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charts/chart1.xml" ContentType="application/vnd.openxmlformats-officedocument.drawingml.chart+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charts/chart2.xml" ContentType="application/vnd.openxmlformats-officedocument.drawingml.chart+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5799" r:id="rId1"/>
    <p:sldMasterId id="2147485846" r:id="rId2"/>
  </p:sldMasterIdLst>
  <p:notesMasterIdLst>
    <p:notesMasterId r:id="rId206"/>
  </p:notesMasterIdLst>
  <p:handoutMasterIdLst>
    <p:handoutMasterId r:id="rId207"/>
  </p:handoutMasterIdLst>
  <p:sldIdLst>
    <p:sldId id="309" r:id="rId3"/>
    <p:sldId id="680" r:id="rId4"/>
    <p:sldId id="442" r:id="rId5"/>
    <p:sldId id="408" r:id="rId6"/>
    <p:sldId id="416" r:id="rId7"/>
    <p:sldId id="417" r:id="rId8"/>
    <p:sldId id="418" r:id="rId9"/>
    <p:sldId id="419" r:id="rId10"/>
    <p:sldId id="420" r:id="rId11"/>
    <p:sldId id="421" r:id="rId12"/>
    <p:sldId id="423" r:id="rId13"/>
    <p:sldId id="347" r:id="rId14"/>
    <p:sldId id="424" r:id="rId15"/>
    <p:sldId id="425" r:id="rId16"/>
    <p:sldId id="426" r:id="rId17"/>
    <p:sldId id="428" r:id="rId18"/>
    <p:sldId id="438" r:id="rId19"/>
    <p:sldId id="429" r:id="rId20"/>
    <p:sldId id="430" r:id="rId21"/>
    <p:sldId id="431" r:id="rId22"/>
    <p:sldId id="432" r:id="rId23"/>
    <p:sldId id="433" r:id="rId24"/>
    <p:sldId id="435" r:id="rId25"/>
    <p:sldId id="436" r:id="rId26"/>
    <p:sldId id="437" r:id="rId27"/>
    <p:sldId id="699" r:id="rId28"/>
    <p:sldId id="439" r:id="rId29"/>
    <p:sldId id="443" r:id="rId30"/>
    <p:sldId id="444" r:id="rId31"/>
    <p:sldId id="445" r:id="rId32"/>
    <p:sldId id="446" r:id="rId33"/>
    <p:sldId id="447" r:id="rId34"/>
    <p:sldId id="449" r:id="rId35"/>
    <p:sldId id="450" r:id="rId36"/>
    <p:sldId id="451" r:id="rId37"/>
    <p:sldId id="452" r:id="rId38"/>
    <p:sldId id="453" r:id="rId39"/>
    <p:sldId id="454" r:id="rId40"/>
    <p:sldId id="455" r:id="rId41"/>
    <p:sldId id="456" r:id="rId42"/>
    <p:sldId id="457" r:id="rId43"/>
    <p:sldId id="458" r:id="rId44"/>
    <p:sldId id="685" r:id="rId45"/>
    <p:sldId id="459" r:id="rId46"/>
    <p:sldId id="460" r:id="rId47"/>
    <p:sldId id="684" r:id="rId48"/>
    <p:sldId id="682" r:id="rId49"/>
    <p:sldId id="461" r:id="rId50"/>
    <p:sldId id="462" r:id="rId51"/>
    <p:sldId id="463" r:id="rId52"/>
    <p:sldId id="464" r:id="rId53"/>
    <p:sldId id="465" r:id="rId54"/>
    <p:sldId id="466" r:id="rId55"/>
    <p:sldId id="467" r:id="rId56"/>
    <p:sldId id="468" r:id="rId57"/>
    <p:sldId id="469" r:id="rId58"/>
    <p:sldId id="470" r:id="rId59"/>
    <p:sldId id="471" r:id="rId60"/>
    <p:sldId id="472" r:id="rId61"/>
    <p:sldId id="473" r:id="rId62"/>
    <p:sldId id="474" r:id="rId63"/>
    <p:sldId id="475" r:id="rId64"/>
    <p:sldId id="476" r:id="rId65"/>
    <p:sldId id="477" r:id="rId66"/>
    <p:sldId id="478" r:id="rId67"/>
    <p:sldId id="479" r:id="rId68"/>
    <p:sldId id="480" r:id="rId69"/>
    <p:sldId id="688" r:id="rId70"/>
    <p:sldId id="689" r:id="rId71"/>
    <p:sldId id="690" r:id="rId72"/>
    <p:sldId id="687" r:id="rId73"/>
    <p:sldId id="481" r:id="rId74"/>
    <p:sldId id="482" r:id="rId75"/>
    <p:sldId id="483" r:id="rId76"/>
    <p:sldId id="484" r:id="rId77"/>
    <p:sldId id="485" r:id="rId78"/>
    <p:sldId id="486" r:id="rId79"/>
    <p:sldId id="487" r:id="rId80"/>
    <p:sldId id="488" r:id="rId81"/>
    <p:sldId id="489" r:id="rId82"/>
    <p:sldId id="663" r:id="rId83"/>
    <p:sldId id="660" r:id="rId84"/>
    <p:sldId id="661" r:id="rId85"/>
    <p:sldId id="490" r:id="rId86"/>
    <p:sldId id="491" r:id="rId87"/>
    <p:sldId id="492" r:id="rId88"/>
    <p:sldId id="493" r:id="rId89"/>
    <p:sldId id="494" r:id="rId90"/>
    <p:sldId id="495" r:id="rId91"/>
    <p:sldId id="496" r:id="rId92"/>
    <p:sldId id="497" r:id="rId93"/>
    <p:sldId id="498" r:id="rId94"/>
    <p:sldId id="499" r:id="rId95"/>
    <p:sldId id="500" r:id="rId96"/>
    <p:sldId id="501" r:id="rId97"/>
    <p:sldId id="502" r:id="rId98"/>
    <p:sldId id="503" r:id="rId99"/>
    <p:sldId id="662" r:id="rId100"/>
    <p:sldId id="504" r:id="rId101"/>
    <p:sldId id="505" r:id="rId102"/>
    <p:sldId id="506" r:id="rId103"/>
    <p:sldId id="507" r:id="rId104"/>
    <p:sldId id="508" r:id="rId105"/>
    <p:sldId id="509" r:id="rId106"/>
    <p:sldId id="510" r:id="rId107"/>
    <p:sldId id="511" r:id="rId108"/>
    <p:sldId id="516" r:id="rId109"/>
    <p:sldId id="517" r:id="rId110"/>
    <p:sldId id="519" r:id="rId111"/>
    <p:sldId id="525" r:id="rId112"/>
    <p:sldId id="664" r:id="rId113"/>
    <p:sldId id="651" r:id="rId114"/>
    <p:sldId id="652" r:id="rId115"/>
    <p:sldId id="694" r:id="rId116"/>
    <p:sldId id="695" r:id="rId117"/>
    <p:sldId id="696" r:id="rId118"/>
    <p:sldId id="697" r:id="rId119"/>
    <p:sldId id="654" r:id="rId120"/>
    <p:sldId id="655" r:id="rId121"/>
    <p:sldId id="656" r:id="rId122"/>
    <p:sldId id="665" r:id="rId123"/>
    <p:sldId id="529" r:id="rId124"/>
    <p:sldId id="530" r:id="rId125"/>
    <p:sldId id="531" r:id="rId126"/>
    <p:sldId id="532" r:id="rId127"/>
    <p:sldId id="693" r:id="rId128"/>
    <p:sldId id="546" r:id="rId129"/>
    <p:sldId id="547" r:id="rId130"/>
    <p:sldId id="666" r:id="rId131"/>
    <p:sldId id="549" r:id="rId132"/>
    <p:sldId id="550" r:id="rId133"/>
    <p:sldId id="551" r:id="rId134"/>
    <p:sldId id="552" r:id="rId135"/>
    <p:sldId id="553" r:id="rId136"/>
    <p:sldId id="667" r:id="rId137"/>
    <p:sldId id="677" r:id="rId138"/>
    <p:sldId id="668" r:id="rId139"/>
    <p:sldId id="669" r:id="rId140"/>
    <p:sldId id="670" r:id="rId141"/>
    <p:sldId id="673" r:id="rId142"/>
    <p:sldId id="676" r:id="rId143"/>
    <p:sldId id="674" r:id="rId144"/>
    <p:sldId id="675" r:id="rId145"/>
    <p:sldId id="671" r:id="rId146"/>
    <p:sldId id="672" r:id="rId147"/>
    <p:sldId id="692" r:id="rId148"/>
    <p:sldId id="678" r:id="rId149"/>
    <p:sldId id="575" r:id="rId150"/>
    <p:sldId id="700" r:id="rId151"/>
    <p:sldId id="576" r:id="rId152"/>
    <p:sldId id="577" r:id="rId153"/>
    <p:sldId id="701" r:id="rId154"/>
    <p:sldId id="702" r:id="rId155"/>
    <p:sldId id="703" r:id="rId156"/>
    <p:sldId id="704" r:id="rId157"/>
    <p:sldId id="582" r:id="rId158"/>
    <p:sldId id="583" r:id="rId159"/>
    <p:sldId id="584" r:id="rId160"/>
    <p:sldId id="705" r:id="rId161"/>
    <p:sldId id="587" r:id="rId162"/>
    <p:sldId id="709" r:id="rId163"/>
    <p:sldId id="710" r:id="rId164"/>
    <p:sldId id="711" r:id="rId165"/>
    <p:sldId id="712" r:id="rId166"/>
    <p:sldId id="706" r:id="rId167"/>
    <p:sldId id="713" r:id="rId168"/>
    <p:sldId id="714" r:id="rId169"/>
    <p:sldId id="716" r:id="rId170"/>
    <p:sldId id="718" r:id="rId171"/>
    <p:sldId id="719" r:id="rId172"/>
    <p:sldId id="717" r:id="rId173"/>
    <p:sldId id="707" r:id="rId174"/>
    <p:sldId id="599" r:id="rId175"/>
    <p:sldId id="600" r:id="rId176"/>
    <p:sldId id="708" r:id="rId177"/>
    <p:sldId id="602" r:id="rId178"/>
    <p:sldId id="603" r:id="rId179"/>
    <p:sldId id="647" r:id="rId180"/>
    <p:sldId id="604" r:id="rId181"/>
    <p:sldId id="605" r:id="rId182"/>
    <p:sldId id="606" r:id="rId183"/>
    <p:sldId id="613" r:id="rId184"/>
    <p:sldId id="614" r:id="rId185"/>
    <p:sldId id="615" r:id="rId186"/>
    <p:sldId id="616" r:id="rId187"/>
    <p:sldId id="617" r:id="rId188"/>
    <p:sldId id="618" r:id="rId189"/>
    <p:sldId id="619" r:id="rId190"/>
    <p:sldId id="620" r:id="rId191"/>
    <p:sldId id="621" r:id="rId192"/>
    <p:sldId id="622" r:id="rId193"/>
    <p:sldId id="623" r:id="rId194"/>
    <p:sldId id="624" r:id="rId195"/>
    <p:sldId id="698" r:id="rId196"/>
    <p:sldId id="625" r:id="rId197"/>
    <p:sldId id="626" r:id="rId198"/>
    <p:sldId id="627" r:id="rId199"/>
    <p:sldId id="629" r:id="rId200"/>
    <p:sldId id="631" r:id="rId201"/>
    <p:sldId id="659" r:id="rId202"/>
    <p:sldId id="633" r:id="rId203"/>
    <p:sldId id="634" r:id="rId204"/>
    <p:sldId id="658" r:id="rId205"/>
  </p:sldIdLst>
  <p:sldSz cx="9144000" cy="6858000" type="screen4x3"/>
  <p:notesSz cx="7315200" cy="9601200"/>
  <p:custDataLst>
    <p:tags r:id="rId208"/>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 xmlns:p15="http://schemas.microsoft.com/office/powerpoint/2012/main">
        <p15:guide id="1" orient="horz" pos="157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271"/>
    <a:srgbClr val="FF6600"/>
    <a:srgbClr val="FFFFCC"/>
    <a:srgbClr val="00BE00"/>
    <a:srgbClr val="DDE8F7"/>
    <a:srgbClr val="003366"/>
    <a:srgbClr val="0099FF"/>
    <a:srgbClr val="990033"/>
    <a:srgbClr val="4D4D4D"/>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26" autoAdjust="0"/>
    <p:restoredTop sz="86146" autoAdjust="0"/>
  </p:normalViewPr>
  <p:slideViewPr>
    <p:cSldViewPr snapToObjects="1">
      <p:cViewPr>
        <p:scale>
          <a:sx n="70" d="100"/>
          <a:sy n="70" d="100"/>
        </p:scale>
        <p:origin x="-1374" y="-66"/>
      </p:cViewPr>
      <p:guideLst>
        <p:guide orient="horz" pos="157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1"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notesMaster" Target="notesMasters/notesMaster1.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tableStyles" Target="tableStyle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handoutMaster" Target="handoutMasters/handout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tags" Target="tags/tag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presProps" Target="presProps.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viewProps" Target="view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https://microsoft-my.sharepoint.com/personal/minchang_microsoft_com/Documents/Documents/shared%20document/2014/www2014workshop/figs/resul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hart>
    <c:title>
      <c:tx>
        <c:rich>
          <a:bodyPr/>
          <a:lstStyle/>
          <a:p>
            <a:pPr>
              <a:defRPr/>
            </a:pPr>
            <a:r>
              <a:rPr lang="en-US" dirty="0" smtClean="0"/>
              <a:t>F1 Performance on Wikification datasets</a:t>
            </a:r>
            <a:endParaRPr lang="en-US" dirty="0"/>
          </a:p>
        </c:rich>
      </c:tx>
      <c:overlay val="0"/>
    </c:title>
    <c:autoTitleDeleted val="0"/>
    <c:plotArea>
      <c:layout/>
      <c:barChart>
        <c:barDir val="col"/>
        <c:grouping val="clustered"/>
        <c:varyColors val="0"/>
        <c:ser>
          <c:idx val="1"/>
          <c:order val="0"/>
          <c:tx>
            <c:strRef>
              <c:f>Sheet1!$A$2</c:f>
              <c:strCache>
                <c:ptCount val="1"/>
                <c:pt idx="0">
                  <c:v>Milne&amp;Witten</c:v>
                </c:pt>
              </c:strCache>
            </c:strRef>
          </c:tx>
          <c:spPr>
            <a:solidFill>
              <a:srgbClr val="FFC000"/>
            </a:solidFill>
            <a:scene3d>
              <a:camera prst="orthographicFront"/>
              <a:lightRig rig="threePt" dir="t">
                <a:rot lat="0" lon="0" rev="1200000"/>
              </a:lightRig>
            </a:scene3d>
            <a:sp3d/>
          </c:spPr>
          <c:invertIfNegative val="0"/>
          <c:cat>
            <c:strRef>
              <c:f>Sheet1!$B$1:$E$1</c:f>
              <c:strCache>
                <c:ptCount val="4"/>
                <c:pt idx="0">
                  <c:v>ACE</c:v>
                </c:pt>
                <c:pt idx="1">
                  <c:v>MSNBC</c:v>
                </c:pt>
                <c:pt idx="2">
                  <c:v>AQUAINT</c:v>
                </c:pt>
                <c:pt idx="3">
                  <c:v>Wikipedia</c:v>
                </c:pt>
              </c:strCache>
            </c:strRef>
          </c:cat>
          <c:val>
            <c:numRef>
              <c:f>Sheet1!$B$2:$E$2</c:f>
              <c:numCache>
                <c:formatCode>General</c:formatCode>
                <c:ptCount val="4"/>
                <c:pt idx="0">
                  <c:v>72.760000000000005</c:v>
                </c:pt>
                <c:pt idx="1">
                  <c:v>68.489999999999995</c:v>
                </c:pt>
                <c:pt idx="2">
                  <c:v>83.61</c:v>
                </c:pt>
                <c:pt idx="3">
                  <c:v>80.319999999999993</c:v>
                </c:pt>
              </c:numCache>
            </c:numRef>
          </c:val>
        </c:ser>
        <c:ser>
          <c:idx val="0"/>
          <c:order val="1"/>
          <c:tx>
            <c:strRef>
              <c:f>Sheet1!$A$3</c:f>
              <c:strCache>
                <c:ptCount val="1"/>
                <c:pt idx="0">
                  <c:v>Ratinov&amp;Roth</c:v>
                </c:pt>
              </c:strCache>
            </c:strRef>
          </c:tx>
          <c:spPr>
            <a:solidFill>
              <a:srgbClr val="38E486"/>
            </a:solidFill>
            <a:scene3d>
              <a:camera prst="orthographicFront"/>
              <a:lightRig rig="threePt" dir="t">
                <a:rot lat="0" lon="0" rev="1200000"/>
              </a:lightRig>
            </a:scene3d>
            <a:sp3d/>
          </c:spPr>
          <c:invertIfNegative val="0"/>
          <c:cat>
            <c:strRef>
              <c:f>Sheet1!$B$1:$E$1</c:f>
              <c:strCache>
                <c:ptCount val="4"/>
                <c:pt idx="0">
                  <c:v>ACE</c:v>
                </c:pt>
                <c:pt idx="1">
                  <c:v>MSNBC</c:v>
                </c:pt>
                <c:pt idx="2">
                  <c:v>AQUAINT</c:v>
                </c:pt>
                <c:pt idx="3">
                  <c:v>Wikipedia</c:v>
                </c:pt>
              </c:strCache>
            </c:strRef>
          </c:cat>
          <c:val>
            <c:numRef>
              <c:f>Sheet1!$B$3:$E$3</c:f>
              <c:numCache>
                <c:formatCode>General</c:formatCode>
                <c:ptCount val="4"/>
                <c:pt idx="0">
                  <c:v>77.25</c:v>
                </c:pt>
                <c:pt idx="1">
                  <c:v>74.88</c:v>
                </c:pt>
                <c:pt idx="2">
                  <c:v>83.94</c:v>
                </c:pt>
                <c:pt idx="3">
                  <c:v>90.54</c:v>
                </c:pt>
              </c:numCache>
            </c:numRef>
          </c:val>
        </c:ser>
        <c:ser>
          <c:idx val="2"/>
          <c:order val="2"/>
          <c:tx>
            <c:strRef>
              <c:f>Sheet1!$A$4</c:f>
              <c:strCache>
                <c:ptCount val="1"/>
                <c:pt idx="0">
                  <c:v>Relational Inference</c:v>
                </c:pt>
              </c:strCache>
            </c:strRef>
          </c:tx>
          <c:spPr>
            <a:solidFill>
              <a:srgbClr val="0070C0"/>
            </a:solidFill>
            <a:scene3d>
              <a:camera prst="orthographicFront"/>
              <a:lightRig rig="threePt" dir="t">
                <a:rot lat="0" lon="0" rev="1200000"/>
              </a:lightRig>
            </a:scene3d>
            <a:sp3d/>
          </c:spPr>
          <c:invertIfNegative val="0"/>
          <c:cat>
            <c:strRef>
              <c:f>Sheet1!$B$1:$E$1</c:f>
              <c:strCache>
                <c:ptCount val="4"/>
                <c:pt idx="0">
                  <c:v>ACE</c:v>
                </c:pt>
                <c:pt idx="1">
                  <c:v>MSNBC</c:v>
                </c:pt>
                <c:pt idx="2">
                  <c:v>AQUAINT</c:v>
                </c:pt>
                <c:pt idx="3">
                  <c:v>Wikipedia</c:v>
                </c:pt>
              </c:strCache>
            </c:strRef>
          </c:cat>
          <c:val>
            <c:numRef>
              <c:f>Sheet1!$B$4:$E$4</c:f>
              <c:numCache>
                <c:formatCode>General</c:formatCode>
                <c:ptCount val="4"/>
                <c:pt idx="0">
                  <c:v>85.3</c:v>
                </c:pt>
                <c:pt idx="1">
                  <c:v>81.2</c:v>
                </c:pt>
                <c:pt idx="2">
                  <c:v>88.88</c:v>
                </c:pt>
                <c:pt idx="3">
                  <c:v>93.09</c:v>
                </c:pt>
              </c:numCache>
            </c:numRef>
          </c:val>
        </c:ser>
        <c:dLbls>
          <c:showLegendKey val="0"/>
          <c:showVal val="0"/>
          <c:showCatName val="0"/>
          <c:showSerName val="0"/>
          <c:showPercent val="0"/>
          <c:showBubbleSize val="0"/>
        </c:dLbls>
        <c:gapWidth val="150"/>
        <c:axId val="256035072"/>
        <c:axId val="256036864"/>
      </c:barChart>
      <c:catAx>
        <c:axId val="256035072"/>
        <c:scaling>
          <c:orientation val="minMax"/>
        </c:scaling>
        <c:delete val="0"/>
        <c:axPos val="b"/>
        <c:numFmt formatCode="General" sourceLinked="0"/>
        <c:majorTickMark val="none"/>
        <c:minorTickMark val="none"/>
        <c:tickLblPos val="nextTo"/>
        <c:crossAx val="256036864"/>
        <c:crosses val="autoZero"/>
        <c:auto val="1"/>
        <c:lblAlgn val="ctr"/>
        <c:lblOffset val="100"/>
        <c:noMultiLvlLbl val="0"/>
      </c:catAx>
      <c:valAx>
        <c:axId val="256036864"/>
        <c:scaling>
          <c:orientation val="minMax"/>
          <c:min val="60"/>
        </c:scaling>
        <c:delete val="0"/>
        <c:axPos val="l"/>
        <c:majorGridlines/>
        <c:numFmt formatCode="General" sourceLinked="1"/>
        <c:majorTickMark val="none"/>
        <c:minorTickMark val="none"/>
        <c:tickLblPos val="nextTo"/>
        <c:crossAx val="256035072"/>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1333328597499"/>
          <c:y val="3.1865708933465901E-2"/>
          <c:w val="0.87157239051857405"/>
          <c:h val="0.80110174994192895"/>
        </c:manualLayout>
      </c:layout>
      <c:lineChart>
        <c:grouping val="standard"/>
        <c:varyColors val="0"/>
        <c:ser>
          <c:idx val="0"/>
          <c:order val="0"/>
          <c:tx>
            <c:v>Precision</c:v>
          </c:tx>
          <c:spPr>
            <a:ln w="28575" cap="rnd">
              <a:solidFill>
                <a:schemeClr val="accent1"/>
              </a:solidFill>
              <a:prstDash val="dash"/>
              <a:round/>
            </a:ln>
            <a:effectLst/>
          </c:spPr>
          <c:marker>
            <c:symbol val="circle"/>
            <c:size val="10"/>
            <c:spPr>
              <a:solidFill>
                <a:schemeClr val="accent1"/>
              </a:solidFill>
              <a:ln w="50800">
                <a:solidFill>
                  <a:schemeClr val="accent1"/>
                </a:solidFill>
              </a:ln>
              <a:effectLst/>
            </c:spPr>
          </c:marker>
          <c:cat>
            <c:numRef>
              <c:f>Sheet1!$C$3:$C$12</c:f>
              <c:numCache>
                <c:formatCode>General</c:formatCode>
                <c:ptCount val="10"/>
                <c:pt idx="0">
                  <c:v>0</c:v>
                </c:pt>
                <c:pt idx="1">
                  <c:v>0.5</c:v>
                </c:pt>
                <c:pt idx="2">
                  <c:v>1</c:v>
                </c:pt>
                <c:pt idx="3">
                  <c:v>1.5</c:v>
                </c:pt>
                <c:pt idx="4">
                  <c:v>2</c:v>
                </c:pt>
                <c:pt idx="5">
                  <c:v>2.5</c:v>
                </c:pt>
                <c:pt idx="6">
                  <c:v>3</c:v>
                </c:pt>
                <c:pt idx="7">
                  <c:v>3.5</c:v>
                </c:pt>
                <c:pt idx="8">
                  <c:v>4</c:v>
                </c:pt>
                <c:pt idx="9">
                  <c:v>4.5</c:v>
                </c:pt>
              </c:numCache>
            </c:numRef>
          </c:cat>
          <c:val>
            <c:numRef>
              <c:f>Sheet1!$E$3:$E$12</c:f>
              <c:numCache>
                <c:formatCode>General</c:formatCode>
                <c:ptCount val="10"/>
                <c:pt idx="0">
                  <c:v>0.78801331853496104</c:v>
                </c:pt>
                <c:pt idx="1">
                  <c:v>0.77706323687031098</c:v>
                </c:pt>
                <c:pt idx="2">
                  <c:v>0.76195320447609405</c:v>
                </c:pt>
                <c:pt idx="3">
                  <c:v>0.75</c:v>
                </c:pt>
                <c:pt idx="4">
                  <c:v>0.72340425531914898</c:v>
                </c:pt>
                <c:pt idx="5">
                  <c:v>0.71050384286934198</c:v>
                </c:pt>
                <c:pt idx="6">
                  <c:v>0.69205569205569195</c:v>
                </c:pt>
                <c:pt idx="7">
                  <c:v>0.68217665615141998</c:v>
                </c:pt>
                <c:pt idx="8">
                  <c:v>0.66490166414523399</c:v>
                </c:pt>
                <c:pt idx="9">
                  <c:v>0.64100719424460395</c:v>
                </c:pt>
              </c:numCache>
            </c:numRef>
          </c:val>
          <c:smooth val="0"/>
        </c:ser>
        <c:ser>
          <c:idx val="1"/>
          <c:order val="1"/>
          <c:tx>
            <c:v>Recall</c:v>
          </c:tx>
          <c:spPr>
            <a:ln w="28575" cap="rnd">
              <a:solidFill>
                <a:schemeClr val="accent2"/>
              </a:solidFill>
              <a:prstDash val="lgDashDotDot"/>
              <a:round/>
            </a:ln>
            <a:effectLst/>
          </c:spPr>
          <c:marker>
            <c:symbol val="triangle"/>
            <c:size val="15"/>
            <c:spPr>
              <a:solidFill>
                <a:schemeClr val="accent2"/>
              </a:solidFill>
              <a:ln w="9525">
                <a:solidFill>
                  <a:schemeClr val="accent2"/>
                </a:solidFill>
              </a:ln>
              <a:effectLst/>
            </c:spPr>
          </c:marker>
          <c:cat>
            <c:numRef>
              <c:f>Sheet1!$C$3:$C$12</c:f>
              <c:numCache>
                <c:formatCode>General</c:formatCode>
                <c:ptCount val="10"/>
                <c:pt idx="0">
                  <c:v>0</c:v>
                </c:pt>
                <c:pt idx="1">
                  <c:v>0.5</c:v>
                </c:pt>
                <c:pt idx="2">
                  <c:v>1</c:v>
                </c:pt>
                <c:pt idx="3">
                  <c:v>1.5</c:v>
                </c:pt>
                <c:pt idx="4">
                  <c:v>2</c:v>
                </c:pt>
                <c:pt idx="5">
                  <c:v>2.5</c:v>
                </c:pt>
                <c:pt idx="6">
                  <c:v>3</c:v>
                </c:pt>
                <c:pt idx="7">
                  <c:v>3.5</c:v>
                </c:pt>
                <c:pt idx="8">
                  <c:v>4</c:v>
                </c:pt>
                <c:pt idx="9">
                  <c:v>4.5</c:v>
                </c:pt>
              </c:numCache>
            </c:numRef>
          </c:cat>
          <c:val>
            <c:numRef>
              <c:f>Sheet1!$F$3:$F$12</c:f>
              <c:numCache>
                <c:formatCode>General</c:formatCode>
                <c:ptCount val="10"/>
                <c:pt idx="0">
                  <c:v>0.54447852760736204</c:v>
                </c:pt>
                <c:pt idx="1">
                  <c:v>0.55598159509202405</c:v>
                </c:pt>
                <c:pt idx="2">
                  <c:v>0.57438650306748495</c:v>
                </c:pt>
                <c:pt idx="3">
                  <c:v>0.60046012269938698</c:v>
                </c:pt>
                <c:pt idx="4">
                  <c:v>0.625766871165644</c:v>
                </c:pt>
                <c:pt idx="5">
                  <c:v>0.63803680981595101</c:v>
                </c:pt>
                <c:pt idx="6">
                  <c:v>0.64800613496932502</c:v>
                </c:pt>
                <c:pt idx="7">
                  <c:v>0.67262830482115099</c:v>
                </c:pt>
                <c:pt idx="8">
                  <c:v>0.67407975460122704</c:v>
                </c:pt>
                <c:pt idx="9">
                  <c:v>0.68328220858895705</c:v>
                </c:pt>
              </c:numCache>
            </c:numRef>
          </c:val>
          <c:smooth val="0"/>
        </c:ser>
        <c:ser>
          <c:idx val="2"/>
          <c:order val="2"/>
          <c:tx>
            <c:v>F1</c:v>
          </c:tx>
          <c:spPr>
            <a:ln w="28575" cap="rnd">
              <a:solidFill>
                <a:schemeClr val="accent3"/>
              </a:solidFill>
              <a:round/>
            </a:ln>
            <a:effectLst/>
          </c:spPr>
          <c:marker>
            <c:symbol val="square"/>
            <c:size val="12"/>
            <c:spPr>
              <a:solidFill>
                <a:schemeClr val="accent3"/>
              </a:solidFill>
              <a:ln w="9525">
                <a:solidFill>
                  <a:schemeClr val="accent3"/>
                </a:solidFill>
              </a:ln>
              <a:effectLst/>
            </c:spPr>
          </c:marker>
          <c:cat>
            <c:numRef>
              <c:f>Sheet1!$C$3:$C$12</c:f>
              <c:numCache>
                <c:formatCode>General</c:formatCode>
                <c:ptCount val="10"/>
                <c:pt idx="0">
                  <c:v>0</c:v>
                </c:pt>
                <c:pt idx="1">
                  <c:v>0.5</c:v>
                </c:pt>
                <c:pt idx="2">
                  <c:v>1</c:v>
                </c:pt>
                <c:pt idx="3">
                  <c:v>1.5</c:v>
                </c:pt>
                <c:pt idx="4">
                  <c:v>2</c:v>
                </c:pt>
                <c:pt idx="5">
                  <c:v>2.5</c:v>
                </c:pt>
                <c:pt idx="6">
                  <c:v>3</c:v>
                </c:pt>
                <c:pt idx="7">
                  <c:v>3.5</c:v>
                </c:pt>
                <c:pt idx="8">
                  <c:v>4</c:v>
                </c:pt>
                <c:pt idx="9">
                  <c:v>4.5</c:v>
                </c:pt>
              </c:numCache>
            </c:numRef>
          </c:cat>
          <c:val>
            <c:numRef>
              <c:f>Sheet1!$G$3:$G$12</c:f>
              <c:numCache>
                <c:formatCode>General</c:formatCode>
                <c:ptCount val="10"/>
                <c:pt idx="0">
                  <c:v>0.64399092970521499</c:v>
                </c:pt>
                <c:pt idx="1">
                  <c:v>0.64818953956191305</c:v>
                </c:pt>
                <c:pt idx="2">
                  <c:v>0.65500655881066905</c:v>
                </c:pt>
                <c:pt idx="3">
                  <c:v>0.66695059625212905</c:v>
                </c:pt>
                <c:pt idx="4">
                  <c:v>0.67105263157894701</c:v>
                </c:pt>
                <c:pt idx="5">
                  <c:v>0.67232323232323199</c:v>
                </c:pt>
                <c:pt idx="6">
                  <c:v>0.66930693069306901</c:v>
                </c:pt>
                <c:pt idx="7">
                  <c:v>0.67262830482115099</c:v>
                </c:pt>
                <c:pt idx="8">
                  <c:v>0.669459253617669</c:v>
                </c:pt>
                <c:pt idx="9">
                  <c:v>0.66146993318485503</c:v>
                </c:pt>
              </c:numCache>
            </c:numRef>
          </c:val>
          <c:smooth val="0"/>
        </c:ser>
        <c:dLbls>
          <c:showLegendKey val="0"/>
          <c:showVal val="0"/>
          <c:showCatName val="0"/>
          <c:showSerName val="0"/>
          <c:showPercent val="0"/>
          <c:showBubbleSize val="0"/>
        </c:dLbls>
        <c:marker val="1"/>
        <c:smooth val="0"/>
        <c:axId val="257846656"/>
        <c:axId val="257877888"/>
      </c:lineChart>
      <c:catAx>
        <c:axId val="25784665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S</a:t>
                </a:r>
              </a:p>
            </c:rich>
          </c:tx>
          <c:layout>
            <c:manualLayout>
              <c:xMode val="edge"/>
              <c:yMode val="edge"/>
              <c:x val="0.54209421534304902"/>
              <c:y val="0.91372993784338596"/>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57877888"/>
        <c:crosses val="autoZero"/>
        <c:auto val="1"/>
        <c:lblAlgn val="ctr"/>
        <c:lblOffset val="100"/>
        <c:noMultiLvlLbl val="0"/>
      </c:catAx>
      <c:valAx>
        <c:axId val="257877888"/>
        <c:scaling>
          <c:orientation val="minMax"/>
          <c:min val="0.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57846656"/>
        <c:crosses val="autoZero"/>
        <c:crossBetween val="between"/>
      </c:valAx>
      <c:spPr>
        <a:noFill/>
        <a:ln>
          <a:noFill/>
        </a:ln>
        <a:effectLst/>
      </c:spPr>
    </c:plotArea>
    <c:legend>
      <c:legendPos val="b"/>
      <c:layout>
        <c:manualLayout>
          <c:xMode val="edge"/>
          <c:yMode val="edge"/>
          <c:x val="0.41994381749285797"/>
          <c:y val="5.5298491586248402E-2"/>
          <c:w val="0.56441696994544099"/>
          <c:h val="9.77699636086065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image" Target="../media/image72.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 Id="rId6" Type="http://schemas.openxmlformats.org/officeDocument/2006/relationships/image" Target="../media/image85.wmf"/><Relationship Id="rId5" Type="http://schemas.openxmlformats.org/officeDocument/2006/relationships/image" Target="../media/image84.wmf"/><Relationship Id="rId4" Type="http://schemas.openxmlformats.org/officeDocument/2006/relationships/image" Target="../media/image83.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183.wmf"/><Relationship Id="rId13" Type="http://schemas.openxmlformats.org/officeDocument/2006/relationships/image" Target="../media/image188.wmf"/><Relationship Id="rId3" Type="http://schemas.openxmlformats.org/officeDocument/2006/relationships/image" Target="../media/image178.wmf"/><Relationship Id="rId7" Type="http://schemas.openxmlformats.org/officeDocument/2006/relationships/image" Target="../media/image182.wmf"/><Relationship Id="rId12" Type="http://schemas.openxmlformats.org/officeDocument/2006/relationships/image" Target="../media/image187.wmf"/><Relationship Id="rId17" Type="http://schemas.openxmlformats.org/officeDocument/2006/relationships/image" Target="../media/image192.wmf"/><Relationship Id="rId2" Type="http://schemas.openxmlformats.org/officeDocument/2006/relationships/image" Target="../media/image177.wmf"/><Relationship Id="rId16" Type="http://schemas.openxmlformats.org/officeDocument/2006/relationships/image" Target="../media/image191.wmf"/><Relationship Id="rId1" Type="http://schemas.openxmlformats.org/officeDocument/2006/relationships/image" Target="../media/image176.wmf"/><Relationship Id="rId6" Type="http://schemas.openxmlformats.org/officeDocument/2006/relationships/image" Target="../media/image181.wmf"/><Relationship Id="rId11" Type="http://schemas.openxmlformats.org/officeDocument/2006/relationships/image" Target="../media/image186.wmf"/><Relationship Id="rId5" Type="http://schemas.openxmlformats.org/officeDocument/2006/relationships/image" Target="../media/image180.wmf"/><Relationship Id="rId15" Type="http://schemas.openxmlformats.org/officeDocument/2006/relationships/image" Target="../media/image190.wmf"/><Relationship Id="rId10" Type="http://schemas.openxmlformats.org/officeDocument/2006/relationships/image" Target="../media/image185.wmf"/><Relationship Id="rId4" Type="http://schemas.openxmlformats.org/officeDocument/2006/relationships/image" Target="../media/image179.wmf"/><Relationship Id="rId9" Type="http://schemas.openxmlformats.org/officeDocument/2006/relationships/image" Target="../media/image184.wmf"/><Relationship Id="rId14" Type="http://schemas.openxmlformats.org/officeDocument/2006/relationships/image" Target="../media/image18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wrap="square" lIns="96661" tIns="48331" rIns="96661" bIns="48331" numCol="1" anchor="t" anchorCtr="0" compatLnSpc="1">
            <a:prstTxWarp prst="textNoShape">
              <a:avLst/>
            </a:prstTxWarp>
          </a:bodyPr>
          <a:lstStyle>
            <a:lvl1pPr eaLnBrk="1" hangingPunct="1">
              <a:defRPr sz="1300"/>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eaLnBrk="1" hangingPunct="1">
              <a:defRPr sz="1300"/>
            </a:lvl1pPr>
          </a:lstStyle>
          <a:p>
            <a:pPr>
              <a:defRPr/>
            </a:pPr>
            <a:fld id="{0B069F73-99D4-407B-99E3-BBB50D89B82D}" type="datetimeFigureOut">
              <a:rPr lang="en-US"/>
              <a:pPr>
                <a:defRPr/>
              </a:pPr>
              <a:t>6/22/2014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wrap="square" lIns="96661" tIns="48331" rIns="96661" bIns="48331" numCol="1" anchor="b" anchorCtr="0" compatLnSpc="1">
            <a:prstTxWarp prst="textNoShape">
              <a:avLst/>
            </a:prstTxWarp>
          </a:bodyPr>
          <a:lstStyle>
            <a:lvl1pPr eaLnBrk="1" hangingPunct="1">
              <a:defRPr sz="1300"/>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smtClean="0"/>
            </a:lvl1pPr>
          </a:lstStyle>
          <a:p>
            <a:pPr>
              <a:defRPr/>
            </a:pPr>
            <a:fld id="{B5505A73-CDCD-4ABD-B7BA-1D55E9D3E95A}" type="slidenum">
              <a:rPr lang="en-US" altLang="en-US"/>
              <a:pPr>
                <a:defRPr/>
              </a:pPr>
              <a:t>‹#›</a:t>
            </a:fld>
            <a:endParaRPr lang="en-US" altLang="en-US"/>
          </a:p>
        </p:txBody>
      </p:sp>
    </p:spTree>
    <p:extLst>
      <p:ext uri="{BB962C8B-B14F-4D97-AF65-F5344CB8AC3E}">
        <p14:creationId xmlns:p14="http://schemas.microsoft.com/office/powerpoint/2010/main" val="5785731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wrap="square" lIns="96661" tIns="48331" rIns="96661" bIns="48331" numCol="1" anchor="t" anchorCtr="0" compatLnSpc="1">
            <a:prstTxWarp prst="textNoShape">
              <a:avLst/>
            </a:prstTxWarp>
          </a:bodyPr>
          <a:lstStyle>
            <a:lvl1pPr eaLnBrk="1" hangingPunct="1">
              <a:defRPr sz="1300"/>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eaLnBrk="1" hangingPunct="1">
              <a:defRPr sz="1300"/>
            </a:lvl1pPr>
          </a:lstStyle>
          <a:p>
            <a:pPr>
              <a:defRPr/>
            </a:pPr>
            <a:fld id="{4276F7A7-826F-4981-9FE8-E2B50DF49C46}" type="datetimeFigureOut">
              <a:rPr lang="en-US"/>
              <a:pPr>
                <a:defRPr/>
              </a:pPr>
              <a:t>6/22/2014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wrap="square" lIns="96661" tIns="48331" rIns="96661" bIns="48331"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wrap="square" lIns="96661" tIns="48331" rIns="96661" bIns="48331" numCol="1" anchor="b" anchorCtr="0" compatLnSpc="1">
            <a:prstTxWarp prst="textNoShape">
              <a:avLst/>
            </a:prstTxWarp>
          </a:bodyPr>
          <a:lstStyle>
            <a:lvl1pPr eaLnBrk="1" hangingPunct="1">
              <a:defRPr sz="1300"/>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smtClean="0"/>
            </a:lvl1pPr>
          </a:lstStyle>
          <a:p>
            <a:pPr>
              <a:defRPr/>
            </a:pPr>
            <a:fld id="{C130834B-424D-43F8-AF71-1FD09A34D156}" type="slidenum">
              <a:rPr lang="en-US" altLang="en-US"/>
              <a:pPr>
                <a:defRPr/>
              </a:pPr>
              <a:t>‹#›</a:t>
            </a:fld>
            <a:endParaRPr lang="en-US" altLang="en-US"/>
          </a:p>
        </p:txBody>
      </p:sp>
    </p:spTree>
    <p:extLst>
      <p:ext uri="{BB962C8B-B14F-4D97-AF65-F5344CB8AC3E}">
        <p14:creationId xmlns:p14="http://schemas.microsoft.com/office/powerpoint/2010/main" val="420245924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panose="020B0600070205080204" pitchFamily="34" charset="-128"/>
              </a:rPr>
              <a:t>Add email, </a:t>
            </a:r>
            <a:r>
              <a:rPr lang="en-US" altLang="en-US" dirty="0" err="1" smtClean="0">
                <a:ea typeface="MS PGothic" panose="020B0600070205080204" pitchFamily="34" charset="-128"/>
              </a:rPr>
              <a:t>pdf</a:t>
            </a:r>
            <a:r>
              <a:rPr lang="en-US" altLang="en-US" smtClean="0">
                <a:ea typeface="MS PGothic" panose="020B0600070205080204" pitchFamily="34" charset="-128"/>
              </a:rPr>
              <a:t> address</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093DAF0-B578-492D-8486-CDA66A01AEFA}" type="slidenum">
              <a:rPr lang="en-US" altLang="en-US"/>
              <a:pPr/>
              <a:t>1</a:t>
            </a:fld>
            <a:endParaRPr lang="en-US" altLang="en-US"/>
          </a:p>
        </p:txBody>
      </p:sp>
    </p:spTree>
    <p:extLst>
      <p:ext uri="{BB962C8B-B14F-4D97-AF65-F5344CB8AC3E}">
        <p14:creationId xmlns:p14="http://schemas.microsoft.com/office/powerpoint/2010/main" val="2962051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panose="020B0600070205080204" pitchFamily="34" charset="-128"/>
              </a:rPr>
              <a:t>Some recent in vivo tasks are shown here.</a:t>
            </a:r>
          </a:p>
          <a:p>
            <a:endParaRPr lang="en-US" altLang="en-US" dirty="0" smtClean="0">
              <a:ea typeface="MS PGothic" panose="020B0600070205080204" pitchFamily="34" charset="-128"/>
            </a:endParaRPr>
          </a:p>
          <a:p>
            <a:r>
              <a:rPr lang="en-US" altLang="en-US" dirty="0" err="1" smtClean="0">
                <a:ea typeface="MS PGothic" panose="020B0600070205080204" pitchFamily="34" charset="-128"/>
              </a:rPr>
              <a:t>Ratinov</a:t>
            </a:r>
            <a:r>
              <a:rPr lang="en-US" altLang="en-US" dirty="0" smtClean="0">
                <a:ea typeface="MS PGothic" panose="020B0600070205080204" pitchFamily="34" charset="-128"/>
              </a:rPr>
              <a:t> and Roth used d2w output to aid </a:t>
            </a:r>
            <a:r>
              <a:rPr lang="en-US" altLang="en-US" dirty="0" err="1" smtClean="0">
                <a:ea typeface="MS PGothic" panose="020B0600070205080204" pitchFamily="34" charset="-128"/>
              </a:rPr>
              <a:t>coreference</a:t>
            </a:r>
            <a:r>
              <a:rPr lang="en-US" altLang="en-US" dirty="0" smtClean="0">
                <a:ea typeface="MS PGothic" panose="020B0600070205080204" pitchFamily="34" charset="-128"/>
              </a:rPr>
              <a:t> resolution.</a:t>
            </a:r>
          </a:p>
          <a:p>
            <a:r>
              <a:rPr lang="en-US" altLang="en-US" dirty="0" smtClean="0">
                <a:ea typeface="MS PGothic" panose="020B0600070205080204" pitchFamily="34" charset="-128"/>
              </a:rPr>
              <a:t>For example, knowing that </a:t>
            </a:r>
            <a:r>
              <a:rPr lang="en-US" altLang="en-US" dirty="0" err="1" smtClean="0">
                <a:ea typeface="MS PGothic" panose="020B0600070205080204" pitchFamily="34" charset="-128"/>
              </a:rPr>
              <a:t>kursk</a:t>
            </a:r>
            <a:r>
              <a:rPr lang="en-US" altLang="en-US" dirty="0" smtClean="0">
                <a:ea typeface="MS PGothic" panose="020B0600070205080204" pitchFamily="34" charset="-128"/>
              </a:rPr>
              <a:t> can be a vessel helps link </a:t>
            </a:r>
            <a:r>
              <a:rPr lang="en-US" altLang="en-US" dirty="0" err="1" smtClean="0">
                <a:ea typeface="MS PGothic" panose="020B0600070205080204" pitchFamily="34" charset="-128"/>
              </a:rPr>
              <a:t>kursk</a:t>
            </a:r>
            <a:r>
              <a:rPr lang="en-US" altLang="en-US" dirty="0" smtClean="0">
                <a:ea typeface="MS PGothic" panose="020B0600070205080204" pitchFamily="34" charset="-128"/>
              </a:rPr>
              <a:t> to vessel.</a:t>
            </a:r>
          </a:p>
          <a:p>
            <a:endParaRPr lang="en-US" altLang="en-US" dirty="0" smtClean="0">
              <a:ea typeface="MS PGothic" panose="020B0600070205080204" pitchFamily="34" charset="-128"/>
            </a:endParaRPr>
          </a:p>
          <a:p>
            <a:r>
              <a:rPr lang="en-US" altLang="en-US" dirty="0" smtClean="0">
                <a:ea typeface="MS PGothic" panose="020B0600070205080204" pitchFamily="34" charset="-128"/>
              </a:rPr>
              <a:t>WP concepts present in a document help to make document similarity calculation more robust.</a:t>
            </a:r>
          </a:p>
          <a:p>
            <a:endParaRPr lang="en-US" altLang="en-US" dirty="0" smtClean="0">
              <a:ea typeface="MS PGothic" panose="020B0600070205080204" pitchFamily="34" charset="-128"/>
            </a:endParaRPr>
          </a:p>
          <a:p>
            <a:r>
              <a:rPr lang="en-US" altLang="en-US" dirty="0" smtClean="0">
                <a:ea typeface="MS PGothic" panose="020B0600070205080204" pitchFamily="34" charset="-128"/>
              </a:rPr>
              <a:t>Also, WP concepts are rich with information including coarse and fine grained properties that can shed light on,</a:t>
            </a:r>
          </a:p>
          <a:p>
            <a:r>
              <a:rPr lang="en-US" altLang="en-US" dirty="0" smtClean="0">
                <a:ea typeface="MS PGothic" panose="020B0600070205080204" pitchFamily="34" charset="-128"/>
              </a:rPr>
              <a:t>for example, a users intent during query formulation.</a:t>
            </a:r>
          </a:p>
        </p:txBody>
      </p:sp>
      <p:sp>
        <p:nvSpPr>
          <p:cNvPr id="50180"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smtClean="0"/>
              <a:t>14/08/12</a:t>
            </a:r>
          </a:p>
        </p:txBody>
      </p:sp>
      <p:sp>
        <p:nvSpPr>
          <p:cNvPr id="501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F145A86-B23A-40CA-B4BF-59F1820311B8}" type="slidenum">
              <a:rPr lang="en-GB" altLang="en-US"/>
              <a:pPr/>
              <a:t>17</a:t>
            </a:fld>
            <a:endParaRPr lang="en-GB" altLang="en-US"/>
          </a:p>
        </p:txBody>
      </p:sp>
    </p:spTree>
    <p:extLst>
      <p:ext uri="{BB962C8B-B14F-4D97-AF65-F5344CB8AC3E}">
        <p14:creationId xmlns:p14="http://schemas.microsoft.com/office/powerpoint/2010/main" val="11267185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Top-k gives a very strong baseline, single most important</a:t>
            </a:r>
            <a:r>
              <a:rPr lang="en-US" baseline="0" dirty="0" smtClean="0"/>
              <a:t> feature in Wikification</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142</a:t>
            </a:fld>
            <a:endParaRPr lang="en-US"/>
          </a:p>
        </p:txBody>
      </p:sp>
    </p:spTree>
    <p:extLst>
      <p:ext uri="{BB962C8B-B14F-4D97-AF65-F5344CB8AC3E}">
        <p14:creationId xmlns:p14="http://schemas.microsoft.com/office/powerpoint/2010/main" val="32970114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Top-k gives a very strong baseline, single most important</a:t>
            </a:r>
            <a:r>
              <a:rPr lang="en-US" baseline="0" dirty="0" smtClean="0"/>
              <a:t> feature in </a:t>
            </a:r>
            <a:r>
              <a:rPr lang="en-US" baseline="0" dirty="0" err="1" smtClean="0"/>
              <a:t>wikification</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143</a:t>
            </a:fld>
            <a:endParaRPr lang="en-US"/>
          </a:p>
        </p:txBody>
      </p:sp>
    </p:spTree>
    <p:extLst>
      <p:ext uri="{BB962C8B-B14F-4D97-AF65-F5344CB8AC3E}">
        <p14:creationId xmlns:p14="http://schemas.microsoft.com/office/powerpoint/2010/main" val="32970114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Formalize intuition, weights induced from data, small</a:t>
            </a:r>
            <a:r>
              <a:rPr lang="en-US" baseline="0" dirty="0" smtClean="0"/>
              <a:t> constraints</a:t>
            </a:r>
          </a:p>
          <a:p>
            <a:r>
              <a:rPr lang="en-US" baseline="0" dirty="0" smtClean="0"/>
              <a:t>Objective function collapse to the original output when there is no relation, so our model is negatives-proof</a:t>
            </a:r>
          </a:p>
          <a:p>
            <a:r>
              <a:rPr lang="en-US" baseline="0" dirty="0" smtClean="0"/>
              <a:t>True-negatives and false-negatives will not negatively impact performance of baseline</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144</a:t>
            </a:fld>
            <a:endParaRPr lang="en-US"/>
          </a:p>
        </p:txBody>
      </p:sp>
    </p:spTree>
    <p:extLst>
      <p:ext uri="{BB962C8B-B14F-4D97-AF65-F5344CB8AC3E}">
        <p14:creationId xmlns:p14="http://schemas.microsoft.com/office/powerpoint/2010/main" val="4261271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show that by incorporating these relational inference into the disambiguation framework, our system achieves significant</a:t>
            </a:r>
            <a:r>
              <a:rPr lang="en-US" baseline="0" dirty="0" smtClean="0"/>
              <a:t> improvements over the previous methods</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145</a:t>
            </a:fld>
            <a:endParaRPr lang="en-US"/>
          </a:p>
        </p:txBody>
      </p:sp>
    </p:spTree>
    <p:extLst>
      <p:ext uri="{BB962C8B-B14F-4D97-AF65-F5344CB8AC3E}">
        <p14:creationId xmlns:p14="http://schemas.microsoft.com/office/powerpoint/2010/main" val="253861496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a:ln/>
        </p:spPr>
      </p:sp>
      <p:sp>
        <p:nvSpPr>
          <p:cNvPr id="8601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4" tIns="48327" rIns="96654" bIns="48327"/>
          <a:lstStyle/>
          <a:p>
            <a:r>
              <a:rPr lang="en-US" altLang="zh-CN" dirty="0" smtClean="0">
                <a:latin typeface="Arial" pitchFamily="34" charset="0"/>
              </a:rPr>
              <a:t>Most methods only focused on the target node and one ranking method</a:t>
            </a:r>
          </a:p>
          <a:p>
            <a:endParaRPr lang="en-US" dirty="0" smtClean="0">
              <a:latin typeface="Arial" pitchFamily="34" charset="0"/>
            </a:endParaRPr>
          </a:p>
          <a:p>
            <a:r>
              <a:rPr lang="en-US" dirty="0" smtClean="0"/>
              <a:t>normally through supervised or graph-based </a:t>
            </a:r>
            <a:r>
              <a:rPr lang="en-US" dirty="0" err="1" smtClean="0"/>
              <a:t>reranking</a:t>
            </a:r>
            <a:r>
              <a:rPr lang="en-US" dirty="0" smtClean="0"/>
              <a:t> models (</a:t>
            </a:r>
            <a:r>
              <a:rPr lang="en-US" dirty="0" err="1" smtClean="0"/>
              <a:t>Cucerzan</a:t>
            </a:r>
            <a:r>
              <a:rPr lang="en-US" dirty="0" smtClean="0"/>
              <a:t>, 2007; Milne and Witten, 2008; Han and Zhao, 2009; </a:t>
            </a:r>
            <a:r>
              <a:rPr lang="en-US" dirty="0" err="1" smtClean="0"/>
              <a:t>Kulkarni</a:t>
            </a:r>
            <a:r>
              <a:rPr lang="en-US" dirty="0" smtClean="0"/>
              <a:t> et al., 2009; </a:t>
            </a:r>
            <a:r>
              <a:rPr lang="en-US" dirty="0" err="1" smtClean="0"/>
              <a:t>Pennacchiotti</a:t>
            </a:r>
            <a:r>
              <a:rPr lang="en-US" dirty="0" smtClean="0"/>
              <a:t> and </a:t>
            </a:r>
            <a:r>
              <a:rPr lang="en-US" dirty="0" err="1" smtClean="0"/>
              <a:t>Pantel</a:t>
            </a:r>
            <a:r>
              <a:rPr lang="en-US" dirty="0" smtClean="0"/>
              <a:t>, 2009; </a:t>
            </a:r>
            <a:r>
              <a:rPr lang="en-US" dirty="0" err="1" smtClean="0"/>
              <a:t>Ferragina</a:t>
            </a:r>
            <a:r>
              <a:rPr lang="en-US" dirty="0" smtClean="0"/>
              <a:t> and </a:t>
            </a:r>
            <a:r>
              <a:rPr lang="en-US" dirty="0" err="1" smtClean="0"/>
              <a:t>Scaiella</a:t>
            </a:r>
            <a:r>
              <a:rPr lang="en-US" dirty="0" smtClean="0"/>
              <a:t>, 2010; Radford et al., 2010; </a:t>
            </a:r>
            <a:r>
              <a:rPr lang="en-US" dirty="0" err="1" smtClean="0"/>
              <a:t>Cucerzan</a:t>
            </a:r>
            <a:r>
              <a:rPr lang="en-US" dirty="0" smtClean="0"/>
              <a:t>, 2011; </a:t>
            </a:r>
            <a:r>
              <a:rPr lang="en-US" dirty="0" err="1" smtClean="0"/>
              <a:t>Guo</a:t>
            </a:r>
            <a:r>
              <a:rPr lang="en-US" dirty="0" smtClean="0"/>
              <a:t> et al., 2011; Han and Sun, 2011; Han et al., 2011; </a:t>
            </a:r>
            <a:r>
              <a:rPr lang="en-US" dirty="0" err="1" smtClean="0"/>
              <a:t>Kozareva</a:t>
            </a:r>
            <a:r>
              <a:rPr lang="en-US" dirty="0" smtClean="0"/>
              <a:t> et al., 2011; </a:t>
            </a:r>
            <a:r>
              <a:rPr lang="en-US" dirty="0" err="1" smtClean="0"/>
              <a:t>Fahrni</a:t>
            </a:r>
            <a:r>
              <a:rPr lang="en-US" dirty="0" smtClean="0"/>
              <a:t> et al., 2012; </a:t>
            </a:r>
            <a:r>
              <a:rPr lang="en-US" dirty="0" err="1" smtClean="0"/>
              <a:t>Shen</a:t>
            </a:r>
            <a:r>
              <a:rPr lang="en-US" dirty="0" smtClean="0"/>
              <a:t> et al., 2013; Liu et al., 2013; Dalton and Dietz, 2013).</a:t>
            </a:r>
            <a:endParaRPr lang="en-US" dirty="0" smtClean="0">
              <a:latin typeface="Arial" pitchFamily="34" charset="0"/>
            </a:endParaRPr>
          </a:p>
        </p:txBody>
      </p:sp>
    </p:spTree>
    <p:extLst>
      <p:ext uri="{BB962C8B-B14F-4D97-AF65-F5344CB8AC3E}">
        <p14:creationId xmlns:p14="http://schemas.microsoft.com/office/powerpoint/2010/main" val="92619518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57" indent="-302060">
              <a:defRPr>
                <a:solidFill>
                  <a:schemeClr val="tx1"/>
                </a:solidFill>
                <a:latin typeface="Arial" panose="020B0604020202020204" pitchFamily="34" charset="0"/>
                <a:ea typeface="MS PGothic" panose="020B0600070205080204" pitchFamily="34" charset="-128"/>
              </a:defRPr>
            </a:lvl2pPr>
            <a:lvl3pPr marL="1208241" indent="-241649">
              <a:defRPr>
                <a:solidFill>
                  <a:schemeClr val="tx1"/>
                </a:solidFill>
                <a:latin typeface="Arial" panose="020B0604020202020204" pitchFamily="34" charset="0"/>
                <a:ea typeface="MS PGothic" panose="020B0600070205080204" pitchFamily="34" charset="-128"/>
              </a:defRPr>
            </a:lvl3pPr>
            <a:lvl4pPr marL="1691538" indent="-241649">
              <a:defRPr>
                <a:solidFill>
                  <a:schemeClr val="tx1"/>
                </a:solidFill>
                <a:latin typeface="Arial" panose="020B0604020202020204" pitchFamily="34" charset="0"/>
                <a:ea typeface="MS PGothic" panose="020B0600070205080204" pitchFamily="34" charset="-128"/>
              </a:defRPr>
            </a:lvl4pPr>
            <a:lvl5pPr marL="2174834" indent="-241649">
              <a:defRPr>
                <a:solidFill>
                  <a:schemeClr val="tx1"/>
                </a:solidFill>
                <a:latin typeface="Arial" panose="020B0604020202020204" pitchFamily="34" charset="0"/>
                <a:ea typeface="MS PGothic" panose="020B0600070205080204" pitchFamily="34" charset="-128"/>
              </a:defRPr>
            </a:lvl5pPr>
            <a:lvl6pPr marL="2658131" indent="-24164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27" indent="-24164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24" indent="-24164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020" indent="-24164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147</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33906537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149</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dirty="0"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smtClean="0">
                <a:latin typeface="Arial" panose="020B0604020202020204" pitchFamily="34" charset="0"/>
                <a:ea typeface="MS PGothic" panose="020B0600070205080204" pitchFamily="34" charset="-128"/>
                <a:cs typeface="Arial" panose="020B0604020202020204" pitchFamily="34" charset="0"/>
              </a:rPr>
              <a:t>StructNet</a:t>
            </a:r>
            <a:r>
              <a:rPr lang="en-US" altLang="en-US" dirty="0" smtClean="0">
                <a:latin typeface="Arial" panose="020B0604020202020204" pitchFamily="34" charset="0"/>
                <a:ea typeface="MS PGothic" panose="020B0600070205080204" pitchFamily="34" charset="-128"/>
                <a:cs typeface="Arial" panose="020B0604020202020204" pitchFamily="34" charset="0"/>
              </a:rPr>
              <a:t>.</a:t>
            </a:r>
          </a:p>
          <a:p>
            <a:endParaRPr lang="en-US" altLang="en-US" dirty="0"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smtClean="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smtClean="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06703772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151</a:t>
            </a:fld>
            <a:endParaRPr lang="en-US"/>
          </a:p>
        </p:txBody>
      </p:sp>
    </p:spTree>
    <p:extLst>
      <p:ext uri="{BB962C8B-B14F-4D97-AF65-F5344CB8AC3E}">
        <p14:creationId xmlns:p14="http://schemas.microsoft.com/office/powerpoint/2010/main" val="147588956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157</a:t>
            </a:fld>
            <a:endParaRPr lang="en-US"/>
          </a:p>
        </p:txBody>
      </p:sp>
    </p:spTree>
    <p:extLst>
      <p:ext uri="{BB962C8B-B14F-4D97-AF65-F5344CB8AC3E}">
        <p14:creationId xmlns:p14="http://schemas.microsoft.com/office/powerpoint/2010/main" val="14521747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defTabSz="966702" eaLnBrk="0" hangingPunct="0">
              <a:defRPr>
                <a:solidFill>
                  <a:schemeClr val="tx1"/>
                </a:solidFill>
                <a:latin typeface="Arial" pitchFamily="34" charset="0"/>
                <a:cs typeface="Arial" pitchFamily="34" charset="0"/>
              </a:defRPr>
            </a:lvl1pPr>
            <a:lvl2pPr marL="742883" indent="-285725" defTabSz="966702" eaLnBrk="0" hangingPunct="0">
              <a:defRPr>
                <a:solidFill>
                  <a:schemeClr val="tx1"/>
                </a:solidFill>
                <a:latin typeface="Arial" pitchFamily="34" charset="0"/>
                <a:cs typeface="Arial" pitchFamily="34" charset="0"/>
              </a:defRPr>
            </a:lvl2pPr>
            <a:lvl3pPr marL="1142898" indent="-228580" defTabSz="966702" eaLnBrk="0" hangingPunct="0">
              <a:defRPr>
                <a:solidFill>
                  <a:schemeClr val="tx1"/>
                </a:solidFill>
                <a:latin typeface="Arial" pitchFamily="34" charset="0"/>
                <a:cs typeface="Arial" pitchFamily="34" charset="0"/>
              </a:defRPr>
            </a:lvl3pPr>
            <a:lvl4pPr marL="1600057" indent="-228580" defTabSz="966702" eaLnBrk="0" hangingPunct="0">
              <a:defRPr>
                <a:solidFill>
                  <a:schemeClr val="tx1"/>
                </a:solidFill>
                <a:latin typeface="Arial" pitchFamily="34" charset="0"/>
                <a:cs typeface="Arial" pitchFamily="34" charset="0"/>
              </a:defRPr>
            </a:lvl4pPr>
            <a:lvl5pPr marL="2057217" indent="-228580" defTabSz="966702" eaLnBrk="0" hangingPunct="0">
              <a:defRPr>
                <a:solidFill>
                  <a:schemeClr val="tx1"/>
                </a:solidFill>
                <a:latin typeface="Arial" pitchFamily="34" charset="0"/>
                <a:cs typeface="Arial" pitchFamily="34" charset="0"/>
              </a:defRPr>
            </a:lvl5pPr>
            <a:lvl6pPr marL="2514376" indent="-228580" defTabSz="966702" eaLnBrk="0" fontAlgn="base" hangingPunct="0">
              <a:spcBef>
                <a:spcPct val="0"/>
              </a:spcBef>
              <a:spcAft>
                <a:spcPct val="0"/>
              </a:spcAft>
              <a:defRPr>
                <a:solidFill>
                  <a:schemeClr val="tx1"/>
                </a:solidFill>
                <a:latin typeface="Arial" pitchFamily="34" charset="0"/>
                <a:cs typeface="Arial" pitchFamily="34" charset="0"/>
              </a:defRPr>
            </a:lvl6pPr>
            <a:lvl7pPr marL="2971536" indent="-228580" defTabSz="966702" eaLnBrk="0" fontAlgn="base" hangingPunct="0">
              <a:spcBef>
                <a:spcPct val="0"/>
              </a:spcBef>
              <a:spcAft>
                <a:spcPct val="0"/>
              </a:spcAft>
              <a:defRPr>
                <a:solidFill>
                  <a:schemeClr val="tx1"/>
                </a:solidFill>
                <a:latin typeface="Arial" pitchFamily="34" charset="0"/>
                <a:cs typeface="Arial" pitchFamily="34" charset="0"/>
              </a:defRPr>
            </a:lvl7pPr>
            <a:lvl8pPr marL="3428694" indent="-228580" defTabSz="966702" eaLnBrk="0" fontAlgn="base" hangingPunct="0">
              <a:spcBef>
                <a:spcPct val="0"/>
              </a:spcBef>
              <a:spcAft>
                <a:spcPct val="0"/>
              </a:spcAft>
              <a:defRPr>
                <a:solidFill>
                  <a:schemeClr val="tx1"/>
                </a:solidFill>
                <a:latin typeface="Arial" pitchFamily="34" charset="0"/>
                <a:cs typeface="Arial" pitchFamily="34" charset="0"/>
              </a:defRPr>
            </a:lvl8pPr>
            <a:lvl9pPr marL="3885854" indent="-228580" defTabSz="966702"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FE5AE2A-C775-4241-BF79-C60252AE8162}" type="slidenum">
              <a:rPr lang="en-US" smtClean="0"/>
              <a:pPr eaLnBrk="1" hangingPunct="1"/>
              <a:t>158</a:t>
            </a:fld>
            <a:endParaRPr lang="en-US" smtClean="0"/>
          </a:p>
        </p:txBody>
      </p:sp>
      <p:sp>
        <p:nvSpPr>
          <p:cNvPr id="119811" name="Rectangle 2"/>
          <p:cNvSpPr>
            <a:spLocks noGrp="1" noRot="1" noChangeAspect="1" noChangeArrowheads="1" noTextEdit="1"/>
          </p:cNvSpPr>
          <p:nvPr>
            <p:ph type="sldImg"/>
          </p:nvPr>
        </p:nvSpPr>
        <p:spPr>
          <a:xfrm>
            <a:off x="1257300" y="720725"/>
            <a:ext cx="4802188" cy="3600450"/>
          </a:xfrm>
          <a:ln/>
        </p:spPr>
      </p:sp>
      <p:sp>
        <p:nvSpPr>
          <p:cNvPr id="119812" name="Rectangle 3"/>
          <p:cNvSpPr>
            <a:spLocks noGrp="1" noChangeArrowheads="1"/>
          </p:cNvSpPr>
          <p:nvPr>
            <p:ph type="body" idx="1"/>
          </p:nvPr>
        </p:nvSpPr>
        <p:spPr>
          <a:noFill/>
        </p:spPr>
        <p:txBody>
          <a:bodyPr lIns="96644" tIns="48322" rIns="96644" bIns="48322"/>
          <a:lstStyle/>
          <a:p>
            <a:pPr eaLnBrk="1" hangingPunct="1"/>
            <a:r>
              <a:rPr lang="en-US" altLang="zh-CN" sz="1100"/>
              <a:t>Now we can compute the similarity  between the morph and each target candidate. We try to use the meta-path idea, but we extract the labels of the links using all kinds of NLP techniques, such as semantic relations, events, sentimen, semantic role, dependency relation, etc. e.g. the morph peace west king can be connected to its target boxilai by multiple paths.</a:t>
            </a:r>
          </a:p>
          <a:p>
            <a:pPr eaLnBrk="1" hangingPunct="1"/>
            <a:endParaRPr lang="en-US" altLang="zh-CN" sz="1100"/>
          </a:p>
          <a:p>
            <a:pPr eaLnBrk="1" hangingPunct="1"/>
            <a:r>
              <a:rPr lang="en-US" altLang="zh-CN" sz="1100"/>
              <a:t>Semantic Feature: content analysis may provide additional evidence beyond surface feature</a:t>
            </a:r>
            <a:endParaRPr lang="zh-CN" altLang="en-US" sz="1100"/>
          </a:p>
        </p:txBody>
      </p:sp>
    </p:spTree>
    <p:extLst>
      <p:ext uri="{BB962C8B-B14F-4D97-AF65-F5344CB8AC3E}">
        <p14:creationId xmlns:p14="http://schemas.microsoft.com/office/powerpoint/2010/main" val="2443435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18</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smtClean="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smtClean="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6179301C-6E39-C341-9E99-C2F555F75DA1}" type="slidenum">
              <a:rPr lang="en-US" smtClean="0"/>
              <a:t>166</a:t>
            </a:fld>
            <a:endParaRPr lang="en-US"/>
          </a:p>
        </p:txBody>
      </p:sp>
    </p:spTree>
    <p:extLst>
      <p:ext uri="{BB962C8B-B14F-4D97-AF65-F5344CB8AC3E}">
        <p14:creationId xmlns:p14="http://schemas.microsoft.com/office/powerpoint/2010/main" val="3863324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5BE3D913-5C30-794C-BD04-425DDB3E11C4}" type="slidenum">
              <a:rPr lang="en-US" smtClean="0"/>
              <a:t>168</a:t>
            </a:fld>
            <a:endParaRPr lang="en-US"/>
          </a:p>
        </p:txBody>
      </p:sp>
    </p:spTree>
    <p:extLst>
      <p:ext uri="{BB962C8B-B14F-4D97-AF65-F5344CB8AC3E}">
        <p14:creationId xmlns:p14="http://schemas.microsoft.com/office/powerpoint/2010/main" val="41430311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731521" y="4560570"/>
            <a:ext cx="5852159" cy="379844"/>
          </a:xfrm>
          <a:prstGeom prst="rect">
            <a:avLst/>
          </a:prstGeom>
        </p:spPr>
        <p:txBody>
          <a:bodyPr lIns="96645" tIns="96645" rIns="96645" bIns="96645" anchor="t" anchorCtr="0">
            <a:spAutoFit/>
          </a:bodyPr>
          <a:lstStyle/>
          <a:p>
            <a:endParaRPr/>
          </a:p>
        </p:txBody>
      </p:sp>
    </p:spTree>
    <p:extLst>
      <p:ext uri="{BB962C8B-B14F-4D97-AF65-F5344CB8AC3E}">
        <p14:creationId xmlns:p14="http://schemas.microsoft.com/office/powerpoint/2010/main" val="267348491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A50C6B-1FE7-480A-8213-1045773758A1}" type="slidenum">
              <a:rPr lang="en-US"/>
              <a:pPr/>
              <a:t>173</a:t>
            </a:fld>
            <a:endParaRPr lang="en-US"/>
          </a:p>
        </p:txBody>
      </p:sp>
      <p:sp>
        <p:nvSpPr>
          <p:cNvPr id="45058" name="Rectangle 2"/>
          <p:cNvSpPr>
            <a:spLocks noGrp="1" noRot="1" noChangeAspect="1" noChangeArrowheads="1" noTextEdit="1"/>
          </p:cNvSpPr>
          <p:nvPr>
            <p:ph type="sldImg"/>
          </p:nvPr>
        </p:nvSpPr>
        <p:spPr>
          <a:xfrm>
            <a:off x="1257300" y="720725"/>
            <a:ext cx="4803775" cy="3602038"/>
          </a:xfrm>
          <a:ln/>
        </p:spPr>
      </p:sp>
      <p:sp>
        <p:nvSpPr>
          <p:cNvPr id="45059" name="Rectangle 3"/>
          <p:cNvSpPr>
            <a:spLocks noGrp="1" noChangeArrowheads="1"/>
          </p:cNvSpPr>
          <p:nvPr>
            <p:ph type="body" idx="1"/>
          </p:nvPr>
        </p:nvSpPr>
        <p:spPr/>
        <p:txBody>
          <a:bodyPr lIns="102162" tIns="51080" rIns="102162" bIns="51080"/>
          <a:lstStyle/>
          <a:p>
            <a:pPr>
              <a:lnSpc>
                <a:spcPct val="80000"/>
              </a:lnSpc>
              <a:spcBef>
                <a:spcPct val="20000"/>
              </a:spcBef>
              <a:buClr>
                <a:schemeClr val="accent1"/>
              </a:buClr>
              <a:buSzPct val="65000"/>
              <a:buFont typeface="Wingdings" pitchFamily="2" charset="2"/>
              <a:buNone/>
            </a:pPr>
            <a:endParaRPr lang="en-US" altLang="zh-CN" sz="1100"/>
          </a:p>
        </p:txBody>
      </p:sp>
    </p:spTree>
    <p:extLst>
      <p:ext uri="{BB962C8B-B14F-4D97-AF65-F5344CB8AC3E}">
        <p14:creationId xmlns:p14="http://schemas.microsoft.com/office/powerpoint/2010/main" val="168730501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6E4D2B-ADCA-4AD8-B3A2-56A784FE4D0B}" type="slidenum">
              <a:rPr lang="en-US"/>
              <a:pPr/>
              <a:t>174</a:t>
            </a:fld>
            <a:endParaRPr lang="en-US"/>
          </a:p>
        </p:txBody>
      </p:sp>
      <p:sp>
        <p:nvSpPr>
          <p:cNvPr id="47106" name="Rectangle 2"/>
          <p:cNvSpPr>
            <a:spLocks noGrp="1" noRot="1" noChangeAspect="1" noChangeArrowheads="1" noTextEdit="1"/>
          </p:cNvSpPr>
          <p:nvPr>
            <p:ph type="sldImg"/>
          </p:nvPr>
        </p:nvSpPr>
        <p:spPr>
          <a:xfrm>
            <a:off x="1257300" y="720725"/>
            <a:ext cx="4802188" cy="3600450"/>
          </a:xfrm>
          <a:ln/>
        </p:spPr>
      </p:sp>
      <p:sp>
        <p:nvSpPr>
          <p:cNvPr id="47107" name="Rectangle 3"/>
          <p:cNvSpPr>
            <a:spLocks noGrp="1" noChangeArrowheads="1"/>
          </p:cNvSpPr>
          <p:nvPr>
            <p:ph type="body" idx="1"/>
          </p:nvPr>
        </p:nvSpPr>
        <p:spPr/>
        <p:txBody>
          <a:bodyPr/>
          <a:lstStyle/>
          <a:p>
            <a:pPr>
              <a:lnSpc>
                <a:spcPct val="80000"/>
              </a:lnSpc>
              <a:spcBef>
                <a:spcPct val="20000"/>
              </a:spcBef>
              <a:buClr>
                <a:schemeClr val="accent1"/>
              </a:buClr>
              <a:buSzPct val="65000"/>
              <a:buFont typeface="Wingdings" pitchFamily="2" charset="2"/>
              <a:buNone/>
            </a:pPr>
            <a:endParaRPr lang="en-US" altLang="zh-CN" sz="1100"/>
          </a:p>
        </p:txBody>
      </p:sp>
    </p:spTree>
    <p:extLst>
      <p:ext uri="{BB962C8B-B14F-4D97-AF65-F5344CB8AC3E}">
        <p14:creationId xmlns:p14="http://schemas.microsoft.com/office/powerpoint/2010/main" val="12203364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182</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dirty="0"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smtClean="0">
                <a:latin typeface="Arial" panose="020B0604020202020204" pitchFamily="34" charset="0"/>
                <a:ea typeface="MS PGothic" panose="020B0600070205080204" pitchFamily="34" charset="-128"/>
                <a:cs typeface="Arial" panose="020B0604020202020204" pitchFamily="34" charset="0"/>
              </a:rPr>
              <a:t>StructNet</a:t>
            </a:r>
            <a:r>
              <a:rPr lang="en-US" altLang="en-US" dirty="0" smtClean="0">
                <a:latin typeface="Arial" panose="020B0604020202020204" pitchFamily="34" charset="0"/>
                <a:ea typeface="MS PGothic" panose="020B0600070205080204" pitchFamily="34" charset="-128"/>
                <a:cs typeface="Arial" panose="020B0604020202020204" pitchFamily="34" charset="0"/>
              </a:rPr>
              <a:t>.</a:t>
            </a:r>
          </a:p>
          <a:p>
            <a:endParaRPr lang="en-US" altLang="en-US" dirty="0"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smtClean="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smtClean="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7355387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72" indent="-302066">
              <a:defRPr sz="1300">
                <a:solidFill>
                  <a:schemeClr val="tx1"/>
                </a:solidFill>
                <a:latin typeface="Calibri" pitchFamily="34" charset="0"/>
                <a:ea typeface="MS PGothic" pitchFamily="34" charset="-128"/>
              </a:defRPr>
            </a:lvl2pPr>
            <a:lvl3pPr marL="1208265" indent="-241653">
              <a:defRPr sz="1300">
                <a:solidFill>
                  <a:schemeClr val="tx1"/>
                </a:solidFill>
                <a:latin typeface="Calibri" pitchFamily="34" charset="0"/>
                <a:ea typeface="MS PGothic" pitchFamily="34" charset="-128"/>
              </a:defRPr>
            </a:lvl3pPr>
            <a:lvl4pPr marL="1691571" indent="-241653">
              <a:defRPr sz="1300">
                <a:solidFill>
                  <a:schemeClr val="tx1"/>
                </a:solidFill>
                <a:latin typeface="Calibri" pitchFamily="34" charset="0"/>
                <a:ea typeface="MS PGothic" pitchFamily="34" charset="-128"/>
              </a:defRPr>
            </a:lvl4pPr>
            <a:lvl5pPr marL="2174878" indent="-241653">
              <a:defRPr sz="1300">
                <a:solidFill>
                  <a:schemeClr val="tx1"/>
                </a:solidFill>
                <a:latin typeface="Calibri" pitchFamily="34" charset="0"/>
                <a:ea typeface="MS PGothic" pitchFamily="34" charset="-128"/>
              </a:defRPr>
            </a:lvl5pPr>
            <a:lvl6pPr marL="2658184" indent="-241653"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90" indent="-241653"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96" indent="-241653"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102" indent="-241653"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2606FA15-48C8-4A92-BFE4-6D3D5E3A36FB}" type="slidenum">
              <a:rPr lang="en-US" altLang="en-US" smtClean="0">
                <a:solidFill>
                  <a:srgbClr val="000000"/>
                </a:solidFill>
                <a:latin typeface="Arial" pitchFamily="34" charset="0"/>
              </a:rPr>
              <a:pPr>
                <a:defRPr/>
              </a:pPr>
              <a:t>183</a:t>
            </a:fld>
            <a:endParaRPr lang="en-US" altLang="en-US" smtClean="0">
              <a:solidFill>
                <a:srgbClr val="000000"/>
              </a:solidFill>
              <a:latin typeface="Arial" pitchFamily="34" charset="0"/>
            </a:endParaRPr>
          </a:p>
        </p:txBody>
      </p:sp>
      <p:sp>
        <p:nvSpPr>
          <p:cNvPr id="21507" name="Rectangle 2"/>
          <p:cNvSpPr>
            <a:spLocks noGrp="1" noRot="1" noChangeAspect="1" noChangeArrowheads="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84"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84"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84"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27710282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190</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dirty="0"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smtClean="0">
                <a:latin typeface="Arial" panose="020B0604020202020204" pitchFamily="34" charset="0"/>
                <a:ea typeface="MS PGothic" panose="020B0600070205080204" pitchFamily="34" charset="-128"/>
                <a:cs typeface="Arial" panose="020B0604020202020204" pitchFamily="34" charset="0"/>
              </a:rPr>
              <a:t>StructNet</a:t>
            </a:r>
            <a:r>
              <a:rPr lang="en-US" altLang="en-US" dirty="0" smtClean="0">
                <a:latin typeface="Arial" panose="020B0604020202020204" pitchFamily="34" charset="0"/>
                <a:ea typeface="MS PGothic" panose="020B0600070205080204" pitchFamily="34" charset="-128"/>
                <a:cs typeface="Arial" panose="020B0604020202020204" pitchFamily="34" charset="0"/>
              </a:rPr>
              <a:t>.</a:t>
            </a:r>
          </a:p>
          <a:p>
            <a:endParaRPr lang="en-US" altLang="en-US" dirty="0"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smtClean="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smtClean="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33906537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72" indent="-302066">
              <a:defRPr sz="1300">
                <a:solidFill>
                  <a:schemeClr val="tx1"/>
                </a:solidFill>
                <a:latin typeface="Calibri" pitchFamily="34" charset="0"/>
                <a:ea typeface="MS PGothic" pitchFamily="34" charset="-128"/>
              </a:defRPr>
            </a:lvl2pPr>
            <a:lvl3pPr marL="1208265" indent="-241653">
              <a:defRPr sz="1300">
                <a:solidFill>
                  <a:schemeClr val="tx1"/>
                </a:solidFill>
                <a:latin typeface="Calibri" pitchFamily="34" charset="0"/>
                <a:ea typeface="MS PGothic" pitchFamily="34" charset="-128"/>
              </a:defRPr>
            </a:lvl3pPr>
            <a:lvl4pPr marL="1691571" indent="-241653">
              <a:defRPr sz="1300">
                <a:solidFill>
                  <a:schemeClr val="tx1"/>
                </a:solidFill>
                <a:latin typeface="Calibri" pitchFamily="34" charset="0"/>
                <a:ea typeface="MS PGothic" pitchFamily="34" charset="-128"/>
              </a:defRPr>
            </a:lvl4pPr>
            <a:lvl5pPr marL="2174878" indent="-241653">
              <a:defRPr sz="1300">
                <a:solidFill>
                  <a:schemeClr val="tx1"/>
                </a:solidFill>
                <a:latin typeface="Calibri" pitchFamily="34" charset="0"/>
                <a:ea typeface="MS PGothic" pitchFamily="34" charset="-128"/>
              </a:defRPr>
            </a:lvl5pPr>
            <a:lvl6pPr marL="2658184" indent="-241653"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90" indent="-241653"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96" indent="-241653"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102" indent="-241653"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2606FA15-48C8-4A92-BFE4-6D3D5E3A36FB}" type="slidenum">
              <a:rPr lang="en-US" altLang="en-US" smtClean="0">
                <a:solidFill>
                  <a:srgbClr val="000000"/>
                </a:solidFill>
                <a:latin typeface="Arial" pitchFamily="34" charset="0"/>
              </a:rPr>
              <a:pPr>
                <a:defRPr/>
              </a:pPr>
              <a:t>195</a:t>
            </a:fld>
            <a:endParaRPr lang="en-US" altLang="en-US" smtClean="0">
              <a:solidFill>
                <a:srgbClr val="000000"/>
              </a:solidFill>
              <a:latin typeface="Arial" pitchFamily="34" charset="0"/>
            </a:endParaRPr>
          </a:p>
        </p:txBody>
      </p:sp>
      <p:sp>
        <p:nvSpPr>
          <p:cNvPr id="21507" name="Rectangle 2"/>
          <p:cNvSpPr>
            <a:spLocks noGrp="1" noRot="1" noChangeAspect="1" noChangeArrowheads="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84"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84"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84"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1714442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19</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smtClean="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smtClean="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what is </a:t>
            </a:r>
            <a:r>
              <a:rPr lang="en-US" dirty="0" err="1" smtClean="0"/>
              <a:t>wikification</a:t>
            </a:r>
            <a:endParaRPr lang="en-US" dirty="0" smtClean="0"/>
          </a:p>
          <a:p>
            <a:r>
              <a:rPr lang="en-US" baseline="0" dirty="0" smtClean="0"/>
              <a:t>Read wiki titles slower</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118169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what is </a:t>
            </a:r>
            <a:r>
              <a:rPr lang="en-US" dirty="0" err="1" smtClean="0"/>
              <a:t>wikification</a:t>
            </a:r>
            <a:endParaRPr lang="en-US" dirty="0" smtClean="0"/>
          </a:p>
          <a:p>
            <a:r>
              <a:rPr lang="en-US" baseline="0" dirty="0" smtClean="0"/>
              <a:t>Read wiki titles slower</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118169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what is </a:t>
            </a:r>
            <a:r>
              <a:rPr lang="en-US" dirty="0" err="1" smtClean="0"/>
              <a:t>wikification</a:t>
            </a:r>
            <a:endParaRPr lang="en-US" dirty="0" smtClean="0"/>
          </a:p>
          <a:p>
            <a:r>
              <a:rPr lang="en-US" baseline="0" dirty="0" smtClean="0"/>
              <a:t>Read wiki titles slower</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118169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23</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smtClean="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smtClean="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24</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smtClean="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smtClean="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25</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dirty="0"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smtClean="0">
                <a:latin typeface="Arial" panose="020B0604020202020204" pitchFamily="34" charset="0"/>
                <a:ea typeface="MS PGothic" panose="020B0600070205080204" pitchFamily="34" charset="-128"/>
                <a:cs typeface="Arial" panose="020B0604020202020204" pitchFamily="34" charset="0"/>
              </a:rPr>
              <a:t>StructNet</a:t>
            </a:r>
            <a:r>
              <a:rPr lang="en-US" altLang="en-US" dirty="0" smtClean="0">
                <a:latin typeface="Arial" panose="020B0604020202020204" pitchFamily="34" charset="0"/>
                <a:ea typeface="MS PGothic" panose="020B0600070205080204" pitchFamily="34" charset="-128"/>
                <a:cs typeface="Arial" panose="020B0604020202020204" pitchFamily="34" charset="0"/>
              </a:rPr>
              <a:t>.</a:t>
            </a:r>
          </a:p>
          <a:p>
            <a:endParaRPr lang="en-US" altLang="en-US" dirty="0"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smtClean="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smtClean="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26</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dirty="0"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smtClean="0">
                <a:latin typeface="Arial" panose="020B0604020202020204" pitchFamily="34" charset="0"/>
                <a:ea typeface="MS PGothic" panose="020B0600070205080204" pitchFamily="34" charset="-128"/>
                <a:cs typeface="Arial" panose="020B0604020202020204" pitchFamily="34" charset="0"/>
              </a:rPr>
              <a:t>StructNet</a:t>
            </a:r>
            <a:r>
              <a:rPr lang="en-US" altLang="en-US" dirty="0" smtClean="0">
                <a:latin typeface="Arial" panose="020B0604020202020204" pitchFamily="34" charset="0"/>
                <a:ea typeface="MS PGothic" panose="020B0600070205080204" pitchFamily="34" charset="-128"/>
                <a:cs typeface="Arial" panose="020B0604020202020204" pitchFamily="34" charset="0"/>
              </a:rPr>
              <a:t>.</a:t>
            </a:r>
          </a:p>
          <a:p>
            <a:endParaRPr lang="en-US" altLang="en-US" dirty="0"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smtClean="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smtClean="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3</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dirty="0"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smtClean="0">
                <a:latin typeface="Arial" panose="020B0604020202020204" pitchFamily="34" charset="0"/>
                <a:ea typeface="MS PGothic" panose="020B0600070205080204" pitchFamily="34" charset="-128"/>
                <a:cs typeface="Arial" panose="020B0604020202020204" pitchFamily="34" charset="0"/>
              </a:rPr>
              <a:t>StructNet</a:t>
            </a:r>
            <a:r>
              <a:rPr lang="en-US" altLang="en-US" dirty="0" smtClean="0">
                <a:latin typeface="Arial" panose="020B0604020202020204" pitchFamily="34" charset="0"/>
                <a:ea typeface="MS PGothic" panose="020B0600070205080204" pitchFamily="34" charset="-128"/>
                <a:cs typeface="Arial" panose="020B0604020202020204" pitchFamily="34" charset="0"/>
              </a:rPr>
              <a:t>.</a:t>
            </a:r>
          </a:p>
          <a:p>
            <a:endParaRPr lang="en-US" altLang="en-US" dirty="0"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smtClean="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smtClean="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339065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panose="020B0600070205080204" pitchFamily="34" charset="-128"/>
              </a:rPr>
              <a:t>A gold standard annotation may contain</a:t>
            </a:r>
          </a:p>
          <a:p>
            <a:endParaRPr lang="en-US" altLang="en-US" dirty="0" smtClean="0">
              <a:ea typeface="MS PGothic" panose="020B0600070205080204" pitchFamily="34" charset="-128"/>
            </a:endParaRPr>
          </a:p>
          <a:p>
            <a:r>
              <a:rPr lang="en-US" altLang="en-US" dirty="0" smtClean="0">
                <a:ea typeface="MS PGothic" panose="020B0600070205080204" pitchFamily="34" charset="-128"/>
              </a:rPr>
              <a:t>Which mentions should be linked as a task in itself</a:t>
            </a:r>
          </a:p>
          <a:p>
            <a:r>
              <a:rPr lang="en-US" altLang="en-US" dirty="0" smtClean="0">
                <a:ea typeface="MS PGothic" panose="020B0600070205080204" pitchFamily="34" charset="-128"/>
              </a:rPr>
              <a:t>How the system did on mentions that the gold standard said should be linked</a:t>
            </a:r>
          </a:p>
          <a:p>
            <a:r>
              <a:rPr lang="en-US" altLang="en-US" dirty="0" smtClean="0">
                <a:ea typeface="MS PGothic" panose="020B0600070205080204" pitchFamily="34" charset="-128"/>
              </a:rPr>
              <a:t>How is system output affected when mentions to be linked </a:t>
            </a:r>
            <a:r>
              <a:rPr lang="en-US" altLang="en-US" dirty="0" err="1" smtClean="0">
                <a:ea typeface="MS PGothic" panose="020B0600070205080204" pitchFamily="34" charset="-128"/>
              </a:rPr>
              <a:t>aren</a:t>
            </a:r>
            <a:r>
              <a:rPr lang="ja-JP" altLang="en-US" dirty="0" smtClean="0">
                <a:ea typeface="MS PGothic" panose="020B0600070205080204" pitchFamily="34" charset="-128"/>
              </a:rPr>
              <a:t>’</a:t>
            </a:r>
            <a:r>
              <a:rPr lang="en-US" altLang="ja-JP" dirty="0" smtClean="0">
                <a:ea typeface="MS PGothic" panose="020B0600070205080204" pitchFamily="34" charset="-128"/>
              </a:rPr>
              <a:t>t given</a:t>
            </a:r>
          </a:p>
          <a:p>
            <a:r>
              <a:rPr lang="en-US" altLang="en-US" dirty="0" smtClean="0">
                <a:ea typeface="MS PGothic" panose="020B0600070205080204" pitchFamily="34" charset="-128"/>
              </a:rPr>
              <a:t>How well the system handles out of </a:t>
            </a:r>
            <a:r>
              <a:rPr lang="en-US" altLang="en-US" dirty="0" err="1" smtClean="0">
                <a:ea typeface="MS PGothic" panose="020B0600070205080204" pitchFamily="34" charset="-128"/>
              </a:rPr>
              <a:t>wp</a:t>
            </a:r>
            <a:r>
              <a:rPr lang="en-US" altLang="en-US" dirty="0" smtClean="0">
                <a:ea typeface="MS PGothic" panose="020B0600070205080204" pitchFamily="34" charset="-128"/>
              </a:rPr>
              <a:t> concepts, when relevant,</a:t>
            </a:r>
          </a:p>
          <a:p>
            <a:r>
              <a:rPr lang="en-US" altLang="en-US" dirty="0" smtClean="0">
                <a:ea typeface="MS PGothic" panose="020B0600070205080204" pitchFamily="34" charset="-128"/>
              </a:rPr>
              <a:t>and system performance in an IR setting, treating documents as queries, and concepts as documents</a:t>
            </a:r>
          </a:p>
          <a:p>
            <a:endParaRPr lang="en-US" altLang="en-US" dirty="0" smtClean="0">
              <a:ea typeface="MS PGothic" panose="020B0600070205080204" pitchFamily="34" charset="-128"/>
            </a:endParaRPr>
          </a:p>
          <a:p>
            <a:endParaRPr lang="en-US" altLang="en-US" dirty="0" smtClean="0">
              <a:ea typeface="MS PGothic" panose="020B0600070205080204" pitchFamily="34" charset="-128"/>
            </a:endParaRPr>
          </a:p>
          <a:p>
            <a:endParaRPr lang="en-US" altLang="en-US" dirty="0" smtClean="0">
              <a:ea typeface="MS PGothic" panose="020B0600070205080204" pitchFamily="34" charset="-128"/>
            </a:endParaRPr>
          </a:p>
        </p:txBody>
      </p:sp>
      <p:sp>
        <p:nvSpPr>
          <p:cNvPr id="48132"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smtClean="0"/>
              <a:t>14/08/12</a:t>
            </a:r>
          </a:p>
        </p:txBody>
      </p:sp>
      <p:sp>
        <p:nvSpPr>
          <p:cNvPr id="4813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DC77C5F-5821-4D54-A916-5B6F4B75CD35}" type="slidenum">
              <a:rPr lang="en-GB" altLang="en-US"/>
              <a:pPr/>
              <a:t>27</a:t>
            </a:fld>
            <a:endParaRPr lang="en-GB" altLang="en-US"/>
          </a:p>
        </p:txBody>
      </p:sp>
    </p:spTree>
    <p:extLst>
      <p:ext uri="{BB962C8B-B14F-4D97-AF65-F5344CB8AC3E}">
        <p14:creationId xmlns:p14="http://schemas.microsoft.com/office/powerpoint/2010/main" val="1872199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57" indent="-302060">
              <a:defRPr>
                <a:solidFill>
                  <a:schemeClr val="tx1"/>
                </a:solidFill>
                <a:latin typeface="Arial" panose="020B0604020202020204" pitchFamily="34" charset="0"/>
                <a:ea typeface="MS PGothic" panose="020B0600070205080204" pitchFamily="34" charset="-128"/>
              </a:defRPr>
            </a:lvl2pPr>
            <a:lvl3pPr marL="1208241" indent="-241649">
              <a:defRPr>
                <a:solidFill>
                  <a:schemeClr val="tx1"/>
                </a:solidFill>
                <a:latin typeface="Arial" panose="020B0604020202020204" pitchFamily="34" charset="0"/>
                <a:ea typeface="MS PGothic" panose="020B0600070205080204" pitchFamily="34" charset="-128"/>
              </a:defRPr>
            </a:lvl3pPr>
            <a:lvl4pPr marL="1691538" indent="-241649">
              <a:defRPr>
                <a:solidFill>
                  <a:schemeClr val="tx1"/>
                </a:solidFill>
                <a:latin typeface="Arial" panose="020B0604020202020204" pitchFamily="34" charset="0"/>
                <a:ea typeface="MS PGothic" panose="020B0600070205080204" pitchFamily="34" charset="-128"/>
              </a:defRPr>
            </a:lvl4pPr>
            <a:lvl5pPr marL="2174834" indent="-241649">
              <a:defRPr>
                <a:solidFill>
                  <a:schemeClr val="tx1"/>
                </a:solidFill>
                <a:latin typeface="Arial" panose="020B0604020202020204" pitchFamily="34" charset="0"/>
                <a:ea typeface="MS PGothic" panose="020B0600070205080204" pitchFamily="34" charset="-128"/>
              </a:defRPr>
            </a:lvl5pPr>
            <a:lvl6pPr marL="2658131" indent="-24164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27" indent="-24164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24" indent="-24164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020" indent="-24164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28</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339065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1" indent="-241649">
              <a:defRPr sz="1300">
                <a:solidFill>
                  <a:schemeClr val="tx1"/>
                </a:solidFill>
                <a:latin typeface="Calibri" pitchFamily="34" charset="0"/>
                <a:ea typeface="MS PGothic" pitchFamily="34" charset="-128"/>
              </a:defRPr>
            </a:lvl3pPr>
            <a:lvl4pPr marL="1691538" indent="-241649">
              <a:defRPr sz="1300">
                <a:solidFill>
                  <a:schemeClr val="tx1"/>
                </a:solidFill>
                <a:latin typeface="Calibri" pitchFamily="34" charset="0"/>
                <a:ea typeface="MS PGothic" pitchFamily="34" charset="-128"/>
              </a:defRPr>
            </a:lvl4pPr>
            <a:lvl5pPr marL="2174834" indent="-241649">
              <a:defRPr sz="1300">
                <a:solidFill>
                  <a:schemeClr val="tx1"/>
                </a:solidFill>
                <a:latin typeface="Calibri" pitchFamily="34" charset="0"/>
                <a:ea typeface="MS PGothic" pitchFamily="34" charset="-128"/>
              </a:defRPr>
            </a:lvl5pPr>
            <a:lvl6pPr marL="2658131" indent="-24164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27" indent="-24164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4" indent="-24164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0" indent="-24164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1AF0563A-9730-470B-A3AB-F34847C32631}" type="slidenum">
              <a:rPr lang="en-US" altLang="en-US" smtClean="0">
                <a:solidFill>
                  <a:srgbClr val="000000"/>
                </a:solidFill>
                <a:latin typeface="Arial" pitchFamily="34" charset="0"/>
              </a:rPr>
              <a:pPr>
                <a:defRPr/>
              </a:pPr>
              <a:t>29</a:t>
            </a:fld>
            <a:endParaRPr lang="en-US" altLang="en-US" smtClean="0">
              <a:solidFill>
                <a:srgbClr val="000000"/>
              </a:solidFill>
              <a:latin typeface="Arial" pitchFamily="34" charset="0"/>
            </a:endParaRPr>
          </a:p>
        </p:txBody>
      </p:sp>
      <p:sp>
        <p:nvSpPr>
          <p:cNvPr id="18435"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0"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0"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1989615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Don’t focus on “our contribution” only – focus on describing an algorithmic approach (which is impressive and good)</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57" indent="-302060" eaLnBrk="0" hangingPunct="0">
              <a:defRPr>
                <a:solidFill>
                  <a:schemeClr val="tx1"/>
                </a:solidFill>
                <a:latin typeface="Arial" charset="0"/>
                <a:cs typeface="Arial" charset="0"/>
              </a:defRPr>
            </a:lvl2pPr>
            <a:lvl3pPr marL="1208241" indent="-241649" eaLnBrk="0" hangingPunct="0">
              <a:defRPr>
                <a:solidFill>
                  <a:schemeClr val="tx1"/>
                </a:solidFill>
                <a:latin typeface="Arial" charset="0"/>
                <a:cs typeface="Arial" charset="0"/>
              </a:defRPr>
            </a:lvl3pPr>
            <a:lvl4pPr marL="1691538" indent="-241649" eaLnBrk="0" hangingPunct="0">
              <a:defRPr>
                <a:solidFill>
                  <a:schemeClr val="tx1"/>
                </a:solidFill>
                <a:latin typeface="Arial" charset="0"/>
                <a:cs typeface="Arial" charset="0"/>
              </a:defRPr>
            </a:lvl4pPr>
            <a:lvl5pPr marL="2174834" indent="-241649" eaLnBrk="0" hangingPunct="0">
              <a:defRPr>
                <a:solidFill>
                  <a:schemeClr val="tx1"/>
                </a:solidFill>
                <a:latin typeface="Arial" charset="0"/>
                <a:cs typeface="Arial" charset="0"/>
              </a:defRPr>
            </a:lvl5pPr>
            <a:lvl6pPr marL="2658131" indent="-241649" eaLnBrk="0" fontAlgn="base" hangingPunct="0">
              <a:spcBef>
                <a:spcPct val="0"/>
              </a:spcBef>
              <a:spcAft>
                <a:spcPct val="0"/>
              </a:spcAft>
              <a:defRPr>
                <a:solidFill>
                  <a:schemeClr val="tx1"/>
                </a:solidFill>
                <a:latin typeface="Arial" charset="0"/>
                <a:cs typeface="Arial" charset="0"/>
              </a:defRPr>
            </a:lvl6pPr>
            <a:lvl7pPr marL="3141427" indent="-241649" eaLnBrk="0" fontAlgn="base" hangingPunct="0">
              <a:spcBef>
                <a:spcPct val="0"/>
              </a:spcBef>
              <a:spcAft>
                <a:spcPct val="0"/>
              </a:spcAft>
              <a:defRPr>
                <a:solidFill>
                  <a:schemeClr val="tx1"/>
                </a:solidFill>
                <a:latin typeface="Arial" charset="0"/>
                <a:cs typeface="Arial" charset="0"/>
              </a:defRPr>
            </a:lvl7pPr>
            <a:lvl8pPr marL="3624724" indent="-241649" eaLnBrk="0" fontAlgn="base" hangingPunct="0">
              <a:spcBef>
                <a:spcPct val="0"/>
              </a:spcBef>
              <a:spcAft>
                <a:spcPct val="0"/>
              </a:spcAft>
              <a:defRPr>
                <a:solidFill>
                  <a:schemeClr val="tx1"/>
                </a:solidFill>
                <a:latin typeface="Arial" charset="0"/>
                <a:cs typeface="Arial" charset="0"/>
              </a:defRPr>
            </a:lvl8pPr>
            <a:lvl9pPr marL="4108020" indent="-241649" eaLnBrk="0" fontAlgn="base" hangingPunct="0">
              <a:spcBef>
                <a:spcPct val="0"/>
              </a:spcBef>
              <a:spcAft>
                <a:spcPct val="0"/>
              </a:spcAft>
              <a:defRPr>
                <a:solidFill>
                  <a:schemeClr val="tx1"/>
                </a:solidFill>
                <a:latin typeface="Arial" charset="0"/>
                <a:cs typeface="Arial" charset="0"/>
              </a:defRPr>
            </a:lvl9pPr>
          </a:lstStyle>
          <a:p>
            <a:pPr eaLnBrk="1" hangingPunct="1"/>
            <a:fld id="{4018E209-BAA3-409D-BF32-94099B82B622}" type="slidenum">
              <a:rPr lang="en-US" altLang="en-US" smtClean="0">
                <a:latin typeface="Times New Roman" pitchFamily="18" charset="0"/>
              </a:rPr>
              <a:pPr eaLnBrk="1" hangingPunct="1"/>
              <a:t>30</a:t>
            </a:fld>
            <a:endParaRPr lang="en-US" altLang="en-US" smtClean="0">
              <a:latin typeface="Times New Roman" pitchFamily="18" charset="0"/>
            </a:endParaRPr>
          </a:p>
        </p:txBody>
      </p:sp>
    </p:spTree>
    <p:extLst>
      <p:ext uri="{BB962C8B-B14F-4D97-AF65-F5344CB8AC3E}">
        <p14:creationId xmlns:p14="http://schemas.microsoft.com/office/powerpoint/2010/main" val="1006016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Changed—change in related slides.</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57" indent="-302060" eaLnBrk="0" hangingPunct="0">
              <a:defRPr>
                <a:solidFill>
                  <a:schemeClr val="tx1"/>
                </a:solidFill>
                <a:latin typeface="Arial" charset="0"/>
                <a:cs typeface="Arial" charset="0"/>
              </a:defRPr>
            </a:lvl2pPr>
            <a:lvl3pPr marL="1208241" indent="-241649" eaLnBrk="0" hangingPunct="0">
              <a:defRPr>
                <a:solidFill>
                  <a:schemeClr val="tx1"/>
                </a:solidFill>
                <a:latin typeface="Arial" charset="0"/>
                <a:cs typeface="Arial" charset="0"/>
              </a:defRPr>
            </a:lvl3pPr>
            <a:lvl4pPr marL="1691538" indent="-241649" eaLnBrk="0" hangingPunct="0">
              <a:defRPr>
                <a:solidFill>
                  <a:schemeClr val="tx1"/>
                </a:solidFill>
                <a:latin typeface="Arial" charset="0"/>
                <a:cs typeface="Arial" charset="0"/>
              </a:defRPr>
            </a:lvl4pPr>
            <a:lvl5pPr marL="2174834" indent="-241649" eaLnBrk="0" hangingPunct="0">
              <a:defRPr>
                <a:solidFill>
                  <a:schemeClr val="tx1"/>
                </a:solidFill>
                <a:latin typeface="Arial" charset="0"/>
                <a:cs typeface="Arial" charset="0"/>
              </a:defRPr>
            </a:lvl5pPr>
            <a:lvl6pPr marL="2658131" indent="-241649" eaLnBrk="0" fontAlgn="base" hangingPunct="0">
              <a:spcBef>
                <a:spcPct val="0"/>
              </a:spcBef>
              <a:spcAft>
                <a:spcPct val="0"/>
              </a:spcAft>
              <a:defRPr>
                <a:solidFill>
                  <a:schemeClr val="tx1"/>
                </a:solidFill>
                <a:latin typeface="Arial" charset="0"/>
                <a:cs typeface="Arial" charset="0"/>
              </a:defRPr>
            </a:lvl6pPr>
            <a:lvl7pPr marL="3141427" indent="-241649" eaLnBrk="0" fontAlgn="base" hangingPunct="0">
              <a:spcBef>
                <a:spcPct val="0"/>
              </a:spcBef>
              <a:spcAft>
                <a:spcPct val="0"/>
              </a:spcAft>
              <a:defRPr>
                <a:solidFill>
                  <a:schemeClr val="tx1"/>
                </a:solidFill>
                <a:latin typeface="Arial" charset="0"/>
                <a:cs typeface="Arial" charset="0"/>
              </a:defRPr>
            </a:lvl7pPr>
            <a:lvl8pPr marL="3624724" indent="-241649" eaLnBrk="0" fontAlgn="base" hangingPunct="0">
              <a:spcBef>
                <a:spcPct val="0"/>
              </a:spcBef>
              <a:spcAft>
                <a:spcPct val="0"/>
              </a:spcAft>
              <a:defRPr>
                <a:solidFill>
                  <a:schemeClr val="tx1"/>
                </a:solidFill>
                <a:latin typeface="Arial" charset="0"/>
                <a:cs typeface="Arial" charset="0"/>
              </a:defRPr>
            </a:lvl8pPr>
            <a:lvl9pPr marL="4108020" indent="-241649" eaLnBrk="0" fontAlgn="base" hangingPunct="0">
              <a:spcBef>
                <a:spcPct val="0"/>
              </a:spcBef>
              <a:spcAft>
                <a:spcPct val="0"/>
              </a:spcAft>
              <a:defRPr>
                <a:solidFill>
                  <a:schemeClr val="tx1"/>
                </a:solidFill>
                <a:latin typeface="Arial" charset="0"/>
                <a:cs typeface="Arial" charset="0"/>
              </a:defRPr>
            </a:lvl9pPr>
          </a:lstStyle>
          <a:p>
            <a:pPr eaLnBrk="1" hangingPunct="1"/>
            <a:fld id="{0A7612F6-4A35-40A9-89D1-4C8D43A4C097}" type="slidenum">
              <a:rPr lang="en-US" altLang="en-US" smtClean="0">
                <a:latin typeface="Times New Roman" pitchFamily="18" charset="0"/>
              </a:rPr>
              <a:pPr eaLnBrk="1" hangingPunct="1"/>
              <a:t>31</a:t>
            </a:fld>
            <a:endParaRPr lang="en-US" altLang="en-US" smtClean="0">
              <a:latin typeface="Times New Roman" pitchFamily="18" charset="0"/>
            </a:endParaRPr>
          </a:p>
        </p:txBody>
      </p:sp>
    </p:spTree>
    <p:extLst>
      <p:ext uri="{BB962C8B-B14F-4D97-AF65-F5344CB8AC3E}">
        <p14:creationId xmlns:p14="http://schemas.microsoft.com/office/powerpoint/2010/main" val="868345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Add a cartoon of edge cover to justify that the overall problem is hard.</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57" indent="-302060" eaLnBrk="0" hangingPunct="0">
              <a:defRPr>
                <a:solidFill>
                  <a:schemeClr val="tx1"/>
                </a:solidFill>
                <a:latin typeface="Arial" charset="0"/>
                <a:cs typeface="Arial" charset="0"/>
              </a:defRPr>
            </a:lvl2pPr>
            <a:lvl3pPr marL="1208241" indent="-241649" eaLnBrk="0" hangingPunct="0">
              <a:defRPr>
                <a:solidFill>
                  <a:schemeClr val="tx1"/>
                </a:solidFill>
                <a:latin typeface="Arial" charset="0"/>
                <a:cs typeface="Arial" charset="0"/>
              </a:defRPr>
            </a:lvl3pPr>
            <a:lvl4pPr marL="1691538" indent="-241649" eaLnBrk="0" hangingPunct="0">
              <a:defRPr>
                <a:solidFill>
                  <a:schemeClr val="tx1"/>
                </a:solidFill>
                <a:latin typeface="Arial" charset="0"/>
                <a:cs typeface="Arial" charset="0"/>
              </a:defRPr>
            </a:lvl4pPr>
            <a:lvl5pPr marL="2174834" indent="-241649" eaLnBrk="0" hangingPunct="0">
              <a:defRPr>
                <a:solidFill>
                  <a:schemeClr val="tx1"/>
                </a:solidFill>
                <a:latin typeface="Arial" charset="0"/>
                <a:cs typeface="Arial" charset="0"/>
              </a:defRPr>
            </a:lvl5pPr>
            <a:lvl6pPr marL="2658131" indent="-241649" eaLnBrk="0" fontAlgn="base" hangingPunct="0">
              <a:spcBef>
                <a:spcPct val="0"/>
              </a:spcBef>
              <a:spcAft>
                <a:spcPct val="0"/>
              </a:spcAft>
              <a:defRPr>
                <a:solidFill>
                  <a:schemeClr val="tx1"/>
                </a:solidFill>
                <a:latin typeface="Arial" charset="0"/>
                <a:cs typeface="Arial" charset="0"/>
              </a:defRPr>
            </a:lvl6pPr>
            <a:lvl7pPr marL="3141427" indent="-241649" eaLnBrk="0" fontAlgn="base" hangingPunct="0">
              <a:spcBef>
                <a:spcPct val="0"/>
              </a:spcBef>
              <a:spcAft>
                <a:spcPct val="0"/>
              </a:spcAft>
              <a:defRPr>
                <a:solidFill>
                  <a:schemeClr val="tx1"/>
                </a:solidFill>
                <a:latin typeface="Arial" charset="0"/>
                <a:cs typeface="Arial" charset="0"/>
              </a:defRPr>
            </a:lvl7pPr>
            <a:lvl8pPr marL="3624724" indent="-241649" eaLnBrk="0" fontAlgn="base" hangingPunct="0">
              <a:spcBef>
                <a:spcPct val="0"/>
              </a:spcBef>
              <a:spcAft>
                <a:spcPct val="0"/>
              </a:spcAft>
              <a:defRPr>
                <a:solidFill>
                  <a:schemeClr val="tx1"/>
                </a:solidFill>
                <a:latin typeface="Arial" charset="0"/>
                <a:cs typeface="Arial" charset="0"/>
              </a:defRPr>
            </a:lvl8pPr>
            <a:lvl9pPr marL="4108020" indent="-241649" eaLnBrk="0" fontAlgn="base" hangingPunct="0">
              <a:spcBef>
                <a:spcPct val="0"/>
              </a:spcBef>
              <a:spcAft>
                <a:spcPct val="0"/>
              </a:spcAft>
              <a:defRPr>
                <a:solidFill>
                  <a:schemeClr val="tx1"/>
                </a:solidFill>
                <a:latin typeface="Arial" charset="0"/>
                <a:cs typeface="Arial" charset="0"/>
              </a:defRPr>
            </a:lvl9pPr>
          </a:lstStyle>
          <a:p>
            <a:pPr eaLnBrk="1" hangingPunct="1"/>
            <a:fld id="{6E1CD52E-020D-4EE0-9E35-71BA9CEFC2E6}" type="slidenum">
              <a:rPr lang="en-US" altLang="en-US" smtClean="0">
                <a:latin typeface="Times New Roman" pitchFamily="18" charset="0"/>
              </a:rPr>
              <a:pPr eaLnBrk="1" hangingPunct="1"/>
              <a:t>32</a:t>
            </a:fld>
            <a:endParaRPr lang="en-US" altLang="en-US" smtClean="0">
              <a:latin typeface="Times New Roman" pitchFamily="18" charset="0"/>
            </a:endParaRPr>
          </a:p>
        </p:txBody>
      </p:sp>
    </p:spTree>
    <p:extLst>
      <p:ext uri="{BB962C8B-B14F-4D97-AF65-F5344CB8AC3E}">
        <p14:creationId xmlns:p14="http://schemas.microsoft.com/office/powerpoint/2010/main" val="1224000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Don’t focus on “our contribution” only – focus on describing an algorithmic approach (which is impressive and good)</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57" indent="-302060" eaLnBrk="0" hangingPunct="0">
              <a:defRPr>
                <a:solidFill>
                  <a:schemeClr val="tx1"/>
                </a:solidFill>
                <a:latin typeface="Arial" charset="0"/>
                <a:cs typeface="Arial" charset="0"/>
              </a:defRPr>
            </a:lvl2pPr>
            <a:lvl3pPr marL="1208241" indent="-241649" eaLnBrk="0" hangingPunct="0">
              <a:defRPr>
                <a:solidFill>
                  <a:schemeClr val="tx1"/>
                </a:solidFill>
                <a:latin typeface="Arial" charset="0"/>
                <a:cs typeface="Arial" charset="0"/>
              </a:defRPr>
            </a:lvl3pPr>
            <a:lvl4pPr marL="1691538" indent="-241649" eaLnBrk="0" hangingPunct="0">
              <a:defRPr>
                <a:solidFill>
                  <a:schemeClr val="tx1"/>
                </a:solidFill>
                <a:latin typeface="Arial" charset="0"/>
                <a:cs typeface="Arial" charset="0"/>
              </a:defRPr>
            </a:lvl4pPr>
            <a:lvl5pPr marL="2174834" indent="-241649" eaLnBrk="0" hangingPunct="0">
              <a:defRPr>
                <a:solidFill>
                  <a:schemeClr val="tx1"/>
                </a:solidFill>
                <a:latin typeface="Arial" charset="0"/>
                <a:cs typeface="Arial" charset="0"/>
              </a:defRPr>
            </a:lvl5pPr>
            <a:lvl6pPr marL="2658131" indent="-241649" eaLnBrk="0" fontAlgn="base" hangingPunct="0">
              <a:spcBef>
                <a:spcPct val="0"/>
              </a:spcBef>
              <a:spcAft>
                <a:spcPct val="0"/>
              </a:spcAft>
              <a:defRPr>
                <a:solidFill>
                  <a:schemeClr val="tx1"/>
                </a:solidFill>
                <a:latin typeface="Arial" charset="0"/>
                <a:cs typeface="Arial" charset="0"/>
              </a:defRPr>
            </a:lvl6pPr>
            <a:lvl7pPr marL="3141427" indent="-241649" eaLnBrk="0" fontAlgn="base" hangingPunct="0">
              <a:spcBef>
                <a:spcPct val="0"/>
              </a:spcBef>
              <a:spcAft>
                <a:spcPct val="0"/>
              </a:spcAft>
              <a:defRPr>
                <a:solidFill>
                  <a:schemeClr val="tx1"/>
                </a:solidFill>
                <a:latin typeface="Arial" charset="0"/>
                <a:cs typeface="Arial" charset="0"/>
              </a:defRPr>
            </a:lvl7pPr>
            <a:lvl8pPr marL="3624724" indent="-241649" eaLnBrk="0" fontAlgn="base" hangingPunct="0">
              <a:spcBef>
                <a:spcPct val="0"/>
              </a:spcBef>
              <a:spcAft>
                <a:spcPct val="0"/>
              </a:spcAft>
              <a:defRPr>
                <a:solidFill>
                  <a:schemeClr val="tx1"/>
                </a:solidFill>
                <a:latin typeface="Arial" charset="0"/>
                <a:cs typeface="Arial" charset="0"/>
              </a:defRPr>
            </a:lvl8pPr>
            <a:lvl9pPr marL="4108020" indent="-241649" eaLnBrk="0" fontAlgn="base" hangingPunct="0">
              <a:spcBef>
                <a:spcPct val="0"/>
              </a:spcBef>
              <a:spcAft>
                <a:spcPct val="0"/>
              </a:spcAft>
              <a:defRPr>
                <a:solidFill>
                  <a:schemeClr val="tx1"/>
                </a:solidFill>
                <a:latin typeface="Arial" charset="0"/>
                <a:cs typeface="Arial" charset="0"/>
              </a:defRPr>
            </a:lvl9pPr>
          </a:lstStyle>
          <a:p>
            <a:pPr eaLnBrk="1" hangingPunct="1"/>
            <a:fld id="{4018E209-BAA3-409D-BF32-94099B82B622}" type="slidenum">
              <a:rPr lang="en-US" altLang="en-US" smtClean="0">
                <a:latin typeface="Times New Roman" pitchFamily="18" charset="0"/>
              </a:rPr>
              <a:pPr eaLnBrk="1" hangingPunct="1"/>
              <a:t>33</a:t>
            </a:fld>
            <a:endParaRPr lang="en-US" altLang="en-US" smtClean="0">
              <a:latin typeface="Times New Roman" pitchFamily="18" charset="0"/>
            </a:endParaRPr>
          </a:p>
        </p:txBody>
      </p:sp>
    </p:spTree>
    <p:extLst>
      <p:ext uri="{BB962C8B-B14F-4D97-AF65-F5344CB8AC3E}">
        <p14:creationId xmlns:p14="http://schemas.microsoft.com/office/powerpoint/2010/main" val="2249253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1" indent="-241649">
              <a:defRPr sz="1300">
                <a:solidFill>
                  <a:schemeClr val="tx1"/>
                </a:solidFill>
                <a:latin typeface="Calibri" pitchFamily="34" charset="0"/>
                <a:ea typeface="MS PGothic" pitchFamily="34" charset="-128"/>
              </a:defRPr>
            </a:lvl3pPr>
            <a:lvl4pPr marL="1691538" indent="-241649">
              <a:defRPr sz="1300">
                <a:solidFill>
                  <a:schemeClr val="tx1"/>
                </a:solidFill>
                <a:latin typeface="Calibri" pitchFamily="34" charset="0"/>
                <a:ea typeface="MS PGothic" pitchFamily="34" charset="-128"/>
              </a:defRPr>
            </a:lvl4pPr>
            <a:lvl5pPr marL="2174834" indent="-241649">
              <a:defRPr sz="1300">
                <a:solidFill>
                  <a:schemeClr val="tx1"/>
                </a:solidFill>
                <a:latin typeface="Calibri" pitchFamily="34" charset="0"/>
                <a:ea typeface="MS PGothic" pitchFamily="34" charset="-128"/>
              </a:defRPr>
            </a:lvl5pPr>
            <a:lvl6pPr marL="2658131" indent="-24164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27" indent="-24164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4" indent="-24164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0" indent="-24164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C1D4B1F9-7B0A-4BBD-8159-3AB7975F47CB}" type="slidenum">
              <a:rPr lang="en-US" altLang="en-US" smtClean="0">
                <a:solidFill>
                  <a:srgbClr val="000000"/>
                </a:solidFill>
                <a:latin typeface="Arial" pitchFamily="34" charset="0"/>
              </a:rPr>
              <a:pPr>
                <a:defRPr/>
              </a:pPr>
              <a:t>34</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dirty="0"/>
              <a:t>We will go over some successful entity mention detection methods (Li and </a:t>
            </a:r>
            <a:r>
              <a:rPr lang="en-US" dirty="0" err="1"/>
              <a:t>Ji</a:t>
            </a:r>
            <a:r>
              <a:rPr lang="en-US" dirty="0"/>
              <a:t>, 2014submission), and highlight some simple yet effective general mention extraction methods based on mining Wikipedia structures and constructing Wikipedia Lexicon (</a:t>
            </a:r>
            <a:r>
              <a:rPr lang="en-US" dirty="0" err="1"/>
              <a:t>Bunescu</a:t>
            </a:r>
            <a:r>
              <a:rPr lang="en-US" dirty="0"/>
              <a:t>, 2006; </a:t>
            </a:r>
            <a:r>
              <a:rPr lang="en-US" dirty="0" err="1"/>
              <a:t>Cucerzan</a:t>
            </a:r>
            <a:r>
              <a:rPr lang="en-US" dirty="0"/>
              <a:t>, 2007; Fernandez et al., 2010; Chang et al., 2010; Chen et al., 2010; </a:t>
            </a:r>
            <a:r>
              <a:rPr lang="en-US" dirty="0" err="1"/>
              <a:t>Meij</a:t>
            </a:r>
            <a:r>
              <a:rPr lang="en-US" dirty="0"/>
              <a:t> et al., 2012; </a:t>
            </a:r>
            <a:r>
              <a:rPr lang="en-US" dirty="0" err="1"/>
              <a:t>Bysani</a:t>
            </a:r>
            <a:r>
              <a:rPr lang="en-US" dirty="0"/>
              <a:t> et al., 2010; </a:t>
            </a:r>
            <a:r>
              <a:rPr lang="en-US" dirty="0" err="1"/>
              <a:t>Hachey</a:t>
            </a:r>
            <a:r>
              <a:rPr lang="en-US" dirty="0"/>
              <a:t> et al., 2013; Huang et al., 2014submission). Due to the noise in informal genres such as web blogs and discussion forums, some systems also performed </a:t>
            </a:r>
            <a:r>
              <a:rPr lang="en-US" dirty="0" err="1"/>
              <a:t>mis</a:t>
            </a:r>
            <a:r>
              <a:rPr lang="en-US" dirty="0"/>
              <a:t>-spelling correction and normalization (Yu et al., 2013; </a:t>
            </a:r>
            <a:r>
              <a:rPr lang="en-US" dirty="0" err="1"/>
              <a:t>Charton</a:t>
            </a:r>
            <a:r>
              <a:rPr lang="en-US" dirty="0"/>
              <a:t> et al., 2013).</a:t>
            </a:r>
          </a:p>
          <a:p>
            <a:pPr>
              <a:buFontTx/>
              <a:buChar char="•"/>
              <a:defRPr/>
            </a:pPr>
            <a:endParaRPr lang="en-US" dirty="0" smtClean="0">
              <a:latin typeface="Arial" pitchFamily="34" charset="0"/>
              <a:ea typeface="MS PGothic" pitchFamily="34" charset="-128"/>
              <a:cs typeface="Arial" pitchFamily="34" charset="0"/>
            </a:endParaRPr>
          </a:p>
          <a:p>
            <a:pPr>
              <a:buFontTx/>
              <a:buChar char="•"/>
              <a:defRPr/>
            </a:pPr>
            <a:r>
              <a:rPr lang="en-US" dirty="0" smtClean="0">
                <a:latin typeface="Arial" pitchFamily="34" charset="0"/>
                <a:ea typeface="MS PGothic" pitchFamily="34" charset="-128"/>
                <a:cs typeface="Arial" pitchFamily="34" charset="0"/>
              </a:rPr>
              <a:t>XXX to add references</a:t>
            </a:r>
          </a:p>
          <a:p>
            <a:pPr>
              <a:buFontTx/>
              <a:buChar char="•"/>
              <a:defRPr/>
            </a:pPr>
            <a:r>
              <a:rPr lang="en-US" dirty="0" smtClean="0">
                <a:latin typeface="Arial" pitchFamily="34" charset="0"/>
                <a:ea typeface="MS PGothic" pitchFamily="34" charset="-128"/>
                <a:cs typeface="Arial" pitchFamily="34" charset="0"/>
              </a:rPr>
              <a:t>Note that filtering is necessary even if only previous anchor text is used for efficiency! (at least for longer texts or a high-volume data stream)</a:t>
            </a:r>
            <a:endParaRPr lang="zh-CN" altLang="en-US" dirty="0" smtClean="0">
              <a:latin typeface="Arial" pitchFamily="34" charset="0"/>
              <a:ea typeface="SimSun" pitchFamily="2" charset="-122"/>
            </a:endParaRPr>
          </a:p>
        </p:txBody>
      </p:sp>
    </p:spTree>
    <p:extLst>
      <p:ext uri="{BB962C8B-B14F-4D97-AF65-F5344CB8AC3E}">
        <p14:creationId xmlns:p14="http://schemas.microsoft.com/office/powerpoint/2010/main" val="3526151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1" indent="-241649">
              <a:defRPr sz="1300">
                <a:solidFill>
                  <a:schemeClr val="tx1"/>
                </a:solidFill>
                <a:latin typeface="Calibri" pitchFamily="34" charset="0"/>
                <a:ea typeface="MS PGothic" pitchFamily="34" charset="-128"/>
              </a:defRPr>
            </a:lvl3pPr>
            <a:lvl4pPr marL="1691538" indent="-241649">
              <a:defRPr sz="1300">
                <a:solidFill>
                  <a:schemeClr val="tx1"/>
                </a:solidFill>
                <a:latin typeface="Calibri" pitchFamily="34" charset="0"/>
                <a:ea typeface="MS PGothic" pitchFamily="34" charset="-128"/>
              </a:defRPr>
            </a:lvl4pPr>
            <a:lvl5pPr marL="2174834" indent="-241649">
              <a:defRPr sz="1300">
                <a:solidFill>
                  <a:schemeClr val="tx1"/>
                </a:solidFill>
                <a:latin typeface="Calibri" pitchFamily="34" charset="0"/>
                <a:ea typeface="MS PGothic" pitchFamily="34" charset="-128"/>
              </a:defRPr>
            </a:lvl5pPr>
            <a:lvl6pPr marL="2658131" indent="-24164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27" indent="-24164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4" indent="-24164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0" indent="-24164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C1D4B1F9-7B0A-4BBD-8159-3AB7975F47CB}" type="slidenum">
              <a:rPr lang="en-US" altLang="en-US" smtClean="0">
                <a:solidFill>
                  <a:srgbClr val="000000"/>
                </a:solidFill>
                <a:latin typeface="Arial" pitchFamily="34" charset="0"/>
              </a:rPr>
              <a:pPr>
                <a:defRPr/>
              </a:pPr>
              <a:t>35</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dirty="0"/>
              <a:t>.</a:t>
            </a:r>
          </a:p>
          <a:p>
            <a:pPr>
              <a:buFontTx/>
              <a:buChar char="•"/>
              <a:defRPr/>
            </a:pPr>
            <a:endParaRPr lang="en-US" dirty="0"/>
          </a:p>
          <a:p>
            <a:pPr>
              <a:buFontTx/>
              <a:buChar char="•"/>
              <a:defRPr/>
            </a:pPr>
            <a:r>
              <a:rPr lang="en-US" dirty="0"/>
              <a:t>We will go over some successful entity mention detection methods (Li and </a:t>
            </a:r>
            <a:r>
              <a:rPr lang="en-US" dirty="0" err="1"/>
              <a:t>Ji</a:t>
            </a:r>
            <a:r>
              <a:rPr lang="en-US" dirty="0"/>
              <a:t>, 2014submission), and highlight some simple yet effective general mention extraction methods based on mining Wikipedia structures and constructing Wikipedia Lexicon (</a:t>
            </a:r>
            <a:r>
              <a:rPr lang="en-US" dirty="0" err="1"/>
              <a:t>Bunescu</a:t>
            </a:r>
            <a:r>
              <a:rPr lang="en-US" dirty="0"/>
              <a:t>, 2006; </a:t>
            </a:r>
            <a:r>
              <a:rPr lang="en-US" dirty="0" err="1"/>
              <a:t>Cucerzan</a:t>
            </a:r>
            <a:r>
              <a:rPr lang="en-US" dirty="0"/>
              <a:t>, 2007; Fernandez et al., 2010; Chang et al., 2010; Chen et al., 2010; </a:t>
            </a:r>
            <a:r>
              <a:rPr lang="en-US" dirty="0" err="1"/>
              <a:t>Meij</a:t>
            </a:r>
            <a:r>
              <a:rPr lang="en-US" dirty="0"/>
              <a:t> et al., 2012; </a:t>
            </a:r>
            <a:r>
              <a:rPr lang="en-US" dirty="0" err="1"/>
              <a:t>Bysani</a:t>
            </a:r>
            <a:r>
              <a:rPr lang="en-US" dirty="0"/>
              <a:t> et al., 2010; </a:t>
            </a:r>
            <a:r>
              <a:rPr lang="en-US" dirty="0" err="1"/>
              <a:t>Hachey</a:t>
            </a:r>
            <a:r>
              <a:rPr lang="en-US" dirty="0"/>
              <a:t> et al., 2013; Huang et al., 2014submission). Due to the noise in informal genres such as web blogs and discussion forums, some systems also performed </a:t>
            </a:r>
            <a:r>
              <a:rPr lang="en-US" dirty="0" err="1"/>
              <a:t>mis</a:t>
            </a:r>
            <a:r>
              <a:rPr lang="en-US" dirty="0"/>
              <a:t>-spelling correction and normalization (Yu et al., 2013; </a:t>
            </a:r>
            <a:r>
              <a:rPr lang="en-US" dirty="0" err="1"/>
              <a:t>Charton</a:t>
            </a:r>
            <a:r>
              <a:rPr lang="en-US" dirty="0"/>
              <a:t> et al., 2013).</a:t>
            </a:r>
          </a:p>
          <a:p>
            <a:pPr>
              <a:buFontTx/>
              <a:buChar char="•"/>
              <a:defRPr/>
            </a:pPr>
            <a:endParaRPr lang="en-US" dirty="0" smtClean="0">
              <a:latin typeface="Arial" pitchFamily="34" charset="0"/>
              <a:ea typeface="MS PGothic" pitchFamily="34" charset="-128"/>
              <a:cs typeface="Arial" pitchFamily="34" charset="0"/>
            </a:endParaRPr>
          </a:p>
          <a:p>
            <a:pPr>
              <a:buFontTx/>
              <a:buChar char="•"/>
              <a:defRPr/>
            </a:pPr>
            <a:r>
              <a:rPr lang="en-US" dirty="0" smtClean="0">
                <a:latin typeface="Arial" pitchFamily="34" charset="0"/>
                <a:ea typeface="MS PGothic" pitchFamily="34" charset="-128"/>
                <a:cs typeface="Arial" pitchFamily="34" charset="0"/>
              </a:rPr>
              <a:t>XXX to add references</a:t>
            </a:r>
          </a:p>
          <a:p>
            <a:pPr>
              <a:buFontTx/>
              <a:buChar char="•"/>
              <a:defRPr/>
            </a:pPr>
            <a:r>
              <a:rPr lang="en-US" dirty="0" smtClean="0">
                <a:latin typeface="Arial" pitchFamily="34" charset="0"/>
                <a:ea typeface="MS PGothic" pitchFamily="34" charset="-128"/>
                <a:cs typeface="Arial" pitchFamily="34" charset="0"/>
              </a:rPr>
              <a:t>Note that filtering is necessary even if only previous anchor text is used for efficiency! (at least for longer texts or a high-volume data stream)</a:t>
            </a:r>
            <a:endParaRPr lang="zh-CN" altLang="en-US" dirty="0" smtClean="0">
              <a:latin typeface="Arial" pitchFamily="34" charset="0"/>
              <a:ea typeface="SimSun" pitchFamily="2" charset="-122"/>
            </a:endParaRPr>
          </a:p>
        </p:txBody>
      </p:sp>
    </p:spTree>
    <p:extLst>
      <p:ext uri="{BB962C8B-B14F-4D97-AF65-F5344CB8AC3E}">
        <p14:creationId xmlns:p14="http://schemas.microsoft.com/office/powerpoint/2010/main" val="3526151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8039">
              <a:defRPr/>
            </a:pPr>
            <a:r>
              <a:rPr lang="en-US" dirty="0" smtClean="0"/>
              <a:t>“</a:t>
            </a:r>
            <a:r>
              <a:rPr lang="en-US" i="1" dirty="0" smtClean="0"/>
              <a:t>AZ</a:t>
            </a:r>
            <a:r>
              <a:rPr lang="en-US" dirty="0" smtClean="0"/>
              <a:t>” may refer to the US state of “</a:t>
            </a:r>
            <a:r>
              <a:rPr lang="en-US" i="1" dirty="0" smtClean="0"/>
              <a:t>Arizona</a:t>
            </a:r>
            <a:r>
              <a:rPr lang="en-US" dirty="0" smtClean="0"/>
              <a:t>”, the Italian airline “</a:t>
            </a:r>
            <a:r>
              <a:rPr lang="en-US" i="1" dirty="0" smtClean="0"/>
              <a:t>Alitalia</a:t>
            </a:r>
            <a:r>
              <a:rPr lang="en-US" dirty="0" smtClean="0"/>
              <a:t>”, or the country “</a:t>
            </a:r>
            <a:r>
              <a:rPr lang="en-US" i="1" dirty="0" smtClean="0"/>
              <a:t>Azerbaijan</a:t>
            </a: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CF95B6C0-6A17-4739-972D-6F7BD7E304BF}" type="slidenum">
              <a:rPr lang="en-US" altLang="en-US" smtClean="0"/>
              <a:pPr>
                <a:defRPr/>
              </a:pPr>
              <a:t>38</a:t>
            </a:fld>
            <a:endParaRPr lang="en-US" altLang="en-US"/>
          </a:p>
        </p:txBody>
      </p:sp>
    </p:spTree>
    <p:extLst>
      <p:ext uri="{BB962C8B-B14F-4D97-AF65-F5344CB8AC3E}">
        <p14:creationId xmlns:p14="http://schemas.microsoft.com/office/powerpoint/2010/main" val="3822021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Impose a “network” on this – idea is that information exists both in the content and in the structure.</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72" indent="-302066" eaLnBrk="0" hangingPunct="0">
              <a:defRPr>
                <a:solidFill>
                  <a:schemeClr val="tx1"/>
                </a:solidFill>
                <a:latin typeface="Arial" charset="0"/>
                <a:cs typeface="Arial" charset="0"/>
              </a:defRPr>
            </a:lvl2pPr>
            <a:lvl3pPr marL="1208265" indent="-241653" eaLnBrk="0" hangingPunct="0">
              <a:defRPr>
                <a:solidFill>
                  <a:schemeClr val="tx1"/>
                </a:solidFill>
                <a:latin typeface="Arial" charset="0"/>
                <a:cs typeface="Arial" charset="0"/>
              </a:defRPr>
            </a:lvl3pPr>
            <a:lvl4pPr marL="1691571" indent="-241653" eaLnBrk="0" hangingPunct="0">
              <a:defRPr>
                <a:solidFill>
                  <a:schemeClr val="tx1"/>
                </a:solidFill>
                <a:latin typeface="Arial" charset="0"/>
                <a:cs typeface="Arial" charset="0"/>
              </a:defRPr>
            </a:lvl4pPr>
            <a:lvl5pPr marL="2174878" indent="-241653" eaLnBrk="0" hangingPunct="0">
              <a:defRPr>
                <a:solidFill>
                  <a:schemeClr val="tx1"/>
                </a:solidFill>
                <a:latin typeface="Arial" charset="0"/>
                <a:cs typeface="Arial" charset="0"/>
              </a:defRPr>
            </a:lvl5pPr>
            <a:lvl6pPr marL="2658184" indent="-241653" eaLnBrk="0" fontAlgn="base" hangingPunct="0">
              <a:spcBef>
                <a:spcPct val="0"/>
              </a:spcBef>
              <a:spcAft>
                <a:spcPct val="0"/>
              </a:spcAft>
              <a:defRPr>
                <a:solidFill>
                  <a:schemeClr val="tx1"/>
                </a:solidFill>
                <a:latin typeface="Arial" charset="0"/>
                <a:cs typeface="Arial" charset="0"/>
              </a:defRPr>
            </a:lvl6pPr>
            <a:lvl7pPr marL="3141490" indent="-241653" eaLnBrk="0" fontAlgn="base" hangingPunct="0">
              <a:spcBef>
                <a:spcPct val="0"/>
              </a:spcBef>
              <a:spcAft>
                <a:spcPct val="0"/>
              </a:spcAft>
              <a:defRPr>
                <a:solidFill>
                  <a:schemeClr val="tx1"/>
                </a:solidFill>
                <a:latin typeface="Arial" charset="0"/>
                <a:cs typeface="Arial" charset="0"/>
              </a:defRPr>
            </a:lvl7pPr>
            <a:lvl8pPr marL="3624796" indent="-241653" eaLnBrk="0" fontAlgn="base" hangingPunct="0">
              <a:spcBef>
                <a:spcPct val="0"/>
              </a:spcBef>
              <a:spcAft>
                <a:spcPct val="0"/>
              </a:spcAft>
              <a:defRPr>
                <a:solidFill>
                  <a:schemeClr val="tx1"/>
                </a:solidFill>
                <a:latin typeface="Arial" charset="0"/>
                <a:cs typeface="Arial" charset="0"/>
              </a:defRPr>
            </a:lvl8pPr>
            <a:lvl9pPr marL="4108102" indent="-241653" eaLnBrk="0" fontAlgn="base" hangingPunct="0">
              <a:spcBef>
                <a:spcPct val="0"/>
              </a:spcBef>
              <a:spcAft>
                <a:spcPct val="0"/>
              </a:spcAft>
              <a:defRPr>
                <a:solidFill>
                  <a:schemeClr val="tx1"/>
                </a:solidFill>
                <a:latin typeface="Arial" charset="0"/>
                <a:cs typeface="Arial" charset="0"/>
              </a:defRPr>
            </a:lvl9pPr>
          </a:lstStyle>
          <a:p>
            <a:pPr eaLnBrk="1" hangingPunct="1"/>
            <a:fld id="{F3BEEB32-9D57-4F83-91B1-721046189C5F}" type="slidenum">
              <a:rPr lang="en-US" altLang="en-US" smtClean="0">
                <a:latin typeface="Times New Roman" pitchFamily="18" charset="0"/>
              </a:rPr>
              <a:pPr eaLnBrk="1" hangingPunct="1"/>
              <a:t>4</a:t>
            </a:fld>
            <a:endParaRPr lang="en-US" altLang="en-US" smtClean="0">
              <a:latin typeface="Times New Roman" pitchFamily="18" charset="0"/>
            </a:endParaRPr>
          </a:p>
        </p:txBody>
      </p:sp>
    </p:spTree>
    <p:extLst>
      <p:ext uri="{BB962C8B-B14F-4D97-AF65-F5344CB8AC3E}">
        <p14:creationId xmlns:p14="http://schemas.microsoft.com/office/powerpoint/2010/main" val="2094288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66678" eaLnBrk="0" hangingPunct="0">
              <a:defRPr>
                <a:solidFill>
                  <a:schemeClr val="tx1"/>
                </a:solidFill>
                <a:latin typeface="Arial" pitchFamily="34" charset="0"/>
                <a:cs typeface="Arial" pitchFamily="34" charset="0"/>
              </a:defRPr>
            </a:lvl1pPr>
            <a:lvl2pPr marL="742865" indent="-285717" defTabSz="966678" eaLnBrk="0" hangingPunct="0">
              <a:defRPr>
                <a:solidFill>
                  <a:schemeClr val="tx1"/>
                </a:solidFill>
                <a:latin typeface="Arial" pitchFamily="34" charset="0"/>
                <a:cs typeface="Arial" pitchFamily="34" charset="0"/>
              </a:defRPr>
            </a:lvl2pPr>
            <a:lvl3pPr marL="1142870" indent="-228574" defTabSz="966678" eaLnBrk="0" hangingPunct="0">
              <a:defRPr>
                <a:solidFill>
                  <a:schemeClr val="tx1"/>
                </a:solidFill>
                <a:latin typeface="Arial" pitchFamily="34" charset="0"/>
                <a:cs typeface="Arial" pitchFamily="34" charset="0"/>
              </a:defRPr>
            </a:lvl3pPr>
            <a:lvl4pPr marL="1600017" indent="-228574" defTabSz="966678" eaLnBrk="0" hangingPunct="0">
              <a:defRPr>
                <a:solidFill>
                  <a:schemeClr val="tx1"/>
                </a:solidFill>
                <a:latin typeface="Arial" pitchFamily="34" charset="0"/>
                <a:cs typeface="Arial" pitchFamily="34" charset="0"/>
              </a:defRPr>
            </a:lvl4pPr>
            <a:lvl5pPr marL="2057165" indent="-228574" defTabSz="966678" eaLnBrk="0" hangingPunct="0">
              <a:defRPr>
                <a:solidFill>
                  <a:schemeClr val="tx1"/>
                </a:solidFill>
                <a:latin typeface="Arial" pitchFamily="34" charset="0"/>
                <a:cs typeface="Arial" pitchFamily="34" charset="0"/>
              </a:defRPr>
            </a:lvl5pPr>
            <a:lvl6pPr marL="2514313" indent="-228574" defTabSz="966678" eaLnBrk="0" fontAlgn="base" hangingPunct="0">
              <a:spcBef>
                <a:spcPct val="0"/>
              </a:spcBef>
              <a:spcAft>
                <a:spcPct val="0"/>
              </a:spcAft>
              <a:defRPr>
                <a:solidFill>
                  <a:schemeClr val="tx1"/>
                </a:solidFill>
                <a:latin typeface="Arial" pitchFamily="34" charset="0"/>
                <a:cs typeface="Arial" pitchFamily="34" charset="0"/>
              </a:defRPr>
            </a:lvl6pPr>
            <a:lvl7pPr marL="2971461" indent="-228574" defTabSz="966678" eaLnBrk="0" fontAlgn="base" hangingPunct="0">
              <a:spcBef>
                <a:spcPct val="0"/>
              </a:spcBef>
              <a:spcAft>
                <a:spcPct val="0"/>
              </a:spcAft>
              <a:defRPr>
                <a:solidFill>
                  <a:schemeClr val="tx1"/>
                </a:solidFill>
                <a:latin typeface="Arial" pitchFamily="34" charset="0"/>
                <a:cs typeface="Arial" pitchFamily="34" charset="0"/>
              </a:defRPr>
            </a:lvl7pPr>
            <a:lvl8pPr marL="3428609" indent="-228574" defTabSz="966678" eaLnBrk="0" fontAlgn="base" hangingPunct="0">
              <a:spcBef>
                <a:spcPct val="0"/>
              </a:spcBef>
              <a:spcAft>
                <a:spcPct val="0"/>
              </a:spcAft>
              <a:defRPr>
                <a:solidFill>
                  <a:schemeClr val="tx1"/>
                </a:solidFill>
                <a:latin typeface="Arial" pitchFamily="34" charset="0"/>
                <a:cs typeface="Arial" pitchFamily="34" charset="0"/>
              </a:defRPr>
            </a:lvl8pPr>
            <a:lvl9pPr marL="3885757" indent="-228574" defTabSz="966678"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BF90664-A273-4525-BE5B-A383E33BD874}" type="slidenum">
              <a:rPr lang="en-US" smtClean="0"/>
              <a:pPr eaLnBrk="1" hangingPunct="1"/>
              <a:t>39</a:t>
            </a:fld>
            <a:endParaRPr lang="en-US" smtClean="0"/>
          </a:p>
        </p:txBody>
      </p:sp>
      <p:sp>
        <p:nvSpPr>
          <p:cNvPr id="81923" name="Rectangle 2"/>
          <p:cNvSpPr>
            <a:spLocks noGrp="1" noRot="1" noChangeAspect="1" noChangeArrowheads="1" noTextEdit="1"/>
          </p:cNvSpPr>
          <p:nvPr>
            <p:ph type="sldImg"/>
          </p:nvPr>
        </p:nvSpPr>
        <p:spPr>
          <a:xfrm>
            <a:off x="1258888" y="722313"/>
            <a:ext cx="4800600" cy="3600450"/>
          </a:xfrm>
          <a:ln/>
        </p:spPr>
      </p:sp>
      <p:sp>
        <p:nvSpPr>
          <p:cNvPr id="81924" name="Rectangle 3"/>
          <p:cNvSpPr>
            <a:spLocks noGrp="1" noChangeArrowheads="1"/>
          </p:cNvSpPr>
          <p:nvPr>
            <p:ph type="body" idx="1"/>
          </p:nvPr>
        </p:nvSpPr>
        <p:spPr>
          <a:noFill/>
        </p:spPr>
        <p:txBody>
          <a:bodyPr/>
          <a:lstStyle/>
          <a:p>
            <a:pPr defTabSz="478039" eaLnBrk="1" hangingPunct="1">
              <a:lnSpc>
                <a:spcPct val="80000"/>
              </a:lnSpc>
              <a:defRPr/>
            </a:pPr>
            <a:r>
              <a:rPr lang="en-US" dirty="0"/>
              <a:t>For example, a typical meeting report might start with the following sentences: “</a:t>
            </a:r>
            <a:r>
              <a:rPr lang="en-US" i="1" dirty="0"/>
              <a:t>GA ADT 1, USDA, USAID, Turkish PRT, and the DAIL staff met to create the </a:t>
            </a:r>
            <a:r>
              <a:rPr lang="en-US" i="1" dirty="0" err="1"/>
              <a:t>Wardak</a:t>
            </a:r>
            <a:r>
              <a:rPr lang="en-US" i="1" dirty="0"/>
              <a:t> Agricultural Steering Committee.</a:t>
            </a:r>
            <a:r>
              <a:rPr lang="en-US" dirty="0"/>
              <a:t>”, “Team Leader, CA LNO to US Embassy Assistant CCE and USAID met with Ecole5 Headmaster (Mr. </a:t>
            </a:r>
            <a:r>
              <a:rPr lang="en-US" dirty="0" err="1"/>
              <a:t>Mohemned</a:t>
            </a:r>
            <a:r>
              <a:rPr lang="en-US" dirty="0"/>
              <a:t> </a:t>
            </a:r>
            <a:r>
              <a:rPr lang="en-US" dirty="0" err="1"/>
              <a:t>Ajmed</a:t>
            </a:r>
            <a:r>
              <a:rPr lang="en-US" dirty="0"/>
              <a:t> Mohammed) and FTA President (Mr. </a:t>
            </a:r>
            <a:r>
              <a:rPr lang="en-US" dirty="0" err="1"/>
              <a:t>Abdurahman</a:t>
            </a:r>
            <a:r>
              <a:rPr lang="en-US" dirty="0"/>
              <a:t> Ahmed).” without ever giving the full names for “</a:t>
            </a:r>
            <a:r>
              <a:rPr lang="en-US" i="1" dirty="0"/>
              <a:t>GA ADT</a:t>
            </a:r>
            <a:r>
              <a:rPr lang="en-US" dirty="0"/>
              <a:t>”, “</a:t>
            </a:r>
            <a:r>
              <a:rPr lang="en-US" i="1" dirty="0"/>
              <a:t>USDA</a:t>
            </a:r>
            <a:r>
              <a:rPr lang="en-US" dirty="0"/>
              <a:t>”, “</a:t>
            </a:r>
            <a:r>
              <a:rPr lang="en-US" i="1" dirty="0"/>
              <a:t>USAID</a:t>
            </a:r>
            <a:r>
              <a:rPr lang="en-US" dirty="0"/>
              <a:t>”, “</a:t>
            </a:r>
            <a:r>
              <a:rPr lang="en-US" i="1" dirty="0"/>
              <a:t>PRT</a:t>
            </a:r>
            <a:r>
              <a:rPr lang="en-US" dirty="0"/>
              <a:t>”, “</a:t>
            </a:r>
            <a:r>
              <a:rPr lang="en-US" i="1" dirty="0"/>
              <a:t>DAIL</a:t>
            </a:r>
            <a:r>
              <a:rPr lang="en-US" dirty="0"/>
              <a:t>”, “CA”, “LNO” and “CCE”. In addition, acronyms may change over time. One can assume the existence of a knowledge base which stores the standard full names for many of these acronyms. However, these acronyms are often heavily overloaded (used to represent different entities). For example, “</a:t>
            </a:r>
            <a:r>
              <a:rPr lang="en-US" i="1" dirty="0"/>
              <a:t>DST</a:t>
            </a:r>
            <a:r>
              <a:rPr lang="en-US" dirty="0"/>
              <a:t>” can refer to “</a:t>
            </a:r>
            <a:r>
              <a:rPr lang="en-US" i="1" dirty="0"/>
              <a:t>District Stability Team</a:t>
            </a:r>
            <a:r>
              <a:rPr lang="en-US" dirty="0"/>
              <a:t>” or “</a:t>
            </a:r>
            <a:r>
              <a:rPr lang="en-US" i="1" dirty="0"/>
              <a:t>District Sanitation Technician</a:t>
            </a:r>
            <a:r>
              <a:rPr lang="en-US" dirty="0"/>
              <a:t>” in two documents published by the same DOD organization on the same day; and can be linked to one of 25 possible entries in Wikipedia. “</a:t>
            </a:r>
            <a:r>
              <a:rPr lang="en-US" i="1" dirty="0"/>
              <a:t>ADP</a:t>
            </a:r>
            <a:r>
              <a:rPr lang="en-US" dirty="0"/>
              <a:t>” can refer to “</a:t>
            </a:r>
            <a:r>
              <a:rPr lang="en-US" i="1" dirty="0"/>
              <a:t>Adrian Peterson</a:t>
            </a:r>
            <a:r>
              <a:rPr lang="en-US" dirty="0"/>
              <a:t>” (Person) or “</a:t>
            </a:r>
            <a:r>
              <a:rPr lang="en-US" i="1" dirty="0"/>
              <a:t>Arab Democratic Party</a:t>
            </a:r>
            <a:r>
              <a:rPr lang="en-US" dirty="0"/>
              <a:t>” (Organization) or “</a:t>
            </a:r>
            <a:r>
              <a:rPr lang="en-US" i="1" dirty="0"/>
              <a:t>American Democracy Project</a:t>
            </a:r>
            <a:r>
              <a:rPr lang="en-US" dirty="0"/>
              <a:t>” (Initiative).  All of these problems with acronyms are likely to confound CDECR in military domains unless properly addressed.</a:t>
            </a:r>
          </a:p>
          <a:p>
            <a:pPr eaLnBrk="1" hangingPunct="1">
              <a:lnSpc>
                <a:spcPct val="80000"/>
              </a:lnSpc>
            </a:pPr>
            <a:endParaRPr lang="zh-CN" altLang="en-US" sz="800" dirty="0"/>
          </a:p>
        </p:txBody>
      </p:sp>
    </p:spTree>
    <p:extLst>
      <p:ext uri="{BB962C8B-B14F-4D97-AF65-F5344CB8AC3E}">
        <p14:creationId xmlns:p14="http://schemas.microsoft.com/office/powerpoint/2010/main" val="3717940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Don’t focus on “our contribution” only – focus on describing an algorithmic approach (which is impressive and good)</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57" indent="-302060" eaLnBrk="0" hangingPunct="0">
              <a:defRPr>
                <a:solidFill>
                  <a:schemeClr val="tx1"/>
                </a:solidFill>
                <a:latin typeface="Arial" charset="0"/>
                <a:cs typeface="Arial" charset="0"/>
              </a:defRPr>
            </a:lvl2pPr>
            <a:lvl3pPr marL="1208241" indent="-241649" eaLnBrk="0" hangingPunct="0">
              <a:defRPr>
                <a:solidFill>
                  <a:schemeClr val="tx1"/>
                </a:solidFill>
                <a:latin typeface="Arial" charset="0"/>
                <a:cs typeface="Arial" charset="0"/>
              </a:defRPr>
            </a:lvl3pPr>
            <a:lvl4pPr marL="1691538" indent="-241649" eaLnBrk="0" hangingPunct="0">
              <a:defRPr>
                <a:solidFill>
                  <a:schemeClr val="tx1"/>
                </a:solidFill>
                <a:latin typeface="Arial" charset="0"/>
                <a:cs typeface="Arial" charset="0"/>
              </a:defRPr>
            </a:lvl4pPr>
            <a:lvl5pPr marL="2174834" indent="-241649" eaLnBrk="0" hangingPunct="0">
              <a:defRPr>
                <a:solidFill>
                  <a:schemeClr val="tx1"/>
                </a:solidFill>
                <a:latin typeface="Arial" charset="0"/>
                <a:cs typeface="Arial" charset="0"/>
              </a:defRPr>
            </a:lvl5pPr>
            <a:lvl6pPr marL="2658131" indent="-241649" eaLnBrk="0" fontAlgn="base" hangingPunct="0">
              <a:spcBef>
                <a:spcPct val="0"/>
              </a:spcBef>
              <a:spcAft>
                <a:spcPct val="0"/>
              </a:spcAft>
              <a:defRPr>
                <a:solidFill>
                  <a:schemeClr val="tx1"/>
                </a:solidFill>
                <a:latin typeface="Arial" charset="0"/>
                <a:cs typeface="Arial" charset="0"/>
              </a:defRPr>
            </a:lvl6pPr>
            <a:lvl7pPr marL="3141427" indent="-241649" eaLnBrk="0" fontAlgn="base" hangingPunct="0">
              <a:spcBef>
                <a:spcPct val="0"/>
              </a:spcBef>
              <a:spcAft>
                <a:spcPct val="0"/>
              </a:spcAft>
              <a:defRPr>
                <a:solidFill>
                  <a:schemeClr val="tx1"/>
                </a:solidFill>
                <a:latin typeface="Arial" charset="0"/>
                <a:cs typeface="Arial" charset="0"/>
              </a:defRPr>
            </a:lvl7pPr>
            <a:lvl8pPr marL="3624724" indent="-241649" eaLnBrk="0" fontAlgn="base" hangingPunct="0">
              <a:spcBef>
                <a:spcPct val="0"/>
              </a:spcBef>
              <a:spcAft>
                <a:spcPct val="0"/>
              </a:spcAft>
              <a:defRPr>
                <a:solidFill>
                  <a:schemeClr val="tx1"/>
                </a:solidFill>
                <a:latin typeface="Arial" charset="0"/>
                <a:cs typeface="Arial" charset="0"/>
              </a:defRPr>
            </a:lvl8pPr>
            <a:lvl9pPr marL="4108020" indent="-241649" eaLnBrk="0" fontAlgn="base" hangingPunct="0">
              <a:spcBef>
                <a:spcPct val="0"/>
              </a:spcBef>
              <a:spcAft>
                <a:spcPct val="0"/>
              </a:spcAft>
              <a:defRPr>
                <a:solidFill>
                  <a:schemeClr val="tx1"/>
                </a:solidFill>
                <a:latin typeface="Arial" charset="0"/>
                <a:cs typeface="Arial" charset="0"/>
              </a:defRPr>
            </a:lvl9pPr>
          </a:lstStyle>
          <a:p>
            <a:pPr eaLnBrk="1" hangingPunct="1"/>
            <a:fld id="{4018E209-BAA3-409D-BF32-94099B82B622}" type="slidenum">
              <a:rPr lang="en-US" altLang="en-US" smtClean="0">
                <a:latin typeface="Times New Roman" pitchFamily="18" charset="0"/>
              </a:rPr>
              <a:pPr eaLnBrk="1" hangingPunct="1"/>
              <a:t>41</a:t>
            </a:fld>
            <a:endParaRPr lang="en-US" altLang="en-US" smtClean="0">
              <a:latin typeface="Times New Roman" pitchFamily="18" charset="0"/>
            </a:endParaRPr>
          </a:p>
        </p:txBody>
      </p:sp>
    </p:spTree>
    <p:extLst>
      <p:ext uri="{BB962C8B-B14F-4D97-AF65-F5344CB8AC3E}">
        <p14:creationId xmlns:p14="http://schemas.microsoft.com/office/powerpoint/2010/main" val="2395552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1" indent="-241649">
              <a:defRPr sz="1300">
                <a:solidFill>
                  <a:schemeClr val="tx1"/>
                </a:solidFill>
                <a:latin typeface="Calibri" pitchFamily="34" charset="0"/>
                <a:ea typeface="MS PGothic" pitchFamily="34" charset="-128"/>
              </a:defRPr>
            </a:lvl3pPr>
            <a:lvl4pPr marL="1691538" indent="-241649">
              <a:defRPr sz="1300">
                <a:solidFill>
                  <a:schemeClr val="tx1"/>
                </a:solidFill>
                <a:latin typeface="Calibri" pitchFamily="34" charset="0"/>
                <a:ea typeface="MS PGothic" pitchFamily="34" charset="-128"/>
              </a:defRPr>
            </a:lvl4pPr>
            <a:lvl5pPr marL="2174834" indent="-241649">
              <a:defRPr sz="1300">
                <a:solidFill>
                  <a:schemeClr val="tx1"/>
                </a:solidFill>
                <a:latin typeface="Calibri" pitchFamily="34" charset="0"/>
                <a:ea typeface="MS PGothic" pitchFamily="34" charset="-128"/>
              </a:defRPr>
            </a:lvl5pPr>
            <a:lvl6pPr marL="2658131" indent="-24164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27" indent="-24164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4" indent="-24164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0" indent="-24164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C1D4B1F9-7B0A-4BBD-8159-3AB7975F47CB}" type="slidenum">
              <a:rPr lang="en-US" altLang="en-US" smtClean="0">
                <a:solidFill>
                  <a:srgbClr val="000000"/>
                </a:solidFill>
                <a:latin typeface="Arial" pitchFamily="34" charset="0"/>
              </a:rPr>
              <a:pPr>
                <a:defRPr/>
              </a:pPr>
              <a:t>42</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0"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0"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694336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intend to use various internal metrics such as </a:t>
            </a:r>
            <a:r>
              <a:rPr lang="en-US" dirty="0" err="1"/>
              <a:t>Kullback-Leibler</a:t>
            </a:r>
            <a:r>
              <a:rPr lang="en-US" dirty="0"/>
              <a:t> divergence, distance, dependency, temporal distribution, Meta-path (common neighbors, normalized path count, pairwise random walk and path </a:t>
            </a:r>
            <a:r>
              <a:rPr lang="en-US" dirty="0" err="1"/>
              <a:t>sim</a:t>
            </a:r>
            <a:r>
              <a:rPr lang="en-US" dirty="0"/>
              <a:t>) (Sun et al., 2011b) and global validation features in order to capture the coherence among all entity mentions in any document.</a:t>
            </a:r>
            <a:endParaRPr lang="en-US" dirty="0">
              <a:latin typeface="Calibri" panose="020F0502020204030204" pitchFamily="34" charset="0"/>
              <a:cs typeface="Calibri" panose="020F0502020204030204" pitchFamily="34" charset="0"/>
            </a:endParaRPr>
          </a:p>
          <a:p>
            <a:pPr>
              <a:buFont typeface="Arial" pitchFamily="34" charset="0"/>
              <a:buChar char="•"/>
              <a:defRPr/>
            </a:pPr>
            <a:r>
              <a:rPr lang="en-US" dirty="0">
                <a:latin typeface="Calibri" panose="020F0502020204030204" pitchFamily="34" charset="0"/>
                <a:cs typeface="Calibri" panose="020F0502020204030204" pitchFamily="34" charset="0"/>
              </a:rPr>
              <a:t>Collective Inference </a:t>
            </a:r>
            <a:r>
              <a:rPr lang="en-US" dirty="0">
                <a:latin typeface="Calibri" panose="020F0502020204030204" pitchFamily="34" charset="0"/>
                <a:cs typeface="Calibri" panose="020F0502020204030204" pitchFamily="34" charset="0"/>
                <a:sym typeface="Wingdings" pitchFamily="2" charset="2"/>
              </a:rPr>
              <a:t> next</a:t>
            </a:r>
            <a:endParaRPr lang="en-US"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43</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Change the red font to dark font</a:t>
            </a: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57" indent="-302060" eaLnBrk="0" hangingPunct="0">
              <a:defRPr>
                <a:solidFill>
                  <a:schemeClr val="tx1"/>
                </a:solidFill>
                <a:latin typeface="Arial" charset="0"/>
                <a:cs typeface="Arial" charset="0"/>
              </a:defRPr>
            </a:lvl2pPr>
            <a:lvl3pPr marL="1208241" indent="-241649" eaLnBrk="0" hangingPunct="0">
              <a:defRPr>
                <a:solidFill>
                  <a:schemeClr val="tx1"/>
                </a:solidFill>
                <a:latin typeface="Arial" charset="0"/>
                <a:cs typeface="Arial" charset="0"/>
              </a:defRPr>
            </a:lvl3pPr>
            <a:lvl4pPr marL="1691538" indent="-241649" eaLnBrk="0" hangingPunct="0">
              <a:defRPr>
                <a:solidFill>
                  <a:schemeClr val="tx1"/>
                </a:solidFill>
                <a:latin typeface="Arial" charset="0"/>
                <a:cs typeface="Arial" charset="0"/>
              </a:defRPr>
            </a:lvl4pPr>
            <a:lvl5pPr marL="2174834" indent="-241649" eaLnBrk="0" hangingPunct="0">
              <a:defRPr>
                <a:solidFill>
                  <a:schemeClr val="tx1"/>
                </a:solidFill>
                <a:latin typeface="Arial" charset="0"/>
                <a:cs typeface="Arial" charset="0"/>
              </a:defRPr>
            </a:lvl5pPr>
            <a:lvl6pPr marL="2658131" indent="-241649" eaLnBrk="0" fontAlgn="base" hangingPunct="0">
              <a:spcBef>
                <a:spcPct val="0"/>
              </a:spcBef>
              <a:spcAft>
                <a:spcPct val="0"/>
              </a:spcAft>
              <a:defRPr>
                <a:solidFill>
                  <a:schemeClr val="tx1"/>
                </a:solidFill>
                <a:latin typeface="Arial" charset="0"/>
                <a:cs typeface="Arial" charset="0"/>
              </a:defRPr>
            </a:lvl6pPr>
            <a:lvl7pPr marL="3141427" indent="-241649" eaLnBrk="0" fontAlgn="base" hangingPunct="0">
              <a:spcBef>
                <a:spcPct val="0"/>
              </a:spcBef>
              <a:spcAft>
                <a:spcPct val="0"/>
              </a:spcAft>
              <a:defRPr>
                <a:solidFill>
                  <a:schemeClr val="tx1"/>
                </a:solidFill>
                <a:latin typeface="Arial" charset="0"/>
                <a:cs typeface="Arial" charset="0"/>
              </a:defRPr>
            </a:lvl7pPr>
            <a:lvl8pPr marL="3624724" indent="-241649" eaLnBrk="0" fontAlgn="base" hangingPunct="0">
              <a:spcBef>
                <a:spcPct val="0"/>
              </a:spcBef>
              <a:spcAft>
                <a:spcPct val="0"/>
              </a:spcAft>
              <a:defRPr>
                <a:solidFill>
                  <a:schemeClr val="tx1"/>
                </a:solidFill>
                <a:latin typeface="Arial" charset="0"/>
                <a:cs typeface="Arial" charset="0"/>
              </a:defRPr>
            </a:lvl8pPr>
            <a:lvl9pPr marL="4108020" indent="-241649" eaLnBrk="0" fontAlgn="base" hangingPunct="0">
              <a:spcBef>
                <a:spcPct val="0"/>
              </a:spcBef>
              <a:spcAft>
                <a:spcPct val="0"/>
              </a:spcAft>
              <a:defRPr>
                <a:solidFill>
                  <a:schemeClr val="tx1"/>
                </a:solidFill>
                <a:latin typeface="Arial" charset="0"/>
                <a:cs typeface="Arial" charset="0"/>
              </a:defRPr>
            </a:lvl9pPr>
          </a:lstStyle>
          <a:p>
            <a:pPr eaLnBrk="1" hangingPunct="1"/>
            <a:fld id="{6156CE25-6867-4362-8DA8-1FA17EE003BF}" type="slidenum">
              <a:rPr lang="en-US" altLang="en-US" smtClean="0">
                <a:latin typeface="Times New Roman" pitchFamily="18" charset="0"/>
              </a:rPr>
              <a:pPr eaLnBrk="1" hangingPunct="1"/>
              <a:t>44</a:t>
            </a:fld>
            <a:endParaRPr lang="en-US" altLang="en-US" smtClean="0">
              <a:latin typeface="Times New Roman" pitchFamily="18" charset="0"/>
            </a:endParaRPr>
          </a:p>
        </p:txBody>
      </p:sp>
    </p:spTree>
    <p:extLst>
      <p:ext uri="{BB962C8B-B14F-4D97-AF65-F5344CB8AC3E}">
        <p14:creationId xmlns:p14="http://schemas.microsoft.com/office/powerpoint/2010/main" val="2885505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use</a:t>
            </a:r>
            <a:r>
              <a:rPr lang="en-US" baseline="0" dirty="0" smtClean="0"/>
              <a:t> the commonness distribution as an initial ranking of the candidate concept for a given n-gram.</a:t>
            </a:r>
          </a:p>
          <a:p>
            <a:endParaRPr lang="en-US" baseline="0" dirty="0" smtClean="0"/>
          </a:p>
          <a:p>
            <a:r>
              <a:rPr lang="en-US" baseline="0" dirty="0" smtClean="0"/>
              <a:t>The percentage of n-grams for which the target concept can be found in the list of candidates gives us the</a:t>
            </a:r>
          </a:p>
          <a:p>
            <a:r>
              <a:rPr lang="en-US" baseline="0" dirty="0" smtClean="0"/>
              <a:t>Best recall we could get, at the n-gram level, if we have a perfect re-ranker.</a:t>
            </a:r>
          </a:p>
          <a:p>
            <a:endParaRPr lang="en-US" baseline="0" dirty="0" smtClean="0"/>
          </a:p>
          <a:p>
            <a:r>
              <a:rPr lang="en-US" baseline="0" dirty="0" smtClean="0"/>
              <a:t>Note that as our domain differs more and more from Wikipedia, this number decreases, and drastically so for tweets.</a:t>
            </a:r>
          </a:p>
          <a:p>
            <a:endParaRPr lang="en-US" baseline="0" dirty="0" smtClean="0"/>
          </a:p>
        </p:txBody>
      </p:sp>
      <p:sp>
        <p:nvSpPr>
          <p:cNvPr id="4" name="Date Placeholder 3"/>
          <p:cNvSpPr>
            <a:spLocks noGrp="1"/>
          </p:cNvSpPr>
          <p:nvPr>
            <p:ph type="dt" idx="10"/>
          </p:nvPr>
        </p:nvSpPr>
        <p:spPr/>
        <p:txBody>
          <a:bodyPr/>
          <a:lstStyle/>
          <a:p>
            <a:pPr>
              <a:defRPr/>
            </a:pPr>
            <a:r>
              <a:rPr lang="en-GB" smtClean="0"/>
              <a:t>14/08/12</a:t>
            </a:r>
            <a:endParaRPr lang="en-GB"/>
          </a:p>
        </p:txBody>
      </p:sp>
      <p:sp>
        <p:nvSpPr>
          <p:cNvPr id="5" name="Slide Number Placeholder 4"/>
          <p:cNvSpPr>
            <a:spLocks noGrp="1"/>
          </p:cNvSpPr>
          <p:nvPr>
            <p:ph type="sldNum" idx="11"/>
          </p:nvPr>
        </p:nvSpPr>
        <p:spPr/>
        <p:txBody>
          <a:bodyPr/>
          <a:lstStyle/>
          <a:p>
            <a:pPr>
              <a:defRPr/>
            </a:pPr>
            <a:fld id="{207835A5-0FFD-4244-8ECD-383716F1166D}" type="slidenum">
              <a:rPr lang="en-GB" smtClean="0"/>
              <a:pPr>
                <a:defRPr/>
              </a:pPr>
              <a:t>46</a:t>
            </a:fld>
            <a:endParaRPr lang="en-GB"/>
          </a:p>
        </p:txBody>
      </p:sp>
    </p:spTree>
    <p:extLst>
      <p:ext uri="{BB962C8B-B14F-4D97-AF65-F5344CB8AC3E}">
        <p14:creationId xmlns:p14="http://schemas.microsoft.com/office/powerpoint/2010/main" val="3678123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intend to use various internal metrics such as </a:t>
            </a:r>
            <a:r>
              <a:rPr lang="en-US" dirty="0" err="1"/>
              <a:t>Kullback-Leibler</a:t>
            </a:r>
            <a:r>
              <a:rPr lang="en-US" dirty="0"/>
              <a:t> divergence, distance, dependency, temporal distribution, Meta-path (common neighbors, normalized path count, pairwise random walk and path </a:t>
            </a:r>
            <a:r>
              <a:rPr lang="en-US" dirty="0" err="1"/>
              <a:t>sim</a:t>
            </a:r>
            <a:r>
              <a:rPr lang="en-US" dirty="0"/>
              <a:t>) (Sun et al., 2011b) and global validation features in order to capture the coherence among all entity mentions in any document.</a:t>
            </a:r>
            <a:endParaRPr lang="en-US" dirty="0">
              <a:latin typeface="Calibri" panose="020F0502020204030204" pitchFamily="34" charset="0"/>
              <a:cs typeface="Calibri" panose="020F0502020204030204" pitchFamily="34" charset="0"/>
            </a:endParaRPr>
          </a:p>
          <a:p>
            <a:pPr>
              <a:buFont typeface="Arial" pitchFamily="34" charset="0"/>
              <a:buChar char="•"/>
              <a:defRPr/>
            </a:pPr>
            <a:r>
              <a:rPr lang="en-US" dirty="0">
                <a:latin typeface="Calibri" panose="020F0502020204030204" pitchFamily="34" charset="0"/>
                <a:cs typeface="Calibri" panose="020F0502020204030204" pitchFamily="34" charset="0"/>
              </a:rPr>
              <a:t>Collective Inference </a:t>
            </a:r>
            <a:r>
              <a:rPr lang="en-US" dirty="0">
                <a:latin typeface="Calibri" panose="020F0502020204030204" pitchFamily="34" charset="0"/>
                <a:cs typeface="Calibri" panose="020F0502020204030204" pitchFamily="34" charset="0"/>
                <a:sym typeface="Wingdings" pitchFamily="2" charset="2"/>
              </a:rPr>
              <a:t> next</a:t>
            </a:r>
            <a:endParaRPr lang="en-US"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47</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ea typeface="MS PGothic" pitchFamily="34" charset="-128"/>
            </a:endParaRPr>
          </a:p>
        </p:txBody>
      </p:sp>
      <p:sp>
        <p:nvSpPr>
          <p:cNvPr id="228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76796" indent="-298767" eaLnBrk="0" hangingPunct="0">
              <a:defRPr>
                <a:solidFill>
                  <a:schemeClr val="tx1"/>
                </a:solidFill>
                <a:latin typeface="Arial" pitchFamily="34" charset="0"/>
                <a:ea typeface="MS PGothic" pitchFamily="34" charset="-128"/>
              </a:defRPr>
            </a:lvl2pPr>
            <a:lvl3pPr marL="1195072" indent="-239013" eaLnBrk="0" hangingPunct="0">
              <a:defRPr>
                <a:solidFill>
                  <a:schemeClr val="tx1"/>
                </a:solidFill>
                <a:latin typeface="Arial" pitchFamily="34" charset="0"/>
                <a:ea typeface="MS PGothic" pitchFamily="34" charset="-128"/>
              </a:defRPr>
            </a:lvl3pPr>
            <a:lvl4pPr marL="1673100" indent="-239013" eaLnBrk="0" hangingPunct="0">
              <a:defRPr>
                <a:solidFill>
                  <a:schemeClr val="tx1"/>
                </a:solidFill>
                <a:latin typeface="Arial" pitchFamily="34" charset="0"/>
                <a:ea typeface="MS PGothic" pitchFamily="34" charset="-128"/>
              </a:defRPr>
            </a:lvl4pPr>
            <a:lvl5pPr marL="2151129" indent="-239013" eaLnBrk="0" hangingPunct="0">
              <a:defRPr>
                <a:solidFill>
                  <a:schemeClr val="tx1"/>
                </a:solidFill>
                <a:latin typeface="Arial" pitchFamily="34" charset="0"/>
                <a:ea typeface="MS PGothic" pitchFamily="34" charset="-128"/>
              </a:defRPr>
            </a:lvl5pPr>
            <a:lvl6pPr marL="2629157" indent="-239013" eaLnBrk="0" fontAlgn="base" hangingPunct="0">
              <a:spcBef>
                <a:spcPct val="0"/>
              </a:spcBef>
              <a:spcAft>
                <a:spcPct val="0"/>
              </a:spcAft>
              <a:defRPr>
                <a:solidFill>
                  <a:schemeClr val="tx1"/>
                </a:solidFill>
                <a:latin typeface="Arial" pitchFamily="34" charset="0"/>
                <a:ea typeface="MS PGothic" pitchFamily="34" charset="-128"/>
              </a:defRPr>
            </a:lvl6pPr>
            <a:lvl7pPr marL="3107185" indent="-239013" eaLnBrk="0" fontAlgn="base" hangingPunct="0">
              <a:spcBef>
                <a:spcPct val="0"/>
              </a:spcBef>
              <a:spcAft>
                <a:spcPct val="0"/>
              </a:spcAft>
              <a:defRPr>
                <a:solidFill>
                  <a:schemeClr val="tx1"/>
                </a:solidFill>
                <a:latin typeface="Arial" pitchFamily="34" charset="0"/>
                <a:ea typeface="MS PGothic" pitchFamily="34" charset="-128"/>
              </a:defRPr>
            </a:lvl7pPr>
            <a:lvl8pPr marL="3585215" indent="-239013" eaLnBrk="0" fontAlgn="base" hangingPunct="0">
              <a:spcBef>
                <a:spcPct val="0"/>
              </a:spcBef>
              <a:spcAft>
                <a:spcPct val="0"/>
              </a:spcAft>
              <a:defRPr>
                <a:solidFill>
                  <a:schemeClr val="tx1"/>
                </a:solidFill>
                <a:latin typeface="Arial" pitchFamily="34" charset="0"/>
                <a:ea typeface="MS PGothic" pitchFamily="34" charset="-128"/>
              </a:defRPr>
            </a:lvl8pPr>
            <a:lvl9pPr marL="4063242" indent="-23901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2F9A945B-EDDC-4304-BAE0-336C3BFC87F7}" type="slidenum">
              <a:rPr lang="en-US" smtClean="0">
                <a:solidFill>
                  <a:srgbClr val="000000"/>
                </a:solidFill>
                <a:latin typeface="Calibri" pitchFamily="34" charset="0"/>
              </a:rPr>
              <a:pPr eaLnBrk="1" hangingPunct="1"/>
              <a:t>48</a:t>
            </a:fld>
            <a:endParaRPr lang="en-US" smtClean="0">
              <a:solidFill>
                <a:srgbClr val="000000"/>
              </a:solidFill>
              <a:latin typeface="Calibri" pitchFamily="34" charset="0"/>
            </a:endParaRPr>
          </a:p>
        </p:txBody>
      </p:sp>
    </p:spTree>
    <p:extLst>
      <p:ext uri="{BB962C8B-B14F-4D97-AF65-F5344CB8AC3E}">
        <p14:creationId xmlns:p14="http://schemas.microsoft.com/office/powerpoint/2010/main" val="626715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21C3D6-98FB-4DD0-B396-FAAF15ACBFB5}" type="slidenum">
              <a:rPr lang="en-US"/>
              <a:pPr/>
              <a:t>54</a:t>
            </a:fld>
            <a:endParaRPr lang="en-US"/>
          </a:p>
        </p:txBody>
      </p:sp>
      <p:sp>
        <p:nvSpPr>
          <p:cNvPr id="30722" name="Rectangle 2"/>
          <p:cNvSpPr>
            <a:spLocks noGrp="1" noRot="1" noChangeAspect="1" noChangeArrowheads="1" noTextEdit="1"/>
          </p:cNvSpPr>
          <p:nvPr>
            <p:ph type="sldImg"/>
          </p:nvPr>
        </p:nvSpPr>
        <p:spPr>
          <a:xfrm>
            <a:off x="1258888" y="720725"/>
            <a:ext cx="4800600" cy="3600450"/>
          </a:xfrm>
          <a:ln/>
        </p:spPr>
      </p:sp>
      <p:sp>
        <p:nvSpPr>
          <p:cNvPr id="30723" name="Rectangle 3"/>
          <p:cNvSpPr>
            <a:spLocks noGrp="1" noChangeArrowheads="1"/>
          </p:cNvSpPr>
          <p:nvPr>
            <p:ph type="body" idx="1"/>
          </p:nvPr>
        </p:nvSpPr>
        <p:spPr>
          <a:noFill/>
        </p:spPr>
        <p:txBody>
          <a:bodyPr/>
          <a:lstStyle/>
          <a:p>
            <a:pPr>
              <a:lnSpc>
                <a:spcPct val="80000"/>
              </a:lnSpc>
              <a:spcBef>
                <a:spcPct val="20000"/>
              </a:spcBef>
              <a:buClr>
                <a:schemeClr val="accent1"/>
              </a:buClr>
              <a:buSzPct val="65000"/>
              <a:buFont typeface="Wingdings" pitchFamily="2" charset="2"/>
              <a:buNone/>
            </a:pPr>
            <a:r>
              <a:rPr lang="en-US" altLang="zh-CN" sz="1100" dirty="0"/>
              <a:t>Improve font and shade</a:t>
            </a:r>
          </a:p>
          <a:p>
            <a:pPr>
              <a:lnSpc>
                <a:spcPct val="80000"/>
              </a:lnSpc>
              <a:spcBef>
                <a:spcPct val="20000"/>
              </a:spcBef>
              <a:buClr>
                <a:schemeClr val="accent1"/>
              </a:buClr>
              <a:buSzPct val="65000"/>
              <a:buFont typeface="Wingdings" pitchFamily="2" charset="2"/>
              <a:buNone/>
            </a:pPr>
            <a:endParaRPr lang="en-US" altLang="zh-CN" sz="1100" dirty="0"/>
          </a:p>
          <a:p>
            <a:pPr>
              <a:lnSpc>
                <a:spcPct val="80000"/>
              </a:lnSpc>
              <a:spcBef>
                <a:spcPct val="20000"/>
              </a:spcBef>
              <a:buClr>
                <a:schemeClr val="accent1"/>
              </a:buClr>
              <a:buSzPct val="65000"/>
              <a:buFont typeface="Wingdings" pitchFamily="2" charset="2"/>
              <a:buNone/>
            </a:pPr>
            <a:r>
              <a:rPr lang="en-US" altLang="zh-CN" sz="1100" dirty="0"/>
              <a:t>Response to DR comment: I think this goes here since these are properties of mention, concept candidate, or both, and/or their associated text. But the use of “feature category” is </a:t>
            </a:r>
          </a:p>
          <a:p>
            <a:pPr>
              <a:lnSpc>
                <a:spcPct val="80000"/>
              </a:lnSpc>
              <a:spcBef>
                <a:spcPct val="20000"/>
              </a:spcBef>
              <a:buClr>
                <a:schemeClr val="accent1"/>
              </a:buClr>
              <a:buSzPct val="65000"/>
              <a:buFont typeface="Wingdings" pitchFamily="2" charset="2"/>
              <a:buNone/>
            </a:pPr>
            <a:r>
              <a:rPr lang="en-US" altLang="zh-CN" sz="1100" dirty="0"/>
              <a:t>what is confusing here. Phi is the feature function, but these attributes in the table here could be used as features per se, or could be inputs to a feature function. </a:t>
            </a:r>
          </a:p>
          <a:p>
            <a:pPr>
              <a:lnSpc>
                <a:spcPct val="80000"/>
              </a:lnSpc>
              <a:spcBef>
                <a:spcPct val="20000"/>
              </a:spcBef>
              <a:buClr>
                <a:schemeClr val="accent1"/>
              </a:buClr>
              <a:buSzPct val="65000"/>
              <a:buFont typeface="Wingdings" pitchFamily="2" charset="2"/>
              <a:buNone/>
            </a:pPr>
            <a:r>
              <a:rPr lang="en-US" altLang="zh-CN" sz="1100" dirty="0"/>
              <a:t>So, I changed the column titles to “Mention/Concept Attribute” and “Description” from “feature category” and “feature description”.</a:t>
            </a:r>
          </a:p>
          <a:p>
            <a:pPr>
              <a:lnSpc>
                <a:spcPct val="80000"/>
              </a:lnSpc>
              <a:spcBef>
                <a:spcPct val="20000"/>
              </a:spcBef>
              <a:buClr>
                <a:schemeClr val="accent1"/>
              </a:buClr>
              <a:buSzPct val="65000"/>
              <a:buFont typeface="Wingdings" pitchFamily="2" charset="2"/>
              <a:buNone/>
            </a:pPr>
            <a:endParaRPr lang="en-US" altLang="zh-CN" sz="1100" dirty="0"/>
          </a:p>
          <a:p>
            <a:pPr>
              <a:lnSpc>
                <a:spcPct val="80000"/>
              </a:lnSpc>
              <a:spcBef>
                <a:spcPct val="20000"/>
              </a:spcBef>
              <a:buClr>
                <a:schemeClr val="accent1"/>
              </a:buClr>
              <a:buSzPct val="65000"/>
              <a:buFont typeface="Wingdings" pitchFamily="2" charset="2"/>
              <a:buNone/>
            </a:pPr>
            <a:r>
              <a:rPr lang="en-US" altLang="zh-CN" sz="1100" dirty="0"/>
              <a:t>I should also make it clear that many systems use features (phi) that are only specified in terms of either the mention or the concept, and not both (e.g. </a:t>
            </a:r>
            <a:r>
              <a:rPr lang="en-US" altLang="zh-CN" sz="1100" dirty="0" err="1"/>
              <a:t>linkability</a:t>
            </a:r>
            <a:r>
              <a:rPr lang="en-US" altLang="zh-CN" sz="1100" dirty="0"/>
              <a:t> for mentions).</a:t>
            </a:r>
          </a:p>
          <a:p>
            <a:pPr>
              <a:lnSpc>
                <a:spcPct val="80000"/>
              </a:lnSpc>
              <a:spcBef>
                <a:spcPct val="20000"/>
              </a:spcBef>
              <a:buClr>
                <a:schemeClr val="accent1"/>
              </a:buClr>
              <a:buSzPct val="65000"/>
              <a:buFont typeface="Wingdings" pitchFamily="2" charset="2"/>
              <a:buNone/>
            </a:pPr>
            <a:r>
              <a:rPr lang="en-US" altLang="zh-CN" sz="1100" dirty="0"/>
              <a:t>Thus there are cases where the feature function phi is the identity or a simple transformation. </a:t>
            </a:r>
          </a:p>
          <a:p>
            <a:pPr>
              <a:lnSpc>
                <a:spcPct val="80000"/>
              </a:lnSpc>
              <a:spcBef>
                <a:spcPct val="20000"/>
              </a:spcBef>
              <a:buClr>
                <a:schemeClr val="accent1"/>
              </a:buClr>
              <a:buSzPct val="65000"/>
              <a:buFont typeface="Wingdings" pitchFamily="2" charset="2"/>
              <a:buNone/>
            </a:pPr>
            <a:endParaRPr lang="en-US" altLang="zh-CN" sz="1100" dirty="0"/>
          </a:p>
          <a:p>
            <a:pPr>
              <a:lnSpc>
                <a:spcPct val="80000"/>
              </a:lnSpc>
              <a:spcBef>
                <a:spcPct val="20000"/>
              </a:spcBef>
              <a:buClr>
                <a:schemeClr val="accent1"/>
              </a:buClr>
              <a:buSzPct val="65000"/>
              <a:buFont typeface="Wingdings" pitchFamily="2" charset="2"/>
              <a:buNone/>
            </a:pPr>
            <a:r>
              <a:rPr lang="en-US" altLang="zh-CN" sz="1100" dirty="0"/>
              <a:t>On this note, I renamed the slide to “Typical Attributes for Ranking Features”. Perhaps this is unwieldy. </a:t>
            </a:r>
          </a:p>
          <a:p>
            <a:pPr>
              <a:lnSpc>
                <a:spcPct val="80000"/>
              </a:lnSpc>
              <a:spcBef>
                <a:spcPct val="20000"/>
              </a:spcBef>
              <a:buClr>
                <a:schemeClr val="accent1"/>
              </a:buClr>
              <a:buSzPct val="65000"/>
              <a:buFont typeface="Wingdings" pitchFamily="2" charset="2"/>
              <a:buNone/>
            </a:pPr>
            <a:endParaRPr lang="en-US" altLang="zh-CN" sz="1100" dirty="0"/>
          </a:p>
          <a:p>
            <a:pPr>
              <a:lnSpc>
                <a:spcPct val="80000"/>
              </a:lnSpc>
              <a:spcBef>
                <a:spcPct val="20000"/>
              </a:spcBef>
              <a:buClr>
                <a:schemeClr val="accent1"/>
              </a:buClr>
              <a:buSzPct val="65000"/>
              <a:buFont typeface="Wingdings" pitchFamily="2" charset="2"/>
              <a:buNone/>
            </a:pPr>
            <a:endParaRPr lang="en-US" altLang="zh-CN" sz="1100" dirty="0"/>
          </a:p>
          <a:p>
            <a:pPr>
              <a:lnSpc>
                <a:spcPct val="80000"/>
              </a:lnSpc>
              <a:spcBef>
                <a:spcPct val="20000"/>
              </a:spcBef>
              <a:buClr>
                <a:schemeClr val="accent1"/>
              </a:buClr>
              <a:buSzPct val="65000"/>
              <a:buFont typeface="Wingdings" pitchFamily="2" charset="2"/>
              <a:buNone/>
            </a:pPr>
            <a:endParaRPr lang="en-US" altLang="zh-CN" sz="1100" dirty="0"/>
          </a:p>
          <a:p>
            <a:pPr>
              <a:lnSpc>
                <a:spcPct val="80000"/>
              </a:lnSpc>
              <a:spcBef>
                <a:spcPct val="20000"/>
              </a:spcBef>
              <a:buClr>
                <a:schemeClr val="accent1"/>
              </a:buClr>
              <a:buSzPct val="65000"/>
              <a:buFont typeface="Wingdings" pitchFamily="2" charset="2"/>
              <a:buNone/>
            </a:pPr>
            <a:endParaRPr lang="en-US" altLang="zh-CN" sz="1100" dirty="0"/>
          </a:p>
        </p:txBody>
      </p:sp>
    </p:spTree>
    <p:extLst>
      <p:ext uri="{BB962C8B-B14F-4D97-AF65-F5344CB8AC3E}">
        <p14:creationId xmlns:p14="http://schemas.microsoft.com/office/powerpoint/2010/main" val="3044107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258888" y="720725"/>
            <a:ext cx="4802187" cy="3600450"/>
          </a:xfrm>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4" tIns="48327" rIns="96654" bIns="48327"/>
          <a:lstStyle/>
          <a:p>
            <a:pPr>
              <a:lnSpc>
                <a:spcPct val="80000"/>
              </a:lnSpc>
              <a:spcBef>
                <a:spcPct val="20000"/>
              </a:spcBef>
              <a:buClr>
                <a:schemeClr val="accent1"/>
              </a:buClr>
              <a:buSzPct val="65000"/>
              <a:buFont typeface="Wingdings" pitchFamily="2" charset="2"/>
              <a:buNone/>
            </a:pPr>
            <a:r>
              <a:rPr lang="en-US" altLang="zh-CN"/>
              <a:t>This is essentially meant to be a picture of the “profile” attribute type of the previous slide.</a:t>
            </a:r>
          </a:p>
        </p:txBody>
      </p:sp>
    </p:spTree>
    <p:extLst>
      <p:ext uri="{BB962C8B-B14F-4D97-AF65-F5344CB8AC3E}">
        <p14:creationId xmlns:p14="http://schemas.microsoft.com/office/powerpoint/2010/main" val="3077962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what is </a:t>
            </a:r>
            <a:r>
              <a:rPr lang="en-US" dirty="0" err="1" smtClean="0"/>
              <a:t>wikification</a:t>
            </a:r>
            <a:endParaRPr lang="en-US" dirty="0" smtClean="0"/>
          </a:p>
          <a:p>
            <a:r>
              <a:rPr lang="en-US" baseline="0" dirty="0" smtClean="0"/>
              <a:t>Read wiki titles slower</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11</a:t>
            </a:fld>
            <a:endParaRPr lang="en-US"/>
          </a:p>
        </p:txBody>
      </p:sp>
    </p:spTree>
    <p:extLst>
      <p:ext uri="{BB962C8B-B14F-4D97-AF65-F5344CB8AC3E}">
        <p14:creationId xmlns:p14="http://schemas.microsoft.com/office/powerpoint/2010/main" val="21181692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4"/>
          <p:cNvSpPr>
            <a:spLocks noGrp="1" noChangeArrowheads="1"/>
          </p:cNvSpPr>
          <p:nvPr>
            <p:ph type="dt" sz="quarter"/>
          </p:nvPr>
        </p:nvSpPr>
        <p:spPr>
          <a:noFill/>
          <a:ln>
            <a:miter lim="800000"/>
            <a:headEnd/>
            <a:tailEnd/>
          </a:ln>
        </p:spPr>
        <p:txBody>
          <a:bodyPr/>
          <a:lstStyle/>
          <a:p>
            <a:r>
              <a:rPr lang="en-GB" smtClean="0">
                <a:latin typeface="Times New Roman" pitchFamily="18" charset="0"/>
                <a:ea typeface="DejaVu Sans"/>
                <a:cs typeface="DejaVu Sans"/>
              </a:rPr>
              <a:t>14/08/12</a:t>
            </a:r>
          </a:p>
        </p:txBody>
      </p:sp>
      <p:sp>
        <p:nvSpPr>
          <p:cNvPr id="60419" name="Rectangle 8"/>
          <p:cNvSpPr>
            <a:spLocks noGrp="1" noChangeArrowheads="1"/>
          </p:cNvSpPr>
          <p:nvPr>
            <p:ph type="sldNum" sz="quarter"/>
          </p:nvPr>
        </p:nvSpPr>
        <p:spPr>
          <a:noFill/>
          <a:ln>
            <a:miter lim="800000"/>
            <a:headEnd/>
            <a:tailEnd/>
          </a:ln>
        </p:spPr>
        <p:txBody>
          <a:bodyPr/>
          <a:lstStyle/>
          <a:p>
            <a:fld id="{32F22220-EBA4-44E5-8C14-391E1118F191}" type="slidenum">
              <a:rPr lang="en-GB" smtClean="0">
                <a:latin typeface="Times New Roman" pitchFamily="18" charset="0"/>
                <a:ea typeface="DejaVu Sans"/>
                <a:cs typeface="DejaVu Sans"/>
              </a:rPr>
              <a:pPr/>
              <a:t>56</a:t>
            </a:fld>
            <a:endParaRPr lang="en-GB" smtClean="0">
              <a:latin typeface="Times New Roman" pitchFamily="18" charset="0"/>
              <a:ea typeface="DejaVu Sans"/>
              <a:cs typeface="DejaVu Sans"/>
            </a:endParaRPr>
          </a:p>
        </p:txBody>
      </p:sp>
      <p:sp>
        <p:nvSpPr>
          <p:cNvPr id="60420" name="Rectangle 1"/>
          <p:cNvSpPr txBox="1">
            <a:spLocks noGrp="1" noRot="1" noChangeAspect="1" noChangeArrowheads="1"/>
          </p:cNvSpPr>
          <p:nvPr>
            <p:ph type="sldImg"/>
          </p:nvPr>
        </p:nvSpPr>
        <p:spPr>
          <a:xfrm>
            <a:off x="1258888" y="720725"/>
            <a:ext cx="4800600" cy="3600450"/>
          </a:xfrm>
          <a:solidFill>
            <a:srgbClr val="FFFFFF"/>
          </a:solidFill>
          <a:ln/>
        </p:spPr>
      </p:sp>
      <p:sp>
        <p:nvSpPr>
          <p:cNvPr id="60421" name="Text Box 2"/>
          <p:cNvSpPr txBox="1">
            <a:spLocks noGrp="1" noChangeArrowheads="1"/>
          </p:cNvSpPr>
          <p:nvPr>
            <p:ph type="body" idx="1"/>
          </p:nvPr>
        </p:nvSpPr>
        <p:spPr>
          <a:xfrm>
            <a:off x="731174" y="4561110"/>
            <a:ext cx="5851116" cy="4320079"/>
          </a:xfrm>
          <a:noFill/>
        </p:spPr>
        <p:txBody>
          <a:bodyPr/>
          <a:lstStyle/>
          <a:p>
            <a:pPr>
              <a:spcBef>
                <a:spcPts val="476"/>
              </a:spcBef>
              <a:tabLst>
                <a:tab pos="0" algn="l"/>
                <a:tab pos="483297" algn="l"/>
                <a:tab pos="966592" algn="l"/>
                <a:tab pos="1449890" algn="l"/>
                <a:tab pos="1933186" algn="l"/>
                <a:tab pos="2416483" algn="l"/>
                <a:tab pos="2899779" algn="l"/>
                <a:tab pos="3383075" algn="l"/>
                <a:tab pos="3866373" algn="l"/>
                <a:tab pos="4349668" algn="l"/>
                <a:tab pos="4832965" algn="l"/>
                <a:tab pos="5316262" algn="l"/>
                <a:tab pos="5799557" algn="l"/>
                <a:tab pos="6282855" algn="l"/>
                <a:tab pos="6766151" algn="l"/>
                <a:tab pos="7249448" algn="l"/>
                <a:tab pos="7732744" algn="l"/>
                <a:tab pos="8216040" algn="l"/>
                <a:tab pos="8699338" algn="l"/>
                <a:tab pos="9182633" algn="l"/>
                <a:tab pos="9665930" algn="l"/>
              </a:tabLst>
            </a:pPr>
            <a:r>
              <a:rPr lang="en-US" smtClean="0">
                <a:latin typeface="Arial" charset="0"/>
                <a:ea typeface="宋体" pitchFamily="2" charset="-122"/>
              </a:rPr>
              <a:t>Hypothesis 2 was tested with the second component of the enhanced system. There may be many people with the same name, but we hope to disambiguate similar query mentions based on whether they occur in topically-related contexts. </a:t>
            </a:r>
          </a:p>
          <a:p>
            <a:pPr>
              <a:spcBef>
                <a:spcPts val="476"/>
              </a:spcBef>
              <a:tabLst>
                <a:tab pos="0" algn="l"/>
                <a:tab pos="483297" algn="l"/>
                <a:tab pos="966592" algn="l"/>
                <a:tab pos="1449890" algn="l"/>
                <a:tab pos="1933186" algn="l"/>
                <a:tab pos="2416483" algn="l"/>
                <a:tab pos="2899779" algn="l"/>
                <a:tab pos="3383075" algn="l"/>
                <a:tab pos="3866373" algn="l"/>
                <a:tab pos="4349668" algn="l"/>
                <a:tab pos="4832965" algn="l"/>
                <a:tab pos="5316262" algn="l"/>
                <a:tab pos="5799557" algn="l"/>
                <a:tab pos="6282855" algn="l"/>
                <a:tab pos="6766151" algn="l"/>
                <a:tab pos="7249448" algn="l"/>
                <a:tab pos="7732744" algn="l"/>
                <a:tab pos="8216040" algn="l"/>
                <a:tab pos="8699338" algn="l"/>
                <a:tab pos="9182633" algn="l"/>
                <a:tab pos="9665930" algn="l"/>
              </a:tabLst>
            </a:pPr>
            <a:endParaRPr lang="en-US" smtClean="0">
              <a:latin typeface="Arial" charset="0"/>
              <a:ea typeface="宋体" pitchFamily="2" charset="-122"/>
            </a:endParaRPr>
          </a:p>
          <a:p>
            <a:pPr>
              <a:spcBef>
                <a:spcPts val="476"/>
              </a:spcBef>
              <a:tabLst>
                <a:tab pos="0" algn="l"/>
                <a:tab pos="483297" algn="l"/>
                <a:tab pos="966592" algn="l"/>
                <a:tab pos="1449890" algn="l"/>
                <a:tab pos="1933186" algn="l"/>
                <a:tab pos="2416483" algn="l"/>
                <a:tab pos="2899779" algn="l"/>
                <a:tab pos="3383075" algn="l"/>
                <a:tab pos="3866373" algn="l"/>
                <a:tab pos="4349668" algn="l"/>
                <a:tab pos="4832965" algn="l"/>
                <a:tab pos="5316262" algn="l"/>
                <a:tab pos="5799557" algn="l"/>
                <a:tab pos="6282855" algn="l"/>
                <a:tab pos="6766151" algn="l"/>
                <a:tab pos="7249448" algn="l"/>
                <a:tab pos="7732744" algn="l"/>
                <a:tab pos="8216040" algn="l"/>
                <a:tab pos="8699338" algn="l"/>
                <a:tab pos="9182633" algn="l"/>
                <a:tab pos="9665930" algn="l"/>
              </a:tabLst>
            </a:pPr>
            <a:r>
              <a:rPr lang="en-US" smtClean="0">
                <a:latin typeface="Arial" charset="0"/>
                <a:ea typeface="宋体" pitchFamily="2" charset="-122"/>
              </a:rPr>
              <a:t>For example, there are many famous Li Na’s. We can disambiguate the tennis player from the news reporter based topic membership of the associated document. </a:t>
            </a:r>
          </a:p>
          <a:p>
            <a:pPr>
              <a:spcBef>
                <a:spcPts val="476"/>
              </a:spcBef>
              <a:tabLst>
                <a:tab pos="0" algn="l"/>
                <a:tab pos="483297" algn="l"/>
                <a:tab pos="966592" algn="l"/>
                <a:tab pos="1449890" algn="l"/>
                <a:tab pos="1933186" algn="l"/>
                <a:tab pos="2416483" algn="l"/>
                <a:tab pos="2899779" algn="l"/>
                <a:tab pos="3383075" algn="l"/>
                <a:tab pos="3866373" algn="l"/>
                <a:tab pos="4349668" algn="l"/>
                <a:tab pos="4832965" algn="l"/>
                <a:tab pos="5316262" algn="l"/>
                <a:tab pos="5799557" algn="l"/>
                <a:tab pos="6282855" algn="l"/>
                <a:tab pos="6766151" algn="l"/>
                <a:tab pos="7249448" algn="l"/>
                <a:tab pos="7732744" algn="l"/>
                <a:tab pos="8216040" algn="l"/>
                <a:tab pos="8699338" algn="l"/>
                <a:tab pos="9182633" algn="l"/>
                <a:tab pos="9665930" algn="l"/>
              </a:tabLst>
            </a:pPr>
            <a:endParaRPr lang="en-US" smtClean="0">
              <a:latin typeface="Arial" charset="0"/>
              <a:ea typeface="宋体" pitchFamily="2" charset="-122"/>
            </a:endParaRPr>
          </a:p>
          <a:p>
            <a:pPr>
              <a:spcBef>
                <a:spcPts val="476"/>
              </a:spcBef>
              <a:tabLst>
                <a:tab pos="0" algn="l"/>
                <a:tab pos="483297" algn="l"/>
                <a:tab pos="966592" algn="l"/>
                <a:tab pos="1449890" algn="l"/>
                <a:tab pos="1933186" algn="l"/>
                <a:tab pos="2416483" algn="l"/>
                <a:tab pos="2899779" algn="l"/>
                <a:tab pos="3383075" algn="l"/>
                <a:tab pos="3866373" algn="l"/>
                <a:tab pos="4349668" algn="l"/>
                <a:tab pos="4832965" algn="l"/>
                <a:tab pos="5316262" algn="l"/>
                <a:tab pos="5799557" algn="l"/>
                <a:tab pos="6282855" algn="l"/>
                <a:tab pos="6766151" algn="l"/>
                <a:tab pos="7249448" algn="l"/>
                <a:tab pos="7732744" algn="l"/>
                <a:tab pos="8216040" algn="l"/>
                <a:tab pos="8699338" algn="l"/>
                <a:tab pos="9182633" algn="l"/>
                <a:tab pos="9665930" algn="l"/>
              </a:tabLst>
            </a:pPr>
            <a:r>
              <a:rPr lang="en-US" smtClean="0">
                <a:latin typeface="Arial" charset="0"/>
                <a:ea typeface="宋体" pitchFamily="2" charset="-122"/>
              </a:rPr>
              <a:t>**************</a:t>
            </a:r>
          </a:p>
          <a:p>
            <a:pPr>
              <a:spcBef>
                <a:spcPts val="476"/>
              </a:spcBef>
              <a:tabLst>
                <a:tab pos="0" algn="l"/>
                <a:tab pos="483297" algn="l"/>
                <a:tab pos="966592" algn="l"/>
                <a:tab pos="1449890" algn="l"/>
                <a:tab pos="1933186" algn="l"/>
                <a:tab pos="2416483" algn="l"/>
                <a:tab pos="2899779" algn="l"/>
                <a:tab pos="3383075" algn="l"/>
                <a:tab pos="3866373" algn="l"/>
                <a:tab pos="4349668" algn="l"/>
                <a:tab pos="4832965" algn="l"/>
                <a:tab pos="5316262" algn="l"/>
                <a:tab pos="5799557" algn="l"/>
                <a:tab pos="6282855" algn="l"/>
                <a:tab pos="6766151" algn="l"/>
                <a:tab pos="7249448" algn="l"/>
                <a:tab pos="7732744" algn="l"/>
                <a:tab pos="8216040" algn="l"/>
                <a:tab pos="8699338" algn="l"/>
                <a:tab pos="9182633" algn="l"/>
                <a:tab pos="9665930" algn="l"/>
              </a:tabLst>
            </a:pPr>
            <a:r>
              <a:rPr lang="en-US" smtClean="0">
                <a:latin typeface="Arial" charset="0"/>
                <a:ea typeface="宋体" pitchFamily="2" charset="-122"/>
              </a:rPr>
              <a:t>Note: there are four Li Na’s in sports. 3 have been in the Olympics. Should we talk about how these topics are similar? But we may have more fine-grained than “sports”. Even though many verbs and nouns in their respective contexts may be the same, hopefully other entities would disambiguate (e.g. Venus Williams will not occur with any of the athlete Li Na’s, except for the tennis player). </a:t>
            </a:r>
          </a:p>
        </p:txBody>
      </p:sp>
    </p:spTree>
    <p:extLst>
      <p:ext uri="{BB962C8B-B14F-4D97-AF65-F5344CB8AC3E}">
        <p14:creationId xmlns:p14="http://schemas.microsoft.com/office/powerpoint/2010/main" val="41285275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TODO: add more ways in which </a:t>
            </a:r>
          </a:p>
        </p:txBody>
      </p:sp>
      <p:sp>
        <p:nvSpPr>
          <p:cNvPr id="4" name="Slide Number Placeholder 3"/>
          <p:cNvSpPr>
            <a:spLocks noGrp="1"/>
          </p:cNvSpPr>
          <p:nvPr>
            <p:ph type="sldNum" sz="quarter" idx="10"/>
          </p:nvPr>
        </p:nvSpPr>
        <p:spPr/>
        <p:txBody>
          <a:bodyPr/>
          <a:lstStyle/>
          <a:p>
            <a:pPr>
              <a:defRPr/>
            </a:pPr>
            <a:fld id="{CF95B6C0-6A17-4739-972D-6F7BD7E304BF}" type="slidenum">
              <a:rPr lang="en-US" altLang="en-US"/>
              <a:pPr>
                <a:defRPr/>
              </a:pPr>
              <a:t>58</a:t>
            </a:fld>
            <a:endParaRPr lang="en-US" altLang="en-US"/>
          </a:p>
        </p:txBody>
      </p:sp>
    </p:spTree>
    <p:extLst>
      <p:ext uri="{BB962C8B-B14F-4D97-AF65-F5344CB8AC3E}">
        <p14:creationId xmlns:p14="http://schemas.microsoft.com/office/powerpoint/2010/main" val="27297020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DR Comment: I do not have the</a:t>
            </a:r>
            <a:r>
              <a:rPr lang="en-US" baseline="0"/>
              <a:t> additional data with feature values here, unfortunately.</a:t>
            </a:r>
          </a:p>
          <a:p>
            <a:endParaRPr lang="en-US" baseline="0"/>
          </a:p>
          <a:p>
            <a:r>
              <a:rPr lang="en-US" baseline="0"/>
              <a:t>Double check: “all pairs of title candidates” (is this phrased correctly?)</a:t>
            </a:r>
          </a:p>
          <a:p>
            <a:endParaRPr lang="en-US" baseline="0"/>
          </a:p>
          <a:p>
            <a:endParaRPr lang="en-US" baseline="0"/>
          </a:p>
        </p:txBody>
      </p:sp>
      <p:sp>
        <p:nvSpPr>
          <p:cNvPr id="4" name="Slide Number Placeholder 3"/>
          <p:cNvSpPr>
            <a:spLocks noGrp="1"/>
          </p:cNvSpPr>
          <p:nvPr>
            <p:ph type="sldNum" sz="quarter" idx="10"/>
          </p:nvPr>
        </p:nvSpPr>
        <p:spPr/>
        <p:txBody>
          <a:bodyPr/>
          <a:lstStyle/>
          <a:p>
            <a:pPr>
              <a:defRPr/>
            </a:pPr>
            <a:fld id="{CF95B6C0-6A17-4739-972D-6F7BD7E304BF}" type="slidenum">
              <a:rPr lang="en-US" altLang="en-US"/>
              <a:pPr>
                <a:defRPr/>
              </a:pPr>
              <a:t>59</a:t>
            </a:fld>
            <a:endParaRPr lang="en-US" altLang="en-US"/>
          </a:p>
        </p:txBody>
      </p:sp>
    </p:spTree>
    <p:extLst>
      <p:ext uri="{BB962C8B-B14F-4D97-AF65-F5344CB8AC3E}">
        <p14:creationId xmlns:p14="http://schemas.microsoft.com/office/powerpoint/2010/main" val="25171065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1258888" y="720725"/>
            <a:ext cx="4802187" cy="3600450"/>
          </a:xfrm>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20000"/>
              </a:spcBef>
              <a:buClr>
                <a:schemeClr val="accent1"/>
              </a:buClr>
              <a:buSzPct val="65000"/>
              <a:buFont typeface="Wingdings" pitchFamily="2" charset="2"/>
              <a:buNone/>
            </a:pPr>
            <a:endParaRPr lang="en-US" altLang="zh-CN">
              <a:ea typeface="宋体" pitchFamily="2" charset="-122"/>
            </a:endParaRPr>
          </a:p>
        </p:txBody>
      </p:sp>
    </p:spTree>
    <p:extLst>
      <p:ext uri="{BB962C8B-B14F-4D97-AF65-F5344CB8AC3E}">
        <p14:creationId xmlns:p14="http://schemas.microsoft.com/office/powerpoint/2010/main" val="1033113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xfrm>
            <a:off x="1258888" y="720725"/>
            <a:ext cx="4802187" cy="3600450"/>
          </a:xfrm>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20000"/>
              </a:spcBef>
              <a:buClr>
                <a:schemeClr val="accent1"/>
              </a:buClr>
              <a:buSzPct val="65000"/>
              <a:buFont typeface="Wingdings" pitchFamily="2" charset="2"/>
              <a:buNone/>
            </a:pPr>
            <a:r>
              <a:rPr lang="en-US" altLang="zh-CN" smtClean="0">
                <a:latin typeface="Arial" pitchFamily="34" charset="0"/>
                <a:ea typeface="宋体" pitchFamily="2" charset="-122"/>
              </a:rPr>
              <a:t>Methods in type (2) involve a lot of feature engineering and are therefore much more difficult to duplicate. So the first question we will investigate is how much higher performance can be achieved by using supervised learning?  Among the 16 regular entity linking systems, hltcoe, Stanford_UBC, NUSchime and UC3M have explicitly used supervised classification, and they are ranked 4th, 5th, 6th and 10th as shown in Figure 3. </a:t>
            </a:r>
          </a:p>
        </p:txBody>
      </p:sp>
    </p:spTree>
    <p:extLst>
      <p:ext uri="{BB962C8B-B14F-4D97-AF65-F5344CB8AC3E}">
        <p14:creationId xmlns:p14="http://schemas.microsoft.com/office/powerpoint/2010/main" val="33084564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Don’t focus on “our contribution” only – focus on describing an algorithmic approach (which is impressive and good)</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57" indent="-302060" eaLnBrk="0" hangingPunct="0">
              <a:defRPr>
                <a:solidFill>
                  <a:schemeClr val="tx1"/>
                </a:solidFill>
                <a:latin typeface="Arial" charset="0"/>
                <a:cs typeface="Arial" charset="0"/>
              </a:defRPr>
            </a:lvl2pPr>
            <a:lvl3pPr marL="1208241" indent="-241649" eaLnBrk="0" hangingPunct="0">
              <a:defRPr>
                <a:solidFill>
                  <a:schemeClr val="tx1"/>
                </a:solidFill>
                <a:latin typeface="Arial" charset="0"/>
                <a:cs typeface="Arial" charset="0"/>
              </a:defRPr>
            </a:lvl3pPr>
            <a:lvl4pPr marL="1691538" indent="-241649" eaLnBrk="0" hangingPunct="0">
              <a:defRPr>
                <a:solidFill>
                  <a:schemeClr val="tx1"/>
                </a:solidFill>
                <a:latin typeface="Arial" charset="0"/>
                <a:cs typeface="Arial" charset="0"/>
              </a:defRPr>
            </a:lvl4pPr>
            <a:lvl5pPr marL="2174834" indent="-241649" eaLnBrk="0" hangingPunct="0">
              <a:defRPr>
                <a:solidFill>
                  <a:schemeClr val="tx1"/>
                </a:solidFill>
                <a:latin typeface="Arial" charset="0"/>
                <a:cs typeface="Arial" charset="0"/>
              </a:defRPr>
            </a:lvl5pPr>
            <a:lvl6pPr marL="2658131" indent="-241649" eaLnBrk="0" fontAlgn="base" hangingPunct="0">
              <a:spcBef>
                <a:spcPct val="0"/>
              </a:spcBef>
              <a:spcAft>
                <a:spcPct val="0"/>
              </a:spcAft>
              <a:defRPr>
                <a:solidFill>
                  <a:schemeClr val="tx1"/>
                </a:solidFill>
                <a:latin typeface="Arial" charset="0"/>
                <a:cs typeface="Arial" charset="0"/>
              </a:defRPr>
            </a:lvl6pPr>
            <a:lvl7pPr marL="3141427" indent="-241649" eaLnBrk="0" fontAlgn="base" hangingPunct="0">
              <a:spcBef>
                <a:spcPct val="0"/>
              </a:spcBef>
              <a:spcAft>
                <a:spcPct val="0"/>
              </a:spcAft>
              <a:defRPr>
                <a:solidFill>
                  <a:schemeClr val="tx1"/>
                </a:solidFill>
                <a:latin typeface="Arial" charset="0"/>
                <a:cs typeface="Arial" charset="0"/>
              </a:defRPr>
            </a:lvl7pPr>
            <a:lvl8pPr marL="3624724" indent="-241649" eaLnBrk="0" fontAlgn="base" hangingPunct="0">
              <a:spcBef>
                <a:spcPct val="0"/>
              </a:spcBef>
              <a:spcAft>
                <a:spcPct val="0"/>
              </a:spcAft>
              <a:defRPr>
                <a:solidFill>
                  <a:schemeClr val="tx1"/>
                </a:solidFill>
                <a:latin typeface="Arial" charset="0"/>
                <a:cs typeface="Arial" charset="0"/>
              </a:defRPr>
            </a:lvl8pPr>
            <a:lvl9pPr marL="4108020" indent="-241649" eaLnBrk="0" fontAlgn="base" hangingPunct="0">
              <a:spcBef>
                <a:spcPct val="0"/>
              </a:spcBef>
              <a:spcAft>
                <a:spcPct val="0"/>
              </a:spcAft>
              <a:defRPr>
                <a:solidFill>
                  <a:schemeClr val="tx1"/>
                </a:solidFill>
                <a:latin typeface="Arial" charset="0"/>
                <a:cs typeface="Arial" charset="0"/>
              </a:defRPr>
            </a:lvl9pPr>
          </a:lstStyle>
          <a:p>
            <a:pPr eaLnBrk="1" hangingPunct="1"/>
            <a:fld id="{4018E209-BAA3-409D-BF32-94099B82B622}" type="slidenum">
              <a:rPr lang="en-US" altLang="en-US" smtClean="0">
                <a:latin typeface="Times New Roman" pitchFamily="18" charset="0"/>
              </a:rPr>
              <a:pPr eaLnBrk="1" hangingPunct="1"/>
              <a:t>62</a:t>
            </a:fld>
            <a:endParaRPr lang="en-US" altLang="en-US" smtClean="0">
              <a:latin typeface="Times New Roman" pitchFamily="18" charset="0"/>
            </a:endParaRPr>
          </a:p>
        </p:txBody>
      </p:sp>
    </p:spTree>
    <p:extLst>
      <p:ext uri="{BB962C8B-B14F-4D97-AF65-F5344CB8AC3E}">
        <p14:creationId xmlns:p14="http://schemas.microsoft.com/office/powerpoint/2010/main" val="22827242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Reponse to DR comment: I don’t have ablation results as of now but I will look to see if anyone does. For now I can say a bit about who did</a:t>
            </a:r>
            <a:r>
              <a:rPr lang="en-US" baseline="0"/>
              <a:t> what. </a:t>
            </a:r>
            <a:endParaRPr lang="en-US"/>
          </a:p>
        </p:txBody>
      </p:sp>
      <p:sp>
        <p:nvSpPr>
          <p:cNvPr id="4" name="Slide Number Placeholder 3"/>
          <p:cNvSpPr>
            <a:spLocks noGrp="1"/>
          </p:cNvSpPr>
          <p:nvPr>
            <p:ph type="sldNum" sz="quarter" idx="10"/>
          </p:nvPr>
        </p:nvSpPr>
        <p:spPr/>
        <p:txBody>
          <a:bodyPr/>
          <a:lstStyle/>
          <a:p>
            <a:pPr>
              <a:defRPr/>
            </a:pPr>
            <a:fld id="{CF95B6C0-6A17-4739-972D-6F7BD7E304BF}" type="slidenum">
              <a:rPr lang="en-US" altLang="en-US"/>
              <a:pPr>
                <a:defRPr/>
              </a:pPr>
              <a:t>67</a:t>
            </a:fld>
            <a:endParaRPr lang="en-US" altLang="en-US"/>
          </a:p>
        </p:txBody>
      </p:sp>
    </p:spTree>
    <p:extLst>
      <p:ext uri="{BB962C8B-B14F-4D97-AF65-F5344CB8AC3E}">
        <p14:creationId xmlns:p14="http://schemas.microsoft.com/office/powerpoint/2010/main" val="6498594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68</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69</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70</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12</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smtClean="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smtClean="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1" indent="-241649">
              <a:defRPr sz="1300">
                <a:solidFill>
                  <a:schemeClr val="tx1"/>
                </a:solidFill>
                <a:latin typeface="Calibri" pitchFamily="34" charset="0"/>
                <a:ea typeface="MS PGothic" pitchFamily="34" charset="-128"/>
              </a:defRPr>
            </a:lvl3pPr>
            <a:lvl4pPr marL="1691538" indent="-241649">
              <a:defRPr sz="1300">
                <a:solidFill>
                  <a:schemeClr val="tx1"/>
                </a:solidFill>
                <a:latin typeface="Calibri" pitchFamily="34" charset="0"/>
                <a:ea typeface="MS PGothic" pitchFamily="34" charset="-128"/>
              </a:defRPr>
            </a:lvl4pPr>
            <a:lvl5pPr marL="2174834" indent="-241649">
              <a:defRPr sz="1300">
                <a:solidFill>
                  <a:schemeClr val="tx1"/>
                </a:solidFill>
                <a:latin typeface="Calibri" pitchFamily="34" charset="0"/>
                <a:ea typeface="MS PGothic" pitchFamily="34" charset="-128"/>
              </a:defRPr>
            </a:lvl5pPr>
            <a:lvl6pPr marL="2658131" indent="-24164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27" indent="-24164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4" indent="-24164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0" indent="-24164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C1D4B1F9-7B0A-4BBD-8159-3AB7975F47CB}" type="slidenum">
              <a:rPr lang="en-US" altLang="en-US" smtClean="0">
                <a:solidFill>
                  <a:srgbClr val="000000"/>
                </a:solidFill>
                <a:latin typeface="Arial" pitchFamily="34" charset="0"/>
              </a:rPr>
              <a:pPr>
                <a:defRPr/>
              </a:pPr>
              <a:t>72</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0"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0"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15013278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1" indent="-241649">
              <a:defRPr sz="1300">
                <a:solidFill>
                  <a:schemeClr val="tx1"/>
                </a:solidFill>
                <a:latin typeface="Calibri" pitchFamily="34" charset="0"/>
                <a:ea typeface="MS PGothic" pitchFamily="34" charset="-128"/>
              </a:defRPr>
            </a:lvl3pPr>
            <a:lvl4pPr marL="1691538" indent="-241649">
              <a:defRPr sz="1300">
                <a:solidFill>
                  <a:schemeClr val="tx1"/>
                </a:solidFill>
                <a:latin typeface="Calibri" pitchFamily="34" charset="0"/>
                <a:ea typeface="MS PGothic" pitchFamily="34" charset="-128"/>
              </a:defRPr>
            </a:lvl4pPr>
            <a:lvl5pPr marL="2174834" indent="-241649">
              <a:defRPr sz="1300">
                <a:solidFill>
                  <a:schemeClr val="tx1"/>
                </a:solidFill>
                <a:latin typeface="Calibri" pitchFamily="34" charset="0"/>
                <a:ea typeface="MS PGothic" pitchFamily="34" charset="-128"/>
              </a:defRPr>
            </a:lvl5pPr>
            <a:lvl6pPr marL="2658131" indent="-24164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27" indent="-24164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4" indent="-24164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0" indent="-24164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C1D4B1F9-7B0A-4BBD-8159-3AB7975F47CB}" type="slidenum">
              <a:rPr lang="en-US" altLang="en-US" smtClean="0">
                <a:solidFill>
                  <a:srgbClr val="000000"/>
                </a:solidFill>
                <a:latin typeface="Arial" pitchFamily="34" charset="0"/>
              </a:rPr>
              <a:pPr>
                <a:defRPr/>
              </a:pPr>
              <a:t>73</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0"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0"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15013278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1258888" y="720725"/>
            <a:ext cx="4802187" cy="3600450"/>
          </a:xfrm>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20000"/>
              </a:spcBef>
              <a:buClr>
                <a:schemeClr val="accent1"/>
              </a:buClr>
              <a:buSzPct val="65000"/>
              <a:buFont typeface="Wingdings" pitchFamily="2" charset="2"/>
              <a:buNone/>
            </a:pPr>
            <a:endParaRPr lang="en-US" altLang="zh-CN">
              <a:ea typeface="宋体" pitchFamily="2" charset="-122"/>
            </a:endParaRPr>
          </a:p>
        </p:txBody>
      </p:sp>
    </p:spTree>
    <p:extLst>
      <p:ext uri="{BB962C8B-B14F-4D97-AF65-F5344CB8AC3E}">
        <p14:creationId xmlns:p14="http://schemas.microsoft.com/office/powerpoint/2010/main" val="10331138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1" indent="-241649">
              <a:defRPr sz="1300">
                <a:solidFill>
                  <a:schemeClr val="tx1"/>
                </a:solidFill>
                <a:latin typeface="Calibri" pitchFamily="34" charset="0"/>
                <a:ea typeface="MS PGothic" pitchFamily="34" charset="-128"/>
              </a:defRPr>
            </a:lvl3pPr>
            <a:lvl4pPr marL="1691538" indent="-241649">
              <a:defRPr sz="1300">
                <a:solidFill>
                  <a:schemeClr val="tx1"/>
                </a:solidFill>
                <a:latin typeface="Calibri" pitchFamily="34" charset="0"/>
                <a:ea typeface="MS PGothic" pitchFamily="34" charset="-128"/>
              </a:defRPr>
            </a:lvl4pPr>
            <a:lvl5pPr marL="2174834" indent="-241649">
              <a:defRPr sz="1300">
                <a:solidFill>
                  <a:schemeClr val="tx1"/>
                </a:solidFill>
                <a:latin typeface="Calibri" pitchFamily="34" charset="0"/>
                <a:ea typeface="MS PGothic" pitchFamily="34" charset="-128"/>
              </a:defRPr>
            </a:lvl5pPr>
            <a:lvl6pPr marL="2658131" indent="-24164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27" indent="-24164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4" indent="-24164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0" indent="-24164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C1D4B1F9-7B0A-4BBD-8159-3AB7975F47CB}" type="slidenum">
              <a:rPr lang="en-US" altLang="en-US" smtClean="0">
                <a:solidFill>
                  <a:srgbClr val="000000"/>
                </a:solidFill>
                <a:latin typeface="Arial" pitchFamily="34" charset="0"/>
              </a:rPr>
              <a:pPr>
                <a:defRPr/>
              </a:pPr>
              <a:t>76</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0"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0"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15013278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1" indent="-241649">
              <a:defRPr sz="1300">
                <a:solidFill>
                  <a:schemeClr val="tx1"/>
                </a:solidFill>
                <a:latin typeface="Calibri" pitchFamily="34" charset="0"/>
                <a:ea typeface="MS PGothic" pitchFamily="34" charset="-128"/>
              </a:defRPr>
            </a:lvl3pPr>
            <a:lvl4pPr marL="1691538" indent="-241649">
              <a:defRPr sz="1300">
                <a:solidFill>
                  <a:schemeClr val="tx1"/>
                </a:solidFill>
                <a:latin typeface="Calibri" pitchFamily="34" charset="0"/>
                <a:ea typeface="MS PGothic" pitchFamily="34" charset="-128"/>
              </a:defRPr>
            </a:lvl4pPr>
            <a:lvl5pPr marL="2174834" indent="-241649">
              <a:defRPr sz="1300">
                <a:solidFill>
                  <a:schemeClr val="tx1"/>
                </a:solidFill>
                <a:latin typeface="Calibri" pitchFamily="34" charset="0"/>
                <a:ea typeface="MS PGothic" pitchFamily="34" charset="-128"/>
              </a:defRPr>
            </a:lvl5pPr>
            <a:lvl6pPr marL="2658131" indent="-24164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27" indent="-24164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4" indent="-24164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0" indent="-24164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C1D4B1F9-7B0A-4BBD-8159-3AB7975F47CB}" type="slidenum">
              <a:rPr lang="en-US" altLang="en-US" smtClean="0">
                <a:solidFill>
                  <a:srgbClr val="000000"/>
                </a:solidFill>
                <a:latin typeface="Arial" pitchFamily="34" charset="0"/>
              </a:rPr>
              <a:pPr>
                <a:defRPr/>
              </a:pPr>
              <a:t>77</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defTabSz="478039">
              <a:buFontTx/>
              <a:buChar char="•"/>
              <a:defRPr/>
            </a:pPr>
            <a:r>
              <a:rPr lang="en-US" dirty="0"/>
              <a:t>We have applied four similarity functions, including unsupervised learning (cosine and correlation) and supervised learning models (Maximum Entropy and Support Vector Machines).     The supervised learning models can be re-trained with any given labeled data and any enriched feature sets. Finally, we developed four consensus functions based on co-association matrix (Fred and Jain, 2002) and graph formulation (</a:t>
            </a:r>
            <a:r>
              <a:rPr lang="en-US" dirty="0" err="1"/>
              <a:t>Strehl</a:t>
            </a:r>
            <a:r>
              <a:rPr lang="en-US" dirty="0"/>
              <a:t> and </a:t>
            </a:r>
            <a:r>
              <a:rPr lang="en-US" dirty="0" err="1"/>
              <a:t>Ghosh</a:t>
            </a:r>
            <a:r>
              <a:rPr lang="en-US" dirty="0"/>
              <a:t>, 2002; Fern and </a:t>
            </a:r>
            <a:r>
              <a:rPr lang="en-US" dirty="0" err="1"/>
              <a:t>Brodley</a:t>
            </a:r>
            <a:r>
              <a:rPr lang="en-US" dirty="0"/>
              <a:t>, 2004). Our preliminary experiments showed that CC can obtain 12% gain over the best individual clustering algorithm (Chen, 2012; </a:t>
            </a:r>
            <a:r>
              <a:rPr lang="en-US" dirty="0" err="1"/>
              <a:t>Tamang</a:t>
            </a:r>
            <a:r>
              <a:rPr lang="en-US" dirty="0"/>
              <a:t> et al., 2012). </a:t>
            </a:r>
          </a:p>
          <a:p>
            <a:pPr>
              <a:buFontTx/>
              <a:buChar char="•"/>
              <a:defRPr/>
            </a:pPr>
            <a:endParaRPr lang="en-US" dirty="0" smtClean="0">
              <a:latin typeface="Arial" pitchFamily="34" charset="0"/>
              <a:ea typeface="MS PGothic" pitchFamily="34" charset="-128"/>
              <a:cs typeface="Arial" pitchFamily="34" charset="0"/>
            </a:endParaRPr>
          </a:p>
          <a:p>
            <a:pPr>
              <a:buFontTx/>
              <a:buChar char="•"/>
              <a:defRPr/>
            </a:pPr>
            <a:r>
              <a:rPr lang="en-US" dirty="0" smtClean="0">
                <a:latin typeface="Arial" pitchFamily="34" charset="0"/>
                <a:ea typeface="MS PGothic" pitchFamily="34" charset="-128"/>
                <a:cs typeface="Arial" pitchFamily="34" charset="0"/>
              </a:rPr>
              <a:t>. We expect this idea to inspire a completely new philosophy for fact</a:t>
            </a:r>
          </a:p>
          <a:p>
            <a:pPr>
              <a:defRPr/>
            </a:pPr>
            <a:r>
              <a:rPr lang="en-US" dirty="0" smtClean="0">
                <a:latin typeface="Arial" pitchFamily="34" charset="0"/>
                <a:ea typeface="MS PGothic" pitchFamily="34" charset="-128"/>
                <a:cs typeface="Arial" pitchFamily="34" charset="0"/>
              </a:rPr>
              <a:t>extraction which will be essential for the creation of a high-quality </a:t>
            </a:r>
            <a:r>
              <a:rPr lang="en-US" dirty="0" err="1" smtClean="0">
                <a:latin typeface="Arial" pitchFamily="34" charset="0"/>
                <a:ea typeface="MS PGothic" pitchFamily="34" charset="-128"/>
                <a:cs typeface="Arial" pitchFamily="34" charset="0"/>
              </a:rPr>
              <a:t>StructNet</a:t>
            </a:r>
            <a:r>
              <a:rPr lang="en-US" dirty="0" smtClean="0">
                <a:latin typeface="Arial" pitchFamily="34" charset="0"/>
                <a:ea typeface="MS PGothic" pitchFamily="34" charset="-128"/>
                <a:cs typeface="Arial" pitchFamily="34" charset="0"/>
              </a:rPr>
              <a:t>.</a:t>
            </a:r>
          </a:p>
          <a:p>
            <a:pPr>
              <a:defRPr/>
            </a:pPr>
            <a:endParaRPr lang="en-US" dirty="0"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dirty="0" smtClean="0">
                <a:latin typeface="Arial" pitchFamily="34" charset="0"/>
                <a:ea typeface="SimSun" pitchFamily="2" charset="-122"/>
              </a:rPr>
              <a:t>Incorporate arbitrary global features and soft constraints; </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dirty="0">
                <a:latin typeface="Arial" pitchFamily="34" charset="0"/>
                <a:ea typeface="MS PGothic" pitchFamily="34" charset="-128"/>
                <a:cs typeface="Arial" pitchFamily="34" charset="0"/>
              </a:rPr>
              <a:t>Features are automatically learned selectively</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dirty="0">
                <a:latin typeface="Arial" pitchFamily="34" charset="0"/>
                <a:ea typeface="MS PGothic" pitchFamily="34" charset="-128"/>
                <a:cs typeface="Arial" pitchFamily="34" charset="0"/>
              </a:rPr>
              <a:t>Save some human knowledge engineering efforts</a:t>
            </a:r>
            <a:endParaRPr lang="en-US" dirty="0" smtClean="0">
              <a:latin typeface="Arial" pitchFamily="34" charset="0"/>
              <a:ea typeface="SimSun" pitchFamily="2" charset="-122"/>
            </a:endParaRP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dirty="0">
                <a:latin typeface="Arial" pitchFamily="34" charset="0"/>
                <a:ea typeface="MS PGothic" pitchFamily="34" charset="-128"/>
                <a:cs typeface="Arial" pitchFamily="34" charset="0"/>
              </a:rPr>
              <a:t>Capture </a:t>
            </a:r>
            <a:r>
              <a:rPr lang="en-US" altLang="zh-CN" sz="2000" dirty="0">
                <a:latin typeface="Arial" pitchFamily="34" charset="0"/>
                <a:ea typeface="SimSun" pitchFamily="2" charset="-122"/>
              </a:rPr>
              <a:t>inter-dependency knowledge on the entire structure</a:t>
            </a:r>
            <a:endParaRPr lang="en-US" sz="2000" dirty="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dirty="0"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dirty="0"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dirty="0" smtClean="0">
                <a:latin typeface="Arial" pitchFamily="34" charset="0"/>
                <a:ea typeface="MS PGothic" pitchFamily="34" charset="-128"/>
              </a:rPr>
              <a:t>No need to model joint/conditional distribution with a large number of variables</a:t>
            </a:r>
            <a:endParaRPr lang="en-US" altLang="zh-CN" dirty="0"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dirty="0" smtClean="0">
                <a:latin typeface="Arial" pitchFamily="34" charset="0"/>
                <a:ea typeface="SimSun" pitchFamily="2" charset="-122"/>
              </a:rPr>
              <a:t>Extract all facts jointly in a unified framework</a:t>
            </a:r>
          </a:p>
          <a:p>
            <a:pPr marL="684670" lvl="1" eaLnBrk="1" hangingPunct="1">
              <a:spcBef>
                <a:spcPts val="304"/>
              </a:spcBef>
              <a:spcAft>
                <a:spcPts val="304"/>
              </a:spcAft>
              <a:buClr>
                <a:schemeClr val="accent1"/>
              </a:buClr>
              <a:buSzPct val="60000"/>
              <a:buFont typeface="Wingdings" pitchFamily="2" charset="2"/>
              <a:buChar char="§"/>
              <a:defRPr/>
            </a:pPr>
            <a:r>
              <a:rPr lang="en-US" sz="2000" dirty="0">
                <a:latin typeface="Arial" pitchFamily="34" charset="0"/>
                <a:ea typeface="MS PGothic" pitchFamily="34" charset="-128"/>
                <a:cs typeface="Arial" pitchFamily="34" charset="0"/>
              </a:rPr>
              <a:t>Local predictions can be mutually improved</a:t>
            </a:r>
            <a:endParaRPr lang="en-US" sz="2000" dirty="0">
              <a:latin typeface="Arial" pitchFamily="34" charset="0"/>
              <a:ea typeface="SimSun" pitchFamily="2" charset="-122"/>
            </a:endParaRPr>
          </a:p>
          <a:p>
            <a:pPr marL="684670" lvl="1" eaLnBrk="1" hangingPunct="1">
              <a:spcBef>
                <a:spcPts val="304"/>
              </a:spcBef>
              <a:spcAft>
                <a:spcPts val="304"/>
              </a:spcAft>
              <a:buClr>
                <a:schemeClr val="accent1"/>
              </a:buClr>
              <a:buSzPct val="60000"/>
              <a:buFont typeface="Wingdings" pitchFamily="2" charset="2"/>
              <a:buChar char="§"/>
              <a:defRPr/>
            </a:pPr>
            <a:r>
              <a:rPr lang="en-US" altLang="zh-CN" sz="2000" dirty="0">
                <a:latin typeface="Arial" pitchFamily="34" charset="0"/>
                <a:ea typeface="SimSun" pitchFamily="2" charset="-122"/>
              </a:rPr>
              <a:t>Avoid error compounding problem </a:t>
            </a:r>
            <a:endParaRPr lang="en-US" sz="2000" dirty="0">
              <a:solidFill>
                <a:srgbClr val="000000"/>
              </a:solidFill>
              <a:latin typeface="Arial" pitchFamily="34" charset="0"/>
              <a:ea typeface="MS PGothic" pitchFamily="34" charset="-128"/>
              <a:cs typeface="Arial" pitchFamily="34" charset="0"/>
            </a:endParaRPr>
          </a:p>
          <a:p>
            <a:pPr eaLnBrk="1" hangingPunct="1">
              <a:defRPr/>
            </a:pPr>
            <a:endParaRPr lang="zh-CN" altLang="en-US" dirty="0" smtClean="0">
              <a:latin typeface="Arial" pitchFamily="34" charset="0"/>
              <a:ea typeface="SimSun" pitchFamily="2" charset="-122"/>
            </a:endParaRPr>
          </a:p>
        </p:txBody>
      </p:sp>
    </p:spTree>
    <p:extLst>
      <p:ext uri="{BB962C8B-B14F-4D97-AF65-F5344CB8AC3E}">
        <p14:creationId xmlns:p14="http://schemas.microsoft.com/office/powerpoint/2010/main" val="15013278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57" indent="-302060">
              <a:defRPr>
                <a:solidFill>
                  <a:schemeClr val="tx1"/>
                </a:solidFill>
                <a:latin typeface="Arial" panose="020B0604020202020204" pitchFamily="34" charset="0"/>
                <a:ea typeface="MS PGothic" panose="020B0600070205080204" pitchFamily="34" charset="-128"/>
              </a:defRPr>
            </a:lvl2pPr>
            <a:lvl3pPr marL="1208241" indent="-241649">
              <a:defRPr>
                <a:solidFill>
                  <a:schemeClr val="tx1"/>
                </a:solidFill>
                <a:latin typeface="Arial" panose="020B0604020202020204" pitchFamily="34" charset="0"/>
                <a:ea typeface="MS PGothic" panose="020B0600070205080204" pitchFamily="34" charset="-128"/>
              </a:defRPr>
            </a:lvl3pPr>
            <a:lvl4pPr marL="1691538" indent="-241649">
              <a:defRPr>
                <a:solidFill>
                  <a:schemeClr val="tx1"/>
                </a:solidFill>
                <a:latin typeface="Arial" panose="020B0604020202020204" pitchFamily="34" charset="0"/>
                <a:ea typeface="MS PGothic" panose="020B0600070205080204" pitchFamily="34" charset="-128"/>
              </a:defRPr>
            </a:lvl4pPr>
            <a:lvl5pPr marL="2174834" indent="-241649">
              <a:defRPr>
                <a:solidFill>
                  <a:schemeClr val="tx1"/>
                </a:solidFill>
                <a:latin typeface="Arial" panose="020B0604020202020204" pitchFamily="34" charset="0"/>
                <a:ea typeface="MS PGothic" panose="020B0600070205080204" pitchFamily="34" charset="-128"/>
              </a:defRPr>
            </a:lvl5pPr>
            <a:lvl6pPr marL="2658131" indent="-24164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27" indent="-24164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24" indent="-24164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020" indent="-24164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78</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dirty="0"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smtClean="0">
                <a:latin typeface="Arial" panose="020B0604020202020204" pitchFamily="34" charset="0"/>
                <a:ea typeface="MS PGothic" panose="020B0600070205080204" pitchFamily="34" charset="-128"/>
                <a:cs typeface="Arial" panose="020B0604020202020204" pitchFamily="34" charset="0"/>
              </a:rPr>
              <a:t>StructNet</a:t>
            </a:r>
            <a:r>
              <a:rPr lang="en-US" altLang="en-US" dirty="0" smtClean="0">
                <a:latin typeface="Arial" panose="020B0604020202020204" pitchFamily="34" charset="0"/>
                <a:ea typeface="MS PGothic" panose="020B0600070205080204" pitchFamily="34" charset="-128"/>
                <a:cs typeface="Arial" panose="020B0604020202020204" pitchFamily="34" charset="0"/>
              </a:rPr>
              <a:t>.</a:t>
            </a:r>
          </a:p>
          <a:p>
            <a:endParaRPr lang="en-US" altLang="en-US" dirty="0"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latin typeface="Arial" panose="020B0604020202020204" pitchFamily="34" charset="0"/>
                <a:ea typeface="SimSun" panose="02010600030101010101" pitchFamily="2" charset="-122"/>
              </a:rPr>
              <a:t>Incorporate arbitrary global features and soft constraints; </a:t>
            </a:r>
          </a:p>
          <a:p>
            <a:pPr marL="684670"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70"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smtClean="0">
              <a:latin typeface="Arial" panose="020B0604020202020204" pitchFamily="34" charset="0"/>
              <a:ea typeface="SimSun" panose="02010600030101010101" pitchFamily="2" charset="-122"/>
            </a:endParaRPr>
          </a:p>
          <a:p>
            <a:pPr marL="684670"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smtClean="0">
                <a:latin typeface="Arial" panose="020B0604020202020204" pitchFamily="34" charset="0"/>
                <a:ea typeface="SimSun" panose="02010600030101010101" pitchFamily="2" charset="-122"/>
              </a:rPr>
              <a:t>Extract all facts jointly in a unified framework</a:t>
            </a:r>
          </a:p>
          <a:p>
            <a:pPr marL="684670"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70"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3390653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done</a:t>
            </a:r>
            <a:r>
              <a:rPr lang="en-US" baseline="0" dirty="0" smtClean="0"/>
              <a:t> with mostly with stats before</a:t>
            </a:r>
          </a:p>
          <a:p>
            <a:r>
              <a:rPr lang="en-US" baseline="0" dirty="0" smtClean="0"/>
              <a:t>What if there is no correct answer for Blumenthal in Wikipedia? How do we link those mentions to NILs even if we know Blumenthal could refer to something we know</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79</a:t>
            </a:fld>
            <a:endParaRPr lang="en-US"/>
          </a:p>
        </p:txBody>
      </p:sp>
    </p:spTree>
    <p:extLst>
      <p:ext uri="{BB962C8B-B14F-4D97-AF65-F5344CB8AC3E}">
        <p14:creationId xmlns:p14="http://schemas.microsoft.com/office/powerpoint/2010/main" val="2261572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Quite impressive, bottleneck: adding more sophisticated contextual features does not</a:t>
            </a:r>
            <a:r>
              <a:rPr lang="en-US" baseline="0" dirty="0" smtClean="0"/>
              <a:t> help much</a:t>
            </a:r>
          </a:p>
          <a:p>
            <a:r>
              <a:rPr lang="en-US" baseline="0" dirty="0" smtClean="0"/>
              <a:t>We do not want to level off here</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80</a:t>
            </a:fld>
            <a:endParaRPr lang="en-US"/>
          </a:p>
        </p:txBody>
      </p:sp>
    </p:spTree>
    <p:extLst>
      <p:ext uri="{BB962C8B-B14F-4D97-AF65-F5344CB8AC3E}">
        <p14:creationId xmlns:p14="http://schemas.microsoft.com/office/powerpoint/2010/main" val="22615725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Quite impressive, bottleneck: adding more sophisticated contextual features does not</a:t>
            </a:r>
            <a:r>
              <a:rPr lang="en-US" baseline="0" dirty="0" smtClean="0"/>
              <a:t> help much</a:t>
            </a:r>
          </a:p>
          <a:p>
            <a:r>
              <a:rPr lang="en-US" baseline="0" dirty="0" smtClean="0"/>
              <a:t>We do not want to level off here</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82</a:t>
            </a:fld>
            <a:endParaRPr lang="en-US"/>
          </a:p>
        </p:txBody>
      </p:sp>
    </p:spTree>
    <p:extLst>
      <p:ext uri="{BB962C8B-B14F-4D97-AF65-F5344CB8AC3E}">
        <p14:creationId xmlns:p14="http://schemas.microsoft.com/office/powerpoint/2010/main" val="22615725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Quite impressive, bottleneck: adding more sophisticated contextual features does not</a:t>
            </a:r>
            <a:r>
              <a:rPr lang="en-US" baseline="0" dirty="0" smtClean="0"/>
              <a:t> help much</a:t>
            </a:r>
          </a:p>
          <a:p>
            <a:r>
              <a:rPr lang="en-US" baseline="0" dirty="0" smtClean="0"/>
              <a:t>We do not want to level off here</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83</a:t>
            </a:fld>
            <a:endParaRPr lang="en-US"/>
          </a:p>
        </p:txBody>
      </p:sp>
    </p:spTree>
    <p:extLst>
      <p:ext uri="{BB962C8B-B14F-4D97-AF65-F5344CB8AC3E}">
        <p14:creationId xmlns:p14="http://schemas.microsoft.com/office/powerpoint/2010/main" val="2261572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13</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smtClean="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smtClean="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beyond</a:t>
            </a:r>
            <a:r>
              <a:rPr lang="en-US" baseline="0" dirty="0" smtClean="0"/>
              <a:t> sentence level</a:t>
            </a:r>
            <a:endParaRPr lang="en-US" dirty="0"/>
          </a:p>
        </p:txBody>
      </p:sp>
      <p:sp>
        <p:nvSpPr>
          <p:cNvPr id="4" name="Slide Number Placeholder 3"/>
          <p:cNvSpPr>
            <a:spLocks noGrp="1"/>
          </p:cNvSpPr>
          <p:nvPr>
            <p:ph type="sldNum" sz="quarter" idx="10"/>
          </p:nvPr>
        </p:nvSpPr>
        <p:spPr/>
        <p:txBody>
          <a:bodyPr/>
          <a:lstStyle/>
          <a:p>
            <a:pPr>
              <a:defRPr/>
            </a:pPr>
            <a:fld id="{C130834B-424D-43F8-AF71-1FD09A34D156}" type="slidenum">
              <a:rPr lang="en-US" altLang="en-US" smtClean="0"/>
              <a:pPr>
                <a:defRPr/>
              </a:pPr>
              <a:t>86</a:t>
            </a:fld>
            <a:endParaRPr lang="en-US" altLang="en-US"/>
          </a:p>
        </p:txBody>
      </p:sp>
    </p:spTree>
    <p:extLst>
      <p:ext uri="{BB962C8B-B14F-4D97-AF65-F5344CB8AC3E}">
        <p14:creationId xmlns:p14="http://schemas.microsoft.com/office/powerpoint/2010/main" val="41841029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beyond</a:t>
            </a:r>
            <a:r>
              <a:rPr lang="en-US" baseline="0" dirty="0" smtClean="0"/>
              <a:t> sentence level</a:t>
            </a:r>
            <a:endParaRPr lang="en-US" dirty="0"/>
          </a:p>
        </p:txBody>
      </p:sp>
      <p:sp>
        <p:nvSpPr>
          <p:cNvPr id="4" name="Slide Number Placeholder 3"/>
          <p:cNvSpPr>
            <a:spLocks noGrp="1"/>
          </p:cNvSpPr>
          <p:nvPr>
            <p:ph type="sldNum" sz="quarter" idx="10"/>
          </p:nvPr>
        </p:nvSpPr>
        <p:spPr/>
        <p:txBody>
          <a:bodyPr/>
          <a:lstStyle/>
          <a:p>
            <a:pPr>
              <a:defRPr/>
            </a:pPr>
            <a:fld id="{C130834B-424D-43F8-AF71-1FD09A34D156}" type="slidenum">
              <a:rPr lang="en-US" altLang="en-US" smtClean="0"/>
              <a:pPr>
                <a:defRPr/>
              </a:pPr>
              <a:t>87</a:t>
            </a:fld>
            <a:endParaRPr lang="en-US" altLang="en-US"/>
          </a:p>
        </p:txBody>
      </p:sp>
    </p:spTree>
    <p:extLst>
      <p:ext uri="{BB962C8B-B14F-4D97-AF65-F5344CB8AC3E}">
        <p14:creationId xmlns:p14="http://schemas.microsoft.com/office/powerpoint/2010/main" val="41841029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xfrm>
            <a:off x="1260475" y="720725"/>
            <a:ext cx="4797425" cy="3598863"/>
          </a:xfrm>
          <a:noFill/>
          <a:ln>
            <a:solidFill>
              <a:srgbClr val="000000"/>
            </a:solidFill>
            <a:miter lim="800000"/>
            <a:headEnd/>
            <a:tailEnd/>
          </a:ln>
        </p:spPr>
      </p:sp>
      <p:sp>
        <p:nvSpPr>
          <p:cNvPr id="83971" name="Rectangle 3"/>
          <p:cNvSpPr>
            <a:spLocks noGrp="1"/>
          </p:cNvSpPr>
          <p:nvPr>
            <p:ph type="body" idx="1"/>
          </p:nvPr>
        </p:nvSpPr>
        <p:spPr bwMode="auto">
          <a:xfrm>
            <a:off x="975360" y="4558905"/>
            <a:ext cx="5364480" cy="4322206"/>
          </a:xfrm>
          <a:noFill/>
        </p:spPr>
        <p:txBody>
          <a:bodyPr wrap="square" numCol="1" anchor="t" anchorCtr="0" compatLnSpc="1">
            <a:prstTxWarp prst="textNoShape">
              <a:avLst/>
            </a:prstTxWarp>
          </a:bodyPr>
          <a:lstStyle/>
          <a:p>
            <a:r>
              <a:rPr lang="en-US" dirty="0"/>
              <a:t>In a document where the concept is not a central topic, the author often assumes that the readers have enough background knowledge (‘anchor’ location from the news release information, world knowledge or related documents) about these entities. </a:t>
            </a:r>
            <a:endParaRPr lang="zh-CN" altLang="en-US" dirty="0" smtClean="0"/>
          </a:p>
        </p:txBody>
      </p:sp>
    </p:spTree>
    <p:extLst>
      <p:ext uri="{BB962C8B-B14F-4D97-AF65-F5344CB8AC3E}">
        <p14:creationId xmlns:p14="http://schemas.microsoft.com/office/powerpoint/2010/main" val="2313125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xfrm>
            <a:off x="1260475" y="720725"/>
            <a:ext cx="4797425" cy="3598863"/>
          </a:xfrm>
          <a:noFill/>
          <a:ln>
            <a:solidFill>
              <a:srgbClr val="000000"/>
            </a:solidFill>
            <a:miter lim="800000"/>
            <a:headEnd/>
            <a:tailEnd/>
          </a:ln>
        </p:spPr>
      </p:sp>
      <p:sp>
        <p:nvSpPr>
          <p:cNvPr id="83971" name="Rectangle 3"/>
          <p:cNvSpPr>
            <a:spLocks noGrp="1"/>
          </p:cNvSpPr>
          <p:nvPr>
            <p:ph type="body" idx="1"/>
          </p:nvPr>
        </p:nvSpPr>
        <p:spPr bwMode="auto">
          <a:xfrm>
            <a:off x="975360" y="4558905"/>
            <a:ext cx="5364480" cy="4322206"/>
          </a:xfrm>
          <a:noFill/>
        </p:spPr>
        <p:txBody>
          <a:bodyPr wrap="square" numCol="1" anchor="t" anchorCtr="0" compatLnSpc="1">
            <a:prstTxWarp prst="textNoShape">
              <a:avLst/>
            </a:prstTxWarp>
          </a:bodyPr>
          <a:lstStyle/>
          <a:p>
            <a:pPr>
              <a:buClr>
                <a:srgbClr val="CC0000"/>
              </a:buClr>
              <a:buFont typeface="Wingdings" pitchFamily="2" charset="2"/>
              <a:buNone/>
            </a:pPr>
            <a:r>
              <a:rPr lang="en-US" altLang="zh-CN" smtClean="0"/>
              <a:t>Long long time ago there was a fight between MT and distillation; Every one complains about MT; but most complaints are from distillation people</a:t>
            </a:r>
            <a:r>
              <a:rPr lang="en-US" altLang="zh-CN" smtClean="0">
                <a:latin typeface="Arial"/>
              </a:rPr>
              <a:t>…</a:t>
            </a:r>
            <a:r>
              <a:rPr lang="en-US" altLang="zh-CN" smtClean="0"/>
              <a:t>because</a:t>
            </a:r>
            <a:r>
              <a:rPr lang="en-US" altLang="zh-CN" smtClean="0">
                <a:latin typeface="Arial"/>
              </a:rPr>
              <a:t>…</a:t>
            </a:r>
            <a:endParaRPr lang="en-US" altLang="zh-CN" smtClean="0"/>
          </a:p>
          <a:p>
            <a:pPr>
              <a:buClr>
                <a:srgbClr val="CC0000"/>
              </a:buClr>
              <a:buFont typeface="Wingdings" pitchFamily="2" charset="2"/>
              <a:buNone/>
            </a:pPr>
            <a:r>
              <a:rPr lang="en-US" altLang="zh-CN" smtClean="0"/>
              <a:t>We should be </a:t>
            </a:r>
            <a:r>
              <a:rPr lang="en-US" altLang="zh-CN" smtClean="0">
                <a:latin typeface="Arial"/>
              </a:rPr>
              <a:t>‘</a:t>
            </a:r>
            <a:r>
              <a:rPr lang="en-US" altLang="zh-CN" smtClean="0"/>
              <a:t>guided</a:t>
            </a:r>
            <a:r>
              <a:rPr lang="en-US" altLang="zh-CN" smtClean="0">
                <a:latin typeface="Arial"/>
              </a:rPr>
              <a:t>’</a:t>
            </a:r>
            <a:r>
              <a:rPr lang="en-US" altLang="zh-CN" smtClean="0"/>
              <a:t> by each other, then we can collaborate and benefit from each other.</a:t>
            </a:r>
          </a:p>
          <a:p>
            <a:pPr>
              <a:buClr>
                <a:srgbClr val="CC0000"/>
              </a:buClr>
              <a:buFont typeface="Wingdings" pitchFamily="2" charset="2"/>
              <a:buNone/>
            </a:pPr>
            <a:r>
              <a:rPr lang="en-US" altLang="zh-CN" smtClean="0">
                <a:latin typeface="Arial"/>
              </a:rPr>
              <a:t>…</a:t>
            </a:r>
            <a:r>
              <a:rPr lang="en-US" altLang="zh-CN" smtClean="0"/>
              <a:t>MT </a:t>
            </a:r>
            <a:r>
              <a:rPr lang="en-US" altLang="zh-CN" smtClean="0">
                <a:latin typeface="Arial"/>
              </a:rPr>
              <a:t>…</a:t>
            </a:r>
            <a:r>
              <a:rPr lang="en-US" altLang="zh-CN" smtClean="0"/>
              <a:t>a few names</a:t>
            </a:r>
            <a:r>
              <a:rPr lang="en-US" altLang="zh-CN" smtClean="0">
                <a:latin typeface="Arial"/>
              </a:rPr>
              <a:t>…</a:t>
            </a:r>
            <a:r>
              <a:rPr lang="en-US" altLang="zh-CN" smtClean="0"/>
              <a:t>. Not using ie in approriate way</a:t>
            </a:r>
            <a:r>
              <a:rPr lang="en-US" altLang="zh-CN" smtClean="0">
                <a:latin typeface="Arial"/>
              </a:rPr>
              <a:t>…</a:t>
            </a:r>
            <a:r>
              <a:rPr lang="en-US" altLang="zh-CN" smtClean="0"/>
              <a:t>  50% names are not translated correctly so it affects ie performace.</a:t>
            </a:r>
          </a:p>
          <a:p>
            <a:endParaRPr lang="zh-CN" altLang="en-US" smtClean="0"/>
          </a:p>
        </p:txBody>
      </p:sp>
    </p:spTree>
    <p:extLst>
      <p:ext uri="{BB962C8B-B14F-4D97-AF65-F5344CB8AC3E}">
        <p14:creationId xmlns:p14="http://schemas.microsoft.com/office/powerpoint/2010/main" val="34351131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defTabSz="966659" eaLnBrk="0" hangingPunct="0">
              <a:defRPr>
                <a:solidFill>
                  <a:schemeClr val="tx1"/>
                </a:solidFill>
                <a:latin typeface="Arial" pitchFamily="34" charset="0"/>
                <a:cs typeface="Arial" pitchFamily="34" charset="0"/>
              </a:defRPr>
            </a:lvl1pPr>
            <a:lvl2pPr marL="742851" indent="-285711" defTabSz="966659" eaLnBrk="0" hangingPunct="0">
              <a:defRPr>
                <a:solidFill>
                  <a:schemeClr val="tx1"/>
                </a:solidFill>
                <a:latin typeface="Arial" pitchFamily="34" charset="0"/>
                <a:cs typeface="Arial" pitchFamily="34" charset="0"/>
              </a:defRPr>
            </a:lvl2pPr>
            <a:lvl3pPr marL="1142848" indent="-228568" defTabSz="966659" eaLnBrk="0" hangingPunct="0">
              <a:defRPr>
                <a:solidFill>
                  <a:schemeClr val="tx1"/>
                </a:solidFill>
                <a:latin typeface="Arial" pitchFamily="34" charset="0"/>
                <a:cs typeface="Arial" pitchFamily="34" charset="0"/>
              </a:defRPr>
            </a:lvl3pPr>
            <a:lvl4pPr marL="1599985" indent="-228568" defTabSz="966659" eaLnBrk="0" hangingPunct="0">
              <a:defRPr>
                <a:solidFill>
                  <a:schemeClr val="tx1"/>
                </a:solidFill>
                <a:latin typeface="Arial" pitchFamily="34" charset="0"/>
                <a:cs typeface="Arial" pitchFamily="34" charset="0"/>
              </a:defRPr>
            </a:lvl4pPr>
            <a:lvl5pPr marL="2057125" indent="-228568" defTabSz="966659" eaLnBrk="0" hangingPunct="0">
              <a:defRPr>
                <a:solidFill>
                  <a:schemeClr val="tx1"/>
                </a:solidFill>
                <a:latin typeface="Arial" pitchFamily="34" charset="0"/>
                <a:cs typeface="Arial" pitchFamily="34" charset="0"/>
              </a:defRPr>
            </a:lvl5pPr>
            <a:lvl6pPr marL="2514264" indent="-228568" defTabSz="966659" eaLnBrk="0" fontAlgn="base" hangingPunct="0">
              <a:spcBef>
                <a:spcPct val="0"/>
              </a:spcBef>
              <a:spcAft>
                <a:spcPct val="0"/>
              </a:spcAft>
              <a:defRPr>
                <a:solidFill>
                  <a:schemeClr val="tx1"/>
                </a:solidFill>
                <a:latin typeface="Arial" pitchFamily="34" charset="0"/>
                <a:cs typeface="Arial" pitchFamily="34" charset="0"/>
              </a:defRPr>
            </a:lvl6pPr>
            <a:lvl7pPr marL="2971402" indent="-228568" defTabSz="966659" eaLnBrk="0" fontAlgn="base" hangingPunct="0">
              <a:spcBef>
                <a:spcPct val="0"/>
              </a:spcBef>
              <a:spcAft>
                <a:spcPct val="0"/>
              </a:spcAft>
              <a:defRPr>
                <a:solidFill>
                  <a:schemeClr val="tx1"/>
                </a:solidFill>
                <a:latin typeface="Arial" pitchFamily="34" charset="0"/>
                <a:cs typeface="Arial" pitchFamily="34" charset="0"/>
              </a:defRPr>
            </a:lvl7pPr>
            <a:lvl8pPr marL="3428541" indent="-228568" defTabSz="966659" eaLnBrk="0" fontAlgn="base" hangingPunct="0">
              <a:spcBef>
                <a:spcPct val="0"/>
              </a:spcBef>
              <a:spcAft>
                <a:spcPct val="0"/>
              </a:spcAft>
              <a:defRPr>
                <a:solidFill>
                  <a:schemeClr val="tx1"/>
                </a:solidFill>
                <a:latin typeface="Arial" pitchFamily="34" charset="0"/>
                <a:cs typeface="Arial" pitchFamily="34" charset="0"/>
              </a:defRPr>
            </a:lvl8pPr>
            <a:lvl9pPr marL="3885680" indent="-228568" defTabSz="96665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6E52BF6-F3BA-4898-A2C7-EB643728BA5C}" type="slidenum">
              <a:rPr lang="en-US" smtClean="0"/>
              <a:pPr eaLnBrk="1" hangingPunct="1"/>
              <a:t>97</a:t>
            </a:fld>
            <a:endParaRPr lang="en-US" smtClean="0"/>
          </a:p>
        </p:txBody>
      </p:sp>
      <p:sp>
        <p:nvSpPr>
          <p:cNvPr id="98307" name="Rectangle 7"/>
          <p:cNvSpPr txBox="1">
            <a:spLocks noGrp="1" noChangeArrowheads="1"/>
          </p:cNvSpPr>
          <p:nvPr/>
        </p:nvSpPr>
        <p:spPr bwMode="auto">
          <a:xfrm>
            <a:off x="4143375" y="9120191"/>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7" tIns="48324" rIns="96647" bIns="48324" anchor="b"/>
          <a:lstStyle>
            <a:lvl1pPr defTabSz="966788" eaLnBrk="0" hangingPunct="0">
              <a:defRPr>
                <a:solidFill>
                  <a:schemeClr val="tx1"/>
                </a:solidFill>
                <a:latin typeface="Arial" pitchFamily="34" charset="0"/>
                <a:cs typeface="Arial" pitchFamily="34" charset="0"/>
              </a:defRPr>
            </a:lvl1pPr>
            <a:lvl2pPr marL="742950" indent="-285750" defTabSz="966788" eaLnBrk="0" hangingPunct="0">
              <a:defRPr>
                <a:solidFill>
                  <a:schemeClr val="tx1"/>
                </a:solidFill>
                <a:latin typeface="Arial" pitchFamily="34" charset="0"/>
                <a:cs typeface="Arial" pitchFamily="34" charset="0"/>
              </a:defRPr>
            </a:lvl2pPr>
            <a:lvl3pPr marL="1143000" indent="-228600" defTabSz="966788" eaLnBrk="0" hangingPunct="0">
              <a:defRPr>
                <a:solidFill>
                  <a:schemeClr val="tx1"/>
                </a:solidFill>
                <a:latin typeface="Arial" pitchFamily="34" charset="0"/>
                <a:cs typeface="Arial" pitchFamily="34" charset="0"/>
              </a:defRPr>
            </a:lvl3pPr>
            <a:lvl4pPr marL="1600200" indent="-228600" defTabSz="966788" eaLnBrk="0" hangingPunct="0">
              <a:defRPr>
                <a:solidFill>
                  <a:schemeClr val="tx1"/>
                </a:solidFill>
                <a:latin typeface="Arial" pitchFamily="34" charset="0"/>
                <a:cs typeface="Arial" pitchFamily="34" charset="0"/>
              </a:defRPr>
            </a:lvl4pPr>
            <a:lvl5pPr marL="2057400" indent="-228600" defTabSz="966788" eaLnBrk="0" hangingPunct="0">
              <a:defRPr>
                <a:solidFill>
                  <a:schemeClr val="tx1"/>
                </a:solidFill>
                <a:latin typeface="Arial" pitchFamily="34" charset="0"/>
                <a:cs typeface="Arial" pitchFamily="34" charset="0"/>
              </a:defRPr>
            </a:lvl5pPr>
            <a:lvl6pPr marL="2514600" indent="-228600" defTabSz="9667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667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667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66788"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C7BA8E2D-FDDE-4661-8D8E-3BA71B9319B4}" type="slidenum">
              <a:rPr lang="en-US" sz="1300"/>
              <a:pPr algn="r" eaLnBrk="1" hangingPunct="1"/>
              <a:t>97</a:t>
            </a:fld>
            <a:endParaRPr lang="en-US" sz="1300"/>
          </a:p>
        </p:txBody>
      </p:sp>
      <p:sp>
        <p:nvSpPr>
          <p:cNvPr id="98308" name="Rectangle 7"/>
          <p:cNvSpPr txBox="1">
            <a:spLocks noGrp="1" noChangeArrowheads="1"/>
          </p:cNvSpPr>
          <p:nvPr/>
        </p:nvSpPr>
        <p:spPr bwMode="auto">
          <a:xfrm>
            <a:off x="4143375" y="9120191"/>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6" tIns="48316" rIns="96636" bIns="48316" anchor="b"/>
          <a:lstStyle>
            <a:lvl1pPr defTabSz="966788" eaLnBrk="0" hangingPunct="0">
              <a:defRPr>
                <a:solidFill>
                  <a:schemeClr val="tx1"/>
                </a:solidFill>
                <a:latin typeface="Arial" pitchFamily="34" charset="0"/>
                <a:cs typeface="Arial" pitchFamily="34" charset="0"/>
              </a:defRPr>
            </a:lvl1pPr>
            <a:lvl2pPr marL="742950" indent="-285750" defTabSz="966788" eaLnBrk="0" hangingPunct="0">
              <a:defRPr>
                <a:solidFill>
                  <a:schemeClr val="tx1"/>
                </a:solidFill>
                <a:latin typeface="Arial" pitchFamily="34" charset="0"/>
                <a:cs typeface="Arial" pitchFamily="34" charset="0"/>
              </a:defRPr>
            </a:lvl2pPr>
            <a:lvl3pPr marL="1143000" indent="-228600" defTabSz="966788" eaLnBrk="0" hangingPunct="0">
              <a:defRPr>
                <a:solidFill>
                  <a:schemeClr val="tx1"/>
                </a:solidFill>
                <a:latin typeface="Arial" pitchFamily="34" charset="0"/>
                <a:cs typeface="Arial" pitchFamily="34" charset="0"/>
              </a:defRPr>
            </a:lvl3pPr>
            <a:lvl4pPr marL="1600200" indent="-228600" defTabSz="966788" eaLnBrk="0" hangingPunct="0">
              <a:defRPr>
                <a:solidFill>
                  <a:schemeClr val="tx1"/>
                </a:solidFill>
                <a:latin typeface="Arial" pitchFamily="34" charset="0"/>
                <a:cs typeface="Arial" pitchFamily="34" charset="0"/>
              </a:defRPr>
            </a:lvl4pPr>
            <a:lvl5pPr marL="2057400" indent="-228600" defTabSz="966788" eaLnBrk="0" hangingPunct="0">
              <a:defRPr>
                <a:solidFill>
                  <a:schemeClr val="tx1"/>
                </a:solidFill>
                <a:latin typeface="Arial" pitchFamily="34" charset="0"/>
                <a:cs typeface="Arial" pitchFamily="34" charset="0"/>
              </a:defRPr>
            </a:lvl5pPr>
            <a:lvl6pPr marL="2514600" indent="-228600" defTabSz="9667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667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667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66788"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7F967D02-D991-4C09-8243-18D7B6232F26}" type="slidenum">
              <a:rPr lang="en-US" sz="1300"/>
              <a:pPr algn="r" eaLnBrk="1" hangingPunct="1"/>
              <a:t>97</a:t>
            </a:fld>
            <a:endParaRPr lang="en-US" sz="1300"/>
          </a:p>
        </p:txBody>
      </p:sp>
      <p:sp>
        <p:nvSpPr>
          <p:cNvPr id="98309" name="Rectangle 2"/>
          <p:cNvSpPr>
            <a:spLocks noGrp="1" noRot="1" noChangeAspect="1" noChangeArrowheads="1" noTextEdit="1"/>
          </p:cNvSpPr>
          <p:nvPr>
            <p:ph type="sldImg"/>
          </p:nvPr>
        </p:nvSpPr>
        <p:spPr>
          <a:xfrm>
            <a:off x="1206500" y="698500"/>
            <a:ext cx="4857750" cy="3643313"/>
          </a:xfrm>
          <a:ln/>
        </p:spPr>
      </p:sp>
      <p:sp>
        <p:nvSpPr>
          <p:cNvPr id="98310" name="Rectangle 3"/>
          <p:cNvSpPr>
            <a:spLocks noGrp="1" noChangeArrowheads="1"/>
          </p:cNvSpPr>
          <p:nvPr>
            <p:ph type="body" idx="1"/>
          </p:nvPr>
        </p:nvSpPr>
        <p:spPr>
          <a:xfrm>
            <a:off x="949327" y="4575175"/>
            <a:ext cx="5376863" cy="4344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0" tIns="46572" rIns="93140" bIns="46572"/>
          <a:lstStyle/>
          <a:p>
            <a:r>
              <a:rPr lang="en-US" dirty="0"/>
              <a:t> However, when we apply these semantic context features to noisy and informal data, there could be many contextual entities which implicitly provide evidence for disambiguation. For example, as shown in Figure 2, after the September 11 attack occurred, a person whose name is “</a:t>
            </a:r>
            <a:r>
              <a:rPr lang="en-US" i="1" dirty="0"/>
              <a:t>Abdul </a:t>
            </a:r>
            <a:r>
              <a:rPr lang="en-US" i="1" dirty="0" err="1"/>
              <a:t>Rahman</a:t>
            </a:r>
            <a:r>
              <a:rPr lang="en-US" i="1" dirty="0"/>
              <a:t> </a:t>
            </a:r>
            <a:r>
              <a:rPr lang="en-US" i="1" dirty="0" err="1"/>
              <a:t>Alomari</a:t>
            </a:r>
            <a:r>
              <a:rPr lang="en-US" dirty="0"/>
              <a:t>” was mistakenly identified by the FBI as the attacker because he has a similar name as the real attacker “</a:t>
            </a:r>
            <a:r>
              <a:rPr lang="en-US" i="1" dirty="0"/>
              <a:t>Abdul Aziz Al-</a:t>
            </a:r>
            <a:r>
              <a:rPr lang="en-US" i="1" dirty="0" err="1"/>
              <a:t>Omari</a:t>
            </a:r>
            <a:r>
              <a:rPr lang="en-US" dirty="0"/>
              <a:t>”.  They also came from the same nation “</a:t>
            </a:r>
            <a:r>
              <a:rPr lang="en-US" i="1" dirty="0"/>
              <a:t>Saudi Arabia</a:t>
            </a:r>
            <a:r>
              <a:rPr lang="en-US" dirty="0"/>
              <a:t>” and have lived in the same city “</a:t>
            </a:r>
            <a:r>
              <a:rPr lang="en-US" i="1" dirty="0"/>
              <a:t>Vero Beach, Florida</a:t>
            </a:r>
            <a:r>
              <a:rPr lang="en-US" dirty="0"/>
              <a:t>” during a similar time frame. In addition, although “</a:t>
            </a:r>
            <a:r>
              <a:rPr lang="en-US" i="1" dirty="0"/>
              <a:t>Abdul </a:t>
            </a:r>
            <a:r>
              <a:rPr lang="en-US" i="1" dirty="0" err="1"/>
              <a:t>Rahman</a:t>
            </a:r>
            <a:r>
              <a:rPr lang="en-US" i="1" dirty="0"/>
              <a:t> </a:t>
            </a:r>
            <a:r>
              <a:rPr lang="en-US" i="1" dirty="0" err="1"/>
              <a:t>Alomari</a:t>
            </a:r>
            <a:r>
              <a:rPr lang="en-US" dirty="0"/>
              <a:t>” was not a pilot, he worked at the “</a:t>
            </a:r>
            <a:r>
              <a:rPr lang="en-US" i="1" dirty="0"/>
              <a:t>JFK airport</a:t>
            </a:r>
            <a:r>
              <a:rPr lang="en-US" dirty="0"/>
              <a:t>”. In order to disambiguate these two persons, we need to incorporate deeper semantic context features such as their supervisors (e.g. “</a:t>
            </a:r>
            <a:r>
              <a:rPr lang="en-US" i="1" dirty="0"/>
              <a:t>Mohamed Atta</a:t>
            </a:r>
            <a:r>
              <a:rPr lang="en-US" dirty="0"/>
              <a:t>”), affiliated organizations (e.g. “</a:t>
            </a:r>
            <a:r>
              <a:rPr lang="en-US" i="1" dirty="0"/>
              <a:t>Al-Qaeda</a:t>
            </a:r>
            <a:r>
              <a:rPr lang="en-US" dirty="0"/>
              <a:t>”) and schools attended (e.g. “</a:t>
            </a:r>
            <a:r>
              <a:rPr lang="en-US" i="1" dirty="0"/>
              <a:t>Imam Muhammad </a:t>
            </a:r>
            <a:r>
              <a:rPr lang="en-US" i="1" dirty="0" err="1"/>
              <a:t>Ibn</a:t>
            </a:r>
            <a:r>
              <a:rPr lang="en-US" i="1" dirty="0"/>
              <a:t> Saud Islamic University</a:t>
            </a:r>
            <a:r>
              <a:rPr lang="en-US" dirty="0"/>
              <a:t>” vs. “</a:t>
            </a:r>
            <a:r>
              <a:rPr lang="en-US" i="1" dirty="0"/>
              <a:t>Florida Flight School</a:t>
            </a:r>
            <a:r>
              <a:rPr lang="en-US" dirty="0"/>
              <a:t>”). </a:t>
            </a:r>
          </a:p>
          <a:p>
            <a:r>
              <a:rPr lang="en-US" dirty="0"/>
              <a:t> </a:t>
            </a:r>
          </a:p>
          <a:p>
            <a:r>
              <a:rPr lang="en-US" b="1" dirty="0"/>
              <a:t> </a:t>
            </a:r>
            <a:endParaRPr lang="en-US" dirty="0"/>
          </a:p>
          <a:p>
            <a:r>
              <a:rPr lang="en-US" b="1" dirty="0"/>
              <a:t> </a:t>
            </a:r>
            <a:endParaRPr lang="en-US" dirty="0" smtClean="0"/>
          </a:p>
        </p:txBody>
      </p:sp>
    </p:spTree>
    <p:extLst>
      <p:ext uri="{BB962C8B-B14F-4D97-AF65-F5344CB8AC3E}">
        <p14:creationId xmlns:p14="http://schemas.microsoft.com/office/powerpoint/2010/main" val="15684959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1" indent="-241649">
              <a:defRPr sz="1300">
                <a:solidFill>
                  <a:schemeClr val="tx1"/>
                </a:solidFill>
                <a:latin typeface="Calibri" pitchFamily="34" charset="0"/>
                <a:ea typeface="MS PGothic" pitchFamily="34" charset="-128"/>
              </a:defRPr>
            </a:lvl3pPr>
            <a:lvl4pPr marL="1691538" indent="-241649">
              <a:defRPr sz="1300">
                <a:solidFill>
                  <a:schemeClr val="tx1"/>
                </a:solidFill>
                <a:latin typeface="Calibri" pitchFamily="34" charset="0"/>
                <a:ea typeface="MS PGothic" pitchFamily="34" charset="-128"/>
              </a:defRPr>
            </a:lvl4pPr>
            <a:lvl5pPr marL="2174834" indent="-241649">
              <a:defRPr sz="1300">
                <a:solidFill>
                  <a:schemeClr val="tx1"/>
                </a:solidFill>
                <a:latin typeface="Calibri" pitchFamily="34" charset="0"/>
                <a:ea typeface="MS PGothic" pitchFamily="34" charset="-128"/>
              </a:defRPr>
            </a:lvl5pPr>
            <a:lvl6pPr marL="2658131" indent="-24164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27" indent="-24164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4" indent="-24164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0" indent="-24164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98</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r>
              <a:rPr lang="en-US" sz="1300" dirty="0"/>
              <a:t>For example, for entity with a common name “</a:t>
            </a:r>
            <a:r>
              <a:rPr lang="en-US" sz="1300" dirty="0" err="1"/>
              <a:t>Shaofen</a:t>
            </a:r>
            <a:r>
              <a:rPr lang="en-US" sz="1300" dirty="0"/>
              <a:t> Wan”, if we know its</a:t>
            </a:r>
          </a:p>
          <a:p>
            <a:r>
              <a:rPr lang="en-US" sz="1300" dirty="0"/>
              <a:t>associated document was from 1992 news, then it’s likely refer to the member of “13th Central Committee of the Communist Party of China”.</a:t>
            </a:r>
          </a:p>
          <a:p>
            <a:endParaRPr lang="en-US" sz="1300" dirty="0"/>
          </a:p>
          <a:p>
            <a:pPr eaLnBrk="1" hangingPunct="1">
              <a:defRPr/>
            </a:pPr>
            <a:endParaRPr lang="zh-CN" altLang="en-US" dirty="0"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1" indent="-241649">
              <a:defRPr sz="1300">
                <a:solidFill>
                  <a:schemeClr val="tx1"/>
                </a:solidFill>
                <a:latin typeface="Calibri" pitchFamily="34" charset="0"/>
                <a:ea typeface="MS PGothic" pitchFamily="34" charset="-128"/>
              </a:defRPr>
            </a:lvl3pPr>
            <a:lvl4pPr marL="1691538" indent="-241649">
              <a:defRPr sz="1300">
                <a:solidFill>
                  <a:schemeClr val="tx1"/>
                </a:solidFill>
                <a:latin typeface="Calibri" pitchFamily="34" charset="0"/>
                <a:ea typeface="MS PGothic" pitchFamily="34" charset="-128"/>
              </a:defRPr>
            </a:lvl4pPr>
            <a:lvl5pPr marL="2174834" indent="-241649">
              <a:defRPr sz="1300">
                <a:solidFill>
                  <a:schemeClr val="tx1"/>
                </a:solidFill>
                <a:latin typeface="Calibri" pitchFamily="34" charset="0"/>
                <a:ea typeface="MS PGothic" pitchFamily="34" charset="-128"/>
              </a:defRPr>
            </a:lvl5pPr>
            <a:lvl6pPr marL="2658131" indent="-24164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27" indent="-24164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4" indent="-24164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0" indent="-24164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99</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0"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0"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zh-CN" dirty="0"/>
          </a:p>
          <a:p>
            <a:pPr>
              <a:defRPr/>
            </a:pPr>
            <a:r>
              <a:rPr lang="en-US" altLang="zh-CN" dirty="0"/>
              <a:t>McCain = </a:t>
            </a:r>
            <a:r>
              <a:rPr lang="en-US" altLang="zh-CN" b="1" dirty="0" err="1"/>
              <a:t>John_McCain</a:t>
            </a:r>
            <a:endParaRPr lang="en-US" altLang="zh-CN" b="1" dirty="0"/>
          </a:p>
          <a:p>
            <a:pPr>
              <a:defRPr/>
            </a:pPr>
            <a:r>
              <a:rPr lang="en-US" altLang="zh-CN" dirty="0"/>
              <a:t>Sarah = </a:t>
            </a:r>
            <a:r>
              <a:rPr lang="en-US" altLang="zh-CN" b="1" dirty="0" err="1"/>
              <a:t>Sarah_Palin</a:t>
            </a:r>
            <a:endParaRPr lang="en-US" altLang="zh-CN" b="1" dirty="0"/>
          </a:p>
          <a:p>
            <a:pPr>
              <a:defRPr/>
            </a:pPr>
            <a:endParaRPr lang="en-US" altLang="zh-CN" b="1" dirty="0"/>
          </a:p>
          <a:p>
            <a:pPr>
              <a:defRPr/>
            </a:pPr>
            <a:endParaRPr lang="en-US" altLang="zh-CN" b="1" dirty="0"/>
          </a:p>
          <a:p>
            <a:pPr>
              <a:defRPr/>
            </a:pPr>
            <a:endParaRPr lang="en-US" altLang="zh-CN" b="1" dirty="0"/>
          </a:p>
          <a:p>
            <a:pPr>
              <a:defRPr/>
            </a:pPr>
            <a:r>
              <a:rPr lang="en-US" altLang="zh-CN" dirty="0"/>
              <a:t>Sarah was the nominee for Vice President in the 2008 presidential election alongside John McCain</a:t>
            </a:r>
          </a:p>
          <a:p>
            <a:endParaRPr lang="en-US" dirty="0"/>
          </a:p>
        </p:txBody>
      </p:sp>
      <p:sp>
        <p:nvSpPr>
          <p:cNvPr id="4" name="Slide Number Placeholder 3"/>
          <p:cNvSpPr>
            <a:spLocks noGrp="1"/>
          </p:cNvSpPr>
          <p:nvPr>
            <p:ph type="sldNum" sz="quarter" idx="10"/>
          </p:nvPr>
        </p:nvSpPr>
        <p:spPr/>
        <p:txBody>
          <a:bodyPr/>
          <a:lstStyle/>
          <a:p>
            <a:pPr>
              <a:defRPr/>
            </a:pPr>
            <a:fld id="{A8019FBD-15F2-44CD-A403-912A2D55ACA7}" type="slidenum">
              <a:rPr lang="en-US" altLang="en-US" smtClean="0"/>
              <a:pPr>
                <a:defRPr/>
              </a:pPr>
              <a:t>102</a:t>
            </a:fld>
            <a:endParaRPr lang="en-US" altLang="en-US"/>
          </a:p>
        </p:txBody>
      </p:sp>
    </p:spTree>
    <p:extLst>
      <p:ext uri="{BB962C8B-B14F-4D97-AF65-F5344CB8AC3E}">
        <p14:creationId xmlns:p14="http://schemas.microsoft.com/office/powerpoint/2010/main" val="34413959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zh-CN" dirty="0"/>
          </a:p>
          <a:p>
            <a:pPr>
              <a:defRPr/>
            </a:pPr>
            <a:r>
              <a:rPr lang="en-US" altLang="zh-CN" dirty="0"/>
              <a:t>McCain = </a:t>
            </a:r>
            <a:r>
              <a:rPr lang="en-US" altLang="zh-CN" b="1" dirty="0" err="1"/>
              <a:t>John_McCain</a:t>
            </a:r>
            <a:endParaRPr lang="en-US" altLang="zh-CN" b="1" dirty="0"/>
          </a:p>
          <a:p>
            <a:pPr>
              <a:defRPr/>
            </a:pPr>
            <a:r>
              <a:rPr lang="en-US" altLang="zh-CN" dirty="0"/>
              <a:t>Sarah = </a:t>
            </a:r>
            <a:r>
              <a:rPr lang="en-US" altLang="zh-CN" b="1" dirty="0" err="1"/>
              <a:t>Sarah_Palin</a:t>
            </a:r>
            <a:endParaRPr lang="en-US" altLang="zh-CN" b="1" dirty="0"/>
          </a:p>
          <a:p>
            <a:pPr>
              <a:defRPr/>
            </a:pPr>
            <a:endParaRPr lang="en-US" altLang="zh-CN" b="1" dirty="0"/>
          </a:p>
          <a:p>
            <a:pPr>
              <a:defRPr/>
            </a:pPr>
            <a:endParaRPr lang="en-US" altLang="zh-CN" b="1" dirty="0"/>
          </a:p>
          <a:p>
            <a:pPr>
              <a:defRPr/>
            </a:pPr>
            <a:endParaRPr lang="en-US" altLang="zh-CN" b="1" dirty="0"/>
          </a:p>
          <a:p>
            <a:pPr>
              <a:defRPr/>
            </a:pPr>
            <a:r>
              <a:rPr lang="en-US" altLang="zh-CN" dirty="0"/>
              <a:t>Sarah was the nominee for Vice President in the 2008 presidential election alongside John McCain</a:t>
            </a:r>
          </a:p>
          <a:p>
            <a:endParaRPr lang="en-US" dirty="0"/>
          </a:p>
        </p:txBody>
      </p:sp>
      <p:sp>
        <p:nvSpPr>
          <p:cNvPr id="4" name="Slide Number Placeholder 3"/>
          <p:cNvSpPr>
            <a:spLocks noGrp="1"/>
          </p:cNvSpPr>
          <p:nvPr>
            <p:ph type="sldNum" sz="quarter" idx="10"/>
          </p:nvPr>
        </p:nvSpPr>
        <p:spPr/>
        <p:txBody>
          <a:bodyPr/>
          <a:lstStyle/>
          <a:p>
            <a:pPr>
              <a:defRPr/>
            </a:pPr>
            <a:fld id="{A8019FBD-15F2-44CD-A403-912A2D55ACA7}" type="slidenum">
              <a:rPr lang="en-US" altLang="en-US" smtClean="0"/>
              <a:pPr>
                <a:defRPr/>
              </a:pPr>
              <a:t>103</a:t>
            </a:fld>
            <a:endParaRPr lang="en-US" altLang="en-US"/>
          </a:p>
        </p:txBody>
      </p:sp>
    </p:spTree>
    <p:extLst>
      <p:ext uri="{BB962C8B-B14F-4D97-AF65-F5344CB8AC3E}">
        <p14:creationId xmlns:p14="http://schemas.microsoft.com/office/powerpoint/2010/main" val="34413959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57" indent="-302060">
              <a:defRPr>
                <a:solidFill>
                  <a:schemeClr val="tx1"/>
                </a:solidFill>
                <a:latin typeface="Arial" panose="020B0604020202020204" pitchFamily="34" charset="0"/>
                <a:ea typeface="MS PGothic" panose="020B0600070205080204" pitchFamily="34" charset="-128"/>
              </a:defRPr>
            </a:lvl2pPr>
            <a:lvl3pPr marL="1208241" indent="-241649">
              <a:defRPr>
                <a:solidFill>
                  <a:schemeClr val="tx1"/>
                </a:solidFill>
                <a:latin typeface="Arial" panose="020B0604020202020204" pitchFamily="34" charset="0"/>
                <a:ea typeface="MS PGothic" panose="020B0600070205080204" pitchFamily="34" charset="-128"/>
              </a:defRPr>
            </a:lvl3pPr>
            <a:lvl4pPr marL="1691538" indent="-241649">
              <a:defRPr>
                <a:solidFill>
                  <a:schemeClr val="tx1"/>
                </a:solidFill>
                <a:latin typeface="Arial" panose="020B0604020202020204" pitchFamily="34" charset="0"/>
                <a:ea typeface="MS PGothic" panose="020B0600070205080204" pitchFamily="34" charset="-128"/>
              </a:defRPr>
            </a:lvl4pPr>
            <a:lvl5pPr marL="2174834" indent="-241649">
              <a:defRPr>
                <a:solidFill>
                  <a:schemeClr val="tx1"/>
                </a:solidFill>
                <a:latin typeface="Arial" panose="020B0604020202020204" pitchFamily="34" charset="0"/>
                <a:ea typeface="MS PGothic" panose="020B0600070205080204" pitchFamily="34" charset="-128"/>
              </a:defRPr>
            </a:lvl5pPr>
            <a:lvl6pPr marL="2658131" indent="-24164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27" indent="-24164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24" indent="-24164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020" indent="-24164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105</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dirty="0"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smtClean="0">
                <a:latin typeface="Arial" panose="020B0604020202020204" pitchFamily="34" charset="0"/>
                <a:ea typeface="MS PGothic" panose="020B0600070205080204" pitchFamily="34" charset="-128"/>
                <a:cs typeface="Arial" panose="020B0604020202020204" pitchFamily="34" charset="0"/>
              </a:rPr>
              <a:t>StructNet</a:t>
            </a:r>
            <a:r>
              <a:rPr lang="en-US" altLang="en-US" dirty="0" smtClean="0">
                <a:latin typeface="Arial" panose="020B0604020202020204" pitchFamily="34" charset="0"/>
                <a:ea typeface="MS PGothic" panose="020B0600070205080204" pitchFamily="34" charset="-128"/>
                <a:cs typeface="Arial" panose="020B0604020202020204" pitchFamily="34" charset="0"/>
              </a:rPr>
              <a:t>.</a:t>
            </a:r>
          </a:p>
          <a:p>
            <a:endParaRPr lang="en-US" altLang="en-US" dirty="0"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latin typeface="Arial" panose="020B0604020202020204" pitchFamily="34" charset="0"/>
                <a:ea typeface="SimSun" panose="02010600030101010101" pitchFamily="2" charset="-122"/>
              </a:rPr>
              <a:t>Incorporate arbitrary global features and soft constraints; </a:t>
            </a:r>
          </a:p>
          <a:p>
            <a:pPr marL="684670"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70"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smtClean="0">
              <a:latin typeface="Arial" panose="020B0604020202020204" pitchFamily="34" charset="0"/>
              <a:ea typeface="SimSun" panose="02010600030101010101" pitchFamily="2" charset="-122"/>
            </a:endParaRPr>
          </a:p>
          <a:p>
            <a:pPr marL="684670"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smtClean="0">
                <a:latin typeface="Arial" panose="020B0604020202020204" pitchFamily="34" charset="0"/>
                <a:ea typeface="SimSun" panose="02010600030101010101" pitchFamily="2" charset="-122"/>
              </a:rPr>
              <a:t>Extract all facts jointly in a unified framework</a:t>
            </a:r>
          </a:p>
          <a:p>
            <a:pPr marL="684670"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70"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339065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14</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smtClean="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smtClean="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1" indent="-241649">
              <a:defRPr sz="1300">
                <a:solidFill>
                  <a:schemeClr val="tx1"/>
                </a:solidFill>
                <a:latin typeface="Calibri" pitchFamily="34" charset="0"/>
                <a:ea typeface="MS PGothic" pitchFamily="34" charset="-128"/>
              </a:defRPr>
            </a:lvl3pPr>
            <a:lvl4pPr marL="1691538" indent="-241649">
              <a:defRPr sz="1300">
                <a:solidFill>
                  <a:schemeClr val="tx1"/>
                </a:solidFill>
                <a:latin typeface="Calibri" pitchFamily="34" charset="0"/>
                <a:ea typeface="MS PGothic" pitchFamily="34" charset="-128"/>
              </a:defRPr>
            </a:lvl4pPr>
            <a:lvl5pPr marL="2174834" indent="-241649">
              <a:defRPr sz="1300">
                <a:solidFill>
                  <a:schemeClr val="tx1"/>
                </a:solidFill>
                <a:latin typeface="Calibri" pitchFamily="34" charset="0"/>
                <a:ea typeface="MS PGothic" pitchFamily="34" charset="-128"/>
              </a:defRPr>
            </a:lvl5pPr>
            <a:lvl6pPr marL="2658131" indent="-24164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27" indent="-24164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4" indent="-24164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0" indent="-24164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106</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0"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0"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1" indent="-241649">
              <a:defRPr sz="1300">
                <a:solidFill>
                  <a:schemeClr val="tx1"/>
                </a:solidFill>
                <a:latin typeface="Calibri" pitchFamily="34" charset="0"/>
                <a:ea typeface="MS PGothic" pitchFamily="34" charset="-128"/>
              </a:defRPr>
            </a:lvl3pPr>
            <a:lvl4pPr marL="1691538" indent="-241649">
              <a:defRPr sz="1300">
                <a:solidFill>
                  <a:schemeClr val="tx1"/>
                </a:solidFill>
                <a:latin typeface="Calibri" pitchFamily="34" charset="0"/>
                <a:ea typeface="MS PGothic" pitchFamily="34" charset="-128"/>
              </a:defRPr>
            </a:lvl4pPr>
            <a:lvl5pPr marL="2174834" indent="-241649">
              <a:defRPr sz="1300">
                <a:solidFill>
                  <a:schemeClr val="tx1"/>
                </a:solidFill>
                <a:latin typeface="Calibri" pitchFamily="34" charset="0"/>
                <a:ea typeface="MS PGothic" pitchFamily="34" charset="-128"/>
              </a:defRPr>
            </a:lvl5pPr>
            <a:lvl6pPr marL="2658131" indent="-24164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27" indent="-24164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4" indent="-24164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0" indent="-24164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107</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0"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0"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1" indent="-241649">
              <a:defRPr sz="1300">
                <a:solidFill>
                  <a:schemeClr val="tx1"/>
                </a:solidFill>
                <a:latin typeface="Calibri" pitchFamily="34" charset="0"/>
                <a:ea typeface="MS PGothic" pitchFamily="34" charset="-128"/>
              </a:defRPr>
            </a:lvl3pPr>
            <a:lvl4pPr marL="1691538" indent="-241649">
              <a:defRPr sz="1300">
                <a:solidFill>
                  <a:schemeClr val="tx1"/>
                </a:solidFill>
                <a:latin typeface="Calibri" pitchFamily="34" charset="0"/>
                <a:ea typeface="MS PGothic" pitchFamily="34" charset="-128"/>
              </a:defRPr>
            </a:lvl4pPr>
            <a:lvl5pPr marL="2174834" indent="-241649">
              <a:defRPr sz="1300">
                <a:solidFill>
                  <a:schemeClr val="tx1"/>
                </a:solidFill>
                <a:latin typeface="Calibri" pitchFamily="34" charset="0"/>
                <a:ea typeface="MS PGothic" pitchFamily="34" charset="-128"/>
              </a:defRPr>
            </a:lvl5pPr>
            <a:lvl6pPr marL="2658131" indent="-24164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27" indent="-24164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4" indent="-24164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0" indent="-24164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108</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0"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0"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1" indent="-241649">
              <a:defRPr sz="1300">
                <a:solidFill>
                  <a:schemeClr val="tx1"/>
                </a:solidFill>
                <a:latin typeface="Calibri" pitchFamily="34" charset="0"/>
                <a:ea typeface="MS PGothic" pitchFamily="34" charset="-128"/>
              </a:defRPr>
            </a:lvl3pPr>
            <a:lvl4pPr marL="1691538" indent="-241649">
              <a:defRPr sz="1300">
                <a:solidFill>
                  <a:schemeClr val="tx1"/>
                </a:solidFill>
                <a:latin typeface="Calibri" pitchFamily="34" charset="0"/>
                <a:ea typeface="MS PGothic" pitchFamily="34" charset="-128"/>
              </a:defRPr>
            </a:lvl4pPr>
            <a:lvl5pPr marL="2174834" indent="-241649">
              <a:defRPr sz="1300">
                <a:solidFill>
                  <a:schemeClr val="tx1"/>
                </a:solidFill>
                <a:latin typeface="Calibri" pitchFamily="34" charset="0"/>
                <a:ea typeface="MS PGothic" pitchFamily="34" charset="-128"/>
              </a:defRPr>
            </a:lvl5pPr>
            <a:lvl6pPr marL="2658131" indent="-24164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27" indent="-24164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4" indent="-24164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0" indent="-24164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109</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0"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0"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1" indent="-241649">
              <a:defRPr sz="1300">
                <a:solidFill>
                  <a:schemeClr val="tx1"/>
                </a:solidFill>
                <a:latin typeface="Calibri" pitchFamily="34" charset="0"/>
                <a:ea typeface="MS PGothic" pitchFamily="34" charset="-128"/>
              </a:defRPr>
            </a:lvl3pPr>
            <a:lvl4pPr marL="1691538" indent="-241649">
              <a:defRPr sz="1300">
                <a:solidFill>
                  <a:schemeClr val="tx1"/>
                </a:solidFill>
                <a:latin typeface="Calibri" pitchFamily="34" charset="0"/>
                <a:ea typeface="MS PGothic" pitchFamily="34" charset="-128"/>
              </a:defRPr>
            </a:lvl4pPr>
            <a:lvl5pPr marL="2174834" indent="-241649">
              <a:defRPr sz="1300">
                <a:solidFill>
                  <a:schemeClr val="tx1"/>
                </a:solidFill>
                <a:latin typeface="Calibri" pitchFamily="34" charset="0"/>
                <a:ea typeface="MS PGothic" pitchFamily="34" charset="-128"/>
              </a:defRPr>
            </a:lvl5pPr>
            <a:lvl6pPr marL="2658131" indent="-24164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27" indent="-24164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4" indent="-24164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0" indent="-24164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111</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0"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0"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lvl="1">
              <a:buFont typeface="Arial" pitchFamily="34" charset="0"/>
              <a:buChar char="•"/>
              <a:defRPr/>
            </a:pPr>
            <a:r>
              <a:rPr lang="en-US" sz="2100" dirty="0"/>
              <a:t>Building a </a:t>
            </a:r>
            <a:r>
              <a:rPr lang="en-US" sz="2100" dirty="0" err="1"/>
              <a:t>Wikification</a:t>
            </a:r>
            <a:r>
              <a:rPr lang="en-US" sz="2100" dirty="0"/>
              <a:t> system requires solving two interrelated sub-problems: mention detection and concept disambiguation. A significant portion of recent work considers the two sub-problems separately and focus on the latter by first defining candidate concepts for a deemed mention based on anchor links  (</a:t>
            </a:r>
            <a:r>
              <a:rPr lang="en-US" sz="2100" dirty="0" err="1"/>
              <a:t>Ratinov</a:t>
            </a:r>
            <a:r>
              <a:rPr lang="en-US" sz="2100" dirty="0"/>
              <a:t> et al., 2011; Davis et al., 2012; </a:t>
            </a:r>
            <a:r>
              <a:rPr lang="en-US" sz="2100" dirty="0" err="1"/>
              <a:t>Sil</a:t>
            </a:r>
            <a:r>
              <a:rPr lang="en-US" sz="2100" dirty="0"/>
              <a:t> et al., 2012; </a:t>
            </a:r>
            <a:r>
              <a:rPr lang="en-US" sz="2100" dirty="0" err="1"/>
              <a:t>Demartini</a:t>
            </a:r>
            <a:r>
              <a:rPr lang="en-US" sz="2100" dirty="0"/>
              <a:t> et al., 2012; Wang et al., 2012; Han and Sun, 2011; Han et al., 2011; </a:t>
            </a:r>
            <a:r>
              <a:rPr lang="en-US" sz="2100" dirty="0" err="1"/>
              <a:t>Mihalcea</a:t>
            </a:r>
            <a:r>
              <a:rPr lang="en-US" sz="2100" dirty="0"/>
              <a:t> and </a:t>
            </a:r>
            <a:r>
              <a:rPr lang="en-US" sz="2100" dirty="0" err="1"/>
              <a:t>Csomai</a:t>
            </a:r>
            <a:r>
              <a:rPr lang="en-US" sz="2100" dirty="0"/>
              <a:t>, 2007; </a:t>
            </a:r>
            <a:r>
              <a:rPr lang="en-US" sz="2100" dirty="0" err="1"/>
              <a:t>Cucerzan</a:t>
            </a:r>
            <a:r>
              <a:rPr lang="en-US" sz="2100" dirty="0"/>
              <a:t>, 2007; Milne and Witten, 2008; </a:t>
            </a:r>
            <a:r>
              <a:rPr lang="en-US" sz="2100" dirty="0" err="1"/>
              <a:t>Ferragina</a:t>
            </a:r>
            <a:r>
              <a:rPr lang="en-US" sz="2100" dirty="0"/>
              <a:t> and </a:t>
            </a:r>
            <a:r>
              <a:rPr lang="en-US" sz="2100" dirty="0" err="1"/>
              <a:t>Scaiella</a:t>
            </a:r>
            <a:r>
              <a:rPr lang="en-US" sz="2100" dirty="0"/>
              <a:t>, 2010). However, these two sub-problems can mutually enhance each other. Some recent work (</a:t>
            </a:r>
            <a:r>
              <a:rPr lang="en-US" sz="2100" dirty="0" err="1"/>
              <a:t>Meij</a:t>
            </a:r>
            <a:r>
              <a:rPr lang="en-US" sz="2100" dirty="0"/>
              <a:t> et al., 2012; </a:t>
            </a:r>
            <a:r>
              <a:rPr lang="en-US" sz="2100" dirty="0" err="1"/>
              <a:t>Guo</a:t>
            </a:r>
            <a:r>
              <a:rPr lang="en-US" sz="2100" dirty="0"/>
              <a:t> et al., 2013; </a:t>
            </a:r>
            <a:r>
              <a:rPr lang="en-US" sz="2100" dirty="0" err="1"/>
              <a:t>Fahrni</a:t>
            </a:r>
            <a:r>
              <a:rPr lang="en-US" sz="2100" dirty="0"/>
              <a:t> et al., 2013; Huang et al., 2014) jointly identify and disambiguate concept mentions.</a:t>
            </a:r>
          </a:p>
          <a:p>
            <a:pPr lvl="1">
              <a:buFont typeface="Arial" pitchFamily="34" charset="0"/>
              <a:buChar char="•"/>
              <a:defRPr/>
            </a:pPr>
            <a:endParaRPr lang="en-US" sz="2100" dirty="0">
              <a:latin typeface="Calibri" panose="020F0502020204030204" pitchFamily="34" charset="0"/>
              <a:cs typeface="Calibri" panose="020F0502020204030204" pitchFamily="34" charset="0"/>
            </a:endParaRPr>
          </a:p>
          <a:p>
            <a:pPr lvl="1">
              <a:buFont typeface="Arial" pitchFamily="34" charset="0"/>
              <a:buChar char="•"/>
              <a:defRPr/>
            </a:pPr>
            <a:endParaRPr lang="en-US" sz="2100" dirty="0">
              <a:latin typeface="Calibri" panose="020F0502020204030204" pitchFamily="34" charset="0"/>
              <a:cs typeface="Calibri" panose="020F0502020204030204" pitchFamily="34" charset="0"/>
            </a:endParaRPr>
          </a:p>
          <a:p>
            <a:endParaRPr lang="en-US" dirty="0" smtClean="0">
              <a:latin typeface="Arial" pitchFamily="34" charset="0"/>
              <a:ea typeface="MS PGothic" pitchFamily="34" charset="-128"/>
              <a:cs typeface="Arial" pitchFamily="34" charset="0"/>
            </a:endParaRPr>
          </a:p>
        </p:txBody>
      </p:sp>
      <p:sp>
        <p:nvSpPr>
          <p:cNvPr id="327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MS PGothic" pitchFamily="34" charset="-128"/>
              </a:defRPr>
            </a:lvl1pPr>
            <a:lvl2pPr marL="785255" indent="-302021" eaLnBrk="0" hangingPunct="0">
              <a:defRPr sz="2500">
                <a:solidFill>
                  <a:schemeClr val="tx1"/>
                </a:solidFill>
                <a:latin typeface="Arial" pitchFamily="34" charset="0"/>
                <a:ea typeface="MS PGothic" pitchFamily="34" charset="-128"/>
              </a:defRPr>
            </a:lvl2pPr>
            <a:lvl3pPr marL="1208085" indent="-241617" eaLnBrk="0" hangingPunct="0">
              <a:defRPr sz="2500">
                <a:solidFill>
                  <a:schemeClr val="tx1"/>
                </a:solidFill>
                <a:latin typeface="Arial" pitchFamily="34" charset="0"/>
                <a:ea typeface="MS PGothic" pitchFamily="34" charset="-128"/>
              </a:defRPr>
            </a:lvl3pPr>
            <a:lvl4pPr marL="1691319" indent="-241617" eaLnBrk="0" hangingPunct="0">
              <a:defRPr sz="2500">
                <a:solidFill>
                  <a:schemeClr val="tx1"/>
                </a:solidFill>
                <a:latin typeface="Arial" pitchFamily="34" charset="0"/>
                <a:ea typeface="MS PGothic" pitchFamily="34" charset="-128"/>
              </a:defRPr>
            </a:lvl4pPr>
            <a:lvl5pPr marL="2174552" indent="-241617" eaLnBrk="0" hangingPunct="0">
              <a:defRPr sz="2500">
                <a:solidFill>
                  <a:schemeClr val="tx1"/>
                </a:solidFill>
                <a:latin typeface="Arial" pitchFamily="34" charset="0"/>
                <a:ea typeface="MS PGothic" pitchFamily="34" charset="-128"/>
              </a:defRPr>
            </a:lvl5pPr>
            <a:lvl6pPr marL="2657786" indent="-241617" eaLnBrk="0" fontAlgn="base" hangingPunct="0">
              <a:spcBef>
                <a:spcPct val="0"/>
              </a:spcBef>
              <a:spcAft>
                <a:spcPct val="0"/>
              </a:spcAft>
              <a:defRPr sz="2500">
                <a:solidFill>
                  <a:schemeClr val="tx1"/>
                </a:solidFill>
                <a:latin typeface="Arial" pitchFamily="34" charset="0"/>
                <a:ea typeface="MS PGothic" pitchFamily="34" charset="-128"/>
              </a:defRPr>
            </a:lvl6pPr>
            <a:lvl7pPr marL="3141020" indent="-241617" eaLnBrk="0" fontAlgn="base" hangingPunct="0">
              <a:spcBef>
                <a:spcPct val="0"/>
              </a:spcBef>
              <a:spcAft>
                <a:spcPct val="0"/>
              </a:spcAft>
              <a:defRPr sz="2500">
                <a:solidFill>
                  <a:schemeClr val="tx1"/>
                </a:solidFill>
                <a:latin typeface="Arial" pitchFamily="34" charset="0"/>
                <a:ea typeface="MS PGothic" pitchFamily="34" charset="-128"/>
              </a:defRPr>
            </a:lvl7pPr>
            <a:lvl8pPr marL="3624255" indent="-241617" eaLnBrk="0" fontAlgn="base" hangingPunct="0">
              <a:spcBef>
                <a:spcPct val="0"/>
              </a:spcBef>
              <a:spcAft>
                <a:spcPct val="0"/>
              </a:spcAft>
              <a:defRPr sz="2500">
                <a:solidFill>
                  <a:schemeClr val="tx1"/>
                </a:solidFill>
                <a:latin typeface="Arial" pitchFamily="34" charset="0"/>
                <a:ea typeface="MS PGothic" pitchFamily="34" charset="-128"/>
              </a:defRPr>
            </a:lvl8pPr>
            <a:lvl9pPr marL="4107488" indent="-241617" eaLnBrk="0" fontAlgn="base" hangingPunct="0">
              <a:spcBef>
                <a:spcPct val="0"/>
              </a:spcBef>
              <a:spcAft>
                <a:spcPct val="0"/>
              </a:spcAft>
              <a:defRPr sz="2500">
                <a:solidFill>
                  <a:schemeClr val="tx1"/>
                </a:solidFill>
                <a:latin typeface="Arial" pitchFamily="34" charset="0"/>
                <a:ea typeface="MS PGothic" pitchFamily="34" charset="-128"/>
              </a:defRPr>
            </a:lvl9pPr>
          </a:lstStyle>
          <a:p>
            <a:pPr eaLnBrk="1" hangingPunct="1"/>
            <a:fld id="{3ECD1DCD-5404-4D5F-85B9-54E4E465E33C}" type="slidenum">
              <a:rPr lang="en-US" sz="1300"/>
              <a:pPr eaLnBrk="1" hangingPunct="1"/>
              <a:t>112</a:t>
            </a:fld>
            <a:endParaRPr lang="en-US" sz="1300"/>
          </a:p>
        </p:txBody>
      </p:sp>
    </p:spTree>
    <p:extLst>
      <p:ext uri="{BB962C8B-B14F-4D97-AF65-F5344CB8AC3E}">
        <p14:creationId xmlns:p14="http://schemas.microsoft.com/office/powerpoint/2010/main" val="2863382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MS PGothic" pitchFamily="34" charset="-128"/>
              </a:defRPr>
            </a:lvl1pPr>
            <a:lvl2pPr marL="785255" indent="-302021" eaLnBrk="0" hangingPunct="0">
              <a:defRPr sz="2500">
                <a:solidFill>
                  <a:schemeClr val="tx1"/>
                </a:solidFill>
                <a:latin typeface="Arial" pitchFamily="34" charset="0"/>
                <a:ea typeface="MS PGothic" pitchFamily="34" charset="-128"/>
              </a:defRPr>
            </a:lvl2pPr>
            <a:lvl3pPr marL="1208085" indent="-241617" eaLnBrk="0" hangingPunct="0">
              <a:defRPr sz="2500">
                <a:solidFill>
                  <a:schemeClr val="tx1"/>
                </a:solidFill>
                <a:latin typeface="Arial" pitchFamily="34" charset="0"/>
                <a:ea typeface="MS PGothic" pitchFamily="34" charset="-128"/>
              </a:defRPr>
            </a:lvl3pPr>
            <a:lvl4pPr marL="1691319" indent="-241617" eaLnBrk="0" hangingPunct="0">
              <a:defRPr sz="2500">
                <a:solidFill>
                  <a:schemeClr val="tx1"/>
                </a:solidFill>
                <a:latin typeface="Arial" pitchFamily="34" charset="0"/>
                <a:ea typeface="MS PGothic" pitchFamily="34" charset="-128"/>
              </a:defRPr>
            </a:lvl4pPr>
            <a:lvl5pPr marL="2174552" indent="-241617" eaLnBrk="0" hangingPunct="0">
              <a:defRPr sz="2500">
                <a:solidFill>
                  <a:schemeClr val="tx1"/>
                </a:solidFill>
                <a:latin typeface="Arial" pitchFamily="34" charset="0"/>
                <a:ea typeface="MS PGothic" pitchFamily="34" charset="-128"/>
              </a:defRPr>
            </a:lvl5pPr>
            <a:lvl6pPr marL="2657786" indent="-241617" eaLnBrk="0" fontAlgn="base" hangingPunct="0">
              <a:spcBef>
                <a:spcPct val="0"/>
              </a:spcBef>
              <a:spcAft>
                <a:spcPct val="0"/>
              </a:spcAft>
              <a:defRPr sz="2500">
                <a:solidFill>
                  <a:schemeClr val="tx1"/>
                </a:solidFill>
                <a:latin typeface="Arial" pitchFamily="34" charset="0"/>
                <a:ea typeface="MS PGothic" pitchFamily="34" charset="-128"/>
              </a:defRPr>
            </a:lvl6pPr>
            <a:lvl7pPr marL="3141020" indent="-241617" eaLnBrk="0" fontAlgn="base" hangingPunct="0">
              <a:spcBef>
                <a:spcPct val="0"/>
              </a:spcBef>
              <a:spcAft>
                <a:spcPct val="0"/>
              </a:spcAft>
              <a:defRPr sz="2500">
                <a:solidFill>
                  <a:schemeClr val="tx1"/>
                </a:solidFill>
                <a:latin typeface="Arial" pitchFamily="34" charset="0"/>
                <a:ea typeface="MS PGothic" pitchFamily="34" charset="-128"/>
              </a:defRPr>
            </a:lvl7pPr>
            <a:lvl8pPr marL="3624255" indent="-241617" eaLnBrk="0" fontAlgn="base" hangingPunct="0">
              <a:spcBef>
                <a:spcPct val="0"/>
              </a:spcBef>
              <a:spcAft>
                <a:spcPct val="0"/>
              </a:spcAft>
              <a:defRPr sz="2500">
                <a:solidFill>
                  <a:schemeClr val="tx1"/>
                </a:solidFill>
                <a:latin typeface="Arial" pitchFamily="34" charset="0"/>
                <a:ea typeface="MS PGothic" pitchFamily="34" charset="-128"/>
              </a:defRPr>
            </a:lvl8pPr>
            <a:lvl9pPr marL="4107488" indent="-241617" eaLnBrk="0" fontAlgn="base" hangingPunct="0">
              <a:spcBef>
                <a:spcPct val="0"/>
              </a:spcBef>
              <a:spcAft>
                <a:spcPct val="0"/>
              </a:spcAft>
              <a:defRPr sz="2500">
                <a:solidFill>
                  <a:schemeClr val="tx1"/>
                </a:solidFill>
                <a:latin typeface="Arial" pitchFamily="34" charset="0"/>
                <a:ea typeface="MS PGothic" pitchFamily="34" charset="-128"/>
              </a:defRPr>
            </a:lvl9pPr>
          </a:lstStyle>
          <a:p>
            <a:pPr eaLnBrk="1" hangingPunct="1"/>
            <a:fld id="{5F311BAF-387F-4BC8-8359-351F83F51B54}" type="slidenum">
              <a:rPr lang="en-US" sz="1300"/>
              <a:pPr eaLnBrk="1" hangingPunct="1"/>
              <a:t>113</a:t>
            </a:fld>
            <a:endParaRPr lang="en-US" sz="1300"/>
          </a:p>
        </p:txBody>
      </p:sp>
      <p:sp>
        <p:nvSpPr>
          <p:cNvPr id="23554"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eaLnBrk="1" hangingPunct="1"/>
            <a:r>
              <a:rPr lang="en-US" dirty="0"/>
              <a:t>(</a:t>
            </a:r>
            <a:r>
              <a:rPr lang="en-US" dirty="0" err="1"/>
              <a:t>Meij</a:t>
            </a:r>
            <a:r>
              <a:rPr lang="en-US" dirty="0"/>
              <a:t> et al., 2012; </a:t>
            </a:r>
            <a:r>
              <a:rPr lang="en-US" dirty="0" err="1"/>
              <a:t>Guo</a:t>
            </a:r>
            <a:r>
              <a:rPr lang="en-US" dirty="0"/>
              <a:t> et al., 2013; </a:t>
            </a:r>
            <a:r>
              <a:rPr lang="en-US" dirty="0" err="1"/>
              <a:t>Fahrni</a:t>
            </a:r>
            <a:r>
              <a:rPr lang="en-US" dirty="0"/>
              <a:t> et al., 2013; Huang et al., 2014) </a:t>
            </a:r>
          </a:p>
          <a:p>
            <a:pPr eaLnBrk="1" hangingPunct="1"/>
            <a:endParaRPr lang="en-US" altLang="zh-CN" dirty="0">
              <a:latin typeface="Arial" pitchFamily="34" charset="0"/>
              <a:ea typeface="SimSun" pitchFamily="2" charset="-122"/>
            </a:endParaRPr>
          </a:p>
          <a:p>
            <a:pPr lvl="1"/>
            <a:r>
              <a:rPr lang="en-US" dirty="0" smtClean="0"/>
              <a:t>. Furthermore, these two sub-problems - mention extraction and mention linking - can mutually enhance each other. Some recent work (</a:t>
            </a:r>
            <a:r>
              <a:rPr lang="en-US" dirty="0" err="1" smtClean="0"/>
              <a:t>Meij</a:t>
            </a:r>
            <a:r>
              <a:rPr lang="en-US" dirty="0" smtClean="0"/>
              <a:t> et al., 2012; </a:t>
            </a:r>
            <a:r>
              <a:rPr lang="en-US" dirty="0" err="1" smtClean="0"/>
              <a:t>Guo</a:t>
            </a:r>
            <a:r>
              <a:rPr lang="en-US" dirty="0" smtClean="0"/>
              <a:t> et al., 2013; </a:t>
            </a:r>
            <a:r>
              <a:rPr lang="en-US" dirty="0" err="1" smtClean="0"/>
              <a:t>Fahrni</a:t>
            </a:r>
            <a:r>
              <a:rPr lang="en-US" dirty="0" smtClean="0"/>
              <a:t> et al., 2013; Huang et al., 2014) jointly identify and disambiguate concept mentions.</a:t>
            </a:r>
          </a:p>
          <a:p>
            <a:endParaRPr lang="en-US" altLang="zh-CN" dirty="0" smtClean="0"/>
          </a:p>
          <a:p>
            <a:pPr lvl="2"/>
            <a:endParaRPr lang="en-US" altLang="zh-CN" sz="2500" dirty="0">
              <a:ea typeface="MS PGothic" pitchFamily="34" charset="-128"/>
            </a:endParaRPr>
          </a:p>
          <a:p>
            <a:pPr eaLnBrk="1" hangingPunct="1"/>
            <a:endParaRPr lang="zh-CN" altLang="en-US" dirty="0" smtClean="0">
              <a:latin typeface="Arial" pitchFamily="34" charset="0"/>
              <a:ea typeface="SimSun" pitchFamily="2" charset="-122"/>
            </a:endParaRPr>
          </a:p>
        </p:txBody>
      </p:sp>
    </p:spTree>
    <p:extLst>
      <p:ext uri="{BB962C8B-B14F-4D97-AF65-F5344CB8AC3E}">
        <p14:creationId xmlns:p14="http://schemas.microsoft.com/office/powerpoint/2010/main" val="15110758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Example1: has 2 separate mentions</a:t>
            </a:r>
            <a:r>
              <a:rPr lang="en-US" baseline="0" dirty="0" smtClean="0"/>
              <a:t> with the same link</a:t>
            </a:r>
          </a:p>
          <a:p>
            <a:r>
              <a:rPr lang="en-US" baseline="0" dirty="0" smtClean="0"/>
              <a:t>Example2: has 1 mention with 1 link</a:t>
            </a:r>
            <a:endParaRPr lang="en-US" dirty="0"/>
          </a:p>
        </p:txBody>
      </p:sp>
      <p:sp>
        <p:nvSpPr>
          <p:cNvPr id="4" name="Slide Number Placeholder 3"/>
          <p:cNvSpPr>
            <a:spLocks noGrp="1"/>
          </p:cNvSpPr>
          <p:nvPr>
            <p:ph type="sldNum" sz="quarter" idx="10"/>
          </p:nvPr>
        </p:nvSpPr>
        <p:spPr/>
        <p:txBody>
          <a:bodyPr/>
          <a:lstStyle/>
          <a:p>
            <a:fld id="{8A405053-097E-4E1E-B5E7-C0E48573E736}" type="slidenum">
              <a:rPr lang="en-US" smtClean="0"/>
              <a:t>118</a:t>
            </a:fld>
            <a:endParaRPr lang="en-US"/>
          </a:p>
        </p:txBody>
      </p:sp>
    </p:spTree>
    <p:extLst>
      <p:ext uri="{BB962C8B-B14F-4D97-AF65-F5344CB8AC3E}">
        <p14:creationId xmlns:p14="http://schemas.microsoft.com/office/powerpoint/2010/main" val="22219456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57" eaLnBrk="1" fontAlgn="auto" hangingPunct="1">
              <a:spcBef>
                <a:spcPts val="0"/>
              </a:spcBef>
              <a:spcAft>
                <a:spcPts val="0"/>
              </a:spcAft>
              <a:defRPr/>
            </a:pPr>
            <a:r>
              <a:rPr lang="en-US" b="1" dirty="0">
                <a:solidFill>
                  <a:srgbClr val="0070C0"/>
                </a:solidFill>
              </a:rPr>
              <a:t>Objective:</a:t>
            </a:r>
            <a:r>
              <a:rPr lang="en-US" dirty="0"/>
              <a:t> Encourage entity tuples </a:t>
            </a:r>
            <a:r>
              <a:rPr lang="en-US" i="1" dirty="0">
                <a:latin typeface="Times New Roman" panose="02020603050405020304" pitchFamily="18" charset="0"/>
                <a:cs typeface="Times New Roman" panose="02020603050405020304" pitchFamily="18" charset="0"/>
              </a:rPr>
              <a:t>b</a:t>
            </a:r>
            <a:r>
              <a:rPr lang="en-US" dirty="0"/>
              <a:t> where the entities have a known relationship with one another</a:t>
            </a:r>
          </a:p>
          <a:p>
            <a:r>
              <a:rPr lang="en-US" dirty="0" smtClean="0"/>
              <a:t>Re-ranking lets us ..</a:t>
            </a:r>
          </a:p>
          <a:p>
            <a:r>
              <a:rPr lang="en-US" dirty="0" smtClean="0"/>
              <a:t>Extra</a:t>
            </a:r>
            <a:r>
              <a:rPr lang="en-US" baseline="0" dirty="0" smtClean="0"/>
              <a:t> slide for notations : green boxes</a:t>
            </a:r>
            <a:endParaRPr lang="en-US" dirty="0"/>
          </a:p>
        </p:txBody>
      </p:sp>
      <p:sp>
        <p:nvSpPr>
          <p:cNvPr id="4" name="Slide Number Placeholder 3"/>
          <p:cNvSpPr>
            <a:spLocks noGrp="1"/>
          </p:cNvSpPr>
          <p:nvPr>
            <p:ph type="sldNum" sz="quarter" idx="10"/>
          </p:nvPr>
        </p:nvSpPr>
        <p:spPr/>
        <p:txBody>
          <a:bodyPr/>
          <a:lstStyle/>
          <a:p>
            <a:fld id="{8A405053-097E-4E1E-B5E7-C0E48573E736}" type="slidenum">
              <a:rPr lang="en-US" smtClean="0"/>
              <a:t>119</a:t>
            </a:fld>
            <a:endParaRPr lang="en-US"/>
          </a:p>
        </p:txBody>
      </p:sp>
    </p:spTree>
    <p:extLst>
      <p:ext uri="{BB962C8B-B14F-4D97-AF65-F5344CB8AC3E}">
        <p14:creationId xmlns:p14="http://schemas.microsoft.com/office/powerpoint/2010/main" val="11942554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57"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8A405053-097E-4E1E-B5E7-C0E48573E736}" type="slidenum">
              <a:rPr lang="en-US" smtClean="0"/>
              <a:t>120</a:t>
            </a:fld>
            <a:endParaRPr lang="en-US"/>
          </a:p>
        </p:txBody>
      </p:sp>
    </p:spTree>
    <p:extLst>
      <p:ext uri="{BB962C8B-B14F-4D97-AF65-F5344CB8AC3E}">
        <p14:creationId xmlns:p14="http://schemas.microsoft.com/office/powerpoint/2010/main" val="1194255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15</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smtClean="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smtClean="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1" indent="-241649">
              <a:defRPr sz="1300">
                <a:solidFill>
                  <a:schemeClr val="tx1"/>
                </a:solidFill>
                <a:latin typeface="Calibri" pitchFamily="34" charset="0"/>
                <a:ea typeface="MS PGothic" pitchFamily="34" charset="-128"/>
              </a:defRPr>
            </a:lvl3pPr>
            <a:lvl4pPr marL="1691538" indent="-241649">
              <a:defRPr sz="1300">
                <a:solidFill>
                  <a:schemeClr val="tx1"/>
                </a:solidFill>
                <a:latin typeface="Calibri" pitchFamily="34" charset="0"/>
                <a:ea typeface="MS PGothic" pitchFamily="34" charset="-128"/>
              </a:defRPr>
            </a:lvl4pPr>
            <a:lvl5pPr marL="2174834" indent="-241649">
              <a:defRPr sz="1300">
                <a:solidFill>
                  <a:schemeClr val="tx1"/>
                </a:solidFill>
                <a:latin typeface="Calibri" pitchFamily="34" charset="0"/>
                <a:ea typeface="MS PGothic" pitchFamily="34" charset="-128"/>
              </a:defRPr>
            </a:lvl5pPr>
            <a:lvl6pPr marL="2658131" indent="-24164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27" indent="-24164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4" indent="-24164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0" indent="-24164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121</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0"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0"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1" indent="-241649">
              <a:defRPr sz="1300">
                <a:solidFill>
                  <a:schemeClr val="tx1"/>
                </a:solidFill>
                <a:latin typeface="Calibri" pitchFamily="34" charset="0"/>
                <a:ea typeface="MS PGothic" pitchFamily="34" charset="-128"/>
              </a:defRPr>
            </a:lvl3pPr>
            <a:lvl4pPr marL="1691538" indent="-241649">
              <a:defRPr sz="1300">
                <a:solidFill>
                  <a:schemeClr val="tx1"/>
                </a:solidFill>
                <a:latin typeface="Calibri" pitchFamily="34" charset="0"/>
                <a:ea typeface="MS PGothic" pitchFamily="34" charset="-128"/>
              </a:defRPr>
            </a:lvl4pPr>
            <a:lvl5pPr marL="2174834" indent="-241649">
              <a:defRPr sz="1300">
                <a:solidFill>
                  <a:schemeClr val="tx1"/>
                </a:solidFill>
                <a:latin typeface="Calibri" pitchFamily="34" charset="0"/>
                <a:ea typeface="MS PGothic" pitchFamily="34" charset="-128"/>
              </a:defRPr>
            </a:lvl5pPr>
            <a:lvl6pPr marL="2658131" indent="-24164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27" indent="-24164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4" indent="-24164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0" indent="-24164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122</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0"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0"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123</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124</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125</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sz="1300" dirty="0"/>
              <a:t>Same measures as before, we can also apply them to richer graphs</a:t>
            </a:r>
          </a:p>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126</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483297">
              <a:defRPr/>
            </a:pPr>
            <a:r>
              <a:rPr lang="en-US" altLang="zh-CN" sz="2100" dirty="0"/>
              <a:t>Comparable performance with supervised approaches</a:t>
            </a:r>
          </a:p>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127</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483297">
              <a:defRPr/>
            </a:pPr>
            <a:r>
              <a:rPr lang="en-US" altLang="zh-CN" sz="2100" dirty="0"/>
              <a:t>Comparable performance with supervised approaches</a:t>
            </a:r>
          </a:p>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128</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1" indent="-241649">
              <a:defRPr sz="1300">
                <a:solidFill>
                  <a:schemeClr val="tx1"/>
                </a:solidFill>
                <a:latin typeface="Calibri" pitchFamily="34" charset="0"/>
                <a:ea typeface="MS PGothic" pitchFamily="34" charset="-128"/>
              </a:defRPr>
            </a:lvl3pPr>
            <a:lvl4pPr marL="1691538" indent="-241649">
              <a:defRPr sz="1300">
                <a:solidFill>
                  <a:schemeClr val="tx1"/>
                </a:solidFill>
                <a:latin typeface="Calibri" pitchFamily="34" charset="0"/>
                <a:ea typeface="MS PGothic" pitchFamily="34" charset="-128"/>
              </a:defRPr>
            </a:lvl4pPr>
            <a:lvl5pPr marL="2174834" indent="-241649">
              <a:defRPr sz="1300">
                <a:solidFill>
                  <a:schemeClr val="tx1"/>
                </a:solidFill>
                <a:latin typeface="Calibri" pitchFamily="34" charset="0"/>
                <a:ea typeface="MS PGothic" pitchFamily="34" charset="-128"/>
              </a:defRPr>
            </a:lvl5pPr>
            <a:lvl6pPr marL="2658131" indent="-24164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27" indent="-24164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4" indent="-24164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0" indent="-24164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129</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0"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0"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130</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16</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dirty="0"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smtClean="0">
                <a:latin typeface="Arial" panose="020B0604020202020204" pitchFamily="34" charset="0"/>
                <a:ea typeface="MS PGothic" panose="020B0600070205080204" pitchFamily="34" charset="-128"/>
                <a:cs typeface="Arial" panose="020B0604020202020204" pitchFamily="34" charset="0"/>
              </a:rPr>
              <a:t>StructNet</a:t>
            </a:r>
            <a:r>
              <a:rPr lang="en-US" altLang="en-US" dirty="0" smtClean="0">
                <a:latin typeface="Arial" panose="020B0604020202020204" pitchFamily="34" charset="0"/>
                <a:ea typeface="MS PGothic" panose="020B0600070205080204" pitchFamily="34" charset="-128"/>
                <a:cs typeface="Arial" panose="020B0604020202020204" pitchFamily="34" charset="0"/>
              </a:rPr>
              <a:t>.</a:t>
            </a:r>
          </a:p>
          <a:p>
            <a:endParaRPr lang="en-US" altLang="en-US" dirty="0"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smtClean="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smtClean="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131</a:t>
            </a:fld>
            <a:endParaRPr lang="en-US"/>
          </a:p>
        </p:txBody>
      </p:sp>
    </p:spTree>
    <p:extLst>
      <p:ext uri="{BB962C8B-B14F-4D97-AF65-F5344CB8AC3E}">
        <p14:creationId xmlns:p14="http://schemas.microsoft.com/office/powerpoint/2010/main" val="41138106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132</a:t>
            </a:fld>
            <a:endParaRPr lang="en-US"/>
          </a:p>
        </p:txBody>
      </p:sp>
    </p:spTree>
    <p:extLst>
      <p:ext uri="{BB962C8B-B14F-4D97-AF65-F5344CB8AC3E}">
        <p14:creationId xmlns:p14="http://schemas.microsoft.com/office/powerpoint/2010/main" val="618847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133</a:t>
            </a:fld>
            <a:endParaRPr lang="en-US"/>
          </a:p>
        </p:txBody>
      </p:sp>
    </p:spTree>
    <p:extLst>
      <p:ext uri="{BB962C8B-B14F-4D97-AF65-F5344CB8AC3E}">
        <p14:creationId xmlns:p14="http://schemas.microsoft.com/office/powerpoint/2010/main" val="35943407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134</a:t>
            </a:fld>
            <a:endParaRPr lang="en-US"/>
          </a:p>
        </p:txBody>
      </p:sp>
    </p:spTree>
    <p:extLst>
      <p:ext uri="{BB962C8B-B14F-4D97-AF65-F5344CB8AC3E}">
        <p14:creationId xmlns:p14="http://schemas.microsoft.com/office/powerpoint/2010/main" val="21166707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1" indent="-241649">
              <a:defRPr sz="1300">
                <a:solidFill>
                  <a:schemeClr val="tx1"/>
                </a:solidFill>
                <a:latin typeface="Calibri" pitchFamily="34" charset="0"/>
                <a:ea typeface="MS PGothic" pitchFamily="34" charset="-128"/>
              </a:defRPr>
            </a:lvl3pPr>
            <a:lvl4pPr marL="1691538" indent="-241649">
              <a:defRPr sz="1300">
                <a:solidFill>
                  <a:schemeClr val="tx1"/>
                </a:solidFill>
                <a:latin typeface="Calibri" pitchFamily="34" charset="0"/>
                <a:ea typeface="MS PGothic" pitchFamily="34" charset="-128"/>
              </a:defRPr>
            </a:lvl4pPr>
            <a:lvl5pPr marL="2174834" indent="-241649">
              <a:defRPr sz="1300">
                <a:solidFill>
                  <a:schemeClr val="tx1"/>
                </a:solidFill>
                <a:latin typeface="Calibri" pitchFamily="34" charset="0"/>
                <a:ea typeface="MS PGothic" pitchFamily="34" charset="-128"/>
              </a:defRPr>
            </a:lvl5pPr>
            <a:lvl6pPr marL="2658131" indent="-24164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27" indent="-24164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4" indent="-24164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0" indent="-24164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135</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0"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0"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Quite impressive, bottleneck: adding more sophisticated contextual features does not</a:t>
            </a:r>
            <a:r>
              <a:rPr lang="en-US" baseline="0" dirty="0" smtClean="0"/>
              <a:t> help much</a:t>
            </a:r>
          </a:p>
          <a:p>
            <a:r>
              <a:rPr lang="en-US" baseline="0" dirty="0" smtClean="0"/>
              <a:t>We do not want to level off here</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136</a:t>
            </a:fld>
            <a:endParaRPr lang="en-US"/>
          </a:p>
        </p:txBody>
      </p:sp>
    </p:spTree>
    <p:extLst>
      <p:ext uri="{BB962C8B-B14F-4D97-AF65-F5344CB8AC3E}">
        <p14:creationId xmlns:p14="http://schemas.microsoft.com/office/powerpoint/2010/main" val="22615725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 contribution</a:t>
            </a:r>
            <a:r>
              <a:rPr lang="en-US" baseline="0" dirty="0" smtClean="0"/>
              <a:t> here</a:t>
            </a:r>
          </a:p>
          <a:p>
            <a:r>
              <a:rPr lang="en-US" baseline="0" dirty="0" smtClean="0"/>
              <a:t>We will show that by identifying </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138</a:t>
            </a:fld>
            <a:endParaRPr lang="en-US"/>
          </a:p>
        </p:txBody>
      </p:sp>
    </p:spTree>
    <p:extLst>
      <p:ext uri="{BB962C8B-B14F-4D97-AF65-F5344CB8AC3E}">
        <p14:creationId xmlns:p14="http://schemas.microsoft.com/office/powerpoint/2010/main" val="35950625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quite some relations in this short sentence</a:t>
            </a:r>
          </a:p>
          <a:p>
            <a:r>
              <a:rPr lang="en-US" dirty="0" smtClean="0"/>
              <a:t>Overall it is sparse but important in</a:t>
            </a:r>
            <a:r>
              <a:rPr lang="en-US" baseline="0" dirty="0" smtClean="0"/>
              <a:t> text understanding, as error propagates in structured inference</a:t>
            </a:r>
          </a:p>
          <a:p>
            <a:pPr defTabSz="966612" eaLnBrk="1" fontAlgn="auto" hangingPunct="1">
              <a:spcBef>
                <a:spcPts val="0"/>
              </a:spcBef>
              <a:spcAft>
                <a:spcPts val="0"/>
              </a:spcAft>
              <a:defRPr/>
            </a:pPr>
            <a:r>
              <a:rPr lang="en-US" dirty="0" smtClean="0"/>
              <a:t>We do not actually care about relation</a:t>
            </a:r>
            <a:r>
              <a:rPr lang="en-US" baseline="0" dirty="0" smtClean="0"/>
              <a:t> types too much, as the relation will be constrained by our knowledge</a:t>
            </a:r>
            <a:endParaRPr lang="en-US" dirty="0" smtClean="0"/>
          </a:p>
        </p:txBody>
      </p:sp>
      <p:sp>
        <p:nvSpPr>
          <p:cNvPr id="4" name="Slide Number Placeholder 3"/>
          <p:cNvSpPr>
            <a:spLocks noGrp="1"/>
          </p:cNvSpPr>
          <p:nvPr>
            <p:ph type="sldNum" sz="quarter" idx="10"/>
          </p:nvPr>
        </p:nvSpPr>
        <p:spPr/>
        <p:txBody>
          <a:bodyPr/>
          <a:lstStyle/>
          <a:p>
            <a:fld id="{FD322920-4AD1-4CAF-879A-1B862E9D2F1E}" type="slidenum">
              <a:rPr lang="en-US" smtClean="0"/>
              <a:t>139</a:t>
            </a:fld>
            <a:endParaRPr lang="en-US"/>
          </a:p>
        </p:txBody>
      </p:sp>
    </p:spTree>
    <p:extLst>
      <p:ext uri="{BB962C8B-B14F-4D97-AF65-F5344CB8AC3E}">
        <p14:creationId xmlns:p14="http://schemas.microsoft.com/office/powerpoint/2010/main" val="115734987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140</a:t>
            </a:fld>
            <a:endParaRPr lang="en-US"/>
          </a:p>
        </p:txBody>
      </p:sp>
    </p:spTree>
    <p:extLst>
      <p:ext uri="{BB962C8B-B14F-4D97-AF65-F5344CB8AC3E}">
        <p14:creationId xmlns:p14="http://schemas.microsoft.com/office/powerpoint/2010/main" val="2017433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Assign score to candidate</a:t>
            </a:r>
            <a:r>
              <a:rPr lang="en-US" baseline="0" dirty="0" smtClean="0"/>
              <a:t> entities to express the model’s preference based on contextual coherence</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141</a:t>
            </a:fld>
            <a:endParaRPr lang="en-US"/>
          </a:p>
        </p:txBody>
      </p:sp>
    </p:spTree>
    <p:extLst>
      <p:ext uri="{BB962C8B-B14F-4D97-AF65-F5344CB8AC3E}">
        <p14:creationId xmlns:p14="http://schemas.microsoft.com/office/powerpoint/2010/main" val="201743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4077427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389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pPr>
                <a:defRPr/>
              </a:pPr>
              <a:t>‹#›</a:t>
            </a:fld>
            <a:endParaRPr lang="en-US" altLang="zh-TW" dirty="0"/>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7585886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5686940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7820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a:xfrm>
            <a:off x="6362700" y="6356350"/>
            <a:ext cx="2085975"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34288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362700" y="6356350"/>
            <a:ext cx="2085975" cy="365125"/>
          </a:xfrm>
          <a:prstGeom prst="rect">
            <a:avLst/>
          </a:prstGeom>
        </p:spPr>
        <p:txBody>
          <a:bodyPr/>
          <a:lstStyle>
            <a:lvl1pPr>
              <a:defRPr/>
            </a:lvl1pPr>
          </a:lstStyle>
          <a:p>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10D36FA5-F45C-4870-8BC6-B88D95DA8FBF}" type="slidenum">
              <a:rPr lang="en-US"/>
              <a:pPr/>
              <a:t>‹#›</a:t>
            </a:fld>
            <a:endParaRPr lang="en-US"/>
          </a:p>
        </p:txBody>
      </p:sp>
    </p:spTree>
    <p:extLst>
      <p:ext uri="{BB962C8B-B14F-4D97-AF65-F5344CB8AC3E}">
        <p14:creationId xmlns:p14="http://schemas.microsoft.com/office/powerpoint/2010/main" val="555738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80040695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77288956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99278304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pPr>
                <a:defRPr/>
              </a:pPr>
              <a:t>‹#›</a:t>
            </a:fld>
            <a:endParaRPr lang="en-US" altLang="zh-TW" dirty="0"/>
          </a:p>
        </p:txBody>
      </p:sp>
    </p:spTree>
  </p:cSld>
  <p:clrMap bg1="lt1" tx1="dk1" bg2="lt2" tx2="dk2" accent1="accent1" accent2="accent2" accent3="accent3" accent4="accent4" accent5="accent5" accent6="accent6" hlink="hlink" folHlink="folHlink"/>
  <p:sldLayoutIdLst>
    <p:sldLayoutId id="2147485832" r:id="rId1"/>
    <p:sldLayoutId id="2147485823" r:id="rId2"/>
    <p:sldLayoutId id="2147485833" r:id="rId3"/>
    <p:sldLayoutId id="2147485827" r:id="rId4"/>
    <p:sldLayoutId id="2147485851" r:id="rId5"/>
    <p:sldLayoutId id="2147485852" r:id="rId6"/>
  </p:sldLayoutIdLst>
  <p:timing>
    <p:tnLst>
      <p:par>
        <p:cT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259938267"/>
      </p:ext>
    </p:extLst>
  </p:cSld>
  <p:clrMap bg1="lt1" tx1="dk1" bg2="lt2" tx2="dk2" accent1="accent1" accent2="accent2" accent3="accent3" accent4="accent4" accent5="accent5" accent6="accent6" hlink="hlink" folHlink="folHlink"/>
  <p:sldLayoutIdLst>
    <p:sldLayoutId id="2147485847" r:id="rId1"/>
    <p:sldLayoutId id="2147485848" r:id="rId2"/>
    <p:sldLayoutId id="2147485849" r:id="rId3"/>
    <p:sldLayoutId id="2147485850" r:id="rId4"/>
  </p:sldLayoutIdLst>
  <p:timing>
    <p:tnLst>
      <p:par>
        <p:cT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nlp.cs.rpi.edu/paper/wikificationtutorial.pdf"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l2r.cs.uiuc.edu/Talks/wikificationtutorial.pdf" TargetMode="Externa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0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0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10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16.png"/></Relationships>
</file>

<file path=ppt/slides/_rels/slide11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jpeg"/></Relationships>
</file>

<file path=ppt/slides/_rels/slide113.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1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11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0.jpeg"/><Relationship Id="rId4" Type="http://schemas.openxmlformats.org/officeDocument/2006/relationships/image" Target="../media/image152.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1.xml"/><Relationship Id="rId1" Type="http://schemas.openxmlformats.org/officeDocument/2006/relationships/slideLayout" Target="../slideLayouts/slideLayout4.xml"/><Relationship Id="rId5" Type="http://schemas.openxmlformats.org/officeDocument/2006/relationships/image" Target="../media/image156.png"/><Relationship Id="rId4" Type="http://schemas.openxmlformats.org/officeDocument/2006/relationships/image" Target="../media/image155.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8.xml"/><Relationship Id="rId1" Type="http://schemas.openxmlformats.org/officeDocument/2006/relationships/slideLayout" Target="../slideLayouts/slideLayout4.xml"/><Relationship Id="rId5" Type="http://schemas.openxmlformats.org/officeDocument/2006/relationships/image" Target="../media/image156.png"/><Relationship Id="rId4" Type="http://schemas.openxmlformats.org/officeDocument/2006/relationships/image" Target="../media/image155.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130.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 Id="rId9" Type="http://schemas.openxmlformats.org/officeDocument/2006/relationships/image" Target="../media/image166.png"/></Relationships>
</file>

<file path=ppt/slides/_rels/slide13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openxmlformats.org/officeDocument/2006/relationships/image" Target="../media/image156.png"/><Relationship Id="rId4" Type="http://schemas.openxmlformats.org/officeDocument/2006/relationships/image" Target="../media/image155.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1860.png"/><Relationship Id="rId5" Type="http://schemas.openxmlformats.org/officeDocument/2006/relationships/image" Target="../media/image200.png"/><Relationship Id="rId4" Type="http://schemas.openxmlformats.org/officeDocument/2006/relationships/image" Target="../media/image191.png"/></Relationships>
</file>

<file path=ppt/slides/_rels/slide144.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174.png"/><Relationship Id="rId7" Type="http://schemas.openxmlformats.org/officeDocument/2006/relationships/image" Target="../media/image320.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175.png"/><Relationship Id="rId9" Type="http://schemas.openxmlformats.org/officeDocument/2006/relationships/image" Target="../media/image16.png"/></Relationships>
</file>

<file path=ppt/slides/_rels/slide1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180.wmf"/><Relationship Id="rId18" Type="http://schemas.openxmlformats.org/officeDocument/2006/relationships/oleObject" Target="../embeddings/oleObject22.bin"/><Relationship Id="rId26" Type="http://schemas.openxmlformats.org/officeDocument/2006/relationships/oleObject" Target="../embeddings/oleObject26.bin"/><Relationship Id="rId39" Type="http://schemas.openxmlformats.org/officeDocument/2006/relationships/image" Target="../media/image193.png"/><Relationship Id="rId3" Type="http://schemas.openxmlformats.org/officeDocument/2006/relationships/notesSlide" Target="../notesSlides/notesSlide104.xml"/><Relationship Id="rId21" Type="http://schemas.openxmlformats.org/officeDocument/2006/relationships/image" Target="../media/image184.wmf"/><Relationship Id="rId34" Type="http://schemas.openxmlformats.org/officeDocument/2006/relationships/oleObject" Target="../embeddings/oleObject30.bin"/><Relationship Id="rId7" Type="http://schemas.openxmlformats.org/officeDocument/2006/relationships/image" Target="../media/image177.wmf"/><Relationship Id="rId12" Type="http://schemas.openxmlformats.org/officeDocument/2006/relationships/oleObject" Target="../embeddings/oleObject19.bin"/><Relationship Id="rId17" Type="http://schemas.openxmlformats.org/officeDocument/2006/relationships/image" Target="../media/image182.wmf"/><Relationship Id="rId25" Type="http://schemas.openxmlformats.org/officeDocument/2006/relationships/image" Target="../media/image186.wmf"/><Relationship Id="rId33" Type="http://schemas.openxmlformats.org/officeDocument/2006/relationships/image" Target="../media/image190.wmf"/><Relationship Id="rId38" Type="http://schemas.openxmlformats.org/officeDocument/2006/relationships/oleObject" Target="../embeddings/oleObject32.bin"/><Relationship Id="rId2" Type="http://schemas.openxmlformats.org/officeDocument/2006/relationships/slideLayout" Target="../slideLayouts/slideLayout4.xml"/><Relationship Id="rId16" Type="http://schemas.openxmlformats.org/officeDocument/2006/relationships/oleObject" Target="../embeddings/oleObject21.bin"/><Relationship Id="rId20" Type="http://schemas.openxmlformats.org/officeDocument/2006/relationships/oleObject" Target="../embeddings/oleObject23.bin"/><Relationship Id="rId29" Type="http://schemas.openxmlformats.org/officeDocument/2006/relationships/image" Target="../media/image188.wmf"/><Relationship Id="rId41" Type="http://schemas.openxmlformats.org/officeDocument/2006/relationships/image" Target="../media/image195.png"/><Relationship Id="rId1" Type="http://schemas.openxmlformats.org/officeDocument/2006/relationships/vmlDrawing" Target="../drawings/vmlDrawing6.vml"/><Relationship Id="rId6" Type="http://schemas.openxmlformats.org/officeDocument/2006/relationships/oleObject" Target="../embeddings/oleObject16.bin"/><Relationship Id="rId11" Type="http://schemas.openxmlformats.org/officeDocument/2006/relationships/image" Target="../media/image179.wmf"/><Relationship Id="rId24" Type="http://schemas.openxmlformats.org/officeDocument/2006/relationships/oleObject" Target="../embeddings/oleObject25.bin"/><Relationship Id="rId32" Type="http://schemas.openxmlformats.org/officeDocument/2006/relationships/oleObject" Target="../embeddings/oleObject29.bin"/><Relationship Id="rId37" Type="http://schemas.openxmlformats.org/officeDocument/2006/relationships/image" Target="../media/image192.wmf"/><Relationship Id="rId40" Type="http://schemas.openxmlformats.org/officeDocument/2006/relationships/image" Target="../media/image194.png"/><Relationship Id="rId5" Type="http://schemas.openxmlformats.org/officeDocument/2006/relationships/image" Target="../media/image176.wmf"/><Relationship Id="rId15" Type="http://schemas.openxmlformats.org/officeDocument/2006/relationships/image" Target="../media/image181.wmf"/><Relationship Id="rId23" Type="http://schemas.openxmlformats.org/officeDocument/2006/relationships/image" Target="../media/image185.wmf"/><Relationship Id="rId28" Type="http://schemas.openxmlformats.org/officeDocument/2006/relationships/oleObject" Target="../embeddings/oleObject27.bin"/><Relationship Id="rId36" Type="http://schemas.openxmlformats.org/officeDocument/2006/relationships/oleObject" Target="../embeddings/oleObject31.bin"/><Relationship Id="rId10" Type="http://schemas.openxmlformats.org/officeDocument/2006/relationships/oleObject" Target="../embeddings/oleObject18.bin"/><Relationship Id="rId19" Type="http://schemas.openxmlformats.org/officeDocument/2006/relationships/image" Target="../media/image183.wmf"/><Relationship Id="rId31" Type="http://schemas.openxmlformats.org/officeDocument/2006/relationships/image" Target="../media/image189.wmf"/><Relationship Id="rId4" Type="http://schemas.openxmlformats.org/officeDocument/2006/relationships/oleObject" Target="../embeddings/oleObject15.bin"/><Relationship Id="rId9" Type="http://schemas.openxmlformats.org/officeDocument/2006/relationships/image" Target="../media/image178.wmf"/><Relationship Id="rId14" Type="http://schemas.openxmlformats.org/officeDocument/2006/relationships/oleObject" Target="../embeddings/oleObject20.bin"/><Relationship Id="rId22" Type="http://schemas.openxmlformats.org/officeDocument/2006/relationships/oleObject" Target="../embeddings/oleObject24.bin"/><Relationship Id="rId27" Type="http://schemas.openxmlformats.org/officeDocument/2006/relationships/image" Target="../media/image187.wmf"/><Relationship Id="rId30" Type="http://schemas.openxmlformats.org/officeDocument/2006/relationships/oleObject" Target="../embeddings/oleObject28.bin"/><Relationship Id="rId35" Type="http://schemas.openxmlformats.org/officeDocument/2006/relationships/image" Target="../media/image191.wmf"/></Relationships>
</file>

<file path=ppt/slides/_rels/slide14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96.WMF"/><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99.jpg"/></Relationships>
</file>

<file path=ppt/slides/_rels/slide15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4" Type="http://schemas.openxmlformats.org/officeDocument/2006/relationships/image" Target="../media/image203.WMF"/></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jpeg"/><Relationship Id="rId4" Type="http://schemas.openxmlformats.org/officeDocument/2006/relationships/image" Target="../media/image206.png"/></Relationships>
</file>

<file path=ppt/slides/_rels/slide157.x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210.emf"/></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96.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0.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image" Target="../media/image198.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96.WM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8" Type="http://schemas.openxmlformats.org/officeDocument/2006/relationships/image" Target="../media/image219.jpg"/><Relationship Id="rId13" Type="http://schemas.openxmlformats.org/officeDocument/2006/relationships/image" Target="../media/image224.jpg"/><Relationship Id="rId3" Type="http://schemas.openxmlformats.org/officeDocument/2006/relationships/image" Target="../media/image214.png"/><Relationship Id="rId7" Type="http://schemas.openxmlformats.org/officeDocument/2006/relationships/image" Target="../media/image218.JPG"/><Relationship Id="rId12" Type="http://schemas.openxmlformats.org/officeDocument/2006/relationships/image" Target="../media/image223.png"/><Relationship Id="rId17" Type="http://schemas.openxmlformats.org/officeDocument/2006/relationships/image" Target="../media/image228.png"/><Relationship Id="rId2" Type="http://schemas.openxmlformats.org/officeDocument/2006/relationships/notesSlide" Target="../notesSlides/notesSlide110.xml"/><Relationship Id="rId16" Type="http://schemas.openxmlformats.org/officeDocument/2006/relationships/image" Target="../media/image227.png"/><Relationship Id="rId1" Type="http://schemas.openxmlformats.org/officeDocument/2006/relationships/slideLayout" Target="../slideLayouts/slideLayout4.xml"/><Relationship Id="rId6" Type="http://schemas.openxmlformats.org/officeDocument/2006/relationships/image" Target="../media/image217.jpg"/><Relationship Id="rId11" Type="http://schemas.openxmlformats.org/officeDocument/2006/relationships/image" Target="../media/image222.png"/><Relationship Id="rId5" Type="http://schemas.openxmlformats.org/officeDocument/2006/relationships/image" Target="../media/image216.jpg"/><Relationship Id="rId15" Type="http://schemas.openxmlformats.org/officeDocument/2006/relationships/image" Target="../media/image226.png"/><Relationship Id="rId10" Type="http://schemas.openxmlformats.org/officeDocument/2006/relationships/image" Target="../media/image221.png"/><Relationship Id="rId4" Type="http://schemas.openxmlformats.org/officeDocument/2006/relationships/image" Target="../media/image215.jpg"/><Relationship Id="rId9" Type="http://schemas.openxmlformats.org/officeDocument/2006/relationships/image" Target="../media/image220.png"/><Relationship Id="rId14" Type="http://schemas.openxmlformats.org/officeDocument/2006/relationships/image" Target="../media/image225.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96.WMF"/><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13.xml"/><Relationship Id="rId1" Type="http://schemas.openxmlformats.org/officeDocument/2006/relationships/slideLayout" Target="../slideLayouts/slideLayout4.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image" Target="../media/image196.WMF"/><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96.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233.emf"/></Relationships>
</file>

<file path=ppt/slides/_rels/slide182.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235.PNG"/></Relationships>
</file>

<file path=ppt/slides/_rels/slide18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 Id="rId4" Type="http://schemas.openxmlformats.org/officeDocument/2006/relationships/image" Target="../media/image236.WMF"/></Relationships>
</file>

<file path=ppt/slides/_rels/slide18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hyperlink" Target="http://www.mpi-inf.mpg.de/departments/databases-and-information-systems/research/yago-naga/aida/downloads/" TargetMode="External"/><Relationship Id="rId2" Type="http://schemas.openxmlformats.org/officeDocument/2006/relationships/hyperlink" Target="http://nlp.cs.rpi.edu/kbp/2014/" TargetMode="Externa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hyperlink" Target="http://edgar.meij.pro/dataset-adding-semantics-microblog-posts/" TargetMode="External"/><Relationship Id="rId2" Type="http://schemas.openxmlformats.org/officeDocument/2006/relationships/hyperlink" Target="http://www.scc.lancs.ac.uk/microposts2014/challenge/index.html" TargetMode="External"/><Relationship Id="rId1" Type="http://schemas.openxmlformats.org/officeDocument/2006/relationships/slideLayout" Target="../slideLayouts/slideLayout2.xml"/><Relationship Id="rId5" Type="http://schemas.openxmlformats.org/officeDocument/2006/relationships/hyperlink" Target="http://edgar.meij.pro/linking-queries-entities/" TargetMode="External"/><Relationship Id="rId4" Type="http://schemas.openxmlformats.org/officeDocument/2006/relationships/hyperlink" Target="http://research.microsoft.com/en-us/downloads/84ac9d88-c353-4059-97a4-87d129db0464/" TargetMode="External"/></Relationships>
</file>

<file path=ppt/slides/_rels/slide194.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8" Type="http://schemas.openxmlformats.org/officeDocument/2006/relationships/hyperlink" Target="http://tcci.ccf.org.cn/conference/2014/dldoc/evatask3.pdf" TargetMode="External"/><Relationship Id="rId3" Type="http://schemas.openxmlformats.org/officeDocument/2006/relationships/hyperlink" Target="http://nlp.cs.rpi.edu/kbp/2014/elreading.html" TargetMode="External"/><Relationship Id="rId7" Type="http://schemas.openxmlformats.org/officeDocument/2006/relationships/hyperlink" Target="http://www.scc.lancs.ac.uk/microposts2014/challenge/index.html"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hyperlink" Target="http://web-ngram.research.microsoft.com/erd2014" TargetMode="External"/><Relationship Id="rId5" Type="http://schemas.openxmlformats.org/officeDocument/2006/relationships/hyperlink" Target="http://nlp.cs.rpi.edu/kbp/2014/" TargetMode="External"/><Relationship Id="rId4" Type="http://schemas.openxmlformats.org/officeDocument/2006/relationships/hyperlink" Target="http://nlp.cs.rpi.edu/kbp/2014/tools.html" TargetMode="Externa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hyperlink" Target="http://nlp.cs.rpi.edu/kbp/2014/" TargetMode="Externa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hyperlink" Target="http://web-ngram.research.microsoft.com/erd2014" TargetMode="Externa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hyperlink" Target="http://orion.tw.rpi.edu/~zhengj3/wod/search.php" TargetMode="External"/><Relationship Id="rId2" Type="http://schemas.openxmlformats.org/officeDocument/2006/relationships/hyperlink" Target="http://cogcomp.cs.illinois.edu/demo/wikify/?id=25" TargetMode="External"/><Relationship Id="rId1" Type="http://schemas.openxmlformats.org/officeDocument/2006/relationships/slideLayout" Target="../slideLayouts/slideLayout2.xml"/><Relationship Id="rId4" Type="http://schemas.openxmlformats.org/officeDocument/2006/relationships/hyperlink" Target="https://exchange.rpi.edu/owa/redir.aspx?C=Jppi2VamR0aZwaptQ9sD2kwOgrpuXNEIX8-hi1NPEGTl-SjlLABwNbGwSrnvSlXM6_Hq9hgUzXw.&amp;URL=http://orion.tw.rpi.edu/~zhengj3/wod/link.php" TargetMode="External"/></Relationships>
</file>

<file path=ppt/slides/_rels/slide20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34.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56.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36.xml"/><Relationship Id="rId7" Type="http://schemas.openxmlformats.org/officeDocument/2006/relationships/image" Target="../media/image61.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60.emf"/><Relationship Id="rId4" Type="http://schemas.openxmlformats.org/officeDocument/2006/relationships/oleObject" Target="../embeddings/oleObject2.bin"/><Relationship Id="rId9" Type="http://schemas.openxmlformats.org/officeDocument/2006/relationships/image" Target="../media/image62.w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63.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46.xml"/><Relationship Id="rId7" Type="http://schemas.openxmlformats.org/officeDocument/2006/relationships/image" Target="../media/image73.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72.emf"/><Relationship Id="rId4" Type="http://schemas.openxmlformats.org/officeDocument/2006/relationships/oleObject" Target="../embeddings/oleObject6.bin"/><Relationship Id="rId9" Type="http://schemas.openxmlformats.org/officeDocument/2006/relationships/image" Target="../media/image74.emf"/></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84.wmf"/><Relationship Id="rId3" Type="http://schemas.openxmlformats.org/officeDocument/2006/relationships/notesSlide" Target="../notesSlides/notesSlide53.xml"/><Relationship Id="rId7" Type="http://schemas.openxmlformats.org/officeDocument/2006/relationships/image" Target="../media/image81.wmf"/><Relationship Id="rId12"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0.bin"/><Relationship Id="rId11" Type="http://schemas.openxmlformats.org/officeDocument/2006/relationships/image" Target="../media/image83.wmf"/><Relationship Id="rId5" Type="http://schemas.openxmlformats.org/officeDocument/2006/relationships/image" Target="../media/image80.wmf"/><Relationship Id="rId15" Type="http://schemas.openxmlformats.org/officeDocument/2006/relationships/image" Target="../media/image85.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82.wmf"/><Relationship Id="rId14" Type="http://schemas.openxmlformats.org/officeDocument/2006/relationships/oleObject" Target="../embeddings/oleObject14.bin"/></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18.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238" y="293176"/>
            <a:ext cx="9015412" cy="1295400"/>
          </a:xfrm>
        </p:spPr>
        <p:txBody>
          <a:bodyPr>
            <a:noAutofit/>
          </a:bodyPr>
          <a:lstStyle/>
          <a:p>
            <a:pPr algn="ctr">
              <a:defRPr/>
            </a:pPr>
            <a:r>
              <a:rPr sz="4400" dirty="0" smtClean="0">
                <a:latin typeface="Calibri" panose="020F0502020204030204" pitchFamily="34" charset="0"/>
              </a:rPr>
              <a:t>Wikification and Beyond: </a:t>
            </a:r>
            <a:br>
              <a:rPr sz="4400" dirty="0" smtClean="0">
                <a:latin typeface="Calibri" panose="020F0502020204030204" pitchFamily="34" charset="0"/>
              </a:rPr>
            </a:br>
            <a:r>
              <a:rPr sz="3200" dirty="0" smtClean="0">
                <a:latin typeface="Calibri" panose="020F0502020204030204" pitchFamily="34" charset="0"/>
              </a:rPr>
              <a:t>The Challenges of Entity and Concept Grounding</a:t>
            </a:r>
            <a:endParaRPr sz="3200" dirty="0" smtClean="0">
              <a:effectLst>
                <a:outerShdw blurRad="38100" dist="38100" dir="2700000" algn="tl">
                  <a:srgbClr val="C0C0C0"/>
                </a:outerShdw>
              </a:effectLst>
              <a:latin typeface="Calibri" panose="020F0502020204030204" pitchFamily="34" charset="0"/>
            </a:endParaRPr>
          </a:p>
        </p:txBody>
      </p:sp>
      <p:sp>
        <p:nvSpPr>
          <p:cNvPr id="4099" name="Subtitle 2"/>
          <p:cNvSpPr>
            <a:spLocks noGrp="1"/>
          </p:cNvSpPr>
          <p:nvPr>
            <p:ph type="subTitle" idx="1"/>
          </p:nvPr>
        </p:nvSpPr>
        <p:spPr>
          <a:xfrm>
            <a:off x="0" y="1772816"/>
            <a:ext cx="8856663" cy="2716634"/>
          </a:xfrm>
        </p:spPr>
        <p:txBody>
          <a:bodyPr>
            <a:normAutofit/>
          </a:bodyPr>
          <a:lstStyle/>
          <a:p>
            <a:pPr>
              <a:spcBef>
                <a:spcPts val="1200"/>
              </a:spcBef>
              <a:spcAft>
                <a:spcPts val="1000"/>
              </a:spcAft>
              <a:defRPr/>
            </a:pPr>
            <a:r>
              <a:rPr altLang="en-US" sz="2600" b="1" dirty="0" smtClean="0">
                <a:solidFill>
                  <a:schemeClr val="tx1"/>
                </a:solidFill>
                <a:latin typeface="Calibri" panose="020F0502020204030204" pitchFamily="34" charset="0"/>
                <a:cs typeface="Arial" panose="020B0604020202020204" pitchFamily="34" charset="0"/>
              </a:rPr>
              <a:t>Dan Roth (UIUC), Heng Ji (RPI) </a:t>
            </a:r>
          </a:p>
          <a:p>
            <a:pPr>
              <a:spcBef>
                <a:spcPts val="1200"/>
              </a:spcBef>
              <a:spcAft>
                <a:spcPts val="1000"/>
              </a:spcAft>
              <a:defRPr/>
            </a:pPr>
            <a:r>
              <a:rPr altLang="en-US" sz="2600" b="1" dirty="0" smtClean="0">
                <a:solidFill>
                  <a:schemeClr val="tx1"/>
                </a:solidFill>
                <a:latin typeface="Calibri" panose="020F0502020204030204" pitchFamily="34" charset="0"/>
                <a:cs typeface="Arial" panose="020B0604020202020204" pitchFamily="34" charset="0"/>
              </a:rPr>
              <a:t>Ming-Wei Chang (MSR), Taylor Cassidy (ARL&amp;IBM)</a:t>
            </a:r>
            <a:endParaRPr lang="en-US" altLang="en-US" b="1" dirty="0" smtClean="0">
              <a:solidFill>
                <a:schemeClr val="tx1"/>
              </a:solidFill>
              <a:cs typeface="Arial" panose="020B0604020202020204" pitchFamily="34" charset="0"/>
            </a:endParaRPr>
          </a:p>
          <a:p>
            <a:pPr>
              <a:spcBef>
                <a:spcPts val="1200"/>
              </a:spcBef>
              <a:spcAft>
                <a:spcPts val="1000"/>
              </a:spcAft>
              <a:defRPr/>
            </a:pPr>
            <a:r>
              <a:rPr lang="en-US" altLang="en-US" b="1" dirty="0" smtClean="0">
                <a:solidFill>
                  <a:schemeClr val="tx1"/>
                </a:solidFill>
                <a:cs typeface="Arial" panose="020B0604020202020204" pitchFamily="34" charset="0"/>
                <a:hlinkClick r:id="rId3"/>
              </a:rPr>
              <a:t>http://nlp.cs.rpi.edu/paper/wikificationtutorial.pdf</a:t>
            </a:r>
            <a:r>
              <a:rPr lang="en-US" altLang="en-US" b="1" dirty="0" smtClean="0">
                <a:solidFill>
                  <a:schemeClr val="tx1"/>
                </a:solidFill>
                <a:cs typeface="Arial" panose="020B0604020202020204" pitchFamily="34" charset="0"/>
              </a:rPr>
              <a:t> [</a:t>
            </a:r>
            <a:r>
              <a:rPr lang="en-US" altLang="en-US" b="1" dirty="0" err="1" smtClean="0">
                <a:solidFill>
                  <a:schemeClr val="tx1"/>
                </a:solidFill>
                <a:cs typeface="Arial" panose="020B0604020202020204" pitchFamily="34" charset="0"/>
              </a:rPr>
              <a:t>pptx</a:t>
            </a:r>
            <a:r>
              <a:rPr lang="en-US" altLang="en-US" b="1" dirty="0" smtClean="0">
                <a:solidFill>
                  <a:schemeClr val="tx1"/>
                </a:solidFill>
                <a:cs typeface="Arial" panose="020B0604020202020204" pitchFamily="34" charset="0"/>
              </a:rPr>
              <a:t>]</a:t>
            </a:r>
          </a:p>
          <a:p>
            <a:pPr>
              <a:spcBef>
                <a:spcPts val="1200"/>
              </a:spcBef>
              <a:spcAft>
                <a:spcPts val="1000"/>
              </a:spcAft>
              <a:defRPr/>
            </a:pPr>
            <a:r>
              <a:rPr lang="en-US" altLang="en-US" b="1" dirty="0" smtClean="0">
                <a:solidFill>
                  <a:schemeClr val="tx1"/>
                </a:solidFill>
                <a:cs typeface="Arial" panose="020B0604020202020204" pitchFamily="34" charset="0"/>
                <a:hlinkClick r:id="rId4"/>
              </a:rPr>
              <a:t>http://L2R.cs.uiuc.edu/Talks/wikificationtutorial.pdf</a:t>
            </a:r>
            <a:r>
              <a:rPr lang="en-US" altLang="en-US" b="1" dirty="0" smtClean="0">
                <a:solidFill>
                  <a:schemeClr val="tx1"/>
                </a:solidFill>
                <a:cs typeface="Arial" panose="020B0604020202020204" pitchFamily="34" charset="0"/>
              </a:rPr>
              <a:t> </a:t>
            </a:r>
            <a:r>
              <a:rPr lang="en-US" altLang="en-US" b="1" dirty="0">
                <a:solidFill>
                  <a:schemeClr val="tx1"/>
                </a:solidFill>
                <a:cs typeface="Arial" panose="020B0604020202020204" pitchFamily="34" charset="0"/>
              </a:rPr>
              <a:t>[</a:t>
            </a:r>
            <a:r>
              <a:rPr lang="en-US" altLang="en-US" b="1" dirty="0" err="1">
                <a:solidFill>
                  <a:schemeClr val="tx1"/>
                </a:solidFill>
                <a:cs typeface="Arial" panose="020B0604020202020204" pitchFamily="34" charset="0"/>
              </a:rPr>
              <a:t>pptx</a:t>
            </a:r>
            <a:r>
              <a:rPr lang="en-US" altLang="en-US" b="1" dirty="0">
                <a:solidFill>
                  <a:schemeClr val="tx1"/>
                </a:solidFill>
                <a:cs typeface="Arial" panose="020B0604020202020204" pitchFamily="34" charset="0"/>
              </a:rPr>
              <a:t>]</a:t>
            </a:r>
            <a:endParaRPr altLang="en-US" b="1" dirty="0" smtClean="0">
              <a:solidFill>
                <a:schemeClr val="tx1"/>
              </a:solidFill>
              <a:latin typeface="Calibri" panose="020F0502020204030204" pitchFamily="34" charset="0"/>
              <a:cs typeface="Arial" panose="020B0604020202020204" pitchFamily="34" charset="0"/>
            </a:endParaRPr>
          </a:p>
        </p:txBody>
      </p:sp>
      <p:pic>
        <p:nvPicPr>
          <p:cNvPr id="1229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51400"/>
            <a:ext cx="744538"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5114925"/>
            <a:ext cx="8032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538" y="4951413"/>
            <a:ext cx="3756025"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4438" y="4986338"/>
            <a:ext cx="1573212"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0563" y="4986338"/>
            <a:ext cx="2303462"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3"/>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E54DDF3-E9AC-4966-A39C-B77678D007D2}" type="slidenum">
              <a:rPr lang="en-US" altLang="zh-TW" smtClean="0">
                <a:solidFill>
                  <a:srgbClr val="000000"/>
                </a:solidFill>
                <a:cs typeface="Arial Unicode MS" pitchFamily="34" charset="-128"/>
              </a:rPr>
              <a:pPr eaLnBrk="1" hangingPunct="1"/>
              <a:t>10</a:t>
            </a:fld>
            <a:endParaRPr lang="en-US" altLang="zh-TW" smtClean="0">
              <a:solidFill>
                <a:srgbClr val="000000"/>
              </a:solidFill>
              <a:cs typeface="Arial Unicode MS" pitchFamily="34" charset="-128"/>
            </a:endParaRPr>
          </a:p>
        </p:txBody>
      </p:sp>
      <p:sp>
        <p:nvSpPr>
          <p:cNvPr id="20482" name="Title 1"/>
          <p:cNvSpPr>
            <a:spLocks noGrp="1"/>
          </p:cNvSpPr>
          <p:nvPr>
            <p:ph type="title"/>
          </p:nvPr>
        </p:nvSpPr>
        <p:spPr/>
        <p:txBody>
          <a:bodyPr/>
          <a:lstStyle/>
          <a:p>
            <a:pPr eaLnBrk="1" hangingPunct="1">
              <a:lnSpc>
                <a:spcPct val="100000"/>
              </a:lnSpc>
            </a:pPr>
            <a:r>
              <a:rPr lang="en-US" altLang="en-US" dirty="0" smtClean="0"/>
              <a:t>Here – Wikipedia as a knowledge resource  …. but we can use other resources</a:t>
            </a:r>
          </a:p>
        </p:txBody>
      </p:sp>
      <p:sp>
        <p:nvSpPr>
          <p:cNvPr id="3" name="Content Placeholder 2"/>
          <p:cNvSpPr>
            <a:spLocks noGrp="1"/>
          </p:cNvSpPr>
          <p:nvPr>
            <p:ph idx="1"/>
          </p:nvPr>
        </p:nvSpPr>
        <p:spPr/>
        <p:txBody>
          <a:bodyPr/>
          <a:lstStyle/>
          <a:p>
            <a:endParaRPr lang="en-US"/>
          </a:p>
        </p:txBody>
      </p:sp>
      <p:pic>
        <p:nvPicPr>
          <p:cNvPr id="20484" name="Picture 53" descr="apple-logo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971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7" descr="mac system 7.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257800"/>
            <a:ext cx="1238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9" descr="220px-Chicago_typeface_spec.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971800"/>
            <a:ext cx="111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5" descr="mac os 8.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419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77" descr="800px-Chicagothebandmillbrook_la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5876925"/>
            <a:ext cx="3429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79" descr="Chicago_-_Chicago_VIII.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91500" y="3429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81" descr="ChicagoIII.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3581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a:off x="1727200" y="3733800"/>
            <a:ext cx="787400" cy="1447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rot="5400000">
            <a:off x="2667000" y="3962400"/>
            <a:ext cx="1524000" cy="1066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rot="16200000" flipH="1">
            <a:off x="4305300" y="3848100"/>
            <a:ext cx="762000" cy="381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rot="10800000" flipV="1">
            <a:off x="3352800" y="4876800"/>
            <a:ext cx="914400" cy="685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rot="16200000" flipV="1">
            <a:off x="6472237" y="4995863"/>
            <a:ext cx="1457325" cy="304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rot="5400000" flipH="1" flipV="1">
            <a:off x="7515225" y="4714875"/>
            <a:ext cx="1485900" cy="8191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0497" name="TextBox 45"/>
          <p:cNvSpPr txBox="1">
            <a:spLocks noChangeArrowheads="1"/>
          </p:cNvSpPr>
          <p:nvPr/>
        </p:nvSpPr>
        <p:spPr bwMode="auto">
          <a:xfrm>
            <a:off x="1165225" y="4506913"/>
            <a:ext cx="1044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solidFill>
                  <a:srgbClr val="000000"/>
                </a:solidFill>
              </a:rPr>
              <a:t>Used_In</a:t>
            </a:r>
          </a:p>
        </p:txBody>
      </p:sp>
      <p:sp>
        <p:nvSpPr>
          <p:cNvPr id="20498" name="TextBox 46"/>
          <p:cNvSpPr txBox="1">
            <a:spLocks noChangeArrowheads="1"/>
          </p:cNvSpPr>
          <p:nvPr/>
        </p:nvSpPr>
        <p:spPr bwMode="auto">
          <a:xfrm>
            <a:off x="3036888" y="3973513"/>
            <a:ext cx="62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solidFill>
                  <a:srgbClr val="000000"/>
                </a:solidFill>
              </a:rPr>
              <a:t>Is_a</a:t>
            </a:r>
          </a:p>
        </p:txBody>
      </p:sp>
      <p:sp>
        <p:nvSpPr>
          <p:cNvPr id="20499" name="TextBox 47"/>
          <p:cNvSpPr txBox="1">
            <a:spLocks noChangeArrowheads="1"/>
          </p:cNvSpPr>
          <p:nvPr/>
        </p:nvSpPr>
        <p:spPr bwMode="auto">
          <a:xfrm>
            <a:off x="4724400" y="3810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solidFill>
                  <a:srgbClr val="000000"/>
                </a:solidFill>
              </a:rPr>
              <a:t>Is_a</a:t>
            </a:r>
          </a:p>
        </p:txBody>
      </p:sp>
      <p:sp>
        <p:nvSpPr>
          <p:cNvPr id="20500" name="TextBox 48"/>
          <p:cNvSpPr txBox="1">
            <a:spLocks noChangeArrowheads="1"/>
          </p:cNvSpPr>
          <p:nvPr/>
        </p:nvSpPr>
        <p:spPr bwMode="auto">
          <a:xfrm>
            <a:off x="3505200" y="5345113"/>
            <a:ext cx="1338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solidFill>
                  <a:srgbClr val="000000"/>
                </a:solidFill>
              </a:rPr>
              <a:t>Succeeded</a:t>
            </a:r>
          </a:p>
        </p:txBody>
      </p:sp>
      <p:sp>
        <p:nvSpPr>
          <p:cNvPr id="20501" name="TextBox 49"/>
          <p:cNvSpPr txBox="1">
            <a:spLocks noChangeArrowheads="1"/>
          </p:cNvSpPr>
          <p:nvPr/>
        </p:nvSpPr>
        <p:spPr bwMode="auto">
          <a:xfrm>
            <a:off x="7223125" y="48006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solidFill>
                  <a:srgbClr val="000000"/>
                </a:solidFill>
              </a:rPr>
              <a:t>Released</a:t>
            </a:r>
          </a:p>
        </p:txBody>
      </p:sp>
      <p:pic>
        <p:nvPicPr>
          <p:cNvPr id="20502" name="Picture 25" descr="Wikipedia.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81800" y="457200"/>
            <a:ext cx="175260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818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457200" y="1125538"/>
            <a:ext cx="8229600" cy="5000625"/>
          </a:xfrm>
        </p:spPr>
        <p:txBody>
          <a:bodyPr>
            <a:normAutofit/>
          </a:bodyPr>
          <a:lstStyle/>
          <a:p>
            <a:pPr marL="0" indent="0">
              <a:buNone/>
              <a:defRPr/>
            </a:pPr>
            <a:r>
              <a:rPr altLang="zh-CN" sz="2000" dirty="0" smtClean="0"/>
              <a:t>Hundreds of protesters from various groups converged on the state capitol in </a:t>
            </a:r>
            <a:r>
              <a:rPr altLang="zh-CN" sz="2000" dirty="0" smtClean="0">
                <a:solidFill>
                  <a:srgbClr val="FF0000"/>
                </a:solidFill>
              </a:rPr>
              <a:t>Topeka, Kansas</a:t>
            </a:r>
            <a:r>
              <a:rPr altLang="zh-CN" sz="2000" dirty="0" smtClean="0"/>
              <a:t> today</a:t>
            </a:r>
            <a:r>
              <a:rPr lang="en-US" altLang="zh-CN" sz="2000" dirty="0" smtClean="0"/>
              <a:t>…</a:t>
            </a:r>
            <a:endParaRPr altLang="zh-CN" sz="2000" dirty="0"/>
          </a:p>
          <a:p>
            <a:pPr marL="0" indent="0">
              <a:buNone/>
              <a:defRPr/>
            </a:pPr>
            <a:r>
              <a:rPr altLang="zh-CN" sz="2000" dirty="0" smtClean="0"/>
              <a:t>Second, I have a really hard time believing that there were any ACTUAL “explosives” since the news story they link to talks about one guy getting arrested for THREATENING Governor </a:t>
            </a:r>
            <a:r>
              <a:rPr altLang="zh-CN" sz="2000" dirty="0" smtClean="0">
                <a:solidFill>
                  <a:srgbClr val="FF0000"/>
                </a:solidFill>
              </a:rPr>
              <a:t>Brownback</a:t>
            </a:r>
            <a:r>
              <a:rPr altLang="zh-CN" sz="2000" dirty="0" smtClean="0"/>
              <a:t>.</a:t>
            </a:r>
          </a:p>
          <a:p>
            <a:pPr marL="0" indent="0">
              <a:defRPr/>
            </a:pPr>
            <a:endParaRPr altLang="zh-CN" sz="1800" dirty="0" smtClean="0"/>
          </a:p>
          <a:p>
            <a:pPr marL="0" indent="0">
              <a:defRPr/>
            </a:pPr>
            <a:endParaRPr altLang="zh-CN" sz="1800" dirty="0" smtClean="0"/>
          </a:p>
          <a:p>
            <a:pPr marL="0" indent="0">
              <a:buNone/>
              <a:defRPr/>
            </a:pPr>
            <a:endParaRPr altLang="zh-CN" sz="1800" dirty="0" smtClean="0"/>
          </a:p>
        </p:txBody>
      </p:sp>
      <p:sp>
        <p:nvSpPr>
          <p:cNvPr id="5" name="Rectangle 1"/>
          <p:cNvSpPr>
            <a:spLocks noGrp="1" noChangeArrowheads="1"/>
          </p:cNvSpPr>
          <p:nvPr>
            <p:ph type="title"/>
          </p:nvPr>
        </p:nvSpPr>
        <p:spPr>
          <a:xfrm>
            <a:off x="169430" y="-134800"/>
            <a:ext cx="8074025" cy="1141413"/>
          </a:xfrm>
        </p:spPr>
        <p:txBody>
          <a:bodyPr lIns="0" tIns="0" rIns="0" bIns="0"/>
          <a:lstStyle/>
          <a:p>
            <a:pPr eaLnBrk="1">
              <a:defRPr/>
            </a:pPr>
            <a:r>
              <a:rPr altLang="zh-CN" sz="3200" dirty="0" smtClean="0">
                <a:sym typeface="Tahoma" pitchFamily="34" charset="0"/>
              </a:rPr>
              <a:t>Rich Context: Related Employer</a:t>
            </a:r>
            <a:endParaRPr altLang="zh-CN" sz="3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5165" y="3861048"/>
            <a:ext cx="1651171" cy="247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771436" y="3367548"/>
            <a:ext cx="381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rgbClr val="FF0000"/>
                </a:solidFill>
              </a:rPr>
              <a:t>Sam Brownback</a:t>
            </a:r>
            <a:endParaRPr lang="en-US" altLang="zh-CN" b="1" i="1" dirty="0">
              <a:solidFill>
                <a:srgbClr val="FF0000"/>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13" y="3924291"/>
            <a:ext cx="4029075"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79338" y="3492243"/>
            <a:ext cx="381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rgbClr val="FF0000"/>
                </a:solidFill>
              </a:rPr>
              <a:t>Peter Brownback</a:t>
            </a:r>
            <a:endParaRPr lang="en-US" altLang="zh-CN" b="1" i="1" dirty="0">
              <a:solidFill>
                <a:srgbClr val="FF0000"/>
              </a:solidFill>
            </a:endParaRPr>
          </a:p>
        </p:txBody>
      </p:sp>
      <p:sp>
        <p:nvSpPr>
          <p:cNvPr id="8" name="Down Arrow 7"/>
          <p:cNvSpPr/>
          <p:nvPr/>
        </p:nvSpPr>
        <p:spPr>
          <a:xfrm>
            <a:off x="6679648" y="2778095"/>
            <a:ext cx="191752" cy="6983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5517232"/>
            <a:ext cx="801052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7524328" y="5454168"/>
            <a:ext cx="1162472"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100</a:t>
            </a:fld>
            <a:endParaRPr lang="en-US" altLang="zh-TW" dirty="0"/>
          </a:p>
        </p:txBody>
      </p:sp>
    </p:spTree>
    <p:extLst>
      <p:ext uri="{BB962C8B-B14F-4D97-AF65-F5344CB8AC3E}">
        <p14:creationId xmlns:p14="http://schemas.microsoft.com/office/powerpoint/2010/main" val="93175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457200" y="981075"/>
            <a:ext cx="8229600" cy="1847761"/>
          </a:xfrm>
          <a:solidFill>
            <a:schemeClr val="tx2">
              <a:lumMod val="20000"/>
              <a:lumOff val="80000"/>
            </a:schemeClr>
          </a:solidFill>
        </p:spPr>
        <p:txBody>
          <a:bodyPr>
            <a:normAutofit/>
          </a:bodyPr>
          <a:lstStyle/>
          <a:p>
            <a:pPr marL="0" indent="0">
              <a:buNone/>
              <a:defRPr/>
            </a:pPr>
            <a:r>
              <a:rPr lang="en-US" i="1" dirty="0" smtClean="0"/>
              <a:t>I </a:t>
            </a:r>
            <a:r>
              <a:rPr lang="en-US" i="1" dirty="0"/>
              <a:t>check the numbers, and am shocked to learn the Sharks have over 10 million in available cap room. </a:t>
            </a:r>
            <a:r>
              <a:rPr lang="en-US" b="1" i="1" dirty="0" err="1"/>
              <a:t>Antropov</a:t>
            </a:r>
            <a:r>
              <a:rPr lang="en-US" i="1" dirty="0"/>
              <a:t> would fit in great with the </a:t>
            </a:r>
            <a:r>
              <a:rPr lang="en-US" b="1" i="1" dirty="0">
                <a:solidFill>
                  <a:srgbClr val="C00000"/>
                </a:solidFill>
              </a:rPr>
              <a:t>Sharks</a:t>
            </a:r>
            <a:r>
              <a:rPr lang="en-US" i="1" dirty="0"/>
              <a:t>, while </a:t>
            </a:r>
            <a:r>
              <a:rPr lang="en-US" b="1" i="1" dirty="0"/>
              <a:t>McCabe</a:t>
            </a:r>
            <a:r>
              <a:rPr lang="en-US" i="1" dirty="0"/>
              <a:t> would be the big shot </a:t>
            </a:r>
            <a:r>
              <a:rPr lang="en-US" i="1" dirty="0" smtClean="0"/>
              <a:t>(</a:t>
            </a:r>
            <a:r>
              <a:rPr lang="en-US" i="1" dirty="0"/>
              <a:t>you will remember last year how much they pursued </a:t>
            </a:r>
            <a:r>
              <a:rPr lang="en-US" b="1" i="1" dirty="0" err="1"/>
              <a:t>Souray</a:t>
            </a:r>
            <a:r>
              <a:rPr lang="en-US" i="1" dirty="0"/>
              <a:t>).</a:t>
            </a:r>
            <a:endParaRPr altLang="zh-CN" dirty="0" smtClean="0"/>
          </a:p>
          <a:p>
            <a:pPr marL="0" indent="0">
              <a:defRPr/>
            </a:pPr>
            <a:endParaRPr altLang="zh-CN" sz="1800" dirty="0" smtClean="0"/>
          </a:p>
          <a:p>
            <a:pPr marL="0" indent="0">
              <a:defRPr/>
            </a:pPr>
            <a:endParaRPr altLang="zh-CN" sz="1800" dirty="0" smtClean="0"/>
          </a:p>
        </p:txBody>
      </p:sp>
      <p:cxnSp>
        <p:nvCxnSpPr>
          <p:cNvPr id="4" name="Straight Arrow Connector 3"/>
          <p:cNvCxnSpPr/>
          <p:nvPr/>
        </p:nvCxnSpPr>
        <p:spPr>
          <a:xfrm>
            <a:off x="2699792" y="1950486"/>
            <a:ext cx="0" cy="1296144"/>
          </a:xfrm>
          <a:prstGeom prst="straightConnector1">
            <a:avLst/>
          </a:prstGeom>
          <a:ln w="41275" cmpd="thickThin">
            <a:tailEnd type="arrow"/>
          </a:ln>
        </p:spPr>
        <p:style>
          <a:lnRef idx="1">
            <a:schemeClr val="accent1"/>
          </a:lnRef>
          <a:fillRef idx="0">
            <a:schemeClr val="accent1"/>
          </a:fillRef>
          <a:effectRef idx="0">
            <a:schemeClr val="accent1"/>
          </a:effectRef>
          <a:fontRef idx="minor">
            <a:schemeClr val="tx1"/>
          </a:fontRef>
        </p:style>
      </p:cxnSp>
      <p:sp>
        <p:nvSpPr>
          <p:cNvPr id="8" name="Rectangle 1"/>
          <p:cNvSpPr>
            <a:spLocks noGrp="1" noChangeArrowheads="1"/>
          </p:cNvSpPr>
          <p:nvPr>
            <p:ph type="title"/>
          </p:nvPr>
        </p:nvSpPr>
        <p:spPr>
          <a:xfrm>
            <a:off x="169430" y="-134800"/>
            <a:ext cx="8074025" cy="1141413"/>
          </a:xfrm>
        </p:spPr>
        <p:txBody>
          <a:bodyPr lIns="0" tIns="0" rIns="0" bIns="0"/>
          <a:lstStyle/>
          <a:p>
            <a:pPr eaLnBrk="1">
              <a:defRPr/>
            </a:pPr>
            <a:r>
              <a:rPr altLang="zh-CN" sz="3200" dirty="0" smtClean="0">
                <a:sym typeface="Tahoma" pitchFamily="34" charset="0"/>
              </a:rPr>
              <a:t>Rich Context: Related Employees</a:t>
            </a:r>
            <a:endParaRPr altLang="zh-CN" sz="3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44" y="3216630"/>
            <a:ext cx="3761708" cy="316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507" y="2975600"/>
            <a:ext cx="4034294" cy="337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101</a:t>
            </a:fld>
            <a:endParaRPr lang="en-US" altLang="zh-TW" dirty="0"/>
          </a:p>
        </p:txBody>
      </p:sp>
    </p:spTree>
    <p:extLst>
      <p:ext uri="{BB962C8B-B14F-4D97-AF65-F5344CB8AC3E}">
        <p14:creationId xmlns:p14="http://schemas.microsoft.com/office/powerpoint/2010/main" val="300153162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1304503" y="1092491"/>
            <a:ext cx="6536706" cy="557808"/>
          </a:xfrm>
          <a:solidFill>
            <a:schemeClr val="tx2">
              <a:lumMod val="20000"/>
              <a:lumOff val="80000"/>
            </a:schemeClr>
          </a:solidFill>
        </p:spPr>
        <p:txBody>
          <a:bodyPr>
            <a:normAutofit/>
          </a:bodyPr>
          <a:lstStyle/>
          <a:p>
            <a:pPr marL="0" indent="0">
              <a:buNone/>
              <a:defRPr/>
            </a:pPr>
            <a:r>
              <a:rPr altLang="zh-CN" sz="2000" dirty="0" smtClean="0"/>
              <a:t>Where would </a:t>
            </a:r>
            <a:r>
              <a:rPr altLang="zh-CN" sz="2000" dirty="0" smtClean="0">
                <a:solidFill>
                  <a:srgbClr val="FF0000"/>
                </a:solidFill>
              </a:rPr>
              <a:t>McCain</a:t>
            </a:r>
            <a:r>
              <a:rPr altLang="zh-CN" sz="2000" dirty="0" smtClean="0"/>
              <a:t> be without </a:t>
            </a:r>
            <a:r>
              <a:rPr altLang="zh-CN" sz="2000" dirty="0" smtClean="0">
                <a:solidFill>
                  <a:srgbClr val="FF0000"/>
                </a:solidFill>
              </a:rPr>
              <a:t>Sarah</a:t>
            </a:r>
            <a:r>
              <a:rPr altLang="zh-CN" sz="2000" dirty="0" smtClean="0"/>
              <a:t>?</a:t>
            </a:r>
          </a:p>
          <a:p>
            <a:pPr marL="0" indent="0">
              <a:buNone/>
              <a:defRPr/>
            </a:pPr>
            <a:endParaRPr altLang="zh-CN" sz="1800" dirty="0" smtClean="0"/>
          </a:p>
        </p:txBody>
      </p:sp>
      <p:sp>
        <p:nvSpPr>
          <p:cNvPr id="6" name="内容占位符 2"/>
          <p:cNvSpPr txBox="1">
            <a:spLocks/>
          </p:cNvSpPr>
          <p:nvPr/>
        </p:nvSpPr>
        <p:spPr bwMode="auto">
          <a:xfrm>
            <a:off x="301625" y="3886200"/>
            <a:ext cx="822960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8" tIns="45718" rIns="45718" bIns="45718"/>
          <a:lstStyle>
            <a:lvl1pPr marL="342900" indent="-342900" defTabSz="457200" eaLnBrk="0">
              <a:defRPr sz="2400">
                <a:solidFill>
                  <a:srgbClr val="000000"/>
                </a:solidFill>
                <a:latin typeface="Helvetica" charset="0"/>
                <a:ea typeface="宋体" charset="0"/>
                <a:cs typeface="Helvetica" charset="0"/>
                <a:sym typeface="Helvetica" charset="0"/>
              </a:defRPr>
            </a:lvl1pPr>
            <a:lvl2pPr marL="742950" indent="-285750" defTabSz="457200" eaLnBrk="0">
              <a:defRPr sz="2400">
                <a:solidFill>
                  <a:srgbClr val="000000"/>
                </a:solidFill>
                <a:latin typeface="Helvetica" charset="0"/>
                <a:ea typeface="Helvetica" charset="0"/>
                <a:cs typeface="Helvetica" charset="0"/>
                <a:sym typeface="Helvetica" charset="0"/>
              </a:defRPr>
            </a:lvl2pPr>
            <a:lvl3pPr marL="1143000" indent="-228600" defTabSz="457200" eaLnBrk="0">
              <a:defRPr sz="2400">
                <a:solidFill>
                  <a:srgbClr val="000000"/>
                </a:solidFill>
                <a:latin typeface="Helvetica" charset="0"/>
                <a:ea typeface="Helvetica" charset="0"/>
                <a:cs typeface="Helvetica" charset="0"/>
                <a:sym typeface="Helvetica" charset="0"/>
              </a:defRPr>
            </a:lvl3pPr>
            <a:lvl4pPr marL="1600200" indent="-228600" defTabSz="457200" eaLnBrk="0">
              <a:defRPr sz="2400">
                <a:solidFill>
                  <a:srgbClr val="000000"/>
                </a:solidFill>
                <a:latin typeface="Helvetica" charset="0"/>
                <a:ea typeface="Helvetica" charset="0"/>
                <a:cs typeface="Helvetica" charset="0"/>
                <a:sym typeface="Helvetica" charset="0"/>
              </a:defRPr>
            </a:lvl4pPr>
            <a:lvl5pPr marL="2057400" indent="-228600" defTabSz="4572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a:defRPr/>
            </a:pPr>
            <a:endParaRPr kumimoji="1" lang="zh-CN" altLang="en-US" sz="1800" dirty="0" smtClean="0">
              <a:ea typeface="SimSun" charset="0"/>
              <a:cs typeface="SimSun" charset="0"/>
            </a:endParaRPr>
          </a:p>
        </p:txBody>
      </p:sp>
      <p:sp>
        <p:nvSpPr>
          <p:cNvPr id="7" name="Rectangle 1"/>
          <p:cNvSpPr>
            <a:spLocks noGrp="1" noChangeArrowheads="1"/>
          </p:cNvSpPr>
          <p:nvPr>
            <p:ph type="title"/>
          </p:nvPr>
        </p:nvSpPr>
        <p:spPr>
          <a:xfrm>
            <a:off x="169430" y="-134800"/>
            <a:ext cx="8074025" cy="1141413"/>
          </a:xfrm>
        </p:spPr>
        <p:txBody>
          <a:bodyPr lIns="0" tIns="0" rIns="0" bIns="0"/>
          <a:lstStyle/>
          <a:p>
            <a:pPr eaLnBrk="1">
              <a:defRPr/>
            </a:pPr>
            <a:r>
              <a:rPr altLang="zh-CN" sz="3200" dirty="0" smtClean="0">
                <a:sym typeface="Tahoma" pitchFamily="34" charset="0"/>
              </a:rPr>
              <a:t>Rich Context: Related Colleagues</a:t>
            </a:r>
            <a:endParaRPr altLang="zh-CN" sz="32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032" y="3886200"/>
            <a:ext cx="1281248" cy="165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6958" y="3664975"/>
            <a:ext cx="1386331" cy="178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8759" y="1801303"/>
            <a:ext cx="1397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2598" y="5448300"/>
            <a:ext cx="1195049" cy="1226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1032" y="1825755"/>
            <a:ext cx="1743646" cy="178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urved Right Arrow 26"/>
          <p:cNvSpPr/>
          <p:nvPr/>
        </p:nvSpPr>
        <p:spPr>
          <a:xfrm>
            <a:off x="4932040" y="1380019"/>
            <a:ext cx="864096" cy="329856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urved Left Arrow 27"/>
          <p:cNvSpPr/>
          <p:nvPr/>
        </p:nvSpPr>
        <p:spPr>
          <a:xfrm>
            <a:off x="3203848" y="1449031"/>
            <a:ext cx="864096" cy="322954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697" y="5576380"/>
            <a:ext cx="9042125" cy="520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430" y="6081451"/>
            <a:ext cx="8361795" cy="630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102</a:t>
            </a:fld>
            <a:endParaRPr lang="en-US" altLang="zh-TW" dirty="0"/>
          </a:p>
        </p:txBody>
      </p:sp>
    </p:spTree>
    <p:extLst>
      <p:ext uri="{BB962C8B-B14F-4D97-AF65-F5344CB8AC3E}">
        <p14:creationId xmlns:p14="http://schemas.microsoft.com/office/powerpoint/2010/main" val="12699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245810" y="876366"/>
            <a:ext cx="8646670" cy="752434"/>
          </a:xfrm>
          <a:solidFill>
            <a:schemeClr val="tx2">
              <a:lumMod val="20000"/>
              <a:lumOff val="80000"/>
            </a:schemeClr>
          </a:solidFill>
        </p:spPr>
        <p:txBody>
          <a:bodyPr>
            <a:noAutofit/>
          </a:bodyPr>
          <a:lstStyle/>
          <a:p>
            <a:pPr marL="0" indent="0">
              <a:buNone/>
              <a:defRPr/>
            </a:pPr>
            <a:r>
              <a:rPr lang="en-US" altLang="zh-CN" sz="2000" dirty="0"/>
              <a:t>No matter what, he never should have given </a:t>
            </a:r>
            <a:r>
              <a:rPr lang="en-US" altLang="zh-CN" sz="2000" dirty="0">
                <a:solidFill>
                  <a:srgbClr val="C00000"/>
                </a:solidFill>
              </a:rPr>
              <a:t>Michael Jackson </a:t>
            </a:r>
            <a:r>
              <a:rPr lang="en-US" altLang="zh-CN" sz="2000" dirty="0"/>
              <a:t>that </a:t>
            </a:r>
            <a:r>
              <a:rPr lang="en-US" altLang="zh-CN" sz="2000" dirty="0" err="1"/>
              <a:t>propofol</a:t>
            </a:r>
            <a:r>
              <a:rPr lang="en-US" altLang="zh-CN" sz="2000" dirty="0" smtClean="0"/>
              <a:t>. He </a:t>
            </a:r>
            <a:r>
              <a:rPr lang="en-US" altLang="zh-CN" sz="2000" dirty="0"/>
              <a:t>seems to think a “proper” court would have let </a:t>
            </a:r>
            <a:r>
              <a:rPr lang="en-US" altLang="zh-CN" sz="2000" dirty="0">
                <a:solidFill>
                  <a:srgbClr val="C00000"/>
                </a:solidFill>
              </a:rPr>
              <a:t>Murray</a:t>
            </a:r>
            <a:r>
              <a:rPr lang="en-US" altLang="zh-CN" sz="2000" dirty="0"/>
              <a:t> go </a:t>
            </a:r>
            <a:r>
              <a:rPr lang="en-US" altLang="zh-CN" sz="2000" dirty="0" smtClean="0"/>
              <a:t>free.</a:t>
            </a:r>
            <a:endParaRPr altLang="zh-CN" sz="2000" dirty="0" smtClean="0"/>
          </a:p>
          <a:p>
            <a:pPr marL="0" indent="0">
              <a:buNone/>
              <a:defRPr/>
            </a:pPr>
            <a:endParaRPr altLang="zh-CN" sz="2000" dirty="0" smtClean="0"/>
          </a:p>
        </p:txBody>
      </p:sp>
      <p:sp>
        <p:nvSpPr>
          <p:cNvPr id="15" name="内容占位符 2"/>
          <p:cNvSpPr txBox="1">
            <a:spLocks/>
          </p:cNvSpPr>
          <p:nvPr/>
        </p:nvSpPr>
        <p:spPr>
          <a:xfrm>
            <a:off x="393018" y="5233237"/>
            <a:ext cx="8229600" cy="887378"/>
          </a:xfrm>
          <a:prstGeom prst="rect">
            <a:avLst/>
          </a:prstGeom>
          <a:noFill/>
        </p:spPr>
        <p:txBody>
          <a:bodyPr>
            <a:noAutofit/>
          </a:bodyPr>
          <a:lstStyle>
            <a:lvl1pPr marL="342900" indent="-342900" algn="l" rtl="0" eaLnBrk="1" fontAlgn="base" hangingPunct="1">
              <a:spcBef>
                <a:spcPct val="20000"/>
              </a:spcBef>
              <a:spcAft>
                <a:spcPct val="0"/>
              </a:spcAft>
              <a:buFont typeface="Arial" panose="020B0604020202020204" pitchFamily="34" charset="0"/>
              <a:buChar char="•"/>
              <a:defRPr lang="en-US" sz="2800" kern="1200">
                <a:solidFill>
                  <a:schemeClr val="tx1"/>
                </a:solidFill>
                <a:latin typeface="Palatino Linotype"/>
                <a:ea typeface="MS PGothic" pitchFamily="34" charset="-128"/>
                <a:cs typeface="MS PGothic" pitchFamily="34" charset="-128"/>
              </a:defRPr>
            </a:lvl1pPr>
            <a:lvl2pPr marL="742950" indent="-285750" algn="l" rtl="0" eaLnBrk="1" fontAlgn="base" hangingPunct="1">
              <a:spcBef>
                <a:spcPct val="20000"/>
              </a:spcBef>
              <a:spcAft>
                <a:spcPct val="0"/>
              </a:spcAft>
              <a:buFont typeface="Courier New" panose="02070309020205020404" pitchFamily="49" charset="0"/>
              <a:buChar char="o"/>
              <a:defRPr lang="en-US" sz="2600" kern="1200">
                <a:solidFill>
                  <a:schemeClr val="tx1"/>
                </a:solidFill>
                <a:latin typeface="Palatino Linotype"/>
                <a:ea typeface="MS PGothic" pitchFamily="34" charset="-128"/>
                <a:cs typeface="Palatino Linotype"/>
              </a:defRPr>
            </a:lvl2pPr>
            <a:lvl3pPr marL="1143000" indent="-228600" algn="l" rtl="0" eaLnBrk="1" fontAlgn="base" hangingPunct="1">
              <a:spcBef>
                <a:spcPct val="20000"/>
              </a:spcBef>
              <a:spcAft>
                <a:spcPct val="0"/>
              </a:spcAft>
              <a:buFont typeface="Arial" panose="020B0604020202020204" pitchFamily="34" charset="0"/>
              <a:buChar char="•"/>
              <a:defRPr lang="en-US" sz="2400" kern="1200">
                <a:solidFill>
                  <a:schemeClr val="tx1"/>
                </a:solidFill>
                <a:latin typeface="Palatino Linotype"/>
                <a:ea typeface="Palatino Linotype" charset="0"/>
                <a:cs typeface="Palatino Linotype"/>
              </a:defRPr>
            </a:lvl3pPr>
            <a:lvl4pPr marL="1600200" indent="-228600" algn="l" rtl="0" eaLnBrk="1" fontAlgn="base" hangingPunct="1">
              <a:spcBef>
                <a:spcPct val="20000"/>
              </a:spcBef>
              <a:spcAft>
                <a:spcPct val="0"/>
              </a:spcAft>
              <a:buFont typeface="Courier New" panose="02070309020205020404" pitchFamily="49" charset="0"/>
              <a:buChar char="o"/>
              <a:defRPr lang="en-US" sz="2000" kern="1200">
                <a:solidFill>
                  <a:schemeClr val="tx1"/>
                </a:solidFill>
                <a:latin typeface="Palatino Linotype"/>
                <a:ea typeface="Palatino Linotype" charset="0"/>
                <a:cs typeface="Palatino Linotype"/>
              </a:defRPr>
            </a:lvl4pPr>
            <a:lvl5pPr marL="2057400" indent="-228600" algn="l" rtl="0" eaLnBrk="1" fontAlgn="base" hangingPunct="1">
              <a:spcBef>
                <a:spcPct val="20000"/>
              </a:spcBef>
              <a:spcAft>
                <a:spcPct val="0"/>
              </a:spcAft>
              <a:buFont typeface="Arial" panose="020B0604020202020204" pitchFamily="34" charset="0"/>
              <a:buChar char="•"/>
              <a:defRPr lang="en-US" sz="2000" kern="1200">
                <a:solidFill>
                  <a:schemeClr val="tx1"/>
                </a:solidFill>
                <a:latin typeface="Palatino Linotype"/>
                <a:ea typeface="Palatino Linotype" charset="0"/>
                <a:cs typeface="Palatino Linotype"/>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defRPr/>
            </a:pPr>
            <a:r>
              <a:rPr lang="en-US" sz="2000" dirty="0" smtClean="0"/>
              <a:t>The </a:t>
            </a:r>
            <a:r>
              <a:rPr lang="en-US" sz="2000" dirty="0"/>
              <a:t>trial of Conrad </a:t>
            </a:r>
            <a:r>
              <a:rPr lang="en-US" sz="2000" dirty="0" smtClean="0"/>
              <a:t>Murray was </a:t>
            </a:r>
            <a:r>
              <a:rPr lang="en-US" sz="2000" dirty="0"/>
              <a:t>the American criminal trial </a:t>
            </a:r>
            <a:r>
              <a:rPr lang="en-US" sz="2000" dirty="0" smtClean="0"/>
              <a:t>of </a:t>
            </a:r>
            <a:r>
              <a:rPr lang="en-US" sz="2000" dirty="0" smtClean="0">
                <a:solidFill>
                  <a:srgbClr val="C00000"/>
                </a:solidFill>
              </a:rPr>
              <a:t>Michael Jackson</a:t>
            </a:r>
            <a:r>
              <a:rPr lang="en-US" sz="2000" dirty="0" smtClean="0"/>
              <a:t>'s </a:t>
            </a:r>
            <a:r>
              <a:rPr lang="en-US" sz="2000" dirty="0"/>
              <a:t>personal physician, </a:t>
            </a:r>
            <a:r>
              <a:rPr lang="en-US" sz="2000" dirty="0">
                <a:solidFill>
                  <a:srgbClr val="C00000"/>
                </a:solidFill>
              </a:rPr>
              <a:t>Conrad Murray</a:t>
            </a:r>
            <a:r>
              <a:rPr lang="en-US" sz="2000" dirty="0"/>
              <a:t>.</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2060848"/>
            <a:ext cx="2463924" cy="246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flipH="1">
            <a:off x="4283968" y="1006613"/>
            <a:ext cx="1455812" cy="1054235"/>
          </a:xfrm>
          <a:prstGeom prst="straightConnector1">
            <a:avLst/>
          </a:prstGeom>
          <a:ln w="38100" cmpd="thickThi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739780" y="1507438"/>
            <a:ext cx="874064" cy="841442"/>
          </a:xfrm>
          <a:prstGeom prst="straightConnector1">
            <a:avLst/>
          </a:prstGeom>
          <a:ln w="38100" cmpd="thickThin">
            <a:tailEnd type="arrow"/>
          </a:ln>
        </p:spPr>
        <p:style>
          <a:lnRef idx="1">
            <a:schemeClr val="accent1"/>
          </a:lnRef>
          <a:fillRef idx="0">
            <a:schemeClr val="accent1"/>
          </a:fillRef>
          <a:effectRef idx="0">
            <a:schemeClr val="accent1"/>
          </a:effectRef>
          <a:fontRef idx="minor">
            <a:schemeClr val="tx1"/>
          </a:fontRef>
        </p:style>
      </p:cxnSp>
      <p:sp>
        <p:nvSpPr>
          <p:cNvPr id="9" name="Rectangle 1"/>
          <p:cNvSpPr>
            <a:spLocks noGrp="1" noChangeArrowheads="1"/>
          </p:cNvSpPr>
          <p:nvPr>
            <p:ph type="title"/>
          </p:nvPr>
        </p:nvSpPr>
        <p:spPr>
          <a:xfrm>
            <a:off x="169430" y="-134800"/>
            <a:ext cx="8074025" cy="1141413"/>
          </a:xfrm>
        </p:spPr>
        <p:txBody>
          <a:bodyPr lIns="0" tIns="0" rIns="0" bIns="0"/>
          <a:lstStyle/>
          <a:p>
            <a:pPr eaLnBrk="1">
              <a:defRPr/>
            </a:pPr>
            <a:r>
              <a:rPr altLang="zh-CN" sz="3200" dirty="0" smtClean="0">
                <a:sym typeface="Tahoma" pitchFamily="34" charset="0"/>
              </a:rPr>
              <a:t>Rich Context: Related Colleagues</a:t>
            </a:r>
            <a:endParaRPr altLang="zh-CN" sz="3200" dirty="0"/>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103</a:t>
            </a:fld>
            <a:endParaRPr lang="en-US" altLang="zh-TW" dirty="0"/>
          </a:p>
        </p:txBody>
      </p:sp>
    </p:spTree>
    <p:extLst>
      <p:ext uri="{BB962C8B-B14F-4D97-AF65-F5344CB8AC3E}">
        <p14:creationId xmlns:p14="http://schemas.microsoft.com/office/powerpoint/2010/main" val="208100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800" y="1016271"/>
            <a:ext cx="7848600" cy="707886"/>
          </a:xfrm>
          <a:prstGeom prst="rect">
            <a:avLst/>
          </a:prstGeom>
        </p:spPr>
        <p:txBody>
          <a:bodyPr wrap="square">
            <a:spAutoFit/>
          </a:bodyPr>
          <a:lstStyle/>
          <a:p>
            <a:r>
              <a:rPr lang="en-US" sz="2000" u="sng" dirty="0">
                <a:solidFill>
                  <a:srgbClr val="0000FF"/>
                </a:solidFill>
              </a:rPr>
              <a:t>Mubarak</a:t>
            </a:r>
            <a:r>
              <a:rPr lang="en-US" sz="2000" dirty="0"/>
              <a:t>, the </a:t>
            </a:r>
            <a:r>
              <a:rPr lang="en-US" sz="2000" dirty="0">
                <a:solidFill>
                  <a:srgbClr val="7030A0"/>
                </a:solidFill>
              </a:rPr>
              <a:t>wife</a:t>
            </a:r>
            <a:r>
              <a:rPr lang="en-US" sz="2000" dirty="0"/>
              <a:t> of deposed Egyptian President </a:t>
            </a:r>
            <a:r>
              <a:rPr lang="en-US" sz="2000" u="sng" dirty="0">
                <a:solidFill>
                  <a:srgbClr val="00B050"/>
                </a:solidFill>
              </a:rPr>
              <a:t>Hosni Mubarak</a:t>
            </a:r>
            <a:r>
              <a:rPr lang="en-US" sz="2000" dirty="0"/>
              <a:t>, …</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2060848"/>
            <a:ext cx="720080" cy="9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70" y="3361312"/>
            <a:ext cx="729555" cy="108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0468" y="4581128"/>
            <a:ext cx="1102433" cy="890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4690" y="5743517"/>
            <a:ext cx="948445" cy="84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441" y="2060848"/>
            <a:ext cx="806489" cy="100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6741" y="3284984"/>
            <a:ext cx="729555" cy="108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0301" y="4581128"/>
            <a:ext cx="1102433" cy="890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7294" y="5743516"/>
            <a:ext cx="948445" cy="84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flipV="1">
            <a:off x="2972901" y="2564903"/>
            <a:ext cx="3533840" cy="151216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923928" y="3068959"/>
            <a:ext cx="815893" cy="3600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tx1"/>
                </a:solidFill>
              </a:rPr>
              <a:t>wife</a:t>
            </a:r>
            <a:endParaRPr lang="en-US" b="1" i="1" dirty="0">
              <a:solidFill>
                <a:schemeClr val="tx1"/>
              </a:solidFill>
            </a:endParaRPr>
          </a:p>
        </p:txBody>
      </p:sp>
      <p:cxnSp>
        <p:nvCxnSpPr>
          <p:cNvPr id="17" name="Curved Connector 16"/>
          <p:cNvCxnSpPr>
            <a:endCxn id="17411" idx="1"/>
          </p:cNvCxnSpPr>
          <p:nvPr/>
        </p:nvCxnSpPr>
        <p:spPr>
          <a:xfrm rot="16200000" flipH="1">
            <a:off x="431325" y="2270527"/>
            <a:ext cx="2531158" cy="730531"/>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Curved Connector 20"/>
          <p:cNvCxnSpPr/>
          <p:nvPr/>
        </p:nvCxnSpPr>
        <p:spPr>
          <a:xfrm rot="5400000">
            <a:off x="6825200" y="1702610"/>
            <a:ext cx="1233878" cy="490709"/>
          </a:xfrm>
          <a:prstGeom prst="curvedConnector3">
            <a:avLst>
              <a:gd name="adj1" fmla="val 100815"/>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
          <p:cNvSpPr>
            <a:spLocks noGrp="1" noChangeArrowheads="1"/>
          </p:cNvSpPr>
          <p:nvPr>
            <p:ph type="title"/>
          </p:nvPr>
        </p:nvSpPr>
        <p:spPr>
          <a:xfrm>
            <a:off x="169430" y="-134800"/>
            <a:ext cx="8074025" cy="1141413"/>
          </a:xfrm>
        </p:spPr>
        <p:txBody>
          <a:bodyPr lIns="0" tIns="0" rIns="0" bIns="0"/>
          <a:lstStyle/>
          <a:p>
            <a:pPr eaLnBrk="1">
              <a:defRPr/>
            </a:pPr>
            <a:r>
              <a:rPr altLang="zh-CN" sz="3200" dirty="0" smtClean="0">
                <a:sym typeface="Tahoma" pitchFamily="34" charset="0"/>
              </a:rPr>
              <a:t>Rich Context: Related Family Members</a:t>
            </a:r>
            <a:endParaRPr altLang="zh-CN" sz="3200" dirty="0"/>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104</a:t>
            </a:fld>
            <a:endParaRPr lang="en-US" altLang="zh-TW" dirty="0"/>
          </a:p>
        </p:txBody>
      </p:sp>
    </p:spTree>
    <p:extLst>
      <p:ext uri="{BB962C8B-B14F-4D97-AF65-F5344CB8AC3E}">
        <p14:creationId xmlns:p14="http://schemas.microsoft.com/office/powerpoint/2010/main" val="1904994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Outline</a:t>
            </a:r>
            <a:endParaRPr lang="en-US" dirty="0"/>
          </a:p>
        </p:txBody>
      </p:sp>
      <p:sp>
        <p:nvSpPr>
          <p:cNvPr id="8" name="Content Placeholder 7"/>
          <p:cNvSpPr>
            <a:spLocks noGrp="1"/>
          </p:cNvSpPr>
          <p:nvPr>
            <p:ph idx="1"/>
          </p:nvPr>
        </p:nvSpPr>
        <p:spPr/>
        <p:txBody>
          <a:bodyPr/>
          <a:lstStyle/>
          <a:p>
            <a:r>
              <a:rPr lang="en-US" altLang="en-US" dirty="0" smtClean="0"/>
              <a:t>Motivation and Definition</a:t>
            </a:r>
          </a:p>
          <a:p>
            <a:r>
              <a:rPr lang="en-US" altLang="en-US" dirty="0" smtClean="0"/>
              <a:t>A Skeletal View of a </a:t>
            </a:r>
            <a:r>
              <a:rPr lang="en-US" altLang="en-US" dirty="0" err="1" smtClean="0"/>
              <a:t>Wikification</a:t>
            </a:r>
            <a:r>
              <a:rPr lang="en-US" altLang="en-US" dirty="0" smtClean="0"/>
              <a:t> System</a:t>
            </a:r>
          </a:p>
          <a:p>
            <a:pPr lvl="1"/>
            <a:r>
              <a:rPr lang="en-US" altLang="en-US" dirty="0" smtClean="0"/>
              <a:t>High Level Algorithmic Approach</a:t>
            </a:r>
          </a:p>
          <a:p>
            <a:r>
              <a:rPr lang="en-US" altLang="en-US" dirty="0"/>
              <a:t>Key Challenges </a:t>
            </a:r>
          </a:p>
          <a:p>
            <a:endParaRPr lang="en-US" altLang="en-US" dirty="0" smtClean="0"/>
          </a:p>
          <a:p>
            <a:pPr marL="0" indent="0" algn="ctr">
              <a:buNone/>
            </a:pPr>
            <a:r>
              <a:rPr lang="en-US" altLang="en-US" sz="2000" dirty="0" smtClean="0"/>
              <a:t>Coffee Break</a:t>
            </a:r>
          </a:p>
          <a:p>
            <a:endParaRPr lang="en-US" altLang="en-US" dirty="0" smtClean="0"/>
          </a:p>
          <a:p>
            <a:r>
              <a:rPr lang="en-US" altLang="en-US" dirty="0" smtClean="0">
                <a:solidFill>
                  <a:srgbClr val="C00000"/>
                </a:solidFill>
              </a:rPr>
              <a:t>Recent Advances</a:t>
            </a:r>
          </a:p>
          <a:p>
            <a:r>
              <a:rPr lang="en-US" altLang="en-US" dirty="0" smtClean="0"/>
              <a:t>New Tasks, Trends and Applications</a:t>
            </a:r>
          </a:p>
          <a:p>
            <a:r>
              <a:rPr lang="en-US" altLang="en-US" dirty="0" smtClean="0"/>
              <a:t>What</a:t>
            </a:r>
            <a:r>
              <a:rPr lang="ja-JP" altLang="en-US" dirty="0" smtClean="0"/>
              <a:t>’</a:t>
            </a:r>
            <a:r>
              <a:rPr lang="en-US" altLang="ja-JP" dirty="0" smtClean="0"/>
              <a:t>s Next?</a:t>
            </a:r>
          </a:p>
          <a:p>
            <a:r>
              <a:rPr lang="en-US" altLang="en-US" dirty="0" smtClean="0"/>
              <a:t>Resources, Shared Tasks and Demos</a:t>
            </a:r>
          </a:p>
          <a:p>
            <a:pPr lvl="1"/>
            <a:endParaRPr lang="en-US" altLang="en-US" dirty="0" smtClean="0"/>
          </a:p>
          <a:p>
            <a:pPr lvl="1"/>
            <a:endParaRPr lang="en-US" altLang="en-US" dirty="0" smtClean="0"/>
          </a:p>
          <a:p>
            <a:pPr lvl="1"/>
            <a:endParaRPr lang="en-US" altLang="en-US" dirty="0" smtClean="0"/>
          </a:p>
          <a:p>
            <a:endParaRPr lang="en-US" dirty="0"/>
          </a:p>
        </p:txBody>
      </p:sp>
      <p:sp>
        <p:nvSpPr>
          <p:cNvPr id="5" name="Right Arrow 4"/>
          <p:cNvSpPr/>
          <p:nvPr/>
        </p:nvSpPr>
        <p:spPr>
          <a:xfrm>
            <a:off x="69298" y="4005064"/>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3142556"/>
            <a:ext cx="936104" cy="489482"/>
          </a:xfrm>
          <a:prstGeom prst="rect">
            <a:avLst/>
          </a:prstGeom>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105</a:t>
            </a:fld>
            <a:endParaRPr lang="en-US" altLang="zh-TW" dirty="0"/>
          </a:p>
        </p:txBody>
      </p:sp>
    </p:spTree>
    <p:extLst>
      <p:ext uri="{BB962C8B-B14F-4D97-AF65-F5344CB8AC3E}">
        <p14:creationId xmlns:p14="http://schemas.microsoft.com/office/powerpoint/2010/main" val="1231658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36512" y="1916832"/>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Recent Advances</a:t>
            </a:r>
            <a:endParaRPr lang="en-US" dirty="0"/>
          </a:p>
        </p:txBody>
      </p:sp>
      <p:sp>
        <p:nvSpPr>
          <p:cNvPr id="3" name="Content Placeholder 2"/>
          <p:cNvSpPr>
            <a:spLocks noGrp="1"/>
          </p:cNvSpPr>
          <p:nvPr>
            <p:ph idx="1"/>
          </p:nvPr>
        </p:nvSpPr>
        <p:spPr/>
        <p:txBody>
          <a:bodyPr/>
          <a:lstStyle/>
          <a:p>
            <a:pPr marL="0" indent="0">
              <a:buNone/>
            </a:pPr>
            <a:r>
              <a:rPr lang="en-US" dirty="0" smtClean="0"/>
              <a:t>Improving Wikification by</a:t>
            </a:r>
          </a:p>
          <a:p>
            <a:endParaRPr lang="en-US" dirty="0" smtClean="0"/>
          </a:p>
          <a:p>
            <a:r>
              <a:rPr lang="en-US" dirty="0" smtClean="0"/>
              <a:t>Acquiring Rich Knowledge </a:t>
            </a:r>
          </a:p>
          <a:p>
            <a:pPr lvl="1"/>
            <a:r>
              <a:rPr lang="en-US" dirty="0" smtClean="0"/>
              <a:t>Better Meaning Representation</a:t>
            </a:r>
          </a:p>
          <a:p>
            <a:pPr lvl="1"/>
            <a:r>
              <a:rPr lang="en-US" dirty="0" smtClean="0"/>
              <a:t>Collaborative Title Collection</a:t>
            </a:r>
          </a:p>
          <a:p>
            <a:endParaRPr lang="en-US" dirty="0" smtClean="0"/>
          </a:p>
          <a:p>
            <a:r>
              <a:rPr lang="en-US" dirty="0" smtClean="0"/>
              <a:t>Global Inference Using the Additional Knowledge</a:t>
            </a:r>
          </a:p>
          <a:p>
            <a:pPr lvl="1"/>
            <a:r>
              <a:rPr lang="en-US" dirty="0" smtClean="0"/>
              <a:t>Joint Mention Extraction and Linking</a:t>
            </a:r>
          </a:p>
          <a:p>
            <a:pPr lvl="1"/>
            <a:r>
              <a:rPr lang="en-US" dirty="0" smtClean="0"/>
              <a:t>Collective Inference</a:t>
            </a:r>
            <a:endParaRPr lang="en-US" dirty="0"/>
          </a:p>
        </p:txBody>
      </p:sp>
      <p:sp>
        <p:nvSpPr>
          <p:cNvPr id="7" name="Slide Number Placeholder 6"/>
          <p:cNvSpPr>
            <a:spLocks noGrp="1"/>
          </p:cNvSpPr>
          <p:nvPr>
            <p:ph type="sldNum" sz="quarter" idx="4"/>
          </p:nvPr>
        </p:nvSpPr>
        <p:spPr/>
        <p:txBody>
          <a:bodyPr/>
          <a:lstStyle/>
          <a:p>
            <a:pPr>
              <a:defRPr/>
            </a:pPr>
            <a:fld id="{949EA72D-AFDA-4341-B72A-4A95FB1F0E84}" type="slidenum">
              <a:rPr lang="en-US" altLang="zh-TW" smtClean="0"/>
              <a:pPr>
                <a:defRPr/>
              </a:pPr>
              <a:t>106</a:t>
            </a:fld>
            <a:endParaRPr lang="en-US" altLang="zh-TW" dirty="0"/>
          </a:p>
        </p:txBody>
      </p:sp>
    </p:spTree>
    <p:extLst>
      <p:ext uri="{BB962C8B-B14F-4D97-AF65-F5344CB8AC3E}">
        <p14:creationId xmlns:p14="http://schemas.microsoft.com/office/powerpoint/2010/main" val="245845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p:cNvSpPr txBox="1">
            <a:spLocks/>
          </p:cNvSpPr>
          <p:nvPr/>
        </p:nvSpPr>
        <p:spPr>
          <a:xfrm>
            <a:off x="207477" y="764704"/>
            <a:ext cx="8229600" cy="5112221"/>
          </a:xfrm>
          <a:prstGeom prst="rect">
            <a:avLst/>
          </a:prstGeom>
          <a:noFill/>
        </p:spPr>
        <p:txBody>
          <a:bodyPr>
            <a:noAutofit/>
          </a:bodyPr>
          <a:lstStyle>
            <a:lvl1pPr marL="342900" indent="-342900" algn="l" rtl="0" eaLnBrk="1" fontAlgn="base" hangingPunct="1">
              <a:spcBef>
                <a:spcPct val="20000"/>
              </a:spcBef>
              <a:spcAft>
                <a:spcPct val="0"/>
              </a:spcAft>
              <a:buFont typeface="Arial" panose="020B0604020202020204" pitchFamily="34" charset="0"/>
              <a:buChar char="•"/>
              <a:defRPr lang="en-US" sz="2800" kern="1200">
                <a:solidFill>
                  <a:schemeClr val="tx1"/>
                </a:solidFill>
                <a:latin typeface="Palatino Linotype"/>
                <a:ea typeface="MS PGothic" pitchFamily="34" charset="-128"/>
                <a:cs typeface="MS PGothic" pitchFamily="34" charset="-128"/>
              </a:defRPr>
            </a:lvl1pPr>
            <a:lvl2pPr marL="742950" indent="-285750" algn="l" rtl="0" eaLnBrk="1" fontAlgn="base" hangingPunct="1">
              <a:spcBef>
                <a:spcPct val="20000"/>
              </a:spcBef>
              <a:spcAft>
                <a:spcPct val="0"/>
              </a:spcAft>
              <a:buFont typeface="Courier New" panose="02070309020205020404" pitchFamily="49" charset="0"/>
              <a:buChar char="o"/>
              <a:defRPr lang="en-US" sz="2600" kern="1200">
                <a:solidFill>
                  <a:schemeClr val="tx1"/>
                </a:solidFill>
                <a:latin typeface="Palatino Linotype"/>
                <a:ea typeface="MS PGothic" pitchFamily="34" charset="-128"/>
                <a:cs typeface="Palatino Linotype"/>
              </a:defRPr>
            </a:lvl2pPr>
            <a:lvl3pPr marL="1143000" indent="-228600" algn="l" rtl="0" eaLnBrk="1" fontAlgn="base" hangingPunct="1">
              <a:spcBef>
                <a:spcPct val="20000"/>
              </a:spcBef>
              <a:spcAft>
                <a:spcPct val="0"/>
              </a:spcAft>
              <a:buFont typeface="Arial" panose="020B0604020202020204" pitchFamily="34" charset="0"/>
              <a:buChar char="•"/>
              <a:defRPr lang="en-US" sz="2400" kern="1200">
                <a:solidFill>
                  <a:schemeClr val="tx1"/>
                </a:solidFill>
                <a:latin typeface="Palatino Linotype"/>
                <a:ea typeface="Palatino Linotype" charset="0"/>
                <a:cs typeface="Palatino Linotype"/>
              </a:defRPr>
            </a:lvl3pPr>
            <a:lvl4pPr marL="1600200" indent="-228600" algn="l" rtl="0" eaLnBrk="1" fontAlgn="base" hangingPunct="1">
              <a:spcBef>
                <a:spcPct val="20000"/>
              </a:spcBef>
              <a:spcAft>
                <a:spcPct val="0"/>
              </a:spcAft>
              <a:buFont typeface="Courier New" panose="02070309020205020404" pitchFamily="49" charset="0"/>
              <a:buChar char="o"/>
              <a:defRPr lang="en-US" sz="2000" kern="1200">
                <a:solidFill>
                  <a:schemeClr val="tx1"/>
                </a:solidFill>
                <a:latin typeface="Palatino Linotype"/>
                <a:ea typeface="Palatino Linotype" charset="0"/>
                <a:cs typeface="Palatino Linotype"/>
              </a:defRPr>
            </a:lvl4pPr>
            <a:lvl5pPr marL="2057400" indent="-228600" algn="l" rtl="0" eaLnBrk="1" fontAlgn="base" hangingPunct="1">
              <a:spcBef>
                <a:spcPct val="20000"/>
              </a:spcBef>
              <a:spcAft>
                <a:spcPct val="0"/>
              </a:spcAft>
              <a:buFont typeface="Arial" panose="020B0604020202020204" pitchFamily="34" charset="0"/>
              <a:buChar char="•"/>
              <a:defRPr lang="en-US" sz="2000" kern="1200">
                <a:solidFill>
                  <a:schemeClr val="tx1"/>
                </a:solidFill>
                <a:latin typeface="Palatino Linotype"/>
                <a:ea typeface="Palatino Linotype" charset="0"/>
                <a:cs typeface="Palatino Linotype"/>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defRPr/>
            </a:pPr>
            <a:r>
              <a:rPr lang="en-US" sz="2400" dirty="0"/>
              <a:t>Co-occurrence</a:t>
            </a:r>
            <a:endParaRPr lang="en-US" sz="2400" dirty="0">
              <a:latin typeface="Times New Roman"/>
              <a:ea typeface="SimSun"/>
            </a:endParaRPr>
          </a:p>
          <a:p>
            <a:pPr lvl="1" fontAlgn="t"/>
            <a:r>
              <a:rPr lang="en-US" sz="2000" dirty="0"/>
              <a:t>Two pilots had their wedding in </a:t>
            </a:r>
            <a:r>
              <a:rPr lang="en-US" sz="2000" b="1" dirty="0">
                <a:solidFill>
                  <a:srgbClr val="00BE00"/>
                </a:solidFill>
              </a:rPr>
              <a:t>Spain</a:t>
            </a:r>
            <a:r>
              <a:rPr lang="en-US" sz="2000" dirty="0"/>
              <a:t> on 15</a:t>
            </a:r>
            <a:r>
              <a:rPr lang="en-US" sz="2000" baseline="30000" dirty="0"/>
              <a:t>th</a:t>
            </a:r>
            <a:r>
              <a:rPr lang="en-US" sz="2000" dirty="0"/>
              <a:t>, and so they became the first homosexual couple who got married in Spanish troops. The wedding was held in </a:t>
            </a:r>
            <a:r>
              <a:rPr lang="en-US" sz="2000" b="1" dirty="0" err="1">
                <a:solidFill>
                  <a:srgbClr val="C00000"/>
                </a:solidFill>
              </a:rPr>
              <a:t>Sevilla</a:t>
            </a:r>
            <a:r>
              <a:rPr lang="en-US" sz="2000" dirty="0"/>
              <a:t> city hall.</a:t>
            </a:r>
          </a:p>
          <a:p>
            <a:pPr lvl="1" fontAlgn="t"/>
            <a:r>
              <a:rPr lang="en-US" sz="2000" dirty="0"/>
              <a:t>The assistant of </a:t>
            </a:r>
            <a:r>
              <a:rPr lang="en-US" sz="2000" b="1" dirty="0">
                <a:solidFill>
                  <a:srgbClr val="00BE00"/>
                </a:solidFill>
              </a:rPr>
              <a:t>Bosnia</a:t>
            </a:r>
            <a:r>
              <a:rPr lang="en-US" sz="2000" dirty="0"/>
              <a:t> Premier </a:t>
            </a:r>
            <a:r>
              <a:rPr lang="en-US" sz="2000" dirty="0" err="1"/>
              <a:t>Taqik</a:t>
            </a:r>
            <a:r>
              <a:rPr lang="en-US" sz="2000" dirty="0"/>
              <a:t> said …two </a:t>
            </a:r>
            <a:r>
              <a:rPr lang="en-US" sz="2000" b="1" dirty="0">
                <a:solidFill>
                  <a:srgbClr val="C00000"/>
                </a:solidFill>
              </a:rPr>
              <a:t>Democratic Progressive Party</a:t>
            </a:r>
            <a:r>
              <a:rPr lang="en-US" sz="2000" dirty="0"/>
              <a:t> members who held important duties in the central </a:t>
            </a:r>
            <a:r>
              <a:rPr lang="en-US" sz="2000" dirty="0" smtClean="0"/>
              <a:t>government…</a:t>
            </a:r>
          </a:p>
          <a:p>
            <a:pPr fontAlgn="t"/>
            <a:endParaRPr lang="en-US" sz="2200" dirty="0" smtClean="0"/>
          </a:p>
          <a:p>
            <a:pPr fontAlgn="t"/>
            <a:r>
              <a:rPr lang="en-US" sz="2400" dirty="0" smtClean="0"/>
              <a:t>Part-whole </a:t>
            </a:r>
            <a:r>
              <a:rPr lang="en-US" sz="2400" dirty="0"/>
              <a:t>Relation</a:t>
            </a:r>
          </a:p>
          <a:p>
            <a:pPr lvl="1" fontAlgn="t"/>
            <a:r>
              <a:rPr lang="en-US" sz="2000" dirty="0"/>
              <a:t>Verizon coverage in </a:t>
            </a:r>
            <a:r>
              <a:rPr lang="en-US" sz="2000" b="1" dirty="0">
                <a:solidFill>
                  <a:srgbClr val="00BE00"/>
                </a:solidFill>
              </a:rPr>
              <a:t>WV</a:t>
            </a:r>
            <a:r>
              <a:rPr lang="en-US" sz="2000" dirty="0"/>
              <a:t> is good along the interstates and in the major cities like Charleston, Clarksburg, </a:t>
            </a:r>
            <a:r>
              <a:rPr lang="en-US" sz="2000" b="1" dirty="0">
                <a:solidFill>
                  <a:srgbClr val="C00000"/>
                </a:solidFill>
              </a:rPr>
              <a:t>Fairmont</a:t>
            </a:r>
            <a:r>
              <a:rPr lang="en-US" sz="2000" dirty="0"/>
              <a:t>, Morgantown, Huntington, and Parkersburg.-</a:t>
            </a:r>
          </a:p>
          <a:p>
            <a:pPr lvl="1" fontAlgn="t"/>
            <a:r>
              <a:rPr lang="en-US" sz="2000" b="1" dirty="0">
                <a:solidFill>
                  <a:srgbClr val="C00000"/>
                </a:solidFill>
              </a:rPr>
              <a:t>Manchester</a:t>
            </a:r>
            <a:r>
              <a:rPr lang="en-US" sz="2000" dirty="0"/>
              <a:t> (</a:t>
            </a:r>
            <a:r>
              <a:rPr lang="en-US" sz="2000" b="1" dirty="0">
                <a:solidFill>
                  <a:srgbClr val="00BE00"/>
                </a:solidFill>
              </a:rPr>
              <a:t>New Hampshire</a:t>
            </a:r>
            <a:r>
              <a:rPr lang="en-US" sz="2000" dirty="0"/>
              <a:t>)</a:t>
            </a:r>
          </a:p>
          <a:p>
            <a:pPr>
              <a:defRPr/>
            </a:pPr>
            <a:endParaRPr lang="en-US" altLang="zh-CN" sz="2200" b="1" dirty="0" smtClean="0">
              <a:solidFill>
                <a:srgbClr val="C00000"/>
              </a:solidFill>
            </a:endParaRPr>
          </a:p>
        </p:txBody>
      </p:sp>
      <p:sp>
        <p:nvSpPr>
          <p:cNvPr id="7" name="Rectangle 2"/>
          <p:cNvSpPr txBox="1">
            <a:spLocks noChangeArrowheads="1"/>
          </p:cNvSpPr>
          <p:nvPr/>
        </p:nvSpPr>
        <p:spPr>
          <a:xfrm>
            <a:off x="250825" y="0"/>
            <a:ext cx="8641655" cy="980728"/>
          </a:xfrm>
          <a:prstGeom prst="rect">
            <a:avLst/>
          </a:prstGeom>
        </p:spPr>
        <p:txBody>
          <a:bodyPr/>
          <a:lstStyle>
            <a:lvl1pPr algn="l" rtl="0" eaLnBrk="1" fontAlgn="base" hangingPunct="1">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pPr>
            <a:r>
              <a:rPr lang="en-US" altLang="zh-CN" dirty="0" smtClean="0"/>
              <a:t>Semantic Relations and Event Extraction</a:t>
            </a:r>
          </a:p>
        </p:txBody>
      </p:sp>
    </p:spTree>
    <p:extLst>
      <p:ext uri="{BB962C8B-B14F-4D97-AF65-F5344CB8AC3E}">
        <p14:creationId xmlns:p14="http://schemas.microsoft.com/office/powerpoint/2010/main" val="187264422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4294967295"/>
          </p:nvPr>
        </p:nvSpPr>
        <p:spPr bwMode="auto">
          <a:xfrm>
            <a:off x="7010400" y="6248400"/>
            <a:ext cx="2133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8688F5F7-691C-4C16-9031-6F7751D6EF06}" type="slidenum">
              <a:rPr lang="en-US" altLang="en-US" smtClean="0">
                <a:solidFill>
                  <a:srgbClr val="000000"/>
                </a:solidFill>
                <a:latin typeface="Garamond" pitchFamily="18" charset="0"/>
              </a:rPr>
              <a:pPr/>
              <a:t>108</a:t>
            </a:fld>
            <a:endParaRPr lang="en-US" altLang="en-US" smtClean="0">
              <a:solidFill>
                <a:srgbClr val="000000"/>
              </a:solidFill>
              <a:latin typeface="Garamond" pitchFamily="18" charset="0"/>
            </a:endParaRPr>
          </a:p>
        </p:txBody>
      </p:sp>
      <p:sp>
        <p:nvSpPr>
          <p:cNvPr id="6" name="内容占位符 2"/>
          <p:cNvSpPr txBox="1">
            <a:spLocks/>
          </p:cNvSpPr>
          <p:nvPr/>
        </p:nvSpPr>
        <p:spPr>
          <a:xfrm>
            <a:off x="207477" y="764704"/>
            <a:ext cx="8229600" cy="5112221"/>
          </a:xfrm>
          <a:prstGeom prst="rect">
            <a:avLst/>
          </a:prstGeom>
          <a:noFill/>
        </p:spPr>
        <p:txBody>
          <a:bodyPr>
            <a:noAutofit/>
          </a:bodyPr>
          <a:lstStyle>
            <a:lvl1pPr marL="342900" indent="-342900" algn="l" rtl="0" eaLnBrk="1" fontAlgn="base" hangingPunct="1">
              <a:spcBef>
                <a:spcPct val="20000"/>
              </a:spcBef>
              <a:spcAft>
                <a:spcPct val="0"/>
              </a:spcAft>
              <a:buFont typeface="Arial" panose="020B0604020202020204" pitchFamily="34" charset="0"/>
              <a:buChar char="•"/>
              <a:defRPr lang="en-US" sz="2800" kern="1200">
                <a:solidFill>
                  <a:schemeClr val="tx1"/>
                </a:solidFill>
                <a:latin typeface="Palatino Linotype"/>
                <a:ea typeface="MS PGothic" pitchFamily="34" charset="-128"/>
                <a:cs typeface="MS PGothic" pitchFamily="34" charset="-128"/>
              </a:defRPr>
            </a:lvl1pPr>
            <a:lvl2pPr marL="742950" indent="-285750" algn="l" rtl="0" eaLnBrk="1" fontAlgn="base" hangingPunct="1">
              <a:spcBef>
                <a:spcPct val="20000"/>
              </a:spcBef>
              <a:spcAft>
                <a:spcPct val="0"/>
              </a:spcAft>
              <a:buFont typeface="Courier New" panose="02070309020205020404" pitchFamily="49" charset="0"/>
              <a:buChar char="o"/>
              <a:defRPr lang="en-US" sz="2600" kern="1200">
                <a:solidFill>
                  <a:schemeClr val="tx1"/>
                </a:solidFill>
                <a:latin typeface="Palatino Linotype"/>
                <a:ea typeface="MS PGothic" pitchFamily="34" charset="-128"/>
                <a:cs typeface="Palatino Linotype"/>
              </a:defRPr>
            </a:lvl2pPr>
            <a:lvl3pPr marL="1143000" indent="-228600" algn="l" rtl="0" eaLnBrk="1" fontAlgn="base" hangingPunct="1">
              <a:spcBef>
                <a:spcPct val="20000"/>
              </a:spcBef>
              <a:spcAft>
                <a:spcPct val="0"/>
              </a:spcAft>
              <a:buFont typeface="Arial" panose="020B0604020202020204" pitchFamily="34" charset="0"/>
              <a:buChar char="•"/>
              <a:defRPr lang="en-US" sz="2400" kern="1200">
                <a:solidFill>
                  <a:schemeClr val="tx1"/>
                </a:solidFill>
                <a:latin typeface="Palatino Linotype"/>
                <a:ea typeface="Palatino Linotype" charset="0"/>
                <a:cs typeface="Palatino Linotype"/>
              </a:defRPr>
            </a:lvl3pPr>
            <a:lvl4pPr marL="1600200" indent="-228600" algn="l" rtl="0" eaLnBrk="1" fontAlgn="base" hangingPunct="1">
              <a:spcBef>
                <a:spcPct val="20000"/>
              </a:spcBef>
              <a:spcAft>
                <a:spcPct val="0"/>
              </a:spcAft>
              <a:buFont typeface="Courier New" panose="02070309020205020404" pitchFamily="49" charset="0"/>
              <a:buChar char="o"/>
              <a:defRPr lang="en-US" sz="2000" kern="1200">
                <a:solidFill>
                  <a:schemeClr val="tx1"/>
                </a:solidFill>
                <a:latin typeface="Palatino Linotype"/>
                <a:ea typeface="Palatino Linotype" charset="0"/>
                <a:cs typeface="Palatino Linotype"/>
              </a:defRPr>
            </a:lvl4pPr>
            <a:lvl5pPr marL="2057400" indent="-228600" algn="l" rtl="0" eaLnBrk="1" fontAlgn="base" hangingPunct="1">
              <a:spcBef>
                <a:spcPct val="20000"/>
              </a:spcBef>
              <a:spcAft>
                <a:spcPct val="0"/>
              </a:spcAft>
              <a:buFont typeface="Arial" panose="020B0604020202020204" pitchFamily="34" charset="0"/>
              <a:buChar char="•"/>
              <a:defRPr lang="en-US" sz="2000" kern="1200">
                <a:solidFill>
                  <a:schemeClr val="tx1"/>
                </a:solidFill>
                <a:latin typeface="Palatino Linotype"/>
                <a:ea typeface="Palatino Linotype" charset="0"/>
                <a:cs typeface="Palatino Linotype"/>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defRPr/>
            </a:pPr>
            <a:r>
              <a:rPr lang="en-US" sz="2400" dirty="0" smtClean="0"/>
              <a:t>Employer/Title</a:t>
            </a:r>
            <a:endParaRPr lang="en-US" sz="2400" dirty="0">
              <a:latin typeface="Times New Roman"/>
              <a:ea typeface="SimSun"/>
            </a:endParaRPr>
          </a:p>
          <a:p>
            <a:pPr lvl="1" fontAlgn="t"/>
            <a:r>
              <a:rPr lang="en-US" sz="2000" b="1" dirty="0" smtClean="0">
                <a:solidFill>
                  <a:srgbClr val="C00000"/>
                </a:solidFill>
              </a:rPr>
              <a:t>Milton</a:t>
            </a:r>
            <a:r>
              <a:rPr lang="en-US" sz="2000" dirty="0"/>
              <a:t>, the senior </a:t>
            </a:r>
            <a:r>
              <a:rPr lang="en-US" sz="2000" b="1" dirty="0">
                <a:solidFill>
                  <a:srgbClr val="00BE00"/>
                </a:solidFill>
              </a:rPr>
              <a:t>representative</a:t>
            </a:r>
            <a:r>
              <a:rPr lang="en-US" sz="2000" dirty="0"/>
              <a:t> of </a:t>
            </a:r>
            <a:r>
              <a:rPr lang="en-US" sz="2000" b="1" dirty="0">
                <a:solidFill>
                  <a:srgbClr val="00BE00"/>
                </a:solidFill>
              </a:rPr>
              <a:t>Brazil</a:t>
            </a:r>
            <a:r>
              <a:rPr lang="en-US" sz="2000" dirty="0"/>
              <a:t> government</a:t>
            </a:r>
          </a:p>
          <a:p>
            <a:pPr lvl="1" fontAlgn="t"/>
            <a:r>
              <a:rPr lang="en-US" sz="2000" b="1" dirty="0">
                <a:solidFill>
                  <a:srgbClr val="C00000"/>
                </a:solidFill>
              </a:rPr>
              <a:t>Milton</a:t>
            </a:r>
            <a:r>
              <a:rPr lang="en-US" sz="2000" dirty="0"/>
              <a:t>, the </a:t>
            </a:r>
            <a:r>
              <a:rPr lang="en-US" sz="2000" b="1" dirty="0">
                <a:solidFill>
                  <a:srgbClr val="00BE00"/>
                </a:solidFill>
              </a:rPr>
              <a:t>Governor</a:t>
            </a:r>
            <a:r>
              <a:rPr lang="en-US" sz="2000" dirty="0"/>
              <a:t> of </a:t>
            </a:r>
            <a:r>
              <a:rPr lang="en-US" sz="2000" b="1" dirty="0">
                <a:solidFill>
                  <a:srgbClr val="00BE00"/>
                </a:solidFill>
              </a:rPr>
              <a:t>Pichincha Province</a:t>
            </a:r>
            <a:r>
              <a:rPr lang="en-US" sz="2000" dirty="0"/>
              <a:t>, </a:t>
            </a:r>
            <a:r>
              <a:rPr lang="en-US" sz="2000" b="1" dirty="0">
                <a:solidFill>
                  <a:srgbClr val="00BE00"/>
                </a:solidFill>
              </a:rPr>
              <a:t>Ecuador</a:t>
            </a:r>
          </a:p>
          <a:p>
            <a:pPr fontAlgn="t"/>
            <a:endParaRPr lang="en-US" sz="2200" dirty="0" smtClean="0"/>
          </a:p>
          <a:p>
            <a:pPr fontAlgn="t"/>
            <a:r>
              <a:rPr lang="en-US" sz="2400" dirty="0"/>
              <a:t>Affiliation</a:t>
            </a:r>
          </a:p>
          <a:p>
            <a:pPr lvl="1" fontAlgn="t"/>
            <a:r>
              <a:rPr lang="en-US" sz="2000" b="1" dirty="0">
                <a:solidFill>
                  <a:srgbClr val="00BE00"/>
                </a:solidFill>
              </a:rPr>
              <a:t>Bulgarian</a:t>
            </a:r>
            <a:r>
              <a:rPr lang="en-US" sz="2000" dirty="0"/>
              <a:t> </a:t>
            </a:r>
            <a:r>
              <a:rPr lang="en-US" sz="2000" b="1" dirty="0">
                <a:solidFill>
                  <a:srgbClr val="C00000"/>
                </a:solidFill>
              </a:rPr>
              <a:t>National Medicines </a:t>
            </a:r>
            <a:r>
              <a:rPr lang="en-US" sz="2000" b="1" dirty="0" smtClean="0">
                <a:solidFill>
                  <a:srgbClr val="C00000"/>
                </a:solidFill>
              </a:rPr>
              <a:t>Agency</a:t>
            </a:r>
          </a:p>
          <a:p>
            <a:pPr lvl="1" fontAlgn="t"/>
            <a:endParaRPr lang="en-US" sz="2200" dirty="0" smtClean="0"/>
          </a:p>
          <a:p>
            <a:pPr fontAlgn="t"/>
            <a:r>
              <a:rPr lang="en-US" sz="2200" dirty="0" smtClean="0"/>
              <a:t>Located Relation</a:t>
            </a:r>
          </a:p>
          <a:p>
            <a:pPr lvl="1" fontAlgn="t"/>
            <a:r>
              <a:rPr lang="en-US" sz="2000" b="1" dirty="0">
                <a:solidFill>
                  <a:srgbClr val="C00000"/>
                </a:solidFill>
              </a:rPr>
              <a:t>Fine Chemical Plant </a:t>
            </a:r>
            <a:r>
              <a:rPr lang="en-US" sz="2000" dirty="0" smtClean="0"/>
              <a:t>in Wuhu City</a:t>
            </a:r>
          </a:p>
          <a:p>
            <a:pPr lvl="1" fontAlgn="t"/>
            <a:endParaRPr lang="en-US" sz="2000" dirty="0" smtClean="0"/>
          </a:p>
          <a:p>
            <a:pPr fontAlgn="t"/>
            <a:r>
              <a:rPr lang="en-US" sz="2400" dirty="0" smtClean="0"/>
              <a:t>Event</a:t>
            </a:r>
            <a:endParaRPr lang="en-US" sz="2400" dirty="0"/>
          </a:p>
          <a:p>
            <a:pPr lvl="1" fontAlgn="t"/>
            <a:r>
              <a:rPr lang="en-US" sz="2000" dirty="0" smtClean="0"/>
              <a:t>The </a:t>
            </a:r>
            <a:r>
              <a:rPr lang="en-US" sz="2000" dirty="0"/>
              <a:t>leader of </a:t>
            </a:r>
            <a:r>
              <a:rPr lang="en-US" sz="2000" b="1" dirty="0">
                <a:solidFill>
                  <a:srgbClr val="00BE00"/>
                </a:solidFill>
              </a:rPr>
              <a:t>Chilean</a:t>
            </a:r>
            <a:r>
              <a:rPr lang="en-US" sz="2000" dirty="0"/>
              <a:t> Fencing Federation </a:t>
            </a:r>
            <a:r>
              <a:rPr lang="en-US" sz="2000" b="1" dirty="0" err="1">
                <a:solidFill>
                  <a:srgbClr val="C00000"/>
                </a:solidFill>
              </a:rPr>
              <a:t>Ertl</a:t>
            </a:r>
            <a:r>
              <a:rPr lang="en-US" sz="2000" dirty="0"/>
              <a:t> was </a:t>
            </a:r>
            <a:r>
              <a:rPr lang="en-US" sz="2000" b="1" dirty="0">
                <a:solidFill>
                  <a:srgbClr val="00BE00"/>
                </a:solidFill>
              </a:rPr>
              <a:t>elected</a:t>
            </a:r>
            <a:r>
              <a:rPr lang="en-US" sz="2000" dirty="0"/>
              <a:t> as the new </a:t>
            </a:r>
            <a:r>
              <a:rPr lang="en-US" sz="2000" b="1" dirty="0">
                <a:solidFill>
                  <a:srgbClr val="00BE00"/>
                </a:solidFill>
              </a:rPr>
              <a:t>chairman</a:t>
            </a:r>
            <a:r>
              <a:rPr lang="en-US" sz="2000" dirty="0"/>
              <a:t> of this country’s </a:t>
            </a:r>
            <a:r>
              <a:rPr lang="en-US" sz="2000" b="1" dirty="0">
                <a:solidFill>
                  <a:srgbClr val="00BE00"/>
                </a:solidFill>
              </a:rPr>
              <a:t>Olympic Committee </a:t>
            </a:r>
            <a:r>
              <a:rPr lang="en-US" sz="2000" dirty="0"/>
              <a:t>tonight.</a:t>
            </a:r>
            <a:endParaRPr lang="en-US" sz="2000" dirty="0">
              <a:latin typeface="Times New Roman"/>
              <a:ea typeface="SimSun"/>
            </a:endParaRPr>
          </a:p>
          <a:p>
            <a:pPr lvl="1" fontAlgn="t"/>
            <a:endParaRPr lang="en-US" sz="2000" dirty="0"/>
          </a:p>
          <a:p>
            <a:pPr>
              <a:defRPr/>
            </a:pPr>
            <a:endParaRPr lang="en-US" altLang="zh-CN" sz="2200" b="1" dirty="0" smtClean="0">
              <a:solidFill>
                <a:srgbClr val="C00000"/>
              </a:solidFill>
            </a:endParaRPr>
          </a:p>
        </p:txBody>
      </p:sp>
      <p:sp>
        <p:nvSpPr>
          <p:cNvPr id="7" name="Rectangle 2"/>
          <p:cNvSpPr txBox="1">
            <a:spLocks noChangeArrowheads="1"/>
          </p:cNvSpPr>
          <p:nvPr/>
        </p:nvSpPr>
        <p:spPr>
          <a:xfrm>
            <a:off x="250825" y="0"/>
            <a:ext cx="8893175" cy="980728"/>
          </a:xfrm>
          <a:prstGeom prst="rect">
            <a:avLst/>
          </a:prstGeom>
        </p:spPr>
        <p:txBody>
          <a:bodyPr/>
          <a:lstStyle>
            <a:lvl1pPr algn="l" rtl="0" eaLnBrk="1" fontAlgn="base" hangingPunct="1">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pPr>
            <a:r>
              <a:rPr lang="en-US" altLang="zh-CN" dirty="0" smtClean="0"/>
              <a:t>Semantic Relations and Event Extraction (</a:t>
            </a:r>
            <a:r>
              <a:rPr lang="en-US" altLang="zh-CN" dirty="0" err="1" smtClean="0"/>
              <a:t>Cont</a:t>
            </a:r>
            <a:r>
              <a:rPr lang="en-US" altLang="zh-CN" dirty="0" smtClean="0"/>
              <a:t>’)</a:t>
            </a:r>
          </a:p>
        </p:txBody>
      </p:sp>
    </p:spTree>
    <p:extLst>
      <p:ext uri="{BB962C8B-B14F-4D97-AF65-F5344CB8AC3E}">
        <p14:creationId xmlns:p14="http://schemas.microsoft.com/office/powerpoint/2010/main" val="68314592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4294967295"/>
          </p:nvPr>
        </p:nvSpPr>
        <p:spPr bwMode="auto">
          <a:xfrm>
            <a:off x="7010400" y="6248400"/>
            <a:ext cx="2133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8688F5F7-691C-4C16-9031-6F7751D6EF06}" type="slidenum">
              <a:rPr lang="en-US" altLang="en-US" smtClean="0">
                <a:solidFill>
                  <a:srgbClr val="000000"/>
                </a:solidFill>
                <a:latin typeface="Garamond" pitchFamily="18" charset="0"/>
              </a:rPr>
              <a:pPr/>
              <a:t>109</a:t>
            </a:fld>
            <a:endParaRPr lang="en-US" altLang="en-US" smtClean="0">
              <a:solidFill>
                <a:srgbClr val="000000"/>
              </a:solidFill>
              <a:latin typeface="Garamond" pitchFamily="18" charset="0"/>
            </a:endParaRPr>
          </a:p>
        </p:txBody>
      </p:sp>
      <p:sp>
        <p:nvSpPr>
          <p:cNvPr id="5" name="Title 1"/>
          <p:cNvSpPr txBox="1">
            <a:spLocks/>
          </p:cNvSpPr>
          <p:nvPr/>
        </p:nvSpPr>
        <p:spPr bwMode="auto">
          <a:xfrm>
            <a:off x="457200" y="0"/>
            <a:ext cx="82296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nSpc>
                <a:spcPts val="5800"/>
              </a:lnSpc>
            </a:pP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Acquiring Rich Knowledge from KBs</a:t>
            </a:r>
            <a:endParaRPr lang="en-US" sz="3200" dirty="0">
              <a:solidFill>
                <a:srgbClr val="990000"/>
              </a:solidFill>
              <a:effectLst>
                <a:outerShdw blurRad="63500" dist="38100" dir="5400000" algn="t" rotWithShape="0">
                  <a:prstClr val="black">
                    <a:alpha val="25000"/>
                  </a:prstClr>
                </a:outerShdw>
              </a:effectLst>
              <a:latin typeface="Palatino Linotype"/>
              <a:cs typeface="MS PGothic" charset="0"/>
            </a:endParaRPr>
          </a:p>
        </p:txBody>
      </p:sp>
      <p:sp>
        <p:nvSpPr>
          <p:cNvPr id="6" name="内容占位符 2"/>
          <p:cNvSpPr txBox="1">
            <a:spLocks/>
          </p:cNvSpPr>
          <p:nvPr/>
        </p:nvSpPr>
        <p:spPr>
          <a:xfrm>
            <a:off x="457200" y="981075"/>
            <a:ext cx="8229600" cy="5112221"/>
          </a:xfrm>
          <a:prstGeom prst="rect">
            <a:avLst/>
          </a:prstGeom>
          <a:noFill/>
        </p:spPr>
        <p:txBody>
          <a:bodyPr>
            <a:noAutofit/>
          </a:bodyPr>
          <a:lstStyle>
            <a:lvl1pPr marL="342900" indent="-342900" algn="l" rtl="0" eaLnBrk="1" fontAlgn="base" hangingPunct="1">
              <a:spcBef>
                <a:spcPct val="20000"/>
              </a:spcBef>
              <a:spcAft>
                <a:spcPct val="0"/>
              </a:spcAft>
              <a:buFont typeface="Arial" panose="020B0604020202020204" pitchFamily="34" charset="0"/>
              <a:buChar char="•"/>
              <a:defRPr lang="en-US" sz="2800" kern="1200">
                <a:solidFill>
                  <a:schemeClr val="tx1"/>
                </a:solidFill>
                <a:latin typeface="Palatino Linotype"/>
                <a:ea typeface="MS PGothic" pitchFamily="34" charset="-128"/>
                <a:cs typeface="MS PGothic" pitchFamily="34" charset="-128"/>
              </a:defRPr>
            </a:lvl1pPr>
            <a:lvl2pPr marL="742950" indent="-285750" algn="l" rtl="0" eaLnBrk="1" fontAlgn="base" hangingPunct="1">
              <a:spcBef>
                <a:spcPct val="20000"/>
              </a:spcBef>
              <a:spcAft>
                <a:spcPct val="0"/>
              </a:spcAft>
              <a:buFont typeface="Courier New" panose="02070309020205020404" pitchFamily="49" charset="0"/>
              <a:buChar char="o"/>
              <a:defRPr lang="en-US" sz="2600" kern="1200">
                <a:solidFill>
                  <a:schemeClr val="tx1"/>
                </a:solidFill>
                <a:latin typeface="Palatino Linotype"/>
                <a:ea typeface="MS PGothic" pitchFamily="34" charset="-128"/>
                <a:cs typeface="Palatino Linotype"/>
              </a:defRPr>
            </a:lvl2pPr>
            <a:lvl3pPr marL="1143000" indent="-228600" algn="l" rtl="0" eaLnBrk="1" fontAlgn="base" hangingPunct="1">
              <a:spcBef>
                <a:spcPct val="20000"/>
              </a:spcBef>
              <a:spcAft>
                <a:spcPct val="0"/>
              </a:spcAft>
              <a:buFont typeface="Arial" panose="020B0604020202020204" pitchFamily="34" charset="0"/>
              <a:buChar char="•"/>
              <a:defRPr lang="en-US" sz="2400" kern="1200">
                <a:solidFill>
                  <a:schemeClr val="tx1"/>
                </a:solidFill>
                <a:latin typeface="Palatino Linotype"/>
                <a:ea typeface="Palatino Linotype" charset="0"/>
                <a:cs typeface="Palatino Linotype"/>
              </a:defRPr>
            </a:lvl3pPr>
            <a:lvl4pPr marL="1600200" indent="-228600" algn="l" rtl="0" eaLnBrk="1" fontAlgn="base" hangingPunct="1">
              <a:spcBef>
                <a:spcPct val="20000"/>
              </a:spcBef>
              <a:spcAft>
                <a:spcPct val="0"/>
              </a:spcAft>
              <a:buFont typeface="Courier New" panose="02070309020205020404" pitchFamily="49" charset="0"/>
              <a:buChar char="o"/>
              <a:defRPr lang="en-US" sz="2000" kern="1200">
                <a:solidFill>
                  <a:schemeClr val="tx1"/>
                </a:solidFill>
                <a:latin typeface="Palatino Linotype"/>
                <a:ea typeface="Palatino Linotype" charset="0"/>
                <a:cs typeface="Palatino Linotype"/>
              </a:defRPr>
            </a:lvl4pPr>
            <a:lvl5pPr marL="2057400" indent="-228600" algn="l" rtl="0" eaLnBrk="1" fontAlgn="base" hangingPunct="1">
              <a:spcBef>
                <a:spcPct val="20000"/>
              </a:spcBef>
              <a:spcAft>
                <a:spcPct val="0"/>
              </a:spcAft>
              <a:buFont typeface="Arial" panose="020B0604020202020204" pitchFamily="34" charset="0"/>
              <a:buChar char="•"/>
              <a:defRPr lang="en-US" sz="2000" kern="1200">
                <a:solidFill>
                  <a:schemeClr val="tx1"/>
                </a:solidFill>
                <a:latin typeface="Palatino Linotype"/>
                <a:ea typeface="Palatino Linotype" charset="0"/>
                <a:cs typeface="Palatino Linotype"/>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defRPr/>
            </a:pPr>
            <a:r>
              <a:rPr lang="en-US" sz="2000" dirty="0" smtClean="0"/>
              <a:t>Wikipedia </a:t>
            </a:r>
            <a:r>
              <a:rPr lang="en-US" sz="2000" dirty="0"/>
              <a:t>(Han and Zhao, 2009)</a:t>
            </a:r>
          </a:p>
          <a:p>
            <a:pPr lvl="1">
              <a:buFont typeface="Arial" pitchFamily="34" charset="0"/>
              <a:buChar char="•"/>
              <a:defRPr/>
            </a:pPr>
            <a:r>
              <a:rPr lang="en-US" sz="2000" dirty="0" smtClean="0">
                <a:cs typeface="MS PGothic" pitchFamily="34" charset="-128"/>
              </a:rPr>
              <a:t>Wikipedia titles and their surface forms </a:t>
            </a:r>
          </a:p>
          <a:p>
            <a:pPr lvl="1">
              <a:buFont typeface="Arial" pitchFamily="34" charset="0"/>
              <a:buChar char="•"/>
              <a:defRPr/>
            </a:pPr>
            <a:r>
              <a:rPr lang="en-US" sz="2000" dirty="0" smtClean="0">
                <a:cs typeface="MS PGothic" pitchFamily="34" charset="-128"/>
              </a:rPr>
              <a:t>Associative relation (internal page links), hierarchical relation and equivalence relation </a:t>
            </a:r>
            <a:r>
              <a:rPr lang="en-US" sz="2000" dirty="0">
                <a:cs typeface="MS PGothic" pitchFamily="34" charset="-128"/>
              </a:rPr>
              <a:t>between concepts</a:t>
            </a:r>
          </a:p>
          <a:p>
            <a:pPr lvl="1">
              <a:buFont typeface="Arial" pitchFamily="34" charset="0"/>
              <a:buChar char="•"/>
              <a:defRPr/>
            </a:pPr>
            <a:r>
              <a:rPr lang="en-US" sz="2000" dirty="0" smtClean="0">
                <a:cs typeface="MS PGothic" pitchFamily="34" charset="-128"/>
              </a:rPr>
              <a:t>Polysemy (disambiguation page) </a:t>
            </a:r>
            <a:r>
              <a:rPr lang="en-US" sz="2000" dirty="0">
                <a:cs typeface="MS PGothic" pitchFamily="34" charset="-128"/>
              </a:rPr>
              <a:t>and </a:t>
            </a:r>
            <a:r>
              <a:rPr lang="en-US" sz="2000" dirty="0" smtClean="0">
                <a:cs typeface="MS PGothic" pitchFamily="34" charset="-128"/>
              </a:rPr>
              <a:t>synonymy (redirect page) </a:t>
            </a:r>
            <a:r>
              <a:rPr lang="en-US" sz="2000" dirty="0">
                <a:cs typeface="MS PGothic" pitchFamily="34" charset="-128"/>
              </a:rPr>
              <a:t>between key </a:t>
            </a:r>
            <a:r>
              <a:rPr lang="en-US" sz="2000" dirty="0" smtClean="0">
                <a:cs typeface="MS PGothic" pitchFamily="34" charset="-128"/>
              </a:rPr>
              <a:t>terms</a:t>
            </a:r>
          </a:p>
          <a:p>
            <a:pPr lvl="1">
              <a:buFont typeface="Arial" pitchFamily="34" charset="0"/>
              <a:buChar char="•"/>
              <a:defRPr/>
            </a:pPr>
            <a:r>
              <a:rPr lang="en-US" sz="2000" dirty="0" smtClean="0">
                <a:cs typeface="MS PGothic" pitchFamily="34" charset="-128"/>
              </a:rPr>
              <a:t>Templates (</a:t>
            </a:r>
            <a:r>
              <a:rPr lang="en-US" sz="2000" dirty="0" err="1" smtClean="0">
                <a:cs typeface="MS PGothic" pitchFamily="34" charset="-128"/>
              </a:rPr>
              <a:t>Zheng</a:t>
            </a:r>
            <a:r>
              <a:rPr lang="en-US" sz="2000" dirty="0" smtClean="0">
                <a:cs typeface="MS PGothic" pitchFamily="34" charset="-128"/>
              </a:rPr>
              <a:t> et al., 2014)</a:t>
            </a:r>
          </a:p>
          <a:p>
            <a:pPr>
              <a:defRPr/>
            </a:pPr>
            <a:r>
              <a:rPr lang="en-US" sz="2200" dirty="0" err="1" smtClean="0"/>
              <a:t>DBPedia</a:t>
            </a:r>
            <a:r>
              <a:rPr lang="en-US" sz="2200" dirty="0" smtClean="0"/>
              <a:t> (</a:t>
            </a:r>
            <a:r>
              <a:rPr lang="en-US" sz="2200" dirty="0" err="1" smtClean="0"/>
              <a:t>Zheng</a:t>
            </a:r>
            <a:r>
              <a:rPr lang="en-US" sz="2200" dirty="0" smtClean="0"/>
              <a:t> et al., 2014)</a:t>
            </a:r>
          </a:p>
          <a:p>
            <a:pPr lvl="1">
              <a:defRPr/>
            </a:pPr>
            <a:r>
              <a:rPr lang="en-US" sz="2000" dirty="0" smtClean="0"/>
              <a:t>Rich relational structures and </a:t>
            </a:r>
            <a:r>
              <a:rPr lang="en-US" sz="2000" dirty="0"/>
              <a:t>hierarchies</a:t>
            </a:r>
            <a:r>
              <a:rPr lang="en-US" sz="2000" dirty="0" smtClean="0"/>
              <a:t>, fine-grained types</a:t>
            </a:r>
            <a:endParaRPr lang="en-US" sz="2000" dirty="0"/>
          </a:p>
          <a:p>
            <a:pPr lvl="1">
              <a:defRPr/>
            </a:pPr>
            <a:endParaRPr lang="en-US" sz="2000" dirty="0">
              <a:cs typeface="MS PGothic" pitchFamily="34" charset="-128"/>
            </a:endParaRPr>
          </a:p>
          <a:p>
            <a:pPr marL="0" indent="0">
              <a:defRPr/>
            </a:pPr>
            <a:endParaRPr lang="en-US" altLang="zh-CN" sz="2000" dirty="0"/>
          </a:p>
        </p:txBody>
      </p:sp>
    </p:spTree>
    <p:extLst>
      <p:ext uri="{BB962C8B-B14F-4D97-AF65-F5344CB8AC3E}">
        <p14:creationId xmlns:p14="http://schemas.microsoft.com/office/powerpoint/2010/main" val="28576396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Wikification: The Reference Problem </a:t>
            </a:r>
            <a:endParaRPr lang="en-US" sz="2400" dirty="0"/>
          </a:p>
        </p:txBody>
      </p:sp>
      <p:sp>
        <p:nvSpPr>
          <p:cNvPr id="4" name="Content Placeholder 3"/>
          <p:cNvSpPr>
            <a:spLocks noGrp="1"/>
          </p:cNvSpPr>
          <p:nvPr>
            <p:ph idx="1"/>
          </p:nvPr>
        </p:nvSpPr>
        <p:spPr/>
        <p:txBody>
          <a:bodyPr/>
          <a:lstStyle/>
          <a:p>
            <a:endParaRPr lang="en-US"/>
          </a:p>
        </p:txBody>
      </p:sp>
      <p:sp>
        <p:nvSpPr>
          <p:cNvPr id="6" name="TextBox 5"/>
          <p:cNvSpPr txBox="1"/>
          <p:nvPr/>
        </p:nvSpPr>
        <p:spPr>
          <a:xfrm>
            <a:off x="1069560" y="1524000"/>
            <a:ext cx="6975890" cy="1200329"/>
          </a:xfrm>
          <a:prstGeom prst="rect">
            <a:avLst/>
          </a:prstGeom>
          <a:noFill/>
          <a:ln>
            <a:solidFill>
              <a:schemeClr val="tx1"/>
            </a:solidFill>
          </a:ln>
        </p:spPr>
        <p:txBody>
          <a:bodyPr wrap="square" rtlCol="0">
            <a:spAutoFit/>
          </a:bodyPr>
          <a:lstStyle/>
          <a:p>
            <a:r>
              <a:rPr lang="en-US" dirty="0">
                <a:latin typeface="+mj-lt"/>
              </a:rPr>
              <a:t>Blumenthal (D) is a candidate for the U.S. Senate seat now held by Christopher Dodd (D), and he has held a commanding lead in the race since he entered it. But the Times report has the potential to fundamentally reshape the contest in the Nutmeg State.</a:t>
            </a:r>
          </a:p>
        </p:txBody>
      </p:sp>
      <p:sp>
        <p:nvSpPr>
          <p:cNvPr id="7" name="TextBox 6"/>
          <p:cNvSpPr txBox="1"/>
          <p:nvPr/>
        </p:nvSpPr>
        <p:spPr>
          <a:xfrm>
            <a:off x="1066800" y="3997762"/>
            <a:ext cx="6959600" cy="1200329"/>
          </a:xfrm>
          <a:prstGeom prst="rect">
            <a:avLst/>
          </a:prstGeom>
          <a:noFill/>
          <a:ln>
            <a:solidFill>
              <a:schemeClr val="tx1"/>
            </a:solidFill>
          </a:ln>
        </p:spPr>
        <p:txBody>
          <a:bodyPr wrap="square" rtlCol="0">
            <a:spAutoFit/>
          </a:bodyPr>
          <a:lstStyle/>
          <a:p>
            <a:r>
              <a:rPr lang="en-US" u="sng" dirty="0">
                <a:solidFill>
                  <a:srgbClr val="0000FF"/>
                </a:solidFill>
                <a:latin typeface="+mj-lt"/>
              </a:rPr>
              <a:t>Blumenthal</a:t>
            </a:r>
            <a:r>
              <a:rPr lang="en-US" dirty="0">
                <a:latin typeface="+mj-lt"/>
              </a:rPr>
              <a:t> (</a:t>
            </a:r>
            <a:r>
              <a:rPr lang="en-US" u="sng" dirty="0">
                <a:solidFill>
                  <a:srgbClr val="0000FF"/>
                </a:solidFill>
                <a:latin typeface="+mj-lt"/>
              </a:rPr>
              <a:t>D</a:t>
            </a:r>
            <a:r>
              <a:rPr lang="en-US" dirty="0">
                <a:latin typeface="+mj-lt"/>
              </a:rPr>
              <a:t>) is a candidate for the </a:t>
            </a:r>
            <a:r>
              <a:rPr lang="en-US" u="sng" dirty="0">
                <a:solidFill>
                  <a:srgbClr val="0000FF"/>
                </a:solidFill>
                <a:latin typeface="+mj-lt"/>
              </a:rPr>
              <a:t>U.S. Senate</a:t>
            </a:r>
            <a:r>
              <a:rPr lang="en-US" dirty="0">
                <a:latin typeface="+mj-lt"/>
              </a:rPr>
              <a:t> seat now held </a:t>
            </a:r>
            <a:r>
              <a:rPr lang="en-US" dirty="0" smtClean="0">
                <a:latin typeface="+mj-lt"/>
              </a:rPr>
              <a:t>by </a:t>
            </a:r>
            <a:r>
              <a:rPr lang="en-US" u="sng" dirty="0" smtClean="0">
                <a:solidFill>
                  <a:srgbClr val="0000FF"/>
                </a:solidFill>
                <a:latin typeface="+mj-lt"/>
              </a:rPr>
              <a:t>Christopher Dodd</a:t>
            </a:r>
            <a:r>
              <a:rPr lang="en-US" dirty="0" smtClean="0">
                <a:latin typeface="+mj-lt"/>
              </a:rPr>
              <a:t> </a:t>
            </a:r>
            <a:r>
              <a:rPr lang="en-US" dirty="0">
                <a:latin typeface="+mj-lt"/>
              </a:rPr>
              <a:t>(</a:t>
            </a:r>
            <a:r>
              <a:rPr lang="en-US" dirty="0">
                <a:solidFill>
                  <a:srgbClr val="0033CC"/>
                </a:solidFill>
                <a:latin typeface="+mj-lt"/>
              </a:rPr>
              <a:t>D</a:t>
            </a:r>
            <a:r>
              <a:rPr lang="en-US" dirty="0">
                <a:latin typeface="+mj-lt"/>
              </a:rPr>
              <a:t>), and he has held a commanding lead in the </a:t>
            </a:r>
            <a:r>
              <a:rPr lang="en-US" dirty="0" smtClean="0">
                <a:latin typeface="+mj-lt"/>
              </a:rPr>
              <a:t>race since </a:t>
            </a:r>
            <a:r>
              <a:rPr lang="en-US" dirty="0">
                <a:latin typeface="+mj-lt"/>
              </a:rPr>
              <a:t>he entered it. </a:t>
            </a:r>
            <a:r>
              <a:rPr lang="en-US" dirty="0" smtClean="0">
                <a:latin typeface="+mj-lt"/>
              </a:rPr>
              <a:t>But the </a:t>
            </a:r>
            <a:r>
              <a:rPr lang="en-US" u="sng" dirty="0">
                <a:solidFill>
                  <a:srgbClr val="0000FF"/>
                </a:solidFill>
                <a:latin typeface="+mj-lt"/>
              </a:rPr>
              <a:t>Times</a:t>
            </a:r>
            <a:r>
              <a:rPr lang="en-US" dirty="0">
                <a:latin typeface="+mj-lt"/>
              </a:rPr>
              <a:t> report has the potential </a:t>
            </a:r>
            <a:r>
              <a:rPr lang="en-US" dirty="0" smtClean="0">
                <a:latin typeface="+mj-lt"/>
              </a:rPr>
              <a:t>to fundamentally </a:t>
            </a:r>
            <a:r>
              <a:rPr lang="en-US" dirty="0">
                <a:latin typeface="+mj-lt"/>
              </a:rPr>
              <a:t>reshape the contest in </a:t>
            </a:r>
            <a:r>
              <a:rPr lang="en-US" u="sng" dirty="0" smtClean="0">
                <a:solidFill>
                  <a:srgbClr val="0000FF"/>
                </a:solidFill>
                <a:latin typeface="+mj-lt"/>
              </a:rPr>
              <a:t>the Nutmeg </a:t>
            </a:r>
            <a:r>
              <a:rPr lang="en-US" u="sng" dirty="0">
                <a:solidFill>
                  <a:srgbClr val="0000FF"/>
                </a:solidFill>
                <a:latin typeface="+mj-lt"/>
              </a:rPr>
              <a:t>State</a:t>
            </a:r>
            <a:r>
              <a:rPr lang="en-US" dirty="0">
                <a:latin typeface="+mj-lt"/>
              </a:rPr>
              <a:t>.</a:t>
            </a:r>
          </a:p>
        </p:txBody>
      </p:sp>
      <p:sp>
        <p:nvSpPr>
          <p:cNvPr id="8" name="Down Arrow 7"/>
          <p:cNvSpPr/>
          <p:nvPr/>
        </p:nvSpPr>
        <p:spPr>
          <a:xfrm>
            <a:off x="4104484" y="2848328"/>
            <a:ext cx="265708" cy="3501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26" y="3256153"/>
            <a:ext cx="1647704" cy="417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Down Arrow 21"/>
          <p:cNvSpPr/>
          <p:nvPr/>
        </p:nvSpPr>
        <p:spPr>
          <a:xfrm rot="10800000">
            <a:off x="1585962" y="3708305"/>
            <a:ext cx="105115" cy="338056"/>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1267" y="3264639"/>
            <a:ext cx="2577850" cy="410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730" y="5498651"/>
            <a:ext cx="1470470" cy="39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1502" y="5498651"/>
            <a:ext cx="1581150" cy="41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Down Arrow 23"/>
          <p:cNvSpPr/>
          <p:nvPr/>
        </p:nvSpPr>
        <p:spPr>
          <a:xfrm flipH="1">
            <a:off x="5628986" y="5234076"/>
            <a:ext cx="60262" cy="26457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2942" y="3233831"/>
            <a:ext cx="1852342" cy="44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Down Arrow 26"/>
          <p:cNvSpPr/>
          <p:nvPr/>
        </p:nvSpPr>
        <p:spPr>
          <a:xfrm rot="14243175">
            <a:off x="2769282" y="3563472"/>
            <a:ext cx="88476" cy="579122"/>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rved Right Arrow 2"/>
          <p:cNvSpPr/>
          <p:nvPr/>
        </p:nvSpPr>
        <p:spPr>
          <a:xfrm>
            <a:off x="816597" y="4448174"/>
            <a:ext cx="304800" cy="1334651"/>
          </a:xfrm>
          <a:prstGeom prst="curvedRightArrow">
            <a:avLst/>
          </a:prstGeom>
          <a:solidFill>
            <a:srgbClr val="9E9EF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FF"/>
                </a:solidFill>
              </a:ln>
              <a:solidFill>
                <a:srgbClr val="0000FF"/>
              </a:solidFill>
            </a:endParaRPr>
          </a:p>
        </p:txBody>
      </p:sp>
      <p:sp>
        <p:nvSpPr>
          <p:cNvPr id="29" name="Down Arrow 28"/>
          <p:cNvSpPr/>
          <p:nvPr/>
        </p:nvSpPr>
        <p:spPr>
          <a:xfrm rot="14243175">
            <a:off x="5645011" y="3581105"/>
            <a:ext cx="88476" cy="579122"/>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8101" y="5469657"/>
            <a:ext cx="1849432" cy="44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Down Arrow 30"/>
          <p:cNvSpPr/>
          <p:nvPr/>
        </p:nvSpPr>
        <p:spPr>
          <a:xfrm flipH="1">
            <a:off x="3962400" y="4904522"/>
            <a:ext cx="60262" cy="5651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3"/>
          <p:cNvSpPr txBox="1">
            <a:spLocks noChangeArrowheads="1"/>
          </p:cNvSpPr>
          <p:nvPr/>
        </p:nvSpPr>
        <p:spPr bwMode="auto">
          <a:xfrm>
            <a:off x="7236296" y="-27384"/>
            <a:ext cx="1863460" cy="1631216"/>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smtClean="0">
                <a:solidFill>
                  <a:srgbClr val="000000"/>
                </a:solidFill>
                <a:latin typeface="Calibri" pitchFamily="34" charset="0"/>
              </a:rPr>
              <a:t>Cycles of Knowledge: Grounding for/using Knowledge </a:t>
            </a:r>
          </a:p>
        </p:txBody>
      </p:sp>
      <p:pic>
        <p:nvPicPr>
          <p:cNvPr id="21" name="Picture 2" descr="C:\Users\danr\AppData\Local\Microsoft\Windows\Temporary Internet Files\Content.IE5\491PDB12\MC910216324[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1721" y="-27384"/>
            <a:ext cx="646783" cy="68854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pPr>
              <a:defRPr/>
            </a:pPr>
            <a:fld id="{949EA72D-AFDA-4341-B72A-4A95FB1F0E84}" type="slidenum">
              <a:rPr lang="en-US" altLang="zh-TW" smtClean="0"/>
              <a:pPr>
                <a:defRPr/>
              </a:pPr>
              <a:t>11</a:t>
            </a:fld>
            <a:endParaRPr lang="en-US" altLang="zh-TW" dirty="0"/>
          </a:p>
        </p:txBody>
      </p:sp>
    </p:spTree>
    <p:extLst>
      <p:ext uri="{BB962C8B-B14F-4D97-AF65-F5344CB8AC3E}">
        <p14:creationId xmlns:p14="http://schemas.microsoft.com/office/powerpoint/2010/main" val="147677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up)">
                                      <p:cBhvr>
                                        <p:cTn id="10" dur="500"/>
                                        <p:tgtEl>
                                          <p:spTgt spid="409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par>
                                <p:cTn id="14" presetID="22" presetClass="entr" presetSubtype="1"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wipe(up)">
                                      <p:cBhvr>
                                        <p:cTn id="16" dur="500"/>
                                        <p:tgtEl>
                                          <p:spTgt spid="4099"/>
                                        </p:tgtEl>
                                      </p:cBhvr>
                                    </p:animEffect>
                                  </p:childTnLst>
                                </p:cTn>
                              </p:par>
                              <p:par>
                                <p:cTn id="17" presetID="22" presetClass="entr" presetSubtype="1"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wipe(up)">
                                      <p:cBhvr>
                                        <p:cTn id="19" dur="500"/>
                                        <p:tgtEl>
                                          <p:spTgt spid="4100"/>
                                        </p:tgtEl>
                                      </p:cBhvr>
                                    </p:animEffect>
                                  </p:childTnLst>
                                </p:cTn>
                              </p:par>
                              <p:par>
                                <p:cTn id="20" presetID="22" presetClass="entr" presetSubtype="1"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wipe(up)">
                                      <p:cBhvr>
                                        <p:cTn id="22" dur="500"/>
                                        <p:tgtEl>
                                          <p:spTgt spid="410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par>
                                <p:cTn id="26" presetID="22" presetClass="entr" presetSubtype="1" fill="hold" nodeType="withEffect">
                                  <p:stCondLst>
                                    <p:cond delay="0"/>
                                  </p:stCondLst>
                                  <p:childTnLst>
                                    <p:set>
                                      <p:cBhvr>
                                        <p:cTn id="27" dur="1" fill="hold">
                                          <p:stCondLst>
                                            <p:cond delay="0"/>
                                          </p:stCondLst>
                                        </p:cTn>
                                        <p:tgtEl>
                                          <p:spTgt spid="4102"/>
                                        </p:tgtEl>
                                        <p:attrNameLst>
                                          <p:attrName>style.visibility</p:attrName>
                                        </p:attrNameLst>
                                      </p:cBhvr>
                                      <p:to>
                                        <p:strVal val="visible"/>
                                      </p:to>
                                    </p:set>
                                    <p:animEffect transition="in" filter="wipe(up)">
                                      <p:cBhvr>
                                        <p:cTn id="28" dur="500"/>
                                        <p:tgtEl>
                                          <p:spTgt spid="410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up)">
                                      <p:cBhvr>
                                        <p:cTn id="34" dur="500"/>
                                        <p:tgtEl>
                                          <p:spTgt spid="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up)">
                                      <p:cBhvr>
                                        <p:cTn id="37" dur="500"/>
                                        <p:tgtEl>
                                          <p:spTgt spid="29"/>
                                        </p:tgtEl>
                                      </p:cBhvr>
                                    </p:animEffect>
                                  </p:childTnLst>
                                </p:cTn>
                              </p:par>
                              <p:par>
                                <p:cTn id="38" presetID="22" presetClass="entr" presetSubtype="1" fill="hold" nodeType="withEffect">
                                  <p:stCondLst>
                                    <p:cond delay="0"/>
                                  </p:stCondLst>
                                  <p:childTnLst>
                                    <p:set>
                                      <p:cBhvr>
                                        <p:cTn id="39" dur="1" fill="hold">
                                          <p:stCondLst>
                                            <p:cond delay="0"/>
                                          </p:stCondLst>
                                        </p:cTn>
                                        <p:tgtEl>
                                          <p:spTgt spid="4103"/>
                                        </p:tgtEl>
                                        <p:attrNameLst>
                                          <p:attrName>style.visibility</p:attrName>
                                        </p:attrNameLst>
                                      </p:cBhvr>
                                      <p:to>
                                        <p:strVal val="visible"/>
                                      </p:to>
                                    </p:set>
                                    <p:animEffect transition="in" filter="wipe(up)">
                                      <p:cBhvr>
                                        <p:cTn id="40" dur="500"/>
                                        <p:tgtEl>
                                          <p:spTgt spid="410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up)">
                                      <p:cBhvr>
                                        <p:cTn id="43" dur="500"/>
                                        <p:tgtEl>
                                          <p:spTgt spid="3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2" grpId="0" animBg="1"/>
      <p:bldP spid="24" grpId="0" animBg="1"/>
      <p:bldP spid="27" grpId="0" animBg="1"/>
      <p:bldP spid="3" grpId="0" animBg="1"/>
      <p:bldP spid="29" grpId="0" animBg="1"/>
      <p:bldP spid="31" grpId="0" animBg="1"/>
      <p:bldP spid="1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430627" y="890948"/>
            <a:ext cx="8229600" cy="5001419"/>
          </a:xfrm>
        </p:spPr>
        <p:txBody>
          <a:bodyPr/>
          <a:lstStyle/>
          <a:p>
            <a:r>
              <a:rPr kumimoji="1" lang="en-US" altLang="zh-CN" sz="2400" dirty="0" smtClean="0"/>
              <a:t>Go beyond Wikipedia: Exploit rich structures in </a:t>
            </a:r>
            <a:r>
              <a:rPr kumimoji="1" lang="en-US" altLang="zh-CN" sz="2400" dirty="0" err="1" smtClean="0"/>
              <a:t>DBPedia</a:t>
            </a:r>
            <a:r>
              <a:rPr kumimoji="1" lang="en-US" altLang="zh-CN" sz="2400" dirty="0" smtClean="0"/>
              <a:t>, Freebase, YAGO, Ontologies</a:t>
            </a:r>
          </a:p>
          <a:p>
            <a:r>
              <a:rPr kumimoji="1" lang="en-US" altLang="zh-CN" sz="2400" dirty="0" smtClean="0"/>
              <a:t>Google</a:t>
            </a:r>
            <a:r>
              <a:rPr kumimoji="1" lang="zh-CN" altLang="en-US" sz="2400" dirty="0" smtClean="0"/>
              <a:t> </a:t>
            </a:r>
            <a:r>
              <a:rPr kumimoji="1" lang="en-US" altLang="zh-CN" sz="2400" dirty="0" smtClean="0"/>
              <a:t>Knowledge</a:t>
            </a:r>
            <a:r>
              <a:rPr kumimoji="1" lang="zh-CN" altLang="en-US" sz="2400" dirty="0" smtClean="0"/>
              <a:t> </a:t>
            </a:r>
            <a:r>
              <a:rPr kumimoji="1" lang="en-US" altLang="zh-CN" sz="2400" dirty="0"/>
              <a:t>base: </a:t>
            </a:r>
            <a:r>
              <a:rPr kumimoji="1" lang="en-US" altLang="zh-CN" sz="2400" dirty="0" smtClean="0"/>
              <a:t>“people </a:t>
            </a:r>
            <a:r>
              <a:rPr kumimoji="1" lang="en-US" altLang="zh-CN" sz="2400" dirty="0"/>
              <a:t>also search </a:t>
            </a:r>
            <a:r>
              <a:rPr kumimoji="1" lang="en-US" altLang="zh-CN" sz="2400" dirty="0" smtClean="0"/>
              <a:t>for”</a:t>
            </a:r>
            <a:endParaRPr kumimoji="1" lang="en-US" altLang="zh-CN" sz="2400" dirty="0"/>
          </a:p>
          <a:p>
            <a:pPr marL="0" indent="0">
              <a:buNone/>
            </a:pPr>
            <a:endParaRPr kumimoji="1" lang="zh-CN" altLang="en-US" dirty="0"/>
          </a:p>
        </p:txBody>
      </p:sp>
      <p:pic>
        <p:nvPicPr>
          <p:cNvPr id="6" name="图片 5" descr="Screen Shot 2014-01-27 at 8.41.07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41727" y="2129482"/>
            <a:ext cx="3152533" cy="4697484"/>
          </a:xfrm>
          <a:prstGeom prst="rect">
            <a:avLst/>
          </a:prstGeom>
        </p:spPr>
      </p:pic>
      <p:sp>
        <p:nvSpPr>
          <p:cNvPr id="7" name="Rectangle 1"/>
          <p:cNvSpPr txBox="1">
            <a:spLocks noChangeArrowheads="1"/>
          </p:cNvSpPr>
          <p:nvPr/>
        </p:nvSpPr>
        <p:spPr>
          <a:xfrm>
            <a:off x="169430" y="-134800"/>
            <a:ext cx="8074025" cy="1141413"/>
          </a:xfrm>
          <a:prstGeom prst="rect">
            <a:avLst/>
          </a:prstGeom>
        </p:spPr>
        <p:txBody>
          <a:bodyPr lIns="0" tIns="0" rIns="0" bIns="0"/>
          <a:lstStyle>
            <a:lvl1pPr algn="l" rtl="0" eaLnBrk="1" fontAlgn="base" hangingPunct="1">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defRPr/>
            </a:pPr>
            <a:r>
              <a:rPr lang="en-US" altLang="zh-CN" dirty="0" smtClean="0">
                <a:sym typeface="Tahoma" pitchFamily="34" charset="0"/>
              </a:rPr>
              <a:t>Collaborative Title Collection on KB</a:t>
            </a:r>
            <a:endParaRPr lang="en-US" altLang="zh-CN" dirty="0"/>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110</a:t>
            </a:fld>
            <a:endParaRPr lang="en-US" altLang="zh-TW" dirty="0"/>
          </a:p>
        </p:txBody>
      </p:sp>
    </p:spTree>
    <p:extLst>
      <p:ext uri="{BB962C8B-B14F-4D97-AF65-F5344CB8AC3E}">
        <p14:creationId xmlns:p14="http://schemas.microsoft.com/office/powerpoint/2010/main" val="244928543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36512" y="3933056"/>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Recent Advances</a:t>
            </a:r>
            <a:endParaRPr lang="en-US" dirty="0"/>
          </a:p>
        </p:txBody>
      </p:sp>
      <p:sp>
        <p:nvSpPr>
          <p:cNvPr id="3" name="Content Placeholder 2"/>
          <p:cNvSpPr>
            <a:spLocks noGrp="1"/>
          </p:cNvSpPr>
          <p:nvPr>
            <p:ph idx="1"/>
          </p:nvPr>
        </p:nvSpPr>
        <p:spPr>
          <a:xfrm>
            <a:off x="457200" y="1052736"/>
            <a:ext cx="8229600" cy="5001419"/>
          </a:xfrm>
        </p:spPr>
        <p:txBody>
          <a:bodyPr/>
          <a:lstStyle/>
          <a:p>
            <a:pPr marL="0" indent="0">
              <a:buNone/>
            </a:pPr>
            <a:r>
              <a:rPr lang="en-US" dirty="0" smtClean="0"/>
              <a:t>Improving Wikification by</a:t>
            </a:r>
          </a:p>
          <a:p>
            <a:endParaRPr lang="en-US" dirty="0" smtClean="0"/>
          </a:p>
          <a:p>
            <a:r>
              <a:rPr lang="en-US" dirty="0" smtClean="0"/>
              <a:t>Acquiring Rich Knowledge </a:t>
            </a:r>
          </a:p>
          <a:p>
            <a:pPr lvl="1"/>
            <a:r>
              <a:rPr lang="en-US" dirty="0" smtClean="0"/>
              <a:t>Better Meaning Representation</a:t>
            </a:r>
          </a:p>
          <a:p>
            <a:pPr lvl="1"/>
            <a:r>
              <a:rPr lang="en-US" dirty="0" smtClean="0"/>
              <a:t>Collaborative Concept Collection</a:t>
            </a:r>
          </a:p>
          <a:p>
            <a:endParaRPr lang="en-US" dirty="0" smtClean="0"/>
          </a:p>
          <a:p>
            <a:r>
              <a:rPr lang="en-US" dirty="0" smtClean="0"/>
              <a:t>Global Inference Using the Additional Knowledge</a:t>
            </a:r>
          </a:p>
          <a:p>
            <a:pPr lvl="1"/>
            <a:r>
              <a:rPr lang="en-US" dirty="0" smtClean="0"/>
              <a:t>Joint Mention Extraction and Linking</a:t>
            </a:r>
          </a:p>
          <a:p>
            <a:pPr lvl="1"/>
            <a:r>
              <a:rPr lang="en-US" dirty="0" smtClean="0"/>
              <a:t>Collective Inference</a:t>
            </a:r>
            <a:endParaRPr lang="en-US" dirty="0"/>
          </a:p>
        </p:txBody>
      </p:sp>
      <p:sp>
        <p:nvSpPr>
          <p:cNvPr id="7" name="Slide Number Placeholder 6"/>
          <p:cNvSpPr>
            <a:spLocks noGrp="1"/>
          </p:cNvSpPr>
          <p:nvPr>
            <p:ph type="sldNum" sz="quarter" idx="4"/>
          </p:nvPr>
        </p:nvSpPr>
        <p:spPr/>
        <p:txBody>
          <a:bodyPr/>
          <a:lstStyle/>
          <a:p>
            <a:pPr>
              <a:defRPr/>
            </a:pPr>
            <a:fld id="{949EA72D-AFDA-4341-B72A-4A95FB1F0E84}" type="slidenum">
              <a:rPr lang="en-US" altLang="zh-TW" smtClean="0"/>
              <a:pPr>
                <a:defRPr/>
              </a:pPr>
              <a:t>111</a:t>
            </a:fld>
            <a:endParaRPr lang="en-US" altLang="zh-TW" dirty="0"/>
          </a:p>
        </p:txBody>
      </p:sp>
    </p:spTree>
    <p:extLst>
      <p:ext uri="{BB962C8B-B14F-4D97-AF65-F5344CB8AC3E}">
        <p14:creationId xmlns:p14="http://schemas.microsoft.com/office/powerpoint/2010/main" val="87387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Document"/>
          <p:cNvSpPr>
            <a:spLocks noEditPoints="1" noChangeArrowheads="1"/>
          </p:cNvSpPr>
          <p:nvPr/>
        </p:nvSpPr>
        <p:spPr bwMode="auto">
          <a:xfrm>
            <a:off x="107950" y="1844675"/>
            <a:ext cx="582613" cy="10795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ECECEC"/>
          </a:solidFill>
          <a:ln w="9525">
            <a:solidFill>
              <a:srgbClr val="000000"/>
            </a:solidFill>
            <a:miter lim="800000"/>
            <a:headEnd/>
            <a:tailEnd/>
          </a:ln>
          <a:effectLst>
            <a:outerShdw blurRad="63500" dist="107763" dir="2700000" algn="ctr" rotWithShape="0">
              <a:srgbClr val="000000">
                <a:alpha val="74997"/>
              </a:srgbClr>
            </a:outerShdw>
          </a:effectLst>
        </p:spPr>
        <p:txBody>
          <a:bodyPr lIns="0" tIns="82800" rIns="0" bIns="82800"/>
          <a:lstStyle/>
          <a:p>
            <a:endParaRPr lang="en-US" altLang="zh-CN" sz="1400" b="1">
              <a:ea typeface="SimSun" pitchFamily="2" charset="-122"/>
            </a:endParaRPr>
          </a:p>
          <a:p>
            <a:r>
              <a:rPr lang="en-US" altLang="zh-CN" sz="1400" b="1">
                <a:ea typeface="SimSun" pitchFamily="2" charset="-122"/>
              </a:rPr>
              <a:t>Texts</a:t>
            </a:r>
          </a:p>
        </p:txBody>
      </p:sp>
      <p:sp>
        <p:nvSpPr>
          <p:cNvPr id="8196" name="AutoShape 4"/>
          <p:cNvSpPr>
            <a:spLocks noChangeArrowheads="1"/>
          </p:cNvSpPr>
          <p:nvPr/>
        </p:nvSpPr>
        <p:spPr bwMode="auto">
          <a:xfrm>
            <a:off x="914400" y="1879600"/>
            <a:ext cx="1039813" cy="1079500"/>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54000" rIns="54000" anchor="ctr"/>
          <a:lstStyle/>
          <a:p>
            <a:pPr>
              <a:defRPr/>
            </a:pPr>
            <a:r>
              <a:rPr lang="en-US" altLang="zh-CN" sz="1400" b="1" dirty="0" smtClean="0">
                <a:latin typeface="Arial" charset="0"/>
                <a:ea typeface="宋体" charset="0"/>
                <a:cs typeface="宋体" charset="0"/>
              </a:rPr>
              <a:t>Entity/</a:t>
            </a:r>
            <a:endParaRPr lang="en-US" altLang="zh-CN" sz="1400" b="1" dirty="0">
              <a:latin typeface="Arial" charset="0"/>
              <a:ea typeface="宋体" charset="0"/>
              <a:cs typeface="宋体" charset="0"/>
            </a:endParaRPr>
          </a:p>
          <a:p>
            <a:pPr>
              <a:defRPr/>
            </a:pPr>
            <a:r>
              <a:rPr lang="en-US" altLang="zh-CN" sz="1400" b="1" dirty="0" smtClean="0">
                <a:latin typeface="Arial" charset="0"/>
                <a:ea typeface="宋体" charset="0"/>
                <a:cs typeface="宋体" charset="0"/>
              </a:rPr>
              <a:t>Concept</a:t>
            </a:r>
          </a:p>
          <a:p>
            <a:pPr>
              <a:defRPr/>
            </a:pPr>
            <a:r>
              <a:rPr lang="en-US" altLang="zh-CN" sz="1400" b="1" dirty="0" smtClean="0">
                <a:latin typeface="Arial" charset="0"/>
                <a:ea typeface="宋体" charset="0"/>
                <a:cs typeface="宋体" charset="0"/>
              </a:rPr>
              <a:t>Mention</a:t>
            </a:r>
            <a:endParaRPr lang="en-US" altLang="zh-CN" sz="1400" b="1" dirty="0">
              <a:latin typeface="Arial" charset="0"/>
              <a:ea typeface="宋体" charset="0"/>
              <a:cs typeface="宋体" charset="0"/>
            </a:endParaRPr>
          </a:p>
          <a:p>
            <a:pPr>
              <a:defRPr/>
            </a:pPr>
            <a:r>
              <a:rPr lang="en-US" altLang="zh-CN" sz="1400" b="1" dirty="0">
                <a:latin typeface="Arial" charset="0"/>
                <a:ea typeface="宋体" charset="0"/>
                <a:cs typeface="宋体" charset="0"/>
              </a:rPr>
              <a:t>Extraction</a:t>
            </a:r>
          </a:p>
        </p:txBody>
      </p:sp>
      <p:sp>
        <p:nvSpPr>
          <p:cNvPr id="8197" name="AutoShape 5"/>
          <p:cNvSpPr>
            <a:spLocks noChangeArrowheads="1"/>
          </p:cNvSpPr>
          <p:nvPr/>
        </p:nvSpPr>
        <p:spPr bwMode="auto">
          <a:xfrm>
            <a:off x="2171700" y="1874838"/>
            <a:ext cx="1290638" cy="1079500"/>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US" altLang="zh-CN" sz="1400">
              <a:ea typeface="SimSun" pitchFamily="2" charset="-122"/>
            </a:endParaRPr>
          </a:p>
          <a:p>
            <a:r>
              <a:rPr lang="en-US" altLang="zh-CN" sz="1400" b="1">
                <a:ea typeface="SimSun" pitchFamily="2" charset="-122"/>
              </a:rPr>
              <a:t>Coreference</a:t>
            </a:r>
          </a:p>
          <a:p>
            <a:r>
              <a:rPr lang="en-US" altLang="zh-CN" sz="1400" b="1">
                <a:ea typeface="SimSun" pitchFamily="2" charset="-122"/>
              </a:rPr>
              <a:t>Resolution</a:t>
            </a:r>
          </a:p>
          <a:p>
            <a:endParaRPr lang="en-US" altLang="zh-CN" sz="1400" b="1">
              <a:ea typeface="SimSun" pitchFamily="2" charset="-122"/>
            </a:endParaRPr>
          </a:p>
        </p:txBody>
      </p:sp>
      <p:sp>
        <p:nvSpPr>
          <p:cNvPr id="8198" name="AutoShape 6"/>
          <p:cNvSpPr>
            <a:spLocks noChangeArrowheads="1"/>
          </p:cNvSpPr>
          <p:nvPr/>
        </p:nvSpPr>
        <p:spPr bwMode="auto">
          <a:xfrm>
            <a:off x="3687763" y="1857375"/>
            <a:ext cx="973137" cy="1079500"/>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ltLang="zh-CN" sz="1400" b="1" dirty="0" smtClean="0">
                <a:latin typeface="Arial" charset="0"/>
                <a:ea typeface="宋体" charset="0"/>
                <a:cs typeface="宋体" charset="0"/>
              </a:rPr>
              <a:t>Entity </a:t>
            </a:r>
          </a:p>
          <a:p>
            <a:pPr>
              <a:defRPr/>
            </a:pPr>
            <a:r>
              <a:rPr lang="en-US" altLang="zh-CN" sz="1400" b="1" dirty="0" smtClean="0">
                <a:latin typeface="Arial" charset="0"/>
                <a:ea typeface="宋体" charset="0"/>
                <a:cs typeface="宋体" charset="0"/>
              </a:rPr>
              <a:t>Linking</a:t>
            </a:r>
          </a:p>
          <a:p>
            <a:pPr>
              <a:defRPr/>
            </a:pPr>
            <a:endParaRPr lang="en-US" altLang="zh-CN" sz="1400" b="1" dirty="0">
              <a:latin typeface="Arial" charset="0"/>
              <a:ea typeface="宋体" charset="0"/>
              <a:cs typeface="宋体" charset="0"/>
            </a:endParaRPr>
          </a:p>
        </p:txBody>
      </p:sp>
      <p:sp>
        <p:nvSpPr>
          <p:cNvPr id="8199" name="AutoShape 7"/>
          <p:cNvSpPr>
            <a:spLocks noChangeArrowheads="1"/>
          </p:cNvSpPr>
          <p:nvPr/>
        </p:nvSpPr>
        <p:spPr bwMode="auto">
          <a:xfrm>
            <a:off x="4864100" y="1838325"/>
            <a:ext cx="1023938" cy="1079500"/>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ltLang="zh-CN" sz="1400" b="1" dirty="0" smtClean="0">
                <a:latin typeface="Arial" charset="0"/>
                <a:ea typeface="宋体" charset="0"/>
                <a:cs typeface="宋体" charset="0"/>
              </a:rPr>
              <a:t>NIL</a:t>
            </a:r>
          </a:p>
          <a:p>
            <a:pPr>
              <a:defRPr/>
            </a:pPr>
            <a:r>
              <a:rPr lang="en-US" altLang="zh-CN" sz="1400" b="1" dirty="0" smtClean="0">
                <a:latin typeface="Arial" charset="0"/>
                <a:ea typeface="宋体" charset="0"/>
                <a:cs typeface="宋体" charset="0"/>
              </a:rPr>
              <a:t>Entity</a:t>
            </a:r>
          </a:p>
          <a:p>
            <a:pPr>
              <a:defRPr/>
            </a:pPr>
            <a:r>
              <a:rPr lang="en-US" altLang="zh-CN" sz="1400" b="1" dirty="0" smtClean="0">
                <a:latin typeface="Arial" charset="0"/>
                <a:ea typeface="宋体" charset="0"/>
                <a:cs typeface="宋体" charset="0"/>
              </a:rPr>
              <a:t>Clustering</a:t>
            </a:r>
          </a:p>
        </p:txBody>
      </p:sp>
      <p:sp>
        <p:nvSpPr>
          <p:cNvPr id="8200" name="Line 8"/>
          <p:cNvSpPr>
            <a:spLocks noChangeShapeType="1"/>
          </p:cNvSpPr>
          <p:nvPr/>
        </p:nvSpPr>
        <p:spPr bwMode="auto">
          <a:xfrm>
            <a:off x="701675" y="239395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Arial" charset="0"/>
              <a:ea typeface="MS PGothic" charset="0"/>
              <a:cs typeface="MS PGothic" charset="0"/>
            </a:endParaRPr>
          </a:p>
        </p:txBody>
      </p:sp>
      <p:sp>
        <p:nvSpPr>
          <p:cNvPr id="8202" name="Line 11"/>
          <p:cNvSpPr>
            <a:spLocks noChangeShapeType="1"/>
          </p:cNvSpPr>
          <p:nvPr/>
        </p:nvSpPr>
        <p:spPr bwMode="auto">
          <a:xfrm>
            <a:off x="1954213" y="2395538"/>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Arial" charset="0"/>
              <a:ea typeface="MS PGothic" charset="0"/>
              <a:cs typeface="MS PGothic" charset="0"/>
            </a:endParaRPr>
          </a:p>
        </p:txBody>
      </p:sp>
      <p:sp>
        <p:nvSpPr>
          <p:cNvPr id="8203" name="Line 12"/>
          <p:cNvSpPr>
            <a:spLocks noChangeShapeType="1"/>
          </p:cNvSpPr>
          <p:nvPr/>
        </p:nvSpPr>
        <p:spPr bwMode="auto">
          <a:xfrm>
            <a:off x="5867400" y="2395538"/>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Arial" charset="0"/>
              <a:ea typeface="MS PGothic" charset="0"/>
              <a:cs typeface="MS PGothic" charset="0"/>
            </a:endParaRPr>
          </a:p>
        </p:txBody>
      </p:sp>
      <p:sp>
        <p:nvSpPr>
          <p:cNvPr id="8204" name="Line 13"/>
          <p:cNvSpPr>
            <a:spLocks noChangeShapeType="1"/>
          </p:cNvSpPr>
          <p:nvPr/>
        </p:nvSpPr>
        <p:spPr bwMode="auto">
          <a:xfrm>
            <a:off x="3475038" y="2395538"/>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Arial" charset="0"/>
              <a:ea typeface="MS PGothic" charset="0"/>
              <a:cs typeface="MS PGothic" charset="0"/>
            </a:endParaRPr>
          </a:p>
        </p:txBody>
      </p:sp>
      <p:sp>
        <p:nvSpPr>
          <p:cNvPr id="8205" name="Line 14"/>
          <p:cNvSpPr>
            <a:spLocks noChangeShapeType="1"/>
          </p:cNvSpPr>
          <p:nvPr/>
        </p:nvSpPr>
        <p:spPr bwMode="auto">
          <a:xfrm>
            <a:off x="4657725" y="2395538"/>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Arial" charset="0"/>
              <a:ea typeface="MS PGothic" charset="0"/>
              <a:cs typeface="MS PGothic" charset="0"/>
            </a:endParaRPr>
          </a:p>
        </p:txBody>
      </p:sp>
      <p:sp>
        <p:nvSpPr>
          <p:cNvPr id="8206" name="AutoShape 22"/>
          <p:cNvSpPr>
            <a:spLocks noChangeArrowheads="1"/>
          </p:cNvSpPr>
          <p:nvPr/>
        </p:nvSpPr>
        <p:spPr bwMode="auto">
          <a:xfrm>
            <a:off x="250825" y="3327400"/>
            <a:ext cx="561975" cy="758825"/>
          </a:xfrm>
          <a:prstGeom prst="can">
            <a:avLst>
              <a:gd name="adj" fmla="val 46141"/>
            </a:avLst>
          </a:prstGeom>
          <a:solidFill>
            <a:srgbClr val="FEB4E5"/>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ltLang="zh-CN" sz="1400">
                <a:latin typeface="Arial" charset="0"/>
                <a:ea typeface="SimSun" charset="0"/>
                <a:cs typeface="SimSun" charset="0"/>
              </a:rPr>
              <a:t>100</a:t>
            </a:r>
            <a:r>
              <a:rPr lang="zh-CN" altLang="en-US" sz="1400">
                <a:latin typeface="Arial" charset="0"/>
                <a:ea typeface="SimSun" charset="0"/>
                <a:cs typeface="SimSun" charset="0"/>
              </a:rPr>
              <a:t>％</a:t>
            </a:r>
          </a:p>
        </p:txBody>
      </p:sp>
      <p:sp>
        <p:nvSpPr>
          <p:cNvPr id="8215" name="Rectangle 36"/>
          <p:cNvSpPr>
            <a:spLocks noChangeArrowheads="1"/>
          </p:cNvSpPr>
          <p:nvPr/>
        </p:nvSpPr>
        <p:spPr bwMode="auto">
          <a:xfrm>
            <a:off x="434975" y="5732463"/>
            <a:ext cx="6048375"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342900" indent="-342900">
              <a:buFont typeface="Arial" pitchFamily="34" charset="0"/>
              <a:buChar char="•"/>
            </a:pPr>
            <a:r>
              <a:rPr lang="en-US" altLang="zh-CN" sz="2200" dirty="0">
                <a:latin typeface="Palatino Linotype" pitchFamily="18" charset="0"/>
                <a:ea typeface="SimSun" pitchFamily="2" charset="-122"/>
              </a:rPr>
              <a:t>Errors are compounded from stage to stage</a:t>
            </a:r>
          </a:p>
          <a:p>
            <a:pPr marL="342900" indent="-342900">
              <a:buFont typeface="Arial" pitchFamily="34" charset="0"/>
              <a:buChar char="•"/>
            </a:pPr>
            <a:r>
              <a:rPr lang="en-US" altLang="zh-CN" sz="2200" dirty="0">
                <a:solidFill>
                  <a:srgbClr val="000000"/>
                </a:solidFill>
                <a:latin typeface="Palatino Linotype" pitchFamily="18" charset="0"/>
              </a:rPr>
              <a:t>N</a:t>
            </a:r>
            <a:r>
              <a:rPr lang="en-US" sz="2200" dirty="0">
                <a:solidFill>
                  <a:srgbClr val="000000"/>
                </a:solidFill>
                <a:latin typeface="Palatino Linotype" pitchFamily="18" charset="0"/>
              </a:rPr>
              <a:t>o interaction between individual predictions</a:t>
            </a:r>
          </a:p>
          <a:p>
            <a:pPr marL="342900" indent="-342900">
              <a:buFont typeface="Arial" pitchFamily="34" charset="0"/>
              <a:buChar char="•"/>
            </a:pPr>
            <a:r>
              <a:rPr lang="en-US" sz="2200" dirty="0">
                <a:solidFill>
                  <a:srgbClr val="000000"/>
                </a:solidFill>
                <a:latin typeface="Palatino Linotype" pitchFamily="18" charset="0"/>
              </a:rPr>
              <a:t>Incapable of dealing with global dependencies</a:t>
            </a:r>
          </a:p>
          <a:p>
            <a:pPr marL="342900" indent="-342900"/>
            <a:endParaRPr lang="en-US" altLang="zh-CN" dirty="0">
              <a:ea typeface="SimSun" pitchFamily="2" charset="-122"/>
            </a:endParaRPr>
          </a:p>
          <a:p>
            <a:pPr marL="342900" indent="-342900"/>
            <a:endParaRPr lang="en-US" altLang="zh-CN" dirty="0">
              <a:ea typeface="SimSun" pitchFamily="2" charset="-122"/>
            </a:endParaRPr>
          </a:p>
        </p:txBody>
      </p:sp>
      <p:sp>
        <p:nvSpPr>
          <p:cNvPr id="8216" name="AutoShape 37"/>
          <p:cNvSpPr>
            <a:spLocks noChangeArrowheads="1"/>
          </p:cNvSpPr>
          <p:nvPr/>
        </p:nvSpPr>
        <p:spPr bwMode="auto">
          <a:xfrm>
            <a:off x="2051050" y="5029200"/>
            <a:ext cx="4465638" cy="288925"/>
          </a:xfrm>
          <a:prstGeom prst="rightArrow">
            <a:avLst>
              <a:gd name="adj1" fmla="val 50000"/>
              <a:gd name="adj2" fmla="val 38640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US"/>
          </a:p>
        </p:txBody>
      </p:sp>
      <p:pic>
        <p:nvPicPr>
          <p:cNvPr id="18448"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4114800"/>
            <a:ext cx="7635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4525" y="4114800"/>
            <a:ext cx="7635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8" y="4114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3413" y="4114800"/>
            <a:ext cx="7635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4114800"/>
            <a:ext cx="7635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3" name="Picture 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9904" y="4055790"/>
            <a:ext cx="7921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7" name="AutoShape 9"/>
          <p:cNvSpPr>
            <a:spLocks noChangeArrowheads="1"/>
          </p:cNvSpPr>
          <p:nvPr/>
        </p:nvSpPr>
        <p:spPr bwMode="auto">
          <a:xfrm>
            <a:off x="6127058" y="1831975"/>
            <a:ext cx="623887" cy="1079500"/>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ltLang="zh-CN" sz="1400" b="1" dirty="0">
                <a:latin typeface="Arial" charset="0"/>
                <a:ea typeface="宋体" charset="0"/>
                <a:cs typeface="宋体" charset="0"/>
              </a:rPr>
              <a:t>Slot </a:t>
            </a:r>
          </a:p>
          <a:p>
            <a:pPr>
              <a:defRPr/>
            </a:pPr>
            <a:r>
              <a:rPr lang="en-US" altLang="zh-CN" sz="1400" b="1" dirty="0">
                <a:latin typeface="Arial" charset="0"/>
                <a:ea typeface="宋体" charset="0"/>
                <a:cs typeface="宋体" charset="0"/>
              </a:rPr>
              <a:t>Filling</a:t>
            </a:r>
          </a:p>
        </p:txBody>
      </p:sp>
      <p:sp>
        <p:nvSpPr>
          <p:cNvPr id="8228" name="Line 14"/>
          <p:cNvSpPr>
            <a:spLocks noChangeShapeType="1"/>
          </p:cNvSpPr>
          <p:nvPr/>
        </p:nvSpPr>
        <p:spPr bwMode="auto">
          <a:xfrm>
            <a:off x="6750945" y="2378075"/>
            <a:ext cx="3159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Arial" charset="0"/>
              <a:ea typeface="MS PGothic" charset="0"/>
              <a:cs typeface="MS PGothic" charset="0"/>
            </a:endParaRPr>
          </a:p>
        </p:txBody>
      </p:sp>
      <p:sp>
        <p:nvSpPr>
          <p:cNvPr id="2" name="Rectangle 1"/>
          <p:cNvSpPr/>
          <p:nvPr/>
        </p:nvSpPr>
        <p:spPr>
          <a:xfrm>
            <a:off x="6689725" y="5056188"/>
            <a:ext cx="2373313" cy="277812"/>
          </a:xfrm>
          <a:prstGeom prst="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600" b="1" i="1">
                <a:solidFill>
                  <a:schemeClr val="tx1"/>
                </a:solidFill>
                <a:latin typeface="Comic Sans MS" pitchFamily="66" charset="0"/>
                <a:ea typeface="MS PGothic" pitchFamily="34" charset="-128"/>
              </a:rPr>
              <a:t>PERFORMANCE CEILING</a:t>
            </a:r>
            <a:endParaRPr lang="en-US" b="1" i="1">
              <a:solidFill>
                <a:schemeClr val="tx1"/>
              </a:solidFill>
              <a:latin typeface="Comic Sans MS" pitchFamily="66" charset="0"/>
              <a:ea typeface="MS PGothic" pitchFamily="34" charset="-128"/>
            </a:endParaRPr>
          </a:p>
        </p:txBody>
      </p:sp>
      <p:pic>
        <p:nvPicPr>
          <p:cNvPr id="42" name="Picture 4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37438" y="614363"/>
            <a:ext cx="1676400" cy="1122362"/>
          </a:xfrm>
          <a:prstGeom prst="rect">
            <a:avLst/>
          </a:prstGeom>
          <a:solidFill>
            <a:schemeClr val="bg2"/>
          </a:solidFill>
          <a:ln>
            <a:noFill/>
          </a:ln>
          <a:effectLst>
            <a:outerShdw blurRad="50800" dist="38100" dir="2700000" sx="100999" sy="100999" algn="tl" rotWithShape="0">
              <a:srgbClr val="9BADC4">
                <a:alpha val="35999"/>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41" name="AutoShape 22"/>
          <p:cNvSpPr>
            <a:spLocks noChangeArrowheads="1"/>
          </p:cNvSpPr>
          <p:nvPr/>
        </p:nvSpPr>
        <p:spPr bwMode="auto">
          <a:xfrm>
            <a:off x="1778000" y="3429000"/>
            <a:ext cx="561975" cy="685800"/>
          </a:xfrm>
          <a:prstGeom prst="can">
            <a:avLst>
              <a:gd name="adj" fmla="val 46141"/>
            </a:avLst>
          </a:prstGeom>
          <a:solidFill>
            <a:srgbClr val="FEB4E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ltLang="zh-CN" sz="1400">
                <a:latin typeface="Arial" charset="0"/>
                <a:ea typeface="SimSun" charset="0"/>
                <a:cs typeface="SimSun" charset="0"/>
              </a:rPr>
              <a:t>90</a:t>
            </a:r>
            <a:r>
              <a:rPr lang="zh-CN" altLang="en-US" sz="1400">
                <a:latin typeface="Arial" charset="0"/>
                <a:ea typeface="SimSun" charset="0"/>
                <a:cs typeface="SimSun" charset="0"/>
              </a:rPr>
              <a:t>％</a:t>
            </a:r>
          </a:p>
        </p:txBody>
      </p:sp>
      <p:sp>
        <p:nvSpPr>
          <p:cNvPr id="43" name="AutoShape 22"/>
          <p:cNvSpPr>
            <a:spLocks noChangeArrowheads="1"/>
          </p:cNvSpPr>
          <p:nvPr/>
        </p:nvSpPr>
        <p:spPr bwMode="auto">
          <a:xfrm>
            <a:off x="3289300" y="3500438"/>
            <a:ext cx="561975" cy="566737"/>
          </a:xfrm>
          <a:prstGeom prst="can">
            <a:avLst>
              <a:gd name="adj" fmla="val 46142"/>
            </a:avLst>
          </a:prstGeom>
          <a:solidFill>
            <a:srgbClr val="FEB4E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ltLang="zh-CN" sz="1400" dirty="0">
                <a:latin typeface="Arial" charset="0"/>
                <a:ea typeface="SimSun" charset="0"/>
                <a:cs typeface="SimSun" charset="0"/>
              </a:rPr>
              <a:t>8</a:t>
            </a:r>
            <a:r>
              <a:rPr lang="en-US" altLang="zh-CN" sz="1400" dirty="0" smtClean="0">
                <a:latin typeface="Arial" charset="0"/>
                <a:ea typeface="SimSun" charset="0"/>
                <a:cs typeface="SimSun" charset="0"/>
              </a:rPr>
              <a:t>0</a:t>
            </a:r>
            <a:r>
              <a:rPr lang="zh-CN" altLang="en-US" sz="1400" dirty="0">
                <a:latin typeface="Arial" charset="0"/>
                <a:ea typeface="SimSun" charset="0"/>
                <a:cs typeface="SimSun" charset="0"/>
              </a:rPr>
              <a:t>％</a:t>
            </a:r>
          </a:p>
        </p:txBody>
      </p:sp>
      <p:sp>
        <p:nvSpPr>
          <p:cNvPr id="46" name="AutoShape 22"/>
          <p:cNvSpPr>
            <a:spLocks noChangeArrowheads="1"/>
          </p:cNvSpPr>
          <p:nvPr/>
        </p:nvSpPr>
        <p:spPr bwMode="auto">
          <a:xfrm>
            <a:off x="4586288" y="3608388"/>
            <a:ext cx="561975" cy="503237"/>
          </a:xfrm>
          <a:prstGeom prst="can">
            <a:avLst>
              <a:gd name="adj" fmla="val 46139"/>
            </a:avLst>
          </a:prstGeom>
          <a:solidFill>
            <a:srgbClr val="FEB4E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ltLang="zh-CN" sz="1400" dirty="0">
                <a:latin typeface="Arial" charset="0"/>
                <a:ea typeface="SimSun" charset="0"/>
                <a:cs typeface="SimSun" charset="0"/>
              </a:rPr>
              <a:t>7</a:t>
            </a:r>
            <a:r>
              <a:rPr lang="en-US" altLang="zh-CN" sz="1400" dirty="0" smtClean="0">
                <a:latin typeface="Arial" charset="0"/>
                <a:ea typeface="SimSun" charset="0"/>
                <a:cs typeface="SimSun" charset="0"/>
              </a:rPr>
              <a:t>0</a:t>
            </a:r>
            <a:r>
              <a:rPr lang="zh-CN" altLang="en-US" sz="1400" dirty="0">
                <a:latin typeface="Arial" charset="0"/>
                <a:ea typeface="SimSun" charset="0"/>
                <a:cs typeface="SimSun" charset="0"/>
              </a:rPr>
              <a:t>％</a:t>
            </a:r>
          </a:p>
        </p:txBody>
      </p:sp>
      <p:sp>
        <p:nvSpPr>
          <p:cNvPr id="47" name="AutoShape 22"/>
          <p:cNvSpPr>
            <a:spLocks noChangeArrowheads="1"/>
          </p:cNvSpPr>
          <p:nvPr/>
        </p:nvSpPr>
        <p:spPr bwMode="auto">
          <a:xfrm>
            <a:off x="5795963" y="3667125"/>
            <a:ext cx="561975" cy="439738"/>
          </a:xfrm>
          <a:prstGeom prst="can">
            <a:avLst>
              <a:gd name="adj" fmla="val 46139"/>
            </a:avLst>
          </a:prstGeom>
          <a:solidFill>
            <a:srgbClr val="FEB4E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ltLang="zh-CN" sz="1400" dirty="0" smtClean="0">
                <a:latin typeface="Arial" charset="0"/>
                <a:ea typeface="SimSun" charset="0"/>
                <a:cs typeface="SimSun" charset="0"/>
              </a:rPr>
              <a:t>65</a:t>
            </a:r>
            <a:r>
              <a:rPr lang="zh-CN" altLang="en-US" sz="1400" dirty="0" smtClean="0">
                <a:latin typeface="Arial" charset="0"/>
                <a:ea typeface="SimSun" charset="0"/>
                <a:cs typeface="SimSun" charset="0"/>
              </a:rPr>
              <a:t>％</a:t>
            </a:r>
            <a:endParaRPr lang="zh-CN" altLang="en-US" sz="1400" dirty="0">
              <a:latin typeface="Arial" charset="0"/>
              <a:ea typeface="SimSun" charset="0"/>
              <a:cs typeface="SimSun" charset="0"/>
            </a:endParaRPr>
          </a:p>
        </p:txBody>
      </p:sp>
      <p:sp>
        <p:nvSpPr>
          <p:cNvPr id="48" name="AutoShape 22"/>
          <p:cNvSpPr>
            <a:spLocks noChangeArrowheads="1"/>
          </p:cNvSpPr>
          <p:nvPr/>
        </p:nvSpPr>
        <p:spPr bwMode="auto">
          <a:xfrm>
            <a:off x="7156042" y="3687762"/>
            <a:ext cx="561975" cy="366713"/>
          </a:xfrm>
          <a:prstGeom prst="can">
            <a:avLst>
              <a:gd name="adj" fmla="val 46139"/>
            </a:avLst>
          </a:prstGeom>
          <a:solidFill>
            <a:srgbClr val="FEB4E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ltLang="zh-CN" sz="1400" dirty="0" smtClean="0">
                <a:latin typeface="Arial" charset="0"/>
                <a:ea typeface="SimSun" charset="0"/>
                <a:cs typeface="SimSun" charset="0"/>
              </a:rPr>
              <a:t>35</a:t>
            </a:r>
            <a:r>
              <a:rPr lang="zh-CN" altLang="en-US" sz="1400" dirty="0" smtClean="0">
                <a:latin typeface="Arial" charset="0"/>
                <a:ea typeface="SimSun" charset="0"/>
                <a:cs typeface="SimSun" charset="0"/>
              </a:rPr>
              <a:t>％</a:t>
            </a:r>
            <a:endParaRPr lang="zh-CN" altLang="en-US" sz="1400" dirty="0">
              <a:latin typeface="Arial" charset="0"/>
              <a:ea typeface="SimSun" charset="0"/>
              <a:cs typeface="SimSun" charset="0"/>
            </a:endParaRPr>
          </a:p>
        </p:txBody>
      </p:sp>
      <p:sp>
        <p:nvSpPr>
          <p:cNvPr id="18464" name="AutoShape 22"/>
          <p:cNvSpPr>
            <a:spLocks noChangeArrowheads="1"/>
          </p:cNvSpPr>
          <p:nvPr/>
        </p:nvSpPr>
        <p:spPr bwMode="auto">
          <a:xfrm>
            <a:off x="1778000" y="3357563"/>
            <a:ext cx="561975" cy="758825"/>
          </a:xfrm>
          <a:prstGeom prst="can">
            <a:avLst>
              <a:gd name="adj" fmla="val 4614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1400">
              <a:ea typeface="SimSun" pitchFamily="2" charset="-122"/>
            </a:endParaRPr>
          </a:p>
        </p:txBody>
      </p:sp>
      <p:sp>
        <p:nvSpPr>
          <p:cNvPr id="18465" name="AutoShape 22"/>
          <p:cNvSpPr>
            <a:spLocks noChangeArrowheads="1"/>
          </p:cNvSpPr>
          <p:nvPr/>
        </p:nvSpPr>
        <p:spPr bwMode="auto">
          <a:xfrm>
            <a:off x="3276600" y="3317875"/>
            <a:ext cx="561975" cy="758825"/>
          </a:xfrm>
          <a:prstGeom prst="can">
            <a:avLst>
              <a:gd name="adj" fmla="val 4614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1400">
              <a:ea typeface="SimSun" pitchFamily="2" charset="-122"/>
            </a:endParaRPr>
          </a:p>
        </p:txBody>
      </p:sp>
      <p:sp>
        <p:nvSpPr>
          <p:cNvPr id="18466" name="AutoShape 22"/>
          <p:cNvSpPr>
            <a:spLocks noChangeArrowheads="1"/>
          </p:cNvSpPr>
          <p:nvPr/>
        </p:nvSpPr>
        <p:spPr bwMode="auto">
          <a:xfrm>
            <a:off x="4572000" y="3357563"/>
            <a:ext cx="561975" cy="758825"/>
          </a:xfrm>
          <a:prstGeom prst="can">
            <a:avLst>
              <a:gd name="adj" fmla="val 4614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1400">
              <a:ea typeface="SimSun" pitchFamily="2" charset="-122"/>
            </a:endParaRPr>
          </a:p>
        </p:txBody>
      </p:sp>
      <p:sp>
        <p:nvSpPr>
          <p:cNvPr id="18467" name="AutoShape 22"/>
          <p:cNvSpPr>
            <a:spLocks noChangeArrowheads="1"/>
          </p:cNvSpPr>
          <p:nvPr/>
        </p:nvSpPr>
        <p:spPr bwMode="auto">
          <a:xfrm>
            <a:off x="5795963" y="3357563"/>
            <a:ext cx="561975" cy="758825"/>
          </a:xfrm>
          <a:prstGeom prst="can">
            <a:avLst>
              <a:gd name="adj" fmla="val 4614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1400">
              <a:ea typeface="SimSun" pitchFamily="2" charset="-122"/>
            </a:endParaRPr>
          </a:p>
        </p:txBody>
      </p:sp>
      <p:sp>
        <p:nvSpPr>
          <p:cNvPr id="18468" name="AutoShape 22"/>
          <p:cNvSpPr>
            <a:spLocks noChangeArrowheads="1"/>
          </p:cNvSpPr>
          <p:nvPr/>
        </p:nvSpPr>
        <p:spPr bwMode="auto">
          <a:xfrm>
            <a:off x="7128414" y="3308350"/>
            <a:ext cx="561975" cy="758825"/>
          </a:xfrm>
          <a:prstGeom prst="can">
            <a:avLst>
              <a:gd name="adj" fmla="val 4614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1400">
              <a:ea typeface="SimSun" pitchFamily="2" charset="-122"/>
            </a:endParaRPr>
          </a:p>
        </p:txBody>
      </p:sp>
      <p:sp>
        <p:nvSpPr>
          <p:cNvPr id="45" name="AutoShape 9"/>
          <p:cNvSpPr>
            <a:spLocks noChangeArrowheads="1"/>
          </p:cNvSpPr>
          <p:nvPr/>
        </p:nvSpPr>
        <p:spPr bwMode="auto">
          <a:xfrm>
            <a:off x="7066502" y="1831975"/>
            <a:ext cx="623887" cy="1079500"/>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ltLang="zh-CN" sz="1400" b="1" dirty="0">
                <a:latin typeface="Arial" charset="0"/>
                <a:ea typeface="宋体" charset="0"/>
                <a:cs typeface="宋体" charset="0"/>
              </a:rPr>
              <a:t>KB</a:t>
            </a:r>
          </a:p>
        </p:txBody>
      </p:sp>
      <p:sp>
        <p:nvSpPr>
          <p:cNvPr id="184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rIns="91440" anchor="t"/>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BFEC33A-E6C0-4D61-B078-2CA8528A2F24}" type="slidenum">
              <a:rPr lang="en-US" sz="1200">
                <a:solidFill>
                  <a:srgbClr val="595959"/>
                </a:solidFill>
                <a:latin typeface="Century Gothic" pitchFamily="34" charset="0"/>
              </a:rPr>
              <a:pPr eaLnBrk="1" hangingPunct="1"/>
              <a:t>112</a:t>
            </a:fld>
            <a:endParaRPr lang="en-US" sz="1200">
              <a:solidFill>
                <a:srgbClr val="595959"/>
              </a:solidFill>
              <a:latin typeface="Century Gothic" pitchFamily="34" charset="0"/>
            </a:endParaRPr>
          </a:p>
        </p:txBody>
      </p:sp>
      <p:sp>
        <p:nvSpPr>
          <p:cNvPr id="49" name="Title 1"/>
          <p:cNvSpPr txBox="1">
            <a:spLocks/>
          </p:cNvSpPr>
          <p:nvPr/>
        </p:nvSpPr>
        <p:spPr bwMode="auto">
          <a:xfrm>
            <a:off x="399256" y="71661"/>
            <a:ext cx="82296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End-to-end </a:t>
            </a:r>
            <a:r>
              <a:rPr lang="en-US" sz="3200" dirty="0" err="1" smtClean="0">
                <a:solidFill>
                  <a:srgbClr val="990000"/>
                </a:solidFill>
                <a:effectLst>
                  <a:outerShdw blurRad="63500" dist="38100" dir="5400000" algn="t" rotWithShape="0">
                    <a:prstClr val="black">
                      <a:alpha val="25000"/>
                    </a:prstClr>
                  </a:outerShdw>
                </a:effectLst>
                <a:latin typeface="Palatino Linotype"/>
                <a:cs typeface="MS PGothic" charset="0"/>
              </a:rPr>
              <a:t>Wikification</a:t>
            </a: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 Traditional Pipeline Approach</a:t>
            </a:r>
            <a:endParaRPr lang="en-US" sz="3200" dirty="0">
              <a:solidFill>
                <a:srgbClr val="990000"/>
              </a:solidFill>
              <a:effectLst>
                <a:outerShdw blurRad="63500" dist="38100" dir="5400000" algn="t" rotWithShape="0">
                  <a:prstClr val="black">
                    <a:alpha val="25000"/>
                  </a:prstClr>
                </a:outerShdw>
              </a:effectLst>
              <a:latin typeface="Palatino Linotype"/>
              <a:cs typeface="MS PGothic" charset="0"/>
            </a:endParaRPr>
          </a:p>
        </p:txBody>
      </p:sp>
    </p:spTree>
    <p:extLst>
      <p:ext uri="{BB962C8B-B14F-4D97-AF65-F5344CB8AC3E}">
        <p14:creationId xmlns:p14="http://schemas.microsoft.com/office/powerpoint/2010/main" val="31187418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idx="4294967295"/>
          </p:nvPr>
        </p:nvSpPr>
        <p:spPr bwMode="auto">
          <a:xfrm>
            <a:off x="539750" y="-212848"/>
            <a:ext cx="82296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US" altLang="zh-CN" sz="3600" dirty="0" smtClean="0">
                <a:cs typeface="Palatino Linotype"/>
              </a:rPr>
              <a:t>Solution: </a:t>
            </a:r>
            <a:r>
              <a:rPr lang="en-US" altLang="zh-CN" sz="3600" dirty="0" smtClean="0">
                <a:latin typeface="Palatino Linotype"/>
                <a:ea typeface="MS PGothic" pitchFamily="34" charset="-128"/>
                <a:cs typeface="Palatino Linotype"/>
              </a:rPr>
              <a:t>Joint Extraction and Linking</a:t>
            </a:r>
            <a:endParaRPr lang="en-US" altLang="zh-CN" sz="3600" dirty="0">
              <a:latin typeface="Palatino Linotype"/>
              <a:ea typeface="MS PGothic" pitchFamily="34" charset="-128"/>
              <a:cs typeface="Palatino Linotype"/>
            </a:endParaRPr>
          </a:p>
        </p:txBody>
      </p:sp>
      <p:sp>
        <p:nvSpPr>
          <p:cNvPr id="24578" name="TextBox 1"/>
          <p:cNvSpPr txBox="1">
            <a:spLocks noChangeArrowheads="1"/>
          </p:cNvSpPr>
          <p:nvPr/>
        </p:nvSpPr>
        <p:spPr bwMode="auto">
          <a:xfrm>
            <a:off x="685800" y="1371600"/>
            <a:ext cx="350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defRPr/>
            </a:pPr>
            <a:r>
              <a:rPr lang="en-US" sz="2800" dirty="0" smtClean="0">
                <a:latin typeface="+mn-lt"/>
              </a:rPr>
              <a:t>Joint Inference</a:t>
            </a:r>
          </a:p>
        </p:txBody>
      </p:sp>
      <p:sp>
        <p:nvSpPr>
          <p:cNvPr id="24579" name="TextBox 5"/>
          <p:cNvSpPr txBox="1">
            <a:spLocks noChangeArrowheads="1"/>
          </p:cNvSpPr>
          <p:nvPr/>
        </p:nvSpPr>
        <p:spPr bwMode="auto">
          <a:xfrm>
            <a:off x="4953000" y="1371600"/>
            <a:ext cx="350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defRPr/>
            </a:pPr>
            <a:r>
              <a:rPr lang="en-US" sz="2800" dirty="0" smtClean="0">
                <a:latin typeface="+mn-lt"/>
              </a:rPr>
              <a:t>Joint Modeling</a:t>
            </a:r>
          </a:p>
        </p:txBody>
      </p:sp>
      <p:sp>
        <p:nvSpPr>
          <p:cNvPr id="9" name="Rectangle 8"/>
          <p:cNvSpPr/>
          <p:nvPr/>
        </p:nvSpPr>
        <p:spPr>
          <a:xfrm>
            <a:off x="381000" y="2133600"/>
            <a:ext cx="1028700" cy="458788"/>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1600" dirty="0" smtClean="0">
                <a:solidFill>
                  <a:schemeClr val="tx1"/>
                </a:solidFill>
              </a:rPr>
              <a:t>Extraction</a:t>
            </a:r>
            <a:endParaRPr lang="en-US" sz="1600" dirty="0">
              <a:solidFill>
                <a:schemeClr val="tx1"/>
              </a:solidFill>
            </a:endParaRPr>
          </a:p>
        </p:txBody>
      </p:sp>
      <p:sp>
        <p:nvSpPr>
          <p:cNvPr id="22533" name="TextBox 13"/>
          <p:cNvSpPr txBox="1">
            <a:spLocks noChangeArrowheads="1"/>
          </p:cNvSpPr>
          <p:nvPr/>
        </p:nvSpPr>
        <p:spPr bwMode="auto">
          <a:xfrm>
            <a:off x="1295400" y="4267200"/>
            <a:ext cx="137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defRPr/>
            </a:pPr>
            <a:r>
              <a:rPr lang="en-US" sz="2000" dirty="0" smtClean="0">
                <a:latin typeface="+mn-lt"/>
              </a:rPr>
              <a:t>Prediction</a:t>
            </a:r>
          </a:p>
        </p:txBody>
      </p:sp>
      <p:sp>
        <p:nvSpPr>
          <p:cNvPr id="15" name="Rectangle 14"/>
          <p:cNvSpPr/>
          <p:nvPr/>
        </p:nvSpPr>
        <p:spPr>
          <a:xfrm>
            <a:off x="914400" y="3170238"/>
            <a:ext cx="2133600" cy="868362"/>
          </a:xfrm>
          <a:prstGeom prst="rect">
            <a:avLst/>
          </a:prstGeom>
          <a:ln>
            <a:solidFill>
              <a:srgbClr val="800000"/>
            </a:solidFill>
          </a:ln>
        </p:spPr>
        <p:style>
          <a:lnRef idx="2">
            <a:schemeClr val="accent1"/>
          </a:lnRef>
          <a:fillRef idx="1">
            <a:schemeClr val="lt1"/>
          </a:fillRef>
          <a:effectRef idx="0">
            <a:schemeClr val="accent1"/>
          </a:effectRef>
          <a:fontRef idx="minor">
            <a:schemeClr val="dk1"/>
          </a:fontRef>
        </p:style>
        <p:txBody>
          <a:bodyPr wrap="none" lIns="0" tIns="0" rIns="0" bIns="0" anchor="ctr"/>
          <a:lstStyle/>
          <a:p>
            <a:pPr algn="ctr"/>
            <a:r>
              <a:rPr lang="en-US">
                <a:solidFill>
                  <a:srgbClr val="800000"/>
                </a:solidFill>
                <a:ea typeface="MS PGothic" pitchFamily="34" charset="-128"/>
              </a:rPr>
              <a:t>Inference</a:t>
            </a:r>
          </a:p>
          <a:p>
            <a:pPr algn="ctr"/>
            <a:endParaRPr lang="en-US">
              <a:solidFill>
                <a:srgbClr val="800000"/>
              </a:solidFill>
              <a:latin typeface="Arial" pitchFamily="34" charset="0"/>
              <a:ea typeface="MS PGothic" pitchFamily="34" charset="-128"/>
            </a:endParaRPr>
          </a:p>
        </p:txBody>
      </p:sp>
      <p:cxnSp>
        <p:nvCxnSpPr>
          <p:cNvPr id="16" name="Straight Arrow Connector 15"/>
          <p:cNvCxnSpPr>
            <a:stCxn id="9" idx="2"/>
            <a:endCxn id="15" idx="0"/>
          </p:cNvCxnSpPr>
          <p:nvPr/>
        </p:nvCxnSpPr>
        <p:spPr>
          <a:xfrm>
            <a:off x="895350" y="2592388"/>
            <a:ext cx="1085850" cy="577850"/>
          </a:xfrm>
          <a:prstGeom prst="straightConnector1">
            <a:avLst/>
          </a:prstGeom>
          <a:ln>
            <a:solidFill>
              <a:schemeClr val="tx1"/>
            </a:solidFill>
            <a:headEnd type="triangle"/>
            <a:tailEnd type="arrow"/>
          </a:ln>
          <a:effectLst/>
        </p:spPr>
        <p:style>
          <a:lnRef idx="2">
            <a:schemeClr val="accent1"/>
          </a:lnRef>
          <a:fillRef idx="0">
            <a:schemeClr val="accent1"/>
          </a:fillRef>
          <a:effectRef idx="1">
            <a:schemeClr val="accent1"/>
          </a:effectRef>
          <a:fontRef idx="minor">
            <a:schemeClr val="tx1"/>
          </a:fontRef>
        </p:style>
      </p:cxnSp>
      <p:sp>
        <p:nvSpPr>
          <p:cNvPr id="22536" name="TextBox 21"/>
          <p:cNvSpPr txBox="1">
            <a:spLocks noChangeArrowheads="1"/>
          </p:cNvSpPr>
          <p:nvPr/>
        </p:nvSpPr>
        <p:spPr bwMode="auto">
          <a:xfrm>
            <a:off x="5715000" y="4343400"/>
            <a:ext cx="1579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defRPr/>
            </a:pPr>
            <a:r>
              <a:rPr lang="en-US" sz="2000" dirty="0" smtClean="0">
                <a:latin typeface="+mn-lt"/>
              </a:rPr>
              <a:t>Prediction</a:t>
            </a:r>
          </a:p>
        </p:txBody>
      </p:sp>
      <p:cxnSp>
        <p:nvCxnSpPr>
          <p:cNvPr id="23" name="Straight Arrow Connector 22"/>
          <p:cNvCxnSpPr/>
          <p:nvPr/>
        </p:nvCxnSpPr>
        <p:spPr>
          <a:xfrm>
            <a:off x="1905000" y="4038600"/>
            <a:ext cx="0" cy="381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4953000" y="1981200"/>
            <a:ext cx="2819400" cy="2133600"/>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endParaRPr lang="en-US">
              <a:solidFill>
                <a:schemeClr val="tx1"/>
              </a:solidFill>
              <a:latin typeface="Arial" pitchFamily="34" charset="0"/>
              <a:ea typeface="MS PGothic" pitchFamily="34" charset="-128"/>
            </a:endParaRPr>
          </a:p>
        </p:txBody>
      </p:sp>
      <p:cxnSp>
        <p:nvCxnSpPr>
          <p:cNvPr id="26" name="Straight Arrow Connector 25"/>
          <p:cNvCxnSpPr>
            <a:stCxn id="52" idx="2"/>
            <a:endCxn id="54" idx="0"/>
          </p:cNvCxnSpPr>
          <p:nvPr/>
        </p:nvCxnSpPr>
        <p:spPr>
          <a:xfrm>
            <a:off x="5524500" y="2820988"/>
            <a:ext cx="711133" cy="684212"/>
          </a:xfrm>
          <a:prstGeom prst="straightConnector1">
            <a:avLst/>
          </a:prstGeom>
          <a:ln>
            <a:solidFill>
              <a:srgbClr val="800000"/>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1524000" y="2146300"/>
            <a:ext cx="838200" cy="457200"/>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1600" dirty="0" smtClean="0">
                <a:solidFill>
                  <a:schemeClr val="tx1"/>
                </a:solidFill>
              </a:rPr>
              <a:t>Linking</a:t>
            </a:r>
            <a:endParaRPr lang="en-US" sz="1600" dirty="0">
              <a:solidFill>
                <a:schemeClr val="tx1"/>
              </a:solidFill>
            </a:endParaRPr>
          </a:p>
        </p:txBody>
      </p:sp>
      <p:sp>
        <p:nvSpPr>
          <p:cNvPr id="32" name="Rectangle 31"/>
          <p:cNvSpPr/>
          <p:nvPr/>
        </p:nvSpPr>
        <p:spPr>
          <a:xfrm>
            <a:off x="2819400" y="2146300"/>
            <a:ext cx="1032520" cy="458788"/>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1600" dirty="0" smtClean="0">
                <a:solidFill>
                  <a:schemeClr val="tx1"/>
                </a:solidFill>
              </a:rPr>
              <a:t>Clustering</a:t>
            </a:r>
            <a:endParaRPr lang="en-US" sz="1600" dirty="0">
              <a:solidFill>
                <a:schemeClr val="tx1"/>
              </a:solidFill>
            </a:endParaRPr>
          </a:p>
        </p:txBody>
      </p:sp>
      <p:cxnSp>
        <p:nvCxnSpPr>
          <p:cNvPr id="36" name="Straight Arrow Connector 35"/>
          <p:cNvCxnSpPr>
            <a:stCxn id="32" idx="2"/>
            <a:endCxn id="15" idx="0"/>
          </p:cNvCxnSpPr>
          <p:nvPr/>
        </p:nvCxnSpPr>
        <p:spPr>
          <a:xfrm flipH="1">
            <a:off x="1981200" y="2605088"/>
            <a:ext cx="1354460" cy="565150"/>
          </a:xfrm>
          <a:prstGeom prst="straightConnector1">
            <a:avLst/>
          </a:prstGeom>
          <a:ln>
            <a:solidFill>
              <a:schemeClr val="tx1"/>
            </a:solidFill>
            <a:headEnd type="triangle"/>
            <a:tailEnd type="arrow"/>
          </a:ln>
          <a:effectLst/>
        </p:spPr>
        <p:style>
          <a:lnRef idx="2">
            <a:schemeClr val="accent1"/>
          </a:lnRef>
          <a:fillRef idx="0">
            <a:schemeClr val="accent1"/>
          </a:fillRef>
          <a:effectRef idx="1">
            <a:schemeClr val="accent1"/>
          </a:effectRef>
          <a:fontRef idx="minor">
            <a:schemeClr val="tx1"/>
          </a:fontRef>
        </p:style>
      </p:cxnSp>
      <p:sp>
        <p:nvSpPr>
          <p:cNvPr id="22543" name="TextBox 48"/>
          <p:cNvSpPr txBox="1">
            <a:spLocks noChangeArrowheads="1"/>
          </p:cNvSpPr>
          <p:nvPr/>
        </p:nvSpPr>
        <p:spPr bwMode="auto">
          <a:xfrm>
            <a:off x="2362200" y="21336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800"/>
              <a:t>…</a:t>
            </a:r>
          </a:p>
        </p:txBody>
      </p:sp>
      <p:sp>
        <p:nvSpPr>
          <p:cNvPr id="52" name="Rectangle 51"/>
          <p:cNvSpPr/>
          <p:nvPr/>
        </p:nvSpPr>
        <p:spPr>
          <a:xfrm>
            <a:off x="4953000" y="2362200"/>
            <a:ext cx="1143000" cy="458788"/>
          </a:xfrm>
          <a:prstGeom prst="rect">
            <a:avLst/>
          </a:prstGeom>
          <a:noFill/>
          <a:ln>
            <a:solidFill>
              <a:srgbClr val="80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smtClean="0">
                <a:solidFill>
                  <a:schemeClr val="tx1"/>
                </a:solidFill>
              </a:rPr>
              <a:t>Extraction</a:t>
            </a:r>
            <a:endParaRPr lang="en-US" dirty="0">
              <a:solidFill>
                <a:schemeClr val="tx1"/>
              </a:solidFill>
            </a:endParaRPr>
          </a:p>
        </p:txBody>
      </p:sp>
      <p:sp>
        <p:nvSpPr>
          <p:cNvPr id="53" name="Rectangle 52"/>
          <p:cNvSpPr/>
          <p:nvPr/>
        </p:nvSpPr>
        <p:spPr>
          <a:xfrm>
            <a:off x="6705600" y="2362200"/>
            <a:ext cx="838200" cy="458788"/>
          </a:xfrm>
          <a:prstGeom prst="rect">
            <a:avLst/>
          </a:prstGeom>
          <a:noFill/>
          <a:ln>
            <a:solidFill>
              <a:srgbClr val="80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smtClean="0">
                <a:solidFill>
                  <a:schemeClr val="tx1"/>
                </a:solidFill>
              </a:rPr>
              <a:t>Linking</a:t>
            </a:r>
            <a:endParaRPr lang="en-US" dirty="0">
              <a:solidFill>
                <a:schemeClr val="tx1"/>
              </a:solidFill>
            </a:endParaRPr>
          </a:p>
        </p:txBody>
      </p:sp>
      <p:sp>
        <p:nvSpPr>
          <p:cNvPr id="54" name="Rectangle 53"/>
          <p:cNvSpPr/>
          <p:nvPr/>
        </p:nvSpPr>
        <p:spPr>
          <a:xfrm>
            <a:off x="5560151" y="3505200"/>
            <a:ext cx="1350963" cy="458788"/>
          </a:xfrm>
          <a:prstGeom prst="rect">
            <a:avLst/>
          </a:prstGeom>
          <a:noFill/>
          <a:ln>
            <a:solidFill>
              <a:srgbClr val="80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smtClean="0">
                <a:solidFill>
                  <a:schemeClr val="tx1"/>
                </a:solidFill>
              </a:rPr>
              <a:t>Clustering</a:t>
            </a:r>
            <a:endParaRPr lang="en-US" dirty="0">
              <a:solidFill>
                <a:schemeClr val="tx1"/>
              </a:solidFill>
            </a:endParaRPr>
          </a:p>
        </p:txBody>
      </p:sp>
      <p:sp>
        <p:nvSpPr>
          <p:cNvPr id="22547" name="TextBox 54"/>
          <p:cNvSpPr txBox="1">
            <a:spLocks noChangeArrowheads="1"/>
          </p:cNvSpPr>
          <p:nvPr/>
        </p:nvSpPr>
        <p:spPr bwMode="auto">
          <a:xfrm>
            <a:off x="6096000" y="27432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800"/>
              <a:t>…</a:t>
            </a:r>
          </a:p>
        </p:txBody>
      </p:sp>
      <p:cxnSp>
        <p:nvCxnSpPr>
          <p:cNvPr id="58" name="Straight Arrow Connector 57"/>
          <p:cNvCxnSpPr>
            <a:endCxn id="54" idx="0"/>
          </p:cNvCxnSpPr>
          <p:nvPr/>
        </p:nvCxnSpPr>
        <p:spPr>
          <a:xfrm flipH="1">
            <a:off x="6235633" y="2819400"/>
            <a:ext cx="315120" cy="685800"/>
          </a:xfrm>
          <a:prstGeom prst="straightConnector1">
            <a:avLst/>
          </a:prstGeom>
          <a:ln>
            <a:solidFill>
              <a:srgbClr val="800000"/>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53" idx="1"/>
            <a:endCxn id="52" idx="3"/>
          </p:cNvCxnSpPr>
          <p:nvPr/>
        </p:nvCxnSpPr>
        <p:spPr>
          <a:xfrm rot="10800000">
            <a:off x="6096000" y="2591594"/>
            <a:ext cx="609600" cy="12700"/>
          </a:xfrm>
          <a:prstGeom prst="curvedConnector3">
            <a:avLst>
              <a:gd name="adj1" fmla="val 50000"/>
            </a:avLst>
          </a:prstGeom>
          <a:ln>
            <a:solidFill>
              <a:srgbClr val="800000"/>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2550" name="TextBox 11268"/>
          <p:cNvSpPr txBox="1">
            <a:spLocks noChangeArrowheads="1"/>
          </p:cNvSpPr>
          <p:nvPr/>
        </p:nvSpPr>
        <p:spPr bwMode="auto">
          <a:xfrm>
            <a:off x="9956800" y="38782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sz="1800"/>
          </a:p>
        </p:txBody>
      </p:sp>
      <p:cxnSp>
        <p:nvCxnSpPr>
          <p:cNvPr id="73" name="Straight Arrow Connector 72"/>
          <p:cNvCxnSpPr/>
          <p:nvPr/>
        </p:nvCxnSpPr>
        <p:spPr>
          <a:xfrm>
            <a:off x="6324600" y="4114800"/>
            <a:ext cx="0" cy="381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2552" name="TextBox 2"/>
          <p:cNvSpPr txBox="1">
            <a:spLocks noChangeArrowheads="1"/>
          </p:cNvSpPr>
          <p:nvPr/>
        </p:nvSpPr>
        <p:spPr bwMode="auto">
          <a:xfrm>
            <a:off x="-2898775" y="488791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sz="1800"/>
          </a:p>
        </p:txBody>
      </p:sp>
      <p:pic>
        <p:nvPicPr>
          <p:cNvPr id="225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3925" y="3673475"/>
            <a:ext cx="2047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Arrow Connector 38"/>
          <p:cNvCxnSpPr>
            <a:endCxn id="15" idx="0"/>
          </p:cNvCxnSpPr>
          <p:nvPr/>
        </p:nvCxnSpPr>
        <p:spPr>
          <a:xfrm>
            <a:off x="1981200" y="2590800"/>
            <a:ext cx="0" cy="579438"/>
          </a:xfrm>
          <a:prstGeom prst="straightConnector1">
            <a:avLst/>
          </a:prstGeom>
          <a:ln>
            <a:solidFill>
              <a:schemeClr val="tx1"/>
            </a:solidFill>
            <a:headEnd type="triangle"/>
            <a:tailEnd type="arrow"/>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311150" y="4679950"/>
            <a:ext cx="4413250" cy="979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285750" indent="-285750">
              <a:buFont typeface="Arial" pitchFamily="34" charset="0"/>
              <a:buChar char="•"/>
            </a:pPr>
            <a:r>
              <a:rPr lang="en-US" dirty="0">
                <a:solidFill>
                  <a:schemeClr val="tx1"/>
                </a:solidFill>
                <a:ea typeface="MS PGothic" pitchFamily="34" charset="-128"/>
              </a:rPr>
              <a:t>Constrained Conditional Models, ILP [</a:t>
            </a:r>
            <a:r>
              <a:rPr lang="en-US" altLang="zh-CN" dirty="0">
                <a:solidFill>
                  <a:schemeClr val="tx1"/>
                </a:solidFill>
                <a:ea typeface="MS PGothic" pitchFamily="34" charset="-128"/>
              </a:rPr>
              <a:t>Roth2004,Punyakanok2005,Roth2007, Chang2012, Yang2013]</a:t>
            </a:r>
          </a:p>
          <a:p>
            <a:pPr marL="285750" indent="-285750">
              <a:buFont typeface="Arial" pitchFamily="34" charset="0"/>
              <a:buChar char="•"/>
            </a:pPr>
            <a:r>
              <a:rPr lang="en-US" altLang="zh-CN" dirty="0">
                <a:solidFill>
                  <a:schemeClr val="tx1"/>
                </a:solidFill>
                <a:ea typeface="MS PGothic" pitchFamily="34" charset="-128"/>
              </a:rPr>
              <a:t>Re-ranking </a:t>
            </a:r>
            <a:r>
              <a:rPr lang="en-US" altLang="zh-CN" dirty="0" smtClean="0">
                <a:solidFill>
                  <a:schemeClr val="tx1"/>
                </a:solidFill>
                <a:ea typeface="MS PGothic" pitchFamily="34" charset="-128"/>
              </a:rPr>
              <a:t>[</a:t>
            </a:r>
            <a:r>
              <a:rPr lang="en-US" altLang="zh-CN" b="1" dirty="0" smtClean="0">
                <a:solidFill>
                  <a:srgbClr val="C00000"/>
                </a:solidFill>
                <a:ea typeface="MS PGothic" pitchFamily="34" charset="-128"/>
              </a:rPr>
              <a:t>Sil2013</a:t>
            </a:r>
            <a:r>
              <a:rPr lang="en-US" altLang="zh-CN" dirty="0" smtClean="0">
                <a:solidFill>
                  <a:schemeClr val="tx1"/>
                </a:solidFill>
                <a:ea typeface="MS PGothic" pitchFamily="34" charset="-128"/>
              </a:rPr>
              <a:t>,Ji2005,</a:t>
            </a:r>
            <a:r>
              <a:rPr lang="es-ES_tradnl" altLang="zh-CN" dirty="0">
                <a:solidFill>
                  <a:schemeClr val="tx1"/>
                </a:solidFill>
                <a:ea typeface="MS PGothic" pitchFamily="34" charset="-128"/>
              </a:rPr>
              <a:t>McClosky2011]</a:t>
            </a:r>
            <a:endParaRPr lang="en-US" altLang="zh-CN" dirty="0">
              <a:solidFill>
                <a:schemeClr val="tx1"/>
              </a:solidFill>
              <a:ea typeface="MS PGothic" pitchFamily="34" charset="-128"/>
            </a:endParaRPr>
          </a:p>
          <a:p>
            <a:pPr marL="285750" indent="-285750">
              <a:buFont typeface="Arial" pitchFamily="34" charset="0"/>
              <a:buChar char="•"/>
            </a:pPr>
            <a:r>
              <a:rPr lang="en-US" dirty="0">
                <a:solidFill>
                  <a:schemeClr val="tx1"/>
                </a:solidFill>
                <a:ea typeface="MS PGothic" pitchFamily="34" charset="-128"/>
              </a:rPr>
              <a:t>Dual decomposition [Rush2010]</a:t>
            </a:r>
          </a:p>
          <a:p>
            <a:pPr marL="285750" indent="-285750"/>
            <a:endParaRPr lang="en-US" altLang="zh-CN" sz="1400" dirty="0">
              <a:solidFill>
                <a:schemeClr val="tx1"/>
              </a:solidFill>
              <a:latin typeface="Arial" pitchFamily="34" charset="0"/>
              <a:ea typeface="MS PGothic" pitchFamily="34" charset="-128"/>
            </a:endParaRPr>
          </a:p>
        </p:txBody>
      </p:sp>
      <p:sp>
        <p:nvSpPr>
          <p:cNvPr id="33" name="Rectangle 32"/>
          <p:cNvSpPr/>
          <p:nvPr/>
        </p:nvSpPr>
        <p:spPr>
          <a:xfrm>
            <a:off x="4371512" y="4679950"/>
            <a:ext cx="4734388" cy="979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285750" indent="-285750">
              <a:buFont typeface="Arial" pitchFamily="34" charset="0"/>
              <a:buChar char="•"/>
              <a:defRPr/>
            </a:pPr>
            <a:r>
              <a:rPr lang="en-US" dirty="0">
                <a:solidFill>
                  <a:schemeClr val="tx1"/>
                </a:solidFill>
              </a:rPr>
              <a:t>Probabilistic Graphical Models</a:t>
            </a:r>
            <a:br>
              <a:rPr lang="en-US" dirty="0">
                <a:solidFill>
                  <a:schemeClr val="tx1"/>
                </a:solidFill>
              </a:rPr>
            </a:br>
            <a:r>
              <a:rPr lang="en-US" dirty="0">
                <a:solidFill>
                  <a:schemeClr val="tx1"/>
                </a:solidFill>
              </a:rPr>
              <a:t>[</a:t>
            </a:r>
            <a:r>
              <a:rPr lang="en-US" dirty="0" smtClean="0">
                <a:solidFill>
                  <a:schemeClr val="tx1"/>
                </a:solidFill>
              </a:rPr>
              <a:t>Sutton2004,Wick2012,</a:t>
            </a:r>
            <a:r>
              <a:rPr lang="en-US" b="1" dirty="0" smtClean="0">
                <a:solidFill>
                  <a:srgbClr val="C00000"/>
                </a:solidFill>
              </a:rPr>
              <a:t>Wick2013</a:t>
            </a:r>
            <a:r>
              <a:rPr lang="en-US" dirty="0" smtClean="0">
                <a:solidFill>
                  <a:schemeClr val="tx1"/>
                </a:solidFill>
              </a:rPr>
              <a:t>, Singh2013</a:t>
            </a:r>
            <a:r>
              <a:rPr lang="en-US" dirty="0">
                <a:solidFill>
                  <a:schemeClr val="tx1"/>
                </a:solidFill>
              </a:rPr>
              <a:t>]</a:t>
            </a:r>
          </a:p>
          <a:p>
            <a:pPr marL="285750" indent="-285750">
              <a:buFont typeface="Arial" pitchFamily="34" charset="0"/>
              <a:buChar char="•"/>
              <a:defRPr/>
            </a:pPr>
            <a:r>
              <a:rPr lang="en-US" dirty="0">
                <a:solidFill>
                  <a:schemeClr val="tx1"/>
                </a:solidFill>
              </a:rPr>
              <a:t>Markov logic networks [Poon2007,Poon2010,Kiddon2012</a:t>
            </a:r>
            <a:r>
              <a:rPr lang="en-US" dirty="0" smtClean="0">
                <a:solidFill>
                  <a:schemeClr val="tx1"/>
                </a:solidFill>
              </a:rPr>
              <a:t>]</a:t>
            </a:r>
          </a:p>
          <a:p>
            <a:pPr marL="285750" indent="-285750">
              <a:buFont typeface="Arial" pitchFamily="34" charset="0"/>
              <a:buChar char="•"/>
              <a:defRPr/>
            </a:pPr>
            <a:r>
              <a:rPr lang="en-US" dirty="0" smtClean="0">
                <a:solidFill>
                  <a:schemeClr val="tx1"/>
                </a:solidFill>
              </a:rPr>
              <a:t>Linking for extraction [</a:t>
            </a:r>
            <a:r>
              <a:rPr lang="en-US" b="1" dirty="0" smtClean="0">
                <a:solidFill>
                  <a:srgbClr val="C00000"/>
                </a:solidFill>
              </a:rPr>
              <a:t>Meij2012,Guo2013,Fahrni2013,Huang2014</a:t>
            </a:r>
            <a:r>
              <a:rPr lang="en-US" dirty="0" smtClean="0">
                <a:solidFill>
                  <a:schemeClr val="tx1"/>
                </a:solidFill>
              </a:rPr>
              <a:t>]</a:t>
            </a:r>
          </a:p>
        </p:txBody>
      </p:sp>
      <p:sp>
        <p:nvSpPr>
          <p:cNvPr id="22557" name="Slide Number Placeholder 4"/>
          <p:cNvSpPr>
            <a:spLocks noGrp="1"/>
          </p:cNvSpPr>
          <p:nvPr>
            <p:ph type="sldNum" sz="quarter" idx="4294967295"/>
          </p:nvPr>
        </p:nvSpPr>
        <p:spPr bwMode="auto">
          <a:xfrm>
            <a:off x="8543925" y="6356350"/>
            <a:ext cx="5619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E2A7619-9091-48E5-9CF0-8D1F45E80D94}" type="slidenum">
              <a:rPr lang="en-US" sz="1200">
                <a:solidFill>
                  <a:srgbClr val="595959"/>
                </a:solidFill>
                <a:latin typeface="Century Gothic" pitchFamily="34" charset="0"/>
              </a:rPr>
              <a:pPr eaLnBrk="1" hangingPunct="1"/>
              <a:t>113</a:t>
            </a:fld>
            <a:endParaRPr lang="en-US" sz="1200">
              <a:solidFill>
                <a:srgbClr val="595959"/>
              </a:solidFill>
              <a:latin typeface="Century Gothic" pitchFamily="34" charset="0"/>
            </a:endParaRPr>
          </a:p>
        </p:txBody>
      </p:sp>
      <p:sp>
        <p:nvSpPr>
          <p:cNvPr id="34" name="Content Placeholder 7"/>
          <p:cNvSpPr txBox="1">
            <a:spLocks/>
          </p:cNvSpPr>
          <p:nvPr/>
        </p:nvSpPr>
        <p:spPr>
          <a:xfrm>
            <a:off x="314325" y="630154"/>
            <a:ext cx="8229600" cy="1015573"/>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lvl="1"/>
            <a:r>
              <a:rPr lang="en-US" altLang="en-US" dirty="0" smtClean="0">
                <a:solidFill>
                  <a:srgbClr val="C00000"/>
                </a:solidFill>
              </a:rPr>
              <a:t>[Blue Cross]</a:t>
            </a:r>
            <a:r>
              <a:rPr lang="en-US" altLang="en-US" baseline="-25000" dirty="0" smtClean="0">
                <a:solidFill>
                  <a:srgbClr val="C00000"/>
                </a:solidFill>
              </a:rPr>
              <a:t>ORG</a:t>
            </a:r>
            <a:r>
              <a:rPr lang="en-US" altLang="en-US" dirty="0" smtClean="0">
                <a:solidFill>
                  <a:srgbClr val="C00000"/>
                </a:solidFill>
              </a:rPr>
              <a:t> </a:t>
            </a:r>
            <a:r>
              <a:rPr lang="en-US" altLang="en-US" dirty="0" smtClean="0"/>
              <a:t>and </a:t>
            </a:r>
            <a:r>
              <a:rPr lang="en-US" altLang="en-US" dirty="0" smtClean="0">
                <a:solidFill>
                  <a:srgbClr val="C00000"/>
                </a:solidFill>
              </a:rPr>
              <a:t>[Blue Shield of Alabama]</a:t>
            </a:r>
            <a:r>
              <a:rPr lang="en-US" altLang="en-US" baseline="-25000" dirty="0" smtClean="0">
                <a:solidFill>
                  <a:srgbClr val="C00000"/>
                </a:solidFill>
              </a:rPr>
              <a:t>ORG</a:t>
            </a:r>
          </a:p>
          <a:p>
            <a:pPr lvl="1"/>
            <a:r>
              <a:rPr lang="en-US" altLang="en-US" dirty="0" smtClean="0">
                <a:solidFill>
                  <a:srgbClr val="00BE00"/>
                </a:solidFill>
              </a:rPr>
              <a:t>[Blue Cross and Blue Shield of Alabama]</a:t>
            </a:r>
            <a:r>
              <a:rPr lang="en-US" altLang="en-US" baseline="-25000" dirty="0" smtClean="0">
                <a:solidFill>
                  <a:srgbClr val="00BE00"/>
                </a:solidFill>
              </a:rPr>
              <a:t>ORG</a:t>
            </a:r>
            <a:r>
              <a:rPr lang="en-US" altLang="en-US" dirty="0" smtClean="0">
                <a:solidFill>
                  <a:srgbClr val="00BE00"/>
                </a:solidFill>
              </a:rPr>
              <a:t>  </a:t>
            </a:r>
            <a:r>
              <a:rPr lang="en-US" altLang="en-US" dirty="0" smtClean="0">
                <a:solidFill>
                  <a:srgbClr val="00BE00"/>
                </a:solidFill>
                <a:sym typeface="Wingdings" pitchFamily="2" charset="2"/>
              </a:rPr>
              <a:t> BCBS of Alabama</a:t>
            </a:r>
            <a:endParaRPr lang="en-US" altLang="en-US" dirty="0" smtClean="0">
              <a:solidFill>
                <a:srgbClr val="00BE00"/>
              </a:solidFill>
            </a:endParaRPr>
          </a:p>
        </p:txBody>
      </p:sp>
    </p:spTree>
    <p:extLst>
      <p:ext uri="{BB962C8B-B14F-4D97-AF65-F5344CB8AC3E}">
        <p14:creationId xmlns:p14="http://schemas.microsoft.com/office/powerpoint/2010/main" val="241498988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457200" y="981075"/>
            <a:ext cx="8229600" cy="1309687"/>
          </a:xfrm>
          <a:solidFill>
            <a:schemeClr val="tx2">
              <a:lumMod val="20000"/>
              <a:lumOff val="80000"/>
            </a:schemeClr>
          </a:solidFill>
        </p:spPr>
        <p:txBody>
          <a:bodyPr>
            <a:normAutofit/>
          </a:bodyPr>
          <a:lstStyle/>
          <a:p>
            <a:pPr marL="0" indent="0">
              <a:buNone/>
              <a:defRPr/>
            </a:pPr>
            <a:r>
              <a:rPr altLang="zh-CN" sz="1800" dirty="0" smtClean="0"/>
              <a:t>The </a:t>
            </a:r>
            <a:r>
              <a:rPr altLang="zh-CN" sz="1800" dirty="0" smtClean="0">
                <a:solidFill>
                  <a:srgbClr val="FF0000"/>
                </a:solidFill>
              </a:rPr>
              <a:t>Yuri </a:t>
            </a:r>
            <a:r>
              <a:rPr altLang="zh-CN" sz="1800" dirty="0" err="1" smtClean="0">
                <a:solidFill>
                  <a:srgbClr val="FF0000"/>
                </a:solidFill>
              </a:rPr>
              <a:t>dolgoruky</a:t>
            </a:r>
            <a:r>
              <a:rPr altLang="zh-CN" sz="1800" dirty="0" smtClean="0">
                <a:solidFill>
                  <a:srgbClr val="FF0000"/>
                </a:solidFill>
              </a:rPr>
              <a:t> </a:t>
            </a:r>
            <a:r>
              <a:rPr altLang="zh-CN" sz="1800" dirty="0" smtClean="0"/>
              <a:t>is the first in a series of new nuclear submarines to be commissioned this year but the </a:t>
            </a:r>
            <a:r>
              <a:rPr altLang="zh-CN" sz="1800" dirty="0" err="1" smtClean="0"/>
              <a:t>bulava</a:t>
            </a:r>
            <a:r>
              <a:rPr altLang="zh-CN" sz="1800" dirty="0" smtClean="0"/>
              <a:t> nuclear-armed missile developed to equip the submarine has failed tests and the deployment prospects are uncertain.</a:t>
            </a:r>
          </a:p>
          <a:p>
            <a:pPr marL="0" indent="0">
              <a:defRPr/>
            </a:pPr>
            <a:endParaRPr altLang="zh-CN" sz="1800" dirty="0" smtClean="0"/>
          </a:p>
          <a:p>
            <a:pPr marL="0" indent="0">
              <a:defRPr/>
            </a:pPr>
            <a:endParaRPr altLang="zh-CN" sz="1800" dirty="0"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4431" y="3288846"/>
            <a:ext cx="3081536" cy="231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022922"/>
            <a:ext cx="2011363"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114</a:t>
            </a:fld>
            <a:endParaRPr lang="en-US" altLang="zh-TW" dirty="0"/>
          </a:p>
        </p:txBody>
      </p:sp>
      <p:sp>
        <p:nvSpPr>
          <p:cNvPr id="7" name="Rectangle 2"/>
          <p:cNvSpPr>
            <a:spLocks noGrp="1" noChangeArrowheads="1"/>
          </p:cNvSpPr>
          <p:nvPr>
            <p:ph type="title" idx="4294967295"/>
          </p:nvPr>
        </p:nvSpPr>
        <p:spPr bwMode="auto">
          <a:xfrm>
            <a:off x="539750" y="-118252"/>
            <a:ext cx="82296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US" altLang="zh-CN" sz="3600" dirty="0" smtClean="0">
                <a:latin typeface="Palatino Linotype"/>
                <a:ea typeface="MS PGothic" pitchFamily="34" charset="-128"/>
                <a:cs typeface="Palatino Linotype"/>
              </a:rPr>
              <a:t>Joint Extraction and Linking</a:t>
            </a:r>
            <a:endParaRPr lang="en-US" altLang="zh-CN" sz="3600" dirty="0">
              <a:latin typeface="Palatino Linotype"/>
              <a:ea typeface="MS PGothic" pitchFamily="34" charset="-128"/>
              <a:cs typeface="Palatino Linotype"/>
            </a:endParaRPr>
          </a:p>
        </p:txBody>
      </p:sp>
    </p:spTree>
    <p:extLst>
      <p:ext uri="{BB962C8B-B14F-4D97-AF65-F5344CB8AC3E}">
        <p14:creationId xmlns:p14="http://schemas.microsoft.com/office/powerpoint/2010/main" val="131301807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内容占位符 10" descr="amr_graph.png"/>
          <p:cNvPicPr>
            <a:picLocks noGrp="1" noChangeAspect="1"/>
          </p:cNvPicPr>
          <p:nvPr>
            <p:ph idx="1"/>
          </p:nvPr>
        </p:nvPicPr>
        <p:blipFill>
          <a:blip r:embed="rId2"/>
          <a:srcRect l="-2562" r="-2562"/>
          <a:stretch>
            <a:fillRect/>
          </a:stretch>
        </p:blipFill>
        <p:spPr>
          <a:xfrm>
            <a:off x="169863" y="914400"/>
            <a:ext cx="8669337" cy="5943600"/>
          </a:xfrm>
        </p:spPr>
      </p:pic>
      <p:sp>
        <p:nvSpPr>
          <p:cNvPr id="3" name="Oval 2"/>
          <p:cNvSpPr/>
          <p:nvPr/>
        </p:nvSpPr>
        <p:spPr>
          <a:xfrm>
            <a:off x="5868144" y="2924944"/>
            <a:ext cx="1728192" cy="864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04048" y="6000244"/>
            <a:ext cx="1728192" cy="864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44008" y="4509120"/>
            <a:ext cx="1728192" cy="864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501408" y="6165304"/>
            <a:ext cx="1094928" cy="864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0587" y="4661520"/>
            <a:ext cx="1728192" cy="864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115</a:t>
            </a:fld>
            <a:endParaRPr lang="en-US" altLang="zh-TW" dirty="0"/>
          </a:p>
        </p:txBody>
      </p:sp>
      <p:sp>
        <p:nvSpPr>
          <p:cNvPr id="12" name="Rectangle 2"/>
          <p:cNvSpPr>
            <a:spLocks noGrp="1" noChangeArrowheads="1"/>
          </p:cNvSpPr>
          <p:nvPr>
            <p:ph type="title" idx="4294967295"/>
          </p:nvPr>
        </p:nvSpPr>
        <p:spPr bwMode="auto">
          <a:xfrm>
            <a:off x="177132" y="-118252"/>
            <a:ext cx="82296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US" altLang="zh-CN" sz="3600" dirty="0" smtClean="0">
                <a:latin typeface="Palatino Linotype"/>
                <a:ea typeface="MS PGothic" pitchFamily="34" charset="-128"/>
                <a:cs typeface="Palatino Linotype"/>
              </a:rPr>
              <a:t>Joint Extraction and Linking</a:t>
            </a:r>
            <a:endParaRPr lang="en-US" altLang="zh-CN" sz="3600" dirty="0">
              <a:latin typeface="Palatino Linotype"/>
              <a:ea typeface="MS PGothic" pitchFamily="34" charset="-128"/>
              <a:cs typeface="Palatino Linotype"/>
            </a:endParaRPr>
          </a:p>
        </p:txBody>
      </p:sp>
    </p:spTree>
    <p:extLst>
      <p:ext uri="{BB962C8B-B14F-4D97-AF65-F5344CB8AC3E}">
        <p14:creationId xmlns:p14="http://schemas.microsoft.com/office/powerpoint/2010/main" val="287733096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457200" y="981075"/>
            <a:ext cx="8229600" cy="1309687"/>
          </a:xfrm>
          <a:solidFill>
            <a:schemeClr val="tx2">
              <a:lumMod val="20000"/>
              <a:lumOff val="80000"/>
            </a:schemeClr>
          </a:solidFill>
        </p:spPr>
        <p:txBody>
          <a:bodyPr>
            <a:normAutofit/>
          </a:bodyPr>
          <a:lstStyle/>
          <a:p>
            <a:pPr marL="0" indent="0">
              <a:buNone/>
              <a:defRPr/>
            </a:pPr>
            <a:r>
              <a:rPr altLang="zh-CN" sz="1800" dirty="0" smtClean="0"/>
              <a:t>The </a:t>
            </a:r>
            <a:r>
              <a:rPr altLang="zh-CN" sz="1800" dirty="0" smtClean="0">
                <a:solidFill>
                  <a:srgbClr val="FF0000"/>
                </a:solidFill>
              </a:rPr>
              <a:t>Yuri </a:t>
            </a:r>
            <a:r>
              <a:rPr altLang="zh-CN" sz="1800" dirty="0" err="1" smtClean="0">
                <a:solidFill>
                  <a:srgbClr val="FF0000"/>
                </a:solidFill>
              </a:rPr>
              <a:t>dolgoruky</a:t>
            </a:r>
            <a:r>
              <a:rPr altLang="zh-CN" sz="1800" dirty="0" smtClean="0">
                <a:solidFill>
                  <a:srgbClr val="FF0000"/>
                </a:solidFill>
              </a:rPr>
              <a:t> </a:t>
            </a:r>
            <a:r>
              <a:rPr altLang="zh-CN" sz="1800" dirty="0" smtClean="0"/>
              <a:t>is the first in a series of new nuclear submarines to be commissioned this year but the </a:t>
            </a:r>
            <a:r>
              <a:rPr altLang="zh-CN" sz="1800" dirty="0" err="1" smtClean="0"/>
              <a:t>bulava</a:t>
            </a:r>
            <a:r>
              <a:rPr altLang="zh-CN" sz="1800" dirty="0" smtClean="0"/>
              <a:t> nuclear-armed missile developed to equip the submarine has failed tests and the deployment prospects are uncertain.</a:t>
            </a:r>
          </a:p>
          <a:p>
            <a:pPr marL="0" indent="0">
              <a:defRPr/>
            </a:pPr>
            <a:endParaRPr altLang="zh-CN" sz="1800" dirty="0" smtClean="0"/>
          </a:p>
          <a:p>
            <a:pPr marL="0" indent="0">
              <a:defRPr/>
            </a:pPr>
            <a:endParaRPr altLang="zh-CN" sz="1800" dirty="0"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4431" y="3288846"/>
            <a:ext cx="3081536" cy="231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022922"/>
            <a:ext cx="2011363"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1907704" y="1268760"/>
            <a:ext cx="3672408" cy="2020086"/>
          </a:xfrm>
          <a:prstGeom prst="straightConnector1">
            <a:avLst/>
          </a:prstGeom>
          <a:ln w="41275" cmpd="thickThi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116</a:t>
            </a:fld>
            <a:endParaRPr lang="en-US" altLang="zh-TW" dirty="0"/>
          </a:p>
        </p:txBody>
      </p:sp>
      <p:sp>
        <p:nvSpPr>
          <p:cNvPr id="8" name="Rectangle 2"/>
          <p:cNvSpPr>
            <a:spLocks noGrp="1" noChangeArrowheads="1"/>
          </p:cNvSpPr>
          <p:nvPr>
            <p:ph type="title" idx="4294967295"/>
          </p:nvPr>
        </p:nvSpPr>
        <p:spPr bwMode="auto">
          <a:xfrm>
            <a:off x="539750" y="-134018"/>
            <a:ext cx="82296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US" altLang="zh-CN" sz="3600" dirty="0" smtClean="0">
                <a:latin typeface="Palatino Linotype"/>
                <a:ea typeface="MS PGothic" pitchFamily="34" charset="-128"/>
                <a:cs typeface="Palatino Linotype"/>
              </a:rPr>
              <a:t>Joint Extraction and Linking</a:t>
            </a:r>
            <a:endParaRPr lang="en-US" altLang="zh-CN" sz="3600" dirty="0">
              <a:latin typeface="Palatino Linotype"/>
              <a:ea typeface="MS PGothic" pitchFamily="34" charset="-128"/>
              <a:cs typeface="Palatino Linotype"/>
            </a:endParaRPr>
          </a:p>
        </p:txBody>
      </p:sp>
    </p:spTree>
    <p:extLst>
      <p:ext uri="{BB962C8B-B14F-4D97-AF65-F5344CB8AC3E}">
        <p14:creationId xmlns:p14="http://schemas.microsoft.com/office/powerpoint/2010/main" val="249129262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2708920"/>
            <a:ext cx="5711765" cy="364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内容占位符 2"/>
          <p:cNvSpPr>
            <a:spLocks noGrp="1"/>
          </p:cNvSpPr>
          <p:nvPr>
            <p:ph sz="quarter" idx="1"/>
          </p:nvPr>
        </p:nvSpPr>
        <p:spPr>
          <a:xfrm>
            <a:off x="457200" y="981075"/>
            <a:ext cx="8229600" cy="1309687"/>
          </a:xfrm>
          <a:solidFill>
            <a:schemeClr val="tx2">
              <a:lumMod val="20000"/>
              <a:lumOff val="80000"/>
            </a:schemeClr>
          </a:solidFill>
        </p:spPr>
        <p:txBody>
          <a:bodyPr>
            <a:normAutofit/>
          </a:bodyPr>
          <a:lstStyle/>
          <a:p>
            <a:pPr marL="0" indent="0">
              <a:buNone/>
              <a:defRPr/>
            </a:pPr>
            <a:r>
              <a:rPr lang="en-US" altLang="zh-CN" sz="2000" dirty="0" smtClean="0"/>
              <a:t>I had it done three years ago at </a:t>
            </a:r>
            <a:r>
              <a:rPr lang="en-US" altLang="zh-CN" sz="2000" b="1" dirty="0" smtClean="0">
                <a:solidFill>
                  <a:srgbClr val="C00000"/>
                </a:solidFill>
              </a:rPr>
              <a:t>Johns Hopkins</a:t>
            </a:r>
            <a:r>
              <a:rPr lang="en-US" altLang="zh-CN" sz="2000" dirty="0" smtClean="0"/>
              <a:t>.</a:t>
            </a:r>
            <a:endParaRPr altLang="zh-CN" sz="2000" dirty="0" smtClean="0"/>
          </a:p>
          <a:p>
            <a:pPr marL="0" indent="0">
              <a:buNone/>
              <a:defRPr/>
            </a:pPr>
            <a:endParaRPr lang="en-US" altLang="zh-CN" sz="2000" dirty="0"/>
          </a:p>
          <a:p>
            <a:pPr marL="0" indent="0">
              <a:buNone/>
              <a:defRPr/>
            </a:pPr>
            <a:r>
              <a:rPr altLang="zh-CN" sz="2000" dirty="0" smtClean="0"/>
              <a:t>Also, because of a lumpectomy I can  only use my left </a:t>
            </a:r>
            <a:r>
              <a:rPr altLang="zh-CN" sz="2000" b="1" dirty="0" smtClean="0">
                <a:solidFill>
                  <a:srgbClr val="00BE00"/>
                </a:solidFill>
              </a:rPr>
              <a:t>arm</a:t>
            </a:r>
            <a:r>
              <a:rPr altLang="zh-CN" sz="2000" dirty="0" smtClean="0"/>
              <a:t> for </a:t>
            </a:r>
            <a:r>
              <a:rPr altLang="zh-CN" sz="2000" b="1" dirty="0" smtClean="0">
                <a:solidFill>
                  <a:srgbClr val="00BE00"/>
                </a:solidFill>
              </a:rPr>
              <a:t>B. P.</a:t>
            </a:r>
            <a:r>
              <a:rPr altLang="zh-CN" sz="2000" dirty="0" smtClean="0"/>
              <a:t> readings.</a:t>
            </a:r>
          </a:p>
          <a:p>
            <a:pPr marL="0" indent="0">
              <a:buNone/>
              <a:defRPr/>
            </a:pPr>
            <a:endParaRPr lang="en-US" altLang="zh-CN" sz="1800" dirty="0" smtClean="0"/>
          </a:p>
          <a:p>
            <a:pPr marL="0" indent="0">
              <a:buNone/>
              <a:defRPr/>
            </a:pPr>
            <a:endParaRPr altLang="zh-CN" sz="1800" dirty="0" smtClean="0"/>
          </a:p>
        </p:txBody>
      </p:sp>
      <p:sp>
        <p:nvSpPr>
          <p:cNvPr id="6" name="Title 1"/>
          <p:cNvSpPr txBox="1">
            <a:spLocks/>
          </p:cNvSpPr>
          <p:nvPr/>
        </p:nvSpPr>
        <p:spPr bwMode="auto">
          <a:xfrm>
            <a:off x="457200" y="0"/>
            <a:ext cx="82296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nSpc>
                <a:spcPts val="5800"/>
              </a:lnSpc>
            </a:pP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Acquiring Rich Knowledge</a:t>
            </a:r>
            <a:endParaRPr lang="en-US" sz="3200" dirty="0">
              <a:solidFill>
                <a:srgbClr val="990000"/>
              </a:solidFill>
              <a:effectLst>
                <a:outerShdw blurRad="63500" dist="38100" dir="5400000" algn="t" rotWithShape="0">
                  <a:prstClr val="black">
                    <a:alpha val="25000"/>
                  </a:prstClr>
                </a:outerShdw>
              </a:effectLst>
              <a:latin typeface="Palatino Linotype"/>
              <a:cs typeface="MS PGothic" charset="0"/>
            </a:endParaRPr>
          </a:p>
        </p:txBody>
      </p:sp>
      <p:cxnSp>
        <p:nvCxnSpPr>
          <p:cNvPr id="4" name="Straight Arrow Connector 3"/>
          <p:cNvCxnSpPr/>
          <p:nvPr/>
        </p:nvCxnSpPr>
        <p:spPr>
          <a:xfrm>
            <a:off x="3983064" y="1268760"/>
            <a:ext cx="3672408" cy="1938970"/>
          </a:xfrm>
          <a:prstGeom prst="straightConnector1">
            <a:avLst/>
          </a:prstGeom>
          <a:ln w="41275" cmpd="thickThin">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1403648" y="5805264"/>
            <a:ext cx="2160240" cy="864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242" y="4910987"/>
            <a:ext cx="904834" cy="864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146202"/>
            <a:ext cx="1741021" cy="21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7726" y="3178234"/>
            <a:ext cx="27241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117</a:t>
            </a:fld>
            <a:endParaRPr lang="en-US" altLang="zh-TW" dirty="0"/>
          </a:p>
        </p:txBody>
      </p:sp>
    </p:spTree>
    <p:extLst>
      <p:ext uri="{BB962C8B-B14F-4D97-AF65-F5344CB8AC3E}">
        <p14:creationId xmlns:p14="http://schemas.microsoft.com/office/powerpoint/2010/main" val="154392985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solidFill>
                  <a:srgbClr val="0070C0"/>
                </a:solidFill>
              </a:rPr>
              <a:t>Objective:</a:t>
            </a:r>
            <a:r>
              <a:rPr lang="en-US" dirty="0" smtClean="0"/>
              <a:t> Penalize over-segmented phrases</a:t>
            </a:r>
          </a:p>
          <a:p>
            <a:endParaRPr lang="en-US" dirty="0" smtClean="0"/>
          </a:p>
          <a:p>
            <a:pPr marL="438912" lvl="1" indent="-320040">
              <a:spcBef>
                <a:spcPts val="0"/>
              </a:spcBef>
              <a:buClr>
                <a:schemeClr val="accent1"/>
              </a:buClr>
              <a:buSzPct val="80000"/>
              <a:buFont typeface="Wingdings 2"/>
              <a:buChar char=""/>
            </a:pPr>
            <a:r>
              <a:rPr lang="en-US" b="1" dirty="0" smtClean="0">
                <a:solidFill>
                  <a:srgbClr val="0070C0"/>
                </a:solidFill>
              </a:rPr>
              <a:t>Example:</a:t>
            </a:r>
            <a:endParaRPr lang="en-US" dirty="0" smtClean="0"/>
          </a:p>
        </p:txBody>
      </p:sp>
      <p:sp>
        <p:nvSpPr>
          <p:cNvPr id="27" name="TextBox 26"/>
          <p:cNvSpPr txBox="1"/>
          <p:nvPr/>
        </p:nvSpPr>
        <p:spPr>
          <a:xfrm>
            <a:off x="181207" y="2688518"/>
            <a:ext cx="4199618" cy="3046988"/>
          </a:xfrm>
          <a:prstGeom prst="rect">
            <a:avLst/>
          </a:prstGeom>
          <a:noFill/>
          <a:ln w="28575">
            <a:solidFill>
              <a:schemeClr val="accent3">
                <a:lumMod val="75000"/>
              </a:schemeClr>
            </a:solidFill>
          </a:ln>
        </p:spPr>
        <p:txBody>
          <a:bodyPr wrap="square" rtlCol="0">
            <a:spAutoFit/>
          </a:bodyPr>
          <a:lstStyle/>
          <a:p>
            <a:endParaRPr lang="en-US" sz="2400" b="1" dirty="0" smtClean="0">
              <a:solidFill>
                <a:srgbClr val="FF0000"/>
              </a:solidFill>
              <a:latin typeface="+mj-lt"/>
            </a:endParaRPr>
          </a:p>
          <a:p>
            <a:endParaRPr lang="en-US" sz="2400" b="1" dirty="0">
              <a:solidFill>
                <a:srgbClr val="FF0000"/>
              </a:solidFill>
              <a:latin typeface="+mj-lt"/>
            </a:endParaRPr>
          </a:p>
          <a:p>
            <a:endParaRPr lang="en-US" sz="2400" b="1" dirty="0" smtClean="0">
              <a:solidFill>
                <a:srgbClr val="FF0000"/>
              </a:solidFill>
              <a:latin typeface="+mj-lt"/>
            </a:endParaRPr>
          </a:p>
          <a:p>
            <a:endParaRPr lang="en-US" sz="2400" b="1" dirty="0">
              <a:solidFill>
                <a:srgbClr val="FF0000"/>
              </a:solidFill>
              <a:latin typeface="+mj-lt"/>
            </a:endParaRPr>
          </a:p>
          <a:p>
            <a:endParaRPr lang="en-US" sz="2400" b="1" dirty="0" smtClean="0">
              <a:solidFill>
                <a:srgbClr val="FF0000"/>
              </a:solidFill>
              <a:latin typeface="+mj-lt"/>
            </a:endParaRPr>
          </a:p>
          <a:p>
            <a:endParaRPr lang="en-US" sz="2400" b="1" dirty="0">
              <a:solidFill>
                <a:srgbClr val="FF0000"/>
              </a:solidFill>
              <a:latin typeface="+mj-lt"/>
            </a:endParaRPr>
          </a:p>
          <a:p>
            <a:endParaRPr lang="en-US" sz="2400" b="1" dirty="0" smtClean="0">
              <a:solidFill>
                <a:srgbClr val="FF0000"/>
              </a:solidFill>
              <a:latin typeface="+mj-lt"/>
            </a:endParaRPr>
          </a:p>
          <a:p>
            <a:endParaRPr lang="en-US" sz="2400" b="1" dirty="0" smtClean="0">
              <a:solidFill>
                <a:srgbClr val="FF0000"/>
              </a:solidFill>
              <a:latin typeface="+mj-lt"/>
            </a:endParaRPr>
          </a:p>
        </p:txBody>
      </p:sp>
      <p:cxnSp>
        <p:nvCxnSpPr>
          <p:cNvPr id="30" name="Straight Arrow Connector 29"/>
          <p:cNvCxnSpPr/>
          <p:nvPr/>
        </p:nvCxnSpPr>
        <p:spPr>
          <a:xfrm>
            <a:off x="2224407" y="3245012"/>
            <a:ext cx="0" cy="48848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a:off x="997394" y="3285958"/>
            <a:ext cx="0" cy="48848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 name="Rectangle 3"/>
          <p:cNvSpPr/>
          <p:nvPr/>
        </p:nvSpPr>
        <p:spPr>
          <a:xfrm>
            <a:off x="293907" y="3663365"/>
            <a:ext cx="1563248" cy="369332"/>
          </a:xfrm>
          <a:prstGeom prst="rect">
            <a:avLst/>
          </a:prstGeom>
        </p:spPr>
        <p:txBody>
          <a:bodyPr wrap="none">
            <a:spAutoFit/>
          </a:bodyPr>
          <a:lstStyle/>
          <a:p>
            <a:r>
              <a:rPr lang="en-US" dirty="0" err="1" smtClean="0">
                <a:latin typeface="Courier New" panose="02070309020205020404" pitchFamily="49" charset="0"/>
                <a:cs typeface="Courier New" panose="02070309020205020404" pitchFamily="49" charset="0"/>
              </a:rPr>
              <a:t>Home_Depot</a:t>
            </a:r>
            <a:endParaRPr lang="en-US" dirty="0"/>
          </a:p>
        </p:txBody>
      </p:sp>
      <p:sp>
        <p:nvSpPr>
          <p:cNvPr id="2" name="Title 1"/>
          <p:cNvSpPr>
            <a:spLocks noGrp="1"/>
          </p:cNvSpPr>
          <p:nvPr>
            <p:ph type="title"/>
          </p:nvPr>
        </p:nvSpPr>
        <p:spPr>
          <a:xfrm>
            <a:off x="-11531" y="193543"/>
            <a:ext cx="9516480" cy="615517"/>
          </a:xfrm>
        </p:spPr>
        <p:txBody>
          <a:bodyPr>
            <a:normAutofit fontScale="90000"/>
          </a:bodyPr>
          <a:lstStyle/>
          <a:p>
            <a:pPr>
              <a:lnSpc>
                <a:spcPct val="100000"/>
              </a:lnSpc>
            </a:pPr>
            <a:r>
              <a:rPr lang="en-US" dirty="0"/>
              <a:t>Global Interaction </a:t>
            </a:r>
            <a:r>
              <a:rPr lang="en-US" dirty="0" smtClean="0"/>
              <a:t>Feature: Distinct-Links-Per-Mention (</a:t>
            </a:r>
            <a:r>
              <a:rPr lang="en-US" dirty="0" err="1" smtClean="0"/>
              <a:t>Sil</a:t>
            </a:r>
            <a:r>
              <a:rPr lang="en-US" dirty="0" smtClean="0"/>
              <a:t> and Yates, 2013)</a:t>
            </a:r>
            <a:endParaRPr lang="en-US" dirty="0"/>
          </a:p>
        </p:txBody>
      </p:sp>
      <p:sp>
        <p:nvSpPr>
          <p:cNvPr id="36" name="Rectangle 35"/>
          <p:cNvSpPr/>
          <p:nvPr/>
        </p:nvSpPr>
        <p:spPr>
          <a:xfrm>
            <a:off x="1638189" y="3663779"/>
            <a:ext cx="1563248" cy="369332"/>
          </a:xfrm>
          <a:prstGeom prst="rect">
            <a:avLst/>
          </a:prstGeom>
        </p:spPr>
        <p:txBody>
          <a:bodyPr wrap="none">
            <a:spAutoFit/>
          </a:bodyPr>
          <a:lstStyle/>
          <a:p>
            <a:r>
              <a:rPr lang="en-US" dirty="0" err="1" smtClean="0">
                <a:latin typeface="Courier New" panose="02070309020205020404" pitchFamily="49" charset="0"/>
                <a:cs typeface="Courier New" panose="02070309020205020404" pitchFamily="49" charset="0"/>
              </a:rPr>
              <a:t>Home_Depot</a:t>
            </a:r>
            <a:endParaRPr lang="en-US" dirty="0"/>
          </a:p>
        </p:txBody>
      </p:sp>
      <p:pic>
        <p:nvPicPr>
          <p:cNvPr id="39" name="Picture 2" descr="http://static.freepik.com/free-photo/x-wrong-cross-no-clip-art_4254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1909" y="4852428"/>
            <a:ext cx="510286" cy="6010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6944" y="4530138"/>
            <a:ext cx="2487706" cy="923330"/>
          </a:xfrm>
          <a:prstGeom prst="rect">
            <a:avLst/>
          </a:prstGeom>
        </p:spPr>
        <p:txBody>
          <a:bodyPr wrap="square">
            <a:spAutoFit/>
          </a:bodyPr>
          <a:lstStyle/>
          <a:p>
            <a:r>
              <a:rPr lang="en-US" dirty="0">
                <a:latin typeface="+mj-lt"/>
              </a:rPr>
              <a:t>#distinct Entities = 1</a:t>
            </a:r>
          </a:p>
          <a:p>
            <a:r>
              <a:rPr lang="en-US" dirty="0">
                <a:latin typeface="+mj-lt"/>
              </a:rPr>
              <a:t>#mentions = 2</a:t>
            </a:r>
          </a:p>
          <a:p>
            <a:r>
              <a:rPr lang="en-US" dirty="0">
                <a:latin typeface="+mj-lt"/>
              </a:rPr>
              <a:t>=&gt; Feature </a:t>
            </a:r>
            <a:r>
              <a:rPr lang="en-US" dirty="0" smtClean="0">
                <a:latin typeface="+mj-lt"/>
              </a:rPr>
              <a:t>Value= </a:t>
            </a:r>
            <a:r>
              <a:rPr lang="en-US" b="1" dirty="0">
                <a:latin typeface="+mj-lt"/>
              </a:rPr>
              <a:t>0.5</a:t>
            </a:r>
          </a:p>
        </p:txBody>
      </p:sp>
      <p:sp>
        <p:nvSpPr>
          <p:cNvPr id="12" name="Rectangle 11"/>
          <p:cNvSpPr/>
          <p:nvPr/>
        </p:nvSpPr>
        <p:spPr>
          <a:xfrm>
            <a:off x="2714650" y="3394236"/>
            <a:ext cx="2207525" cy="1200329"/>
          </a:xfrm>
          <a:prstGeom prst="rect">
            <a:avLst/>
          </a:prstGeom>
        </p:spPr>
        <p:txBody>
          <a:bodyPr wrap="square">
            <a:spAutoFit/>
          </a:bodyPr>
          <a:lstStyle/>
          <a:p>
            <a:r>
              <a:rPr lang="en-US" sz="2400" b="1" dirty="0" smtClean="0">
                <a:latin typeface="+mj-lt"/>
              </a:rPr>
              <a:t>Indicates </a:t>
            </a:r>
          </a:p>
          <a:p>
            <a:r>
              <a:rPr lang="en-US" sz="2400" b="1" dirty="0" smtClean="0">
                <a:solidFill>
                  <a:srgbClr val="FF0000"/>
                </a:solidFill>
                <a:latin typeface="+mj-lt"/>
              </a:rPr>
              <a:t>over-segmentation</a:t>
            </a:r>
            <a:endParaRPr lang="en-US" sz="2400" b="1" dirty="0">
              <a:solidFill>
                <a:srgbClr val="FF0000"/>
              </a:solidFill>
              <a:latin typeface="+mj-lt"/>
            </a:endParaRPr>
          </a:p>
        </p:txBody>
      </p:sp>
      <p:sp>
        <p:nvSpPr>
          <p:cNvPr id="14" name="Rectangle 13"/>
          <p:cNvSpPr/>
          <p:nvPr/>
        </p:nvSpPr>
        <p:spPr>
          <a:xfrm>
            <a:off x="481992" y="2746165"/>
            <a:ext cx="2816797" cy="584775"/>
          </a:xfrm>
          <a:prstGeom prst="rect">
            <a:avLst/>
          </a:prstGeom>
        </p:spPr>
        <p:txBody>
          <a:bodyPr wrap="none">
            <a:spAutoFit/>
          </a:bodyPr>
          <a:lstStyle/>
          <a:p>
            <a:r>
              <a:rPr lang="en-US" sz="3200" dirty="0">
                <a:latin typeface="+mj-lt"/>
              </a:rPr>
              <a:t>[Home] [Depot]</a:t>
            </a:r>
          </a:p>
        </p:txBody>
      </p:sp>
      <p:sp>
        <p:nvSpPr>
          <p:cNvPr id="28" name="TextBox 27"/>
          <p:cNvSpPr txBox="1"/>
          <p:nvPr/>
        </p:nvSpPr>
        <p:spPr>
          <a:xfrm>
            <a:off x="4727617" y="2688518"/>
            <a:ext cx="4199618" cy="3046988"/>
          </a:xfrm>
          <a:prstGeom prst="rect">
            <a:avLst/>
          </a:prstGeom>
          <a:noFill/>
          <a:ln w="28575">
            <a:solidFill>
              <a:srgbClr val="00B050"/>
            </a:solidFill>
          </a:ln>
        </p:spPr>
        <p:txBody>
          <a:bodyPr wrap="square" rtlCol="0">
            <a:spAutoFit/>
          </a:bodyPr>
          <a:lstStyle/>
          <a:p>
            <a:endParaRPr lang="en-US" sz="2400" b="1" dirty="0" smtClean="0">
              <a:solidFill>
                <a:srgbClr val="FF0000"/>
              </a:solidFill>
              <a:latin typeface="+mj-lt"/>
            </a:endParaRPr>
          </a:p>
          <a:p>
            <a:endParaRPr lang="en-US" sz="2400" b="1" dirty="0">
              <a:solidFill>
                <a:srgbClr val="FF0000"/>
              </a:solidFill>
              <a:latin typeface="+mj-lt"/>
            </a:endParaRPr>
          </a:p>
          <a:p>
            <a:endParaRPr lang="en-US" sz="2400" b="1" dirty="0" smtClean="0">
              <a:solidFill>
                <a:srgbClr val="FF0000"/>
              </a:solidFill>
              <a:latin typeface="+mj-lt"/>
            </a:endParaRPr>
          </a:p>
          <a:p>
            <a:endParaRPr lang="en-US" sz="2400" b="1" dirty="0">
              <a:solidFill>
                <a:srgbClr val="FF0000"/>
              </a:solidFill>
              <a:latin typeface="+mj-lt"/>
            </a:endParaRPr>
          </a:p>
          <a:p>
            <a:endParaRPr lang="en-US" sz="2400" b="1" dirty="0" smtClean="0">
              <a:solidFill>
                <a:srgbClr val="FF0000"/>
              </a:solidFill>
              <a:latin typeface="+mj-lt"/>
            </a:endParaRPr>
          </a:p>
          <a:p>
            <a:endParaRPr lang="en-US" sz="2400" b="1" dirty="0">
              <a:solidFill>
                <a:srgbClr val="FF0000"/>
              </a:solidFill>
              <a:latin typeface="+mj-lt"/>
            </a:endParaRPr>
          </a:p>
          <a:p>
            <a:endParaRPr lang="en-US" sz="2400" b="1" dirty="0" smtClean="0">
              <a:solidFill>
                <a:srgbClr val="FF0000"/>
              </a:solidFill>
              <a:latin typeface="+mj-lt"/>
            </a:endParaRPr>
          </a:p>
          <a:p>
            <a:endParaRPr lang="en-US" sz="2400" b="1" dirty="0" smtClean="0">
              <a:solidFill>
                <a:srgbClr val="FF0000"/>
              </a:solidFill>
              <a:latin typeface="+mj-lt"/>
            </a:endParaRPr>
          </a:p>
        </p:txBody>
      </p:sp>
      <p:sp>
        <p:nvSpPr>
          <p:cNvPr id="16" name="Rectangle 15"/>
          <p:cNvSpPr/>
          <p:nvPr/>
        </p:nvSpPr>
        <p:spPr>
          <a:xfrm>
            <a:off x="7014950" y="3391357"/>
            <a:ext cx="2309578" cy="1200329"/>
          </a:xfrm>
          <a:prstGeom prst="rect">
            <a:avLst/>
          </a:prstGeom>
        </p:spPr>
        <p:txBody>
          <a:bodyPr wrap="square">
            <a:spAutoFit/>
          </a:bodyPr>
          <a:lstStyle/>
          <a:p>
            <a:r>
              <a:rPr lang="en-US" sz="2400" dirty="0" smtClean="0">
                <a:latin typeface="+mj-lt"/>
              </a:rPr>
              <a:t>Indicates</a:t>
            </a:r>
          </a:p>
          <a:p>
            <a:r>
              <a:rPr lang="en-US" sz="2400" b="1" dirty="0" smtClean="0">
                <a:solidFill>
                  <a:srgbClr val="00B050"/>
                </a:solidFill>
                <a:latin typeface="+mj-lt"/>
              </a:rPr>
              <a:t>correct</a:t>
            </a:r>
          </a:p>
          <a:p>
            <a:r>
              <a:rPr lang="en-US" sz="2400" b="1" dirty="0" smtClean="0">
                <a:solidFill>
                  <a:srgbClr val="00B050"/>
                </a:solidFill>
                <a:latin typeface="+mj-lt"/>
              </a:rPr>
              <a:t>segmentation</a:t>
            </a:r>
            <a:endParaRPr lang="en-US" sz="2400" b="1" dirty="0">
              <a:solidFill>
                <a:srgbClr val="00B050"/>
              </a:solidFill>
              <a:latin typeface="+mj-lt"/>
            </a:endParaRPr>
          </a:p>
        </p:txBody>
      </p:sp>
      <p:sp>
        <p:nvSpPr>
          <p:cNvPr id="29" name="Rectangle 28"/>
          <p:cNvSpPr/>
          <p:nvPr/>
        </p:nvSpPr>
        <p:spPr>
          <a:xfrm>
            <a:off x="4883028" y="2812621"/>
            <a:ext cx="2563522" cy="584775"/>
          </a:xfrm>
          <a:prstGeom prst="rect">
            <a:avLst/>
          </a:prstGeom>
        </p:spPr>
        <p:txBody>
          <a:bodyPr wrap="none">
            <a:spAutoFit/>
          </a:bodyPr>
          <a:lstStyle/>
          <a:p>
            <a:r>
              <a:rPr lang="en-US" sz="3200" dirty="0">
                <a:latin typeface="+mj-lt"/>
              </a:rPr>
              <a:t>[</a:t>
            </a:r>
            <a:r>
              <a:rPr lang="en-US" sz="3200" dirty="0" smtClean="0">
                <a:latin typeface="+mj-lt"/>
              </a:rPr>
              <a:t>Home Depot</a:t>
            </a:r>
            <a:r>
              <a:rPr lang="en-US" sz="3200" dirty="0">
                <a:latin typeface="+mj-lt"/>
              </a:rPr>
              <a:t>]</a:t>
            </a:r>
          </a:p>
        </p:txBody>
      </p:sp>
      <p:cxnSp>
        <p:nvCxnSpPr>
          <p:cNvPr id="33" name="Straight Arrow Connector 32"/>
          <p:cNvCxnSpPr/>
          <p:nvPr/>
        </p:nvCxnSpPr>
        <p:spPr>
          <a:xfrm>
            <a:off x="5410739" y="3285958"/>
            <a:ext cx="0" cy="48848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0" name="Rectangle 39"/>
          <p:cNvSpPr/>
          <p:nvPr/>
        </p:nvSpPr>
        <p:spPr>
          <a:xfrm>
            <a:off x="4883028" y="3774440"/>
            <a:ext cx="1563248" cy="369332"/>
          </a:xfrm>
          <a:prstGeom prst="rect">
            <a:avLst/>
          </a:prstGeom>
        </p:spPr>
        <p:txBody>
          <a:bodyPr wrap="none">
            <a:spAutoFit/>
          </a:bodyPr>
          <a:lstStyle/>
          <a:p>
            <a:r>
              <a:rPr lang="en-US" dirty="0" err="1" smtClean="0">
                <a:latin typeface="Courier New" panose="02070309020205020404" pitchFamily="49" charset="0"/>
                <a:cs typeface="Courier New" panose="02070309020205020404" pitchFamily="49" charset="0"/>
              </a:rPr>
              <a:t>Home_Depot</a:t>
            </a:r>
            <a:endParaRPr lang="en-US" dirty="0"/>
          </a:p>
        </p:txBody>
      </p:sp>
      <p:sp>
        <p:nvSpPr>
          <p:cNvPr id="41" name="Rectangle 40"/>
          <p:cNvSpPr/>
          <p:nvPr/>
        </p:nvSpPr>
        <p:spPr>
          <a:xfrm>
            <a:off x="4807069" y="4530138"/>
            <a:ext cx="2135875" cy="1077218"/>
          </a:xfrm>
          <a:prstGeom prst="rect">
            <a:avLst/>
          </a:prstGeom>
        </p:spPr>
        <p:txBody>
          <a:bodyPr wrap="square">
            <a:spAutoFit/>
          </a:bodyPr>
          <a:lstStyle/>
          <a:p>
            <a:pPr lvl="0"/>
            <a:r>
              <a:rPr lang="en-US" dirty="0">
                <a:solidFill>
                  <a:prstClr val="black"/>
                </a:solidFill>
                <a:latin typeface="Segoe UI Light"/>
              </a:rPr>
              <a:t>#distinct Entities = 1 </a:t>
            </a:r>
          </a:p>
          <a:p>
            <a:pPr lvl="0"/>
            <a:r>
              <a:rPr lang="en-US" dirty="0">
                <a:solidFill>
                  <a:prstClr val="black"/>
                </a:solidFill>
                <a:latin typeface="Segoe UI Light"/>
              </a:rPr>
              <a:t>#mentions = 1</a:t>
            </a:r>
          </a:p>
          <a:p>
            <a:pPr lvl="0"/>
            <a:r>
              <a:rPr lang="en-US" dirty="0">
                <a:solidFill>
                  <a:prstClr val="black"/>
                </a:solidFill>
                <a:latin typeface="Segoe UI Light"/>
              </a:rPr>
              <a:t>=&gt; Feature </a:t>
            </a:r>
            <a:r>
              <a:rPr lang="en-US" dirty="0" smtClean="0">
                <a:solidFill>
                  <a:prstClr val="black"/>
                </a:solidFill>
                <a:latin typeface="Segoe UI Light"/>
              </a:rPr>
              <a:t>Value= </a:t>
            </a:r>
            <a:r>
              <a:rPr lang="en-US" b="1" dirty="0">
                <a:solidFill>
                  <a:prstClr val="black"/>
                </a:solidFill>
                <a:latin typeface="Segoe UI Light"/>
              </a:rPr>
              <a:t>1</a:t>
            </a:r>
            <a:endParaRPr lang="en-US" sz="2800" b="1" dirty="0"/>
          </a:p>
        </p:txBody>
      </p:sp>
      <p:pic>
        <p:nvPicPr>
          <p:cNvPr id="42" name="Picture 41" descr="http://bestb2cdirectory.com/images/tick.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258" y="4856066"/>
            <a:ext cx="600620" cy="597402"/>
          </a:xfrm>
          <a:prstGeom prst="rect">
            <a:avLst/>
          </a:prstGeom>
          <a:noFill/>
          <a:ln>
            <a:noFill/>
          </a:ln>
        </p:spPr>
      </p:pic>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pPr>
                <a:defRPr/>
              </a:pPr>
              <a:t>118</a:t>
            </a:fld>
            <a:endParaRPr lang="en-US" altLang="zh-TW" dirty="0"/>
          </a:p>
        </p:txBody>
      </p:sp>
    </p:spTree>
    <p:extLst>
      <p:ext uri="{BB962C8B-B14F-4D97-AF65-F5344CB8AC3E}">
        <p14:creationId xmlns:p14="http://schemas.microsoft.com/office/powerpoint/2010/main" val="4103353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8" grpId="0"/>
      <p:bldP spid="12" grpId="0"/>
      <p:bldP spid="28" grpId="0" animBg="1"/>
      <p:bldP spid="16" grpId="0"/>
      <p:bldP spid="41"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61" y="283125"/>
            <a:ext cx="8518712" cy="615517"/>
          </a:xfrm>
        </p:spPr>
        <p:txBody>
          <a:bodyPr>
            <a:normAutofit fontScale="90000"/>
          </a:bodyPr>
          <a:lstStyle/>
          <a:p>
            <a:pPr>
              <a:lnSpc>
                <a:spcPct val="100000"/>
              </a:lnSpc>
            </a:pPr>
            <a:r>
              <a:rPr lang="en-US" dirty="0"/>
              <a:t>Global Interaction Feature: Binary Relation Count </a:t>
            </a:r>
            <a:r>
              <a:rPr lang="en-US" dirty="0" smtClean="0"/>
              <a:t>(</a:t>
            </a:r>
            <a:r>
              <a:rPr lang="en-US" dirty="0" err="1"/>
              <a:t>Sil</a:t>
            </a:r>
            <a:r>
              <a:rPr lang="en-US" dirty="0"/>
              <a:t> and Yates, </a:t>
            </a:r>
            <a:r>
              <a:rPr lang="en-US" dirty="0" smtClean="0"/>
              <a:t>2013)</a:t>
            </a:r>
            <a:endParaRPr lang="en-US" dirty="0"/>
          </a:p>
        </p:txBody>
      </p:sp>
      <p:sp>
        <p:nvSpPr>
          <p:cNvPr id="3" name="Content Placeholder 2"/>
          <p:cNvSpPr>
            <a:spLocks noGrp="1"/>
          </p:cNvSpPr>
          <p:nvPr>
            <p:ph idx="1"/>
          </p:nvPr>
        </p:nvSpPr>
        <p:spPr/>
        <p:txBody>
          <a:bodyPr/>
          <a:lstStyle/>
          <a:p>
            <a:pPr algn="just"/>
            <a:r>
              <a:rPr lang="en-US" sz="2800" dirty="0" smtClean="0"/>
              <a:t>Use Binary Relations between entities in Freebase</a:t>
            </a:r>
          </a:p>
          <a:p>
            <a:pPr algn="just"/>
            <a:endParaRPr lang="en-US" sz="2800" b="1" dirty="0" smtClean="0">
              <a:solidFill>
                <a:srgbClr val="0070C0"/>
              </a:solidFill>
            </a:endParaRPr>
          </a:p>
          <a:p>
            <a:pPr algn="just"/>
            <a:r>
              <a:rPr lang="en-US" sz="2800" b="1" dirty="0" smtClean="0">
                <a:solidFill>
                  <a:srgbClr val="0070C0"/>
                </a:solidFill>
              </a:rPr>
              <a:t>Example:</a:t>
            </a:r>
            <a:r>
              <a:rPr lang="en-US" sz="2800" dirty="0" smtClean="0"/>
              <a:t>  </a:t>
            </a:r>
          </a:p>
          <a:p>
            <a:pPr algn="just"/>
            <a:endParaRPr lang="en-US" dirty="0"/>
          </a:p>
        </p:txBody>
      </p:sp>
      <p:sp>
        <p:nvSpPr>
          <p:cNvPr id="4" name="TextBox 3"/>
          <p:cNvSpPr txBox="1"/>
          <p:nvPr/>
        </p:nvSpPr>
        <p:spPr>
          <a:xfrm>
            <a:off x="298818" y="2901126"/>
            <a:ext cx="5109931" cy="523220"/>
          </a:xfrm>
          <a:prstGeom prst="rect">
            <a:avLst/>
          </a:prstGeom>
          <a:noFill/>
        </p:spPr>
        <p:txBody>
          <a:bodyPr wrap="square" rtlCol="0">
            <a:spAutoFit/>
          </a:bodyPr>
          <a:lstStyle/>
          <a:p>
            <a:r>
              <a:rPr lang="en-US" sz="2800" dirty="0">
                <a:latin typeface="+mj-lt"/>
              </a:rPr>
              <a:t> </a:t>
            </a:r>
            <a:r>
              <a:rPr lang="en-US" sz="2800" dirty="0" smtClean="0">
                <a:latin typeface="+mj-lt"/>
              </a:rPr>
              <a:t>   </a:t>
            </a:r>
            <a:r>
              <a:rPr lang="en-US" sz="2400" dirty="0" smtClean="0">
                <a:latin typeface="+mj-lt"/>
              </a:rPr>
              <a:t>[Home Depot]   CEO   [</a:t>
            </a:r>
            <a:r>
              <a:rPr lang="en-US" sz="2400" dirty="0" err="1" smtClean="0">
                <a:latin typeface="+mj-lt"/>
              </a:rPr>
              <a:t>Nardelli</a:t>
            </a:r>
            <a:r>
              <a:rPr lang="en-US" sz="2400" dirty="0" smtClean="0">
                <a:latin typeface="+mj-lt"/>
              </a:rPr>
              <a:t>]</a:t>
            </a:r>
            <a:endParaRPr lang="en-US" sz="2400" dirty="0">
              <a:latin typeface="+mj-lt"/>
            </a:endParaRPr>
          </a:p>
        </p:txBody>
      </p:sp>
      <p:cxnSp>
        <p:nvCxnSpPr>
          <p:cNvPr id="14" name="Straight Arrow Connector 13"/>
          <p:cNvCxnSpPr/>
          <p:nvPr/>
        </p:nvCxnSpPr>
        <p:spPr>
          <a:xfrm>
            <a:off x="3608298" y="3374648"/>
            <a:ext cx="0" cy="39322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a:off x="1311782" y="3286414"/>
            <a:ext cx="0" cy="3763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8" name="Group 7"/>
          <p:cNvGrpSpPr/>
          <p:nvPr/>
        </p:nvGrpSpPr>
        <p:grpSpPr>
          <a:xfrm>
            <a:off x="599128" y="3070681"/>
            <a:ext cx="3792311" cy="2704042"/>
            <a:chOff x="798836" y="3070681"/>
            <a:chExt cx="5056415" cy="2704042"/>
          </a:xfrm>
        </p:grpSpPr>
        <p:sp>
          <p:nvSpPr>
            <p:cNvPr id="23" name="Arc 22"/>
            <p:cNvSpPr/>
            <p:nvPr/>
          </p:nvSpPr>
          <p:spPr>
            <a:xfrm rot="11944471">
              <a:off x="1562919" y="3364174"/>
              <a:ext cx="1238563" cy="1576981"/>
            </a:xfrm>
            <a:prstGeom prst="arc">
              <a:avLst>
                <a:gd name="adj1" fmla="val 16200000"/>
                <a:gd name="adj2" fmla="val 20850115"/>
              </a:avLst>
            </a:prstGeom>
            <a:ln>
              <a:solidFill>
                <a:schemeClr val="tx1"/>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
          <p:nvSpPr>
            <p:cNvPr id="24" name="Oval 23"/>
            <p:cNvSpPr/>
            <p:nvPr/>
          </p:nvSpPr>
          <p:spPr>
            <a:xfrm>
              <a:off x="798836" y="4654315"/>
              <a:ext cx="5056415" cy="1120408"/>
            </a:xfrm>
            <a:prstGeom prst="ellipse">
              <a:avLst/>
            </a:prstGeom>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u="sng" dirty="0" smtClean="0">
                  <a:latin typeface="+mj-lt"/>
                </a:rPr>
                <a:t>Relationship in Freebase</a:t>
              </a:r>
            </a:p>
            <a:p>
              <a:pPr algn="ctr"/>
              <a:r>
                <a:rPr lang="en-US" sz="2000" dirty="0" smtClean="0">
                  <a:latin typeface="+mj-lt"/>
                </a:rPr>
                <a:t>Organization Board Member</a:t>
              </a:r>
              <a:endParaRPr lang="en-US" sz="2000" dirty="0">
                <a:latin typeface="+mj-lt"/>
              </a:endParaRPr>
            </a:p>
          </p:txBody>
        </p:sp>
        <p:sp>
          <p:nvSpPr>
            <p:cNvPr id="25" name="Arc 24"/>
            <p:cNvSpPr/>
            <p:nvPr/>
          </p:nvSpPr>
          <p:spPr>
            <a:xfrm rot="6275521">
              <a:off x="3907642" y="3666140"/>
              <a:ext cx="1806844" cy="615925"/>
            </a:xfrm>
            <a:prstGeom prst="arc">
              <a:avLst>
                <a:gd name="adj1" fmla="val 16200000"/>
                <a:gd name="adj2" fmla="val 20946126"/>
              </a:avLst>
            </a:prstGeom>
            <a:ln>
              <a:solidFill>
                <a:schemeClr val="tx1"/>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grpSp>
      <p:sp>
        <p:nvSpPr>
          <p:cNvPr id="29" name="TextBox 28"/>
          <p:cNvSpPr txBox="1"/>
          <p:nvPr/>
        </p:nvSpPr>
        <p:spPr>
          <a:xfrm>
            <a:off x="5168790" y="2890150"/>
            <a:ext cx="5200255" cy="523220"/>
          </a:xfrm>
          <a:prstGeom prst="rect">
            <a:avLst/>
          </a:prstGeom>
          <a:noFill/>
        </p:spPr>
        <p:txBody>
          <a:bodyPr wrap="square" rtlCol="0">
            <a:spAutoFit/>
          </a:bodyPr>
          <a:lstStyle/>
          <a:p>
            <a:r>
              <a:rPr lang="en-US" sz="2800" dirty="0">
                <a:latin typeface="+mj-lt"/>
              </a:rPr>
              <a:t> </a:t>
            </a:r>
            <a:r>
              <a:rPr lang="en-US" sz="2800" dirty="0" smtClean="0">
                <a:latin typeface="+mj-lt"/>
              </a:rPr>
              <a:t> </a:t>
            </a:r>
            <a:r>
              <a:rPr lang="en-US" sz="2400" dirty="0" smtClean="0">
                <a:latin typeface="+mj-lt"/>
              </a:rPr>
              <a:t>[Home Depot]  [CEO </a:t>
            </a:r>
            <a:r>
              <a:rPr lang="en-US" sz="2400" dirty="0" err="1" smtClean="0">
                <a:latin typeface="+mj-lt"/>
              </a:rPr>
              <a:t>Nardelli</a:t>
            </a:r>
            <a:r>
              <a:rPr lang="en-US" sz="2400" dirty="0" smtClean="0">
                <a:latin typeface="+mj-lt"/>
              </a:rPr>
              <a:t>]</a:t>
            </a:r>
            <a:endParaRPr lang="en-US" sz="2400" dirty="0">
              <a:latin typeface="+mj-lt"/>
            </a:endParaRPr>
          </a:p>
        </p:txBody>
      </p:sp>
      <p:cxnSp>
        <p:nvCxnSpPr>
          <p:cNvPr id="45" name="Straight Arrow Connector 44"/>
          <p:cNvCxnSpPr/>
          <p:nvPr/>
        </p:nvCxnSpPr>
        <p:spPr>
          <a:xfrm>
            <a:off x="8294536" y="3400245"/>
            <a:ext cx="237" cy="34203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8" name="Rectangle 47"/>
          <p:cNvSpPr/>
          <p:nvPr/>
        </p:nvSpPr>
        <p:spPr>
          <a:xfrm>
            <a:off x="5408749" y="2615137"/>
            <a:ext cx="3566135" cy="315958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1" name="Rectangle 50"/>
          <p:cNvSpPr/>
          <p:nvPr/>
        </p:nvSpPr>
        <p:spPr>
          <a:xfrm>
            <a:off x="235423" y="2657758"/>
            <a:ext cx="5051327" cy="3159586"/>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6" name="Picture 35" descr="http://bestb2cdirectory.com/images/tick.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704" y="4801542"/>
            <a:ext cx="600620" cy="597402"/>
          </a:xfrm>
          <a:prstGeom prst="rect">
            <a:avLst/>
          </a:prstGeom>
          <a:noFill/>
          <a:ln>
            <a:noFill/>
          </a:ln>
        </p:spPr>
      </p:pic>
      <p:pic>
        <p:nvPicPr>
          <p:cNvPr id="37" name="Picture 2" descr="http://static.freepik.com/free-photo/x-wrong-cross-no-clip-art_4254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4259" y="4739643"/>
            <a:ext cx="510286" cy="60104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734048" y="3729494"/>
            <a:ext cx="1563248" cy="369332"/>
          </a:xfrm>
          <a:prstGeom prst="rect">
            <a:avLst/>
          </a:prstGeom>
        </p:spPr>
        <p:txBody>
          <a:bodyPr wrap="none">
            <a:spAutoFit/>
          </a:bodyPr>
          <a:lstStyle/>
          <a:p>
            <a:r>
              <a:rPr lang="en-US" dirty="0" err="1" smtClean="0">
                <a:latin typeface="Courier New" panose="02070309020205020404" pitchFamily="49" charset="0"/>
                <a:cs typeface="Courier New" panose="02070309020205020404" pitchFamily="49" charset="0"/>
              </a:rPr>
              <a:t>Home_Depot</a:t>
            </a:r>
            <a:endParaRPr lang="en-US" dirty="0"/>
          </a:p>
        </p:txBody>
      </p:sp>
      <p:sp>
        <p:nvSpPr>
          <p:cNvPr id="47" name="Rectangle 46"/>
          <p:cNvSpPr/>
          <p:nvPr/>
        </p:nvSpPr>
        <p:spPr>
          <a:xfrm>
            <a:off x="2876976" y="3789437"/>
            <a:ext cx="2252540" cy="369332"/>
          </a:xfrm>
          <a:prstGeom prst="rect">
            <a:avLst/>
          </a:prstGeom>
        </p:spPr>
        <p:txBody>
          <a:bodyPr wrap="none">
            <a:spAutoFit/>
          </a:bodyPr>
          <a:lstStyle/>
          <a:p>
            <a:r>
              <a:rPr lang="en-US" dirty="0" err="1" smtClean="0">
                <a:latin typeface="Courier New" panose="02070309020205020404" pitchFamily="49" charset="0"/>
                <a:cs typeface="Courier New" panose="02070309020205020404" pitchFamily="49" charset="0"/>
              </a:rPr>
              <a:t>Robert_Nardelli</a:t>
            </a:r>
            <a:endParaRPr lang="en-US" dirty="0"/>
          </a:p>
        </p:txBody>
      </p:sp>
      <p:sp>
        <p:nvSpPr>
          <p:cNvPr id="50" name="Rectangle 49"/>
          <p:cNvSpPr/>
          <p:nvPr/>
        </p:nvSpPr>
        <p:spPr>
          <a:xfrm>
            <a:off x="7449213" y="3662738"/>
            <a:ext cx="2114681" cy="369332"/>
          </a:xfrm>
          <a:prstGeom prst="rect">
            <a:avLst/>
          </a:prstGeom>
        </p:spPr>
        <p:txBody>
          <a:bodyPr wrap="none">
            <a:spAutoFit/>
          </a:bodyPr>
          <a:lstStyle/>
          <a:p>
            <a:r>
              <a:rPr lang="en-US" dirty="0" err="1" smtClean="0">
                <a:latin typeface="Courier New" panose="02070309020205020404" pitchFamily="49" charset="0"/>
                <a:cs typeface="Courier New" panose="02070309020205020404" pitchFamily="49" charset="0"/>
              </a:rPr>
              <a:t>Steve_Nardelli</a:t>
            </a:r>
            <a:endParaRPr lang="en-US" dirty="0"/>
          </a:p>
        </p:txBody>
      </p:sp>
      <p:cxnSp>
        <p:nvCxnSpPr>
          <p:cNvPr id="27" name="Straight Arrow Connector 26"/>
          <p:cNvCxnSpPr/>
          <p:nvPr/>
        </p:nvCxnSpPr>
        <p:spPr>
          <a:xfrm>
            <a:off x="6349512" y="3324199"/>
            <a:ext cx="0" cy="3763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0" name="Rectangle 29"/>
          <p:cNvSpPr/>
          <p:nvPr/>
        </p:nvSpPr>
        <p:spPr>
          <a:xfrm>
            <a:off x="5792249" y="3658095"/>
            <a:ext cx="1563248" cy="369332"/>
          </a:xfrm>
          <a:prstGeom prst="rect">
            <a:avLst/>
          </a:prstGeom>
        </p:spPr>
        <p:txBody>
          <a:bodyPr wrap="none">
            <a:spAutoFit/>
          </a:bodyPr>
          <a:lstStyle/>
          <a:p>
            <a:r>
              <a:rPr lang="en-US" dirty="0" err="1" smtClean="0">
                <a:latin typeface="Courier New" panose="02070309020205020404" pitchFamily="49" charset="0"/>
                <a:cs typeface="Courier New" panose="02070309020205020404" pitchFamily="49" charset="0"/>
              </a:rPr>
              <a:t>Home_Depot</a:t>
            </a:r>
            <a:endParaRPr lang="en-US" dirty="0"/>
          </a:p>
        </p:txBody>
      </p:sp>
      <p:grpSp>
        <p:nvGrpSpPr>
          <p:cNvPr id="5" name="Group 4"/>
          <p:cNvGrpSpPr/>
          <p:nvPr/>
        </p:nvGrpSpPr>
        <p:grpSpPr>
          <a:xfrm>
            <a:off x="5921472" y="3048659"/>
            <a:ext cx="2373063" cy="2611789"/>
            <a:chOff x="7706721" y="3174460"/>
            <a:chExt cx="3164084" cy="2611789"/>
          </a:xfrm>
        </p:grpSpPr>
        <p:sp>
          <p:nvSpPr>
            <p:cNvPr id="31" name="Arc 30"/>
            <p:cNvSpPr/>
            <p:nvPr/>
          </p:nvSpPr>
          <p:spPr>
            <a:xfrm rot="11944471">
              <a:off x="7706721" y="3386067"/>
              <a:ext cx="1238563" cy="1576981"/>
            </a:xfrm>
            <a:prstGeom prst="arc">
              <a:avLst>
                <a:gd name="adj1" fmla="val 16200000"/>
                <a:gd name="adj2" fmla="val 20850115"/>
              </a:avLst>
            </a:prstGeom>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32" name="Oval 31"/>
            <p:cNvSpPr/>
            <p:nvPr/>
          </p:nvSpPr>
          <p:spPr>
            <a:xfrm>
              <a:off x="7717480" y="4665841"/>
              <a:ext cx="3153325" cy="1120408"/>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u="sng" dirty="0">
                  <a:latin typeface="+mj-lt"/>
                </a:rPr>
                <a:t>No relationship</a:t>
              </a:r>
              <a:r>
                <a:rPr lang="en-US" sz="2000" b="1" u="sng" dirty="0" smtClean="0">
                  <a:latin typeface="+mj-lt"/>
                </a:rPr>
                <a:t>!</a:t>
              </a:r>
              <a:endParaRPr lang="en-US" sz="2000" b="1" u="sng" dirty="0">
                <a:latin typeface="+mj-lt"/>
              </a:endParaRPr>
            </a:p>
          </p:txBody>
        </p:sp>
        <p:sp>
          <p:nvSpPr>
            <p:cNvPr id="33" name="Arc 32"/>
            <p:cNvSpPr/>
            <p:nvPr/>
          </p:nvSpPr>
          <p:spPr>
            <a:xfrm rot="6275521">
              <a:off x="9614715" y="3769919"/>
              <a:ext cx="1806844" cy="615925"/>
            </a:xfrm>
            <a:prstGeom prst="arc">
              <a:avLst>
                <a:gd name="adj1" fmla="val 16200000"/>
                <a:gd name="adj2" fmla="val 20946126"/>
              </a:avLst>
            </a:prstGeom>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sp>
        <p:nvSpPr>
          <p:cNvPr id="7" name="Rectangle 6"/>
          <p:cNvSpPr/>
          <p:nvPr/>
        </p:nvSpPr>
        <p:spPr>
          <a:xfrm>
            <a:off x="5125193" y="5930499"/>
            <a:ext cx="4133247" cy="461665"/>
          </a:xfrm>
          <a:prstGeom prst="rect">
            <a:avLst/>
          </a:prstGeom>
        </p:spPr>
        <p:txBody>
          <a:bodyPr wrap="none">
            <a:spAutoFit/>
          </a:bodyPr>
          <a:lstStyle/>
          <a:p>
            <a:pPr algn="ctr"/>
            <a:r>
              <a:rPr lang="en-US" sz="2400" b="1" dirty="0">
                <a:latin typeface="+mj-lt"/>
              </a:rPr>
              <a:t>Indicates: Under-segmentation</a:t>
            </a:r>
          </a:p>
        </p:txBody>
      </p:sp>
      <p:sp>
        <p:nvSpPr>
          <p:cNvPr id="10" name="Slide Number Placeholder 9"/>
          <p:cNvSpPr>
            <a:spLocks noGrp="1"/>
          </p:cNvSpPr>
          <p:nvPr>
            <p:ph type="sldNum" sz="quarter" idx="4"/>
          </p:nvPr>
        </p:nvSpPr>
        <p:spPr/>
        <p:txBody>
          <a:bodyPr/>
          <a:lstStyle/>
          <a:p>
            <a:pPr>
              <a:defRPr/>
            </a:pPr>
            <a:fld id="{949EA72D-AFDA-4341-B72A-4A95FB1F0E84}" type="slidenum">
              <a:rPr lang="en-US" altLang="zh-TW" smtClean="0"/>
              <a:pPr>
                <a:defRPr/>
              </a:pPr>
              <a:t>119</a:t>
            </a:fld>
            <a:endParaRPr lang="en-US" altLang="zh-TW" dirty="0"/>
          </a:p>
        </p:txBody>
      </p:sp>
    </p:spTree>
    <p:extLst>
      <p:ext uri="{BB962C8B-B14F-4D97-AF65-F5344CB8AC3E}">
        <p14:creationId xmlns:p14="http://schemas.microsoft.com/office/powerpoint/2010/main" val="2484793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1"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Motivation</a:t>
            </a:r>
            <a:endParaRPr lang="en-US" dirty="0"/>
          </a:p>
        </p:txBody>
      </p:sp>
      <p:sp>
        <p:nvSpPr>
          <p:cNvPr id="3" name="Content Placeholder 2"/>
          <p:cNvSpPr>
            <a:spLocks noGrp="1"/>
          </p:cNvSpPr>
          <p:nvPr>
            <p:ph idx="1"/>
          </p:nvPr>
        </p:nvSpPr>
        <p:spPr/>
        <p:txBody>
          <a:bodyPr/>
          <a:lstStyle/>
          <a:p>
            <a:r>
              <a:rPr lang="en-US" altLang="en-US" dirty="0" smtClean="0"/>
              <a:t>Dealing with </a:t>
            </a:r>
            <a:r>
              <a:rPr lang="en-US" altLang="en-US" dirty="0" smtClean="0">
                <a:solidFill>
                  <a:srgbClr val="C00000"/>
                </a:solidFill>
              </a:rPr>
              <a:t>Ambiguity</a:t>
            </a:r>
            <a:r>
              <a:rPr lang="en-US" altLang="en-US" dirty="0" smtClean="0"/>
              <a:t> of Natural Language</a:t>
            </a:r>
          </a:p>
          <a:p>
            <a:pPr lvl="1"/>
            <a:r>
              <a:rPr lang="en-US" altLang="en-US" dirty="0" smtClean="0"/>
              <a:t>Mentions of entities and concepts could have multiple meanings</a:t>
            </a:r>
          </a:p>
          <a:p>
            <a:r>
              <a:rPr lang="en-US" altLang="en-US" dirty="0" smtClean="0"/>
              <a:t>Dealing with </a:t>
            </a:r>
            <a:r>
              <a:rPr lang="en-US" altLang="en-US" dirty="0" smtClean="0">
                <a:solidFill>
                  <a:srgbClr val="C00000"/>
                </a:solidFill>
              </a:rPr>
              <a:t>Variability</a:t>
            </a:r>
            <a:r>
              <a:rPr lang="en-US" altLang="en-US" dirty="0" smtClean="0"/>
              <a:t> of Natural Language </a:t>
            </a:r>
          </a:p>
          <a:p>
            <a:pPr lvl="1"/>
            <a:r>
              <a:rPr lang="en-US" altLang="en-US" dirty="0" smtClean="0"/>
              <a:t>A given concept could be expressed in many ways</a:t>
            </a:r>
          </a:p>
          <a:p>
            <a:endParaRPr lang="en-US" altLang="en-US" dirty="0" smtClean="0"/>
          </a:p>
          <a:p>
            <a:r>
              <a:rPr lang="en-US" altLang="en-US" dirty="0" smtClean="0">
                <a:solidFill>
                  <a:srgbClr val="C00000"/>
                </a:solidFill>
              </a:rPr>
              <a:t>Wikification</a:t>
            </a:r>
            <a:r>
              <a:rPr lang="en-US" altLang="en-US" dirty="0" smtClean="0"/>
              <a:t> addresses these two issues in a specific way:</a:t>
            </a:r>
          </a:p>
          <a:p>
            <a:pPr marL="0" indent="0">
              <a:buNone/>
            </a:pPr>
            <a:endParaRPr lang="en-US" altLang="en-US" dirty="0"/>
          </a:p>
          <a:p>
            <a:r>
              <a:rPr lang="en-US" altLang="en-US" dirty="0" smtClean="0"/>
              <a:t>The Reference Problem</a:t>
            </a:r>
          </a:p>
          <a:p>
            <a:pPr lvl="1"/>
            <a:r>
              <a:rPr lang="en-US" altLang="en-US" dirty="0" smtClean="0"/>
              <a:t>What is meant by this concept? (WSD + Grounding)</a:t>
            </a:r>
          </a:p>
          <a:p>
            <a:pPr lvl="1"/>
            <a:r>
              <a:rPr lang="en-US" altLang="en-US" dirty="0" smtClean="0"/>
              <a:t>More than just co-reference (within and across documents)</a:t>
            </a:r>
          </a:p>
          <a:p>
            <a:pPr marL="0" indent="0">
              <a:buNone/>
            </a:pPr>
            <a:endParaRPr lang="en-US" dirty="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12</a:t>
            </a:fld>
            <a:endParaRPr lang="en-US" altLang="zh-TW"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88" y="345949"/>
            <a:ext cx="8518712" cy="615517"/>
          </a:xfrm>
        </p:spPr>
        <p:txBody>
          <a:bodyPr>
            <a:normAutofit fontScale="90000"/>
          </a:bodyPr>
          <a:lstStyle/>
          <a:p>
            <a:pPr>
              <a:lnSpc>
                <a:spcPct val="100000"/>
              </a:lnSpc>
            </a:pPr>
            <a:r>
              <a:rPr lang="en-US" dirty="0"/>
              <a:t>Global Interaction Feature: Entity Type </a:t>
            </a:r>
            <a:r>
              <a:rPr lang="en-US" dirty="0" smtClean="0"/>
              <a:t>PMI </a:t>
            </a:r>
            <a:br>
              <a:rPr lang="en-US" dirty="0" smtClean="0"/>
            </a:br>
            <a:r>
              <a:rPr lang="en-US" dirty="0" smtClean="0"/>
              <a:t>(</a:t>
            </a:r>
            <a:r>
              <a:rPr lang="en-US" dirty="0" err="1"/>
              <a:t>Sil</a:t>
            </a:r>
            <a:r>
              <a:rPr lang="en-US" dirty="0"/>
              <a:t> and Yates, </a:t>
            </a:r>
            <a:r>
              <a:rPr lang="en-US" dirty="0" smtClean="0"/>
              <a:t>2013)</a:t>
            </a:r>
            <a:endParaRPr lang="en-US" dirty="0"/>
          </a:p>
        </p:txBody>
      </p:sp>
      <p:sp>
        <p:nvSpPr>
          <p:cNvPr id="3" name="Content Placeholder 2"/>
          <p:cNvSpPr>
            <a:spLocks noGrp="1"/>
          </p:cNvSpPr>
          <p:nvPr>
            <p:ph idx="1"/>
          </p:nvPr>
        </p:nvSpPr>
        <p:spPr>
          <a:xfrm>
            <a:off x="457200" y="1124744"/>
            <a:ext cx="8686800" cy="5001419"/>
          </a:xfrm>
        </p:spPr>
        <p:txBody>
          <a:bodyPr/>
          <a:lstStyle/>
          <a:p>
            <a:pPr algn="just"/>
            <a:r>
              <a:rPr lang="en-US" sz="2800" dirty="0" smtClean="0"/>
              <a:t>Find patterns of entities appearing close to each other</a:t>
            </a:r>
          </a:p>
          <a:p>
            <a:pPr algn="just"/>
            <a:endParaRPr lang="en-US" sz="2800" b="1" dirty="0" smtClean="0">
              <a:solidFill>
                <a:srgbClr val="0070C0"/>
              </a:solidFill>
            </a:endParaRPr>
          </a:p>
          <a:p>
            <a:pPr algn="just"/>
            <a:endParaRPr lang="en-US" sz="2800" b="1" dirty="0" smtClean="0">
              <a:solidFill>
                <a:srgbClr val="0070C0"/>
              </a:solidFill>
            </a:endParaRPr>
          </a:p>
          <a:p>
            <a:pPr algn="just"/>
            <a:endParaRPr lang="en-US" sz="2800" b="1" dirty="0">
              <a:solidFill>
                <a:srgbClr val="0070C0"/>
              </a:solidFill>
            </a:endParaRPr>
          </a:p>
          <a:p>
            <a:pPr algn="just"/>
            <a:r>
              <a:rPr lang="en-US" sz="2800" b="1" dirty="0" smtClean="0">
                <a:solidFill>
                  <a:srgbClr val="0070C0"/>
                </a:solidFill>
              </a:rPr>
              <a:t>Example:</a:t>
            </a:r>
            <a:r>
              <a:rPr lang="en-US" sz="2800" dirty="0" smtClean="0"/>
              <a:t>  </a:t>
            </a:r>
          </a:p>
          <a:p>
            <a:pPr algn="just"/>
            <a:endParaRPr lang="en-US" dirty="0"/>
          </a:p>
        </p:txBody>
      </p:sp>
      <p:sp>
        <p:nvSpPr>
          <p:cNvPr id="4" name="TextBox 3"/>
          <p:cNvSpPr txBox="1"/>
          <p:nvPr/>
        </p:nvSpPr>
        <p:spPr>
          <a:xfrm>
            <a:off x="517894" y="3725986"/>
            <a:ext cx="4558162" cy="523220"/>
          </a:xfrm>
          <a:prstGeom prst="rect">
            <a:avLst/>
          </a:prstGeom>
          <a:noFill/>
        </p:spPr>
        <p:txBody>
          <a:bodyPr wrap="square" rtlCol="0">
            <a:spAutoFit/>
          </a:bodyPr>
          <a:lstStyle/>
          <a:p>
            <a:r>
              <a:rPr lang="en-US" sz="2800" dirty="0">
                <a:latin typeface="+mj-lt"/>
              </a:rPr>
              <a:t> </a:t>
            </a:r>
            <a:r>
              <a:rPr lang="en-US" sz="2800" dirty="0" smtClean="0">
                <a:latin typeface="+mj-lt"/>
              </a:rPr>
              <a:t>   </a:t>
            </a:r>
            <a:r>
              <a:rPr lang="en-US" sz="2400" dirty="0" smtClean="0">
                <a:latin typeface="+mj-lt"/>
              </a:rPr>
              <a:t>[Home Depot]   CEO   [</a:t>
            </a:r>
            <a:r>
              <a:rPr lang="en-US" sz="2400" dirty="0" err="1" smtClean="0">
                <a:latin typeface="+mj-lt"/>
              </a:rPr>
              <a:t>Nardelli</a:t>
            </a:r>
            <a:r>
              <a:rPr lang="en-US" sz="2400" dirty="0" smtClean="0">
                <a:latin typeface="+mj-lt"/>
              </a:rPr>
              <a:t>]</a:t>
            </a:r>
            <a:endParaRPr lang="en-US" sz="2400" dirty="0">
              <a:latin typeface="+mj-lt"/>
            </a:endParaRPr>
          </a:p>
        </p:txBody>
      </p:sp>
      <p:grpSp>
        <p:nvGrpSpPr>
          <p:cNvPr id="11" name="Group 10"/>
          <p:cNvGrpSpPr/>
          <p:nvPr/>
        </p:nvGrpSpPr>
        <p:grpSpPr>
          <a:xfrm>
            <a:off x="270243" y="3587418"/>
            <a:ext cx="5101859" cy="3159586"/>
            <a:chOff x="313898" y="2657758"/>
            <a:chExt cx="6802478" cy="3159586"/>
          </a:xfrm>
        </p:grpSpPr>
        <p:cxnSp>
          <p:nvCxnSpPr>
            <p:cNvPr id="14" name="Straight Arrow Connector 13"/>
            <p:cNvCxnSpPr/>
            <p:nvPr/>
          </p:nvCxnSpPr>
          <p:spPr>
            <a:xfrm>
              <a:off x="4811064" y="3374647"/>
              <a:ext cx="0" cy="39322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a:off x="1749043" y="3349914"/>
              <a:ext cx="0" cy="3763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1" name="Rectangle 50"/>
            <p:cNvSpPr/>
            <p:nvPr/>
          </p:nvSpPr>
          <p:spPr>
            <a:xfrm>
              <a:off x="313898" y="2657758"/>
              <a:ext cx="6735102" cy="3159586"/>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6" name="Picture 35" descr="http://bestb2cdirectory.com/images/tick.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4942" y="4805180"/>
              <a:ext cx="800826" cy="597402"/>
            </a:xfrm>
            <a:prstGeom prst="rect">
              <a:avLst/>
            </a:prstGeom>
            <a:noFill/>
            <a:ln>
              <a:noFill/>
            </a:ln>
          </p:spPr>
        </p:pic>
        <p:grpSp>
          <p:nvGrpSpPr>
            <p:cNvPr id="34" name="Group 33"/>
            <p:cNvGrpSpPr/>
            <p:nvPr/>
          </p:nvGrpSpPr>
          <p:grpSpPr>
            <a:xfrm>
              <a:off x="4112989" y="3775886"/>
              <a:ext cx="3003387" cy="923330"/>
              <a:chOff x="193518" y="3867150"/>
              <a:chExt cx="3003387" cy="923330"/>
            </a:xfrm>
          </p:grpSpPr>
          <p:sp>
            <p:nvSpPr>
              <p:cNvPr id="35" name="TextBox 34"/>
              <p:cNvSpPr txBox="1"/>
              <p:nvPr/>
            </p:nvSpPr>
            <p:spPr>
              <a:xfrm>
                <a:off x="193518" y="3867150"/>
                <a:ext cx="3003387" cy="923330"/>
              </a:xfrm>
              <a:prstGeom prst="rect">
                <a:avLst/>
              </a:prstGeom>
              <a:noFill/>
            </p:spPr>
            <p:txBody>
              <a:bodyPr wrap="none" rtlCol="0">
                <a:spAutoFit/>
              </a:bodyPr>
              <a:lstStyle/>
              <a:p>
                <a:r>
                  <a:rPr lang="en-US" dirty="0" err="1" smtClean="0">
                    <a:latin typeface="Courier New" panose="02070309020205020404" pitchFamily="49" charset="0"/>
                    <a:cs typeface="Courier New" panose="02070309020205020404" pitchFamily="49" charset="0"/>
                  </a:rPr>
                  <a:t>Robert_Nardelli</a:t>
                </a:r>
                <a:endParaRPr lang="en-US" dirty="0" smtClean="0">
                  <a:latin typeface="Courier New" panose="02070309020205020404" pitchFamily="49" charset="0"/>
                  <a:cs typeface="Courier New" panose="02070309020205020404" pitchFamily="49" charset="0"/>
                </a:endParaRPr>
              </a:p>
              <a:p>
                <a:r>
                  <a:rPr lang="en-US" b="1" dirty="0" smtClean="0">
                    <a:latin typeface="+mj-lt"/>
                    <a:cs typeface="Courier New" panose="02070309020205020404" pitchFamily="49" charset="0"/>
                  </a:rPr>
                  <a:t>     </a:t>
                </a:r>
                <a:r>
                  <a:rPr lang="en-US" b="1" u="sng" dirty="0" smtClean="0">
                    <a:latin typeface="+mj-lt"/>
                    <a:cs typeface="Courier New" panose="02070309020205020404" pitchFamily="49" charset="0"/>
                  </a:rPr>
                  <a:t>Type:</a:t>
                </a:r>
              </a:p>
              <a:p>
                <a:r>
                  <a:rPr lang="en-US" dirty="0" err="1" smtClean="0">
                    <a:latin typeface="+mj-lt"/>
                    <a:cs typeface="Courier New" panose="02070309020205020404" pitchFamily="49" charset="0"/>
                  </a:rPr>
                  <a:t>Org_Leader</a:t>
                </a:r>
                <a:endParaRPr lang="en-US" dirty="0">
                  <a:latin typeface="+mj-lt"/>
                  <a:cs typeface="Courier New" panose="02070309020205020404" pitchFamily="49" charset="0"/>
                </a:endParaRPr>
              </a:p>
            </p:txBody>
          </p:sp>
          <p:pic>
            <p:nvPicPr>
              <p:cNvPr id="38" name="Picture 3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393" t="22045" r="71214" b="66125"/>
              <a:stretch/>
            </p:blipFill>
            <p:spPr bwMode="auto">
              <a:xfrm>
                <a:off x="319713" y="4236469"/>
                <a:ext cx="286669" cy="22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9" name="Group 38"/>
            <p:cNvGrpSpPr/>
            <p:nvPr/>
          </p:nvGrpSpPr>
          <p:grpSpPr>
            <a:xfrm>
              <a:off x="1090389" y="3725923"/>
              <a:ext cx="2084331" cy="923330"/>
              <a:chOff x="193518" y="3867150"/>
              <a:chExt cx="2084331" cy="923330"/>
            </a:xfrm>
          </p:grpSpPr>
          <p:sp>
            <p:nvSpPr>
              <p:cNvPr id="41" name="TextBox 40"/>
              <p:cNvSpPr txBox="1"/>
              <p:nvPr/>
            </p:nvSpPr>
            <p:spPr>
              <a:xfrm>
                <a:off x="193518" y="3867150"/>
                <a:ext cx="2084331" cy="923330"/>
              </a:xfrm>
              <a:prstGeom prst="rect">
                <a:avLst/>
              </a:prstGeom>
              <a:noFill/>
            </p:spPr>
            <p:txBody>
              <a:bodyPr wrap="none" rtlCol="0">
                <a:spAutoFit/>
              </a:bodyPr>
              <a:lstStyle/>
              <a:p>
                <a:r>
                  <a:rPr lang="en-US" dirty="0" err="1" smtClean="0">
                    <a:latin typeface="Courier New" panose="02070309020205020404" pitchFamily="49" charset="0"/>
                    <a:cs typeface="Courier New" panose="02070309020205020404" pitchFamily="49" charset="0"/>
                  </a:rPr>
                  <a:t>Home_Depot</a:t>
                </a:r>
                <a:endParaRPr lang="en-US" dirty="0" smtClean="0">
                  <a:latin typeface="Courier New" panose="02070309020205020404" pitchFamily="49" charset="0"/>
                  <a:cs typeface="Courier New" panose="02070309020205020404" pitchFamily="49" charset="0"/>
                </a:endParaRPr>
              </a:p>
              <a:p>
                <a:r>
                  <a:rPr lang="en-US" b="1" dirty="0" smtClean="0">
                    <a:latin typeface="+mj-lt"/>
                    <a:cs typeface="Courier New" panose="02070309020205020404" pitchFamily="49" charset="0"/>
                  </a:rPr>
                  <a:t>     </a:t>
                </a:r>
                <a:r>
                  <a:rPr lang="en-US" b="1" u="sng" dirty="0" smtClean="0">
                    <a:latin typeface="+mj-lt"/>
                    <a:cs typeface="Courier New" panose="02070309020205020404" pitchFamily="49" charset="0"/>
                  </a:rPr>
                  <a:t>Type:</a:t>
                </a:r>
              </a:p>
              <a:p>
                <a:r>
                  <a:rPr lang="en-US" dirty="0" smtClean="0">
                    <a:latin typeface="+mj-lt"/>
                    <a:cs typeface="Courier New" panose="02070309020205020404" pitchFamily="49" charset="0"/>
                  </a:rPr>
                  <a:t>Organization</a:t>
                </a:r>
                <a:endParaRPr lang="en-US" dirty="0">
                  <a:latin typeface="+mj-lt"/>
                  <a:cs typeface="Courier New" panose="02070309020205020404" pitchFamily="49" charset="0"/>
                </a:endParaRPr>
              </a:p>
            </p:txBody>
          </p:sp>
          <p:pic>
            <p:nvPicPr>
              <p:cNvPr id="42" name="Picture 4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393" t="22045" r="71214" b="66125"/>
              <a:stretch/>
            </p:blipFill>
            <p:spPr bwMode="auto">
              <a:xfrm>
                <a:off x="319713" y="4236469"/>
                <a:ext cx="286669" cy="22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13" name="Group 12"/>
          <p:cNvGrpSpPr/>
          <p:nvPr/>
        </p:nvGrpSpPr>
        <p:grpSpPr>
          <a:xfrm>
            <a:off x="5168790" y="3587418"/>
            <a:ext cx="4624191" cy="3159586"/>
            <a:chOff x="6891720" y="2615137"/>
            <a:chExt cx="6165588" cy="3159586"/>
          </a:xfrm>
        </p:grpSpPr>
        <p:sp>
          <p:nvSpPr>
            <p:cNvPr id="29" name="TextBox 28"/>
            <p:cNvSpPr txBox="1"/>
            <p:nvPr/>
          </p:nvSpPr>
          <p:spPr>
            <a:xfrm>
              <a:off x="6891720" y="2792176"/>
              <a:ext cx="6165588" cy="523220"/>
            </a:xfrm>
            <a:prstGeom prst="rect">
              <a:avLst/>
            </a:prstGeom>
            <a:noFill/>
          </p:spPr>
          <p:txBody>
            <a:bodyPr wrap="square" rtlCol="0">
              <a:spAutoFit/>
            </a:bodyPr>
            <a:lstStyle/>
            <a:p>
              <a:r>
                <a:rPr lang="en-US" sz="2800" dirty="0">
                  <a:latin typeface="+mj-lt"/>
                </a:rPr>
                <a:t> </a:t>
              </a:r>
              <a:r>
                <a:rPr lang="en-US" sz="2800" dirty="0" smtClean="0">
                  <a:latin typeface="+mj-lt"/>
                </a:rPr>
                <a:t> </a:t>
              </a:r>
              <a:r>
                <a:rPr lang="en-US" sz="2400" dirty="0" smtClean="0">
                  <a:latin typeface="+mj-lt"/>
                </a:rPr>
                <a:t>[Home Depot]  [CEO </a:t>
              </a:r>
              <a:r>
                <a:rPr lang="en-US" sz="2400" dirty="0" err="1" smtClean="0">
                  <a:latin typeface="+mj-lt"/>
                </a:rPr>
                <a:t>Nardelli</a:t>
              </a:r>
              <a:r>
                <a:rPr lang="en-US" sz="2400" dirty="0" smtClean="0">
                  <a:latin typeface="+mj-lt"/>
                </a:rPr>
                <a:t>]</a:t>
              </a:r>
              <a:endParaRPr lang="en-US" sz="2400" dirty="0">
                <a:latin typeface="+mj-lt"/>
              </a:endParaRPr>
            </a:p>
          </p:txBody>
        </p:sp>
        <p:cxnSp>
          <p:nvCxnSpPr>
            <p:cNvPr id="45" name="Straight Arrow Connector 44"/>
            <p:cNvCxnSpPr/>
            <p:nvPr/>
          </p:nvCxnSpPr>
          <p:spPr>
            <a:xfrm>
              <a:off x="11059381" y="3400244"/>
              <a:ext cx="316" cy="34203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8" name="Rectangle 47"/>
            <p:cNvSpPr/>
            <p:nvPr/>
          </p:nvSpPr>
          <p:spPr>
            <a:xfrm>
              <a:off x="7211665" y="2615137"/>
              <a:ext cx="4754847" cy="315958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7" name="Picture 2" descr="http://static.freepik.com/free-photo/x-wrong-cross-no-clip-art_42545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23940" y="4758921"/>
              <a:ext cx="680381" cy="60104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p:cNvCxnSpPr/>
            <p:nvPr/>
          </p:nvCxnSpPr>
          <p:spPr>
            <a:xfrm>
              <a:off x="8466016" y="3324199"/>
              <a:ext cx="0" cy="3763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43" name="Group 42"/>
            <p:cNvGrpSpPr/>
            <p:nvPr/>
          </p:nvGrpSpPr>
          <p:grpSpPr>
            <a:xfrm>
              <a:off x="7684392" y="3701576"/>
              <a:ext cx="2084331" cy="923330"/>
              <a:chOff x="193518" y="3867150"/>
              <a:chExt cx="2084331" cy="923330"/>
            </a:xfrm>
          </p:grpSpPr>
          <p:sp>
            <p:nvSpPr>
              <p:cNvPr id="44" name="TextBox 43"/>
              <p:cNvSpPr txBox="1"/>
              <p:nvPr/>
            </p:nvSpPr>
            <p:spPr>
              <a:xfrm>
                <a:off x="193518" y="3867150"/>
                <a:ext cx="2084331" cy="923330"/>
              </a:xfrm>
              <a:prstGeom prst="rect">
                <a:avLst/>
              </a:prstGeom>
              <a:noFill/>
            </p:spPr>
            <p:txBody>
              <a:bodyPr wrap="none" rtlCol="0">
                <a:spAutoFit/>
              </a:bodyPr>
              <a:lstStyle/>
              <a:p>
                <a:r>
                  <a:rPr lang="en-US" dirty="0" err="1" smtClean="0">
                    <a:latin typeface="Courier New" panose="02070309020205020404" pitchFamily="49" charset="0"/>
                    <a:cs typeface="Courier New" panose="02070309020205020404" pitchFamily="49" charset="0"/>
                  </a:rPr>
                  <a:t>Home_Depot</a:t>
                </a:r>
                <a:endParaRPr lang="en-US" dirty="0" smtClean="0">
                  <a:latin typeface="Courier New" panose="02070309020205020404" pitchFamily="49" charset="0"/>
                  <a:cs typeface="Courier New" panose="02070309020205020404" pitchFamily="49" charset="0"/>
                </a:endParaRPr>
              </a:p>
              <a:p>
                <a:r>
                  <a:rPr lang="en-US" b="1" dirty="0" smtClean="0">
                    <a:latin typeface="+mj-lt"/>
                    <a:cs typeface="Courier New" panose="02070309020205020404" pitchFamily="49" charset="0"/>
                  </a:rPr>
                  <a:t>     </a:t>
                </a:r>
                <a:r>
                  <a:rPr lang="en-US" b="1" u="sng" dirty="0" smtClean="0">
                    <a:latin typeface="+mj-lt"/>
                    <a:cs typeface="Courier New" panose="02070309020205020404" pitchFamily="49" charset="0"/>
                  </a:rPr>
                  <a:t>Type:</a:t>
                </a:r>
              </a:p>
              <a:p>
                <a:r>
                  <a:rPr lang="en-US" dirty="0" smtClean="0">
                    <a:latin typeface="+mj-lt"/>
                    <a:cs typeface="Courier New" panose="02070309020205020404" pitchFamily="49" charset="0"/>
                  </a:rPr>
                  <a:t>Organization</a:t>
                </a:r>
                <a:endParaRPr lang="en-US" dirty="0">
                  <a:latin typeface="+mj-lt"/>
                  <a:cs typeface="Courier New" panose="02070309020205020404" pitchFamily="49" charset="0"/>
                </a:endParaRPr>
              </a:p>
            </p:txBody>
          </p:sp>
          <p:pic>
            <p:nvPicPr>
              <p:cNvPr id="46" name="Picture 4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393" t="22045" r="71214" b="66125"/>
              <a:stretch/>
            </p:blipFill>
            <p:spPr bwMode="auto">
              <a:xfrm>
                <a:off x="319713" y="4236469"/>
                <a:ext cx="286669" cy="22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9" name="Group 48"/>
            <p:cNvGrpSpPr/>
            <p:nvPr/>
          </p:nvGrpSpPr>
          <p:grpSpPr>
            <a:xfrm>
              <a:off x="9863386" y="3718736"/>
              <a:ext cx="2819574" cy="923330"/>
              <a:chOff x="193518" y="3867150"/>
              <a:chExt cx="2819574" cy="923330"/>
            </a:xfrm>
          </p:grpSpPr>
          <p:sp>
            <p:nvSpPr>
              <p:cNvPr id="52" name="TextBox 51"/>
              <p:cNvSpPr txBox="1"/>
              <p:nvPr/>
            </p:nvSpPr>
            <p:spPr>
              <a:xfrm>
                <a:off x="193518" y="3867150"/>
                <a:ext cx="2819574" cy="923330"/>
              </a:xfrm>
              <a:prstGeom prst="rect">
                <a:avLst/>
              </a:prstGeom>
              <a:noFill/>
            </p:spPr>
            <p:txBody>
              <a:bodyPr wrap="none" rtlCol="0">
                <a:spAutoFit/>
              </a:bodyPr>
              <a:lstStyle/>
              <a:p>
                <a:r>
                  <a:rPr lang="en-US" dirty="0" err="1" smtClean="0">
                    <a:latin typeface="Courier New" panose="02070309020205020404" pitchFamily="49" charset="0"/>
                    <a:cs typeface="Courier New" panose="02070309020205020404" pitchFamily="49" charset="0"/>
                  </a:rPr>
                  <a:t>Steve_Nardelli</a:t>
                </a:r>
                <a:endParaRPr lang="en-US" dirty="0" smtClean="0">
                  <a:latin typeface="Courier New" panose="02070309020205020404" pitchFamily="49" charset="0"/>
                  <a:cs typeface="Courier New" panose="02070309020205020404" pitchFamily="49" charset="0"/>
                </a:endParaRPr>
              </a:p>
              <a:p>
                <a:r>
                  <a:rPr lang="en-US" b="1" dirty="0" smtClean="0">
                    <a:latin typeface="+mj-lt"/>
                    <a:cs typeface="Courier New" panose="02070309020205020404" pitchFamily="49" charset="0"/>
                  </a:rPr>
                  <a:t>     </a:t>
                </a:r>
                <a:r>
                  <a:rPr lang="en-US" b="1" u="sng" dirty="0" smtClean="0">
                    <a:latin typeface="+mj-lt"/>
                    <a:cs typeface="Courier New" panose="02070309020205020404" pitchFamily="49" charset="0"/>
                  </a:rPr>
                  <a:t>Type:</a:t>
                </a:r>
              </a:p>
              <a:p>
                <a:r>
                  <a:rPr lang="en-US" dirty="0" err="1" smtClean="0">
                    <a:latin typeface="+mj-lt"/>
                    <a:cs typeface="Courier New" panose="02070309020205020404" pitchFamily="49" charset="0"/>
                  </a:rPr>
                  <a:t>Music_Artist</a:t>
                </a:r>
                <a:endParaRPr lang="en-US" dirty="0">
                  <a:latin typeface="+mj-lt"/>
                  <a:cs typeface="Courier New" panose="02070309020205020404" pitchFamily="49" charset="0"/>
                </a:endParaRPr>
              </a:p>
            </p:txBody>
          </p:sp>
          <p:pic>
            <p:nvPicPr>
              <p:cNvPr id="53" name="Picture 5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393" t="22045" r="71214" b="66125"/>
              <a:stretch/>
            </p:blipFill>
            <p:spPr bwMode="auto">
              <a:xfrm>
                <a:off x="319713" y="4236469"/>
                <a:ext cx="286669" cy="22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2083" t="28333" r="33333" b="52593"/>
          <a:stretch/>
        </p:blipFill>
        <p:spPr bwMode="auto">
          <a:xfrm>
            <a:off x="1613478" y="1717451"/>
            <a:ext cx="4736034" cy="1241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4"/>
          </p:nvPr>
        </p:nvSpPr>
        <p:spPr/>
        <p:txBody>
          <a:bodyPr/>
          <a:lstStyle/>
          <a:p>
            <a:pPr>
              <a:defRPr/>
            </a:pPr>
            <a:fld id="{949EA72D-AFDA-4341-B72A-4A95FB1F0E84}" type="slidenum">
              <a:rPr lang="en-US" altLang="zh-TW" smtClean="0"/>
              <a:pPr>
                <a:defRPr/>
              </a:pPr>
              <a:t>120</a:t>
            </a:fld>
            <a:endParaRPr lang="en-US" altLang="zh-TW" dirty="0"/>
          </a:p>
        </p:txBody>
      </p:sp>
    </p:spTree>
    <p:extLst>
      <p:ext uri="{BB962C8B-B14F-4D97-AF65-F5344CB8AC3E}">
        <p14:creationId xmlns:p14="http://schemas.microsoft.com/office/powerpoint/2010/main" val="4055391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36512" y="4365104"/>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Recent Advances</a:t>
            </a:r>
            <a:endParaRPr lang="en-US" dirty="0"/>
          </a:p>
        </p:txBody>
      </p:sp>
      <p:sp>
        <p:nvSpPr>
          <p:cNvPr id="3" name="Content Placeholder 2"/>
          <p:cNvSpPr>
            <a:spLocks noGrp="1"/>
          </p:cNvSpPr>
          <p:nvPr>
            <p:ph idx="1"/>
          </p:nvPr>
        </p:nvSpPr>
        <p:spPr>
          <a:xfrm>
            <a:off x="457200" y="1052736"/>
            <a:ext cx="8229600" cy="5001419"/>
          </a:xfrm>
        </p:spPr>
        <p:txBody>
          <a:bodyPr/>
          <a:lstStyle/>
          <a:p>
            <a:pPr marL="0" indent="0">
              <a:buNone/>
            </a:pPr>
            <a:r>
              <a:rPr lang="en-US" dirty="0" smtClean="0"/>
              <a:t>Improving Wikification by</a:t>
            </a:r>
          </a:p>
          <a:p>
            <a:endParaRPr lang="en-US" dirty="0" smtClean="0"/>
          </a:p>
          <a:p>
            <a:r>
              <a:rPr lang="en-US" dirty="0" smtClean="0"/>
              <a:t>Acquiring Rich Knowledge </a:t>
            </a:r>
          </a:p>
          <a:p>
            <a:pPr lvl="1"/>
            <a:r>
              <a:rPr lang="en-US" dirty="0" smtClean="0"/>
              <a:t>Better Meaning Representation</a:t>
            </a:r>
          </a:p>
          <a:p>
            <a:pPr lvl="1"/>
            <a:r>
              <a:rPr lang="en-US" dirty="0" smtClean="0"/>
              <a:t>Collaborative Concept Collection</a:t>
            </a:r>
          </a:p>
          <a:p>
            <a:endParaRPr lang="en-US" dirty="0" smtClean="0"/>
          </a:p>
          <a:p>
            <a:r>
              <a:rPr lang="en-US" dirty="0" smtClean="0"/>
              <a:t>Global Inference Using the Additional Knowledge</a:t>
            </a:r>
          </a:p>
          <a:p>
            <a:pPr lvl="1"/>
            <a:r>
              <a:rPr lang="en-US" dirty="0" smtClean="0"/>
              <a:t>Joint Concept Extraction and Linking</a:t>
            </a:r>
          </a:p>
          <a:p>
            <a:pPr lvl="1"/>
            <a:r>
              <a:rPr lang="en-US" dirty="0" smtClean="0"/>
              <a:t>Collective Inference</a:t>
            </a:r>
            <a:endParaRPr lang="en-US" dirty="0"/>
          </a:p>
        </p:txBody>
      </p:sp>
      <p:sp>
        <p:nvSpPr>
          <p:cNvPr id="7" name="Slide Number Placeholder 6"/>
          <p:cNvSpPr>
            <a:spLocks noGrp="1"/>
          </p:cNvSpPr>
          <p:nvPr>
            <p:ph type="sldNum" sz="quarter" idx="4"/>
          </p:nvPr>
        </p:nvSpPr>
        <p:spPr/>
        <p:txBody>
          <a:bodyPr/>
          <a:lstStyle/>
          <a:p>
            <a:pPr>
              <a:defRPr/>
            </a:pPr>
            <a:fld id="{949EA72D-AFDA-4341-B72A-4A95FB1F0E84}" type="slidenum">
              <a:rPr lang="en-US" altLang="zh-TW" smtClean="0"/>
              <a:pPr>
                <a:defRPr/>
              </a:pPr>
              <a:t>121</a:t>
            </a:fld>
            <a:endParaRPr lang="en-US" altLang="zh-TW" dirty="0"/>
          </a:p>
        </p:txBody>
      </p:sp>
    </p:spTree>
    <p:extLst>
      <p:ext uri="{BB962C8B-B14F-4D97-AF65-F5344CB8AC3E}">
        <p14:creationId xmlns:p14="http://schemas.microsoft.com/office/powerpoint/2010/main" val="76740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1"/>
          <p:cNvSpPr txBox="1">
            <a:spLocks/>
          </p:cNvSpPr>
          <p:nvPr/>
        </p:nvSpPr>
        <p:spPr bwMode="auto">
          <a:xfrm>
            <a:off x="457200" y="0"/>
            <a:ext cx="82296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nSpc>
                <a:spcPts val="5800"/>
              </a:lnSpc>
            </a:pP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From Non-collective to Collective</a:t>
            </a:r>
            <a:endParaRPr lang="en-US" sz="3200" dirty="0">
              <a:solidFill>
                <a:srgbClr val="990000"/>
              </a:solidFill>
              <a:effectLst>
                <a:outerShdw blurRad="63500" dist="38100" dir="5400000" algn="t" rotWithShape="0">
                  <a:prstClr val="black">
                    <a:alpha val="25000"/>
                  </a:prstClr>
                </a:outerShdw>
              </a:effectLst>
              <a:latin typeface="Palatino Linotype"/>
              <a:cs typeface="MS PGothic" charset="0"/>
            </a:endParaRPr>
          </a:p>
        </p:txBody>
      </p:sp>
      <p:pic>
        <p:nvPicPr>
          <p:cNvPr id="5" name="Picture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472" y="4129288"/>
            <a:ext cx="2659683" cy="19641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6"/>
          <p:cNvSpPr>
            <a:spLocks noChangeArrowheads="1"/>
          </p:cNvSpPr>
          <p:nvPr/>
        </p:nvSpPr>
        <p:spPr bwMode="auto">
          <a:xfrm>
            <a:off x="3491880" y="6158957"/>
            <a:ext cx="1655763"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indent="-342900" algn="ctr"/>
            <a:r>
              <a:rPr lang="en-US" b="1" i="1" dirty="0">
                <a:solidFill>
                  <a:srgbClr val="0350FB"/>
                </a:solidFill>
              </a:rPr>
              <a:t>Collective Animal Behavior</a:t>
            </a:r>
          </a:p>
        </p:txBody>
      </p:sp>
      <p:sp>
        <p:nvSpPr>
          <p:cNvPr id="7" name="Rectangle 67"/>
          <p:cNvSpPr>
            <a:spLocks noChangeArrowheads="1"/>
          </p:cNvSpPr>
          <p:nvPr/>
        </p:nvSpPr>
        <p:spPr bwMode="auto">
          <a:xfrm>
            <a:off x="6788432" y="6169032"/>
            <a:ext cx="1655762"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indent="-342900" algn="ctr"/>
            <a:r>
              <a:rPr lang="en-US" b="1" i="1" dirty="0">
                <a:solidFill>
                  <a:srgbClr val="0350FB"/>
                </a:solidFill>
              </a:rPr>
              <a:t>Great Minds Think Alike</a:t>
            </a:r>
          </a:p>
        </p:txBody>
      </p:sp>
      <p:pic>
        <p:nvPicPr>
          <p:cNvPr id="8"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303" y="4129288"/>
            <a:ext cx="2620739" cy="19641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3909" y="4170652"/>
            <a:ext cx="2896181" cy="19733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bwMode="auto">
          <a:xfrm>
            <a:off x="381000" y="836712"/>
            <a:ext cx="8870950" cy="2935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457200" indent="-457200" eaLnBrk="0" hangingPunct="0">
              <a:defRPr sz="2400">
                <a:solidFill>
                  <a:schemeClr val="tx1"/>
                </a:solidFill>
                <a:latin typeface="Arial" pitchFamily="34" charset="0"/>
                <a:ea typeface="MS PGothic" pitchFamily="34" charset="-128"/>
              </a:defRPr>
            </a:lvl1pPr>
            <a:lvl2pPr marL="800100" indent="-45720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457200" lvl="1">
              <a:buFont typeface="Arial" pitchFamily="34" charset="0"/>
              <a:buChar char="•"/>
              <a:defRPr/>
            </a:pPr>
            <a:r>
              <a:rPr lang="en-US" dirty="0">
                <a:latin typeface="Calibri" panose="020F0502020204030204" pitchFamily="34" charset="0"/>
                <a:cs typeface="Calibri" panose="020F0502020204030204" pitchFamily="34" charset="0"/>
              </a:rPr>
              <a:t>Intuition: Promote </a:t>
            </a:r>
            <a:r>
              <a:rPr lang="en-US" dirty="0" smtClean="0">
                <a:latin typeface="Calibri" panose="020F0502020204030204" pitchFamily="34" charset="0"/>
                <a:cs typeface="Calibri" panose="020F0502020204030204" pitchFamily="34" charset="0"/>
              </a:rPr>
              <a:t>semantically coherent pairs </a:t>
            </a:r>
            <a:r>
              <a:rPr lang="en-US" dirty="0">
                <a:latin typeface="Calibri" panose="020F0502020204030204" pitchFamily="34" charset="0"/>
                <a:cs typeface="Calibri" panose="020F0502020204030204" pitchFamily="34" charset="0"/>
              </a:rPr>
              <a:t>of </a:t>
            </a:r>
            <a:r>
              <a:rPr lang="en-US" dirty="0" smtClean="0">
                <a:latin typeface="Calibri" panose="020F0502020204030204" pitchFamily="34" charset="0"/>
                <a:cs typeface="Calibri" panose="020F0502020204030204" pitchFamily="34" charset="0"/>
              </a:rPr>
              <a:t>titles </a:t>
            </a:r>
          </a:p>
          <a:p>
            <a:pPr marL="457200" lvl="1">
              <a:buFont typeface="Arial" pitchFamily="34" charset="0"/>
              <a:buChar char="•"/>
              <a:defRPr/>
            </a:pPr>
            <a:endParaRPr lang="en-US" dirty="0">
              <a:latin typeface="Calibri" panose="020F0502020204030204" pitchFamily="34" charset="0"/>
              <a:cs typeface="Calibri" panose="020F0502020204030204" pitchFamily="34" charset="0"/>
            </a:endParaRPr>
          </a:p>
          <a:p>
            <a:pPr lvl="1">
              <a:buFont typeface="Arial" pitchFamily="34" charset="0"/>
              <a:buChar char="•"/>
              <a:defRPr/>
            </a:pPr>
            <a:r>
              <a:rPr lang="en-US" sz="2200" dirty="0" smtClean="0">
                <a:latin typeface="Calibri" panose="020F0502020204030204" pitchFamily="34" charset="0"/>
                <a:cs typeface="Calibri" panose="020F0502020204030204" pitchFamily="34" charset="0"/>
              </a:rPr>
              <a:t>(1) Enrich text with external KB knowledge</a:t>
            </a:r>
          </a:p>
          <a:p>
            <a:pPr lvl="3">
              <a:buFont typeface="Arial" pitchFamily="34" charset="0"/>
              <a:buChar char="•"/>
              <a:defRPr/>
            </a:pPr>
            <a:r>
              <a:rPr lang="en-US" sz="2200" dirty="0" smtClean="0">
                <a:latin typeface="Calibri" panose="020F0502020204030204" pitchFamily="34" charset="0"/>
                <a:cs typeface="Calibri" panose="020F0502020204030204" pitchFamily="34" charset="0"/>
              </a:rPr>
              <a:t>Use graph metrics (as described earlier) </a:t>
            </a:r>
          </a:p>
          <a:p>
            <a:pPr lvl="1">
              <a:buFont typeface="Arial" pitchFamily="34" charset="0"/>
              <a:buChar char="•"/>
              <a:defRPr/>
            </a:pPr>
            <a:r>
              <a:rPr lang="en-US" sz="2200" dirty="0" smtClean="0">
                <a:latin typeface="Calibri" panose="020F0502020204030204" pitchFamily="34" charset="0"/>
                <a:cs typeface="Calibri" panose="020F0502020204030204" pitchFamily="34" charset="0"/>
              </a:rPr>
              <a:t>(2) Enrich text with (some) gold titles</a:t>
            </a:r>
          </a:p>
          <a:p>
            <a:pPr lvl="3">
              <a:buFont typeface="Arial" pitchFamily="34" charset="0"/>
              <a:buChar char="•"/>
              <a:defRPr/>
            </a:pPr>
            <a:r>
              <a:rPr lang="en-US" sz="2200" dirty="0" smtClean="0">
                <a:latin typeface="Calibri" panose="020F0502020204030204" pitchFamily="34" charset="0"/>
                <a:cs typeface="Calibri" panose="020F0502020204030204" pitchFamily="34" charset="0"/>
              </a:rPr>
              <a:t>Use graph propagation algorithms</a:t>
            </a:r>
            <a:endParaRPr lang="en-US" sz="2200" dirty="0">
              <a:latin typeface="Calibri" panose="020F0502020204030204" pitchFamily="34" charset="0"/>
              <a:cs typeface="Calibri" panose="020F0502020204030204" pitchFamily="34" charset="0"/>
            </a:endParaRPr>
          </a:p>
          <a:p>
            <a:pPr lvl="1">
              <a:buFont typeface="Arial" pitchFamily="34" charset="0"/>
              <a:buChar char="•"/>
              <a:defRPr/>
            </a:pPr>
            <a:r>
              <a:rPr lang="en-US" sz="2200" dirty="0" smtClean="0">
                <a:latin typeface="Calibri" panose="020F0502020204030204" pitchFamily="34" charset="0"/>
                <a:cs typeface="Calibri" panose="020F0502020204030204" pitchFamily="34" charset="0"/>
              </a:rPr>
              <a:t>(3) Enrich Text with (local) relational information </a:t>
            </a:r>
          </a:p>
          <a:p>
            <a:pPr lvl="3">
              <a:buFont typeface="Arial" pitchFamily="34" charset="0"/>
              <a:buChar char="•"/>
              <a:defRPr/>
            </a:pPr>
            <a:r>
              <a:rPr lang="en-US" sz="2200" dirty="0" smtClean="0">
                <a:latin typeface="Calibri" panose="020F0502020204030204" pitchFamily="34" charset="0"/>
                <a:cs typeface="Calibri" panose="020F0502020204030204" pitchFamily="34" charset="0"/>
              </a:rPr>
              <a:t>Use global inference methods </a:t>
            </a:r>
            <a:endParaRPr lang="en-US" sz="2200" dirty="0">
              <a:latin typeface="Calibri" panose="020F0502020204030204" pitchFamily="34" charset="0"/>
              <a:cs typeface="Calibri" panose="020F0502020204030204" pitchFamily="34" charset="0"/>
            </a:endParaRPr>
          </a:p>
          <a:p>
            <a:pPr lvl="1">
              <a:buFont typeface="Arial" pitchFamily="34" charset="0"/>
              <a:buChar char="•"/>
              <a:defRPr/>
            </a:pPr>
            <a:endParaRPr lang="en-US" sz="2000" dirty="0">
              <a:latin typeface="Calibri" panose="020F0502020204030204" pitchFamily="34" charset="0"/>
              <a:cs typeface="Calibri" panose="020F0502020204030204" pitchFamily="34" charset="0"/>
            </a:endParaRPr>
          </a:p>
        </p:txBody>
      </p:sp>
      <p:sp>
        <p:nvSpPr>
          <p:cNvPr id="11" name="Right Arrow 10"/>
          <p:cNvSpPr/>
          <p:nvPr/>
        </p:nvSpPr>
        <p:spPr>
          <a:xfrm>
            <a:off x="0" y="1469018"/>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6"/>
          <p:cNvSpPr>
            <a:spLocks noChangeArrowheads="1"/>
          </p:cNvSpPr>
          <p:nvPr/>
        </p:nvSpPr>
        <p:spPr bwMode="auto">
          <a:xfrm>
            <a:off x="794792" y="6144002"/>
            <a:ext cx="1655763"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indent="-342900" algn="ctr"/>
            <a:r>
              <a:rPr lang="en-US" b="1" i="1" dirty="0" smtClean="0">
                <a:solidFill>
                  <a:srgbClr val="0350FB"/>
                </a:solidFill>
              </a:rPr>
              <a:t>Collaborative Learning</a:t>
            </a:r>
            <a:endParaRPr lang="en-US" b="1" i="1" dirty="0">
              <a:solidFill>
                <a:srgbClr val="0350FB"/>
              </a:solidFill>
            </a:endParaRPr>
          </a:p>
        </p:txBody>
      </p:sp>
    </p:spTree>
    <p:extLst>
      <p:ext uri="{BB962C8B-B14F-4D97-AF65-F5344CB8AC3E}">
        <p14:creationId xmlns:p14="http://schemas.microsoft.com/office/powerpoint/2010/main" val="54291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pPr lvl="1">
              <a:defRPr/>
            </a:pPr>
            <a:r>
              <a:rPr lang="en-US" kern="1200" dirty="0" smtClean="0">
                <a:effectLst>
                  <a:outerShdw blurRad="63500" dist="38100" dir="5400000" algn="t" rotWithShape="0">
                    <a:prstClr val="black">
                      <a:alpha val="25000"/>
                    </a:prstClr>
                  </a:outerShdw>
                </a:effectLst>
                <a:latin typeface="Palatino Linotype"/>
              </a:rPr>
              <a:t>(1) Collective Inference: Basic Idea</a:t>
            </a:r>
            <a:endParaRPr lang="en-US" altLang="zh-CN" kern="1200" dirty="0">
              <a:effectLst>
                <a:outerShdw blurRad="63500" dist="38100" dir="5400000" algn="t" rotWithShape="0">
                  <a:prstClr val="black">
                    <a:alpha val="25000"/>
                  </a:prstClr>
                </a:outerShdw>
              </a:effectLst>
              <a:latin typeface="Palatino Linotype"/>
            </a:endParaRPr>
          </a:p>
        </p:txBody>
      </p:sp>
      <p:sp>
        <p:nvSpPr>
          <p:cNvPr id="49154" name="Content Placeholder 2"/>
          <p:cNvSpPr>
            <a:spLocks noGrp="1"/>
          </p:cNvSpPr>
          <p:nvPr>
            <p:ph idx="1"/>
          </p:nvPr>
        </p:nvSpPr>
        <p:spPr/>
        <p:txBody>
          <a:bodyPr/>
          <a:lstStyle/>
          <a:p>
            <a:r>
              <a:rPr lang="en-US" altLang="zh-CN" dirty="0" smtClean="0"/>
              <a:t>Construct a Knowledge Graph from Source </a:t>
            </a:r>
          </a:p>
          <a:p>
            <a:r>
              <a:rPr lang="en-US" altLang="zh-CN" dirty="0" smtClean="0"/>
              <a:t>Construct a Knowledge Graph from KBs</a:t>
            </a:r>
          </a:p>
          <a:p>
            <a:r>
              <a:rPr lang="en-US" altLang="zh-CN" dirty="0" smtClean="0"/>
              <a:t>Each </a:t>
            </a:r>
            <a:r>
              <a:rPr lang="en-US" altLang="zh-CN" dirty="0"/>
              <a:t>K</a:t>
            </a:r>
            <a:r>
              <a:rPr lang="en-US" altLang="zh-CN" dirty="0" smtClean="0"/>
              <a:t>nowledge </a:t>
            </a:r>
            <a:r>
              <a:rPr lang="en-US" altLang="zh-CN" dirty="0"/>
              <a:t>G</a:t>
            </a:r>
            <a:r>
              <a:rPr lang="en-US" altLang="zh-CN" dirty="0" smtClean="0"/>
              <a:t>raph contains a thematically homogeneous coherent story/context </a:t>
            </a:r>
          </a:p>
          <a:p>
            <a:r>
              <a:rPr lang="en-US" altLang="zh-CN" dirty="0" smtClean="0"/>
              <a:t>Semantic Matches of Knowledge Graphs using Graph based Measures to Match Three Criteria:</a:t>
            </a:r>
          </a:p>
          <a:p>
            <a:pPr lvl="1"/>
            <a:r>
              <a:rPr lang="en-US" altLang="zh-CN" dirty="0" smtClean="0"/>
              <a:t>Ideally we want to align two graphs directly (Yan and Han, 2002), current simplified solutions</a:t>
            </a:r>
            <a:r>
              <a:rPr lang="en-US" altLang="zh-CN" dirty="0" smtClean="0">
                <a:sym typeface="Wingdings" pitchFamily="2" charset="2"/>
              </a:rPr>
              <a:t></a:t>
            </a:r>
            <a:endParaRPr lang="en-US" altLang="zh-CN" dirty="0" smtClean="0"/>
          </a:p>
          <a:p>
            <a:pPr lvl="1"/>
            <a:r>
              <a:rPr lang="en-US" altLang="zh-CN" b="1" dirty="0" smtClean="0"/>
              <a:t>Similarity</a:t>
            </a:r>
            <a:r>
              <a:rPr lang="en-US" altLang="zh-CN" b="1" dirty="0"/>
              <a:t>:</a:t>
            </a:r>
            <a:r>
              <a:rPr lang="en-US" altLang="zh-CN" dirty="0"/>
              <a:t> The mention and the concept should have high </a:t>
            </a:r>
            <a:r>
              <a:rPr lang="en-US" altLang="zh-CN" dirty="0" smtClean="0"/>
              <a:t>similarity</a:t>
            </a:r>
          </a:p>
          <a:p>
            <a:pPr lvl="1"/>
            <a:r>
              <a:rPr lang="en-US" altLang="zh-CN" b="1" dirty="0" smtClean="0"/>
              <a:t>Salience:</a:t>
            </a:r>
            <a:r>
              <a:rPr lang="en-US" altLang="zh-CN" dirty="0" smtClean="0"/>
              <a:t> </a:t>
            </a:r>
            <a:r>
              <a:rPr lang="en-US" altLang="zh-CN" dirty="0"/>
              <a:t>The concept should be salient and popular in </a:t>
            </a:r>
            <a:r>
              <a:rPr lang="en-US" altLang="zh-CN" dirty="0" smtClean="0"/>
              <a:t>KB</a:t>
            </a:r>
          </a:p>
          <a:p>
            <a:pPr lvl="1"/>
            <a:r>
              <a:rPr lang="en-US" altLang="zh-CN" b="1" dirty="0" smtClean="0"/>
              <a:t>Coherence:</a:t>
            </a:r>
            <a:r>
              <a:rPr lang="en-US" altLang="zh-CN" dirty="0" smtClean="0"/>
              <a:t> The </a:t>
            </a:r>
            <a:r>
              <a:rPr lang="en-US" altLang="zh-CN" dirty="0"/>
              <a:t>concept and its collaborators decided by the mention’s collaborators should be strongly connected in KB</a:t>
            </a:r>
          </a:p>
          <a:p>
            <a:pPr marL="0" indent="0">
              <a:buNone/>
            </a:pPr>
            <a:endParaRPr lang="en-US" altLang="zh-CN" dirty="0" smtClean="0"/>
          </a:p>
        </p:txBody>
      </p:sp>
    </p:spTree>
    <p:extLst>
      <p:ext uri="{BB962C8B-B14F-4D97-AF65-F5344CB8AC3E}">
        <p14:creationId xmlns:p14="http://schemas.microsoft.com/office/powerpoint/2010/main" val="2208675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169814" y="0"/>
            <a:ext cx="8794674" cy="1340768"/>
          </a:xfrm>
        </p:spPr>
        <p:txBody>
          <a:bodyPr/>
          <a:lstStyle/>
          <a:p>
            <a:pPr lvl="1">
              <a:lnSpc>
                <a:spcPct val="100000"/>
              </a:lnSpc>
              <a:defRPr/>
            </a:pPr>
            <a:r>
              <a:rPr lang="en-US" kern="1200" dirty="0" smtClean="0">
                <a:effectLst>
                  <a:outerShdw blurRad="63500" dist="38100" dir="5400000" algn="t" rotWithShape="0">
                    <a:prstClr val="black">
                      <a:alpha val="25000"/>
                    </a:prstClr>
                  </a:outerShdw>
                </a:effectLst>
                <a:latin typeface="Palatino Linotype"/>
              </a:rPr>
              <a:t>Construct Knowledge Graph of Concept Mentions and their Collaborators</a:t>
            </a:r>
            <a:endParaRPr lang="en-US" altLang="zh-CN" kern="1200" dirty="0">
              <a:effectLst>
                <a:outerShdw blurRad="63500" dist="38100" dir="5400000" algn="t" rotWithShape="0">
                  <a:prstClr val="black">
                    <a:alpha val="25000"/>
                  </a:prstClr>
                </a:outerShdw>
              </a:effectLst>
              <a:latin typeface="Palatino Linotype"/>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706" y="1313384"/>
            <a:ext cx="6708868"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124</a:t>
            </a:fld>
            <a:endParaRPr lang="en-US" altLang="zh-TW" dirty="0"/>
          </a:p>
        </p:txBody>
      </p:sp>
    </p:spTree>
    <p:extLst>
      <p:ext uri="{BB962C8B-B14F-4D97-AF65-F5344CB8AC3E}">
        <p14:creationId xmlns:p14="http://schemas.microsoft.com/office/powerpoint/2010/main" val="2672393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0" y="6356350"/>
            <a:ext cx="2057400" cy="365125"/>
          </a:xfrm>
          <a:prstGeom prst="rect">
            <a:avLst/>
          </a:prstGeom>
        </p:spPr>
        <p:txBody>
          <a:bodyPr/>
          <a:lstStyle/>
          <a:p>
            <a:fld id="{EEB5708E-3187-2946-AA3A-60029908881F}" type="slidenum">
              <a:rPr lang="en-US" smtClean="0"/>
              <a:t>125</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1061551"/>
            <a:ext cx="8887851" cy="603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169814" y="0"/>
            <a:ext cx="9371384" cy="1340768"/>
          </a:xfrm>
        </p:spPr>
        <p:txBody>
          <a:bodyPr/>
          <a:lstStyle/>
          <a:p>
            <a:pPr lvl="1">
              <a:lnSpc>
                <a:spcPct val="100000"/>
              </a:lnSpc>
              <a:defRPr/>
            </a:pPr>
            <a:r>
              <a:rPr lang="en-US" kern="1200" dirty="0" smtClean="0">
                <a:effectLst>
                  <a:outerShdw blurRad="63500" dist="38100" dir="5400000" algn="t" rotWithShape="0">
                    <a:prstClr val="black">
                      <a:alpha val="25000"/>
                    </a:prstClr>
                  </a:outerShdw>
                </a:effectLst>
                <a:latin typeface="Palatino Linotype"/>
              </a:rPr>
              <a:t>Construct Corresponding Knowledge Graph of Concept Candidates and their Collaborators</a:t>
            </a:r>
            <a:endParaRPr lang="en-US" altLang="zh-CN" kern="1200" dirty="0">
              <a:effectLst>
                <a:outerShdw blurRad="63500" dist="38100" dir="5400000" algn="t" rotWithShape="0">
                  <a:prstClr val="black">
                    <a:alpha val="25000"/>
                  </a:prstClr>
                </a:outerShdw>
              </a:effectLst>
              <a:latin typeface="Palatino Linotype"/>
            </a:endParaRPr>
          </a:p>
        </p:txBody>
      </p:sp>
    </p:spTree>
    <p:extLst>
      <p:ext uri="{BB962C8B-B14F-4D97-AF65-F5344CB8AC3E}">
        <p14:creationId xmlns:p14="http://schemas.microsoft.com/office/powerpoint/2010/main" val="2473825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pPr lvl="1">
              <a:defRPr/>
            </a:pPr>
            <a:r>
              <a:rPr lang="en-US" kern="1200" dirty="0" smtClean="0">
                <a:effectLst>
                  <a:outerShdw blurRad="63500" dist="38100" dir="5400000" algn="t" rotWithShape="0">
                    <a:prstClr val="black">
                      <a:alpha val="25000"/>
                    </a:prstClr>
                  </a:outerShdw>
                </a:effectLst>
                <a:latin typeface="Palatino Linotype"/>
              </a:rPr>
              <a:t>Put All Graph Measures Together</a:t>
            </a:r>
            <a:endParaRPr lang="en-US" altLang="zh-CN" kern="1200" dirty="0">
              <a:effectLst>
                <a:outerShdw blurRad="63500" dist="38100" dir="5400000" algn="t" rotWithShape="0">
                  <a:prstClr val="black">
                    <a:alpha val="25000"/>
                  </a:prstClr>
                </a:outerShdw>
              </a:effectLst>
              <a:latin typeface="Palatino Linotype"/>
            </a:endParaRPr>
          </a:p>
        </p:txBody>
      </p:sp>
      <mc:AlternateContent xmlns:mc="http://schemas.openxmlformats.org/markup-compatibility/2006" xmlns:a14="http://schemas.microsoft.com/office/drawing/2010/main">
        <mc:Choice Requires="a14">
          <p:sp>
            <p:nvSpPr>
              <p:cNvPr id="49154" name="Content Placeholder 2"/>
              <p:cNvSpPr>
                <a:spLocks noGrp="1"/>
              </p:cNvSpPr>
              <p:nvPr>
                <p:ph idx="1"/>
              </p:nvPr>
            </p:nvSpPr>
            <p:spPr/>
            <p:txBody>
              <a:bodyPr/>
              <a:lstStyle/>
              <a:p>
                <a:r>
                  <a:rPr lang="en-US" altLang="zh-CN" sz="2800" dirty="0" smtClean="0"/>
                  <a:t>Information Volume: Strong Connectivity among Important Concept Collaborators (</a:t>
                </a:r>
                <a:r>
                  <a:rPr lang="en-US" altLang="zh-CN" sz="2800" dirty="0" err="1" smtClean="0"/>
                  <a:t>Zheng</a:t>
                </a:r>
                <a:r>
                  <a:rPr lang="en-US" altLang="zh-CN" sz="2800" dirty="0" smtClean="0"/>
                  <a:t> et al., 2014)</a:t>
                </a:r>
              </a:p>
              <a:p>
                <a:pPr marL="0" indent="0">
                  <a:buNone/>
                </a:pPr>
                <a14:m>
                  <m:oMathPara xmlns:m="http://schemas.openxmlformats.org/officeDocument/2006/math">
                    <m:oMathParaPr>
                      <m:jc m:val="centerGroup"/>
                    </m:oMathParaPr>
                    <m:oMath xmlns:m="http://schemas.openxmlformats.org/officeDocument/2006/math">
                      <m:r>
                        <a:rPr lang="en-US" altLang="zh-CN" sz="2800" b="0" i="1" smtClean="0">
                          <a:latin typeface="Cambria Math"/>
                        </a:rPr>
                        <m:t>𝑆𝑖𝑚</m:t>
                      </m:r>
                      <m:d>
                        <m:dPr>
                          <m:ctrlPr>
                            <a:rPr lang="en-US" altLang="zh-CN" sz="2800" b="0" i="1" smtClean="0">
                              <a:latin typeface="Cambria Math"/>
                            </a:rPr>
                          </m:ctrlPr>
                        </m:dPr>
                        <m:e>
                          <m:r>
                            <a:rPr lang="en-US" altLang="zh-CN" sz="2800" b="0" i="1" smtClean="0">
                              <a:latin typeface="Cambria Math"/>
                            </a:rPr>
                            <m:t>𝑚</m:t>
                          </m:r>
                          <m:r>
                            <a:rPr lang="en-US" altLang="zh-CN" sz="2800" b="0" i="1" smtClean="0">
                              <a:latin typeface="Cambria Math"/>
                            </a:rPr>
                            <m:t>,</m:t>
                          </m:r>
                          <m:r>
                            <a:rPr lang="en-US" altLang="zh-CN" sz="2800" b="0" i="1" smtClean="0">
                              <a:latin typeface="Cambria Math"/>
                            </a:rPr>
                            <m:t>𝑐</m:t>
                          </m:r>
                        </m:e>
                      </m:d>
                      <m:r>
                        <a:rPr lang="en-US" altLang="zh-CN" sz="2800" b="0" i="1" smtClean="0">
                          <a:latin typeface="Cambria Math"/>
                        </a:rPr>
                        <m:t>=</m:t>
                      </m:r>
                      <m:r>
                        <a:rPr lang="en-US" altLang="zh-CN" sz="2800" b="0" i="1" smtClean="0">
                          <a:latin typeface="Cambria Math"/>
                          <a:ea typeface="Cambria Math"/>
                        </a:rPr>
                        <m:t>∝×</m:t>
                      </m:r>
                      <m:r>
                        <a:rPr lang="en-US" altLang="zh-CN" sz="2800" b="0" i="1" smtClean="0">
                          <a:latin typeface="Cambria Math"/>
                          <a:ea typeface="Cambria Math"/>
                        </a:rPr>
                        <m:t>𝐼</m:t>
                      </m:r>
                      <m:d>
                        <m:dPr>
                          <m:ctrlPr>
                            <a:rPr lang="en-US" altLang="zh-CN" sz="2800" b="0" i="1" smtClean="0">
                              <a:latin typeface="Cambria Math"/>
                              <a:ea typeface="Cambria Math"/>
                            </a:rPr>
                          </m:ctrlPr>
                        </m:dPr>
                        <m:e>
                          <m:r>
                            <a:rPr lang="en-US" altLang="zh-CN" sz="2800" b="0" i="1" smtClean="0">
                              <a:latin typeface="Cambria Math"/>
                              <a:ea typeface="Cambria Math"/>
                            </a:rPr>
                            <m:t>𝑐</m:t>
                          </m:r>
                        </m:e>
                      </m:d>
                      <m:r>
                        <a:rPr lang="en-US" altLang="zh-CN" sz="2800" b="0" i="1" smtClean="0">
                          <a:latin typeface="Cambria Math"/>
                          <a:ea typeface="Cambria Math"/>
                        </a:rPr>
                        <m:t>+</m:t>
                      </m:r>
                      <m:r>
                        <a:rPr lang="zh-CN" altLang="en-US" sz="2800" b="0" i="1" smtClean="0">
                          <a:latin typeface="Cambria Math"/>
                          <a:ea typeface="Cambria Math"/>
                        </a:rPr>
                        <m:t>𝛽</m:t>
                      </m:r>
                      <m:r>
                        <a:rPr lang="en-US" altLang="zh-CN" sz="2800" b="0" i="1" smtClean="0">
                          <a:latin typeface="Cambria Math"/>
                          <a:ea typeface="Cambria Math"/>
                        </a:rPr>
                        <m:t>×</m:t>
                      </m:r>
                      <m:nary>
                        <m:naryPr>
                          <m:chr m:val="∑"/>
                          <m:supHide m:val="on"/>
                          <m:ctrlPr>
                            <a:rPr lang="en-US" altLang="zh-CN" sz="2800" b="0" i="1" smtClean="0">
                              <a:latin typeface="Cambria Math"/>
                              <a:ea typeface="Cambria Math"/>
                            </a:rPr>
                          </m:ctrlPr>
                        </m:naryPr>
                        <m:sub>
                          <m:r>
                            <m:rPr>
                              <m:brk m:alnAt="7"/>
                            </m:rPr>
                            <a:rPr lang="en-US" altLang="zh-CN" sz="2800" b="0" i="1" smtClean="0">
                              <a:latin typeface="Cambria Math"/>
                              <a:ea typeface="Cambria Math"/>
                            </a:rPr>
                            <m:t>𝑛</m:t>
                          </m:r>
                          <m:r>
                            <a:rPr lang="en-US" altLang="zh-CN" sz="2800" b="0" i="1" smtClean="0">
                              <a:latin typeface="Cambria Math"/>
                              <a:ea typeface="Cambria Math"/>
                            </a:rPr>
                            <m:t>∈∩</m:t>
                          </m:r>
                          <m:d>
                            <m:dPr>
                              <m:ctrlPr>
                                <a:rPr lang="en-US" altLang="zh-CN" sz="2800" b="0" i="1" smtClean="0">
                                  <a:latin typeface="Cambria Math"/>
                                  <a:ea typeface="Cambria Math"/>
                                </a:rPr>
                              </m:ctrlPr>
                            </m:dPr>
                            <m:e>
                              <m:sSub>
                                <m:sSubPr>
                                  <m:ctrlPr>
                                    <a:rPr lang="en-US" altLang="zh-CN" sz="2800" b="0" i="1" smtClean="0">
                                      <a:latin typeface="Cambria Math"/>
                                      <a:ea typeface="Cambria Math"/>
                                    </a:rPr>
                                  </m:ctrlPr>
                                </m:sSubPr>
                                <m:e>
                                  <m:r>
                                    <a:rPr lang="zh-CN" altLang="en-US" sz="2800" b="0" i="1" smtClean="0">
                                      <a:latin typeface="Cambria Math"/>
                                      <a:ea typeface="Cambria Math"/>
                                    </a:rPr>
                                    <m:t>𝜃</m:t>
                                  </m:r>
                                </m:e>
                                <m:sub>
                                  <m:r>
                                    <a:rPr lang="en-US" altLang="zh-CN" sz="2800" b="0" i="1" smtClean="0">
                                      <a:latin typeface="Cambria Math"/>
                                      <a:ea typeface="Cambria Math"/>
                                    </a:rPr>
                                    <m:t>𝑚</m:t>
                                  </m:r>
                                </m:sub>
                              </m:sSub>
                              <m:r>
                                <m:rPr>
                                  <m:brk m:alnAt="7"/>
                                </m:rPr>
                                <a:rPr lang="en-US" altLang="zh-CN" sz="2800" b="0" i="1" smtClean="0">
                                  <a:latin typeface="Cambria Math"/>
                                  <a:ea typeface="Cambria Math"/>
                                </a:rPr>
                                <m:t>,</m:t>
                              </m:r>
                              <m:sSub>
                                <m:sSubPr>
                                  <m:ctrlPr>
                                    <a:rPr lang="en-US" altLang="zh-CN" sz="2800" i="1">
                                      <a:latin typeface="Cambria Math"/>
                                      <a:ea typeface="Cambria Math"/>
                                    </a:rPr>
                                  </m:ctrlPr>
                                </m:sSubPr>
                                <m:e>
                                  <m:r>
                                    <a:rPr lang="zh-CN" altLang="en-US" sz="2800" i="1">
                                      <a:latin typeface="Cambria Math"/>
                                      <a:ea typeface="Cambria Math"/>
                                    </a:rPr>
                                    <m:t>𝜃</m:t>
                                  </m:r>
                                </m:e>
                                <m:sub>
                                  <m:r>
                                    <a:rPr lang="en-US" altLang="zh-CN" sz="2800" b="0" i="1" smtClean="0">
                                      <a:latin typeface="Cambria Math"/>
                                      <a:ea typeface="Cambria Math"/>
                                    </a:rPr>
                                    <m:t>𝑐</m:t>
                                  </m:r>
                                </m:sub>
                              </m:sSub>
                            </m:e>
                          </m:d>
                          <m:r>
                            <a:rPr lang="en-US" altLang="zh-CN" sz="2800" b="0" i="1" smtClean="0">
                              <a:latin typeface="Cambria Math"/>
                              <a:ea typeface="Cambria Math"/>
                            </a:rPr>
                            <m:t>, </m:t>
                          </m:r>
                          <m:r>
                            <a:rPr lang="en-US" altLang="zh-CN" sz="2800" b="0" i="1" smtClean="0">
                              <a:latin typeface="Cambria Math"/>
                              <a:ea typeface="Cambria Math"/>
                            </a:rPr>
                            <m:t>𝑝</m:t>
                          </m:r>
                          <m:r>
                            <a:rPr lang="en-US" altLang="zh-CN" sz="2800" b="0" i="1" smtClean="0">
                              <a:latin typeface="Cambria Math"/>
                              <a:ea typeface="Cambria Math"/>
                            </a:rPr>
                            <m:t>∈</m:t>
                          </m:r>
                          <m:r>
                            <a:rPr lang="en-US" altLang="zh-CN" sz="2800" b="0" i="1" smtClean="0">
                              <a:latin typeface="Cambria Math"/>
                              <a:ea typeface="Cambria Math"/>
                            </a:rPr>
                            <m:t>𝑃</m:t>
                          </m:r>
                        </m:sub>
                        <m:sup/>
                        <m:e>
                          <m:r>
                            <a:rPr lang="en-US" altLang="zh-CN" sz="2800" b="0" i="1" smtClean="0">
                              <a:latin typeface="Cambria Math"/>
                              <a:ea typeface="Cambria Math"/>
                            </a:rPr>
                            <m:t>𝐼</m:t>
                          </m:r>
                          <m:r>
                            <a:rPr lang="en-US" altLang="zh-CN" sz="2800" b="0" i="1" smtClean="0">
                              <a:latin typeface="Cambria Math"/>
                              <a:ea typeface="Cambria Math"/>
                            </a:rPr>
                            <m:t>(</m:t>
                          </m:r>
                          <m:r>
                            <a:rPr lang="en-US" altLang="zh-CN" sz="2800" b="0" i="1" smtClean="0">
                              <a:latin typeface="Cambria Math"/>
                              <a:ea typeface="Cambria Math"/>
                            </a:rPr>
                            <m:t>𝑛</m:t>
                          </m:r>
                          <m:r>
                            <a:rPr lang="en-US" altLang="zh-CN" sz="2800" b="0" i="1" smtClean="0">
                              <a:latin typeface="Cambria Math"/>
                              <a:ea typeface="Cambria Math"/>
                            </a:rPr>
                            <m:t>)×</m:t>
                          </m:r>
                          <m:r>
                            <a:rPr lang="en-US" altLang="zh-CN" sz="2800" b="0" i="1" smtClean="0">
                              <a:latin typeface="Cambria Math"/>
                              <a:ea typeface="Cambria Math"/>
                            </a:rPr>
                            <m:t>𝐼</m:t>
                          </m:r>
                          <m:r>
                            <a:rPr lang="en-US" altLang="zh-CN" sz="2800" b="0" i="1" smtClean="0">
                              <a:latin typeface="Cambria Math"/>
                              <a:ea typeface="Cambria Math"/>
                            </a:rPr>
                            <m:t>(</m:t>
                          </m:r>
                          <m:r>
                            <a:rPr lang="en-US" altLang="zh-CN" sz="2800" b="0" i="1" smtClean="0">
                              <a:latin typeface="Cambria Math"/>
                              <a:ea typeface="Cambria Math"/>
                            </a:rPr>
                            <m:t>𝑝</m:t>
                          </m:r>
                          <m:r>
                            <a:rPr lang="en-US" altLang="zh-CN" sz="2800" b="0" i="1" smtClean="0">
                              <a:latin typeface="Cambria Math"/>
                              <a:ea typeface="Cambria Math"/>
                            </a:rPr>
                            <m:t>)</m:t>
                          </m:r>
                        </m:e>
                      </m:nary>
                    </m:oMath>
                  </m:oMathPara>
                </a14:m>
                <a:endParaRPr lang="en-US" altLang="zh-CN" sz="2800" dirty="0"/>
              </a:p>
              <a:p>
                <a:pPr lvl="1"/>
                <a:endParaRPr lang="en-US" altLang="zh-CN" dirty="0"/>
              </a:p>
              <a:p>
                <a:pPr lvl="1"/>
                <a:endParaRPr lang="en-US" altLang="zh-CN" dirty="0"/>
              </a:p>
              <a:p>
                <a:endParaRPr lang="en-US" altLang="zh-CN" dirty="0"/>
              </a:p>
              <a:p>
                <a:pPr marL="0" indent="0">
                  <a:buNone/>
                </a:pPr>
                <a14:m>
                  <m:oMath xmlns:m="http://schemas.openxmlformats.org/officeDocument/2006/math">
                    <m:sSub>
                      <m:sSubPr>
                        <m:ctrlPr>
                          <a:rPr lang="en-US" altLang="zh-CN" i="1" smtClean="0">
                            <a:latin typeface="Cambria Math"/>
                          </a:rPr>
                        </m:ctrlPr>
                      </m:sSubPr>
                      <m:e>
                        <m:r>
                          <a:rPr lang="en-US" altLang="zh-CN" b="0" i="1" smtClean="0">
                            <a:latin typeface="Cambria Math"/>
                          </a:rPr>
                          <m:t>𝐼𝑉</m:t>
                        </m:r>
                        <m:r>
                          <a:rPr lang="en-US" altLang="zh-CN" b="0" i="1" smtClean="0">
                            <a:latin typeface="Cambria Math"/>
                          </a:rPr>
                          <m:t>(</m:t>
                        </m:r>
                        <m:r>
                          <a:rPr lang="en-US" altLang="zh-CN" b="0" i="1" smtClean="0">
                            <a:latin typeface="Cambria Math"/>
                          </a:rPr>
                          <m:t>𝐺</m:t>
                        </m:r>
                      </m:e>
                      <m:sub>
                        <m:r>
                          <a:rPr lang="en-US" altLang="zh-CN" b="0" i="1" smtClean="0">
                            <a:latin typeface="Cambria Math"/>
                          </a:rPr>
                          <m:t>𝑣</m:t>
                        </m:r>
                      </m:sub>
                    </m:sSub>
                  </m:oMath>
                </a14:m>
                <a:r>
                  <a:rPr lang="en-US" altLang="zh-CN" dirty="0" smtClean="0"/>
                  <a:t>)=</a:t>
                </a:r>
                <a14:m>
                  <m:oMath xmlns:m="http://schemas.openxmlformats.org/officeDocument/2006/math">
                    <m:nary>
                      <m:naryPr>
                        <m:chr m:val="∑"/>
                        <m:supHide m:val="on"/>
                        <m:ctrlPr>
                          <a:rPr lang="en-US" altLang="zh-CN" i="1" dirty="0" smtClean="0">
                            <a:latin typeface="Cambria Math"/>
                          </a:rPr>
                        </m:ctrlPr>
                      </m:naryPr>
                      <m:sub>
                        <m:sSub>
                          <m:sSubPr>
                            <m:ctrlPr>
                              <a:rPr lang="en-US" altLang="zh-CN" i="1" dirty="0" smtClean="0">
                                <a:latin typeface="Cambria Math"/>
                              </a:rPr>
                            </m:ctrlPr>
                          </m:sSubPr>
                          <m:e>
                            <m:r>
                              <a:rPr lang="en-US" altLang="zh-CN" b="0" i="1" dirty="0" smtClean="0">
                                <a:latin typeface="Cambria Math"/>
                              </a:rPr>
                              <m:t>𝑐</m:t>
                            </m:r>
                          </m:e>
                          <m:sub>
                            <m:r>
                              <a:rPr lang="en-US" altLang="zh-CN" b="0" i="1" dirty="0" smtClean="0">
                                <a:latin typeface="Cambria Math"/>
                              </a:rPr>
                              <m:t>𝑖</m:t>
                            </m:r>
                          </m:sub>
                        </m:sSub>
                        <m:r>
                          <m:rPr>
                            <m:brk m:alnAt="7"/>
                          </m:rPr>
                          <a:rPr lang="en-US" altLang="zh-CN" b="0" i="1" dirty="0" smtClean="0">
                            <a:latin typeface="Cambria Math"/>
                          </a:rPr>
                          <m:t>,</m:t>
                        </m:r>
                        <m:sSub>
                          <m:sSubPr>
                            <m:ctrlPr>
                              <a:rPr lang="en-US" altLang="zh-CN" i="1" dirty="0">
                                <a:latin typeface="Cambria Math"/>
                              </a:rPr>
                            </m:ctrlPr>
                          </m:sSubPr>
                          <m:e>
                            <m:r>
                              <a:rPr lang="en-US" altLang="zh-CN" i="1" dirty="0">
                                <a:latin typeface="Cambria Math"/>
                              </a:rPr>
                              <m:t>𝑐</m:t>
                            </m:r>
                          </m:e>
                          <m:sub>
                            <m:r>
                              <a:rPr lang="en-US" altLang="zh-CN" b="0" i="1" dirty="0" smtClean="0">
                                <a:latin typeface="Cambria Math"/>
                              </a:rPr>
                              <m:t>𝑗</m:t>
                            </m:r>
                          </m:sub>
                        </m:sSub>
                        <m:r>
                          <a:rPr lang="en-US" altLang="zh-CN" i="1" dirty="0" smtClean="0">
                            <a:latin typeface="Cambria Math"/>
                            <a:ea typeface="Cambria Math"/>
                          </a:rPr>
                          <m:t>∈</m:t>
                        </m:r>
                        <m:r>
                          <a:rPr lang="en-US" altLang="zh-CN" b="0" i="1" dirty="0" smtClean="0">
                            <a:latin typeface="Cambria Math"/>
                            <a:ea typeface="Cambria Math"/>
                          </a:rPr>
                          <m:t>𝑉</m:t>
                        </m:r>
                        <m:r>
                          <a:rPr lang="en-US" altLang="zh-CN" b="0" i="1" dirty="0" smtClean="0">
                            <a:latin typeface="Cambria Math"/>
                            <a:ea typeface="Cambria Math"/>
                          </a:rPr>
                          <m:t>,</m:t>
                        </m:r>
                        <m:r>
                          <a:rPr lang="en-US" altLang="zh-CN" b="0" i="1" dirty="0" smtClean="0">
                            <a:latin typeface="Cambria Math"/>
                            <a:ea typeface="Cambria Math"/>
                          </a:rPr>
                          <m:t>𝑝</m:t>
                        </m:r>
                        <m:r>
                          <a:rPr lang="en-US" altLang="zh-CN" b="0" i="1" dirty="0" smtClean="0">
                            <a:latin typeface="Cambria Math"/>
                            <a:ea typeface="Cambria Math"/>
                          </a:rPr>
                          <m:t>∈</m:t>
                        </m:r>
                        <m:r>
                          <a:rPr lang="en-US" altLang="zh-CN" b="0" i="1" dirty="0" smtClean="0">
                            <a:latin typeface="Cambria Math"/>
                            <a:ea typeface="Cambria Math"/>
                          </a:rPr>
                          <m:t>𝐸</m:t>
                        </m:r>
                      </m:sub>
                      <m:sup/>
                      <m:e>
                        <m:r>
                          <a:rPr lang="en-US" altLang="zh-CN" b="0" i="1" dirty="0" smtClean="0">
                            <a:latin typeface="Cambria Math"/>
                          </a:rPr>
                          <m:t>(</m:t>
                        </m:r>
                        <m:r>
                          <a:rPr lang="en-US" altLang="zh-CN" b="0" i="1" dirty="0" smtClean="0">
                            <a:latin typeface="Cambria Math"/>
                          </a:rPr>
                          <m:t>𝑆𝑖𝑚</m:t>
                        </m:r>
                        <m:d>
                          <m:dPr>
                            <m:ctrlPr>
                              <a:rPr lang="en-US" altLang="zh-CN" b="0" i="1" dirty="0" smtClean="0">
                                <a:latin typeface="Cambria Math"/>
                              </a:rPr>
                            </m:ctrlPr>
                          </m:dPr>
                          <m:e>
                            <m:sSub>
                              <m:sSubPr>
                                <m:ctrlPr>
                                  <a:rPr lang="en-US" altLang="zh-CN" b="0" i="1" dirty="0" smtClean="0">
                                    <a:latin typeface="Cambria Math"/>
                                  </a:rPr>
                                </m:ctrlPr>
                              </m:sSubPr>
                              <m:e>
                                <m:r>
                                  <a:rPr lang="en-US" altLang="zh-CN" b="0" i="1" dirty="0" smtClean="0">
                                    <a:latin typeface="Cambria Math"/>
                                  </a:rPr>
                                  <m:t>𝑚</m:t>
                                </m:r>
                              </m:e>
                              <m:sub>
                                <m:r>
                                  <a:rPr lang="en-US" altLang="zh-CN" b="0" i="1" dirty="0" smtClean="0">
                                    <a:latin typeface="Cambria Math"/>
                                  </a:rPr>
                                  <m:t>𝑖</m:t>
                                </m:r>
                              </m:sub>
                            </m:sSub>
                            <m:r>
                              <a:rPr lang="en-US" altLang="zh-CN" b="0" i="1" dirty="0" smtClean="0">
                                <a:latin typeface="Cambria Math"/>
                              </a:rPr>
                              <m:t>,</m:t>
                            </m:r>
                            <m:sSub>
                              <m:sSubPr>
                                <m:ctrlPr>
                                  <a:rPr lang="en-US" altLang="zh-CN" i="1" dirty="0">
                                    <a:latin typeface="Cambria Math"/>
                                  </a:rPr>
                                </m:ctrlPr>
                              </m:sSubPr>
                              <m:e>
                                <m:r>
                                  <a:rPr lang="en-US" altLang="zh-CN" b="0" i="1" dirty="0" smtClean="0">
                                    <a:latin typeface="Cambria Math"/>
                                  </a:rPr>
                                  <m:t>𝑐</m:t>
                                </m:r>
                              </m:e>
                              <m:sub>
                                <m:r>
                                  <a:rPr lang="en-US" altLang="zh-CN" i="1" dirty="0">
                                    <a:latin typeface="Cambria Math"/>
                                  </a:rPr>
                                  <m:t>𝑖</m:t>
                                </m:r>
                              </m:sub>
                            </m:sSub>
                          </m:e>
                        </m:d>
                        <m:r>
                          <a:rPr lang="en-US" altLang="zh-CN" b="0" i="1" dirty="0" smtClean="0">
                            <a:latin typeface="Cambria Math"/>
                          </a:rPr>
                          <m:t>+</m:t>
                        </m:r>
                        <m:r>
                          <a:rPr lang="en-US" altLang="zh-CN" i="1" dirty="0">
                            <a:latin typeface="Cambria Math"/>
                          </a:rPr>
                          <m:t>𝑆𝑖𝑚</m:t>
                        </m:r>
                        <m:d>
                          <m:dPr>
                            <m:ctrlPr>
                              <a:rPr lang="en-US" altLang="zh-CN" i="1" dirty="0">
                                <a:latin typeface="Cambria Math"/>
                              </a:rPr>
                            </m:ctrlPr>
                          </m:dPr>
                          <m:e>
                            <m:sSub>
                              <m:sSubPr>
                                <m:ctrlPr>
                                  <a:rPr lang="en-US" altLang="zh-CN" i="1" dirty="0">
                                    <a:latin typeface="Cambria Math"/>
                                  </a:rPr>
                                </m:ctrlPr>
                              </m:sSubPr>
                              <m:e>
                                <m:r>
                                  <a:rPr lang="en-US" altLang="zh-CN" i="1" dirty="0">
                                    <a:latin typeface="Cambria Math"/>
                                  </a:rPr>
                                  <m:t>𝑚</m:t>
                                </m:r>
                              </m:e>
                              <m:sub>
                                <m:r>
                                  <a:rPr lang="en-US" altLang="zh-CN" b="0" i="1" dirty="0" smtClean="0">
                                    <a:latin typeface="Cambria Math"/>
                                  </a:rPr>
                                  <m:t>𝑗</m:t>
                                </m:r>
                              </m:sub>
                            </m:sSub>
                            <m:r>
                              <a:rPr lang="en-US" altLang="zh-CN" i="1" dirty="0">
                                <a:latin typeface="Cambria Math"/>
                              </a:rPr>
                              <m:t>,</m:t>
                            </m:r>
                            <m:sSub>
                              <m:sSubPr>
                                <m:ctrlPr>
                                  <a:rPr lang="en-US" altLang="zh-CN" i="1" dirty="0">
                                    <a:latin typeface="Cambria Math"/>
                                  </a:rPr>
                                </m:ctrlPr>
                              </m:sSubPr>
                              <m:e>
                                <m:r>
                                  <a:rPr lang="en-US" altLang="zh-CN" i="1" dirty="0">
                                    <a:latin typeface="Cambria Math"/>
                                  </a:rPr>
                                  <m:t>𝑐</m:t>
                                </m:r>
                              </m:e>
                              <m:sub>
                                <m:r>
                                  <a:rPr lang="en-US" altLang="zh-CN" b="0" i="1" dirty="0" smtClean="0">
                                    <a:latin typeface="Cambria Math"/>
                                  </a:rPr>
                                  <m:t>𝑗</m:t>
                                </m:r>
                              </m:sub>
                            </m:sSub>
                          </m:e>
                        </m:d>
                        <m:r>
                          <a:rPr lang="en-US" altLang="zh-CN" b="0" i="1" dirty="0" smtClean="0">
                            <a:latin typeface="Cambria Math"/>
                          </a:rPr>
                          <m:t>)</m:t>
                        </m:r>
                      </m:e>
                    </m:nary>
                    <m:r>
                      <a:rPr lang="en-US" altLang="zh-CN" i="1">
                        <a:latin typeface="Cambria Math"/>
                        <a:ea typeface="Cambria Math"/>
                      </a:rPr>
                      <m:t>×</m:t>
                    </m:r>
                    <m:r>
                      <a:rPr lang="en-US" altLang="zh-CN" b="0" i="1" smtClean="0">
                        <a:latin typeface="Cambria Math"/>
                        <a:ea typeface="Cambria Math"/>
                      </a:rPr>
                      <m:t>𝐼</m:t>
                    </m:r>
                    <m:d>
                      <m:dPr>
                        <m:ctrlPr>
                          <a:rPr lang="en-US" altLang="zh-CN" b="0" i="1" smtClean="0">
                            <a:latin typeface="Cambria Math"/>
                            <a:ea typeface="Cambria Math"/>
                          </a:rPr>
                        </m:ctrlPr>
                      </m:dPr>
                      <m:e>
                        <m:r>
                          <a:rPr lang="en-US" altLang="zh-CN" b="0" i="1" smtClean="0">
                            <a:latin typeface="Cambria Math"/>
                            <a:ea typeface="Cambria Math"/>
                          </a:rPr>
                          <m:t>𝑝</m:t>
                        </m:r>
                      </m:e>
                    </m:d>
                    <m:r>
                      <a:rPr lang="en-US" altLang="zh-CN" b="0" i="1" smtClean="0">
                        <a:latin typeface="Cambria Math"/>
                        <a:ea typeface="Cambria Math"/>
                      </a:rPr>
                      <m:t>+</m:t>
                    </m:r>
                    <m:nary>
                      <m:naryPr>
                        <m:chr m:val="∑"/>
                        <m:supHide m:val="on"/>
                        <m:ctrlPr>
                          <a:rPr lang="en-US" altLang="zh-CN" i="1" dirty="0">
                            <a:latin typeface="Cambria Math"/>
                          </a:rPr>
                        </m:ctrlPr>
                      </m:naryPr>
                      <m:sub>
                        <m:sSub>
                          <m:sSubPr>
                            <m:ctrlPr>
                              <a:rPr lang="en-US" altLang="zh-CN" i="1" dirty="0">
                                <a:latin typeface="Cambria Math"/>
                              </a:rPr>
                            </m:ctrlPr>
                          </m:sSubPr>
                          <m:e>
                            <m:r>
                              <a:rPr lang="en-US" altLang="zh-CN" i="1" dirty="0">
                                <a:latin typeface="Cambria Math"/>
                              </a:rPr>
                              <m:t>𝑐</m:t>
                            </m:r>
                          </m:e>
                          <m:sub>
                            <m:r>
                              <a:rPr lang="en-US" altLang="zh-CN" b="0" i="1" dirty="0" smtClean="0">
                                <a:latin typeface="Cambria Math"/>
                              </a:rPr>
                              <m:t>𝑘</m:t>
                            </m:r>
                          </m:sub>
                        </m:sSub>
                        <m:r>
                          <a:rPr lang="en-US" altLang="zh-CN" i="1" dirty="0">
                            <a:latin typeface="Cambria Math"/>
                            <a:ea typeface="Cambria Math"/>
                          </a:rPr>
                          <m:t>∈</m:t>
                        </m:r>
                        <m:r>
                          <a:rPr lang="en-US" altLang="zh-CN" i="1" dirty="0">
                            <a:latin typeface="Cambria Math"/>
                            <a:ea typeface="Cambria Math"/>
                          </a:rPr>
                          <m:t>𝑉</m:t>
                        </m:r>
                      </m:sub>
                      <m:sup/>
                      <m:e>
                        <m:r>
                          <a:rPr lang="en-US" altLang="zh-CN" i="1" dirty="0">
                            <a:latin typeface="Cambria Math"/>
                          </a:rPr>
                          <m:t>𝑆𝑖𝑚</m:t>
                        </m:r>
                        <m:d>
                          <m:dPr>
                            <m:ctrlPr>
                              <a:rPr lang="en-US" altLang="zh-CN" i="1" dirty="0">
                                <a:latin typeface="Cambria Math"/>
                              </a:rPr>
                            </m:ctrlPr>
                          </m:dPr>
                          <m:e>
                            <m:sSub>
                              <m:sSubPr>
                                <m:ctrlPr>
                                  <a:rPr lang="en-US" altLang="zh-CN" i="1" dirty="0">
                                    <a:latin typeface="Cambria Math"/>
                                  </a:rPr>
                                </m:ctrlPr>
                              </m:sSubPr>
                              <m:e>
                                <m:r>
                                  <a:rPr lang="en-US" altLang="zh-CN" i="1" dirty="0">
                                    <a:latin typeface="Cambria Math"/>
                                  </a:rPr>
                                  <m:t>𝑚</m:t>
                                </m:r>
                              </m:e>
                              <m:sub>
                                <m:r>
                                  <a:rPr lang="en-US" altLang="zh-CN" b="0" i="1" dirty="0" smtClean="0">
                                    <a:latin typeface="Cambria Math"/>
                                  </a:rPr>
                                  <m:t>𝑘</m:t>
                                </m:r>
                              </m:sub>
                            </m:sSub>
                            <m:r>
                              <a:rPr lang="en-US" altLang="zh-CN" i="1" dirty="0">
                                <a:latin typeface="Cambria Math"/>
                              </a:rPr>
                              <m:t>,</m:t>
                            </m:r>
                            <m:sSub>
                              <m:sSubPr>
                                <m:ctrlPr>
                                  <a:rPr lang="en-US" altLang="zh-CN" i="1" dirty="0">
                                    <a:latin typeface="Cambria Math"/>
                                  </a:rPr>
                                </m:ctrlPr>
                              </m:sSubPr>
                              <m:e>
                                <m:r>
                                  <a:rPr lang="en-US" altLang="zh-CN" i="1" dirty="0">
                                    <a:latin typeface="Cambria Math"/>
                                  </a:rPr>
                                  <m:t>𝑐</m:t>
                                </m:r>
                              </m:e>
                              <m:sub>
                                <m:r>
                                  <a:rPr lang="en-US" altLang="zh-CN" b="0" i="1" dirty="0" smtClean="0">
                                    <a:latin typeface="Cambria Math"/>
                                  </a:rPr>
                                  <m:t>𝑘</m:t>
                                </m:r>
                              </m:sub>
                            </m:sSub>
                          </m:e>
                        </m:d>
                      </m:e>
                    </m:nary>
                  </m:oMath>
                </a14:m>
                <a:endParaRPr lang="en-US" altLang="zh-CN" dirty="0" smtClean="0"/>
              </a:p>
              <a:p>
                <a:r>
                  <a:rPr lang="en-US" altLang="zh-CN" dirty="0" smtClean="0"/>
                  <a:t>Select the concept embedded in the </a:t>
                </a:r>
                <a:r>
                  <a:rPr lang="en-US" altLang="zh-CN" dirty="0" err="1" smtClean="0"/>
                  <a:t>subgraph</a:t>
                </a:r>
                <a:r>
                  <a:rPr lang="en-US" altLang="zh-CN" dirty="0" smtClean="0"/>
                  <a:t> with the largest information volume</a:t>
                </a:r>
              </a:p>
            </p:txBody>
          </p:sp>
        </mc:Choice>
        <mc:Fallback xmlns="">
          <p:sp>
            <p:nvSpPr>
              <p:cNvPr id="49154" name="Content Placeholder 2"/>
              <p:cNvSpPr>
                <a:spLocks noGrp="1" noRot="1" noChangeAspect="1" noMove="1" noResize="1" noEditPoints="1" noAdjustHandles="1" noChangeArrowheads="1" noChangeShapeType="1" noTextEdit="1"/>
              </p:cNvSpPr>
              <p:nvPr>
                <p:ph idx="1"/>
              </p:nvPr>
            </p:nvSpPr>
            <p:spPr>
              <a:xfrm>
                <a:off x="323406" y="1111021"/>
                <a:ext cx="8229600" cy="877820"/>
              </a:xfrm>
              <a:blipFill rotWithShape="1">
                <a:blip r:embed="rId3"/>
                <a:stretch>
                  <a:fillRect l="-5704" t="-6250" r="-1778" b="-491667"/>
                </a:stretch>
              </a:blipFill>
            </p:spPr>
            <p:txBody>
              <a:bodyPr/>
              <a:lstStyle/>
              <a:p>
                <a:r>
                  <a:rPr lang="en-US">
                    <a:noFill/>
                  </a:rPr>
                  <a:t> </a:t>
                </a:r>
              </a:p>
            </p:txBody>
          </p:sp>
        </mc:Fallback>
      </mc:AlternateContent>
      <p:cxnSp>
        <p:nvCxnSpPr>
          <p:cNvPr id="4" name="Straight Arrow Connector 3"/>
          <p:cNvCxnSpPr/>
          <p:nvPr/>
        </p:nvCxnSpPr>
        <p:spPr>
          <a:xfrm>
            <a:off x="7932504" y="2669130"/>
            <a:ext cx="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691680" y="3717032"/>
            <a:ext cx="23042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solidFill>
                  <a:schemeClr val="tx1"/>
                </a:solidFill>
              </a:rPr>
              <a:t>Importance of C</a:t>
            </a:r>
            <a:endParaRPr lang="en-US" i="1" dirty="0">
              <a:solidFill>
                <a:schemeClr val="tx1"/>
              </a:solidFill>
            </a:endParaRPr>
          </a:p>
        </p:txBody>
      </p:sp>
      <p:sp>
        <p:nvSpPr>
          <p:cNvPr id="8" name="Rectangle 7"/>
          <p:cNvSpPr/>
          <p:nvPr/>
        </p:nvSpPr>
        <p:spPr>
          <a:xfrm>
            <a:off x="3721288" y="3732921"/>
            <a:ext cx="33123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solidFill>
                  <a:schemeClr val="tx1"/>
                </a:solidFill>
              </a:rPr>
              <a:t>Importance of C’s neighbors</a:t>
            </a:r>
            <a:endParaRPr lang="en-US" i="1" dirty="0">
              <a:solidFill>
                <a:schemeClr val="tx1"/>
              </a:solidFill>
            </a:endParaRPr>
          </a:p>
        </p:txBody>
      </p:sp>
      <p:cxnSp>
        <p:nvCxnSpPr>
          <p:cNvPr id="9" name="Straight Arrow Connector 8"/>
          <p:cNvCxnSpPr/>
          <p:nvPr/>
        </p:nvCxnSpPr>
        <p:spPr>
          <a:xfrm>
            <a:off x="6056649" y="3176972"/>
            <a:ext cx="0" cy="5722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276320" y="3717032"/>
            <a:ext cx="33123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solidFill>
                  <a:schemeClr val="tx1"/>
                </a:solidFill>
              </a:rPr>
              <a:t>Importance of property P</a:t>
            </a:r>
          </a:p>
        </p:txBody>
      </p:sp>
      <p:cxnSp>
        <p:nvCxnSpPr>
          <p:cNvPr id="12" name="Straight Arrow Connector 11"/>
          <p:cNvCxnSpPr/>
          <p:nvPr/>
        </p:nvCxnSpPr>
        <p:spPr>
          <a:xfrm>
            <a:off x="3212232" y="2789312"/>
            <a:ext cx="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36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0" y="6356350"/>
            <a:ext cx="2057400" cy="365125"/>
          </a:xfrm>
          <a:prstGeom prst="rect">
            <a:avLst/>
          </a:prstGeom>
        </p:spPr>
        <p:txBody>
          <a:bodyPr/>
          <a:lstStyle/>
          <a:p>
            <a:fld id="{EEB5708E-3187-2946-AA3A-60029908881F}" type="slidenum">
              <a:rPr lang="en-US" smtClean="0"/>
              <a:t>127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589688235"/>
              </p:ext>
            </p:extLst>
          </p:nvPr>
        </p:nvGraphicFramePr>
        <p:xfrm>
          <a:off x="323406" y="1037593"/>
          <a:ext cx="8688116" cy="4693920"/>
        </p:xfrm>
        <a:graphic>
          <a:graphicData uri="http://schemas.openxmlformats.org/drawingml/2006/table">
            <a:tbl>
              <a:tblPr firstRow="1" bandRow="1">
                <a:tableStyleId>{5C22544A-7EE6-4342-B048-85BDC9FD1C3A}</a:tableStyleId>
              </a:tblPr>
              <a:tblGrid>
                <a:gridCol w="2016346"/>
                <a:gridCol w="3096344"/>
                <a:gridCol w="1152128"/>
                <a:gridCol w="1152128"/>
                <a:gridCol w="1271170"/>
              </a:tblGrid>
              <a:tr h="356127">
                <a:tc gridSpan="2">
                  <a:txBody>
                    <a:bodyPr/>
                    <a:lstStyle/>
                    <a:p>
                      <a:pPr algn="ctr"/>
                      <a:r>
                        <a:rPr lang="en-US" sz="3200" dirty="0" smtClean="0"/>
                        <a:t>Method</a:t>
                      </a:r>
                      <a:endParaRPr lang="en-US" sz="3200" dirty="0"/>
                    </a:p>
                  </a:txBody>
                  <a:tcPr/>
                </a:tc>
                <a:tc hMerge="1">
                  <a:txBody>
                    <a:bodyPr/>
                    <a:lstStyle/>
                    <a:p>
                      <a:pPr algn="ctr"/>
                      <a:endParaRPr lang="en-US" sz="3200" dirty="0"/>
                    </a:p>
                  </a:txBody>
                  <a:tcPr/>
                </a:tc>
                <a:tc>
                  <a:txBody>
                    <a:bodyPr/>
                    <a:lstStyle/>
                    <a:p>
                      <a:pPr algn="ctr"/>
                      <a:r>
                        <a:rPr lang="en-US" sz="2400" dirty="0" smtClean="0"/>
                        <a:t>Acc@1</a:t>
                      </a:r>
                      <a:endParaRPr lang="en-US" sz="2400" dirty="0"/>
                    </a:p>
                  </a:txBody>
                  <a:tcPr/>
                </a:tc>
                <a:tc>
                  <a:txBody>
                    <a:bodyPr/>
                    <a:lstStyle/>
                    <a:p>
                      <a:pPr algn="ctr"/>
                      <a:r>
                        <a:rPr lang="en-US" sz="2400" dirty="0" smtClean="0"/>
                        <a:t>Acc@5</a:t>
                      </a:r>
                      <a:endParaRPr lang="en-US" sz="2400" dirty="0"/>
                    </a:p>
                  </a:txBody>
                  <a:tcPr/>
                </a:tc>
                <a:tc>
                  <a:txBody>
                    <a:bodyPr/>
                    <a:lstStyle/>
                    <a:p>
                      <a:pPr algn="ctr"/>
                      <a:r>
                        <a:rPr lang="en-US" sz="2400" dirty="0" smtClean="0"/>
                        <a:t>Acc@10</a:t>
                      </a:r>
                      <a:endParaRPr lang="en-US" sz="2400" dirty="0"/>
                    </a:p>
                  </a:txBody>
                  <a:tcPr/>
                </a:tc>
              </a:tr>
              <a:tr h="3013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Baseline</a:t>
                      </a:r>
                    </a:p>
                  </a:txBody>
                  <a:tcPr/>
                </a:tc>
                <a:tc>
                  <a:txBody>
                    <a:bodyPr/>
                    <a:lstStyle/>
                    <a:p>
                      <a:pPr algn="ctr"/>
                      <a:r>
                        <a:rPr lang="en-US" sz="2400" dirty="0" smtClean="0"/>
                        <a:t>Google Search</a:t>
                      </a:r>
                      <a:endParaRPr lang="en-US" sz="2400" dirty="0"/>
                    </a:p>
                  </a:txBody>
                  <a:tcPr/>
                </a:tc>
                <a:tc>
                  <a:txBody>
                    <a:bodyPr/>
                    <a:lstStyle/>
                    <a:p>
                      <a:pPr algn="ctr"/>
                      <a:r>
                        <a:rPr lang="en-US" sz="2400" dirty="0" smtClean="0"/>
                        <a:t>85.8%</a:t>
                      </a:r>
                      <a:endParaRPr lang="en-US" sz="2400" dirty="0"/>
                    </a:p>
                  </a:txBody>
                  <a:tcPr/>
                </a:tc>
                <a:tc>
                  <a:txBody>
                    <a:bodyPr/>
                    <a:lstStyle/>
                    <a:p>
                      <a:pPr algn="ctr"/>
                      <a:r>
                        <a:rPr lang="en-US" sz="2400" dirty="0" smtClean="0"/>
                        <a:t>90.1%</a:t>
                      </a:r>
                      <a:endParaRPr lang="en-US" sz="2400" dirty="0"/>
                    </a:p>
                  </a:txBody>
                  <a:tcPr/>
                </a:tc>
                <a:tc>
                  <a:txBody>
                    <a:bodyPr/>
                    <a:lstStyle/>
                    <a:p>
                      <a:pPr algn="ctr"/>
                      <a:r>
                        <a:rPr lang="en-US" sz="2400" dirty="0" smtClean="0"/>
                        <a:t>90.1%</a:t>
                      </a:r>
                      <a:endParaRPr lang="en-US" sz="2400" dirty="0"/>
                    </a:p>
                  </a:txBody>
                  <a:tcPr/>
                </a:tc>
              </a:tr>
              <a:tr h="301338">
                <a:tc rowSpan="3">
                  <a:txBody>
                    <a:bodyPr/>
                    <a:lstStyle/>
                    <a:p>
                      <a:pPr algn="ctr"/>
                      <a:endParaRPr lang="en-US" sz="2400" dirty="0" smtClean="0"/>
                    </a:p>
                    <a:p>
                      <a:pPr algn="ctr"/>
                      <a:r>
                        <a:rPr lang="en-US" sz="2400" dirty="0" smtClean="0"/>
                        <a:t>Knowledge</a:t>
                      </a:r>
                      <a:r>
                        <a:rPr lang="en-US" sz="2400" baseline="0" dirty="0" smtClean="0"/>
                        <a:t> Graph Matching</a:t>
                      </a:r>
                      <a:endParaRPr lang="en-US" sz="2400" dirty="0" smtClean="0"/>
                    </a:p>
                  </a:txBody>
                  <a:tcPr/>
                </a:tc>
                <a:tc>
                  <a:txBody>
                    <a:bodyPr/>
                    <a:lstStyle/>
                    <a:p>
                      <a:pPr algn="ctr"/>
                      <a:r>
                        <a:rPr lang="en-US" sz="2400" dirty="0" smtClean="0"/>
                        <a:t>(1). Knowledge Graph on Merged KBs</a:t>
                      </a:r>
                      <a:endParaRPr lang="en-US" sz="2400" dirty="0"/>
                    </a:p>
                  </a:txBody>
                  <a:tcPr/>
                </a:tc>
                <a:tc>
                  <a:txBody>
                    <a:bodyPr/>
                    <a:lstStyle/>
                    <a:p>
                      <a:pPr algn="ctr"/>
                      <a:r>
                        <a:rPr lang="en-US" sz="2400" dirty="0" smtClean="0"/>
                        <a:t>87.8%</a:t>
                      </a:r>
                      <a:endParaRPr lang="en-US" sz="2400" dirty="0"/>
                    </a:p>
                  </a:txBody>
                  <a:tcPr/>
                </a:tc>
                <a:tc>
                  <a:txBody>
                    <a:bodyPr/>
                    <a:lstStyle/>
                    <a:p>
                      <a:pPr algn="ctr"/>
                      <a:r>
                        <a:rPr lang="en-US" sz="2400" dirty="0" smtClean="0"/>
                        <a:t>93.1%</a:t>
                      </a:r>
                      <a:endParaRPr lang="en-US" sz="2400" dirty="0"/>
                    </a:p>
                  </a:txBody>
                  <a:tcPr/>
                </a:tc>
                <a:tc>
                  <a:txBody>
                    <a:bodyPr/>
                    <a:lstStyle/>
                    <a:p>
                      <a:pPr algn="ctr"/>
                      <a:r>
                        <a:rPr lang="en-US" sz="2400" dirty="0" smtClean="0"/>
                        <a:t>93.5%</a:t>
                      </a:r>
                      <a:endParaRPr lang="en-US" sz="2400" dirty="0"/>
                    </a:p>
                  </a:txBody>
                  <a:tcPr/>
                </a:tc>
              </a:tr>
              <a:tr h="301338">
                <a:tc vMerge="1">
                  <a:txBody>
                    <a:bodyPr/>
                    <a:lstStyle/>
                    <a:p>
                      <a:pPr algn="ctr"/>
                      <a:endParaRPr lang="en-US" dirty="0"/>
                    </a:p>
                  </a:txBody>
                  <a:tcPr/>
                </a:tc>
                <a:tc>
                  <a:txBody>
                    <a:bodyPr/>
                    <a:lstStyle/>
                    <a:p>
                      <a:pPr algn="ctr"/>
                      <a:r>
                        <a:rPr lang="en-US" sz="2400" dirty="0" smtClean="0"/>
                        <a:t>(1) + Human</a:t>
                      </a:r>
                      <a:r>
                        <a:rPr lang="en-US" sz="2400" baseline="0" dirty="0" smtClean="0"/>
                        <a:t> AMR on Source (</a:t>
                      </a:r>
                      <a:r>
                        <a:rPr lang="en-US" sz="2400" dirty="0" err="1" smtClean="0"/>
                        <a:t>Banarescu</a:t>
                      </a:r>
                      <a:r>
                        <a:rPr lang="en-US" sz="2400" dirty="0" smtClean="0"/>
                        <a:t> et al., 2013</a:t>
                      </a:r>
                      <a:r>
                        <a:rPr lang="en-US" sz="2400" baseline="0" dirty="0" smtClean="0"/>
                        <a:t>)</a:t>
                      </a:r>
                      <a:endParaRPr lang="en-US" sz="2400" dirty="0"/>
                    </a:p>
                  </a:txBody>
                  <a:tcPr/>
                </a:tc>
                <a:tc>
                  <a:txBody>
                    <a:bodyPr/>
                    <a:lstStyle/>
                    <a:p>
                      <a:pPr algn="ctr"/>
                      <a:r>
                        <a:rPr lang="en-US" sz="2400" dirty="0" smtClean="0"/>
                        <a:t>96.3%</a:t>
                      </a:r>
                      <a:endParaRPr lang="en-US" sz="2400" dirty="0"/>
                    </a:p>
                  </a:txBody>
                  <a:tcPr/>
                </a:tc>
                <a:tc>
                  <a:txBody>
                    <a:bodyPr/>
                    <a:lstStyle/>
                    <a:p>
                      <a:pPr algn="ctr"/>
                      <a:r>
                        <a:rPr lang="en-US" sz="2400" dirty="0" smtClean="0"/>
                        <a:t>98.8%</a:t>
                      </a:r>
                      <a:endParaRPr lang="en-US" sz="2400" dirty="0"/>
                    </a:p>
                  </a:txBody>
                  <a:tcPr/>
                </a:tc>
                <a:tc>
                  <a:txBody>
                    <a:bodyPr/>
                    <a:lstStyle/>
                    <a:p>
                      <a:pPr algn="ctr"/>
                      <a:r>
                        <a:rPr lang="en-US" sz="2400" dirty="0" smtClean="0"/>
                        <a:t>99.2%</a:t>
                      </a:r>
                      <a:endParaRPr lang="en-US" sz="2400" dirty="0"/>
                    </a:p>
                  </a:txBody>
                  <a:tcPr/>
                </a:tc>
              </a:tr>
              <a:tr h="301338">
                <a:tc vMerge="1">
                  <a:txBody>
                    <a:bodyPr/>
                    <a:lstStyle/>
                    <a:p>
                      <a:pPr algn="ct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(1) + Automatic AMR Edges on Source (</a:t>
                      </a:r>
                      <a:r>
                        <a:rPr lang="en-US" sz="2400" i="1" dirty="0" err="1" smtClean="0"/>
                        <a:t>Flanigan</a:t>
                      </a:r>
                      <a:r>
                        <a:rPr lang="en-US" sz="2400" i="1" dirty="0" smtClean="0"/>
                        <a:t> et al., 2014</a:t>
                      </a:r>
                      <a:r>
                        <a:rPr lang="en-US" sz="2400" baseline="0" dirty="0" smtClean="0"/>
                        <a:t>)</a:t>
                      </a:r>
                      <a:endParaRPr lang="en-US" sz="2400" dirty="0" smtClean="0"/>
                    </a:p>
                  </a:txBody>
                  <a:tcPr/>
                </a:tc>
                <a:tc>
                  <a:txBody>
                    <a:bodyPr/>
                    <a:lstStyle/>
                    <a:p>
                      <a:pPr algn="ctr"/>
                      <a:r>
                        <a:rPr lang="en-US" sz="2400" b="1" dirty="0" smtClean="0"/>
                        <a:t>94.0%</a:t>
                      </a:r>
                      <a:endParaRPr lang="en-US" sz="2400" b="1" dirty="0"/>
                    </a:p>
                  </a:txBody>
                  <a:tcPr/>
                </a:tc>
                <a:tc>
                  <a:txBody>
                    <a:bodyPr/>
                    <a:lstStyle/>
                    <a:p>
                      <a:pPr algn="ctr"/>
                      <a:r>
                        <a:rPr lang="en-US" sz="2400" b="1" dirty="0" smtClean="0"/>
                        <a:t>97.8%</a:t>
                      </a:r>
                      <a:endParaRPr lang="en-US" sz="2400" b="1" dirty="0"/>
                    </a:p>
                  </a:txBody>
                  <a:tcPr/>
                </a:tc>
                <a:tc>
                  <a:txBody>
                    <a:bodyPr/>
                    <a:lstStyle/>
                    <a:p>
                      <a:pPr algn="ctr"/>
                      <a:r>
                        <a:rPr lang="en-US" sz="2400" b="1" dirty="0" smtClean="0"/>
                        <a:t>98.2%</a:t>
                      </a:r>
                      <a:endParaRPr lang="en-US" sz="2400" b="1" dirty="0"/>
                    </a:p>
                  </a:txBody>
                  <a:tcPr/>
                </a:tc>
              </a:tr>
              <a:tr h="350872">
                <a:tc gridSpan="2">
                  <a:txBody>
                    <a:bodyPr/>
                    <a:lstStyle/>
                    <a:p>
                      <a:pPr algn="ctr"/>
                      <a:r>
                        <a:rPr lang="en-US" sz="2400" dirty="0" smtClean="0"/>
                        <a:t>State-of-the-art Supervised Method</a:t>
                      </a: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p>
                  </a:txBody>
                  <a:tcPr/>
                </a:tc>
                <a:tc>
                  <a:txBody>
                    <a:bodyPr/>
                    <a:lstStyle/>
                    <a:p>
                      <a:pPr algn="ctr"/>
                      <a:r>
                        <a:rPr lang="en-US" sz="2400" dirty="0" smtClean="0"/>
                        <a:t>94.3%</a:t>
                      </a:r>
                      <a:endParaRPr lang="en-US" sz="2400" dirty="0"/>
                    </a:p>
                  </a:txBody>
                  <a:tcPr/>
                </a:tc>
                <a:tc>
                  <a:txBody>
                    <a:bodyPr/>
                    <a:lstStyle/>
                    <a:p>
                      <a:pPr algn="ctr"/>
                      <a:r>
                        <a:rPr lang="en-US" sz="2400" dirty="0" smtClean="0"/>
                        <a:t>97.7%</a:t>
                      </a:r>
                      <a:endParaRPr lang="en-US" sz="2400" dirty="0"/>
                    </a:p>
                  </a:txBody>
                  <a:tcPr/>
                </a:tc>
                <a:tc>
                  <a:txBody>
                    <a:bodyPr/>
                    <a:lstStyle/>
                    <a:p>
                      <a:pPr algn="ctr"/>
                      <a:r>
                        <a:rPr lang="en-US" sz="2400" dirty="0" smtClean="0"/>
                        <a:t>97.7%</a:t>
                      </a:r>
                      <a:endParaRPr lang="en-US" sz="2400" dirty="0"/>
                    </a:p>
                  </a:txBody>
                  <a:tcPr/>
                </a:tc>
              </a:tr>
            </a:tbl>
          </a:graphicData>
        </a:graphic>
      </p:graphicFrame>
      <p:sp>
        <p:nvSpPr>
          <p:cNvPr id="7" name="Title 1"/>
          <p:cNvSpPr>
            <a:spLocks noGrp="1"/>
          </p:cNvSpPr>
          <p:nvPr>
            <p:ph type="title"/>
          </p:nvPr>
        </p:nvSpPr>
        <p:spPr>
          <a:xfrm>
            <a:off x="169814" y="0"/>
            <a:ext cx="9371384" cy="980728"/>
          </a:xfrm>
        </p:spPr>
        <p:txBody>
          <a:bodyPr/>
          <a:lstStyle/>
          <a:p>
            <a:pPr lvl="1">
              <a:defRPr/>
            </a:pPr>
            <a:r>
              <a:rPr lang="en-US" kern="1200" dirty="0" smtClean="0">
                <a:effectLst>
                  <a:outerShdw blurRad="63500" dist="38100" dir="5400000" algn="t" rotWithShape="0">
                    <a:prstClr val="black">
                      <a:alpha val="25000"/>
                    </a:prstClr>
                  </a:outerShdw>
                </a:effectLst>
                <a:latin typeface="Palatino Linotype"/>
              </a:rPr>
              <a:t/>
            </a:r>
            <a:br>
              <a:rPr lang="en-US" kern="1200" dirty="0" smtClean="0">
                <a:effectLst>
                  <a:outerShdw blurRad="63500" dist="38100" dir="5400000" algn="t" rotWithShape="0">
                    <a:prstClr val="black">
                      <a:alpha val="25000"/>
                    </a:prstClr>
                  </a:outerShdw>
                </a:effectLst>
                <a:latin typeface="Palatino Linotype"/>
              </a:rPr>
            </a:br>
            <a:r>
              <a:rPr lang="en-US" kern="1200" dirty="0" smtClean="0">
                <a:effectLst>
                  <a:outerShdw blurRad="63500" dist="38100" dir="5400000" algn="t" rotWithShape="0">
                    <a:prstClr val="black">
                      <a:alpha val="25000"/>
                    </a:prstClr>
                  </a:outerShdw>
                </a:effectLst>
                <a:latin typeface="Palatino Linotype"/>
              </a:rPr>
              <a:t>Linking Accuracy on AMR Corpus</a:t>
            </a:r>
            <a:br>
              <a:rPr lang="en-US" kern="1200" dirty="0" smtClean="0">
                <a:effectLst>
                  <a:outerShdw blurRad="63500" dist="38100" dir="5400000" algn="t" rotWithShape="0">
                    <a:prstClr val="black">
                      <a:alpha val="25000"/>
                    </a:prstClr>
                  </a:outerShdw>
                </a:effectLst>
                <a:latin typeface="Palatino Linotype"/>
              </a:rPr>
            </a:br>
            <a:endParaRPr lang="en-US" altLang="zh-CN" kern="1200" dirty="0">
              <a:effectLst>
                <a:outerShdw blurRad="63500" dist="38100" dir="5400000" algn="t" rotWithShape="0">
                  <a:prstClr val="black">
                    <a:alpha val="25000"/>
                  </a:prstClr>
                </a:outerShdw>
              </a:effectLst>
              <a:latin typeface="Palatino Linotype"/>
            </a:endParaRPr>
          </a:p>
        </p:txBody>
      </p:sp>
    </p:spTree>
    <p:extLst>
      <p:ext uri="{BB962C8B-B14F-4D97-AF65-F5344CB8AC3E}">
        <p14:creationId xmlns:p14="http://schemas.microsoft.com/office/powerpoint/2010/main" val="1985122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0" y="6356350"/>
            <a:ext cx="2057400" cy="365125"/>
          </a:xfrm>
          <a:prstGeom prst="rect">
            <a:avLst/>
          </a:prstGeom>
        </p:spPr>
        <p:txBody>
          <a:bodyPr/>
          <a:lstStyle/>
          <a:p>
            <a:fld id="{EEB5708E-3187-2946-AA3A-60029908881F}" type="slidenum">
              <a:rPr lang="en-US" smtClean="0"/>
              <a:t>128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075123265"/>
              </p:ext>
            </p:extLst>
          </p:nvPr>
        </p:nvGraphicFramePr>
        <p:xfrm>
          <a:off x="169814" y="1196752"/>
          <a:ext cx="8748464" cy="2773680"/>
        </p:xfrm>
        <a:graphic>
          <a:graphicData uri="http://schemas.openxmlformats.org/drawingml/2006/table">
            <a:tbl>
              <a:tblPr firstRow="1" bandRow="1">
                <a:tableStyleId>{5C22544A-7EE6-4342-B048-85BDC9FD1C3A}</a:tableStyleId>
              </a:tblPr>
              <a:tblGrid>
                <a:gridCol w="3538090"/>
                <a:gridCol w="3772888"/>
                <a:gridCol w="1437486"/>
              </a:tblGrid>
              <a:tr h="356127">
                <a:tc gridSpan="2">
                  <a:txBody>
                    <a:bodyPr/>
                    <a:lstStyle/>
                    <a:p>
                      <a:pPr algn="ctr"/>
                      <a:r>
                        <a:rPr lang="en-US" sz="3200" dirty="0" smtClean="0"/>
                        <a:t>Method</a:t>
                      </a:r>
                      <a:endParaRPr lang="en-US" sz="3200" dirty="0"/>
                    </a:p>
                  </a:txBody>
                  <a:tcPr/>
                </a:tc>
                <a:tc hMerge="1">
                  <a:txBody>
                    <a:bodyPr/>
                    <a:lstStyle/>
                    <a:p>
                      <a:pPr algn="ctr"/>
                      <a:endParaRPr lang="en-US" sz="3200" dirty="0"/>
                    </a:p>
                  </a:txBody>
                  <a:tcPr/>
                </a:tc>
                <a:tc>
                  <a:txBody>
                    <a:bodyPr/>
                    <a:lstStyle/>
                    <a:p>
                      <a:pPr algn="ctr"/>
                      <a:r>
                        <a:rPr lang="en-US" sz="2400" dirty="0" smtClean="0"/>
                        <a:t>F</a:t>
                      </a:r>
                      <a:endParaRPr lang="en-US" sz="2400" dirty="0"/>
                    </a:p>
                  </a:txBody>
                  <a:tcPr/>
                </a:tc>
              </a:tr>
              <a:tr h="301338">
                <a:tc rowSpan="2">
                  <a:txBody>
                    <a:bodyPr/>
                    <a:lstStyle/>
                    <a:p>
                      <a:pPr algn="ctr"/>
                      <a:r>
                        <a:rPr lang="en-US" sz="2400" dirty="0" smtClean="0"/>
                        <a:t>Knowledge Graph Matching</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(1). Salience + Similarity</a:t>
                      </a:r>
                    </a:p>
                  </a:txBody>
                  <a:tcPr/>
                </a:tc>
                <a:tc>
                  <a:txBody>
                    <a:bodyPr/>
                    <a:lstStyle/>
                    <a:p>
                      <a:pPr algn="ctr"/>
                      <a:r>
                        <a:rPr lang="en-US" sz="2400" dirty="0" smtClean="0"/>
                        <a:t>63.6%</a:t>
                      </a:r>
                      <a:endParaRPr lang="en-US" sz="2400" dirty="0"/>
                    </a:p>
                  </a:txBody>
                  <a:tcPr/>
                </a:tc>
              </a:tr>
              <a:tr h="301338">
                <a:tc vMerge="1">
                  <a:txBody>
                    <a:bodyPr/>
                    <a:lstStyle/>
                    <a:p>
                      <a:pPr algn="ctr"/>
                      <a:endParaRPr lang="en-US" sz="2400" dirty="0"/>
                    </a:p>
                  </a:txBody>
                  <a:tcPr/>
                </a:tc>
                <a:tc>
                  <a:txBody>
                    <a:bodyPr/>
                    <a:lstStyle/>
                    <a:p>
                      <a:pPr algn="ctr"/>
                      <a:r>
                        <a:rPr lang="en-US" sz="2400" dirty="0" smtClean="0"/>
                        <a:t>(2). (1) + Coherence</a:t>
                      </a:r>
                      <a:endParaRPr lang="en-US" sz="2400" dirty="0"/>
                    </a:p>
                  </a:txBody>
                  <a:tcPr/>
                </a:tc>
                <a:tc>
                  <a:txBody>
                    <a:bodyPr/>
                    <a:lstStyle/>
                    <a:p>
                      <a:pPr algn="ctr"/>
                      <a:r>
                        <a:rPr lang="en-US" sz="2400" b="1" dirty="0" smtClean="0"/>
                        <a:t>70.9%</a:t>
                      </a:r>
                    </a:p>
                    <a:p>
                      <a:pPr algn="ctr"/>
                      <a:r>
                        <a:rPr lang="en-US" sz="2400" b="1" dirty="0" smtClean="0"/>
                        <a:t>(top 5)</a:t>
                      </a:r>
                      <a:endParaRPr lang="en-US" sz="2400" b="1" dirty="0"/>
                    </a:p>
                  </a:txBody>
                  <a:tcPr/>
                </a:tc>
              </a:tr>
              <a:tr h="350872">
                <a:tc gridSpan="2">
                  <a:txBody>
                    <a:bodyPr/>
                    <a:lstStyle/>
                    <a:p>
                      <a:pPr algn="ctr"/>
                      <a:r>
                        <a:rPr lang="en-US" sz="2400" dirty="0" smtClean="0"/>
                        <a:t>Top 1 Unsupervised System in KBP2013</a:t>
                      </a: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p>
                  </a:txBody>
                  <a:tcPr/>
                </a:tc>
                <a:tc>
                  <a:txBody>
                    <a:bodyPr/>
                    <a:lstStyle/>
                    <a:p>
                      <a:pPr algn="ctr"/>
                      <a:r>
                        <a:rPr lang="en-US" sz="2400" dirty="0" smtClean="0"/>
                        <a:t>63.2%</a:t>
                      </a:r>
                      <a:endParaRPr lang="en-US" sz="2400" dirty="0"/>
                    </a:p>
                  </a:txBody>
                  <a:tcPr/>
                </a:tc>
              </a:tr>
              <a:tr h="350872">
                <a:tc gridSpan="2">
                  <a:txBody>
                    <a:bodyPr/>
                    <a:lstStyle/>
                    <a:p>
                      <a:pPr algn="ctr"/>
                      <a:r>
                        <a:rPr lang="en-US" sz="2400" dirty="0" smtClean="0"/>
                        <a:t>Top 1 Supervised System in KBP2013</a:t>
                      </a: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p>
                  </a:txBody>
                  <a:tcPr/>
                </a:tc>
                <a:tc>
                  <a:txBody>
                    <a:bodyPr/>
                    <a:lstStyle/>
                    <a:p>
                      <a:pPr algn="ctr"/>
                      <a:r>
                        <a:rPr lang="en-US" sz="2400" dirty="0" smtClean="0"/>
                        <a:t>72.4%</a:t>
                      </a:r>
                      <a:endParaRPr lang="en-US" sz="2400" dirty="0"/>
                    </a:p>
                  </a:txBody>
                  <a:tcPr/>
                </a:tc>
              </a:tr>
            </a:tbl>
          </a:graphicData>
        </a:graphic>
      </p:graphicFrame>
      <p:sp>
        <p:nvSpPr>
          <p:cNvPr id="7" name="Title 1"/>
          <p:cNvSpPr>
            <a:spLocks noGrp="1"/>
          </p:cNvSpPr>
          <p:nvPr>
            <p:ph type="title"/>
          </p:nvPr>
        </p:nvSpPr>
        <p:spPr>
          <a:xfrm>
            <a:off x="169814" y="0"/>
            <a:ext cx="9371384" cy="980728"/>
          </a:xfrm>
        </p:spPr>
        <p:txBody>
          <a:bodyPr/>
          <a:lstStyle/>
          <a:p>
            <a:pPr lvl="1">
              <a:defRPr/>
            </a:pPr>
            <a:r>
              <a:rPr lang="en-US" kern="1200" dirty="0" smtClean="0">
                <a:effectLst>
                  <a:outerShdw blurRad="63500" dist="38100" dir="5400000" algn="t" rotWithShape="0">
                    <a:prstClr val="black">
                      <a:alpha val="25000"/>
                    </a:prstClr>
                  </a:outerShdw>
                </a:effectLst>
                <a:latin typeface="Palatino Linotype"/>
              </a:rPr>
              <a:t>B-cubed+ F-score on KBP Corpus</a:t>
            </a:r>
            <a:endParaRPr lang="en-US" altLang="zh-CN" kern="1200" dirty="0">
              <a:effectLst>
                <a:outerShdw blurRad="63500" dist="38100" dir="5400000" algn="t" rotWithShape="0">
                  <a:prstClr val="black">
                    <a:alpha val="25000"/>
                  </a:prstClr>
                </a:outerShdw>
              </a:effectLst>
              <a:latin typeface="Palatino Linotype"/>
            </a:endParaRPr>
          </a:p>
        </p:txBody>
      </p:sp>
    </p:spTree>
    <p:extLst>
      <p:ext uri="{BB962C8B-B14F-4D97-AF65-F5344CB8AC3E}">
        <p14:creationId xmlns:p14="http://schemas.microsoft.com/office/powerpoint/2010/main" val="2059158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1"/>
          <p:cNvSpPr txBox="1">
            <a:spLocks/>
          </p:cNvSpPr>
          <p:nvPr/>
        </p:nvSpPr>
        <p:spPr bwMode="auto">
          <a:xfrm>
            <a:off x="457200" y="0"/>
            <a:ext cx="82296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nSpc>
                <a:spcPts val="5800"/>
              </a:lnSpc>
            </a:pP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From Non-collective to Collective</a:t>
            </a:r>
            <a:endParaRPr lang="en-US" sz="3200" dirty="0">
              <a:solidFill>
                <a:srgbClr val="990000"/>
              </a:solidFill>
              <a:effectLst>
                <a:outerShdw blurRad="63500" dist="38100" dir="5400000" algn="t" rotWithShape="0">
                  <a:prstClr val="black">
                    <a:alpha val="25000"/>
                  </a:prstClr>
                </a:outerShdw>
              </a:effectLst>
              <a:latin typeface="Palatino Linotype"/>
              <a:cs typeface="MS PGothic" charset="0"/>
            </a:endParaRPr>
          </a:p>
        </p:txBody>
      </p:sp>
      <p:pic>
        <p:nvPicPr>
          <p:cNvPr id="5" name="Picture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472" y="4129288"/>
            <a:ext cx="2659683" cy="19641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6"/>
          <p:cNvSpPr>
            <a:spLocks noChangeArrowheads="1"/>
          </p:cNvSpPr>
          <p:nvPr/>
        </p:nvSpPr>
        <p:spPr bwMode="auto">
          <a:xfrm>
            <a:off x="3491880" y="6158957"/>
            <a:ext cx="1655763"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indent="-342900" algn="ctr"/>
            <a:r>
              <a:rPr lang="en-US" b="1" i="1" dirty="0">
                <a:solidFill>
                  <a:srgbClr val="0350FB"/>
                </a:solidFill>
              </a:rPr>
              <a:t>Collective Animal Behavior</a:t>
            </a:r>
          </a:p>
        </p:txBody>
      </p:sp>
      <p:sp>
        <p:nvSpPr>
          <p:cNvPr id="7" name="Rectangle 67"/>
          <p:cNvSpPr>
            <a:spLocks noChangeArrowheads="1"/>
          </p:cNvSpPr>
          <p:nvPr/>
        </p:nvSpPr>
        <p:spPr bwMode="auto">
          <a:xfrm>
            <a:off x="6788432" y="6169032"/>
            <a:ext cx="1655762"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indent="-342900" algn="ctr"/>
            <a:r>
              <a:rPr lang="en-US" b="1" i="1" dirty="0">
                <a:solidFill>
                  <a:srgbClr val="0350FB"/>
                </a:solidFill>
              </a:rPr>
              <a:t>Great Minds Think Alike</a:t>
            </a:r>
          </a:p>
        </p:txBody>
      </p:sp>
      <p:pic>
        <p:nvPicPr>
          <p:cNvPr id="8"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303" y="4129288"/>
            <a:ext cx="2620739" cy="19641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3909" y="4170652"/>
            <a:ext cx="2896181" cy="19733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bwMode="auto">
          <a:xfrm>
            <a:off x="381000" y="836712"/>
            <a:ext cx="8870950" cy="2935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457200" indent="-457200" eaLnBrk="0" hangingPunct="0">
              <a:defRPr sz="2400">
                <a:solidFill>
                  <a:schemeClr val="tx1"/>
                </a:solidFill>
                <a:latin typeface="Arial" pitchFamily="34" charset="0"/>
                <a:ea typeface="MS PGothic" pitchFamily="34" charset="-128"/>
              </a:defRPr>
            </a:lvl1pPr>
            <a:lvl2pPr marL="800100" indent="-45720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457200" lvl="1">
              <a:buFont typeface="Arial" pitchFamily="34" charset="0"/>
              <a:buChar char="•"/>
              <a:defRPr/>
            </a:pPr>
            <a:r>
              <a:rPr lang="en-US" dirty="0">
                <a:latin typeface="Calibri" panose="020F0502020204030204" pitchFamily="34" charset="0"/>
                <a:cs typeface="Calibri" panose="020F0502020204030204" pitchFamily="34" charset="0"/>
              </a:rPr>
              <a:t>Intuition: Promote </a:t>
            </a:r>
            <a:r>
              <a:rPr lang="en-US" dirty="0" smtClean="0">
                <a:latin typeface="Calibri" panose="020F0502020204030204" pitchFamily="34" charset="0"/>
                <a:cs typeface="Calibri" panose="020F0502020204030204" pitchFamily="34" charset="0"/>
              </a:rPr>
              <a:t>semantically coherent pairs </a:t>
            </a:r>
            <a:r>
              <a:rPr lang="en-US" dirty="0">
                <a:latin typeface="Calibri" panose="020F0502020204030204" pitchFamily="34" charset="0"/>
                <a:cs typeface="Calibri" panose="020F0502020204030204" pitchFamily="34" charset="0"/>
              </a:rPr>
              <a:t>of </a:t>
            </a:r>
            <a:r>
              <a:rPr lang="en-US" dirty="0" smtClean="0">
                <a:latin typeface="Calibri" panose="020F0502020204030204" pitchFamily="34" charset="0"/>
                <a:cs typeface="Calibri" panose="020F0502020204030204" pitchFamily="34" charset="0"/>
              </a:rPr>
              <a:t>titles </a:t>
            </a:r>
          </a:p>
          <a:p>
            <a:pPr marL="457200" lvl="1">
              <a:buFont typeface="Arial" pitchFamily="34" charset="0"/>
              <a:buChar char="•"/>
              <a:defRPr/>
            </a:pPr>
            <a:endParaRPr lang="en-US" dirty="0">
              <a:latin typeface="Calibri" panose="020F0502020204030204" pitchFamily="34" charset="0"/>
              <a:cs typeface="Calibri" panose="020F0502020204030204" pitchFamily="34" charset="0"/>
            </a:endParaRPr>
          </a:p>
          <a:p>
            <a:pPr lvl="1">
              <a:buFont typeface="Arial" pitchFamily="34" charset="0"/>
              <a:buChar char="•"/>
              <a:defRPr/>
            </a:pPr>
            <a:r>
              <a:rPr lang="en-US" sz="2200" dirty="0" smtClean="0">
                <a:latin typeface="Calibri" panose="020F0502020204030204" pitchFamily="34" charset="0"/>
                <a:cs typeface="Calibri" panose="020F0502020204030204" pitchFamily="34" charset="0"/>
              </a:rPr>
              <a:t>(1) Enrich text with external KB knowledge</a:t>
            </a:r>
          </a:p>
          <a:p>
            <a:pPr lvl="3">
              <a:buFont typeface="Arial" pitchFamily="34" charset="0"/>
              <a:buChar char="•"/>
              <a:defRPr/>
            </a:pPr>
            <a:r>
              <a:rPr lang="en-US" sz="2200" dirty="0" smtClean="0">
                <a:latin typeface="Calibri" panose="020F0502020204030204" pitchFamily="34" charset="0"/>
                <a:cs typeface="Calibri" panose="020F0502020204030204" pitchFamily="34" charset="0"/>
              </a:rPr>
              <a:t>Use graph metrics (as described earlier) </a:t>
            </a:r>
          </a:p>
          <a:p>
            <a:pPr lvl="1">
              <a:buFont typeface="Arial" pitchFamily="34" charset="0"/>
              <a:buChar char="•"/>
              <a:defRPr/>
            </a:pPr>
            <a:r>
              <a:rPr lang="en-US" sz="2200" dirty="0" smtClean="0">
                <a:latin typeface="Calibri" panose="020F0502020204030204" pitchFamily="34" charset="0"/>
                <a:cs typeface="Calibri" panose="020F0502020204030204" pitchFamily="34" charset="0"/>
              </a:rPr>
              <a:t>(2) Enrich text with (some) gold titles</a:t>
            </a:r>
          </a:p>
          <a:p>
            <a:pPr lvl="3">
              <a:buFont typeface="Arial" pitchFamily="34" charset="0"/>
              <a:buChar char="•"/>
              <a:defRPr/>
            </a:pPr>
            <a:r>
              <a:rPr lang="en-US" sz="2200" dirty="0" smtClean="0">
                <a:latin typeface="Calibri" panose="020F0502020204030204" pitchFamily="34" charset="0"/>
                <a:cs typeface="Calibri" panose="020F0502020204030204" pitchFamily="34" charset="0"/>
              </a:rPr>
              <a:t>Use graph propagation algorithms</a:t>
            </a:r>
            <a:endParaRPr lang="en-US" sz="2200" dirty="0">
              <a:latin typeface="Calibri" panose="020F0502020204030204" pitchFamily="34" charset="0"/>
              <a:cs typeface="Calibri" panose="020F0502020204030204" pitchFamily="34" charset="0"/>
            </a:endParaRPr>
          </a:p>
          <a:p>
            <a:pPr lvl="1">
              <a:buFont typeface="Arial" pitchFamily="34" charset="0"/>
              <a:buChar char="•"/>
              <a:defRPr/>
            </a:pPr>
            <a:r>
              <a:rPr lang="en-US" sz="2200" dirty="0" smtClean="0">
                <a:latin typeface="Calibri" panose="020F0502020204030204" pitchFamily="34" charset="0"/>
                <a:cs typeface="Calibri" panose="020F0502020204030204" pitchFamily="34" charset="0"/>
              </a:rPr>
              <a:t>(3) Enrich Text with (local) relational information </a:t>
            </a:r>
          </a:p>
          <a:p>
            <a:pPr lvl="3">
              <a:buFont typeface="Arial" pitchFamily="34" charset="0"/>
              <a:buChar char="•"/>
              <a:defRPr/>
            </a:pPr>
            <a:r>
              <a:rPr lang="en-US" sz="2200" dirty="0" smtClean="0">
                <a:latin typeface="Calibri" panose="020F0502020204030204" pitchFamily="34" charset="0"/>
                <a:cs typeface="Calibri" panose="020F0502020204030204" pitchFamily="34" charset="0"/>
              </a:rPr>
              <a:t>Use global inference methods </a:t>
            </a:r>
            <a:endParaRPr lang="en-US" sz="2200" dirty="0">
              <a:latin typeface="Calibri" panose="020F0502020204030204" pitchFamily="34" charset="0"/>
              <a:cs typeface="Calibri" panose="020F0502020204030204" pitchFamily="34" charset="0"/>
            </a:endParaRPr>
          </a:p>
          <a:p>
            <a:pPr lvl="1">
              <a:buFont typeface="Arial" pitchFamily="34" charset="0"/>
              <a:buChar char="•"/>
              <a:defRPr/>
            </a:pPr>
            <a:endParaRPr lang="en-US" sz="2000" dirty="0">
              <a:latin typeface="Calibri" panose="020F0502020204030204" pitchFamily="34" charset="0"/>
              <a:cs typeface="Calibri" panose="020F0502020204030204" pitchFamily="34" charset="0"/>
            </a:endParaRPr>
          </a:p>
        </p:txBody>
      </p:sp>
      <p:sp>
        <p:nvSpPr>
          <p:cNvPr id="11" name="Right Arrow 10"/>
          <p:cNvSpPr/>
          <p:nvPr/>
        </p:nvSpPr>
        <p:spPr>
          <a:xfrm>
            <a:off x="0" y="2132856"/>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6"/>
          <p:cNvSpPr>
            <a:spLocks noChangeArrowheads="1"/>
          </p:cNvSpPr>
          <p:nvPr/>
        </p:nvSpPr>
        <p:spPr bwMode="auto">
          <a:xfrm>
            <a:off x="794792" y="6144002"/>
            <a:ext cx="1655763"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indent="-342900" algn="ctr"/>
            <a:r>
              <a:rPr lang="en-US" b="1" i="1" dirty="0" smtClean="0">
                <a:solidFill>
                  <a:srgbClr val="0350FB"/>
                </a:solidFill>
              </a:rPr>
              <a:t>Collaborative Learning</a:t>
            </a:r>
            <a:endParaRPr lang="en-US" b="1" i="1" dirty="0">
              <a:solidFill>
                <a:srgbClr val="0350FB"/>
              </a:solidFill>
            </a:endParaRPr>
          </a:p>
        </p:txBody>
      </p:sp>
    </p:spTree>
    <p:extLst>
      <p:ext uri="{BB962C8B-B14F-4D97-AF65-F5344CB8AC3E}">
        <p14:creationId xmlns:p14="http://schemas.microsoft.com/office/powerpoint/2010/main" val="147090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Alex Smith?</a:t>
            </a:r>
            <a:endParaRPr lang="en-US" dirty="0"/>
          </a:p>
        </p:txBody>
      </p:sp>
      <p:pic>
        <p:nvPicPr>
          <p:cNvPr id="6" name="Content Placeholder 5"/>
          <p:cNvPicPr preferRelativeResize="0">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 y="908720"/>
            <a:ext cx="4480560" cy="43434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908720"/>
            <a:ext cx="4480560" cy="4344218"/>
          </a:xfrm>
          <a:prstGeom prst="rect">
            <a:avLst/>
          </a:prstGeom>
        </p:spPr>
      </p:pic>
      <p:sp>
        <p:nvSpPr>
          <p:cNvPr id="9" name="Oval 8"/>
          <p:cNvSpPr/>
          <p:nvPr/>
        </p:nvSpPr>
        <p:spPr>
          <a:xfrm>
            <a:off x="1116715" y="2666543"/>
            <a:ext cx="1295045" cy="361276"/>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238366" y="3629667"/>
            <a:ext cx="1061882" cy="322231"/>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732240" y="2666543"/>
            <a:ext cx="1139918" cy="381151"/>
          </a:xfrm>
          <a:prstGeom prst="ellipse">
            <a:avLst/>
          </a:prstGeom>
          <a:solidFill>
            <a:srgbClr val="FFFFCC"/>
          </a:solidFill>
          <a:ln w="63500">
            <a:solidFill>
              <a:srgbClr val="00BE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444208" y="3449030"/>
            <a:ext cx="1152128" cy="361276"/>
          </a:xfrm>
          <a:prstGeom prst="ellipse">
            <a:avLst/>
          </a:prstGeom>
          <a:solidFill>
            <a:srgbClr val="FFFFCC"/>
          </a:solidFill>
          <a:ln w="63500">
            <a:solidFill>
              <a:srgbClr val="00BE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2358595" y="2132856"/>
            <a:ext cx="2075688" cy="256032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7134" y="2132856"/>
            <a:ext cx="2078489" cy="2560320"/>
          </a:xfrm>
          <a:prstGeom prst="rect">
            <a:avLst/>
          </a:prstGeom>
        </p:spPr>
      </p:pic>
      <p:sp>
        <p:nvSpPr>
          <p:cNvPr id="15" name="TextBox 3"/>
          <p:cNvSpPr txBox="1">
            <a:spLocks noChangeArrowheads="1"/>
          </p:cNvSpPr>
          <p:nvPr/>
        </p:nvSpPr>
        <p:spPr bwMode="auto">
          <a:xfrm>
            <a:off x="2358595" y="4684257"/>
            <a:ext cx="1978539" cy="584775"/>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buClr>
                <a:srgbClr val="000000"/>
              </a:buClr>
              <a:buSzPct val="100000"/>
            </a:pPr>
            <a:r>
              <a:rPr lang="en-US" sz="1600" b="1" dirty="0" smtClean="0">
                <a:solidFill>
                  <a:srgbClr val="000000"/>
                </a:solidFill>
                <a:latin typeface="Calibri" pitchFamily="34" charset="0"/>
              </a:rPr>
              <a:t>Quarterback of the Kansas City Chief</a:t>
            </a:r>
          </a:p>
        </p:txBody>
      </p:sp>
      <p:sp>
        <p:nvSpPr>
          <p:cNvPr id="16" name="TextBox 3"/>
          <p:cNvSpPr txBox="1">
            <a:spLocks noChangeArrowheads="1"/>
          </p:cNvSpPr>
          <p:nvPr/>
        </p:nvSpPr>
        <p:spPr bwMode="auto">
          <a:xfrm>
            <a:off x="4383028" y="4685035"/>
            <a:ext cx="1978539" cy="584775"/>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buClr>
                <a:srgbClr val="000000"/>
              </a:buClr>
              <a:buSzPct val="100000"/>
            </a:pPr>
            <a:r>
              <a:rPr lang="en-US" sz="1600" b="1" dirty="0" smtClean="0">
                <a:solidFill>
                  <a:srgbClr val="000000"/>
                </a:solidFill>
                <a:latin typeface="Calibri" pitchFamily="34" charset="0"/>
              </a:rPr>
              <a:t>Tight End of the Cincinnati Bengals</a:t>
            </a:r>
          </a:p>
        </p:txBody>
      </p:sp>
      <p:sp>
        <p:nvSpPr>
          <p:cNvPr id="17" name="Oval 16"/>
          <p:cNvSpPr/>
          <p:nvPr/>
        </p:nvSpPr>
        <p:spPr>
          <a:xfrm>
            <a:off x="795685" y="3845692"/>
            <a:ext cx="720080" cy="322231"/>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ular Callout 17"/>
          <p:cNvSpPr>
            <a:spLocks noChangeArrowheads="1"/>
          </p:cNvSpPr>
          <p:nvPr/>
        </p:nvSpPr>
        <p:spPr bwMode="auto">
          <a:xfrm>
            <a:off x="107504" y="5372167"/>
            <a:ext cx="2458616" cy="577113"/>
          </a:xfrm>
          <a:prstGeom prst="wedgeRectCallout">
            <a:avLst>
              <a:gd name="adj1" fmla="val -6819"/>
              <a:gd name="adj2" fmla="val -258777"/>
            </a:avLst>
          </a:prstGeom>
          <a:solidFill>
            <a:srgbClr val="FFFFCC"/>
          </a:solidFill>
          <a:ln w="28575" algn="ctr">
            <a:solidFill>
              <a:srgbClr val="FF9933"/>
            </a:solidFill>
            <a:round/>
            <a:headEnd/>
            <a:tailEnd/>
          </a:ln>
        </p:spPr>
        <p:txBody>
          <a:bodyPr/>
          <a:lstStyle/>
          <a:p>
            <a:r>
              <a:rPr lang="en-US" sz="1600" b="1" dirty="0" smtClean="0">
                <a:solidFill>
                  <a:srgbClr val="C00000"/>
                </a:solidFill>
                <a:latin typeface="Calibri" panose="020F0502020204030204" pitchFamily="34" charset="0"/>
              </a:rPr>
              <a:t>San Diego:  </a:t>
            </a:r>
            <a:r>
              <a:rPr lang="en-US" sz="1600" b="1" dirty="0" smtClean="0">
                <a:solidFill>
                  <a:srgbClr val="000000"/>
                </a:solidFill>
                <a:latin typeface="Calibri" panose="020F0502020204030204" pitchFamily="34" charset="0"/>
              </a:rPr>
              <a:t>The San Diego Chargers (A Football team)</a:t>
            </a:r>
            <a:endParaRPr lang="en-US" sz="1600" b="1" dirty="0">
              <a:solidFill>
                <a:srgbClr val="000000"/>
              </a:solidFill>
              <a:latin typeface="Calibri" panose="020F0502020204030204" pitchFamily="34" charset="0"/>
            </a:endParaRPr>
          </a:p>
        </p:txBody>
      </p:sp>
      <p:sp>
        <p:nvSpPr>
          <p:cNvPr id="19" name="Oval 18"/>
          <p:cNvSpPr/>
          <p:nvPr/>
        </p:nvSpPr>
        <p:spPr>
          <a:xfrm>
            <a:off x="6660232" y="4003828"/>
            <a:ext cx="720080" cy="361276"/>
          </a:xfrm>
          <a:prstGeom prst="ellipse">
            <a:avLst/>
          </a:prstGeom>
          <a:noFill/>
          <a:ln w="63500">
            <a:solidFill>
              <a:srgbClr val="00BE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ular Callout 19"/>
          <p:cNvSpPr>
            <a:spLocks noChangeArrowheads="1"/>
          </p:cNvSpPr>
          <p:nvPr/>
        </p:nvSpPr>
        <p:spPr bwMode="auto">
          <a:xfrm>
            <a:off x="6642850" y="5524566"/>
            <a:ext cx="2458616" cy="577113"/>
          </a:xfrm>
          <a:prstGeom prst="wedgeRectCallout">
            <a:avLst>
              <a:gd name="adj1" fmla="val -40163"/>
              <a:gd name="adj2" fmla="val -236923"/>
            </a:avLst>
          </a:prstGeom>
          <a:solidFill>
            <a:srgbClr val="FFFFCC"/>
          </a:solidFill>
          <a:ln w="28575" algn="ctr">
            <a:solidFill>
              <a:srgbClr val="FF9933"/>
            </a:solidFill>
            <a:round/>
            <a:headEnd/>
            <a:tailEnd/>
          </a:ln>
        </p:spPr>
        <p:txBody>
          <a:bodyPr/>
          <a:lstStyle/>
          <a:p>
            <a:r>
              <a:rPr lang="en-US" sz="1600" b="1" dirty="0" smtClean="0">
                <a:solidFill>
                  <a:srgbClr val="C00000"/>
                </a:solidFill>
                <a:latin typeface="Calibri" panose="020F0502020204030204" pitchFamily="34" charset="0"/>
              </a:rPr>
              <a:t>Ravens:  </a:t>
            </a:r>
            <a:r>
              <a:rPr lang="en-US" sz="1600" b="1" dirty="0" smtClean="0">
                <a:solidFill>
                  <a:srgbClr val="000000"/>
                </a:solidFill>
                <a:latin typeface="Calibri" panose="020F0502020204030204" pitchFamily="34" charset="0"/>
              </a:rPr>
              <a:t>The Baltimore Ravens (A Football team)</a:t>
            </a:r>
            <a:endParaRPr lang="en-US" sz="1600" b="1" dirty="0">
              <a:solidFill>
                <a:srgbClr val="000000"/>
              </a:solidFill>
              <a:latin typeface="Calibri" panose="020F0502020204030204" pitchFamily="34" charset="0"/>
            </a:endParaRPr>
          </a:p>
        </p:txBody>
      </p:sp>
      <p:sp>
        <p:nvSpPr>
          <p:cNvPr id="23" name="TextBox 3"/>
          <p:cNvSpPr txBox="1">
            <a:spLocks noChangeArrowheads="1"/>
          </p:cNvSpPr>
          <p:nvPr/>
        </p:nvSpPr>
        <p:spPr bwMode="auto">
          <a:xfrm>
            <a:off x="2798870" y="5445224"/>
            <a:ext cx="3473450" cy="1323439"/>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smtClean="0">
                <a:solidFill>
                  <a:srgbClr val="000000"/>
                </a:solidFill>
                <a:latin typeface="Calibri" pitchFamily="34" charset="0"/>
              </a:rPr>
              <a:t>Contextual decision on </a:t>
            </a:r>
            <a:r>
              <a:rPr lang="en-US" sz="2000" b="1" dirty="0" smtClean="0">
                <a:solidFill>
                  <a:srgbClr val="000000"/>
                </a:solidFill>
                <a:latin typeface="Calibri" pitchFamily="34" charset="0"/>
              </a:rPr>
              <a:t>what is mean</a:t>
            </a:r>
            <a:r>
              <a:rPr lang="en-US" sz="2000" dirty="0" smtClean="0">
                <a:solidFill>
                  <a:srgbClr val="000000"/>
                </a:solidFill>
                <a:latin typeface="Calibri" pitchFamily="34" charset="0"/>
              </a:rPr>
              <a:t>t by a given entity or concept. </a:t>
            </a:r>
            <a:r>
              <a:rPr lang="en-US" sz="2000" b="1" dirty="0" smtClean="0">
                <a:solidFill>
                  <a:srgbClr val="000000"/>
                </a:solidFill>
                <a:latin typeface="Calibri" pitchFamily="34" charset="0"/>
              </a:rPr>
              <a:t>WSD</a:t>
            </a:r>
            <a:r>
              <a:rPr lang="en-US" sz="2000" dirty="0" smtClean="0">
                <a:solidFill>
                  <a:srgbClr val="000000"/>
                </a:solidFill>
                <a:latin typeface="Calibri" pitchFamily="34" charset="0"/>
              </a:rPr>
              <a:t> with Wikipedia titles as categories. </a:t>
            </a:r>
          </a:p>
        </p:txBody>
      </p:sp>
      <p:sp>
        <p:nvSpPr>
          <p:cNvPr id="24" name="TextBox 23"/>
          <p:cNvSpPr txBox="1"/>
          <p:nvPr/>
        </p:nvSpPr>
        <p:spPr>
          <a:xfrm>
            <a:off x="1205076" y="2677388"/>
            <a:ext cx="1095172" cy="338554"/>
          </a:xfrm>
          <a:prstGeom prst="rect">
            <a:avLst/>
          </a:prstGeom>
          <a:noFill/>
        </p:spPr>
        <p:txBody>
          <a:bodyPr wrap="none" rtlCol="0">
            <a:spAutoFit/>
          </a:bodyPr>
          <a:lstStyle/>
          <a:p>
            <a:r>
              <a:rPr lang="en-US" sz="1600" b="1" dirty="0" smtClean="0">
                <a:solidFill>
                  <a:srgbClr val="FF0000"/>
                </a:solidFill>
                <a:latin typeface="Calibri" panose="020F0502020204030204" pitchFamily="34" charset="0"/>
              </a:rPr>
              <a:t>Alex Smith</a:t>
            </a:r>
            <a:endParaRPr lang="en-US" dirty="0">
              <a:solidFill>
                <a:srgbClr val="FF0000"/>
              </a:solidFill>
            </a:endParaRPr>
          </a:p>
        </p:txBody>
      </p:sp>
      <p:sp>
        <p:nvSpPr>
          <p:cNvPr id="25" name="TextBox 24"/>
          <p:cNvSpPr txBox="1"/>
          <p:nvPr/>
        </p:nvSpPr>
        <p:spPr>
          <a:xfrm>
            <a:off x="1429310" y="3641029"/>
            <a:ext cx="679994" cy="338554"/>
          </a:xfrm>
          <a:prstGeom prst="rect">
            <a:avLst/>
          </a:prstGeom>
          <a:noFill/>
        </p:spPr>
        <p:txBody>
          <a:bodyPr wrap="none" rtlCol="0">
            <a:spAutoFit/>
          </a:bodyPr>
          <a:lstStyle/>
          <a:p>
            <a:r>
              <a:rPr lang="en-US" sz="1600" b="1" dirty="0" smtClean="0">
                <a:solidFill>
                  <a:srgbClr val="FF0000"/>
                </a:solidFill>
                <a:latin typeface="Calibri" panose="020F0502020204030204" pitchFamily="34" charset="0"/>
              </a:rPr>
              <a:t>Smith</a:t>
            </a:r>
            <a:endParaRPr lang="en-US" dirty="0">
              <a:solidFill>
                <a:srgbClr val="FF0000"/>
              </a:solidFill>
            </a:endParaRPr>
          </a:p>
        </p:txBody>
      </p:sp>
      <p:sp>
        <p:nvSpPr>
          <p:cNvPr id="26" name="TextBox 25"/>
          <p:cNvSpPr txBox="1"/>
          <p:nvPr/>
        </p:nvSpPr>
        <p:spPr>
          <a:xfrm>
            <a:off x="6732240" y="2677904"/>
            <a:ext cx="1095172" cy="338554"/>
          </a:xfrm>
          <a:prstGeom prst="rect">
            <a:avLst/>
          </a:prstGeom>
          <a:noFill/>
        </p:spPr>
        <p:txBody>
          <a:bodyPr wrap="none" rtlCol="0">
            <a:spAutoFit/>
          </a:bodyPr>
          <a:lstStyle/>
          <a:p>
            <a:r>
              <a:rPr lang="en-US" sz="1600" b="1" dirty="0" smtClean="0">
                <a:solidFill>
                  <a:srgbClr val="00BE00"/>
                </a:solidFill>
                <a:latin typeface="Calibri" panose="020F0502020204030204" pitchFamily="34" charset="0"/>
              </a:rPr>
              <a:t>Alex Smith</a:t>
            </a:r>
            <a:endParaRPr lang="en-US" dirty="0">
              <a:solidFill>
                <a:srgbClr val="00BE00"/>
              </a:solidFill>
            </a:endParaRPr>
          </a:p>
        </p:txBody>
      </p:sp>
      <p:sp>
        <p:nvSpPr>
          <p:cNvPr id="27" name="TextBox 26"/>
          <p:cNvSpPr txBox="1"/>
          <p:nvPr/>
        </p:nvSpPr>
        <p:spPr>
          <a:xfrm>
            <a:off x="6609204" y="3460390"/>
            <a:ext cx="679994" cy="338554"/>
          </a:xfrm>
          <a:prstGeom prst="rect">
            <a:avLst/>
          </a:prstGeom>
          <a:noFill/>
        </p:spPr>
        <p:txBody>
          <a:bodyPr wrap="none" rtlCol="0">
            <a:spAutoFit/>
          </a:bodyPr>
          <a:lstStyle/>
          <a:p>
            <a:r>
              <a:rPr lang="en-US" sz="1600" b="1" dirty="0" smtClean="0">
                <a:solidFill>
                  <a:srgbClr val="00BE00"/>
                </a:solidFill>
                <a:latin typeface="Calibri" panose="020F0502020204030204" pitchFamily="34" charset="0"/>
              </a:rPr>
              <a:t>Smith</a:t>
            </a:r>
            <a:endParaRPr lang="en-US" dirty="0">
              <a:solidFill>
                <a:srgbClr val="00BE00"/>
              </a:solidFill>
            </a:endParaRP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13</a:t>
            </a:fld>
            <a:endParaRPr lang="en-US" altLang="zh-TW" dirty="0"/>
          </a:p>
        </p:txBody>
      </p:sp>
    </p:spTree>
    <p:extLst>
      <p:ext uri="{BB962C8B-B14F-4D97-AF65-F5344CB8AC3E}">
        <p14:creationId xmlns:p14="http://schemas.microsoft.com/office/powerpoint/2010/main" val="400179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P spid="16" grpId="0" animBg="1"/>
      <p:bldP spid="17" grpId="0" animBg="1"/>
      <p:bldP spid="18" grpId="0" animBg="1"/>
      <p:bldP spid="19" grpId="0" animBg="1"/>
      <p:bldP spid="20" grpId="0" animBg="1"/>
      <p:bldP spid="23" grpId="0" animBg="1"/>
      <p:bldP spid="24" grpId="0"/>
      <p:bldP spid="25" grpId="0"/>
      <p:bldP spid="26" grpId="0"/>
      <p:bldP spid="27"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457200" y="0"/>
            <a:ext cx="8939336" cy="980728"/>
          </a:xfrm>
        </p:spPr>
        <p:txBody>
          <a:bodyPr/>
          <a:lstStyle/>
          <a:p>
            <a:pPr lvl="1">
              <a:lnSpc>
                <a:spcPct val="100000"/>
              </a:lnSpc>
            </a:pPr>
            <a:r>
              <a:rPr lang="en-US" kern="1200" dirty="0" smtClean="0">
                <a:effectLst>
                  <a:outerShdw blurRad="63500" dist="38100" dir="5400000" algn="t" rotWithShape="0">
                    <a:prstClr val="black">
                      <a:alpha val="25000"/>
                    </a:prstClr>
                  </a:outerShdw>
                </a:effectLst>
                <a:latin typeface="Palatino Linotype"/>
              </a:rPr>
              <a:t>Enrichment with (some) Gold Titles: </a:t>
            </a:r>
            <a:br>
              <a:rPr lang="en-US" kern="1200" dirty="0" smtClean="0">
                <a:effectLst>
                  <a:outerShdw blurRad="63500" dist="38100" dir="5400000" algn="t" rotWithShape="0">
                    <a:prstClr val="black">
                      <a:alpha val="25000"/>
                    </a:prstClr>
                  </a:outerShdw>
                </a:effectLst>
                <a:latin typeface="Palatino Linotype"/>
              </a:rPr>
            </a:br>
            <a:r>
              <a:rPr lang="en-US" sz="2400" kern="1200" dirty="0" smtClean="0">
                <a:effectLst>
                  <a:outerShdw blurRad="63500" dist="38100" dir="5400000" algn="t" rotWithShape="0">
                    <a:prstClr val="black">
                      <a:alpha val="25000"/>
                    </a:prstClr>
                  </a:outerShdw>
                </a:effectLst>
                <a:latin typeface="Palatino Linotype"/>
              </a:rPr>
              <a:t>Inference </a:t>
            </a:r>
            <a:r>
              <a:rPr lang="en-US" sz="2400" kern="1200" dirty="0">
                <a:effectLst>
                  <a:outerShdw blurRad="63500" dist="38100" dir="5400000" algn="t" rotWithShape="0">
                    <a:prstClr val="black">
                      <a:alpha val="25000"/>
                    </a:prstClr>
                  </a:outerShdw>
                </a:effectLst>
                <a:latin typeface="Palatino Linotype"/>
              </a:rPr>
              <a:t>with Graph Regularization (Huang et al., 2014)</a:t>
            </a:r>
            <a:endParaRPr lang="en-US" altLang="zh-CN" sz="2400" kern="1200" dirty="0">
              <a:effectLst>
                <a:outerShdw blurRad="63500" dist="38100" dir="5400000" algn="t" rotWithShape="0">
                  <a:prstClr val="black">
                    <a:alpha val="25000"/>
                  </a:prstClr>
                </a:outerShdw>
              </a:effectLst>
              <a:latin typeface="Palatino Linotype"/>
            </a:endParaRPr>
          </a:p>
        </p:txBody>
      </p:sp>
      <p:sp>
        <p:nvSpPr>
          <p:cNvPr id="49154" name="Content Placeholder 2"/>
          <p:cNvSpPr>
            <a:spLocks noGrp="1"/>
          </p:cNvSpPr>
          <p:nvPr>
            <p:ph idx="1"/>
          </p:nvPr>
        </p:nvSpPr>
        <p:spPr>
          <a:xfrm>
            <a:off x="457200" y="1216185"/>
            <a:ext cx="8291264" cy="5001419"/>
          </a:xfrm>
        </p:spPr>
        <p:txBody>
          <a:bodyPr/>
          <a:lstStyle/>
          <a:p>
            <a:r>
              <a:rPr lang="en-US" altLang="zh-CN" sz="2400" dirty="0"/>
              <a:t>Relational Graph Construction with </a:t>
            </a:r>
            <a:r>
              <a:rPr lang="en-US" altLang="zh-CN" sz="2400" dirty="0" smtClean="0"/>
              <a:t>semantic relations</a:t>
            </a:r>
            <a:endParaRPr lang="en-US" altLang="zh-CN" sz="1800" dirty="0" smtClean="0"/>
          </a:p>
          <a:p>
            <a:pPr lvl="1"/>
            <a:r>
              <a:rPr lang="en-US" altLang="zh-CN" sz="2000" dirty="0" smtClean="0"/>
              <a:t>Perform collective inference to identify and link a set of semantically related mentions</a:t>
            </a:r>
          </a:p>
          <a:p>
            <a:pPr lvl="1"/>
            <a:r>
              <a:rPr lang="en-US" altLang="zh-CN" sz="2000" dirty="0" smtClean="0"/>
              <a:t>Make use of manifold (cluster) structure and need less training data</a:t>
            </a:r>
          </a:p>
          <a:p>
            <a:pPr>
              <a:defRPr/>
            </a:pPr>
            <a:r>
              <a:rPr lang="en-US" sz="2400" dirty="0" smtClean="0"/>
              <a:t>Semi-supervised Graph Regularization</a:t>
            </a:r>
          </a:p>
          <a:p>
            <a:pPr lvl="1">
              <a:defRPr/>
            </a:pPr>
            <a:r>
              <a:rPr lang="en-US" sz="2000" dirty="0" smtClean="0"/>
              <a:t>Loss </a:t>
            </a:r>
            <a:r>
              <a:rPr lang="en-US" sz="2000" dirty="0"/>
              <a:t>Function: ensure the refined labels is not too far from the initial labels</a:t>
            </a:r>
          </a:p>
          <a:p>
            <a:pPr lvl="1">
              <a:defRPr/>
            </a:pPr>
            <a:r>
              <a:rPr lang="en-US" sz="2000" dirty="0" err="1"/>
              <a:t>Regularizer</a:t>
            </a:r>
            <a:r>
              <a:rPr lang="en-US" sz="2000" dirty="0"/>
              <a:t>: smooth the refined labels over the constructed graph</a:t>
            </a:r>
          </a:p>
          <a:p>
            <a:pPr lvl="1">
              <a:defRPr/>
            </a:pPr>
            <a:r>
              <a:rPr lang="en-US" sz="2000" dirty="0"/>
              <a:t>Both closed and iterative form solutions exist</a:t>
            </a:r>
          </a:p>
          <a:p>
            <a:pPr lvl="1"/>
            <a:endParaRPr lang="en-US" altLang="zh-CN" sz="2000" dirty="0" smtClean="0"/>
          </a:p>
        </p:txBody>
      </p:sp>
      <p:sp>
        <p:nvSpPr>
          <p:cNvPr id="5" name="TextBox 2"/>
          <p:cNvSpPr txBox="1">
            <a:spLocks noChangeArrowheads="1"/>
          </p:cNvSpPr>
          <p:nvPr/>
        </p:nvSpPr>
        <p:spPr bwMode="auto">
          <a:xfrm>
            <a:off x="2624699" y="6043610"/>
            <a:ext cx="17812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zh-CN" sz="2000" dirty="0"/>
              <a:t>Loss Function</a:t>
            </a:r>
          </a:p>
        </p:txBody>
      </p:sp>
      <p:sp>
        <p:nvSpPr>
          <p:cNvPr id="6" name="TextBox 3"/>
          <p:cNvSpPr txBox="1">
            <a:spLocks noChangeArrowheads="1"/>
          </p:cNvSpPr>
          <p:nvPr/>
        </p:nvSpPr>
        <p:spPr bwMode="auto">
          <a:xfrm>
            <a:off x="6228184" y="6005552"/>
            <a:ext cx="14975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zh-CN" sz="2000" dirty="0" err="1"/>
              <a:t>Regularizer</a:t>
            </a:r>
            <a:endParaRPr lang="en-US" altLang="zh-CN" sz="2000" dirty="0"/>
          </a:p>
        </p:txBody>
      </p:sp>
      <p:cxnSp>
        <p:nvCxnSpPr>
          <p:cNvPr id="7" name="Straight Arrow Connector 6"/>
          <p:cNvCxnSpPr>
            <a:cxnSpLocks noChangeShapeType="1"/>
          </p:cNvCxnSpPr>
          <p:nvPr/>
        </p:nvCxnSpPr>
        <p:spPr bwMode="auto">
          <a:xfrm>
            <a:off x="3923928" y="5516295"/>
            <a:ext cx="0" cy="728662"/>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Arrow Connector 7"/>
          <p:cNvCxnSpPr>
            <a:cxnSpLocks noChangeShapeType="1"/>
          </p:cNvCxnSpPr>
          <p:nvPr/>
        </p:nvCxnSpPr>
        <p:spPr bwMode="auto">
          <a:xfrm>
            <a:off x="6876256" y="5382980"/>
            <a:ext cx="0" cy="728662"/>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Rectangle 8"/>
          <p:cNvSpPr>
            <a:spLocks noChangeArrowheads="1"/>
          </p:cNvSpPr>
          <p:nvPr/>
        </p:nvSpPr>
        <p:spPr bwMode="auto">
          <a:xfrm>
            <a:off x="2339752" y="6069508"/>
            <a:ext cx="2135584" cy="350898"/>
          </a:xfrm>
          <a:prstGeom prst="rect">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defTabSz="914400">
              <a:spcBef>
                <a:spcPct val="50000"/>
              </a:spcBef>
            </a:pPr>
            <a:endParaRPr lang="en-US" sz="2800" b="1">
              <a:solidFill>
                <a:srgbClr val="990000"/>
              </a:solidFill>
              <a:latin typeface="Tahoma" pitchFamily="34" charset="0"/>
            </a:endParaRPr>
          </a:p>
        </p:txBody>
      </p:sp>
      <p:sp>
        <p:nvSpPr>
          <p:cNvPr id="12" name="Rectangle 11"/>
          <p:cNvSpPr>
            <a:spLocks noChangeArrowheads="1"/>
          </p:cNvSpPr>
          <p:nvPr/>
        </p:nvSpPr>
        <p:spPr bwMode="auto">
          <a:xfrm>
            <a:off x="5906687" y="6095212"/>
            <a:ext cx="1930821" cy="292894"/>
          </a:xfrm>
          <a:prstGeom prst="rect">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defTabSz="914400">
              <a:spcBef>
                <a:spcPct val="50000"/>
              </a:spcBef>
            </a:pPr>
            <a:endParaRPr lang="en-US" sz="2800" b="1">
              <a:solidFill>
                <a:srgbClr val="990000"/>
              </a:solidFill>
              <a:latin typeface="Tahoma" pitchFamily="34" charset="0"/>
            </a:endParaRPr>
          </a:p>
        </p:txBody>
      </p:sp>
      <p:pic>
        <p:nvPicPr>
          <p:cNvPr id="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9512" y="4843165"/>
            <a:ext cx="704215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9425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animBg="1"/>
      <p:bldP spid="1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47625" y="3262007"/>
            <a:ext cx="5076825" cy="2418046"/>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sz="1800">
              <a:solidFill>
                <a:srgbClr val="FFFFFF"/>
              </a:solidFill>
            </a:endParaRPr>
          </a:p>
        </p:txBody>
      </p:sp>
      <p:sp>
        <p:nvSpPr>
          <p:cNvPr id="20" name="Rectangle 3"/>
          <p:cNvSpPr txBox="1">
            <a:spLocks noChangeArrowheads="1"/>
          </p:cNvSpPr>
          <p:nvPr/>
        </p:nvSpPr>
        <p:spPr bwMode="auto">
          <a:xfrm>
            <a:off x="2490787" y="836712"/>
            <a:ext cx="632968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S PGothic" pitchFamily="34" charset="-128"/>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ea typeface="Arial" charset="0"/>
                <a:cs typeface="+mn-cs"/>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ea typeface="Arial" charset="0"/>
                <a:cs typeface="+mn-cs"/>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ea typeface="Arial" charset="0"/>
                <a:cs typeface="+mn-cs"/>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ea typeface="Arial" charset="0"/>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a:lstStyle>
          <a:p>
            <a:pPr>
              <a:defRPr/>
            </a:pPr>
            <a:r>
              <a:rPr lang="en-US" altLang="zh-CN" sz="2400" dirty="0" smtClean="0">
                <a:latin typeface="Comic Sans MS" pitchFamily="66" charset="0"/>
                <a:ea typeface="宋体" pitchFamily="2" charset="-122"/>
              </a:rPr>
              <a:t>Stay up </a:t>
            </a:r>
            <a:r>
              <a:rPr lang="en-US" altLang="zh-CN" sz="2400" b="1" i="1" dirty="0" smtClean="0">
                <a:solidFill>
                  <a:schemeClr val="accent2"/>
                </a:solidFill>
                <a:latin typeface="Comic Sans MS" pitchFamily="66" charset="0"/>
                <a:ea typeface="宋体" pitchFamily="2" charset="-122"/>
              </a:rPr>
              <a:t>Hawk</a:t>
            </a:r>
            <a:r>
              <a:rPr lang="en-US" altLang="zh-CN" sz="2400" dirty="0" smtClean="0">
                <a:latin typeface="Comic Sans MS" pitchFamily="66" charset="0"/>
                <a:ea typeface="宋体" pitchFamily="2" charset="-122"/>
              </a:rPr>
              <a:t> </a:t>
            </a:r>
            <a:r>
              <a:rPr lang="en-US" altLang="zh-CN" sz="2400" b="1" i="1" dirty="0" smtClean="0">
                <a:solidFill>
                  <a:srgbClr val="7030A0"/>
                </a:solidFill>
                <a:latin typeface="Comic Sans MS" pitchFamily="66" charset="0"/>
                <a:ea typeface="宋体" pitchFamily="2" charset="-122"/>
              </a:rPr>
              <a:t>Fans</a:t>
            </a:r>
            <a:r>
              <a:rPr lang="en-US" altLang="zh-CN" sz="2400" dirty="0" smtClean="0">
                <a:latin typeface="Comic Sans MS" pitchFamily="66" charset="0"/>
                <a:ea typeface="宋体" pitchFamily="2" charset="-122"/>
              </a:rPr>
              <a:t>. </a:t>
            </a:r>
          </a:p>
          <a:p>
            <a:pPr>
              <a:defRPr/>
            </a:pPr>
            <a:r>
              <a:rPr lang="en-US" altLang="zh-CN" sz="2400" dirty="0" smtClean="0">
                <a:latin typeface="Comic Sans MS" pitchFamily="66" charset="0"/>
                <a:ea typeface="宋体" pitchFamily="2" charset="-122"/>
              </a:rPr>
              <a:t>We are going through a </a:t>
            </a:r>
            <a:r>
              <a:rPr lang="en-US" altLang="zh-CN" sz="2400" b="1" i="1" dirty="0" smtClean="0">
                <a:solidFill>
                  <a:srgbClr val="0070C0"/>
                </a:solidFill>
                <a:latin typeface="Comic Sans MS" pitchFamily="66" charset="0"/>
                <a:ea typeface="宋体" pitchFamily="2" charset="-122"/>
              </a:rPr>
              <a:t>slump</a:t>
            </a:r>
            <a:r>
              <a:rPr lang="en-US" altLang="zh-CN" sz="2400" dirty="0" smtClean="0">
                <a:latin typeface="Comic Sans MS" pitchFamily="66" charset="0"/>
                <a:ea typeface="宋体" pitchFamily="2" charset="-122"/>
              </a:rPr>
              <a:t>, </a:t>
            </a:r>
          </a:p>
          <a:p>
            <a:pPr>
              <a:defRPr/>
            </a:pPr>
            <a:r>
              <a:rPr lang="en-US" altLang="zh-CN" sz="2400" dirty="0" smtClean="0">
                <a:latin typeface="Comic Sans MS" pitchFamily="66" charset="0"/>
                <a:ea typeface="宋体" pitchFamily="2" charset="-122"/>
              </a:rPr>
              <a:t>but we have to stay </a:t>
            </a:r>
            <a:r>
              <a:rPr lang="en-US" altLang="zh-CN" sz="2400" dirty="0">
                <a:latin typeface="Comic Sans MS" pitchFamily="66" charset="0"/>
                <a:ea typeface="宋体" pitchFamily="2" charset="-122"/>
              </a:rPr>
              <a:t>positive. </a:t>
            </a:r>
            <a:r>
              <a:rPr lang="en-US" altLang="zh-CN" sz="2400" dirty="0" smtClean="0">
                <a:latin typeface="Comic Sans MS" pitchFamily="66" charset="0"/>
                <a:ea typeface="宋体" pitchFamily="2" charset="-122"/>
              </a:rPr>
              <a:t>Go </a:t>
            </a:r>
            <a:r>
              <a:rPr lang="en-US" altLang="zh-CN" sz="2400" b="1" i="1" dirty="0" smtClean="0">
                <a:solidFill>
                  <a:schemeClr val="accent2"/>
                </a:solidFill>
                <a:latin typeface="Comic Sans MS" pitchFamily="66" charset="0"/>
                <a:ea typeface="宋体" pitchFamily="2" charset="-122"/>
              </a:rPr>
              <a:t>Hawks</a:t>
            </a:r>
            <a:r>
              <a:rPr lang="en-US" altLang="zh-CN" sz="2400" dirty="0" smtClean="0">
                <a:latin typeface="Comic Sans MS" pitchFamily="66" charset="0"/>
                <a:ea typeface="宋体" pitchFamily="2" charset="-122"/>
              </a:rPr>
              <a:t>!</a:t>
            </a:r>
            <a:endParaRPr lang="en-US" altLang="zh-CN" sz="2400" dirty="0">
              <a:latin typeface="Comic Sans MS" pitchFamily="66" charset="0"/>
              <a:ea typeface="宋体" pitchFamily="2" charset="-122"/>
            </a:endParaRPr>
          </a:p>
        </p:txBody>
      </p:sp>
      <p:pic>
        <p:nvPicPr>
          <p:cNvPr id="2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3992563"/>
            <a:ext cx="1730375" cy="962025"/>
          </a:xfrm>
          <a:prstGeom prst="rect">
            <a:avLst/>
          </a:prstGeom>
          <a:noFill/>
          <a:ln>
            <a:noFill/>
          </a:ln>
          <a:effectLst>
            <a:outerShdw blurRad="63500" dist="17961" dir="2700000" algn="ctr" rotWithShape="0">
              <a:srgbClr val="6B6B6B">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3" y="3771900"/>
            <a:ext cx="876300" cy="1481138"/>
          </a:xfrm>
          <a:prstGeom prst="rect">
            <a:avLst/>
          </a:prstGeom>
          <a:noFill/>
          <a:ln>
            <a:noFill/>
          </a:ln>
          <a:effectLst>
            <a:outerShdw blurRad="63500" dist="17961" dir="2700000" algn="ctr" rotWithShape="0">
              <a:srgbClr val="6B6B6B">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9325" y="3851275"/>
            <a:ext cx="1552575" cy="844550"/>
          </a:xfrm>
          <a:prstGeom prst="rect">
            <a:avLst/>
          </a:prstGeom>
          <a:noFill/>
          <a:ln>
            <a:noFill/>
          </a:ln>
          <a:effectLst>
            <a:outerShdw blurRad="63500" dist="17961" dir="2700000" algn="ctr" rotWithShape="0">
              <a:srgbClr val="6B6B6B">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8538" y="3806825"/>
            <a:ext cx="901700" cy="1404938"/>
          </a:xfrm>
          <a:prstGeom prst="rect">
            <a:avLst/>
          </a:prstGeom>
          <a:noFill/>
          <a:ln>
            <a:noFill/>
          </a:ln>
          <a:effectLst>
            <a:outerShdw blurRad="63500" dist="17961" dir="2700000" algn="ctr" rotWithShape="0">
              <a:srgbClr val="6B6B6B">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1213" y="4029075"/>
            <a:ext cx="1304925" cy="876300"/>
          </a:xfrm>
          <a:prstGeom prst="rect">
            <a:avLst/>
          </a:prstGeom>
          <a:noFill/>
          <a:ln>
            <a:noFill/>
          </a:ln>
          <a:effectLst>
            <a:outerShdw blurRad="63500" dist="17961" dir="2700000" algn="ctr" rotWithShape="0">
              <a:srgbClr val="6B6B6B">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2" name="Straight Arrow Connector 41"/>
          <p:cNvCxnSpPr/>
          <p:nvPr/>
        </p:nvCxnSpPr>
        <p:spPr>
          <a:xfrm flipH="1">
            <a:off x="1447800" y="1123114"/>
            <a:ext cx="2992438" cy="2869449"/>
          </a:xfrm>
          <a:prstGeom prst="straightConnector1">
            <a:avLst/>
          </a:prstGeom>
          <a:ln w="349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22" idx="0"/>
          </p:cNvCxnSpPr>
          <p:nvPr/>
        </p:nvCxnSpPr>
        <p:spPr>
          <a:xfrm>
            <a:off x="4440238" y="1196752"/>
            <a:ext cx="1222375" cy="2575148"/>
          </a:xfrm>
          <a:prstGeom prst="straightConnector1">
            <a:avLst/>
          </a:prstGeom>
          <a:ln w="34925">
            <a:solidFill>
              <a:schemeClr val="accent6">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2495550" y="1196752"/>
            <a:ext cx="2728913" cy="2832323"/>
          </a:xfrm>
          <a:prstGeom prst="straightConnector1">
            <a:avLst/>
          </a:prstGeom>
          <a:ln w="349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224463" y="1196752"/>
            <a:ext cx="1195387" cy="2610073"/>
          </a:xfrm>
          <a:prstGeom prst="straightConnector1">
            <a:avLst/>
          </a:prstGeom>
          <a:ln w="3492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4017963" y="1634249"/>
            <a:ext cx="2787649" cy="2172576"/>
          </a:xfrm>
          <a:prstGeom prst="straightConnector1">
            <a:avLst/>
          </a:prstGeom>
          <a:ln w="349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805612" y="1634249"/>
            <a:ext cx="1500188" cy="2001126"/>
          </a:xfrm>
          <a:prstGeom prst="straightConnector1">
            <a:avLst/>
          </a:prstGeom>
          <a:ln w="34925">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22" idx="0"/>
          </p:cNvCxnSpPr>
          <p:nvPr/>
        </p:nvCxnSpPr>
        <p:spPr>
          <a:xfrm flipH="1">
            <a:off x="5662613" y="2062477"/>
            <a:ext cx="2259806" cy="1709423"/>
          </a:xfrm>
          <a:prstGeom prst="straightConnector1">
            <a:avLst/>
          </a:prstGeom>
          <a:ln w="34925">
            <a:solidFill>
              <a:schemeClr val="accent6">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1600201" y="2062477"/>
            <a:ext cx="6322218" cy="1923736"/>
          </a:xfrm>
          <a:prstGeom prst="straightConnector1">
            <a:avLst/>
          </a:prstGeom>
          <a:ln w="349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40638" y="3659188"/>
            <a:ext cx="1443037"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
          <p:cNvSpPr txBox="1">
            <a:spLocks noChangeArrowheads="1"/>
          </p:cNvSpPr>
          <p:nvPr/>
        </p:nvSpPr>
        <p:spPr>
          <a:xfrm>
            <a:off x="169430" y="-91936"/>
            <a:ext cx="8074025" cy="1141413"/>
          </a:xfrm>
          <a:prstGeom prst="rect">
            <a:avLst/>
          </a:prstGeom>
        </p:spPr>
        <p:txBody>
          <a:bodyPr lIns="0" tIns="0" rIns="0" bIns="0"/>
          <a:lstStyle>
            <a:lvl1pPr algn="l" rtl="0" eaLnBrk="1" fontAlgn="base" hangingPunct="1">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defRPr/>
            </a:pPr>
            <a:r>
              <a:rPr lang="en-US" altLang="zh-CN" dirty="0" smtClean="0">
                <a:sym typeface="Tahoma" pitchFamily="34" charset="0"/>
              </a:rPr>
              <a:t>Collective Inference with Social Relations</a:t>
            </a:r>
            <a:endParaRPr lang="en-US" altLang="zh-CN" dirty="0"/>
          </a:p>
        </p:txBody>
      </p:sp>
      <p:pic>
        <p:nvPicPr>
          <p:cNvPr id="1843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47" y="620688"/>
            <a:ext cx="2222500"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V="1">
            <a:off x="1982788" y="1049477"/>
            <a:ext cx="608012" cy="147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057400" y="1560612"/>
            <a:ext cx="608012" cy="147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982788" y="1988840"/>
            <a:ext cx="608012" cy="147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8237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dirty="0" smtClean="0"/>
              <a:t>  </a:t>
            </a:r>
            <a:r>
              <a:rPr lang="en-US" sz="3200" dirty="0" smtClean="0"/>
              <a:t>Meta Path</a:t>
            </a:r>
          </a:p>
        </p:txBody>
      </p:sp>
      <p:sp>
        <p:nvSpPr>
          <p:cNvPr id="141315" name="Rectangle 3"/>
          <p:cNvSpPr>
            <a:spLocks noGrp="1" noChangeArrowheads="1"/>
          </p:cNvSpPr>
          <p:nvPr>
            <p:ph idx="1"/>
          </p:nvPr>
        </p:nvSpPr>
        <p:spPr/>
        <p:txBody>
          <a:bodyPr/>
          <a:lstStyle/>
          <a:p>
            <a:r>
              <a:rPr lang="en-US" sz="2800" dirty="0" smtClean="0"/>
              <a:t>A meta-path is a path defined over a network and composed of a sequence of relations between different object types (Sun et al., 2011)</a:t>
            </a:r>
          </a:p>
          <a:p>
            <a:r>
              <a:rPr lang="en-US" sz="2800" dirty="0" smtClean="0"/>
              <a:t>Meta paths between mentions </a:t>
            </a:r>
          </a:p>
          <a:p>
            <a:pPr lvl="1"/>
            <a:r>
              <a:rPr lang="en-US" sz="2400" dirty="0" smtClean="0"/>
              <a:t>M-T-M</a:t>
            </a:r>
          </a:p>
          <a:p>
            <a:pPr lvl="1"/>
            <a:r>
              <a:rPr lang="en-US" sz="2400" dirty="0" smtClean="0"/>
              <a:t>M-T-U-T-M</a:t>
            </a:r>
          </a:p>
          <a:p>
            <a:pPr lvl="1"/>
            <a:r>
              <a:rPr lang="en-US" sz="2400" dirty="0" smtClean="0"/>
              <a:t>M-T-H-T-M</a:t>
            </a:r>
          </a:p>
          <a:p>
            <a:pPr lvl="1"/>
            <a:r>
              <a:rPr lang="en-US" sz="2400" dirty="0" smtClean="0"/>
              <a:t>M-T-U-T-M-T-H-T-M</a:t>
            </a:r>
          </a:p>
          <a:p>
            <a:pPr lvl="1"/>
            <a:r>
              <a:rPr lang="en-US" sz="2400" dirty="0" smtClean="0"/>
              <a:t>M-T-H-T-M-T-U-T-M</a:t>
            </a:r>
          </a:p>
        </p:txBody>
      </p:sp>
      <p:pic>
        <p:nvPicPr>
          <p:cNvPr id="133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1764" y="2996952"/>
            <a:ext cx="4681538"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2720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1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131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131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131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131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131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13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ltLang="zh-CN" sz="3200" dirty="0" smtClean="0"/>
              <a:t>Relational Graph</a:t>
            </a:r>
          </a:p>
        </p:txBody>
      </p:sp>
      <p:sp>
        <p:nvSpPr>
          <p:cNvPr id="50178" name="Content Placeholder 2"/>
          <p:cNvSpPr>
            <a:spLocks noGrp="1"/>
          </p:cNvSpPr>
          <p:nvPr>
            <p:ph idx="1"/>
          </p:nvPr>
        </p:nvSpPr>
        <p:spPr/>
        <p:txBody>
          <a:bodyPr/>
          <a:lstStyle/>
          <a:p>
            <a:r>
              <a:rPr lang="en-US" altLang="zh-CN" sz="2800" dirty="0" smtClean="0"/>
              <a:t>Each pair of mention m and concept c as a node</a:t>
            </a:r>
          </a:p>
          <a:p>
            <a:pPr lvl="1"/>
            <a:r>
              <a:rPr lang="en-US" altLang="zh-CN" dirty="0" smtClean="0"/>
              <a:t>m is linkable, and c is the correct concept, &lt;m, c&gt; should be assigned label 1, otherwise 0</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2640013"/>
            <a:ext cx="5224463" cy="3408362"/>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133</a:t>
            </a:fld>
            <a:endParaRPr lang="en-US" altLang="zh-TW" dirty="0"/>
          </a:p>
        </p:txBody>
      </p:sp>
    </p:spTree>
    <p:extLst>
      <p:ext uri="{BB962C8B-B14F-4D97-AF65-F5344CB8AC3E}">
        <p14:creationId xmlns:p14="http://schemas.microsoft.com/office/powerpoint/2010/main" val="3410169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00444" y="0"/>
            <a:ext cx="8867328" cy="980728"/>
          </a:xfrm>
        </p:spPr>
        <p:txBody>
          <a:bodyPr/>
          <a:lstStyle/>
          <a:p>
            <a:r>
              <a:rPr lang="en-US" sz="3200" dirty="0" smtClean="0"/>
              <a:t>Performance Comparison</a:t>
            </a:r>
          </a:p>
        </p:txBody>
      </p:sp>
      <p:sp>
        <p:nvSpPr>
          <p:cNvPr id="4" name="Content Placeholder 3"/>
          <p:cNvSpPr>
            <a:spLocks noGrp="1"/>
          </p:cNvSpPr>
          <p:nvPr>
            <p:ph idx="1"/>
          </p:nvPr>
        </p:nvSpPr>
        <p:spPr/>
        <p:txBody>
          <a:bodyPr/>
          <a:lstStyle/>
          <a:p>
            <a:endParaRPr lang="en-US"/>
          </a:p>
        </p:txBody>
      </p:sp>
      <p:pic>
        <p:nvPicPr>
          <p:cNvPr id="583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300" y="1008063"/>
            <a:ext cx="6583363"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3"/>
          <p:cNvSpPr txBox="1">
            <a:spLocks noChangeArrowheads="1"/>
          </p:cNvSpPr>
          <p:nvPr/>
        </p:nvSpPr>
        <p:spPr bwMode="auto">
          <a:xfrm>
            <a:off x="3335338" y="5503863"/>
            <a:ext cx="2071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zh-CN" sz="1800"/>
              <a:t>Labeled Data Size</a:t>
            </a:r>
          </a:p>
        </p:txBody>
      </p:sp>
      <p:sp>
        <p:nvSpPr>
          <p:cNvPr id="58372" name="TextBox 1"/>
          <p:cNvSpPr txBox="1">
            <a:spLocks noChangeArrowheads="1"/>
          </p:cNvSpPr>
          <p:nvPr/>
        </p:nvSpPr>
        <p:spPr bwMode="auto">
          <a:xfrm>
            <a:off x="2979738" y="3403600"/>
            <a:ext cx="2239962" cy="1323975"/>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000">
                <a:solidFill>
                  <a:schemeClr val="bg1"/>
                </a:solidFill>
              </a:rPr>
              <a:t>                                     </a:t>
            </a:r>
          </a:p>
          <a:p>
            <a:pPr eaLnBrk="1" hangingPunct="1"/>
            <a:r>
              <a:rPr lang="zh-CN" altLang="en-US" sz="2000">
                <a:solidFill>
                  <a:schemeClr val="bg1"/>
                </a:solidFill>
              </a:rPr>
              <a:t>                               </a:t>
            </a:r>
          </a:p>
          <a:p>
            <a:pPr eaLnBrk="1" hangingPunct="1"/>
            <a:r>
              <a:rPr lang="zh-CN" altLang="en-US" sz="2000">
                <a:solidFill>
                  <a:schemeClr val="bg1"/>
                </a:solidFill>
              </a:rPr>
              <a:t>                                 </a:t>
            </a:r>
          </a:p>
          <a:p>
            <a:pPr eaLnBrk="1" hangingPunct="1"/>
            <a:endParaRPr lang="zh-CN" altLang="en-US" sz="2000">
              <a:solidFill>
                <a:schemeClr val="bg1"/>
              </a:solidFill>
            </a:endParaRPr>
          </a:p>
        </p:txBody>
      </p:sp>
      <p:sp>
        <p:nvSpPr>
          <p:cNvPr id="58374" name="TextBox 3"/>
          <p:cNvSpPr txBox="1">
            <a:spLocks noChangeArrowheads="1"/>
          </p:cNvSpPr>
          <p:nvPr/>
        </p:nvSpPr>
        <p:spPr bwMode="auto">
          <a:xfrm>
            <a:off x="4321969" y="2894047"/>
            <a:ext cx="39292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zh-CN" sz="1800" dirty="0" smtClean="0"/>
              <a:t>Supervised Model (Meiji et al., 2012)</a:t>
            </a:r>
            <a:endParaRPr lang="en-US" altLang="zh-CN" sz="1800" dirty="0"/>
          </a:p>
        </p:txBody>
      </p:sp>
      <p:sp>
        <p:nvSpPr>
          <p:cNvPr id="58375" name="TextBox 4"/>
          <p:cNvSpPr txBox="1">
            <a:spLocks noChangeArrowheads="1"/>
          </p:cNvSpPr>
          <p:nvPr/>
        </p:nvSpPr>
        <p:spPr bwMode="auto">
          <a:xfrm>
            <a:off x="192511" y="5726842"/>
            <a:ext cx="87959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zh-CN" sz="2000" b="1" dirty="0" smtClean="0"/>
              <a:t>Semi-supervised collective inference </a:t>
            </a:r>
            <a:r>
              <a:rPr lang="en-US" altLang="zh-CN" sz="2000" b="1" dirty="0"/>
              <a:t>with 30% labeled </a:t>
            </a:r>
            <a:r>
              <a:rPr lang="en-US" altLang="zh-CN" sz="2000" b="1" dirty="0" smtClean="0"/>
              <a:t>data achieves </a:t>
            </a:r>
          </a:p>
          <a:p>
            <a:pPr eaLnBrk="1" hangingPunct="1"/>
            <a:r>
              <a:rPr lang="en-US" altLang="zh-CN" sz="2000" b="1" dirty="0" smtClean="0"/>
              <a:t>comparable performance </a:t>
            </a:r>
            <a:r>
              <a:rPr lang="en-US" altLang="zh-CN" sz="2000" b="1" dirty="0"/>
              <a:t>with the state-of-the-art supervised model</a:t>
            </a:r>
          </a:p>
        </p:txBody>
      </p:sp>
      <p:sp>
        <p:nvSpPr>
          <p:cNvPr id="11" name="TextBox 3"/>
          <p:cNvSpPr txBox="1">
            <a:spLocks noChangeArrowheads="1"/>
          </p:cNvSpPr>
          <p:nvPr/>
        </p:nvSpPr>
        <p:spPr bwMode="auto">
          <a:xfrm>
            <a:off x="2670156" y="1690382"/>
            <a:ext cx="6237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zh-CN" sz="1800" dirty="0" smtClean="0"/>
              <a:t>Semi-Supervised Collective Inference (Huang et </a:t>
            </a:r>
            <a:r>
              <a:rPr lang="en-US" altLang="zh-CN" sz="1800" smtClean="0"/>
              <a:t>al., 2014)</a:t>
            </a:r>
            <a:endParaRPr lang="en-US" altLang="zh-CN" sz="1800" dirty="0"/>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134</a:t>
            </a:fld>
            <a:endParaRPr lang="en-US" altLang="zh-TW" dirty="0"/>
          </a:p>
        </p:txBody>
      </p:sp>
    </p:spTree>
    <p:extLst>
      <p:ext uri="{BB962C8B-B14F-4D97-AF65-F5344CB8AC3E}">
        <p14:creationId xmlns:p14="http://schemas.microsoft.com/office/powerpoint/2010/main" val="2327891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1"/>
          <p:cNvSpPr txBox="1">
            <a:spLocks/>
          </p:cNvSpPr>
          <p:nvPr/>
        </p:nvSpPr>
        <p:spPr bwMode="auto">
          <a:xfrm>
            <a:off x="457200" y="0"/>
            <a:ext cx="82296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nSpc>
                <a:spcPts val="5800"/>
              </a:lnSpc>
            </a:pP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From Non-collective to Collective</a:t>
            </a:r>
            <a:endParaRPr lang="en-US" sz="3200" dirty="0">
              <a:solidFill>
                <a:srgbClr val="990000"/>
              </a:solidFill>
              <a:effectLst>
                <a:outerShdw blurRad="63500" dist="38100" dir="5400000" algn="t" rotWithShape="0">
                  <a:prstClr val="black">
                    <a:alpha val="25000"/>
                  </a:prstClr>
                </a:outerShdw>
              </a:effectLst>
              <a:latin typeface="Palatino Linotype"/>
              <a:cs typeface="MS PGothic" charset="0"/>
            </a:endParaRPr>
          </a:p>
        </p:txBody>
      </p:sp>
      <p:pic>
        <p:nvPicPr>
          <p:cNvPr id="5" name="Picture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472" y="4129288"/>
            <a:ext cx="2659683" cy="19641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6"/>
          <p:cNvSpPr>
            <a:spLocks noChangeArrowheads="1"/>
          </p:cNvSpPr>
          <p:nvPr/>
        </p:nvSpPr>
        <p:spPr bwMode="auto">
          <a:xfrm>
            <a:off x="3491880" y="6158957"/>
            <a:ext cx="1655763"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indent="-342900" algn="ctr"/>
            <a:r>
              <a:rPr lang="en-US" b="1" i="1" dirty="0">
                <a:solidFill>
                  <a:srgbClr val="0350FB"/>
                </a:solidFill>
              </a:rPr>
              <a:t>Collective Animal Behavior</a:t>
            </a:r>
          </a:p>
        </p:txBody>
      </p:sp>
      <p:sp>
        <p:nvSpPr>
          <p:cNvPr id="7" name="Rectangle 67"/>
          <p:cNvSpPr>
            <a:spLocks noChangeArrowheads="1"/>
          </p:cNvSpPr>
          <p:nvPr/>
        </p:nvSpPr>
        <p:spPr bwMode="auto">
          <a:xfrm>
            <a:off x="6788432" y="6169032"/>
            <a:ext cx="1655762"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indent="-342900" algn="ctr"/>
            <a:r>
              <a:rPr lang="en-US" b="1" i="1" dirty="0">
                <a:solidFill>
                  <a:srgbClr val="0350FB"/>
                </a:solidFill>
              </a:rPr>
              <a:t>Great Minds Think Alike</a:t>
            </a:r>
          </a:p>
        </p:txBody>
      </p:sp>
      <p:pic>
        <p:nvPicPr>
          <p:cNvPr id="8"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303" y="4129288"/>
            <a:ext cx="2620739" cy="19641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3909" y="4170652"/>
            <a:ext cx="2896181" cy="19733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bwMode="auto">
          <a:xfrm>
            <a:off x="381000" y="836712"/>
            <a:ext cx="8870950" cy="2935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457200" indent="-457200" eaLnBrk="0" hangingPunct="0">
              <a:defRPr sz="2400">
                <a:solidFill>
                  <a:schemeClr val="tx1"/>
                </a:solidFill>
                <a:latin typeface="Arial" pitchFamily="34" charset="0"/>
                <a:ea typeface="MS PGothic" pitchFamily="34" charset="-128"/>
              </a:defRPr>
            </a:lvl1pPr>
            <a:lvl2pPr marL="800100" indent="-45720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457200" lvl="1">
              <a:buFont typeface="Arial" pitchFamily="34" charset="0"/>
              <a:buChar char="•"/>
              <a:defRPr/>
            </a:pPr>
            <a:r>
              <a:rPr lang="en-US" dirty="0">
                <a:latin typeface="Calibri" panose="020F0502020204030204" pitchFamily="34" charset="0"/>
                <a:cs typeface="Calibri" panose="020F0502020204030204" pitchFamily="34" charset="0"/>
              </a:rPr>
              <a:t>Intuition: Promote </a:t>
            </a:r>
            <a:r>
              <a:rPr lang="en-US" dirty="0" smtClean="0">
                <a:latin typeface="Calibri" panose="020F0502020204030204" pitchFamily="34" charset="0"/>
                <a:cs typeface="Calibri" panose="020F0502020204030204" pitchFamily="34" charset="0"/>
              </a:rPr>
              <a:t>semantically coherent pairs </a:t>
            </a:r>
            <a:r>
              <a:rPr lang="en-US" dirty="0">
                <a:latin typeface="Calibri" panose="020F0502020204030204" pitchFamily="34" charset="0"/>
                <a:cs typeface="Calibri" panose="020F0502020204030204" pitchFamily="34" charset="0"/>
              </a:rPr>
              <a:t>of </a:t>
            </a:r>
            <a:r>
              <a:rPr lang="en-US" dirty="0" smtClean="0">
                <a:latin typeface="Calibri" panose="020F0502020204030204" pitchFamily="34" charset="0"/>
                <a:cs typeface="Calibri" panose="020F0502020204030204" pitchFamily="34" charset="0"/>
              </a:rPr>
              <a:t>titles </a:t>
            </a:r>
          </a:p>
          <a:p>
            <a:pPr marL="457200" lvl="1">
              <a:buFont typeface="Arial" pitchFamily="34" charset="0"/>
              <a:buChar char="•"/>
              <a:defRPr/>
            </a:pPr>
            <a:endParaRPr lang="en-US" dirty="0">
              <a:latin typeface="Calibri" panose="020F0502020204030204" pitchFamily="34" charset="0"/>
              <a:cs typeface="Calibri" panose="020F0502020204030204" pitchFamily="34" charset="0"/>
            </a:endParaRPr>
          </a:p>
          <a:p>
            <a:pPr lvl="1">
              <a:buFont typeface="Arial" pitchFamily="34" charset="0"/>
              <a:buChar char="•"/>
              <a:defRPr/>
            </a:pPr>
            <a:r>
              <a:rPr lang="en-US" sz="2200" dirty="0" smtClean="0">
                <a:latin typeface="Calibri" panose="020F0502020204030204" pitchFamily="34" charset="0"/>
                <a:cs typeface="Calibri" panose="020F0502020204030204" pitchFamily="34" charset="0"/>
              </a:rPr>
              <a:t>(1) Enrich text with external KB knowledge</a:t>
            </a:r>
          </a:p>
          <a:p>
            <a:pPr lvl="3">
              <a:buFont typeface="Arial" pitchFamily="34" charset="0"/>
              <a:buChar char="•"/>
              <a:defRPr/>
            </a:pPr>
            <a:r>
              <a:rPr lang="en-US" sz="2200" dirty="0" smtClean="0">
                <a:latin typeface="Calibri" panose="020F0502020204030204" pitchFamily="34" charset="0"/>
                <a:cs typeface="Calibri" panose="020F0502020204030204" pitchFamily="34" charset="0"/>
              </a:rPr>
              <a:t>Use graph metrics (as described earlier) </a:t>
            </a:r>
          </a:p>
          <a:p>
            <a:pPr lvl="1">
              <a:buFont typeface="Arial" pitchFamily="34" charset="0"/>
              <a:buChar char="•"/>
              <a:defRPr/>
            </a:pPr>
            <a:r>
              <a:rPr lang="en-US" sz="2200" dirty="0" smtClean="0">
                <a:latin typeface="Calibri" panose="020F0502020204030204" pitchFamily="34" charset="0"/>
                <a:cs typeface="Calibri" panose="020F0502020204030204" pitchFamily="34" charset="0"/>
              </a:rPr>
              <a:t>(2) Enrich text with (some) gold titles</a:t>
            </a:r>
          </a:p>
          <a:p>
            <a:pPr lvl="3">
              <a:buFont typeface="Arial" pitchFamily="34" charset="0"/>
              <a:buChar char="•"/>
              <a:defRPr/>
            </a:pPr>
            <a:r>
              <a:rPr lang="en-US" sz="2200" dirty="0" smtClean="0">
                <a:latin typeface="Calibri" panose="020F0502020204030204" pitchFamily="34" charset="0"/>
                <a:cs typeface="Calibri" panose="020F0502020204030204" pitchFamily="34" charset="0"/>
              </a:rPr>
              <a:t>Use graph propagation algorithms</a:t>
            </a:r>
            <a:endParaRPr lang="en-US" sz="2200" dirty="0">
              <a:latin typeface="Calibri" panose="020F0502020204030204" pitchFamily="34" charset="0"/>
              <a:cs typeface="Calibri" panose="020F0502020204030204" pitchFamily="34" charset="0"/>
            </a:endParaRPr>
          </a:p>
          <a:p>
            <a:pPr lvl="1">
              <a:buFont typeface="Arial" pitchFamily="34" charset="0"/>
              <a:buChar char="•"/>
              <a:defRPr/>
            </a:pPr>
            <a:r>
              <a:rPr lang="en-US" sz="2200" dirty="0" smtClean="0">
                <a:latin typeface="Calibri" panose="020F0502020204030204" pitchFamily="34" charset="0"/>
                <a:cs typeface="Calibri" panose="020F0502020204030204" pitchFamily="34" charset="0"/>
              </a:rPr>
              <a:t>(3) Enrich Text with (local) relational information </a:t>
            </a:r>
          </a:p>
          <a:p>
            <a:pPr lvl="3">
              <a:buFont typeface="Arial" pitchFamily="34" charset="0"/>
              <a:buChar char="•"/>
              <a:defRPr/>
            </a:pPr>
            <a:r>
              <a:rPr lang="en-US" sz="2200" dirty="0" smtClean="0">
                <a:latin typeface="Calibri" panose="020F0502020204030204" pitchFamily="34" charset="0"/>
                <a:cs typeface="Calibri" panose="020F0502020204030204" pitchFamily="34" charset="0"/>
              </a:rPr>
              <a:t>Use global inference methods </a:t>
            </a:r>
            <a:endParaRPr lang="en-US" sz="2200" dirty="0">
              <a:latin typeface="Calibri" panose="020F0502020204030204" pitchFamily="34" charset="0"/>
              <a:cs typeface="Calibri" panose="020F0502020204030204" pitchFamily="34" charset="0"/>
            </a:endParaRPr>
          </a:p>
          <a:p>
            <a:pPr lvl="1">
              <a:buFont typeface="Arial" pitchFamily="34" charset="0"/>
              <a:buChar char="•"/>
              <a:defRPr/>
            </a:pPr>
            <a:endParaRPr lang="en-US" sz="2000" dirty="0">
              <a:latin typeface="Calibri" panose="020F0502020204030204" pitchFamily="34" charset="0"/>
              <a:cs typeface="Calibri" panose="020F0502020204030204" pitchFamily="34" charset="0"/>
            </a:endParaRPr>
          </a:p>
        </p:txBody>
      </p:sp>
      <p:sp>
        <p:nvSpPr>
          <p:cNvPr id="11" name="Right Arrow 10"/>
          <p:cNvSpPr/>
          <p:nvPr/>
        </p:nvSpPr>
        <p:spPr>
          <a:xfrm>
            <a:off x="0" y="2796694"/>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6"/>
          <p:cNvSpPr>
            <a:spLocks noChangeArrowheads="1"/>
          </p:cNvSpPr>
          <p:nvPr/>
        </p:nvSpPr>
        <p:spPr bwMode="auto">
          <a:xfrm>
            <a:off x="794792" y="6144002"/>
            <a:ext cx="1655763"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indent="-342900" algn="ctr"/>
            <a:r>
              <a:rPr lang="en-US" b="1" i="1" dirty="0" smtClean="0">
                <a:solidFill>
                  <a:srgbClr val="0350FB"/>
                </a:solidFill>
              </a:rPr>
              <a:t>Collaborative Learning</a:t>
            </a:r>
            <a:endParaRPr lang="en-US" b="1" i="1" dirty="0">
              <a:solidFill>
                <a:srgbClr val="0350FB"/>
              </a:solidFill>
            </a:endParaRPr>
          </a:p>
        </p:txBody>
      </p:sp>
    </p:spTree>
    <p:extLst>
      <p:ext uri="{BB962C8B-B14F-4D97-AF65-F5344CB8AC3E}">
        <p14:creationId xmlns:p14="http://schemas.microsoft.com/office/powerpoint/2010/main" val="250457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457200" y="1052736"/>
            <a:ext cx="8077200" cy="5119464"/>
          </a:xfrm>
          <a:prstGeom prst="rect">
            <a:avLst/>
          </a:prstGeom>
        </p:spPr>
        <p:txBody>
          <a:bodyPr/>
          <a:lstStyle/>
          <a:p>
            <a:r>
              <a:rPr lang="en-US" dirty="0" smtClean="0"/>
              <a:t>A few researchers focused on efficiency of </a:t>
            </a:r>
            <a:r>
              <a:rPr lang="en-US" dirty="0" err="1" smtClean="0"/>
              <a:t>Wikification</a:t>
            </a:r>
            <a:r>
              <a:rPr lang="en-US" dirty="0" smtClean="0"/>
              <a:t> (e.g. stacking (He et al., 2013) and distributional </a:t>
            </a:r>
            <a:r>
              <a:rPr lang="en-US" dirty="0"/>
              <a:t>hierarchical clustering (</a:t>
            </a:r>
            <a:r>
              <a:rPr lang="en-US" dirty="0" err="1" smtClean="0"/>
              <a:t>Bekkerman</a:t>
            </a:r>
            <a:r>
              <a:rPr lang="en-US" dirty="0" smtClean="0"/>
              <a:t> et al., 2005; </a:t>
            </a:r>
            <a:r>
              <a:rPr lang="en-US" dirty="0"/>
              <a:t>Singh et al. 2011</a:t>
            </a:r>
            <a:r>
              <a:rPr lang="en-US" dirty="0" smtClean="0"/>
              <a:t>)); most others focus on improving quality</a:t>
            </a:r>
            <a:endParaRPr lang="en-US" sz="2400" dirty="0" smtClean="0"/>
          </a:p>
          <a:p>
            <a:endParaRPr lang="en-US" sz="2400" dirty="0" smtClean="0"/>
          </a:p>
          <a:p>
            <a:endParaRPr lang="en-US" dirty="0"/>
          </a:p>
          <a:p>
            <a:endParaRPr lang="en-US" sz="2400" dirty="0" smtClean="0"/>
          </a:p>
          <a:p>
            <a:endParaRPr lang="en-US" dirty="0"/>
          </a:p>
          <a:p>
            <a:r>
              <a:rPr lang="en-US" sz="2400" dirty="0" smtClean="0"/>
              <a:t>State-of-the-art systems (Ratinov et al. 2011) can achieve the above with local and global statistical features</a:t>
            </a:r>
            <a:endParaRPr lang="en-US" sz="1400" dirty="0"/>
          </a:p>
          <a:p>
            <a:pPr lvl="1"/>
            <a:r>
              <a:rPr lang="en-US" sz="2000" dirty="0" smtClean="0"/>
              <a:t>Reaches bottleneck around 70%~ 85% F1 on non-wiki datasets</a:t>
            </a:r>
          </a:p>
          <a:p>
            <a:pPr lvl="1"/>
            <a:r>
              <a:rPr lang="en-US" sz="2000" b="1" dirty="0" smtClean="0"/>
              <a:t>What is missing?</a:t>
            </a:r>
          </a:p>
        </p:txBody>
      </p:sp>
      <p:sp>
        <p:nvSpPr>
          <p:cNvPr id="2" name="Title 1"/>
          <p:cNvSpPr>
            <a:spLocks noGrp="1"/>
          </p:cNvSpPr>
          <p:nvPr>
            <p:ph type="title"/>
          </p:nvPr>
        </p:nvSpPr>
        <p:spPr>
          <a:xfrm>
            <a:off x="457200" y="-300449"/>
            <a:ext cx="8229600" cy="1600200"/>
          </a:xfrm>
        </p:spPr>
        <p:txBody>
          <a:bodyPr/>
          <a:lstStyle/>
          <a:p>
            <a:r>
              <a:rPr lang="en-US" dirty="0" smtClean="0"/>
              <a:t>General Challenges</a:t>
            </a:r>
            <a:endParaRPr lang="en-US" dirty="0"/>
          </a:p>
        </p:txBody>
      </p:sp>
      <p:sp>
        <p:nvSpPr>
          <p:cNvPr id="6" name="TextBox 5"/>
          <p:cNvSpPr txBox="1"/>
          <p:nvPr/>
        </p:nvSpPr>
        <p:spPr>
          <a:xfrm>
            <a:off x="1053678" y="2996952"/>
            <a:ext cx="6959600" cy="1200329"/>
          </a:xfrm>
          <a:prstGeom prst="rect">
            <a:avLst/>
          </a:prstGeom>
          <a:noFill/>
          <a:ln>
            <a:solidFill>
              <a:schemeClr val="tx1"/>
            </a:solidFill>
          </a:ln>
        </p:spPr>
        <p:txBody>
          <a:bodyPr wrap="square" rtlCol="0">
            <a:spAutoFit/>
          </a:bodyPr>
          <a:lstStyle/>
          <a:p>
            <a:r>
              <a:rPr lang="en-US" u="sng" dirty="0">
                <a:solidFill>
                  <a:srgbClr val="0000FF"/>
                </a:solidFill>
              </a:rPr>
              <a:t>Blumenthal</a:t>
            </a:r>
            <a:r>
              <a:rPr lang="en-US" dirty="0"/>
              <a:t> (</a:t>
            </a:r>
            <a:r>
              <a:rPr lang="en-US" u="sng" dirty="0">
                <a:solidFill>
                  <a:srgbClr val="0000FF"/>
                </a:solidFill>
              </a:rPr>
              <a:t>D</a:t>
            </a:r>
            <a:r>
              <a:rPr lang="en-US" dirty="0"/>
              <a:t>) is a candidate for the </a:t>
            </a:r>
            <a:r>
              <a:rPr lang="en-US" u="sng" dirty="0">
                <a:solidFill>
                  <a:srgbClr val="0000FF"/>
                </a:solidFill>
              </a:rPr>
              <a:t>U.S. Senate</a:t>
            </a:r>
            <a:r>
              <a:rPr lang="en-US" dirty="0"/>
              <a:t> seat now held </a:t>
            </a:r>
            <a:r>
              <a:rPr lang="en-US" dirty="0" smtClean="0"/>
              <a:t>by </a:t>
            </a:r>
            <a:r>
              <a:rPr lang="en-US" u="sng" dirty="0" smtClean="0">
                <a:solidFill>
                  <a:srgbClr val="0000FF"/>
                </a:solidFill>
              </a:rPr>
              <a:t>Christopher Dodd</a:t>
            </a:r>
            <a:r>
              <a:rPr lang="en-US" dirty="0" smtClean="0"/>
              <a:t> </a:t>
            </a:r>
            <a:r>
              <a:rPr lang="en-US" dirty="0"/>
              <a:t>(D), and he has held a commanding lead in the </a:t>
            </a:r>
            <a:r>
              <a:rPr lang="en-US" dirty="0" smtClean="0"/>
              <a:t>race since </a:t>
            </a:r>
            <a:r>
              <a:rPr lang="en-US" dirty="0"/>
              <a:t>he entered it. </a:t>
            </a:r>
            <a:r>
              <a:rPr lang="en-US" dirty="0" smtClean="0"/>
              <a:t>But the </a:t>
            </a:r>
            <a:r>
              <a:rPr lang="en-US" u="sng" dirty="0">
                <a:solidFill>
                  <a:srgbClr val="0000FF"/>
                </a:solidFill>
              </a:rPr>
              <a:t>Times</a:t>
            </a:r>
            <a:r>
              <a:rPr lang="en-US" dirty="0"/>
              <a:t> report has the potential </a:t>
            </a:r>
            <a:r>
              <a:rPr lang="en-US" dirty="0" smtClean="0"/>
              <a:t>to fundamentally </a:t>
            </a:r>
            <a:r>
              <a:rPr lang="en-US" dirty="0"/>
              <a:t>reshape the contest in </a:t>
            </a:r>
            <a:r>
              <a:rPr lang="en-US" u="sng" dirty="0" smtClean="0">
                <a:solidFill>
                  <a:srgbClr val="0000FF"/>
                </a:solidFill>
              </a:rPr>
              <a:t>the Nutmeg </a:t>
            </a:r>
            <a:r>
              <a:rPr lang="en-US" u="sng" dirty="0">
                <a:solidFill>
                  <a:srgbClr val="0000FF"/>
                </a:solidFill>
              </a:rPr>
              <a:t>State</a:t>
            </a:r>
            <a:r>
              <a:rPr lang="en-US" dirty="0"/>
              <a:t>.</a:t>
            </a:r>
            <a:endParaRPr lang="en-US" dirty="0">
              <a:cs typeface="Arial" pitchFamily="34" charset="0"/>
            </a:endParaRPr>
          </a:p>
        </p:txBody>
      </p:sp>
    </p:spTree>
    <p:extLst>
      <p:ext uri="{BB962C8B-B14F-4D97-AF65-F5344CB8AC3E}">
        <p14:creationId xmlns:p14="http://schemas.microsoft.com/office/powerpoint/2010/main" val="1713715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Relational Inference</a:t>
            </a:r>
            <a:endParaRPr lang="en-US" dirty="0"/>
          </a:p>
        </p:txBody>
      </p:sp>
      <p:sp>
        <p:nvSpPr>
          <p:cNvPr id="3" name="Content Placeholder 2"/>
          <p:cNvSpPr>
            <a:spLocks noGrp="1"/>
          </p:cNvSpPr>
          <p:nvPr>
            <p:ph idx="1"/>
          </p:nvPr>
        </p:nvSpPr>
        <p:spPr>
          <a:xfrm>
            <a:off x="457200" y="1219200"/>
            <a:ext cx="8382000" cy="4953000"/>
          </a:xfrm>
        </p:spPr>
        <p:txBody>
          <a:bodyPr/>
          <a:lstStyle/>
          <a:p>
            <a:endParaRPr lang="en-US" dirty="0" smtClean="0"/>
          </a:p>
          <a:p>
            <a:endParaRPr lang="en-US" dirty="0"/>
          </a:p>
          <a:p>
            <a:endParaRPr lang="en-US" dirty="0"/>
          </a:p>
          <a:p>
            <a:r>
              <a:rPr lang="en-US" sz="2000" dirty="0" smtClean="0">
                <a:solidFill>
                  <a:srgbClr val="0000FF"/>
                </a:solidFill>
              </a:rPr>
              <a:t>Mubarak,</a:t>
            </a:r>
          </a:p>
          <a:p>
            <a:endParaRPr lang="en-US" sz="2000" dirty="0"/>
          </a:p>
          <a:p>
            <a:endParaRPr lang="en-US" sz="2000" dirty="0"/>
          </a:p>
        </p:txBody>
      </p:sp>
      <p:sp>
        <p:nvSpPr>
          <p:cNvPr id="4" name="Rectangle 3"/>
          <p:cNvSpPr/>
          <p:nvPr/>
        </p:nvSpPr>
        <p:spPr>
          <a:xfrm>
            <a:off x="1858296" y="2525106"/>
            <a:ext cx="7057104" cy="400110"/>
          </a:xfrm>
          <a:prstGeom prst="rect">
            <a:avLst/>
          </a:prstGeom>
        </p:spPr>
        <p:txBody>
          <a:bodyPr wrap="square">
            <a:spAutoFit/>
          </a:bodyPr>
          <a:lstStyle/>
          <a:p>
            <a:r>
              <a:rPr lang="en-US" sz="2000" dirty="0">
                <a:solidFill>
                  <a:srgbClr val="0000FF"/>
                </a:solidFill>
                <a:latin typeface="+mn-lt"/>
              </a:rPr>
              <a:t>the wife of deposed Egyptian President Hosni </a:t>
            </a:r>
            <a:r>
              <a:rPr lang="en-US" sz="2000" dirty="0" smtClean="0">
                <a:solidFill>
                  <a:srgbClr val="0000FF"/>
                </a:solidFill>
                <a:latin typeface="+mn-lt"/>
              </a:rPr>
              <a:t>Mubarak,… </a:t>
            </a:r>
            <a:endParaRPr lang="en-US" sz="2000" dirty="0">
              <a:solidFill>
                <a:srgbClr val="0000FF"/>
              </a:solidFill>
              <a:latin typeface="+mn-lt"/>
            </a:endParaRPr>
          </a:p>
        </p:txBody>
      </p:sp>
      <p:cxnSp>
        <p:nvCxnSpPr>
          <p:cNvPr id="6" name="Straight Connector 5"/>
          <p:cNvCxnSpPr/>
          <p:nvPr/>
        </p:nvCxnSpPr>
        <p:spPr>
          <a:xfrm>
            <a:off x="867102" y="2916236"/>
            <a:ext cx="9438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084168" y="2916236"/>
            <a:ext cx="1782096"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79408" y="2916236"/>
            <a:ext cx="63909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4"/>
          </p:nvPr>
        </p:nvSpPr>
        <p:spPr/>
        <p:txBody>
          <a:bodyPr/>
          <a:lstStyle/>
          <a:p>
            <a:pPr>
              <a:defRPr/>
            </a:pPr>
            <a:fld id="{949EA72D-AFDA-4341-B72A-4A95FB1F0E84}" type="slidenum">
              <a:rPr lang="en-US" altLang="zh-TW" smtClean="0"/>
              <a:pPr>
                <a:defRPr/>
              </a:pPr>
              <a:t>137</a:t>
            </a:fld>
            <a:endParaRPr lang="en-US" altLang="zh-TW" dirty="0"/>
          </a:p>
        </p:txBody>
      </p:sp>
    </p:spTree>
    <p:extLst>
      <p:ext uri="{BB962C8B-B14F-4D97-AF65-F5344CB8AC3E}">
        <p14:creationId xmlns:p14="http://schemas.microsoft.com/office/powerpoint/2010/main" val="853532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1146517"/>
            <a:ext cx="7391400" cy="400110"/>
          </a:xfrm>
          <a:prstGeom prst="rect">
            <a:avLst/>
          </a:prstGeom>
        </p:spPr>
        <p:txBody>
          <a:bodyPr wrap="square">
            <a:spAutoFit/>
          </a:bodyPr>
          <a:lstStyle/>
          <a:p>
            <a:r>
              <a:rPr lang="en-US" sz="2000" dirty="0" smtClean="0">
                <a:solidFill>
                  <a:srgbClr val="0000FF"/>
                </a:solidFill>
                <a:latin typeface="+mn-lt"/>
              </a:rPr>
              <a:t>	</a:t>
            </a:r>
            <a:r>
              <a:rPr lang="en-US" sz="2000" dirty="0" smtClean="0">
                <a:latin typeface="+mn-lt"/>
              </a:rPr>
              <a:t>, </a:t>
            </a:r>
            <a:r>
              <a:rPr lang="en-US" sz="2000" dirty="0">
                <a:latin typeface="+mn-lt"/>
              </a:rPr>
              <a:t>the </a:t>
            </a:r>
            <a:r>
              <a:rPr lang="en-US" sz="2000" dirty="0" smtClean="0">
                <a:latin typeface="+mn-lt"/>
              </a:rPr>
              <a:t>         </a:t>
            </a:r>
            <a:r>
              <a:rPr lang="en-US" sz="2000" dirty="0">
                <a:latin typeface="+mn-lt"/>
              </a:rPr>
              <a:t>of deposed </a:t>
            </a:r>
            <a:r>
              <a:rPr lang="en-US" sz="2000" dirty="0" smtClean="0">
                <a:latin typeface="+mn-lt"/>
              </a:rPr>
              <a:t>                                   </a:t>
            </a:r>
            <a:r>
              <a:rPr lang="en-US" sz="2000" dirty="0" smtClean="0">
                <a:solidFill>
                  <a:srgbClr val="0000FF"/>
                </a:solidFill>
                <a:latin typeface="+mn-lt"/>
              </a:rPr>
              <a:t>                            </a:t>
            </a:r>
            <a:r>
              <a:rPr lang="en-US" sz="2000" dirty="0" smtClean="0">
                <a:latin typeface="+mn-lt"/>
              </a:rPr>
              <a:t>, … </a:t>
            </a:r>
            <a:endParaRPr lang="en-US" sz="2000" dirty="0">
              <a:latin typeface="+mn-lt"/>
            </a:endParaRPr>
          </a:p>
        </p:txBody>
      </p:sp>
      <p:sp>
        <p:nvSpPr>
          <p:cNvPr id="2" name="Title 1"/>
          <p:cNvSpPr>
            <a:spLocks noGrp="1"/>
          </p:cNvSpPr>
          <p:nvPr>
            <p:ph type="title"/>
          </p:nvPr>
        </p:nvSpPr>
        <p:spPr/>
        <p:txBody>
          <a:bodyPr/>
          <a:lstStyle/>
          <a:p>
            <a:r>
              <a:rPr lang="en-US" dirty="0"/>
              <a:t>Relational Inference</a:t>
            </a:r>
          </a:p>
        </p:txBody>
      </p:sp>
      <p:sp>
        <p:nvSpPr>
          <p:cNvPr id="11" name="Oval 10"/>
          <p:cNvSpPr/>
          <p:nvPr/>
        </p:nvSpPr>
        <p:spPr>
          <a:xfrm>
            <a:off x="2209800" y="1963406"/>
            <a:ext cx="4046792" cy="1562164"/>
          </a:xfrm>
          <a:prstGeom prst="ellipse">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85800" y="1146517"/>
            <a:ext cx="1121974" cy="400110"/>
          </a:xfrm>
          <a:prstGeom prst="rect">
            <a:avLst/>
          </a:prstGeom>
        </p:spPr>
        <p:txBody>
          <a:bodyPr wrap="none">
            <a:spAutoFit/>
          </a:bodyPr>
          <a:lstStyle/>
          <a:p>
            <a:r>
              <a:rPr lang="en-US" sz="2000" u="sng" dirty="0">
                <a:solidFill>
                  <a:srgbClr val="0000FF"/>
                </a:solidFill>
                <a:latin typeface="+mn-lt"/>
              </a:rPr>
              <a:t>Mubarak</a:t>
            </a:r>
            <a:endParaRPr lang="en-US" dirty="0">
              <a:latin typeface="+mn-lt"/>
            </a:endParaRPr>
          </a:p>
        </p:txBody>
      </p:sp>
      <p:sp>
        <p:nvSpPr>
          <p:cNvPr id="9" name="Rectangle 8"/>
          <p:cNvSpPr/>
          <p:nvPr/>
        </p:nvSpPr>
        <p:spPr>
          <a:xfrm>
            <a:off x="2133600" y="1148766"/>
            <a:ext cx="627095" cy="400110"/>
          </a:xfrm>
          <a:prstGeom prst="rect">
            <a:avLst/>
          </a:prstGeom>
        </p:spPr>
        <p:txBody>
          <a:bodyPr wrap="none">
            <a:spAutoFit/>
          </a:bodyPr>
          <a:lstStyle/>
          <a:p>
            <a:r>
              <a:rPr lang="en-US" sz="2000" dirty="0"/>
              <a:t>wife</a:t>
            </a:r>
          </a:p>
        </p:txBody>
      </p:sp>
      <p:sp>
        <p:nvSpPr>
          <p:cNvPr id="16" name="Rectangle 15"/>
          <p:cNvSpPr/>
          <p:nvPr/>
        </p:nvSpPr>
        <p:spPr>
          <a:xfrm>
            <a:off x="3846142" y="1143827"/>
            <a:ext cx="2130199" cy="400110"/>
          </a:xfrm>
          <a:prstGeom prst="rect">
            <a:avLst/>
          </a:prstGeom>
        </p:spPr>
        <p:txBody>
          <a:bodyPr wrap="none">
            <a:spAutoFit/>
          </a:bodyPr>
          <a:lstStyle/>
          <a:p>
            <a:r>
              <a:rPr lang="en-US" sz="2000" dirty="0" smtClean="0">
                <a:latin typeface="+mn-lt"/>
              </a:rPr>
              <a:t>Egyptian President</a:t>
            </a:r>
            <a:endParaRPr lang="en-US" sz="2000" dirty="0">
              <a:latin typeface="+mn-lt"/>
            </a:endParaRPr>
          </a:p>
        </p:txBody>
      </p:sp>
      <p:sp>
        <p:nvSpPr>
          <p:cNvPr id="17" name="Rectangle 16"/>
          <p:cNvSpPr/>
          <p:nvPr/>
        </p:nvSpPr>
        <p:spPr>
          <a:xfrm>
            <a:off x="5824536" y="1143827"/>
            <a:ext cx="1769587" cy="400110"/>
          </a:xfrm>
          <a:prstGeom prst="rect">
            <a:avLst/>
          </a:prstGeom>
        </p:spPr>
        <p:txBody>
          <a:bodyPr wrap="none">
            <a:spAutoFit/>
          </a:bodyPr>
          <a:lstStyle/>
          <a:p>
            <a:r>
              <a:rPr lang="en-US" sz="2000" u="sng" dirty="0">
                <a:solidFill>
                  <a:srgbClr val="0000FF"/>
                </a:solidFill>
                <a:latin typeface="+mn-lt"/>
              </a:rPr>
              <a:t>Hosni Mubarak</a:t>
            </a:r>
            <a:endParaRPr lang="en-US" sz="2000" dirty="0">
              <a:solidFill>
                <a:srgbClr val="0000FF"/>
              </a:solidFill>
              <a:latin typeface="+mn-lt"/>
            </a:endParaRPr>
          </a:p>
        </p:txBody>
      </p:sp>
      <p:sp>
        <p:nvSpPr>
          <p:cNvPr id="18" name="Content Placeholder 2"/>
          <p:cNvSpPr>
            <a:spLocks noGrp="1"/>
          </p:cNvSpPr>
          <p:nvPr>
            <p:ph idx="1"/>
          </p:nvPr>
        </p:nvSpPr>
        <p:spPr>
          <a:xfrm>
            <a:off x="381000" y="3657600"/>
            <a:ext cx="8229600" cy="2667000"/>
          </a:xfrm>
        </p:spPr>
        <p:txBody>
          <a:bodyPr/>
          <a:lstStyle/>
          <a:p>
            <a:r>
              <a:rPr lang="en-US" sz="2000" dirty="0" smtClean="0"/>
              <a:t>What are we missing with Bag of Words (BOW) models?</a:t>
            </a:r>
          </a:p>
          <a:p>
            <a:pPr lvl="1"/>
            <a:r>
              <a:rPr lang="en-US" sz="1800" dirty="0" smtClean="0"/>
              <a:t>Who is </a:t>
            </a:r>
            <a:r>
              <a:rPr lang="en-US" sz="1800" u="sng" dirty="0" smtClean="0">
                <a:solidFill>
                  <a:srgbClr val="0000FF"/>
                </a:solidFill>
              </a:rPr>
              <a:t>Mubarak</a:t>
            </a:r>
            <a:r>
              <a:rPr lang="en-US" sz="1800" dirty="0" smtClean="0"/>
              <a:t>?</a:t>
            </a:r>
          </a:p>
          <a:p>
            <a:r>
              <a:rPr lang="en-US" sz="2000" dirty="0"/>
              <a:t>Textual relations provide another dimension of </a:t>
            </a:r>
            <a:r>
              <a:rPr lang="en-US" sz="2000" dirty="0" smtClean="0"/>
              <a:t>text understanding</a:t>
            </a:r>
          </a:p>
          <a:p>
            <a:r>
              <a:rPr lang="en-US" sz="2000" dirty="0" smtClean="0"/>
              <a:t>Can be used to constrain interactions between concepts</a:t>
            </a:r>
          </a:p>
          <a:p>
            <a:pPr lvl="1"/>
            <a:r>
              <a:rPr lang="en-US" dirty="0" smtClean="0"/>
              <a:t>(</a:t>
            </a:r>
            <a:r>
              <a:rPr lang="en-US" u="sng" dirty="0" smtClean="0">
                <a:solidFill>
                  <a:srgbClr val="0000FF"/>
                </a:solidFill>
              </a:rPr>
              <a:t>Mubarak</a:t>
            </a:r>
            <a:r>
              <a:rPr lang="en-US" dirty="0" smtClean="0"/>
              <a:t>, wife, </a:t>
            </a:r>
            <a:r>
              <a:rPr lang="en-US" u="sng" dirty="0">
                <a:solidFill>
                  <a:srgbClr val="00B050"/>
                </a:solidFill>
              </a:rPr>
              <a:t>Hosni Mubarak</a:t>
            </a:r>
            <a:r>
              <a:rPr lang="en-US" dirty="0" smtClean="0"/>
              <a:t>)</a:t>
            </a:r>
          </a:p>
          <a:p>
            <a:r>
              <a:rPr lang="en-US" sz="2000" dirty="0" smtClean="0"/>
              <a:t>Has </a:t>
            </a:r>
            <a:r>
              <a:rPr lang="en-US" sz="2000" dirty="0"/>
              <a:t>impact </a:t>
            </a:r>
            <a:r>
              <a:rPr lang="en-US" sz="2000" b="1" dirty="0" smtClean="0"/>
              <a:t>on </a:t>
            </a:r>
            <a:r>
              <a:rPr lang="en-US" sz="2000" b="1" dirty="0"/>
              <a:t>several steps </a:t>
            </a:r>
            <a:r>
              <a:rPr lang="en-US" sz="2000" dirty="0"/>
              <a:t>in the Wikification process:</a:t>
            </a:r>
          </a:p>
          <a:p>
            <a:pPr lvl="1"/>
            <a:r>
              <a:rPr lang="en-US" sz="1800" dirty="0"/>
              <a:t>From candidate selection to ranking and global decision</a:t>
            </a:r>
          </a:p>
          <a:p>
            <a:pPr lvl="1"/>
            <a:endParaRPr lang="en-US" dirty="0" smtClean="0"/>
          </a:p>
        </p:txBody>
      </p:sp>
      <p:sp>
        <p:nvSpPr>
          <p:cNvPr id="19" name="Rectangle 18"/>
          <p:cNvSpPr/>
          <p:nvPr/>
        </p:nvSpPr>
        <p:spPr>
          <a:xfrm>
            <a:off x="682516" y="1143000"/>
            <a:ext cx="7848600" cy="400110"/>
          </a:xfrm>
          <a:prstGeom prst="rect">
            <a:avLst/>
          </a:prstGeom>
        </p:spPr>
        <p:txBody>
          <a:bodyPr wrap="square">
            <a:spAutoFit/>
          </a:bodyPr>
          <a:lstStyle/>
          <a:p>
            <a:r>
              <a:rPr lang="en-US" sz="2000" u="sng" dirty="0">
                <a:solidFill>
                  <a:srgbClr val="0000FF"/>
                </a:solidFill>
                <a:latin typeface="+mj-lt"/>
              </a:rPr>
              <a:t>Mubarak</a:t>
            </a:r>
            <a:r>
              <a:rPr lang="en-US" sz="2000" dirty="0">
                <a:latin typeface="+mj-lt"/>
              </a:rPr>
              <a:t>, the wife of deposed Egyptian President </a:t>
            </a:r>
            <a:r>
              <a:rPr lang="en-US" sz="2000" u="sng" dirty="0">
                <a:solidFill>
                  <a:srgbClr val="0000FF"/>
                </a:solidFill>
                <a:latin typeface="+mj-lt"/>
              </a:rPr>
              <a:t>Hosni Mubarak</a:t>
            </a:r>
            <a:r>
              <a:rPr lang="en-US" sz="2000" dirty="0">
                <a:solidFill>
                  <a:srgbClr val="0000FF"/>
                </a:solidFill>
                <a:latin typeface="+mj-lt"/>
              </a:rPr>
              <a:t>, </a:t>
            </a:r>
            <a:r>
              <a:rPr lang="en-US" sz="2000" dirty="0">
                <a:latin typeface="+mj-lt"/>
              </a:rPr>
              <a:t>…</a:t>
            </a:r>
          </a:p>
        </p:txBody>
      </p:sp>
      <p:sp>
        <p:nvSpPr>
          <p:cNvPr id="3" name="Rectangle 2"/>
          <p:cNvSpPr/>
          <p:nvPr/>
        </p:nvSpPr>
        <p:spPr>
          <a:xfrm>
            <a:off x="1142999" y="5105400"/>
            <a:ext cx="3768241" cy="381000"/>
          </a:xfrm>
          <a:prstGeom prst="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138</a:t>
            </a:fld>
            <a:endParaRPr lang="en-US" altLang="zh-TW" dirty="0"/>
          </a:p>
        </p:txBody>
      </p:sp>
    </p:spTree>
    <p:extLst>
      <p:ext uri="{BB962C8B-B14F-4D97-AF65-F5344CB8AC3E}">
        <p14:creationId xmlns:p14="http://schemas.microsoft.com/office/powerpoint/2010/main" val="1674634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63" presetClass="path" presetSubtype="0" accel="50000" decel="50000" fill="hold" grpId="0" nodeType="afterEffect">
                                  <p:stCondLst>
                                    <p:cond delay="0"/>
                                  </p:stCondLst>
                                  <p:childTnLst>
                                    <p:animMotion origin="layout" path="M -4.72222E-6 -1.11111E-6 L 0.22205 0.24167 " pathEditMode="relative" rAng="0" ptsTypes="AA">
                                      <p:cBhvr>
                                        <p:cTn id="10" dur="2000" fill="hold"/>
                                        <p:tgtEl>
                                          <p:spTgt spid="8"/>
                                        </p:tgtEl>
                                        <p:attrNameLst>
                                          <p:attrName>ppt_x</p:attrName>
                                          <p:attrName>ppt_y</p:attrName>
                                        </p:attrNameLst>
                                      </p:cBhvr>
                                      <p:rCtr x="11094" y="12083"/>
                                    </p:animMotion>
                                  </p:childTnLst>
                                </p:cTn>
                              </p:par>
                              <p:par>
                                <p:cTn id="11" presetID="56" presetClass="path" presetSubtype="0" accel="50000" decel="50000" fill="hold" grpId="0" nodeType="withEffect">
                                  <p:stCondLst>
                                    <p:cond delay="0"/>
                                  </p:stCondLst>
                                  <p:childTnLst>
                                    <p:animMotion origin="layout" path="M -4.72222E-6 -1.11111E-6 L 0.07414 0.16389 " pathEditMode="relative" rAng="0" ptsTypes="AA">
                                      <p:cBhvr>
                                        <p:cTn id="12" dur="2000" fill="hold"/>
                                        <p:tgtEl>
                                          <p:spTgt spid="9"/>
                                        </p:tgtEl>
                                        <p:attrNameLst>
                                          <p:attrName>ppt_x</p:attrName>
                                          <p:attrName>ppt_y</p:attrName>
                                        </p:attrNameLst>
                                      </p:cBhvr>
                                      <p:rCtr x="3698" y="8194"/>
                                    </p:animMotion>
                                  </p:childTnLst>
                                </p:cTn>
                              </p:par>
                              <p:par>
                                <p:cTn id="13" presetID="63" presetClass="path" presetSubtype="0" accel="50000" decel="50000" fill="hold" grpId="0" nodeType="withEffect">
                                  <p:stCondLst>
                                    <p:cond delay="0"/>
                                  </p:stCondLst>
                                  <p:childTnLst>
                                    <p:animMotion origin="layout" path="M -2.77778E-6 1.85185E-6 L -0.05382 0.14213 " pathEditMode="relative" rAng="0" ptsTypes="AA">
                                      <p:cBhvr>
                                        <p:cTn id="14" dur="2000" fill="hold"/>
                                        <p:tgtEl>
                                          <p:spTgt spid="16"/>
                                        </p:tgtEl>
                                        <p:attrNameLst>
                                          <p:attrName>ppt_x</p:attrName>
                                          <p:attrName>ppt_y</p:attrName>
                                        </p:attrNameLst>
                                      </p:cBhvr>
                                      <p:rCtr x="-2691" y="7106"/>
                                    </p:animMotion>
                                  </p:childTnLst>
                                </p:cTn>
                              </p:par>
                              <p:par>
                                <p:cTn id="15" presetID="35" presetClass="path" presetSubtype="0" accel="50000" decel="50000" fill="hold" grpId="0" nodeType="withEffect">
                                  <p:stCondLst>
                                    <p:cond delay="0"/>
                                  </p:stCondLst>
                                  <p:childTnLst>
                                    <p:animMotion origin="layout" path="M -5.55556E-7 1.85185E-6 L -0.21701 0.24213 " pathEditMode="relative" rAng="0" ptsTypes="AA">
                                      <p:cBhvr>
                                        <p:cTn id="16" dur="2000" fill="hold"/>
                                        <p:tgtEl>
                                          <p:spTgt spid="17"/>
                                        </p:tgtEl>
                                        <p:attrNameLst>
                                          <p:attrName>ppt_x</p:attrName>
                                          <p:attrName>ppt_y</p:attrName>
                                        </p:attrNameLst>
                                      </p:cBhvr>
                                      <p:rCtr x="-10851" y="12106"/>
                                    </p:animMotion>
                                  </p:childTnLst>
                                </p:cTn>
                              </p:par>
                              <p:par>
                                <p:cTn id="17" presetID="10" presetClass="exit" presetSubtype="0" fill="hold" grpId="0"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8">
                                            <p:txEl>
                                              <p:pRg st="2" end="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
                                            <p:txEl>
                                              <p:pRg st="3" end="3"/>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8">
                                            <p:txEl>
                                              <p:pRg st="4" end="4"/>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8">
                                            <p:txEl>
                                              <p:pRg st="5" end="5"/>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8">
                                            <p:txEl>
                                              <p:pRg st="6" end="6"/>
                                            </p:txEl>
                                          </p:spTgt>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8" grpId="0"/>
      <p:bldP spid="9" grpId="0"/>
      <p:bldP spid="16" grpId="0"/>
      <p:bldP spid="17" grpId="0"/>
      <p:bldP spid="19" grpId="0"/>
      <p:bldP spid="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in Relational Inference</a:t>
            </a:r>
            <a:endParaRPr lang="en-US" dirty="0"/>
          </a:p>
        </p:txBody>
      </p:sp>
      <p:sp>
        <p:nvSpPr>
          <p:cNvPr id="6" name="Content Placeholder 2"/>
          <p:cNvSpPr txBox="1">
            <a:spLocks/>
          </p:cNvSpPr>
          <p:nvPr/>
        </p:nvSpPr>
        <p:spPr bwMode="auto">
          <a:xfrm>
            <a:off x="228600" y="1216740"/>
            <a:ext cx="8795784" cy="840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000">
                <a:solidFill>
                  <a:schemeClr val="tx1"/>
                </a:solidFill>
                <a:latin typeface="+mn-lt"/>
                <a:cs typeface="+mn-cs"/>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b="1">
                <a:solidFill>
                  <a:schemeClr val="tx1"/>
                </a:solidFill>
                <a:latin typeface="+mn-lt"/>
                <a:cs typeface="+mn-cs"/>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1600">
                <a:solidFill>
                  <a:schemeClr val="tx1"/>
                </a:solidFill>
                <a:latin typeface="+mn-lt"/>
                <a:cs typeface="+mn-cs"/>
              </a:defRPr>
            </a:lvl4pPr>
            <a:lvl5pPr marL="20574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0" indent="0">
              <a:buNone/>
            </a:pPr>
            <a:r>
              <a:rPr lang="en-US" dirty="0" smtClean="0"/>
              <a:t>...ousted long time </a:t>
            </a:r>
            <a:r>
              <a:rPr lang="en-US" u="sng" dirty="0" smtClean="0">
                <a:solidFill>
                  <a:srgbClr val="00B050"/>
                </a:solidFill>
              </a:rPr>
              <a:t>Yugoslav President</a:t>
            </a:r>
            <a:r>
              <a:rPr lang="en-US" dirty="0" smtClean="0"/>
              <a:t>  </a:t>
            </a:r>
            <a:r>
              <a:rPr lang="en-US" u="sng" dirty="0" smtClean="0">
                <a:solidFill>
                  <a:srgbClr val="00B050"/>
                </a:solidFill>
              </a:rPr>
              <a:t>Slobodan </a:t>
            </a:r>
            <a:r>
              <a:rPr lang="en-US" u="sng" dirty="0" err="1" smtClean="0">
                <a:solidFill>
                  <a:srgbClr val="00B050"/>
                </a:solidFill>
              </a:rPr>
              <a:t>Milošević</a:t>
            </a:r>
            <a:r>
              <a:rPr lang="en-US" dirty="0" smtClean="0"/>
              <a:t> in October. The </a:t>
            </a:r>
            <a:r>
              <a:rPr lang="en-US" dirty="0" smtClean="0">
                <a:solidFill>
                  <a:srgbClr val="00CC66"/>
                </a:solidFill>
              </a:rPr>
              <a:t>Croatian parliament</a:t>
            </a:r>
            <a:r>
              <a:rPr lang="en-US" dirty="0" smtClean="0"/>
              <a:t>...   Mr. </a:t>
            </a:r>
            <a:r>
              <a:rPr lang="en-US" u="sng" dirty="0" err="1" smtClean="0">
                <a:solidFill>
                  <a:srgbClr val="00B050"/>
                </a:solidFill>
              </a:rPr>
              <a:t>Milošević</a:t>
            </a:r>
            <a:r>
              <a:rPr lang="en-US" dirty="0" err="1" smtClean="0"/>
              <a:t>'s</a:t>
            </a:r>
            <a:r>
              <a:rPr lang="en-US" dirty="0" smtClean="0"/>
              <a:t> </a:t>
            </a:r>
            <a:r>
              <a:rPr lang="en-US" u="sng" dirty="0" smtClean="0">
                <a:solidFill>
                  <a:srgbClr val="FF0000"/>
                </a:solidFill>
              </a:rPr>
              <a:t>Socialist Party</a:t>
            </a:r>
            <a:endParaRPr lang="en-US" dirty="0"/>
          </a:p>
        </p:txBody>
      </p:sp>
      <p:sp>
        <p:nvSpPr>
          <p:cNvPr id="38" name="Curved Down Arrow 37"/>
          <p:cNvSpPr/>
          <p:nvPr/>
        </p:nvSpPr>
        <p:spPr>
          <a:xfrm>
            <a:off x="4343400" y="933450"/>
            <a:ext cx="2133600" cy="302340"/>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9" name="Curved Down Arrow 38"/>
          <p:cNvSpPr/>
          <p:nvPr/>
        </p:nvSpPr>
        <p:spPr>
          <a:xfrm flipV="1">
            <a:off x="6324600" y="1999020"/>
            <a:ext cx="2133600" cy="302340"/>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cxnSp>
        <p:nvCxnSpPr>
          <p:cNvPr id="41" name="Straight Arrow Connector 40"/>
          <p:cNvCxnSpPr/>
          <p:nvPr/>
        </p:nvCxnSpPr>
        <p:spPr>
          <a:xfrm flipV="1">
            <a:off x="5930247" y="1573924"/>
            <a:ext cx="994756" cy="178676"/>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3" name="Rectangle 2"/>
          <p:cNvSpPr/>
          <p:nvPr/>
        </p:nvSpPr>
        <p:spPr>
          <a:xfrm>
            <a:off x="7794560" y="44668"/>
            <a:ext cx="1229824" cy="369332"/>
          </a:xfrm>
          <a:prstGeom prst="rect">
            <a:avLst/>
          </a:prstGeom>
          <a:solidFill>
            <a:srgbClr val="FFFFCC"/>
          </a:solidFill>
          <a:ln>
            <a:solidFill>
              <a:srgbClr val="FF9933"/>
            </a:solidFill>
          </a:ln>
        </p:spPr>
        <p:txBody>
          <a:bodyPr wrap="none">
            <a:spAutoFit/>
          </a:bodyPr>
          <a:lstStyle/>
          <a:p>
            <a:r>
              <a:rPr lang="en-US" dirty="0">
                <a:latin typeface="+mj-lt"/>
              </a:rPr>
              <a:t>apposition </a:t>
            </a:r>
          </a:p>
        </p:txBody>
      </p:sp>
      <p:sp>
        <p:nvSpPr>
          <p:cNvPr id="10" name="Rectangle 9"/>
          <p:cNvSpPr/>
          <p:nvPr/>
        </p:nvSpPr>
        <p:spPr>
          <a:xfrm>
            <a:off x="7696200" y="424200"/>
            <a:ext cx="1328184" cy="369332"/>
          </a:xfrm>
          <a:prstGeom prst="rect">
            <a:avLst/>
          </a:prstGeom>
          <a:solidFill>
            <a:srgbClr val="FFFFCC"/>
          </a:solidFill>
          <a:ln>
            <a:solidFill>
              <a:srgbClr val="FF9933"/>
            </a:solidFill>
          </a:ln>
        </p:spPr>
        <p:txBody>
          <a:bodyPr wrap="none">
            <a:spAutoFit/>
          </a:bodyPr>
          <a:lstStyle/>
          <a:p>
            <a:r>
              <a:rPr lang="en-US" dirty="0" smtClean="0">
                <a:latin typeface="+mj-lt"/>
              </a:rPr>
              <a:t>Coreference</a:t>
            </a:r>
            <a:endParaRPr lang="en-US" dirty="0">
              <a:latin typeface="+mj-lt"/>
            </a:endParaRPr>
          </a:p>
        </p:txBody>
      </p:sp>
      <p:sp>
        <p:nvSpPr>
          <p:cNvPr id="11" name="Rectangle 10"/>
          <p:cNvSpPr/>
          <p:nvPr/>
        </p:nvSpPr>
        <p:spPr>
          <a:xfrm>
            <a:off x="7851306" y="809298"/>
            <a:ext cx="1173078" cy="369332"/>
          </a:xfrm>
          <a:prstGeom prst="rect">
            <a:avLst/>
          </a:prstGeom>
          <a:solidFill>
            <a:srgbClr val="FFFFCC"/>
          </a:solidFill>
          <a:ln>
            <a:solidFill>
              <a:srgbClr val="FF9933"/>
            </a:solidFill>
          </a:ln>
        </p:spPr>
        <p:txBody>
          <a:bodyPr wrap="none">
            <a:spAutoFit/>
          </a:bodyPr>
          <a:lstStyle/>
          <a:p>
            <a:r>
              <a:rPr lang="en-US" dirty="0" smtClean="0">
                <a:latin typeface="+mj-lt"/>
              </a:rPr>
              <a:t>possessive</a:t>
            </a:r>
            <a:endParaRPr lang="en-US" dirty="0">
              <a:latin typeface="+mj-lt"/>
            </a:endParaRPr>
          </a:p>
        </p:txBody>
      </p:sp>
      <p:sp>
        <p:nvSpPr>
          <p:cNvPr id="12" name="Content Placeholder 2"/>
          <p:cNvSpPr>
            <a:spLocks noGrp="1"/>
          </p:cNvSpPr>
          <p:nvPr>
            <p:ph idx="1"/>
          </p:nvPr>
        </p:nvSpPr>
        <p:spPr>
          <a:xfrm>
            <a:off x="457200" y="2362200"/>
            <a:ext cx="8229600" cy="3810000"/>
          </a:xfrm>
        </p:spPr>
        <p:txBody>
          <a:bodyPr/>
          <a:lstStyle/>
          <a:p>
            <a:r>
              <a:rPr lang="en-US" dirty="0" smtClean="0"/>
              <a:t>What concepts can “</a:t>
            </a:r>
            <a:r>
              <a:rPr lang="en-US" u="sng" dirty="0" smtClean="0">
                <a:solidFill>
                  <a:srgbClr val="FF0000"/>
                </a:solidFill>
              </a:rPr>
              <a:t>Socialist Party</a:t>
            </a:r>
            <a:r>
              <a:rPr lang="en-US" dirty="0" smtClean="0"/>
              <a:t>” refer to?</a:t>
            </a:r>
          </a:p>
          <a:p>
            <a:pPr lvl="1"/>
            <a:r>
              <a:rPr lang="en-US" dirty="0" smtClean="0"/>
              <a:t>Wikipedia link statistics is uninformative</a:t>
            </a:r>
          </a:p>
          <a:p>
            <a:endParaRPr lang="en-US" dirty="0" smtClean="0"/>
          </a:p>
        </p:txBody>
      </p:sp>
      <p:pic>
        <p:nvPicPr>
          <p:cNvPr id="1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247" y="2819400"/>
            <a:ext cx="2985153" cy="3962400"/>
          </a:xfrm>
          <a:prstGeom prst="rect">
            <a:avLst/>
          </a:prstGeom>
          <a:noFill/>
          <a:ln w="952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636418" y="3291942"/>
            <a:ext cx="4648200" cy="3413658"/>
            <a:chOff x="3810000" y="2927279"/>
            <a:chExt cx="4381500" cy="3217792"/>
          </a:xfrm>
        </p:grpSpPr>
        <p:pic>
          <p:nvPicPr>
            <p:cNvPr id="15" name="Picture 4" descr="Milosevic-Lopez cropp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927279"/>
              <a:ext cx="20955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0" y="2927279"/>
              <a:ext cx="2286000" cy="3217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6012" y="2819400"/>
            <a:ext cx="298515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Oval 17"/>
          <p:cNvSpPr/>
          <p:nvPr/>
        </p:nvSpPr>
        <p:spPr>
          <a:xfrm>
            <a:off x="7463710" y="5742869"/>
            <a:ext cx="1378120" cy="261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569482" y="4346364"/>
            <a:ext cx="1378120" cy="261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stCxn id="20" idx="6"/>
            <a:endCxn id="18" idx="2"/>
          </p:cNvCxnSpPr>
          <p:nvPr/>
        </p:nvCxnSpPr>
        <p:spPr>
          <a:xfrm>
            <a:off x="4947602" y="4476947"/>
            <a:ext cx="2516108" cy="1396505"/>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4"/>
          </p:nvPr>
        </p:nvSpPr>
        <p:spPr/>
        <p:txBody>
          <a:bodyPr/>
          <a:lstStyle/>
          <a:p>
            <a:pPr>
              <a:defRPr/>
            </a:pPr>
            <a:fld id="{949EA72D-AFDA-4341-B72A-4A95FB1F0E84}" type="slidenum">
              <a:rPr lang="en-US" altLang="zh-TW" smtClean="0"/>
              <a:pPr>
                <a:defRPr/>
              </a:pPr>
              <a:t>139</a:t>
            </a:fld>
            <a:endParaRPr lang="en-US" altLang="zh-TW" dirty="0"/>
          </a:p>
        </p:txBody>
      </p:sp>
    </p:spTree>
    <p:extLst>
      <p:ext uri="{BB962C8B-B14F-4D97-AF65-F5344CB8AC3E}">
        <p14:creationId xmlns:p14="http://schemas.microsoft.com/office/powerpoint/2010/main" val="4173639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2000" fill="hold"/>
                                        <p:tgtEl>
                                          <p:spTgt spid="14"/>
                                        </p:tgtEl>
                                        <p:attrNameLst>
                                          <p:attrName>ppt_x</p:attrName>
                                        </p:attrNameLst>
                                      </p:cBhvr>
                                      <p:tavLst>
                                        <p:tav tm="0">
                                          <p:val>
                                            <p:strVal val="0-#ppt_w/2"/>
                                          </p:val>
                                        </p:tav>
                                        <p:tav tm="100000">
                                          <p:val>
                                            <p:strVal val="#ppt_x"/>
                                          </p:val>
                                        </p:tav>
                                      </p:tavLst>
                                    </p:anim>
                                    <p:anim calcmode="lin" valueType="num">
                                      <p:cBhvr additive="base">
                                        <p:cTn id="39" dur="2000" fill="hold"/>
                                        <p:tgtEl>
                                          <p:spTgt spid="14"/>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2000" fill="hold"/>
                                        <p:tgtEl>
                                          <p:spTgt spid="17"/>
                                        </p:tgtEl>
                                        <p:attrNameLst>
                                          <p:attrName>ppt_x</p:attrName>
                                        </p:attrNameLst>
                                      </p:cBhvr>
                                      <p:tavLst>
                                        <p:tav tm="0">
                                          <p:val>
                                            <p:strVal val="0-#ppt_w/2"/>
                                          </p:val>
                                        </p:tav>
                                        <p:tav tm="100000">
                                          <p:val>
                                            <p:strVal val="#ppt_x"/>
                                          </p:val>
                                        </p:tav>
                                      </p:tavLst>
                                    </p:anim>
                                    <p:anim calcmode="lin" valueType="num">
                                      <p:cBhvr additive="base">
                                        <p:cTn id="43" dur="2000" fill="hold"/>
                                        <p:tgtEl>
                                          <p:spTgt spid="17"/>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2000" fill="hold"/>
                                        <p:tgtEl>
                                          <p:spTgt spid="18"/>
                                        </p:tgtEl>
                                        <p:attrNameLst>
                                          <p:attrName>ppt_x</p:attrName>
                                        </p:attrNameLst>
                                      </p:cBhvr>
                                      <p:tavLst>
                                        <p:tav tm="0">
                                          <p:val>
                                            <p:strVal val="0-#ppt_w/2"/>
                                          </p:val>
                                        </p:tav>
                                        <p:tav tm="100000">
                                          <p:val>
                                            <p:strVal val="#ppt_x"/>
                                          </p:val>
                                        </p:tav>
                                      </p:tavLst>
                                    </p:anim>
                                    <p:anim calcmode="lin" valueType="num">
                                      <p:cBhvr additive="base">
                                        <p:cTn id="47" dur="2000" fill="hold"/>
                                        <p:tgtEl>
                                          <p:spTgt spid="18"/>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2000" fill="hold"/>
                                        <p:tgtEl>
                                          <p:spTgt spid="20"/>
                                        </p:tgtEl>
                                        <p:attrNameLst>
                                          <p:attrName>ppt_x</p:attrName>
                                        </p:attrNameLst>
                                      </p:cBhvr>
                                      <p:tavLst>
                                        <p:tav tm="0">
                                          <p:val>
                                            <p:strVal val="0-#ppt_w/2"/>
                                          </p:val>
                                        </p:tav>
                                        <p:tav tm="100000">
                                          <p:val>
                                            <p:strVal val="#ppt_x"/>
                                          </p:val>
                                        </p:tav>
                                      </p:tavLst>
                                    </p:anim>
                                    <p:anim calcmode="lin" valueType="num">
                                      <p:cBhvr additive="base">
                                        <p:cTn id="51" dur="2000" fill="hold"/>
                                        <p:tgtEl>
                                          <p:spTgt spid="20"/>
                                        </p:tgtEl>
                                        <p:attrNameLst>
                                          <p:attrName>ppt_y</p:attrName>
                                        </p:attrNameLst>
                                      </p:cBhvr>
                                      <p:tavLst>
                                        <p:tav tm="0">
                                          <p:val>
                                            <p:strVal val="#ppt_y"/>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2000" fill="hold"/>
                                        <p:tgtEl>
                                          <p:spTgt spid="21"/>
                                        </p:tgtEl>
                                        <p:attrNameLst>
                                          <p:attrName>ppt_x</p:attrName>
                                        </p:attrNameLst>
                                      </p:cBhvr>
                                      <p:tavLst>
                                        <p:tav tm="0">
                                          <p:val>
                                            <p:strVal val="0-#ppt_w/2"/>
                                          </p:val>
                                        </p:tav>
                                        <p:tav tm="100000">
                                          <p:val>
                                            <p:strVal val="#ppt_x"/>
                                          </p:val>
                                        </p:tav>
                                      </p:tavLst>
                                    </p:anim>
                                    <p:anim calcmode="lin" valueType="num">
                                      <p:cBhvr additive="base">
                                        <p:cTn id="55" dur="2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3" grpId="0" animBg="1"/>
      <p:bldP spid="10" grpId="0" animBg="1"/>
      <p:bldP spid="11" grpId="0" animBg="1"/>
      <p:bldP spid="18"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Middle Eastern Politics</a:t>
            </a:r>
            <a:endParaRPr lang="en-US" dirty="0"/>
          </a:p>
        </p:txBody>
      </p:sp>
      <p:sp>
        <p:nvSpPr>
          <p:cNvPr id="15" name="TextBox 3"/>
          <p:cNvSpPr txBox="1">
            <a:spLocks noChangeArrowheads="1"/>
          </p:cNvSpPr>
          <p:nvPr/>
        </p:nvSpPr>
        <p:spPr bwMode="auto">
          <a:xfrm>
            <a:off x="2358595" y="4684257"/>
            <a:ext cx="1978539" cy="584775"/>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buClr>
                <a:srgbClr val="000000"/>
              </a:buClr>
              <a:buSzPct val="100000"/>
            </a:pPr>
            <a:r>
              <a:rPr lang="en-US" sz="1600" b="1" dirty="0" smtClean="0">
                <a:solidFill>
                  <a:srgbClr val="000000"/>
                </a:solidFill>
                <a:latin typeface="Calibri" pitchFamily="34" charset="0"/>
              </a:rPr>
              <a:t>Quarterback of the Kansas City Chief</a:t>
            </a:r>
          </a:p>
        </p:txBody>
      </p:sp>
      <p:sp>
        <p:nvSpPr>
          <p:cNvPr id="16" name="TextBox 3"/>
          <p:cNvSpPr txBox="1">
            <a:spLocks noChangeArrowheads="1"/>
          </p:cNvSpPr>
          <p:nvPr/>
        </p:nvSpPr>
        <p:spPr bwMode="auto">
          <a:xfrm>
            <a:off x="4383028" y="4685035"/>
            <a:ext cx="1978539" cy="584775"/>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buClr>
                <a:srgbClr val="000000"/>
              </a:buClr>
              <a:buSzPct val="100000"/>
            </a:pPr>
            <a:r>
              <a:rPr lang="en-US" sz="1600" b="1" dirty="0" smtClean="0">
                <a:solidFill>
                  <a:srgbClr val="000000"/>
                </a:solidFill>
                <a:latin typeface="Calibri" pitchFamily="34" charset="0"/>
              </a:rPr>
              <a:t>Tight End of the Cincinnati Bengals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1600" y="980728"/>
            <a:ext cx="6620799" cy="4372586"/>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4612" y="4941168"/>
            <a:ext cx="1375420" cy="1806802"/>
          </a:xfrm>
          <a:prstGeom prst="rect">
            <a:avLst/>
          </a:prstGeom>
        </p:spPr>
      </p:pic>
      <p:sp>
        <p:nvSpPr>
          <p:cNvPr id="21" name="Oval 20"/>
          <p:cNvSpPr/>
          <p:nvPr/>
        </p:nvSpPr>
        <p:spPr>
          <a:xfrm>
            <a:off x="5364088" y="2806189"/>
            <a:ext cx="1728192" cy="432048"/>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436096" y="2852936"/>
            <a:ext cx="1752403" cy="338554"/>
          </a:xfrm>
          <a:prstGeom prst="rect">
            <a:avLst/>
          </a:prstGeom>
          <a:noFill/>
        </p:spPr>
        <p:txBody>
          <a:bodyPr wrap="none" rtlCol="0">
            <a:spAutoFit/>
          </a:bodyPr>
          <a:lstStyle/>
          <a:p>
            <a:r>
              <a:rPr lang="en-US" sz="1600" b="1" dirty="0">
                <a:solidFill>
                  <a:srgbClr val="C00000"/>
                </a:solidFill>
                <a:latin typeface="Calibri" panose="020F0502020204030204" pitchFamily="34" charset="0"/>
              </a:rPr>
              <a:t>Mahmoud </a:t>
            </a:r>
            <a:r>
              <a:rPr lang="en-US" sz="1600" b="1" dirty="0" smtClean="0">
                <a:solidFill>
                  <a:srgbClr val="C00000"/>
                </a:solidFill>
                <a:latin typeface="Calibri" panose="020F0502020204030204" pitchFamily="34" charset="0"/>
              </a:rPr>
              <a:t>Abbas </a:t>
            </a:r>
            <a:endParaRPr lang="en-US" dirty="0"/>
          </a:p>
        </p:txBody>
      </p:sp>
      <p:sp>
        <p:nvSpPr>
          <p:cNvPr id="24" name="Oval 23"/>
          <p:cNvSpPr/>
          <p:nvPr/>
        </p:nvSpPr>
        <p:spPr>
          <a:xfrm>
            <a:off x="5699917" y="3212976"/>
            <a:ext cx="1728192" cy="432048"/>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940152" y="3259723"/>
            <a:ext cx="1149097" cy="338554"/>
          </a:xfrm>
          <a:prstGeom prst="rect">
            <a:avLst/>
          </a:prstGeom>
          <a:noFill/>
        </p:spPr>
        <p:txBody>
          <a:bodyPr wrap="none" rtlCol="0">
            <a:spAutoFit/>
          </a:bodyPr>
          <a:lstStyle/>
          <a:p>
            <a:r>
              <a:rPr lang="en-US" sz="1600" b="1" dirty="0" smtClean="0">
                <a:solidFill>
                  <a:srgbClr val="C00000"/>
                </a:solidFill>
                <a:latin typeface="Calibri" panose="020F0502020204030204" pitchFamily="34" charset="0"/>
              </a:rPr>
              <a:t>Abu </a:t>
            </a:r>
            <a:r>
              <a:rPr lang="en-US" sz="1600" b="1" dirty="0" err="1" smtClean="0">
                <a:solidFill>
                  <a:srgbClr val="C00000"/>
                </a:solidFill>
                <a:latin typeface="Calibri" panose="020F0502020204030204" pitchFamily="34" charset="0"/>
              </a:rPr>
              <a:t>Mazen</a:t>
            </a:r>
            <a:endParaRPr lang="en-US" dirty="0"/>
          </a:p>
        </p:txBody>
      </p:sp>
      <p:sp>
        <p:nvSpPr>
          <p:cNvPr id="18" name="Rectangular Callout 17"/>
          <p:cNvSpPr>
            <a:spLocks noChangeArrowheads="1"/>
          </p:cNvSpPr>
          <p:nvPr/>
        </p:nvSpPr>
        <p:spPr bwMode="auto">
          <a:xfrm>
            <a:off x="0" y="4221088"/>
            <a:ext cx="4248472" cy="577113"/>
          </a:xfrm>
          <a:prstGeom prst="wedgeRectCallout">
            <a:avLst>
              <a:gd name="adj1" fmla="val 92944"/>
              <a:gd name="adj2" fmla="val -224929"/>
            </a:avLst>
          </a:prstGeom>
          <a:solidFill>
            <a:srgbClr val="FFFFCC"/>
          </a:solidFill>
          <a:ln w="28575" algn="ctr">
            <a:solidFill>
              <a:srgbClr val="FF9933"/>
            </a:solidFill>
            <a:round/>
            <a:headEnd/>
            <a:tailEnd/>
          </a:ln>
        </p:spPr>
        <p:txBody>
          <a:bodyPr/>
          <a:lstStyle/>
          <a:p>
            <a:r>
              <a:rPr lang="en-US" sz="1600" b="1" dirty="0" smtClean="0">
                <a:solidFill>
                  <a:srgbClr val="C00000"/>
                </a:solidFill>
                <a:latin typeface="Calibri" panose="020F0502020204030204" pitchFamily="34" charset="0"/>
              </a:rPr>
              <a:t>Mahmoud Abbas: </a:t>
            </a:r>
            <a:r>
              <a:rPr lang="en-US" sz="1600" b="1" dirty="0">
                <a:solidFill>
                  <a:srgbClr val="000000"/>
                </a:solidFill>
                <a:latin typeface="Calibri" panose="020F0502020204030204" pitchFamily="34" charset="0"/>
              </a:rPr>
              <a:t>http://en.wikipedia.org/wiki/Mahmoud_Abbas</a:t>
            </a:r>
          </a:p>
        </p:txBody>
      </p:sp>
      <p:sp>
        <p:nvSpPr>
          <p:cNvPr id="20" name="Rectangular Callout 19"/>
          <p:cNvSpPr>
            <a:spLocks noChangeArrowheads="1"/>
          </p:cNvSpPr>
          <p:nvPr/>
        </p:nvSpPr>
        <p:spPr bwMode="auto">
          <a:xfrm>
            <a:off x="4788246" y="5524567"/>
            <a:ext cx="4248473" cy="577113"/>
          </a:xfrm>
          <a:prstGeom prst="wedgeRectCallout">
            <a:avLst>
              <a:gd name="adj1" fmla="val -10541"/>
              <a:gd name="adj2" fmla="val -360619"/>
            </a:avLst>
          </a:prstGeom>
          <a:solidFill>
            <a:srgbClr val="FFFFCC"/>
          </a:solidFill>
          <a:ln w="28575" algn="ctr">
            <a:solidFill>
              <a:srgbClr val="FF9933"/>
            </a:solidFill>
            <a:round/>
            <a:headEnd/>
            <a:tailEnd/>
          </a:ln>
        </p:spPr>
        <p:txBody>
          <a:bodyPr/>
          <a:lstStyle/>
          <a:p>
            <a:r>
              <a:rPr lang="en-US" sz="1600" b="1" dirty="0" smtClean="0">
                <a:solidFill>
                  <a:srgbClr val="C00000"/>
                </a:solidFill>
                <a:latin typeface="Calibri" panose="020F0502020204030204" pitchFamily="34" charset="0"/>
              </a:rPr>
              <a:t>Abu </a:t>
            </a:r>
            <a:r>
              <a:rPr lang="en-US" sz="1600" b="1" dirty="0" err="1" smtClean="0">
                <a:solidFill>
                  <a:srgbClr val="C00000"/>
                </a:solidFill>
                <a:latin typeface="Calibri" panose="020F0502020204030204" pitchFamily="34" charset="0"/>
              </a:rPr>
              <a:t>Mazen</a:t>
            </a:r>
            <a:r>
              <a:rPr lang="en-US" sz="1600" b="1" dirty="0" smtClean="0">
                <a:solidFill>
                  <a:srgbClr val="C00000"/>
                </a:solidFill>
                <a:latin typeface="Calibri" panose="020F0502020204030204" pitchFamily="34" charset="0"/>
              </a:rPr>
              <a:t>: </a:t>
            </a:r>
            <a:r>
              <a:rPr lang="en-US" sz="1600" b="1" dirty="0">
                <a:solidFill>
                  <a:srgbClr val="000000"/>
                </a:solidFill>
                <a:latin typeface="Calibri" panose="020F0502020204030204" pitchFamily="34" charset="0"/>
              </a:rPr>
              <a:t>http://en.wikipedia.org/wiki/Mahmoud_Abbas</a:t>
            </a:r>
          </a:p>
        </p:txBody>
      </p:sp>
      <p:sp>
        <p:nvSpPr>
          <p:cNvPr id="26" name="TextBox 3"/>
          <p:cNvSpPr txBox="1">
            <a:spLocks noChangeArrowheads="1"/>
          </p:cNvSpPr>
          <p:nvPr/>
        </p:nvSpPr>
        <p:spPr bwMode="auto">
          <a:xfrm>
            <a:off x="107504" y="5013176"/>
            <a:ext cx="3473450" cy="1631216"/>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smtClean="0">
                <a:solidFill>
                  <a:srgbClr val="000000"/>
                </a:solidFill>
                <a:latin typeface="Calibri" pitchFamily="34" charset="0"/>
              </a:rPr>
              <a:t>Getting away from </a:t>
            </a:r>
            <a:r>
              <a:rPr lang="en-US" sz="2000" b="1" dirty="0" smtClean="0">
                <a:solidFill>
                  <a:srgbClr val="000000"/>
                </a:solidFill>
                <a:latin typeface="Calibri" pitchFamily="34" charset="0"/>
              </a:rPr>
              <a:t>surface representations. </a:t>
            </a:r>
          </a:p>
          <a:p>
            <a:pPr eaLnBrk="1" hangingPunct="1">
              <a:buClr>
                <a:srgbClr val="000000"/>
              </a:buClr>
              <a:buSzPct val="100000"/>
            </a:pPr>
            <a:r>
              <a:rPr lang="en-US" sz="2000" b="1" dirty="0" smtClean="0">
                <a:solidFill>
                  <a:srgbClr val="000000"/>
                </a:solidFill>
                <a:latin typeface="Calibri" pitchFamily="34" charset="0"/>
              </a:rPr>
              <a:t>Co-reference resolution </a:t>
            </a:r>
            <a:r>
              <a:rPr lang="en-US" sz="2000" dirty="0" smtClean="0">
                <a:solidFill>
                  <a:srgbClr val="000000"/>
                </a:solidFill>
                <a:latin typeface="Calibri" pitchFamily="34" charset="0"/>
              </a:rPr>
              <a:t>within and  across documents, </a:t>
            </a:r>
            <a:r>
              <a:rPr lang="en-US" sz="2000" b="1" dirty="0" smtClean="0">
                <a:solidFill>
                  <a:srgbClr val="000000"/>
                </a:solidFill>
                <a:latin typeface="Calibri" pitchFamily="34" charset="0"/>
              </a:rPr>
              <a:t>with grounding</a:t>
            </a: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14</a:t>
            </a:fld>
            <a:endParaRPr lang="en-US" altLang="zh-TW" dirty="0"/>
          </a:p>
        </p:txBody>
      </p:sp>
    </p:spTree>
    <p:extLst>
      <p:ext uri="{BB962C8B-B14F-4D97-AF65-F5344CB8AC3E}">
        <p14:creationId xmlns:p14="http://schemas.microsoft.com/office/powerpoint/2010/main" val="136164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2" grpId="0"/>
      <p:bldP spid="24" grpId="0" animBg="1"/>
      <p:bldP spid="25" grpId="0"/>
      <p:bldP spid="18" grpId="0" animBg="1"/>
      <p:bldP spid="20" grpId="0" animBg="1"/>
      <p:bldP spid="26"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smtClean="0"/>
              <a:t>Candidate Generation</a:t>
            </a:r>
            <a:endParaRPr lang="en-US" dirty="0"/>
          </a:p>
        </p:txBody>
      </p:sp>
      <p:sp>
        <p:nvSpPr>
          <p:cNvPr id="5" name="Content Placeholder 2"/>
          <p:cNvSpPr txBox="1">
            <a:spLocks/>
          </p:cNvSpPr>
          <p:nvPr/>
        </p:nvSpPr>
        <p:spPr bwMode="auto">
          <a:xfrm>
            <a:off x="457200" y="1216740"/>
            <a:ext cx="8229600" cy="840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000">
                <a:solidFill>
                  <a:schemeClr val="tx1"/>
                </a:solidFill>
                <a:latin typeface="+mn-lt"/>
                <a:cs typeface="+mn-cs"/>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b="1">
                <a:solidFill>
                  <a:schemeClr val="tx1"/>
                </a:solidFill>
                <a:latin typeface="+mn-lt"/>
                <a:cs typeface="+mn-cs"/>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1600">
                <a:solidFill>
                  <a:schemeClr val="tx1"/>
                </a:solidFill>
                <a:latin typeface="+mn-lt"/>
                <a:cs typeface="+mn-cs"/>
              </a:defRPr>
            </a:lvl4pPr>
            <a:lvl5pPr marL="20574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0" indent="0">
              <a:buNone/>
            </a:pPr>
            <a:r>
              <a:rPr lang="en-US" dirty="0" smtClean="0"/>
              <a:t>...ousted long time </a:t>
            </a:r>
            <a:r>
              <a:rPr lang="en-US" u="sng" dirty="0" smtClean="0">
                <a:solidFill>
                  <a:srgbClr val="00B050"/>
                </a:solidFill>
              </a:rPr>
              <a:t>Yugoslav President</a:t>
            </a:r>
            <a:r>
              <a:rPr lang="en-US" dirty="0" smtClean="0"/>
              <a:t>  </a:t>
            </a:r>
            <a:r>
              <a:rPr lang="en-US" u="sng" dirty="0" smtClean="0">
                <a:solidFill>
                  <a:srgbClr val="00B050"/>
                </a:solidFill>
              </a:rPr>
              <a:t>Slobodan </a:t>
            </a:r>
            <a:r>
              <a:rPr lang="en-US" u="sng" dirty="0" err="1" smtClean="0">
                <a:solidFill>
                  <a:srgbClr val="00B050"/>
                </a:solidFill>
              </a:rPr>
              <a:t>Milošević</a:t>
            </a:r>
            <a:r>
              <a:rPr lang="en-US" dirty="0" smtClean="0"/>
              <a:t> in October. Mr. </a:t>
            </a:r>
            <a:r>
              <a:rPr lang="en-US" u="sng" dirty="0" err="1" smtClean="0">
                <a:solidFill>
                  <a:srgbClr val="00B050"/>
                </a:solidFill>
              </a:rPr>
              <a:t>Milošević</a:t>
            </a:r>
            <a:r>
              <a:rPr lang="en-US" dirty="0" err="1" smtClean="0"/>
              <a:t>'s</a:t>
            </a:r>
            <a:r>
              <a:rPr lang="en-US" dirty="0" smtClean="0"/>
              <a:t> </a:t>
            </a:r>
            <a:r>
              <a:rPr lang="en-US" u="sng" dirty="0" smtClean="0">
                <a:solidFill>
                  <a:srgbClr val="FF0000"/>
                </a:solidFill>
              </a:rPr>
              <a:t>Socialist Party</a:t>
            </a:r>
            <a:r>
              <a:rPr lang="en-US" dirty="0" smtClean="0"/>
              <a:t>…</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380456170"/>
              </p:ext>
            </p:extLst>
          </p:nvPr>
        </p:nvGraphicFramePr>
        <p:xfrm>
          <a:off x="4989146" y="2514600"/>
          <a:ext cx="3124200" cy="2225040"/>
        </p:xfrm>
        <a:graphic>
          <a:graphicData uri="http://schemas.openxmlformats.org/drawingml/2006/table">
            <a:tbl>
              <a:tblPr bandRow="1">
                <a:tableStyleId>{284E427A-3D55-4303-BF80-6455036E1DE7}</a:tableStyleId>
              </a:tblPr>
              <a:tblGrid>
                <a:gridCol w="382380"/>
                <a:gridCol w="274182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k</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e</a:t>
                      </a:r>
                      <a:r>
                        <a:rPr lang="en-US" baseline="30000" dirty="0" smtClean="0">
                          <a:effectLst/>
                        </a:rPr>
                        <a:t>k</a:t>
                      </a:r>
                      <a:r>
                        <a:rPr lang="en-US" baseline="-25000" dirty="0" smtClean="0">
                          <a:effectLst/>
                        </a:rPr>
                        <a:t>4</a:t>
                      </a:r>
                      <a:endParaRPr lang="en-US" b="0" dirty="0" smtClean="0">
                        <a:effectLst/>
                      </a:endParaRPr>
                    </a:p>
                  </a:txBody>
                  <a:tcPr/>
                </a:tc>
              </a:tr>
              <a:tr h="370840">
                <a:tc>
                  <a:txBody>
                    <a:bodyPr/>
                    <a:lstStyle/>
                    <a:p>
                      <a:r>
                        <a:rPr lang="en-US" dirty="0" smtClean="0"/>
                        <a:t>1</a:t>
                      </a:r>
                      <a:endParaRPr lang="en-US" dirty="0"/>
                    </a:p>
                  </a:txBody>
                  <a:tcPr/>
                </a:tc>
                <a:tc>
                  <a:txBody>
                    <a:bodyPr/>
                    <a:lstStyle/>
                    <a:p>
                      <a:r>
                        <a:rPr lang="en-US" dirty="0" err="1" smtClean="0"/>
                        <a:t>Socialist_Party</a:t>
                      </a:r>
                      <a:r>
                        <a:rPr lang="en-US" dirty="0" smtClean="0"/>
                        <a:t>_(France)</a:t>
                      </a:r>
                      <a:endParaRPr lang="en-US" dirty="0"/>
                    </a:p>
                  </a:txBody>
                  <a:tcPr/>
                </a:tc>
              </a:tr>
              <a:tr h="370840">
                <a:tc>
                  <a:txBody>
                    <a:bodyPr/>
                    <a:lstStyle/>
                    <a:p>
                      <a:r>
                        <a:rPr lang="en-US" dirty="0" smtClean="0"/>
                        <a:t>2</a:t>
                      </a:r>
                      <a:endParaRPr lang="en-US" dirty="0"/>
                    </a:p>
                  </a:txBody>
                  <a:tcPr/>
                </a:tc>
                <a:tc>
                  <a:txBody>
                    <a:bodyPr/>
                    <a:lstStyle/>
                    <a:p>
                      <a:r>
                        <a:rPr lang="en-US" dirty="0" err="1" smtClean="0"/>
                        <a:t>Socialist_Party</a:t>
                      </a:r>
                      <a:r>
                        <a:rPr lang="en-US" dirty="0" smtClean="0"/>
                        <a:t>_(Portugal)</a:t>
                      </a:r>
                      <a:endParaRPr lang="en-US" dirty="0"/>
                    </a:p>
                  </a:txBody>
                  <a:tcPr/>
                </a:tc>
              </a:tr>
              <a:tr h="370840">
                <a:tc>
                  <a:txBody>
                    <a:bodyPr/>
                    <a:lstStyle/>
                    <a:p>
                      <a:r>
                        <a:rPr lang="en-US" dirty="0" smtClean="0"/>
                        <a:t>3</a:t>
                      </a:r>
                      <a:endParaRPr lang="en-US" dirty="0"/>
                    </a:p>
                  </a:txBody>
                  <a:tcPr/>
                </a:tc>
                <a:tc>
                  <a:txBody>
                    <a:bodyPr/>
                    <a:lstStyle/>
                    <a:p>
                      <a:r>
                        <a:rPr lang="en-US" dirty="0" err="1" smtClean="0"/>
                        <a:t>Socialist_Party_of_America</a:t>
                      </a:r>
                      <a:endParaRPr lang="en-US" dirty="0"/>
                    </a:p>
                  </a:txBody>
                  <a:tcPr/>
                </a:tc>
              </a:tr>
              <a:tr h="370840">
                <a:tc>
                  <a:txBody>
                    <a:bodyPr/>
                    <a:lstStyle/>
                    <a:p>
                      <a:r>
                        <a:rPr lang="en-US" dirty="0" smtClean="0"/>
                        <a:t>4</a:t>
                      </a:r>
                      <a:endParaRPr lang="en-US" dirty="0"/>
                    </a:p>
                  </a:txBody>
                  <a:tcPr/>
                </a:tc>
                <a:tc>
                  <a:txBody>
                    <a:bodyPr/>
                    <a:lstStyle/>
                    <a:p>
                      <a:r>
                        <a:rPr lang="en-US" dirty="0" err="1" smtClean="0"/>
                        <a:t>Socialist_Party</a:t>
                      </a:r>
                      <a:r>
                        <a:rPr lang="en-US" dirty="0" smtClean="0"/>
                        <a:t>_(Argentina)</a:t>
                      </a:r>
                      <a:endParaRPr lang="en-US" dirty="0"/>
                    </a:p>
                  </a:txBody>
                  <a:tcPr/>
                </a:tc>
              </a:tr>
              <a:tr h="370840">
                <a:tc>
                  <a:txBody>
                    <a:bodyPr/>
                    <a:lstStyle/>
                    <a:p>
                      <a:r>
                        <a:rPr lang="en-US" dirty="0" smtClean="0"/>
                        <a:t>…</a:t>
                      </a:r>
                      <a:endParaRPr lang="en-US" dirty="0"/>
                    </a:p>
                  </a:txBody>
                  <a:tcPr/>
                </a:tc>
                <a:tc>
                  <a:txBody>
                    <a:bodyPr/>
                    <a:lstStyle/>
                    <a:p>
                      <a:endParaRPr lang="en-US" dirty="0"/>
                    </a:p>
                  </a:txBody>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202425926"/>
              </p:ext>
            </p:extLst>
          </p:nvPr>
        </p:nvGraphicFramePr>
        <p:xfrm>
          <a:off x="457200" y="2514600"/>
          <a:ext cx="2743200" cy="2225040"/>
        </p:xfrm>
        <a:graphic>
          <a:graphicData uri="http://schemas.openxmlformats.org/drawingml/2006/table">
            <a:tbl>
              <a:tblPr bandRow="1">
                <a:tableStyleId>{284E427A-3D55-4303-BF80-6455036E1DE7}</a:tableStyleId>
              </a:tblPr>
              <a:tblGrid>
                <a:gridCol w="364434"/>
                <a:gridCol w="2378766"/>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k</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e</a:t>
                      </a:r>
                      <a:r>
                        <a:rPr lang="en-US" baseline="30000" dirty="0" smtClean="0">
                          <a:effectLst/>
                        </a:rPr>
                        <a:t>k</a:t>
                      </a:r>
                      <a:r>
                        <a:rPr lang="en-US" baseline="-25000" dirty="0" smtClean="0">
                          <a:effectLst/>
                        </a:rPr>
                        <a:t>3</a:t>
                      </a:r>
                      <a:endParaRPr lang="en-US" b="0" dirty="0" smtClean="0">
                        <a:effectLst/>
                      </a:endParaRPr>
                    </a:p>
                  </a:txBody>
                  <a:tcPr/>
                </a:tc>
              </a:tr>
              <a:tr h="370840">
                <a:tc>
                  <a:txBody>
                    <a:bodyPr/>
                    <a:lstStyle/>
                    <a:p>
                      <a:r>
                        <a:rPr lang="en-US" dirty="0" smtClean="0"/>
                        <a:t>1</a:t>
                      </a:r>
                      <a:endParaRPr lang="en-US" dirty="0"/>
                    </a:p>
                  </a:txBody>
                  <a:tcPr/>
                </a:tc>
                <a:tc>
                  <a:txBody>
                    <a:bodyPr/>
                    <a:lstStyle/>
                    <a:p>
                      <a:r>
                        <a:rPr lang="en-US" dirty="0" err="1" smtClean="0"/>
                        <a:t>Slobodan_Milošević</a:t>
                      </a:r>
                      <a:endParaRPr lang="en-US" dirty="0"/>
                    </a:p>
                  </a:txBody>
                  <a:tcPr/>
                </a:tc>
              </a:tr>
              <a:tr h="370840">
                <a:tc>
                  <a:txBody>
                    <a:bodyPr/>
                    <a:lstStyle/>
                    <a:p>
                      <a:r>
                        <a:rPr lang="en-US" dirty="0" smtClean="0"/>
                        <a:t>2</a:t>
                      </a:r>
                      <a:endParaRPr lang="en-US" dirty="0"/>
                    </a:p>
                  </a:txBody>
                  <a:tcPr/>
                </a:tc>
                <a:tc>
                  <a:txBody>
                    <a:bodyPr/>
                    <a:lstStyle/>
                    <a:p>
                      <a:r>
                        <a:rPr lang="en-US" dirty="0" err="1" smtClean="0"/>
                        <a:t>Milošević</a:t>
                      </a:r>
                      <a:r>
                        <a:rPr lang="en-US" dirty="0" smtClean="0"/>
                        <a:t>_(surname)</a:t>
                      </a:r>
                      <a:endParaRPr lang="en-US" dirty="0"/>
                    </a:p>
                  </a:txBody>
                  <a:tcPr/>
                </a:tc>
              </a:tr>
              <a:tr h="370840">
                <a:tc>
                  <a:txBody>
                    <a:bodyPr/>
                    <a:lstStyle/>
                    <a:p>
                      <a:r>
                        <a:rPr lang="en-US" dirty="0" smtClean="0"/>
                        <a:t>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err="1" smtClean="0">
                          <a:solidFill>
                            <a:schemeClr val="dk1"/>
                          </a:solidFill>
                          <a:effectLst/>
                          <a:latin typeface="+mn-lt"/>
                          <a:ea typeface="+mn-ea"/>
                          <a:cs typeface="+mn-cs"/>
                        </a:rPr>
                        <a:t>Boki_Milošević</a:t>
                      </a:r>
                      <a:endParaRPr lang="en-US" sz="1800" b="0" i="0" kern="1200" dirty="0" smtClean="0">
                        <a:solidFill>
                          <a:schemeClr val="dk1"/>
                        </a:solidFill>
                        <a:effectLst/>
                        <a:latin typeface="+mn-lt"/>
                        <a:ea typeface="+mn-ea"/>
                        <a:cs typeface="+mn-cs"/>
                      </a:endParaRPr>
                    </a:p>
                  </a:txBody>
                  <a:tcPr/>
                </a:tc>
              </a:tr>
              <a:tr h="370840">
                <a:tc>
                  <a:txBody>
                    <a:bodyPr/>
                    <a:lstStyle/>
                    <a:p>
                      <a:r>
                        <a:rPr lang="en-US" dirty="0" smtClean="0"/>
                        <a:t>4</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Alexander_Milošević</a:t>
                      </a:r>
                      <a:endParaRPr lang="en-US" sz="1800" b="0" i="0" kern="1200" dirty="0" smtClean="0">
                        <a:solidFill>
                          <a:schemeClr val="dk1"/>
                        </a:solidFill>
                        <a:effectLst/>
                        <a:latin typeface="+mn-lt"/>
                        <a:ea typeface="+mn-ea"/>
                        <a:cs typeface="+mn-cs"/>
                      </a:endParaRPr>
                    </a:p>
                  </a:txBody>
                  <a:tcPr/>
                </a:tc>
              </a:tr>
              <a:tr h="370840">
                <a:tc>
                  <a:txBody>
                    <a:bodyPr/>
                    <a:lstStyle/>
                    <a:p>
                      <a:r>
                        <a:rPr lang="en-US" dirty="0" smtClean="0"/>
                        <a:t>…</a:t>
                      </a:r>
                      <a:endParaRPr lang="en-US" dirty="0"/>
                    </a:p>
                  </a:txBody>
                  <a:tcPr/>
                </a:tc>
                <a:tc>
                  <a:txBody>
                    <a:bodyPr/>
                    <a:lstStyle/>
                    <a:p>
                      <a:endParaRPr lang="en-US" dirty="0"/>
                    </a:p>
                  </a:txBody>
                  <a:tcPr/>
                </a:tc>
              </a:tr>
            </a:tbl>
          </a:graphicData>
        </a:graphic>
      </p:graphicFrame>
      <p:sp>
        <p:nvSpPr>
          <p:cNvPr id="28" name="Down Arrow 27"/>
          <p:cNvSpPr/>
          <p:nvPr/>
        </p:nvSpPr>
        <p:spPr>
          <a:xfrm>
            <a:off x="2667000" y="20574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rot="17586177">
            <a:off x="5205694" y="1911130"/>
            <a:ext cx="201277" cy="6735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140</a:t>
            </a:fld>
            <a:endParaRPr lang="en-US" altLang="zh-TW" dirty="0"/>
          </a:p>
        </p:txBody>
      </p:sp>
    </p:spTree>
    <p:extLst>
      <p:ext uri="{BB962C8B-B14F-4D97-AF65-F5344CB8AC3E}">
        <p14:creationId xmlns:p14="http://schemas.microsoft.com/office/powerpoint/2010/main" val="1725492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Candidate Ranking</a:t>
            </a:r>
            <a:endParaRPr lang="en-US" dirty="0"/>
          </a:p>
        </p:txBody>
      </p:sp>
      <p:sp>
        <p:nvSpPr>
          <p:cNvPr id="5" name="Content Placeholder 2"/>
          <p:cNvSpPr txBox="1">
            <a:spLocks/>
          </p:cNvSpPr>
          <p:nvPr/>
        </p:nvSpPr>
        <p:spPr bwMode="auto">
          <a:xfrm>
            <a:off x="457200" y="1216740"/>
            <a:ext cx="8229600" cy="840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000">
                <a:solidFill>
                  <a:schemeClr val="tx1"/>
                </a:solidFill>
                <a:latin typeface="+mn-lt"/>
                <a:cs typeface="+mn-cs"/>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b="1">
                <a:solidFill>
                  <a:schemeClr val="tx1"/>
                </a:solidFill>
                <a:latin typeface="+mn-lt"/>
                <a:cs typeface="+mn-cs"/>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1600">
                <a:solidFill>
                  <a:schemeClr val="tx1"/>
                </a:solidFill>
                <a:latin typeface="+mn-lt"/>
                <a:cs typeface="+mn-cs"/>
              </a:defRPr>
            </a:lvl4pPr>
            <a:lvl5pPr marL="20574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0" indent="0">
              <a:buNone/>
            </a:pPr>
            <a:r>
              <a:rPr lang="en-US" dirty="0" smtClean="0"/>
              <a:t>...ousted long time </a:t>
            </a:r>
            <a:r>
              <a:rPr lang="en-US" u="sng" dirty="0" smtClean="0">
                <a:solidFill>
                  <a:srgbClr val="00B050"/>
                </a:solidFill>
              </a:rPr>
              <a:t>Yugoslav President</a:t>
            </a:r>
            <a:r>
              <a:rPr lang="en-US" dirty="0" smtClean="0"/>
              <a:t>  </a:t>
            </a:r>
            <a:r>
              <a:rPr lang="en-US" u="sng" dirty="0" smtClean="0">
                <a:solidFill>
                  <a:srgbClr val="00B050"/>
                </a:solidFill>
              </a:rPr>
              <a:t>Slobodan </a:t>
            </a:r>
            <a:r>
              <a:rPr lang="en-US" u="sng" dirty="0" err="1" smtClean="0">
                <a:solidFill>
                  <a:srgbClr val="00B050"/>
                </a:solidFill>
              </a:rPr>
              <a:t>Milošević</a:t>
            </a:r>
            <a:r>
              <a:rPr lang="en-US" dirty="0" smtClean="0"/>
              <a:t> in October. Mr. </a:t>
            </a:r>
            <a:r>
              <a:rPr lang="en-US" u="sng" dirty="0" err="1" smtClean="0">
                <a:solidFill>
                  <a:srgbClr val="00B050"/>
                </a:solidFill>
              </a:rPr>
              <a:t>Milošević</a:t>
            </a:r>
            <a:r>
              <a:rPr lang="en-US" dirty="0" err="1" smtClean="0"/>
              <a:t>'s</a:t>
            </a:r>
            <a:r>
              <a:rPr lang="en-US" dirty="0" smtClean="0"/>
              <a:t> </a:t>
            </a:r>
            <a:r>
              <a:rPr lang="en-US" u="sng" dirty="0" smtClean="0">
                <a:solidFill>
                  <a:srgbClr val="FF0000"/>
                </a:solidFill>
              </a:rPr>
              <a:t>Socialist Party</a:t>
            </a:r>
            <a:r>
              <a:rPr lang="en-US" dirty="0" smtClean="0"/>
              <a:t>…</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444919431"/>
              </p:ext>
            </p:extLst>
          </p:nvPr>
        </p:nvGraphicFramePr>
        <p:xfrm>
          <a:off x="4989146" y="2514600"/>
          <a:ext cx="3733800" cy="2225040"/>
        </p:xfrm>
        <a:graphic>
          <a:graphicData uri="http://schemas.openxmlformats.org/drawingml/2006/table">
            <a:tbl>
              <a:tblPr bandRow="1">
                <a:tableStyleId>{284E427A-3D55-4303-BF80-6455036E1DE7}</a:tableStyleId>
              </a:tblPr>
              <a:tblGrid>
                <a:gridCol w="382380"/>
                <a:gridCol w="2741820"/>
                <a:gridCol w="6096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k</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e</a:t>
                      </a:r>
                      <a:r>
                        <a:rPr lang="en-US" baseline="30000" dirty="0" smtClean="0">
                          <a:effectLst/>
                        </a:rPr>
                        <a:t>k</a:t>
                      </a:r>
                      <a:r>
                        <a:rPr lang="en-US" baseline="-25000" dirty="0" smtClean="0">
                          <a:effectLst/>
                        </a:rPr>
                        <a:t>4</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effectLst/>
                        </a:rPr>
                        <a:t>s</a:t>
                      </a:r>
                      <a:r>
                        <a:rPr lang="en-US" baseline="30000" dirty="0" smtClean="0">
                          <a:solidFill>
                            <a:srgbClr val="FF0000"/>
                          </a:solidFill>
                          <a:effectLst/>
                        </a:rPr>
                        <a:t>k</a:t>
                      </a:r>
                      <a:r>
                        <a:rPr lang="en-US" baseline="-25000" dirty="0" smtClean="0">
                          <a:solidFill>
                            <a:srgbClr val="FF0000"/>
                          </a:solidFill>
                          <a:effectLst/>
                        </a:rPr>
                        <a:t>4</a:t>
                      </a:r>
                      <a:endParaRPr lang="en-US" b="0" dirty="0" smtClean="0">
                        <a:solidFill>
                          <a:srgbClr val="FF0000"/>
                        </a:solidFill>
                        <a:effectLst/>
                      </a:endParaRPr>
                    </a:p>
                  </a:txBody>
                  <a:tcPr/>
                </a:tc>
              </a:tr>
              <a:tr h="370840">
                <a:tc>
                  <a:txBody>
                    <a:bodyPr/>
                    <a:lstStyle/>
                    <a:p>
                      <a:r>
                        <a:rPr lang="en-US" dirty="0" smtClean="0"/>
                        <a:t>1</a:t>
                      </a:r>
                      <a:endParaRPr lang="en-US" dirty="0"/>
                    </a:p>
                  </a:txBody>
                  <a:tcPr/>
                </a:tc>
                <a:tc>
                  <a:txBody>
                    <a:bodyPr/>
                    <a:lstStyle/>
                    <a:p>
                      <a:r>
                        <a:rPr lang="en-US" dirty="0" err="1" smtClean="0"/>
                        <a:t>Socialist_Party</a:t>
                      </a:r>
                      <a:r>
                        <a:rPr lang="en-US" dirty="0" smtClean="0"/>
                        <a:t>_(France)</a:t>
                      </a:r>
                      <a:endParaRPr lang="en-US" dirty="0"/>
                    </a:p>
                  </a:txBody>
                  <a:tcPr/>
                </a:tc>
                <a:tc>
                  <a:txBody>
                    <a:bodyPr/>
                    <a:lstStyle/>
                    <a:p>
                      <a:r>
                        <a:rPr lang="en-US" dirty="0" smtClean="0">
                          <a:solidFill>
                            <a:srgbClr val="FF0000"/>
                          </a:solidFill>
                        </a:rPr>
                        <a:t>0.23</a:t>
                      </a:r>
                      <a:endParaRPr lang="en-US" dirty="0">
                        <a:solidFill>
                          <a:srgbClr val="FF0000"/>
                        </a:solidFill>
                      </a:endParaRPr>
                    </a:p>
                  </a:txBody>
                  <a:tcPr/>
                </a:tc>
              </a:tr>
              <a:tr h="370840">
                <a:tc>
                  <a:txBody>
                    <a:bodyPr/>
                    <a:lstStyle/>
                    <a:p>
                      <a:r>
                        <a:rPr lang="en-US" dirty="0" smtClean="0"/>
                        <a:t>2</a:t>
                      </a:r>
                      <a:endParaRPr lang="en-US" dirty="0"/>
                    </a:p>
                  </a:txBody>
                  <a:tcPr/>
                </a:tc>
                <a:tc>
                  <a:txBody>
                    <a:bodyPr/>
                    <a:lstStyle/>
                    <a:p>
                      <a:r>
                        <a:rPr lang="en-US" dirty="0" err="1" smtClean="0"/>
                        <a:t>Socialist_Party</a:t>
                      </a:r>
                      <a:r>
                        <a:rPr lang="en-US" dirty="0" smtClean="0"/>
                        <a:t>_(Portugal)</a:t>
                      </a:r>
                      <a:endParaRPr lang="en-US" dirty="0"/>
                    </a:p>
                  </a:txBody>
                  <a:tcPr/>
                </a:tc>
                <a:tc>
                  <a:txBody>
                    <a:bodyPr/>
                    <a:lstStyle/>
                    <a:p>
                      <a:r>
                        <a:rPr lang="en-US" dirty="0" smtClean="0">
                          <a:solidFill>
                            <a:srgbClr val="FF0000"/>
                          </a:solidFill>
                        </a:rPr>
                        <a:t>0.16</a:t>
                      </a:r>
                      <a:endParaRPr lang="en-US" dirty="0">
                        <a:solidFill>
                          <a:srgbClr val="FF0000"/>
                        </a:solidFill>
                      </a:endParaRPr>
                    </a:p>
                  </a:txBody>
                  <a:tcPr/>
                </a:tc>
              </a:tr>
              <a:tr h="370840">
                <a:tc>
                  <a:txBody>
                    <a:bodyPr/>
                    <a:lstStyle/>
                    <a:p>
                      <a:r>
                        <a:rPr lang="en-US" dirty="0" smtClean="0"/>
                        <a:t>3</a:t>
                      </a:r>
                      <a:endParaRPr lang="en-US" dirty="0"/>
                    </a:p>
                  </a:txBody>
                  <a:tcPr/>
                </a:tc>
                <a:tc>
                  <a:txBody>
                    <a:bodyPr/>
                    <a:lstStyle/>
                    <a:p>
                      <a:r>
                        <a:rPr lang="en-US" dirty="0" err="1" smtClean="0"/>
                        <a:t>Socialist_Party_of_America</a:t>
                      </a:r>
                      <a:endParaRPr lang="en-US" dirty="0"/>
                    </a:p>
                  </a:txBody>
                  <a:tcPr/>
                </a:tc>
                <a:tc>
                  <a:txBody>
                    <a:bodyPr/>
                    <a:lstStyle/>
                    <a:p>
                      <a:r>
                        <a:rPr lang="en-US" dirty="0" smtClean="0">
                          <a:solidFill>
                            <a:srgbClr val="FF0000"/>
                          </a:solidFill>
                        </a:rPr>
                        <a:t>0.07</a:t>
                      </a:r>
                      <a:endParaRPr lang="en-US" dirty="0">
                        <a:solidFill>
                          <a:srgbClr val="FF0000"/>
                        </a:solidFill>
                      </a:endParaRPr>
                    </a:p>
                  </a:txBody>
                  <a:tcPr/>
                </a:tc>
              </a:tr>
              <a:tr h="370840">
                <a:tc>
                  <a:txBody>
                    <a:bodyPr/>
                    <a:lstStyle/>
                    <a:p>
                      <a:r>
                        <a:rPr lang="en-US" dirty="0" smtClean="0"/>
                        <a:t>4</a:t>
                      </a:r>
                      <a:endParaRPr lang="en-US" dirty="0"/>
                    </a:p>
                  </a:txBody>
                  <a:tcPr/>
                </a:tc>
                <a:tc>
                  <a:txBody>
                    <a:bodyPr/>
                    <a:lstStyle/>
                    <a:p>
                      <a:r>
                        <a:rPr lang="en-US" dirty="0" err="1" smtClean="0"/>
                        <a:t>Socialist_Party</a:t>
                      </a:r>
                      <a:r>
                        <a:rPr lang="en-US" dirty="0" smtClean="0"/>
                        <a:t>_(Argentina)</a:t>
                      </a:r>
                      <a:endParaRPr lang="en-US" dirty="0"/>
                    </a:p>
                  </a:txBody>
                  <a:tcPr/>
                </a:tc>
                <a:tc>
                  <a:txBody>
                    <a:bodyPr/>
                    <a:lstStyle/>
                    <a:p>
                      <a:r>
                        <a:rPr lang="en-US" dirty="0" smtClean="0">
                          <a:solidFill>
                            <a:srgbClr val="FF0000"/>
                          </a:solidFill>
                        </a:rPr>
                        <a:t>0.06</a:t>
                      </a:r>
                      <a:endParaRPr lang="en-US" dirty="0">
                        <a:solidFill>
                          <a:srgbClr val="FF0000"/>
                        </a:solidFill>
                      </a:endParaRPr>
                    </a:p>
                  </a:txBody>
                  <a:tcPr/>
                </a:tc>
              </a:tr>
              <a:tr h="370840">
                <a:tc>
                  <a:txBody>
                    <a:bodyPr/>
                    <a:lstStyle/>
                    <a:p>
                      <a:r>
                        <a:rPr lang="en-US" dirty="0" smtClean="0"/>
                        <a:t>…</a:t>
                      </a:r>
                      <a:endParaRPr lang="en-US" dirty="0"/>
                    </a:p>
                  </a:txBody>
                  <a:tcPr/>
                </a:tc>
                <a:tc>
                  <a:txBody>
                    <a:bodyPr/>
                    <a:lstStyle/>
                    <a:p>
                      <a:endParaRPr lang="en-US" dirty="0"/>
                    </a:p>
                  </a:txBody>
                  <a:tcPr/>
                </a:tc>
                <a:tc>
                  <a:txBody>
                    <a:bodyPr/>
                    <a:lstStyle/>
                    <a:p>
                      <a:endParaRPr lang="en-US" dirty="0"/>
                    </a:p>
                  </a:txBody>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392565535"/>
              </p:ext>
            </p:extLst>
          </p:nvPr>
        </p:nvGraphicFramePr>
        <p:xfrm>
          <a:off x="457200" y="2514600"/>
          <a:ext cx="3352800" cy="2225040"/>
        </p:xfrm>
        <a:graphic>
          <a:graphicData uri="http://schemas.openxmlformats.org/drawingml/2006/table">
            <a:tbl>
              <a:tblPr bandRow="1">
                <a:tableStyleId>{284E427A-3D55-4303-BF80-6455036E1DE7}</a:tableStyleId>
              </a:tblPr>
              <a:tblGrid>
                <a:gridCol w="364434"/>
                <a:gridCol w="2378766"/>
                <a:gridCol w="6096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k</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e</a:t>
                      </a:r>
                      <a:r>
                        <a:rPr lang="en-US" baseline="30000" dirty="0" smtClean="0">
                          <a:effectLst/>
                        </a:rPr>
                        <a:t>k</a:t>
                      </a:r>
                      <a:r>
                        <a:rPr lang="en-US" baseline="-25000" dirty="0" smtClean="0">
                          <a:effectLst/>
                        </a:rPr>
                        <a:t>3</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effectLst/>
                        </a:rPr>
                        <a:t>s</a:t>
                      </a:r>
                      <a:r>
                        <a:rPr lang="en-US" baseline="30000" dirty="0" smtClean="0">
                          <a:solidFill>
                            <a:srgbClr val="FF0000"/>
                          </a:solidFill>
                          <a:effectLst/>
                        </a:rPr>
                        <a:t>k</a:t>
                      </a:r>
                      <a:r>
                        <a:rPr lang="en-US" baseline="-25000" dirty="0" smtClean="0">
                          <a:solidFill>
                            <a:srgbClr val="FF0000"/>
                          </a:solidFill>
                          <a:effectLst/>
                        </a:rPr>
                        <a:t>3</a:t>
                      </a:r>
                      <a:endParaRPr lang="en-US" b="0" dirty="0" smtClean="0">
                        <a:solidFill>
                          <a:srgbClr val="FF0000"/>
                        </a:solidFill>
                        <a:effectLst/>
                      </a:endParaRPr>
                    </a:p>
                  </a:txBody>
                  <a:tcPr/>
                </a:tc>
              </a:tr>
              <a:tr h="370840">
                <a:tc>
                  <a:txBody>
                    <a:bodyPr/>
                    <a:lstStyle/>
                    <a:p>
                      <a:r>
                        <a:rPr lang="en-US" dirty="0" smtClean="0"/>
                        <a:t>1</a:t>
                      </a:r>
                      <a:endParaRPr lang="en-US" dirty="0"/>
                    </a:p>
                  </a:txBody>
                  <a:tcPr/>
                </a:tc>
                <a:tc>
                  <a:txBody>
                    <a:bodyPr/>
                    <a:lstStyle/>
                    <a:p>
                      <a:r>
                        <a:rPr lang="en-US" dirty="0" err="1" smtClean="0"/>
                        <a:t>Slobodan_Milošević</a:t>
                      </a:r>
                      <a:endParaRPr lang="en-US" dirty="0"/>
                    </a:p>
                  </a:txBody>
                  <a:tcPr/>
                </a:tc>
                <a:tc>
                  <a:txBody>
                    <a:bodyPr/>
                    <a:lstStyle/>
                    <a:p>
                      <a:r>
                        <a:rPr lang="en-US" dirty="0" smtClean="0">
                          <a:solidFill>
                            <a:srgbClr val="FF0000"/>
                          </a:solidFill>
                        </a:rPr>
                        <a:t>0.7</a:t>
                      </a:r>
                      <a:endParaRPr lang="en-US" dirty="0">
                        <a:solidFill>
                          <a:srgbClr val="FF0000"/>
                        </a:solidFill>
                      </a:endParaRPr>
                    </a:p>
                  </a:txBody>
                  <a:tcPr/>
                </a:tc>
              </a:tr>
              <a:tr h="370840">
                <a:tc>
                  <a:txBody>
                    <a:bodyPr/>
                    <a:lstStyle/>
                    <a:p>
                      <a:r>
                        <a:rPr lang="en-US" dirty="0" smtClean="0"/>
                        <a:t>2</a:t>
                      </a:r>
                      <a:endParaRPr lang="en-US" dirty="0"/>
                    </a:p>
                  </a:txBody>
                  <a:tcPr/>
                </a:tc>
                <a:tc>
                  <a:txBody>
                    <a:bodyPr/>
                    <a:lstStyle/>
                    <a:p>
                      <a:r>
                        <a:rPr lang="en-US" dirty="0" err="1" smtClean="0"/>
                        <a:t>Milošević</a:t>
                      </a:r>
                      <a:r>
                        <a:rPr lang="en-US" dirty="0" smtClean="0"/>
                        <a:t>_(surname)</a:t>
                      </a:r>
                      <a:endParaRPr lang="en-US" dirty="0"/>
                    </a:p>
                  </a:txBody>
                  <a:tcPr/>
                </a:tc>
                <a:tc>
                  <a:txBody>
                    <a:bodyPr/>
                    <a:lstStyle/>
                    <a:p>
                      <a:r>
                        <a:rPr lang="en-US" dirty="0" smtClean="0">
                          <a:solidFill>
                            <a:srgbClr val="FF0000"/>
                          </a:solidFill>
                        </a:rPr>
                        <a:t>0.1</a:t>
                      </a:r>
                      <a:endParaRPr lang="en-US" dirty="0">
                        <a:solidFill>
                          <a:srgbClr val="FF0000"/>
                        </a:solidFill>
                      </a:endParaRPr>
                    </a:p>
                  </a:txBody>
                  <a:tcPr/>
                </a:tc>
              </a:tr>
              <a:tr h="370840">
                <a:tc>
                  <a:txBody>
                    <a:bodyPr/>
                    <a:lstStyle/>
                    <a:p>
                      <a:r>
                        <a:rPr lang="en-US" dirty="0" smtClean="0"/>
                        <a:t>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err="1" smtClean="0">
                          <a:solidFill>
                            <a:schemeClr val="dk1"/>
                          </a:solidFill>
                          <a:effectLst/>
                          <a:latin typeface="+mn-lt"/>
                          <a:ea typeface="+mn-ea"/>
                          <a:cs typeface="+mn-cs"/>
                        </a:rPr>
                        <a:t>Boki_Milošević</a:t>
                      </a:r>
                      <a:endParaRPr lang="en-US" sz="1800" b="0" i="0" kern="1200" dirty="0" smtClean="0">
                        <a:solidFill>
                          <a:schemeClr val="dk1"/>
                        </a:solidFill>
                        <a:effectLst/>
                        <a:latin typeface="+mn-lt"/>
                        <a:ea typeface="+mn-ea"/>
                        <a:cs typeface="+mn-cs"/>
                      </a:endParaRPr>
                    </a:p>
                  </a:txBody>
                  <a:tcPr/>
                </a:tc>
                <a:tc>
                  <a:txBody>
                    <a:bodyPr/>
                    <a:lstStyle/>
                    <a:p>
                      <a:r>
                        <a:rPr lang="en-US" dirty="0" smtClean="0">
                          <a:solidFill>
                            <a:srgbClr val="FF0000"/>
                          </a:solidFill>
                        </a:rPr>
                        <a:t>0.1</a:t>
                      </a:r>
                      <a:endParaRPr lang="en-US" dirty="0">
                        <a:solidFill>
                          <a:srgbClr val="FF0000"/>
                        </a:solidFill>
                      </a:endParaRPr>
                    </a:p>
                  </a:txBody>
                  <a:tcPr/>
                </a:tc>
              </a:tr>
              <a:tr h="370840">
                <a:tc>
                  <a:txBody>
                    <a:bodyPr/>
                    <a:lstStyle/>
                    <a:p>
                      <a:r>
                        <a:rPr lang="en-US" dirty="0" smtClean="0"/>
                        <a:t>4</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Alexander_Milošević</a:t>
                      </a:r>
                      <a:endParaRPr lang="en-US" sz="1800" b="0" i="0" kern="1200" dirty="0" smtClean="0">
                        <a:solidFill>
                          <a:schemeClr val="dk1"/>
                        </a:solidFill>
                        <a:effectLst/>
                        <a:latin typeface="+mn-lt"/>
                        <a:ea typeface="+mn-ea"/>
                        <a:cs typeface="+mn-cs"/>
                      </a:endParaRPr>
                    </a:p>
                  </a:txBody>
                  <a:tcPr/>
                </a:tc>
                <a:tc>
                  <a:txBody>
                    <a:bodyPr/>
                    <a:lstStyle/>
                    <a:p>
                      <a:r>
                        <a:rPr lang="en-US" dirty="0" smtClean="0">
                          <a:solidFill>
                            <a:srgbClr val="FF0000"/>
                          </a:solidFill>
                        </a:rPr>
                        <a:t>0.05</a:t>
                      </a:r>
                      <a:endParaRPr lang="en-US" dirty="0">
                        <a:solidFill>
                          <a:srgbClr val="FF0000"/>
                        </a:solidFill>
                      </a:endParaRPr>
                    </a:p>
                  </a:txBody>
                  <a:tcPr/>
                </a:tc>
              </a:tr>
              <a:tr h="370840">
                <a:tc>
                  <a:txBody>
                    <a:bodyPr/>
                    <a:lstStyle/>
                    <a:p>
                      <a:r>
                        <a:rPr lang="en-US" dirty="0" smtClean="0"/>
                        <a:t>…</a:t>
                      </a:r>
                      <a:endParaRPr lang="en-US" dirty="0"/>
                    </a:p>
                  </a:txBody>
                  <a:tcPr/>
                </a:tc>
                <a:tc>
                  <a:txBody>
                    <a:bodyPr/>
                    <a:lstStyle/>
                    <a:p>
                      <a:endParaRPr lang="en-US"/>
                    </a:p>
                  </a:txBody>
                  <a:tcPr/>
                </a:tc>
                <a:tc>
                  <a:txBody>
                    <a:bodyPr/>
                    <a:lstStyle/>
                    <a:p>
                      <a:endParaRPr lang="en-US" dirty="0"/>
                    </a:p>
                  </a:txBody>
                  <a:tcPr/>
                </a:tc>
              </a:tr>
            </a:tbl>
          </a:graphicData>
        </a:graphic>
      </p:graphicFrame>
      <p:sp>
        <p:nvSpPr>
          <p:cNvPr id="28" name="Down Arrow 27"/>
          <p:cNvSpPr/>
          <p:nvPr/>
        </p:nvSpPr>
        <p:spPr>
          <a:xfrm>
            <a:off x="2667000" y="20574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rot="17586177">
            <a:off x="5205694" y="1911130"/>
            <a:ext cx="201277" cy="6735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a:spLocks noGrp="1"/>
          </p:cNvSpPr>
          <p:nvPr>
            <p:ph idx="1"/>
          </p:nvPr>
        </p:nvSpPr>
        <p:spPr>
          <a:xfrm>
            <a:off x="457200" y="4953000"/>
            <a:ext cx="8229600" cy="1219200"/>
          </a:xfrm>
        </p:spPr>
        <p:txBody>
          <a:bodyPr/>
          <a:lstStyle/>
          <a:p>
            <a:r>
              <a:rPr lang="en-US" dirty="0" smtClean="0"/>
              <a:t>Local and global statistical features</a:t>
            </a: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141</a:t>
            </a:fld>
            <a:endParaRPr lang="en-US" altLang="zh-TW" dirty="0"/>
          </a:p>
        </p:txBody>
      </p:sp>
    </p:spTree>
    <p:extLst>
      <p:ext uri="{BB962C8B-B14F-4D97-AF65-F5344CB8AC3E}">
        <p14:creationId xmlns:p14="http://schemas.microsoft.com/office/powerpoint/2010/main" val="1668030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Candidate </a:t>
            </a:r>
            <a:r>
              <a:rPr lang="en-US" dirty="0" smtClean="0"/>
              <a:t>Generation + Relations</a:t>
            </a:r>
            <a:endParaRPr lang="en-US" dirty="0"/>
          </a:p>
        </p:txBody>
      </p:sp>
      <p:sp>
        <p:nvSpPr>
          <p:cNvPr id="5" name="Content Placeholder 2"/>
          <p:cNvSpPr txBox="1">
            <a:spLocks/>
          </p:cNvSpPr>
          <p:nvPr/>
        </p:nvSpPr>
        <p:spPr bwMode="auto">
          <a:xfrm>
            <a:off x="457200" y="1216740"/>
            <a:ext cx="8229600" cy="840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000">
                <a:solidFill>
                  <a:schemeClr val="tx1"/>
                </a:solidFill>
                <a:latin typeface="+mn-lt"/>
                <a:cs typeface="+mn-cs"/>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b="1">
                <a:solidFill>
                  <a:schemeClr val="tx1"/>
                </a:solidFill>
                <a:latin typeface="+mn-lt"/>
                <a:cs typeface="+mn-cs"/>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1600">
                <a:solidFill>
                  <a:schemeClr val="tx1"/>
                </a:solidFill>
                <a:latin typeface="+mn-lt"/>
                <a:cs typeface="+mn-cs"/>
              </a:defRPr>
            </a:lvl4pPr>
            <a:lvl5pPr marL="20574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0" indent="0">
              <a:buNone/>
            </a:pPr>
            <a:r>
              <a:rPr lang="en-US" dirty="0" smtClean="0"/>
              <a:t>...ousted long time </a:t>
            </a:r>
            <a:r>
              <a:rPr lang="en-US" u="sng" dirty="0" smtClean="0">
                <a:solidFill>
                  <a:srgbClr val="00B050"/>
                </a:solidFill>
              </a:rPr>
              <a:t>Yugoslav President</a:t>
            </a:r>
            <a:r>
              <a:rPr lang="en-US" dirty="0" smtClean="0"/>
              <a:t>  </a:t>
            </a:r>
            <a:r>
              <a:rPr lang="en-US" u="sng" dirty="0" smtClean="0">
                <a:solidFill>
                  <a:srgbClr val="00B050"/>
                </a:solidFill>
              </a:rPr>
              <a:t>Slobodan </a:t>
            </a:r>
            <a:r>
              <a:rPr lang="en-US" u="sng" dirty="0" err="1" smtClean="0">
                <a:solidFill>
                  <a:srgbClr val="00B050"/>
                </a:solidFill>
              </a:rPr>
              <a:t>Milošević</a:t>
            </a:r>
            <a:r>
              <a:rPr lang="en-US" dirty="0" smtClean="0"/>
              <a:t> in October. Mr. </a:t>
            </a:r>
            <a:r>
              <a:rPr lang="en-US" u="sng" dirty="0" err="1" smtClean="0">
                <a:solidFill>
                  <a:srgbClr val="00B050"/>
                </a:solidFill>
              </a:rPr>
              <a:t>Milošević</a:t>
            </a:r>
            <a:r>
              <a:rPr lang="en-US" dirty="0" err="1" smtClean="0"/>
              <a:t>'s</a:t>
            </a:r>
            <a:r>
              <a:rPr lang="en-US" dirty="0" smtClean="0"/>
              <a:t> </a:t>
            </a:r>
            <a:r>
              <a:rPr lang="en-US" u="sng" dirty="0" smtClean="0">
                <a:solidFill>
                  <a:srgbClr val="FF0000"/>
                </a:solidFill>
              </a:rPr>
              <a:t>Socialist Party</a:t>
            </a:r>
            <a:r>
              <a:rPr lang="en-US" dirty="0" smtClean="0"/>
              <a:t>…</a:t>
            </a:r>
            <a:endParaRPr lang="en-US" dirty="0"/>
          </a:p>
        </p:txBody>
      </p:sp>
      <p:sp>
        <p:nvSpPr>
          <p:cNvPr id="22" name="Down Arrow 21"/>
          <p:cNvSpPr/>
          <p:nvPr/>
        </p:nvSpPr>
        <p:spPr>
          <a:xfrm>
            <a:off x="2667000" y="20574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rot="17586177">
            <a:off x="5205694" y="1911130"/>
            <a:ext cx="201277" cy="6735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9" name="Table 28"/>
          <p:cNvGraphicFramePr>
            <a:graphicFrameLocks noGrp="1"/>
          </p:cNvGraphicFramePr>
          <p:nvPr>
            <p:extLst>
              <p:ext uri="{D42A27DB-BD31-4B8C-83A1-F6EECF244321}">
                <p14:modId xmlns:p14="http://schemas.microsoft.com/office/powerpoint/2010/main" val="3074110115"/>
              </p:ext>
            </p:extLst>
          </p:nvPr>
        </p:nvGraphicFramePr>
        <p:xfrm>
          <a:off x="4989146" y="2514600"/>
          <a:ext cx="3850054" cy="2595880"/>
        </p:xfrm>
        <a:graphic>
          <a:graphicData uri="http://schemas.openxmlformats.org/drawingml/2006/table">
            <a:tbl>
              <a:tblPr bandRow="1">
                <a:tableStyleId>{284E427A-3D55-4303-BF80-6455036E1DE7}</a:tableStyleId>
              </a:tblPr>
              <a:tblGrid>
                <a:gridCol w="421054"/>
                <a:gridCol w="2743200"/>
                <a:gridCol w="6858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k</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e</a:t>
                      </a:r>
                      <a:r>
                        <a:rPr lang="en-US" baseline="30000" dirty="0" smtClean="0">
                          <a:effectLst/>
                        </a:rPr>
                        <a:t>k</a:t>
                      </a:r>
                      <a:r>
                        <a:rPr lang="en-US" baseline="-25000" dirty="0" smtClean="0">
                          <a:effectLst/>
                        </a:rPr>
                        <a:t>4</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s</a:t>
                      </a:r>
                      <a:r>
                        <a:rPr lang="en-US" baseline="30000" dirty="0" smtClean="0">
                          <a:effectLst/>
                        </a:rPr>
                        <a:t>k</a:t>
                      </a:r>
                      <a:r>
                        <a:rPr lang="en-US" baseline="-25000" dirty="0" smtClean="0">
                          <a:effectLst/>
                        </a:rPr>
                        <a:t>4</a:t>
                      </a:r>
                      <a:endParaRPr lang="en-US" b="0" dirty="0" smtClean="0">
                        <a:effectLst/>
                      </a:endParaRPr>
                    </a:p>
                  </a:txBody>
                  <a:tcPr/>
                </a:tc>
              </a:tr>
              <a:tr h="370840">
                <a:tc>
                  <a:txBody>
                    <a:bodyPr/>
                    <a:lstStyle/>
                    <a:p>
                      <a:r>
                        <a:rPr lang="en-US" dirty="0" smtClean="0"/>
                        <a:t>1</a:t>
                      </a:r>
                      <a:endParaRPr lang="en-US" dirty="0"/>
                    </a:p>
                  </a:txBody>
                  <a:tcPr/>
                </a:tc>
                <a:tc>
                  <a:txBody>
                    <a:bodyPr/>
                    <a:lstStyle/>
                    <a:p>
                      <a:r>
                        <a:rPr lang="en-US" dirty="0" err="1" smtClean="0"/>
                        <a:t>Socialist_Party</a:t>
                      </a:r>
                      <a:r>
                        <a:rPr lang="en-US" dirty="0" smtClean="0"/>
                        <a:t>_(France)</a:t>
                      </a:r>
                      <a:endParaRPr lang="en-US" dirty="0"/>
                    </a:p>
                  </a:txBody>
                  <a:tcPr/>
                </a:tc>
                <a:tc>
                  <a:txBody>
                    <a:bodyPr/>
                    <a:lstStyle/>
                    <a:p>
                      <a:r>
                        <a:rPr lang="en-US" dirty="0" smtClean="0"/>
                        <a:t>0.23</a:t>
                      </a:r>
                      <a:endParaRPr lang="en-US" dirty="0"/>
                    </a:p>
                  </a:txBody>
                  <a:tcPr/>
                </a:tc>
              </a:tr>
              <a:tr h="370840">
                <a:tc>
                  <a:txBody>
                    <a:bodyPr/>
                    <a:lstStyle/>
                    <a:p>
                      <a:r>
                        <a:rPr lang="en-US" dirty="0" smtClean="0"/>
                        <a:t>2</a:t>
                      </a:r>
                      <a:endParaRPr lang="en-US" dirty="0"/>
                    </a:p>
                  </a:txBody>
                  <a:tcPr/>
                </a:tc>
                <a:tc>
                  <a:txBody>
                    <a:bodyPr/>
                    <a:lstStyle/>
                    <a:p>
                      <a:r>
                        <a:rPr lang="en-US" dirty="0" err="1" smtClean="0"/>
                        <a:t>Socialist_Party</a:t>
                      </a:r>
                      <a:r>
                        <a:rPr lang="en-US" dirty="0" smtClean="0"/>
                        <a:t>_(Portugal)</a:t>
                      </a:r>
                      <a:endParaRPr lang="en-US" dirty="0"/>
                    </a:p>
                  </a:txBody>
                  <a:tcPr/>
                </a:tc>
                <a:tc>
                  <a:txBody>
                    <a:bodyPr/>
                    <a:lstStyle/>
                    <a:p>
                      <a:r>
                        <a:rPr lang="en-US" dirty="0" smtClean="0"/>
                        <a:t>0.16</a:t>
                      </a:r>
                      <a:endParaRPr lang="en-US" dirty="0"/>
                    </a:p>
                  </a:txBody>
                  <a:tcPr/>
                </a:tc>
              </a:tr>
              <a:tr h="370840">
                <a:tc>
                  <a:txBody>
                    <a:bodyPr/>
                    <a:lstStyle/>
                    <a:p>
                      <a:r>
                        <a:rPr lang="en-US" dirty="0" smtClean="0"/>
                        <a:t>3</a:t>
                      </a:r>
                      <a:endParaRPr lang="en-US" dirty="0"/>
                    </a:p>
                  </a:txBody>
                  <a:tcPr/>
                </a:tc>
                <a:tc>
                  <a:txBody>
                    <a:bodyPr/>
                    <a:lstStyle/>
                    <a:p>
                      <a:r>
                        <a:rPr lang="en-US" dirty="0" err="1" smtClean="0"/>
                        <a:t>Socialist_Party_of_America</a:t>
                      </a:r>
                      <a:endParaRPr lang="en-US" dirty="0"/>
                    </a:p>
                  </a:txBody>
                  <a:tcPr/>
                </a:tc>
                <a:tc>
                  <a:txBody>
                    <a:bodyPr/>
                    <a:lstStyle/>
                    <a:p>
                      <a:r>
                        <a:rPr lang="en-US" dirty="0" smtClean="0"/>
                        <a:t>0.07</a:t>
                      </a:r>
                      <a:endParaRPr lang="en-US" dirty="0"/>
                    </a:p>
                  </a:txBody>
                  <a:tcPr/>
                </a:tc>
              </a:tr>
              <a:tr h="370840">
                <a:tc>
                  <a:txBody>
                    <a:bodyPr/>
                    <a:lstStyle/>
                    <a:p>
                      <a:r>
                        <a:rPr lang="en-US" dirty="0" smtClean="0"/>
                        <a:t>4</a:t>
                      </a:r>
                      <a:endParaRPr lang="en-US" dirty="0"/>
                    </a:p>
                  </a:txBody>
                  <a:tcPr/>
                </a:tc>
                <a:tc>
                  <a:txBody>
                    <a:bodyPr/>
                    <a:lstStyle/>
                    <a:p>
                      <a:r>
                        <a:rPr lang="en-US" dirty="0" err="1" smtClean="0"/>
                        <a:t>Socialist_Party</a:t>
                      </a:r>
                      <a:r>
                        <a:rPr lang="en-US" dirty="0" smtClean="0"/>
                        <a:t>_(Argentina)</a:t>
                      </a:r>
                      <a:endParaRPr lang="en-US" dirty="0"/>
                    </a:p>
                  </a:txBody>
                  <a:tcPr/>
                </a:tc>
                <a:tc>
                  <a:txBody>
                    <a:bodyPr/>
                    <a:lstStyle/>
                    <a:p>
                      <a:r>
                        <a:rPr lang="en-US" dirty="0" smtClean="0"/>
                        <a:t>0.06</a:t>
                      </a:r>
                      <a:endParaRPr lang="en-US" dirty="0"/>
                    </a:p>
                  </a:txBody>
                  <a:tcPr/>
                </a:tc>
              </a:tr>
              <a:tr h="370840">
                <a:tc>
                  <a:txBody>
                    <a:bodyPr/>
                    <a:lstStyle/>
                    <a:p>
                      <a:r>
                        <a:rPr lang="en-US" dirty="0" smtClean="0"/>
                        <a:t>…</a:t>
                      </a:r>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solidFill>
                            <a:srgbClr val="FF0000"/>
                          </a:solidFill>
                        </a:rPr>
                        <a:t>21</a:t>
                      </a:r>
                      <a:endParaRPr lang="en-US" dirty="0">
                        <a:solidFill>
                          <a:srgbClr val="FF0000"/>
                        </a:solidFill>
                      </a:endParaRPr>
                    </a:p>
                  </a:txBody>
                  <a:tcPr/>
                </a:tc>
                <a:tc>
                  <a:txBody>
                    <a:bodyPr/>
                    <a:lstStyle/>
                    <a:p>
                      <a:r>
                        <a:rPr lang="en-US" dirty="0" err="1" smtClean="0">
                          <a:solidFill>
                            <a:srgbClr val="FF0000"/>
                          </a:solidFill>
                        </a:rPr>
                        <a:t>Socialist_Party_of_Serbia</a:t>
                      </a:r>
                      <a:endParaRPr lang="en-US" dirty="0">
                        <a:solidFill>
                          <a:srgbClr val="FF0000"/>
                        </a:solidFill>
                      </a:endParaRPr>
                    </a:p>
                  </a:txBody>
                  <a:tcPr/>
                </a:tc>
                <a:tc>
                  <a:txBody>
                    <a:bodyPr/>
                    <a:lstStyle/>
                    <a:p>
                      <a:r>
                        <a:rPr lang="en-US" dirty="0" smtClean="0">
                          <a:solidFill>
                            <a:srgbClr val="FF0000"/>
                          </a:solidFill>
                        </a:rPr>
                        <a:t>0.0</a:t>
                      </a:r>
                      <a:endParaRPr lang="en-US" dirty="0">
                        <a:solidFill>
                          <a:srgbClr val="FF0000"/>
                        </a:solidFill>
                      </a:endParaRPr>
                    </a:p>
                  </a:txBody>
                  <a:tcPr/>
                </a:tc>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3175780099"/>
              </p:ext>
            </p:extLst>
          </p:nvPr>
        </p:nvGraphicFramePr>
        <p:xfrm>
          <a:off x="457200" y="2514600"/>
          <a:ext cx="3352800" cy="2225040"/>
        </p:xfrm>
        <a:graphic>
          <a:graphicData uri="http://schemas.openxmlformats.org/drawingml/2006/table">
            <a:tbl>
              <a:tblPr bandRow="1">
                <a:tableStyleId>{284E427A-3D55-4303-BF80-6455036E1DE7}</a:tableStyleId>
              </a:tblPr>
              <a:tblGrid>
                <a:gridCol w="364434"/>
                <a:gridCol w="2378766"/>
                <a:gridCol w="6096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k</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e</a:t>
                      </a:r>
                      <a:r>
                        <a:rPr lang="en-US" baseline="30000" dirty="0" smtClean="0">
                          <a:effectLst/>
                        </a:rPr>
                        <a:t>k</a:t>
                      </a:r>
                      <a:r>
                        <a:rPr lang="en-US" baseline="-25000" dirty="0" smtClean="0">
                          <a:effectLst/>
                        </a:rPr>
                        <a:t>3</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s</a:t>
                      </a:r>
                      <a:r>
                        <a:rPr lang="en-US" baseline="30000" dirty="0" smtClean="0">
                          <a:effectLst/>
                        </a:rPr>
                        <a:t>k</a:t>
                      </a:r>
                      <a:r>
                        <a:rPr lang="en-US" baseline="-25000" dirty="0" smtClean="0">
                          <a:effectLst/>
                        </a:rPr>
                        <a:t>3</a:t>
                      </a:r>
                      <a:endParaRPr lang="en-US" b="0" dirty="0" smtClean="0">
                        <a:effectLst/>
                      </a:endParaRPr>
                    </a:p>
                  </a:txBody>
                  <a:tcPr/>
                </a:tc>
              </a:tr>
              <a:tr h="370840">
                <a:tc>
                  <a:txBody>
                    <a:bodyPr/>
                    <a:lstStyle/>
                    <a:p>
                      <a:r>
                        <a:rPr lang="en-US" dirty="0" smtClean="0">
                          <a:solidFill>
                            <a:schemeClr val="tx1"/>
                          </a:solidFill>
                        </a:rPr>
                        <a:t>1</a:t>
                      </a:r>
                      <a:endParaRPr lang="en-US" dirty="0">
                        <a:solidFill>
                          <a:schemeClr val="tx1"/>
                        </a:solidFill>
                      </a:endParaRPr>
                    </a:p>
                  </a:txBody>
                  <a:tcPr/>
                </a:tc>
                <a:tc>
                  <a:txBody>
                    <a:bodyPr/>
                    <a:lstStyle/>
                    <a:p>
                      <a:r>
                        <a:rPr lang="en-US" dirty="0" err="1" smtClean="0">
                          <a:solidFill>
                            <a:schemeClr val="tx1"/>
                          </a:solidFill>
                        </a:rPr>
                        <a:t>Slobodan_Milošević</a:t>
                      </a:r>
                      <a:endParaRPr lang="en-US" dirty="0">
                        <a:solidFill>
                          <a:schemeClr val="tx1"/>
                        </a:solidFill>
                      </a:endParaRPr>
                    </a:p>
                  </a:txBody>
                  <a:tcPr/>
                </a:tc>
                <a:tc>
                  <a:txBody>
                    <a:bodyPr/>
                    <a:lstStyle/>
                    <a:p>
                      <a:r>
                        <a:rPr lang="en-US" dirty="0" smtClean="0">
                          <a:solidFill>
                            <a:schemeClr val="tx1"/>
                          </a:solidFill>
                        </a:rPr>
                        <a:t>0.7</a:t>
                      </a:r>
                      <a:endParaRPr lang="en-US" dirty="0">
                        <a:solidFill>
                          <a:schemeClr val="tx1"/>
                        </a:solidFill>
                      </a:endParaRPr>
                    </a:p>
                  </a:txBody>
                  <a:tcPr/>
                </a:tc>
              </a:tr>
              <a:tr h="370840">
                <a:tc>
                  <a:txBody>
                    <a:bodyPr/>
                    <a:lstStyle/>
                    <a:p>
                      <a:r>
                        <a:rPr lang="en-US" dirty="0" smtClean="0"/>
                        <a:t>2</a:t>
                      </a:r>
                      <a:endParaRPr lang="en-US" dirty="0"/>
                    </a:p>
                  </a:txBody>
                  <a:tcPr/>
                </a:tc>
                <a:tc>
                  <a:txBody>
                    <a:bodyPr/>
                    <a:lstStyle/>
                    <a:p>
                      <a:r>
                        <a:rPr lang="en-US" dirty="0" err="1" smtClean="0"/>
                        <a:t>Milošević</a:t>
                      </a:r>
                      <a:r>
                        <a:rPr lang="en-US" dirty="0" smtClean="0"/>
                        <a:t>_(surname)</a:t>
                      </a:r>
                      <a:endParaRPr lang="en-US" dirty="0"/>
                    </a:p>
                  </a:txBody>
                  <a:tcPr/>
                </a:tc>
                <a:tc>
                  <a:txBody>
                    <a:bodyPr/>
                    <a:lstStyle/>
                    <a:p>
                      <a:r>
                        <a:rPr lang="en-US" dirty="0" smtClean="0"/>
                        <a:t>0.1</a:t>
                      </a:r>
                      <a:endParaRPr lang="en-US" dirty="0"/>
                    </a:p>
                  </a:txBody>
                  <a:tcPr/>
                </a:tc>
              </a:tr>
              <a:tr h="370840">
                <a:tc>
                  <a:txBody>
                    <a:bodyPr/>
                    <a:lstStyle/>
                    <a:p>
                      <a:r>
                        <a:rPr lang="en-US" dirty="0" smtClean="0"/>
                        <a:t>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err="1" smtClean="0">
                          <a:solidFill>
                            <a:schemeClr val="dk1"/>
                          </a:solidFill>
                          <a:effectLst/>
                          <a:latin typeface="+mn-lt"/>
                          <a:ea typeface="+mn-ea"/>
                          <a:cs typeface="+mn-cs"/>
                        </a:rPr>
                        <a:t>Boki_Milošević</a:t>
                      </a:r>
                      <a:endParaRPr lang="en-US" sz="1800" b="0" i="0" kern="1200" dirty="0" smtClean="0">
                        <a:solidFill>
                          <a:schemeClr val="dk1"/>
                        </a:solidFill>
                        <a:effectLst/>
                        <a:latin typeface="+mn-lt"/>
                        <a:ea typeface="+mn-ea"/>
                        <a:cs typeface="+mn-cs"/>
                      </a:endParaRPr>
                    </a:p>
                  </a:txBody>
                  <a:tcPr/>
                </a:tc>
                <a:tc>
                  <a:txBody>
                    <a:bodyPr/>
                    <a:lstStyle/>
                    <a:p>
                      <a:r>
                        <a:rPr lang="en-US" dirty="0" smtClean="0"/>
                        <a:t>0.1</a:t>
                      </a:r>
                      <a:endParaRPr lang="en-US" dirty="0"/>
                    </a:p>
                  </a:txBody>
                  <a:tcPr/>
                </a:tc>
              </a:tr>
              <a:tr h="370840">
                <a:tc>
                  <a:txBody>
                    <a:bodyPr/>
                    <a:lstStyle/>
                    <a:p>
                      <a:r>
                        <a:rPr lang="en-US" dirty="0" smtClean="0"/>
                        <a:t>4</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Alexander_Milošević</a:t>
                      </a:r>
                      <a:endParaRPr lang="en-US" sz="1800" b="0" i="0" kern="1200" dirty="0" smtClean="0">
                        <a:solidFill>
                          <a:schemeClr val="dk1"/>
                        </a:solidFill>
                        <a:effectLst/>
                        <a:latin typeface="+mn-lt"/>
                        <a:ea typeface="+mn-ea"/>
                        <a:cs typeface="+mn-cs"/>
                      </a:endParaRPr>
                    </a:p>
                  </a:txBody>
                  <a:tcPr/>
                </a:tc>
                <a:tc>
                  <a:txBody>
                    <a:bodyPr/>
                    <a:lstStyle/>
                    <a:p>
                      <a:r>
                        <a:rPr lang="en-US" dirty="0" smtClean="0"/>
                        <a:t>0.05</a:t>
                      </a:r>
                      <a:endParaRPr lang="en-US" dirty="0"/>
                    </a:p>
                  </a:txBody>
                  <a:tcPr/>
                </a:tc>
              </a:tr>
              <a:tr h="370840">
                <a:tc>
                  <a:txBody>
                    <a:bodyPr/>
                    <a:lstStyle/>
                    <a:p>
                      <a:r>
                        <a:rPr lang="en-US" dirty="0" smtClean="0"/>
                        <a:t>…</a:t>
                      </a:r>
                      <a:endParaRPr lang="en-US" dirty="0"/>
                    </a:p>
                  </a:txBody>
                  <a:tcPr/>
                </a:tc>
                <a:tc>
                  <a:txBody>
                    <a:bodyPr/>
                    <a:lstStyle/>
                    <a:p>
                      <a:endParaRPr lang="en-US"/>
                    </a:p>
                  </a:txBody>
                  <a:tcPr/>
                </a:tc>
                <a:tc>
                  <a:txBody>
                    <a:bodyPr/>
                    <a:lstStyle/>
                    <a:p>
                      <a:endParaRPr lang="en-US" dirty="0"/>
                    </a:p>
                  </a:txBody>
                  <a:tcPr/>
                </a:tc>
              </a:tr>
            </a:tbl>
          </a:graphicData>
        </a:graphic>
      </p:graphicFrame>
      <p:cxnSp>
        <p:nvCxnSpPr>
          <p:cNvPr id="33" name="Straight Arrow Connector 32"/>
          <p:cNvCxnSpPr/>
          <p:nvPr/>
        </p:nvCxnSpPr>
        <p:spPr>
          <a:xfrm>
            <a:off x="3810000" y="3013075"/>
            <a:ext cx="1156607" cy="1889125"/>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3699914" y="4682235"/>
                <a:ext cx="1266693" cy="4399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FF0000"/>
                              </a:solidFill>
                              <a:latin typeface="Cambria Math"/>
                            </a:rPr>
                          </m:ctrlPr>
                        </m:sSubSupPr>
                        <m:e>
                          <m:r>
                            <a:rPr lang="en-US" b="0" i="1" smtClean="0">
                              <a:solidFill>
                                <a:srgbClr val="FF0000"/>
                              </a:solidFill>
                              <a:latin typeface="Cambria Math"/>
                            </a:rPr>
                            <m:t>𝑟</m:t>
                          </m:r>
                        </m:e>
                        <m:sub>
                          <m:r>
                            <a:rPr lang="en-US" b="0" i="1" smtClean="0">
                              <a:solidFill>
                                <a:srgbClr val="FF0000"/>
                              </a:solidFill>
                              <a:latin typeface="Cambria Math"/>
                            </a:rPr>
                            <m:t>34</m:t>
                          </m:r>
                        </m:sub>
                        <m:sup>
                          <m:r>
                            <a:rPr lang="en-US" b="0" i="1" smtClean="0">
                              <a:solidFill>
                                <a:srgbClr val="FF0000"/>
                              </a:solidFill>
                              <a:latin typeface="Cambria Math"/>
                            </a:rPr>
                            <m:t>(1,21)</m:t>
                          </m:r>
                        </m:sup>
                      </m:sSubSup>
                      <m:r>
                        <a:rPr lang="en-US" b="0" i="1" smtClean="0">
                          <a:solidFill>
                            <a:srgbClr val="FF0000"/>
                          </a:solidFill>
                          <a:latin typeface="Cambria Math"/>
                        </a:rPr>
                        <m:t>=1</m:t>
                      </m:r>
                    </m:oMath>
                  </m:oMathPara>
                </a14:m>
                <a:endParaRPr lang="en-US" dirty="0">
                  <a:solidFill>
                    <a:srgbClr val="FF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699914" y="4682235"/>
                <a:ext cx="1266693" cy="439929"/>
              </a:xfrm>
              <a:prstGeom prst="rect">
                <a:avLst/>
              </a:prstGeom>
              <a:blipFill rotWithShape="1">
                <a:blip r:embed="rId3"/>
                <a:stretch>
                  <a:fillRect b="-2778"/>
                </a:stretch>
              </a:blipFill>
            </p:spPr>
            <p:txBody>
              <a:bodyPr/>
              <a:lstStyle/>
              <a:p>
                <a:r>
                  <a:rPr lang="en-US">
                    <a:noFill/>
                  </a:rPr>
                  <a:t> </a:t>
                </a:r>
              </a:p>
            </p:txBody>
          </p:sp>
        </mc:Fallback>
      </mc:AlternateContent>
      <p:sp>
        <p:nvSpPr>
          <p:cNvPr id="3" name="Rectangle 2"/>
          <p:cNvSpPr/>
          <p:nvPr/>
        </p:nvSpPr>
        <p:spPr>
          <a:xfrm>
            <a:off x="457200" y="5085184"/>
            <a:ext cx="8382000" cy="1231106"/>
          </a:xfrm>
          <a:prstGeom prst="rect">
            <a:avLst/>
          </a:prstGeom>
        </p:spPr>
        <p:txBody>
          <a:bodyPr wrap="square">
            <a:spAutoFit/>
          </a:bodyPr>
          <a:lstStyle/>
          <a:p>
            <a:pPr marL="285750" indent="-285750">
              <a:buFont typeface="Arial" panose="020B0604020202020204" pitchFamily="34" charset="0"/>
              <a:buChar char="•"/>
            </a:pPr>
            <a:r>
              <a:rPr lang="en-US" sz="2000" dirty="0">
                <a:latin typeface="+mn-lt"/>
              </a:rPr>
              <a:t>More robust candidate generation</a:t>
            </a:r>
          </a:p>
          <a:p>
            <a:pPr marL="742950" lvl="1" indent="-285750">
              <a:buFont typeface="Arial" panose="020B0604020202020204" pitchFamily="34" charset="0"/>
              <a:buChar char="•"/>
            </a:pPr>
            <a:r>
              <a:rPr lang="en-US" dirty="0">
                <a:latin typeface="+mn-lt"/>
              </a:rPr>
              <a:t>Identified relations are verified against a knowledge base (</a:t>
            </a:r>
            <a:r>
              <a:rPr lang="en-US" dirty="0" err="1">
                <a:latin typeface="+mn-lt"/>
              </a:rPr>
              <a:t>DBPedia</a:t>
            </a:r>
            <a:r>
              <a:rPr lang="en-US" dirty="0">
                <a:latin typeface="+mn-lt"/>
              </a:rPr>
              <a:t>)</a:t>
            </a:r>
          </a:p>
          <a:p>
            <a:pPr marL="742950" lvl="1" indent="-285750">
              <a:buFont typeface="Arial" panose="020B0604020202020204" pitchFamily="34" charset="0"/>
              <a:buChar char="•"/>
            </a:pPr>
            <a:r>
              <a:rPr lang="en-US" dirty="0">
                <a:latin typeface="+mn-lt"/>
              </a:rPr>
              <a:t>Retrieve relation arguments matching “(</a:t>
            </a:r>
            <a:r>
              <a:rPr lang="en-US" u="sng" dirty="0" err="1">
                <a:solidFill>
                  <a:srgbClr val="00B050"/>
                </a:solidFill>
                <a:latin typeface="+mn-lt"/>
              </a:rPr>
              <a:t>Milošević</a:t>
            </a:r>
            <a:r>
              <a:rPr lang="en-US" dirty="0">
                <a:latin typeface="+mn-lt"/>
              </a:rPr>
              <a:t> ,?,</a:t>
            </a:r>
            <a:r>
              <a:rPr lang="en-US" u="sng" dirty="0">
                <a:solidFill>
                  <a:srgbClr val="FF0000"/>
                </a:solidFill>
                <a:latin typeface="+mn-lt"/>
              </a:rPr>
              <a:t>Socialist Party</a:t>
            </a:r>
            <a:r>
              <a:rPr lang="en-US" dirty="0">
                <a:latin typeface="+mn-lt"/>
              </a:rPr>
              <a:t>)” as our new candidates</a:t>
            </a:r>
          </a:p>
        </p:txBody>
      </p:sp>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pPr>
                <a:defRPr/>
              </a:pPr>
              <a:t>142</a:t>
            </a:fld>
            <a:endParaRPr lang="en-US" altLang="zh-TW" dirty="0"/>
          </a:p>
        </p:txBody>
      </p:sp>
    </p:spTree>
    <p:extLst>
      <p:ext uri="{BB962C8B-B14F-4D97-AF65-F5344CB8AC3E}">
        <p14:creationId xmlns:p14="http://schemas.microsoft.com/office/powerpoint/2010/main" val="1012396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Candidate Ranking + Relations</a:t>
            </a:r>
            <a:endParaRPr lang="en-US" dirty="0"/>
          </a:p>
        </p:txBody>
      </p:sp>
      <p:sp>
        <p:nvSpPr>
          <p:cNvPr id="5" name="Content Placeholder 2"/>
          <p:cNvSpPr txBox="1">
            <a:spLocks/>
          </p:cNvSpPr>
          <p:nvPr/>
        </p:nvSpPr>
        <p:spPr bwMode="auto">
          <a:xfrm>
            <a:off x="457200" y="1216740"/>
            <a:ext cx="8229600" cy="840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000">
                <a:solidFill>
                  <a:schemeClr val="tx1"/>
                </a:solidFill>
                <a:latin typeface="+mn-lt"/>
                <a:cs typeface="+mn-cs"/>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b="1">
                <a:solidFill>
                  <a:schemeClr val="tx1"/>
                </a:solidFill>
                <a:latin typeface="+mn-lt"/>
                <a:cs typeface="+mn-cs"/>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1600">
                <a:solidFill>
                  <a:schemeClr val="tx1"/>
                </a:solidFill>
                <a:latin typeface="+mn-lt"/>
                <a:cs typeface="+mn-cs"/>
              </a:defRPr>
            </a:lvl4pPr>
            <a:lvl5pPr marL="20574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0" indent="0">
              <a:buNone/>
            </a:pPr>
            <a:r>
              <a:rPr lang="en-US" dirty="0" smtClean="0"/>
              <a:t>...ousted long time </a:t>
            </a:r>
            <a:r>
              <a:rPr lang="en-US" u="sng" dirty="0" smtClean="0">
                <a:solidFill>
                  <a:srgbClr val="00B050"/>
                </a:solidFill>
              </a:rPr>
              <a:t>Yugoslav President</a:t>
            </a:r>
            <a:r>
              <a:rPr lang="en-US" dirty="0" smtClean="0"/>
              <a:t>  </a:t>
            </a:r>
            <a:r>
              <a:rPr lang="en-US" u="sng" dirty="0" smtClean="0">
                <a:solidFill>
                  <a:srgbClr val="00B050"/>
                </a:solidFill>
              </a:rPr>
              <a:t>Slobodan </a:t>
            </a:r>
            <a:r>
              <a:rPr lang="en-US" u="sng" dirty="0" err="1" smtClean="0">
                <a:solidFill>
                  <a:srgbClr val="00B050"/>
                </a:solidFill>
              </a:rPr>
              <a:t>Milošević</a:t>
            </a:r>
            <a:r>
              <a:rPr lang="en-US" dirty="0" smtClean="0"/>
              <a:t> in October. Mr. </a:t>
            </a:r>
            <a:r>
              <a:rPr lang="en-US" u="sng" dirty="0" err="1" smtClean="0">
                <a:solidFill>
                  <a:srgbClr val="00B050"/>
                </a:solidFill>
              </a:rPr>
              <a:t>Milošević</a:t>
            </a:r>
            <a:r>
              <a:rPr lang="en-US" dirty="0" err="1" smtClean="0"/>
              <a:t>'s</a:t>
            </a:r>
            <a:r>
              <a:rPr lang="en-US" dirty="0" smtClean="0"/>
              <a:t> </a:t>
            </a:r>
            <a:r>
              <a:rPr lang="en-US" u="sng" dirty="0" smtClean="0">
                <a:solidFill>
                  <a:srgbClr val="FF0000"/>
                </a:solidFill>
              </a:rPr>
              <a:t>Socialist Party</a:t>
            </a:r>
            <a:r>
              <a:rPr lang="en-US" dirty="0" smtClean="0"/>
              <a:t>…</a:t>
            </a:r>
            <a:endParaRPr lang="en-US" dirty="0"/>
          </a:p>
        </p:txBody>
      </p:sp>
      <p:graphicFrame>
        <p:nvGraphicFramePr>
          <p:cNvPr id="17" name="Table 16"/>
          <p:cNvGraphicFramePr>
            <a:graphicFrameLocks noGrp="1"/>
          </p:cNvGraphicFramePr>
          <p:nvPr>
            <p:extLst>
              <p:ext uri="{D42A27DB-BD31-4B8C-83A1-F6EECF244321}">
                <p14:modId xmlns:p14="http://schemas.microsoft.com/office/powerpoint/2010/main" val="2108286153"/>
              </p:ext>
            </p:extLst>
          </p:nvPr>
        </p:nvGraphicFramePr>
        <p:xfrm>
          <a:off x="4989146" y="2514600"/>
          <a:ext cx="3850054" cy="2595880"/>
        </p:xfrm>
        <a:graphic>
          <a:graphicData uri="http://schemas.openxmlformats.org/drawingml/2006/table">
            <a:tbl>
              <a:tblPr bandRow="1">
                <a:tableStyleId>{284E427A-3D55-4303-BF80-6455036E1DE7}</a:tableStyleId>
              </a:tblPr>
              <a:tblGrid>
                <a:gridCol w="421054"/>
                <a:gridCol w="2743200"/>
                <a:gridCol w="6858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k</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e</a:t>
                      </a:r>
                      <a:r>
                        <a:rPr lang="en-US" baseline="30000" dirty="0" smtClean="0">
                          <a:effectLst/>
                        </a:rPr>
                        <a:t>k</a:t>
                      </a:r>
                      <a:r>
                        <a:rPr lang="en-US" baseline="-25000" dirty="0" smtClean="0">
                          <a:effectLst/>
                        </a:rPr>
                        <a:t>4</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s</a:t>
                      </a:r>
                      <a:r>
                        <a:rPr lang="en-US" baseline="30000" dirty="0" smtClean="0">
                          <a:effectLst/>
                        </a:rPr>
                        <a:t>k</a:t>
                      </a:r>
                      <a:r>
                        <a:rPr lang="en-US" baseline="-25000" dirty="0" smtClean="0">
                          <a:effectLst/>
                        </a:rPr>
                        <a:t>4</a:t>
                      </a:r>
                      <a:endParaRPr lang="en-US" b="0" dirty="0" smtClean="0">
                        <a:effectLst/>
                      </a:endParaRPr>
                    </a:p>
                  </a:txBody>
                  <a:tcPr/>
                </a:tc>
              </a:tr>
              <a:tr h="370840">
                <a:tc>
                  <a:txBody>
                    <a:bodyPr/>
                    <a:lstStyle/>
                    <a:p>
                      <a:r>
                        <a:rPr lang="en-US" dirty="0" smtClean="0"/>
                        <a:t>1</a:t>
                      </a:r>
                      <a:endParaRPr lang="en-US" dirty="0"/>
                    </a:p>
                  </a:txBody>
                  <a:tcPr/>
                </a:tc>
                <a:tc>
                  <a:txBody>
                    <a:bodyPr/>
                    <a:lstStyle/>
                    <a:p>
                      <a:r>
                        <a:rPr lang="en-US" dirty="0" err="1" smtClean="0"/>
                        <a:t>Socialist_Party</a:t>
                      </a:r>
                      <a:r>
                        <a:rPr lang="en-US" dirty="0" smtClean="0"/>
                        <a:t>_(France)</a:t>
                      </a:r>
                      <a:endParaRPr lang="en-US" dirty="0"/>
                    </a:p>
                  </a:txBody>
                  <a:tcPr/>
                </a:tc>
                <a:tc>
                  <a:txBody>
                    <a:bodyPr/>
                    <a:lstStyle/>
                    <a:p>
                      <a:r>
                        <a:rPr lang="en-US" dirty="0" smtClean="0"/>
                        <a:t>0.23</a:t>
                      </a:r>
                      <a:endParaRPr lang="en-US" dirty="0"/>
                    </a:p>
                  </a:txBody>
                  <a:tcPr/>
                </a:tc>
              </a:tr>
              <a:tr h="370840">
                <a:tc>
                  <a:txBody>
                    <a:bodyPr/>
                    <a:lstStyle/>
                    <a:p>
                      <a:r>
                        <a:rPr lang="en-US" dirty="0" smtClean="0"/>
                        <a:t>2</a:t>
                      </a:r>
                      <a:endParaRPr lang="en-US" dirty="0"/>
                    </a:p>
                  </a:txBody>
                  <a:tcPr/>
                </a:tc>
                <a:tc>
                  <a:txBody>
                    <a:bodyPr/>
                    <a:lstStyle/>
                    <a:p>
                      <a:r>
                        <a:rPr lang="en-US" dirty="0" err="1" smtClean="0"/>
                        <a:t>Socialist_Party</a:t>
                      </a:r>
                      <a:r>
                        <a:rPr lang="en-US" dirty="0" smtClean="0"/>
                        <a:t>_(Portugal)</a:t>
                      </a:r>
                      <a:endParaRPr lang="en-US" dirty="0"/>
                    </a:p>
                  </a:txBody>
                  <a:tcPr/>
                </a:tc>
                <a:tc>
                  <a:txBody>
                    <a:bodyPr/>
                    <a:lstStyle/>
                    <a:p>
                      <a:r>
                        <a:rPr lang="en-US" dirty="0" smtClean="0"/>
                        <a:t>0.16</a:t>
                      </a:r>
                      <a:endParaRPr lang="en-US" dirty="0"/>
                    </a:p>
                  </a:txBody>
                  <a:tcPr/>
                </a:tc>
              </a:tr>
              <a:tr h="370840">
                <a:tc>
                  <a:txBody>
                    <a:bodyPr/>
                    <a:lstStyle/>
                    <a:p>
                      <a:r>
                        <a:rPr lang="en-US" dirty="0" smtClean="0"/>
                        <a:t>3</a:t>
                      </a:r>
                      <a:endParaRPr lang="en-US" dirty="0"/>
                    </a:p>
                  </a:txBody>
                  <a:tcPr/>
                </a:tc>
                <a:tc>
                  <a:txBody>
                    <a:bodyPr/>
                    <a:lstStyle/>
                    <a:p>
                      <a:r>
                        <a:rPr lang="en-US" dirty="0" err="1" smtClean="0"/>
                        <a:t>Socialist_Party_of_America</a:t>
                      </a:r>
                      <a:endParaRPr lang="en-US" dirty="0"/>
                    </a:p>
                  </a:txBody>
                  <a:tcPr/>
                </a:tc>
                <a:tc>
                  <a:txBody>
                    <a:bodyPr/>
                    <a:lstStyle/>
                    <a:p>
                      <a:r>
                        <a:rPr lang="en-US" dirty="0" smtClean="0"/>
                        <a:t>0.07</a:t>
                      </a:r>
                      <a:endParaRPr lang="en-US" dirty="0"/>
                    </a:p>
                  </a:txBody>
                  <a:tcPr/>
                </a:tc>
              </a:tr>
              <a:tr h="370840">
                <a:tc>
                  <a:txBody>
                    <a:bodyPr/>
                    <a:lstStyle/>
                    <a:p>
                      <a:r>
                        <a:rPr lang="en-US" dirty="0" smtClean="0"/>
                        <a:t>4</a:t>
                      </a:r>
                      <a:endParaRPr lang="en-US" dirty="0"/>
                    </a:p>
                  </a:txBody>
                  <a:tcPr/>
                </a:tc>
                <a:tc>
                  <a:txBody>
                    <a:bodyPr/>
                    <a:lstStyle/>
                    <a:p>
                      <a:r>
                        <a:rPr lang="en-US" dirty="0" err="1" smtClean="0"/>
                        <a:t>Socialist_Party</a:t>
                      </a:r>
                      <a:r>
                        <a:rPr lang="en-US" dirty="0" smtClean="0"/>
                        <a:t>_(Argentina)</a:t>
                      </a:r>
                      <a:endParaRPr lang="en-US" dirty="0"/>
                    </a:p>
                  </a:txBody>
                  <a:tcPr/>
                </a:tc>
                <a:tc>
                  <a:txBody>
                    <a:bodyPr/>
                    <a:lstStyle/>
                    <a:p>
                      <a:r>
                        <a:rPr lang="en-US" dirty="0" smtClean="0"/>
                        <a:t>0.06</a:t>
                      </a:r>
                      <a:endParaRPr lang="en-US" dirty="0"/>
                    </a:p>
                  </a:txBody>
                  <a:tcPr/>
                </a:tc>
              </a:tr>
              <a:tr h="370840">
                <a:tc>
                  <a:txBody>
                    <a:bodyPr/>
                    <a:lstStyle/>
                    <a:p>
                      <a:r>
                        <a:rPr lang="en-US" dirty="0" smtClean="0"/>
                        <a:t>…</a:t>
                      </a:r>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solidFill>
                            <a:srgbClr val="FF0000"/>
                          </a:solidFill>
                        </a:rPr>
                        <a:t>21</a:t>
                      </a:r>
                      <a:endParaRPr lang="en-US" dirty="0">
                        <a:solidFill>
                          <a:srgbClr val="FF0000"/>
                        </a:solidFill>
                      </a:endParaRPr>
                    </a:p>
                  </a:txBody>
                  <a:tcPr/>
                </a:tc>
                <a:tc>
                  <a:txBody>
                    <a:bodyPr/>
                    <a:lstStyle/>
                    <a:p>
                      <a:r>
                        <a:rPr lang="en-US" dirty="0" err="1" smtClean="0">
                          <a:solidFill>
                            <a:srgbClr val="FF0000"/>
                          </a:solidFill>
                        </a:rPr>
                        <a:t>Socialist_Party_of_Serbia</a:t>
                      </a:r>
                      <a:endParaRPr lang="en-US" dirty="0">
                        <a:solidFill>
                          <a:srgbClr val="FF0000"/>
                        </a:solidFill>
                      </a:endParaRPr>
                    </a:p>
                  </a:txBody>
                  <a:tcPr/>
                </a:tc>
                <a:tc>
                  <a:txBody>
                    <a:bodyPr/>
                    <a:lstStyle/>
                    <a:p>
                      <a:r>
                        <a:rPr lang="en-US" dirty="0" smtClean="0">
                          <a:solidFill>
                            <a:srgbClr val="FF0000"/>
                          </a:solidFill>
                        </a:rPr>
                        <a:t>0.0</a:t>
                      </a:r>
                      <a:endParaRPr lang="en-US" dirty="0">
                        <a:solidFill>
                          <a:srgbClr val="FF0000"/>
                        </a:solidFill>
                      </a:endParaRPr>
                    </a:p>
                  </a:txBody>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1886849463"/>
              </p:ext>
            </p:extLst>
          </p:nvPr>
        </p:nvGraphicFramePr>
        <p:xfrm>
          <a:off x="457200" y="2514600"/>
          <a:ext cx="3352800" cy="2225040"/>
        </p:xfrm>
        <a:graphic>
          <a:graphicData uri="http://schemas.openxmlformats.org/drawingml/2006/table">
            <a:tbl>
              <a:tblPr bandRow="1">
                <a:tableStyleId>{284E427A-3D55-4303-BF80-6455036E1DE7}</a:tableStyleId>
              </a:tblPr>
              <a:tblGrid>
                <a:gridCol w="364434"/>
                <a:gridCol w="2378766"/>
                <a:gridCol w="6096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k</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e</a:t>
                      </a:r>
                      <a:r>
                        <a:rPr lang="en-US" baseline="30000" dirty="0" smtClean="0">
                          <a:effectLst/>
                        </a:rPr>
                        <a:t>k</a:t>
                      </a:r>
                      <a:r>
                        <a:rPr lang="en-US" baseline="-25000" dirty="0" smtClean="0">
                          <a:effectLst/>
                        </a:rPr>
                        <a:t>3</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s</a:t>
                      </a:r>
                      <a:r>
                        <a:rPr lang="en-US" baseline="30000" dirty="0" smtClean="0">
                          <a:effectLst/>
                        </a:rPr>
                        <a:t>k</a:t>
                      </a:r>
                      <a:r>
                        <a:rPr lang="en-US" baseline="-25000" dirty="0" smtClean="0">
                          <a:effectLst/>
                        </a:rPr>
                        <a:t>3</a:t>
                      </a:r>
                      <a:endParaRPr lang="en-US" b="0" dirty="0" smtClean="0">
                        <a:effectLst/>
                      </a:endParaRPr>
                    </a:p>
                  </a:txBody>
                  <a:tcPr/>
                </a:tc>
              </a:tr>
              <a:tr h="370840">
                <a:tc>
                  <a:txBody>
                    <a:bodyPr/>
                    <a:lstStyle/>
                    <a:p>
                      <a:r>
                        <a:rPr lang="en-US" dirty="0" smtClean="0">
                          <a:solidFill>
                            <a:srgbClr val="FF0000"/>
                          </a:solidFill>
                        </a:rPr>
                        <a:t>1</a:t>
                      </a:r>
                      <a:endParaRPr lang="en-US" dirty="0">
                        <a:solidFill>
                          <a:srgbClr val="FF0000"/>
                        </a:solidFill>
                      </a:endParaRPr>
                    </a:p>
                  </a:txBody>
                  <a:tcPr/>
                </a:tc>
                <a:tc>
                  <a:txBody>
                    <a:bodyPr/>
                    <a:lstStyle/>
                    <a:p>
                      <a:r>
                        <a:rPr lang="en-US" dirty="0" err="1" smtClean="0">
                          <a:solidFill>
                            <a:srgbClr val="FF0000"/>
                          </a:solidFill>
                        </a:rPr>
                        <a:t>Slobodan_Milošević</a:t>
                      </a:r>
                      <a:endParaRPr lang="en-US" dirty="0">
                        <a:solidFill>
                          <a:srgbClr val="FF0000"/>
                        </a:solidFill>
                      </a:endParaRPr>
                    </a:p>
                  </a:txBody>
                  <a:tcPr/>
                </a:tc>
                <a:tc>
                  <a:txBody>
                    <a:bodyPr/>
                    <a:lstStyle/>
                    <a:p>
                      <a:r>
                        <a:rPr lang="en-US" dirty="0" smtClean="0">
                          <a:solidFill>
                            <a:srgbClr val="FF0000"/>
                          </a:solidFill>
                        </a:rPr>
                        <a:t>0.7</a:t>
                      </a:r>
                      <a:endParaRPr lang="en-US" dirty="0">
                        <a:solidFill>
                          <a:srgbClr val="FF0000"/>
                        </a:solidFill>
                      </a:endParaRPr>
                    </a:p>
                  </a:txBody>
                  <a:tcPr/>
                </a:tc>
              </a:tr>
              <a:tr h="370840">
                <a:tc>
                  <a:txBody>
                    <a:bodyPr/>
                    <a:lstStyle/>
                    <a:p>
                      <a:r>
                        <a:rPr lang="en-US" dirty="0" smtClean="0"/>
                        <a:t>2</a:t>
                      </a:r>
                      <a:endParaRPr lang="en-US" dirty="0"/>
                    </a:p>
                  </a:txBody>
                  <a:tcPr/>
                </a:tc>
                <a:tc>
                  <a:txBody>
                    <a:bodyPr/>
                    <a:lstStyle/>
                    <a:p>
                      <a:r>
                        <a:rPr lang="en-US" dirty="0" err="1" smtClean="0"/>
                        <a:t>Milošević</a:t>
                      </a:r>
                      <a:r>
                        <a:rPr lang="en-US" dirty="0" smtClean="0"/>
                        <a:t>_(surname)</a:t>
                      </a:r>
                      <a:endParaRPr lang="en-US" dirty="0"/>
                    </a:p>
                  </a:txBody>
                  <a:tcPr/>
                </a:tc>
                <a:tc>
                  <a:txBody>
                    <a:bodyPr/>
                    <a:lstStyle/>
                    <a:p>
                      <a:r>
                        <a:rPr lang="en-US" dirty="0" smtClean="0"/>
                        <a:t>0.1</a:t>
                      </a:r>
                      <a:endParaRPr lang="en-US" dirty="0"/>
                    </a:p>
                  </a:txBody>
                  <a:tcPr/>
                </a:tc>
              </a:tr>
              <a:tr h="370840">
                <a:tc>
                  <a:txBody>
                    <a:bodyPr/>
                    <a:lstStyle/>
                    <a:p>
                      <a:r>
                        <a:rPr lang="en-US" dirty="0" smtClean="0"/>
                        <a:t>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err="1" smtClean="0">
                          <a:solidFill>
                            <a:schemeClr val="dk1"/>
                          </a:solidFill>
                          <a:effectLst/>
                          <a:latin typeface="+mn-lt"/>
                          <a:ea typeface="+mn-ea"/>
                          <a:cs typeface="+mn-cs"/>
                        </a:rPr>
                        <a:t>Boki_Milošević</a:t>
                      </a:r>
                      <a:endParaRPr lang="en-US" sz="1800" b="0" i="0" kern="1200" dirty="0" smtClean="0">
                        <a:solidFill>
                          <a:schemeClr val="dk1"/>
                        </a:solidFill>
                        <a:effectLst/>
                        <a:latin typeface="+mn-lt"/>
                        <a:ea typeface="+mn-ea"/>
                        <a:cs typeface="+mn-cs"/>
                      </a:endParaRPr>
                    </a:p>
                  </a:txBody>
                  <a:tcPr/>
                </a:tc>
                <a:tc>
                  <a:txBody>
                    <a:bodyPr/>
                    <a:lstStyle/>
                    <a:p>
                      <a:r>
                        <a:rPr lang="en-US" dirty="0" smtClean="0"/>
                        <a:t>0.1</a:t>
                      </a:r>
                      <a:endParaRPr lang="en-US" dirty="0"/>
                    </a:p>
                  </a:txBody>
                  <a:tcPr/>
                </a:tc>
              </a:tr>
              <a:tr h="370840">
                <a:tc>
                  <a:txBody>
                    <a:bodyPr/>
                    <a:lstStyle/>
                    <a:p>
                      <a:r>
                        <a:rPr lang="en-US" dirty="0" smtClean="0"/>
                        <a:t>4</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Alexander_Milošević</a:t>
                      </a:r>
                      <a:endParaRPr lang="en-US" sz="1800" b="0" i="0" kern="1200" dirty="0" smtClean="0">
                        <a:solidFill>
                          <a:schemeClr val="dk1"/>
                        </a:solidFill>
                        <a:effectLst/>
                        <a:latin typeface="+mn-lt"/>
                        <a:ea typeface="+mn-ea"/>
                        <a:cs typeface="+mn-cs"/>
                      </a:endParaRPr>
                    </a:p>
                  </a:txBody>
                  <a:tcPr/>
                </a:tc>
                <a:tc>
                  <a:txBody>
                    <a:bodyPr/>
                    <a:lstStyle/>
                    <a:p>
                      <a:r>
                        <a:rPr lang="en-US" dirty="0" smtClean="0"/>
                        <a:t>0.05</a:t>
                      </a:r>
                      <a:endParaRPr lang="en-US" dirty="0"/>
                    </a:p>
                  </a:txBody>
                  <a:tcPr/>
                </a:tc>
              </a:tr>
              <a:tr h="370840">
                <a:tc>
                  <a:txBody>
                    <a:bodyPr/>
                    <a:lstStyle/>
                    <a:p>
                      <a:r>
                        <a:rPr lang="en-US" dirty="0" smtClean="0"/>
                        <a:t>…</a:t>
                      </a:r>
                      <a:endParaRPr lang="en-US" dirty="0"/>
                    </a:p>
                  </a:txBody>
                  <a:tcPr/>
                </a:tc>
                <a:tc>
                  <a:txBody>
                    <a:bodyPr/>
                    <a:lstStyle/>
                    <a:p>
                      <a:endParaRPr lang="en-US"/>
                    </a:p>
                  </a:txBody>
                  <a:tcPr/>
                </a:tc>
                <a:tc>
                  <a:txBody>
                    <a:bodyPr/>
                    <a:lstStyle/>
                    <a:p>
                      <a:endParaRPr lang="en-US" dirty="0"/>
                    </a:p>
                  </a:txBody>
                  <a:tcPr/>
                </a:tc>
              </a:tr>
            </a:tbl>
          </a:graphicData>
        </a:graphic>
      </p:graphicFrame>
      <p:sp>
        <p:nvSpPr>
          <p:cNvPr id="22" name="Down Arrow 21"/>
          <p:cNvSpPr/>
          <p:nvPr/>
        </p:nvSpPr>
        <p:spPr>
          <a:xfrm>
            <a:off x="2667000" y="20574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rot="17586177">
            <a:off x="5205694" y="1911130"/>
            <a:ext cx="201277" cy="6735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3810000" y="3013075"/>
            <a:ext cx="1156607" cy="1889125"/>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3699914" y="4682235"/>
                <a:ext cx="1266693" cy="4399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FF0000"/>
                              </a:solidFill>
                              <a:latin typeface="Cambria Math"/>
                            </a:rPr>
                          </m:ctrlPr>
                        </m:sSubSupPr>
                        <m:e>
                          <m:r>
                            <a:rPr lang="en-US" b="0" i="1" smtClean="0">
                              <a:solidFill>
                                <a:srgbClr val="FF0000"/>
                              </a:solidFill>
                              <a:latin typeface="Cambria Math"/>
                            </a:rPr>
                            <m:t>𝑟</m:t>
                          </m:r>
                        </m:e>
                        <m:sub>
                          <m:r>
                            <a:rPr lang="en-US" b="0" i="1" smtClean="0">
                              <a:solidFill>
                                <a:srgbClr val="FF0000"/>
                              </a:solidFill>
                              <a:latin typeface="Cambria Math"/>
                            </a:rPr>
                            <m:t>34</m:t>
                          </m:r>
                        </m:sub>
                        <m:sup>
                          <m:r>
                            <a:rPr lang="en-US" b="0" i="1" smtClean="0">
                              <a:solidFill>
                                <a:srgbClr val="FF0000"/>
                              </a:solidFill>
                              <a:latin typeface="Cambria Math"/>
                            </a:rPr>
                            <m:t>(1,21)</m:t>
                          </m:r>
                        </m:sup>
                      </m:sSubSup>
                      <m:r>
                        <a:rPr lang="en-US" b="0" i="1" smtClean="0">
                          <a:solidFill>
                            <a:srgbClr val="FF0000"/>
                          </a:solidFill>
                          <a:latin typeface="Cambria Math"/>
                        </a:rPr>
                        <m:t>=1</m:t>
                      </m:r>
                    </m:oMath>
                  </m:oMathPara>
                </a14:m>
                <a:endParaRPr lang="en-US" dirty="0">
                  <a:solidFill>
                    <a:srgbClr val="FF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699914" y="4682235"/>
                <a:ext cx="1266693" cy="439929"/>
              </a:xfrm>
              <a:prstGeom prst="rect">
                <a:avLst/>
              </a:prstGeom>
              <a:blipFill rotWithShape="1">
                <a:blip r:embed="rId4"/>
                <a:stretch>
                  <a:fillRect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6400800" y="5510536"/>
                <a:ext cx="2046394" cy="7103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3200" i="1" smtClean="0">
                              <a:solidFill>
                                <a:srgbClr val="FF0000"/>
                              </a:solidFill>
                              <a:latin typeface="Cambria Math"/>
                            </a:rPr>
                          </m:ctrlPr>
                        </m:sSubSupPr>
                        <m:e>
                          <m:r>
                            <a:rPr lang="en-US" sz="3200" b="0" i="1" smtClean="0">
                              <a:solidFill>
                                <a:srgbClr val="FF0000"/>
                              </a:solidFill>
                              <a:latin typeface="Cambria Math"/>
                            </a:rPr>
                            <m:t>𝑤</m:t>
                          </m:r>
                        </m:e>
                        <m:sub>
                          <m:r>
                            <a:rPr lang="en-US" sz="3200" b="0" i="1" smtClean="0">
                              <a:solidFill>
                                <a:srgbClr val="FF0000"/>
                              </a:solidFill>
                              <a:latin typeface="Cambria Math"/>
                            </a:rPr>
                            <m:t>34</m:t>
                          </m:r>
                        </m:sub>
                        <m:sup>
                          <m:r>
                            <a:rPr lang="en-US" sz="3200" b="0" i="1" smtClean="0">
                              <a:solidFill>
                                <a:srgbClr val="FF0000"/>
                              </a:solidFill>
                              <a:latin typeface="Cambria Math"/>
                            </a:rPr>
                            <m:t>(1,21)</m:t>
                          </m:r>
                        </m:sup>
                      </m:sSubSup>
                      <m:r>
                        <a:rPr lang="en-US" sz="3200" b="0" i="1" smtClean="0">
                          <a:solidFill>
                            <a:srgbClr val="FF0000"/>
                          </a:solidFill>
                          <a:latin typeface="Cambria Math"/>
                        </a:rPr>
                        <m:t>=?</m:t>
                      </m:r>
                    </m:oMath>
                  </m:oMathPara>
                </a14:m>
                <a:endParaRPr lang="en-US" sz="3200" dirty="0">
                  <a:solidFill>
                    <a:srgbClr val="FF000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400800" y="5510536"/>
                <a:ext cx="2046394" cy="710387"/>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76436" y="5690592"/>
                <a:ext cx="2665089" cy="10143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tx1"/>
                          </a:solidFill>
                          <a:latin typeface="Cambria Math"/>
                        </a:rPr>
                        <m:t>𝑤</m:t>
                      </m:r>
                      <m:r>
                        <a:rPr lang="en-US" sz="3200" b="0" i="1" smtClean="0">
                          <a:solidFill>
                            <a:schemeClr val="tx1"/>
                          </a:solidFill>
                          <a:latin typeface="Cambria Math"/>
                        </a:rPr>
                        <m:t>=</m:t>
                      </m:r>
                      <m:f>
                        <m:fPr>
                          <m:ctrlPr>
                            <a:rPr lang="en-US" sz="3200" b="0" i="1" smtClean="0">
                              <a:solidFill>
                                <a:schemeClr val="tx1"/>
                              </a:solidFill>
                              <a:latin typeface="Cambria Math"/>
                            </a:rPr>
                          </m:ctrlPr>
                        </m:fPr>
                        <m:num>
                          <m:r>
                            <a:rPr lang="en-US" sz="3200" b="0" i="1" smtClean="0">
                              <a:solidFill>
                                <a:schemeClr val="tx1"/>
                              </a:solidFill>
                              <a:latin typeface="Cambria Math"/>
                            </a:rPr>
                            <m:t>1</m:t>
                          </m:r>
                        </m:num>
                        <m:den>
                          <m:r>
                            <a:rPr lang="en-US" sz="3200" b="0" i="1" smtClean="0">
                              <a:solidFill>
                                <a:schemeClr val="tx1"/>
                              </a:solidFill>
                              <a:latin typeface="Cambria Math"/>
                            </a:rPr>
                            <m:t>𝑍</m:t>
                          </m:r>
                        </m:den>
                      </m:f>
                      <m:r>
                        <a:rPr lang="en-US" sz="3200" b="0" i="1" smtClean="0">
                          <a:solidFill>
                            <a:schemeClr val="tx1"/>
                          </a:solidFill>
                          <a:latin typeface="Cambria Math"/>
                        </a:rPr>
                        <m:t>𝑓</m:t>
                      </m:r>
                      <m:d>
                        <m:dPr>
                          <m:ctrlPr>
                            <a:rPr lang="en-US" sz="3200" b="0" i="1" smtClean="0">
                              <a:solidFill>
                                <a:schemeClr val="tx1"/>
                              </a:solidFill>
                              <a:latin typeface="Cambria Math"/>
                            </a:rPr>
                          </m:ctrlPr>
                        </m:dPr>
                        <m:e>
                          <m:r>
                            <a:rPr lang="en-US" sz="3200" b="0" i="1" smtClean="0">
                              <a:solidFill>
                                <a:schemeClr val="tx1"/>
                              </a:solidFill>
                              <a:latin typeface="Cambria Math"/>
                            </a:rPr>
                            <m:t>𝑞</m:t>
                          </m:r>
                          <m:r>
                            <a:rPr lang="en-US" sz="3200" b="0" i="1" smtClean="0">
                              <a:solidFill>
                                <a:schemeClr val="tx1"/>
                              </a:solidFill>
                              <a:latin typeface="Cambria Math"/>
                            </a:rPr>
                            <m:t>,</m:t>
                          </m:r>
                          <m:r>
                            <a:rPr lang="en-US" sz="3200" b="0" i="1" smtClean="0">
                              <a:solidFill>
                                <a:schemeClr val="tx1"/>
                              </a:solidFill>
                              <a:latin typeface="Cambria Math"/>
                            </a:rPr>
                            <m:t>𝜎</m:t>
                          </m:r>
                        </m:e>
                      </m:d>
                    </m:oMath>
                  </m:oMathPara>
                </a14:m>
                <a:endParaRPr lang="en-US" sz="3200" dirty="0">
                  <a:solidFill>
                    <a:schemeClr val="tx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76436" y="5690592"/>
                <a:ext cx="2665089" cy="1014317"/>
              </a:xfrm>
              <a:prstGeom prst="rect">
                <a:avLst/>
              </a:prstGeom>
              <a:blipFill rotWithShape="1">
                <a:blip r:embed="rId6"/>
                <a:stretch>
                  <a:fillRect/>
                </a:stretch>
              </a:blipFill>
            </p:spPr>
            <p:txBody>
              <a:bodyPr/>
              <a:lstStyle/>
              <a:p>
                <a:r>
                  <a:rPr lang="en-US">
                    <a:noFill/>
                  </a:rPr>
                  <a:t> </a:t>
                </a:r>
              </a:p>
            </p:txBody>
          </p:sp>
        </mc:Fallback>
      </mc:AlternateContent>
      <p:sp>
        <p:nvSpPr>
          <p:cNvPr id="14" name="Rectangular Callout 13"/>
          <p:cNvSpPr/>
          <p:nvPr/>
        </p:nvSpPr>
        <p:spPr>
          <a:xfrm>
            <a:off x="2710036" y="5157192"/>
            <a:ext cx="3086100" cy="609600"/>
          </a:xfrm>
          <a:prstGeom prst="wedgeRectCallout">
            <a:avLst>
              <a:gd name="adj1" fmla="val -46054"/>
              <a:gd name="adj2" fmla="val 91667"/>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solidFill>
                  <a:srgbClr val="FF0000"/>
                </a:solidFill>
              </a:rPr>
              <a:t>Retrieved relation tuple</a:t>
            </a:r>
            <a:endParaRPr lang="en-US" dirty="0">
              <a:solidFill>
                <a:srgbClr val="FF0000"/>
              </a:solidFill>
            </a:endParaRPr>
          </a:p>
        </p:txBody>
      </p:sp>
      <p:sp>
        <p:nvSpPr>
          <p:cNvPr id="18" name="Rectangular Callout 17"/>
          <p:cNvSpPr/>
          <p:nvPr/>
        </p:nvSpPr>
        <p:spPr>
          <a:xfrm>
            <a:off x="385936" y="5157192"/>
            <a:ext cx="2070100" cy="609600"/>
          </a:xfrm>
          <a:prstGeom prst="wedgeRectCallout">
            <a:avLst>
              <a:gd name="adj1" fmla="val 47773"/>
              <a:gd name="adj2" fmla="val 9375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solidFill>
                  <a:srgbClr val="FF0000"/>
                </a:solidFill>
              </a:rPr>
              <a:t>Relation query</a:t>
            </a:r>
            <a:endParaRPr lang="en-US" dirty="0">
              <a:solidFill>
                <a:srgbClr val="FF0000"/>
              </a:solidFill>
            </a:endParaRPr>
          </a:p>
        </p:txBody>
      </p:sp>
    </p:spTree>
    <p:extLst>
      <p:ext uri="{BB962C8B-B14F-4D97-AF65-F5344CB8AC3E}">
        <p14:creationId xmlns:p14="http://schemas.microsoft.com/office/powerpoint/2010/main" val="20308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8"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914400"/>
            <a:ext cx="8229600" cy="4953000"/>
          </a:xfrm>
        </p:spPr>
        <p:txBody>
          <a:bodyPr/>
          <a:lstStyle/>
          <a:p>
            <a:pPr marL="342900" lvl="1" indent="-342900">
              <a:buClr>
                <a:schemeClr val="bg2"/>
              </a:buClr>
              <a:buSzPct val="75000"/>
              <a:buFont typeface="Wingdings" pitchFamily="2" charset="2"/>
              <a:buChar char="n"/>
            </a:pPr>
            <a:r>
              <a:rPr lang="en-US" sz="2200" dirty="0" smtClean="0">
                <a:solidFill>
                  <a:srgbClr val="0000FF"/>
                </a:solidFill>
              </a:rPr>
              <a:t>Goal: Promote </a:t>
            </a:r>
            <a:r>
              <a:rPr lang="en-US" sz="2200" dirty="0">
                <a:solidFill>
                  <a:srgbClr val="0000FF"/>
                </a:solidFill>
              </a:rPr>
              <a:t>concepts that are </a:t>
            </a:r>
            <a:r>
              <a:rPr lang="en-US" sz="2200" u="sng" dirty="0">
                <a:solidFill>
                  <a:srgbClr val="0000FF"/>
                </a:solidFill>
              </a:rPr>
              <a:t>coherent with textual relations</a:t>
            </a:r>
          </a:p>
          <a:p>
            <a:r>
              <a:rPr lang="en-US" sz="2200" dirty="0" smtClean="0"/>
              <a:t>Formulate as an Integer Linear Program (ILP):</a:t>
            </a:r>
          </a:p>
          <a:p>
            <a:endParaRPr lang="en-US" sz="2200" dirty="0"/>
          </a:p>
          <a:p>
            <a:endParaRPr lang="en-US" sz="2200" dirty="0" smtClean="0"/>
          </a:p>
          <a:p>
            <a:endParaRPr lang="en-US" sz="2200" dirty="0"/>
          </a:p>
          <a:p>
            <a:endParaRPr lang="en-US" sz="2200" dirty="0" smtClean="0"/>
          </a:p>
          <a:p>
            <a:endParaRPr lang="en-US" sz="2200" dirty="0"/>
          </a:p>
          <a:p>
            <a:endParaRPr lang="en-US" sz="2200" dirty="0" smtClean="0"/>
          </a:p>
          <a:p>
            <a:endParaRPr lang="en-US" sz="2200" dirty="0"/>
          </a:p>
          <a:p>
            <a:endParaRPr lang="en-US" sz="2200" dirty="0" smtClean="0"/>
          </a:p>
          <a:p>
            <a:endParaRPr lang="en-US" sz="2200" dirty="0" smtClean="0"/>
          </a:p>
          <a:p>
            <a:r>
              <a:rPr lang="en-US" sz="2200" dirty="0" smtClean="0"/>
              <a:t>If no relation exists, collapses to the non-structured decision</a:t>
            </a:r>
            <a:endParaRPr lang="en-US" sz="2200" dirty="0"/>
          </a:p>
        </p:txBody>
      </p:sp>
      <p:sp>
        <p:nvSpPr>
          <p:cNvPr id="2" name="Title 1"/>
          <p:cNvSpPr>
            <a:spLocks noGrp="1"/>
          </p:cNvSpPr>
          <p:nvPr>
            <p:ph type="title"/>
          </p:nvPr>
        </p:nvSpPr>
        <p:spPr/>
        <p:txBody>
          <a:bodyPr/>
          <a:lstStyle/>
          <a:p>
            <a:r>
              <a:rPr lang="en-US" dirty="0" smtClean="0"/>
              <a:t>Inference Formulation</a:t>
            </a:r>
            <a:endParaRPr lang="en-US" dirty="0"/>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74576"/>
          <a:stretch/>
        </p:blipFill>
        <p:spPr bwMode="auto">
          <a:xfrm>
            <a:off x="1652954" y="2728818"/>
            <a:ext cx="55332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954" y="3674452"/>
            <a:ext cx="3657600" cy="1583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2" name="Rectangular Callout 11"/>
              <p:cNvSpPr/>
              <p:nvPr/>
            </p:nvSpPr>
            <p:spPr>
              <a:xfrm>
                <a:off x="7211646" y="3674452"/>
                <a:ext cx="1600200" cy="1219200"/>
              </a:xfrm>
              <a:prstGeom prst="wedgeRectCallout">
                <a:avLst>
                  <a:gd name="adj1" fmla="val -71626"/>
                  <a:gd name="adj2" fmla="val -806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solidFill>
                      <a:srgbClr val="FF0000"/>
                    </a:solidFill>
                  </a:rPr>
                  <a:t>Whether a relation exists between </a:t>
                </a:r>
                <a14:m>
                  <m:oMath xmlns:m="http://schemas.openxmlformats.org/officeDocument/2006/math">
                    <m:sSubSup>
                      <m:sSubSupPr>
                        <m:ctrlPr>
                          <a:rPr lang="en-US" b="0" i="1" smtClean="0">
                            <a:solidFill>
                              <a:srgbClr val="FF0000"/>
                            </a:solidFill>
                            <a:latin typeface="Cambria Math"/>
                          </a:rPr>
                        </m:ctrlPr>
                      </m:sSubSupPr>
                      <m:e>
                        <m:r>
                          <a:rPr lang="en-US" b="0" i="1" smtClean="0">
                            <a:solidFill>
                              <a:srgbClr val="FF0000"/>
                            </a:solidFill>
                            <a:latin typeface="Cambria Math"/>
                          </a:rPr>
                          <m:t>𝑒</m:t>
                        </m:r>
                      </m:e>
                      <m:sub>
                        <m:r>
                          <a:rPr lang="en-US" b="0" i="1" smtClean="0">
                            <a:solidFill>
                              <a:srgbClr val="FF0000"/>
                            </a:solidFill>
                            <a:latin typeface="Cambria Math"/>
                          </a:rPr>
                          <m:t>𝑖</m:t>
                        </m:r>
                      </m:sub>
                      <m:sup>
                        <m:r>
                          <a:rPr lang="en-US" b="0" i="1" smtClean="0">
                            <a:solidFill>
                              <a:srgbClr val="FF0000"/>
                            </a:solidFill>
                            <a:latin typeface="Cambria Math"/>
                          </a:rPr>
                          <m:t>𝑘</m:t>
                        </m:r>
                      </m:sup>
                    </m:sSubSup>
                  </m:oMath>
                </a14:m>
                <a:r>
                  <a:rPr lang="en-US" dirty="0" smtClean="0">
                    <a:solidFill>
                      <a:srgbClr val="FF0000"/>
                    </a:solidFill>
                  </a:rPr>
                  <a:t> and </a:t>
                </a:r>
                <a14:m>
                  <m:oMath xmlns:m="http://schemas.openxmlformats.org/officeDocument/2006/math">
                    <m:sSubSup>
                      <m:sSubSupPr>
                        <m:ctrlPr>
                          <a:rPr lang="en-US" b="0" i="1" smtClean="0">
                            <a:solidFill>
                              <a:srgbClr val="FF0000"/>
                            </a:solidFill>
                            <a:latin typeface="Cambria Math"/>
                          </a:rPr>
                        </m:ctrlPr>
                      </m:sSubSupPr>
                      <m:e>
                        <m:r>
                          <a:rPr lang="en-US" b="0" i="1" smtClean="0">
                            <a:solidFill>
                              <a:srgbClr val="FF0000"/>
                            </a:solidFill>
                            <a:latin typeface="Cambria Math"/>
                          </a:rPr>
                          <m:t>𝑒</m:t>
                        </m:r>
                      </m:e>
                      <m:sub>
                        <m:r>
                          <a:rPr lang="en-US" b="0" i="1" smtClean="0">
                            <a:solidFill>
                              <a:srgbClr val="FF0000"/>
                            </a:solidFill>
                            <a:latin typeface="Cambria Math"/>
                          </a:rPr>
                          <m:t>𝑗</m:t>
                        </m:r>
                      </m:sub>
                      <m:sup>
                        <m:r>
                          <a:rPr lang="en-US" b="0" i="1" smtClean="0">
                            <a:solidFill>
                              <a:srgbClr val="FF0000"/>
                            </a:solidFill>
                            <a:latin typeface="Cambria Math"/>
                          </a:rPr>
                          <m:t>𝑙</m:t>
                        </m:r>
                      </m:sup>
                    </m:sSubSup>
                  </m:oMath>
                </a14:m>
                <a:endParaRPr lang="en-US" dirty="0">
                  <a:solidFill>
                    <a:srgbClr val="FF0000"/>
                  </a:solidFill>
                </a:endParaRPr>
              </a:p>
            </p:txBody>
          </p:sp>
        </mc:Choice>
        <mc:Fallback xmlns="">
          <p:sp>
            <p:nvSpPr>
              <p:cNvPr id="12" name="Rectangular Callout 11"/>
              <p:cNvSpPr>
                <a:spLocks noRot="1" noChangeAspect="1" noMove="1" noResize="1" noEditPoints="1" noAdjustHandles="1" noChangeArrowheads="1" noChangeShapeType="1" noTextEdit="1"/>
              </p:cNvSpPr>
              <p:nvPr/>
            </p:nvSpPr>
            <p:spPr>
              <a:xfrm>
                <a:off x="7211646" y="3674452"/>
                <a:ext cx="1600200" cy="1219200"/>
              </a:xfrm>
              <a:prstGeom prst="wedgeRectCallout">
                <a:avLst>
                  <a:gd name="adj1" fmla="val -71626"/>
                  <a:gd name="adj2" fmla="val -80600"/>
                </a:avLst>
              </a:prstGeom>
              <a:blipFill rotWithShape="1">
                <a:blip r:embed="rId5"/>
                <a:stretch>
                  <a:fillRect r="-613" b="-4478"/>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ular Callout 13"/>
              <p:cNvSpPr/>
              <p:nvPr/>
            </p:nvSpPr>
            <p:spPr>
              <a:xfrm>
                <a:off x="5486400" y="3674452"/>
                <a:ext cx="1600200" cy="1219200"/>
              </a:xfrm>
              <a:prstGeom prst="wedgeRectCallout">
                <a:avLst>
                  <a:gd name="adj1" fmla="val 1389"/>
                  <a:gd name="adj2" fmla="val -81712"/>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solidFill>
                      <a:srgbClr val="FF0000"/>
                    </a:solidFill>
                  </a:rPr>
                  <a:t>weight of </a:t>
                </a:r>
                <a:r>
                  <a:rPr lang="en-US" dirty="0" smtClean="0">
                    <a:solidFill>
                      <a:srgbClr val="FF0000"/>
                    </a:solidFill>
                  </a:rPr>
                  <a:t>a relation </a:t>
                </a:r>
                <a14:m>
                  <m:oMath xmlns:m="http://schemas.openxmlformats.org/officeDocument/2006/math">
                    <m:sSup>
                      <m:sSupPr>
                        <m:ctrlPr>
                          <a:rPr lang="en-US" b="0" i="1" smtClean="0">
                            <a:solidFill>
                              <a:srgbClr val="FF0000"/>
                            </a:solidFill>
                            <a:latin typeface="Cambria Math"/>
                          </a:rPr>
                        </m:ctrlPr>
                      </m:sSupPr>
                      <m:e>
                        <m:sSubSup>
                          <m:sSubSupPr>
                            <m:ctrlPr>
                              <a:rPr lang="en-US" b="0" i="1" smtClean="0">
                                <a:solidFill>
                                  <a:srgbClr val="FF0000"/>
                                </a:solidFill>
                                <a:latin typeface="Cambria Math"/>
                              </a:rPr>
                            </m:ctrlPr>
                          </m:sSubSupPr>
                          <m:e>
                            <m:r>
                              <a:rPr lang="en-US" b="0" i="1" smtClean="0">
                                <a:solidFill>
                                  <a:srgbClr val="FF0000"/>
                                </a:solidFill>
                                <a:latin typeface="Cambria Math"/>
                              </a:rPr>
                              <m:t>𝑟</m:t>
                            </m:r>
                          </m:e>
                          <m:sub>
                            <m:r>
                              <a:rPr lang="en-US" b="0" i="1" smtClean="0">
                                <a:solidFill>
                                  <a:srgbClr val="FF0000"/>
                                </a:solidFill>
                                <a:latin typeface="Cambria Math"/>
                              </a:rPr>
                              <m:t>𝑖𝑗</m:t>
                            </m:r>
                          </m:sub>
                          <m:sup/>
                        </m:sSubSup>
                      </m:e>
                      <m:sup>
                        <m:r>
                          <a:rPr lang="en-US" i="1">
                            <a:solidFill>
                              <a:srgbClr val="FF0000"/>
                            </a:solidFill>
                            <a:latin typeface="Cambria Math"/>
                          </a:rPr>
                          <m:t>(</m:t>
                        </m:r>
                        <m:r>
                          <a:rPr lang="en-US" i="1">
                            <a:solidFill>
                              <a:srgbClr val="FF0000"/>
                            </a:solidFill>
                            <a:latin typeface="Cambria Math"/>
                          </a:rPr>
                          <m:t>𝑘</m:t>
                        </m:r>
                        <m:r>
                          <a:rPr lang="en-US" i="1">
                            <a:solidFill>
                              <a:srgbClr val="FF0000"/>
                            </a:solidFill>
                            <a:latin typeface="Cambria Math"/>
                          </a:rPr>
                          <m:t>,</m:t>
                        </m:r>
                        <m:r>
                          <a:rPr lang="en-US" i="1">
                            <a:solidFill>
                              <a:srgbClr val="FF0000"/>
                            </a:solidFill>
                            <a:latin typeface="Cambria Math"/>
                          </a:rPr>
                          <m:t>𝑙</m:t>
                        </m:r>
                        <m:r>
                          <a:rPr lang="en-US" i="1">
                            <a:solidFill>
                              <a:srgbClr val="FF0000"/>
                            </a:solidFill>
                            <a:latin typeface="Cambria Math"/>
                          </a:rPr>
                          <m:t>)</m:t>
                        </m:r>
                      </m:sup>
                    </m:sSup>
                  </m:oMath>
                </a14:m>
                <a:endParaRPr lang="en-US" dirty="0">
                  <a:solidFill>
                    <a:srgbClr val="FF0000"/>
                  </a:solidFill>
                </a:endParaRPr>
              </a:p>
            </p:txBody>
          </p:sp>
        </mc:Choice>
        <mc:Fallback xmlns="">
          <p:sp>
            <p:nvSpPr>
              <p:cNvPr id="14" name="Rectangular Callout 13"/>
              <p:cNvSpPr>
                <a:spLocks noRot="1" noChangeAspect="1" noMove="1" noResize="1" noEditPoints="1" noAdjustHandles="1" noChangeArrowheads="1" noChangeShapeType="1" noTextEdit="1"/>
              </p:cNvSpPr>
              <p:nvPr/>
            </p:nvSpPr>
            <p:spPr>
              <a:xfrm>
                <a:off x="5486400" y="3674452"/>
                <a:ext cx="1600200" cy="1219200"/>
              </a:xfrm>
              <a:prstGeom prst="wedgeRectCallout">
                <a:avLst>
                  <a:gd name="adj1" fmla="val 1389"/>
                  <a:gd name="adj2" fmla="val -81712"/>
                </a:avLst>
              </a:prstGeom>
              <a:blipFill rotWithShape="1">
                <a:blip r:embed="rId6"/>
                <a:stretch>
                  <a:fillRect l="-372"/>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ular Callout 14"/>
              <p:cNvSpPr/>
              <p:nvPr/>
            </p:nvSpPr>
            <p:spPr>
              <a:xfrm>
                <a:off x="4686300" y="1998052"/>
                <a:ext cx="3086100" cy="609600"/>
              </a:xfrm>
              <a:prstGeom prst="wedgeRectCallout">
                <a:avLst>
                  <a:gd name="adj1" fmla="val -46054"/>
                  <a:gd name="adj2" fmla="val 91667"/>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solidFill>
                      <a:srgbClr val="FF0000"/>
                    </a:solidFill>
                  </a:rPr>
                  <a:t>Whether to output </a:t>
                </a:r>
                <a14:m>
                  <m:oMath xmlns:m="http://schemas.openxmlformats.org/officeDocument/2006/math">
                    <m:r>
                      <a:rPr lang="en-US" b="0" i="1" smtClean="0">
                        <a:solidFill>
                          <a:srgbClr val="FF0000"/>
                        </a:solidFill>
                        <a:latin typeface="Cambria Math"/>
                      </a:rPr>
                      <m:t>𝑘</m:t>
                    </m:r>
                  </m:oMath>
                </a14:m>
                <a:r>
                  <a:rPr lang="en-US" dirty="0" err="1" smtClean="0">
                    <a:solidFill>
                      <a:srgbClr val="FF0000"/>
                    </a:solidFill>
                  </a:rPr>
                  <a:t>th</a:t>
                </a:r>
                <a:r>
                  <a:rPr lang="en-US" dirty="0" smtClean="0">
                    <a:solidFill>
                      <a:srgbClr val="FF0000"/>
                    </a:solidFill>
                  </a:rPr>
                  <a:t> candidate of the </a:t>
                </a:r>
                <a14:m>
                  <m:oMath xmlns:m="http://schemas.openxmlformats.org/officeDocument/2006/math">
                    <m:r>
                      <a:rPr lang="en-US" b="0" i="1" smtClean="0">
                        <a:solidFill>
                          <a:srgbClr val="FF0000"/>
                        </a:solidFill>
                        <a:latin typeface="Cambria Math"/>
                      </a:rPr>
                      <m:t>𝑖</m:t>
                    </m:r>
                  </m:oMath>
                </a14:m>
                <a:r>
                  <a:rPr lang="en-US" dirty="0" err="1" smtClean="0">
                    <a:solidFill>
                      <a:srgbClr val="FF0000"/>
                    </a:solidFill>
                  </a:rPr>
                  <a:t>th</a:t>
                </a:r>
                <a:r>
                  <a:rPr lang="en-US" dirty="0" smtClean="0">
                    <a:solidFill>
                      <a:srgbClr val="FF0000"/>
                    </a:solidFill>
                  </a:rPr>
                  <a:t> mention</a:t>
                </a:r>
                <a:endParaRPr lang="en-US" dirty="0">
                  <a:solidFill>
                    <a:srgbClr val="FF0000"/>
                  </a:solidFill>
                </a:endParaRPr>
              </a:p>
            </p:txBody>
          </p:sp>
        </mc:Choice>
        <mc:Fallback xmlns="">
          <p:sp>
            <p:nvSpPr>
              <p:cNvPr id="15" name="Rectangular Callout 14"/>
              <p:cNvSpPr>
                <a:spLocks noRot="1" noChangeAspect="1" noMove="1" noResize="1" noEditPoints="1" noAdjustHandles="1" noChangeArrowheads="1" noChangeShapeType="1" noTextEdit="1"/>
              </p:cNvSpPr>
              <p:nvPr/>
            </p:nvSpPr>
            <p:spPr>
              <a:xfrm>
                <a:off x="4686300" y="1998052"/>
                <a:ext cx="3086100" cy="609600"/>
              </a:xfrm>
              <a:prstGeom prst="wedgeRectCallout">
                <a:avLst>
                  <a:gd name="adj1" fmla="val -46054"/>
                  <a:gd name="adj2" fmla="val 91667"/>
                </a:avLst>
              </a:prstGeom>
              <a:blipFill rotWithShape="1">
                <a:blip r:embed="rId7"/>
                <a:stretch>
                  <a:fillRect t="-3378"/>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ular Callout 15"/>
              <p:cNvSpPr/>
              <p:nvPr/>
            </p:nvSpPr>
            <p:spPr>
              <a:xfrm>
                <a:off x="2362200" y="1998052"/>
                <a:ext cx="2070100" cy="609600"/>
              </a:xfrm>
              <a:prstGeom prst="wedgeRectCallout">
                <a:avLst>
                  <a:gd name="adj1" fmla="val 47773"/>
                  <a:gd name="adj2" fmla="val 9375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solidFill>
                      <a:srgbClr val="FF0000"/>
                    </a:solidFill>
                  </a:rPr>
                  <a:t>weight to output </a:t>
                </a:r>
                <a14:m>
                  <m:oMath xmlns:m="http://schemas.openxmlformats.org/officeDocument/2006/math">
                    <m:sSubSup>
                      <m:sSubSupPr>
                        <m:ctrlPr>
                          <a:rPr lang="en-US" b="0" i="1" smtClean="0">
                            <a:solidFill>
                              <a:srgbClr val="FF0000"/>
                            </a:solidFill>
                            <a:latin typeface="Cambria Math"/>
                          </a:rPr>
                        </m:ctrlPr>
                      </m:sSubSupPr>
                      <m:e>
                        <m:r>
                          <a:rPr lang="en-US" b="0" i="1" smtClean="0">
                            <a:solidFill>
                              <a:srgbClr val="FF0000"/>
                            </a:solidFill>
                            <a:latin typeface="Cambria Math"/>
                          </a:rPr>
                          <m:t>𝑒</m:t>
                        </m:r>
                      </m:e>
                      <m:sub>
                        <m:r>
                          <a:rPr lang="en-US" b="0" i="1" smtClean="0">
                            <a:solidFill>
                              <a:srgbClr val="FF0000"/>
                            </a:solidFill>
                            <a:latin typeface="Cambria Math"/>
                          </a:rPr>
                          <m:t>𝑖</m:t>
                        </m:r>
                      </m:sub>
                      <m:sup>
                        <m:r>
                          <a:rPr lang="en-US" b="0" i="1" smtClean="0">
                            <a:solidFill>
                              <a:srgbClr val="FF0000"/>
                            </a:solidFill>
                            <a:latin typeface="Cambria Math"/>
                          </a:rPr>
                          <m:t>𝑘</m:t>
                        </m:r>
                      </m:sup>
                    </m:sSubSup>
                  </m:oMath>
                </a14:m>
                <a:endParaRPr lang="en-US" dirty="0">
                  <a:solidFill>
                    <a:srgbClr val="FF0000"/>
                  </a:solidFill>
                </a:endParaRPr>
              </a:p>
            </p:txBody>
          </p:sp>
        </mc:Choice>
        <mc:Fallback xmlns="">
          <p:sp>
            <p:nvSpPr>
              <p:cNvPr id="16" name="Rectangular Callout 15"/>
              <p:cNvSpPr>
                <a:spLocks noRot="1" noChangeAspect="1" noMove="1" noResize="1" noEditPoints="1" noAdjustHandles="1" noChangeArrowheads="1" noChangeShapeType="1" noTextEdit="1"/>
              </p:cNvSpPr>
              <p:nvPr/>
            </p:nvSpPr>
            <p:spPr>
              <a:xfrm>
                <a:off x="2362200" y="1998052"/>
                <a:ext cx="2070100" cy="609600"/>
              </a:xfrm>
              <a:prstGeom prst="wedgeRectCallout">
                <a:avLst>
                  <a:gd name="adj1" fmla="val 47773"/>
                  <a:gd name="adj2" fmla="val 93750"/>
                </a:avLst>
              </a:prstGeom>
              <a:blipFill rotWithShape="1">
                <a:blip r:embed="rId8"/>
                <a:stretch>
                  <a:fillRect l="-1159"/>
                </a:stretch>
              </a:blipFill>
              <a:ln w="38100"/>
            </p:spPr>
            <p:txBody>
              <a:bodyPr/>
              <a:lstStyle/>
              <a:p>
                <a:r>
                  <a:rPr lang="en-US">
                    <a:noFill/>
                  </a:rPr>
                  <a:t> </a:t>
                </a:r>
              </a:p>
            </p:txBody>
          </p:sp>
        </mc:Fallback>
      </mc:AlternateContent>
      <p:cxnSp>
        <p:nvCxnSpPr>
          <p:cNvPr id="7" name="Straight Connector 6"/>
          <p:cNvCxnSpPr/>
          <p:nvPr/>
        </p:nvCxnSpPr>
        <p:spPr>
          <a:xfrm>
            <a:off x="2514600" y="3490818"/>
            <a:ext cx="2362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787900" y="76200"/>
            <a:ext cx="4279900" cy="8382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smtClean="0">
                <a:solidFill>
                  <a:srgbClr val="0033CC"/>
                </a:solidFill>
              </a:rPr>
              <a:t>Having some knowledge, and knowing how to use it to support decisions, facilitates the acquisition of additional knowledge. </a:t>
            </a:r>
            <a:endParaRPr lang="en-US" dirty="0">
              <a:solidFill>
                <a:srgbClr val="FF0000"/>
              </a:solidFill>
            </a:endParaRP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144</a:t>
            </a:fld>
            <a:endParaRPr lang="en-US" altLang="zh-TW" dirty="0"/>
          </a:p>
        </p:txBody>
      </p:sp>
      <p:pic>
        <p:nvPicPr>
          <p:cNvPr id="17" name="Picture 2" descr="C:\Users\danr\AppData\Local\Microsoft\Windows\Temporary Internet Files\Content.IE5\491PDB12\MC910216324[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8424" y="1012265"/>
            <a:ext cx="646783" cy="68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001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1"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smtClean="0"/>
              <a:t>Wikification Performance Result </a:t>
            </a:r>
            <a:r>
              <a:rPr lang="en-US" sz="2000" dirty="0" smtClean="0"/>
              <a:t>[Cheng &amp; Roth, EMNLP’13]</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52315063"/>
              </p:ext>
            </p:extLst>
          </p:nvPr>
        </p:nvGraphicFramePr>
        <p:xfrm>
          <a:off x="457200" y="1219200"/>
          <a:ext cx="82296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145</a:t>
            </a:fld>
            <a:endParaRPr lang="en-US" altLang="zh-TW" dirty="0"/>
          </a:p>
        </p:txBody>
      </p:sp>
    </p:spTree>
    <p:extLst>
      <p:ext uri="{BB962C8B-B14F-4D97-AF65-F5344CB8AC3E}">
        <p14:creationId xmlns:p14="http://schemas.microsoft.com/office/powerpoint/2010/main" val="2214889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5" name="矩形 7"/>
          <p:cNvSpPr>
            <a:spLocks noChangeArrowheads="1"/>
          </p:cNvSpPr>
          <p:nvPr/>
        </p:nvSpPr>
        <p:spPr bwMode="auto">
          <a:xfrm>
            <a:off x="4752975" y="1628775"/>
            <a:ext cx="5762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sp>
        <p:nvSpPr>
          <p:cNvPr id="84996" name="椭圆 77"/>
          <p:cNvSpPr>
            <a:spLocks noChangeArrowheads="1"/>
          </p:cNvSpPr>
          <p:nvPr/>
        </p:nvSpPr>
        <p:spPr bwMode="auto">
          <a:xfrm>
            <a:off x="0" y="1700213"/>
            <a:ext cx="2952750" cy="295275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pPr>
            <a:endParaRPr lang="zh-CN" altLang="en-US" sz="2600">
              <a:cs typeface="Arial" pitchFamily="34" charset="0"/>
            </a:endParaRPr>
          </a:p>
        </p:txBody>
      </p:sp>
      <p:grpSp>
        <p:nvGrpSpPr>
          <p:cNvPr id="84997" name="组合 101"/>
          <p:cNvGrpSpPr>
            <a:grpSpLocks/>
          </p:cNvGrpSpPr>
          <p:nvPr/>
        </p:nvGrpSpPr>
        <p:grpSpPr bwMode="auto">
          <a:xfrm>
            <a:off x="144463" y="1557338"/>
            <a:ext cx="3168650" cy="3095625"/>
            <a:chOff x="144016" y="1556792"/>
            <a:chExt cx="3168352" cy="3096344"/>
          </a:xfrm>
        </p:grpSpPr>
        <p:sp>
          <p:nvSpPr>
            <p:cNvPr id="84998" name="椭圆 14"/>
            <p:cNvSpPr>
              <a:spLocks noChangeArrowheads="1"/>
            </p:cNvSpPr>
            <p:nvPr/>
          </p:nvSpPr>
          <p:spPr bwMode="auto">
            <a:xfrm>
              <a:off x="1224136" y="2204864"/>
              <a:ext cx="288008" cy="28805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graphicFrame>
          <p:nvGraphicFramePr>
            <p:cNvPr id="84999" name="Object 7"/>
            <p:cNvGraphicFramePr>
              <a:graphicFrameLocks noChangeAspect="1"/>
            </p:cNvGraphicFramePr>
            <p:nvPr/>
          </p:nvGraphicFramePr>
          <p:xfrm>
            <a:off x="288032" y="2132856"/>
            <a:ext cx="528593" cy="557251"/>
          </p:xfrm>
          <a:graphic>
            <a:graphicData uri="http://schemas.openxmlformats.org/presentationml/2006/ole">
              <mc:AlternateContent xmlns:mc="http://schemas.openxmlformats.org/markup-compatibility/2006">
                <mc:Choice xmlns:v="urn:schemas-microsoft-com:vml" Requires="v">
                  <p:oleObj spid="_x0000_s13478" name="Equation" r:id="rId4" imgW="215640" imgH="228600" progId="Equation.DSMT4">
                    <p:embed/>
                  </p:oleObj>
                </mc:Choice>
                <mc:Fallback>
                  <p:oleObj name="Equation" r:id="rId4" imgW="21564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32" y="2132856"/>
                          <a:ext cx="528593" cy="5572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000" name="Object 8"/>
            <p:cNvGraphicFramePr>
              <a:graphicFrameLocks noChangeAspect="1"/>
            </p:cNvGraphicFramePr>
            <p:nvPr/>
          </p:nvGraphicFramePr>
          <p:xfrm>
            <a:off x="936104" y="1628800"/>
            <a:ext cx="558753" cy="557250"/>
          </p:xfrm>
          <a:graphic>
            <a:graphicData uri="http://schemas.openxmlformats.org/presentationml/2006/ole">
              <mc:AlternateContent xmlns:mc="http://schemas.openxmlformats.org/markup-compatibility/2006">
                <mc:Choice xmlns:v="urn:schemas-microsoft-com:vml" Requires="v">
                  <p:oleObj spid="_x0000_s13479" name="Equation" r:id="rId6" imgW="228600" imgH="228600" progId="Equation.DSMT4">
                    <p:embed/>
                  </p:oleObj>
                </mc:Choice>
                <mc:Fallback>
                  <p:oleObj name="Equation" r:id="rId6" imgW="228600" imgH="228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104" y="1628800"/>
                          <a:ext cx="558753" cy="557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5001" name="椭圆 31"/>
            <p:cNvSpPr>
              <a:spLocks noChangeArrowheads="1"/>
            </p:cNvSpPr>
            <p:nvPr/>
          </p:nvSpPr>
          <p:spPr bwMode="auto">
            <a:xfrm>
              <a:off x="2376264" y="3645024"/>
              <a:ext cx="288008" cy="28805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sp>
          <p:nvSpPr>
            <p:cNvPr id="85002" name="椭圆 31"/>
            <p:cNvSpPr>
              <a:spLocks noChangeArrowheads="1"/>
            </p:cNvSpPr>
            <p:nvPr/>
          </p:nvSpPr>
          <p:spPr bwMode="auto">
            <a:xfrm>
              <a:off x="1656184" y="3861048"/>
              <a:ext cx="288008" cy="28805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sp>
          <p:nvSpPr>
            <p:cNvPr id="85003" name="椭圆 31"/>
            <p:cNvSpPr>
              <a:spLocks noChangeArrowheads="1"/>
            </p:cNvSpPr>
            <p:nvPr/>
          </p:nvSpPr>
          <p:spPr bwMode="auto">
            <a:xfrm>
              <a:off x="792088" y="3573016"/>
              <a:ext cx="288008" cy="28805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sp>
          <p:nvSpPr>
            <p:cNvPr id="85004" name="椭圆 31"/>
            <p:cNvSpPr>
              <a:spLocks noChangeArrowheads="1"/>
            </p:cNvSpPr>
            <p:nvPr/>
          </p:nvSpPr>
          <p:spPr bwMode="auto">
            <a:xfrm>
              <a:off x="576064" y="2708920"/>
              <a:ext cx="288008" cy="28805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sp>
          <p:nvSpPr>
            <p:cNvPr id="85005" name="椭圆 31"/>
            <p:cNvSpPr>
              <a:spLocks noChangeArrowheads="1"/>
            </p:cNvSpPr>
            <p:nvPr/>
          </p:nvSpPr>
          <p:spPr bwMode="auto">
            <a:xfrm>
              <a:off x="2448272" y="2852936"/>
              <a:ext cx="288008" cy="28805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sp>
          <p:nvSpPr>
            <p:cNvPr id="85006" name="椭圆 31"/>
            <p:cNvSpPr>
              <a:spLocks noChangeArrowheads="1"/>
            </p:cNvSpPr>
            <p:nvPr/>
          </p:nvSpPr>
          <p:spPr bwMode="auto">
            <a:xfrm>
              <a:off x="1080120" y="3068960"/>
              <a:ext cx="288008" cy="28805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graphicFrame>
          <p:nvGraphicFramePr>
            <p:cNvPr id="85007" name="Object 15"/>
            <p:cNvGraphicFramePr>
              <a:graphicFrameLocks noChangeAspect="1"/>
            </p:cNvGraphicFramePr>
            <p:nvPr/>
          </p:nvGraphicFramePr>
          <p:xfrm>
            <a:off x="144016" y="3212976"/>
            <a:ext cx="561975" cy="557212"/>
          </p:xfrm>
          <a:graphic>
            <a:graphicData uri="http://schemas.openxmlformats.org/presentationml/2006/ole">
              <mc:AlternateContent xmlns:mc="http://schemas.openxmlformats.org/markup-compatibility/2006">
                <mc:Choice xmlns:v="urn:schemas-microsoft-com:vml" Requires="v">
                  <p:oleObj spid="_x0000_s13480" name="Equation" r:id="rId8" imgW="228600" imgH="228600" progId="Equation.DSMT4">
                    <p:embed/>
                  </p:oleObj>
                </mc:Choice>
                <mc:Fallback>
                  <p:oleObj name="Equation" r:id="rId8" imgW="228600" imgH="2286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016" y="3212976"/>
                          <a:ext cx="561975" cy="557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008" name="Object 16"/>
            <p:cNvGraphicFramePr>
              <a:graphicFrameLocks noChangeAspect="1"/>
            </p:cNvGraphicFramePr>
            <p:nvPr/>
          </p:nvGraphicFramePr>
          <p:xfrm>
            <a:off x="1080120" y="2708920"/>
            <a:ext cx="561975" cy="504056"/>
          </p:xfrm>
          <a:graphic>
            <a:graphicData uri="http://schemas.openxmlformats.org/presentationml/2006/ole">
              <mc:AlternateContent xmlns:mc="http://schemas.openxmlformats.org/markup-compatibility/2006">
                <mc:Choice xmlns:v="urn:schemas-microsoft-com:vml" Requires="v">
                  <p:oleObj spid="_x0000_s13481" name="Equation" r:id="rId10" imgW="228600" imgH="228600" progId="Equation.DSMT4">
                    <p:embed/>
                  </p:oleObj>
                </mc:Choice>
                <mc:Fallback>
                  <p:oleObj name="Equation" r:id="rId10" imgW="22860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0120" y="2708920"/>
                          <a:ext cx="561975" cy="504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009" name="Object 17"/>
            <p:cNvGraphicFramePr>
              <a:graphicFrameLocks noChangeAspect="1"/>
            </p:cNvGraphicFramePr>
            <p:nvPr/>
          </p:nvGraphicFramePr>
          <p:xfrm>
            <a:off x="2520280" y="2492896"/>
            <a:ext cx="561975" cy="557212"/>
          </p:xfrm>
          <a:graphic>
            <a:graphicData uri="http://schemas.openxmlformats.org/presentationml/2006/ole">
              <mc:AlternateContent xmlns:mc="http://schemas.openxmlformats.org/markup-compatibility/2006">
                <mc:Choice xmlns:v="urn:schemas-microsoft-com:vml" Requires="v">
                  <p:oleObj spid="_x0000_s13482" name="Equation" r:id="rId12" imgW="228600" imgH="228600" progId="Equation.DSMT4">
                    <p:embed/>
                  </p:oleObj>
                </mc:Choice>
                <mc:Fallback>
                  <p:oleObj name="Equation" r:id="rId12" imgW="228600" imgH="2286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20280" y="2492896"/>
                          <a:ext cx="561975" cy="557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010" name="Object 18"/>
            <p:cNvGraphicFramePr>
              <a:graphicFrameLocks noChangeAspect="1"/>
            </p:cNvGraphicFramePr>
            <p:nvPr/>
          </p:nvGraphicFramePr>
          <p:xfrm>
            <a:off x="2195736" y="3807891"/>
            <a:ext cx="561975" cy="557213"/>
          </p:xfrm>
          <a:graphic>
            <a:graphicData uri="http://schemas.openxmlformats.org/presentationml/2006/ole">
              <mc:AlternateContent xmlns:mc="http://schemas.openxmlformats.org/markup-compatibility/2006">
                <mc:Choice xmlns:v="urn:schemas-microsoft-com:vml" Requires="v">
                  <p:oleObj spid="_x0000_s13483" name="Equation" r:id="rId14" imgW="228600" imgH="228600" progId="Equation.DSMT4">
                    <p:embed/>
                  </p:oleObj>
                </mc:Choice>
                <mc:Fallback>
                  <p:oleObj name="Equation" r:id="rId14" imgW="228600" imgH="2286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95736" y="3807891"/>
                          <a:ext cx="561975" cy="557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011" name="Object 19"/>
            <p:cNvGraphicFramePr>
              <a:graphicFrameLocks noChangeAspect="1"/>
            </p:cNvGraphicFramePr>
            <p:nvPr/>
          </p:nvGraphicFramePr>
          <p:xfrm>
            <a:off x="1403648" y="4005064"/>
            <a:ext cx="561975" cy="557212"/>
          </p:xfrm>
          <a:graphic>
            <a:graphicData uri="http://schemas.openxmlformats.org/presentationml/2006/ole">
              <mc:AlternateContent xmlns:mc="http://schemas.openxmlformats.org/markup-compatibility/2006">
                <mc:Choice xmlns:v="urn:schemas-microsoft-com:vml" Requires="v">
                  <p:oleObj spid="_x0000_s13484" name="Equation" r:id="rId16" imgW="228600" imgH="228600" progId="Equation.DSMT4">
                    <p:embed/>
                  </p:oleObj>
                </mc:Choice>
                <mc:Fallback>
                  <p:oleObj name="Equation" r:id="rId16" imgW="228600" imgH="2286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03648" y="4005064"/>
                          <a:ext cx="561975" cy="557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9" name="椭圆 78"/>
            <p:cNvSpPr/>
            <p:nvPr/>
          </p:nvSpPr>
          <p:spPr bwMode="auto">
            <a:xfrm>
              <a:off x="144016" y="1556792"/>
              <a:ext cx="3168352" cy="3096344"/>
            </a:xfrm>
            <a:prstGeom prst="ellipse">
              <a:avLst/>
            </a:prstGeom>
            <a:noFill/>
            <a:ln w="9525" cap="flat" cmpd="sng" algn="ctr">
              <a:solidFill>
                <a:schemeClr val="accent1">
                  <a:lumMod val="75000"/>
                </a:schemeClr>
              </a:solidFill>
              <a:prstDash val="dash"/>
              <a:round/>
              <a:headEnd type="none" w="med" len="med"/>
              <a:tailEnd type="none" w="med" len="med"/>
            </a:ln>
            <a:effectLst/>
          </p:spPr>
          <p:txBody>
            <a:bodyPr/>
            <a:lstStyle/>
            <a:p>
              <a:pPr marL="342900" indent="-342900" eaLnBrk="1" hangingPunct="1">
                <a:lnSpc>
                  <a:spcPct val="100000"/>
                </a:lnSpc>
              </a:pPr>
              <a:endParaRPr lang="zh-CN" altLang="en-US" sz="2600">
                <a:cs typeface="Arial" pitchFamily="34" charset="0"/>
              </a:endParaRPr>
            </a:p>
          </p:txBody>
        </p:sp>
      </p:grpSp>
      <p:grpSp>
        <p:nvGrpSpPr>
          <p:cNvPr id="85013" name="组合 100"/>
          <p:cNvGrpSpPr>
            <a:grpSpLocks/>
          </p:cNvGrpSpPr>
          <p:nvPr/>
        </p:nvGrpSpPr>
        <p:grpSpPr bwMode="auto">
          <a:xfrm>
            <a:off x="1692275" y="836613"/>
            <a:ext cx="2374900" cy="3873500"/>
            <a:chOff x="1944216" y="764704"/>
            <a:chExt cx="2376264" cy="3873401"/>
          </a:xfrm>
        </p:grpSpPr>
        <p:graphicFrame>
          <p:nvGraphicFramePr>
            <p:cNvPr id="85014" name="Object 22"/>
            <p:cNvGraphicFramePr>
              <a:graphicFrameLocks noChangeAspect="1"/>
            </p:cNvGraphicFramePr>
            <p:nvPr/>
          </p:nvGraphicFramePr>
          <p:xfrm>
            <a:off x="3672011" y="4092005"/>
            <a:ext cx="547688" cy="546100"/>
          </p:xfrm>
          <a:graphic>
            <a:graphicData uri="http://schemas.openxmlformats.org/presentationml/2006/ole">
              <mc:AlternateContent xmlns:mc="http://schemas.openxmlformats.org/markup-compatibility/2006">
                <mc:Choice xmlns:v="urn:schemas-microsoft-com:vml" Requires="v">
                  <p:oleObj spid="_x0000_s13485" name="Equation" r:id="rId18" imgW="241200" imgH="241200" progId="Equation.DSMT4">
                    <p:embed/>
                  </p:oleObj>
                </mc:Choice>
                <mc:Fallback>
                  <p:oleObj name="Equation" r:id="rId18" imgW="241200" imgH="2412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72011" y="4092005"/>
                          <a:ext cx="547688"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015" name="Object 23"/>
            <p:cNvGraphicFramePr>
              <a:graphicFrameLocks noChangeAspect="1"/>
            </p:cNvGraphicFramePr>
            <p:nvPr/>
          </p:nvGraphicFramePr>
          <p:xfrm>
            <a:off x="3730552" y="764704"/>
            <a:ext cx="589928" cy="504056"/>
          </p:xfrm>
          <a:graphic>
            <a:graphicData uri="http://schemas.openxmlformats.org/presentationml/2006/ole">
              <mc:AlternateContent xmlns:mc="http://schemas.openxmlformats.org/markup-compatibility/2006">
                <mc:Choice xmlns:v="urn:schemas-microsoft-com:vml" Requires="v">
                  <p:oleObj spid="_x0000_s13486" name="Equation" r:id="rId20" imgW="241200" imgH="241200" progId="Equation.DSMT4">
                    <p:embed/>
                  </p:oleObj>
                </mc:Choice>
                <mc:Fallback>
                  <p:oleObj name="Equation" r:id="rId20" imgW="241200" imgH="2412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30552" y="764704"/>
                          <a:ext cx="589928" cy="504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5016" name="椭圆 9"/>
            <p:cNvSpPr>
              <a:spLocks noChangeArrowheads="1"/>
            </p:cNvSpPr>
            <p:nvPr/>
          </p:nvSpPr>
          <p:spPr bwMode="auto">
            <a:xfrm>
              <a:off x="2088232" y="2060848"/>
              <a:ext cx="288007" cy="28802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graphicFrame>
          <p:nvGraphicFramePr>
            <p:cNvPr id="85017" name="Object 25"/>
            <p:cNvGraphicFramePr>
              <a:graphicFrameLocks noChangeAspect="1"/>
            </p:cNvGraphicFramePr>
            <p:nvPr/>
          </p:nvGraphicFramePr>
          <p:xfrm>
            <a:off x="1944216" y="1700808"/>
            <a:ext cx="311123" cy="403208"/>
          </p:xfrm>
          <a:graphic>
            <a:graphicData uri="http://schemas.openxmlformats.org/presentationml/2006/ole">
              <mc:AlternateContent xmlns:mc="http://schemas.openxmlformats.org/markup-compatibility/2006">
                <mc:Choice xmlns:v="urn:schemas-microsoft-com:vml" Requires="v">
                  <p:oleObj spid="_x0000_s13487" name="Equation" r:id="rId22" imgW="126720" imgH="164880" progId="Equation.DSMT4">
                    <p:embed/>
                  </p:oleObj>
                </mc:Choice>
                <mc:Fallback>
                  <p:oleObj name="Equation" r:id="rId22" imgW="126720" imgH="16488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44216" y="1700808"/>
                          <a:ext cx="311123" cy="4032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5018" name="矩形 97"/>
            <p:cNvSpPr>
              <a:spLocks noChangeArrowheads="1"/>
            </p:cNvSpPr>
            <p:nvPr/>
          </p:nvSpPr>
          <p:spPr bwMode="auto">
            <a:xfrm>
              <a:off x="3600400" y="1196752"/>
              <a:ext cx="288007" cy="288020"/>
            </a:xfrm>
            <a:prstGeom prst="rect">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sp>
          <p:nvSpPr>
            <p:cNvPr id="85019" name="矩形 98"/>
            <p:cNvSpPr>
              <a:spLocks noChangeArrowheads="1"/>
            </p:cNvSpPr>
            <p:nvPr/>
          </p:nvSpPr>
          <p:spPr bwMode="auto">
            <a:xfrm>
              <a:off x="3384376" y="4221088"/>
              <a:ext cx="288007" cy="288020"/>
            </a:xfrm>
            <a:prstGeom prst="rect">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cxnSp>
          <p:nvCxnSpPr>
            <p:cNvPr id="85020" name="直接连接符 59"/>
            <p:cNvCxnSpPr>
              <a:cxnSpLocks noChangeShapeType="1"/>
              <a:stCxn id="85016" idx="6"/>
              <a:endCxn id="85018" idx="1"/>
            </p:cNvCxnSpPr>
            <p:nvPr/>
          </p:nvCxnSpPr>
          <p:spPr bwMode="auto">
            <a:xfrm flipV="1">
              <a:off x="2376239" y="1340762"/>
              <a:ext cx="1224161" cy="864096"/>
            </a:xfrm>
            <a:prstGeom prst="line">
              <a:avLst/>
            </a:prstGeom>
            <a:noFill/>
            <a:ln w="25400">
              <a:solidFill>
                <a:srgbClr val="7030A0"/>
              </a:solidFill>
              <a:round/>
              <a:headEnd/>
              <a:tailEnd/>
            </a:ln>
            <a:extLst>
              <a:ext uri="{909E8E84-426E-40DD-AFC4-6F175D3DCCD1}">
                <a14:hiddenFill xmlns:a14="http://schemas.microsoft.com/office/drawing/2010/main">
                  <a:noFill/>
                </a14:hiddenFill>
              </a:ext>
            </a:extLst>
          </p:spPr>
        </p:cxnSp>
        <p:cxnSp>
          <p:nvCxnSpPr>
            <p:cNvPr id="85021" name="直接连接符 63"/>
            <p:cNvCxnSpPr>
              <a:cxnSpLocks noChangeShapeType="1"/>
              <a:stCxn id="85016" idx="6"/>
              <a:endCxn id="85019" idx="0"/>
            </p:cNvCxnSpPr>
            <p:nvPr/>
          </p:nvCxnSpPr>
          <p:spPr bwMode="auto">
            <a:xfrm>
              <a:off x="2376239" y="2204858"/>
              <a:ext cx="1152141" cy="2016230"/>
            </a:xfrm>
            <a:prstGeom prst="line">
              <a:avLst/>
            </a:prstGeom>
            <a:noFill/>
            <a:ln w="25400">
              <a:solidFill>
                <a:srgbClr val="7030A0"/>
              </a:solidFill>
              <a:round/>
              <a:headEnd/>
              <a:tailEnd/>
            </a:ln>
            <a:extLst>
              <a:ext uri="{909E8E84-426E-40DD-AFC4-6F175D3DCCD1}">
                <a14:hiddenFill xmlns:a14="http://schemas.microsoft.com/office/drawing/2010/main">
                  <a:noFill/>
                </a14:hiddenFill>
              </a:ext>
            </a:extLst>
          </p:spPr>
        </p:cxnSp>
        <p:graphicFrame>
          <p:nvGraphicFramePr>
            <p:cNvPr id="85022" name="Object 30"/>
            <p:cNvGraphicFramePr>
              <a:graphicFrameLocks noChangeAspect="1"/>
            </p:cNvGraphicFramePr>
            <p:nvPr/>
          </p:nvGraphicFramePr>
          <p:xfrm>
            <a:off x="2649116" y="1341190"/>
            <a:ext cx="593725" cy="433387"/>
          </p:xfrm>
          <a:graphic>
            <a:graphicData uri="http://schemas.openxmlformats.org/presentationml/2006/ole">
              <mc:AlternateContent xmlns:mc="http://schemas.openxmlformats.org/markup-compatibility/2006">
                <mc:Choice xmlns:v="urn:schemas-microsoft-com:vml" Requires="v">
                  <p:oleObj spid="_x0000_s13488" name="Equation" r:id="rId24" imgW="241200" imgH="177480" progId="Equation.DSMT4">
                    <p:embed/>
                  </p:oleObj>
                </mc:Choice>
                <mc:Fallback>
                  <p:oleObj name="Equation" r:id="rId24" imgW="241200" imgH="17748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49116" y="1341190"/>
                          <a:ext cx="593725" cy="433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023" name="Object 31"/>
            <p:cNvGraphicFramePr>
              <a:graphicFrameLocks noChangeAspect="1"/>
            </p:cNvGraphicFramePr>
            <p:nvPr/>
          </p:nvGraphicFramePr>
          <p:xfrm>
            <a:off x="3096344" y="1772816"/>
            <a:ext cx="593725" cy="433387"/>
          </p:xfrm>
          <a:graphic>
            <a:graphicData uri="http://schemas.openxmlformats.org/presentationml/2006/ole">
              <mc:AlternateContent xmlns:mc="http://schemas.openxmlformats.org/markup-compatibility/2006">
                <mc:Choice xmlns:v="urn:schemas-microsoft-com:vml" Requires="v">
                  <p:oleObj spid="_x0000_s13489" name="Equation" r:id="rId26" imgW="241200" imgH="177480" progId="Equation.DSMT4">
                    <p:embed/>
                  </p:oleObj>
                </mc:Choice>
                <mc:Fallback>
                  <p:oleObj name="Equation" r:id="rId26" imgW="241200" imgH="17748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096344" y="1772816"/>
                          <a:ext cx="593725" cy="433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5024" name="组合 104"/>
          <p:cNvGrpSpPr>
            <a:grpSpLocks/>
          </p:cNvGrpSpPr>
          <p:nvPr/>
        </p:nvGrpSpPr>
        <p:grpSpPr bwMode="auto">
          <a:xfrm>
            <a:off x="1655763" y="1412875"/>
            <a:ext cx="1930400" cy="2881313"/>
            <a:chOff x="1656184" y="1412770"/>
            <a:chExt cx="1930127" cy="2881665"/>
          </a:xfrm>
        </p:grpSpPr>
        <p:grpSp>
          <p:nvGrpSpPr>
            <p:cNvPr id="85025" name="组合 102"/>
            <p:cNvGrpSpPr>
              <a:grpSpLocks/>
            </p:cNvGrpSpPr>
            <p:nvPr/>
          </p:nvGrpSpPr>
          <p:grpSpPr bwMode="auto">
            <a:xfrm>
              <a:off x="1656184" y="1412770"/>
              <a:ext cx="1691680" cy="2880325"/>
              <a:chOff x="1656184" y="1412770"/>
              <a:chExt cx="1691680" cy="2880325"/>
            </a:xfrm>
          </p:grpSpPr>
          <p:cxnSp>
            <p:nvCxnSpPr>
              <p:cNvPr id="85026" name="直接连接符 79"/>
              <p:cNvCxnSpPr>
                <a:cxnSpLocks noChangeShapeType="1"/>
                <a:stCxn id="104" idx="5"/>
                <a:endCxn id="85018" idx="1"/>
              </p:cNvCxnSpPr>
              <p:nvPr/>
            </p:nvCxnSpPr>
            <p:spPr bwMode="auto">
              <a:xfrm flipV="1">
                <a:off x="1872878" y="1412770"/>
                <a:ext cx="1474986" cy="1728645"/>
              </a:xfrm>
              <a:prstGeom prst="line">
                <a:avLst/>
              </a:prstGeom>
              <a:noFill/>
              <a:ln w="25400">
                <a:solidFill>
                  <a:srgbClr val="0070C0"/>
                </a:solidFill>
                <a:round/>
                <a:headEnd/>
                <a:tailEnd/>
              </a:ln>
              <a:extLst>
                <a:ext uri="{909E8E84-426E-40DD-AFC4-6F175D3DCCD1}">
                  <a14:hiddenFill xmlns:a14="http://schemas.microsoft.com/office/drawing/2010/main">
                    <a:noFill/>
                  </a14:hiddenFill>
                </a:ext>
              </a:extLst>
            </p:spPr>
          </p:cxnSp>
          <p:cxnSp>
            <p:nvCxnSpPr>
              <p:cNvPr id="85027" name="直接连接符 80"/>
              <p:cNvCxnSpPr>
                <a:cxnSpLocks noChangeShapeType="1"/>
                <a:stCxn id="104" idx="3"/>
                <a:endCxn id="85019" idx="0"/>
              </p:cNvCxnSpPr>
              <p:nvPr/>
            </p:nvCxnSpPr>
            <p:spPr bwMode="auto">
              <a:xfrm rot="16200000" flipH="1">
                <a:off x="2034636" y="3051887"/>
                <a:ext cx="1007219" cy="1475197"/>
              </a:xfrm>
              <a:prstGeom prst="line">
                <a:avLst/>
              </a:prstGeom>
              <a:noFill/>
              <a:ln w="25400">
                <a:solidFill>
                  <a:srgbClr val="0070C0"/>
                </a:solidFill>
                <a:round/>
                <a:headEnd/>
                <a:tailEnd/>
              </a:ln>
              <a:extLst>
                <a:ext uri="{909E8E84-426E-40DD-AFC4-6F175D3DCCD1}">
                  <a14:hiddenFill xmlns:a14="http://schemas.microsoft.com/office/drawing/2010/main">
                    <a:noFill/>
                  </a14:hiddenFill>
                </a:ext>
              </a:extLst>
            </p:spPr>
          </p:cxnSp>
          <p:sp>
            <p:nvSpPr>
              <p:cNvPr id="104" name="等腰三角形 103"/>
              <p:cNvSpPr/>
              <p:nvPr/>
            </p:nvSpPr>
            <p:spPr bwMode="auto">
              <a:xfrm>
                <a:off x="1656184" y="2997289"/>
                <a:ext cx="288884" cy="288960"/>
              </a:xfrm>
              <a:prstGeom prst="triangle">
                <a:avLst/>
              </a:prstGeom>
              <a:solidFill>
                <a:schemeClr val="accent6">
                  <a:lumMod val="75000"/>
                </a:schemeClr>
              </a:solidFill>
              <a:ln w="9525" cap="flat" cmpd="sng" algn="ctr">
                <a:noFill/>
                <a:prstDash val="solid"/>
                <a:round/>
                <a:headEnd type="none" w="med" len="med"/>
                <a:tailEnd type="none" w="med" len="med"/>
              </a:ln>
              <a:effec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graphicFrame>
            <p:nvGraphicFramePr>
              <p:cNvPr id="85029" name="Object 37"/>
              <p:cNvGraphicFramePr>
                <a:graphicFrameLocks noChangeAspect="1"/>
              </p:cNvGraphicFramePr>
              <p:nvPr/>
            </p:nvGraphicFramePr>
            <p:xfrm>
              <a:off x="1683420" y="2636912"/>
              <a:ext cx="404812" cy="496888"/>
            </p:xfrm>
            <a:graphic>
              <a:graphicData uri="http://schemas.openxmlformats.org/presentationml/2006/ole">
                <mc:AlternateContent xmlns:mc="http://schemas.openxmlformats.org/markup-compatibility/2006">
                  <mc:Choice xmlns:v="urn:schemas-microsoft-com:vml" Requires="v">
                    <p:oleObj spid="_x0000_s13490" name="Equation" r:id="rId28" imgW="164880" imgH="203040" progId="Equation.DSMT4">
                      <p:embed/>
                    </p:oleObj>
                  </mc:Choice>
                  <mc:Fallback>
                    <p:oleObj name="Equation" r:id="rId28" imgW="164880" imgH="20304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683420" y="2636912"/>
                            <a:ext cx="404812"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85030" name="Object 38"/>
            <p:cNvGraphicFramePr>
              <a:graphicFrameLocks noChangeAspect="1"/>
            </p:cNvGraphicFramePr>
            <p:nvPr/>
          </p:nvGraphicFramePr>
          <p:xfrm>
            <a:off x="3024336" y="3429000"/>
            <a:ext cx="561975" cy="433387"/>
          </p:xfrm>
          <a:graphic>
            <a:graphicData uri="http://schemas.openxmlformats.org/presentationml/2006/ole">
              <mc:AlternateContent xmlns:mc="http://schemas.openxmlformats.org/markup-compatibility/2006">
                <mc:Choice xmlns:v="urn:schemas-microsoft-com:vml" Requires="v">
                  <p:oleObj spid="_x0000_s13491" name="Equation" r:id="rId30" imgW="228600" imgH="177480" progId="Equation.DSMT4">
                    <p:embed/>
                  </p:oleObj>
                </mc:Choice>
                <mc:Fallback>
                  <p:oleObj name="Equation" r:id="rId30" imgW="228600" imgH="177480" progId="Equation.DSMT4">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24336" y="3429000"/>
                          <a:ext cx="561975" cy="433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031" name="Object 39"/>
            <p:cNvGraphicFramePr>
              <a:graphicFrameLocks noChangeAspect="1"/>
            </p:cNvGraphicFramePr>
            <p:nvPr/>
          </p:nvGraphicFramePr>
          <p:xfrm>
            <a:off x="2880320" y="3861048"/>
            <a:ext cx="593725" cy="433387"/>
          </p:xfrm>
          <a:graphic>
            <a:graphicData uri="http://schemas.openxmlformats.org/presentationml/2006/ole">
              <mc:AlternateContent xmlns:mc="http://schemas.openxmlformats.org/markup-compatibility/2006">
                <mc:Choice xmlns:v="urn:schemas-microsoft-com:vml" Requires="v">
                  <p:oleObj spid="_x0000_s13492" name="Equation" r:id="rId32" imgW="241200" imgH="177480" progId="Equation.DSMT4">
                    <p:embed/>
                  </p:oleObj>
                </mc:Choice>
                <mc:Fallback>
                  <p:oleObj name="Equation" r:id="rId32" imgW="241200" imgH="177480" progId="Equation.DSMT4">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880320" y="3861048"/>
                          <a:ext cx="593725" cy="433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85032" name="Object 40"/>
          <p:cNvGraphicFramePr>
            <a:graphicFrameLocks noChangeAspect="1"/>
          </p:cNvGraphicFramePr>
          <p:nvPr/>
        </p:nvGraphicFramePr>
        <p:xfrm>
          <a:off x="3416300" y="1955800"/>
          <a:ext cx="914400" cy="198438"/>
        </p:xfrm>
        <a:graphic>
          <a:graphicData uri="http://schemas.openxmlformats.org/presentationml/2006/ole">
            <mc:AlternateContent xmlns:mc="http://schemas.openxmlformats.org/markup-compatibility/2006">
              <mc:Choice xmlns:v="urn:schemas-microsoft-com:vml" Requires="v">
                <p:oleObj spid="_x0000_s13493" name="Equation" r:id="rId34" imgW="914400" imgH="198720" progId="Equation.DSMT4">
                  <p:embed/>
                </p:oleObj>
              </mc:Choice>
              <mc:Fallback>
                <p:oleObj name="Equation" r:id="rId34" imgW="914400" imgH="198720" progId="Equation.DSMT4">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416300" y="1955800"/>
                        <a:ext cx="914400" cy="19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5033" name="Rectangle 2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lnSpc>
                <a:spcPct val="100000"/>
              </a:lnSpc>
              <a:spcBef>
                <a:spcPct val="0"/>
              </a:spcBef>
              <a:buClrTx/>
              <a:buSzTx/>
              <a:buFontTx/>
              <a:buNone/>
            </a:pPr>
            <a:endParaRPr lang="zh-CN" altLang="en-US" sz="1800">
              <a:cs typeface="Arial" pitchFamily="34" charset="0"/>
            </a:endParaRPr>
          </a:p>
        </p:txBody>
      </p:sp>
      <p:sp>
        <p:nvSpPr>
          <p:cNvPr id="85034" name="Rectangle 2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lnSpc>
                <a:spcPct val="100000"/>
              </a:lnSpc>
              <a:spcBef>
                <a:spcPct val="0"/>
              </a:spcBef>
              <a:buClrTx/>
              <a:buSzTx/>
              <a:buFontTx/>
              <a:buNone/>
            </a:pPr>
            <a:endParaRPr lang="zh-CN" altLang="en-US" sz="1800">
              <a:cs typeface="Arial" pitchFamily="34" charset="0"/>
            </a:endParaRPr>
          </a:p>
        </p:txBody>
      </p:sp>
      <p:sp>
        <p:nvSpPr>
          <p:cNvPr id="85035" name="Rectangle 34"/>
          <p:cNvSpPr>
            <a:spLocks noChangeArrowheads="1"/>
          </p:cNvSpPr>
          <p:nvPr/>
        </p:nvSpPr>
        <p:spPr bwMode="auto">
          <a:xfrm>
            <a:off x="250825" y="4745038"/>
            <a:ext cx="22256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2600">
                <a:cs typeface="Arial" pitchFamily="34" charset="0"/>
              </a:rPr>
              <a:t>correct rank : </a:t>
            </a:r>
            <a:endParaRPr lang="en-US" altLang="zh-CN">
              <a:cs typeface="Arial" pitchFamily="34" charset="0"/>
            </a:endParaRPr>
          </a:p>
        </p:txBody>
      </p:sp>
      <p:sp>
        <p:nvSpPr>
          <p:cNvPr id="85036" name="Rectangle 35"/>
          <p:cNvSpPr>
            <a:spLocks noChangeArrowheads="1"/>
          </p:cNvSpPr>
          <p:nvPr/>
        </p:nvSpPr>
        <p:spPr bwMode="auto">
          <a:xfrm>
            <a:off x="0" y="723900"/>
            <a:ext cx="1841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cs typeface="Arial" pitchFamily="34" charset="0"/>
            </a:endParaRPr>
          </a:p>
        </p:txBody>
      </p:sp>
      <p:graphicFrame>
        <p:nvGraphicFramePr>
          <p:cNvPr id="85037" name="Object 45"/>
          <p:cNvGraphicFramePr>
            <a:graphicFrameLocks noChangeAspect="1"/>
          </p:cNvGraphicFramePr>
          <p:nvPr/>
        </p:nvGraphicFramePr>
        <p:xfrm>
          <a:off x="3416300" y="1955800"/>
          <a:ext cx="914400" cy="198438"/>
        </p:xfrm>
        <a:graphic>
          <a:graphicData uri="http://schemas.openxmlformats.org/presentationml/2006/ole">
            <mc:AlternateContent xmlns:mc="http://schemas.openxmlformats.org/markup-compatibility/2006">
              <mc:Choice xmlns:v="urn:schemas-microsoft-com:vml" Requires="v">
                <p:oleObj spid="_x0000_s13494" name="Equation" r:id="rId36" imgW="914400" imgH="198720" progId="Equation.DSMT4">
                  <p:embed/>
                </p:oleObj>
              </mc:Choice>
              <mc:Fallback>
                <p:oleObj name="Equation" r:id="rId36" imgW="914400" imgH="198720" progId="Equation.DSMT4">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416300" y="1955800"/>
                        <a:ext cx="914400" cy="19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038" name="Object 46"/>
          <p:cNvGraphicFramePr>
            <a:graphicFrameLocks noChangeAspect="1"/>
          </p:cNvGraphicFramePr>
          <p:nvPr/>
        </p:nvGraphicFramePr>
        <p:xfrm>
          <a:off x="3416300" y="1955800"/>
          <a:ext cx="914400" cy="198438"/>
        </p:xfrm>
        <a:graphic>
          <a:graphicData uri="http://schemas.openxmlformats.org/presentationml/2006/ole">
            <mc:AlternateContent xmlns:mc="http://schemas.openxmlformats.org/markup-compatibility/2006">
              <mc:Choice xmlns:v="urn:schemas-microsoft-com:vml" Requires="v">
                <p:oleObj spid="_x0000_s13495" name="Equation" r:id="rId38" imgW="914400" imgH="198720" progId="Equation.DSMT4">
                  <p:embed/>
                </p:oleObj>
              </mc:Choice>
              <mc:Fallback>
                <p:oleObj name="Equation" r:id="rId38" imgW="914400" imgH="198720" progId="Equation.DSMT4">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416300" y="1955800"/>
                        <a:ext cx="914400" cy="19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5039" name="Picture 43"/>
          <p:cNvPicPr>
            <a:picLocks noChangeAspect="1" noChangeArrowheads="1"/>
          </p:cNvPicPr>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4438" y="4724400"/>
            <a:ext cx="638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40" name="Rectangle 45"/>
          <p:cNvSpPr>
            <a:spLocks noChangeArrowheads="1"/>
          </p:cNvSpPr>
          <p:nvPr/>
        </p:nvSpPr>
        <p:spPr bwMode="auto">
          <a:xfrm>
            <a:off x="0" y="723900"/>
            <a:ext cx="1841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cs typeface="Arial" pitchFamily="34" charset="0"/>
            </a:endParaRPr>
          </a:p>
        </p:txBody>
      </p:sp>
      <p:sp>
        <p:nvSpPr>
          <p:cNvPr id="85041" name="Rectangle 50"/>
          <p:cNvSpPr>
            <a:spLocks noChangeArrowheads="1"/>
          </p:cNvSpPr>
          <p:nvPr/>
        </p:nvSpPr>
        <p:spPr bwMode="auto">
          <a:xfrm>
            <a:off x="0" y="63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lnSpc>
                <a:spcPct val="100000"/>
              </a:lnSpc>
              <a:spcBef>
                <a:spcPct val="0"/>
              </a:spcBef>
              <a:buClrTx/>
              <a:buSzTx/>
              <a:buFontTx/>
              <a:buNone/>
            </a:pPr>
            <a:endParaRPr lang="zh-CN" altLang="en-US" sz="1800">
              <a:cs typeface="Arial" pitchFamily="34" charset="0"/>
            </a:endParaRPr>
          </a:p>
        </p:txBody>
      </p:sp>
      <p:sp>
        <p:nvSpPr>
          <p:cNvPr id="85042" name="Rectangle 52"/>
          <p:cNvSpPr>
            <a:spLocks noChangeArrowheads="1"/>
          </p:cNvSpPr>
          <p:nvPr/>
        </p:nvSpPr>
        <p:spPr bwMode="auto">
          <a:xfrm>
            <a:off x="0" y="304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lnSpc>
                <a:spcPct val="100000"/>
              </a:lnSpc>
              <a:spcBef>
                <a:spcPct val="0"/>
              </a:spcBef>
              <a:buClrTx/>
              <a:buSzTx/>
              <a:buFontTx/>
              <a:buNone/>
            </a:pPr>
            <a:endParaRPr lang="zh-CN" altLang="en-US" sz="1800">
              <a:cs typeface="Arial" pitchFamily="34" charset="0"/>
            </a:endParaRPr>
          </a:p>
        </p:txBody>
      </p:sp>
      <p:pic>
        <p:nvPicPr>
          <p:cNvPr id="250135" name="Picture 51"/>
          <p:cNvPicPr>
            <a:picLocks noChangeAspect="1" noChangeArrowheads="1"/>
          </p:cNvPicPr>
          <p:nvPr/>
        </p:nvPicPr>
        <p:blipFill>
          <a:blip r:embed="rId4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013" y="5661025"/>
            <a:ext cx="27368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44" name="Rectangle 53"/>
          <p:cNvSpPr>
            <a:spLocks noChangeArrowheads="1"/>
          </p:cNvSpPr>
          <p:nvPr/>
        </p:nvSpPr>
        <p:spPr bwMode="auto">
          <a:xfrm>
            <a:off x="250825" y="723900"/>
            <a:ext cx="1841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cs typeface="Arial" pitchFamily="34" charset="0"/>
            </a:endParaRPr>
          </a:p>
        </p:txBody>
      </p:sp>
      <p:sp>
        <p:nvSpPr>
          <p:cNvPr id="250139" name="Rectangle 57"/>
          <p:cNvSpPr>
            <a:spLocks noChangeArrowheads="1"/>
          </p:cNvSpPr>
          <p:nvPr/>
        </p:nvSpPr>
        <p:spPr bwMode="auto">
          <a:xfrm>
            <a:off x="3517762" y="802094"/>
            <a:ext cx="5626237" cy="579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lnSpc>
                <a:spcPct val="90000"/>
              </a:lnSpc>
              <a:buClr>
                <a:schemeClr val="tx2"/>
              </a:buClr>
              <a:buFont typeface="Wingdings" pitchFamily="2" charset="2"/>
              <a:buChar char="n"/>
            </a:pPr>
            <a:r>
              <a:rPr lang="en-US" altLang="zh-CN" sz="2000" dirty="0" smtClean="0">
                <a:latin typeface="+mn-lt"/>
              </a:rPr>
              <a:t>Collaborative </a:t>
            </a:r>
            <a:r>
              <a:rPr lang="en-US" altLang="zh-CN" sz="2000" dirty="0">
                <a:latin typeface="+mn-lt"/>
              </a:rPr>
              <a:t>Ranking </a:t>
            </a:r>
            <a:r>
              <a:rPr lang="en-US" altLang="zh-CN" sz="2000" dirty="0" smtClean="0">
                <a:latin typeface="+mn-lt"/>
              </a:rPr>
              <a:t>and Collaborative Clustering </a:t>
            </a:r>
            <a:r>
              <a:rPr lang="en-US" sz="2000" dirty="0" smtClean="0">
                <a:latin typeface="+mn-lt"/>
              </a:rPr>
              <a:t>(Chen </a:t>
            </a:r>
            <a:r>
              <a:rPr lang="en-US" sz="2000" dirty="0">
                <a:latin typeface="+mn-lt"/>
              </a:rPr>
              <a:t>and </a:t>
            </a:r>
            <a:r>
              <a:rPr lang="en-US" sz="2000" dirty="0" err="1" smtClean="0">
                <a:latin typeface="+mn-lt"/>
              </a:rPr>
              <a:t>Ji</a:t>
            </a:r>
            <a:r>
              <a:rPr lang="en-US" sz="2000" dirty="0" smtClean="0">
                <a:latin typeface="+mn-lt"/>
              </a:rPr>
              <a:t>, 2011)</a:t>
            </a:r>
            <a:endParaRPr lang="en-US" altLang="zh-CN" sz="1600" dirty="0">
              <a:latin typeface="+mn-lt"/>
            </a:endParaRPr>
          </a:p>
          <a:p>
            <a:pPr lvl="2">
              <a:lnSpc>
                <a:spcPct val="90000"/>
              </a:lnSpc>
              <a:buClr>
                <a:srgbClr val="0350FB"/>
              </a:buClr>
              <a:buFont typeface="Wingdings" pitchFamily="2" charset="2"/>
              <a:buChar char="n"/>
            </a:pPr>
            <a:r>
              <a:rPr lang="en-US" altLang="zh-CN" sz="1600" dirty="0">
                <a:latin typeface="+mn-lt"/>
              </a:rPr>
              <a:t>Construct a collaborative network for the target entity based on graph-based clustering</a:t>
            </a:r>
          </a:p>
          <a:p>
            <a:pPr lvl="2">
              <a:lnSpc>
                <a:spcPct val="90000"/>
              </a:lnSpc>
              <a:buClr>
                <a:srgbClr val="0350FB"/>
              </a:buClr>
              <a:buFont typeface="Wingdings" pitchFamily="2" charset="2"/>
              <a:buChar char="n"/>
            </a:pPr>
            <a:r>
              <a:rPr lang="en-US" altLang="zh-CN" sz="1600" dirty="0">
                <a:latin typeface="+mn-lt"/>
              </a:rPr>
              <a:t>Rank multiple decisions from collaborative entities (micro) and algorithms (macro)</a:t>
            </a:r>
          </a:p>
          <a:p>
            <a:pPr lvl="2">
              <a:lnSpc>
                <a:spcPct val="90000"/>
              </a:lnSpc>
              <a:buClr>
                <a:srgbClr val="0350FB"/>
              </a:buClr>
              <a:buFont typeface="Wingdings" pitchFamily="2" charset="2"/>
              <a:buChar char="n"/>
            </a:pPr>
            <a:r>
              <a:rPr lang="en-US" sz="1600" dirty="0">
                <a:latin typeface="+mn-lt"/>
              </a:rPr>
              <a:t>7% absolute </a:t>
            </a:r>
            <a:r>
              <a:rPr lang="en-US" sz="1600" dirty="0" smtClean="0">
                <a:latin typeface="+mn-lt"/>
              </a:rPr>
              <a:t>improvement</a:t>
            </a:r>
            <a:endParaRPr lang="en-US" sz="1600" dirty="0">
              <a:latin typeface="+mn-lt"/>
            </a:endParaRPr>
          </a:p>
          <a:p>
            <a:pPr lvl="1">
              <a:lnSpc>
                <a:spcPct val="90000"/>
              </a:lnSpc>
              <a:buClr>
                <a:srgbClr val="0350FB"/>
              </a:buClr>
              <a:buFont typeface="Wingdings" pitchFamily="2" charset="2"/>
              <a:buChar char="n"/>
            </a:pPr>
            <a:r>
              <a:rPr lang="en-US" altLang="zh-CN" sz="2000" dirty="0" smtClean="0">
                <a:latin typeface="+mn-lt"/>
              </a:rPr>
              <a:t>Disambiguate </a:t>
            </a:r>
            <a:r>
              <a:rPr lang="en-US" altLang="zh-CN" sz="2000" dirty="0">
                <a:latin typeface="+mn-lt"/>
              </a:rPr>
              <a:t>all entities in the contexts with </a:t>
            </a:r>
            <a:r>
              <a:rPr lang="en-US" altLang="zh-CN" sz="2000" dirty="0" smtClean="0">
                <a:latin typeface="+mn-lt"/>
              </a:rPr>
              <a:t>PageRank</a:t>
            </a:r>
          </a:p>
          <a:p>
            <a:pPr lvl="2">
              <a:lnSpc>
                <a:spcPct val="90000"/>
              </a:lnSpc>
              <a:buClr>
                <a:srgbClr val="0350FB"/>
              </a:buClr>
              <a:buFont typeface="Wingdings" pitchFamily="2" charset="2"/>
              <a:buChar char="n"/>
            </a:pPr>
            <a:r>
              <a:rPr lang="en-US" altLang="zh-CN" sz="2000" dirty="0" smtClean="0">
                <a:latin typeface="+mn-lt"/>
              </a:rPr>
              <a:t> </a:t>
            </a:r>
            <a:r>
              <a:rPr lang="en-US" altLang="zh-CN" sz="1600" dirty="0" smtClean="0">
                <a:latin typeface="+mn-lt"/>
              </a:rPr>
              <a:t>(</a:t>
            </a:r>
            <a:r>
              <a:rPr lang="en-US" sz="1600" dirty="0" smtClean="0">
                <a:latin typeface="+mn-lt"/>
              </a:rPr>
              <a:t>Fernandez et al., 2010; Pink et al., </a:t>
            </a:r>
            <a:r>
              <a:rPr lang="en-US" sz="1600" dirty="0">
                <a:latin typeface="+mn-lt"/>
              </a:rPr>
              <a:t>2013; Radford et al., 2010; </a:t>
            </a:r>
            <a:r>
              <a:rPr lang="en-US" sz="1600" dirty="0" err="1">
                <a:latin typeface="+mn-lt"/>
              </a:rPr>
              <a:t>Cucerzan</a:t>
            </a:r>
            <a:r>
              <a:rPr lang="en-US" sz="1600" dirty="0">
                <a:latin typeface="+mn-lt"/>
              </a:rPr>
              <a:t>, 2011; </a:t>
            </a:r>
            <a:r>
              <a:rPr lang="en-US" sz="1600" dirty="0" err="1">
                <a:latin typeface="+mn-lt"/>
              </a:rPr>
              <a:t>Guo</a:t>
            </a:r>
            <a:r>
              <a:rPr lang="en-US" sz="1600" dirty="0">
                <a:latin typeface="+mn-lt"/>
              </a:rPr>
              <a:t> et al., 2011; Han and Sun, 2011; Han et al., 2011; </a:t>
            </a:r>
            <a:r>
              <a:rPr lang="en-US" sz="1600" dirty="0" err="1">
                <a:latin typeface="+mn-lt"/>
              </a:rPr>
              <a:t>Kozareva</a:t>
            </a:r>
            <a:r>
              <a:rPr lang="en-US" sz="1600" dirty="0">
                <a:latin typeface="+mn-lt"/>
              </a:rPr>
              <a:t> et al., 2011; </a:t>
            </a:r>
            <a:r>
              <a:rPr lang="en-US" sz="1600" dirty="0" err="1">
                <a:latin typeface="+mn-lt"/>
              </a:rPr>
              <a:t>Fahrni</a:t>
            </a:r>
            <a:r>
              <a:rPr lang="en-US" sz="1600" dirty="0">
                <a:latin typeface="+mn-lt"/>
              </a:rPr>
              <a:t> et al., 2012; </a:t>
            </a:r>
            <a:r>
              <a:rPr lang="en-US" sz="1600" dirty="0" err="1">
                <a:latin typeface="+mn-lt"/>
              </a:rPr>
              <a:t>Shen</a:t>
            </a:r>
            <a:r>
              <a:rPr lang="en-US" sz="1600" dirty="0">
                <a:latin typeface="+mn-lt"/>
              </a:rPr>
              <a:t> et al., 2013; Liu et al., 2013; Dalton and Dietz, 2013</a:t>
            </a:r>
            <a:r>
              <a:rPr lang="en-US" altLang="zh-CN" sz="1600" dirty="0" smtClean="0">
                <a:latin typeface="+mn-lt"/>
              </a:rPr>
              <a:t>)</a:t>
            </a:r>
            <a:endParaRPr lang="en-US" altLang="zh-CN" sz="1600" dirty="0">
              <a:latin typeface="+mn-lt"/>
            </a:endParaRPr>
          </a:p>
          <a:p>
            <a:pPr lvl="1">
              <a:lnSpc>
                <a:spcPct val="90000"/>
              </a:lnSpc>
              <a:buClr>
                <a:srgbClr val="0350FB"/>
              </a:buClr>
              <a:buFont typeface="Wingdings" pitchFamily="2" charset="2"/>
              <a:buChar char="n"/>
            </a:pPr>
            <a:r>
              <a:rPr lang="en-US" altLang="zh-CN" sz="2000" dirty="0" smtClean="0">
                <a:latin typeface="+mn-lt"/>
              </a:rPr>
              <a:t>Re-formulate mentions </a:t>
            </a:r>
            <a:r>
              <a:rPr lang="en-US" altLang="zh-CN" sz="2000" dirty="0">
                <a:latin typeface="+mn-lt"/>
              </a:rPr>
              <a:t>using </a:t>
            </a:r>
            <a:r>
              <a:rPr lang="en-US" altLang="zh-CN" sz="2000" dirty="0" smtClean="0">
                <a:latin typeface="+mn-lt"/>
              </a:rPr>
              <a:t>contexts (</a:t>
            </a:r>
            <a:r>
              <a:rPr lang="en-US" sz="2000" dirty="0" err="1" smtClean="0">
                <a:latin typeface="+mn-lt"/>
              </a:rPr>
              <a:t>Gottipati</a:t>
            </a:r>
            <a:r>
              <a:rPr lang="en-US" sz="2000" dirty="0" smtClean="0">
                <a:latin typeface="+mn-lt"/>
              </a:rPr>
              <a:t> </a:t>
            </a:r>
            <a:r>
              <a:rPr lang="en-US" sz="2000" dirty="0">
                <a:latin typeface="+mn-lt"/>
              </a:rPr>
              <a:t>and </a:t>
            </a:r>
            <a:r>
              <a:rPr lang="en-US" sz="2000" dirty="0" smtClean="0">
                <a:latin typeface="+mn-lt"/>
              </a:rPr>
              <a:t>Jiang, 2010)</a:t>
            </a:r>
          </a:p>
          <a:p>
            <a:pPr lvl="2">
              <a:lnSpc>
                <a:spcPct val="90000"/>
              </a:lnSpc>
              <a:buClr>
                <a:srgbClr val="0350FB"/>
              </a:buClr>
              <a:buFont typeface="Wingdings" pitchFamily="2" charset="2"/>
              <a:buChar char="n"/>
            </a:pPr>
            <a:r>
              <a:rPr lang="en-US" altLang="zh-CN" sz="1600" dirty="0" smtClean="0">
                <a:latin typeface="+mn-lt"/>
              </a:rPr>
              <a:t>“Cambridge” </a:t>
            </a:r>
            <a:r>
              <a:rPr lang="en-US" altLang="zh-CN" sz="1600" dirty="0" smtClean="0">
                <a:latin typeface="+mn-lt"/>
                <a:sym typeface="Wingdings" pitchFamily="2" charset="2"/>
              </a:rPr>
              <a:t> “Cambridge, Massachusetts, the United States”</a:t>
            </a:r>
          </a:p>
          <a:p>
            <a:pPr lvl="2">
              <a:lnSpc>
                <a:spcPct val="90000"/>
              </a:lnSpc>
              <a:buClr>
                <a:srgbClr val="0350FB"/>
              </a:buClr>
              <a:buFont typeface="Wingdings" pitchFamily="2" charset="2"/>
              <a:buChar char="n"/>
            </a:pPr>
            <a:r>
              <a:rPr lang="en-US" altLang="zh-CN" sz="1600" dirty="0">
                <a:latin typeface="+mn-lt"/>
              </a:rPr>
              <a:t>“Cambridge” </a:t>
            </a:r>
            <a:r>
              <a:rPr lang="en-US" altLang="zh-CN" sz="1600" dirty="0">
                <a:latin typeface="+mn-lt"/>
                <a:sym typeface="Wingdings" pitchFamily="2" charset="2"/>
              </a:rPr>
              <a:t> “Cambridge, </a:t>
            </a:r>
            <a:r>
              <a:rPr lang="en-US" altLang="zh-CN" sz="1600" dirty="0" smtClean="0">
                <a:latin typeface="+mn-lt"/>
                <a:sym typeface="Wingdings" pitchFamily="2" charset="2"/>
              </a:rPr>
              <a:t>Ontario, Canada”</a:t>
            </a:r>
            <a:endParaRPr lang="en-US" altLang="zh-CN" sz="1600" dirty="0">
              <a:latin typeface="+mn-lt"/>
            </a:endParaRPr>
          </a:p>
          <a:p>
            <a:pPr lvl="1">
              <a:lnSpc>
                <a:spcPct val="90000"/>
              </a:lnSpc>
              <a:buClr>
                <a:srgbClr val="0350FB"/>
              </a:buClr>
              <a:buFont typeface="Wingdings" pitchFamily="2" charset="2"/>
              <a:buChar char="n"/>
            </a:pPr>
            <a:r>
              <a:rPr lang="en-US" altLang="zh-CN" sz="2000" dirty="0" smtClean="0">
                <a:latin typeface="+mn-lt"/>
              </a:rPr>
              <a:t>Model </a:t>
            </a:r>
            <a:r>
              <a:rPr lang="en-US" altLang="zh-CN" sz="2000" dirty="0">
                <a:latin typeface="+mn-lt"/>
              </a:rPr>
              <a:t>contexts using Wikipedia page concepts, and computed </a:t>
            </a:r>
            <a:r>
              <a:rPr lang="en-US" altLang="zh-CN" sz="2000" dirty="0" err="1">
                <a:latin typeface="+mn-lt"/>
              </a:rPr>
              <a:t>linkability</a:t>
            </a:r>
            <a:r>
              <a:rPr lang="en-US" altLang="zh-CN" sz="2000" dirty="0">
                <a:latin typeface="+mn-lt"/>
              </a:rPr>
              <a:t> scores </a:t>
            </a:r>
            <a:r>
              <a:rPr lang="en-US" altLang="zh-CN" sz="2000" dirty="0" smtClean="0">
                <a:latin typeface="+mn-lt"/>
              </a:rPr>
              <a:t>iteratively (</a:t>
            </a:r>
            <a:r>
              <a:rPr lang="da-DK" sz="2000" dirty="0" smtClean="0">
                <a:latin typeface="+mn-lt"/>
              </a:rPr>
              <a:t>Lehmann et al., 2010, PIoch et al., 2011; </a:t>
            </a:r>
            <a:r>
              <a:rPr lang="en-US" sz="2000" dirty="0">
                <a:latin typeface="+mn-lt"/>
              </a:rPr>
              <a:t>Moro et al., </a:t>
            </a:r>
            <a:r>
              <a:rPr lang="en-US" sz="2000" dirty="0" smtClean="0">
                <a:latin typeface="+mn-lt"/>
              </a:rPr>
              <a:t>2014</a:t>
            </a:r>
            <a:r>
              <a:rPr lang="en-US" altLang="zh-CN" sz="2000" dirty="0" smtClean="0">
                <a:latin typeface="+mn-lt"/>
              </a:rPr>
              <a:t>)</a:t>
            </a:r>
            <a:endParaRPr lang="en-US" altLang="zh-CN" sz="2000" dirty="0">
              <a:latin typeface="+mn-lt"/>
            </a:endParaRPr>
          </a:p>
        </p:txBody>
      </p:sp>
      <p:pic>
        <p:nvPicPr>
          <p:cNvPr id="250160" name="Picture 49"/>
          <p:cNvPicPr>
            <a:picLocks noChangeAspect="1" noChangeArrowheads="1"/>
          </p:cNvPicPr>
          <p:nvPr/>
        </p:nvPicPr>
        <p:blipFill>
          <a:blip r:embed="rId4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50" y="5157788"/>
            <a:ext cx="37449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右箭头 140"/>
          <p:cNvSpPr/>
          <p:nvPr/>
        </p:nvSpPr>
        <p:spPr bwMode="auto">
          <a:xfrm>
            <a:off x="250825" y="5797550"/>
            <a:ext cx="719138" cy="144463"/>
          </a:xfrm>
          <a:prstGeom prst="rightArrow">
            <a:avLst/>
          </a:prstGeom>
          <a:noFill/>
          <a:ln w="9525" cap="flat" cmpd="sng" algn="ctr">
            <a:solidFill>
              <a:schemeClr val="accent1">
                <a:lumMod val="75000"/>
              </a:schemeClr>
            </a:solidFill>
            <a:prstDash val="solid"/>
            <a:round/>
            <a:headEnd type="none" w="med" len="med"/>
            <a:tailEnd type="none" w="med" len="med"/>
          </a:ln>
          <a:effectLst/>
        </p:spPr>
        <p:txBody>
          <a:bodyPr/>
          <a:lstStyle/>
          <a:p>
            <a:pPr marL="342900" indent="-342900" eaLnBrk="1" hangingPunct="1">
              <a:lnSpc>
                <a:spcPct val="100000"/>
              </a:lnSpc>
            </a:pPr>
            <a:endParaRPr lang="zh-CN" altLang="en-US" sz="2600">
              <a:cs typeface="Arial" pitchFamily="34" charset="0"/>
            </a:endParaRPr>
          </a:p>
        </p:txBody>
      </p:sp>
      <p:sp>
        <p:nvSpPr>
          <p:cNvPr id="61" name="Title 1"/>
          <p:cNvSpPr txBox="1">
            <a:spLocks/>
          </p:cNvSpPr>
          <p:nvPr/>
        </p:nvSpPr>
        <p:spPr bwMode="auto">
          <a:xfrm>
            <a:off x="35496" y="6350"/>
            <a:ext cx="9108504"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lvl="1" indent="0">
              <a:lnSpc>
                <a:spcPts val="5800"/>
              </a:lnSpc>
            </a:pP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Other Inference Approaches </a:t>
            </a:r>
            <a:r>
              <a:rPr lang="en-US" sz="2400" dirty="0" smtClean="0">
                <a:solidFill>
                  <a:srgbClr val="990000"/>
                </a:solidFill>
                <a:effectLst>
                  <a:outerShdw blurRad="63500" dist="38100" dir="5400000" algn="t" rotWithShape="0">
                    <a:prstClr val="black">
                      <a:alpha val="25000"/>
                    </a:prstClr>
                  </a:outerShdw>
                </a:effectLst>
                <a:latin typeface="Palatino Linotype"/>
                <a:cs typeface="MS PGothic" charset="0"/>
              </a:rPr>
              <a:t>(mostly, local information)</a:t>
            </a:r>
            <a:endParaRPr lang="en-US" sz="3600" dirty="0">
              <a:solidFill>
                <a:srgbClr val="990000"/>
              </a:solidFill>
              <a:effectLst>
                <a:outerShdw blurRad="63500" dist="38100" dir="5400000" algn="t" rotWithShape="0">
                  <a:prstClr val="black">
                    <a:alpha val="25000"/>
                  </a:prstClr>
                </a:outerShdw>
              </a:effectLst>
              <a:latin typeface="Palatino Linotype"/>
              <a:cs typeface="MS PGothic" charset="0"/>
            </a:endParaRPr>
          </a:p>
        </p:txBody>
      </p:sp>
    </p:spTree>
    <p:extLst>
      <p:ext uri="{BB962C8B-B14F-4D97-AF65-F5344CB8AC3E}">
        <p14:creationId xmlns:p14="http://schemas.microsoft.com/office/powerpoint/2010/main" val="3198727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50139">
                                            <p:txEl>
                                              <p:pRg st="0" end="0"/>
                                            </p:txEl>
                                          </p:spTgt>
                                        </p:tgtEl>
                                        <p:attrNameLst>
                                          <p:attrName>style.visibility</p:attrName>
                                        </p:attrNameLst>
                                      </p:cBhvr>
                                      <p:to>
                                        <p:strVal val="visible"/>
                                      </p:to>
                                    </p:set>
                                    <p:animEffect transition="in" filter="blinds(horizontal)">
                                      <p:cBhvr>
                                        <p:cTn id="7" dur="500"/>
                                        <p:tgtEl>
                                          <p:spTgt spid="250139">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50139">
                                            <p:txEl>
                                              <p:pRg st="1" end="1"/>
                                            </p:txEl>
                                          </p:spTgt>
                                        </p:tgtEl>
                                        <p:attrNameLst>
                                          <p:attrName>style.visibility</p:attrName>
                                        </p:attrNameLst>
                                      </p:cBhvr>
                                      <p:to>
                                        <p:strVal val="visible"/>
                                      </p:to>
                                    </p:set>
                                    <p:animEffect transition="in" filter="blinds(horizontal)">
                                      <p:cBhvr>
                                        <p:cTn id="10" dur="500"/>
                                        <p:tgtEl>
                                          <p:spTgt spid="250139">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50139">
                                            <p:txEl>
                                              <p:pRg st="2" end="2"/>
                                            </p:txEl>
                                          </p:spTgt>
                                        </p:tgtEl>
                                        <p:attrNameLst>
                                          <p:attrName>style.visibility</p:attrName>
                                        </p:attrNameLst>
                                      </p:cBhvr>
                                      <p:to>
                                        <p:strVal val="visible"/>
                                      </p:to>
                                    </p:set>
                                    <p:animEffect transition="in" filter="blinds(horizontal)">
                                      <p:cBhvr>
                                        <p:cTn id="13" dur="500"/>
                                        <p:tgtEl>
                                          <p:spTgt spid="250139">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50139">
                                            <p:txEl>
                                              <p:pRg st="3" end="3"/>
                                            </p:txEl>
                                          </p:spTgt>
                                        </p:tgtEl>
                                        <p:attrNameLst>
                                          <p:attrName>style.visibility</p:attrName>
                                        </p:attrNameLst>
                                      </p:cBhvr>
                                      <p:to>
                                        <p:strVal val="visible"/>
                                      </p:to>
                                    </p:set>
                                    <p:animEffect transition="in" filter="blinds(horizontal)">
                                      <p:cBhvr>
                                        <p:cTn id="16" dur="500"/>
                                        <p:tgtEl>
                                          <p:spTgt spid="250139">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50139">
                                            <p:txEl>
                                              <p:pRg st="4" end="4"/>
                                            </p:txEl>
                                          </p:spTgt>
                                        </p:tgtEl>
                                        <p:attrNameLst>
                                          <p:attrName>style.visibility</p:attrName>
                                        </p:attrNameLst>
                                      </p:cBhvr>
                                      <p:to>
                                        <p:strVal val="visible"/>
                                      </p:to>
                                    </p:set>
                                    <p:animEffect transition="in" filter="blinds(horizontal)">
                                      <p:cBhvr>
                                        <p:cTn id="19" dur="500"/>
                                        <p:tgtEl>
                                          <p:spTgt spid="250139">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50139">
                                            <p:txEl>
                                              <p:pRg st="5" end="5"/>
                                            </p:txEl>
                                          </p:spTgt>
                                        </p:tgtEl>
                                        <p:attrNameLst>
                                          <p:attrName>style.visibility</p:attrName>
                                        </p:attrNameLst>
                                      </p:cBhvr>
                                      <p:to>
                                        <p:strVal val="visible"/>
                                      </p:to>
                                    </p:set>
                                    <p:animEffect transition="in" filter="blinds(horizontal)">
                                      <p:cBhvr>
                                        <p:cTn id="22" dur="500"/>
                                        <p:tgtEl>
                                          <p:spTgt spid="250139">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250139">
                                            <p:txEl>
                                              <p:pRg st="6" end="6"/>
                                            </p:txEl>
                                          </p:spTgt>
                                        </p:tgtEl>
                                        <p:attrNameLst>
                                          <p:attrName>style.visibility</p:attrName>
                                        </p:attrNameLst>
                                      </p:cBhvr>
                                      <p:to>
                                        <p:strVal val="visible"/>
                                      </p:to>
                                    </p:set>
                                    <p:animEffect transition="in" filter="blinds(horizontal)">
                                      <p:cBhvr>
                                        <p:cTn id="25" dur="500"/>
                                        <p:tgtEl>
                                          <p:spTgt spid="250139">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250139">
                                            <p:txEl>
                                              <p:pRg st="7" end="7"/>
                                            </p:txEl>
                                          </p:spTgt>
                                        </p:tgtEl>
                                        <p:attrNameLst>
                                          <p:attrName>style.visibility</p:attrName>
                                        </p:attrNameLst>
                                      </p:cBhvr>
                                      <p:to>
                                        <p:strVal val="visible"/>
                                      </p:to>
                                    </p:set>
                                    <p:animEffect transition="in" filter="blinds(horizontal)">
                                      <p:cBhvr>
                                        <p:cTn id="28" dur="500"/>
                                        <p:tgtEl>
                                          <p:spTgt spid="250139">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250139">
                                            <p:txEl>
                                              <p:pRg st="8" end="8"/>
                                            </p:txEl>
                                          </p:spTgt>
                                        </p:tgtEl>
                                        <p:attrNameLst>
                                          <p:attrName>style.visibility</p:attrName>
                                        </p:attrNameLst>
                                      </p:cBhvr>
                                      <p:to>
                                        <p:strVal val="visible"/>
                                      </p:to>
                                    </p:set>
                                    <p:animEffect transition="in" filter="blinds(horizontal)">
                                      <p:cBhvr>
                                        <p:cTn id="31" dur="500"/>
                                        <p:tgtEl>
                                          <p:spTgt spid="250139">
                                            <p:txEl>
                                              <p:pRg st="8" end="8"/>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250139">
                                            <p:txEl>
                                              <p:pRg st="9" end="9"/>
                                            </p:txEl>
                                          </p:spTgt>
                                        </p:tgtEl>
                                        <p:attrNameLst>
                                          <p:attrName>style.visibility</p:attrName>
                                        </p:attrNameLst>
                                      </p:cBhvr>
                                      <p:to>
                                        <p:strVal val="visible"/>
                                      </p:to>
                                    </p:set>
                                    <p:animEffect transition="in" filter="blinds(horizontal)">
                                      <p:cBhvr>
                                        <p:cTn id="34" dur="500"/>
                                        <p:tgtEl>
                                          <p:spTgt spid="250139">
                                            <p:txEl>
                                              <p:pRg st="9" end="9"/>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50160"/>
                                        </p:tgtEl>
                                        <p:attrNameLst>
                                          <p:attrName>style.visibility</p:attrName>
                                        </p:attrNameLst>
                                      </p:cBhvr>
                                      <p:to>
                                        <p:strVal val="visible"/>
                                      </p:to>
                                    </p:set>
                                    <p:animEffect transition="in" filter="blinds(horizontal)">
                                      <p:cBhvr>
                                        <p:cTn id="39" dur="500"/>
                                        <p:tgtEl>
                                          <p:spTgt spid="250160"/>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41"/>
                                        </p:tgtEl>
                                        <p:attrNameLst>
                                          <p:attrName>style.visibility</p:attrName>
                                        </p:attrNameLst>
                                      </p:cBhvr>
                                      <p:to>
                                        <p:strVal val="visible"/>
                                      </p:to>
                                    </p:set>
                                    <p:animEffect transition="in" filter="blinds(horizontal)">
                                      <p:cBhvr>
                                        <p:cTn id="42" dur="500"/>
                                        <p:tgtEl>
                                          <p:spTgt spid="141"/>
                                        </p:tgtEl>
                                      </p:cBhvr>
                                    </p:animEffect>
                                  </p:childTnLst>
                                </p:cTn>
                              </p:par>
                              <p:par>
                                <p:cTn id="43" presetID="3" presetClass="entr" presetSubtype="10" fill="hold" nodeType="withEffect">
                                  <p:stCondLst>
                                    <p:cond delay="0"/>
                                  </p:stCondLst>
                                  <p:childTnLst>
                                    <p:set>
                                      <p:cBhvr>
                                        <p:cTn id="44" dur="1" fill="hold">
                                          <p:stCondLst>
                                            <p:cond delay="0"/>
                                          </p:stCondLst>
                                        </p:cTn>
                                        <p:tgtEl>
                                          <p:spTgt spid="250135"/>
                                        </p:tgtEl>
                                        <p:attrNameLst>
                                          <p:attrName>style.visibility</p:attrName>
                                        </p:attrNameLst>
                                      </p:cBhvr>
                                      <p:to>
                                        <p:strVal val="visible"/>
                                      </p:to>
                                    </p:set>
                                    <p:animEffect transition="in" filter="blinds(horizontal)">
                                      <p:cBhvr>
                                        <p:cTn id="45" dur="500"/>
                                        <p:tgtEl>
                                          <p:spTgt spid="250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Outline</a:t>
            </a:r>
            <a:endParaRPr lang="en-US" dirty="0"/>
          </a:p>
        </p:txBody>
      </p:sp>
      <p:sp>
        <p:nvSpPr>
          <p:cNvPr id="8" name="Content Placeholder 7"/>
          <p:cNvSpPr>
            <a:spLocks noGrp="1"/>
          </p:cNvSpPr>
          <p:nvPr>
            <p:ph idx="1"/>
          </p:nvPr>
        </p:nvSpPr>
        <p:spPr/>
        <p:txBody>
          <a:bodyPr/>
          <a:lstStyle/>
          <a:p>
            <a:r>
              <a:rPr lang="en-US" altLang="en-US" dirty="0" smtClean="0"/>
              <a:t>Motivation and Definition</a:t>
            </a:r>
          </a:p>
          <a:p>
            <a:r>
              <a:rPr lang="en-US" altLang="en-US" dirty="0" smtClean="0">
                <a:solidFill>
                  <a:srgbClr val="C00000"/>
                </a:solidFill>
              </a:rPr>
              <a:t>A Skeletal View of a </a:t>
            </a:r>
            <a:r>
              <a:rPr lang="en-US" altLang="en-US" dirty="0" err="1" smtClean="0">
                <a:solidFill>
                  <a:srgbClr val="C00000"/>
                </a:solidFill>
              </a:rPr>
              <a:t>Wikification</a:t>
            </a:r>
            <a:r>
              <a:rPr lang="en-US" altLang="en-US" dirty="0" smtClean="0">
                <a:solidFill>
                  <a:srgbClr val="C00000"/>
                </a:solidFill>
              </a:rPr>
              <a:t> System</a:t>
            </a:r>
          </a:p>
          <a:p>
            <a:pPr lvl="1"/>
            <a:r>
              <a:rPr lang="en-US" altLang="en-US" dirty="0" smtClean="0"/>
              <a:t>High Level Algorithmic Approach</a:t>
            </a:r>
          </a:p>
          <a:p>
            <a:r>
              <a:rPr lang="en-US" altLang="en-US" dirty="0" smtClean="0"/>
              <a:t>Key Challenges </a:t>
            </a:r>
          </a:p>
          <a:p>
            <a:endParaRPr lang="en-US" altLang="en-US" dirty="0" smtClean="0"/>
          </a:p>
          <a:p>
            <a:pPr marL="0" indent="0" algn="ctr">
              <a:buNone/>
            </a:pPr>
            <a:r>
              <a:rPr lang="en-US" altLang="en-US" sz="2000" dirty="0" smtClean="0"/>
              <a:t>Coffee Break</a:t>
            </a:r>
          </a:p>
          <a:p>
            <a:endParaRPr lang="en-US" altLang="en-US" dirty="0" smtClean="0"/>
          </a:p>
          <a:p>
            <a:r>
              <a:rPr lang="en-US" altLang="en-US" dirty="0" smtClean="0"/>
              <a:t>Recent Advances</a:t>
            </a:r>
          </a:p>
          <a:p>
            <a:r>
              <a:rPr lang="en-US" altLang="en-US" dirty="0" smtClean="0"/>
              <a:t>New Tasks, Trends and Applications</a:t>
            </a:r>
          </a:p>
          <a:p>
            <a:r>
              <a:rPr lang="en-US" altLang="en-US" dirty="0" smtClean="0"/>
              <a:t>What</a:t>
            </a:r>
            <a:r>
              <a:rPr lang="ja-JP" altLang="en-US" dirty="0" smtClean="0"/>
              <a:t>’</a:t>
            </a:r>
            <a:r>
              <a:rPr lang="en-US" altLang="ja-JP" dirty="0" smtClean="0"/>
              <a:t>s Next?</a:t>
            </a:r>
          </a:p>
          <a:p>
            <a:r>
              <a:rPr lang="en-US" altLang="en-US" dirty="0" smtClean="0"/>
              <a:t>Resources, Shared Tasks and Demos</a:t>
            </a:r>
          </a:p>
          <a:p>
            <a:pPr lvl="1"/>
            <a:endParaRPr lang="en-US" altLang="en-US" dirty="0" smtClean="0"/>
          </a:p>
          <a:p>
            <a:pPr lvl="1"/>
            <a:endParaRPr lang="en-US" altLang="en-US" dirty="0" smtClean="0"/>
          </a:p>
          <a:p>
            <a:pPr lvl="1"/>
            <a:endParaRPr lang="en-US" altLang="en-US" dirty="0" smtClean="0"/>
          </a:p>
          <a:p>
            <a:endParaRPr lang="en-US" dirty="0"/>
          </a:p>
        </p:txBody>
      </p:sp>
      <p:sp>
        <p:nvSpPr>
          <p:cNvPr id="14338" name="Slide Number Placeholder 3"/>
          <p:cNvSpPr>
            <a:spLocks noGrp="1"/>
          </p:cNvSpPr>
          <p:nvPr>
            <p:ph type="sldNum" sz="quarter" idx="4"/>
          </p:nvPr>
        </p:nvSpPr>
        <p:spPr bwMode="auto">
          <a:xfrm>
            <a:off x="7010400" y="6248400"/>
            <a:ext cx="2133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Palatino Linotype" panose="02040502050505030304" pitchFamily="18" charset="0"/>
                <a:ea typeface="MS PGothic" panose="020B0600070205080204" pitchFamily="34" charset="-128"/>
                <a:cs typeface="MS PGothic" panose="020B0600070205080204" pitchFamily="34" charset="-128"/>
              </a:defRPr>
            </a:lvl1pPr>
            <a:lvl2pPr marL="742950" indent="-285750">
              <a:spcBef>
                <a:spcPct val="20000"/>
              </a:spcBef>
              <a:buFont typeface="Courier New" panose="02070309020205020404" pitchFamily="49" charset="0"/>
              <a:buChar char="o"/>
              <a:defRPr sz="2600">
                <a:solidFill>
                  <a:schemeClr val="tx1"/>
                </a:solidFill>
                <a:latin typeface="Palatino Linotype" panose="02040502050505030304" pitchFamily="18" charset="0"/>
                <a:ea typeface="MS PGothic" panose="020B0600070205080204" pitchFamily="34" charset="-128"/>
                <a:cs typeface="Palatino Linotype" panose="02040502050505030304" pitchFamily="18" charset="0"/>
              </a:defRPr>
            </a:lvl2pPr>
            <a:lvl3pPr marL="1143000" indent="-228600">
              <a:spcBef>
                <a:spcPct val="20000"/>
              </a:spcBef>
              <a:buFont typeface="Arial" panose="020B0604020202020204" pitchFamily="34" charset="0"/>
              <a:buChar char="•"/>
              <a:defRPr sz="24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3pPr>
            <a:lvl4pPr marL="1600200" indent="-228600">
              <a:spcBef>
                <a:spcPct val="20000"/>
              </a:spcBef>
              <a:buFont typeface="Courier New" panose="02070309020205020404" pitchFamily="49" charset="0"/>
              <a:buChar char="o"/>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4pPr>
            <a:lvl5pPr marL="2057400" indent="-228600">
              <a:spcBef>
                <a:spcPct val="20000"/>
              </a:spcBef>
              <a:buFont typeface="Arial" panose="020B0604020202020204" pitchFamily="34" charset="0"/>
              <a:buChar char="•"/>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9pPr>
          </a:lstStyle>
          <a:p>
            <a:pPr>
              <a:spcBef>
                <a:spcPct val="0"/>
              </a:spcBef>
              <a:buFontTx/>
              <a:buNone/>
            </a:pPr>
            <a:fld id="{71F86009-CDD9-4861-ACB8-F794F2CE6F1B}" type="slidenum">
              <a:rPr lang="en-US" altLang="en-US" sz="1800">
                <a:solidFill>
                  <a:srgbClr val="000000"/>
                </a:solidFill>
                <a:latin typeface="Garamond" panose="02020404030301010803" pitchFamily="18" charset="0"/>
              </a:rPr>
              <a:pPr>
                <a:spcBef>
                  <a:spcPct val="0"/>
                </a:spcBef>
                <a:buFontTx/>
                <a:buNone/>
              </a:pPr>
              <a:t>147</a:t>
            </a:fld>
            <a:endParaRPr lang="en-US" altLang="en-US" sz="1800" dirty="0">
              <a:solidFill>
                <a:srgbClr val="000000"/>
              </a:solidFill>
              <a:latin typeface="Garamond" panose="02020404030301010803" pitchFamily="18" charset="0"/>
            </a:endParaRPr>
          </a:p>
        </p:txBody>
      </p:sp>
      <p:sp>
        <p:nvSpPr>
          <p:cNvPr id="5" name="Right Arrow 4"/>
          <p:cNvSpPr/>
          <p:nvPr/>
        </p:nvSpPr>
        <p:spPr>
          <a:xfrm>
            <a:off x="43408" y="4437112"/>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3142556"/>
            <a:ext cx="936104" cy="489482"/>
          </a:xfrm>
          <a:prstGeom prst="rect">
            <a:avLst/>
          </a:prstGeom>
        </p:spPr>
      </p:pic>
    </p:spTree>
    <p:extLst>
      <p:ext uri="{BB962C8B-B14F-4D97-AF65-F5344CB8AC3E}">
        <p14:creationId xmlns:p14="http://schemas.microsoft.com/office/powerpoint/2010/main" val="454747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Trends</a:t>
            </a:r>
            <a:endParaRPr lang="en-US" dirty="0"/>
          </a:p>
        </p:txBody>
      </p:sp>
      <p:sp>
        <p:nvSpPr>
          <p:cNvPr id="3" name="Content Placeholder 2"/>
          <p:cNvSpPr>
            <a:spLocks noGrp="1"/>
          </p:cNvSpPr>
          <p:nvPr>
            <p:ph idx="1"/>
          </p:nvPr>
        </p:nvSpPr>
        <p:spPr/>
        <p:txBody>
          <a:bodyPr/>
          <a:lstStyle/>
          <a:p>
            <a:r>
              <a:rPr lang="en-US" dirty="0" err="1" smtClean="0"/>
              <a:t>Wikification</a:t>
            </a:r>
            <a:r>
              <a:rPr lang="en-US" dirty="0" smtClean="0"/>
              <a:t> Until now: Solving </a:t>
            </a:r>
            <a:r>
              <a:rPr lang="en-US" dirty="0" err="1" smtClean="0"/>
              <a:t>Wikification</a:t>
            </a:r>
            <a:r>
              <a:rPr lang="en-US" dirty="0" smtClean="0"/>
              <a:t> Problems in</a:t>
            </a:r>
          </a:p>
          <a:p>
            <a:pPr lvl="1"/>
            <a:r>
              <a:rPr lang="en-US" dirty="0" smtClean="0"/>
              <a:t>Standard settings; Long documents</a:t>
            </a:r>
            <a:endParaRPr lang="en-US" dirty="0"/>
          </a:p>
          <a:p>
            <a:r>
              <a:rPr lang="en-US" dirty="0" smtClean="0"/>
              <a:t>Extending </a:t>
            </a:r>
            <a:r>
              <a:rPr lang="en-US" dirty="0"/>
              <a:t>the </a:t>
            </a:r>
            <a:r>
              <a:rPr lang="en-US" dirty="0" err="1" smtClean="0"/>
              <a:t>Wikification</a:t>
            </a:r>
            <a:r>
              <a:rPr lang="en-US" dirty="0" smtClean="0"/>
              <a:t> task </a:t>
            </a:r>
            <a:r>
              <a:rPr lang="en-US" dirty="0"/>
              <a:t>to new settings</a:t>
            </a:r>
          </a:p>
          <a:p>
            <a:pPr lvl="1"/>
            <a:r>
              <a:rPr lang="en-US" dirty="0"/>
              <a:t>Social media </a:t>
            </a:r>
            <a:r>
              <a:rPr lang="en-US" dirty="0" err="1" smtClean="0"/>
              <a:t>Wikification</a:t>
            </a:r>
            <a:r>
              <a:rPr lang="en-US" dirty="0" smtClean="0"/>
              <a:t> </a:t>
            </a:r>
            <a:endParaRPr lang="en-US" dirty="0"/>
          </a:p>
          <a:p>
            <a:pPr lvl="1"/>
            <a:r>
              <a:rPr lang="en-US" dirty="0" smtClean="0"/>
              <a:t>Spatiotemporal </a:t>
            </a:r>
            <a:r>
              <a:rPr lang="en-US" dirty="0" err="1"/>
              <a:t>Wikification</a:t>
            </a:r>
            <a:r>
              <a:rPr lang="en-US" dirty="0"/>
              <a:t> </a:t>
            </a:r>
            <a:endParaRPr lang="en-US" dirty="0" smtClean="0"/>
          </a:p>
          <a:p>
            <a:pPr lvl="1"/>
            <a:r>
              <a:rPr lang="en-US" dirty="0" smtClean="0"/>
              <a:t>Handling emerging entities</a:t>
            </a:r>
          </a:p>
          <a:p>
            <a:pPr lvl="1"/>
            <a:r>
              <a:rPr lang="en-US" dirty="0" smtClean="0"/>
              <a:t>Cross-lingual Entity Linking </a:t>
            </a:r>
          </a:p>
          <a:p>
            <a:pPr lvl="1"/>
            <a:r>
              <a:rPr lang="en-US" dirty="0" smtClean="0"/>
              <a:t>Linking to general KB and ontologies</a:t>
            </a:r>
          </a:p>
          <a:p>
            <a:pPr lvl="1"/>
            <a:r>
              <a:rPr lang="en-US" dirty="0" smtClean="0"/>
              <a:t>Fuzzy matching for candidates</a:t>
            </a:r>
            <a:endParaRPr lang="en-US" dirty="0"/>
          </a:p>
          <a:p>
            <a:pPr lvl="1"/>
            <a:endParaRPr lang="en-US" dirty="0" smtClean="0"/>
          </a:p>
          <a:p>
            <a:pPr lvl="1"/>
            <a:endParaRPr lang="en-US" dirty="0"/>
          </a:p>
          <a:p>
            <a:pPr marL="457200" lvl="1" indent="0">
              <a:buNone/>
            </a:pPr>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5229200"/>
            <a:ext cx="1451775" cy="1240160"/>
          </a:xfrm>
          <a:prstGeom prst="rect">
            <a:avLst/>
          </a:prstGeom>
        </p:spPr>
      </p:pic>
      <p:sp>
        <p:nvSpPr>
          <p:cNvPr id="5" name="Right Arrow 4"/>
          <p:cNvSpPr/>
          <p:nvPr/>
        </p:nvSpPr>
        <p:spPr>
          <a:xfrm>
            <a:off x="84916" y="2301582"/>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pPr>
                <a:defRPr/>
              </a:pPr>
              <a:t>148</a:t>
            </a:fld>
            <a:endParaRPr lang="en-US" altLang="zh-TW" dirty="0"/>
          </a:p>
        </p:txBody>
      </p:sp>
    </p:spTree>
    <p:extLst>
      <p:ext uri="{BB962C8B-B14F-4D97-AF65-F5344CB8AC3E}">
        <p14:creationId xmlns:p14="http://schemas.microsoft.com/office/powerpoint/2010/main" val="95352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Naming Convention</a:t>
            </a:r>
            <a:endParaRPr lang="en-US" dirty="0"/>
          </a:p>
        </p:txBody>
      </p:sp>
      <p:sp>
        <p:nvSpPr>
          <p:cNvPr id="3" name="Content Placeholder 2"/>
          <p:cNvSpPr>
            <a:spLocks noGrp="1"/>
          </p:cNvSpPr>
          <p:nvPr>
            <p:ph idx="1"/>
          </p:nvPr>
        </p:nvSpPr>
        <p:spPr/>
        <p:txBody>
          <a:bodyPr/>
          <a:lstStyle/>
          <a:p>
            <a:r>
              <a:rPr lang="en-US" altLang="en-US" dirty="0" smtClean="0">
                <a:solidFill>
                  <a:srgbClr val="C00000"/>
                </a:solidFill>
              </a:rPr>
              <a:t>Wikification: </a:t>
            </a:r>
          </a:p>
          <a:p>
            <a:pPr lvl="1"/>
            <a:r>
              <a:rPr lang="en-US" altLang="en-US" dirty="0" smtClean="0">
                <a:solidFill>
                  <a:srgbClr val="234271"/>
                </a:solidFill>
              </a:rPr>
              <a:t>Map Mentions to KB Titles </a:t>
            </a:r>
          </a:p>
          <a:p>
            <a:pPr lvl="1"/>
            <a:r>
              <a:rPr lang="en-US" altLang="en-US" dirty="0" smtClean="0"/>
              <a:t>Map Mentions that are not in the KB to NIL</a:t>
            </a:r>
          </a:p>
          <a:p>
            <a:pPr marL="0" indent="0">
              <a:buNone/>
            </a:pPr>
            <a:endParaRPr lang="en-US" altLang="en-US" dirty="0" smtClean="0">
              <a:solidFill>
                <a:srgbClr val="C00000"/>
              </a:solidFill>
              <a:sym typeface="Wingdings" panose="05000000000000000000" pitchFamily="2" charset="2"/>
            </a:endParaRPr>
          </a:p>
          <a:p>
            <a:r>
              <a:rPr lang="en-US" altLang="en-US" dirty="0" smtClean="0">
                <a:solidFill>
                  <a:srgbClr val="C00000"/>
                </a:solidFill>
                <a:sym typeface="Wingdings" panose="05000000000000000000" pitchFamily="2" charset="2"/>
              </a:rPr>
              <a:t>Entity Linking:</a:t>
            </a:r>
          </a:p>
          <a:p>
            <a:pPr lvl="1"/>
            <a:r>
              <a:rPr lang="en-US" altLang="en-US" dirty="0">
                <a:solidFill>
                  <a:srgbClr val="234271"/>
                </a:solidFill>
              </a:rPr>
              <a:t>Map Mentions to KB Titles </a:t>
            </a:r>
          </a:p>
          <a:p>
            <a:pPr lvl="1"/>
            <a:r>
              <a:rPr lang="en-US" altLang="en-US" dirty="0" smtClean="0">
                <a:sym typeface="Wingdings" panose="05000000000000000000" pitchFamily="2" charset="2"/>
              </a:rPr>
              <a:t>If multiple mentions in correspond to the same Title, which is outside KB:</a:t>
            </a:r>
          </a:p>
          <a:p>
            <a:pPr lvl="2"/>
            <a:r>
              <a:rPr lang="en-US" altLang="en-US" dirty="0" smtClean="0">
                <a:sym typeface="Wingdings" panose="05000000000000000000" pitchFamily="2" charset="2"/>
              </a:rPr>
              <a:t>First </a:t>
            </a:r>
            <a:r>
              <a:rPr lang="en-US" altLang="en-US" dirty="0" smtClean="0">
                <a:solidFill>
                  <a:srgbClr val="C00000"/>
                </a:solidFill>
                <a:sym typeface="Wingdings" panose="05000000000000000000" pitchFamily="2" charset="2"/>
              </a:rPr>
              <a:t>cluster relevant mentions </a:t>
            </a:r>
            <a:r>
              <a:rPr lang="en-US" altLang="en-US" dirty="0" smtClean="0">
                <a:sym typeface="Wingdings" panose="05000000000000000000" pitchFamily="2" charset="2"/>
              </a:rPr>
              <a:t>as representing a single Title</a:t>
            </a:r>
          </a:p>
          <a:p>
            <a:pPr lvl="2"/>
            <a:r>
              <a:rPr lang="en-US" altLang="en-US" dirty="0" smtClean="0">
                <a:sym typeface="Wingdings" panose="05000000000000000000" pitchFamily="2" charset="2"/>
              </a:rPr>
              <a:t>Map the cluster to </a:t>
            </a:r>
            <a:r>
              <a:rPr lang="en-US" altLang="en-US" dirty="0" smtClean="0">
                <a:solidFill>
                  <a:srgbClr val="C00000"/>
                </a:solidFill>
                <a:sym typeface="Wingdings" panose="05000000000000000000" pitchFamily="2" charset="2"/>
              </a:rPr>
              <a:t>Null</a:t>
            </a:r>
          </a:p>
          <a:p>
            <a:r>
              <a:rPr lang="en-US" altLang="en-US" dirty="0" smtClean="0">
                <a:solidFill>
                  <a:srgbClr val="234271"/>
                </a:solidFill>
                <a:sym typeface="Wingdings" panose="05000000000000000000" pitchFamily="2" charset="2"/>
              </a:rPr>
              <a:t>If the set of target mentions only consists of </a:t>
            </a:r>
            <a:r>
              <a:rPr lang="en-US" altLang="en-US" dirty="0" smtClean="0">
                <a:solidFill>
                  <a:srgbClr val="C00000"/>
                </a:solidFill>
                <a:sym typeface="Wingdings" panose="05000000000000000000" pitchFamily="2" charset="2"/>
              </a:rPr>
              <a:t>named entities </a:t>
            </a:r>
            <a:r>
              <a:rPr lang="en-US" altLang="en-US" dirty="0" smtClean="0">
                <a:solidFill>
                  <a:srgbClr val="234271"/>
                </a:solidFill>
                <a:sym typeface="Wingdings" panose="05000000000000000000" pitchFamily="2" charset="2"/>
              </a:rPr>
              <a:t>we call the task: </a:t>
            </a:r>
            <a:r>
              <a:rPr lang="en-US" altLang="en-US" dirty="0" smtClean="0">
                <a:solidFill>
                  <a:srgbClr val="C00000"/>
                </a:solidFill>
                <a:sym typeface="Wingdings" panose="05000000000000000000" pitchFamily="2" charset="2"/>
              </a:rPr>
              <a:t>Named Entity [Wikification, Linking]</a:t>
            </a:r>
            <a:endParaRPr lang="en-US" altLang="en-US" dirty="0" smtClean="0">
              <a:solidFill>
                <a:srgbClr val="C00000"/>
              </a:solidFill>
            </a:endParaRP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149</a:t>
            </a:fld>
            <a:endParaRPr lang="en-US" altLang="zh-TW" dirty="0"/>
          </a:p>
        </p:txBody>
      </p:sp>
    </p:spTree>
    <p:extLst>
      <p:ext uri="{BB962C8B-B14F-4D97-AF65-F5344CB8AC3E}">
        <p14:creationId xmlns:p14="http://schemas.microsoft.com/office/powerpoint/2010/main" val="377873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Navigating Unfamiliar Domains</a:t>
            </a:r>
            <a:endParaRPr lang="en-US" dirty="0"/>
          </a:p>
        </p:txBody>
      </p:sp>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5262" y="1124744"/>
            <a:ext cx="4173477" cy="5257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31640" y="1098419"/>
            <a:ext cx="7104052" cy="5394960"/>
          </a:xfrm>
        </p:spPr>
      </p:pic>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15</a:t>
            </a:fld>
            <a:endParaRPr lang="en-US" altLang="zh-TW" dirty="0"/>
          </a:p>
        </p:txBody>
      </p:sp>
    </p:spTree>
    <p:extLst>
      <p:ext uri="{BB962C8B-B14F-4D97-AF65-F5344CB8AC3E}">
        <p14:creationId xmlns:p14="http://schemas.microsoft.com/office/powerpoint/2010/main" val="147798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3.7037E-6 L -0.2599 -0.00092 " pathEditMode="relative" rAng="0" ptsTypes="AA">
                                      <p:cBhvr>
                                        <p:cTn id="6" dur="2000" fill="hold"/>
                                        <p:tgtEl>
                                          <p:spTgt spid="17"/>
                                        </p:tgtEl>
                                        <p:attrNameLst>
                                          <p:attrName>ppt_x</p:attrName>
                                          <p:attrName>ppt_y</p:attrName>
                                        </p:attrNameLst>
                                      </p:cBhvr>
                                      <p:rCtr x="-13003" y="-46"/>
                                    </p:animMotion>
                                  </p:childTnLst>
                                </p:cTn>
                              </p:par>
                              <p:par>
                                <p:cTn id="7" presetID="2" presetClass="entr" presetSubtype="2" fill="hold" nodeType="withEffect">
                                  <p:stCondLst>
                                    <p:cond delay="100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2000" fill="hold"/>
                                        <p:tgtEl>
                                          <p:spTgt spid="8"/>
                                        </p:tgtEl>
                                        <p:attrNameLst>
                                          <p:attrName>ppt_x</p:attrName>
                                        </p:attrNameLst>
                                      </p:cBhvr>
                                      <p:tavLst>
                                        <p:tav tm="0">
                                          <p:val>
                                            <p:strVal val="1+#ppt_w/2"/>
                                          </p:val>
                                        </p:tav>
                                        <p:tav tm="100000">
                                          <p:val>
                                            <p:strVal val="#ppt_x"/>
                                          </p:val>
                                        </p:tav>
                                      </p:tavLst>
                                    </p:anim>
                                    <p:anim calcmode="lin" valueType="num">
                                      <p:cBhvr additive="base">
                                        <p:cTn id="10"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Short and Noisy Text</a:t>
            </a:r>
            <a:endParaRPr lang="en-US" dirty="0"/>
          </a:p>
        </p:txBody>
      </p:sp>
      <p:sp>
        <p:nvSpPr>
          <p:cNvPr id="3" name="Content Placeholder 2"/>
          <p:cNvSpPr>
            <a:spLocks noGrp="1"/>
          </p:cNvSpPr>
          <p:nvPr>
            <p:ph idx="1"/>
          </p:nvPr>
        </p:nvSpPr>
        <p:spPr/>
        <p:txBody>
          <a:bodyPr/>
          <a:lstStyle/>
          <a:p>
            <a:r>
              <a:rPr lang="en-US" dirty="0" smtClean="0"/>
              <a:t>Microblogs are data gold mines!</a:t>
            </a:r>
          </a:p>
          <a:p>
            <a:pPr lvl="1"/>
            <a:r>
              <a:rPr lang="en-US" dirty="0"/>
              <a:t>O</a:t>
            </a:r>
            <a:r>
              <a:rPr lang="en-US" dirty="0" smtClean="0"/>
              <a:t>ver 400M short tweets per day</a:t>
            </a:r>
          </a:p>
          <a:p>
            <a:pPr lvl="1"/>
            <a:endParaRPr lang="en-US" dirty="0" smtClean="0"/>
          </a:p>
          <a:p>
            <a:r>
              <a:rPr lang="en-US" dirty="0" smtClean="0"/>
              <a:t>Many applications </a:t>
            </a:r>
          </a:p>
          <a:p>
            <a:pPr lvl="1"/>
            <a:r>
              <a:rPr lang="en-US" dirty="0" smtClean="0"/>
              <a:t>Election results </a:t>
            </a:r>
            <a:r>
              <a:rPr lang="en-US" sz="1800" dirty="0">
                <a:solidFill>
                  <a:schemeClr val="tx1"/>
                </a:solidFill>
              </a:rPr>
              <a:t>[</a:t>
            </a:r>
            <a:r>
              <a:rPr lang="en-US" sz="1800" dirty="0" err="1" smtClean="0">
                <a:solidFill>
                  <a:schemeClr val="tx1"/>
                </a:solidFill>
              </a:rPr>
              <a:t>Tumasjan</a:t>
            </a:r>
            <a:r>
              <a:rPr lang="en-US" sz="1800" dirty="0" smtClean="0">
                <a:solidFill>
                  <a:schemeClr val="tx1"/>
                </a:solidFill>
              </a:rPr>
              <a:t> et al., SSCR 10]</a:t>
            </a:r>
            <a:endParaRPr lang="en-US" dirty="0" smtClean="0">
              <a:solidFill>
                <a:schemeClr val="tx1"/>
              </a:solidFill>
            </a:endParaRPr>
          </a:p>
          <a:p>
            <a:pPr lvl="1"/>
            <a:r>
              <a:rPr lang="en-US" dirty="0" smtClean="0"/>
              <a:t>Disease spreading </a:t>
            </a:r>
            <a:r>
              <a:rPr lang="en-US" sz="1800" dirty="0" smtClean="0">
                <a:solidFill>
                  <a:schemeClr val="tx1"/>
                </a:solidFill>
              </a:rPr>
              <a:t>[Paul </a:t>
            </a:r>
            <a:r>
              <a:rPr lang="en-US" sz="1800" dirty="0">
                <a:solidFill>
                  <a:schemeClr val="tx1"/>
                </a:solidFill>
              </a:rPr>
              <a:t>and Dredze, </a:t>
            </a:r>
            <a:r>
              <a:rPr lang="en-US" sz="1800" dirty="0" smtClean="0">
                <a:solidFill>
                  <a:schemeClr val="tx1"/>
                </a:solidFill>
              </a:rPr>
              <a:t>ICWSM 11]</a:t>
            </a:r>
            <a:endParaRPr lang="en-US" sz="1800" dirty="0">
              <a:solidFill>
                <a:schemeClr val="tx1"/>
              </a:solidFill>
            </a:endParaRPr>
          </a:p>
          <a:p>
            <a:pPr lvl="1"/>
            <a:r>
              <a:rPr lang="en-US" dirty="0" smtClean="0"/>
              <a:t>Tracking product feedback and sentiment </a:t>
            </a:r>
            <a:r>
              <a:rPr lang="en-US" sz="1800" dirty="0" smtClean="0">
                <a:solidFill>
                  <a:schemeClr val="tx1"/>
                </a:solidFill>
              </a:rPr>
              <a:t>[</a:t>
            </a:r>
            <a:r>
              <a:rPr lang="en-US" sz="1800" dirty="0" err="1" smtClean="0">
                <a:solidFill>
                  <a:schemeClr val="tx1"/>
                </a:solidFill>
              </a:rPr>
              <a:t>Asur</a:t>
            </a:r>
            <a:r>
              <a:rPr lang="en-US" sz="1800" dirty="0" smtClean="0">
                <a:solidFill>
                  <a:schemeClr val="tx1"/>
                </a:solidFill>
              </a:rPr>
              <a:t> </a:t>
            </a:r>
            <a:r>
              <a:rPr lang="en-US" sz="1800" dirty="0">
                <a:solidFill>
                  <a:schemeClr val="tx1"/>
                </a:solidFill>
              </a:rPr>
              <a:t>and </a:t>
            </a:r>
            <a:r>
              <a:rPr lang="en-US" sz="1800" dirty="0" err="1">
                <a:solidFill>
                  <a:schemeClr val="tx1"/>
                </a:solidFill>
              </a:rPr>
              <a:t>Huberman</a:t>
            </a:r>
            <a:r>
              <a:rPr lang="en-US" sz="1800" dirty="0">
                <a:solidFill>
                  <a:schemeClr val="tx1"/>
                </a:solidFill>
              </a:rPr>
              <a:t>, WI-IAT 10]</a:t>
            </a:r>
          </a:p>
          <a:p>
            <a:pPr lvl="1"/>
            <a:endParaRPr lang="en-US" dirty="0" smtClean="0"/>
          </a:p>
          <a:p>
            <a:r>
              <a:rPr lang="en-US" dirty="0" smtClean="0"/>
              <a:t>Need more research</a:t>
            </a:r>
          </a:p>
          <a:p>
            <a:pPr lvl="1"/>
            <a:r>
              <a:rPr lang="en-US" dirty="0" smtClean="0"/>
              <a:t>Stanford NER on tweets set achieves 44% F1</a:t>
            </a:r>
            <a:r>
              <a:rPr lang="en-US" sz="1800" dirty="0">
                <a:solidFill>
                  <a:schemeClr val="tx1"/>
                </a:solidFill>
              </a:rPr>
              <a:t> [Ritter et. al, </a:t>
            </a:r>
            <a:r>
              <a:rPr lang="en-US" sz="1800" dirty="0" smtClean="0">
                <a:solidFill>
                  <a:schemeClr val="tx1"/>
                </a:solidFill>
              </a:rPr>
              <a:t>EMNLP 2011</a:t>
            </a:r>
            <a:r>
              <a:rPr lang="en-US" sz="1800" dirty="0">
                <a:solidFill>
                  <a:schemeClr val="tx1"/>
                </a:solidFill>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328" y="980728"/>
            <a:ext cx="1716088" cy="1716088"/>
          </a:xfrm>
          <a:prstGeom prst="rect">
            <a:avLst/>
          </a:prstGeom>
        </p:spPr>
      </p:pic>
      <p:sp>
        <p:nvSpPr>
          <p:cNvPr id="5" name="Slide Number Placeholder 4"/>
          <p:cNvSpPr>
            <a:spLocks noGrp="1"/>
          </p:cNvSpPr>
          <p:nvPr>
            <p:ph type="sldNum" sz="quarter" idx="4"/>
          </p:nvPr>
        </p:nvSpPr>
        <p:spPr/>
        <p:txBody>
          <a:bodyPr/>
          <a:lstStyle/>
          <a:p>
            <a:pPr>
              <a:defRPr/>
            </a:pPr>
            <a:fld id="{949EA72D-AFDA-4341-B72A-4A95FB1F0E84}" type="slidenum">
              <a:rPr lang="en-US" altLang="zh-TW" smtClean="0"/>
              <a:pPr>
                <a:defRPr/>
              </a:pPr>
              <a:t>150</a:t>
            </a:fld>
            <a:endParaRPr lang="en-US" altLang="zh-TW" dirty="0"/>
          </a:p>
        </p:txBody>
      </p:sp>
    </p:spTree>
    <p:extLst>
      <p:ext uri="{BB962C8B-B14F-4D97-AF65-F5344CB8AC3E}">
        <p14:creationId xmlns:p14="http://schemas.microsoft.com/office/powerpoint/2010/main" val="153938220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altLang="zh-CN" dirty="0" smtClean="0"/>
              <a:t>Challenges for Social Media</a:t>
            </a:r>
          </a:p>
        </p:txBody>
      </p:sp>
      <p:sp>
        <p:nvSpPr>
          <p:cNvPr id="45058" name="Content Placeholder 2"/>
          <p:cNvSpPr>
            <a:spLocks noGrp="1"/>
          </p:cNvSpPr>
          <p:nvPr>
            <p:ph idx="1"/>
          </p:nvPr>
        </p:nvSpPr>
        <p:spPr/>
        <p:txBody>
          <a:bodyPr/>
          <a:lstStyle/>
          <a:p>
            <a:r>
              <a:rPr lang="en-US" altLang="zh-CN" dirty="0" smtClean="0"/>
              <a:t>Messages are short, noisy and informal</a:t>
            </a:r>
          </a:p>
          <a:p>
            <a:pPr lvl="1"/>
            <a:r>
              <a:rPr lang="en-US" altLang="zh-CN" dirty="0" smtClean="0"/>
              <a:t>Lack of rich context to compute context similarity and ensure topical coherence</a:t>
            </a:r>
          </a:p>
          <a:p>
            <a:r>
              <a:rPr lang="en-US" altLang="zh-CN" dirty="0" smtClean="0"/>
              <a:t>Lack of Labeled Data for Supervised Model</a:t>
            </a:r>
          </a:p>
          <a:p>
            <a:pPr lvl="1"/>
            <a:r>
              <a:rPr lang="en-US" altLang="zh-CN" dirty="0" smtClean="0"/>
              <a:t>Lack of Context makes annotation more challenging</a:t>
            </a:r>
          </a:p>
          <a:p>
            <a:pPr lvl="1"/>
            <a:r>
              <a:rPr lang="en-US" altLang="zh-CN" dirty="0" smtClean="0"/>
              <a:t>Need to search for more background information</a:t>
            </a:r>
          </a:p>
          <a:p>
            <a:pPr marL="0" indent="0">
              <a:buNone/>
            </a:pPr>
            <a:endParaRPr lang="en-US" altLang="zh-CN" dirty="0" smtClean="0"/>
          </a:p>
        </p:txBody>
      </p:sp>
      <p:sp>
        <p:nvSpPr>
          <p:cNvPr id="5" name="TextBox 4"/>
          <p:cNvSpPr txBox="1"/>
          <p:nvPr/>
        </p:nvSpPr>
        <p:spPr>
          <a:xfrm>
            <a:off x="503548" y="4048426"/>
            <a:ext cx="7848872" cy="646331"/>
          </a:xfrm>
          <a:prstGeom prst="rect">
            <a:avLst/>
          </a:prstGeom>
          <a:solidFill>
            <a:srgbClr val="FFFF00"/>
          </a:solidFill>
          <a:ln>
            <a:solidFill>
              <a:schemeClr val="accent1">
                <a:shade val="50000"/>
              </a:schemeClr>
            </a:solidFill>
          </a:ln>
        </p:spPr>
        <p:txBody>
          <a:bodyPr wrap="square" rtlCol="0">
            <a:spAutoFit/>
          </a:bodyPr>
          <a:lstStyle/>
          <a:p>
            <a:pPr algn="ctr"/>
            <a:r>
              <a:rPr lang="en-US" dirty="0">
                <a:solidFill>
                  <a:srgbClr val="0070C0"/>
                </a:solidFill>
              </a:rPr>
              <a:t>who cares, nobody </a:t>
            </a:r>
            <a:r>
              <a:rPr lang="en-US" dirty="0" err="1">
                <a:solidFill>
                  <a:srgbClr val="0070C0"/>
                </a:solidFill>
              </a:rPr>
              <a:t>wanna</a:t>
            </a:r>
            <a:r>
              <a:rPr lang="en-US" dirty="0">
                <a:solidFill>
                  <a:srgbClr val="0070C0"/>
                </a:solidFill>
              </a:rPr>
              <a:t> see the </a:t>
            </a:r>
            <a:r>
              <a:rPr lang="en-US" u="sng" dirty="0">
                <a:solidFill>
                  <a:srgbClr val="FF0000"/>
                </a:solidFill>
              </a:rPr>
              <a:t>spurs</a:t>
            </a:r>
            <a:r>
              <a:rPr lang="en-US" dirty="0">
                <a:solidFill>
                  <a:srgbClr val="0070C0"/>
                </a:solidFill>
              </a:rPr>
              <a:t> play. Remember they’re boring…</a:t>
            </a:r>
            <a:endParaRPr lang="en-US" dirty="0"/>
          </a:p>
          <a:p>
            <a:pPr algn="ct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1" y="5029154"/>
            <a:ext cx="1440160" cy="97066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4" y="4868252"/>
            <a:ext cx="917146" cy="1368152"/>
          </a:xfrm>
          <a:prstGeom prst="rect">
            <a:avLst/>
          </a:prstGeom>
        </p:spPr>
      </p:pic>
      <p:cxnSp>
        <p:nvCxnSpPr>
          <p:cNvPr id="8" name="Straight Arrow Connector 7"/>
          <p:cNvCxnSpPr/>
          <p:nvPr/>
        </p:nvCxnSpPr>
        <p:spPr>
          <a:xfrm flipH="1">
            <a:off x="3692582" y="4411470"/>
            <a:ext cx="792088" cy="900971"/>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536451" y="4388287"/>
            <a:ext cx="1115669" cy="88427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151</a:t>
            </a:fld>
            <a:endParaRPr lang="en-US" altLang="zh-TW" dirty="0"/>
          </a:p>
        </p:txBody>
      </p:sp>
    </p:spTree>
    <p:extLst>
      <p:ext uri="{BB962C8B-B14F-4D97-AF65-F5344CB8AC3E}">
        <p14:creationId xmlns:p14="http://schemas.microsoft.com/office/powerpoint/2010/main" val="4044403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approach should we use?</a:t>
            </a:r>
            <a:endParaRPr lang="en-US" dirty="0"/>
          </a:p>
        </p:txBody>
      </p:sp>
      <p:sp>
        <p:nvSpPr>
          <p:cNvPr id="3" name="Content Placeholder 2"/>
          <p:cNvSpPr>
            <a:spLocks noGrp="1"/>
          </p:cNvSpPr>
          <p:nvPr>
            <p:ph idx="1"/>
          </p:nvPr>
        </p:nvSpPr>
        <p:spPr/>
        <p:txBody>
          <a:bodyPr/>
          <a:lstStyle/>
          <a:p>
            <a:r>
              <a:rPr lang="en-US" dirty="0" smtClean="0"/>
              <a:t>Task: Restrict mentions to </a:t>
            </a:r>
            <a:r>
              <a:rPr lang="en-US" dirty="0" smtClean="0">
                <a:solidFill>
                  <a:srgbClr val="FF0000"/>
                </a:solidFill>
              </a:rPr>
              <a:t>Named Entities</a:t>
            </a:r>
          </a:p>
          <a:p>
            <a:pPr lvl="1"/>
            <a:r>
              <a:rPr lang="en-US" dirty="0" smtClean="0">
                <a:solidFill>
                  <a:srgbClr val="FF0000"/>
                </a:solidFill>
              </a:rPr>
              <a:t>Named entity </a:t>
            </a:r>
            <a:r>
              <a:rPr lang="en-US" dirty="0" err="1" smtClean="0">
                <a:solidFill>
                  <a:srgbClr val="FF0000"/>
                </a:solidFill>
              </a:rPr>
              <a:t>Wikification</a:t>
            </a:r>
            <a:endParaRPr lang="en-US" dirty="0" smtClean="0">
              <a:solidFill>
                <a:srgbClr val="FF0000"/>
              </a:solidFill>
            </a:endParaRPr>
          </a:p>
          <a:p>
            <a:pPr marL="457200" lvl="1" indent="0">
              <a:buNone/>
            </a:pPr>
            <a:endParaRPr lang="en-US" dirty="0" smtClean="0"/>
          </a:p>
          <a:p>
            <a:r>
              <a:rPr lang="en-US" dirty="0" smtClean="0"/>
              <a:t> Approach 1 (NER + Disambiguation):</a:t>
            </a:r>
          </a:p>
          <a:p>
            <a:pPr lvl="1"/>
            <a:r>
              <a:rPr lang="en-US" dirty="0" smtClean="0"/>
              <a:t>Develop a named entity recognizer for target types</a:t>
            </a:r>
          </a:p>
          <a:p>
            <a:pPr lvl="1"/>
            <a:r>
              <a:rPr lang="en-US" dirty="0" smtClean="0"/>
              <a:t>Link to entities based on the output of the first stage</a:t>
            </a:r>
          </a:p>
          <a:p>
            <a:pPr lvl="1"/>
            <a:endParaRPr lang="en-US" dirty="0" smtClean="0"/>
          </a:p>
          <a:p>
            <a:pPr lvl="1"/>
            <a:endParaRPr lang="en-US" dirty="0" smtClean="0"/>
          </a:p>
          <a:p>
            <a:r>
              <a:rPr lang="en-US" dirty="0" smtClean="0"/>
              <a:t> Approach 2 (End-to-end, </a:t>
            </a:r>
            <a:r>
              <a:rPr lang="en-US" dirty="0" err="1" smtClean="0"/>
              <a:t>Wikification</a:t>
            </a:r>
            <a:r>
              <a:rPr lang="en-US" dirty="0" smtClean="0"/>
              <a:t>):</a:t>
            </a:r>
          </a:p>
          <a:p>
            <a:pPr lvl="1"/>
            <a:r>
              <a:rPr lang="en-US" dirty="0" smtClean="0"/>
              <a:t>Learn to jointly detect mention and disambiguate entities</a:t>
            </a:r>
          </a:p>
          <a:p>
            <a:pPr lvl="1"/>
            <a:r>
              <a:rPr lang="en-US" dirty="0" smtClean="0"/>
              <a:t>Take advantage of Wikipedia information</a:t>
            </a:r>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a:lstStyle/>
          <a:p>
            <a:fld id="{7864F062-D05E-493C-822F-1A3AA655F613}" type="slidenum">
              <a:rPr lang="en-US" smtClean="0"/>
              <a:t>152</a:t>
            </a:fld>
            <a:endParaRPr lang="en-US"/>
          </a:p>
        </p:txBody>
      </p:sp>
      <p:grpSp>
        <p:nvGrpSpPr>
          <p:cNvPr id="5" name="Group 4"/>
          <p:cNvGrpSpPr/>
          <p:nvPr/>
        </p:nvGrpSpPr>
        <p:grpSpPr>
          <a:xfrm>
            <a:off x="5868144" y="1916832"/>
            <a:ext cx="3128365" cy="673995"/>
            <a:chOff x="4653642" y="2096686"/>
            <a:chExt cx="4647365" cy="1023257"/>
          </a:xfrm>
        </p:grpSpPr>
        <p:sp>
          <p:nvSpPr>
            <p:cNvPr id="6" name="Rounded Rectangular Callout 5"/>
            <p:cNvSpPr/>
            <p:nvPr/>
          </p:nvSpPr>
          <p:spPr>
            <a:xfrm>
              <a:off x="4653642" y="2096686"/>
              <a:ext cx="4408715" cy="1023257"/>
            </a:xfrm>
            <a:prstGeom prst="wedgeRoundRectCallout">
              <a:avLst>
                <a:gd name="adj1" fmla="val -50689"/>
                <a:gd name="adj2" fmla="val 905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943599" y="2423648"/>
              <a:ext cx="3357408" cy="560719"/>
            </a:xfrm>
            <a:prstGeom prst="rect">
              <a:avLst/>
            </a:prstGeom>
            <a:noFill/>
          </p:spPr>
          <p:txBody>
            <a:bodyPr wrap="square" rtlCol="0">
              <a:spAutoFit/>
            </a:bodyPr>
            <a:lstStyle/>
            <a:p>
              <a:r>
                <a:rPr lang="en-US" dirty="0"/>
                <a:t> </a:t>
              </a:r>
              <a:r>
                <a:rPr lang="en-US" dirty="0" smtClean="0">
                  <a:solidFill>
                    <a:schemeClr val="bg1"/>
                  </a:solidFill>
                </a:rPr>
                <a:t>Mature Techniques</a:t>
              </a:r>
              <a:endParaRPr lang="en-US" dirty="0">
                <a:solidFill>
                  <a:schemeClr val="bg1"/>
                </a:solidFill>
              </a:endParaRPr>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8791" y="1977247"/>
            <a:ext cx="625700" cy="625700"/>
          </a:xfrm>
          <a:prstGeom prst="rect">
            <a:avLst/>
          </a:prstGeom>
        </p:spPr>
      </p:pic>
      <p:grpSp>
        <p:nvGrpSpPr>
          <p:cNvPr id="10" name="Group 9"/>
          <p:cNvGrpSpPr/>
          <p:nvPr/>
        </p:nvGrpSpPr>
        <p:grpSpPr>
          <a:xfrm>
            <a:off x="6016474" y="3685901"/>
            <a:ext cx="2967718" cy="673995"/>
            <a:chOff x="4653642" y="2158349"/>
            <a:chExt cx="4408715" cy="1023257"/>
          </a:xfrm>
        </p:grpSpPr>
        <p:sp>
          <p:nvSpPr>
            <p:cNvPr id="11" name="Rounded Rectangular Callout 10"/>
            <p:cNvSpPr/>
            <p:nvPr/>
          </p:nvSpPr>
          <p:spPr>
            <a:xfrm>
              <a:off x="4653642" y="2158349"/>
              <a:ext cx="4408715" cy="1023257"/>
            </a:xfrm>
            <a:prstGeom prst="wedgeRoundRectCallout">
              <a:avLst>
                <a:gd name="adj1" fmla="val -53440"/>
                <a:gd name="adj2" fmla="val -475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961495" y="2163292"/>
              <a:ext cx="3079575" cy="981258"/>
            </a:xfrm>
            <a:prstGeom prst="rect">
              <a:avLst/>
            </a:prstGeom>
            <a:noFill/>
          </p:spPr>
          <p:txBody>
            <a:bodyPr wrap="square" rtlCol="0">
              <a:spAutoFit/>
            </a:bodyPr>
            <a:lstStyle/>
            <a:p>
              <a:r>
                <a:rPr lang="en-US" dirty="0"/>
                <a:t> </a:t>
              </a:r>
              <a:r>
                <a:rPr lang="en-US" dirty="0" smtClean="0">
                  <a:solidFill>
                    <a:schemeClr val="bg1"/>
                  </a:solidFill>
                </a:rPr>
                <a:t>Limited Types; </a:t>
              </a:r>
              <a:r>
                <a:rPr lang="en-US" b="1" dirty="0" smtClean="0">
                  <a:solidFill>
                    <a:schemeClr val="bg1"/>
                  </a:solidFill>
                </a:rPr>
                <a:t>Adaptation</a:t>
              </a:r>
              <a:endParaRPr lang="en-US" b="1" dirty="0">
                <a:solidFill>
                  <a:schemeClr val="bg1"/>
                </a:solidFill>
              </a:endParaRP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2503" y="3715340"/>
            <a:ext cx="657790" cy="65779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922" y="4361072"/>
            <a:ext cx="466555" cy="429360"/>
          </a:xfrm>
          <a:prstGeom prst="rect">
            <a:avLst/>
          </a:prstGeom>
        </p:spPr>
      </p:pic>
    </p:spTree>
    <p:extLst>
      <p:ext uri="{BB962C8B-B14F-4D97-AF65-F5344CB8AC3E}">
        <p14:creationId xmlns:p14="http://schemas.microsoft.com/office/powerpoint/2010/main" val="51382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Simple End-to-End </a:t>
            </a:r>
            <a:r>
              <a:rPr lang="en-US" dirty="0" err="1" smtClean="0"/>
              <a:t>Wikification</a:t>
            </a:r>
            <a:r>
              <a:rPr lang="en-US" dirty="0" smtClean="0"/>
              <a:t> </a:t>
            </a:r>
            <a:r>
              <a:rPr lang="en-US" dirty="0"/>
              <a:t>S</a:t>
            </a:r>
            <a:r>
              <a:rPr lang="en-US" dirty="0" smtClean="0"/>
              <a:t>ystem </a:t>
            </a:r>
            <a:endParaRPr lang="en-US" dirty="0"/>
          </a:p>
        </p:txBody>
      </p:sp>
      <p:sp>
        <p:nvSpPr>
          <p:cNvPr id="22" name="Content Placeholder 21"/>
          <p:cNvSpPr>
            <a:spLocks noGrp="1"/>
          </p:cNvSpPr>
          <p:nvPr>
            <p:ph idx="1"/>
          </p:nvPr>
        </p:nvSpPr>
        <p:spPr/>
        <p:txBody>
          <a:bodyPr/>
          <a:lstStyle/>
          <a:p>
            <a:r>
              <a:rPr lang="en-US" dirty="0" smtClean="0"/>
              <a:t>[Guo, NAACL 13, Chang </a:t>
            </a:r>
            <a:r>
              <a:rPr lang="en-US" dirty="0"/>
              <a:t>et. </a:t>
            </a:r>
            <a:r>
              <a:rPr lang="en-US" dirty="0" smtClean="0"/>
              <a:t>al</a:t>
            </a:r>
            <a:r>
              <a:rPr lang="en-US" dirty="0"/>
              <a:t>. #</a:t>
            </a:r>
            <a:r>
              <a:rPr lang="en-US" dirty="0" err="1"/>
              <a:t>Micropost</a:t>
            </a:r>
            <a:r>
              <a:rPr lang="en-US" dirty="0"/>
              <a:t> </a:t>
            </a:r>
            <a:r>
              <a:rPr lang="en-US" dirty="0" smtClean="0"/>
              <a:t>14</a:t>
            </a:r>
            <a:r>
              <a:rPr lang="en-US" dirty="0"/>
              <a:t>]</a:t>
            </a:r>
          </a:p>
        </p:txBody>
      </p:sp>
      <p:sp>
        <p:nvSpPr>
          <p:cNvPr id="4" name="Rectangle 3"/>
          <p:cNvSpPr/>
          <p:nvPr/>
        </p:nvSpPr>
        <p:spPr>
          <a:xfrm>
            <a:off x="2111667" y="2318621"/>
            <a:ext cx="2613236" cy="713537"/>
          </a:xfrm>
          <a:prstGeom prst="rect">
            <a:avLst/>
          </a:prstGeom>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27172" y="2335271"/>
            <a:ext cx="2813691" cy="696887"/>
          </a:xfrm>
          <a:prstGeom prst="rect">
            <a:avLst/>
          </a:prstGeom>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11667" y="3602905"/>
            <a:ext cx="2714625" cy="928688"/>
          </a:xfrm>
          <a:prstGeom prst="rect">
            <a:avLst/>
          </a:prstGeom>
          <a:gradFill>
            <a:gsLst>
              <a:gs pos="0">
                <a:srgbClr val="FFC000"/>
              </a:gs>
              <a:gs pos="100000">
                <a:schemeClr val="bg1"/>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737911" y="2487991"/>
            <a:ext cx="2445961" cy="369332"/>
          </a:xfrm>
          <a:prstGeom prst="rect">
            <a:avLst/>
          </a:prstGeom>
          <a:noFill/>
        </p:spPr>
        <p:txBody>
          <a:bodyPr wrap="square" rtlCol="0">
            <a:spAutoFit/>
          </a:bodyPr>
          <a:lstStyle/>
          <a:p>
            <a:pPr algn="ctr"/>
            <a:r>
              <a:rPr lang="en-US" dirty="0">
                <a:cs typeface="Arial" panose="020B0604020202020204" pitchFamily="34" charset="0"/>
              </a:rPr>
              <a:t>Candidate Generation</a:t>
            </a:r>
          </a:p>
        </p:txBody>
      </p:sp>
      <p:sp>
        <p:nvSpPr>
          <p:cNvPr id="8" name="TextBox 7"/>
          <p:cNvSpPr txBox="1"/>
          <p:nvPr/>
        </p:nvSpPr>
        <p:spPr>
          <a:xfrm>
            <a:off x="2271712" y="3730869"/>
            <a:ext cx="2293144" cy="646331"/>
          </a:xfrm>
          <a:prstGeom prst="rect">
            <a:avLst/>
          </a:prstGeom>
          <a:noFill/>
        </p:spPr>
        <p:txBody>
          <a:bodyPr wrap="square" rtlCol="0">
            <a:spAutoFit/>
          </a:bodyPr>
          <a:lstStyle/>
          <a:p>
            <a:pPr algn="ctr"/>
            <a:r>
              <a:rPr lang="en-US" dirty="0">
                <a:cs typeface="Arial" panose="020B0604020202020204" pitchFamily="34" charset="0"/>
              </a:rPr>
              <a:t>Joint Recognition and Disambiguation</a:t>
            </a:r>
          </a:p>
        </p:txBody>
      </p:sp>
      <p:sp>
        <p:nvSpPr>
          <p:cNvPr id="9" name="Down Arrow 8"/>
          <p:cNvSpPr/>
          <p:nvPr/>
        </p:nvSpPr>
        <p:spPr>
          <a:xfrm rot="16200000">
            <a:off x="1480152" y="2439855"/>
            <a:ext cx="471488" cy="3765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2271712" y="7040969"/>
            <a:ext cx="471488" cy="281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6200000">
            <a:off x="4890293" y="2505379"/>
            <a:ext cx="471488" cy="281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5007" y="2396164"/>
            <a:ext cx="1500188" cy="415498"/>
          </a:xfrm>
          <a:prstGeom prst="rect">
            <a:avLst/>
          </a:prstGeom>
          <a:noFill/>
        </p:spPr>
        <p:txBody>
          <a:bodyPr wrap="square" rtlCol="0">
            <a:spAutoFit/>
          </a:bodyPr>
          <a:lstStyle/>
          <a:p>
            <a:pPr algn="ctr"/>
            <a:r>
              <a:rPr lang="en-US" sz="2100" dirty="0">
                <a:latin typeface="Andy" panose="03080602030302030203" pitchFamily="66" charset="0"/>
              </a:rPr>
              <a:t>Message</a:t>
            </a:r>
          </a:p>
        </p:txBody>
      </p:sp>
      <p:sp>
        <p:nvSpPr>
          <p:cNvPr id="14" name="TextBox 13"/>
          <p:cNvSpPr txBox="1"/>
          <p:nvPr/>
        </p:nvSpPr>
        <p:spPr>
          <a:xfrm>
            <a:off x="1635919" y="7402534"/>
            <a:ext cx="1882376" cy="738664"/>
          </a:xfrm>
          <a:prstGeom prst="rect">
            <a:avLst/>
          </a:prstGeom>
          <a:noFill/>
        </p:spPr>
        <p:txBody>
          <a:bodyPr wrap="square" rtlCol="0">
            <a:spAutoFit/>
          </a:bodyPr>
          <a:lstStyle/>
          <a:p>
            <a:pPr algn="ctr"/>
            <a:r>
              <a:rPr lang="en-US" sz="2100" dirty="0">
                <a:latin typeface="Aharoni" panose="02010803020104030203" pitchFamily="2" charset="-79"/>
                <a:cs typeface="Aharoni" panose="02010803020104030203" pitchFamily="2" charset="-79"/>
              </a:rPr>
              <a:t>Entity Linking Results</a:t>
            </a:r>
          </a:p>
        </p:txBody>
      </p:sp>
      <p:sp>
        <p:nvSpPr>
          <p:cNvPr id="15" name="TextBox 14"/>
          <p:cNvSpPr txBox="1"/>
          <p:nvPr/>
        </p:nvSpPr>
        <p:spPr>
          <a:xfrm>
            <a:off x="2271713" y="2474936"/>
            <a:ext cx="2293144" cy="369332"/>
          </a:xfrm>
          <a:prstGeom prst="rect">
            <a:avLst/>
          </a:prstGeom>
          <a:noFill/>
        </p:spPr>
        <p:txBody>
          <a:bodyPr wrap="square" rtlCol="0">
            <a:spAutoFit/>
          </a:bodyPr>
          <a:lstStyle/>
          <a:p>
            <a:pPr algn="ctr"/>
            <a:r>
              <a:rPr lang="en-US" dirty="0">
                <a:cs typeface="Arial" panose="020B0604020202020204" pitchFamily="34" charset="0"/>
              </a:rPr>
              <a:t>Text Normalization</a:t>
            </a:r>
          </a:p>
        </p:txBody>
      </p:sp>
      <p:sp>
        <p:nvSpPr>
          <p:cNvPr id="16" name="Down Arrow 15"/>
          <p:cNvSpPr/>
          <p:nvPr/>
        </p:nvSpPr>
        <p:spPr>
          <a:xfrm rot="16200000">
            <a:off x="1458929" y="3778354"/>
            <a:ext cx="471488" cy="3765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533765" y="3730868"/>
            <a:ext cx="2740893" cy="726041"/>
          </a:xfrm>
          <a:prstGeom prst="rect">
            <a:avLst/>
          </a:prstGeom>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693810" y="3887184"/>
            <a:ext cx="2405165" cy="369332"/>
          </a:xfrm>
          <a:prstGeom prst="rect">
            <a:avLst/>
          </a:prstGeom>
          <a:noFill/>
        </p:spPr>
        <p:txBody>
          <a:bodyPr wrap="square" rtlCol="0">
            <a:spAutoFit/>
          </a:bodyPr>
          <a:lstStyle/>
          <a:p>
            <a:pPr algn="ctr"/>
            <a:r>
              <a:rPr lang="en-US" dirty="0">
                <a:cs typeface="Arial" panose="020B0604020202020204" pitchFamily="34" charset="0"/>
              </a:rPr>
              <a:t>Overlap Resolution</a:t>
            </a:r>
          </a:p>
        </p:txBody>
      </p:sp>
      <p:sp>
        <p:nvSpPr>
          <p:cNvPr id="19" name="Down Arrow 18"/>
          <p:cNvSpPr/>
          <p:nvPr/>
        </p:nvSpPr>
        <p:spPr>
          <a:xfrm rot="16200000">
            <a:off x="4919167" y="3868970"/>
            <a:ext cx="471488" cy="281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693811" y="5052758"/>
            <a:ext cx="2326091" cy="415498"/>
          </a:xfrm>
          <a:prstGeom prst="rect">
            <a:avLst/>
          </a:prstGeom>
          <a:noFill/>
        </p:spPr>
        <p:txBody>
          <a:bodyPr wrap="square" rtlCol="0">
            <a:spAutoFit/>
          </a:bodyPr>
          <a:lstStyle/>
          <a:p>
            <a:pPr algn="ctr"/>
            <a:r>
              <a:rPr lang="en-US" sz="2100" dirty="0" err="1" smtClean="0">
                <a:latin typeface="Andy" panose="03080602030302030203" pitchFamily="66" charset="0"/>
              </a:rPr>
              <a:t>Wikification</a:t>
            </a:r>
            <a:r>
              <a:rPr lang="en-US" sz="2100" dirty="0" smtClean="0">
                <a:latin typeface="Andy" panose="03080602030302030203" pitchFamily="66" charset="0"/>
              </a:rPr>
              <a:t> </a:t>
            </a:r>
            <a:r>
              <a:rPr lang="en-US" sz="2100" dirty="0">
                <a:latin typeface="Andy" panose="03080602030302030203" pitchFamily="66" charset="0"/>
              </a:rPr>
              <a:t>Results</a:t>
            </a:r>
          </a:p>
        </p:txBody>
      </p:sp>
      <p:sp>
        <p:nvSpPr>
          <p:cNvPr id="21" name="Down Arrow 20"/>
          <p:cNvSpPr/>
          <p:nvPr/>
        </p:nvSpPr>
        <p:spPr>
          <a:xfrm rot="16200000">
            <a:off x="4919167" y="5147815"/>
            <a:ext cx="471488" cy="281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63335" y="5003030"/>
            <a:ext cx="3151262" cy="1477328"/>
          </a:xfrm>
          <a:prstGeom prst="rect">
            <a:avLst/>
          </a:prstGeom>
          <a:noFill/>
        </p:spPr>
        <p:txBody>
          <a:bodyPr wrap="square" rtlCol="0">
            <a:spAutoFit/>
          </a:bodyPr>
          <a:lstStyle/>
          <a:p>
            <a:r>
              <a:rPr lang="en-US" dirty="0" smtClean="0"/>
              <a:t>Winner of the NEEL challenge; </a:t>
            </a:r>
          </a:p>
          <a:p>
            <a:r>
              <a:rPr lang="en-US" u="sng" dirty="0" smtClean="0"/>
              <a:t>The best two systems all adopt the end-to-end approach</a:t>
            </a:r>
            <a:endParaRPr lang="en-US" u="sng" dirty="0"/>
          </a:p>
        </p:txBody>
      </p:sp>
      <p:sp>
        <p:nvSpPr>
          <p:cNvPr id="10" name="TextBox 9"/>
          <p:cNvSpPr txBox="1"/>
          <p:nvPr/>
        </p:nvSpPr>
        <p:spPr>
          <a:xfrm>
            <a:off x="4219365" y="5538453"/>
            <a:ext cx="2948889" cy="646331"/>
          </a:xfrm>
          <a:prstGeom prst="rect">
            <a:avLst/>
          </a:prstGeom>
          <a:noFill/>
        </p:spPr>
        <p:txBody>
          <a:bodyPr wrap="square" rtlCol="0">
            <a:spAutoFit/>
          </a:bodyPr>
          <a:lstStyle/>
          <a:p>
            <a:r>
              <a:rPr lang="en-US" dirty="0" smtClean="0"/>
              <a:t>Only matching; there is not mention detection stage</a:t>
            </a:r>
            <a:endParaRPr lang="en-US" dirty="0"/>
          </a:p>
        </p:txBody>
      </p:sp>
    </p:spTree>
    <p:extLst>
      <p:ext uri="{BB962C8B-B14F-4D97-AF65-F5344CB8AC3E}">
        <p14:creationId xmlns:p14="http://schemas.microsoft.com/office/powerpoint/2010/main" val="134952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Balance the Precision and Recall</a:t>
            </a:r>
            <a:endParaRPr lang="en-US" dirty="0"/>
          </a:p>
        </p:txBody>
      </p:sp>
      <p:graphicFrame>
        <p:nvGraphicFramePr>
          <p:cNvPr id="4" name="Chart 3"/>
          <p:cNvGraphicFramePr>
            <a:graphicFrameLocks/>
          </p:cNvGraphicFramePr>
          <p:nvPr>
            <p:extLst/>
          </p:nvPr>
        </p:nvGraphicFramePr>
        <p:xfrm>
          <a:off x="179512" y="980728"/>
          <a:ext cx="8162960" cy="4908174"/>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oup 5"/>
          <p:cNvGrpSpPr/>
          <p:nvPr/>
        </p:nvGrpSpPr>
        <p:grpSpPr>
          <a:xfrm>
            <a:off x="4932040" y="3933051"/>
            <a:ext cx="4464496" cy="1531697"/>
            <a:chOff x="5306947" y="1634415"/>
            <a:chExt cx="4531431" cy="794036"/>
          </a:xfrm>
        </p:grpSpPr>
        <p:sp>
          <p:nvSpPr>
            <p:cNvPr id="7" name="Rounded Rectangular Callout 6"/>
            <p:cNvSpPr/>
            <p:nvPr/>
          </p:nvSpPr>
          <p:spPr>
            <a:xfrm>
              <a:off x="5306947" y="1634415"/>
              <a:ext cx="4408715" cy="794036"/>
            </a:xfrm>
            <a:prstGeom prst="wedgeRoundRectCallout">
              <a:avLst>
                <a:gd name="adj1" fmla="val -52854"/>
                <a:gd name="adj2" fmla="val 655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380035" y="1682991"/>
              <a:ext cx="4458343" cy="735339"/>
            </a:xfrm>
            <a:prstGeom prst="rect">
              <a:avLst/>
            </a:prstGeom>
            <a:noFill/>
          </p:spPr>
          <p:txBody>
            <a:bodyPr wrap="square" rtlCol="0">
              <a:spAutoFit/>
            </a:bodyPr>
            <a:lstStyle/>
            <a:p>
              <a:r>
                <a:rPr lang="en-US" dirty="0"/>
                <a:t> </a:t>
              </a:r>
              <a:r>
                <a:rPr lang="en-US" dirty="0" smtClean="0">
                  <a:solidFill>
                    <a:schemeClr val="bg1"/>
                  </a:solidFill>
                </a:rPr>
                <a:t>In certain applications (such as optimizing F1), we need to tune precision and recall. Much easier to do in a joint model.</a:t>
              </a:r>
              <a:endParaRPr lang="en-US" dirty="0">
                <a:solidFill>
                  <a:schemeClr val="bg1"/>
                </a:solidFill>
              </a:endParaRPr>
            </a:p>
          </p:txBody>
        </p:sp>
      </p:grpSp>
    </p:spTree>
    <p:extLst>
      <p:ext uri="{BB962C8B-B14F-4D97-AF65-F5344CB8AC3E}">
        <p14:creationId xmlns:p14="http://schemas.microsoft.com/office/powerpoint/2010/main" val="278538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Difficult is Disambiguation?</a:t>
            </a:r>
            <a:endParaRPr lang="en-US" dirty="0"/>
          </a:p>
        </p:txBody>
      </p:sp>
      <p:sp>
        <p:nvSpPr>
          <p:cNvPr id="3" name="Content Placeholder 2"/>
          <p:cNvSpPr>
            <a:spLocks noGrp="1"/>
          </p:cNvSpPr>
          <p:nvPr>
            <p:ph idx="1"/>
          </p:nvPr>
        </p:nvSpPr>
        <p:spPr>
          <a:xfrm>
            <a:off x="457200" y="1163885"/>
            <a:ext cx="8229600" cy="5001419"/>
          </a:xfrm>
        </p:spPr>
        <p:txBody>
          <a:bodyPr/>
          <a:lstStyle/>
          <a:p>
            <a:endParaRPr lang="en-US" dirty="0" smtClean="0"/>
          </a:p>
          <a:p>
            <a:pPr marL="0" indent="0">
              <a:buNone/>
            </a:pPr>
            <a:endParaRPr lang="en-US" dirty="0" smtClean="0"/>
          </a:p>
          <a:p>
            <a:pPr marL="342900" lvl="1" indent="-342900">
              <a:buFont typeface="Arial" panose="020B0604020202020204" pitchFamily="34" charset="0"/>
              <a:buChar char="•"/>
            </a:pPr>
            <a:r>
              <a:rPr lang="en-US" dirty="0" err="1" smtClean="0"/>
              <a:t>Commoness</a:t>
            </a:r>
            <a:r>
              <a:rPr lang="en-US" dirty="0" smtClean="0"/>
              <a:t> Baseline </a:t>
            </a:r>
            <a:r>
              <a:rPr lang="en-US" sz="1800" dirty="0" smtClean="0">
                <a:solidFill>
                  <a:schemeClr val="tx1"/>
                </a:solidFill>
              </a:rPr>
              <a:t>[Guo </a:t>
            </a:r>
            <a:r>
              <a:rPr lang="en-US" sz="1800" dirty="0">
                <a:solidFill>
                  <a:schemeClr val="tx1"/>
                </a:solidFill>
              </a:rPr>
              <a:t>et al., </a:t>
            </a:r>
            <a:r>
              <a:rPr lang="en-US" sz="1800" dirty="0" smtClean="0">
                <a:solidFill>
                  <a:schemeClr val="tx1"/>
                </a:solidFill>
              </a:rPr>
              <a:t>NAACL 13]</a:t>
            </a:r>
            <a:endParaRPr lang="en-US" dirty="0" smtClean="0"/>
          </a:p>
          <a:p>
            <a:pPr lvl="1"/>
            <a:r>
              <a:rPr lang="en-US" dirty="0" smtClean="0"/>
              <a:t>Gold mentions match the prior anchor text (e.g. the lexicon)</a:t>
            </a:r>
          </a:p>
          <a:p>
            <a:pPr lvl="1"/>
            <a:r>
              <a:rPr lang="en-US" dirty="0" smtClean="0"/>
              <a:t>P@1 = the accuracy of the most popular entity</a:t>
            </a:r>
          </a:p>
          <a:p>
            <a:pPr lvl="2"/>
            <a:endParaRPr lang="en-US" dirty="0" smtClean="0"/>
          </a:p>
          <a:p>
            <a:r>
              <a:rPr lang="en-US" dirty="0" smtClean="0"/>
              <a:t>The baseline for disambiguating entities is high</a:t>
            </a:r>
          </a:p>
          <a:p>
            <a:pPr lvl="1"/>
            <a:r>
              <a:rPr lang="en-US" dirty="0" smtClean="0"/>
              <a:t>The overall entity linking performance is still low</a:t>
            </a:r>
          </a:p>
          <a:p>
            <a:pPr lvl="2"/>
            <a:r>
              <a:rPr lang="en-US" dirty="0" smtClean="0"/>
              <a:t>Mention detection is challenging for tweets!</a:t>
            </a:r>
          </a:p>
          <a:p>
            <a:pPr lvl="2"/>
            <a:endParaRPr lang="en-US" dirty="0" smtClean="0"/>
          </a:p>
          <a:p>
            <a:pPr marL="342900" lvl="1" indent="-342900">
              <a:buFont typeface="Arial" panose="020B0604020202020204" pitchFamily="34" charset="0"/>
              <a:buChar char="•"/>
            </a:pPr>
            <a:r>
              <a:rPr lang="en-US" dirty="0" smtClean="0"/>
              <a:t>The mention detection problem is even more challenging</a:t>
            </a:r>
          </a:p>
          <a:p>
            <a:pPr marL="742950" lvl="2" indent="-342900"/>
            <a:r>
              <a:rPr lang="en-US" dirty="0" smtClean="0"/>
              <a:t>The lexicon is not complete</a:t>
            </a:r>
          </a:p>
          <a:p>
            <a:pPr marL="457200" lvl="1" indent="0">
              <a:buNone/>
            </a:pPr>
            <a:endParaRPr lang="en-US" dirty="0"/>
          </a:p>
        </p:txBody>
      </p:sp>
      <p:sp>
        <p:nvSpPr>
          <p:cNvPr id="5" name="Slide Number Placeholder 4"/>
          <p:cNvSpPr>
            <a:spLocks noGrp="1"/>
          </p:cNvSpPr>
          <p:nvPr>
            <p:ph type="sldNum" sz="quarter" idx="4294967295"/>
          </p:nvPr>
        </p:nvSpPr>
        <p:spPr>
          <a:xfrm>
            <a:off x="7086600" y="6356350"/>
            <a:ext cx="2057400" cy="365125"/>
          </a:xfrm>
          <a:prstGeom prst="rect">
            <a:avLst/>
          </a:prstGeom>
        </p:spPr>
        <p:txBody>
          <a:bodyPr/>
          <a:lstStyle/>
          <a:p>
            <a:pPr>
              <a:defRPr/>
            </a:pPr>
            <a:fld id="{8AA75B19-3EA0-4019-82F7-D50D9E0E3B66}" type="slidenum">
              <a:rPr lang="en-US" altLang="en-US" smtClean="0"/>
              <a:pPr>
                <a:defRPr/>
              </a:pPr>
              <a:t>155</a:t>
            </a:fld>
            <a:endParaRPr lang="en-US" altLang="en-US"/>
          </a:p>
        </p:txBody>
      </p:sp>
      <p:graphicFrame>
        <p:nvGraphicFramePr>
          <p:cNvPr id="7" name="Content Placeholder 3"/>
          <p:cNvGraphicFramePr>
            <a:graphicFrameLocks/>
          </p:cNvGraphicFramePr>
          <p:nvPr>
            <p:extLst>
              <p:ext uri="{D42A27DB-BD31-4B8C-83A1-F6EECF244321}">
                <p14:modId xmlns:p14="http://schemas.microsoft.com/office/powerpoint/2010/main" val="3472344305"/>
              </p:ext>
            </p:extLst>
          </p:nvPr>
        </p:nvGraphicFramePr>
        <p:xfrm>
          <a:off x="457200" y="980728"/>
          <a:ext cx="8136905" cy="741680"/>
        </p:xfrm>
        <a:graphic>
          <a:graphicData uri="http://schemas.openxmlformats.org/drawingml/2006/table">
            <a:tbl>
              <a:tblPr firstRow="1" bandRow="1">
                <a:tableStyleId>{5C22544A-7EE6-4342-B048-85BDC9FD1C3A}</a:tableStyleId>
              </a:tblPr>
              <a:tblGrid>
                <a:gridCol w="1627381"/>
                <a:gridCol w="1627381"/>
                <a:gridCol w="1627381"/>
                <a:gridCol w="1627381"/>
                <a:gridCol w="1627381"/>
              </a:tblGrid>
              <a:tr h="370840">
                <a:tc>
                  <a:txBody>
                    <a:bodyPr/>
                    <a:lstStyle/>
                    <a:p>
                      <a:r>
                        <a:rPr lang="en-US" dirty="0" smtClean="0"/>
                        <a:t>Data</a:t>
                      </a:r>
                      <a:endParaRPr lang="en-US" dirty="0"/>
                    </a:p>
                  </a:txBody>
                  <a:tcPr/>
                </a:tc>
                <a:tc>
                  <a:txBody>
                    <a:bodyPr/>
                    <a:lstStyle/>
                    <a:p>
                      <a:r>
                        <a:rPr lang="en-US" dirty="0" smtClean="0"/>
                        <a:t>#Tweets</a:t>
                      </a:r>
                      <a:endParaRPr lang="en-US" dirty="0"/>
                    </a:p>
                  </a:txBody>
                  <a:tcPr/>
                </a:tc>
                <a:tc>
                  <a:txBody>
                    <a:bodyPr/>
                    <a:lstStyle/>
                    <a:p>
                      <a:r>
                        <a:rPr lang="en-US" dirty="0" smtClean="0"/>
                        <a:t>#</a:t>
                      </a:r>
                      <a:r>
                        <a:rPr lang="en-US" dirty="0" err="1" smtClean="0"/>
                        <a:t>Cand</a:t>
                      </a:r>
                      <a:endParaRPr lang="en-US" dirty="0"/>
                    </a:p>
                  </a:txBody>
                  <a:tcPr/>
                </a:tc>
                <a:tc>
                  <a:txBody>
                    <a:bodyPr/>
                    <a:lstStyle/>
                    <a:p>
                      <a:r>
                        <a:rPr lang="en-US" dirty="0" smtClean="0"/>
                        <a:t>#Entities</a:t>
                      </a:r>
                      <a:endParaRPr lang="en-US" dirty="0"/>
                    </a:p>
                  </a:txBody>
                  <a:tcPr/>
                </a:tc>
                <a:tc>
                  <a:txBody>
                    <a:bodyPr/>
                    <a:lstStyle/>
                    <a:p>
                      <a:r>
                        <a:rPr lang="en-US" dirty="0" smtClean="0"/>
                        <a:t>P@1</a:t>
                      </a:r>
                      <a:endParaRPr lang="en-US" dirty="0"/>
                    </a:p>
                  </a:txBody>
                  <a:tcPr/>
                </a:tc>
              </a:tr>
              <a:tr h="370840">
                <a:tc>
                  <a:txBody>
                    <a:bodyPr/>
                    <a:lstStyle/>
                    <a:p>
                      <a:r>
                        <a:rPr lang="en-US" dirty="0" smtClean="0"/>
                        <a:t>Test 2</a:t>
                      </a:r>
                      <a:endParaRPr lang="en-US" dirty="0"/>
                    </a:p>
                  </a:txBody>
                  <a:tcPr/>
                </a:tc>
                <a:tc>
                  <a:txBody>
                    <a:bodyPr/>
                    <a:lstStyle/>
                    <a:p>
                      <a:r>
                        <a:rPr lang="en-US" dirty="0" smtClean="0"/>
                        <a:t>488</a:t>
                      </a:r>
                      <a:endParaRPr lang="en-US" dirty="0"/>
                    </a:p>
                  </a:txBody>
                  <a:tcPr/>
                </a:tc>
                <a:tc>
                  <a:txBody>
                    <a:bodyPr/>
                    <a:lstStyle/>
                    <a:p>
                      <a:r>
                        <a:rPr lang="en-US" dirty="0" smtClean="0"/>
                        <a:t>7781</a:t>
                      </a:r>
                      <a:endParaRPr lang="en-US" dirty="0"/>
                    </a:p>
                  </a:txBody>
                  <a:tcPr/>
                </a:tc>
                <a:tc>
                  <a:txBody>
                    <a:bodyPr/>
                    <a:lstStyle/>
                    <a:p>
                      <a:r>
                        <a:rPr lang="en-US" dirty="0" smtClean="0"/>
                        <a:t>332</a:t>
                      </a:r>
                      <a:endParaRPr lang="en-US" dirty="0"/>
                    </a:p>
                  </a:txBody>
                  <a:tcPr/>
                </a:tc>
                <a:tc>
                  <a:txBody>
                    <a:bodyPr/>
                    <a:lstStyle/>
                    <a:p>
                      <a:r>
                        <a:rPr lang="en-US" dirty="0" smtClean="0">
                          <a:solidFill>
                            <a:srgbClr val="FF0000"/>
                          </a:solidFill>
                        </a:rPr>
                        <a:t>89.6%</a:t>
                      </a:r>
                      <a:endParaRPr lang="en-US" dirty="0">
                        <a:solidFill>
                          <a:srgbClr val="FF0000"/>
                        </a:solidFill>
                      </a:endParaRPr>
                    </a:p>
                  </a:txBody>
                  <a:tcPr/>
                </a:tc>
              </a:tr>
            </a:tbl>
          </a:graphicData>
        </a:graphic>
      </p:graphicFrame>
    </p:spTree>
    <p:extLst>
      <p:ext uri="{BB962C8B-B14F-4D97-AF65-F5344CB8AC3E}">
        <p14:creationId xmlns:p14="http://schemas.microsoft.com/office/powerpoint/2010/main" val="256240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65200"/>
            <a:ext cx="1270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65200"/>
            <a:ext cx="12731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1905000" y="14986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r>
              <a:rPr lang="en-US" altLang="zh-CN" sz="3600">
                <a:solidFill>
                  <a:srgbClr val="2F5897"/>
                </a:solidFill>
                <a:latin typeface="Arial" charset="0"/>
                <a:ea typeface="宋体" charset="0"/>
                <a:cs typeface="宋体" charset="0"/>
              </a:rPr>
              <a:t>=</a:t>
            </a:r>
          </a:p>
        </p:txBody>
      </p:sp>
      <p:sp>
        <p:nvSpPr>
          <p:cNvPr id="13" name="Rectangle 5"/>
          <p:cNvSpPr>
            <a:spLocks noChangeArrowheads="1"/>
          </p:cNvSpPr>
          <p:nvPr/>
        </p:nvSpPr>
        <p:spPr bwMode="auto">
          <a:xfrm>
            <a:off x="179388" y="2794000"/>
            <a:ext cx="200025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r>
              <a:rPr lang="zh-CN" altLang="en-US" dirty="0">
                <a:solidFill>
                  <a:prstClr val="black"/>
                </a:solidFill>
                <a:ea typeface="SimSun" pitchFamily="2" charset="-122"/>
              </a:rPr>
              <a:t>“</a:t>
            </a:r>
            <a:r>
              <a:rPr lang="en-US" altLang="zh-CN" dirty="0" smtClean="0">
                <a:solidFill>
                  <a:prstClr val="black"/>
                </a:solidFill>
                <a:ea typeface="SimSun" pitchFamily="2" charset="-122"/>
              </a:rPr>
              <a:t>Conquer </a:t>
            </a:r>
            <a:r>
              <a:rPr lang="en-US" altLang="zh-CN" dirty="0">
                <a:solidFill>
                  <a:prstClr val="black"/>
                </a:solidFill>
                <a:ea typeface="SimSun" pitchFamily="2" charset="-122"/>
              </a:rPr>
              <a:t>West King”</a:t>
            </a:r>
          </a:p>
          <a:p>
            <a:pPr algn="ctr">
              <a:defRPr/>
            </a:pPr>
            <a:r>
              <a:rPr lang="en-US" altLang="zh-CN" dirty="0">
                <a:solidFill>
                  <a:prstClr val="black"/>
                </a:solidFill>
                <a:ea typeface="SimSun" pitchFamily="2" charset="-122"/>
              </a:rPr>
              <a:t>(</a:t>
            </a:r>
            <a:r>
              <a:rPr lang="zh-CN" altLang="en-US" dirty="0">
                <a:solidFill>
                  <a:prstClr val="black"/>
                </a:solidFill>
                <a:ea typeface="SimSun" pitchFamily="2" charset="-122"/>
              </a:rPr>
              <a:t>平西王</a:t>
            </a:r>
            <a:r>
              <a:rPr lang="en-US" altLang="zh-CN" dirty="0">
                <a:solidFill>
                  <a:prstClr val="black"/>
                </a:solidFill>
                <a:ea typeface="SimSun" pitchFamily="2" charset="-122"/>
              </a:rPr>
              <a:t>) </a:t>
            </a:r>
          </a:p>
        </p:txBody>
      </p:sp>
      <p:sp>
        <p:nvSpPr>
          <p:cNvPr id="15" name="Rectangle 6"/>
          <p:cNvSpPr>
            <a:spLocks noChangeArrowheads="1"/>
          </p:cNvSpPr>
          <p:nvPr/>
        </p:nvSpPr>
        <p:spPr bwMode="auto">
          <a:xfrm>
            <a:off x="2305050" y="2803525"/>
            <a:ext cx="142875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r>
              <a:rPr lang="zh-CN" altLang="en-US">
                <a:solidFill>
                  <a:prstClr val="black"/>
                </a:solidFill>
                <a:ea typeface="SimSun" pitchFamily="2" charset="-122"/>
              </a:rPr>
              <a:t>“</a:t>
            </a:r>
            <a:r>
              <a:rPr lang="en-US" altLang="zh-CN">
                <a:solidFill>
                  <a:prstClr val="black"/>
                </a:solidFill>
                <a:ea typeface="SimSun" pitchFamily="2" charset="-122"/>
              </a:rPr>
              <a:t>Bo Xilai” </a:t>
            </a:r>
          </a:p>
          <a:p>
            <a:pPr algn="ctr">
              <a:defRPr/>
            </a:pPr>
            <a:r>
              <a:rPr lang="en-US" altLang="zh-CN">
                <a:solidFill>
                  <a:prstClr val="black"/>
                </a:solidFill>
                <a:ea typeface="SimSun" pitchFamily="2" charset="-122"/>
              </a:rPr>
              <a:t>(</a:t>
            </a:r>
            <a:r>
              <a:rPr lang="zh-CN" altLang="en-US">
                <a:solidFill>
                  <a:prstClr val="black"/>
                </a:solidFill>
                <a:ea typeface="SimSun" pitchFamily="2" charset="-122"/>
              </a:rPr>
              <a:t>薄熙来</a:t>
            </a:r>
            <a:r>
              <a:rPr lang="en-US" altLang="zh-CN">
                <a:solidFill>
                  <a:prstClr val="black"/>
                </a:solidFill>
                <a:ea typeface="SimSun" pitchFamily="2" charset="-122"/>
              </a:rPr>
              <a:t>)</a:t>
            </a:r>
          </a:p>
        </p:txBody>
      </p:sp>
      <p:sp>
        <p:nvSpPr>
          <p:cNvPr id="16" name="Rectangle 8"/>
          <p:cNvSpPr>
            <a:spLocks noChangeArrowheads="1"/>
          </p:cNvSpPr>
          <p:nvPr/>
        </p:nvSpPr>
        <p:spPr bwMode="auto">
          <a:xfrm>
            <a:off x="6324600" y="16510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r>
              <a:rPr lang="en-US" altLang="zh-CN" sz="3600">
                <a:solidFill>
                  <a:srgbClr val="2F5897"/>
                </a:solidFill>
                <a:latin typeface="Arial" charset="0"/>
                <a:ea typeface="宋体" charset="0"/>
                <a:cs typeface="宋体" charset="0"/>
              </a:rPr>
              <a:t>=</a:t>
            </a:r>
          </a:p>
        </p:txBody>
      </p:sp>
      <p:pic>
        <p:nvPicPr>
          <p:cNvPr id="1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965200"/>
            <a:ext cx="14938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0"/>
          <p:cNvSpPr>
            <a:spLocks noChangeArrowheads="1"/>
          </p:cNvSpPr>
          <p:nvPr/>
        </p:nvSpPr>
        <p:spPr bwMode="auto">
          <a:xfrm>
            <a:off x="4876800" y="2832100"/>
            <a:ext cx="12954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r>
              <a:rPr lang="zh-CN" altLang="en-US">
                <a:solidFill>
                  <a:prstClr val="black"/>
                </a:solidFill>
                <a:ea typeface="SimSun" pitchFamily="2" charset="-122"/>
              </a:rPr>
              <a:t>“</a:t>
            </a:r>
            <a:r>
              <a:rPr lang="en-US" altLang="zh-CN">
                <a:solidFill>
                  <a:prstClr val="black"/>
                </a:solidFill>
                <a:ea typeface="SimSun" pitchFamily="2" charset="-122"/>
              </a:rPr>
              <a:t>Baby”</a:t>
            </a:r>
          </a:p>
          <a:p>
            <a:pPr algn="ctr">
              <a:defRPr/>
            </a:pPr>
            <a:r>
              <a:rPr lang="en-US" altLang="zh-CN">
                <a:solidFill>
                  <a:prstClr val="black"/>
                </a:solidFill>
                <a:ea typeface="SimSun" pitchFamily="2" charset="-122"/>
              </a:rPr>
              <a:t>(</a:t>
            </a:r>
            <a:r>
              <a:rPr lang="zh-CN" altLang="en-US">
                <a:solidFill>
                  <a:prstClr val="black"/>
                </a:solidFill>
                <a:ea typeface="SimSun" pitchFamily="2" charset="-122"/>
              </a:rPr>
              <a:t>宝宝</a:t>
            </a:r>
            <a:r>
              <a:rPr lang="en-US" altLang="zh-CN">
                <a:solidFill>
                  <a:prstClr val="black"/>
                </a:solidFill>
                <a:ea typeface="SimSun" pitchFamily="2" charset="-122"/>
              </a:rPr>
              <a:t>) </a:t>
            </a:r>
          </a:p>
        </p:txBody>
      </p:sp>
      <p:sp>
        <p:nvSpPr>
          <p:cNvPr id="19" name="Rectangle 11"/>
          <p:cNvSpPr>
            <a:spLocks noChangeArrowheads="1"/>
          </p:cNvSpPr>
          <p:nvPr/>
        </p:nvSpPr>
        <p:spPr bwMode="auto">
          <a:xfrm>
            <a:off x="6919913" y="2832100"/>
            <a:ext cx="16764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r>
              <a:rPr lang="zh-CN" altLang="en-US">
                <a:solidFill>
                  <a:prstClr val="black"/>
                </a:solidFill>
                <a:ea typeface="SimSun" pitchFamily="2" charset="-122"/>
              </a:rPr>
              <a:t>“</a:t>
            </a:r>
            <a:r>
              <a:rPr lang="en-US" altLang="zh-CN">
                <a:solidFill>
                  <a:prstClr val="black"/>
                </a:solidFill>
                <a:ea typeface="SimSun" pitchFamily="2" charset="-122"/>
              </a:rPr>
              <a:t>Wen Jiabao”</a:t>
            </a:r>
          </a:p>
          <a:p>
            <a:pPr algn="ctr">
              <a:defRPr/>
            </a:pPr>
            <a:r>
              <a:rPr lang="en-US" altLang="zh-CN">
                <a:solidFill>
                  <a:prstClr val="black"/>
                </a:solidFill>
                <a:ea typeface="SimSun" pitchFamily="2" charset="-122"/>
              </a:rPr>
              <a:t>(</a:t>
            </a:r>
            <a:r>
              <a:rPr lang="zh-CN" altLang="en-US">
                <a:solidFill>
                  <a:prstClr val="black"/>
                </a:solidFill>
                <a:ea typeface="SimSun" pitchFamily="2" charset="-122"/>
              </a:rPr>
              <a:t>温家宝</a:t>
            </a:r>
            <a:r>
              <a:rPr lang="en-US" altLang="zh-CN">
                <a:solidFill>
                  <a:prstClr val="black"/>
                </a:solidFill>
                <a:ea typeface="SimSun" pitchFamily="2" charset="-122"/>
              </a:rPr>
              <a:t>) </a:t>
            </a:r>
          </a:p>
        </p:txBody>
      </p:sp>
      <p:sp>
        <p:nvSpPr>
          <p:cNvPr id="3" name="Title 2"/>
          <p:cNvSpPr>
            <a:spLocks noGrp="1"/>
          </p:cNvSpPr>
          <p:nvPr>
            <p:ph type="title"/>
          </p:nvPr>
        </p:nvSpPr>
        <p:spPr/>
        <p:txBody>
          <a:bodyPr/>
          <a:lstStyle/>
          <a:p>
            <a:r>
              <a:rPr lang="en-US" altLang="zh-CN" sz="3200" dirty="0">
                <a:effectLst>
                  <a:outerShdw blurRad="38100" dist="38100" dir="2700000" algn="tl">
                    <a:srgbClr val="C0C0C0"/>
                  </a:outerShdw>
                </a:effectLst>
                <a:latin typeface="Palatino Linotype" pitchFamily="18" charset="0"/>
                <a:ea typeface="SimSun" pitchFamily="2" charset="-122"/>
              </a:rPr>
              <a:t>Morphs in Social </a:t>
            </a:r>
            <a:r>
              <a:rPr lang="en-US" altLang="zh-CN" sz="3200" dirty="0" smtClean="0">
                <a:effectLst>
                  <a:outerShdw blurRad="38100" dist="38100" dir="2700000" algn="tl">
                    <a:srgbClr val="C0C0C0"/>
                  </a:outerShdw>
                </a:effectLst>
                <a:latin typeface="Palatino Linotype" pitchFamily="18" charset="0"/>
                <a:ea typeface="SimSun" pitchFamily="2" charset="-122"/>
              </a:rPr>
              <a:t>Media</a:t>
            </a:r>
            <a:endParaRPr lang="en-US" sz="3200" dirty="0"/>
          </a:p>
        </p:txBody>
      </p:sp>
      <p:pic>
        <p:nvPicPr>
          <p:cNvPr id="75821" name="Picture 103" descr="ANd9GcSRn-J2CLtjUotboY6dLDI6-DwsE4qq0kPyMEPsJf9wVCx9dIO4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965200"/>
            <a:ext cx="18383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2447779" y="3645024"/>
            <a:ext cx="3908352" cy="2704366"/>
            <a:chOff x="2447779" y="3645024"/>
            <a:chExt cx="3908352" cy="2704366"/>
          </a:xfrm>
        </p:grpSpPr>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7779" y="3645024"/>
              <a:ext cx="3737559"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3"/>
            <p:cNvSpPr txBox="1">
              <a:spLocks noChangeArrowheads="1"/>
            </p:cNvSpPr>
            <p:nvPr/>
          </p:nvSpPr>
          <p:spPr bwMode="auto">
            <a:xfrm>
              <a:off x="2545000" y="5949280"/>
              <a:ext cx="17532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Chris Christie</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sp>
          <p:nvSpPr>
            <p:cNvPr id="23" name="TextBox 3"/>
            <p:cNvSpPr txBox="1">
              <a:spLocks noChangeArrowheads="1"/>
            </p:cNvSpPr>
            <p:nvPr/>
          </p:nvSpPr>
          <p:spPr bwMode="auto">
            <a:xfrm>
              <a:off x="4602914" y="5949280"/>
              <a:ext cx="17532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t</a:t>
              </a:r>
              <a:r>
                <a:rPr lang="en-US" altLang="zh-CN"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he Hutt</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cxnSp>
          <p:nvCxnSpPr>
            <p:cNvPr id="24" name="Straight Arrow Connector 6"/>
            <p:cNvCxnSpPr>
              <a:cxnSpLocks noChangeShapeType="1"/>
            </p:cNvCxnSpPr>
            <p:nvPr/>
          </p:nvCxnSpPr>
          <p:spPr bwMode="auto">
            <a:xfrm>
              <a:off x="4042551" y="6161293"/>
              <a:ext cx="575035" cy="2547"/>
            </a:xfrm>
            <a:prstGeom prst="straightConnector1">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156</a:t>
            </a:fld>
            <a:endParaRPr lang="en-US" altLang="zh-TW" dirty="0"/>
          </a:p>
        </p:txBody>
      </p:sp>
    </p:spTree>
    <p:extLst>
      <p:ext uri="{BB962C8B-B14F-4D97-AF65-F5344CB8AC3E}">
        <p14:creationId xmlns:p14="http://schemas.microsoft.com/office/powerpoint/2010/main" val="42480142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linds(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utoUpdateAnimBg="0"/>
      <p:bldP spid="19" grpId="0" animBg="1"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altLang="zh-CN" dirty="0" smtClean="0"/>
              <a:t>Morph Decoding</a:t>
            </a:r>
          </a:p>
        </p:txBody>
      </p:sp>
      <p:sp>
        <p:nvSpPr>
          <p:cNvPr id="61442" name="Content Placeholder 2"/>
          <p:cNvSpPr>
            <a:spLocks noGrp="1"/>
          </p:cNvSpPr>
          <p:nvPr>
            <p:ph idx="1"/>
          </p:nvPr>
        </p:nvSpPr>
        <p:spPr/>
        <p:txBody>
          <a:bodyPr/>
          <a:lstStyle/>
          <a:p>
            <a:r>
              <a:rPr lang="en-US" altLang="zh-CN" smtClean="0"/>
              <a:t>Goal: automatically determine which term is used as a morph, and resolve it to its true target</a:t>
            </a:r>
          </a:p>
        </p:txBody>
      </p:sp>
      <p:pic>
        <p:nvPicPr>
          <p:cNvPr id="6349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8263" y="2192338"/>
            <a:ext cx="141287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3538" y="4705350"/>
            <a:ext cx="1270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18" name="Straight Arrow Connector 11"/>
          <p:cNvCxnSpPr>
            <a:cxnSpLocks noChangeShapeType="1"/>
          </p:cNvCxnSpPr>
          <p:nvPr/>
        </p:nvCxnSpPr>
        <p:spPr bwMode="auto">
          <a:xfrm flipV="1">
            <a:off x="4132263" y="2946400"/>
            <a:ext cx="2286000" cy="99853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319" name="Straight Connector 13"/>
          <p:cNvCxnSpPr>
            <a:cxnSpLocks noChangeShapeType="1"/>
          </p:cNvCxnSpPr>
          <p:nvPr/>
        </p:nvCxnSpPr>
        <p:spPr bwMode="auto">
          <a:xfrm>
            <a:off x="3487738" y="5199063"/>
            <a:ext cx="3225800" cy="269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Content Placeholder 2"/>
          <p:cNvSpPr txBox="1">
            <a:spLocks/>
          </p:cNvSpPr>
          <p:nvPr/>
        </p:nvSpPr>
        <p:spPr bwMode="auto">
          <a:xfrm>
            <a:off x="406400" y="2732088"/>
            <a:ext cx="7577138"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Clr>
                <a:srgbClr val="990000"/>
              </a:buClr>
              <a:buSzPct val="70000"/>
              <a:buFont typeface="Wingdings" pitchFamily="2" charset="2"/>
              <a:buChar char="§"/>
            </a:pPr>
            <a:r>
              <a:rPr lang="en-US" altLang="zh-CN" sz="2800">
                <a:latin typeface="Palatino Linotype" pitchFamily="18" charset="0"/>
              </a:rPr>
              <a:t>Then </a:t>
            </a:r>
            <a:r>
              <a:rPr lang="en-US" altLang="zh-CN" sz="2800" b="1" i="1">
                <a:latin typeface="Palatino Linotype" pitchFamily="18" charset="0"/>
              </a:rPr>
              <a:t>Wu Sangui </a:t>
            </a:r>
            <a:r>
              <a:rPr lang="en-US" altLang="zh-CN" sz="2800">
                <a:latin typeface="Palatino Linotype" pitchFamily="18" charset="0"/>
              </a:rPr>
              <a:t>helped the </a:t>
            </a:r>
            <a:r>
              <a:rPr lang="en-US" altLang="zh-CN" sz="2800" b="1" i="1">
                <a:latin typeface="Palatino Linotype" pitchFamily="18" charset="0"/>
              </a:rPr>
              <a:t>army </a:t>
            </a:r>
          </a:p>
          <a:p>
            <a:pPr>
              <a:spcBef>
                <a:spcPct val="20000"/>
              </a:spcBef>
              <a:buClr>
                <a:srgbClr val="990000"/>
              </a:buClr>
              <a:buSzPct val="70000"/>
              <a:buFont typeface="Wingdings" pitchFamily="2" charset="2"/>
              <a:buNone/>
            </a:pPr>
            <a:r>
              <a:rPr lang="en-US" altLang="zh-CN" sz="2800" b="1" i="1">
                <a:latin typeface="Palatino Linotype" pitchFamily="18" charset="0"/>
              </a:rPr>
              <a:t>    of Qing dynasty </a:t>
            </a:r>
            <a:r>
              <a:rPr lang="en-US" altLang="zh-CN" sz="2800">
                <a:latin typeface="Palatino Linotype" pitchFamily="18" charset="0"/>
              </a:rPr>
              <a:t>invaded China, </a:t>
            </a:r>
          </a:p>
          <a:p>
            <a:pPr>
              <a:spcBef>
                <a:spcPct val="20000"/>
              </a:spcBef>
              <a:buClr>
                <a:srgbClr val="990000"/>
              </a:buClr>
              <a:buSzPct val="70000"/>
              <a:buFont typeface="Wingdings" pitchFamily="2" charset="2"/>
              <a:buNone/>
            </a:pPr>
            <a:r>
              <a:rPr lang="en-US" altLang="zh-CN" sz="2800">
                <a:latin typeface="Palatino Linotype" pitchFamily="18" charset="0"/>
              </a:rPr>
              <a:t>    and became </a:t>
            </a:r>
            <a:r>
              <a:rPr lang="en-US" altLang="zh-CN" sz="2800" b="1" i="1">
                <a:solidFill>
                  <a:srgbClr val="3366FF"/>
                </a:solidFill>
                <a:latin typeface="Palatino Linotype" pitchFamily="18" charset="0"/>
              </a:rPr>
              <a:t>Conquer West King</a:t>
            </a:r>
            <a:r>
              <a:rPr lang="en-US" altLang="zh-CN" sz="2800">
                <a:latin typeface="Palatino Linotype" pitchFamily="18" charset="0"/>
              </a:rPr>
              <a:t>. </a:t>
            </a:r>
          </a:p>
        </p:txBody>
      </p:sp>
      <p:sp>
        <p:nvSpPr>
          <p:cNvPr id="9" name="Content Placeholder 2"/>
          <p:cNvSpPr txBox="1">
            <a:spLocks/>
          </p:cNvSpPr>
          <p:nvPr/>
        </p:nvSpPr>
        <p:spPr bwMode="auto">
          <a:xfrm>
            <a:off x="533400" y="4176713"/>
            <a:ext cx="7053263"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Clr>
                <a:srgbClr val="990000"/>
              </a:buClr>
              <a:buSzPct val="70000"/>
              <a:buFont typeface="Wingdings" pitchFamily="2" charset="2"/>
              <a:buNone/>
            </a:pPr>
            <a:endParaRPr lang="en-US" altLang="zh-CN" sz="2800" dirty="0">
              <a:latin typeface="Palatino Linotype" pitchFamily="18" charset="0"/>
            </a:endParaRPr>
          </a:p>
          <a:p>
            <a:pPr>
              <a:spcBef>
                <a:spcPct val="20000"/>
              </a:spcBef>
              <a:buClr>
                <a:srgbClr val="990000"/>
              </a:buClr>
              <a:buSzPct val="70000"/>
              <a:buFont typeface="Wingdings" pitchFamily="2" charset="2"/>
              <a:buChar char="§"/>
            </a:pPr>
            <a:r>
              <a:rPr lang="en-US" altLang="zh-CN" sz="2800" b="1" i="1" dirty="0">
                <a:solidFill>
                  <a:srgbClr val="008000"/>
                </a:solidFill>
                <a:latin typeface="Palatino Linotype" pitchFamily="18" charset="0"/>
              </a:rPr>
              <a:t>  Conquer West King </a:t>
            </a:r>
            <a:r>
              <a:rPr lang="en-US" altLang="zh-CN" sz="2800" dirty="0">
                <a:latin typeface="Palatino Linotype" pitchFamily="18" charset="0"/>
              </a:rPr>
              <a:t>from</a:t>
            </a:r>
          </a:p>
          <a:p>
            <a:pPr>
              <a:spcBef>
                <a:spcPct val="20000"/>
              </a:spcBef>
              <a:buClr>
                <a:srgbClr val="990000"/>
              </a:buClr>
              <a:buSzPct val="70000"/>
              <a:buFont typeface="Wingdings" pitchFamily="2" charset="2"/>
              <a:buNone/>
            </a:pPr>
            <a:r>
              <a:rPr lang="en-US" altLang="zh-CN" sz="2800" dirty="0">
                <a:latin typeface="Palatino Linotype" pitchFamily="18" charset="0"/>
              </a:rPr>
              <a:t>   </a:t>
            </a:r>
            <a:r>
              <a:rPr lang="en-US" altLang="zh-CN" sz="2800" b="1" i="1" dirty="0">
                <a:latin typeface="Palatino Linotype" pitchFamily="18" charset="0"/>
              </a:rPr>
              <a:t>Chongqing </a:t>
            </a:r>
            <a:r>
              <a:rPr lang="en-US" altLang="zh-CN" sz="2800" dirty="0">
                <a:latin typeface="Palatino Linotype" pitchFamily="18" charset="0"/>
              </a:rPr>
              <a:t>fell from power, </a:t>
            </a:r>
          </a:p>
          <a:p>
            <a:pPr>
              <a:spcBef>
                <a:spcPct val="20000"/>
              </a:spcBef>
              <a:buClr>
                <a:srgbClr val="990000"/>
              </a:buClr>
              <a:buSzPct val="70000"/>
              <a:buFont typeface="Wingdings" pitchFamily="2" charset="2"/>
              <a:buNone/>
            </a:pPr>
            <a:r>
              <a:rPr lang="en-US" altLang="zh-CN" sz="2800" dirty="0">
                <a:latin typeface="Palatino Linotype" pitchFamily="18" charset="0"/>
              </a:rPr>
              <a:t>   still need to </a:t>
            </a:r>
            <a:r>
              <a:rPr lang="en-US" altLang="zh-CN" sz="2800" b="1" i="1" dirty="0">
                <a:latin typeface="Palatino Linotype" pitchFamily="18" charset="0"/>
              </a:rPr>
              <a:t>sing red songs</a:t>
            </a:r>
            <a:r>
              <a:rPr lang="en-US" altLang="zh-CN" sz="2800" dirty="0">
                <a:latin typeface="Palatino Linotype" pitchFamily="18" charset="0"/>
              </a:rPr>
              <a:t>? </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157</a:t>
            </a:fld>
            <a:endParaRPr lang="en-US" altLang="zh-TW" dirty="0"/>
          </a:p>
        </p:txBody>
      </p:sp>
    </p:spTree>
    <p:extLst>
      <p:ext uri="{BB962C8B-B14F-4D97-AF65-F5344CB8AC3E}">
        <p14:creationId xmlns:p14="http://schemas.microsoft.com/office/powerpoint/2010/main" val="4088193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4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33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altLang="zh-CN" dirty="0"/>
              <a:t>Morph Linking based on Information</a:t>
            </a:r>
            <a:br>
              <a:rPr lang="en-US" altLang="zh-CN" dirty="0"/>
            </a:br>
            <a:r>
              <a:rPr lang="en-US" altLang="zh-CN" dirty="0"/>
              <a:t>Networks Construction (Huang et al., 2013</a:t>
            </a:r>
            <a:r>
              <a:rPr lang="en-US" altLang="zh-CN" dirty="0" smtClean="0"/>
              <a:t>)</a:t>
            </a:r>
            <a:endParaRPr lang="en-US" dirty="0"/>
          </a:p>
        </p:txBody>
      </p:sp>
      <p:sp>
        <p:nvSpPr>
          <p:cNvPr id="4" name="Content Placeholder 3"/>
          <p:cNvSpPr>
            <a:spLocks noGrp="1"/>
          </p:cNvSpPr>
          <p:nvPr>
            <p:ph idx="1"/>
          </p:nvPr>
        </p:nvSpPr>
        <p:spPr>
          <a:xfrm>
            <a:off x="457200" y="1124744"/>
            <a:ext cx="8229600" cy="5001419"/>
          </a:xfrm>
        </p:spPr>
        <p:txBody>
          <a:bodyPr/>
          <a:lstStyle/>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smtClean="0"/>
          </a:p>
          <a:p>
            <a:endParaRPr lang="en-US" sz="2000" dirty="0"/>
          </a:p>
          <a:p>
            <a:r>
              <a:rPr lang="en-US" sz="2000" dirty="0" smtClean="0"/>
              <a:t>Each </a:t>
            </a:r>
            <a:r>
              <a:rPr lang="en-US" sz="2000" dirty="0"/>
              <a:t>node is an </a:t>
            </a:r>
            <a:r>
              <a:rPr lang="en-US" sz="2000" dirty="0" smtClean="0"/>
              <a:t>entity mention</a:t>
            </a:r>
            <a:endParaRPr lang="en-US" sz="2000" dirty="0"/>
          </a:p>
          <a:p>
            <a:r>
              <a:rPr lang="en-US" sz="2000" dirty="0"/>
              <a:t>An edge: a semantic relation, event, sentiment, semantic role, dependency relation or co-occurrence, associated with confidence values</a:t>
            </a:r>
          </a:p>
          <a:p>
            <a:r>
              <a:rPr lang="en-US" sz="2000" dirty="0"/>
              <a:t>Meta-path: a meta-level description of a existing or concatenated path between two object types (Sun et al., 2012)</a:t>
            </a:r>
          </a:p>
          <a:p>
            <a:endParaRPr lang="en-US" sz="2000" dirty="0"/>
          </a:p>
        </p:txBody>
      </p:sp>
      <p:sp>
        <p:nvSpPr>
          <p:cNvPr id="54275" name="Oval 2"/>
          <p:cNvSpPr>
            <a:spLocks noChangeArrowheads="1"/>
          </p:cNvSpPr>
          <p:nvPr/>
        </p:nvSpPr>
        <p:spPr bwMode="auto">
          <a:xfrm>
            <a:off x="739775" y="2348136"/>
            <a:ext cx="8382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Bo </a:t>
            </a:r>
          </a:p>
          <a:p>
            <a:pPr algn="ctr"/>
            <a:r>
              <a:rPr lang="en-US">
                <a:ea typeface="MS PGothic" pitchFamily="34" charset="-128"/>
              </a:rPr>
              <a:t>Guagua</a:t>
            </a:r>
          </a:p>
        </p:txBody>
      </p:sp>
      <p:sp>
        <p:nvSpPr>
          <p:cNvPr id="54276" name="Oval 3"/>
          <p:cNvSpPr>
            <a:spLocks noChangeArrowheads="1"/>
          </p:cNvSpPr>
          <p:nvPr/>
        </p:nvSpPr>
        <p:spPr bwMode="auto">
          <a:xfrm>
            <a:off x="1692275" y="1608361"/>
            <a:ext cx="1143000" cy="762000"/>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Conquer</a:t>
            </a:r>
          </a:p>
          <a:p>
            <a:pPr algn="ctr"/>
            <a:r>
              <a:rPr lang="en-US">
                <a:ea typeface="MS PGothic" pitchFamily="34" charset="-128"/>
              </a:rPr>
              <a:t>West King</a:t>
            </a:r>
          </a:p>
        </p:txBody>
      </p:sp>
      <p:sp>
        <p:nvSpPr>
          <p:cNvPr id="54277" name="Oval 4"/>
          <p:cNvSpPr>
            <a:spLocks noChangeArrowheads="1"/>
          </p:cNvSpPr>
          <p:nvPr/>
        </p:nvSpPr>
        <p:spPr bwMode="auto">
          <a:xfrm>
            <a:off x="3505200" y="2503711"/>
            <a:ext cx="11430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Chongqing</a:t>
            </a:r>
          </a:p>
        </p:txBody>
      </p:sp>
      <p:sp>
        <p:nvSpPr>
          <p:cNvPr id="54278" name="Oval 5"/>
          <p:cNvSpPr>
            <a:spLocks noChangeArrowheads="1"/>
          </p:cNvSpPr>
          <p:nvPr/>
        </p:nvSpPr>
        <p:spPr bwMode="auto">
          <a:xfrm>
            <a:off x="3228975" y="1481361"/>
            <a:ext cx="1143000" cy="762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Earth </a:t>
            </a:r>
          </a:p>
          <a:p>
            <a:pPr algn="ctr"/>
            <a:r>
              <a:rPr lang="en-US">
                <a:ea typeface="MS PGothic" pitchFamily="34" charset="-128"/>
              </a:rPr>
              <a:t>Common</a:t>
            </a:r>
          </a:p>
        </p:txBody>
      </p:sp>
      <p:sp>
        <p:nvSpPr>
          <p:cNvPr id="54279" name="Oval 6"/>
          <p:cNvSpPr>
            <a:spLocks noChangeArrowheads="1"/>
          </p:cNvSpPr>
          <p:nvPr/>
        </p:nvSpPr>
        <p:spPr bwMode="auto">
          <a:xfrm>
            <a:off x="1679575" y="3043461"/>
            <a:ext cx="1143000" cy="762000"/>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Bo Xilai</a:t>
            </a:r>
          </a:p>
        </p:txBody>
      </p:sp>
      <p:sp>
        <p:nvSpPr>
          <p:cNvPr id="54280" name="Oval 7"/>
          <p:cNvSpPr>
            <a:spLocks noChangeArrowheads="1"/>
          </p:cNvSpPr>
          <p:nvPr/>
        </p:nvSpPr>
        <p:spPr bwMode="auto">
          <a:xfrm>
            <a:off x="3292475" y="3275236"/>
            <a:ext cx="1143000" cy="762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CCP </a:t>
            </a:r>
          </a:p>
        </p:txBody>
      </p:sp>
      <p:sp>
        <p:nvSpPr>
          <p:cNvPr id="54281" name="Oval 8"/>
          <p:cNvSpPr>
            <a:spLocks noChangeArrowheads="1"/>
          </p:cNvSpPr>
          <p:nvPr/>
        </p:nvSpPr>
        <p:spPr bwMode="auto">
          <a:xfrm>
            <a:off x="5216525" y="3033936"/>
            <a:ext cx="1143000" cy="762000"/>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Wen </a:t>
            </a:r>
          </a:p>
          <a:p>
            <a:pPr algn="ctr"/>
            <a:r>
              <a:rPr lang="en-US">
                <a:ea typeface="MS PGothic" pitchFamily="34" charset="-128"/>
              </a:rPr>
              <a:t>Jiabao</a:t>
            </a:r>
          </a:p>
        </p:txBody>
      </p:sp>
      <p:sp>
        <p:nvSpPr>
          <p:cNvPr id="54282" name="Oval 9"/>
          <p:cNvSpPr>
            <a:spLocks noChangeArrowheads="1"/>
          </p:cNvSpPr>
          <p:nvPr/>
        </p:nvSpPr>
        <p:spPr bwMode="auto">
          <a:xfrm>
            <a:off x="5108575" y="1906811"/>
            <a:ext cx="1143000" cy="762000"/>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Best </a:t>
            </a:r>
          </a:p>
          <a:p>
            <a:pPr algn="ctr"/>
            <a:r>
              <a:rPr lang="en-US">
                <a:ea typeface="MS PGothic" pitchFamily="34" charset="-128"/>
              </a:rPr>
              <a:t>Actor</a:t>
            </a:r>
          </a:p>
        </p:txBody>
      </p:sp>
      <p:sp>
        <p:nvSpPr>
          <p:cNvPr id="54283" name="Oval 10"/>
          <p:cNvSpPr>
            <a:spLocks noChangeArrowheads="1"/>
          </p:cNvSpPr>
          <p:nvPr/>
        </p:nvSpPr>
        <p:spPr bwMode="auto">
          <a:xfrm>
            <a:off x="7026275" y="2294161"/>
            <a:ext cx="11430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China</a:t>
            </a:r>
          </a:p>
        </p:txBody>
      </p:sp>
      <p:cxnSp>
        <p:nvCxnSpPr>
          <p:cNvPr id="54284" name="AutoShape 11"/>
          <p:cNvCxnSpPr>
            <a:cxnSpLocks noChangeShapeType="1"/>
            <a:stCxn id="54275" idx="0"/>
            <a:endCxn id="54276" idx="2"/>
          </p:cNvCxnSpPr>
          <p:nvPr/>
        </p:nvCxnSpPr>
        <p:spPr bwMode="auto">
          <a:xfrm rot="-5400000">
            <a:off x="1246187" y="1902049"/>
            <a:ext cx="358775" cy="533400"/>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85" name="AutoShape 12"/>
          <p:cNvCxnSpPr>
            <a:cxnSpLocks noChangeShapeType="1"/>
            <a:stCxn id="54275" idx="4"/>
          </p:cNvCxnSpPr>
          <p:nvPr/>
        </p:nvCxnSpPr>
        <p:spPr bwMode="auto">
          <a:xfrm rot="16200000" flipH="1">
            <a:off x="1213644" y="3055367"/>
            <a:ext cx="561975" cy="671513"/>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86" name="AutoShape 13"/>
          <p:cNvCxnSpPr>
            <a:cxnSpLocks noChangeShapeType="1"/>
          </p:cNvCxnSpPr>
          <p:nvPr/>
        </p:nvCxnSpPr>
        <p:spPr bwMode="auto">
          <a:xfrm flipV="1">
            <a:off x="2286000" y="1509936"/>
            <a:ext cx="1498600" cy="127000"/>
          </a:xfrm>
          <a:prstGeom prst="curvedConnector4">
            <a:avLst>
              <a:gd name="adj1" fmla="val 30931"/>
              <a:gd name="adj2" fmla="val 28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87" name="AutoShape 14"/>
          <p:cNvCxnSpPr>
            <a:cxnSpLocks noChangeShapeType="1"/>
            <a:stCxn id="54279" idx="4"/>
          </p:cNvCxnSpPr>
          <p:nvPr/>
        </p:nvCxnSpPr>
        <p:spPr bwMode="auto">
          <a:xfrm rot="16200000" flipH="1">
            <a:off x="2855119" y="3201417"/>
            <a:ext cx="203200" cy="1411288"/>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88" name="AutoShape 15"/>
          <p:cNvCxnSpPr>
            <a:cxnSpLocks noChangeShapeType="1"/>
            <a:stCxn id="54282" idx="0"/>
          </p:cNvCxnSpPr>
          <p:nvPr/>
        </p:nvCxnSpPr>
        <p:spPr bwMode="auto">
          <a:xfrm rot="5400000" flipH="1">
            <a:off x="4835525" y="1062261"/>
            <a:ext cx="215900" cy="1473200"/>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89" name="AutoShape 16"/>
          <p:cNvCxnSpPr>
            <a:cxnSpLocks noChangeShapeType="1"/>
            <a:stCxn id="54281" idx="4"/>
            <a:endCxn id="54280" idx="6"/>
          </p:cNvCxnSpPr>
          <p:nvPr/>
        </p:nvCxnSpPr>
        <p:spPr bwMode="auto">
          <a:xfrm rot="16200000" flipV="1">
            <a:off x="5041900" y="3049811"/>
            <a:ext cx="139700" cy="1352550"/>
          </a:xfrm>
          <a:prstGeom prst="curvedConnector4">
            <a:avLst>
              <a:gd name="adj1" fmla="val -163634"/>
              <a:gd name="adj2" fmla="val 71125"/>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90" name="AutoShape 17"/>
          <p:cNvCxnSpPr>
            <a:cxnSpLocks noChangeShapeType="1"/>
            <a:stCxn id="54282" idx="7"/>
            <a:endCxn id="54283" idx="1"/>
          </p:cNvCxnSpPr>
          <p:nvPr/>
        </p:nvCxnSpPr>
        <p:spPr bwMode="auto">
          <a:xfrm rot="5400000" flipV="1">
            <a:off x="6445251" y="1657573"/>
            <a:ext cx="387350" cy="1108075"/>
          </a:xfrm>
          <a:prstGeom prst="curvedConnector3">
            <a:avLst>
              <a:gd name="adj1" fmla="val -87704"/>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91" name="AutoShape 18"/>
          <p:cNvCxnSpPr>
            <a:cxnSpLocks noChangeShapeType="1"/>
            <a:stCxn id="54281" idx="5"/>
          </p:cNvCxnSpPr>
          <p:nvPr/>
        </p:nvCxnSpPr>
        <p:spPr bwMode="auto">
          <a:xfrm rot="5400000" flipH="1" flipV="1">
            <a:off x="6387307" y="2766442"/>
            <a:ext cx="723900" cy="1112837"/>
          </a:xfrm>
          <a:prstGeom prst="curvedConnector4">
            <a:avLst>
              <a:gd name="adj1" fmla="val -7241"/>
              <a:gd name="adj2" fmla="val 9586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92" name="AutoShape 19"/>
          <p:cNvCxnSpPr>
            <a:cxnSpLocks noChangeShapeType="1"/>
            <a:stCxn id="54279" idx="7"/>
            <a:endCxn id="54277" idx="2"/>
          </p:cNvCxnSpPr>
          <p:nvPr/>
        </p:nvCxnSpPr>
        <p:spPr bwMode="auto">
          <a:xfrm rot="-5400000">
            <a:off x="2945606" y="2594993"/>
            <a:ext cx="269875" cy="849312"/>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93" name="AutoShape 20"/>
          <p:cNvCxnSpPr>
            <a:cxnSpLocks noChangeShapeType="1"/>
            <a:endCxn id="54283" idx="2"/>
          </p:cNvCxnSpPr>
          <p:nvPr/>
        </p:nvCxnSpPr>
        <p:spPr bwMode="auto">
          <a:xfrm flipV="1">
            <a:off x="4648200" y="2675161"/>
            <a:ext cx="2378075" cy="133350"/>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94" name="AutoShape 21"/>
          <p:cNvCxnSpPr>
            <a:cxnSpLocks noChangeShapeType="1"/>
            <a:stCxn id="54278" idx="7"/>
            <a:endCxn id="54283" idx="0"/>
          </p:cNvCxnSpPr>
          <p:nvPr/>
        </p:nvCxnSpPr>
        <p:spPr bwMode="auto">
          <a:xfrm rot="5400000" flipV="1">
            <a:off x="5550694" y="247080"/>
            <a:ext cx="701675" cy="3392487"/>
          </a:xfrm>
          <a:prstGeom prst="curvedConnector3">
            <a:avLst>
              <a:gd name="adj1" fmla="val -48417"/>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95" name="AutoShape 22"/>
          <p:cNvCxnSpPr>
            <a:cxnSpLocks noChangeShapeType="1"/>
            <a:stCxn id="54280" idx="5"/>
            <a:endCxn id="54283" idx="4"/>
          </p:cNvCxnSpPr>
          <p:nvPr/>
        </p:nvCxnSpPr>
        <p:spPr bwMode="auto">
          <a:xfrm rot="5400000" flipH="1" flipV="1">
            <a:off x="5498307" y="1826642"/>
            <a:ext cx="869950" cy="3328987"/>
          </a:xfrm>
          <a:prstGeom prst="curvedConnector3">
            <a:avLst>
              <a:gd name="adj1" fmla="val -3905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97" name="AutoShape 24"/>
          <p:cNvCxnSpPr>
            <a:cxnSpLocks noChangeShapeType="1"/>
            <a:stCxn id="54276" idx="5"/>
            <a:endCxn id="54277" idx="1"/>
          </p:cNvCxnSpPr>
          <p:nvPr/>
        </p:nvCxnSpPr>
        <p:spPr bwMode="auto">
          <a:xfrm rot="16200000" flipH="1">
            <a:off x="2992438" y="1935386"/>
            <a:ext cx="355600" cy="1003300"/>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298" name="Rectangle 25"/>
          <p:cNvSpPr>
            <a:spLocks noChangeArrowheads="1"/>
          </p:cNvSpPr>
          <p:nvPr/>
        </p:nvSpPr>
        <p:spPr bwMode="auto">
          <a:xfrm>
            <a:off x="0" y="25767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PER</a:t>
            </a:r>
          </a:p>
        </p:txBody>
      </p:sp>
      <p:sp>
        <p:nvSpPr>
          <p:cNvPr id="54299" name="Rectangle 26"/>
          <p:cNvSpPr>
            <a:spLocks noChangeArrowheads="1"/>
          </p:cNvSpPr>
          <p:nvPr/>
        </p:nvSpPr>
        <p:spPr bwMode="auto">
          <a:xfrm>
            <a:off x="8058150" y="2497361"/>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GPE</a:t>
            </a:r>
          </a:p>
        </p:txBody>
      </p:sp>
      <p:sp>
        <p:nvSpPr>
          <p:cNvPr id="54300" name="Rectangle 27"/>
          <p:cNvSpPr>
            <a:spLocks noChangeArrowheads="1"/>
          </p:cNvSpPr>
          <p:nvPr/>
        </p:nvSpPr>
        <p:spPr bwMode="auto">
          <a:xfrm>
            <a:off x="3886200" y="22719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GPE</a:t>
            </a:r>
          </a:p>
        </p:txBody>
      </p:sp>
      <p:sp>
        <p:nvSpPr>
          <p:cNvPr id="54301" name="Rectangle 28"/>
          <p:cNvSpPr>
            <a:spLocks noChangeArrowheads="1"/>
          </p:cNvSpPr>
          <p:nvPr/>
        </p:nvSpPr>
        <p:spPr bwMode="auto">
          <a:xfrm>
            <a:off x="1600200" y="37959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PER</a:t>
            </a:r>
          </a:p>
        </p:txBody>
      </p:sp>
      <p:sp>
        <p:nvSpPr>
          <p:cNvPr id="54302" name="Rectangle 29"/>
          <p:cNvSpPr>
            <a:spLocks noChangeArrowheads="1"/>
          </p:cNvSpPr>
          <p:nvPr/>
        </p:nvSpPr>
        <p:spPr bwMode="auto">
          <a:xfrm>
            <a:off x="3581400" y="40245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ORG</a:t>
            </a:r>
          </a:p>
        </p:txBody>
      </p:sp>
      <p:sp>
        <p:nvSpPr>
          <p:cNvPr id="54303" name="Rectangle 30"/>
          <p:cNvSpPr>
            <a:spLocks noChangeArrowheads="1"/>
          </p:cNvSpPr>
          <p:nvPr/>
        </p:nvSpPr>
        <p:spPr bwMode="auto">
          <a:xfrm>
            <a:off x="5641975" y="3748311"/>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PER</a:t>
            </a:r>
          </a:p>
        </p:txBody>
      </p:sp>
      <p:sp>
        <p:nvSpPr>
          <p:cNvPr id="54304" name="Rectangle 31"/>
          <p:cNvSpPr>
            <a:spLocks noChangeArrowheads="1"/>
          </p:cNvSpPr>
          <p:nvPr/>
        </p:nvSpPr>
        <p:spPr bwMode="auto">
          <a:xfrm>
            <a:off x="762000" y="32625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Children</a:t>
            </a:r>
          </a:p>
        </p:txBody>
      </p:sp>
      <p:sp>
        <p:nvSpPr>
          <p:cNvPr id="54305" name="Rectangle 32"/>
          <p:cNvSpPr>
            <a:spLocks noChangeArrowheads="1"/>
          </p:cNvSpPr>
          <p:nvPr/>
        </p:nvSpPr>
        <p:spPr bwMode="auto">
          <a:xfrm>
            <a:off x="838200" y="18909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Children</a:t>
            </a:r>
          </a:p>
        </p:txBody>
      </p:sp>
      <p:sp>
        <p:nvSpPr>
          <p:cNvPr id="54306" name="Rectangle 33"/>
          <p:cNvSpPr>
            <a:spLocks noChangeArrowheads="1"/>
          </p:cNvSpPr>
          <p:nvPr/>
        </p:nvSpPr>
        <p:spPr bwMode="auto">
          <a:xfrm>
            <a:off x="2743200" y="22719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Top_employee</a:t>
            </a:r>
          </a:p>
        </p:txBody>
      </p:sp>
      <p:sp>
        <p:nvSpPr>
          <p:cNvPr id="54307" name="Rectangle 34"/>
          <p:cNvSpPr>
            <a:spLocks noChangeArrowheads="1"/>
          </p:cNvSpPr>
          <p:nvPr/>
        </p:nvSpPr>
        <p:spPr bwMode="auto">
          <a:xfrm>
            <a:off x="2438400" y="28053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Top_employee</a:t>
            </a:r>
          </a:p>
        </p:txBody>
      </p:sp>
      <p:sp>
        <p:nvSpPr>
          <p:cNvPr id="54308" name="Rectangle 35"/>
          <p:cNvSpPr>
            <a:spLocks noChangeArrowheads="1"/>
          </p:cNvSpPr>
          <p:nvPr/>
        </p:nvSpPr>
        <p:spPr bwMode="auto">
          <a:xfrm>
            <a:off x="2514600" y="12051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Justice</a:t>
            </a:r>
          </a:p>
        </p:txBody>
      </p:sp>
      <p:sp>
        <p:nvSpPr>
          <p:cNvPr id="54309" name="Rectangle 36"/>
          <p:cNvSpPr>
            <a:spLocks noChangeArrowheads="1"/>
          </p:cNvSpPr>
          <p:nvPr/>
        </p:nvSpPr>
        <p:spPr bwMode="auto">
          <a:xfrm>
            <a:off x="2514600" y="38721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Justice</a:t>
            </a:r>
          </a:p>
        </p:txBody>
      </p:sp>
      <p:sp>
        <p:nvSpPr>
          <p:cNvPr id="54310" name="Rectangle 37"/>
          <p:cNvSpPr>
            <a:spLocks noChangeArrowheads="1"/>
          </p:cNvSpPr>
          <p:nvPr/>
        </p:nvSpPr>
        <p:spPr bwMode="auto">
          <a:xfrm>
            <a:off x="5257800" y="10527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Affiliation</a:t>
            </a:r>
          </a:p>
        </p:txBody>
      </p:sp>
      <p:sp>
        <p:nvSpPr>
          <p:cNvPr id="54311" name="Rectangle 38"/>
          <p:cNvSpPr>
            <a:spLocks noChangeArrowheads="1"/>
          </p:cNvSpPr>
          <p:nvPr/>
        </p:nvSpPr>
        <p:spPr bwMode="auto">
          <a:xfrm>
            <a:off x="5105400" y="26529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Located</a:t>
            </a:r>
          </a:p>
        </p:txBody>
      </p:sp>
      <p:sp>
        <p:nvSpPr>
          <p:cNvPr id="54312" name="Rectangle 39"/>
          <p:cNvSpPr>
            <a:spLocks noChangeArrowheads="1"/>
          </p:cNvSpPr>
          <p:nvPr/>
        </p:nvSpPr>
        <p:spPr bwMode="auto">
          <a:xfrm>
            <a:off x="4572000" y="15099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Member</a:t>
            </a:r>
          </a:p>
        </p:txBody>
      </p:sp>
      <p:sp>
        <p:nvSpPr>
          <p:cNvPr id="54313" name="Rectangle 40"/>
          <p:cNvSpPr>
            <a:spLocks noChangeArrowheads="1"/>
          </p:cNvSpPr>
          <p:nvPr/>
        </p:nvSpPr>
        <p:spPr bwMode="auto">
          <a:xfrm>
            <a:off x="4556125" y="3494311"/>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Member</a:t>
            </a:r>
          </a:p>
        </p:txBody>
      </p:sp>
      <p:sp>
        <p:nvSpPr>
          <p:cNvPr id="54314" name="Rectangle 41"/>
          <p:cNvSpPr>
            <a:spLocks noChangeArrowheads="1"/>
          </p:cNvSpPr>
          <p:nvPr/>
        </p:nvSpPr>
        <p:spPr bwMode="auto">
          <a:xfrm>
            <a:off x="5715000" y="4262661"/>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Affiliation</a:t>
            </a:r>
          </a:p>
        </p:txBody>
      </p:sp>
      <p:sp>
        <p:nvSpPr>
          <p:cNvPr id="54315" name="Rectangle 42"/>
          <p:cNvSpPr>
            <a:spLocks noChangeArrowheads="1"/>
          </p:cNvSpPr>
          <p:nvPr/>
        </p:nvSpPr>
        <p:spPr bwMode="auto">
          <a:xfrm>
            <a:off x="6248400" y="16623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Top-employee</a:t>
            </a:r>
          </a:p>
        </p:txBody>
      </p:sp>
      <p:sp>
        <p:nvSpPr>
          <p:cNvPr id="54316" name="Rectangle 43"/>
          <p:cNvSpPr>
            <a:spLocks noChangeArrowheads="1"/>
          </p:cNvSpPr>
          <p:nvPr/>
        </p:nvSpPr>
        <p:spPr bwMode="auto">
          <a:xfrm>
            <a:off x="6629400" y="33387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Top-employee</a:t>
            </a: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158</a:t>
            </a:fld>
            <a:endParaRPr lang="en-US" altLang="zh-TW" dirty="0"/>
          </a:p>
        </p:txBody>
      </p:sp>
    </p:spTree>
    <p:extLst>
      <p:ext uri="{BB962C8B-B14F-4D97-AF65-F5344CB8AC3E}">
        <p14:creationId xmlns:p14="http://schemas.microsoft.com/office/powerpoint/2010/main" val="309048288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Trends</a:t>
            </a:r>
            <a:endParaRPr lang="en-US" dirty="0"/>
          </a:p>
        </p:txBody>
      </p:sp>
      <p:sp>
        <p:nvSpPr>
          <p:cNvPr id="3" name="Content Placeholder 2"/>
          <p:cNvSpPr>
            <a:spLocks noGrp="1"/>
          </p:cNvSpPr>
          <p:nvPr>
            <p:ph idx="1"/>
          </p:nvPr>
        </p:nvSpPr>
        <p:spPr/>
        <p:txBody>
          <a:bodyPr/>
          <a:lstStyle/>
          <a:p>
            <a:r>
              <a:rPr lang="en-US" dirty="0" err="1" smtClean="0"/>
              <a:t>Wikification</a:t>
            </a:r>
            <a:r>
              <a:rPr lang="en-US" dirty="0" smtClean="0"/>
              <a:t> Until now: Solving </a:t>
            </a:r>
            <a:r>
              <a:rPr lang="en-US" dirty="0" err="1" smtClean="0"/>
              <a:t>Wikification</a:t>
            </a:r>
            <a:r>
              <a:rPr lang="en-US" dirty="0" smtClean="0"/>
              <a:t> Problems in</a:t>
            </a:r>
          </a:p>
          <a:p>
            <a:pPr lvl="1"/>
            <a:r>
              <a:rPr lang="en-US" dirty="0" smtClean="0"/>
              <a:t>Standard settings; Long documents</a:t>
            </a:r>
            <a:endParaRPr lang="en-US" dirty="0"/>
          </a:p>
          <a:p>
            <a:r>
              <a:rPr lang="en-US" dirty="0" smtClean="0"/>
              <a:t>Extending </a:t>
            </a:r>
            <a:r>
              <a:rPr lang="en-US" dirty="0"/>
              <a:t>the </a:t>
            </a:r>
            <a:r>
              <a:rPr lang="en-US" dirty="0" err="1" smtClean="0"/>
              <a:t>Wikification</a:t>
            </a:r>
            <a:r>
              <a:rPr lang="en-US" dirty="0" smtClean="0"/>
              <a:t> task </a:t>
            </a:r>
            <a:r>
              <a:rPr lang="en-US" dirty="0"/>
              <a:t>to new settings</a:t>
            </a:r>
          </a:p>
          <a:p>
            <a:pPr lvl="1"/>
            <a:r>
              <a:rPr lang="en-US" dirty="0"/>
              <a:t>Social media </a:t>
            </a:r>
            <a:r>
              <a:rPr lang="en-US" dirty="0" err="1" smtClean="0"/>
              <a:t>Wikification</a:t>
            </a:r>
            <a:r>
              <a:rPr lang="en-US" dirty="0" smtClean="0"/>
              <a:t> </a:t>
            </a:r>
            <a:endParaRPr lang="en-US" dirty="0"/>
          </a:p>
          <a:p>
            <a:pPr lvl="1"/>
            <a:r>
              <a:rPr lang="en-US" dirty="0" smtClean="0"/>
              <a:t>Spatiotemporal </a:t>
            </a:r>
            <a:r>
              <a:rPr lang="en-US" dirty="0" err="1"/>
              <a:t>Wikification</a:t>
            </a:r>
            <a:r>
              <a:rPr lang="en-US" dirty="0"/>
              <a:t> </a:t>
            </a:r>
            <a:endParaRPr lang="en-US" dirty="0" smtClean="0"/>
          </a:p>
          <a:p>
            <a:pPr lvl="1"/>
            <a:r>
              <a:rPr lang="en-US" dirty="0" smtClean="0"/>
              <a:t>Handling emerging entities</a:t>
            </a:r>
          </a:p>
          <a:p>
            <a:pPr lvl="1"/>
            <a:r>
              <a:rPr lang="en-US" dirty="0" smtClean="0"/>
              <a:t>Cross-lingual Entity Linking </a:t>
            </a:r>
          </a:p>
          <a:p>
            <a:pPr lvl="1"/>
            <a:r>
              <a:rPr lang="en-US" dirty="0" smtClean="0"/>
              <a:t>Linking to general KB and ontologies</a:t>
            </a:r>
          </a:p>
          <a:p>
            <a:pPr lvl="1"/>
            <a:r>
              <a:rPr lang="en-US" dirty="0" smtClean="0"/>
              <a:t>Fuzzy matching for candidates</a:t>
            </a:r>
            <a:endParaRPr lang="en-US" dirty="0"/>
          </a:p>
          <a:p>
            <a:pPr lvl="1"/>
            <a:endParaRPr lang="en-US" dirty="0" smtClean="0"/>
          </a:p>
          <a:p>
            <a:pPr lvl="1"/>
            <a:endParaRPr lang="en-US" dirty="0"/>
          </a:p>
          <a:p>
            <a:pPr marL="457200" lvl="1" indent="0">
              <a:buNone/>
            </a:pPr>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5229200"/>
            <a:ext cx="1451775" cy="1240160"/>
          </a:xfrm>
          <a:prstGeom prst="rect">
            <a:avLst/>
          </a:prstGeom>
        </p:spPr>
      </p:pic>
      <p:sp>
        <p:nvSpPr>
          <p:cNvPr id="5" name="Right Arrow 4"/>
          <p:cNvSpPr/>
          <p:nvPr/>
        </p:nvSpPr>
        <p:spPr>
          <a:xfrm>
            <a:off x="151972" y="2780928"/>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pPr>
                <a:defRPr/>
              </a:pPr>
              <a:t>159</a:t>
            </a:fld>
            <a:endParaRPr lang="en-US" altLang="zh-TW" dirty="0"/>
          </a:p>
        </p:txBody>
      </p:sp>
    </p:spTree>
    <p:extLst>
      <p:ext uri="{BB962C8B-B14F-4D97-AF65-F5344CB8AC3E}">
        <p14:creationId xmlns:p14="http://schemas.microsoft.com/office/powerpoint/2010/main" val="272208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Navigating Unfamiliar Domains</a:t>
            </a:r>
            <a:endParaRPr lang="en-US" dirty="0"/>
          </a:p>
        </p:txBody>
      </p:sp>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82" y="1124744"/>
            <a:ext cx="4173477" cy="5257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Content Placeholder 1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85416" y="1098419"/>
            <a:ext cx="7104052" cy="5394960"/>
          </a:xfrm>
        </p:spPr>
      </p:pic>
      <p:grpSp>
        <p:nvGrpSpPr>
          <p:cNvPr id="8" name="Group 7"/>
          <p:cNvGrpSpPr/>
          <p:nvPr/>
        </p:nvGrpSpPr>
        <p:grpSpPr>
          <a:xfrm>
            <a:off x="4007296" y="1045650"/>
            <a:ext cx="5029200" cy="5711484"/>
            <a:chOff x="26593800" y="10422390"/>
            <a:chExt cx="5257800" cy="6400800"/>
          </a:xfrm>
        </p:grpSpPr>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93800" y="10422390"/>
              <a:ext cx="5257799" cy="19260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93800" y="13526976"/>
              <a:ext cx="5243973" cy="15052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93800" y="12115800"/>
              <a:ext cx="5243973" cy="14526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93800" y="15032229"/>
              <a:ext cx="5257800" cy="17909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cxnSp>
        <p:nvCxnSpPr>
          <p:cNvPr id="13" name="Straight Arrow Connector 12"/>
          <p:cNvCxnSpPr/>
          <p:nvPr/>
        </p:nvCxnSpPr>
        <p:spPr>
          <a:xfrm flipV="1">
            <a:off x="2339752" y="1904978"/>
            <a:ext cx="3672408" cy="2820166"/>
          </a:xfrm>
          <a:prstGeom prst="straightConnector1">
            <a:avLst/>
          </a:prstGeom>
          <a:ln w="31750">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3779912" y="3204789"/>
            <a:ext cx="1440160" cy="110272"/>
          </a:xfrm>
          <a:prstGeom prst="straightConnector1">
            <a:avLst/>
          </a:prstGeom>
          <a:ln w="31750">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187420" y="4365104"/>
            <a:ext cx="3032652" cy="122368"/>
          </a:xfrm>
          <a:prstGeom prst="straightConnector1">
            <a:avLst/>
          </a:prstGeom>
          <a:ln w="31750">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25" name="TextBox 3"/>
          <p:cNvSpPr txBox="1">
            <a:spLocks noChangeArrowheads="1"/>
          </p:cNvSpPr>
          <p:nvPr/>
        </p:nvSpPr>
        <p:spPr bwMode="auto">
          <a:xfrm>
            <a:off x="4007297" y="5085184"/>
            <a:ext cx="5015974" cy="1754326"/>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b="1" dirty="0" smtClean="0">
                <a:solidFill>
                  <a:srgbClr val="FF0000"/>
                </a:solidFill>
                <a:latin typeface="Calibri" pitchFamily="34" charset="0"/>
              </a:rPr>
              <a:t>Educational  Applications: </a:t>
            </a:r>
            <a:r>
              <a:rPr lang="en-US" b="1" dirty="0" smtClean="0">
                <a:solidFill>
                  <a:srgbClr val="000000"/>
                </a:solidFill>
                <a:latin typeface="Calibri" pitchFamily="34" charset="0"/>
              </a:rPr>
              <a:t>Unfamiliar </a:t>
            </a:r>
            <a:r>
              <a:rPr lang="en-US" b="1" dirty="0">
                <a:solidFill>
                  <a:srgbClr val="000000"/>
                </a:solidFill>
                <a:latin typeface="Calibri" pitchFamily="34" charset="0"/>
              </a:rPr>
              <a:t>domains </a:t>
            </a:r>
            <a:r>
              <a:rPr lang="en-US" dirty="0">
                <a:solidFill>
                  <a:srgbClr val="000000"/>
                </a:solidFill>
                <a:latin typeface="Calibri" pitchFamily="34" charset="0"/>
              </a:rPr>
              <a:t>may contain terms unknown to a </a:t>
            </a:r>
            <a:r>
              <a:rPr lang="en-US" dirty="0" smtClean="0">
                <a:solidFill>
                  <a:srgbClr val="000000"/>
                </a:solidFill>
                <a:latin typeface="Calibri" pitchFamily="34" charset="0"/>
              </a:rPr>
              <a:t>reader. </a:t>
            </a:r>
            <a:endParaRPr lang="en-US" dirty="0">
              <a:solidFill>
                <a:srgbClr val="000000"/>
              </a:solidFill>
              <a:latin typeface="Calibri" pitchFamily="34" charset="0"/>
            </a:endParaRPr>
          </a:p>
          <a:p>
            <a:pPr eaLnBrk="1" hangingPunct="1">
              <a:buClr>
                <a:srgbClr val="000000"/>
              </a:buClr>
              <a:buSzPct val="100000"/>
            </a:pPr>
            <a:r>
              <a:rPr lang="en-US" dirty="0" smtClean="0">
                <a:solidFill>
                  <a:srgbClr val="000000"/>
                </a:solidFill>
                <a:latin typeface="Calibri" pitchFamily="34" charset="0"/>
              </a:rPr>
              <a:t>The </a:t>
            </a:r>
            <a:r>
              <a:rPr lang="en-US" dirty="0" err="1" smtClean="0">
                <a:solidFill>
                  <a:srgbClr val="000000"/>
                </a:solidFill>
                <a:latin typeface="Calibri" pitchFamily="34" charset="0"/>
              </a:rPr>
              <a:t>Wikifier</a:t>
            </a:r>
            <a:r>
              <a:rPr lang="en-US" dirty="0" smtClean="0">
                <a:solidFill>
                  <a:srgbClr val="000000"/>
                </a:solidFill>
                <a:latin typeface="Calibri" pitchFamily="34" charset="0"/>
              </a:rPr>
              <a:t> </a:t>
            </a:r>
            <a:r>
              <a:rPr lang="en-US" dirty="0">
                <a:solidFill>
                  <a:srgbClr val="000000"/>
                </a:solidFill>
                <a:latin typeface="Calibri" pitchFamily="34" charset="0"/>
              </a:rPr>
              <a:t>can supply the necessary background </a:t>
            </a:r>
            <a:r>
              <a:rPr lang="en-US" dirty="0" smtClean="0">
                <a:solidFill>
                  <a:srgbClr val="000000"/>
                </a:solidFill>
                <a:latin typeface="Calibri" pitchFamily="34" charset="0"/>
              </a:rPr>
              <a:t>knowledge even when  the </a:t>
            </a:r>
            <a:r>
              <a:rPr lang="en-US" dirty="0">
                <a:solidFill>
                  <a:srgbClr val="000000"/>
                </a:solidFill>
                <a:latin typeface="Calibri" pitchFamily="34" charset="0"/>
              </a:rPr>
              <a:t>relevant article </a:t>
            </a:r>
            <a:r>
              <a:rPr lang="en-US" dirty="0" smtClean="0">
                <a:solidFill>
                  <a:srgbClr val="000000"/>
                </a:solidFill>
                <a:latin typeface="Calibri" pitchFamily="34" charset="0"/>
              </a:rPr>
              <a:t>titles are not identical to what  </a:t>
            </a:r>
            <a:r>
              <a:rPr lang="en-US" dirty="0">
                <a:solidFill>
                  <a:srgbClr val="000000"/>
                </a:solidFill>
                <a:latin typeface="Calibri" pitchFamily="34" charset="0"/>
              </a:rPr>
              <a:t>appears in the </a:t>
            </a:r>
            <a:r>
              <a:rPr lang="en-US" dirty="0" smtClean="0">
                <a:solidFill>
                  <a:srgbClr val="000000"/>
                </a:solidFill>
                <a:latin typeface="Calibri" pitchFamily="34" charset="0"/>
              </a:rPr>
              <a:t>text, dealing with both </a:t>
            </a:r>
            <a:r>
              <a:rPr lang="en-US" b="1" dirty="0" smtClean="0">
                <a:solidFill>
                  <a:srgbClr val="000000"/>
                </a:solidFill>
                <a:latin typeface="Calibri" pitchFamily="34" charset="0"/>
              </a:rPr>
              <a:t>ambiguity and variability. </a:t>
            </a:r>
          </a:p>
        </p:txBody>
      </p:sp>
    </p:spTree>
    <p:extLst>
      <p:ext uri="{BB962C8B-B14F-4D97-AF65-F5344CB8AC3E}">
        <p14:creationId xmlns:p14="http://schemas.microsoft.com/office/powerpoint/2010/main" val="165353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05556E-6 -2.22222E-6 L -0.22586 -2.22222E-6 " pathEditMode="relative" rAng="0" ptsTypes="AA">
                                      <p:cBhvr>
                                        <p:cTn id="6" dur="2000" fill="hold"/>
                                        <p:tgtEl>
                                          <p:spTgt spid="14"/>
                                        </p:tgtEl>
                                        <p:attrNameLst>
                                          <p:attrName>ppt_x</p:attrName>
                                          <p:attrName>ppt_y</p:attrName>
                                        </p:attrNameLst>
                                      </p:cBhvr>
                                      <p:rCtr x="-11302" y="0"/>
                                    </p:animMotion>
                                  </p:childTnLst>
                                </p:cTn>
                              </p:par>
                              <p:par>
                                <p:cTn id="7" presetID="2" presetClass="entr" presetSubtype="2"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2000" fill="hold"/>
                                        <p:tgtEl>
                                          <p:spTgt spid="8"/>
                                        </p:tgtEl>
                                        <p:attrNameLst>
                                          <p:attrName>ppt_x</p:attrName>
                                        </p:attrNameLst>
                                      </p:cBhvr>
                                      <p:tavLst>
                                        <p:tav tm="0">
                                          <p:val>
                                            <p:strVal val="1+#ppt_w/2"/>
                                          </p:val>
                                        </p:tav>
                                        <p:tav tm="100000">
                                          <p:val>
                                            <p:strVal val="#ppt_x"/>
                                          </p:val>
                                        </p:tav>
                                      </p:tavLst>
                                    </p:anim>
                                    <p:anim calcmode="lin" valueType="num">
                                      <p:cBhvr additive="base">
                                        <p:cTn id="10"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2000"/>
                                        <p:tgtEl>
                                          <p:spTgt spid="20"/>
                                        </p:tgtEl>
                                      </p:cBhvr>
                                    </p:animEffect>
                                  </p:childTnLst>
                                </p:cTn>
                              </p:par>
                              <p:par>
                                <p:cTn id="19" presetID="2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Spatiotemporal Signals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a:t> </a:t>
            </a:r>
            <a:r>
              <a:rPr lang="en-US" dirty="0" smtClean="0"/>
              <a:t>           </a:t>
            </a:r>
          </a:p>
          <a:p>
            <a:pPr marL="0" indent="0">
              <a:buNone/>
            </a:pPr>
            <a:endParaRPr lang="en-US" dirty="0" smtClean="0"/>
          </a:p>
          <a:p>
            <a:pPr marL="0" indent="0">
              <a:buNone/>
            </a:pPr>
            <a:endParaRPr lang="en-US" dirty="0"/>
          </a:p>
          <a:p>
            <a:r>
              <a:rPr lang="en-US" dirty="0" smtClean="0"/>
              <a:t>In labeled data: [Fang and Chang, TACL 14]</a:t>
            </a:r>
          </a:p>
          <a:p>
            <a:pPr lvl="1"/>
            <a:r>
              <a:rPr lang="en-US" dirty="0" smtClean="0"/>
              <a:t>In US</a:t>
            </a:r>
            <a:r>
              <a:rPr lang="en-US" dirty="0"/>
              <a:t>, San Antonio Spurs </a:t>
            </a:r>
            <a:r>
              <a:rPr lang="en-US" dirty="0" smtClean="0"/>
              <a:t>accounts for </a:t>
            </a:r>
            <a:r>
              <a:rPr lang="en-US" dirty="0"/>
              <a:t>91% of </a:t>
            </a:r>
            <a:r>
              <a:rPr lang="en-US" dirty="0" smtClean="0"/>
              <a:t>“spurs”</a:t>
            </a:r>
          </a:p>
          <a:p>
            <a:pPr lvl="1"/>
            <a:r>
              <a:rPr lang="en-US" dirty="0" smtClean="0"/>
              <a:t>In UK,  </a:t>
            </a:r>
            <a:r>
              <a:rPr lang="en-US" dirty="0"/>
              <a:t>San Antonio Spurs </a:t>
            </a:r>
            <a:r>
              <a:rPr lang="en-US" dirty="0" smtClean="0"/>
              <a:t>only accounts </a:t>
            </a:r>
            <a:r>
              <a:rPr lang="en-US" dirty="0"/>
              <a:t>for </a:t>
            </a:r>
            <a:r>
              <a:rPr lang="en-US" dirty="0" smtClean="0"/>
              <a:t>8 % </a:t>
            </a:r>
            <a:r>
              <a:rPr lang="en-US" dirty="0"/>
              <a:t>of “spurs</a:t>
            </a:r>
            <a:r>
              <a:rPr lang="en-US" dirty="0" smtClean="0"/>
              <a:t>”</a:t>
            </a:r>
          </a:p>
          <a:p>
            <a:pPr lvl="1"/>
            <a:endParaRPr lang="en-US" dirty="0"/>
          </a:p>
          <a:p>
            <a:r>
              <a:rPr lang="en-US" dirty="0" smtClean="0"/>
              <a:t>It is important to use spatiotemporal signals</a:t>
            </a:r>
          </a:p>
          <a:p>
            <a:pPr lvl="1"/>
            <a:r>
              <a:rPr lang="en-US" dirty="0" smtClean="0"/>
              <a:t>How to use? Indirect or direct?</a:t>
            </a:r>
          </a:p>
          <a:p>
            <a:pPr lvl="2"/>
            <a:r>
              <a:rPr lang="en-US" dirty="0" smtClean="0"/>
              <a:t>Direct: associate entities with time and location</a:t>
            </a:r>
          </a:p>
          <a:p>
            <a:pPr lvl="2"/>
            <a:r>
              <a:rPr lang="en-US" dirty="0" smtClean="0"/>
              <a:t>Indirect: assume entities around the same time are similar</a:t>
            </a:r>
          </a:p>
          <a:p>
            <a:pPr lvl="1"/>
            <a:endParaRPr lang="en-US" dirty="0"/>
          </a:p>
          <a:p>
            <a:pPr lvl="1"/>
            <a:endParaRPr lang="en-US" dirty="0"/>
          </a:p>
          <a:p>
            <a:pPr lvl="1"/>
            <a:endParaRPr lang="en-US" dirty="0"/>
          </a:p>
          <a:p>
            <a:pPr marL="0" indent="0">
              <a:buNone/>
            </a:pPr>
            <a:endParaRPr lang="en-US" dirty="0"/>
          </a:p>
        </p:txBody>
      </p:sp>
      <p:sp>
        <p:nvSpPr>
          <p:cNvPr id="4" name="TextBox 3"/>
          <p:cNvSpPr txBox="1"/>
          <p:nvPr/>
        </p:nvSpPr>
        <p:spPr>
          <a:xfrm>
            <a:off x="647564" y="980728"/>
            <a:ext cx="7848872" cy="646331"/>
          </a:xfrm>
          <a:prstGeom prst="rect">
            <a:avLst/>
          </a:prstGeom>
          <a:solidFill>
            <a:srgbClr val="FFFF00"/>
          </a:solidFill>
          <a:ln>
            <a:solidFill>
              <a:schemeClr val="accent1">
                <a:shade val="50000"/>
              </a:schemeClr>
            </a:solidFill>
          </a:ln>
        </p:spPr>
        <p:txBody>
          <a:bodyPr wrap="square" rtlCol="0">
            <a:spAutoFit/>
          </a:bodyPr>
          <a:lstStyle/>
          <a:p>
            <a:pPr algn="ctr"/>
            <a:r>
              <a:rPr lang="en-US" dirty="0">
                <a:solidFill>
                  <a:srgbClr val="0070C0"/>
                </a:solidFill>
              </a:rPr>
              <a:t>who cares, nobody </a:t>
            </a:r>
            <a:r>
              <a:rPr lang="en-US" dirty="0" err="1">
                <a:solidFill>
                  <a:srgbClr val="0070C0"/>
                </a:solidFill>
              </a:rPr>
              <a:t>wanna</a:t>
            </a:r>
            <a:r>
              <a:rPr lang="en-US" dirty="0">
                <a:solidFill>
                  <a:srgbClr val="0070C0"/>
                </a:solidFill>
              </a:rPr>
              <a:t> see the </a:t>
            </a:r>
            <a:r>
              <a:rPr lang="en-US" u="sng" dirty="0">
                <a:solidFill>
                  <a:srgbClr val="FF0000"/>
                </a:solidFill>
              </a:rPr>
              <a:t>spurs</a:t>
            </a:r>
            <a:r>
              <a:rPr lang="en-US" dirty="0">
                <a:solidFill>
                  <a:srgbClr val="0070C0"/>
                </a:solidFill>
              </a:rPr>
              <a:t> play. Remember they’re boring…</a:t>
            </a:r>
            <a:endParaRPr lang="en-US" dirty="0"/>
          </a:p>
          <a:p>
            <a:pPr algn="ct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643" y="1815699"/>
            <a:ext cx="1440160" cy="9706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055" y="1642719"/>
            <a:ext cx="917146" cy="1368152"/>
          </a:xfrm>
          <a:prstGeom prst="rect">
            <a:avLst/>
          </a:prstGeom>
        </p:spPr>
      </p:pic>
      <p:cxnSp>
        <p:nvCxnSpPr>
          <p:cNvPr id="8" name="Straight Arrow Connector 7"/>
          <p:cNvCxnSpPr/>
          <p:nvPr/>
        </p:nvCxnSpPr>
        <p:spPr>
          <a:xfrm flipH="1">
            <a:off x="3836598" y="1343772"/>
            <a:ext cx="792088" cy="900971"/>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680467" y="1320589"/>
            <a:ext cx="1115669" cy="88427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4"/>
          </p:nvPr>
        </p:nvSpPr>
        <p:spPr/>
        <p:txBody>
          <a:bodyPr/>
          <a:lstStyle/>
          <a:p>
            <a:pPr>
              <a:defRPr/>
            </a:pPr>
            <a:fld id="{949EA72D-AFDA-4341-B72A-4A95FB1F0E84}" type="slidenum">
              <a:rPr lang="en-US" altLang="zh-TW" smtClean="0"/>
              <a:pPr>
                <a:defRPr/>
              </a:pPr>
              <a:t>160</a:t>
            </a:fld>
            <a:endParaRPr lang="en-US" altLang="zh-TW" dirty="0"/>
          </a:p>
        </p:txBody>
      </p:sp>
    </p:spTree>
    <p:extLst>
      <p:ext uri="{BB962C8B-B14F-4D97-AF65-F5344CB8AC3E}">
        <p14:creationId xmlns:p14="http://schemas.microsoft.com/office/powerpoint/2010/main" val="345491881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Evaluating NE </a:t>
            </a:r>
            <a:r>
              <a:rPr lang="en-US" dirty="0" err="1" smtClean="0"/>
              <a:t>Wikification</a:t>
            </a:r>
            <a:r>
              <a:rPr lang="en-US" dirty="0" smtClean="0"/>
              <a:t> in Tweets</a:t>
            </a:r>
            <a:endParaRPr lang="en-US" dirty="0"/>
          </a:p>
        </p:txBody>
      </p:sp>
      <p:sp>
        <p:nvSpPr>
          <p:cNvPr id="3" name="Content Placeholder 2"/>
          <p:cNvSpPr>
            <a:spLocks noGrp="1"/>
          </p:cNvSpPr>
          <p:nvPr>
            <p:ph idx="1"/>
          </p:nvPr>
        </p:nvSpPr>
        <p:spPr/>
        <p:txBody>
          <a:bodyPr/>
          <a:lstStyle/>
          <a:p>
            <a:r>
              <a:rPr lang="en-US" dirty="0" smtClean="0"/>
              <a:t>Information Extraction and Information Retrieval Settings</a:t>
            </a:r>
          </a:p>
          <a:p>
            <a:pPr lvl="1"/>
            <a:r>
              <a:rPr lang="en-US" dirty="0" smtClean="0"/>
              <a:t>IE: Given a collection of tweets, get all of the entities</a:t>
            </a:r>
          </a:p>
          <a:p>
            <a:pPr lvl="1"/>
            <a:r>
              <a:rPr lang="en-US" dirty="0" smtClean="0"/>
              <a:t>IR: Given an entity, get all of the tweets that mentioning it</a:t>
            </a:r>
          </a:p>
          <a:p>
            <a:pPr lvl="2"/>
            <a:r>
              <a:rPr lang="en-US" dirty="0" smtClean="0"/>
              <a:t>Use predefine keywords to get a set of tweets</a:t>
            </a:r>
          </a:p>
          <a:p>
            <a:pPr lvl="2"/>
            <a:r>
              <a:rPr lang="en-US" dirty="0"/>
              <a:t>M</a:t>
            </a:r>
            <a:r>
              <a:rPr lang="en-US" dirty="0" smtClean="0"/>
              <a:t>easure the classification performance</a:t>
            </a:r>
          </a:p>
          <a:p>
            <a:endParaRPr lang="en-US" sz="2000" dirty="0" smtClean="0"/>
          </a:p>
          <a:p>
            <a:r>
              <a:rPr lang="en-US" dirty="0" smtClean="0"/>
              <a:t>IR setting is not easy, because of surface form ambiguity</a:t>
            </a:r>
          </a:p>
          <a:p>
            <a:endParaRPr lang="en-US" dirty="0"/>
          </a:p>
          <a:p>
            <a:endParaRPr lang="en-US" dirty="0" smtClean="0"/>
          </a:p>
          <a:p>
            <a:endParaRPr lang="en-US" dirty="0"/>
          </a:p>
          <a:p>
            <a:pPr marL="0" indent="0">
              <a:buNone/>
            </a:pPr>
            <a:endParaRPr lang="en-US" dirty="0"/>
          </a:p>
          <a:p>
            <a:r>
              <a:rPr lang="en-US" dirty="0" smtClean="0"/>
              <a:t>IR setting is important for market research</a:t>
            </a:r>
          </a:p>
        </p:txBody>
      </p:sp>
      <p:graphicFrame>
        <p:nvGraphicFramePr>
          <p:cNvPr id="5" name="Table 4"/>
          <p:cNvGraphicFramePr>
            <a:graphicFrameLocks noGrp="1"/>
          </p:cNvGraphicFramePr>
          <p:nvPr>
            <p:extLst/>
          </p:nvPr>
        </p:nvGraphicFramePr>
        <p:xfrm>
          <a:off x="958341" y="3884848"/>
          <a:ext cx="4064000" cy="1478280"/>
        </p:xfrm>
        <a:graphic>
          <a:graphicData uri="http://schemas.openxmlformats.org/drawingml/2006/table">
            <a:tbl>
              <a:tblPr firstRow="1" bandRow="1">
                <a:tableStyleId>{5C22544A-7EE6-4342-B048-85BDC9FD1C3A}</a:tableStyleId>
              </a:tblPr>
              <a:tblGrid>
                <a:gridCol w="1224136"/>
                <a:gridCol w="2839864"/>
              </a:tblGrid>
              <a:tr h="323655">
                <a:tc>
                  <a:txBody>
                    <a:bodyPr/>
                    <a:lstStyle/>
                    <a:p>
                      <a:endParaRPr lang="en-US" dirty="0"/>
                    </a:p>
                  </a:txBody>
                  <a:tcPr/>
                </a:tc>
                <a:tc>
                  <a:txBody>
                    <a:bodyPr/>
                    <a:lstStyle/>
                    <a:p>
                      <a:r>
                        <a:rPr lang="en-US" dirty="0" smtClean="0"/>
                        <a:t>Query Entity</a:t>
                      </a:r>
                      <a:endParaRPr lang="en-US" dirty="0"/>
                    </a:p>
                  </a:txBody>
                  <a:tcPr/>
                </a:tc>
              </a:tr>
              <a:tr h="370840">
                <a:tc>
                  <a:txBody>
                    <a:bodyPr/>
                    <a:lstStyle/>
                    <a:p>
                      <a:r>
                        <a:rPr lang="en-US" dirty="0" smtClean="0"/>
                        <a:t>PER</a:t>
                      </a:r>
                      <a:endParaRPr lang="en-US" dirty="0"/>
                    </a:p>
                  </a:txBody>
                  <a:tcPr/>
                </a:tc>
                <a:tc>
                  <a:txBody>
                    <a:bodyPr/>
                    <a:lstStyle/>
                    <a:p>
                      <a:r>
                        <a:rPr lang="en-US" dirty="0" smtClean="0"/>
                        <a:t>Hillary Rodham Clinton</a:t>
                      </a:r>
                      <a:endParaRPr lang="en-US" dirty="0"/>
                    </a:p>
                  </a:txBody>
                  <a:tcPr/>
                </a:tc>
              </a:tr>
              <a:tr h="370840">
                <a:tc>
                  <a:txBody>
                    <a:bodyPr/>
                    <a:lstStyle/>
                    <a:p>
                      <a:r>
                        <a:rPr lang="en-US" dirty="0" smtClean="0"/>
                        <a:t>ORG</a:t>
                      </a:r>
                      <a:endParaRPr lang="en-US" dirty="0"/>
                    </a:p>
                  </a:txBody>
                  <a:tcPr/>
                </a:tc>
                <a:tc>
                  <a:txBody>
                    <a:bodyPr/>
                    <a:lstStyle/>
                    <a:p>
                      <a:r>
                        <a:rPr lang="en-US" dirty="0" smtClean="0"/>
                        <a:t>Big Bang</a:t>
                      </a:r>
                      <a:r>
                        <a:rPr lang="en-US" baseline="0" dirty="0" smtClean="0"/>
                        <a:t> (South Korea Band)</a:t>
                      </a:r>
                      <a:endParaRPr lang="en-US" dirty="0"/>
                    </a:p>
                  </a:txBody>
                  <a:tcPr/>
                </a:tc>
              </a:tr>
              <a:tr h="370840">
                <a:tc>
                  <a:txBody>
                    <a:bodyPr/>
                    <a:lstStyle/>
                    <a:p>
                      <a:r>
                        <a:rPr lang="en-US" dirty="0" smtClean="0"/>
                        <a:t>LOC</a:t>
                      </a:r>
                      <a:endParaRPr lang="en-US" dirty="0"/>
                    </a:p>
                  </a:txBody>
                  <a:tcPr/>
                </a:tc>
                <a:tc>
                  <a:txBody>
                    <a:bodyPr/>
                    <a:lstStyle/>
                    <a:p>
                      <a:r>
                        <a:rPr lang="en-US" dirty="0" smtClean="0"/>
                        <a:t>Washington (state)</a:t>
                      </a:r>
                      <a:endParaRPr lang="en-US" dirty="0"/>
                    </a:p>
                  </a:txBody>
                  <a:tcPr/>
                </a:tc>
              </a:tr>
            </a:tbl>
          </a:graphicData>
        </a:graphic>
      </p:graphicFrame>
      <p:grpSp>
        <p:nvGrpSpPr>
          <p:cNvPr id="9" name="Group 8"/>
          <p:cNvGrpSpPr/>
          <p:nvPr/>
        </p:nvGrpSpPr>
        <p:grpSpPr>
          <a:xfrm>
            <a:off x="4982185" y="3884848"/>
            <a:ext cx="4156272" cy="369332"/>
            <a:chOff x="4322459" y="3053536"/>
            <a:chExt cx="4156272" cy="369332"/>
          </a:xfrm>
        </p:grpSpPr>
        <p:cxnSp>
          <p:nvCxnSpPr>
            <p:cNvPr id="7" name="Straight Arrow Connector 6"/>
            <p:cNvCxnSpPr/>
            <p:nvPr/>
          </p:nvCxnSpPr>
          <p:spPr>
            <a:xfrm flipH="1">
              <a:off x="4322459" y="3249648"/>
              <a:ext cx="1709899" cy="151865"/>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102467" y="3053536"/>
              <a:ext cx="2376264" cy="369332"/>
            </a:xfrm>
            <a:prstGeom prst="rect">
              <a:avLst/>
            </a:prstGeom>
            <a:noFill/>
          </p:spPr>
          <p:txBody>
            <a:bodyPr wrap="square" rtlCol="0">
              <a:spAutoFit/>
            </a:bodyPr>
            <a:lstStyle/>
            <a:p>
              <a:r>
                <a:rPr lang="en-US" dirty="0" smtClean="0"/>
                <a:t>Bill Clinton</a:t>
              </a:r>
              <a:endParaRPr lang="en-US" dirty="0"/>
            </a:p>
          </p:txBody>
        </p:sp>
      </p:grpSp>
      <p:grpSp>
        <p:nvGrpSpPr>
          <p:cNvPr id="10" name="Group 9"/>
          <p:cNvGrpSpPr/>
          <p:nvPr/>
        </p:nvGrpSpPr>
        <p:grpSpPr>
          <a:xfrm>
            <a:off x="4966195" y="4336241"/>
            <a:ext cx="3664459" cy="406579"/>
            <a:chOff x="4932040" y="3814509"/>
            <a:chExt cx="3664459" cy="406579"/>
          </a:xfrm>
        </p:grpSpPr>
        <p:cxnSp>
          <p:nvCxnSpPr>
            <p:cNvPr id="11" name="Straight Arrow Connector 10"/>
            <p:cNvCxnSpPr>
              <a:stCxn id="12" idx="1"/>
            </p:cNvCxnSpPr>
            <p:nvPr/>
          </p:nvCxnSpPr>
          <p:spPr>
            <a:xfrm flipH="1">
              <a:off x="4932040" y="3999175"/>
              <a:ext cx="1288195" cy="221913"/>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220235" y="3814509"/>
              <a:ext cx="2376264" cy="369332"/>
            </a:xfrm>
            <a:prstGeom prst="rect">
              <a:avLst/>
            </a:prstGeom>
            <a:noFill/>
          </p:spPr>
          <p:txBody>
            <a:bodyPr wrap="square" rtlCol="0">
              <a:spAutoFit/>
            </a:bodyPr>
            <a:lstStyle/>
            <a:p>
              <a:r>
                <a:rPr lang="en-US" dirty="0" smtClean="0"/>
                <a:t>Big Bang Theory</a:t>
              </a:r>
              <a:endParaRPr lang="en-US" dirty="0"/>
            </a:p>
          </p:txBody>
        </p:sp>
      </p:grpSp>
      <p:cxnSp>
        <p:nvCxnSpPr>
          <p:cNvPr id="14" name="Straight Arrow Connector 13"/>
          <p:cNvCxnSpPr>
            <a:stCxn id="15" idx="1"/>
          </p:cNvCxnSpPr>
          <p:nvPr/>
        </p:nvCxnSpPr>
        <p:spPr>
          <a:xfrm flipH="1" flipV="1">
            <a:off x="5022341" y="5124408"/>
            <a:ext cx="1288195" cy="147419"/>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310536" y="5087161"/>
            <a:ext cx="2376264" cy="369332"/>
          </a:xfrm>
          <a:prstGeom prst="rect">
            <a:avLst/>
          </a:prstGeom>
          <a:noFill/>
        </p:spPr>
        <p:txBody>
          <a:bodyPr wrap="square" rtlCol="0">
            <a:spAutoFit/>
          </a:bodyPr>
          <a:lstStyle/>
          <a:p>
            <a:r>
              <a:rPr lang="en-US" dirty="0" smtClean="0"/>
              <a:t>DC, University,… </a:t>
            </a:r>
            <a:endParaRPr lang="en-US" dirty="0"/>
          </a:p>
        </p:txBody>
      </p:sp>
    </p:spTree>
    <p:extLst>
      <p:ext uri="{BB962C8B-B14F-4D97-AF65-F5344CB8AC3E}">
        <p14:creationId xmlns:p14="http://schemas.microsoft.com/office/powerpoint/2010/main" val="270673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Spatiotemporal Signals can help</a:t>
            </a:r>
            <a:endParaRPr lang="en-US" dirty="0"/>
          </a:p>
        </p:txBody>
      </p:sp>
      <p:sp>
        <p:nvSpPr>
          <p:cNvPr id="3" name="Content Placeholder 2"/>
          <p:cNvSpPr>
            <a:spLocks noGrp="1"/>
          </p:cNvSpPr>
          <p:nvPr>
            <p:ph idx="1"/>
          </p:nvPr>
        </p:nvSpPr>
        <p:spPr>
          <a:xfrm>
            <a:off x="144017" y="980728"/>
            <a:ext cx="7884367" cy="5001419"/>
          </a:xfrm>
        </p:spPr>
        <p:txBody>
          <a:bodyPr/>
          <a:lstStyle/>
          <a:p>
            <a:r>
              <a:rPr lang="en-US" dirty="0"/>
              <a:t>T</a:t>
            </a:r>
            <a:r>
              <a:rPr lang="en-US" sz="2400" dirty="0" smtClean="0"/>
              <a:t>he state of the art baseline</a:t>
            </a:r>
          </a:p>
          <a:p>
            <a:pPr lvl="1"/>
            <a:r>
              <a:rPr lang="en-US" sz="2200" dirty="0" smtClean="0">
                <a:solidFill>
                  <a:srgbClr val="FFC000"/>
                </a:solidFill>
              </a:rPr>
              <a:t>(At that time)</a:t>
            </a:r>
          </a:p>
          <a:p>
            <a:r>
              <a:rPr lang="en-US" sz="2600" dirty="0" smtClean="0"/>
              <a:t>Using both time and location</a:t>
            </a:r>
          </a:p>
          <a:p>
            <a:pPr lvl="1"/>
            <a:r>
              <a:rPr lang="en-US" dirty="0" smtClean="0"/>
              <a:t>Helps even more</a:t>
            </a:r>
            <a:endParaRPr lang="en-US" dirty="0"/>
          </a:p>
          <a:p>
            <a:pPr lvl="1"/>
            <a:endParaRPr lang="en-US" dirty="0"/>
          </a:p>
          <a:p>
            <a:r>
              <a:rPr lang="en-US" sz="2400" dirty="0" smtClean="0"/>
              <a:t>Error analysis:</a:t>
            </a:r>
          </a:p>
          <a:p>
            <a:pPr lvl="1"/>
            <a:r>
              <a:rPr lang="en-US" sz="2200" dirty="0" smtClean="0"/>
              <a:t>Entities are time and location sensitive</a:t>
            </a:r>
          </a:p>
        </p:txBody>
      </p:sp>
      <p:pic>
        <p:nvPicPr>
          <p:cNvPr id="5" name="Picture 4"/>
          <p:cNvPicPr>
            <a:picLocks noChangeAspect="1"/>
          </p:cNvPicPr>
          <p:nvPr/>
        </p:nvPicPr>
        <p:blipFill>
          <a:blip r:embed="rId2"/>
          <a:stretch>
            <a:fillRect/>
          </a:stretch>
        </p:blipFill>
        <p:spPr>
          <a:xfrm>
            <a:off x="125760" y="4005064"/>
            <a:ext cx="8892480" cy="2143125"/>
          </a:xfrm>
          <a:prstGeom prst="rect">
            <a:avLst/>
          </a:prstGeom>
        </p:spPr>
      </p:pic>
      <p:graphicFrame>
        <p:nvGraphicFramePr>
          <p:cNvPr id="6" name="Table 5"/>
          <p:cNvGraphicFramePr>
            <a:graphicFrameLocks noGrp="1"/>
          </p:cNvGraphicFramePr>
          <p:nvPr>
            <p:extLst/>
          </p:nvPr>
        </p:nvGraphicFramePr>
        <p:xfrm>
          <a:off x="5350769" y="980728"/>
          <a:ext cx="3336031" cy="1828800"/>
        </p:xfrm>
        <a:graphic>
          <a:graphicData uri="http://schemas.openxmlformats.org/drawingml/2006/table">
            <a:tbl>
              <a:tblPr firstRow="1" bandRow="1">
                <a:tableStyleId>{5C22544A-7EE6-4342-B048-85BDC9FD1C3A}</a:tableStyleId>
              </a:tblPr>
              <a:tblGrid>
                <a:gridCol w="1112011"/>
                <a:gridCol w="999885"/>
                <a:gridCol w="1224135"/>
              </a:tblGrid>
              <a:tr h="370840">
                <a:tc>
                  <a:txBody>
                    <a:bodyPr/>
                    <a:lstStyle/>
                    <a:p>
                      <a:endParaRPr lang="en-US" sz="2400" dirty="0"/>
                    </a:p>
                  </a:txBody>
                  <a:tcPr/>
                </a:tc>
                <a:tc>
                  <a:txBody>
                    <a:bodyPr/>
                    <a:lstStyle/>
                    <a:p>
                      <a:pPr algn="ctr"/>
                      <a:r>
                        <a:rPr lang="en-US" sz="2400" dirty="0" smtClean="0"/>
                        <a:t>IE</a:t>
                      </a:r>
                      <a:endParaRPr lang="en-US" sz="2400" dirty="0"/>
                    </a:p>
                  </a:txBody>
                  <a:tcPr/>
                </a:tc>
                <a:tc>
                  <a:txBody>
                    <a:bodyPr/>
                    <a:lstStyle/>
                    <a:p>
                      <a:pPr algn="ctr"/>
                      <a:r>
                        <a:rPr lang="en-US" sz="2400" dirty="0" smtClean="0"/>
                        <a:t>IR</a:t>
                      </a:r>
                      <a:endParaRPr lang="en-US" sz="2400" dirty="0"/>
                    </a:p>
                  </a:txBody>
                  <a:tcPr/>
                </a:tc>
              </a:tr>
              <a:tr h="370840">
                <a:tc>
                  <a:txBody>
                    <a:bodyPr/>
                    <a:lstStyle/>
                    <a:p>
                      <a:r>
                        <a:rPr lang="en-US" sz="2400" dirty="0" smtClean="0"/>
                        <a:t>Base</a:t>
                      </a:r>
                      <a:endParaRPr lang="en-US" sz="2400" dirty="0"/>
                    </a:p>
                  </a:txBody>
                  <a:tcPr/>
                </a:tc>
                <a:tc>
                  <a:txBody>
                    <a:bodyPr/>
                    <a:lstStyle/>
                    <a:p>
                      <a:pPr algn="ctr"/>
                      <a:r>
                        <a:rPr lang="en-US" sz="2400" dirty="0" smtClean="0"/>
                        <a:t>57.0</a:t>
                      </a:r>
                      <a:endParaRPr lang="en-US" sz="2400" dirty="0"/>
                    </a:p>
                  </a:txBody>
                  <a:tcPr/>
                </a:tc>
                <a:tc>
                  <a:txBody>
                    <a:bodyPr/>
                    <a:lstStyle/>
                    <a:p>
                      <a:pPr algn="ctr"/>
                      <a:r>
                        <a:rPr lang="en-US" sz="2400" dirty="0" smtClean="0"/>
                        <a:t>58.4</a:t>
                      </a:r>
                      <a:endParaRPr lang="en-US" sz="2400" dirty="0"/>
                    </a:p>
                  </a:txBody>
                  <a:tcPr/>
                </a:tc>
              </a:tr>
              <a:tr h="370840">
                <a:tc>
                  <a:txBody>
                    <a:bodyPr/>
                    <a:lstStyle/>
                    <a:p>
                      <a:r>
                        <a:rPr lang="en-US" sz="2400" dirty="0" smtClean="0"/>
                        <a:t>+T</a:t>
                      </a:r>
                      <a:endParaRPr lang="en-US" sz="2400" dirty="0"/>
                    </a:p>
                  </a:txBody>
                  <a:tcPr/>
                </a:tc>
                <a:tc>
                  <a:txBody>
                    <a:bodyPr/>
                    <a:lstStyle/>
                    <a:p>
                      <a:pPr algn="ctr"/>
                      <a:r>
                        <a:rPr lang="en-US" sz="2400" dirty="0" smtClean="0"/>
                        <a:t>64.9</a:t>
                      </a:r>
                      <a:endParaRPr lang="en-US" sz="2400" dirty="0"/>
                    </a:p>
                  </a:txBody>
                  <a:tcPr/>
                </a:tc>
                <a:tc>
                  <a:txBody>
                    <a:bodyPr/>
                    <a:lstStyle/>
                    <a:p>
                      <a:pPr algn="ctr"/>
                      <a:r>
                        <a:rPr lang="en-US" sz="2400" dirty="0" smtClean="0"/>
                        <a:t>71.4</a:t>
                      </a:r>
                      <a:endParaRPr lang="en-US" sz="2400" dirty="0"/>
                    </a:p>
                  </a:txBody>
                  <a:tcPr/>
                </a:tc>
              </a:tr>
              <a:tr h="370840">
                <a:tc>
                  <a:txBody>
                    <a:bodyPr/>
                    <a:lstStyle/>
                    <a:p>
                      <a:r>
                        <a:rPr lang="en-US" sz="2400" dirty="0" smtClean="0"/>
                        <a:t>+T+L</a:t>
                      </a:r>
                      <a:endParaRPr lang="en-US" sz="2400" dirty="0"/>
                    </a:p>
                  </a:txBody>
                  <a:tcPr/>
                </a:tc>
                <a:tc>
                  <a:txBody>
                    <a:bodyPr/>
                    <a:lstStyle/>
                    <a:p>
                      <a:pPr algn="ctr"/>
                      <a:r>
                        <a:rPr lang="en-US" sz="2400" dirty="0" smtClean="0"/>
                        <a:t>68.6</a:t>
                      </a:r>
                      <a:endParaRPr lang="en-US" sz="2400" dirty="0"/>
                    </a:p>
                  </a:txBody>
                  <a:tcPr/>
                </a:tc>
                <a:tc>
                  <a:txBody>
                    <a:bodyPr/>
                    <a:lstStyle/>
                    <a:p>
                      <a:pPr algn="ctr"/>
                      <a:r>
                        <a:rPr lang="en-US" sz="2400" dirty="0" smtClean="0"/>
                        <a:t>79.0</a:t>
                      </a:r>
                      <a:endParaRPr lang="en-US" sz="2400" dirty="0"/>
                    </a:p>
                  </a:txBody>
                  <a:tcPr/>
                </a:tc>
              </a:tr>
            </a:tbl>
          </a:graphicData>
        </a:graphic>
      </p:graphicFrame>
    </p:spTree>
    <p:extLst>
      <p:ext uri="{BB962C8B-B14F-4D97-AF65-F5344CB8AC3E}">
        <p14:creationId xmlns:p14="http://schemas.microsoft.com/office/powerpoint/2010/main" val="429152830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 Entity Linking VS Keyword</a:t>
            </a:r>
            <a:endParaRPr lang="en-US" dirty="0"/>
          </a:p>
        </p:txBody>
      </p:sp>
      <p:sp>
        <p:nvSpPr>
          <p:cNvPr id="3" name="Content Placeholder 2"/>
          <p:cNvSpPr>
            <a:spLocks noGrp="1"/>
          </p:cNvSpPr>
          <p:nvPr>
            <p:ph idx="1"/>
          </p:nvPr>
        </p:nvSpPr>
        <p:spPr/>
        <p:txBody>
          <a:bodyPr/>
          <a:lstStyle/>
          <a:p>
            <a:r>
              <a:rPr lang="en-US" dirty="0" smtClean="0"/>
              <a:t>Entity is better at studying t/s behaviors</a:t>
            </a:r>
            <a:endParaRPr lang="en-US" dirty="0"/>
          </a:p>
        </p:txBody>
      </p:sp>
      <p:pic>
        <p:nvPicPr>
          <p:cNvPr id="5" name="Picture 4"/>
          <p:cNvPicPr>
            <a:picLocks noChangeAspect="1"/>
          </p:cNvPicPr>
          <p:nvPr/>
        </p:nvPicPr>
        <p:blipFill>
          <a:blip r:embed="rId2"/>
          <a:stretch>
            <a:fillRect/>
          </a:stretch>
        </p:blipFill>
        <p:spPr>
          <a:xfrm>
            <a:off x="323528" y="854356"/>
            <a:ext cx="8363272" cy="3029041"/>
          </a:xfrm>
          <a:prstGeom prst="rect">
            <a:avLst/>
          </a:prstGeom>
        </p:spPr>
      </p:pic>
      <p:sp>
        <p:nvSpPr>
          <p:cNvPr id="7" name="Content Placeholder 2"/>
          <p:cNvSpPr txBox="1">
            <a:spLocks/>
          </p:cNvSpPr>
          <p:nvPr/>
        </p:nvSpPr>
        <p:spPr bwMode="auto">
          <a:xfrm>
            <a:off x="432049" y="4027413"/>
            <a:ext cx="7884367" cy="1954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chemeClr val="tx2">
                    <a:lumMod val="75000"/>
                  </a:schemeClr>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rgbClr val="800000"/>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eaLnBrk="1" hangingPunct="1"/>
            <a:r>
              <a:rPr lang="en-US" dirty="0"/>
              <a:t>Retrieve all tweets for Washington (state)</a:t>
            </a:r>
          </a:p>
          <a:p>
            <a:pPr lvl="1" eaLnBrk="1" hangingPunct="1"/>
            <a:r>
              <a:rPr lang="en-US" dirty="0"/>
              <a:t>Entity Linking can capture the temporal behavior of entities</a:t>
            </a:r>
          </a:p>
          <a:p>
            <a:pPr eaLnBrk="1" hangingPunct="1"/>
            <a:r>
              <a:rPr lang="en-US" dirty="0" smtClean="0"/>
              <a:t>Keyword is the state of the art</a:t>
            </a:r>
          </a:p>
          <a:p>
            <a:pPr lvl="1" eaLnBrk="1" hangingPunct="1"/>
            <a:r>
              <a:rPr lang="en-US" dirty="0" smtClean="0"/>
              <a:t>Naïve keyword: design is simple, but keyword is ambiguous</a:t>
            </a:r>
            <a:endParaRPr lang="en-US" dirty="0"/>
          </a:p>
          <a:p>
            <a:pPr lvl="1" eaLnBrk="1" hangingPunct="1"/>
            <a:r>
              <a:rPr lang="en-US" dirty="0" smtClean="0"/>
              <a:t>Complicate keyword: low </a:t>
            </a:r>
            <a:r>
              <a:rPr lang="en-US" dirty="0"/>
              <a:t>recall</a:t>
            </a:r>
            <a:r>
              <a:rPr lang="en-US" dirty="0" smtClean="0"/>
              <a:t>: </a:t>
            </a:r>
            <a:r>
              <a:rPr lang="en-US" dirty="0"/>
              <a:t>Hard to scale </a:t>
            </a:r>
            <a:endParaRPr lang="en-US" dirty="0" smtClean="0"/>
          </a:p>
        </p:txBody>
      </p:sp>
    </p:spTree>
    <p:extLst>
      <p:ext uri="{BB962C8B-B14F-4D97-AF65-F5344CB8AC3E}">
        <p14:creationId xmlns:p14="http://schemas.microsoft.com/office/powerpoint/2010/main" val="154067053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 Entity Linking vs Keyword</a:t>
            </a:r>
            <a:endParaRPr lang="en-US" dirty="0"/>
          </a:p>
        </p:txBody>
      </p:sp>
      <p:sp>
        <p:nvSpPr>
          <p:cNvPr id="3" name="Content Placeholder 2"/>
          <p:cNvSpPr>
            <a:spLocks noGrp="1"/>
          </p:cNvSpPr>
          <p:nvPr>
            <p:ph idx="1"/>
          </p:nvPr>
        </p:nvSpPr>
        <p:spPr>
          <a:xfrm>
            <a:off x="457200" y="4081796"/>
            <a:ext cx="8229600" cy="2044367"/>
          </a:xfrm>
        </p:spPr>
        <p:txBody>
          <a:bodyPr/>
          <a:lstStyle/>
          <a:p>
            <a:r>
              <a:rPr lang="en-US" dirty="0" smtClean="0"/>
              <a:t>Entity Linking can recover geo pattern as well</a:t>
            </a:r>
          </a:p>
          <a:p>
            <a:pPr lvl="1"/>
            <a:r>
              <a:rPr lang="en-US" dirty="0" smtClean="0"/>
              <a:t> We can still spot some mistakes by just looking at the results</a:t>
            </a:r>
          </a:p>
          <a:p>
            <a:r>
              <a:rPr lang="en-US" dirty="0" smtClean="0"/>
              <a:t>Future research</a:t>
            </a:r>
          </a:p>
          <a:p>
            <a:pPr lvl="1"/>
            <a:r>
              <a:rPr lang="en-US" dirty="0" smtClean="0"/>
              <a:t>Retweet behavior needs to be reanalysis</a:t>
            </a:r>
          </a:p>
          <a:p>
            <a:pPr lvl="1"/>
            <a:r>
              <a:rPr lang="en-US" dirty="0" smtClean="0"/>
              <a:t>People have done spatiotemporal analysis for language usage</a:t>
            </a:r>
          </a:p>
          <a:p>
            <a:pPr lvl="2"/>
            <a:r>
              <a:rPr lang="en-US" dirty="0" smtClean="0"/>
              <a:t>More research is needed </a:t>
            </a:r>
            <a:r>
              <a:rPr lang="en-US" dirty="0"/>
              <a:t>on spatiotemporal analysis </a:t>
            </a:r>
            <a:r>
              <a:rPr lang="en-US" dirty="0" smtClean="0"/>
              <a:t>for entities</a:t>
            </a:r>
            <a:endParaRPr lang="en-US" dirty="0"/>
          </a:p>
        </p:txBody>
      </p:sp>
      <p:pic>
        <p:nvPicPr>
          <p:cNvPr id="4" name="Picture 3"/>
          <p:cNvPicPr>
            <a:picLocks noChangeAspect="1"/>
          </p:cNvPicPr>
          <p:nvPr/>
        </p:nvPicPr>
        <p:blipFill>
          <a:blip r:embed="rId2"/>
          <a:stretch>
            <a:fillRect/>
          </a:stretch>
        </p:blipFill>
        <p:spPr>
          <a:xfrm>
            <a:off x="57150" y="948071"/>
            <a:ext cx="9086850" cy="3133725"/>
          </a:xfrm>
          <a:prstGeom prst="rect">
            <a:avLst/>
          </a:prstGeom>
        </p:spPr>
      </p:pic>
    </p:spTree>
    <p:extLst>
      <p:ext uri="{BB962C8B-B14F-4D97-AF65-F5344CB8AC3E}">
        <p14:creationId xmlns:p14="http://schemas.microsoft.com/office/powerpoint/2010/main" val="273320073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Trends</a:t>
            </a:r>
            <a:endParaRPr lang="en-US" dirty="0"/>
          </a:p>
        </p:txBody>
      </p:sp>
      <p:sp>
        <p:nvSpPr>
          <p:cNvPr id="3" name="Content Placeholder 2"/>
          <p:cNvSpPr>
            <a:spLocks noGrp="1"/>
          </p:cNvSpPr>
          <p:nvPr>
            <p:ph idx="1"/>
          </p:nvPr>
        </p:nvSpPr>
        <p:spPr/>
        <p:txBody>
          <a:bodyPr/>
          <a:lstStyle/>
          <a:p>
            <a:r>
              <a:rPr lang="en-US" dirty="0" err="1" smtClean="0"/>
              <a:t>Wikification</a:t>
            </a:r>
            <a:r>
              <a:rPr lang="en-US" dirty="0" smtClean="0"/>
              <a:t> Until now: Solving </a:t>
            </a:r>
            <a:r>
              <a:rPr lang="en-US" dirty="0" err="1" smtClean="0"/>
              <a:t>Wikification</a:t>
            </a:r>
            <a:r>
              <a:rPr lang="en-US" dirty="0" smtClean="0"/>
              <a:t> Problems in</a:t>
            </a:r>
          </a:p>
          <a:p>
            <a:pPr lvl="1"/>
            <a:r>
              <a:rPr lang="en-US" dirty="0" smtClean="0"/>
              <a:t>Standard settings; Long documents</a:t>
            </a:r>
            <a:endParaRPr lang="en-US" dirty="0"/>
          </a:p>
          <a:p>
            <a:r>
              <a:rPr lang="en-US" dirty="0" smtClean="0"/>
              <a:t>Extending </a:t>
            </a:r>
            <a:r>
              <a:rPr lang="en-US" dirty="0"/>
              <a:t>the </a:t>
            </a:r>
            <a:r>
              <a:rPr lang="en-US" dirty="0" err="1" smtClean="0"/>
              <a:t>Wikification</a:t>
            </a:r>
            <a:r>
              <a:rPr lang="en-US" dirty="0" smtClean="0"/>
              <a:t> task </a:t>
            </a:r>
            <a:r>
              <a:rPr lang="en-US" dirty="0"/>
              <a:t>to new settings</a:t>
            </a:r>
          </a:p>
          <a:p>
            <a:pPr lvl="1"/>
            <a:r>
              <a:rPr lang="en-US" dirty="0"/>
              <a:t>Social media </a:t>
            </a:r>
            <a:r>
              <a:rPr lang="en-US" dirty="0" err="1" smtClean="0"/>
              <a:t>Wikification</a:t>
            </a:r>
            <a:r>
              <a:rPr lang="en-US" dirty="0" smtClean="0"/>
              <a:t> </a:t>
            </a:r>
            <a:endParaRPr lang="en-US" dirty="0"/>
          </a:p>
          <a:p>
            <a:pPr lvl="1"/>
            <a:r>
              <a:rPr lang="en-US" dirty="0" smtClean="0"/>
              <a:t>Spatiotemporal </a:t>
            </a:r>
            <a:r>
              <a:rPr lang="en-US" dirty="0" err="1"/>
              <a:t>Wikification</a:t>
            </a:r>
            <a:r>
              <a:rPr lang="en-US" dirty="0"/>
              <a:t> </a:t>
            </a:r>
            <a:endParaRPr lang="en-US" dirty="0" smtClean="0"/>
          </a:p>
          <a:p>
            <a:pPr lvl="1"/>
            <a:r>
              <a:rPr lang="en-US" dirty="0" smtClean="0"/>
              <a:t>Handling emerging entities</a:t>
            </a:r>
          </a:p>
          <a:p>
            <a:pPr lvl="1"/>
            <a:r>
              <a:rPr lang="en-US" dirty="0" smtClean="0"/>
              <a:t>Cross-lingual Entity Linking</a:t>
            </a:r>
          </a:p>
          <a:p>
            <a:pPr lvl="1"/>
            <a:r>
              <a:rPr lang="en-US" dirty="0" smtClean="0"/>
              <a:t>Linking to general KB and ontologies</a:t>
            </a:r>
          </a:p>
          <a:p>
            <a:pPr lvl="1"/>
            <a:r>
              <a:rPr lang="en-US" dirty="0" smtClean="0"/>
              <a:t>Fuzzy matching for candidates</a:t>
            </a:r>
            <a:endParaRPr lang="en-US" dirty="0"/>
          </a:p>
          <a:p>
            <a:pPr lvl="1"/>
            <a:endParaRPr lang="en-US" dirty="0" smtClean="0"/>
          </a:p>
          <a:p>
            <a:pPr lvl="1"/>
            <a:endParaRPr lang="en-US" dirty="0"/>
          </a:p>
          <a:p>
            <a:pPr marL="457200" lvl="1" indent="0">
              <a:buNone/>
            </a:pPr>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5229200"/>
            <a:ext cx="1451775" cy="1240160"/>
          </a:xfrm>
          <a:prstGeom prst="rect">
            <a:avLst/>
          </a:prstGeom>
        </p:spPr>
      </p:pic>
      <p:sp>
        <p:nvSpPr>
          <p:cNvPr id="5" name="Right Arrow 4"/>
          <p:cNvSpPr/>
          <p:nvPr/>
        </p:nvSpPr>
        <p:spPr>
          <a:xfrm>
            <a:off x="131784" y="3140968"/>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pPr>
                <a:defRPr/>
              </a:pPr>
              <a:t>165</a:t>
            </a:fld>
            <a:endParaRPr lang="en-US" altLang="zh-TW" dirty="0"/>
          </a:p>
        </p:txBody>
      </p:sp>
    </p:spTree>
    <p:extLst>
      <p:ext uri="{BB962C8B-B14F-4D97-AF65-F5344CB8AC3E}">
        <p14:creationId xmlns:p14="http://schemas.microsoft.com/office/powerpoint/2010/main" val="326945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ierung 17"/>
          <p:cNvGrpSpPr/>
          <p:nvPr/>
        </p:nvGrpSpPr>
        <p:grpSpPr>
          <a:xfrm>
            <a:off x="492575" y="3715747"/>
            <a:ext cx="8158851" cy="2918406"/>
            <a:chOff x="492575" y="3715747"/>
            <a:chExt cx="8158851" cy="2918406"/>
          </a:xfrm>
        </p:grpSpPr>
        <p:pic>
          <p:nvPicPr>
            <p:cNvPr id="5" name="Bild 4" descr="2000px-Flag_of_Washingt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575" y="3715747"/>
              <a:ext cx="1809092" cy="1076409"/>
            </a:xfrm>
            <a:prstGeom prst="rect">
              <a:avLst/>
            </a:prstGeom>
          </p:spPr>
        </p:pic>
        <p:pic>
          <p:nvPicPr>
            <p:cNvPr id="6" name="Bild 5" descr="Prismrecor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1100" y="3715747"/>
              <a:ext cx="1276350" cy="571500"/>
            </a:xfrm>
            <a:prstGeom prst="rect">
              <a:avLst/>
            </a:prstGeom>
          </p:spPr>
        </p:pic>
        <p:pic>
          <p:nvPicPr>
            <p:cNvPr id="7" name="Bild 6" descr="prism1z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1732" y="3715747"/>
              <a:ext cx="1592974" cy="2810220"/>
            </a:xfrm>
            <a:prstGeom prst="rect">
              <a:avLst/>
            </a:prstGeom>
          </p:spPr>
        </p:pic>
        <p:pic>
          <p:nvPicPr>
            <p:cNvPr id="9" name="Bild 8" descr="Doves_Snowden_CD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5549" y="3715747"/>
              <a:ext cx="1333045" cy="1333045"/>
            </a:xfrm>
            <a:prstGeom prst="rect">
              <a:avLst/>
            </a:prstGeom>
          </p:spPr>
        </p:pic>
        <p:pic>
          <p:nvPicPr>
            <p:cNvPr id="11" name="Bild 10" descr="WhiteHouseSouthFacad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8662" y="5049898"/>
              <a:ext cx="1990001" cy="1474623"/>
            </a:xfrm>
            <a:prstGeom prst="rect">
              <a:avLst/>
            </a:prstGeom>
          </p:spPr>
        </p:pic>
        <p:pic>
          <p:nvPicPr>
            <p:cNvPr id="12" name="Bild 11" descr="Gilbert_Stuart_Williamstown_Portrait_of_George_Washingto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575" y="5049898"/>
              <a:ext cx="1233409" cy="1476069"/>
            </a:xfrm>
            <a:prstGeom prst="rect">
              <a:avLst/>
            </a:prstGeom>
          </p:spPr>
        </p:pic>
        <p:pic>
          <p:nvPicPr>
            <p:cNvPr id="13" name="Bild 12" descr="Screen Shot 2014-02-17 at 20.56.18.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7238" y="3715748"/>
              <a:ext cx="734188" cy="2808774"/>
            </a:xfrm>
            <a:prstGeom prst="rect">
              <a:avLst/>
            </a:prstGeom>
          </p:spPr>
        </p:pic>
        <p:pic>
          <p:nvPicPr>
            <p:cNvPr id="17" name="Bild 16" descr="Screen Shot 2014-04-09 at 13.25.3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4780" y="5239136"/>
              <a:ext cx="1243814" cy="1395017"/>
            </a:xfrm>
            <a:prstGeom prst="rect">
              <a:avLst/>
            </a:prstGeom>
          </p:spPr>
        </p:pic>
      </p:grpSp>
      <p:pic>
        <p:nvPicPr>
          <p:cNvPr id="2" name="Bild 1" descr="Screen Shot 2014-02-16 at 13.31.27.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637" y="399941"/>
            <a:ext cx="8312727" cy="937071"/>
          </a:xfrm>
          <a:prstGeom prst="rect">
            <a:avLst/>
          </a:prstGeom>
        </p:spPr>
      </p:pic>
      <p:sp>
        <p:nvSpPr>
          <p:cNvPr id="3" name="Textfeld 2"/>
          <p:cNvSpPr txBox="1"/>
          <p:nvPr/>
        </p:nvSpPr>
        <p:spPr>
          <a:xfrm>
            <a:off x="107504" y="1780125"/>
            <a:ext cx="8261922" cy="400110"/>
          </a:xfrm>
          <a:prstGeom prst="rect">
            <a:avLst/>
          </a:prstGeom>
          <a:noFill/>
        </p:spPr>
        <p:txBody>
          <a:bodyPr wrap="none" rtlCol="0">
            <a:spAutoFit/>
          </a:bodyPr>
          <a:lstStyle/>
          <a:p>
            <a:r>
              <a:rPr lang="en-US" sz="2000" dirty="0" smtClean="0"/>
              <a:t>“</a:t>
            </a:r>
            <a:r>
              <a:rPr lang="en-US" sz="2000" b="1" dirty="0" smtClean="0"/>
              <a:t>Washington</a:t>
            </a:r>
            <a:r>
              <a:rPr lang="en-US" sz="2000" dirty="0" smtClean="0"/>
              <a:t>’s </a:t>
            </a:r>
            <a:r>
              <a:rPr lang="en-US" sz="2000" b="1" dirty="0" smtClean="0"/>
              <a:t>Prism</a:t>
            </a:r>
            <a:r>
              <a:rPr lang="en-US" sz="2000" dirty="0" smtClean="0"/>
              <a:t> program was revealed by the whistleblower </a:t>
            </a:r>
            <a:r>
              <a:rPr lang="en-US" sz="2000" b="1" dirty="0" smtClean="0"/>
              <a:t>Snowden.</a:t>
            </a:r>
            <a:r>
              <a:rPr lang="en-US" sz="2000" dirty="0" smtClean="0"/>
              <a:t>”</a:t>
            </a:r>
            <a:endParaRPr lang="en-US" sz="2000" dirty="0"/>
          </a:p>
        </p:txBody>
      </p:sp>
      <p:pic>
        <p:nvPicPr>
          <p:cNvPr id="15" name="Bild 14" descr="Wikipedia-logo-v2.svg.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57450" y="2308830"/>
            <a:ext cx="1650654" cy="1263051"/>
          </a:xfrm>
          <a:prstGeom prst="rect">
            <a:avLst/>
          </a:prstGeom>
        </p:spPr>
      </p:pic>
      <p:cxnSp>
        <p:nvCxnSpPr>
          <p:cNvPr id="16" name="Straight Arrow Connector 192"/>
          <p:cNvCxnSpPr/>
          <p:nvPr/>
        </p:nvCxnSpPr>
        <p:spPr>
          <a:xfrm>
            <a:off x="1300374" y="2180235"/>
            <a:ext cx="1781744" cy="821292"/>
          </a:xfrm>
          <a:prstGeom prst="straightConnector1">
            <a:avLst/>
          </a:prstGeom>
          <a:ln w="28575" cmpd="sng">
            <a:solidFill>
              <a:schemeClr val="tx1">
                <a:lumMod val="50000"/>
                <a:lumOff val="50000"/>
              </a:schemeClr>
            </a:solidFill>
            <a:headEnd type="none"/>
            <a:tailEnd type="arrow"/>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92"/>
          <p:cNvCxnSpPr/>
          <p:nvPr/>
        </p:nvCxnSpPr>
        <p:spPr>
          <a:xfrm>
            <a:off x="2329973" y="2180235"/>
            <a:ext cx="873875" cy="600693"/>
          </a:xfrm>
          <a:prstGeom prst="straightConnector1">
            <a:avLst/>
          </a:prstGeom>
          <a:ln w="28575" cmpd="sng">
            <a:solidFill>
              <a:schemeClr val="tx1">
                <a:lumMod val="50000"/>
                <a:lumOff val="50000"/>
              </a:schemeClr>
            </a:solidFill>
            <a:headEnd type="none"/>
            <a:tailEnd type="arrow"/>
          </a:ln>
          <a:effectLst/>
        </p:spPr>
        <p:style>
          <a:lnRef idx="1">
            <a:schemeClr val="accent1"/>
          </a:lnRef>
          <a:fillRef idx="0">
            <a:schemeClr val="accent1"/>
          </a:fillRef>
          <a:effectRef idx="0">
            <a:schemeClr val="accent1"/>
          </a:effectRef>
          <a:fontRef idx="minor">
            <a:schemeClr val="tx1"/>
          </a:fontRef>
        </p:style>
      </p:cxnSp>
      <p:cxnSp>
        <p:nvCxnSpPr>
          <p:cNvPr id="22" name="Straight Arrow Connector 192"/>
          <p:cNvCxnSpPr/>
          <p:nvPr/>
        </p:nvCxnSpPr>
        <p:spPr>
          <a:xfrm flipH="1">
            <a:off x="6010288" y="2180235"/>
            <a:ext cx="1906951" cy="701574"/>
          </a:xfrm>
          <a:prstGeom prst="straightConnector1">
            <a:avLst/>
          </a:prstGeom>
          <a:ln w="28575" cmpd="sng">
            <a:solidFill>
              <a:schemeClr val="tx1">
                <a:lumMod val="50000"/>
                <a:lumOff val="50000"/>
              </a:schemeClr>
            </a:solidFill>
            <a:headEnd type="none"/>
            <a:tailEnd type="arrow"/>
          </a:ln>
          <a:effectLst/>
        </p:spPr>
        <p:style>
          <a:lnRef idx="1">
            <a:schemeClr val="accent1"/>
          </a:lnRef>
          <a:fillRef idx="0">
            <a:schemeClr val="accent1"/>
          </a:fillRef>
          <a:effectRef idx="0">
            <a:schemeClr val="accent1"/>
          </a:effectRef>
          <a:fontRef idx="minor">
            <a:schemeClr val="tx1"/>
          </a:fontRef>
        </p:style>
      </p:cxnSp>
      <p:grpSp>
        <p:nvGrpSpPr>
          <p:cNvPr id="27" name="Gruppierung 26"/>
          <p:cNvGrpSpPr/>
          <p:nvPr/>
        </p:nvGrpSpPr>
        <p:grpSpPr>
          <a:xfrm>
            <a:off x="974175" y="4056703"/>
            <a:ext cx="7195651" cy="2185169"/>
            <a:chOff x="721587" y="4151092"/>
            <a:chExt cx="7195651" cy="2185169"/>
          </a:xfrm>
        </p:grpSpPr>
        <p:pic>
          <p:nvPicPr>
            <p:cNvPr id="25" name="Bild 24" descr="Edward_Snowden-2.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03609" y="4151092"/>
              <a:ext cx="1813629" cy="2185169"/>
            </a:xfrm>
            <a:prstGeom prst="rect">
              <a:avLst/>
            </a:prstGeom>
          </p:spPr>
        </p:pic>
        <p:pic>
          <p:nvPicPr>
            <p:cNvPr id="26" name="Bild 25" descr="PRISM_logo_(PNG).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1587" y="4533753"/>
              <a:ext cx="1887659" cy="1419847"/>
            </a:xfrm>
            <a:prstGeom prst="rect">
              <a:avLst/>
            </a:prstGeom>
          </p:spPr>
        </p:pic>
      </p:grpSp>
      <p:pic>
        <p:nvPicPr>
          <p:cNvPr id="10" name="Bild 9" descr="Screen Shot 2014-02-18 at 19.59.32.png"/>
          <p:cNvPicPr>
            <a:picLocks noChangeAspect="1"/>
          </p:cNvPicPr>
          <p:nvPr/>
        </p:nvPicPr>
        <p:blipFill rotWithShape="1">
          <a:blip r:embed="rId15">
            <a:extLst>
              <a:ext uri="{28A0092B-C50C-407E-A947-70E740481C1C}">
                <a14:useLocalDpi xmlns:a14="http://schemas.microsoft.com/office/drawing/2010/main" val="0"/>
              </a:ext>
            </a:extLst>
          </a:blip>
          <a:srcRect t="9530"/>
          <a:stretch/>
        </p:blipFill>
        <p:spPr>
          <a:xfrm>
            <a:off x="5170118" y="1337012"/>
            <a:ext cx="3525408" cy="439667"/>
          </a:xfrm>
          <a:prstGeom prst="rect">
            <a:avLst/>
          </a:prstGeom>
        </p:spPr>
      </p:pic>
      <p:pic>
        <p:nvPicPr>
          <p:cNvPr id="21" name="Bild 20"/>
          <p:cNvPicPr>
            <a:picLocks noChangeAspect="1"/>
          </p:cNvPicPr>
          <p:nvPr/>
        </p:nvPicPr>
        <p:blipFill>
          <a:blip r:embed="rId16"/>
          <a:stretch>
            <a:fillRect/>
          </a:stretch>
        </p:blipFill>
        <p:spPr>
          <a:xfrm>
            <a:off x="3203848" y="3140968"/>
            <a:ext cx="660822" cy="407045"/>
          </a:xfrm>
          <a:prstGeom prst="rect">
            <a:avLst/>
          </a:prstGeom>
        </p:spPr>
      </p:pic>
      <p:pic>
        <p:nvPicPr>
          <p:cNvPr id="23" name="Bild 22"/>
          <p:cNvPicPr>
            <a:picLocks noChangeAspect="1"/>
          </p:cNvPicPr>
          <p:nvPr/>
        </p:nvPicPr>
        <p:blipFill>
          <a:blip r:embed="rId17"/>
          <a:stretch>
            <a:fillRect/>
          </a:stretch>
        </p:blipFill>
        <p:spPr>
          <a:xfrm>
            <a:off x="5537058" y="3212976"/>
            <a:ext cx="331086" cy="331086"/>
          </a:xfrm>
          <a:prstGeom prst="rect">
            <a:avLst/>
          </a:prstGeom>
        </p:spPr>
      </p:pic>
      <p:sp>
        <p:nvSpPr>
          <p:cNvPr id="8" name="TextBox 7"/>
          <p:cNvSpPr txBox="1"/>
          <p:nvPr/>
        </p:nvSpPr>
        <p:spPr>
          <a:xfrm>
            <a:off x="179512" y="0"/>
            <a:ext cx="3024336" cy="369332"/>
          </a:xfrm>
          <a:prstGeom prst="rect">
            <a:avLst/>
          </a:prstGeom>
          <a:noFill/>
        </p:spPr>
        <p:txBody>
          <a:bodyPr wrap="square" rtlCol="0">
            <a:spAutoFit/>
          </a:bodyPr>
          <a:lstStyle/>
          <a:p>
            <a:r>
              <a:rPr lang="en-US" dirty="0" smtClean="0"/>
              <a:t>Hoffart et. al, WWW 2014</a:t>
            </a:r>
            <a:endParaRPr lang="en-US" dirty="0"/>
          </a:p>
        </p:txBody>
      </p:sp>
    </p:spTree>
    <p:extLst>
      <p:ext uri="{BB962C8B-B14F-4D97-AF65-F5344CB8AC3E}">
        <p14:creationId xmlns:p14="http://schemas.microsoft.com/office/powerpoint/2010/main" val="137084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Identifying Emerging Entities</a:t>
            </a:r>
            <a:endParaRPr lang="en-US" dirty="0"/>
          </a:p>
        </p:txBody>
      </p:sp>
      <p:sp>
        <p:nvSpPr>
          <p:cNvPr id="3" name="Inhaltsplatzhalter 2"/>
          <p:cNvSpPr>
            <a:spLocks noGrp="1"/>
          </p:cNvSpPr>
          <p:nvPr>
            <p:ph idx="1"/>
          </p:nvPr>
        </p:nvSpPr>
        <p:spPr/>
        <p:txBody>
          <a:bodyPr>
            <a:normAutofit/>
          </a:bodyPr>
          <a:lstStyle/>
          <a:p>
            <a:pPr marL="0" indent="0" algn="ctr">
              <a:buNone/>
            </a:pPr>
            <a:r>
              <a:rPr lang="en-US" sz="2800" dirty="0" smtClean="0"/>
              <a:t>Wikipedia-derived knowledge bases</a:t>
            </a:r>
            <a:br>
              <a:rPr lang="en-US" sz="2800" dirty="0" smtClean="0"/>
            </a:br>
            <a:r>
              <a:rPr lang="en-US" sz="2800" dirty="0" smtClean="0"/>
              <a:t>have </a:t>
            </a:r>
            <a:r>
              <a:rPr lang="en-US" sz="2800" b="1" dirty="0" smtClean="0"/>
              <a:t>lexicon</a:t>
            </a:r>
            <a:r>
              <a:rPr lang="en-US" sz="2800" dirty="0" smtClean="0"/>
              <a:t> of (</a:t>
            </a:r>
            <a:r>
              <a:rPr lang="en-US" sz="2800" b="1" dirty="0" smtClean="0"/>
              <a:t>name, entity) </a:t>
            </a:r>
            <a:r>
              <a:rPr lang="en-US" sz="2800" dirty="0" smtClean="0"/>
              <a:t>pairs</a:t>
            </a:r>
          </a:p>
          <a:p>
            <a:pPr marL="0" indent="0" algn="ctr">
              <a:buNone/>
            </a:pPr>
            <a:endParaRPr lang="en-US" sz="2800" dirty="0"/>
          </a:p>
          <a:p>
            <a:pPr marL="0" indent="0" algn="ctr">
              <a:buNone/>
            </a:pPr>
            <a:endParaRPr lang="en-US" sz="2800" dirty="0" smtClean="0"/>
          </a:p>
          <a:p>
            <a:pPr marL="0" indent="0" algn="ctr">
              <a:buNone/>
            </a:pPr>
            <a:endParaRPr lang="en-US" sz="2800" dirty="0"/>
          </a:p>
          <a:p>
            <a:pPr marL="0" indent="0" algn="ctr">
              <a:buNone/>
            </a:pPr>
            <a:endParaRPr lang="en-US" sz="2800" dirty="0" smtClean="0"/>
          </a:p>
          <a:p>
            <a:pPr marL="0" indent="0" algn="ctr">
              <a:buNone/>
            </a:pPr>
            <a:endParaRPr lang="en-US" sz="2800" dirty="0"/>
          </a:p>
          <a:p>
            <a:pPr marL="0" indent="0" algn="ctr">
              <a:buNone/>
            </a:pPr>
            <a:endParaRPr lang="en-US" sz="2800" dirty="0" smtClean="0"/>
          </a:p>
          <a:p>
            <a:pPr marL="0" indent="0" algn="ctr">
              <a:buNone/>
            </a:pPr>
            <a:r>
              <a:rPr lang="en-US" dirty="0" smtClean="0">
                <a:solidFill>
                  <a:srgbClr val="FF0000"/>
                </a:solidFill>
              </a:rPr>
              <a:t>Key idea: Profile Emerging Entities from the Web</a:t>
            </a:r>
          </a:p>
          <a:p>
            <a:pPr marL="0" indent="0" algn="ctr">
              <a:buNone/>
            </a:pPr>
            <a:r>
              <a:rPr lang="en-US" dirty="0" smtClean="0">
                <a:solidFill>
                  <a:srgbClr val="FF0000"/>
                </a:solidFill>
              </a:rPr>
              <a:t>Assumption: for one name, one emerging entity</a:t>
            </a:r>
          </a:p>
        </p:txBody>
      </p:sp>
      <p:sp>
        <p:nvSpPr>
          <p:cNvPr id="4" name="Fußzeilenplatzhalter 3"/>
          <p:cNvSpPr>
            <a:spLocks noGrp="1"/>
          </p:cNvSpPr>
          <p:nvPr>
            <p:ph type="ftr" sz="quarter" idx="4294967295"/>
          </p:nvPr>
        </p:nvSpPr>
        <p:spPr>
          <a:xfrm>
            <a:off x="0" y="6356350"/>
            <a:ext cx="2895600" cy="365125"/>
          </a:xfrm>
          <a:prstGeom prst="rect">
            <a:avLst/>
          </a:prstGeom>
        </p:spPr>
        <p:txBody>
          <a:bodyPr/>
          <a:lstStyle/>
          <a:p>
            <a:pPr>
              <a:defRPr/>
            </a:pPr>
            <a:r>
              <a:rPr lang="de-DE" smtClean="0"/>
              <a:t> </a:t>
            </a:r>
            <a:endParaRPr lang="de-DE"/>
          </a:p>
        </p:txBody>
      </p:sp>
      <p:sp>
        <p:nvSpPr>
          <p:cNvPr id="5" name="Foliennummernplatzhalter 4"/>
          <p:cNvSpPr>
            <a:spLocks noGrp="1"/>
          </p:cNvSpPr>
          <p:nvPr>
            <p:ph type="sldNum" sz="quarter" idx="4294967295"/>
          </p:nvPr>
        </p:nvSpPr>
        <p:spPr>
          <a:xfrm>
            <a:off x="7010400" y="6356350"/>
            <a:ext cx="2133600" cy="365125"/>
          </a:xfrm>
          <a:prstGeom prst="rect">
            <a:avLst/>
          </a:prstGeom>
        </p:spPr>
        <p:txBody>
          <a:bodyPr/>
          <a:lstStyle/>
          <a:p>
            <a:pPr>
              <a:defRPr/>
            </a:pPr>
            <a:fld id="{C41B4C8B-40AD-1142-9167-D0E33D12C364}" type="slidenum">
              <a:rPr lang="de-DE" smtClean="0"/>
              <a:pPr>
                <a:defRPr/>
              </a:pPr>
              <a:t>167</a:t>
            </a:fld>
            <a:endParaRPr lang="de-DE" dirty="0"/>
          </a:p>
        </p:txBody>
      </p:sp>
      <p:graphicFrame>
        <p:nvGraphicFramePr>
          <p:cNvPr id="7" name="Tabelle 6"/>
          <p:cNvGraphicFramePr>
            <a:graphicFrameLocks noGrp="1"/>
          </p:cNvGraphicFramePr>
          <p:nvPr>
            <p:extLst>
              <p:ext uri="{D42A27DB-BD31-4B8C-83A1-F6EECF244321}">
                <p14:modId xmlns:p14="http://schemas.microsoft.com/office/powerpoint/2010/main" val="2481575743"/>
              </p:ext>
            </p:extLst>
          </p:nvPr>
        </p:nvGraphicFramePr>
        <p:xfrm>
          <a:off x="1007604" y="2348880"/>
          <a:ext cx="7128792" cy="2376264"/>
        </p:xfrm>
        <a:graphic>
          <a:graphicData uri="http://schemas.openxmlformats.org/drawingml/2006/table">
            <a:tbl>
              <a:tblPr bandRow="1">
                <a:tableStyleId>{073A0DAA-6AF3-43AB-8588-CEC1D06C72B9}</a:tableStyleId>
              </a:tblPr>
              <a:tblGrid>
                <a:gridCol w="2376264"/>
                <a:gridCol w="2376264"/>
                <a:gridCol w="2376264"/>
              </a:tblGrid>
              <a:tr h="792088">
                <a:tc>
                  <a:txBody>
                    <a:bodyPr/>
                    <a:lstStyle/>
                    <a:p>
                      <a:pPr algn="ctr"/>
                      <a:endParaRPr lang="en-US" sz="2400" dirty="0"/>
                    </a:p>
                  </a:txBody>
                  <a:tcPr anchor="c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New Entity</a:t>
                      </a:r>
                    </a:p>
                  </a:txBody>
                  <a:tcPr anchor="ctr">
                    <a:solidFill>
                      <a:srgbClr val="CCCCC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Existing</a:t>
                      </a:r>
                      <a:r>
                        <a:rPr lang="en-US" sz="2400" baseline="0" dirty="0" smtClean="0"/>
                        <a:t> Entity</a:t>
                      </a:r>
                      <a:endParaRPr lang="en-US" sz="2400" dirty="0" smtClean="0"/>
                    </a:p>
                  </a:txBody>
                  <a:tcPr anchor="ctr">
                    <a:solidFill>
                      <a:srgbClr val="CCCCCC"/>
                    </a:solidFill>
                  </a:tcPr>
                </a:tc>
              </a:tr>
              <a:tr h="792088">
                <a:tc>
                  <a:txBody>
                    <a:bodyPr/>
                    <a:lstStyle/>
                    <a:p>
                      <a:pPr algn="ctr"/>
                      <a:r>
                        <a:rPr lang="en-US" sz="2400" dirty="0" smtClean="0"/>
                        <a:t>New Name</a:t>
                      </a:r>
                      <a:endParaRPr lang="en-US" sz="2400" dirty="0"/>
                    </a:p>
                  </a:txBody>
                  <a:tcPr anchor="ctr">
                    <a:solidFill>
                      <a:srgbClr val="CCCCCC"/>
                    </a:solidFill>
                  </a:tcPr>
                </a:tc>
                <a:tc>
                  <a:txBody>
                    <a:bodyPr/>
                    <a:lstStyle/>
                    <a:p>
                      <a:pPr algn="ctr"/>
                      <a:r>
                        <a:rPr lang="en-US" sz="2400" dirty="0" smtClean="0"/>
                        <a:t>assumption</a:t>
                      </a:r>
                      <a:endParaRPr lang="en-US" sz="2400" dirty="0"/>
                    </a:p>
                  </a:txBody>
                  <a:tcPr anchor="ctr">
                    <a:solidFill>
                      <a:srgbClr val="E8E8E8"/>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b="0" i="0" dirty="0" smtClean="0">
                          <a:solidFill>
                            <a:srgbClr val="FF0000"/>
                          </a:solidFill>
                          <a:latin typeface="Zapf Dingbats"/>
                          <a:ea typeface="Zapf Dingbats"/>
                          <a:cs typeface="Zapf Dingbats"/>
                        </a:rPr>
                        <a:t>✖</a:t>
                      </a:r>
                      <a:endParaRPr lang="en-US" sz="2000" b="0" dirty="0" smtClean="0">
                        <a:solidFill>
                          <a:srgbClr val="FF0000"/>
                        </a:solidFill>
                      </a:endParaRPr>
                    </a:p>
                  </a:txBody>
                  <a:tcPr anchor="ctr">
                    <a:solidFill>
                      <a:srgbClr val="E8E8E8"/>
                    </a:solidFill>
                  </a:tcPr>
                </a:tc>
              </a:tr>
              <a:tr h="792088">
                <a:tc>
                  <a:txBody>
                    <a:bodyPr/>
                    <a:lstStyle/>
                    <a:p>
                      <a:pPr algn="ctr"/>
                      <a:r>
                        <a:rPr lang="en-US" sz="2400" dirty="0" smtClean="0"/>
                        <a:t>Existing Name</a:t>
                      </a:r>
                      <a:endParaRPr lang="en-US" sz="2400" dirty="0"/>
                    </a:p>
                  </a:txBody>
                  <a:tcPr anchor="ctr">
                    <a:solidFill>
                      <a:srgbClr val="CCCCCC"/>
                    </a:solidFill>
                  </a:tcPr>
                </a:tc>
                <a:tc>
                  <a:txBody>
                    <a:bodyPr/>
                    <a:lstStyle/>
                    <a:p>
                      <a:pPr algn="ctr"/>
                      <a:r>
                        <a:rPr lang="en-US" sz="2800" b="0" i="0" dirty="0" smtClean="0">
                          <a:solidFill>
                            <a:srgbClr val="FF0000"/>
                          </a:solidFill>
                          <a:latin typeface="Zapf Dingbats"/>
                          <a:ea typeface="Zapf Dingbats"/>
                          <a:cs typeface="Zapf Dingbats"/>
                        </a:rPr>
                        <a:t>✖</a:t>
                      </a:r>
                      <a:endParaRPr lang="en-US" sz="2000" b="0" dirty="0">
                        <a:solidFill>
                          <a:srgbClr val="FF0000"/>
                        </a:solidFill>
                      </a:endParaRPr>
                    </a:p>
                  </a:txBody>
                  <a:tcPr anchor="ctr">
                    <a:solidFill>
                      <a:srgbClr val="E8E8E8"/>
                    </a:solidFill>
                  </a:tcPr>
                </a:tc>
                <a:tc>
                  <a:txBody>
                    <a:bodyPr/>
                    <a:lstStyle/>
                    <a:p>
                      <a:pPr algn="ctr"/>
                      <a:r>
                        <a:rPr lang="de-DE" sz="2400" dirty="0" err="1" smtClean="0"/>
                        <a:t>disambiguation</a:t>
                      </a:r>
                      <a:endParaRPr lang="en-US" sz="2400" dirty="0"/>
                    </a:p>
                  </a:txBody>
                  <a:tcPr anchor="ctr">
                    <a:solidFill>
                      <a:srgbClr val="E8E8E8"/>
                    </a:solidFill>
                  </a:tcPr>
                </a:tc>
              </a:tr>
            </a:tbl>
          </a:graphicData>
        </a:graphic>
      </p:graphicFrame>
      <p:sp>
        <p:nvSpPr>
          <p:cNvPr id="6" name="Rechteck 5"/>
          <p:cNvSpPr/>
          <p:nvPr/>
        </p:nvSpPr>
        <p:spPr>
          <a:xfrm>
            <a:off x="3419872" y="3972217"/>
            <a:ext cx="2304256" cy="712879"/>
          </a:xfrm>
          <a:prstGeom prst="rect">
            <a:avLst/>
          </a:prstGeom>
          <a:solidFill>
            <a:schemeClr val="tx2">
              <a:lumMod val="20000"/>
              <a:lumOff val="80000"/>
            </a:schemeClr>
          </a:solidFill>
          <a:ln>
            <a:solidFill>
              <a:srgbClr val="4F81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solidFill>
                  <a:srgbClr val="FF0000"/>
                </a:solidFill>
                <a:latin typeface="Zapf Dingbats"/>
                <a:ea typeface="Zapf Dingbats"/>
                <a:cs typeface="Zapf Dingbats"/>
              </a:rPr>
              <a:t>✖</a:t>
            </a:r>
            <a:endParaRPr lang="en-US" sz="2000" dirty="0">
              <a:solidFill>
                <a:srgbClr val="FF0000"/>
              </a:solidFill>
            </a:endParaRPr>
          </a:p>
        </p:txBody>
      </p:sp>
    </p:spTree>
    <p:extLst>
      <p:ext uri="{BB962C8B-B14F-4D97-AF65-F5344CB8AC3E}">
        <p14:creationId xmlns:p14="http://schemas.microsoft.com/office/powerpoint/2010/main" val="191269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Rechteck 235"/>
          <p:cNvSpPr/>
          <p:nvPr/>
        </p:nvSpPr>
        <p:spPr>
          <a:xfrm>
            <a:off x="2414803" y="5728060"/>
            <a:ext cx="4314395" cy="416433"/>
          </a:xfrm>
          <a:prstGeom prst="rect">
            <a:avLst/>
          </a:prstGeom>
          <a:noFill/>
          <a:ln>
            <a:solidFill>
              <a:schemeClr val="tx1">
                <a:lumMod val="65000"/>
                <a:lumOff val="35000"/>
              </a:schemeClr>
            </a:solidFill>
          </a:ln>
          <a:effectLst/>
        </p:spPr>
        <p:style>
          <a:lnRef idx="1">
            <a:schemeClr val="dk1"/>
          </a:lnRef>
          <a:fillRef idx="2">
            <a:schemeClr val="dk1"/>
          </a:fillRef>
          <a:effectRef idx="1">
            <a:schemeClr val="dk1"/>
          </a:effectRef>
          <a:fontRef idx="minor">
            <a:schemeClr val="dk1"/>
          </a:fontRef>
        </p:style>
        <p:txBody>
          <a:bodyPr rtlCol="0" anchor="t"/>
          <a:lstStyle/>
          <a:p>
            <a:pPr algn="r"/>
            <a:endParaRPr lang="en-US" dirty="0"/>
          </a:p>
        </p:txBody>
      </p:sp>
      <p:grpSp>
        <p:nvGrpSpPr>
          <p:cNvPr id="98" name="Gruppierung 97"/>
          <p:cNvGrpSpPr/>
          <p:nvPr/>
        </p:nvGrpSpPr>
        <p:grpSpPr>
          <a:xfrm>
            <a:off x="2564245" y="5828276"/>
            <a:ext cx="4015510" cy="216000"/>
            <a:chOff x="2571850" y="5810268"/>
            <a:chExt cx="4015510" cy="216000"/>
          </a:xfrm>
        </p:grpSpPr>
        <p:sp>
          <p:nvSpPr>
            <p:cNvPr id="101" name="Rounded Rectangle 37"/>
            <p:cNvSpPr/>
            <p:nvPr/>
          </p:nvSpPr>
          <p:spPr>
            <a:xfrm>
              <a:off x="2571850" y="5810268"/>
              <a:ext cx="1080000" cy="216000"/>
            </a:xfrm>
            <a:prstGeom prst="roundRect">
              <a:avLst/>
            </a:prstGeom>
            <a:solidFill>
              <a:srgbClr val="FFFF99"/>
            </a:solidFill>
            <a:ln w="28575" cap="flat" cmpd="sng" algn="ctr">
              <a:solidFill>
                <a:srgbClr val="F0AD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solidFill>
                    <a:srgbClr val="262626"/>
                  </a:solidFill>
                  <a:effectLst/>
                  <a:uLnTx/>
                  <a:uFillTx/>
                  <a:latin typeface="cmr8"/>
                  <a:ea typeface="+mn-ea"/>
                  <a:cs typeface="cmr8"/>
                </a:rPr>
                <a:t>Mention</a:t>
              </a:r>
              <a:endParaRPr kumimoji="0" lang="en-US" sz="1200" u="none" strike="noStrike" kern="0" cap="none" spc="0" normalizeH="0" baseline="0" noProof="0" dirty="0">
                <a:ln>
                  <a:noFill/>
                </a:ln>
                <a:solidFill>
                  <a:srgbClr val="262626"/>
                </a:solidFill>
                <a:effectLst/>
                <a:uLnTx/>
                <a:uFillTx/>
                <a:latin typeface="cmr8"/>
                <a:ea typeface="+mn-ea"/>
                <a:cs typeface="cmr8"/>
              </a:endParaRPr>
            </a:p>
          </p:txBody>
        </p:sp>
        <p:sp>
          <p:nvSpPr>
            <p:cNvPr id="103" name="Rounded Rectangle 87"/>
            <p:cNvSpPr/>
            <p:nvPr/>
          </p:nvSpPr>
          <p:spPr>
            <a:xfrm>
              <a:off x="4039605" y="5810268"/>
              <a:ext cx="1080000" cy="216000"/>
            </a:xfrm>
            <a:prstGeom prst="roundRect">
              <a:avLst/>
            </a:prstGeom>
            <a:solidFill>
              <a:srgbClr val="CCFFCC"/>
            </a:solidFill>
            <a:ln w="28575" cap="flat" cmpd="sng" algn="ctr">
              <a:solidFill>
                <a:srgbClr val="008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smtClean="0">
                  <a:solidFill>
                    <a:schemeClr val="tx1">
                      <a:lumMod val="85000"/>
                      <a:lumOff val="15000"/>
                    </a:schemeClr>
                  </a:solidFill>
                  <a:latin typeface="cmr8"/>
                  <a:cs typeface="cmr8"/>
                </a:rPr>
                <a:t>Name</a:t>
              </a:r>
              <a:endParaRPr kumimoji="0" lang="en-US" sz="1200" u="none" strike="noStrike" kern="0" cap="none" spc="0" normalizeH="0" baseline="0" noProof="0" dirty="0">
                <a:ln>
                  <a:noFill/>
                </a:ln>
                <a:solidFill>
                  <a:schemeClr val="tx1">
                    <a:lumMod val="85000"/>
                    <a:lumOff val="15000"/>
                  </a:schemeClr>
                </a:solidFill>
                <a:effectLst/>
                <a:uLnTx/>
                <a:uFillTx/>
                <a:latin typeface="cmr8"/>
                <a:cs typeface="cmr8"/>
              </a:endParaRPr>
            </a:p>
          </p:txBody>
        </p:sp>
        <p:sp>
          <p:nvSpPr>
            <p:cNvPr id="106" name="Rectangle 182"/>
            <p:cNvSpPr/>
            <p:nvPr/>
          </p:nvSpPr>
          <p:spPr>
            <a:xfrm>
              <a:off x="5507360" y="5810268"/>
              <a:ext cx="1080000" cy="216000"/>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dirty="0" smtClean="0">
                  <a:latin typeface="Courier"/>
                  <a:cs typeface="Courier"/>
                </a:rPr>
                <a:t>Entity</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grpSp>
      <p:sp>
        <p:nvSpPr>
          <p:cNvPr id="5" name="Titel 4"/>
          <p:cNvSpPr>
            <a:spLocks noGrp="1"/>
          </p:cNvSpPr>
          <p:nvPr>
            <p:ph type="title"/>
          </p:nvPr>
        </p:nvSpPr>
        <p:spPr/>
        <p:txBody>
          <a:bodyPr/>
          <a:lstStyle/>
          <a:p>
            <a:r>
              <a:rPr lang="en-US" dirty="0" smtClean="0"/>
              <a:t>From NED to NED-EE</a:t>
            </a:r>
            <a:endParaRPr lang="en-US" dirty="0"/>
          </a:p>
        </p:txBody>
      </p:sp>
      <p:sp>
        <p:nvSpPr>
          <p:cNvPr id="2" name="Content Placeholder 1"/>
          <p:cNvSpPr>
            <a:spLocks noGrp="1"/>
          </p:cNvSpPr>
          <p:nvPr>
            <p:ph idx="1"/>
          </p:nvPr>
        </p:nvSpPr>
        <p:spPr/>
        <p:txBody>
          <a:bodyPr/>
          <a:lstStyle/>
          <a:p>
            <a:endParaRPr lang="en-US"/>
          </a:p>
        </p:txBody>
      </p:sp>
      <p:sp>
        <p:nvSpPr>
          <p:cNvPr id="60" name="Foliennummernplatzhalter 4"/>
          <p:cNvSpPr>
            <a:spLocks noGrp="1"/>
          </p:cNvSpPr>
          <p:nvPr>
            <p:ph type="sldNum" sz="quarter" idx="4294967295"/>
          </p:nvPr>
        </p:nvSpPr>
        <p:spPr>
          <a:xfrm>
            <a:off x="7010400" y="6356350"/>
            <a:ext cx="2133600" cy="365125"/>
          </a:xfrm>
          <a:prstGeom prst="rect">
            <a:avLst/>
          </a:prstGeom>
        </p:spPr>
        <p:txBody>
          <a:bodyPr/>
          <a:lstStyle/>
          <a:p>
            <a:pPr>
              <a:defRPr/>
            </a:pPr>
            <a:fld id="{C41B4C8B-40AD-1142-9167-D0E33D12C364}" type="slidenum">
              <a:rPr lang="de-DE" smtClean="0"/>
              <a:pPr>
                <a:defRPr/>
              </a:pPr>
              <a:t>168</a:t>
            </a:fld>
            <a:endParaRPr lang="de-DE" dirty="0"/>
          </a:p>
        </p:txBody>
      </p:sp>
      <p:cxnSp>
        <p:nvCxnSpPr>
          <p:cNvPr id="209" name="Straight Connector 208"/>
          <p:cNvCxnSpPr>
            <a:stCxn id="175" idx="3"/>
            <a:endCxn id="27" idx="2"/>
          </p:cNvCxnSpPr>
          <p:nvPr/>
        </p:nvCxnSpPr>
        <p:spPr>
          <a:xfrm flipV="1">
            <a:off x="4603349" y="3343848"/>
            <a:ext cx="1013467" cy="1026117"/>
          </a:xfrm>
          <a:prstGeom prst="line">
            <a:avLst/>
          </a:prstGeom>
          <a:ln w="15875">
            <a:solidFill>
              <a:schemeClr val="bg1">
                <a:lumMod val="6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61" name="Straight Connector 160"/>
          <p:cNvCxnSpPr>
            <a:stCxn id="153" idx="3"/>
            <a:endCxn id="27" idx="2"/>
          </p:cNvCxnSpPr>
          <p:nvPr/>
        </p:nvCxnSpPr>
        <p:spPr>
          <a:xfrm>
            <a:off x="4603349" y="2240240"/>
            <a:ext cx="1013467" cy="1103608"/>
          </a:xfrm>
          <a:prstGeom prst="line">
            <a:avLst/>
          </a:prstGeom>
          <a:ln w="15875">
            <a:solidFill>
              <a:schemeClr val="bg1">
                <a:lumMod val="6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a:stCxn id="37" idx="3"/>
            <a:endCxn id="156" idx="1"/>
          </p:cNvCxnSpPr>
          <p:nvPr/>
        </p:nvCxnSpPr>
        <p:spPr>
          <a:xfrm>
            <a:off x="1948950" y="3182071"/>
            <a:ext cx="1102530" cy="18859"/>
          </a:xfrm>
          <a:prstGeom prst="straightConnector1">
            <a:avLst/>
          </a:prstGeom>
          <a:ln w="15875">
            <a:tailEnd type="none"/>
          </a:ln>
          <a:effectLst/>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37" idx="3"/>
            <a:endCxn id="158" idx="1"/>
          </p:cNvCxnSpPr>
          <p:nvPr/>
        </p:nvCxnSpPr>
        <p:spPr>
          <a:xfrm>
            <a:off x="1948950" y="3182071"/>
            <a:ext cx="1102530" cy="531113"/>
          </a:xfrm>
          <a:prstGeom prst="straightConnector1">
            <a:avLst/>
          </a:prstGeom>
          <a:ln w="15875">
            <a:tailEnd type="none"/>
          </a:ln>
          <a:effectLst/>
        </p:spPr>
        <p:style>
          <a:lnRef idx="1">
            <a:schemeClr val="accent1"/>
          </a:lnRef>
          <a:fillRef idx="0">
            <a:schemeClr val="accent1"/>
          </a:fillRef>
          <a:effectRef idx="0">
            <a:schemeClr val="accent1"/>
          </a:effectRef>
          <a:fontRef idx="minor">
            <a:schemeClr val="tx1"/>
          </a:fontRef>
        </p:style>
      </p:cxnSp>
      <p:cxnSp>
        <p:nvCxnSpPr>
          <p:cNvPr id="69" name="Straight Arrow Connector 161"/>
          <p:cNvCxnSpPr>
            <a:stCxn id="37" idx="3"/>
            <a:endCxn id="157" idx="1"/>
          </p:cNvCxnSpPr>
          <p:nvPr/>
        </p:nvCxnSpPr>
        <p:spPr>
          <a:xfrm>
            <a:off x="1948950" y="3182071"/>
            <a:ext cx="1102530" cy="274986"/>
          </a:xfrm>
          <a:prstGeom prst="straightConnector1">
            <a:avLst/>
          </a:prstGeom>
          <a:ln w="15875">
            <a:tailEnd type="none"/>
          </a:ln>
          <a:effectLst/>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stCxn id="31" idx="3"/>
            <a:endCxn id="52" idx="1"/>
          </p:cNvCxnSpPr>
          <p:nvPr/>
        </p:nvCxnSpPr>
        <p:spPr>
          <a:xfrm flipV="1">
            <a:off x="1715327" y="1952884"/>
            <a:ext cx="1336153" cy="916946"/>
          </a:xfrm>
          <a:prstGeom prst="straightConnector1">
            <a:avLst/>
          </a:prstGeom>
          <a:ln w="15875">
            <a:tailEnd type="none"/>
          </a:ln>
          <a:effectLst/>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31" idx="3"/>
            <a:endCxn id="153" idx="1"/>
          </p:cNvCxnSpPr>
          <p:nvPr/>
        </p:nvCxnSpPr>
        <p:spPr>
          <a:xfrm flipV="1">
            <a:off x="1715327" y="2240240"/>
            <a:ext cx="1336153" cy="629590"/>
          </a:xfrm>
          <a:prstGeom prst="straightConnector1">
            <a:avLst/>
          </a:prstGeom>
          <a:ln w="15875">
            <a:tailEnd type="none"/>
          </a:ln>
          <a:effectLst/>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a:stCxn id="38" idx="3"/>
            <a:endCxn id="175" idx="1"/>
          </p:cNvCxnSpPr>
          <p:nvPr/>
        </p:nvCxnSpPr>
        <p:spPr>
          <a:xfrm>
            <a:off x="1523760" y="4136790"/>
            <a:ext cx="1527720" cy="233175"/>
          </a:xfrm>
          <a:prstGeom prst="straightConnector1">
            <a:avLst/>
          </a:prstGeom>
          <a:ln w="15875">
            <a:tailEnd type="none"/>
          </a:ln>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a:stCxn id="38" idx="3"/>
            <a:endCxn id="183" idx="1"/>
          </p:cNvCxnSpPr>
          <p:nvPr/>
        </p:nvCxnSpPr>
        <p:spPr>
          <a:xfrm>
            <a:off x="1523760" y="4136790"/>
            <a:ext cx="1527720" cy="506546"/>
          </a:xfrm>
          <a:prstGeom prst="straightConnector1">
            <a:avLst/>
          </a:prstGeom>
          <a:ln w="15875">
            <a:tailEnd type="none"/>
          </a:ln>
          <a:effectLst/>
        </p:spPr>
        <p:style>
          <a:lnRef idx="1">
            <a:schemeClr val="accent1"/>
          </a:lnRef>
          <a:fillRef idx="0">
            <a:schemeClr val="accent1"/>
          </a:fillRef>
          <a:effectRef idx="0">
            <a:schemeClr val="accent1"/>
          </a:effectRef>
          <a:fontRef idx="minor">
            <a:schemeClr val="tx1"/>
          </a:fontRef>
        </p:style>
      </p:cxnSp>
      <p:sp>
        <p:nvSpPr>
          <p:cNvPr id="27" name="Can 26"/>
          <p:cNvSpPr/>
          <p:nvPr/>
        </p:nvSpPr>
        <p:spPr>
          <a:xfrm>
            <a:off x="5616816" y="1643943"/>
            <a:ext cx="2851517" cy="3399810"/>
          </a:xfrm>
          <a:prstGeom prst="can">
            <a:avLst>
              <a:gd name="adj" fmla="val 16097"/>
            </a:avLst>
          </a:prstGeom>
          <a:noFill/>
          <a:ln w="12700" cap="rnd" cmpd="sng" algn="ctr">
            <a:solidFill>
              <a:schemeClr val="tx1">
                <a:lumMod val="65000"/>
                <a:lumOff val="3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u="none" strike="noStrike" kern="0" cap="none" spc="0" normalizeH="0" baseline="0" noProof="0">
              <a:ln>
                <a:noFill/>
              </a:ln>
              <a:solidFill>
                <a:sysClr val="windowText" lastClr="000000"/>
              </a:solidFill>
              <a:effectLst/>
              <a:uLnTx/>
              <a:uFillTx/>
              <a:latin typeface="cmr8"/>
              <a:ea typeface="+mn-ea"/>
              <a:cs typeface="cmr8"/>
            </a:endParaRPr>
          </a:p>
        </p:txBody>
      </p:sp>
      <p:sp>
        <p:nvSpPr>
          <p:cNvPr id="62" name="Textfeld 61"/>
          <p:cNvSpPr txBox="1"/>
          <p:nvPr/>
        </p:nvSpPr>
        <p:spPr>
          <a:xfrm>
            <a:off x="6250486" y="1659005"/>
            <a:ext cx="1556836" cy="307777"/>
          </a:xfrm>
          <a:prstGeom prst="rect">
            <a:avLst/>
          </a:prstGeom>
          <a:noFill/>
        </p:spPr>
        <p:txBody>
          <a:bodyPr wrap="none" rtlCol="0">
            <a:spAutoFit/>
          </a:bodyPr>
          <a:lstStyle/>
          <a:p>
            <a:r>
              <a:rPr lang="en-US" sz="1400" dirty="0" smtClean="0">
                <a:latin typeface="cmr8"/>
                <a:cs typeface="cmr8"/>
              </a:rPr>
              <a:t>Knowledge Base</a:t>
            </a:r>
            <a:endParaRPr lang="en-US" sz="1400" dirty="0">
              <a:latin typeface="cmr8"/>
              <a:cs typeface="cmr8"/>
            </a:endParaRPr>
          </a:p>
        </p:txBody>
      </p:sp>
      <p:sp>
        <p:nvSpPr>
          <p:cNvPr id="65" name="Rectangle 64"/>
          <p:cNvSpPr/>
          <p:nvPr/>
        </p:nvSpPr>
        <p:spPr>
          <a:xfrm>
            <a:off x="5818438" y="2295073"/>
            <a:ext cx="962921" cy="396000"/>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u="none" strike="noStrike" kern="0" cap="none" spc="0" normalizeH="0" baseline="0" noProof="0" dirty="0" smtClean="0">
                <a:ln>
                  <a:noFill/>
                </a:ln>
                <a:solidFill>
                  <a:sysClr val="windowText" lastClr="000000"/>
                </a:solidFill>
                <a:effectLst/>
                <a:uLnTx/>
                <a:uFillTx/>
                <a:latin typeface="Courier"/>
                <a:cs typeface="Courier"/>
              </a:rPr>
              <a:t>US Government</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sp>
        <p:nvSpPr>
          <p:cNvPr id="64" name="Rounded Rectangle 63"/>
          <p:cNvSpPr/>
          <p:nvPr/>
        </p:nvSpPr>
        <p:spPr>
          <a:xfrm>
            <a:off x="6921876" y="2273448"/>
            <a:ext cx="1390892" cy="184754"/>
          </a:xfrm>
          <a:prstGeom prst="roundRect">
            <a:avLst/>
          </a:prstGeom>
          <a:solidFill>
            <a:srgbClr val="CCFFCC"/>
          </a:solidFill>
          <a:ln w="28575" cap="flat" cmpd="sng" algn="ctr">
            <a:solidFill>
              <a:srgbClr val="008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dirty="0" smtClean="0">
                <a:ln>
                  <a:noFill/>
                </a:ln>
                <a:solidFill>
                  <a:schemeClr val="tx1">
                    <a:lumMod val="85000"/>
                    <a:lumOff val="15000"/>
                  </a:schemeClr>
                </a:solidFill>
                <a:effectLst/>
                <a:uLnTx/>
                <a:uFillTx/>
                <a:latin typeface="cmr8"/>
                <a:ea typeface="+mn-ea"/>
                <a:cs typeface="cmr8"/>
              </a:rPr>
              <a:t>“Washington”</a:t>
            </a:r>
            <a:endParaRPr kumimoji="0" lang="en-US" sz="1100" u="none" strike="noStrike" kern="0" cap="none" spc="0" normalizeH="0" baseline="0" noProof="0" dirty="0">
              <a:ln>
                <a:noFill/>
              </a:ln>
              <a:solidFill>
                <a:schemeClr val="tx1">
                  <a:lumMod val="85000"/>
                  <a:lumOff val="15000"/>
                </a:schemeClr>
              </a:solidFill>
              <a:effectLst/>
              <a:uLnTx/>
              <a:uFillTx/>
              <a:latin typeface="cmr8"/>
              <a:ea typeface="+mn-ea"/>
              <a:cs typeface="cmr8"/>
            </a:endParaRPr>
          </a:p>
        </p:txBody>
      </p:sp>
      <p:sp>
        <p:nvSpPr>
          <p:cNvPr id="66" name="Rounded Rectangle 65"/>
          <p:cNvSpPr/>
          <p:nvPr/>
        </p:nvSpPr>
        <p:spPr>
          <a:xfrm>
            <a:off x="6921876" y="2513501"/>
            <a:ext cx="1390892" cy="216000"/>
          </a:xfrm>
          <a:prstGeom prst="roundRect">
            <a:avLst/>
          </a:prstGeom>
          <a:solidFill>
            <a:srgbClr val="CCFFCC"/>
          </a:solidFill>
          <a:ln w="28575" cap="flat" cmpd="sng" algn="ctr">
            <a:solidFill>
              <a:srgbClr val="008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dirty="0" smtClean="0">
                <a:solidFill>
                  <a:schemeClr val="tx1">
                    <a:lumMod val="85000"/>
                    <a:lumOff val="15000"/>
                  </a:schemeClr>
                </a:solidFill>
                <a:latin typeface="cmr8"/>
                <a:cs typeface="cmr8"/>
              </a:rPr>
              <a:t>“</a:t>
            </a:r>
            <a:r>
              <a:rPr kumimoji="0" lang="en-US" sz="1100" u="none" strike="noStrike" kern="0" cap="none" spc="0" normalizeH="0" baseline="0" noProof="0" dirty="0" smtClean="0">
                <a:ln>
                  <a:noFill/>
                </a:ln>
                <a:solidFill>
                  <a:schemeClr val="tx1">
                    <a:lumMod val="85000"/>
                    <a:lumOff val="15000"/>
                  </a:schemeClr>
                </a:solidFill>
                <a:effectLst/>
                <a:uLnTx/>
                <a:uFillTx/>
                <a:latin typeface="cmr8"/>
                <a:ea typeface="+mn-ea"/>
                <a:cs typeface="cmr8"/>
              </a:rPr>
              <a:t>United</a:t>
            </a:r>
            <a:r>
              <a:rPr kumimoji="0" lang="en-US" sz="1100" u="none" strike="noStrike" kern="0" cap="none" spc="0" normalizeH="0" noProof="0" dirty="0" smtClean="0">
                <a:ln>
                  <a:noFill/>
                </a:ln>
                <a:solidFill>
                  <a:schemeClr val="tx1">
                    <a:lumMod val="85000"/>
                    <a:lumOff val="15000"/>
                  </a:schemeClr>
                </a:solidFill>
                <a:effectLst/>
                <a:uLnTx/>
                <a:uFillTx/>
                <a:latin typeface="cmr8"/>
                <a:ea typeface="+mn-ea"/>
                <a:cs typeface="cmr8"/>
              </a:rPr>
              <a:t> States”</a:t>
            </a:r>
            <a:endParaRPr kumimoji="0" lang="en-US" sz="1100" u="none" strike="noStrike" kern="0" cap="none" spc="0" normalizeH="0" baseline="0" noProof="0" dirty="0">
              <a:ln>
                <a:noFill/>
              </a:ln>
              <a:solidFill>
                <a:schemeClr val="tx1">
                  <a:lumMod val="85000"/>
                  <a:lumOff val="15000"/>
                </a:schemeClr>
              </a:solidFill>
              <a:effectLst/>
              <a:uLnTx/>
              <a:uFillTx/>
              <a:latin typeface="cmr8"/>
              <a:ea typeface="+mn-ea"/>
              <a:cs typeface="cmr8"/>
            </a:endParaRPr>
          </a:p>
        </p:txBody>
      </p:sp>
      <p:cxnSp>
        <p:nvCxnSpPr>
          <p:cNvPr id="68" name="Straight Connector 67"/>
          <p:cNvCxnSpPr>
            <a:stCxn id="64" idx="1"/>
            <a:endCxn id="65" idx="3"/>
          </p:cNvCxnSpPr>
          <p:nvPr/>
        </p:nvCxnSpPr>
        <p:spPr>
          <a:xfrm flipH="1">
            <a:off x="6781359" y="2365825"/>
            <a:ext cx="140517" cy="127248"/>
          </a:xfrm>
          <a:prstGeom prst="line">
            <a:avLst/>
          </a:prstGeom>
          <a:ln w="15875"/>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66" idx="1"/>
            <a:endCxn id="65" idx="3"/>
          </p:cNvCxnSpPr>
          <p:nvPr/>
        </p:nvCxnSpPr>
        <p:spPr>
          <a:xfrm flipH="1" flipV="1">
            <a:off x="6781359" y="2493073"/>
            <a:ext cx="140517" cy="128428"/>
          </a:xfrm>
          <a:prstGeom prst="line">
            <a:avLst/>
          </a:prstGeom>
          <a:ln w="15875"/>
          <a:effectLst/>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5817923" y="4088180"/>
            <a:ext cx="947517" cy="380422"/>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lvl="0" algn="ctr">
              <a:defRPr/>
            </a:pPr>
            <a:r>
              <a:rPr lang="en-US" sz="1000" kern="0" dirty="0" smtClean="0">
                <a:solidFill>
                  <a:sysClr val="windowText" lastClr="000000"/>
                </a:solidFill>
                <a:latin typeface="Courier"/>
                <a:cs typeface="Courier"/>
              </a:rPr>
              <a:t>Snowden, WA</a:t>
            </a:r>
            <a:endParaRPr lang="en-US" sz="1000" kern="0" dirty="0">
              <a:solidFill>
                <a:sysClr val="windowText" lastClr="000000"/>
              </a:solidFill>
              <a:latin typeface="Courier"/>
              <a:cs typeface="Courier"/>
            </a:endParaRPr>
          </a:p>
        </p:txBody>
      </p:sp>
      <p:sp>
        <p:nvSpPr>
          <p:cNvPr id="86" name="Rounded Rectangle 85"/>
          <p:cNvSpPr/>
          <p:nvPr/>
        </p:nvSpPr>
        <p:spPr>
          <a:xfrm>
            <a:off x="6921876" y="4032567"/>
            <a:ext cx="1390892" cy="184754"/>
          </a:xfrm>
          <a:prstGeom prst="roundRect">
            <a:avLst/>
          </a:prstGeom>
          <a:solidFill>
            <a:srgbClr val="CCFFCC"/>
          </a:solidFill>
          <a:ln w="28575" cap="flat" cmpd="sng" algn="ctr">
            <a:solidFill>
              <a:srgbClr val="008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dirty="0" smtClean="0">
                <a:ln>
                  <a:noFill/>
                </a:ln>
                <a:solidFill>
                  <a:schemeClr val="tx1">
                    <a:lumMod val="85000"/>
                    <a:lumOff val="15000"/>
                  </a:schemeClr>
                </a:solidFill>
                <a:effectLst/>
                <a:uLnTx/>
                <a:uFillTx/>
                <a:latin typeface="cmr8"/>
                <a:ea typeface="+mn-ea"/>
                <a:cs typeface="cmr8"/>
              </a:rPr>
              <a:t>“Snowden”</a:t>
            </a:r>
            <a:endParaRPr kumimoji="0" lang="en-US" sz="1100" u="none" strike="noStrike" kern="0" cap="none" spc="0" normalizeH="0" baseline="0" noProof="0" dirty="0">
              <a:ln>
                <a:noFill/>
              </a:ln>
              <a:solidFill>
                <a:schemeClr val="tx1">
                  <a:lumMod val="85000"/>
                  <a:lumOff val="15000"/>
                </a:schemeClr>
              </a:solidFill>
              <a:effectLst/>
              <a:uLnTx/>
              <a:uFillTx/>
              <a:latin typeface="cmr8"/>
              <a:ea typeface="+mn-ea"/>
              <a:cs typeface="cmr8"/>
            </a:endParaRPr>
          </a:p>
        </p:txBody>
      </p:sp>
      <p:sp>
        <p:nvSpPr>
          <p:cNvPr id="88" name="Rounded Rectangle 87"/>
          <p:cNvSpPr/>
          <p:nvPr/>
        </p:nvSpPr>
        <p:spPr>
          <a:xfrm>
            <a:off x="6921876" y="4275503"/>
            <a:ext cx="1390892" cy="216000"/>
          </a:xfrm>
          <a:prstGeom prst="roundRect">
            <a:avLst/>
          </a:prstGeom>
          <a:solidFill>
            <a:srgbClr val="CCFFCC"/>
          </a:solidFill>
          <a:ln w="28575" cap="flat" cmpd="sng" algn="ctr">
            <a:solidFill>
              <a:srgbClr val="008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dirty="0" smtClean="0">
                <a:solidFill>
                  <a:schemeClr val="tx1">
                    <a:lumMod val="85000"/>
                    <a:lumOff val="15000"/>
                  </a:schemeClr>
                </a:solidFill>
                <a:latin typeface="cmr8"/>
                <a:cs typeface="cmr8"/>
              </a:rPr>
              <a:t>“Snowden, WA”</a:t>
            </a:r>
            <a:endParaRPr kumimoji="0" lang="en-US" sz="1100" u="none" strike="noStrike" kern="0" cap="none" spc="0" normalizeH="0" baseline="0" noProof="0" dirty="0">
              <a:ln>
                <a:noFill/>
              </a:ln>
              <a:solidFill>
                <a:schemeClr val="tx1">
                  <a:lumMod val="85000"/>
                  <a:lumOff val="15000"/>
                </a:schemeClr>
              </a:solidFill>
              <a:effectLst/>
              <a:uLnTx/>
              <a:uFillTx/>
              <a:latin typeface="cmr8"/>
              <a:cs typeface="cmr8"/>
            </a:endParaRPr>
          </a:p>
        </p:txBody>
      </p:sp>
      <p:cxnSp>
        <p:nvCxnSpPr>
          <p:cNvPr id="90" name="Straight Connector 89"/>
          <p:cNvCxnSpPr>
            <a:stCxn id="86" idx="1"/>
            <a:endCxn id="87" idx="3"/>
          </p:cNvCxnSpPr>
          <p:nvPr/>
        </p:nvCxnSpPr>
        <p:spPr>
          <a:xfrm flipH="1">
            <a:off x="6765440" y="4124944"/>
            <a:ext cx="156436" cy="153447"/>
          </a:xfrm>
          <a:prstGeom prst="line">
            <a:avLst/>
          </a:prstGeom>
          <a:ln w="15875"/>
          <a:effectLst/>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88" idx="1"/>
            <a:endCxn id="87" idx="3"/>
          </p:cNvCxnSpPr>
          <p:nvPr/>
        </p:nvCxnSpPr>
        <p:spPr>
          <a:xfrm flipH="1" flipV="1">
            <a:off x="6765440" y="4278391"/>
            <a:ext cx="156436" cy="105112"/>
          </a:xfrm>
          <a:prstGeom prst="line">
            <a:avLst/>
          </a:prstGeom>
          <a:ln w="15875"/>
          <a:effectLst/>
        </p:spPr>
        <p:style>
          <a:lnRef idx="1">
            <a:schemeClr val="accent1"/>
          </a:lnRef>
          <a:fillRef idx="0">
            <a:schemeClr val="accent1"/>
          </a:fillRef>
          <a:effectRef idx="0">
            <a:schemeClr val="accent1"/>
          </a:effectRef>
          <a:fontRef idx="minor">
            <a:schemeClr val="tx1"/>
          </a:fontRef>
        </p:style>
      </p:cxnSp>
      <p:sp>
        <p:nvSpPr>
          <p:cNvPr id="61" name="Textfeld 60"/>
          <p:cNvSpPr txBox="1"/>
          <p:nvPr/>
        </p:nvSpPr>
        <p:spPr>
          <a:xfrm>
            <a:off x="6486196" y="4563511"/>
            <a:ext cx="1069524" cy="307777"/>
          </a:xfrm>
          <a:prstGeom prst="rect">
            <a:avLst/>
          </a:prstGeom>
          <a:noFill/>
        </p:spPr>
        <p:txBody>
          <a:bodyPr wrap="none" rtlCol="0">
            <a:spAutoFit/>
          </a:bodyPr>
          <a:lstStyle/>
          <a:p>
            <a:r>
              <a:rPr lang="en-US" sz="1400" dirty="0" smtClean="0">
                <a:latin typeface="cmr8"/>
                <a:cs typeface="cmr8"/>
              </a:rPr>
              <a:t>Dictionary</a:t>
            </a:r>
            <a:endParaRPr lang="en-US" sz="1400" dirty="0">
              <a:latin typeface="cmr8"/>
              <a:cs typeface="cmr8"/>
            </a:endParaRPr>
          </a:p>
        </p:txBody>
      </p:sp>
      <p:sp>
        <p:nvSpPr>
          <p:cNvPr id="52" name="Rectangle 51"/>
          <p:cNvSpPr/>
          <p:nvPr/>
        </p:nvSpPr>
        <p:spPr>
          <a:xfrm>
            <a:off x="3051480" y="1826885"/>
            <a:ext cx="1551869" cy="251998"/>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dirty="0" smtClean="0">
                <a:latin typeface="Courier"/>
                <a:cs typeface="Courier"/>
              </a:rPr>
              <a:t>Washington, D.C.</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sp>
        <p:nvSpPr>
          <p:cNvPr id="153" name="Rectangle 152"/>
          <p:cNvSpPr/>
          <p:nvPr/>
        </p:nvSpPr>
        <p:spPr>
          <a:xfrm>
            <a:off x="3051480" y="2114241"/>
            <a:ext cx="1551869" cy="251998"/>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dirty="0" smtClean="0">
                <a:latin typeface="Courier"/>
                <a:cs typeface="Courier"/>
              </a:rPr>
              <a:t>US Government</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sp>
        <p:nvSpPr>
          <p:cNvPr id="156" name="Rectangle 155"/>
          <p:cNvSpPr/>
          <p:nvPr/>
        </p:nvSpPr>
        <p:spPr>
          <a:xfrm>
            <a:off x="3051480" y="3087721"/>
            <a:ext cx="1551869" cy="226417"/>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noProof="0" dirty="0" smtClean="0">
                <a:latin typeface="Courier"/>
                <a:cs typeface="Courier"/>
              </a:rPr>
              <a:t>Prism (software)</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sp>
        <p:nvSpPr>
          <p:cNvPr id="157" name="Rectangle 156"/>
          <p:cNvSpPr/>
          <p:nvPr/>
        </p:nvSpPr>
        <p:spPr>
          <a:xfrm>
            <a:off x="3051480" y="3343848"/>
            <a:ext cx="1551869" cy="226417"/>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noProof="0" dirty="0" smtClean="0">
                <a:latin typeface="Courier"/>
                <a:cs typeface="Courier"/>
              </a:rPr>
              <a:t>Prism (website)</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sp>
        <p:nvSpPr>
          <p:cNvPr id="158" name="Rectangle 157"/>
          <p:cNvSpPr/>
          <p:nvPr/>
        </p:nvSpPr>
        <p:spPr>
          <a:xfrm>
            <a:off x="3051480" y="3599975"/>
            <a:ext cx="1551869" cy="226417"/>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dirty="0" smtClean="0">
                <a:latin typeface="Courier"/>
                <a:cs typeface="Courier"/>
              </a:rPr>
              <a:t>Prism (album)</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sp>
        <p:nvSpPr>
          <p:cNvPr id="175" name="Rectangle 174"/>
          <p:cNvSpPr/>
          <p:nvPr/>
        </p:nvSpPr>
        <p:spPr>
          <a:xfrm>
            <a:off x="3051480" y="4256756"/>
            <a:ext cx="1551869" cy="226417"/>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algn="ctr">
              <a:defRPr/>
            </a:pPr>
            <a:r>
              <a:rPr lang="en-US" sz="1000" smtClean="0">
                <a:latin typeface="Courier"/>
                <a:cs typeface="Courier"/>
              </a:rPr>
              <a:t>Snowden</a:t>
            </a:r>
            <a:r>
              <a:rPr lang="en-US" sz="1000">
                <a:latin typeface="Courier"/>
                <a:cs typeface="Courier"/>
              </a:rPr>
              <a:t>, </a:t>
            </a:r>
            <a:r>
              <a:rPr lang="en-US" sz="1000" smtClean="0">
                <a:latin typeface="Courier"/>
                <a:cs typeface="Courier"/>
              </a:rPr>
              <a:t>WA</a:t>
            </a:r>
            <a:endParaRPr lang="en-US" sz="1000" kern="0" dirty="0">
              <a:solidFill>
                <a:sysClr val="windowText" lastClr="000000"/>
              </a:solidFill>
              <a:latin typeface="Courier"/>
              <a:cs typeface="Courier"/>
            </a:endParaRPr>
          </a:p>
        </p:txBody>
      </p:sp>
      <p:sp>
        <p:nvSpPr>
          <p:cNvPr id="183" name="Rectangle 182"/>
          <p:cNvSpPr/>
          <p:nvPr/>
        </p:nvSpPr>
        <p:spPr>
          <a:xfrm>
            <a:off x="3051480" y="4520393"/>
            <a:ext cx="1551869" cy="245885"/>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lvl="0" algn="ctr">
              <a:defRPr/>
            </a:pPr>
            <a:r>
              <a:rPr lang="en-US" sz="1000" kern="0" dirty="0">
                <a:solidFill>
                  <a:sysClr val="windowText" lastClr="000000"/>
                </a:solidFill>
                <a:latin typeface="Courier"/>
                <a:cs typeface="Courier"/>
              </a:rPr>
              <a:t>Snowden (band)</a:t>
            </a:r>
            <a:r>
              <a:rPr lang="en-US" sz="1000" dirty="0">
                <a:latin typeface="Courier"/>
                <a:cs typeface="Courier"/>
              </a:rPr>
              <a:t> </a:t>
            </a:r>
            <a:endParaRPr lang="en-US" sz="1000" kern="0" dirty="0">
              <a:solidFill>
                <a:sysClr val="windowText" lastClr="000000"/>
              </a:solidFill>
              <a:latin typeface="Courier"/>
              <a:cs typeface="Courier"/>
            </a:endParaRPr>
          </a:p>
        </p:txBody>
      </p:sp>
      <p:sp>
        <p:nvSpPr>
          <p:cNvPr id="40" name="Rectangle 152"/>
          <p:cNvSpPr/>
          <p:nvPr/>
        </p:nvSpPr>
        <p:spPr>
          <a:xfrm>
            <a:off x="3051480" y="2401597"/>
            <a:ext cx="1551869" cy="251998"/>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dirty="0" smtClean="0">
                <a:latin typeface="Courier"/>
                <a:cs typeface="Courier"/>
              </a:rPr>
              <a:t>Washington (state)</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cxnSp>
        <p:nvCxnSpPr>
          <p:cNvPr id="41" name="Straight Arrow Connector 138"/>
          <p:cNvCxnSpPr>
            <a:stCxn id="31" idx="3"/>
            <a:endCxn id="40" idx="1"/>
          </p:cNvCxnSpPr>
          <p:nvPr/>
        </p:nvCxnSpPr>
        <p:spPr>
          <a:xfrm flipV="1">
            <a:off x="1715327" y="2527596"/>
            <a:ext cx="1336153" cy="342234"/>
          </a:xfrm>
          <a:prstGeom prst="straightConnector1">
            <a:avLst/>
          </a:prstGeom>
          <a:ln w="15875">
            <a:tailEnd type="none"/>
          </a:ln>
          <a:effectLst/>
        </p:spPr>
        <p:style>
          <a:lnRef idx="1">
            <a:schemeClr val="accent1"/>
          </a:lnRef>
          <a:fillRef idx="0">
            <a:schemeClr val="accent1"/>
          </a:fillRef>
          <a:effectRef idx="0">
            <a:schemeClr val="accent1"/>
          </a:effectRef>
          <a:fontRef idx="minor">
            <a:schemeClr val="tx1"/>
          </a:fontRef>
        </p:style>
      </p:cxnSp>
      <p:grpSp>
        <p:nvGrpSpPr>
          <p:cNvPr id="6" name="Gruppierung 5"/>
          <p:cNvGrpSpPr/>
          <p:nvPr/>
        </p:nvGrpSpPr>
        <p:grpSpPr>
          <a:xfrm>
            <a:off x="675667" y="2321266"/>
            <a:ext cx="1728192" cy="2055825"/>
            <a:chOff x="323528" y="1412776"/>
            <a:chExt cx="1728192" cy="2055825"/>
          </a:xfrm>
        </p:grpSpPr>
        <p:sp>
          <p:nvSpPr>
            <p:cNvPr id="37" name="Rounded Rectangle 36"/>
            <p:cNvSpPr/>
            <p:nvPr/>
          </p:nvSpPr>
          <p:spPr>
            <a:xfrm>
              <a:off x="1115616" y="2174581"/>
              <a:ext cx="481195" cy="198000"/>
            </a:xfrm>
            <a:prstGeom prst="roundRect">
              <a:avLst/>
            </a:prstGeom>
            <a:solidFill>
              <a:srgbClr val="FFFF99"/>
            </a:solidFill>
            <a:ln w="28575" cap="flat" cmpd="sng" algn="ctr">
              <a:solidFill>
                <a:srgbClr val="F0AD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u="none" strike="noStrike" kern="0" cap="none" spc="0" normalizeH="0" baseline="0" noProof="0">
                <a:ln>
                  <a:noFill/>
                </a:ln>
                <a:solidFill>
                  <a:sysClr val="window" lastClr="FFFFFF"/>
                </a:solidFill>
                <a:effectLst/>
                <a:uLnTx/>
                <a:uFillTx/>
                <a:latin typeface="cmr8"/>
                <a:ea typeface="+mn-ea"/>
                <a:cs typeface="cmr8"/>
              </a:endParaRPr>
            </a:p>
          </p:txBody>
        </p:sp>
        <p:sp>
          <p:nvSpPr>
            <p:cNvPr id="31" name="Rounded Rectangle 30"/>
            <p:cNvSpPr/>
            <p:nvPr/>
          </p:nvSpPr>
          <p:spPr>
            <a:xfrm>
              <a:off x="468511" y="1872074"/>
              <a:ext cx="894677" cy="178532"/>
            </a:xfrm>
            <a:prstGeom prst="roundRect">
              <a:avLst/>
            </a:prstGeom>
            <a:solidFill>
              <a:srgbClr val="FFFF99"/>
            </a:solidFill>
            <a:ln w="28575" cap="flat" cmpd="sng" algn="ctr">
              <a:solidFill>
                <a:srgbClr val="F0AD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u="none" strike="noStrike" kern="0" cap="none" spc="0" normalizeH="0" baseline="0" noProof="0">
                <a:ln>
                  <a:noFill/>
                </a:ln>
                <a:solidFill>
                  <a:sysClr val="window" lastClr="FFFFFF"/>
                </a:solidFill>
                <a:effectLst/>
                <a:uLnTx/>
                <a:uFillTx/>
                <a:latin typeface="cmr8"/>
                <a:ea typeface="+mn-ea"/>
                <a:cs typeface="cmr8"/>
              </a:endParaRPr>
            </a:p>
          </p:txBody>
        </p:sp>
        <p:sp>
          <p:nvSpPr>
            <p:cNvPr id="38" name="Rounded Rectangle 37"/>
            <p:cNvSpPr/>
            <p:nvPr/>
          </p:nvSpPr>
          <p:spPr>
            <a:xfrm>
              <a:off x="451541" y="3126594"/>
              <a:ext cx="720080" cy="203412"/>
            </a:xfrm>
            <a:prstGeom prst="roundRect">
              <a:avLst/>
            </a:prstGeom>
            <a:solidFill>
              <a:srgbClr val="FFFF99"/>
            </a:solidFill>
            <a:ln w="28575" cap="flat" cmpd="sng" algn="ctr">
              <a:solidFill>
                <a:srgbClr val="F0AD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u="none" strike="noStrike" kern="0" cap="none" spc="0" normalizeH="0" baseline="0" noProof="0">
                <a:ln>
                  <a:noFill/>
                </a:ln>
                <a:solidFill>
                  <a:sysClr val="window" lastClr="FFFFFF"/>
                </a:solidFill>
                <a:effectLst/>
                <a:uLnTx/>
                <a:uFillTx/>
                <a:latin typeface="cmr8"/>
                <a:ea typeface="+mn-ea"/>
                <a:cs typeface="cmr8"/>
              </a:endParaRPr>
            </a:p>
          </p:txBody>
        </p:sp>
        <p:sp>
          <p:nvSpPr>
            <p:cNvPr id="8" name="Folded Corner 7"/>
            <p:cNvSpPr/>
            <p:nvPr/>
          </p:nvSpPr>
          <p:spPr>
            <a:xfrm>
              <a:off x="323528" y="1412776"/>
              <a:ext cx="1728192" cy="2055825"/>
            </a:xfrm>
            <a:prstGeom prst="foldedCorner">
              <a:avLst/>
            </a:prstGeom>
            <a:noFill/>
            <a:ln>
              <a:solidFill>
                <a:schemeClr val="tx1">
                  <a:lumMod val="65000"/>
                  <a:lumOff val="3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1200">
                <a:latin typeface="cmr8"/>
                <a:cs typeface="cmr8"/>
              </a:endParaRPr>
            </a:p>
          </p:txBody>
        </p:sp>
        <p:sp>
          <p:nvSpPr>
            <p:cNvPr id="4" name="TextBox 3"/>
            <p:cNvSpPr txBox="1"/>
            <p:nvPr/>
          </p:nvSpPr>
          <p:spPr>
            <a:xfrm>
              <a:off x="395536" y="1700808"/>
              <a:ext cx="1512168" cy="1690206"/>
            </a:xfrm>
            <a:prstGeom prst="rect">
              <a:avLst/>
            </a:prstGeom>
            <a:noFill/>
            <a:effectLst/>
          </p:spPr>
          <p:txBody>
            <a:bodyPr wrap="square" rtlCol="0">
              <a:spAutoFit/>
            </a:bodyPr>
            <a:lstStyle/>
            <a:p>
              <a:pPr>
                <a:lnSpc>
                  <a:spcPct val="150000"/>
                </a:lnSpc>
              </a:pPr>
              <a:r>
                <a:rPr lang="de-DE" sz="1400" dirty="0" err="1" smtClean="0">
                  <a:latin typeface="Calibri"/>
                  <a:cs typeface="Calibri"/>
                </a:rPr>
                <a:t>Washington‘s</a:t>
              </a:r>
              <a:r>
                <a:rPr lang="de-DE" sz="1400" dirty="0" smtClean="0">
                  <a:latin typeface="Calibri"/>
                  <a:cs typeface="Calibri"/>
                </a:rPr>
                <a:t> </a:t>
              </a:r>
              <a:r>
                <a:rPr lang="de-DE" sz="1400" dirty="0" err="1" smtClean="0">
                  <a:latin typeface="Calibri"/>
                  <a:cs typeface="Calibri"/>
                </a:rPr>
                <a:t>program</a:t>
              </a:r>
              <a:r>
                <a:rPr lang="de-DE" sz="1400" dirty="0" smtClean="0">
                  <a:latin typeface="Calibri"/>
                  <a:cs typeface="Calibri"/>
                </a:rPr>
                <a:t> </a:t>
              </a:r>
              <a:r>
                <a:rPr lang="de-DE" sz="1400" dirty="0" err="1" smtClean="0">
                  <a:latin typeface="Calibri"/>
                  <a:cs typeface="Calibri"/>
                </a:rPr>
                <a:t>Prism</a:t>
              </a:r>
              <a:r>
                <a:rPr lang="de-DE" sz="1400" dirty="0" smtClean="0">
                  <a:latin typeface="Calibri"/>
                  <a:cs typeface="Calibri"/>
                </a:rPr>
                <a:t> was </a:t>
              </a:r>
              <a:r>
                <a:rPr lang="de-DE" sz="1400" dirty="0" err="1" smtClean="0">
                  <a:latin typeface="Calibri"/>
                  <a:cs typeface="Calibri"/>
                </a:rPr>
                <a:t>revealed</a:t>
              </a:r>
              <a:r>
                <a:rPr lang="de-DE" sz="1400" dirty="0" smtClean="0">
                  <a:latin typeface="Calibri"/>
                  <a:cs typeface="Calibri"/>
                </a:rPr>
                <a:t> </a:t>
              </a:r>
              <a:r>
                <a:rPr lang="de-DE" sz="1400" dirty="0" err="1" smtClean="0">
                  <a:latin typeface="Calibri"/>
                  <a:cs typeface="Calibri"/>
                </a:rPr>
                <a:t>by</a:t>
              </a:r>
              <a:r>
                <a:rPr lang="de-DE" sz="1400" dirty="0" smtClean="0">
                  <a:latin typeface="Calibri"/>
                  <a:cs typeface="Calibri"/>
                </a:rPr>
                <a:t> </a:t>
              </a:r>
              <a:r>
                <a:rPr lang="de-DE" sz="1400" dirty="0" err="1" smtClean="0">
                  <a:latin typeface="Calibri"/>
                  <a:cs typeface="Calibri"/>
                </a:rPr>
                <a:t>the</a:t>
              </a:r>
              <a:r>
                <a:rPr lang="de-DE" sz="1400" dirty="0" smtClean="0">
                  <a:latin typeface="Calibri"/>
                  <a:cs typeface="Calibri"/>
                </a:rPr>
                <a:t> </a:t>
              </a:r>
              <a:r>
                <a:rPr lang="de-DE" sz="1400" dirty="0" err="1" smtClean="0">
                  <a:latin typeface="Calibri"/>
                  <a:cs typeface="Calibri"/>
                </a:rPr>
                <a:t>whistleblower</a:t>
              </a:r>
              <a:r>
                <a:rPr lang="de-DE" sz="1400" dirty="0">
                  <a:latin typeface="Calibri"/>
                  <a:cs typeface="Calibri"/>
                </a:rPr>
                <a:t> </a:t>
              </a:r>
              <a:r>
                <a:rPr lang="de-DE" sz="1400" dirty="0" err="1" smtClean="0">
                  <a:latin typeface="Calibri"/>
                  <a:cs typeface="Calibri"/>
                </a:rPr>
                <a:t>Snowden</a:t>
              </a:r>
              <a:endParaRPr lang="de-DE" sz="1400" dirty="0">
                <a:latin typeface="Calibri"/>
                <a:cs typeface="Calibri"/>
              </a:endParaRPr>
            </a:p>
          </p:txBody>
        </p:sp>
      </p:grpSp>
      <p:sp>
        <p:nvSpPr>
          <p:cNvPr id="48" name="Rectangle 152"/>
          <p:cNvSpPr/>
          <p:nvPr/>
        </p:nvSpPr>
        <p:spPr>
          <a:xfrm>
            <a:off x="3051480" y="2688953"/>
            <a:ext cx="1551869" cy="251998"/>
          </a:xfrm>
          <a:prstGeom prst="rect">
            <a:avLst/>
          </a:prstGeom>
          <a:solidFill>
            <a:schemeClr val="accent1">
              <a:lumMod val="20000"/>
              <a:lumOff val="80000"/>
            </a:schemeClr>
          </a:solidFill>
          <a:ln w="6350" cap="rnd"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dirty="0" smtClean="0">
                <a:latin typeface="Courier"/>
                <a:cs typeface="Courier"/>
              </a:rPr>
              <a:t>“</a:t>
            </a:r>
            <a:r>
              <a:rPr lang="en-US" sz="1000" dirty="0" err="1" smtClean="0">
                <a:latin typeface="Courier"/>
                <a:cs typeface="Courier"/>
              </a:rPr>
              <a:t>Washington_EE</a:t>
            </a:r>
            <a:r>
              <a:rPr lang="en-US" sz="1000" dirty="0" smtClean="0">
                <a:latin typeface="Courier"/>
                <a:cs typeface="Courier"/>
              </a:rPr>
              <a:t>”</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sp>
        <p:nvSpPr>
          <p:cNvPr id="49" name="Rectangle 152"/>
          <p:cNvSpPr/>
          <p:nvPr/>
        </p:nvSpPr>
        <p:spPr>
          <a:xfrm>
            <a:off x="3051480" y="3856101"/>
            <a:ext cx="1551869" cy="251998"/>
          </a:xfrm>
          <a:prstGeom prst="rect">
            <a:avLst/>
          </a:prstGeom>
          <a:solidFill>
            <a:schemeClr val="accent1">
              <a:lumMod val="20000"/>
              <a:lumOff val="80000"/>
            </a:schemeClr>
          </a:solidFill>
          <a:ln w="6350" cap="rnd"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dirty="0" smtClean="0">
                <a:latin typeface="Courier"/>
                <a:cs typeface="Courier"/>
              </a:rPr>
              <a:t>“</a:t>
            </a:r>
            <a:r>
              <a:rPr lang="en-US" sz="1000" dirty="0" err="1" smtClean="0">
                <a:latin typeface="Courier"/>
                <a:cs typeface="Courier"/>
              </a:rPr>
              <a:t>Prism_EE</a:t>
            </a:r>
            <a:r>
              <a:rPr lang="en-US" sz="1000" dirty="0" smtClean="0">
                <a:latin typeface="Courier"/>
                <a:cs typeface="Courier"/>
              </a:rPr>
              <a:t>”</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sp>
        <p:nvSpPr>
          <p:cNvPr id="50" name="Rectangle 152"/>
          <p:cNvSpPr/>
          <p:nvPr/>
        </p:nvSpPr>
        <p:spPr>
          <a:xfrm>
            <a:off x="3051480" y="4803498"/>
            <a:ext cx="1551869" cy="251998"/>
          </a:xfrm>
          <a:prstGeom prst="rect">
            <a:avLst/>
          </a:prstGeom>
          <a:solidFill>
            <a:schemeClr val="accent1">
              <a:lumMod val="20000"/>
              <a:lumOff val="80000"/>
            </a:schemeClr>
          </a:solidFill>
          <a:ln w="6350" cap="rnd"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dirty="0" smtClean="0">
                <a:latin typeface="Courier"/>
                <a:cs typeface="Courier"/>
              </a:rPr>
              <a:t>“</a:t>
            </a:r>
            <a:r>
              <a:rPr lang="en-US" sz="1000" dirty="0" err="1" smtClean="0">
                <a:latin typeface="Courier"/>
                <a:cs typeface="Courier"/>
              </a:rPr>
              <a:t>Snowden_EE</a:t>
            </a:r>
            <a:r>
              <a:rPr lang="en-US" sz="1000" dirty="0" smtClean="0">
                <a:latin typeface="Courier"/>
                <a:cs typeface="Courier"/>
              </a:rPr>
              <a:t>”</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cxnSp>
        <p:nvCxnSpPr>
          <p:cNvPr id="51" name="Straight Arrow Connector 192"/>
          <p:cNvCxnSpPr>
            <a:stCxn id="38" idx="3"/>
            <a:endCxn id="50" idx="1"/>
          </p:cNvCxnSpPr>
          <p:nvPr/>
        </p:nvCxnSpPr>
        <p:spPr>
          <a:xfrm>
            <a:off x="1523760" y="4136790"/>
            <a:ext cx="1527720" cy="792707"/>
          </a:xfrm>
          <a:prstGeom prst="straightConnector1">
            <a:avLst/>
          </a:prstGeom>
          <a:ln w="15875">
            <a:solidFill>
              <a:srgbClr val="FF6600"/>
            </a:solidFill>
            <a:tailEnd type="none"/>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192"/>
          <p:cNvCxnSpPr>
            <a:stCxn id="37" idx="3"/>
            <a:endCxn id="49" idx="1"/>
          </p:cNvCxnSpPr>
          <p:nvPr/>
        </p:nvCxnSpPr>
        <p:spPr>
          <a:xfrm>
            <a:off x="1948950" y="3182071"/>
            <a:ext cx="1102530" cy="800029"/>
          </a:xfrm>
          <a:prstGeom prst="straightConnector1">
            <a:avLst/>
          </a:prstGeom>
          <a:ln w="15875">
            <a:solidFill>
              <a:srgbClr val="FF6600"/>
            </a:solidFill>
            <a:tailEnd type="none"/>
          </a:ln>
          <a:effectLst/>
        </p:spPr>
        <p:style>
          <a:lnRef idx="1">
            <a:schemeClr val="accent1"/>
          </a:lnRef>
          <a:fillRef idx="0">
            <a:schemeClr val="accent1"/>
          </a:fillRef>
          <a:effectRef idx="0">
            <a:schemeClr val="accent1"/>
          </a:effectRef>
          <a:fontRef idx="minor">
            <a:schemeClr val="tx1"/>
          </a:fontRef>
        </p:style>
      </p:cxnSp>
      <p:cxnSp>
        <p:nvCxnSpPr>
          <p:cNvPr id="58" name="Straight Arrow Connector 192"/>
          <p:cNvCxnSpPr>
            <a:stCxn id="31" idx="3"/>
            <a:endCxn id="48" idx="1"/>
          </p:cNvCxnSpPr>
          <p:nvPr/>
        </p:nvCxnSpPr>
        <p:spPr>
          <a:xfrm flipV="1">
            <a:off x="1715327" y="2814952"/>
            <a:ext cx="1336153" cy="54878"/>
          </a:xfrm>
          <a:prstGeom prst="straightConnector1">
            <a:avLst/>
          </a:prstGeom>
          <a:ln w="15875">
            <a:solidFill>
              <a:srgbClr val="FF6600"/>
            </a:solidFill>
            <a:tailEnd type="none"/>
          </a:ln>
          <a:effectLst/>
        </p:spPr>
        <p:style>
          <a:lnRef idx="1">
            <a:schemeClr val="accent1"/>
          </a:lnRef>
          <a:fillRef idx="0">
            <a:schemeClr val="accent1"/>
          </a:fillRef>
          <a:effectRef idx="0">
            <a:schemeClr val="accent1"/>
          </a:effectRef>
          <a:fontRef idx="minor">
            <a:schemeClr val="tx1"/>
          </a:fontRef>
        </p:style>
      </p:cxnSp>
      <p:cxnSp>
        <p:nvCxnSpPr>
          <p:cNvPr id="63" name="Straight Connector 160"/>
          <p:cNvCxnSpPr>
            <a:stCxn id="52" idx="3"/>
            <a:endCxn id="27" idx="2"/>
          </p:cNvCxnSpPr>
          <p:nvPr/>
        </p:nvCxnSpPr>
        <p:spPr>
          <a:xfrm>
            <a:off x="4603349" y="1952884"/>
            <a:ext cx="1013467" cy="1390964"/>
          </a:xfrm>
          <a:prstGeom prst="line">
            <a:avLst/>
          </a:prstGeom>
          <a:ln w="15875">
            <a:solidFill>
              <a:schemeClr val="bg1">
                <a:lumMod val="6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67" name="Straight Connector 160"/>
          <p:cNvCxnSpPr>
            <a:stCxn id="49" idx="3"/>
            <a:endCxn id="27" idx="2"/>
          </p:cNvCxnSpPr>
          <p:nvPr/>
        </p:nvCxnSpPr>
        <p:spPr>
          <a:xfrm flipV="1">
            <a:off x="4603349" y="3343848"/>
            <a:ext cx="1013467" cy="638252"/>
          </a:xfrm>
          <a:prstGeom prst="line">
            <a:avLst/>
          </a:prstGeom>
          <a:ln w="15875">
            <a:solidFill>
              <a:srgbClr val="FF6600"/>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1" name="Straight Connector 160"/>
          <p:cNvCxnSpPr>
            <a:stCxn id="50" idx="3"/>
            <a:endCxn id="27" idx="2"/>
          </p:cNvCxnSpPr>
          <p:nvPr/>
        </p:nvCxnSpPr>
        <p:spPr>
          <a:xfrm flipV="1">
            <a:off x="4603349" y="3343848"/>
            <a:ext cx="1013467" cy="1585649"/>
          </a:xfrm>
          <a:prstGeom prst="line">
            <a:avLst/>
          </a:prstGeom>
          <a:ln w="15875">
            <a:solidFill>
              <a:srgbClr val="FF6600"/>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6" name="Straight Connector 160"/>
          <p:cNvCxnSpPr>
            <a:stCxn id="40" idx="3"/>
            <a:endCxn id="27" idx="2"/>
          </p:cNvCxnSpPr>
          <p:nvPr/>
        </p:nvCxnSpPr>
        <p:spPr>
          <a:xfrm>
            <a:off x="4603349" y="2527596"/>
            <a:ext cx="1013467" cy="816252"/>
          </a:xfrm>
          <a:prstGeom prst="line">
            <a:avLst/>
          </a:prstGeom>
          <a:ln w="15875">
            <a:solidFill>
              <a:schemeClr val="bg1">
                <a:lumMod val="6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9" name="Straight Connector 160"/>
          <p:cNvCxnSpPr>
            <a:stCxn id="48" idx="3"/>
            <a:endCxn id="27" idx="2"/>
          </p:cNvCxnSpPr>
          <p:nvPr/>
        </p:nvCxnSpPr>
        <p:spPr>
          <a:xfrm>
            <a:off x="4603349" y="2814952"/>
            <a:ext cx="1013467" cy="528896"/>
          </a:xfrm>
          <a:prstGeom prst="line">
            <a:avLst/>
          </a:prstGeom>
          <a:ln w="15875">
            <a:solidFill>
              <a:srgbClr val="FF6600"/>
            </a:solidFill>
            <a:prstDash val="dash"/>
          </a:ln>
          <a:effectLst/>
        </p:spPr>
        <p:style>
          <a:lnRef idx="1">
            <a:schemeClr val="accent1"/>
          </a:lnRef>
          <a:fillRef idx="0">
            <a:schemeClr val="accent1"/>
          </a:fillRef>
          <a:effectRef idx="0">
            <a:schemeClr val="accent1"/>
          </a:effectRef>
          <a:fontRef idx="minor">
            <a:schemeClr val="tx1"/>
          </a:fontRef>
        </p:style>
      </p:cxnSp>
      <p:cxnSp>
        <p:nvCxnSpPr>
          <p:cNvPr id="82" name="Straight Connector 160"/>
          <p:cNvCxnSpPr>
            <a:stCxn id="156" idx="3"/>
            <a:endCxn id="27" idx="2"/>
          </p:cNvCxnSpPr>
          <p:nvPr/>
        </p:nvCxnSpPr>
        <p:spPr>
          <a:xfrm>
            <a:off x="4603349" y="3200930"/>
            <a:ext cx="1013467" cy="142918"/>
          </a:xfrm>
          <a:prstGeom prst="line">
            <a:avLst/>
          </a:prstGeom>
          <a:ln w="15875">
            <a:solidFill>
              <a:schemeClr val="bg1">
                <a:lumMod val="6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85" name="Straight Connector 160"/>
          <p:cNvCxnSpPr>
            <a:stCxn id="157" idx="3"/>
            <a:endCxn id="27" idx="2"/>
          </p:cNvCxnSpPr>
          <p:nvPr/>
        </p:nvCxnSpPr>
        <p:spPr>
          <a:xfrm flipV="1">
            <a:off x="4603349" y="3343848"/>
            <a:ext cx="1013467" cy="113209"/>
          </a:xfrm>
          <a:prstGeom prst="line">
            <a:avLst/>
          </a:prstGeom>
          <a:ln w="15875">
            <a:solidFill>
              <a:schemeClr val="bg1">
                <a:lumMod val="6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89" name="Straight Connector 160"/>
          <p:cNvCxnSpPr>
            <a:stCxn id="158" idx="3"/>
            <a:endCxn id="27" idx="2"/>
          </p:cNvCxnSpPr>
          <p:nvPr/>
        </p:nvCxnSpPr>
        <p:spPr>
          <a:xfrm flipV="1">
            <a:off x="4603349" y="3343848"/>
            <a:ext cx="1013467" cy="369336"/>
          </a:xfrm>
          <a:prstGeom prst="line">
            <a:avLst/>
          </a:prstGeom>
          <a:ln w="15875">
            <a:solidFill>
              <a:schemeClr val="bg1">
                <a:lumMod val="6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92" name="Straight Connector 208"/>
          <p:cNvCxnSpPr>
            <a:stCxn id="183" idx="3"/>
            <a:endCxn id="27" idx="2"/>
          </p:cNvCxnSpPr>
          <p:nvPr/>
        </p:nvCxnSpPr>
        <p:spPr>
          <a:xfrm flipV="1">
            <a:off x="4603349" y="3343848"/>
            <a:ext cx="1013467" cy="1299488"/>
          </a:xfrm>
          <a:prstGeom prst="line">
            <a:avLst/>
          </a:prstGeom>
          <a:ln w="15875">
            <a:solidFill>
              <a:schemeClr val="bg1">
                <a:lumMod val="65000"/>
              </a:schemeClr>
            </a:solidFill>
            <a:prstDash val="dash"/>
          </a:ln>
          <a:effectLst/>
        </p:spPr>
        <p:style>
          <a:lnRef idx="1">
            <a:schemeClr val="accent1"/>
          </a:lnRef>
          <a:fillRef idx="0">
            <a:schemeClr val="accent1"/>
          </a:fillRef>
          <a:effectRef idx="0">
            <a:schemeClr val="accent1"/>
          </a:effectRef>
          <a:fontRef idx="minor">
            <a:schemeClr val="tx1"/>
          </a:fontRef>
        </p:style>
      </p:cxnSp>
      <p:sp>
        <p:nvSpPr>
          <p:cNvPr id="72" name="Rectangle 152"/>
          <p:cNvSpPr/>
          <p:nvPr/>
        </p:nvSpPr>
        <p:spPr>
          <a:xfrm>
            <a:off x="5818438" y="2931720"/>
            <a:ext cx="1551869" cy="251998"/>
          </a:xfrm>
          <a:prstGeom prst="rect">
            <a:avLst/>
          </a:prstGeom>
          <a:solidFill>
            <a:schemeClr val="bg1">
              <a:lumMod val="95000"/>
            </a:schemeClr>
          </a:solidFill>
          <a:ln w="6350" cap="rnd" cmpd="sng" algn="ctr">
            <a:solidFill>
              <a:srgbClr val="A6A6A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smtClean="0">
                <a:latin typeface="Calibri"/>
                <a:cs typeface="Calibri"/>
              </a:rPr>
              <a:t>“White House”, 0.4</a:t>
            </a:r>
            <a:endParaRPr kumimoji="0" lang="en-US" sz="1200" u="none" strike="noStrike" kern="0" cap="none" spc="0" normalizeH="0" baseline="0" noProof="0" dirty="0">
              <a:ln>
                <a:noFill/>
              </a:ln>
              <a:solidFill>
                <a:sysClr val="windowText" lastClr="000000"/>
              </a:solidFill>
              <a:effectLst/>
              <a:uLnTx/>
              <a:uFillTx/>
              <a:latin typeface="Calibri"/>
              <a:cs typeface="Calibri"/>
            </a:endParaRPr>
          </a:p>
        </p:txBody>
      </p:sp>
      <p:sp>
        <p:nvSpPr>
          <p:cNvPr id="73" name="Rectangle 152"/>
          <p:cNvSpPr/>
          <p:nvPr/>
        </p:nvSpPr>
        <p:spPr>
          <a:xfrm>
            <a:off x="5818438" y="3215528"/>
            <a:ext cx="1551869" cy="251998"/>
          </a:xfrm>
          <a:prstGeom prst="rect">
            <a:avLst/>
          </a:prstGeom>
          <a:solidFill>
            <a:schemeClr val="bg1">
              <a:lumMod val="95000"/>
            </a:schemeClr>
          </a:solidFill>
          <a:ln w="6350" cap="rnd" cmpd="sng" algn="ctr">
            <a:solidFill>
              <a:srgbClr val="A6A6A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smtClean="0">
                <a:latin typeface="Calibri"/>
                <a:cs typeface="Calibri"/>
              </a:rPr>
              <a:t>“Obama”, 0.4</a:t>
            </a:r>
            <a:endParaRPr kumimoji="0" lang="en-US" sz="1200" u="none" strike="noStrike" kern="0" cap="none" spc="0" normalizeH="0" baseline="0" noProof="0" dirty="0">
              <a:ln>
                <a:noFill/>
              </a:ln>
              <a:solidFill>
                <a:sysClr val="windowText" lastClr="000000"/>
              </a:solidFill>
              <a:effectLst/>
              <a:uLnTx/>
              <a:uFillTx/>
              <a:latin typeface="Calibri"/>
              <a:cs typeface="Calibri"/>
            </a:endParaRPr>
          </a:p>
        </p:txBody>
      </p:sp>
      <p:sp>
        <p:nvSpPr>
          <p:cNvPr id="74" name="Rectangle 152"/>
          <p:cNvSpPr/>
          <p:nvPr/>
        </p:nvSpPr>
        <p:spPr>
          <a:xfrm>
            <a:off x="5818438" y="3499337"/>
            <a:ext cx="1551869" cy="251998"/>
          </a:xfrm>
          <a:prstGeom prst="rect">
            <a:avLst/>
          </a:prstGeom>
          <a:solidFill>
            <a:schemeClr val="bg1">
              <a:lumMod val="95000"/>
            </a:schemeClr>
          </a:solidFill>
          <a:ln w="6350" cap="rnd" cmpd="sng" algn="ctr">
            <a:solidFill>
              <a:srgbClr val="A6A6A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smtClean="0">
                <a:latin typeface="Calibri"/>
                <a:cs typeface="Calibri"/>
              </a:rPr>
              <a:t>“US President”, 0.3</a:t>
            </a:r>
            <a:endParaRPr kumimoji="0" lang="en-US" sz="1200" u="none" strike="noStrike" kern="0" cap="none" spc="0" normalizeH="0" baseline="0" noProof="0" dirty="0">
              <a:ln>
                <a:noFill/>
              </a:ln>
              <a:solidFill>
                <a:sysClr val="windowText" lastClr="000000"/>
              </a:solidFill>
              <a:effectLst/>
              <a:uLnTx/>
              <a:uFillTx/>
              <a:latin typeface="Calibri"/>
              <a:cs typeface="Calibri"/>
            </a:endParaRPr>
          </a:p>
        </p:txBody>
      </p:sp>
      <p:cxnSp>
        <p:nvCxnSpPr>
          <p:cNvPr id="75" name="Straight Arrow Connector 192"/>
          <p:cNvCxnSpPr>
            <a:stCxn id="65" idx="2"/>
            <a:endCxn id="72" idx="0"/>
          </p:cNvCxnSpPr>
          <p:nvPr/>
        </p:nvCxnSpPr>
        <p:spPr>
          <a:xfrm>
            <a:off x="6299899" y="2691073"/>
            <a:ext cx="294474" cy="240647"/>
          </a:xfrm>
          <a:prstGeom prst="straightConnector1">
            <a:avLst/>
          </a:prstGeom>
          <a:ln w="15875">
            <a:solidFill>
              <a:srgbClr val="A6A6A6"/>
            </a:solidFill>
            <a:tailEnd type="non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17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a:t>Harvesting EE Keyphrases</a:t>
            </a:r>
          </a:p>
        </p:txBody>
      </p:sp>
      <p:sp>
        <p:nvSpPr>
          <p:cNvPr id="4" name="Fußzeilenplatzhalter 3"/>
          <p:cNvSpPr>
            <a:spLocks noGrp="1"/>
          </p:cNvSpPr>
          <p:nvPr>
            <p:ph type="ftr" sz="quarter" idx="4294967295"/>
          </p:nvPr>
        </p:nvSpPr>
        <p:spPr>
          <a:xfrm>
            <a:off x="3124200" y="6356350"/>
            <a:ext cx="2895600" cy="365125"/>
          </a:xfrm>
          <a:prstGeom prst="rect">
            <a:avLst/>
          </a:prstGeom>
        </p:spPr>
        <p:txBody>
          <a:bodyPr/>
          <a:lstStyle/>
          <a:p>
            <a:pPr>
              <a:defRPr/>
            </a:pPr>
            <a:r>
              <a:rPr lang="de-DE" smtClean="0"/>
              <a:t> </a:t>
            </a:r>
            <a:endParaRPr lang="de-DE"/>
          </a:p>
        </p:txBody>
      </p:sp>
      <p:sp>
        <p:nvSpPr>
          <p:cNvPr id="5" name="Foliennummernplatzhalter 4"/>
          <p:cNvSpPr>
            <a:spLocks noGrp="1"/>
          </p:cNvSpPr>
          <p:nvPr>
            <p:ph type="sldNum" sz="quarter" idx="4294967295"/>
          </p:nvPr>
        </p:nvSpPr>
        <p:spPr>
          <a:xfrm>
            <a:off x="6553200" y="6356350"/>
            <a:ext cx="2133600" cy="365125"/>
          </a:xfrm>
          <a:prstGeom prst="rect">
            <a:avLst/>
          </a:prstGeom>
        </p:spPr>
        <p:txBody>
          <a:bodyPr/>
          <a:lstStyle/>
          <a:p>
            <a:pPr>
              <a:defRPr/>
            </a:pPr>
            <a:fld id="{C41B4C8B-40AD-1142-9167-D0E33D12C364}" type="slidenum">
              <a:rPr lang="de-DE" smtClean="0"/>
              <a:pPr>
                <a:defRPr/>
              </a:pPr>
              <a:t>169</a:t>
            </a:fld>
            <a:endParaRPr lang="de-DE" dirty="0"/>
          </a:p>
        </p:txBody>
      </p:sp>
      <p:sp>
        <p:nvSpPr>
          <p:cNvPr id="31" name="Shape 194"/>
          <p:cNvSpPr/>
          <p:nvPr/>
        </p:nvSpPr>
        <p:spPr>
          <a:xfrm>
            <a:off x="1777650" y="1630345"/>
            <a:ext cx="5893499" cy="4391100"/>
          </a:xfrm>
          <a:prstGeom prst="ellipse">
            <a:avLst/>
          </a:prstGeom>
          <a:solidFill>
            <a:schemeClr val="bg1">
              <a:lumMod val="95000"/>
            </a:schemeClr>
          </a:solidFill>
          <a:ln w="19050" cap="flat">
            <a:solidFill>
              <a:schemeClr val="dk2"/>
            </a:solidFill>
            <a:prstDash val="solid"/>
            <a:round/>
            <a:headEnd type="none" w="med" len="med"/>
            <a:tailEnd type="none" w="med" len="med"/>
          </a:ln>
        </p:spPr>
        <p:txBody>
          <a:bodyPr lIns="91425" tIns="91425" rIns="91425" bIns="91425" anchor="ctr" anchorCtr="0">
            <a:spAutoFit/>
          </a:bodyPr>
          <a:lstStyle/>
          <a:p>
            <a:endParaRPr/>
          </a:p>
        </p:txBody>
      </p:sp>
      <p:sp>
        <p:nvSpPr>
          <p:cNvPr id="32" name="Shape 195"/>
          <p:cNvSpPr/>
          <p:nvPr/>
        </p:nvSpPr>
        <p:spPr>
          <a:xfrm>
            <a:off x="2735635" y="1988784"/>
            <a:ext cx="2340421" cy="1558009"/>
          </a:xfrm>
          <a:prstGeom prst="ellipse">
            <a:avLst/>
          </a:prstGeom>
          <a:solidFill>
            <a:srgbClr val="DEE6F3"/>
          </a:solidFill>
          <a:ln w="19050" cap="flat">
            <a:solidFill>
              <a:srgbClr val="7EC0D3"/>
            </a:solidFill>
            <a:prstDash val="solid"/>
            <a:round/>
            <a:headEnd type="none" w="med" len="med"/>
            <a:tailEnd type="none" w="med" len="med"/>
          </a:ln>
        </p:spPr>
        <p:txBody>
          <a:bodyPr wrap="square" lIns="91425" tIns="91425" rIns="91425" bIns="91425" anchor="ctr" anchorCtr="0">
            <a:spAutoFit/>
          </a:bodyPr>
          <a:lstStyle/>
          <a:p>
            <a:r>
              <a:rPr lang="en-US" sz="2000" b="1" dirty="0" smtClean="0">
                <a:ln>
                  <a:solidFill>
                    <a:schemeClr val="bg1">
                      <a:lumMod val="95000"/>
                    </a:schemeClr>
                  </a:solidFill>
                </a:ln>
                <a:solidFill>
                  <a:srgbClr val="000000"/>
                </a:solidFill>
                <a:effectLst/>
              </a:rPr>
              <a:t>PRISM </a:t>
            </a:r>
            <a:br>
              <a:rPr lang="en-US" sz="2000" b="1" dirty="0" smtClean="0">
                <a:ln>
                  <a:solidFill>
                    <a:schemeClr val="bg1">
                      <a:lumMod val="95000"/>
                    </a:schemeClr>
                  </a:solidFill>
                </a:ln>
                <a:solidFill>
                  <a:srgbClr val="000000"/>
                </a:solidFill>
                <a:effectLst/>
              </a:rPr>
            </a:br>
            <a:r>
              <a:rPr lang="en-US" sz="2000" b="1" dirty="0" smtClean="0">
                <a:ln>
                  <a:solidFill>
                    <a:schemeClr val="bg1">
                      <a:lumMod val="95000"/>
                    </a:schemeClr>
                  </a:solidFill>
                </a:ln>
                <a:solidFill>
                  <a:srgbClr val="000000"/>
                </a:solidFill>
                <a:effectLst/>
              </a:rPr>
              <a:t>(TV network)</a:t>
            </a:r>
            <a:endParaRPr sz="2000" b="1" dirty="0">
              <a:ln>
                <a:solidFill>
                  <a:schemeClr val="bg1">
                    <a:lumMod val="95000"/>
                  </a:schemeClr>
                </a:solidFill>
              </a:ln>
              <a:solidFill>
                <a:srgbClr val="000000"/>
              </a:solidFill>
              <a:effectLst/>
            </a:endParaRPr>
          </a:p>
        </p:txBody>
      </p:sp>
      <p:sp>
        <p:nvSpPr>
          <p:cNvPr id="33" name="Shape 196"/>
          <p:cNvSpPr/>
          <p:nvPr/>
        </p:nvSpPr>
        <p:spPr>
          <a:xfrm>
            <a:off x="2635154" y="3330397"/>
            <a:ext cx="1781491" cy="1038659"/>
          </a:xfrm>
          <a:prstGeom prst="ellipse">
            <a:avLst/>
          </a:prstGeom>
          <a:solidFill>
            <a:srgbClr val="DEE6F3"/>
          </a:solidFill>
          <a:ln w="19050" cap="flat">
            <a:solidFill>
              <a:srgbClr val="7EC0D3"/>
            </a:solidFill>
            <a:prstDash val="solid"/>
            <a:round/>
            <a:headEnd type="none" w="med" len="med"/>
            <a:tailEnd type="none" w="med" len="med"/>
          </a:ln>
        </p:spPr>
        <p:txBody>
          <a:bodyPr wrap="square" lIns="91425" tIns="91425" rIns="91425" bIns="91425" anchor="ctr" anchorCtr="0">
            <a:spAutoFit/>
          </a:bodyPr>
          <a:lstStyle/>
          <a:p>
            <a:r>
              <a:rPr lang="en-US" b="1" dirty="0" smtClean="0">
                <a:ln>
                  <a:solidFill>
                    <a:schemeClr val="bg1">
                      <a:lumMod val="95000"/>
                    </a:schemeClr>
                  </a:solidFill>
                </a:ln>
              </a:rPr>
              <a:t>PRISM (website)</a:t>
            </a:r>
            <a:endParaRPr b="1" dirty="0">
              <a:ln>
                <a:solidFill>
                  <a:schemeClr val="bg1">
                    <a:lumMod val="95000"/>
                  </a:schemeClr>
                </a:solidFill>
              </a:ln>
            </a:endParaRPr>
          </a:p>
        </p:txBody>
      </p:sp>
      <p:sp>
        <p:nvSpPr>
          <p:cNvPr id="34" name="Shape 197"/>
          <p:cNvSpPr/>
          <p:nvPr/>
        </p:nvSpPr>
        <p:spPr>
          <a:xfrm>
            <a:off x="4191316" y="3654970"/>
            <a:ext cx="1821010" cy="1428172"/>
          </a:xfrm>
          <a:prstGeom prst="ellipse">
            <a:avLst/>
          </a:prstGeom>
          <a:solidFill>
            <a:srgbClr val="DEE6F3"/>
          </a:solidFill>
          <a:ln w="19050" cap="flat">
            <a:solidFill>
              <a:srgbClr val="7EC0D3"/>
            </a:solidFill>
            <a:prstDash val="solid"/>
            <a:round/>
            <a:headEnd type="none" w="med" len="med"/>
            <a:tailEnd type="none" w="med" len="med"/>
          </a:ln>
        </p:spPr>
        <p:txBody>
          <a:bodyPr wrap="square" lIns="91425" tIns="91425" rIns="91425" bIns="91425" anchor="ctr" anchorCtr="0">
            <a:spAutoFit/>
          </a:bodyPr>
          <a:lstStyle/>
          <a:p>
            <a:r>
              <a:rPr lang="en-US" b="1" dirty="0" smtClean="0">
                <a:ln>
                  <a:solidFill>
                    <a:schemeClr val="bg1">
                      <a:lumMod val="95000"/>
                    </a:schemeClr>
                  </a:solidFill>
                </a:ln>
              </a:rPr>
              <a:t>PRISM model checker</a:t>
            </a:r>
            <a:endParaRPr b="1" dirty="0">
              <a:ln>
                <a:solidFill>
                  <a:schemeClr val="bg1">
                    <a:lumMod val="95000"/>
                  </a:schemeClr>
                </a:solidFill>
              </a:ln>
            </a:endParaRPr>
          </a:p>
        </p:txBody>
      </p:sp>
      <p:sp>
        <p:nvSpPr>
          <p:cNvPr id="35" name="Shape 198"/>
          <p:cNvSpPr/>
          <p:nvPr/>
        </p:nvSpPr>
        <p:spPr>
          <a:xfrm>
            <a:off x="3851920" y="4897889"/>
            <a:ext cx="2158500" cy="649146"/>
          </a:xfrm>
          <a:prstGeom prst="ellipse">
            <a:avLst/>
          </a:prstGeom>
          <a:solidFill>
            <a:srgbClr val="DEE6F3"/>
          </a:solidFill>
          <a:ln w="19050" cap="flat">
            <a:solidFill>
              <a:srgbClr val="7EC0D3"/>
            </a:solidFill>
            <a:prstDash val="solid"/>
            <a:round/>
            <a:headEnd type="none" w="med" len="med"/>
            <a:tailEnd type="none" w="med" len="med"/>
          </a:ln>
        </p:spPr>
        <p:txBody>
          <a:bodyPr lIns="91425" tIns="91425" rIns="91425" bIns="91425" anchor="ctr" anchorCtr="0">
            <a:spAutoFit/>
          </a:bodyPr>
          <a:lstStyle/>
          <a:p>
            <a:r>
              <a:rPr lang="en-US" b="1" dirty="0" smtClean="0">
                <a:ln>
                  <a:solidFill>
                    <a:schemeClr val="bg1">
                      <a:lumMod val="95000"/>
                    </a:schemeClr>
                  </a:solidFill>
                </a:ln>
              </a:rPr>
              <a:t>Apollo PRISM</a:t>
            </a:r>
            <a:endParaRPr b="1" dirty="0">
              <a:ln>
                <a:solidFill>
                  <a:schemeClr val="bg1">
                    <a:lumMod val="95000"/>
                  </a:schemeClr>
                </a:solidFill>
              </a:ln>
            </a:endParaRPr>
          </a:p>
        </p:txBody>
      </p:sp>
      <p:cxnSp>
        <p:nvCxnSpPr>
          <p:cNvPr id="36" name="Shape 199"/>
          <p:cNvCxnSpPr>
            <a:endCxn id="32" idx="3"/>
          </p:cNvCxnSpPr>
          <p:nvPr/>
        </p:nvCxnSpPr>
        <p:spPr>
          <a:xfrm flipV="1">
            <a:off x="1552320" y="3318628"/>
            <a:ext cx="1526062" cy="1561653"/>
          </a:xfrm>
          <a:prstGeom prst="straightConnector1">
            <a:avLst/>
          </a:prstGeom>
          <a:noFill/>
          <a:ln w="19050" cap="flat">
            <a:solidFill>
              <a:schemeClr val="dk2"/>
            </a:solidFill>
            <a:prstDash val="solid"/>
            <a:round/>
            <a:headEnd type="none" w="lg" len="lg"/>
            <a:tailEnd type="triangle" w="lg" len="lg"/>
          </a:ln>
        </p:spPr>
      </p:cxnSp>
      <p:cxnSp>
        <p:nvCxnSpPr>
          <p:cNvPr id="37" name="Shape 201"/>
          <p:cNvCxnSpPr>
            <a:endCxn id="34" idx="2"/>
          </p:cNvCxnSpPr>
          <p:nvPr/>
        </p:nvCxnSpPr>
        <p:spPr>
          <a:xfrm flipV="1">
            <a:off x="1552320" y="4369056"/>
            <a:ext cx="2638996" cy="511224"/>
          </a:xfrm>
          <a:prstGeom prst="straightConnector1">
            <a:avLst/>
          </a:prstGeom>
          <a:noFill/>
          <a:ln w="19050" cap="flat">
            <a:solidFill>
              <a:schemeClr val="dk2"/>
            </a:solidFill>
            <a:prstDash val="solid"/>
            <a:round/>
            <a:headEnd type="none" w="lg" len="lg"/>
            <a:tailEnd type="triangle" w="lg" len="lg"/>
          </a:ln>
        </p:spPr>
      </p:cxnSp>
      <p:cxnSp>
        <p:nvCxnSpPr>
          <p:cNvPr id="38" name="Shape 202"/>
          <p:cNvCxnSpPr>
            <a:endCxn id="33" idx="2"/>
          </p:cNvCxnSpPr>
          <p:nvPr/>
        </p:nvCxnSpPr>
        <p:spPr>
          <a:xfrm flipV="1">
            <a:off x="1552320" y="3849727"/>
            <a:ext cx="1082834" cy="1030554"/>
          </a:xfrm>
          <a:prstGeom prst="straightConnector1">
            <a:avLst/>
          </a:prstGeom>
          <a:noFill/>
          <a:ln w="19050" cap="flat">
            <a:solidFill>
              <a:schemeClr val="dk2"/>
            </a:solidFill>
            <a:prstDash val="solid"/>
            <a:round/>
            <a:headEnd type="none" w="lg" len="lg"/>
            <a:tailEnd type="triangle" w="lg" len="lg"/>
          </a:ln>
        </p:spPr>
      </p:cxnSp>
      <p:cxnSp>
        <p:nvCxnSpPr>
          <p:cNvPr id="39" name="Shape 203"/>
          <p:cNvCxnSpPr>
            <a:endCxn id="35" idx="2"/>
          </p:cNvCxnSpPr>
          <p:nvPr/>
        </p:nvCxnSpPr>
        <p:spPr>
          <a:xfrm>
            <a:off x="1552320" y="4885528"/>
            <a:ext cx="2299600" cy="336934"/>
          </a:xfrm>
          <a:prstGeom prst="straightConnector1">
            <a:avLst/>
          </a:prstGeom>
          <a:noFill/>
          <a:ln w="19050" cap="flat">
            <a:solidFill>
              <a:schemeClr val="dk2"/>
            </a:solidFill>
            <a:prstDash val="solid"/>
            <a:round/>
            <a:headEnd type="none" w="lg" len="lg"/>
            <a:tailEnd type="triangle" w="lg" len="lg"/>
          </a:ln>
        </p:spPr>
      </p:cxnSp>
      <p:sp>
        <p:nvSpPr>
          <p:cNvPr id="40" name="Shape 200"/>
          <p:cNvSpPr txBox="1"/>
          <p:nvPr/>
        </p:nvSpPr>
        <p:spPr>
          <a:xfrm>
            <a:off x="15120" y="4540221"/>
            <a:ext cx="3074399" cy="2031295"/>
          </a:xfrm>
          <a:prstGeom prst="rect">
            <a:avLst/>
          </a:prstGeom>
          <a:noFill/>
        </p:spPr>
        <p:txBody>
          <a:bodyPr lIns="91425" tIns="91425" rIns="91425" bIns="91425" anchor="t" anchorCtr="0">
            <a:spAutoFit/>
          </a:bodyPr>
          <a:lstStyle/>
          <a:p>
            <a:pPr lvl="0" rtl="0">
              <a:buClr>
                <a:srgbClr val="000000"/>
              </a:buClr>
              <a:buSzPct val="61111"/>
              <a:buFont typeface="Arial"/>
              <a:buNone/>
            </a:pPr>
            <a:r>
              <a:rPr lang="en" sz="2000" b="1" dirty="0" smtClean="0"/>
              <a:t>Entity</a:t>
            </a:r>
            <a:r>
              <a:rPr lang="en-US" sz="2000" b="1" dirty="0" smtClean="0"/>
              <a:t> </a:t>
            </a:r>
            <a:br>
              <a:rPr lang="en-US" sz="2000" b="1" dirty="0" smtClean="0"/>
            </a:br>
            <a:r>
              <a:rPr lang="en" sz="2000" b="1" dirty="0" smtClean="0"/>
              <a:t>Key</a:t>
            </a:r>
            <a:r>
              <a:rPr lang="de-DE" sz="2000" b="1" dirty="0" err="1" smtClean="0"/>
              <a:t>phrases</a:t>
            </a:r>
            <a:endParaRPr lang="en" sz="2000" b="1" dirty="0"/>
          </a:p>
          <a:p>
            <a:pPr lvl="0" rtl="0">
              <a:buClr>
                <a:srgbClr val="000000"/>
              </a:buClr>
              <a:buSzPct val="61111"/>
              <a:buFont typeface="Arial"/>
              <a:buNone/>
            </a:pPr>
            <a:r>
              <a:rPr lang="en" sz="2000" i="1" dirty="0" smtClean="0"/>
              <a:t>extracted </a:t>
            </a:r>
            <a:r>
              <a:rPr lang="en" sz="2000" i="1" dirty="0"/>
              <a:t>from </a:t>
            </a:r>
            <a:endParaRPr lang="de-DE" sz="2000" i="1" dirty="0" smtClean="0"/>
          </a:p>
          <a:p>
            <a:pPr lvl="0" rtl="0">
              <a:buClr>
                <a:srgbClr val="000000"/>
              </a:buClr>
              <a:buSzPct val="61111"/>
              <a:buFont typeface="Arial"/>
              <a:buNone/>
            </a:pPr>
            <a:r>
              <a:rPr lang="de-DE" sz="2000" i="1" dirty="0" err="1" smtClean="0"/>
              <a:t>annotations</a:t>
            </a:r>
            <a:r>
              <a:rPr lang="de-DE" sz="2000" i="1" dirty="0" smtClean="0"/>
              <a:t> </a:t>
            </a:r>
            <a:r>
              <a:rPr lang="de-DE" sz="2000" i="1" dirty="0" err="1" smtClean="0"/>
              <a:t>of</a:t>
            </a:r>
            <a:endParaRPr lang="en" sz="2000" i="1" dirty="0"/>
          </a:p>
          <a:p>
            <a:pPr lvl="0" rtl="0">
              <a:buClr>
                <a:srgbClr val="000000"/>
              </a:buClr>
              <a:buSzPct val="61111"/>
              <a:buFont typeface="Arial"/>
              <a:buNone/>
            </a:pPr>
            <a:r>
              <a:rPr lang="en" sz="2000" i="1" dirty="0" smtClean="0"/>
              <a:t>entit</a:t>
            </a:r>
            <a:r>
              <a:rPr lang="de-DE" sz="2000" i="1" dirty="0" err="1" smtClean="0"/>
              <a:t>ies</a:t>
            </a:r>
            <a:r>
              <a:rPr lang="en" sz="2000" i="1" dirty="0" smtClean="0"/>
              <a:t> </a:t>
            </a:r>
            <a:r>
              <a:rPr lang="en" sz="2000" i="1" dirty="0"/>
              <a:t>referred </a:t>
            </a:r>
            <a:r>
              <a:rPr lang="en" sz="2000" i="1" dirty="0" smtClean="0"/>
              <a:t>to</a:t>
            </a:r>
            <a:r>
              <a:rPr lang="de-DE" sz="2000" i="1" dirty="0" smtClean="0"/>
              <a:t> </a:t>
            </a:r>
            <a:r>
              <a:rPr lang="de-DE" sz="2000" i="1" dirty="0" err="1" smtClean="0"/>
              <a:t>by</a:t>
            </a:r>
            <a:endParaRPr lang="de-DE" sz="2000" i="1" dirty="0" smtClean="0"/>
          </a:p>
          <a:p>
            <a:pPr lvl="0" rtl="0">
              <a:buClr>
                <a:srgbClr val="000000"/>
              </a:buClr>
              <a:buSzPct val="61111"/>
              <a:buFont typeface="Arial"/>
              <a:buNone/>
            </a:pPr>
            <a:r>
              <a:rPr lang="en" sz="2000" i="1" dirty="0" smtClean="0"/>
              <a:t>”</a:t>
            </a:r>
            <a:r>
              <a:rPr lang="en-US" sz="2000" i="1" dirty="0" smtClean="0"/>
              <a:t>PRISM</a:t>
            </a:r>
            <a:r>
              <a:rPr lang="en" sz="2000" i="1" dirty="0" smtClean="0"/>
              <a:t>"</a:t>
            </a:r>
            <a:endParaRPr lang="en" sz="2000" i="1" dirty="0"/>
          </a:p>
        </p:txBody>
      </p:sp>
      <p:sp>
        <p:nvSpPr>
          <p:cNvPr id="42" name="Shape 205"/>
          <p:cNvSpPr txBox="1"/>
          <p:nvPr/>
        </p:nvSpPr>
        <p:spPr>
          <a:xfrm>
            <a:off x="-13552" y="1526197"/>
            <a:ext cx="3138600" cy="1415742"/>
          </a:xfrm>
          <a:prstGeom prst="rect">
            <a:avLst/>
          </a:prstGeom>
          <a:noFill/>
        </p:spPr>
        <p:txBody>
          <a:bodyPr lIns="91425" tIns="91425" rIns="91425" bIns="91425" anchor="t" anchorCtr="0">
            <a:spAutoFit/>
          </a:bodyPr>
          <a:lstStyle/>
          <a:p>
            <a:pPr lvl="0" rtl="0">
              <a:buClr>
                <a:srgbClr val="000000"/>
              </a:buClr>
              <a:buSzPct val="61111"/>
              <a:buFont typeface="Arial"/>
              <a:buNone/>
            </a:pPr>
            <a:r>
              <a:rPr lang="en-US" sz="2000" b="1" dirty="0" smtClean="0"/>
              <a:t>Name </a:t>
            </a:r>
            <a:r>
              <a:rPr lang="en" sz="2000" b="1" dirty="0" smtClean="0"/>
              <a:t>Key</a:t>
            </a:r>
            <a:r>
              <a:rPr lang="de-DE" sz="2000" b="1" dirty="0" err="1" smtClean="0"/>
              <a:t>phrases</a:t>
            </a:r>
            <a:endParaRPr lang="en" sz="2000" b="1" dirty="0"/>
          </a:p>
          <a:p>
            <a:pPr lvl="0" rtl="0">
              <a:buClr>
                <a:srgbClr val="000000"/>
              </a:buClr>
              <a:buSzPct val="61111"/>
              <a:buFont typeface="Arial"/>
              <a:buNone/>
            </a:pPr>
            <a:r>
              <a:rPr lang="en" sz="2000" i="1" dirty="0" smtClean="0"/>
              <a:t>extracted </a:t>
            </a:r>
            <a:r>
              <a:rPr lang="en" sz="2000" i="1" dirty="0"/>
              <a:t>from any</a:t>
            </a:r>
          </a:p>
          <a:p>
            <a:pPr lvl="0" rtl="0">
              <a:buClr>
                <a:srgbClr val="000000"/>
              </a:buClr>
              <a:buSzPct val="61111"/>
              <a:buFont typeface="Arial"/>
              <a:buNone/>
            </a:pPr>
            <a:r>
              <a:rPr lang="de-DE" sz="2000" i="1" dirty="0" smtClean="0"/>
              <a:t>d</a:t>
            </a:r>
            <a:r>
              <a:rPr lang="en" sz="2000" i="1" dirty="0" smtClean="0"/>
              <a:t>ocument</a:t>
            </a:r>
            <a:r>
              <a:rPr lang="de-DE" sz="2000" i="1" dirty="0" smtClean="0"/>
              <a:t> </a:t>
            </a:r>
            <a:r>
              <a:rPr lang="en" sz="2000" i="1" dirty="0" smtClean="0"/>
              <a:t>mentioning</a:t>
            </a:r>
            <a:endParaRPr lang="en" sz="2000" i="1" dirty="0"/>
          </a:p>
          <a:p>
            <a:pPr lvl="0" rtl="0">
              <a:buClr>
                <a:srgbClr val="000000"/>
              </a:buClr>
              <a:buSzPct val="61111"/>
              <a:buFont typeface="Arial"/>
              <a:buNone/>
            </a:pPr>
            <a:r>
              <a:rPr lang="en" sz="2000" i="1" dirty="0" smtClean="0"/>
              <a:t>”</a:t>
            </a:r>
            <a:r>
              <a:rPr lang="en-US" sz="2000" i="1" dirty="0" smtClean="0"/>
              <a:t>PRISM</a:t>
            </a:r>
            <a:r>
              <a:rPr lang="en" sz="2000" i="1" dirty="0" smtClean="0"/>
              <a:t>”</a:t>
            </a:r>
            <a:endParaRPr lang="en" sz="2000" i="1" dirty="0"/>
          </a:p>
        </p:txBody>
      </p:sp>
      <p:cxnSp>
        <p:nvCxnSpPr>
          <p:cNvPr id="43" name="Shape 199"/>
          <p:cNvCxnSpPr/>
          <p:nvPr/>
        </p:nvCxnSpPr>
        <p:spPr>
          <a:xfrm>
            <a:off x="2252205" y="1916832"/>
            <a:ext cx="879635" cy="0"/>
          </a:xfrm>
          <a:prstGeom prst="straightConnector1">
            <a:avLst/>
          </a:prstGeom>
          <a:noFill/>
          <a:ln w="19050" cap="flat">
            <a:solidFill>
              <a:schemeClr val="dk2"/>
            </a:solidFill>
            <a:prstDash val="solid"/>
            <a:round/>
            <a:headEnd type="none" w="lg" len="lg"/>
            <a:tailEnd type="triangle" w="lg" len="lg"/>
          </a:ln>
        </p:spPr>
      </p:cxnSp>
    </p:spTree>
    <p:extLst>
      <p:ext uri="{BB962C8B-B14F-4D97-AF65-F5344CB8AC3E}">
        <p14:creationId xmlns:p14="http://schemas.microsoft.com/office/powerpoint/2010/main" val="16533062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981075"/>
          </a:xfrm>
        </p:spPr>
        <p:txBody>
          <a:bodyPr/>
          <a:lstStyle/>
          <a:p>
            <a:pPr>
              <a:defRPr/>
            </a:pPr>
            <a:r>
              <a:rPr altLang="en-US" dirty="0" smtClean="0">
                <a:latin typeface="Palatino Linotype" panose="02040502050505030304" pitchFamily="18" charset="0"/>
              </a:rPr>
              <a:t>Applications of Wikification </a:t>
            </a:r>
            <a:endParaRPr dirty="0"/>
          </a:p>
        </p:txBody>
      </p:sp>
      <p:sp>
        <p:nvSpPr>
          <p:cNvPr id="26626" name="Content Placeholder 2"/>
          <p:cNvSpPr>
            <a:spLocks noGrp="1"/>
          </p:cNvSpPr>
          <p:nvPr>
            <p:ph idx="1"/>
          </p:nvPr>
        </p:nvSpPr>
        <p:spPr>
          <a:xfrm>
            <a:off x="457200" y="980728"/>
            <a:ext cx="8229600" cy="5000625"/>
          </a:xfrm>
        </p:spPr>
        <p:txBody>
          <a:bodyPr/>
          <a:lstStyle/>
          <a:p>
            <a:pPr>
              <a:defRPr/>
            </a:pPr>
            <a:r>
              <a:rPr altLang="en-US" sz="2000" dirty="0" smtClean="0"/>
              <a:t>Knowledge Acquisition (via grounding)</a:t>
            </a:r>
          </a:p>
          <a:p>
            <a:pPr lvl="1">
              <a:defRPr/>
            </a:pPr>
            <a:r>
              <a:rPr lang="en-US" altLang="en-US" sz="2000" dirty="0" smtClean="0"/>
              <a:t>Still remains open: how to organize the knowledge in a useful way? </a:t>
            </a:r>
          </a:p>
          <a:p>
            <a:pPr>
              <a:defRPr/>
            </a:pPr>
            <a:r>
              <a:rPr altLang="en-US" sz="2000" dirty="0" smtClean="0"/>
              <a:t>Co-reference resolution (</a:t>
            </a:r>
            <a:r>
              <a:rPr altLang="en-US" sz="2000" dirty="0" err="1" smtClean="0"/>
              <a:t>Ratinov</a:t>
            </a:r>
            <a:r>
              <a:rPr altLang="en-US" sz="2000" dirty="0" smtClean="0"/>
              <a:t> &amp; Roth, 2012)</a:t>
            </a:r>
          </a:p>
          <a:p>
            <a:pPr lvl="1">
              <a:defRPr/>
            </a:pPr>
            <a:r>
              <a:rPr lang="ja-JP" altLang="en-US" sz="2000" dirty="0" smtClean="0"/>
              <a:t>“</a:t>
            </a:r>
            <a:r>
              <a:rPr altLang="ja-JP" sz="2000" dirty="0" smtClean="0"/>
              <a:t>After the </a:t>
            </a:r>
            <a:r>
              <a:rPr altLang="ja-JP" sz="2000" dirty="0" smtClean="0">
                <a:solidFill>
                  <a:srgbClr val="C00000"/>
                </a:solidFill>
              </a:rPr>
              <a:t>vessel </a:t>
            </a:r>
            <a:r>
              <a:rPr altLang="ja-JP" sz="2000" dirty="0" smtClean="0"/>
              <a:t>suffered a catastrophic torpedo detonation, </a:t>
            </a:r>
            <a:r>
              <a:rPr altLang="ja-JP" sz="2000" dirty="0" smtClean="0">
                <a:solidFill>
                  <a:srgbClr val="C00000"/>
                </a:solidFill>
              </a:rPr>
              <a:t>Kursk</a:t>
            </a:r>
            <a:r>
              <a:rPr altLang="ja-JP" sz="2000" dirty="0" smtClean="0"/>
              <a:t> sank in the waters of Barents Sea…</a:t>
            </a:r>
            <a:r>
              <a:rPr lang="ja-JP" altLang="en-US" sz="2000" dirty="0" smtClean="0"/>
              <a:t>”</a:t>
            </a:r>
            <a:endParaRPr altLang="ja-JP" sz="2000" dirty="0" smtClean="0"/>
          </a:p>
          <a:p>
            <a:pPr lvl="1">
              <a:defRPr/>
            </a:pPr>
            <a:r>
              <a:rPr altLang="en-US" sz="2000" dirty="0" smtClean="0"/>
              <a:t>Knowing Kursk </a:t>
            </a:r>
            <a:r>
              <a:rPr altLang="en-US" sz="2000" dirty="0" smtClean="0">
                <a:sym typeface="Wingdings" panose="05000000000000000000" pitchFamily="2" charset="2"/>
              </a:rPr>
              <a:t> Russian submarine K-141 Kursk helps system to co-ref </a:t>
            </a:r>
            <a:r>
              <a:rPr lang="ja-JP" altLang="en-US" sz="2000" dirty="0" smtClean="0">
                <a:sym typeface="Wingdings" panose="05000000000000000000" pitchFamily="2" charset="2"/>
              </a:rPr>
              <a:t>“</a:t>
            </a:r>
            <a:r>
              <a:rPr altLang="ja-JP" sz="2000" dirty="0" smtClean="0">
                <a:sym typeface="Wingdings" panose="05000000000000000000" pitchFamily="2" charset="2"/>
              </a:rPr>
              <a:t>Kursk</a:t>
            </a:r>
            <a:r>
              <a:rPr lang="ja-JP" altLang="en-US" sz="2000" dirty="0" smtClean="0">
                <a:sym typeface="Wingdings" panose="05000000000000000000" pitchFamily="2" charset="2"/>
              </a:rPr>
              <a:t>”</a:t>
            </a:r>
            <a:r>
              <a:rPr altLang="ja-JP" sz="2000" dirty="0" smtClean="0">
                <a:sym typeface="Wingdings" panose="05000000000000000000" pitchFamily="2" charset="2"/>
              </a:rPr>
              <a:t> and </a:t>
            </a:r>
            <a:r>
              <a:rPr lang="ja-JP" altLang="en-US" sz="2000" dirty="0" smtClean="0">
                <a:sym typeface="Wingdings" panose="05000000000000000000" pitchFamily="2" charset="2"/>
              </a:rPr>
              <a:t>“</a:t>
            </a:r>
            <a:r>
              <a:rPr altLang="ja-JP" sz="2000" dirty="0" smtClean="0">
                <a:sym typeface="Wingdings" panose="05000000000000000000" pitchFamily="2" charset="2"/>
              </a:rPr>
              <a:t>vessel</a:t>
            </a:r>
            <a:r>
              <a:rPr lang="ja-JP" altLang="en-US" sz="2000" dirty="0" smtClean="0">
                <a:sym typeface="Wingdings" panose="05000000000000000000" pitchFamily="2" charset="2"/>
              </a:rPr>
              <a:t>”</a:t>
            </a:r>
            <a:endParaRPr altLang="ja-JP" sz="2000" dirty="0" smtClean="0"/>
          </a:p>
          <a:p>
            <a:pPr>
              <a:defRPr/>
            </a:pPr>
            <a:r>
              <a:rPr altLang="en-US" sz="2000" dirty="0" smtClean="0"/>
              <a:t>Document classification </a:t>
            </a:r>
          </a:p>
          <a:p>
            <a:pPr lvl="1">
              <a:defRPr/>
            </a:pPr>
            <a:r>
              <a:rPr altLang="en-US" sz="1800" dirty="0" smtClean="0">
                <a:solidFill>
                  <a:srgbClr val="234271"/>
                </a:solidFill>
              </a:rPr>
              <a:t>Tweets labeled </a:t>
            </a:r>
            <a:r>
              <a:rPr altLang="en-US" sz="1800" dirty="0" smtClean="0"/>
              <a:t>World, US, Science &amp; Technology, Sports, </a:t>
            </a:r>
            <a:r>
              <a:rPr altLang="en-US" sz="1800" dirty="0" smtClean="0">
                <a:solidFill>
                  <a:srgbClr val="234271"/>
                </a:solidFill>
              </a:rPr>
              <a:t>Business, Health, </a:t>
            </a:r>
            <a:r>
              <a:rPr altLang="en-US" sz="1800" dirty="0" smtClean="0"/>
              <a:t>Entertainment </a:t>
            </a:r>
            <a:r>
              <a:rPr lang="en-US" altLang="en-US" sz="1800" dirty="0"/>
              <a:t>(Vitale et. al., 2012</a:t>
            </a:r>
            <a:r>
              <a:rPr lang="en-US" altLang="en-US" sz="1800" dirty="0" smtClean="0"/>
              <a:t>)</a:t>
            </a:r>
          </a:p>
          <a:p>
            <a:pPr lvl="1">
              <a:defRPr/>
            </a:pPr>
            <a:r>
              <a:rPr lang="en-US" altLang="en-US" sz="1800" dirty="0" err="1" smtClean="0"/>
              <a:t>Datalesss</a:t>
            </a:r>
            <a:r>
              <a:rPr lang="en-US" altLang="en-US" sz="1800" dirty="0" smtClean="0"/>
              <a:t> classification (ESA-based representations; Song  &amp; Roth’ 14)</a:t>
            </a:r>
            <a:endParaRPr altLang="en-US" sz="1800" dirty="0" smtClean="0"/>
          </a:p>
          <a:p>
            <a:pPr lvl="1">
              <a:defRPr/>
            </a:pPr>
            <a:r>
              <a:rPr altLang="en-US" sz="2000" dirty="0" smtClean="0"/>
              <a:t>Document and concepts are represented via Wikipedia titles  </a:t>
            </a:r>
          </a:p>
          <a:p>
            <a:pPr>
              <a:defRPr/>
            </a:pPr>
            <a:r>
              <a:rPr lang="en-US" sz="2000" dirty="0" smtClean="0"/>
              <a:t>Visualization: Geo- visualization of News (Gao et. al. CHI’14) </a:t>
            </a:r>
            <a:r>
              <a:rPr lang="en-US" sz="2000" dirty="0"/>
              <a:t> </a:t>
            </a:r>
            <a:endParaRPr altLang="en-US" sz="2000" dirty="0" smtClean="0"/>
          </a:p>
          <a:p>
            <a:pPr>
              <a:defRPr/>
            </a:pPr>
            <a:endParaRPr altLang="en-US" sz="2000" dirty="0" smtClean="0"/>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17</a:t>
            </a:fld>
            <a:endParaRPr lang="en-US" altLang="zh-TW" dirty="0"/>
          </a:p>
        </p:txBody>
      </p:sp>
    </p:spTree>
    <p:extLst>
      <p:ext uri="{BB962C8B-B14F-4D97-AF65-F5344CB8AC3E}">
        <p14:creationId xmlns:p14="http://schemas.microsoft.com/office/powerpoint/2010/main" val="239240374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Harvesting EE </a:t>
            </a:r>
            <a:r>
              <a:rPr lang="en-US" dirty="0" smtClean="0"/>
              <a:t>Keyphrases</a:t>
            </a:r>
            <a:endParaRPr lang="en-US" dirty="0"/>
          </a:p>
        </p:txBody>
      </p:sp>
      <p:sp>
        <p:nvSpPr>
          <p:cNvPr id="4" name="Fußzeilenplatzhalter 3"/>
          <p:cNvSpPr>
            <a:spLocks noGrp="1"/>
          </p:cNvSpPr>
          <p:nvPr>
            <p:ph type="ftr" sz="quarter" idx="4294967295"/>
          </p:nvPr>
        </p:nvSpPr>
        <p:spPr>
          <a:xfrm>
            <a:off x="3124200" y="6356350"/>
            <a:ext cx="2895600" cy="365125"/>
          </a:xfrm>
          <a:prstGeom prst="rect">
            <a:avLst/>
          </a:prstGeom>
        </p:spPr>
        <p:txBody>
          <a:bodyPr/>
          <a:lstStyle/>
          <a:p>
            <a:pPr>
              <a:defRPr/>
            </a:pPr>
            <a:r>
              <a:rPr lang="de-DE" smtClean="0"/>
              <a:t> </a:t>
            </a:r>
            <a:endParaRPr lang="de-DE"/>
          </a:p>
        </p:txBody>
      </p:sp>
      <p:sp>
        <p:nvSpPr>
          <p:cNvPr id="5" name="Foliennummernplatzhalter 4"/>
          <p:cNvSpPr>
            <a:spLocks noGrp="1"/>
          </p:cNvSpPr>
          <p:nvPr>
            <p:ph type="sldNum" sz="quarter" idx="4294967295"/>
          </p:nvPr>
        </p:nvSpPr>
        <p:spPr>
          <a:xfrm>
            <a:off x="6553200" y="6356350"/>
            <a:ext cx="2133600" cy="365125"/>
          </a:xfrm>
          <a:prstGeom prst="rect">
            <a:avLst/>
          </a:prstGeom>
        </p:spPr>
        <p:txBody>
          <a:bodyPr/>
          <a:lstStyle/>
          <a:p>
            <a:pPr>
              <a:defRPr/>
            </a:pPr>
            <a:fld id="{C41B4C8B-40AD-1142-9167-D0E33D12C364}" type="slidenum">
              <a:rPr lang="de-DE" smtClean="0"/>
              <a:pPr>
                <a:defRPr/>
              </a:pPr>
              <a:t>170</a:t>
            </a:fld>
            <a:endParaRPr lang="de-DE" dirty="0"/>
          </a:p>
        </p:txBody>
      </p:sp>
      <p:sp>
        <p:nvSpPr>
          <p:cNvPr id="31" name="Shape 194"/>
          <p:cNvSpPr/>
          <p:nvPr/>
        </p:nvSpPr>
        <p:spPr>
          <a:xfrm>
            <a:off x="1777650" y="1630345"/>
            <a:ext cx="5893499" cy="4391100"/>
          </a:xfrm>
          <a:prstGeom prst="ellipse">
            <a:avLst/>
          </a:prstGeom>
          <a:solidFill>
            <a:srgbClr val="F6B26B"/>
          </a:solidFill>
          <a:ln w="19050" cap="flat">
            <a:solidFill>
              <a:schemeClr val="dk2"/>
            </a:solidFill>
            <a:prstDash val="solid"/>
            <a:round/>
            <a:headEnd type="none" w="med" len="med"/>
            <a:tailEnd type="none" w="med" len="med"/>
          </a:ln>
        </p:spPr>
        <p:txBody>
          <a:bodyPr lIns="91425" tIns="91425" rIns="91425" bIns="91425" anchor="ctr" anchorCtr="0">
            <a:spAutoFit/>
          </a:bodyPr>
          <a:lstStyle/>
          <a:p>
            <a:endParaRPr/>
          </a:p>
        </p:txBody>
      </p:sp>
      <p:sp>
        <p:nvSpPr>
          <p:cNvPr id="17" name="Shape 204"/>
          <p:cNvSpPr txBox="1"/>
          <p:nvPr/>
        </p:nvSpPr>
        <p:spPr>
          <a:xfrm>
            <a:off x="6516216" y="1394223"/>
            <a:ext cx="2596499" cy="553968"/>
          </a:xfrm>
          <a:prstGeom prst="rect">
            <a:avLst/>
          </a:prstGeom>
          <a:noFill/>
        </p:spPr>
        <p:txBody>
          <a:bodyPr lIns="91425" tIns="91425" rIns="91425" bIns="91425" anchor="t" anchorCtr="0">
            <a:spAutoFit/>
          </a:bodyPr>
          <a:lstStyle/>
          <a:p>
            <a:pPr lvl="0" rtl="0">
              <a:buNone/>
            </a:pPr>
            <a:r>
              <a:rPr lang="de-DE" sz="2400" b="1" dirty="0" smtClean="0">
                <a:solidFill>
                  <a:srgbClr val="FF9900"/>
                </a:solidFill>
              </a:rPr>
              <a:t>EE </a:t>
            </a:r>
            <a:r>
              <a:rPr lang="en" sz="2400" b="1" dirty="0" smtClean="0">
                <a:solidFill>
                  <a:srgbClr val="FF9900"/>
                </a:solidFill>
              </a:rPr>
              <a:t>Key</a:t>
            </a:r>
            <a:r>
              <a:rPr lang="de-DE" sz="2400" b="1" dirty="0" err="1" smtClean="0">
                <a:solidFill>
                  <a:srgbClr val="FF9900"/>
                </a:solidFill>
              </a:rPr>
              <a:t>phrases</a:t>
            </a:r>
            <a:endParaRPr lang="en" sz="2400" b="1" dirty="0">
              <a:solidFill>
                <a:srgbClr val="FF9900"/>
              </a:solidFill>
            </a:endParaRPr>
          </a:p>
        </p:txBody>
      </p:sp>
      <p:sp>
        <p:nvSpPr>
          <p:cNvPr id="20" name="Shape 200"/>
          <p:cNvSpPr txBox="1"/>
          <p:nvPr/>
        </p:nvSpPr>
        <p:spPr>
          <a:xfrm>
            <a:off x="15120" y="4540221"/>
            <a:ext cx="3074399" cy="2031295"/>
          </a:xfrm>
          <a:prstGeom prst="rect">
            <a:avLst/>
          </a:prstGeom>
          <a:noFill/>
        </p:spPr>
        <p:txBody>
          <a:bodyPr lIns="91425" tIns="91425" rIns="91425" bIns="91425" anchor="t" anchorCtr="0">
            <a:spAutoFit/>
          </a:bodyPr>
          <a:lstStyle/>
          <a:p>
            <a:pPr lvl="0" rtl="0">
              <a:buClr>
                <a:srgbClr val="000000"/>
              </a:buClr>
              <a:buSzPct val="61111"/>
              <a:buFont typeface="Arial"/>
              <a:buNone/>
            </a:pPr>
            <a:r>
              <a:rPr lang="en" sz="2000" b="1" dirty="0" smtClean="0"/>
              <a:t>Entity</a:t>
            </a:r>
            <a:r>
              <a:rPr lang="en-US" sz="2000" b="1" dirty="0" smtClean="0"/>
              <a:t> </a:t>
            </a:r>
            <a:br>
              <a:rPr lang="en-US" sz="2000" b="1" dirty="0" smtClean="0"/>
            </a:br>
            <a:r>
              <a:rPr lang="en" sz="2000" b="1" dirty="0" smtClean="0"/>
              <a:t>Key</a:t>
            </a:r>
            <a:r>
              <a:rPr lang="de-DE" sz="2000" b="1" dirty="0" err="1" smtClean="0"/>
              <a:t>phrases</a:t>
            </a:r>
            <a:endParaRPr lang="en" sz="2000" b="1" dirty="0"/>
          </a:p>
          <a:p>
            <a:pPr lvl="0" rtl="0">
              <a:buClr>
                <a:srgbClr val="000000"/>
              </a:buClr>
              <a:buSzPct val="61111"/>
              <a:buFont typeface="Arial"/>
              <a:buNone/>
            </a:pPr>
            <a:r>
              <a:rPr lang="en" sz="2000" i="1" dirty="0" smtClean="0"/>
              <a:t>extracted </a:t>
            </a:r>
            <a:r>
              <a:rPr lang="en" sz="2000" i="1" dirty="0"/>
              <a:t>from </a:t>
            </a:r>
            <a:endParaRPr lang="de-DE" sz="2000" i="1" dirty="0" smtClean="0"/>
          </a:p>
          <a:p>
            <a:pPr lvl="0" rtl="0">
              <a:buClr>
                <a:srgbClr val="000000"/>
              </a:buClr>
              <a:buSzPct val="61111"/>
              <a:buFont typeface="Arial"/>
              <a:buNone/>
            </a:pPr>
            <a:r>
              <a:rPr lang="de-DE" sz="2000" i="1" dirty="0" err="1" smtClean="0"/>
              <a:t>annotations</a:t>
            </a:r>
            <a:r>
              <a:rPr lang="de-DE" sz="2000" i="1" dirty="0" smtClean="0"/>
              <a:t> </a:t>
            </a:r>
            <a:r>
              <a:rPr lang="de-DE" sz="2000" i="1" dirty="0" err="1" smtClean="0"/>
              <a:t>of</a:t>
            </a:r>
            <a:endParaRPr lang="en" sz="2000" i="1" dirty="0"/>
          </a:p>
          <a:p>
            <a:pPr lvl="0" rtl="0">
              <a:buClr>
                <a:srgbClr val="000000"/>
              </a:buClr>
              <a:buSzPct val="61111"/>
              <a:buFont typeface="Arial"/>
              <a:buNone/>
            </a:pPr>
            <a:r>
              <a:rPr lang="en" sz="2000" i="1" dirty="0" smtClean="0"/>
              <a:t>entit</a:t>
            </a:r>
            <a:r>
              <a:rPr lang="de-DE" sz="2000" i="1" dirty="0" err="1" smtClean="0"/>
              <a:t>ies</a:t>
            </a:r>
            <a:r>
              <a:rPr lang="en" sz="2000" i="1" dirty="0" smtClean="0"/>
              <a:t> </a:t>
            </a:r>
            <a:r>
              <a:rPr lang="en" sz="2000" i="1" dirty="0"/>
              <a:t>referred </a:t>
            </a:r>
            <a:r>
              <a:rPr lang="en" sz="2000" i="1" dirty="0" smtClean="0"/>
              <a:t>to</a:t>
            </a:r>
            <a:r>
              <a:rPr lang="de-DE" sz="2000" i="1" dirty="0" smtClean="0"/>
              <a:t> </a:t>
            </a:r>
            <a:r>
              <a:rPr lang="de-DE" sz="2000" i="1" dirty="0" err="1" smtClean="0"/>
              <a:t>by</a:t>
            </a:r>
            <a:endParaRPr lang="de-DE" sz="2000" i="1" dirty="0" smtClean="0"/>
          </a:p>
          <a:p>
            <a:pPr lvl="0" rtl="0">
              <a:buClr>
                <a:srgbClr val="000000"/>
              </a:buClr>
              <a:buSzPct val="61111"/>
              <a:buFont typeface="Arial"/>
              <a:buNone/>
            </a:pPr>
            <a:r>
              <a:rPr lang="en" sz="2000" i="1" dirty="0" smtClean="0"/>
              <a:t>”</a:t>
            </a:r>
            <a:r>
              <a:rPr lang="en-US" sz="2000" i="1" dirty="0" smtClean="0"/>
              <a:t>PRISM</a:t>
            </a:r>
            <a:r>
              <a:rPr lang="en" sz="2000" i="1" dirty="0" smtClean="0"/>
              <a:t>"</a:t>
            </a:r>
            <a:endParaRPr lang="en" sz="2000" i="1" dirty="0"/>
          </a:p>
        </p:txBody>
      </p:sp>
      <p:sp>
        <p:nvSpPr>
          <p:cNvPr id="21" name="Shape 205"/>
          <p:cNvSpPr txBox="1"/>
          <p:nvPr/>
        </p:nvSpPr>
        <p:spPr>
          <a:xfrm>
            <a:off x="-13552" y="1526197"/>
            <a:ext cx="3138600" cy="1415742"/>
          </a:xfrm>
          <a:prstGeom prst="rect">
            <a:avLst/>
          </a:prstGeom>
          <a:noFill/>
        </p:spPr>
        <p:txBody>
          <a:bodyPr lIns="91425" tIns="91425" rIns="91425" bIns="91425" anchor="t" anchorCtr="0">
            <a:spAutoFit/>
          </a:bodyPr>
          <a:lstStyle/>
          <a:p>
            <a:pPr lvl="0" rtl="0">
              <a:buClr>
                <a:srgbClr val="000000"/>
              </a:buClr>
              <a:buSzPct val="61111"/>
              <a:buFont typeface="Arial"/>
              <a:buNone/>
            </a:pPr>
            <a:r>
              <a:rPr lang="en-US" sz="2000" b="1" dirty="0" smtClean="0"/>
              <a:t>Name </a:t>
            </a:r>
            <a:r>
              <a:rPr lang="en" sz="2000" b="1" dirty="0" smtClean="0"/>
              <a:t>Key</a:t>
            </a:r>
            <a:r>
              <a:rPr lang="de-DE" sz="2000" b="1" dirty="0" err="1" smtClean="0"/>
              <a:t>phrases</a:t>
            </a:r>
            <a:endParaRPr lang="en" sz="2000" b="1" dirty="0"/>
          </a:p>
          <a:p>
            <a:pPr lvl="0" rtl="0">
              <a:buClr>
                <a:srgbClr val="000000"/>
              </a:buClr>
              <a:buSzPct val="61111"/>
              <a:buFont typeface="Arial"/>
              <a:buNone/>
            </a:pPr>
            <a:r>
              <a:rPr lang="en" sz="2000" i="1" dirty="0" smtClean="0"/>
              <a:t>extracted </a:t>
            </a:r>
            <a:r>
              <a:rPr lang="en" sz="2000" i="1" dirty="0"/>
              <a:t>from any</a:t>
            </a:r>
          </a:p>
          <a:p>
            <a:pPr lvl="0" rtl="0">
              <a:buClr>
                <a:srgbClr val="000000"/>
              </a:buClr>
              <a:buSzPct val="61111"/>
              <a:buFont typeface="Arial"/>
              <a:buNone/>
            </a:pPr>
            <a:r>
              <a:rPr lang="de-DE" sz="2000" i="1" dirty="0" smtClean="0"/>
              <a:t>d</a:t>
            </a:r>
            <a:r>
              <a:rPr lang="en" sz="2000" i="1" dirty="0" smtClean="0"/>
              <a:t>ocument</a:t>
            </a:r>
            <a:r>
              <a:rPr lang="de-DE" sz="2000" i="1" dirty="0" smtClean="0"/>
              <a:t> </a:t>
            </a:r>
            <a:r>
              <a:rPr lang="en" sz="2000" i="1" dirty="0" smtClean="0"/>
              <a:t>mentioning</a:t>
            </a:r>
            <a:endParaRPr lang="en" sz="2000" i="1" dirty="0"/>
          </a:p>
          <a:p>
            <a:pPr lvl="0" rtl="0">
              <a:buClr>
                <a:srgbClr val="000000"/>
              </a:buClr>
              <a:buSzPct val="61111"/>
              <a:buFont typeface="Arial"/>
              <a:buNone/>
            </a:pPr>
            <a:r>
              <a:rPr lang="en" sz="2000" i="1" dirty="0" smtClean="0"/>
              <a:t>”</a:t>
            </a:r>
            <a:r>
              <a:rPr lang="en-US" sz="2000" i="1" dirty="0" smtClean="0"/>
              <a:t>PRISM</a:t>
            </a:r>
            <a:r>
              <a:rPr lang="en" sz="2000" i="1" dirty="0" smtClean="0"/>
              <a:t>”</a:t>
            </a:r>
            <a:endParaRPr lang="en" sz="2000" i="1" dirty="0"/>
          </a:p>
        </p:txBody>
      </p:sp>
      <p:cxnSp>
        <p:nvCxnSpPr>
          <p:cNvPr id="24" name="Shape 199"/>
          <p:cNvCxnSpPr/>
          <p:nvPr/>
        </p:nvCxnSpPr>
        <p:spPr>
          <a:xfrm>
            <a:off x="2252205" y="1916832"/>
            <a:ext cx="879635" cy="0"/>
          </a:xfrm>
          <a:prstGeom prst="straightConnector1">
            <a:avLst/>
          </a:prstGeom>
          <a:noFill/>
          <a:ln w="19050" cap="flat">
            <a:solidFill>
              <a:schemeClr val="dk2"/>
            </a:solidFill>
            <a:prstDash val="solid"/>
            <a:round/>
            <a:headEnd type="none" w="lg" len="lg"/>
            <a:tailEnd type="triangle" w="lg" len="lg"/>
          </a:ln>
        </p:spPr>
      </p:cxnSp>
      <p:sp>
        <p:nvSpPr>
          <p:cNvPr id="25" name="Shape 195"/>
          <p:cNvSpPr/>
          <p:nvPr/>
        </p:nvSpPr>
        <p:spPr>
          <a:xfrm>
            <a:off x="2735635" y="2205180"/>
            <a:ext cx="2232569" cy="1125217"/>
          </a:xfrm>
          <a:prstGeom prst="ellipse">
            <a:avLst/>
          </a:prstGeom>
          <a:solidFill>
            <a:srgbClr val="DEE6F3"/>
          </a:solidFill>
          <a:ln w="19050" cap="flat">
            <a:solidFill>
              <a:srgbClr val="7EC0D3"/>
            </a:solidFill>
            <a:prstDash val="solid"/>
            <a:round/>
            <a:headEnd type="none" w="med" len="med"/>
            <a:tailEnd type="none" w="med" len="med"/>
          </a:ln>
        </p:spPr>
        <p:txBody>
          <a:bodyPr wrap="square" lIns="91425" tIns="91425" rIns="91425" bIns="91425" anchor="ctr" anchorCtr="0">
            <a:spAutoFit/>
          </a:bodyPr>
          <a:lstStyle/>
          <a:p>
            <a:r>
              <a:rPr lang="en-US" sz="2000" b="1" dirty="0" smtClean="0">
                <a:ln>
                  <a:solidFill>
                    <a:schemeClr val="bg1">
                      <a:lumMod val="95000"/>
                    </a:schemeClr>
                  </a:solidFill>
                </a:ln>
                <a:solidFill>
                  <a:srgbClr val="000000"/>
                </a:solidFill>
                <a:effectLst/>
              </a:rPr>
              <a:t>PRISM </a:t>
            </a:r>
            <a:br>
              <a:rPr lang="en-US" sz="2000" b="1" dirty="0" smtClean="0">
                <a:ln>
                  <a:solidFill>
                    <a:schemeClr val="bg1">
                      <a:lumMod val="95000"/>
                    </a:schemeClr>
                  </a:solidFill>
                </a:ln>
                <a:solidFill>
                  <a:srgbClr val="000000"/>
                </a:solidFill>
                <a:effectLst/>
              </a:rPr>
            </a:br>
            <a:r>
              <a:rPr lang="en-US" sz="2000" b="1" dirty="0" smtClean="0">
                <a:ln>
                  <a:solidFill>
                    <a:schemeClr val="bg1">
                      <a:lumMod val="95000"/>
                    </a:schemeClr>
                  </a:solidFill>
                </a:ln>
                <a:solidFill>
                  <a:srgbClr val="000000"/>
                </a:solidFill>
                <a:effectLst/>
              </a:rPr>
              <a:t>(TV network)</a:t>
            </a:r>
            <a:endParaRPr sz="2000" b="1" dirty="0">
              <a:ln>
                <a:solidFill>
                  <a:schemeClr val="bg1">
                    <a:lumMod val="95000"/>
                  </a:schemeClr>
                </a:solidFill>
              </a:ln>
              <a:solidFill>
                <a:srgbClr val="000000"/>
              </a:solidFill>
              <a:effectLst/>
            </a:endParaRPr>
          </a:p>
        </p:txBody>
      </p:sp>
      <p:sp>
        <p:nvSpPr>
          <p:cNvPr id="26" name="Shape 196"/>
          <p:cNvSpPr/>
          <p:nvPr/>
        </p:nvSpPr>
        <p:spPr>
          <a:xfrm>
            <a:off x="2635155" y="3330397"/>
            <a:ext cx="1635540" cy="1038659"/>
          </a:xfrm>
          <a:prstGeom prst="ellipse">
            <a:avLst/>
          </a:prstGeom>
          <a:solidFill>
            <a:srgbClr val="DEE6F3"/>
          </a:solidFill>
          <a:ln w="19050" cap="flat">
            <a:solidFill>
              <a:srgbClr val="7EC0D3"/>
            </a:solidFill>
            <a:prstDash val="solid"/>
            <a:round/>
            <a:headEnd type="none" w="med" len="med"/>
            <a:tailEnd type="none" w="med" len="med"/>
          </a:ln>
        </p:spPr>
        <p:txBody>
          <a:bodyPr wrap="square" lIns="91425" tIns="91425" rIns="91425" bIns="91425" anchor="ctr" anchorCtr="0">
            <a:spAutoFit/>
          </a:bodyPr>
          <a:lstStyle/>
          <a:p>
            <a:r>
              <a:rPr lang="en-US" b="1" dirty="0" smtClean="0">
                <a:ln>
                  <a:solidFill>
                    <a:schemeClr val="bg1">
                      <a:lumMod val="95000"/>
                    </a:schemeClr>
                  </a:solidFill>
                </a:ln>
              </a:rPr>
              <a:t>PRISM (website)</a:t>
            </a:r>
            <a:endParaRPr b="1" dirty="0">
              <a:ln>
                <a:solidFill>
                  <a:schemeClr val="bg1">
                    <a:lumMod val="95000"/>
                  </a:schemeClr>
                </a:solidFill>
              </a:ln>
            </a:endParaRPr>
          </a:p>
        </p:txBody>
      </p:sp>
      <p:sp>
        <p:nvSpPr>
          <p:cNvPr id="27" name="Shape 197"/>
          <p:cNvSpPr/>
          <p:nvPr/>
        </p:nvSpPr>
        <p:spPr>
          <a:xfrm>
            <a:off x="4191316" y="3654970"/>
            <a:ext cx="1821010" cy="1428172"/>
          </a:xfrm>
          <a:prstGeom prst="ellipse">
            <a:avLst/>
          </a:prstGeom>
          <a:solidFill>
            <a:srgbClr val="DEE6F3"/>
          </a:solidFill>
          <a:ln w="19050" cap="flat">
            <a:solidFill>
              <a:srgbClr val="7EC0D3"/>
            </a:solidFill>
            <a:prstDash val="solid"/>
            <a:round/>
            <a:headEnd type="none" w="med" len="med"/>
            <a:tailEnd type="none" w="med" len="med"/>
          </a:ln>
        </p:spPr>
        <p:txBody>
          <a:bodyPr wrap="square" lIns="91425" tIns="91425" rIns="91425" bIns="91425" anchor="ctr" anchorCtr="0">
            <a:spAutoFit/>
          </a:bodyPr>
          <a:lstStyle/>
          <a:p>
            <a:r>
              <a:rPr lang="en-US" b="1" dirty="0" smtClean="0">
                <a:ln>
                  <a:solidFill>
                    <a:schemeClr val="bg1">
                      <a:lumMod val="95000"/>
                    </a:schemeClr>
                  </a:solidFill>
                </a:ln>
              </a:rPr>
              <a:t>PRISM model checker</a:t>
            </a:r>
            <a:endParaRPr b="1" dirty="0">
              <a:ln>
                <a:solidFill>
                  <a:schemeClr val="bg1">
                    <a:lumMod val="95000"/>
                  </a:schemeClr>
                </a:solidFill>
              </a:ln>
            </a:endParaRPr>
          </a:p>
        </p:txBody>
      </p:sp>
      <p:sp>
        <p:nvSpPr>
          <p:cNvPr id="28" name="Shape 198"/>
          <p:cNvSpPr/>
          <p:nvPr/>
        </p:nvSpPr>
        <p:spPr>
          <a:xfrm>
            <a:off x="3851920" y="4897889"/>
            <a:ext cx="2158500" cy="649146"/>
          </a:xfrm>
          <a:prstGeom prst="ellipse">
            <a:avLst/>
          </a:prstGeom>
          <a:solidFill>
            <a:srgbClr val="DEE6F3"/>
          </a:solidFill>
          <a:ln w="19050" cap="flat">
            <a:solidFill>
              <a:srgbClr val="7EC0D3"/>
            </a:solidFill>
            <a:prstDash val="solid"/>
            <a:round/>
            <a:headEnd type="none" w="med" len="med"/>
            <a:tailEnd type="none" w="med" len="med"/>
          </a:ln>
        </p:spPr>
        <p:txBody>
          <a:bodyPr lIns="91425" tIns="91425" rIns="91425" bIns="91425" anchor="ctr" anchorCtr="0">
            <a:spAutoFit/>
          </a:bodyPr>
          <a:lstStyle/>
          <a:p>
            <a:r>
              <a:rPr lang="en-US" b="1" dirty="0" smtClean="0">
                <a:ln>
                  <a:solidFill>
                    <a:schemeClr val="bg1">
                      <a:lumMod val="95000"/>
                    </a:schemeClr>
                  </a:solidFill>
                </a:ln>
              </a:rPr>
              <a:t>Apollo PRISM</a:t>
            </a:r>
            <a:endParaRPr b="1" dirty="0">
              <a:ln>
                <a:solidFill>
                  <a:schemeClr val="bg1">
                    <a:lumMod val="95000"/>
                  </a:schemeClr>
                </a:solidFill>
              </a:ln>
            </a:endParaRPr>
          </a:p>
        </p:txBody>
      </p:sp>
      <p:cxnSp>
        <p:nvCxnSpPr>
          <p:cNvPr id="29" name="Shape 199"/>
          <p:cNvCxnSpPr>
            <a:endCxn id="25" idx="3"/>
          </p:cNvCxnSpPr>
          <p:nvPr/>
        </p:nvCxnSpPr>
        <p:spPr>
          <a:xfrm flipV="1">
            <a:off x="1552320" y="3165613"/>
            <a:ext cx="1510267" cy="1714667"/>
          </a:xfrm>
          <a:prstGeom prst="straightConnector1">
            <a:avLst/>
          </a:prstGeom>
          <a:noFill/>
          <a:ln w="19050" cap="flat">
            <a:solidFill>
              <a:schemeClr val="dk2"/>
            </a:solidFill>
            <a:prstDash val="solid"/>
            <a:round/>
            <a:headEnd type="none" w="lg" len="lg"/>
            <a:tailEnd type="triangle" w="lg" len="lg"/>
          </a:ln>
        </p:spPr>
      </p:cxnSp>
      <p:cxnSp>
        <p:nvCxnSpPr>
          <p:cNvPr id="30" name="Shape 201"/>
          <p:cNvCxnSpPr>
            <a:endCxn id="27" idx="2"/>
          </p:cNvCxnSpPr>
          <p:nvPr/>
        </p:nvCxnSpPr>
        <p:spPr>
          <a:xfrm flipV="1">
            <a:off x="1552320" y="4369056"/>
            <a:ext cx="2638996" cy="511224"/>
          </a:xfrm>
          <a:prstGeom prst="straightConnector1">
            <a:avLst/>
          </a:prstGeom>
          <a:noFill/>
          <a:ln w="19050" cap="flat">
            <a:solidFill>
              <a:schemeClr val="dk2"/>
            </a:solidFill>
            <a:prstDash val="solid"/>
            <a:round/>
            <a:headEnd type="none" w="lg" len="lg"/>
            <a:tailEnd type="triangle" w="lg" len="lg"/>
          </a:ln>
        </p:spPr>
      </p:cxnSp>
      <p:cxnSp>
        <p:nvCxnSpPr>
          <p:cNvPr id="40" name="Shape 202"/>
          <p:cNvCxnSpPr>
            <a:endCxn id="26" idx="2"/>
          </p:cNvCxnSpPr>
          <p:nvPr/>
        </p:nvCxnSpPr>
        <p:spPr>
          <a:xfrm flipV="1">
            <a:off x="1552320" y="3849727"/>
            <a:ext cx="1082835" cy="1030553"/>
          </a:xfrm>
          <a:prstGeom prst="straightConnector1">
            <a:avLst/>
          </a:prstGeom>
          <a:noFill/>
          <a:ln w="19050" cap="flat">
            <a:solidFill>
              <a:schemeClr val="dk2"/>
            </a:solidFill>
            <a:prstDash val="solid"/>
            <a:round/>
            <a:headEnd type="none" w="lg" len="lg"/>
            <a:tailEnd type="triangle" w="lg" len="lg"/>
          </a:ln>
        </p:spPr>
      </p:cxnSp>
      <p:cxnSp>
        <p:nvCxnSpPr>
          <p:cNvPr id="41" name="Shape 203"/>
          <p:cNvCxnSpPr>
            <a:endCxn id="28" idx="2"/>
          </p:cNvCxnSpPr>
          <p:nvPr/>
        </p:nvCxnSpPr>
        <p:spPr>
          <a:xfrm>
            <a:off x="1552320" y="4885528"/>
            <a:ext cx="2299600" cy="336934"/>
          </a:xfrm>
          <a:prstGeom prst="straightConnector1">
            <a:avLst/>
          </a:prstGeom>
          <a:noFill/>
          <a:ln w="19050" cap="flat">
            <a:solidFill>
              <a:schemeClr val="dk2"/>
            </a:solidFill>
            <a:prstDash val="solid"/>
            <a:round/>
            <a:headEnd type="none" w="lg" len="lg"/>
            <a:tailEnd type="triangle" w="lg" len="lg"/>
          </a:ln>
        </p:spPr>
      </p:cxnSp>
    </p:spTree>
    <p:extLst>
      <p:ext uri="{BB962C8B-B14F-4D97-AF65-F5344CB8AC3E}">
        <p14:creationId xmlns:p14="http://schemas.microsoft.com/office/powerpoint/2010/main" val="255551751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0"/>
            <a:ext cx="8229600" cy="851741"/>
          </a:xfrm>
          <a:prstGeom prst="rect">
            <a:avLst/>
          </a:prstGeom>
        </p:spPr>
        <p:txBody>
          <a:bodyPr lIns="91425" tIns="91425" rIns="91425" bIns="91425" anchor="t" anchorCtr="0">
            <a:spAutoFit/>
          </a:bodyPr>
          <a:lstStyle/>
          <a:p>
            <a:pPr>
              <a:buNone/>
            </a:pPr>
            <a:r>
              <a:rPr lang="de-DE" dirty="0" smtClean="0"/>
              <a:t>Modeling New Entities</a:t>
            </a:r>
            <a:endParaRPr lang="en" dirty="0"/>
          </a:p>
        </p:txBody>
      </p:sp>
      <p:sp>
        <p:nvSpPr>
          <p:cNvPr id="170" name="Shape 170"/>
          <p:cNvSpPr txBox="1">
            <a:spLocks noGrp="1"/>
          </p:cNvSpPr>
          <p:nvPr>
            <p:ph idx="1"/>
          </p:nvPr>
        </p:nvSpPr>
        <p:spPr>
          <a:prstGeom prst="rect">
            <a:avLst/>
          </a:prstGeom>
        </p:spPr>
        <p:txBody>
          <a:bodyPr lIns="91425" tIns="91425" rIns="91425" bIns="91425" anchor="t" anchorCtr="0">
            <a:spAutoFit/>
          </a:bodyPr>
          <a:lstStyle/>
          <a:p>
            <a:pPr lvl="0">
              <a:buNone/>
            </a:pPr>
            <a:r>
              <a:rPr lang="en" dirty="0"/>
              <a:t>
</a:t>
            </a:r>
          </a:p>
        </p:txBody>
      </p:sp>
      <p:sp>
        <p:nvSpPr>
          <p:cNvPr id="7" name="Foliennummernplatzhalter 4"/>
          <p:cNvSpPr>
            <a:spLocks noGrp="1"/>
          </p:cNvSpPr>
          <p:nvPr>
            <p:ph type="sldNum" sz="quarter" idx="4294967295"/>
          </p:nvPr>
        </p:nvSpPr>
        <p:spPr>
          <a:xfrm>
            <a:off x="7010400" y="6356350"/>
            <a:ext cx="2133600" cy="365125"/>
          </a:xfrm>
          <a:prstGeom prst="rect">
            <a:avLst/>
          </a:prstGeom>
        </p:spPr>
        <p:txBody>
          <a:bodyPr/>
          <a:lstStyle/>
          <a:p>
            <a:pPr>
              <a:defRPr/>
            </a:pPr>
            <a:fld id="{C41B4C8B-40AD-1142-9167-D0E33D12C364}" type="slidenum">
              <a:rPr lang="de-DE" smtClean="0"/>
              <a:pPr>
                <a:defRPr/>
              </a:pPr>
              <a:t>171</a:t>
            </a:fld>
            <a:endParaRPr lang="de-DE" dirty="0"/>
          </a:p>
        </p:txBody>
      </p:sp>
      <p:sp>
        <p:nvSpPr>
          <p:cNvPr id="171" name="Shape 171"/>
          <p:cNvSpPr txBox="1"/>
          <p:nvPr/>
        </p:nvSpPr>
        <p:spPr>
          <a:xfrm>
            <a:off x="789451" y="1733230"/>
            <a:ext cx="7565099" cy="2769959"/>
          </a:xfrm>
          <a:prstGeom prst="rect">
            <a:avLst/>
          </a:prstGeom>
          <a:solidFill>
            <a:schemeClr val="bg1">
              <a:lumMod val="85000"/>
            </a:schemeClr>
          </a:solidFill>
        </p:spPr>
        <p:txBody>
          <a:bodyPr lIns="91425" tIns="91425" rIns="91425" bIns="91425" anchor="t" anchorCtr="0">
            <a:spAutoFit/>
          </a:bodyPr>
          <a:lstStyle/>
          <a:p>
            <a:pPr lvl="0" rtl="0">
              <a:buNone/>
            </a:pPr>
            <a:r>
              <a:rPr lang="en" sz="2400" dirty="0"/>
              <a:t>... </a:t>
            </a:r>
          </a:p>
          <a:p>
            <a:pPr lvl="0"/>
            <a:r>
              <a:rPr lang="de-DE" sz="2400" dirty="0" smtClean="0"/>
              <a:t>The </a:t>
            </a:r>
            <a:r>
              <a:rPr lang="de-DE" sz="2400" i="1" dirty="0"/>
              <a:t>PRISM</a:t>
            </a:r>
            <a:r>
              <a:rPr lang="de-DE" sz="2400" dirty="0"/>
              <a:t> </a:t>
            </a:r>
            <a:r>
              <a:rPr lang="de-DE" sz="2400" dirty="0" err="1"/>
              <a:t>program</a:t>
            </a:r>
            <a:r>
              <a:rPr lang="de-DE" sz="2400" dirty="0"/>
              <a:t> </a:t>
            </a:r>
            <a:r>
              <a:rPr lang="de-DE" sz="2400" dirty="0" err="1"/>
              <a:t>collects</a:t>
            </a:r>
            <a:r>
              <a:rPr lang="de-DE" sz="2400" dirty="0"/>
              <a:t> a </a:t>
            </a:r>
            <a:r>
              <a:rPr lang="de-DE" sz="2400" dirty="0" err="1">
                <a:solidFill>
                  <a:srgbClr val="FF6600"/>
                </a:solidFill>
              </a:rPr>
              <a:t>wide</a:t>
            </a:r>
            <a:r>
              <a:rPr lang="de-DE" sz="2400" dirty="0">
                <a:solidFill>
                  <a:srgbClr val="FF6600"/>
                </a:solidFill>
              </a:rPr>
              <a:t> </a:t>
            </a:r>
            <a:r>
              <a:rPr lang="de-DE" sz="2400" dirty="0" err="1">
                <a:solidFill>
                  <a:srgbClr val="FF6600"/>
                </a:solidFill>
              </a:rPr>
              <a:t>range</a:t>
            </a:r>
            <a:r>
              <a:rPr lang="de-DE" sz="2400" dirty="0">
                <a:solidFill>
                  <a:srgbClr val="FF6600"/>
                </a:solidFill>
              </a:rPr>
              <a:t> </a:t>
            </a:r>
            <a:r>
              <a:rPr lang="de-DE" sz="2400" dirty="0" err="1">
                <a:solidFill>
                  <a:srgbClr val="FF6600"/>
                </a:solidFill>
              </a:rPr>
              <a:t>of</a:t>
            </a:r>
            <a:r>
              <a:rPr lang="de-DE" sz="2400" dirty="0">
                <a:solidFill>
                  <a:srgbClr val="FF6600"/>
                </a:solidFill>
              </a:rPr>
              <a:t> </a:t>
            </a:r>
            <a:r>
              <a:rPr lang="de-DE" sz="2400" dirty="0" err="1">
                <a:solidFill>
                  <a:srgbClr val="FF6600"/>
                </a:solidFill>
              </a:rPr>
              <a:t>data</a:t>
            </a:r>
            <a:r>
              <a:rPr lang="de-DE" sz="2400" dirty="0">
                <a:solidFill>
                  <a:srgbClr val="FF6600"/>
                </a:solidFill>
              </a:rPr>
              <a:t> </a:t>
            </a:r>
            <a:r>
              <a:rPr lang="de-DE" sz="2400" dirty="0" err="1"/>
              <a:t>from</a:t>
            </a:r>
            <a:r>
              <a:rPr lang="de-DE" sz="2400" dirty="0"/>
              <a:t> a </a:t>
            </a:r>
            <a:r>
              <a:rPr lang="de-DE" sz="2400" dirty="0" err="1"/>
              <a:t>number</a:t>
            </a:r>
            <a:r>
              <a:rPr lang="de-DE" sz="2400" dirty="0"/>
              <a:t> </a:t>
            </a:r>
            <a:r>
              <a:rPr lang="de-DE" sz="2400" dirty="0" err="1"/>
              <a:t>of</a:t>
            </a:r>
            <a:r>
              <a:rPr lang="de-DE" sz="2400" dirty="0"/>
              <a:t>  </a:t>
            </a:r>
            <a:r>
              <a:rPr lang="de-DE" sz="2400" dirty="0" err="1">
                <a:solidFill>
                  <a:srgbClr val="FF6600"/>
                </a:solidFill>
              </a:rPr>
              <a:t>companies</a:t>
            </a:r>
            <a:r>
              <a:rPr lang="de-DE" sz="2400" dirty="0"/>
              <a:t>, e.g. </a:t>
            </a:r>
            <a:r>
              <a:rPr lang="de-DE" sz="2400" dirty="0">
                <a:solidFill>
                  <a:srgbClr val="FF6600"/>
                </a:solidFill>
              </a:rPr>
              <a:t>Google</a:t>
            </a:r>
            <a:r>
              <a:rPr lang="de-DE" sz="2400" dirty="0"/>
              <a:t> </a:t>
            </a:r>
            <a:r>
              <a:rPr lang="de-DE" sz="2400" dirty="0" err="1"/>
              <a:t>and</a:t>
            </a:r>
            <a:r>
              <a:rPr lang="de-DE" sz="2400" dirty="0"/>
              <a:t> </a:t>
            </a:r>
            <a:r>
              <a:rPr lang="de-DE" sz="2400" dirty="0">
                <a:solidFill>
                  <a:srgbClr val="FF6600"/>
                </a:solidFill>
              </a:rPr>
              <a:t>Facebook</a:t>
            </a:r>
            <a:r>
              <a:rPr lang="de-DE" sz="2400" dirty="0" smtClean="0"/>
              <a:t>. </a:t>
            </a:r>
            <a:r>
              <a:rPr lang="en-US" sz="2400" dirty="0"/>
              <a:t>The leaked </a:t>
            </a:r>
            <a:r>
              <a:rPr lang="en-US" sz="2400" dirty="0">
                <a:solidFill>
                  <a:srgbClr val="FF6600"/>
                </a:solidFill>
              </a:rPr>
              <a:t>National Security Agency</a:t>
            </a:r>
            <a:r>
              <a:rPr lang="en-US" sz="2400" dirty="0"/>
              <a:t> (</a:t>
            </a:r>
            <a:r>
              <a:rPr lang="en-US" sz="2400" dirty="0">
                <a:solidFill>
                  <a:srgbClr val="FF6600"/>
                </a:solidFill>
              </a:rPr>
              <a:t>NSA</a:t>
            </a:r>
            <a:r>
              <a:rPr lang="en-US" sz="2400" dirty="0"/>
              <a:t>) document obtained by the </a:t>
            </a:r>
            <a:r>
              <a:rPr lang="en-US" sz="2400" dirty="0">
                <a:solidFill>
                  <a:srgbClr val="FF6600"/>
                </a:solidFill>
              </a:rPr>
              <a:t>Guardian</a:t>
            </a:r>
            <a:r>
              <a:rPr lang="en-US" sz="2400" dirty="0"/>
              <a:t> claims </a:t>
            </a:r>
            <a:r>
              <a:rPr lang="en-US" sz="2400" dirty="0" smtClean="0"/>
              <a:t>it operates </a:t>
            </a:r>
            <a:r>
              <a:rPr lang="en-US" sz="2400" dirty="0"/>
              <a:t>with the "</a:t>
            </a:r>
            <a:r>
              <a:rPr lang="en-US" sz="2400" dirty="0">
                <a:solidFill>
                  <a:srgbClr val="FF6600"/>
                </a:solidFill>
              </a:rPr>
              <a:t>assistance of communications providers</a:t>
            </a:r>
            <a:r>
              <a:rPr lang="en-US" sz="2400" dirty="0"/>
              <a:t> in the </a:t>
            </a:r>
            <a:r>
              <a:rPr lang="en-US" sz="2400" dirty="0">
                <a:solidFill>
                  <a:srgbClr val="FF6600"/>
                </a:solidFill>
              </a:rPr>
              <a:t>US</a:t>
            </a:r>
            <a:r>
              <a:rPr lang="en-US" sz="2400" dirty="0"/>
              <a:t>". </a:t>
            </a:r>
          </a:p>
          <a:p>
            <a:pPr>
              <a:buNone/>
            </a:pPr>
            <a:r>
              <a:rPr lang="en" sz="2400" dirty="0" smtClean="0"/>
              <a:t> ...</a:t>
            </a:r>
            <a:endParaRPr lang="en" sz="2400" dirty="0"/>
          </a:p>
        </p:txBody>
      </p:sp>
      <p:sp>
        <p:nvSpPr>
          <p:cNvPr id="172" name="Shape 172"/>
          <p:cNvSpPr txBox="1"/>
          <p:nvPr/>
        </p:nvSpPr>
        <p:spPr>
          <a:xfrm>
            <a:off x="789451" y="4862878"/>
            <a:ext cx="7565099" cy="923299"/>
          </a:xfrm>
          <a:prstGeom prst="rect">
            <a:avLst/>
          </a:prstGeom>
          <a:noFill/>
          <a:ln>
            <a:solidFill>
              <a:schemeClr val="bg1">
                <a:lumMod val="75000"/>
              </a:schemeClr>
            </a:solidFill>
          </a:ln>
        </p:spPr>
        <p:txBody>
          <a:bodyPr wrap="square" lIns="91425" tIns="91425" rIns="91425" bIns="91425" anchor="t" anchorCtr="0">
            <a:spAutoFit/>
          </a:bodyPr>
          <a:lstStyle/>
          <a:p>
            <a:pPr marL="139700">
              <a:buClr>
                <a:srgbClr val="000000"/>
              </a:buClr>
              <a:buSzPct val="129629"/>
            </a:pPr>
            <a:r>
              <a:rPr lang="en-US" sz="2400" dirty="0" smtClean="0">
                <a:solidFill>
                  <a:srgbClr val="FF6600"/>
                </a:solidFill>
              </a:rPr>
              <a:t>keyphrases </a:t>
            </a:r>
            <a:r>
              <a:rPr lang="en-US" sz="2400" dirty="0" smtClean="0">
                <a:solidFill>
                  <a:srgbClr val="000000"/>
                </a:solidFill>
              </a:rPr>
              <a:t>defined by </a:t>
            </a:r>
            <a:r>
              <a:rPr lang="en-US" sz="2400" dirty="0" smtClean="0"/>
              <a:t>POS </a:t>
            </a:r>
            <a:r>
              <a:rPr lang="en-US" sz="2400" dirty="0"/>
              <a:t>pattern </a:t>
            </a:r>
            <a:r>
              <a:rPr lang="en-US" sz="2400" dirty="0" smtClean="0"/>
              <a:t>filters for</a:t>
            </a:r>
            <a:br>
              <a:rPr lang="en-US" sz="2400" dirty="0" smtClean="0"/>
            </a:br>
            <a:r>
              <a:rPr lang="en-US" sz="2400" b="1" dirty="0" smtClean="0"/>
              <a:t>named entities </a:t>
            </a:r>
            <a:r>
              <a:rPr lang="en-US" sz="2400" dirty="0" smtClean="0"/>
              <a:t>and </a:t>
            </a:r>
            <a:r>
              <a:rPr lang="en-US" sz="2400" b="1" dirty="0" smtClean="0"/>
              <a:t>technical terms</a:t>
            </a:r>
            <a:endParaRPr lang="en" sz="2400" b="1" dirty="0"/>
          </a:p>
        </p:txBody>
      </p:sp>
    </p:spTree>
    <p:extLst>
      <p:ext uri="{BB962C8B-B14F-4D97-AF65-F5344CB8AC3E}">
        <p14:creationId xmlns:p14="http://schemas.microsoft.com/office/powerpoint/2010/main" val="2047829135"/>
      </p:ext>
    </p:extLst>
  </p:cSld>
  <p:clrMapOvr>
    <a:masterClrMapping/>
  </p:clrMapOvr>
  <p:transition spd="slow">
    <p:cut/>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Trends</a:t>
            </a:r>
            <a:endParaRPr lang="en-US" dirty="0"/>
          </a:p>
        </p:txBody>
      </p:sp>
      <p:sp>
        <p:nvSpPr>
          <p:cNvPr id="3" name="Content Placeholder 2"/>
          <p:cNvSpPr>
            <a:spLocks noGrp="1"/>
          </p:cNvSpPr>
          <p:nvPr>
            <p:ph idx="1"/>
          </p:nvPr>
        </p:nvSpPr>
        <p:spPr/>
        <p:txBody>
          <a:bodyPr/>
          <a:lstStyle/>
          <a:p>
            <a:r>
              <a:rPr lang="en-US" dirty="0" err="1" smtClean="0"/>
              <a:t>Wikification</a:t>
            </a:r>
            <a:r>
              <a:rPr lang="en-US" dirty="0" smtClean="0"/>
              <a:t> Until now: Solving </a:t>
            </a:r>
            <a:r>
              <a:rPr lang="en-US" dirty="0" err="1" smtClean="0"/>
              <a:t>Wikification</a:t>
            </a:r>
            <a:r>
              <a:rPr lang="en-US" dirty="0" smtClean="0"/>
              <a:t> Problems in</a:t>
            </a:r>
          </a:p>
          <a:p>
            <a:pPr lvl="1"/>
            <a:r>
              <a:rPr lang="en-US" dirty="0" smtClean="0"/>
              <a:t>Standard settings; Long documents</a:t>
            </a:r>
            <a:endParaRPr lang="en-US" dirty="0"/>
          </a:p>
          <a:p>
            <a:r>
              <a:rPr lang="en-US" dirty="0" smtClean="0"/>
              <a:t>Extending </a:t>
            </a:r>
            <a:r>
              <a:rPr lang="en-US" dirty="0"/>
              <a:t>the </a:t>
            </a:r>
            <a:r>
              <a:rPr lang="en-US" dirty="0" err="1" smtClean="0"/>
              <a:t>Wikification</a:t>
            </a:r>
            <a:r>
              <a:rPr lang="en-US" dirty="0" smtClean="0"/>
              <a:t> task </a:t>
            </a:r>
            <a:r>
              <a:rPr lang="en-US" dirty="0"/>
              <a:t>to new settings</a:t>
            </a:r>
          </a:p>
          <a:p>
            <a:pPr lvl="1"/>
            <a:r>
              <a:rPr lang="en-US" dirty="0"/>
              <a:t>Social media </a:t>
            </a:r>
            <a:r>
              <a:rPr lang="en-US" dirty="0" err="1" smtClean="0"/>
              <a:t>Wikification</a:t>
            </a:r>
            <a:r>
              <a:rPr lang="en-US" dirty="0" smtClean="0"/>
              <a:t> </a:t>
            </a:r>
            <a:endParaRPr lang="en-US" dirty="0"/>
          </a:p>
          <a:p>
            <a:pPr lvl="1"/>
            <a:r>
              <a:rPr lang="en-US" dirty="0" smtClean="0"/>
              <a:t>Spatiotemporal </a:t>
            </a:r>
            <a:r>
              <a:rPr lang="en-US" dirty="0" err="1"/>
              <a:t>Wikification</a:t>
            </a:r>
            <a:r>
              <a:rPr lang="en-US" dirty="0"/>
              <a:t> </a:t>
            </a:r>
            <a:endParaRPr lang="en-US" dirty="0" smtClean="0"/>
          </a:p>
          <a:p>
            <a:pPr lvl="1"/>
            <a:r>
              <a:rPr lang="en-US" dirty="0" smtClean="0"/>
              <a:t>Handling emerging entities</a:t>
            </a:r>
          </a:p>
          <a:p>
            <a:pPr lvl="1"/>
            <a:r>
              <a:rPr lang="en-US" dirty="0" smtClean="0"/>
              <a:t>Cross-lingual Entity Linking</a:t>
            </a:r>
          </a:p>
          <a:p>
            <a:pPr lvl="1"/>
            <a:r>
              <a:rPr lang="en-US" dirty="0" smtClean="0"/>
              <a:t>Linking to general KB and ontologies</a:t>
            </a:r>
          </a:p>
          <a:p>
            <a:pPr lvl="1"/>
            <a:r>
              <a:rPr lang="en-US" dirty="0" smtClean="0"/>
              <a:t>Fuzzy matching for candidates</a:t>
            </a:r>
            <a:endParaRPr lang="en-US" dirty="0"/>
          </a:p>
          <a:p>
            <a:pPr lvl="1"/>
            <a:endParaRPr lang="en-US" dirty="0" smtClean="0"/>
          </a:p>
          <a:p>
            <a:pPr lvl="1"/>
            <a:endParaRPr lang="en-US" dirty="0"/>
          </a:p>
          <a:p>
            <a:pPr marL="457200" lvl="1" indent="0">
              <a:buNone/>
            </a:pPr>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5229200"/>
            <a:ext cx="1451775" cy="1240160"/>
          </a:xfrm>
          <a:prstGeom prst="rect">
            <a:avLst/>
          </a:prstGeom>
        </p:spPr>
      </p:pic>
      <p:sp>
        <p:nvSpPr>
          <p:cNvPr id="5" name="Right Arrow 4"/>
          <p:cNvSpPr/>
          <p:nvPr/>
        </p:nvSpPr>
        <p:spPr>
          <a:xfrm>
            <a:off x="107504" y="3465004"/>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pPr>
                <a:defRPr/>
              </a:pPr>
              <a:t>172</a:t>
            </a:fld>
            <a:endParaRPr lang="en-US" altLang="zh-TW" dirty="0"/>
          </a:p>
        </p:txBody>
      </p:sp>
    </p:spTree>
    <p:extLst>
      <p:ext uri="{BB962C8B-B14F-4D97-AF65-F5344CB8AC3E}">
        <p14:creationId xmlns:p14="http://schemas.microsoft.com/office/powerpoint/2010/main" val="37511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00400"/>
            <a:ext cx="629602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2"/>
          <p:cNvSpPr>
            <a:spLocks noGrp="1" noChangeArrowheads="1"/>
          </p:cNvSpPr>
          <p:nvPr>
            <p:ph type="title" idx="4294967295"/>
          </p:nvPr>
        </p:nvSpPr>
        <p:spPr>
          <a:xfrm>
            <a:off x="147917" y="-161364"/>
            <a:ext cx="8229600" cy="981075"/>
          </a:xfrm>
        </p:spPr>
        <p:txBody>
          <a:bodyPr/>
          <a:lstStyle/>
          <a:p>
            <a:r>
              <a:rPr lang="en-US" altLang="zh-CN" dirty="0">
                <a:ea typeface="SimSun" pitchFamily="2" charset="-122"/>
              </a:rPr>
              <a:t>Cross-lingual Entity </a:t>
            </a:r>
            <a:r>
              <a:rPr lang="en-US" altLang="zh-CN" dirty="0" smtClean="0">
                <a:ea typeface="SimSun" pitchFamily="2" charset="-122"/>
              </a:rPr>
              <a:t>Linking (CLEL)</a:t>
            </a:r>
            <a:endParaRPr lang="en-US" altLang="zh-CN" dirty="0">
              <a:ea typeface="SimSun" pitchFamily="2" charset="-122"/>
            </a:endParaRPr>
          </a:p>
        </p:txBody>
      </p:sp>
      <p:sp>
        <p:nvSpPr>
          <p:cNvPr id="44036" name="Rectangle 6"/>
          <p:cNvSpPr>
            <a:spLocks noChangeArrowheads="1"/>
          </p:cNvSpPr>
          <p:nvPr/>
        </p:nvSpPr>
        <p:spPr bwMode="auto">
          <a:xfrm>
            <a:off x="3276600" y="3581400"/>
            <a:ext cx="1600200" cy="228600"/>
          </a:xfrm>
          <a:prstGeom prst="rect">
            <a:avLst/>
          </a:prstGeom>
          <a:noFill/>
          <a:ln w="28575">
            <a:solidFill>
              <a:srgbClr val="99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342900" indent="-342900" algn="ctr" eaLnBrk="0" hangingPunct="0">
              <a:lnSpc>
                <a:spcPct val="80000"/>
              </a:lnSpc>
              <a:spcBef>
                <a:spcPct val="20000"/>
              </a:spcBef>
              <a:buClr>
                <a:schemeClr val="accent1"/>
              </a:buClr>
              <a:buSzPct val="65000"/>
              <a:buFont typeface="Wingdings" pitchFamily="2" charset="2"/>
              <a:buNone/>
            </a:pPr>
            <a:endParaRPr lang="en-US" sz="1100">
              <a:ea typeface="SimSun" pitchFamily="2" charset="-122"/>
            </a:endParaRPr>
          </a:p>
        </p:txBody>
      </p:sp>
      <p:sp>
        <p:nvSpPr>
          <p:cNvPr id="44037" name="Rectangle 8"/>
          <p:cNvSpPr>
            <a:spLocks noChangeArrowheads="1"/>
          </p:cNvSpPr>
          <p:nvPr/>
        </p:nvSpPr>
        <p:spPr bwMode="auto">
          <a:xfrm>
            <a:off x="1981200" y="3810000"/>
            <a:ext cx="33131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eaLnBrk="0" hangingPunct="0">
              <a:lnSpc>
                <a:spcPct val="80000"/>
              </a:lnSpc>
              <a:spcBef>
                <a:spcPct val="20000"/>
              </a:spcBef>
              <a:buClr>
                <a:schemeClr val="accent1"/>
              </a:buClr>
              <a:buSzPct val="65000"/>
              <a:buFont typeface="Wingdings" pitchFamily="2" charset="2"/>
              <a:buNone/>
            </a:pPr>
            <a:r>
              <a:rPr lang="en-US" sz="1500" b="1">
                <a:ea typeface="SimSun" pitchFamily="2" charset="-122"/>
              </a:rPr>
              <a:t>Birth-place: Taiwan Pindong City</a:t>
            </a:r>
          </a:p>
        </p:txBody>
      </p:sp>
      <p:sp>
        <p:nvSpPr>
          <p:cNvPr id="44038" name="Rectangle 10"/>
          <p:cNvSpPr>
            <a:spLocks noChangeArrowheads="1"/>
          </p:cNvSpPr>
          <p:nvPr/>
        </p:nvSpPr>
        <p:spPr bwMode="auto">
          <a:xfrm>
            <a:off x="2743200" y="1371600"/>
            <a:ext cx="324008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eaLnBrk="0" hangingPunct="0">
              <a:lnSpc>
                <a:spcPct val="80000"/>
              </a:lnSpc>
              <a:spcBef>
                <a:spcPct val="20000"/>
              </a:spcBef>
              <a:buClr>
                <a:schemeClr val="accent1"/>
              </a:buClr>
              <a:buSzPct val="65000"/>
              <a:buFont typeface="Wingdings" pitchFamily="2" charset="2"/>
              <a:buNone/>
            </a:pPr>
            <a:endParaRPr lang="en-US" sz="1100">
              <a:ea typeface="SimSun" pitchFamily="2" charset="-122"/>
            </a:endParaRPr>
          </a:p>
        </p:txBody>
      </p:sp>
      <p:sp>
        <p:nvSpPr>
          <p:cNvPr id="44039" name="Rectangle 11"/>
          <p:cNvSpPr>
            <a:spLocks noChangeArrowheads="1"/>
          </p:cNvSpPr>
          <p:nvPr/>
        </p:nvSpPr>
        <p:spPr bwMode="auto">
          <a:xfrm>
            <a:off x="1981200" y="914400"/>
            <a:ext cx="3600450" cy="21336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marL="342900" indent="-342900" eaLnBrk="0" hangingPunct="0">
              <a:lnSpc>
                <a:spcPct val="80000"/>
              </a:lnSpc>
              <a:spcBef>
                <a:spcPct val="20000"/>
              </a:spcBef>
              <a:buClr>
                <a:schemeClr val="accent1"/>
              </a:buClr>
              <a:buSzPct val="65000"/>
              <a:buFont typeface="Wingdings" pitchFamily="2" charset="2"/>
              <a:buNone/>
            </a:pPr>
            <a:r>
              <a:rPr lang="en-US" sz="1100">
                <a:ea typeface="SimSun" pitchFamily="2" charset="-122"/>
              </a:rPr>
              <a:t> </a:t>
            </a:r>
            <a:r>
              <a:rPr lang="en-US" sz="1700">
                <a:ea typeface="SimSun" pitchFamily="2" charset="-122"/>
              </a:rPr>
              <a:t>&lt;query id="SF114"&gt;</a:t>
            </a:r>
          </a:p>
          <a:p>
            <a:pPr marL="342900" indent="-342900" eaLnBrk="0" hangingPunct="0">
              <a:lnSpc>
                <a:spcPct val="80000"/>
              </a:lnSpc>
              <a:spcBef>
                <a:spcPct val="20000"/>
              </a:spcBef>
              <a:buClr>
                <a:schemeClr val="accent1"/>
              </a:buClr>
              <a:buSzPct val="65000"/>
              <a:buFont typeface="Wingdings" pitchFamily="2" charset="2"/>
              <a:buNone/>
            </a:pPr>
            <a:r>
              <a:rPr lang="en-US" sz="1700">
                <a:ea typeface="SimSun" pitchFamily="2" charset="-122"/>
              </a:rPr>
              <a:t>    &lt;</a:t>
            </a:r>
            <a:r>
              <a:rPr lang="en-US" altLang="zh-CN" sz="1700">
                <a:ea typeface="SimSun" pitchFamily="2" charset="-122"/>
              </a:rPr>
              <a:t>name&gt;</a:t>
            </a:r>
            <a:r>
              <a:rPr lang="zh-CN" altLang="en-US" sz="1700">
                <a:ea typeface="SimSun" pitchFamily="2" charset="-122"/>
              </a:rPr>
              <a:t>李安</a:t>
            </a:r>
            <a:r>
              <a:rPr lang="en-US" altLang="ja-JP" sz="1700">
                <a:ea typeface="SimSun" pitchFamily="2" charset="-122"/>
              </a:rPr>
              <a:t>&lt;/name&gt;</a:t>
            </a:r>
          </a:p>
          <a:p>
            <a:pPr marL="342900" indent="-342900" eaLnBrk="0" hangingPunct="0">
              <a:lnSpc>
                <a:spcPct val="80000"/>
              </a:lnSpc>
              <a:spcBef>
                <a:spcPct val="20000"/>
              </a:spcBef>
              <a:buClr>
                <a:schemeClr val="accent1"/>
              </a:buClr>
              <a:buSzPct val="65000"/>
              <a:buFont typeface="Wingdings" pitchFamily="2" charset="2"/>
              <a:buNone/>
            </a:pPr>
            <a:r>
              <a:rPr lang="en-US" sz="1700">
                <a:ea typeface="SimSun" pitchFamily="2" charset="-122"/>
              </a:rPr>
              <a:t>    &lt;docid&gt;XIN20030616.0130.0053&lt;/docid&gt;</a:t>
            </a:r>
          </a:p>
          <a:p>
            <a:pPr marL="342900" indent="-342900" eaLnBrk="0" hangingPunct="0">
              <a:lnSpc>
                <a:spcPct val="80000"/>
              </a:lnSpc>
              <a:spcBef>
                <a:spcPct val="20000"/>
              </a:spcBef>
              <a:buClr>
                <a:schemeClr val="accent1"/>
              </a:buClr>
              <a:buSzPct val="65000"/>
              <a:buFont typeface="Wingdings" pitchFamily="2" charset="2"/>
              <a:buNone/>
            </a:pPr>
            <a:r>
              <a:rPr lang="en-US" sz="1700">
                <a:ea typeface="SimSun" pitchFamily="2" charset="-122"/>
              </a:rPr>
              <a:t>&lt;/query&gt;</a:t>
            </a:r>
          </a:p>
        </p:txBody>
      </p:sp>
      <p:pic>
        <p:nvPicPr>
          <p:cNvPr id="4404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14400"/>
            <a:ext cx="14938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762000"/>
            <a:ext cx="19018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Rectangle 8"/>
          <p:cNvSpPr>
            <a:spLocks noChangeArrowheads="1"/>
          </p:cNvSpPr>
          <p:nvPr/>
        </p:nvSpPr>
        <p:spPr bwMode="auto">
          <a:xfrm>
            <a:off x="3429000" y="3352800"/>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eaLnBrk="0" hangingPunct="0">
              <a:lnSpc>
                <a:spcPct val="80000"/>
              </a:lnSpc>
              <a:spcBef>
                <a:spcPct val="20000"/>
              </a:spcBef>
              <a:buClr>
                <a:schemeClr val="accent1"/>
              </a:buClr>
              <a:buSzPct val="65000"/>
              <a:buFont typeface="Wingdings" pitchFamily="2" charset="2"/>
              <a:buNone/>
            </a:pPr>
            <a:r>
              <a:rPr lang="en-US" sz="1500" b="1">
                <a:ea typeface="SimSun" pitchFamily="2" charset="-122"/>
              </a:rPr>
              <a:t>Parent: Li </a:t>
            </a:r>
            <a:r>
              <a:rPr lang="en-US" altLang="zh-CN" sz="1500" b="1">
                <a:ea typeface="SimSun" pitchFamily="2" charset="-122"/>
              </a:rPr>
              <a:t>Sheng</a:t>
            </a:r>
            <a:endParaRPr lang="en-US" sz="1500" b="1">
              <a:ea typeface="SimSun" pitchFamily="2" charset="-122"/>
            </a:endParaRPr>
          </a:p>
        </p:txBody>
      </p:sp>
      <p:sp>
        <p:nvSpPr>
          <p:cNvPr id="44043" name="Rectangle 6"/>
          <p:cNvSpPr>
            <a:spLocks noChangeArrowheads="1"/>
          </p:cNvSpPr>
          <p:nvPr/>
        </p:nvSpPr>
        <p:spPr bwMode="auto">
          <a:xfrm>
            <a:off x="990600" y="4724400"/>
            <a:ext cx="990600" cy="152400"/>
          </a:xfrm>
          <a:prstGeom prst="rect">
            <a:avLst/>
          </a:prstGeom>
          <a:noFill/>
          <a:ln w="28575">
            <a:solidFill>
              <a:srgbClr val="99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342900" indent="-342900" algn="ctr" eaLnBrk="0" hangingPunct="0">
              <a:lnSpc>
                <a:spcPct val="80000"/>
              </a:lnSpc>
              <a:spcBef>
                <a:spcPct val="20000"/>
              </a:spcBef>
              <a:buClr>
                <a:schemeClr val="accent1"/>
              </a:buClr>
              <a:buSzPct val="65000"/>
              <a:buFont typeface="Wingdings" pitchFamily="2" charset="2"/>
              <a:buNone/>
            </a:pPr>
            <a:endParaRPr lang="en-US" sz="1100">
              <a:ea typeface="SimSun" pitchFamily="2" charset="-122"/>
            </a:endParaRPr>
          </a:p>
        </p:txBody>
      </p:sp>
      <p:sp>
        <p:nvSpPr>
          <p:cNvPr id="44044" name="Rectangle 6"/>
          <p:cNvSpPr>
            <a:spLocks noChangeArrowheads="1"/>
          </p:cNvSpPr>
          <p:nvPr/>
        </p:nvSpPr>
        <p:spPr bwMode="auto">
          <a:xfrm>
            <a:off x="4800600" y="5562600"/>
            <a:ext cx="990600" cy="152400"/>
          </a:xfrm>
          <a:prstGeom prst="rect">
            <a:avLst/>
          </a:prstGeom>
          <a:noFill/>
          <a:ln w="28575">
            <a:solidFill>
              <a:srgbClr val="99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342900" indent="-342900" algn="ctr" eaLnBrk="0" hangingPunct="0">
              <a:lnSpc>
                <a:spcPct val="80000"/>
              </a:lnSpc>
              <a:spcBef>
                <a:spcPct val="20000"/>
              </a:spcBef>
              <a:buClr>
                <a:schemeClr val="accent1"/>
              </a:buClr>
              <a:buSzPct val="65000"/>
              <a:buFont typeface="Wingdings" pitchFamily="2" charset="2"/>
              <a:buNone/>
            </a:pPr>
            <a:endParaRPr lang="en-US" sz="1100">
              <a:ea typeface="SimSun" pitchFamily="2" charset="-122"/>
            </a:endParaRPr>
          </a:p>
        </p:txBody>
      </p:sp>
      <p:sp>
        <p:nvSpPr>
          <p:cNvPr id="44045" name="Rectangle 8"/>
          <p:cNvSpPr>
            <a:spLocks noChangeArrowheads="1"/>
          </p:cNvSpPr>
          <p:nvPr/>
        </p:nvSpPr>
        <p:spPr bwMode="auto">
          <a:xfrm>
            <a:off x="1143000" y="4343400"/>
            <a:ext cx="33131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eaLnBrk="0" hangingPunct="0">
              <a:lnSpc>
                <a:spcPct val="80000"/>
              </a:lnSpc>
              <a:spcBef>
                <a:spcPct val="20000"/>
              </a:spcBef>
              <a:buClr>
                <a:schemeClr val="accent1"/>
              </a:buClr>
              <a:buSzPct val="65000"/>
              <a:buFont typeface="Wingdings" pitchFamily="2" charset="2"/>
              <a:buNone/>
            </a:pPr>
            <a:r>
              <a:rPr lang="en-US" altLang="zh-CN" sz="1500" b="1">
                <a:ea typeface="SimSun" pitchFamily="2" charset="-122"/>
              </a:rPr>
              <a:t>Residence</a:t>
            </a:r>
            <a:r>
              <a:rPr lang="en-US" sz="1500" b="1">
                <a:ea typeface="SimSun" pitchFamily="2" charset="-122"/>
              </a:rPr>
              <a:t>: Hua Lian</a:t>
            </a:r>
          </a:p>
        </p:txBody>
      </p:sp>
      <p:sp>
        <p:nvSpPr>
          <p:cNvPr id="44046" name="Rectangle 8"/>
          <p:cNvSpPr>
            <a:spLocks noChangeArrowheads="1"/>
          </p:cNvSpPr>
          <p:nvPr/>
        </p:nvSpPr>
        <p:spPr bwMode="auto">
          <a:xfrm>
            <a:off x="2819400" y="5181600"/>
            <a:ext cx="33131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eaLnBrk="0" hangingPunct="0">
              <a:lnSpc>
                <a:spcPct val="80000"/>
              </a:lnSpc>
              <a:spcBef>
                <a:spcPct val="20000"/>
              </a:spcBef>
              <a:buClr>
                <a:schemeClr val="accent1"/>
              </a:buClr>
              <a:buSzPct val="65000"/>
              <a:buFont typeface="Wingdings" pitchFamily="2" charset="2"/>
              <a:buNone/>
            </a:pPr>
            <a:r>
              <a:rPr lang="en-US" sz="1500" b="1">
                <a:ea typeface="SimSun" pitchFamily="2" charset="-122"/>
              </a:rPr>
              <a:t>Attended-School: NYU</a:t>
            </a:r>
          </a:p>
        </p:txBody>
      </p:sp>
      <p:sp>
        <p:nvSpPr>
          <p:cNvPr id="1405964" name="AutoShape 12"/>
          <p:cNvSpPr>
            <a:spLocks noChangeArrowheads="1"/>
          </p:cNvSpPr>
          <p:nvPr/>
        </p:nvSpPr>
        <p:spPr bwMode="auto">
          <a:xfrm>
            <a:off x="4419600" y="1543050"/>
            <a:ext cx="2665413" cy="323850"/>
          </a:xfrm>
          <a:prstGeom prst="rightArrow">
            <a:avLst>
              <a:gd name="adj1" fmla="val 50000"/>
              <a:gd name="adj2" fmla="val 205760"/>
            </a:avLst>
          </a:prstGeom>
          <a:gradFill rotWithShape="1">
            <a:gsLst>
              <a:gs pos="0">
                <a:srgbClr val="9933FF"/>
              </a:gs>
              <a:gs pos="100000">
                <a:srgbClr val="471776"/>
              </a:gs>
            </a:gsLst>
            <a:lin ang="0" scaled="1"/>
          </a:gradFill>
          <a:ln w="9525">
            <a:solidFill>
              <a:schemeClr val="tx1"/>
            </a:solidFill>
            <a:miter lim="800000"/>
            <a:headEnd/>
            <a:tailEnd/>
          </a:ln>
        </p:spPr>
        <p:txBody>
          <a:bodyPr wrap="none" anchor="ctr"/>
          <a:lstStyle/>
          <a:p>
            <a:pPr algn="ctr" eaLnBrk="0" hangingPunct="0"/>
            <a:endParaRPr lang="en-US">
              <a:ea typeface="SimSun" pitchFamily="2" charset="-122"/>
            </a:endParaRPr>
          </a:p>
        </p:txBody>
      </p:sp>
      <p:pic>
        <p:nvPicPr>
          <p:cNvPr id="1405975"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838200"/>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535932" y="6316600"/>
            <a:ext cx="2796535" cy="369332"/>
          </a:xfrm>
          <a:prstGeom prst="rect">
            <a:avLst/>
          </a:prstGeom>
        </p:spPr>
        <p:txBody>
          <a:bodyPr wrap="none">
            <a:spAutoFit/>
          </a:bodyPr>
          <a:lstStyle/>
          <a:p>
            <a:pPr lvl="1"/>
            <a:r>
              <a:rPr lang="en-US" dirty="0"/>
              <a:t>[</a:t>
            </a:r>
            <a:r>
              <a:rPr lang="en-US" altLang="zh-CN" dirty="0"/>
              <a:t>Cassidy et. </a:t>
            </a:r>
            <a:r>
              <a:rPr lang="en-US" altLang="zh-CN" dirty="0" smtClean="0"/>
              <a:t>al</a:t>
            </a:r>
            <a:r>
              <a:rPr lang="en-US" altLang="zh-CN" dirty="0"/>
              <a:t>, 2011]</a:t>
            </a:r>
          </a:p>
        </p:txBody>
      </p:sp>
    </p:spTree>
    <p:extLst>
      <p:ext uri="{BB962C8B-B14F-4D97-AF65-F5344CB8AC3E}">
        <p14:creationId xmlns:p14="http://schemas.microsoft.com/office/powerpoint/2010/main" val="1911901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05964"/>
                                        </p:tgtEl>
                                        <p:attrNameLst>
                                          <p:attrName>style.visibility</p:attrName>
                                        </p:attrNameLst>
                                      </p:cBhvr>
                                      <p:to>
                                        <p:strVal val="visible"/>
                                      </p:to>
                                    </p:set>
                                    <p:animEffect transition="in" filter="blinds(horizontal)">
                                      <p:cBhvr>
                                        <p:cTn id="7" dur="500"/>
                                        <p:tgtEl>
                                          <p:spTgt spid="1405964"/>
                                        </p:tgtEl>
                                      </p:cBhvr>
                                    </p:animEffect>
                                  </p:childTnLst>
                                </p:cTn>
                              </p:par>
                              <p:par>
                                <p:cTn id="8" presetID="3" presetClass="entr" presetSubtype="10" fill="hold" nodeType="withEffect">
                                  <p:stCondLst>
                                    <p:cond delay="0"/>
                                  </p:stCondLst>
                                  <p:childTnLst>
                                    <p:set>
                                      <p:cBhvr>
                                        <p:cTn id="9" dur="1" fill="hold">
                                          <p:stCondLst>
                                            <p:cond delay="0"/>
                                          </p:stCondLst>
                                        </p:cTn>
                                        <p:tgtEl>
                                          <p:spTgt spid="1405975"/>
                                        </p:tgtEl>
                                        <p:attrNameLst>
                                          <p:attrName>style.visibility</p:attrName>
                                        </p:attrNameLst>
                                      </p:cBhvr>
                                      <p:to>
                                        <p:strVal val="visible"/>
                                      </p:to>
                                    </p:set>
                                    <p:animEffect transition="in" filter="blinds(horizontal)">
                                      <p:cBhvr>
                                        <p:cTn id="10" dur="500"/>
                                        <p:tgtEl>
                                          <p:spTgt spid="1405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5964"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ChangeArrowheads="1"/>
          </p:cNvSpPr>
          <p:nvPr/>
        </p:nvSpPr>
        <p:spPr bwMode="auto">
          <a:xfrm>
            <a:off x="468313" y="125880"/>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altLang="zh-TW" sz="3200" dirty="0">
                <a:solidFill>
                  <a:srgbClr val="990000"/>
                </a:solidFill>
                <a:effectLst>
                  <a:outerShdw blurRad="63500" dist="38100" dir="5400000" algn="t" rotWithShape="0">
                    <a:prstClr val="black">
                      <a:alpha val="25000"/>
                    </a:prstClr>
                  </a:outerShdw>
                </a:effectLst>
                <a:latin typeface="Palatino Linotype"/>
                <a:ea typeface="SimSun" pitchFamily="2" charset="-122"/>
                <a:cs typeface="MS PGothic" charset="0"/>
              </a:rPr>
              <a:t>General CLEL System Architecture</a:t>
            </a:r>
            <a:endParaRPr lang="en-US" altLang="zh-CN" sz="3200" dirty="0">
              <a:solidFill>
                <a:srgbClr val="990000"/>
              </a:solidFill>
              <a:effectLst>
                <a:outerShdw blurRad="63500" dist="38100" dir="5400000" algn="t" rotWithShape="0">
                  <a:prstClr val="black">
                    <a:alpha val="25000"/>
                  </a:prstClr>
                </a:outerShdw>
              </a:effectLst>
              <a:latin typeface="Palatino Linotype"/>
              <a:ea typeface="SimSun" pitchFamily="2" charset="-122"/>
              <a:cs typeface="MS PGothic" charset="0"/>
            </a:endParaRPr>
          </a:p>
        </p:txBody>
      </p:sp>
      <p:sp>
        <p:nvSpPr>
          <p:cNvPr id="46084" name="Rectangle 4"/>
          <p:cNvSpPr>
            <a:spLocks noChangeArrowheads="1"/>
          </p:cNvSpPr>
          <p:nvPr/>
        </p:nvSpPr>
        <p:spPr bwMode="auto">
          <a:xfrm>
            <a:off x="8899525" y="527050"/>
            <a:ext cx="1841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342900" indent="-342900" algn="ctr" eaLnBrk="0" hangingPunct="0">
              <a:lnSpc>
                <a:spcPct val="80000"/>
              </a:lnSpc>
              <a:spcBef>
                <a:spcPct val="20000"/>
              </a:spcBef>
              <a:buClr>
                <a:schemeClr val="accent1"/>
              </a:buClr>
              <a:buSzPct val="65000"/>
              <a:buFont typeface="Wingdings" pitchFamily="2" charset="2"/>
              <a:buNone/>
            </a:pPr>
            <a:endParaRPr lang="en-US" sz="1100">
              <a:ea typeface="宋体" pitchFamily="2" charset="-122"/>
            </a:endParaRPr>
          </a:p>
        </p:txBody>
      </p:sp>
      <p:sp>
        <p:nvSpPr>
          <p:cNvPr id="46086" name="Rectangle 70"/>
          <p:cNvSpPr>
            <a:spLocks noChangeArrowheads="1"/>
          </p:cNvSpPr>
          <p:nvPr/>
        </p:nvSpPr>
        <p:spPr bwMode="auto">
          <a:xfrm>
            <a:off x="1524000" y="874713"/>
            <a:ext cx="3167063" cy="1077912"/>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Chinese Queries</a:t>
            </a:r>
            <a:endParaRPr lang="en-GB" sz="1600">
              <a:ea typeface="宋体" pitchFamily="2" charset="-122"/>
              <a:cs typeface="Times New Roman" pitchFamily="18" charset="0"/>
            </a:endParaRPr>
          </a:p>
        </p:txBody>
      </p:sp>
      <p:sp>
        <p:nvSpPr>
          <p:cNvPr id="46087" name="Oval 69"/>
          <p:cNvSpPr>
            <a:spLocks noChangeArrowheads="1"/>
          </p:cNvSpPr>
          <p:nvPr/>
        </p:nvSpPr>
        <p:spPr bwMode="auto">
          <a:xfrm>
            <a:off x="1724025" y="1192213"/>
            <a:ext cx="1333500" cy="644525"/>
          </a:xfrm>
          <a:prstGeom prst="ellipse">
            <a:avLst/>
          </a:prstGeom>
          <a:solidFill>
            <a:srgbClr val="FFE18B"/>
          </a:solidFill>
          <a:ln w="9525">
            <a:solidFill>
              <a:srgbClr val="000000"/>
            </a:solidFill>
            <a:round/>
            <a:headEnd/>
            <a:tailEnd/>
          </a:ln>
        </p:spPr>
        <p:txBody>
          <a:bodyPr lIns="0" tIns="0" rIns="0" b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Chinese</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Name</a:t>
            </a:r>
            <a:endParaRPr lang="en-GB" sz="1600">
              <a:ea typeface="宋体" pitchFamily="2" charset="-122"/>
              <a:cs typeface="Times New Roman" pitchFamily="18" charset="0"/>
            </a:endParaRPr>
          </a:p>
        </p:txBody>
      </p:sp>
      <p:sp>
        <p:nvSpPr>
          <p:cNvPr id="46088" name="AutoShape 68"/>
          <p:cNvSpPr>
            <a:spLocks noChangeArrowheads="1"/>
          </p:cNvSpPr>
          <p:nvPr/>
        </p:nvSpPr>
        <p:spPr bwMode="auto">
          <a:xfrm>
            <a:off x="1752600" y="2133600"/>
            <a:ext cx="1350963" cy="554038"/>
          </a:xfrm>
          <a:prstGeom prst="roundRect">
            <a:avLst>
              <a:gd name="adj" fmla="val 16667"/>
            </a:avLst>
          </a:prstGeom>
          <a:solidFill>
            <a:srgbClr val="F5ABF7"/>
          </a:solidFill>
          <a:ln w="9525">
            <a:solidFill>
              <a:srgbClr val="000000"/>
            </a:solidFill>
            <a:round/>
            <a:headEnd/>
            <a:tailEnd/>
          </a:ln>
        </p:spPr>
        <p:txBody>
          <a:bodyPr lIns="0" r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Name</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Translation</a:t>
            </a:r>
            <a:endParaRPr lang="en-GB" sz="1600">
              <a:ea typeface="宋体" pitchFamily="2" charset="-122"/>
              <a:cs typeface="Times New Roman" pitchFamily="18" charset="0"/>
            </a:endParaRPr>
          </a:p>
        </p:txBody>
      </p:sp>
      <p:sp>
        <p:nvSpPr>
          <p:cNvPr id="46089" name="Line 67"/>
          <p:cNvSpPr>
            <a:spLocks noChangeShapeType="1"/>
          </p:cNvSpPr>
          <p:nvPr/>
        </p:nvSpPr>
        <p:spPr bwMode="auto">
          <a:xfrm>
            <a:off x="2405063" y="1830388"/>
            <a:ext cx="0" cy="3222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0" name="AutoShape 66"/>
          <p:cNvSpPr>
            <a:spLocks noChangeArrowheads="1"/>
          </p:cNvSpPr>
          <p:nvPr/>
        </p:nvSpPr>
        <p:spPr bwMode="auto">
          <a:xfrm>
            <a:off x="1849438" y="3995738"/>
            <a:ext cx="2363787" cy="644525"/>
          </a:xfrm>
          <a:prstGeom prst="roundRect">
            <a:avLst>
              <a:gd name="adj" fmla="val 16667"/>
            </a:avLst>
          </a:prstGeom>
          <a:solidFill>
            <a:srgbClr val="F5ABF7"/>
          </a:solidFill>
          <a:ln w="9525">
            <a:solidFill>
              <a:srgbClr val="000000"/>
            </a:solidFill>
            <a:round/>
            <a:headEnd/>
            <a:tailEnd/>
          </a:ln>
        </p:spPr>
        <p:txBody>
          <a:bodyPr lIns="0" r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English Mono-lingual</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Entity Linking</a:t>
            </a:r>
            <a:endParaRPr lang="en-GB" sz="1600">
              <a:ea typeface="宋体" pitchFamily="2" charset="-122"/>
              <a:cs typeface="Times New Roman" pitchFamily="18" charset="0"/>
            </a:endParaRPr>
          </a:p>
        </p:txBody>
      </p:sp>
      <p:sp>
        <p:nvSpPr>
          <p:cNvPr id="46091" name="AutoShape 65"/>
          <p:cNvSpPr>
            <a:spLocks noChangeArrowheads="1"/>
          </p:cNvSpPr>
          <p:nvPr/>
        </p:nvSpPr>
        <p:spPr bwMode="auto">
          <a:xfrm>
            <a:off x="4648200" y="3048000"/>
            <a:ext cx="925513" cy="774700"/>
          </a:xfrm>
          <a:prstGeom prst="can">
            <a:avLst>
              <a:gd name="adj" fmla="val 25000"/>
            </a:avLst>
          </a:prstGeom>
          <a:solidFill>
            <a:srgbClr val="FFE18B"/>
          </a:solidFill>
          <a:ln w="9525">
            <a:solidFill>
              <a:srgbClr val="000000"/>
            </a:solidFill>
            <a:round/>
            <a:headEnd/>
            <a:tailEnd/>
          </a:ln>
        </p:spPr>
        <p:txBody>
          <a:bodyPr lIns="0" r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English</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KB</a:t>
            </a:r>
            <a:endParaRPr lang="en-GB" sz="1600">
              <a:ea typeface="宋体" pitchFamily="2" charset="-122"/>
              <a:cs typeface="Times New Roman" pitchFamily="18" charset="0"/>
            </a:endParaRPr>
          </a:p>
        </p:txBody>
      </p:sp>
      <p:sp>
        <p:nvSpPr>
          <p:cNvPr id="46092" name="AutoShape 64"/>
          <p:cNvSpPr>
            <a:spLocks noChangeArrowheads="1"/>
          </p:cNvSpPr>
          <p:nvPr/>
        </p:nvSpPr>
        <p:spPr bwMode="auto">
          <a:xfrm>
            <a:off x="3225800" y="2143125"/>
            <a:ext cx="1352550" cy="554038"/>
          </a:xfrm>
          <a:prstGeom prst="roundRect">
            <a:avLst>
              <a:gd name="adj" fmla="val 16667"/>
            </a:avLst>
          </a:prstGeom>
          <a:solidFill>
            <a:srgbClr val="F5ABF7"/>
          </a:solidFill>
          <a:ln w="9525">
            <a:solidFill>
              <a:srgbClr val="000000"/>
            </a:solidFill>
            <a:round/>
            <a:headEnd/>
            <a:tailEnd/>
          </a:ln>
        </p:spPr>
        <p:txBody>
          <a:bodyPr lIns="0" r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Machine</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Translation</a:t>
            </a:r>
            <a:endParaRPr lang="en-GB" sz="1600">
              <a:ea typeface="宋体" pitchFamily="2" charset="-122"/>
              <a:cs typeface="Times New Roman" pitchFamily="18" charset="0"/>
            </a:endParaRPr>
          </a:p>
        </p:txBody>
      </p:sp>
      <p:sp>
        <p:nvSpPr>
          <p:cNvPr id="46093" name="Oval 63"/>
          <p:cNvSpPr>
            <a:spLocks noChangeArrowheads="1"/>
          </p:cNvSpPr>
          <p:nvPr/>
        </p:nvSpPr>
        <p:spPr bwMode="auto">
          <a:xfrm>
            <a:off x="3163888" y="1192213"/>
            <a:ext cx="1436687" cy="644525"/>
          </a:xfrm>
          <a:prstGeom prst="ellipse">
            <a:avLst/>
          </a:prstGeom>
          <a:solidFill>
            <a:srgbClr val="FFE18B"/>
          </a:solidFill>
          <a:ln w="9525">
            <a:solidFill>
              <a:srgbClr val="000000"/>
            </a:solidFill>
            <a:round/>
            <a:headEnd/>
            <a:tailEnd/>
          </a:ln>
        </p:spPr>
        <p:txBody>
          <a:bodyPr lIns="0" tIns="0" rIns="0" b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Chinese</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Document</a:t>
            </a:r>
            <a:endParaRPr lang="en-GB" sz="1600">
              <a:ea typeface="宋体" pitchFamily="2" charset="-122"/>
              <a:cs typeface="Times New Roman" pitchFamily="18" charset="0"/>
            </a:endParaRPr>
          </a:p>
        </p:txBody>
      </p:sp>
      <p:sp>
        <p:nvSpPr>
          <p:cNvPr id="46094" name="Line 62"/>
          <p:cNvSpPr>
            <a:spLocks noChangeShapeType="1"/>
          </p:cNvSpPr>
          <p:nvPr/>
        </p:nvSpPr>
        <p:spPr bwMode="auto">
          <a:xfrm>
            <a:off x="3910013" y="1830388"/>
            <a:ext cx="0" cy="3222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5" name="Line 61"/>
          <p:cNvSpPr>
            <a:spLocks noChangeShapeType="1"/>
          </p:cNvSpPr>
          <p:nvPr/>
        </p:nvSpPr>
        <p:spPr bwMode="auto">
          <a:xfrm>
            <a:off x="2405063" y="2719388"/>
            <a:ext cx="0" cy="3222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6" name="Oval 60"/>
          <p:cNvSpPr>
            <a:spLocks noChangeArrowheads="1"/>
          </p:cNvSpPr>
          <p:nvPr/>
        </p:nvSpPr>
        <p:spPr bwMode="auto">
          <a:xfrm>
            <a:off x="1752600" y="3048000"/>
            <a:ext cx="1335088" cy="644525"/>
          </a:xfrm>
          <a:prstGeom prst="ellipse">
            <a:avLst/>
          </a:prstGeom>
          <a:solidFill>
            <a:srgbClr val="F5ABF7"/>
          </a:solidFill>
          <a:ln w="9525">
            <a:solidFill>
              <a:srgbClr val="000000"/>
            </a:solidFill>
            <a:round/>
            <a:headEnd/>
            <a:tailEnd/>
          </a:ln>
        </p:spPr>
        <p:txBody>
          <a:bodyPr lIns="0" tIns="0" rIns="0" b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English</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Name</a:t>
            </a:r>
            <a:endParaRPr lang="en-GB" sz="1600">
              <a:ea typeface="宋体" pitchFamily="2" charset="-122"/>
              <a:cs typeface="Times New Roman" pitchFamily="18" charset="0"/>
            </a:endParaRPr>
          </a:p>
        </p:txBody>
      </p:sp>
      <p:sp>
        <p:nvSpPr>
          <p:cNvPr id="46097" name="Line 59"/>
          <p:cNvSpPr>
            <a:spLocks noChangeShapeType="1"/>
          </p:cNvSpPr>
          <p:nvPr/>
        </p:nvSpPr>
        <p:spPr bwMode="auto">
          <a:xfrm>
            <a:off x="3927475" y="2706688"/>
            <a:ext cx="0" cy="3222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8" name="Oval 58"/>
          <p:cNvSpPr>
            <a:spLocks noChangeArrowheads="1"/>
          </p:cNvSpPr>
          <p:nvPr/>
        </p:nvSpPr>
        <p:spPr bwMode="auto">
          <a:xfrm>
            <a:off x="3200400" y="3048000"/>
            <a:ext cx="1436688" cy="644525"/>
          </a:xfrm>
          <a:prstGeom prst="ellipse">
            <a:avLst/>
          </a:prstGeom>
          <a:solidFill>
            <a:srgbClr val="F5ABF7"/>
          </a:solidFill>
          <a:ln w="9525">
            <a:solidFill>
              <a:srgbClr val="000000"/>
            </a:solidFill>
            <a:round/>
            <a:headEnd/>
            <a:tailEnd/>
          </a:ln>
        </p:spPr>
        <p:txBody>
          <a:bodyPr lIns="0" tIns="0" rIns="0" b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English</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Document</a:t>
            </a:r>
            <a:endParaRPr lang="en-GB" sz="1600">
              <a:ea typeface="宋体" pitchFamily="2" charset="-122"/>
              <a:cs typeface="Times New Roman" pitchFamily="18" charset="0"/>
            </a:endParaRPr>
          </a:p>
        </p:txBody>
      </p:sp>
      <p:sp>
        <p:nvSpPr>
          <p:cNvPr id="46099" name="Line 57"/>
          <p:cNvSpPr>
            <a:spLocks noChangeShapeType="1"/>
          </p:cNvSpPr>
          <p:nvPr/>
        </p:nvSpPr>
        <p:spPr bwMode="auto">
          <a:xfrm>
            <a:off x="2387600" y="3694113"/>
            <a:ext cx="0" cy="3222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00" name="Line 56"/>
          <p:cNvSpPr>
            <a:spLocks noChangeShapeType="1"/>
          </p:cNvSpPr>
          <p:nvPr/>
        </p:nvSpPr>
        <p:spPr bwMode="auto">
          <a:xfrm>
            <a:off x="3927475" y="3681413"/>
            <a:ext cx="0" cy="3222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01" name="Line 55"/>
          <p:cNvSpPr>
            <a:spLocks noChangeShapeType="1"/>
          </p:cNvSpPr>
          <p:nvPr/>
        </p:nvSpPr>
        <p:spPr bwMode="auto">
          <a:xfrm>
            <a:off x="3635375" y="4645025"/>
            <a:ext cx="0" cy="3222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02" name="AutoShape 54"/>
          <p:cNvSpPr>
            <a:spLocks noChangeArrowheads="1"/>
          </p:cNvSpPr>
          <p:nvPr/>
        </p:nvSpPr>
        <p:spPr bwMode="auto">
          <a:xfrm>
            <a:off x="3429000" y="4953000"/>
            <a:ext cx="2697163" cy="644525"/>
          </a:xfrm>
          <a:prstGeom prst="roundRect">
            <a:avLst>
              <a:gd name="adj" fmla="val 16667"/>
            </a:avLst>
          </a:prstGeom>
          <a:solidFill>
            <a:srgbClr val="CDCFFB"/>
          </a:solidFill>
          <a:ln w="9525">
            <a:solidFill>
              <a:srgbClr val="000000"/>
            </a:solidFill>
            <a:round/>
            <a:headEnd/>
            <a:tailEnd/>
          </a:ln>
        </p:spPr>
        <p:txBody>
          <a:bodyPr lIns="0" r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Cross-lingual</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NIL Clustering</a:t>
            </a:r>
            <a:endParaRPr lang="en-GB" sz="1600">
              <a:ea typeface="宋体" pitchFamily="2" charset="-122"/>
              <a:cs typeface="Times New Roman" pitchFamily="18" charset="0"/>
            </a:endParaRPr>
          </a:p>
        </p:txBody>
      </p:sp>
      <p:sp>
        <p:nvSpPr>
          <p:cNvPr id="46103" name="Oval 53"/>
          <p:cNvSpPr>
            <a:spLocks noChangeArrowheads="1"/>
          </p:cNvSpPr>
          <p:nvPr/>
        </p:nvSpPr>
        <p:spPr bwMode="auto">
          <a:xfrm>
            <a:off x="4495800" y="3995738"/>
            <a:ext cx="1335088" cy="644525"/>
          </a:xfrm>
          <a:prstGeom prst="ellipse">
            <a:avLst/>
          </a:prstGeom>
          <a:solidFill>
            <a:srgbClr val="FFE18B"/>
          </a:solidFill>
          <a:ln w="9525">
            <a:solidFill>
              <a:srgbClr val="000000"/>
            </a:solidFill>
            <a:round/>
            <a:headEnd/>
            <a:tailEnd/>
          </a:ln>
        </p:spPr>
        <p:txBody>
          <a:bodyPr lIns="0" tIns="0" rIns="0" b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English</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Queries</a:t>
            </a:r>
            <a:endParaRPr lang="en-GB" sz="1600">
              <a:ea typeface="宋体" pitchFamily="2" charset="-122"/>
              <a:cs typeface="Times New Roman" pitchFamily="18" charset="0"/>
            </a:endParaRPr>
          </a:p>
        </p:txBody>
      </p:sp>
      <p:sp>
        <p:nvSpPr>
          <p:cNvPr id="46104" name="Line 52"/>
          <p:cNvSpPr>
            <a:spLocks noChangeShapeType="1"/>
          </p:cNvSpPr>
          <p:nvPr/>
        </p:nvSpPr>
        <p:spPr bwMode="auto">
          <a:xfrm>
            <a:off x="4775200" y="5594350"/>
            <a:ext cx="0" cy="3222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05" name="Oval 51"/>
          <p:cNvSpPr>
            <a:spLocks noChangeArrowheads="1"/>
          </p:cNvSpPr>
          <p:nvPr/>
        </p:nvSpPr>
        <p:spPr bwMode="auto">
          <a:xfrm>
            <a:off x="3783013" y="5894388"/>
            <a:ext cx="1985962" cy="354012"/>
          </a:xfrm>
          <a:prstGeom prst="ellipse">
            <a:avLst/>
          </a:prstGeom>
          <a:solidFill>
            <a:srgbClr val="FFE18B"/>
          </a:solidFill>
          <a:ln w="9525">
            <a:solidFill>
              <a:srgbClr val="000000"/>
            </a:solidFill>
            <a:round/>
            <a:headEnd/>
            <a:tailEnd/>
          </a:ln>
        </p:spPr>
        <p:txBody>
          <a:bodyPr lIns="0" tIns="0" rIns="0" b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Final Answers</a:t>
            </a:r>
            <a:endParaRPr lang="en-GB" sz="1600">
              <a:ea typeface="宋体" pitchFamily="2" charset="-122"/>
              <a:cs typeface="Times New Roman" pitchFamily="18" charset="0"/>
            </a:endParaRPr>
          </a:p>
        </p:txBody>
      </p:sp>
      <p:sp>
        <p:nvSpPr>
          <p:cNvPr id="46106" name="Line 50"/>
          <p:cNvSpPr>
            <a:spLocks noChangeShapeType="1"/>
          </p:cNvSpPr>
          <p:nvPr/>
        </p:nvSpPr>
        <p:spPr bwMode="auto">
          <a:xfrm>
            <a:off x="6561138" y="2670175"/>
            <a:ext cx="0" cy="3222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07" name="AutoShape 49"/>
          <p:cNvSpPr>
            <a:spLocks noChangeArrowheads="1"/>
          </p:cNvSpPr>
          <p:nvPr/>
        </p:nvSpPr>
        <p:spPr bwMode="auto">
          <a:xfrm>
            <a:off x="5791200" y="1066800"/>
            <a:ext cx="1119188" cy="773113"/>
          </a:xfrm>
          <a:prstGeom prst="can">
            <a:avLst>
              <a:gd name="adj" fmla="val 25000"/>
            </a:avLst>
          </a:prstGeom>
          <a:solidFill>
            <a:srgbClr val="FFE18B"/>
          </a:solidFill>
          <a:ln w="9525">
            <a:solidFill>
              <a:srgbClr val="000000"/>
            </a:solidFill>
            <a:round/>
            <a:headEnd/>
            <a:tailEnd/>
          </a:ln>
        </p:spPr>
        <p:txBody>
          <a:bodyPr/>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Chinese</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KB</a:t>
            </a:r>
            <a:endParaRPr lang="en-GB" sz="1600">
              <a:ea typeface="宋体" pitchFamily="2" charset="-122"/>
              <a:cs typeface="Times New Roman" pitchFamily="18" charset="0"/>
            </a:endParaRPr>
          </a:p>
        </p:txBody>
      </p:sp>
      <p:sp>
        <p:nvSpPr>
          <p:cNvPr id="46108" name="AutoShape 48"/>
          <p:cNvSpPr>
            <a:spLocks noChangeArrowheads="1"/>
          </p:cNvSpPr>
          <p:nvPr/>
        </p:nvSpPr>
        <p:spPr bwMode="auto">
          <a:xfrm>
            <a:off x="4876800" y="2133600"/>
            <a:ext cx="2366963" cy="581025"/>
          </a:xfrm>
          <a:prstGeom prst="roundRect">
            <a:avLst>
              <a:gd name="adj" fmla="val 16667"/>
            </a:avLst>
          </a:prstGeom>
          <a:solidFill>
            <a:srgbClr val="C8FCD8"/>
          </a:solidFill>
          <a:ln w="9525">
            <a:solidFill>
              <a:srgbClr val="000000"/>
            </a:solidFill>
            <a:round/>
            <a:headEnd/>
            <a:tailEnd/>
          </a:ln>
        </p:spPr>
        <p:txBody>
          <a:bodyPr lIns="0" r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Chinese Mono-lingual</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Entity Linking</a:t>
            </a:r>
            <a:endParaRPr lang="en-GB" sz="1600">
              <a:ea typeface="宋体" pitchFamily="2" charset="-122"/>
              <a:cs typeface="Times New Roman" pitchFamily="18" charset="0"/>
            </a:endParaRPr>
          </a:p>
        </p:txBody>
      </p:sp>
      <p:sp>
        <p:nvSpPr>
          <p:cNvPr id="46109" name="Line 47"/>
          <p:cNvSpPr>
            <a:spLocks noChangeShapeType="1"/>
          </p:cNvSpPr>
          <p:nvPr/>
        </p:nvSpPr>
        <p:spPr bwMode="auto">
          <a:xfrm flipH="1">
            <a:off x="5929313" y="1792288"/>
            <a:ext cx="422275" cy="3222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10" name="Line 46"/>
          <p:cNvSpPr>
            <a:spLocks noChangeShapeType="1"/>
          </p:cNvSpPr>
          <p:nvPr/>
        </p:nvSpPr>
        <p:spPr bwMode="auto">
          <a:xfrm>
            <a:off x="4691063" y="1468438"/>
            <a:ext cx="846137" cy="6445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11" name="AutoShape 45"/>
          <p:cNvSpPr>
            <a:spLocks noChangeArrowheads="1"/>
          </p:cNvSpPr>
          <p:nvPr/>
        </p:nvSpPr>
        <p:spPr bwMode="auto">
          <a:xfrm>
            <a:off x="5867400" y="2971800"/>
            <a:ext cx="1436688" cy="877888"/>
          </a:xfrm>
          <a:prstGeom prst="roundRect">
            <a:avLst>
              <a:gd name="adj" fmla="val 16667"/>
            </a:avLst>
          </a:prstGeom>
          <a:solidFill>
            <a:srgbClr val="C8FCD8"/>
          </a:solidFill>
          <a:ln w="9525">
            <a:solidFill>
              <a:srgbClr val="000000"/>
            </a:solidFill>
            <a:round/>
            <a:headEnd/>
            <a:tailEnd/>
          </a:ln>
        </p:spPr>
        <p:txBody>
          <a:bodyPr lIns="0" r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Exploit </a:t>
            </a:r>
          </a:p>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Cross-lingual </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KB Links</a:t>
            </a:r>
            <a:endParaRPr lang="en-GB" sz="1600">
              <a:ea typeface="宋体" pitchFamily="2" charset="-122"/>
              <a:cs typeface="Times New Roman" pitchFamily="18" charset="0"/>
            </a:endParaRPr>
          </a:p>
        </p:txBody>
      </p:sp>
      <p:sp>
        <p:nvSpPr>
          <p:cNvPr id="46112" name="Line 44"/>
          <p:cNvSpPr>
            <a:spLocks noChangeShapeType="1"/>
          </p:cNvSpPr>
          <p:nvPr/>
        </p:nvSpPr>
        <p:spPr bwMode="auto">
          <a:xfrm>
            <a:off x="5637213" y="3417888"/>
            <a:ext cx="21113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13" name="Line 43"/>
          <p:cNvSpPr>
            <a:spLocks noChangeShapeType="1"/>
          </p:cNvSpPr>
          <p:nvPr/>
        </p:nvSpPr>
        <p:spPr bwMode="auto">
          <a:xfrm flipH="1">
            <a:off x="4059238" y="3667125"/>
            <a:ext cx="631825" cy="3222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14" name="Line 42"/>
          <p:cNvSpPr>
            <a:spLocks noChangeShapeType="1"/>
          </p:cNvSpPr>
          <p:nvPr/>
        </p:nvSpPr>
        <p:spPr bwMode="auto">
          <a:xfrm flipH="1">
            <a:off x="4175125" y="4292600"/>
            <a:ext cx="33972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15" name="Line 41"/>
          <p:cNvSpPr>
            <a:spLocks noChangeShapeType="1"/>
          </p:cNvSpPr>
          <p:nvPr/>
        </p:nvSpPr>
        <p:spPr bwMode="auto">
          <a:xfrm>
            <a:off x="6010275" y="3856038"/>
            <a:ext cx="0" cy="10937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16" name="Rectangle 71"/>
          <p:cNvSpPr>
            <a:spLocks noChangeArrowheads="1"/>
          </p:cNvSpPr>
          <p:nvPr/>
        </p:nvSpPr>
        <p:spPr bwMode="auto">
          <a:xfrm>
            <a:off x="1641475" y="685800"/>
            <a:ext cx="185738"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lnSpc>
                <a:spcPct val="80000"/>
              </a:lnSpc>
              <a:spcBef>
                <a:spcPct val="20000"/>
              </a:spcBef>
              <a:buClr>
                <a:schemeClr val="accent1"/>
              </a:buClr>
              <a:buSzPct val="65000"/>
              <a:buFont typeface="Wingdings" pitchFamily="2" charset="2"/>
              <a:buNone/>
            </a:pPr>
            <a:endParaRPr lang="en-US" sz="1100">
              <a:ea typeface="宋体" pitchFamily="2" charset="-122"/>
            </a:endParaRPr>
          </a:p>
        </p:txBody>
      </p:sp>
      <p:sp>
        <p:nvSpPr>
          <p:cNvPr id="46117" name="Rectangle 87"/>
          <p:cNvSpPr>
            <a:spLocks noChangeArrowheads="1"/>
          </p:cNvSpPr>
          <p:nvPr/>
        </p:nvSpPr>
        <p:spPr bwMode="auto">
          <a:xfrm>
            <a:off x="1641475" y="685800"/>
            <a:ext cx="185738"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lnSpc>
                <a:spcPct val="80000"/>
              </a:lnSpc>
              <a:spcBef>
                <a:spcPct val="20000"/>
              </a:spcBef>
              <a:buClr>
                <a:schemeClr val="accent1"/>
              </a:buClr>
              <a:buSzPct val="65000"/>
              <a:buFont typeface="Wingdings" pitchFamily="2" charset="2"/>
              <a:buNone/>
            </a:pPr>
            <a:endParaRPr lang="en-US" sz="1100">
              <a:ea typeface="宋体" pitchFamily="2" charset="-122"/>
            </a:endParaRPr>
          </a:p>
        </p:txBody>
      </p:sp>
      <p:sp>
        <p:nvSpPr>
          <p:cNvPr id="2" name="Rectangle 1"/>
          <p:cNvSpPr/>
          <p:nvPr/>
        </p:nvSpPr>
        <p:spPr>
          <a:xfrm>
            <a:off x="323528" y="4967288"/>
            <a:ext cx="2592288" cy="630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(Cassidy et al., 2012; Miao et al., 2013)</a:t>
            </a:r>
            <a:r>
              <a:rPr lang="en-US" dirty="0" smtClean="0"/>
              <a:t> </a:t>
            </a:r>
            <a:endParaRPr lang="en-US" dirty="0"/>
          </a:p>
        </p:txBody>
      </p:sp>
      <p:sp>
        <p:nvSpPr>
          <p:cNvPr id="37" name="Rectangle 36"/>
          <p:cNvSpPr/>
          <p:nvPr/>
        </p:nvSpPr>
        <p:spPr>
          <a:xfrm>
            <a:off x="6307237" y="4949825"/>
            <a:ext cx="2592288" cy="630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(Monahan et al., 2011; </a:t>
            </a:r>
            <a:r>
              <a:rPr lang="en-US" dirty="0" err="1" smtClean="0">
                <a:solidFill>
                  <a:schemeClr val="tx1"/>
                </a:solidFill>
              </a:rPr>
              <a:t>Fahrni</a:t>
            </a:r>
            <a:r>
              <a:rPr lang="en-US" dirty="0" smtClean="0">
                <a:solidFill>
                  <a:schemeClr val="tx1"/>
                </a:solidFill>
              </a:rPr>
              <a:t> and </a:t>
            </a:r>
            <a:r>
              <a:rPr lang="en-US" dirty="0" err="1" smtClean="0">
                <a:solidFill>
                  <a:schemeClr val="tx1"/>
                </a:solidFill>
              </a:rPr>
              <a:t>Strube</a:t>
            </a:r>
            <a:r>
              <a:rPr lang="en-US" dirty="0" smtClean="0">
                <a:solidFill>
                  <a:schemeClr val="tx1"/>
                </a:solidFill>
              </a:rPr>
              <a:t>, 2011; Miao et al., 2013)</a:t>
            </a:r>
            <a:r>
              <a:rPr lang="en-US" dirty="0" smtClean="0"/>
              <a:t> </a:t>
            </a:r>
            <a:endParaRPr lang="en-US" dirty="0"/>
          </a:p>
        </p:txBody>
      </p:sp>
      <p:sp>
        <p:nvSpPr>
          <p:cNvPr id="38" name="Rectangle 37"/>
          <p:cNvSpPr/>
          <p:nvPr/>
        </p:nvSpPr>
        <p:spPr>
          <a:xfrm>
            <a:off x="427881" y="6190429"/>
            <a:ext cx="7175500" cy="630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itchFamily="34" charset="0"/>
              <a:buChar char="•"/>
            </a:pPr>
            <a:r>
              <a:rPr lang="en-US" dirty="0" smtClean="0">
                <a:solidFill>
                  <a:schemeClr val="tx1"/>
                </a:solidFill>
              </a:rPr>
              <a:t>Major Challenge: Name  Translation (</a:t>
            </a:r>
            <a:r>
              <a:rPr lang="en-US" dirty="0" err="1" smtClean="0">
                <a:solidFill>
                  <a:schemeClr val="tx1"/>
                </a:solidFill>
              </a:rPr>
              <a:t>Ji</a:t>
            </a:r>
            <a:r>
              <a:rPr lang="en-US" dirty="0" smtClean="0">
                <a:solidFill>
                  <a:schemeClr val="tx1"/>
                </a:solidFill>
              </a:rPr>
              <a:t> et al., 2011)</a:t>
            </a:r>
            <a:r>
              <a:rPr lang="en-US" dirty="0" smtClean="0"/>
              <a:t> </a:t>
            </a:r>
            <a:endParaRPr lang="en-US" dirty="0"/>
          </a:p>
        </p:txBody>
      </p:sp>
    </p:spTree>
    <p:extLst>
      <p:ext uri="{BB962C8B-B14F-4D97-AF65-F5344CB8AC3E}">
        <p14:creationId xmlns:p14="http://schemas.microsoft.com/office/powerpoint/2010/main" val="307267913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Trends</a:t>
            </a:r>
            <a:endParaRPr lang="en-US" dirty="0"/>
          </a:p>
        </p:txBody>
      </p:sp>
      <p:sp>
        <p:nvSpPr>
          <p:cNvPr id="3" name="Content Placeholder 2"/>
          <p:cNvSpPr>
            <a:spLocks noGrp="1"/>
          </p:cNvSpPr>
          <p:nvPr>
            <p:ph idx="1"/>
          </p:nvPr>
        </p:nvSpPr>
        <p:spPr/>
        <p:txBody>
          <a:bodyPr/>
          <a:lstStyle/>
          <a:p>
            <a:r>
              <a:rPr lang="en-US" dirty="0" err="1" smtClean="0"/>
              <a:t>Wikification</a:t>
            </a:r>
            <a:r>
              <a:rPr lang="en-US" dirty="0" smtClean="0"/>
              <a:t> Until now: Solving </a:t>
            </a:r>
            <a:r>
              <a:rPr lang="en-US" dirty="0" err="1" smtClean="0"/>
              <a:t>Wikification</a:t>
            </a:r>
            <a:r>
              <a:rPr lang="en-US" dirty="0" smtClean="0"/>
              <a:t> Problems in</a:t>
            </a:r>
          </a:p>
          <a:p>
            <a:pPr lvl="1"/>
            <a:r>
              <a:rPr lang="en-US" dirty="0" smtClean="0"/>
              <a:t>Standard settings; Long documents</a:t>
            </a:r>
            <a:endParaRPr lang="en-US" dirty="0"/>
          </a:p>
          <a:p>
            <a:r>
              <a:rPr lang="en-US" dirty="0" smtClean="0"/>
              <a:t>Extending </a:t>
            </a:r>
            <a:r>
              <a:rPr lang="en-US" dirty="0"/>
              <a:t>the </a:t>
            </a:r>
            <a:r>
              <a:rPr lang="en-US" dirty="0" err="1" smtClean="0"/>
              <a:t>Wikification</a:t>
            </a:r>
            <a:r>
              <a:rPr lang="en-US" dirty="0" smtClean="0"/>
              <a:t> task </a:t>
            </a:r>
            <a:r>
              <a:rPr lang="en-US" dirty="0"/>
              <a:t>to new settings</a:t>
            </a:r>
          </a:p>
          <a:p>
            <a:pPr lvl="1"/>
            <a:r>
              <a:rPr lang="en-US" dirty="0"/>
              <a:t>Social media </a:t>
            </a:r>
            <a:r>
              <a:rPr lang="en-US" dirty="0" err="1" smtClean="0"/>
              <a:t>Wikification</a:t>
            </a:r>
            <a:r>
              <a:rPr lang="en-US" dirty="0" smtClean="0"/>
              <a:t> </a:t>
            </a:r>
            <a:endParaRPr lang="en-US" dirty="0"/>
          </a:p>
          <a:p>
            <a:pPr lvl="1"/>
            <a:r>
              <a:rPr lang="en-US" dirty="0" smtClean="0"/>
              <a:t>Spatiotemporal </a:t>
            </a:r>
            <a:r>
              <a:rPr lang="en-US" dirty="0" err="1"/>
              <a:t>Wikification</a:t>
            </a:r>
            <a:r>
              <a:rPr lang="en-US" dirty="0"/>
              <a:t> </a:t>
            </a:r>
            <a:endParaRPr lang="en-US" dirty="0" smtClean="0"/>
          </a:p>
          <a:p>
            <a:pPr lvl="1"/>
            <a:r>
              <a:rPr lang="en-US" dirty="0" smtClean="0"/>
              <a:t>Handling emerging entities</a:t>
            </a:r>
          </a:p>
          <a:p>
            <a:pPr lvl="1"/>
            <a:r>
              <a:rPr lang="en-US" dirty="0" smtClean="0"/>
              <a:t>Cross-lingual Entity Linking </a:t>
            </a:r>
          </a:p>
          <a:p>
            <a:pPr lvl="1"/>
            <a:r>
              <a:rPr lang="en-US" dirty="0" smtClean="0"/>
              <a:t>Linking to general KB and ontologies</a:t>
            </a:r>
          </a:p>
          <a:p>
            <a:pPr lvl="1"/>
            <a:r>
              <a:rPr lang="en-US" dirty="0" smtClean="0"/>
              <a:t>Fuzzy matching for candidates</a:t>
            </a:r>
            <a:endParaRPr lang="en-US" dirty="0"/>
          </a:p>
          <a:p>
            <a:pPr lvl="1"/>
            <a:endParaRPr lang="en-US" dirty="0" smtClean="0"/>
          </a:p>
          <a:p>
            <a:pPr lvl="1"/>
            <a:endParaRPr lang="en-US" dirty="0"/>
          </a:p>
          <a:p>
            <a:pPr marL="457200" lvl="1" indent="0">
              <a:buNone/>
            </a:pPr>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5229200"/>
            <a:ext cx="1451775" cy="1240160"/>
          </a:xfrm>
          <a:prstGeom prst="rect">
            <a:avLst/>
          </a:prstGeom>
        </p:spPr>
      </p:pic>
      <p:sp>
        <p:nvSpPr>
          <p:cNvPr id="5" name="Right Arrow 4"/>
          <p:cNvSpPr/>
          <p:nvPr/>
        </p:nvSpPr>
        <p:spPr>
          <a:xfrm>
            <a:off x="323528" y="3933056"/>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pPr>
                <a:defRPr/>
              </a:pPr>
              <a:t>175</a:t>
            </a:fld>
            <a:endParaRPr lang="en-US" altLang="zh-TW" dirty="0"/>
          </a:p>
        </p:txBody>
      </p:sp>
    </p:spTree>
    <p:extLst>
      <p:ext uri="{BB962C8B-B14F-4D97-AF65-F5344CB8AC3E}">
        <p14:creationId xmlns:p14="http://schemas.microsoft.com/office/powerpoint/2010/main" val="80084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 to General Database</a:t>
            </a:r>
            <a:endParaRPr lang="en-US" dirty="0"/>
          </a:p>
        </p:txBody>
      </p:sp>
      <p:sp>
        <p:nvSpPr>
          <p:cNvPr id="3" name="Content Placeholder 2"/>
          <p:cNvSpPr>
            <a:spLocks noGrp="1"/>
          </p:cNvSpPr>
          <p:nvPr>
            <p:ph idx="1"/>
          </p:nvPr>
        </p:nvSpPr>
        <p:spPr/>
        <p:txBody>
          <a:bodyPr/>
          <a:lstStyle/>
          <a:p>
            <a:r>
              <a:rPr lang="en-US" dirty="0" smtClean="0"/>
              <a:t>Many entities are not in Wikipedia</a:t>
            </a:r>
          </a:p>
          <a:p>
            <a:pPr lvl="1"/>
            <a:r>
              <a:rPr lang="en-US" dirty="0" smtClean="0"/>
              <a:t>In “The Great Gatsby” movie</a:t>
            </a:r>
          </a:p>
          <a:p>
            <a:pPr lvl="2"/>
            <a:r>
              <a:rPr lang="en-US" dirty="0" smtClean="0"/>
              <a:t>8 characters listed; only one has a Wikipedia page</a:t>
            </a:r>
          </a:p>
          <a:p>
            <a:pPr lvl="1"/>
            <a:r>
              <a:rPr lang="en-US" dirty="0" smtClean="0"/>
              <a:t>Many movies are missing</a:t>
            </a:r>
          </a:p>
          <a:p>
            <a:pPr lvl="1"/>
            <a:endParaRPr lang="en-US" dirty="0" smtClean="0"/>
          </a:p>
          <a:p>
            <a:r>
              <a:rPr lang="en-US" dirty="0"/>
              <a:t>Question: How can we link </a:t>
            </a:r>
            <a:r>
              <a:rPr lang="en-US" dirty="0" smtClean="0"/>
              <a:t>open-ended </a:t>
            </a:r>
            <a:r>
              <a:rPr lang="en-US" dirty="0"/>
              <a:t>Databases?</a:t>
            </a:r>
          </a:p>
          <a:p>
            <a:pPr lvl="1"/>
            <a:r>
              <a:rPr lang="en-US" dirty="0"/>
              <a:t>Challenge: no new labeled data for the new </a:t>
            </a:r>
            <a:r>
              <a:rPr lang="en-US" dirty="0" smtClean="0"/>
              <a:t>knowledge base</a:t>
            </a:r>
            <a:endParaRPr lang="en-US" dirty="0"/>
          </a:p>
          <a:p>
            <a:pPr lvl="1"/>
            <a:r>
              <a:rPr lang="en-US" dirty="0"/>
              <a:t>S</a:t>
            </a:r>
            <a:r>
              <a:rPr lang="en-US" dirty="0" smtClean="0"/>
              <a:t>imilarity-based </a:t>
            </a:r>
            <a:r>
              <a:rPr lang="en-US" dirty="0"/>
              <a:t>features are </a:t>
            </a:r>
            <a:r>
              <a:rPr lang="en-US" dirty="0" smtClean="0"/>
              <a:t>domain independent [Sil, et. al 12]: </a:t>
            </a:r>
          </a:p>
          <a:p>
            <a:pPr lvl="1"/>
            <a:r>
              <a:rPr lang="en-US" dirty="0" smtClean="0"/>
              <a:t>Train on the labeled examples based on a sports database</a:t>
            </a:r>
          </a:p>
          <a:p>
            <a:pPr lvl="2"/>
            <a:r>
              <a:rPr lang="en-US" dirty="0" smtClean="0"/>
              <a:t>Test on the documents with a movie database</a:t>
            </a:r>
          </a:p>
          <a:p>
            <a:pPr lvl="1"/>
            <a:r>
              <a:rPr lang="en-US" dirty="0" smtClean="0"/>
              <a:t>Very simple approach. Outperform the oracle </a:t>
            </a:r>
            <a:r>
              <a:rPr lang="en-US" dirty="0" err="1" smtClean="0"/>
              <a:t>wikifier</a:t>
            </a:r>
            <a:r>
              <a:rPr lang="en-US" dirty="0" smtClean="0"/>
              <a:t> on the movie domain</a:t>
            </a:r>
            <a:endParaRPr lang="en-US" dirty="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176</a:t>
            </a:fld>
            <a:endParaRPr lang="en-US" altLang="zh-TW" dirty="0"/>
          </a:p>
        </p:txBody>
      </p:sp>
    </p:spTree>
    <p:extLst>
      <p:ext uri="{BB962C8B-B14F-4D97-AF65-F5344CB8AC3E}">
        <p14:creationId xmlns:p14="http://schemas.microsoft.com/office/powerpoint/2010/main" val="159261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 to Ontologies</a:t>
            </a:r>
            <a:endParaRPr lang="en-US" dirty="0"/>
          </a:p>
        </p:txBody>
      </p:sp>
      <p:sp>
        <p:nvSpPr>
          <p:cNvPr id="3" name="Content Placeholder 2"/>
          <p:cNvSpPr>
            <a:spLocks noGrp="1"/>
          </p:cNvSpPr>
          <p:nvPr>
            <p:ph idx="1"/>
          </p:nvPr>
        </p:nvSpPr>
        <p:spPr/>
        <p:txBody>
          <a:bodyPr/>
          <a:lstStyle/>
          <a:p>
            <a:r>
              <a:rPr lang="en-US" dirty="0" err="1" smtClean="0"/>
              <a:t>Wikification</a:t>
            </a:r>
            <a:r>
              <a:rPr lang="en-US" dirty="0" smtClean="0"/>
              <a:t> as a “Reading Assistant” for Scientific Literature</a:t>
            </a:r>
          </a:p>
        </p:txBody>
      </p:sp>
      <p:graphicFrame>
        <p:nvGraphicFramePr>
          <p:cNvPr id="4" name="Table 3"/>
          <p:cNvGraphicFramePr>
            <a:graphicFrameLocks noGrp="1"/>
          </p:cNvGraphicFramePr>
          <p:nvPr>
            <p:extLst>
              <p:ext uri="{D42A27DB-BD31-4B8C-83A1-F6EECF244321}">
                <p14:modId xmlns:p14="http://schemas.microsoft.com/office/powerpoint/2010/main" val="3303542695"/>
              </p:ext>
            </p:extLst>
          </p:nvPr>
        </p:nvGraphicFramePr>
        <p:xfrm>
          <a:off x="1331640" y="1844824"/>
          <a:ext cx="6382668" cy="2114157"/>
        </p:xfrm>
        <a:graphic>
          <a:graphicData uri="http://schemas.openxmlformats.org/drawingml/2006/table">
            <a:tbl>
              <a:tblPr firstRow="1" firstCol="1" bandRow="1">
                <a:tableStyleId>{5C22544A-7EE6-4342-B048-85BDC9FD1C3A}</a:tableStyleId>
              </a:tblPr>
              <a:tblGrid>
                <a:gridCol w="581433"/>
                <a:gridCol w="1840795"/>
                <a:gridCol w="1728192"/>
                <a:gridCol w="2232248"/>
              </a:tblGrid>
              <a:tr h="298319">
                <a:tc>
                  <a:txBody>
                    <a:bodyPr/>
                    <a:lstStyle/>
                    <a:p>
                      <a:pPr marL="0" marR="0" algn="ctr">
                        <a:spcBef>
                          <a:spcPts val="0"/>
                        </a:spcBef>
                        <a:spcAft>
                          <a:spcPts val="0"/>
                        </a:spcAft>
                      </a:pPr>
                      <a:r>
                        <a:rPr lang="en-US" sz="1600" dirty="0">
                          <a:effectLst/>
                        </a:rPr>
                        <a:t>KB1</a:t>
                      </a:r>
                      <a:endParaRPr lang="en-US" sz="1600" dirty="0">
                        <a:effectLst/>
                        <a:latin typeface="Times New Roman"/>
                        <a:ea typeface="SimSun"/>
                      </a:endParaRPr>
                    </a:p>
                  </a:txBody>
                  <a:tcPr marL="68580" marR="68580" marT="0" marB="0"/>
                </a:tc>
                <a:tc gridSpan="3">
                  <a:txBody>
                    <a:bodyPr/>
                    <a:lstStyle/>
                    <a:p>
                      <a:pPr marL="0" marR="0" algn="ctr">
                        <a:spcBef>
                          <a:spcPts val="0"/>
                        </a:spcBef>
                        <a:spcAft>
                          <a:spcPts val="0"/>
                        </a:spcAft>
                      </a:pPr>
                      <a:r>
                        <a:rPr lang="en-US" sz="1600">
                          <a:effectLst/>
                        </a:rPr>
                        <a:t>nuclear factor kappa-light-chain-enhancer of activated B cells</a:t>
                      </a:r>
                      <a:endParaRPr lang="en-US" sz="1600">
                        <a:effectLst/>
                        <a:latin typeface="Times New Roman"/>
                        <a:ea typeface="SimSun"/>
                      </a:endParaRPr>
                    </a:p>
                  </a:txBody>
                  <a:tcPr marL="68580" marR="68580" marT="0" marB="0"/>
                </a:tc>
                <a:tc hMerge="1">
                  <a:txBody>
                    <a:bodyPr/>
                    <a:lstStyle/>
                    <a:p>
                      <a:endParaRPr lang="en-US"/>
                    </a:p>
                  </a:txBody>
                  <a:tcPr/>
                </a:tc>
                <a:tc hMerge="1">
                  <a:txBody>
                    <a:bodyPr/>
                    <a:lstStyle/>
                    <a:p>
                      <a:endParaRPr lang="en-US"/>
                    </a:p>
                  </a:txBody>
                  <a:tcPr/>
                </a:tc>
              </a:tr>
              <a:tr h="298319">
                <a:tc rowSpan="4">
                  <a:txBody>
                    <a:bodyPr/>
                    <a:lstStyle/>
                    <a:p>
                      <a:pPr marL="0" marR="0" algn="ctr">
                        <a:spcBef>
                          <a:spcPts val="0"/>
                        </a:spcBef>
                        <a:spcAft>
                          <a:spcPts val="0"/>
                        </a:spcAft>
                      </a:pPr>
                      <a:r>
                        <a:rPr lang="en-US" sz="1600" dirty="0">
                          <a:effectLst/>
                        </a:rPr>
                        <a:t>KB2</a:t>
                      </a:r>
                      <a:endParaRPr lang="en-US" sz="1600" dirty="0">
                        <a:effectLst/>
                        <a:latin typeface="Times New Roman"/>
                        <a:ea typeface="SimSun"/>
                      </a:endParaRPr>
                    </a:p>
                  </a:txBody>
                  <a:tcPr marL="68580" marR="68580" marT="0" marB="0"/>
                </a:tc>
                <a:tc rowSpan="4">
                  <a:txBody>
                    <a:bodyPr/>
                    <a:lstStyle/>
                    <a:p>
                      <a:pPr marL="0" marR="0" algn="ctr">
                        <a:spcBef>
                          <a:spcPts val="0"/>
                        </a:spcBef>
                        <a:spcAft>
                          <a:spcPts val="0"/>
                        </a:spcAft>
                      </a:pPr>
                      <a:r>
                        <a:rPr lang="en-US" sz="1600" dirty="0">
                          <a:effectLst/>
                        </a:rPr>
                        <a:t>nuclear factor of kappa light polypeptide gene enhancer in B-cells inhibitor</a:t>
                      </a:r>
                      <a:endParaRPr lang="en-US" sz="1600" dirty="0">
                        <a:effectLst/>
                        <a:latin typeface="Times New Roman"/>
                        <a:ea typeface="SimSun"/>
                      </a:endParaRPr>
                    </a:p>
                  </a:txBody>
                  <a:tcPr marL="68580" marR="68580" marT="0" marB="0"/>
                </a:tc>
                <a:tc>
                  <a:txBody>
                    <a:bodyPr/>
                    <a:lstStyle/>
                    <a:p>
                      <a:pPr marL="0" marR="0" algn="ctr">
                        <a:spcBef>
                          <a:spcPts val="0"/>
                        </a:spcBef>
                        <a:spcAft>
                          <a:spcPts val="0"/>
                        </a:spcAft>
                      </a:pPr>
                      <a:r>
                        <a:rPr lang="en-US" sz="1600">
                          <a:effectLst/>
                        </a:rPr>
                        <a:t>KB2-1</a:t>
                      </a:r>
                      <a:endParaRPr lang="en-US" sz="1600">
                        <a:effectLst/>
                        <a:latin typeface="Times New Roman"/>
                        <a:ea typeface="SimSun"/>
                      </a:endParaRPr>
                    </a:p>
                  </a:txBody>
                  <a:tcPr marL="68580" marR="68580" marT="0" marB="0"/>
                </a:tc>
                <a:tc>
                  <a:txBody>
                    <a:bodyPr/>
                    <a:lstStyle/>
                    <a:p>
                      <a:pPr marL="0" marR="0" algn="ctr">
                        <a:spcBef>
                          <a:spcPts val="0"/>
                        </a:spcBef>
                        <a:spcAft>
                          <a:spcPts val="0"/>
                        </a:spcAft>
                      </a:pPr>
                      <a:r>
                        <a:rPr lang="en-US" sz="1600">
                          <a:effectLst/>
                        </a:rPr>
                        <a:t>alpha</a:t>
                      </a:r>
                      <a:endParaRPr lang="en-US" sz="1600">
                        <a:effectLst/>
                        <a:latin typeface="Times New Roman"/>
                        <a:ea typeface="SimSun"/>
                      </a:endParaRPr>
                    </a:p>
                  </a:txBody>
                  <a:tcPr marL="68580" marR="68580" marT="0" marB="0"/>
                </a:tc>
              </a:tr>
              <a:tr h="298319">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a:effectLst/>
                        </a:rPr>
                        <a:t>KB2-2</a:t>
                      </a:r>
                      <a:endParaRPr lang="en-US" sz="1600">
                        <a:effectLst/>
                        <a:latin typeface="Times New Roman"/>
                        <a:ea typeface="SimSun"/>
                      </a:endParaRPr>
                    </a:p>
                  </a:txBody>
                  <a:tcPr marL="68580" marR="68580" marT="0" marB="0"/>
                </a:tc>
                <a:tc>
                  <a:txBody>
                    <a:bodyPr/>
                    <a:lstStyle/>
                    <a:p>
                      <a:pPr marL="0" marR="0" algn="ctr">
                        <a:spcBef>
                          <a:spcPts val="0"/>
                        </a:spcBef>
                        <a:spcAft>
                          <a:spcPts val="0"/>
                        </a:spcAft>
                      </a:pPr>
                      <a:r>
                        <a:rPr lang="en-US" sz="1600">
                          <a:effectLst/>
                        </a:rPr>
                        <a:t>beta</a:t>
                      </a:r>
                      <a:endParaRPr lang="en-US" sz="1600">
                        <a:effectLst/>
                        <a:latin typeface="Times New Roman"/>
                        <a:ea typeface="SimSun"/>
                      </a:endParaRPr>
                    </a:p>
                  </a:txBody>
                  <a:tcPr marL="68580" marR="68580" marT="0" marB="0"/>
                </a:tc>
              </a:tr>
              <a:tr h="298319">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a:effectLst/>
                        </a:rPr>
                        <a:t>KB2-3</a:t>
                      </a:r>
                      <a:endParaRPr lang="en-US" sz="1600">
                        <a:effectLst/>
                        <a:latin typeface="Times New Roman"/>
                        <a:ea typeface="SimSun"/>
                      </a:endParaRPr>
                    </a:p>
                  </a:txBody>
                  <a:tcPr marL="68580" marR="68580" marT="0" marB="0"/>
                </a:tc>
                <a:tc>
                  <a:txBody>
                    <a:bodyPr/>
                    <a:lstStyle/>
                    <a:p>
                      <a:pPr marL="0" marR="0" algn="ctr">
                        <a:spcBef>
                          <a:spcPts val="0"/>
                        </a:spcBef>
                        <a:spcAft>
                          <a:spcPts val="0"/>
                        </a:spcAft>
                      </a:pPr>
                      <a:r>
                        <a:rPr lang="en-US" sz="1600">
                          <a:effectLst/>
                        </a:rPr>
                        <a:t>eta</a:t>
                      </a:r>
                      <a:endParaRPr lang="en-US" sz="1600">
                        <a:effectLst/>
                        <a:latin typeface="Times New Roman"/>
                        <a:ea typeface="SimSun"/>
                      </a:endParaRPr>
                    </a:p>
                  </a:txBody>
                  <a:tcPr marL="68580" marR="68580" marT="0" marB="0"/>
                </a:tc>
              </a:tr>
              <a:tr h="298319">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a:effectLst/>
                        </a:rPr>
                        <a:t>KB2-4</a:t>
                      </a:r>
                      <a:endParaRPr lang="en-US" sz="1600">
                        <a:effectLst/>
                        <a:latin typeface="Times New Roman"/>
                        <a:ea typeface="SimSun"/>
                      </a:endParaRPr>
                    </a:p>
                  </a:txBody>
                  <a:tcPr marL="68580" marR="68580" marT="0" marB="0"/>
                </a:tc>
                <a:tc>
                  <a:txBody>
                    <a:bodyPr/>
                    <a:lstStyle/>
                    <a:p>
                      <a:pPr marL="0" marR="0" algn="ctr">
                        <a:spcBef>
                          <a:spcPts val="0"/>
                        </a:spcBef>
                        <a:spcAft>
                          <a:spcPts val="0"/>
                        </a:spcAft>
                      </a:pPr>
                      <a:r>
                        <a:rPr lang="en-US" sz="1600">
                          <a:effectLst/>
                        </a:rPr>
                        <a:t>gamma</a:t>
                      </a:r>
                      <a:endParaRPr lang="en-US" sz="1600">
                        <a:effectLst/>
                        <a:latin typeface="Times New Roman"/>
                        <a:ea typeface="SimSun"/>
                      </a:endParaRPr>
                    </a:p>
                  </a:txBody>
                  <a:tcPr marL="68580" marR="68580" marT="0" marB="0"/>
                </a:tc>
              </a:tr>
              <a:tr h="298319">
                <a:tc>
                  <a:txBody>
                    <a:bodyPr/>
                    <a:lstStyle/>
                    <a:p>
                      <a:pPr marL="0" marR="0" algn="ctr">
                        <a:spcBef>
                          <a:spcPts val="0"/>
                        </a:spcBef>
                        <a:spcAft>
                          <a:spcPts val="0"/>
                        </a:spcAft>
                      </a:pPr>
                      <a:r>
                        <a:rPr lang="en-US" sz="1600">
                          <a:effectLst/>
                        </a:rPr>
                        <a:t>KB3</a:t>
                      </a:r>
                      <a:endParaRPr lang="en-US" sz="1600">
                        <a:effectLst/>
                        <a:latin typeface="Times New Roman"/>
                        <a:ea typeface="SimSun"/>
                      </a:endParaRPr>
                    </a:p>
                  </a:txBody>
                  <a:tcPr marL="68580" marR="68580" marT="0" marB="0"/>
                </a:tc>
                <a:tc gridSpan="3">
                  <a:txBody>
                    <a:bodyPr/>
                    <a:lstStyle/>
                    <a:p>
                      <a:pPr marL="0" marR="0" algn="ctr">
                        <a:spcBef>
                          <a:spcPts val="0"/>
                        </a:spcBef>
                        <a:spcAft>
                          <a:spcPts val="0"/>
                        </a:spcAft>
                      </a:pPr>
                      <a:r>
                        <a:rPr lang="en-US" sz="1600" dirty="0">
                          <a:effectLst/>
                        </a:rPr>
                        <a:t>B-cell lymphoma 3-encoded protein</a:t>
                      </a:r>
                      <a:endParaRPr lang="en-US" sz="1600" dirty="0">
                        <a:effectLst/>
                        <a:latin typeface="Times New Roman"/>
                        <a:ea typeface="SimSun"/>
                      </a:endParaRPr>
                    </a:p>
                  </a:txBody>
                  <a:tcPr marL="68580" marR="68580" marT="0" marB="0"/>
                </a:tc>
                <a:tc hMerge="1">
                  <a:txBody>
                    <a:bodyPr/>
                    <a:lstStyle/>
                    <a:p>
                      <a:endParaRPr lang="en-US"/>
                    </a:p>
                  </a:txBody>
                  <a:tcPr/>
                </a:tc>
                <a:tc hMerge="1">
                  <a:txBody>
                    <a:bodyPr/>
                    <a:lstStyle/>
                    <a:p>
                      <a:endParaRPr lang="en-US"/>
                    </a:p>
                  </a:txBody>
                  <a:tcPr/>
                </a:tc>
              </a:tr>
              <a:tr h="298319">
                <a:tc>
                  <a:txBody>
                    <a:bodyPr/>
                    <a:lstStyle/>
                    <a:p>
                      <a:pPr marL="0" marR="0" algn="ctr">
                        <a:spcBef>
                          <a:spcPts val="0"/>
                        </a:spcBef>
                        <a:spcAft>
                          <a:spcPts val="0"/>
                        </a:spcAft>
                      </a:pPr>
                      <a:r>
                        <a:rPr lang="en-US" sz="1600">
                          <a:effectLst/>
                        </a:rPr>
                        <a:t>KB4</a:t>
                      </a:r>
                      <a:endParaRPr lang="en-US" sz="1600">
                        <a:effectLst/>
                        <a:latin typeface="Times New Roman"/>
                        <a:ea typeface="SimSun"/>
                      </a:endParaRPr>
                    </a:p>
                  </a:txBody>
                  <a:tcPr marL="68580" marR="68580" marT="0" marB="0"/>
                </a:tc>
                <a:tc gridSpan="3">
                  <a:txBody>
                    <a:bodyPr/>
                    <a:lstStyle/>
                    <a:p>
                      <a:pPr marL="0" marR="0" algn="ctr">
                        <a:spcBef>
                          <a:spcPts val="0"/>
                        </a:spcBef>
                        <a:spcAft>
                          <a:spcPts val="0"/>
                        </a:spcAft>
                      </a:pPr>
                      <a:r>
                        <a:rPr lang="en-US" sz="1600" dirty="0">
                          <a:effectLst/>
                        </a:rPr>
                        <a:t>carboxyl-terminus</a:t>
                      </a:r>
                      <a:endParaRPr lang="en-US" sz="1600" dirty="0">
                        <a:effectLst/>
                        <a:latin typeface="Times New Roman"/>
                        <a:ea typeface="SimSun"/>
                      </a:endParaRPr>
                    </a:p>
                  </a:txBody>
                  <a:tcPr marL="68580" marR="68580" marT="0" marB="0"/>
                </a:tc>
                <a:tc hMerge="1">
                  <a:txBody>
                    <a:bodyPr/>
                    <a:lstStyle/>
                    <a:p>
                      <a:endParaRPr lang="en-US"/>
                    </a:p>
                  </a:txBody>
                  <a:tcPr/>
                </a:tc>
                <a:tc hMerge="1">
                  <a:txBody>
                    <a:bodyPr/>
                    <a:lstStyle/>
                    <a:p>
                      <a:endParaRPr lang="en-US"/>
                    </a:p>
                  </a:txBody>
                  <a:tcPr/>
                </a:tc>
              </a:tr>
            </a:tbl>
          </a:graphicData>
        </a:graphic>
      </p:graphicFrame>
      <p:sp>
        <p:nvSpPr>
          <p:cNvPr id="5" name="Rectangle 1"/>
          <p:cNvSpPr>
            <a:spLocks noChangeArrowheads="1"/>
          </p:cNvSpPr>
          <p:nvPr/>
        </p:nvSpPr>
        <p:spPr bwMode="auto">
          <a:xfrm>
            <a:off x="107504" y="4229563"/>
            <a:ext cx="8781058" cy="13234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In resting cells, </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p50–65 heterodimers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KB1]</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(referred herein as </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NF-</a:t>
            </a:r>
            <a:r>
              <a:rPr kumimoji="0" lang="en-US" altLang="zh-CN" sz="1600" b="1" i="0" u="none" strike="noStrike" cap="none" normalizeH="0" baseline="0" dirty="0" err="1" smtClean="0">
                <a:ln>
                  <a:noFill/>
                </a:ln>
                <a:solidFill>
                  <a:srgbClr val="000000"/>
                </a:solidFill>
                <a:effectLst/>
                <a:latin typeface="Times New Roman" pitchFamily="18" charset="0"/>
                <a:ea typeface="SimSun" pitchFamily="2" charset="-122"/>
                <a:cs typeface="Times New Roman" pitchFamily="18" charset="0"/>
              </a:rPr>
              <a:t>kB</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KB1]</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are sequestered in </a:t>
            </a:r>
          </a:p>
          <a:p>
            <a:pPr marL="0" marR="0" lvl="0" indent="45720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the cytoplasm by association with members of another family of proteins called </a:t>
            </a:r>
            <a:r>
              <a:rPr kumimoji="0" lang="en-US" altLang="zh-CN" sz="1600" b="1" i="0" u="none" strike="noStrike" cap="none" normalizeH="0" baseline="0" dirty="0" err="1" smtClean="0">
                <a:ln>
                  <a:noFill/>
                </a:ln>
                <a:solidFill>
                  <a:srgbClr val="000000"/>
                </a:solidFill>
                <a:effectLst/>
                <a:latin typeface="Times New Roman" pitchFamily="18" charset="0"/>
                <a:ea typeface="SimSun" pitchFamily="2" charset="-122"/>
                <a:cs typeface="Times New Roman" pitchFamily="18" charset="0"/>
              </a:rPr>
              <a:t>IkB</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KB2]</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p>
          <a:p>
            <a:pPr marL="0" marR="0" lvl="0" indent="45720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This family of proteins includes </a:t>
            </a:r>
            <a:r>
              <a:rPr kumimoji="0" lang="en-US" altLang="zh-CN" sz="1600" b="1" i="0" u="none" strike="noStrike" cap="none" normalizeH="0" baseline="0" dirty="0" err="1" smtClean="0">
                <a:ln>
                  <a:noFill/>
                </a:ln>
                <a:solidFill>
                  <a:srgbClr val="000000"/>
                </a:solidFill>
                <a:effectLst/>
                <a:latin typeface="Times New Roman" pitchFamily="18" charset="0"/>
                <a:ea typeface="SimSun" pitchFamily="2" charset="-122"/>
                <a:cs typeface="Times New Roman" pitchFamily="18" charset="0"/>
              </a:rPr>
              <a:t>IkBa</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KB2-1]</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r>
              <a:rPr kumimoji="0" lang="en-US" altLang="zh-CN" sz="1600" b="1" i="0" u="none" strike="noStrike" cap="none" normalizeH="0" baseline="0" dirty="0" err="1" smtClean="0">
                <a:ln>
                  <a:noFill/>
                </a:ln>
                <a:solidFill>
                  <a:srgbClr val="000000"/>
                </a:solidFill>
                <a:effectLst/>
                <a:latin typeface="Times New Roman" pitchFamily="18" charset="0"/>
                <a:ea typeface="SimSun" pitchFamily="2" charset="-122"/>
                <a:cs typeface="Times New Roman" pitchFamily="18" charset="0"/>
              </a:rPr>
              <a:t>IkBb</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KB2-2]</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r>
              <a:rPr kumimoji="0" lang="en-US" altLang="zh-CN" sz="1600" b="1" i="0" u="none" strike="noStrike" cap="none" normalizeH="0" baseline="0" dirty="0" err="1" smtClean="0">
                <a:ln>
                  <a:noFill/>
                </a:ln>
                <a:solidFill>
                  <a:srgbClr val="000000"/>
                </a:solidFill>
                <a:effectLst/>
                <a:latin typeface="Times New Roman" pitchFamily="18" charset="0"/>
                <a:ea typeface="SimSun" pitchFamily="2" charset="-122"/>
                <a:cs typeface="Times New Roman" pitchFamily="18" charset="0"/>
              </a:rPr>
              <a:t>IkBe</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KB2-3]</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r>
              <a:rPr kumimoji="0" lang="en-US" altLang="zh-CN" sz="1600" b="1" i="0" u="none" strike="noStrike" cap="none" normalizeH="0" baseline="0" dirty="0" err="1" smtClean="0">
                <a:ln>
                  <a:noFill/>
                </a:ln>
                <a:solidFill>
                  <a:srgbClr val="000000"/>
                </a:solidFill>
                <a:effectLst/>
                <a:latin typeface="Times New Roman" pitchFamily="18" charset="0"/>
                <a:ea typeface="SimSun" pitchFamily="2" charset="-122"/>
                <a:cs typeface="Times New Roman" pitchFamily="18" charset="0"/>
              </a:rPr>
              <a:t>IkBg</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KB2-4]</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and </a:t>
            </a:r>
          </a:p>
          <a:p>
            <a:pPr marL="0" marR="0" lvl="0" indent="4572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Bcl-3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KB3]</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but also </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p105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NIL1]</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and </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p100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NIL2]</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due to their  </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C-terminal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KB4]</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p>
          <a:p>
            <a:pPr marL="0" marR="0" lvl="0" indent="45720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err="1" smtClean="0">
                <a:ln>
                  <a:noFill/>
                </a:ln>
                <a:solidFill>
                  <a:srgbClr val="000000"/>
                </a:solidFill>
                <a:effectLst/>
                <a:latin typeface="Times New Roman" pitchFamily="18" charset="0"/>
                <a:ea typeface="SimSun" pitchFamily="2" charset="-122"/>
                <a:cs typeface="Times New Roman" pitchFamily="18" charset="0"/>
              </a:rPr>
              <a:t>ankyrin</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-repeat regions have homologous functions to </a:t>
            </a:r>
            <a:r>
              <a:rPr kumimoji="0" lang="en-US" altLang="zh-CN" sz="1600" b="1" i="0" u="none" strike="noStrike" cap="none" normalizeH="0" baseline="0" dirty="0" err="1" smtClean="0">
                <a:ln>
                  <a:noFill/>
                </a:ln>
                <a:solidFill>
                  <a:srgbClr val="000000"/>
                </a:solidFill>
                <a:effectLst/>
                <a:latin typeface="Times New Roman" pitchFamily="18" charset="0"/>
                <a:ea typeface="SimSun" pitchFamily="2" charset="-122"/>
                <a:cs typeface="Times New Roman" pitchFamily="18" charset="0"/>
              </a:rPr>
              <a:t>IkB</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KB2]</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endParaRPr kumimoji="0" lang="en-US" altLang="zh-CN"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pPr>
                <a:defRPr/>
              </a:pPr>
              <a:t>177</a:t>
            </a:fld>
            <a:endParaRPr lang="en-US" altLang="zh-TW" dirty="0"/>
          </a:p>
        </p:txBody>
      </p:sp>
    </p:spTree>
    <p:extLst>
      <p:ext uri="{BB962C8B-B14F-4D97-AF65-F5344CB8AC3E}">
        <p14:creationId xmlns:p14="http://schemas.microsoft.com/office/powerpoint/2010/main" val="282636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49EA72D-AFDA-4341-B72A-4A95FB1F0E84}" type="slidenum">
              <a:rPr lang="en-US" altLang="zh-TW" smtClean="0"/>
              <a:pPr/>
              <a:t>178</a:t>
            </a:fld>
            <a:endParaRPr lang="en-US" altLang="zh-TW" dirty="0"/>
          </a:p>
        </p:txBody>
      </p:sp>
      <p:sp>
        <p:nvSpPr>
          <p:cNvPr id="2" name="Title 1"/>
          <p:cNvSpPr>
            <a:spLocks noGrp="1"/>
          </p:cNvSpPr>
          <p:nvPr>
            <p:ph type="title"/>
          </p:nvPr>
        </p:nvSpPr>
        <p:spPr/>
        <p:txBody>
          <a:bodyPr/>
          <a:lstStyle/>
          <a:p>
            <a:r>
              <a:rPr lang="en-US" smtClean="0"/>
              <a:t>Link to Biomedical Ontologies</a:t>
            </a:r>
            <a:endParaRPr lang="en-US" dirty="0"/>
          </a:p>
        </p:txBody>
      </p:sp>
      <p:sp>
        <p:nvSpPr>
          <p:cNvPr id="3" name="Content Placeholder 2"/>
          <p:cNvSpPr>
            <a:spLocks noGrp="1"/>
          </p:cNvSpPr>
          <p:nvPr>
            <p:ph idx="1"/>
          </p:nvPr>
        </p:nvSpPr>
        <p:spPr/>
        <p:txBody>
          <a:bodyPr/>
          <a:lstStyle/>
          <a:p>
            <a:r>
              <a:rPr lang="en-US" dirty="0" smtClean="0"/>
              <a:t>Wikipedia is not enough</a:t>
            </a:r>
          </a:p>
          <a:p>
            <a:pPr lvl="1"/>
            <a:r>
              <a:rPr lang="en-US" dirty="0" err="1" smtClean="0"/>
              <a:t>Wikification</a:t>
            </a:r>
            <a:r>
              <a:rPr lang="en-US" dirty="0" smtClean="0"/>
              <a:t> trained only from news and Wikipedia</a:t>
            </a:r>
          </a:p>
          <a:p>
            <a:pPr lvl="1">
              <a:buFont typeface="Wingdings" panose="05000000000000000000" pitchFamily="2" charset="2"/>
              <a:buChar char="è"/>
            </a:pPr>
            <a:r>
              <a:rPr lang="en-US" dirty="0" smtClean="0"/>
              <a:t>  20% end-to-end extraction and linking F-measure</a:t>
            </a:r>
          </a:p>
          <a:p>
            <a:endParaRPr lang="en-US" dirty="0" smtClean="0"/>
          </a:p>
          <a:p>
            <a:r>
              <a:rPr lang="en-US" dirty="0" smtClean="0"/>
              <a:t>We could learn from Ontologies</a:t>
            </a:r>
          </a:p>
          <a:p>
            <a:pPr lvl="1"/>
            <a:r>
              <a:rPr lang="en-US" dirty="0"/>
              <a:t>S</a:t>
            </a:r>
            <a:r>
              <a:rPr lang="en-US" dirty="0" smtClean="0"/>
              <a:t>emantic relations among concepts in the ontologies (e.g. </a:t>
            </a:r>
            <a:r>
              <a:rPr lang="en-US" dirty="0" err="1" smtClean="0"/>
              <a:t>subClassOf</a:t>
            </a:r>
            <a:r>
              <a:rPr lang="en-US" dirty="0" smtClean="0"/>
              <a:t>) + collective inference technologies </a:t>
            </a:r>
            <a:r>
              <a:rPr lang="en-US" dirty="0" smtClean="0">
                <a:sym typeface="Wingdings" panose="05000000000000000000" pitchFamily="2" charset="2"/>
              </a:rPr>
              <a:t></a:t>
            </a:r>
            <a:r>
              <a:rPr lang="en-US" dirty="0" smtClean="0"/>
              <a:t> 84.5%</a:t>
            </a:r>
          </a:p>
          <a:p>
            <a:endParaRPr lang="en-US" dirty="0" smtClean="0"/>
          </a:p>
          <a:p>
            <a:r>
              <a:rPr lang="en-US" dirty="0" smtClean="0"/>
              <a:t>Another approach:</a:t>
            </a:r>
          </a:p>
          <a:p>
            <a:pPr lvl="1"/>
            <a:r>
              <a:rPr lang="en-US" dirty="0" smtClean="0"/>
              <a:t>Wikipedia + Ontologies</a:t>
            </a:r>
          </a:p>
        </p:txBody>
      </p:sp>
    </p:spTree>
    <p:extLst>
      <p:ext uri="{BB962C8B-B14F-4D97-AF65-F5344CB8AC3E}">
        <p14:creationId xmlns:p14="http://schemas.microsoft.com/office/powerpoint/2010/main" val="3095142747"/>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Trends</a:t>
            </a:r>
            <a:endParaRPr lang="en-US" dirty="0"/>
          </a:p>
        </p:txBody>
      </p:sp>
      <p:sp>
        <p:nvSpPr>
          <p:cNvPr id="3" name="Content Placeholder 2"/>
          <p:cNvSpPr>
            <a:spLocks noGrp="1"/>
          </p:cNvSpPr>
          <p:nvPr>
            <p:ph idx="1"/>
          </p:nvPr>
        </p:nvSpPr>
        <p:spPr/>
        <p:txBody>
          <a:bodyPr/>
          <a:lstStyle/>
          <a:p>
            <a:r>
              <a:rPr lang="en-US" dirty="0" err="1" smtClean="0"/>
              <a:t>Wikification</a:t>
            </a:r>
            <a:r>
              <a:rPr lang="en-US" dirty="0" smtClean="0"/>
              <a:t> Until now: Solving </a:t>
            </a:r>
            <a:r>
              <a:rPr lang="en-US" dirty="0" err="1" smtClean="0"/>
              <a:t>Wikification</a:t>
            </a:r>
            <a:r>
              <a:rPr lang="en-US" dirty="0" smtClean="0"/>
              <a:t> Problems in</a:t>
            </a:r>
          </a:p>
          <a:p>
            <a:pPr lvl="1"/>
            <a:r>
              <a:rPr lang="en-US" dirty="0" smtClean="0"/>
              <a:t>Standard settings; Long documents</a:t>
            </a:r>
            <a:endParaRPr lang="en-US" sz="1600" dirty="0" smtClean="0"/>
          </a:p>
          <a:p>
            <a:r>
              <a:rPr lang="en-US" dirty="0" smtClean="0"/>
              <a:t>Extending </a:t>
            </a:r>
            <a:r>
              <a:rPr lang="en-US" dirty="0"/>
              <a:t>the </a:t>
            </a:r>
            <a:r>
              <a:rPr lang="en-US" dirty="0" err="1"/>
              <a:t>Wikification</a:t>
            </a:r>
            <a:r>
              <a:rPr lang="en-US" dirty="0"/>
              <a:t> task to new settings</a:t>
            </a:r>
          </a:p>
          <a:p>
            <a:pPr lvl="1"/>
            <a:r>
              <a:rPr lang="en-US" dirty="0"/>
              <a:t>Social media</a:t>
            </a:r>
          </a:p>
          <a:p>
            <a:pPr lvl="1"/>
            <a:r>
              <a:rPr lang="en-US" dirty="0" smtClean="0"/>
              <a:t>Spatiotemporal </a:t>
            </a:r>
            <a:r>
              <a:rPr lang="en-US" dirty="0" err="1" smtClean="0"/>
              <a:t>Wikification</a:t>
            </a:r>
            <a:endParaRPr lang="en-US" dirty="0" smtClean="0"/>
          </a:p>
          <a:p>
            <a:pPr lvl="1"/>
            <a:r>
              <a:rPr lang="en-US" dirty="0" smtClean="0"/>
              <a:t>Handling emerging entities</a:t>
            </a:r>
          </a:p>
          <a:p>
            <a:pPr lvl="1"/>
            <a:r>
              <a:rPr lang="en-US" dirty="0" smtClean="0"/>
              <a:t>Cross-lingual </a:t>
            </a:r>
            <a:r>
              <a:rPr lang="en-US" dirty="0" err="1" smtClean="0"/>
              <a:t>Wikification</a:t>
            </a:r>
            <a:endParaRPr lang="en-US" dirty="0" smtClean="0"/>
          </a:p>
          <a:p>
            <a:pPr lvl="1"/>
            <a:r>
              <a:rPr lang="en-US" dirty="0" smtClean="0"/>
              <a:t>Linking to general KB and ontologies</a:t>
            </a:r>
          </a:p>
          <a:p>
            <a:pPr lvl="1"/>
            <a:r>
              <a:rPr lang="en-US" dirty="0"/>
              <a:t>Fuzzy matching for </a:t>
            </a:r>
            <a:r>
              <a:rPr lang="en-US" dirty="0" smtClean="0"/>
              <a:t>candidates</a:t>
            </a:r>
          </a:p>
          <a:p>
            <a:pPr lvl="1"/>
            <a:endParaRPr lang="en-US" dirty="0"/>
          </a:p>
          <a:p>
            <a:pPr marL="457200" lvl="1" indent="0">
              <a:buNone/>
            </a:pPr>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5229200"/>
            <a:ext cx="1451775" cy="1240160"/>
          </a:xfrm>
          <a:prstGeom prst="rect">
            <a:avLst/>
          </a:prstGeom>
        </p:spPr>
      </p:pic>
      <p:sp>
        <p:nvSpPr>
          <p:cNvPr id="5" name="Right Arrow 4"/>
          <p:cNvSpPr/>
          <p:nvPr/>
        </p:nvSpPr>
        <p:spPr>
          <a:xfrm>
            <a:off x="107504" y="4306678"/>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pPr>
                <a:defRPr/>
              </a:pPr>
              <a:t>179</a:t>
            </a:fld>
            <a:endParaRPr lang="en-US" altLang="zh-TW" dirty="0"/>
          </a:p>
        </p:txBody>
      </p:sp>
    </p:spTree>
    <p:extLst>
      <p:ext uri="{BB962C8B-B14F-4D97-AF65-F5344CB8AC3E}">
        <p14:creationId xmlns:p14="http://schemas.microsoft.com/office/powerpoint/2010/main" val="428881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Definition</a:t>
            </a:r>
            <a:endParaRPr lang="en-US" dirty="0"/>
          </a:p>
        </p:txBody>
      </p:sp>
      <p:sp>
        <p:nvSpPr>
          <p:cNvPr id="3" name="Content Placeholder 2"/>
          <p:cNvSpPr>
            <a:spLocks noGrp="1"/>
          </p:cNvSpPr>
          <p:nvPr>
            <p:ph idx="1"/>
          </p:nvPr>
        </p:nvSpPr>
        <p:spPr/>
        <p:txBody>
          <a:bodyPr/>
          <a:lstStyle/>
          <a:p>
            <a:r>
              <a:rPr lang="en-US" altLang="en-US" dirty="0" smtClean="0"/>
              <a:t>A formal definition of the task consists of:</a:t>
            </a:r>
          </a:p>
          <a:p>
            <a:pPr lvl="1"/>
            <a:endParaRPr lang="en-US" altLang="en-US" dirty="0" smtClean="0"/>
          </a:p>
          <a:p>
            <a:pPr marL="914400" lvl="1" indent="-457200">
              <a:buFont typeface="+mj-lt"/>
              <a:buAutoNum type="arabicPeriod"/>
            </a:pPr>
            <a:r>
              <a:rPr lang="en-US" altLang="en-US" dirty="0" smtClean="0"/>
              <a:t>A definition of the </a:t>
            </a:r>
            <a:r>
              <a:rPr lang="en-US" altLang="en-US" b="1" dirty="0" smtClean="0"/>
              <a:t>mentions</a:t>
            </a:r>
            <a:r>
              <a:rPr lang="en-US" altLang="en-US" dirty="0" smtClean="0"/>
              <a:t> (concepts, entities) to highlight</a:t>
            </a:r>
          </a:p>
          <a:p>
            <a:pPr marL="457200" lvl="1" indent="0">
              <a:buNone/>
            </a:pPr>
            <a:r>
              <a:rPr lang="en-US" altLang="en-US" dirty="0" smtClean="0"/>
              <a:t> 	</a:t>
            </a:r>
          </a:p>
          <a:p>
            <a:pPr marL="914400" lvl="1" indent="-457200">
              <a:buAutoNum type="arabicPeriod" startAt="2"/>
            </a:pPr>
            <a:r>
              <a:rPr lang="en-US" altLang="en-US" dirty="0" smtClean="0"/>
              <a:t>Determining the target encyclopedic resource (</a:t>
            </a:r>
            <a:r>
              <a:rPr lang="en-US" altLang="en-US" b="1" dirty="0" smtClean="0"/>
              <a:t>KB</a:t>
            </a:r>
            <a:r>
              <a:rPr lang="en-US" altLang="en-US" dirty="0" smtClean="0"/>
              <a:t>)  </a:t>
            </a:r>
          </a:p>
          <a:p>
            <a:pPr marL="914400" lvl="1" indent="-457200">
              <a:buAutoNum type="arabicPeriod" startAt="2"/>
            </a:pPr>
            <a:endParaRPr lang="en-US" altLang="en-US" dirty="0"/>
          </a:p>
          <a:p>
            <a:pPr marL="914400" lvl="1" indent="-457200">
              <a:buAutoNum type="arabicPeriod" startAt="2"/>
            </a:pPr>
            <a:r>
              <a:rPr lang="en-US" altLang="en-US" dirty="0" smtClean="0"/>
              <a:t>Defining what to point to in the KB (</a:t>
            </a:r>
            <a:r>
              <a:rPr lang="en-US" altLang="en-US" b="1" dirty="0" smtClean="0"/>
              <a:t>title</a:t>
            </a:r>
            <a:r>
              <a:rPr lang="en-US" altLang="en-US" dirty="0" smtClean="0"/>
              <a:t>)</a:t>
            </a:r>
          </a:p>
          <a:p>
            <a:endParaRPr lang="en-US" altLang="en-US" dirty="0"/>
          </a:p>
          <a:p>
            <a:pPr marL="0" indent="0">
              <a:buNone/>
            </a:pPr>
            <a:endParaRPr lang="en-US" dirty="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18</a:t>
            </a:fld>
            <a:endParaRPr lang="en-US" altLang="zh-TW" dirty="0"/>
          </a:p>
        </p:txBody>
      </p:sp>
    </p:spTree>
    <p:extLst>
      <p:ext uri="{BB962C8B-B14F-4D97-AF65-F5344CB8AC3E}">
        <p14:creationId xmlns:p14="http://schemas.microsoft.com/office/powerpoint/2010/main" val="326695297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Fuzzy Matching for Candidates</a:t>
            </a:r>
            <a:endParaRPr lang="en-US" dirty="0"/>
          </a:p>
        </p:txBody>
      </p:sp>
      <p:sp>
        <p:nvSpPr>
          <p:cNvPr id="3" name="Content Placeholder 2"/>
          <p:cNvSpPr>
            <a:spLocks noGrp="1"/>
          </p:cNvSpPr>
          <p:nvPr>
            <p:ph idx="1"/>
          </p:nvPr>
        </p:nvSpPr>
        <p:spPr/>
        <p:txBody>
          <a:bodyPr/>
          <a:lstStyle/>
          <a:p>
            <a:r>
              <a:rPr lang="en-US" dirty="0" smtClean="0"/>
              <a:t>For current </a:t>
            </a:r>
            <a:r>
              <a:rPr lang="en-US" dirty="0" err="1" smtClean="0"/>
              <a:t>Wikification</a:t>
            </a:r>
            <a:r>
              <a:rPr lang="en-US" dirty="0" smtClean="0"/>
              <a:t> systems all require</a:t>
            </a:r>
          </a:p>
          <a:p>
            <a:pPr lvl="1"/>
            <a:r>
              <a:rPr lang="en-US" dirty="0" smtClean="0"/>
              <a:t>A lexicon that maps a surface form to an entity is needed</a:t>
            </a:r>
          </a:p>
          <a:p>
            <a:endParaRPr lang="en-US" dirty="0" smtClean="0"/>
          </a:p>
          <a:p>
            <a:r>
              <a:rPr lang="en-US" dirty="0" smtClean="0"/>
              <a:t>Limitations</a:t>
            </a:r>
          </a:p>
          <a:p>
            <a:pPr lvl="1"/>
            <a:r>
              <a:rPr lang="en-US" dirty="0" smtClean="0"/>
              <a:t>Lexicon size is fixed; Computer memory is limited</a:t>
            </a:r>
          </a:p>
          <a:p>
            <a:pPr lvl="1"/>
            <a:r>
              <a:rPr lang="en-US" dirty="0" smtClean="0"/>
              <a:t>Countless surface form variations.</a:t>
            </a:r>
          </a:p>
          <a:p>
            <a:pPr lvl="1"/>
            <a:endParaRPr lang="en-US" dirty="0" smtClean="0">
              <a:sym typeface="Wingdings"/>
            </a:endParaRPr>
          </a:p>
          <a:p>
            <a:r>
              <a:rPr lang="en-US" dirty="0" smtClean="0">
                <a:sym typeface="Wingdings"/>
              </a:rPr>
              <a:t>Example 1: Misspellings </a:t>
            </a:r>
          </a:p>
          <a:p>
            <a:pPr lvl="1"/>
            <a:r>
              <a:rPr lang="en-US" dirty="0">
                <a:sym typeface="Wingdings"/>
              </a:rPr>
              <a:t>E.g., </a:t>
            </a:r>
            <a:r>
              <a:rPr lang="en-US" dirty="0" smtClean="0">
                <a:sym typeface="Wingdings"/>
              </a:rPr>
              <a:t>in queries, OCR and Speech Rec. errors,  …</a:t>
            </a:r>
          </a:p>
          <a:p>
            <a:endParaRPr lang="en-US" dirty="0" smtClean="0"/>
          </a:p>
          <a:p>
            <a:r>
              <a:rPr lang="en-US" dirty="0" smtClean="0"/>
              <a:t>Example 2: How to link hashtags to the entities?</a:t>
            </a:r>
          </a:p>
          <a:p>
            <a:pPr lvl="1"/>
            <a:r>
              <a:rPr lang="en-US" dirty="0" smtClean="0"/>
              <a:t>#</a:t>
            </a:r>
            <a:r>
              <a:rPr lang="en-US" dirty="0" err="1" smtClean="0"/>
              <a:t>TheCloneWar</a:t>
            </a:r>
            <a:endParaRPr lang="en-US" dirty="0" smtClean="0"/>
          </a:p>
          <a:p>
            <a:endParaRPr lang="en-US" dirty="0"/>
          </a:p>
          <a:p>
            <a:endParaRPr lang="en-US" dirty="0" smtClean="0"/>
          </a:p>
          <a:p>
            <a:endParaRPr lang="en-US" dirty="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180</a:t>
            </a:fld>
            <a:endParaRPr lang="en-US" altLang="zh-TW" dirty="0"/>
          </a:p>
        </p:txBody>
      </p:sp>
    </p:spTree>
    <p:extLst>
      <p:ext uri="{BB962C8B-B14F-4D97-AF65-F5344CB8AC3E}">
        <p14:creationId xmlns:p14="http://schemas.microsoft.com/office/powerpoint/2010/main" val="257618926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 Hashtags</a:t>
            </a:r>
            <a:endParaRPr lang="en-US" dirty="0"/>
          </a:p>
        </p:txBody>
      </p:sp>
      <p:sp>
        <p:nvSpPr>
          <p:cNvPr id="3" name="Content Placeholder 2"/>
          <p:cNvSpPr>
            <a:spLocks noGrp="1"/>
          </p:cNvSpPr>
          <p:nvPr>
            <p:ph idx="1"/>
          </p:nvPr>
        </p:nvSpPr>
        <p:spPr/>
        <p:txBody>
          <a:bodyPr/>
          <a:lstStyle/>
          <a:p>
            <a:r>
              <a:rPr lang="en-US" dirty="0" smtClean="0"/>
              <a:t>URL/word/Hashtag Breaker [Wang et. al, WWW 11]</a:t>
            </a:r>
          </a:p>
          <a:p>
            <a:pPr lvl="1"/>
            <a:r>
              <a:rPr lang="en-US" dirty="0" smtClean="0"/>
              <a:t>By using the a language model that is trained a very large corpus (</a:t>
            </a:r>
            <a:r>
              <a:rPr lang="en-US" dirty="0" err="1" smtClean="0"/>
              <a:t>Microsft</a:t>
            </a:r>
            <a:r>
              <a:rPr lang="en-US" dirty="0" smtClean="0"/>
              <a:t> N-gram), we could break hashtags into the words by maximizing the probability of the individual tokens</a:t>
            </a:r>
            <a:endParaRPr lang="en-US" dirty="0"/>
          </a:p>
          <a:p>
            <a:pPr marL="0" indent="0">
              <a:buNone/>
            </a:pPr>
            <a:endParaRPr lang="en-US" dirty="0"/>
          </a:p>
          <a:p>
            <a:r>
              <a:rPr lang="en-US" dirty="0" smtClean="0"/>
              <a:t>Building a tire data structure that could get words with </a:t>
            </a:r>
            <a:r>
              <a:rPr lang="en-US" dirty="0"/>
              <a:t>similar </a:t>
            </a:r>
            <a:r>
              <a:rPr lang="en-US" dirty="0" smtClean="0"/>
              <a:t>spellings efficiently  [Duan </a:t>
            </a:r>
            <a:r>
              <a:rPr lang="en-US" dirty="0"/>
              <a:t>et al. </a:t>
            </a:r>
            <a:r>
              <a:rPr lang="en-US" dirty="0" smtClean="0"/>
              <a:t>WWW11</a:t>
            </a:r>
            <a:r>
              <a:rPr lang="en-US" dirty="0"/>
              <a:t>]</a:t>
            </a:r>
          </a:p>
          <a:p>
            <a:pPr lvl="1"/>
            <a:endParaRPr lang="en-US" dirty="0"/>
          </a:p>
          <a:p>
            <a:pPr lvl="1"/>
            <a:endParaRPr lang="en-US" dirty="0"/>
          </a:p>
          <a:p>
            <a:pPr marL="457200" lvl="1" indent="0">
              <a:buNone/>
            </a:pPr>
            <a:endParaRPr lang="en-US" dirty="0" smtClean="0"/>
          </a:p>
          <a:p>
            <a:pPr marL="457200" lvl="1" indent="0">
              <a:buNone/>
            </a:pPr>
            <a:endParaRPr lang="en-US" dirty="0"/>
          </a:p>
          <a:p>
            <a:pPr marL="457200" lvl="1" indent="0">
              <a:buNone/>
            </a:pP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167847327"/>
              </p:ext>
            </p:extLst>
          </p:nvPr>
        </p:nvGraphicFramePr>
        <p:xfrm>
          <a:off x="2899899" y="4384774"/>
          <a:ext cx="2894720" cy="753834"/>
        </p:xfrm>
        <a:graphic>
          <a:graphicData uri="http://schemas.openxmlformats.org/presentationml/2006/ole">
            <mc:AlternateContent xmlns:mc="http://schemas.openxmlformats.org/markup-compatibility/2006">
              <mc:Choice xmlns:v="urn:schemas-microsoft-com:vml" Requires="v">
                <p:oleObj spid="_x0000_s6516" name="Equation" r:id="rId3" imgW="1219200" imgH="317500" progId="Equation.3">
                  <p:embed/>
                </p:oleObj>
              </mc:Choice>
              <mc:Fallback>
                <p:oleObj name="Equation" r:id="rId3" imgW="1219200" imgH="317500" progId="Equation.3">
                  <p:embed/>
                  <p:pic>
                    <p:nvPicPr>
                      <p:cNvPr id="0" name=""/>
                      <p:cNvPicPr/>
                      <p:nvPr/>
                    </p:nvPicPr>
                    <p:blipFill>
                      <a:blip r:embed="rId4"/>
                      <a:stretch>
                        <a:fillRect/>
                      </a:stretch>
                    </p:blipFill>
                    <p:spPr>
                      <a:xfrm>
                        <a:off x="2899899" y="4384774"/>
                        <a:ext cx="2894720" cy="753834"/>
                      </a:xfrm>
                      <a:prstGeom prst="rect">
                        <a:avLst/>
                      </a:prstGeom>
                    </p:spPr>
                  </p:pic>
                </p:oleObj>
              </mc:Fallback>
            </mc:AlternateContent>
          </a:graphicData>
        </a:graphic>
      </p:graphicFrame>
      <p:sp>
        <p:nvSpPr>
          <p:cNvPr id="5" name="TextBox 4"/>
          <p:cNvSpPr txBox="1"/>
          <p:nvPr/>
        </p:nvSpPr>
        <p:spPr>
          <a:xfrm>
            <a:off x="838967" y="4519498"/>
            <a:ext cx="1676485" cy="369332"/>
          </a:xfrm>
          <a:prstGeom prst="rect">
            <a:avLst/>
          </a:prstGeom>
          <a:noFill/>
        </p:spPr>
        <p:txBody>
          <a:bodyPr wrap="none" rtlCol="0">
            <a:spAutoFit/>
          </a:bodyPr>
          <a:lstStyle/>
          <a:p>
            <a:r>
              <a:rPr lang="en-US" dirty="0" smtClean="0"/>
              <a:t>“</a:t>
            </a:r>
            <a:r>
              <a:rPr lang="en-US" dirty="0" err="1" smtClean="0"/>
              <a:t>theCloneWar</a:t>
            </a:r>
            <a:r>
              <a:rPr lang="en-US" dirty="0" smtClean="0"/>
              <a:t>”</a:t>
            </a:r>
            <a:endParaRPr lang="en-US" dirty="0"/>
          </a:p>
        </p:txBody>
      </p:sp>
      <p:cxnSp>
        <p:nvCxnSpPr>
          <p:cNvPr id="7" name="Straight Arrow Connector 6"/>
          <p:cNvCxnSpPr>
            <a:stCxn id="5" idx="3"/>
          </p:cNvCxnSpPr>
          <p:nvPr/>
        </p:nvCxnSpPr>
        <p:spPr>
          <a:xfrm>
            <a:off x="2515452" y="4704164"/>
            <a:ext cx="32855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719453" y="4525274"/>
            <a:ext cx="1633781" cy="369332"/>
          </a:xfrm>
          <a:prstGeom prst="rect">
            <a:avLst/>
          </a:prstGeom>
          <a:noFill/>
        </p:spPr>
        <p:txBody>
          <a:bodyPr wrap="none" rtlCol="0">
            <a:spAutoFit/>
          </a:bodyPr>
          <a:lstStyle/>
          <a:p>
            <a:r>
              <a:rPr lang="en-US" i="1" dirty="0" smtClean="0"/>
              <a:t>The clone war</a:t>
            </a:r>
            <a:endParaRPr lang="en-US" i="1" dirty="0"/>
          </a:p>
        </p:txBody>
      </p:sp>
      <p:cxnSp>
        <p:nvCxnSpPr>
          <p:cNvPr id="9" name="Straight Arrow Connector 8"/>
          <p:cNvCxnSpPr/>
          <p:nvPr/>
        </p:nvCxnSpPr>
        <p:spPr>
          <a:xfrm>
            <a:off x="5892196" y="4689684"/>
            <a:ext cx="764901" cy="14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520687" y="4981844"/>
            <a:ext cx="313044" cy="369332"/>
          </a:xfrm>
          <a:prstGeom prst="rect">
            <a:avLst/>
          </a:prstGeom>
          <a:noFill/>
        </p:spPr>
        <p:txBody>
          <a:bodyPr wrap="none" rtlCol="0">
            <a:spAutoFit/>
          </a:bodyPr>
          <a:lstStyle/>
          <a:p>
            <a:r>
              <a:rPr lang="en-US"/>
              <a:t>q</a:t>
            </a:r>
          </a:p>
        </p:txBody>
      </p:sp>
      <p:sp>
        <p:nvSpPr>
          <p:cNvPr id="13" name="TextBox 12"/>
          <p:cNvSpPr txBox="1"/>
          <p:nvPr/>
        </p:nvSpPr>
        <p:spPr>
          <a:xfrm>
            <a:off x="7067268" y="4937065"/>
            <a:ext cx="300082" cy="369332"/>
          </a:xfrm>
          <a:prstGeom prst="rect">
            <a:avLst/>
          </a:prstGeom>
          <a:noFill/>
        </p:spPr>
        <p:txBody>
          <a:bodyPr wrap="none" rtlCol="0">
            <a:spAutoFit/>
          </a:bodyPr>
          <a:lstStyle/>
          <a:p>
            <a:r>
              <a:rPr lang="en-US" dirty="0"/>
              <a:t>c</a:t>
            </a:r>
          </a:p>
        </p:txBody>
      </p:sp>
      <p:sp>
        <p:nvSpPr>
          <p:cNvPr id="14" name="Rectangle 13"/>
          <p:cNvSpPr/>
          <p:nvPr/>
        </p:nvSpPr>
        <p:spPr>
          <a:xfrm>
            <a:off x="2899899" y="4286597"/>
            <a:ext cx="2894720" cy="835134"/>
          </a:xfrm>
          <a:prstGeom prst="rect">
            <a:avLst/>
          </a:prstGeom>
          <a:solidFill>
            <a:srgbClr val="C0504D">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pPr>
                <a:defRPr/>
              </a:pPr>
              <a:t>181</a:t>
            </a:fld>
            <a:endParaRPr lang="en-US" altLang="zh-TW" dirty="0"/>
          </a:p>
        </p:txBody>
      </p:sp>
    </p:spTree>
    <p:extLst>
      <p:ext uri="{BB962C8B-B14F-4D97-AF65-F5344CB8AC3E}">
        <p14:creationId xmlns:p14="http://schemas.microsoft.com/office/powerpoint/2010/main" val="179874022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Outline</a:t>
            </a:r>
            <a:endParaRPr lang="en-US" dirty="0"/>
          </a:p>
        </p:txBody>
      </p:sp>
      <p:sp>
        <p:nvSpPr>
          <p:cNvPr id="8" name="Content Placeholder 7"/>
          <p:cNvSpPr>
            <a:spLocks noGrp="1"/>
          </p:cNvSpPr>
          <p:nvPr>
            <p:ph idx="1"/>
          </p:nvPr>
        </p:nvSpPr>
        <p:spPr/>
        <p:txBody>
          <a:bodyPr/>
          <a:lstStyle/>
          <a:p>
            <a:r>
              <a:rPr lang="en-US" altLang="en-US" dirty="0" smtClean="0"/>
              <a:t>Motivation and Definition</a:t>
            </a:r>
          </a:p>
          <a:p>
            <a:r>
              <a:rPr lang="en-US" altLang="en-US" dirty="0" smtClean="0"/>
              <a:t>A Skeletal View of a </a:t>
            </a:r>
            <a:r>
              <a:rPr lang="en-US" altLang="en-US" dirty="0" err="1" smtClean="0"/>
              <a:t>Wikification</a:t>
            </a:r>
            <a:r>
              <a:rPr lang="en-US" altLang="en-US" dirty="0" smtClean="0"/>
              <a:t> System</a:t>
            </a:r>
          </a:p>
          <a:p>
            <a:pPr lvl="1"/>
            <a:r>
              <a:rPr lang="en-US" altLang="en-US" dirty="0" smtClean="0"/>
              <a:t>High Level Algorithmic Approach</a:t>
            </a:r>
          </a:p>
          <a:p>
            <a:r>
              <a:rPr lang="en-US" altLang="en-US" dirty="0" smtClean="0"/>
              <a:t>Key Challenges </a:t>
            </a:r>
          </a:p>
          <a:p>
            <a:endParaRPr lang="en-US" altLang="en-US" dirty="0" smtClean="0"/>
          </a:p>
          <a:p>
            <a:pPr marL="0" indent="0" algn="ctr">
              <a:buNone/>
            </a:pPr>
            <a:r>
              <a:rPr lang="en-US" altLang="en-US" sz="2000" dirty="0" smtClean="0"/>
              <a:t>Coffee Break</a:t>
            </a:r>
          </a:p>
          <a:p>
            <a:endParaRPr lang="en-US" altLang="en-US" dirty="0" smtClean="0"/>
          </a:p>
          <a:p>
            <a:r>
              <a:rPr lang="en-US" altLang="en-US" dirty="0" smtClean="0"/>
              <a:t>Recent Advances</a:t>
            </a:r>
          </a:p>
          <a:p>
            <a:r>
              <a:rPr lang="en-US" altLang="en-US" dirty="0" smtClean="0"/>
              <a:t>New Tasks, Trends and Applications</a:t>
            </a:r>
          </a:p>
          <a:p>
            <a:r>
              <a:rPr lang="en-US" altLang="en-US" dirty="0" smtClean="0">
                <a:solidFill>
                  <a:srgbClr val="FF0000"/>
                </a:solidFill>
              </a:rPr>
              <a:t>What</a:t>
            </a:r>
            <a:r>
              <a:rPr lang="ja-JP" altLang="en-US" dirty="0" smtClean="0">
                <a:solidFill>
                  <a:srgbClr val="FF0000"/>
                </a:solidFill>
              </a:rPr>
              <a:t>’</a:t>
            </a:r>
            <a:r>
              <a:rPr lang="en-US" altLang="ja-JP" dirty="0" smtClean="0">
                <a:solidFill>
                  <a:srgbClr val="FF0000"/>
                </a:solidFill>
              </a:rPr>
              <a:t>s Next?</a:t>
            </a:r>
          </a:p>
          <a:p>
            <a:r>
              <a:rPr lang="en-US" altLang="en-US" dirty="0" smtClean="0"/>
              <a:t>Resources, Shared Tasks and Demos</a:t>
            </a:r>
          </a:p>
          <a:p>
            <a:pPr lvl="1"/>
            <a:endParaRPr lang="en-US" altLang="en-US" dirty="0" smtClean="0">
              <a:solidFill>
                <a:schemeClr val="tx1"/>
              </a:solidFill>
            </a:endParaRPr>
          </a:p>
          <a:p>
            <a:pPr lvl="1"/>
            <a:endParaRPr lang="en-US" altLang="en-US" dirty="0" smtClean="0">
              <a:solidFill>
                <a:schemeClr val="tx1"/>
              </a:solidFill>
            </a:endParaRPr>
          </a:p>
          <a:p>
            <a:pPr lvl="1"/>
            <a:endParaRPr lang="en-US" altLang="en-US" dirty="0" smtClean="0"/>
          </a:p>
          <a:p>
            <a:endParaRPr lang="en-US" dirty="0"/>
          </a:p>
        </p:txBody>
      </p:sp>
      <p:sp>
        <p:nvSpPr>
          <p:cNvPr id="5" name="Right Arrow 4"/>
          <p:cNvSpPr/>
          <p:nvPr/>
        </p:nvSpPr>
        <p:spPr>
          <a:xfrm>
            <a:off x="-11291" y="4869160"/>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3142556"/>
            <a:ext cx="936104" cy="489482"/>
          </a:xfrm>
          <a:prstGeom prst="rect">
            <a:avLst/>
          </a:prstGeom>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182</a:t>
            </a:fld>
            <a:endParaRPr lang="en-US" altLang="zh-TW" dirty="0"/>
          </a:p>
        </p:txBody>
      </p:sp>
    </p:spTree>
    <p:extLst>
      <p:ext uri="{BB962C8B-B14F-4D97-AF65-F5344CB8AC3E}">
        <p14:creationId xmlns:p14="http://schemas.microsoft.com/office/powerpoint/2010/main" val="2225487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 Now..</a:t>
            </a:r>
            <a:endParaRPr lang="en-US" dirty="0"/>
          </a:p>
        </p:txBody>
      </p:sp>
      <p:sp>
        <p:nvSpPr>
          <p:cNvPr id="12290" name="Slide Number Placeholder 3"/>
          <p:cNvSpPr>
            <a:spLocks noGrp="1"/>
          </p:cNvSpPr>
          <p:nvPr>
            <p:ph type="sldNum" sz="quarter" idx="4"/>
          </p:nvPr>
        </p:nvSpPr>
        <p:spPr bwMode="auto">
          <a:xfrm>
            <a:off x="7010400" y="6248400"/>
            <a:ext cx="2133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7781F73D-7664-421E-8B12-325386476FC1}" type="slidenum">
              <a:rPr lang="en-US" altLang="en-US" smtClean="0">
                <a:solidFill>
                  <a:srgbClr val="000000"/>
                </a:solidFill>
                <a:latin typeface="Garamond" pitchFamily="18" charset="0"/>
              </a:rPr>
              <a:pPr/>
              <a:t>183</a:t>
            </a:fld>
            <a:endParaRPr lang="en-US" altLang="en-US" smtClean="0">
              <a:solidFill>
                <a:srgbClr val="000000"/>
              </a:solidFill>
              <a:latin typeface="Garamond" pitchFamily="18" charset="0"/>
            </a:endParaRPr>
          </a:p>
        </p:txBody>
      </p:sp>
      <p:sp>
        <p:nvSpPr>
          <p:cNvPr id="14" name="Content Placeholder 13"/>
          <p:cNvSpPr>
            <a:spLocks noGrp="1"/>
          </p:cNvSpPr>
          <p:nvPr>
            <p:ph idx="1"/>
          </p:nvPr>
        </p:nvSpPr>
        <p:spPr>
          <a:xfrm>
            <a:off x="457200" y="2995530"/>
            <a:ext cx="8229600" cy="3130633"/>
          </a:xfrm>
        </p:spPr>
        <p:txBody>
          <a:bodyPr/>
          <a:lstStyle/>
          <a:p>
            <a:r>
              <a:rPr lang="en-US" dirty="0" err="1" smtClean="0"/>
              <a:t>Wikification</a:t>
            </a:r>
            <a:r>
              <a:rPr lang="en-US" dirty="0" smtClean="0"/>
              <a:t> &amp; Entity Linking </a:t>
            </a:r>
          </a:p>
          <a:p>
            <a:pPr lvl="1"/>
            <a:r>
              <a:rPr lang="en-US" dirty="0" smtClean="0"/>
              <a:t>Understand the semantic of text by “linking/grounding” </a:t>
            </a:r>
          </a:p>
          <a:p>
            <a:r>
              <a:rPr lang="en-US" dirty="0" smtClean="0"/>
              <a:t>Right now:</a:t>
            </a:r>
          </a:p>
          <a:p>
            <a:pPr lvl="1"/>
            <a:r>
              <a:rPr lang="en-US" dirty="0" smtClean="0"/>
              <a:t>Knowledge = (almost) Wikipedia entities</a:t>
            </a:r>
          </a:p>
          <a:p>
            <a:pPr lvl="1"/>
            <a:r>
              <a:rPr lang="en-US" dirty="0" smtClean="0"/>
              <a:t>Text = Text-based Documents; News Documents</a:t>
            </a:r>
          </a:p>
          <a:p>
            <a:pPr lvl="1"/>
            <a:endParaRPr lang="en-US" dirty="0" smtClean="0"/>
          </a:p>
          <a:p>
            <a:r>
              <a:rPr lang="en-US" dirty="0" smtClean="0"/>
              <a:t>How can we bring text understanding to the next level?</a:t>
            </a:r>
          </a:p>
          <a:p>
            <a:pPr marL="0" indent="0">
              <a:buNone/>
            </a:pPr>
            <a:endParaRPr lang="en-US" dirty="0"/>
          </a:p>
        </p:txBody>
      </p:sp>
      <p:grpSp>
        <p:nvGrpSpPr>
          <p:cNvPr id="15" name="Group 14"/>
          <p:cNvGrpSpPr/>
          <p:nvPr/>
        </p:nvGrpSpPr>
        <p:grpSpPr>
          <a:xfrm>
            <a:off x="1079612" y="1196752"/>
            <a:ext cx="6660740" cy="2016224"/>
            <a:chOff x="1079612" y="1196752"/>
            <a:chExt cx="6660740" cy="2016224"/>
          </a:xfrm>
        </p:grpSpPr>
        <p:grpSp>
          <p:nvGrpSpPr>
            <p:cNvPr id="7" name="Group 6"/>
            <p:cNvGrpSpPr/>
            <p:nvPr/>
          </p:nvGrpSpPr>
          <p:grpSpPr>
            <a:xfrm>
              <a:off x="1079612" y="1196752"/>
              <a:ext cx="2520280" cy="1961298"/>
              <a:chOff x="2339752" y="1295972"/>
              <a:chExt cx="2520280" cy="1961298"/>
            </a:xfrm>
          </p:grpSpPr>
          <p:sp>
            <p:nvSpPr>
              <p:cNvPr id="5" name="TextBox 4"/>
              <p:cNvSpPr txBox="1"/>
              <p:nvPr/>
            </p:nvSpPr>
            <p:spPr>
              <a:xfrm>
                <a:off x="2339752" y="2725419"/>
                <a:ext cx="2520280" cy="369332"/>
              </a:xfrm>
              <a:prstGeom prst="rect">
                <a:avLst/>
              </a:prstGeom>
              <a:noFill/>
            </p:spPr>
            <p:txBody>
              <a:bodyPr wrap="square" rtlCol="0">
                <a:spAutoFit/>
              </a:bodyPr>
              <a:lstStyle/>
              <a:p>
                <a:pPr algn="ctr"/>
                <a:r>
                  <a:rPr lang="en-US" dirty="0" smtClean="0"/>
                  <a:t>Knowledge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1295972"/>
                <a:ext cx="1824377" cy="1961298"/>
              </a:xfrm>
              <a:prstGeom prst="rect">
                <a:avLst/>
              </a:prstGeom>
            </p:spPr>
          </p:pic>
        </p:grpSp>
        <p:sp>
          <p:nvSpPr>
            <p:cNvPr id="10" name="TextBox 9"/>
            <p:cNvSpPr txBox="1"/>
            <p:nvPr/>
          </p:nvSpPr>
          <p:spPr>
            <a:xfrm>
              <a:off x="5220072" y="2639564"/>
              <a:ext cx="2520280" cy="369332"/>
            </a:xfrm>
            <a:prstGeom prst="rect">
              <a:avLst/>
            </a:prstGeom>
            <a:noFill/>
          </p:spPr>
          <p:txBody>
            <a:bodyPr wrap="square" rtlCol="0">
              <a:spAutoFit/>
            </a:bodyPr>
            <a:lstStyle/>
            <a:p>
              <a:pPr algn="ctr"/>
              <a:r>
                <a:rPr lang="en-US" dirty="0" smtClean="0"/>
                <a:t>Text</a:t>
              </a:r>
              <a:endParaRPr lang="en-US" dirty="0"/>
            </a:p>
          </p:txBody>
        </p:sp>
        <p:grpSp>
          <p:nvGrpSpPr>
            <p:cNvPr id="12" name="Group 11"/>
            <p:cNvGrpSpPr/>
            <p:nvPr/>
          </p:nvGrpSpPr>
          <p:grpSpPr>
            <a:xfrm>
              <a:off x="3480053" y="1412776"/>
              <a:ext cx="2087709" cy="1025194"/>
              <a:chOff x="3480053" y="2132856"/>
              <a:chExt cx="2087709" cy="1025194"/>
            </a:xfrm>
          </p:grpSpPr>
          <p:sp>
            <p:nvSpPr>
              <p:cNvPr id="8" name="Left-Right Arrow 7"/>
              <p:cNvSpPr/>
              <p:nvPr/>
            </p:nvSpPr>
            <p:spPr>
              <a:xfrm>
                <a:off x="3480053" y="2132856"/>
                <a:ext cx="2087709" cy="1025194"/>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923928" y="2420888"/>
                <a:ext cx="1296144" cy="369332"/>
              </a:xfrm>
              <a:prstGeom prst="rect">
                <a:avLst/>
              </a:prstGeom>
              <a:noFill/>
            </p:spPr>
            <p:txBody>
              <a:bodyPr wrap="square" rtlCol="0">
                <a:spAutoFit/>
              </a:bodyPr>
              <a:lstStyle/>
              <a:p>
                <a:r>
                  <a:rPr lang="en-US" dirty="0" smtClean="0"/>
                  <a:t>Grounding</a:t>
                </a:r>
                <a:endParaRPr lang="en-US" dirty="0"/>
              </a:p>
            </p:txBody>
          </p:sp>
        </p:grpSp>
        <p:pic>
          <p:nvPicPr>
            <p:cNvPr id="1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447923" y="1196752"/>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grpSp>
    </p:spTree>
    <p:extLst>
      <p:ext uri="{BB962C8B-B14F-4D97-AF65-F5344CB8AC3E}">
        <p14:creationId xmlns:p14="http://schemas.microsoft.com/office/powerpoint/2010/main" val="220143326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Entity Grounding to Knowledge Grounding</a:t>
            </a:r>
            <a:endParaRPr lang="en-US" dirty="0"/>
          </a:p>
        </p:txBody>
      </p:sp>
      <p:sp>
        <p:nvSpPr>
          <p:cNvPr id="3" name="Content Placeholder 2"/>
          <p:cNvSpPr>
            <a:spLocks noGrp="1"/>
          </p:cNvSpPr>
          <p:nvPr>
            <p:ph idx="1"/>
          </p:nvPr>
        </p:nvSpPr>
        <p:spPr>
          <a:xfrm>
            <a:off x="457200" y="3008896"/>
            <a:ext cx="8229600" cy="3117267"/>
          </a:xfrm>
        </p:spPr>
        <p:txBody>
          <a:bodyPr/>
          <a:lstStyle/>
          <a:p>
            <a:r>
              <a:rPr lang="en-US" dirty="0" smtClean="0"/>
              <a:t>Knowledge does not only contain entities</a:t>
            </a:r>
          </a:p>
          <a:p>
            <a:pPr lvl="1"/>
            <a:r>
              <a:rPr lang="en-US" dirty="0" smtClean="0"/>
              <a:t>Relations: Freebase or </a:t>
            </a:r>
            <a:r>
              <a:rPr lang="en-US" dirty="0" err="1" smtClean="0"/>
              <a:t>Dbpedia</a:t>
            </a:r>
            <a:endParaRPr lang="en-US" dirty="0" smtClean="0"/>
          </a:p>
          <a:p>
            <a:r>
              <a:rPr lang="en-US" dirty="0"/>
              <a:t>Large scale semantic </a:t>
            </a:r>
            <a:r>
              <a:rPr lang="en-US" dirty="0" smtClean="0"/>
              <a:t>parsing</a:t>
            </a:r>
          </a:p>
          <a:p>
            <a:pPr lvl="1"/>
            <a:r>
              <a:rPr lang="en-US" dirty="0" smtClean="0"/>
              <a:t>Semantic parsing + Entity Linking?</a:t>
            </a:r>
            <a:endParaRPr lang="en-US" sz="2000" dirty="0"/>
          </a:p>
          <a:p>
            <a:pPr marL="457200" lvl="1" indent="0">
              <a:buNone/>
            </a:pPr>
            <a:r>
              <a:rPr lang="en-US" sz="2000" dirty="0" smtClean="0"/>
              <a:t>      Which university did Obama go to? </a:t>
            </a:r>
            <a:r>
              <a:rPr lang="en-US" sz="2000" dirty="0"/>
              <a:t>[</a:t>
            </a:r>
            <a:r>
              <a:rPr lang="en-US" sz="2000" dirty="0" err="1"/>
              <a:t>Berant</a:t>
            </a:r>
            <a:r>
              <a:rPr lang="en-US" sz="2000" dirty="0"/>
              <a:t>, et. </a:t>
            </a:r>
            <a:r>
              <a:rPr lang="en-US" sz="2000" dirty="0" smtClean="0"/>
              <a:t>al</a:t>
            </a:r>
            <a:r>
              <a:rPr lang="en-US" sz="2000" dirty="0"/>
              <a:t>, ACL </a:t>
            </a:r>
            <a:r>
              <a:rPr lang="en-US" sz="2000" dirty="0" smtClean="0"/>
              <a:t>14]</a:t>
            </a:r>
          </a:p>
          <a:p>
            <a:pPr marL="0" indent="0" algn="ctr">
              <a:buNone/>
            </a:pPr>
            <a:r>
              <a:rPr lang="en-US" sz="2000" u="sng" dirty="0" smtClean="0"/>
              <a:t>The lexical matching problem in semantic parsing is entity linking</a:t>
            </a:r>
          </a:p>
          <a:p>
            <a:r>
              <a:rPr lang="en-US" dirty="0" smtClean="0"/>
              <a:t>Should we jointly ground entities and relations?</a:t>
            </a:r>
          </a:p>
          <a:p>
            <a:pPr marL="0" indent="0">
              <a:buNone/>
            </a:pPr>
            <a:endParaRPr lang="en-US" sz="2000" dirty="0"/>
          </a:p>
        </p:txBody>
      </p:sp>
      <p:grpSp>
        <p:nvGrpSpPr>
          <p:cNvPr id="14" name="Group 13"/>
          <p:cNvGrpSpPr/>
          <p:nvPr/>
        </p:nvGrpSpPr>
        <p:grpSpPr>
          <a:xfrm>
            <a:off x="1079612" y="1196752"/>
            <a:ext cx="6660740" cy="2016224"/>
            <a:chOff x="1079612" y="1196752"/>
            <a:chExt cx="6660740" cy="2016224"/>
          </a:xfrm>
        </p:grpSpPr>
        <p:grpSp>
          <p:nvGrpSpPr>
            <p:cNvPr id="15" name="Group 14"/>
            <p:cNvGrpSpPr/>
            <p:nvPr/>
          </p:nvGrpSpPr>
          <p:grpSpPr>
            <a:xfrm>
              <a:off x="1079612" y="1196752"/>
              <a:ext cx="2520280" cy="1961298"/>
              <a:chOff x="2339752" y="1295972"/>
              <a:chExt cx="2520280" cy="1961298"/>
            </a:xfrm>
          </p:grpSpPr>
          <p:sp>
            <p:nvSpPr>
              <p:cNvPr id="21" name="TextBox 20"/>
              <p:cNvSpPr txBox="1"/>
              <p:nvPr/>
            </p:nvSpPr>
            <p:spPr>
              <a:xfrm>
                <a:off x="2339752" y="2725419"/>
                <a:ext cx="2520280" cy="369332"/>
              </a:xfrm>
              <a:prstGeom prst="rect">
                <a:avLst/>
              </a:prstGeom>
              <a:noFill/>
            </p:spPr>
            <p:txBody>
              <a:bodyPr wrap="square" rtlCol="0">
                <a:spAutoFit/>
              </a:bodyPr>
              <a:lstStyle/>
              <a:p>
                <a:pPr algn="ctr"/>
                <a:r>
                  <a:rPr lang="en-US" dirty="0" smtClean="0"/>
                  <a:t>Knowledge</a:t>
                </a:r>
                <a:endParaRPr lang="en-US" dirty="0"/>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1295972"/>
                <a:ext cx="1824377" cy="1961298"/>
              </a:xfrm>
              <a:prstGeom prst="rect">
                <a:avLst/>
              </a:prstGeom>
            </p:spPr>
          </p:pic>
        </p:grpSp>
        <p:sp>
          <p:nvSpPr>
            <p:cNvPr id="16" name="TextBox 15"/>
            <p:cNvSpPr txBox="1"/>
            <p:nvPr/>
          </p:nvSpPr>
          <p:spPr>
            <a:xfrm>
              <a:off x="5220072" y="2639564"/>
              <a:ext cx="2520280" cy="369332"/>
            </a:xfrm>
            <a:prstGeom prst="rect">
              <a:avLst/>
            </a:prstGeom>
            <a:noFill/>
          </p:spPr>
          <p:txBody>
            <a:bodyPr wrap="square" rtlCol="0">
              <a:spAutoFit/>
            </a:bodyPr>
            <a:lstStyle/>
            <a:p>
              <a:pPr algn="ctr"/>
              <a:r>
                <a:rPr lang="en-US" dirty="0" smtClean="0"/>
                <a:t>Text</a:t>
              </a:r>
              <a:endParaRPr lang="en-US" dirty="0"/>
            </a:p>
          </p:txBody>
        </p:sp>
        <p:grpSp>
          <p:nvGrpSpPr>
            <p:cNvPr id="17" name="Group 16"/>
            <p:cNvGrpSpPr/>
            <p:nvPr/>
          </p:nvGrpSpPr>
          <p:grpSpPr>
            <a:xfrm>
              <a:off x="3275857" y="1412776"/>
              <a:ext cx="2448272" cy="1025194"/>
              <a:chOff x="3275857" y="2132856"/>
              <a:chExt cx="2448272" cy="1025194"/>
            </a:xfrm>
          </p:grpSpPr>
          <p:sp>
            <p:nvSpPr>
              <p:cNvPr id="19" name="Left-Right Arrow 18"/>
              <p:cNvSpPr/>
              <p:nvPr/>
            </p:nvSpPr>
            <p:spPr>
              <a:xfrm>
                <a:off x="3275857" y="2132856"/>
                <a:ext cx="2448272" cy="1025194"/>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851920" y="2420888"/>
                <a:ext cx="1368152" cy="369332"/>
              </a:xfrm>
              <a:prstGeom prst="rect">
                <a:avLst/>
              </a:prstGeom>
              <a:noFill/>
            </p:spPr>
            <p:txBody>
              <a:bodyPr wrap="square" rtlCol="0">
                <a:spAutoFit/>
              </a:bodyPr>
              <a:lstStyle/>
              <a:p>
                <a:r>
                  <a:rPr lang="en-US" b="1" dirty="0" smtClean="0">
                    <a:solidFill>
                      <a:srgbClr val="FF0000"/>
                    </a:solidFill>
                  </a:rPr>
                  <a:t>Grounding</a:t>
                </a:r>
                <a:endParaRPr lang="en-US" b="1" dirty="0">
                  <a:solidFill>
                    <a:srgbClr val="FF0000"/>
                  </a:solidFill>
                </a:endParaRPr>
              </a:p>
            </p:txBody>
          </p:sp>
        </p:grpSp>
        <p:pic>
          <p:nvPicPr>
            <p:cNvPr id="1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447923" y="1196752"/>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gr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184</a:t>
            </a:fld>
            <a:endParaRPr lang="en-US" altLang="zh-TW" dirty="0"/>
          </a:p>
        </p:txBody>
      </p:sp>
    </p:spTree>
    <p:extLst>
      <p:ext uri="{BB962C8B-B14F-4D97-AF65-F5344CB8AC3E}">
        <p14:creationId xmlns:p14="http://schemas.microsoft.com/office/powerpoint/2010/main" val="230326847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Knowledge Resources</a:t>
            </a:r>
            <a:endParaRPr lang="en-US" dirty="0"/>
          </a:p>
        </p:txBody>
      </p:sp>
      <p:sp>
        <p:nvSpPr>
          <p:cNvPr id="3" name="Content Placeholder 2"/>
          <p:cNvSpPr>
            <a:spLocks noGrp="1"/>
          </p:cNvSpPr>
          <p:nvPr>
            <p:ph idx="1"/>
          </p:nvPr>
        </p:nvSpPr>
        <p:spPr>
          <a:xfrm>
            <a:off x="457200" y="3356992"/>
            <a:ext cx="8229600" cy="2769171"/>
          </a:xfrm>
        </p:spPr>
        <p:txBody>
          <a:bodyPr/>
          <a:lstStyle/>
          <a:p>
            <a:r>
              <a:rPr lang="en-US" dirty="0" smtClean="0"/>
              <a:t>We have: Wikipedia; Freebase; Customized databases; IMDB…</a:t>
            </a:r>
          </a:p>
          <a:p>
            <a:r>
              <a:rPr lang="en-US" dirty="0" smtClean="0"/>
              <a:t>How can we have one unified id for all databases?</a:t>
            </a:r>
          </a:p>
          <a:p>
            <a:pPr lvl="1"/>
            <a:r>
              <a:rPr lang="en-US" dirty="0" smtClean="0"/>
              <a:t>Entity Linking is related to DB Integration</a:t>
            </a:r>
          </a:p>
          <a:p>
            <a:r>
              <a:rPr lang="en-US" dirty="0" smtClean="0"/>
              <a:t>Different Knowledge bases contain different resources</a:t>
            </a:r>
          </a:p>
          <a:p>
            <a:pPr lvl="1"/>
            <a:r>
              <a:rPr lang="en-US" dirty="0" smtClean="0"/>
              <a:t>How to utilized them for better grounding?</a:t>
            </a:r>
          </a:p>
          <a:p>
            <a:r>
              <a:rPr lang="en-US" dirty="0" smtClean="0"/>
              <a:t>How can we use Wikipedia together with another knowledge base?</a:t>
            </a:r>
          </a:p>
          <a:p>
            <a:pPr lvl="1"/>
            <a:endParaRPr lang="en-US" dirty="0"/>
          </a:p>
        </p:txBody>
      </p:sp>
      <p:grpSp>
        <p:nvGrpSpPr>
          <p:cNvPr id="4" name="Group 3"/>
          <p:cNvGrpSpPr/>
          <p:nvPr/>
        </p:nvGrpSpPr>
        <p:grpSpPr>
          <a:xfrm>
            <a:off x="1079612" y="1196752"/>
            <a:ext cx="6660740" cy="2033306"/>
            <a:chOff x="1079612" y="1196752"/>
            <a:chExt cx="6660740" cy="2033306"/>
          </a:xfrm>
        </p:grpSpPr>
        <p:grpSp>
          <p:nvGrpSpPr>
            <p:cNvPr id="5" name="Group 4"/>
            <p:cNvGrpSpPr/>
            <p:nvPr/>
          </p:nvGrpSpPr>
          <p:grpSpPr>
            <a:xfrm>
              <a:off x="1079612" y="1268760"/>
              <a:ext cx="2520280" cy="1961298"/>
              <a:chOff x="2339752" y="1367980"/>
              <a:chExt cx="2520280" cy="1961298"/>
            </a:xfrm>
          </p:grpSpPr>
          <p:sp>
            <p:nvSpPr>
              <p:cNvPr id="11" name="TextBox 10"/>
              <p:cNvSpPr txBox="1"/>
              <p:nvPr/>
            </p:nvSpPr>
            <p:spPr>
              <a:xfrm>
                <a:off x="2339752" y="2725419"/>
                <a:ext cx="2520280" cy="369332"/>
              </a:xfrm>
              <a:prstGeom prst="rect">
                <a:avLst/>
              </a:prstGeom>
              <a:noFill/>
            </p:spPr>
            <p:txBody>
              <a:bodyPr wrap="square" rtlCol="0">
                <a:spAutoFit/>
              </a:bodyPr>
              <a:lstStyle/>
              <a:p>
                <a:pPr algn="ctr"/>
                <a:r>
                  <a:rPr lang="en-US" dirty="0" smtClean="0"/>
                  <a:t>Knowledge</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691" y="1367980"/>
                <a:ext cx="1824377" cy="1961298"/>
              </a:xfrm>
              <a:prstGeom prst="rect">
                <a:avLst/>
              </a:prstGeom>
            </p:spPr>
          </p:pic>
        </p:grpSp>
        <p:sp>
          <p:nvSpPr>
            <p:cNvPr id="6" name="TextBox 5"/>
            <p:cNvSpPr txBox="1"/>
            <p:nvPr/>
          </p:nvSpPr>
          <p:spPr>
            <a:xfrm>
              <a:off x="5220072" y="2639564"/>
              <a:ext cx="2520280" cy="369332"/>
            </a:xfrm>
            <a:prstGeom prst="rect">
              <a:avLst/>
            </a:prstGeom>
            <a:noFill/>
          </p:spPr>
          <p:txBody>
            <a:bodyPr wrap="square" rtlCol="0">
              <a:spAutoFit/>
            </a:bodyPr>
            <a:lstStyle/>
            <a:p>
              <a:pPr algn="ctr"/>
              <a:r>
                <a:rPr lang="en-US" dirty="0" smtClean="0"/>
                <a:t>Text</a:t>
              </a:r>
              <a:endParaRPr lang="en-US" dirty="0"/>
            </a:p>
          </p:txBody>
        </p:sp>
        <p:grpSp>
          <p:nvGrpSpPr>
            <p:cNvPr id="7" name="Group 6"/>
            <p:cNvGrpSpPr/>
            <p:nvPr/>
          </p:nvGrpSpPr>
          <p:grpSpPr>
            <a:xfrm>
              <a:off x="3480053" y="1412776"/>
              <a:ext cx="2087709" cy="1025194"/>
              <a:chOff x="3480053" y="2132856"/>
              <a:chExt cx="2087709" cy="1025194"/>
            </a:xfrm>
          </p:grpSpPr>
          <p:sp>
            <p:nvSpPr>
              <p:cNvPr id="9" name="Left-Right Arrow 8"/>
              <p:cNvSpPr/>
              <p:nvPr/>
            </p:nvSpPr>
            <p:spPr>
              <a:xfrm>
                <a:off x="3480053" y="2132856"/>
                <a:ext cx="2087709" cy="1025194"/>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923928" y="2420888"/>
                <a:ext cx="1296144" cy="369332"/>
              </a:xfrm>
              <a:prstGeom prst="rect">
                <a:avLst/>
              </a:prstGeom>
              <a:noFill/>
            </p:spPr>
            <p:txBody>
              <a:bodyPr wrap="square" rtlCol="0">
                <a:spAutoFit/>
              </a:bodyPr>
              <a:lstStyle/>
              <a:p>
                <a:r>
                  <a:rPr lang="en-US" dirty="0" smtClean="0"/>
                  <a:t>Grounding</a:t>
                </a:r>
                <a:endParaRPr lang="en-US" dirty="0"/>
              </a:p>
            </p:txBody>
          </p:sp>
        </p:grpSp>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447923" y="1196752"/>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gr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807" y="1268760"/>
            <a:ext cx="1824377" cy="1961298"/>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43" y="1268760"/>
            <a:ext cx="1824377" cy="1961298"/>
          </a:xfrm>
          <a:prstGeom prst="rect">
            <a:avLst/>
          </a:prstGeom>
        </p:spPr>
      </p:pic>
      <p:sp>
        <p:nvSpPr>
          <p:cNvPr id="15" name="Slide Number Placeholder 14"/>
          <p:cNvSpPr>
            <a:spLocks noGrp="1"/>
          </p:cNvSpPr>
          <p:nvPr>
            <p:ph type="sldNum" sz="quarter" idx="4"/>
          </p:nvPr>
        </p:nvSpPr>
        <p:spPr/>
        <p:txBody>
          <a:bodyPr/>
          <a:lstStyle/>
          <a:p>
            <a:pPr>
              <a:defRPr/>
            </a:pPr>
            <a:fld id="{949EA72D-AFDA-4341-B72A-4A95FB1F0E84}" type="slidenum">
              <a:rPr lang="en-US" altLang="zh-TW" smtClean="0"/>
              <a:pPr>
                <a:defRPr/>
              </a:pPr>
              <a:t>185</a:t>
            </a:fld>
            <a:endParaRPr lang="en-US" altLang="zh-TW" dirty="0"/>
          </a:p>
        </p:txBody>
      </p:sp>
    </p:spTree>
    <p:extLst>
      <p:ext uri="{BB962C8B-B14F-4D97-AF65-F5344CB8AC3E}">
        <p14:creationId xmlns:p14="http://schemas.microsoft.com/office/powerpoint/2010/main" val="138161719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Handling Various Types of Documents</a:t>
            </a:r>
            <a:endParaRPr lang="en-US" dirty="0"/>
          </a:p>
        </p:txBody>
      </p:sp>
      <p:sp>
        <p:nvSpPr>
          <p:cNvPr id="3" name="Content Placeholder 2"/>
          <p:cNvSpPr>
            <a:spLocks noGrp="1"/>
          </p:cNvSpPr>
          <p:nvPr>
            <p:ph idx="1"/>
          </p:nvPr>
        </p:nvSpPr>
        <p:spPr>
          <a:xfrm>
            <a:off x="457200" y="3232710"/>
            <a:ext cx="8229600" cy="2893453"/>
          </a:xfrm>
        </p:spPr>
        <p:txBody>
          <a:bodyPr/>
          <a:lstStyle/>
          <a:p>
            <a:r>
              <a:rPr lang="en-US" dirty="0" smtClean="0"/>
              <a:t>It is not only text</a:t>
            </a:r>
          </a:p>
          <a:p>
            <a:pPr lvl="1"/>
            <a:r>
              <a:rPr lang="en-US" dirty="0" smtClean="0"/>
              <a:t>Webpage, queries, tweets, …. All with meta information</a:t>
            </a:r>
          </a:p>
          <a:p>
            <a:pPr lvl="1"/>
            <a:r>
              <a:rPr lang="en-US" dirty="0" smtClean="0"/>
              <a:t>How can we make use of the meta information?</a:t>
            </a:r>
          </a:p>
          <a:p>
            <a:r>
              <a:rPr lang="en-US" dirty="0" smtClean="0"/>
              <a:t>Noise</a:t>
            </a:r>
          </a:p>
          <a:p>
            <a:pPr lvl="1"/>
            <a:r>
              <a:rPr lang="en-US" dirty="0" smtClean="0"/>
              <a:t>How can we develop robust linking techniques on noisy text?</a:t>
            </a:r>
          </a:p>
          <a:p>
            <a:pPr lvl="1"/>
            <a:r>
              <a:rPr lang="en-US" dirty="0" smtClean="0"/>
              <a:t>Tweet, table + text, broken format, html</a:t>
            </a:r>
          </a:p>
          <a:p>
            <a:r>
              <a:rPr lang="en-US" dirty="0" smtClean="0"/>
              <a:t>Text in different languages</a:t>
            </a:r>
            <a:endParaRPr lang="en-US" dirty="0"/>
          </a:p>
        </p:txBody>
      </p:sp>
      <p:grpSp>
        <p:nvGrpSpPr>
          <p:cNvPr id="4" name="Group 3"/>
          <p:cNvGrpSpPr/>
          <p:nvPr/>
        </p:nvGrpSpPr>
        <p:grpSpPr>
          <a:xfrm>
            <a:off x="1079612" y="1196752"/>
            <a:ext cx="6660740" cy="2016224"/>
            <a:chOff x="1079612" y="1196752"/>
            <a:chExt cx="6660740" cy="2016224"/>
          </a:xfrm>
        </p:grpSpPr>
        <p:grpSp>
          <p:nvGrpSpPr>
            <p:cNvPr id="5" name="Group 4"/>
            <p:cNvGrpSpPr/>
            <p:nvPr/>
          </p:nvGrpSpPr>
          <p:grpSpPr>
            <a:xfrm>
              <a:off x="1079612" y="1196752"/>
              <a:ext cx="2520280" cy="1961298"/>
              <a:chOff x="2339752" y="1295972"/>
              <a:chExt cx="2520280" cy="1961298"/>
            </a:xfrm>
          </p:grpSpPr>
          <p:sp>
            <p:nvSpPr>
              <p:cNvPr id="11" name="TextBox 10"/>
              <p:cNvSpPr txBox="1"/>
              <p:nvPr/>
            </p:nvSpPr>
            <p:spPr>
              <a:xfrm>
                <a:off x="2339752" y="2725419"/>
                <a:ext cx="2520280" cy="369332"/>
              </a:xfrm>
              <a:prstGeom prst="rect">
                <a:avLst/>
              </a:prstGeom>
              <a:noFill/>
            </p:spPr>
            <p:txBody>
              <a:bodyPr wrap="square" rtlCol="0">
                <a:spAutoFit/>
              </a:bodyPr>
              <a:lstStyle/>
              <a:p>
                <a:pPr algn="ctr"/>
                <a:r>
                  <a:rPr lang="en-US" dirty="0" smtClean="0"/>
                  <a:t>Knowledge</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1295972"/>
                <a:ext cx="1824377" cy="1961298"/>
              </a:xfrm>
              <a:prstGeom prst="rect">
                <a:avLst/>
              </a:prstGeom>
            </p:spPr>
          </p:pic>
        </p:grpSp>
        <p:sp>
          <p:nvSpPr>
            <p:cNvPr id="6" name="TextBox 5"/>
            <p:cNvSpPr txBox="1"/>
            <p:nvPr/>
          </p:nvSpPr>
          <p:spPr>
            <a:xfrm>
              <a:off x="5220072" y="2639564"/>
              <a:ext cx="2520280" cy="369332"/>
            </a:xfrm>
            <a:prstGeom prst="rect">
              <a:avLst/>
            </a:prstGeom>
            <a:noFill/>
          </p:spPr>
          <p:txBody>
            <a:bodyPr wrap="square" rtlCol="0">
              <a:spAutoFit/>
            </a:bodyPr>
            <a:lstStyle/>
            <a:p>
              <a:pPr algn="ctr"/>
              <a:r>
                <a:rPr lang="en-US" dirty="0" smtClean="0"/>
                <a:t>Text</a:t>
              </a:r>
              <a:endParaRPr lang="en-US" dirty="0"/>
            </a:p>
          </p:txBody>
        </p:sp>
        <p:grpSp>
          <p:nvGrpSpPr>
            <p:cNvPr id="7" name="Group 6"/>
            <p:cNvGrpSpPr/>
            <p:nvPr/>
          </p:nvGrpSpPr>
          <p:grpSpPr>
            <a:xfrm>
              <a:off x="3480053" y="1412776"/>
              <a:ext cx="2087709" cy="1025194"/>
              <a:chOff x="3480053" y="2132856"/>
              <a:chExt cx="2087709" cy="1025194"/>
            </a:xfrm>
          </p:grpSpPr>
          <p:sp>
            <p:nvSpPr>
              <p:cNvPr id="9" name="Left-Right Arrow 8"/>
              <p:cNvSpPr/>
              <p:nvPr/>
            </p:nvSpPr>
            <p:spPr>
              <a:xfrm>
                <a:off x="3480053" y="2132856"/>
                <a:ext cx="2087709" cy="1025194"/>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923928" y="2420888"/>
                <a:ext cx="1296144" cy="369332"/>
              </a:xfrm>
              <a:prstGeom prst="rect">
                <a:avLst/>
              </a:prstGeom>
              <a:noFill/>
            </p:spPr>
            <p:txBody>
              <a:bodyPr wrap="square" rtlCol="0">
                <a:spAutoFit/>
              </a:bodyPr>
              <a:lstStyle/>
              <a:p>
                <a:r>
                  <a:rPr lang="en-US" dirty="0" smtClean="0"/>
                  <a:t>Grounding</a:t>
                </a:r>
                <a:endParaRPr lang="en-US" dirty="0"/>
              </a:p>
            </p:txBody>
          </p:sp>
        </p:grpSp>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447923" y="1196752"/>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grpSp>
      <p:pic>
        <p:nvPicPr>
          <p:cNvPr id="1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363738" y="910046"/>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pic>
        <p:nvPicPr>
          <p:cNvPr id="1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996294" y="1435521"/>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sp>
        <p:nvSpPr>
          <p:cNvPr id="15" name="Slide Number Placeholder 14"/>
          <p:cNvSpPr>
            <a:spLocks noGrp="1"/>
          </p:cNvSpPr>
          <p:nvPr>
            <p:ph type="sldNum" sz="quarter" idx="4"/>
          </p:nvPr>
        </p:nvSpPr>
        <p:spPr/>
        <p:txBody>
          <a:bodyPr/>
          <a:lstStyle/>
          <a:p>
            <a:pPr>
              <a:defRPr/>
            </a:pPr>
            <a:fld id="{949EA72D-AFDA-4341-B72A-4A95FB1F0E84}" type="slidenum">
              <a:rPr lang="en-US" altLang="zh-TW" smtClean="0"/>
              <a:pPr>
                <a:defRPr/>
              </a:pPr>
              <a:t>186</a:t>
            </a:fld>
            <a:endParaRPr lang="en-US" altLang="zh-TW" dirty="0"/>
          </a:p>
        </p:txBody>
      </p:sp>
    </p:spTree>
    <p:extLst>
      <p:ext uri="{BB962C8B-B14F-4D97-AF65-F5344CB8AC3E}">
        <p14:creationId xmlns:p14="http://schemas.microsoft.com/office/powerpoint/2010/main" val="68133224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Reading</a:t>
            </a:r>
            <a:endParaRPr lang="en-US" dirty="0"/>
          </a:p>
        </p:txBody>
      </p:sp>
      <p:sp>
        <p:nvSpPr>
          <p:cNvPr id="3" name="Content Placeholder 2"/>
          <p:cNvSpPr>
            <a:spLocks noGrp="1"/>
          </p:cNvSpPr>
          <p:nvPr>
            <p:ph idx="1"/>
          </p:nvPr>
        </p:nvSpPr>
        <p:spPr>
          <a:xfrm>
            <a:off x="457200" y="3230058"/>
            <a:ext cx="8229600" cy="2896105"/>
          </a:xfrm>
        </p:spPr>
        <p:txBody>
          <a:bodyPr/>
          <a:lstStyle/>
          <a:p>
            <a:r>
              <a:rPr lang="en-US" dirty="0" smtClean="0"/>
              <a:t>Can we automatically extract large amounts of knowledge by reading text?</a:t>
            </a:r>
          </a:p>
          <a:p>
            <a:r>
              <a:rPr lang="en-US" dirty="0"/>
              <a:t>G</a:t>
            </a:r>
            <a:r>
              <a:rPr lang="en-US" dirty="0" smtClean="0"/>
              <a:t>rounding should play an important role</a:t>
            </a:r>
          </a:p>
          <a:p>
            <a:pPr lvl="1"/>
            <a:r>
              <a:rPr lang="en-US" dirty="0" smtClean="0"/>
              <a:t>Grounding </a:t>
            </a:r>
            <a:r>
              <a:rPr lang="en-US" dirty="0" smtClean="0">
                <a:sym typeface="Wingdings" panose="05000000000000000000" pitchFamily="2" charset="2"/>
              </a:rPr>
              <a:t> Better understanding of Text  Better Extraction</a:t>
            </a:r>
            <a:endParaRPr lang="en-US" dirty="0">
              <a:sym typeface="Wingdings" panose="05000000000000000000" pitchFamily="2" charset="2"/>
            </a:endParaRPr>
          </a:p>
          <a:p>
            <a:r>
              <a:rPr lang="en-US" dirty="0" smtClean="0">
                <a:sym typeface="Wingdings" panose="05000000000000000000" pitchFamily="2" charset="2"/>
              </a:rPr>
              <a:t>How to put it back? Trustworthiness [Dong, et. Al 2014]</a:t>
            </a:r>
          </a:p>
          <a:p>
            <a:r>
              <a:rPr lang="en-US" dirty="0">
                <a:sym typeface="Wingdings" panose="05000000000000000000" pitchFamily="2" charset="2"/>
              </a:rPr>
              <a:t>How to handle probabilistic knowledge </a:t>
            </a:r>
            <a:r>
              <a:rPr lang="en-US" dirty="0" smtClean="0">
                <a:sym typeface="Wingdings" panose="05000000000000000000" pitchFamily="2" charset="2"/>
              </a:rPr>
              <a:t>bases? </a:t>
            </a:r>
            <a:endParaRPr lang="en-US" dirty="0">
              <a:sym typeface="Wingdings" panose="05000000000000000000" pitchFamily="2" charset="2"/>
            </a:endParaRPr>
          </a:p>
          <a:p>
            <a:endParaRPr lang="en-US" dirty="0"/>
          </a:p>
        </p:txBody>
      </p:sp>
      <p:grpSp>
        <p:nvGrpSpPr>
          <p:cNvPr id="4" name="Group 3"/>
          <p:cNvGrpSpPr/>
          <p:nvPr/>
        </p:nvGrpSpPr>
        <p:grpSpPr>
          <a:xfrm>
            <a:off x="1079612" y="1196752"/>
            <a:ext cx="6660740" cy="2033306"/>
            <a:chOff x="1079612" y="1196752"/>
            <a:chExt cx="6660740" cy="2033306"/>
          </a:xfrm>
        </p:grpSpPr>
        <p:grpSp>
          <p:nvGrpSpPr>
            <p:cNvPr id="5" name="Group 4"/>
            <p:cNvGrpSpPr/>
            <p:nvPr/>
          </p:nvGrpSpPr>
          <p:grpSpPr>
            <a:xfrm>
              <a:off x="1079612" y="1268760"/>
              <a:ext cx="2520280" cy="1961298"/>
              <a:chOff x="2339752" y="1367980"/>
              <a:chExt cx="2520280" cy="1961298"/>
            </a:xfrm>
          </p:grpSpPr>
          <p:sp>
            <p:nvSpPr>
              <p:cNvPr id="11" name="TextBox 10"/>
              <p:cNvSpPr txBox="1"/>
              <p:nvPr/>
            </p:nvSpPr>
            <p:spPr>
              <a:xfrm>
                <a:off x="2339752" y="2725419"/>
                <a:ext cx="2520280" cy="369332"/>
              </a:xfrm>
              <a:prstGeom prst="rect">
                <a:avLst/>
              </a:prstGeom>
              <a:noFill/>
            </p:spPr>
            <p:txBody>
              <a:bodyPr wrap="square" rtlCol="0">
                <a:spAutoFit/>
              </a:bodyPr>
              <a:lstStyle/>
              <a:p>
                <a:pPr algn="ctr"/>
                <a:r>
                  <a:rPr lang="en-US" dirty="0" smtClean="0"/>
                  <a:t>Knowledge</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691" y="1367980"/>
                <a:ext cx="1824377" cy="1961298"/>
              </a:xfrm>
              <a:prstGeom prst="rect">
                <a:avLst/>
              </a:prstGeom>
            </p:spPr>
          </p:pic>
        </p:grpSp>
        <p:sp>
          <p:nvSpPr>
            <p:cNvPr id="6" name="TextBox 5"/>
            <p:cNvSpPr txBox="1"/>
            <p:nvPr/>
          </p:nvSpPr>
          <p:spPr>
            <a:xfrm>
              <a:off x="5220072" y="2639564"/>
              <a:ext cx="2520280" cy="369332"/>
            </a:xfrm>
            <a:prstGeom prst="rect">
              <a:avLst/>
            </a:prstGeom>
            <a:noFill/>
          </p:spPr>
          <p:txBody>
            <a:bodyPr wrap="square" rtlCol="0">
              <a:spAutoFit/>
            </a:bodyPr>
            <a:lstStyle/>
            <a:p>
              <a:pPr algn="ctr"/>
              <a:r>
                <a:rPr lang="en-US" dirty="0" smtClean="0"/>
                <a:t>Text</a:t>
              </a:r>
              <a:endParaRPr lang="en-US" dirty="0"/>
            </a:p>
          </p:txBody>
        </p:sp>
        <p:grpSp>
          <p:nvGrpSpPr>
            <p:cNvPr id="7" name="Group 6"/>
            <p:cNvGrpSpPr/>
            <p:nvPr/>
          </p:nvGrpSpPr>
          <p:grpSpPr>
            <a:xfrm>
              <a:off x="3480053" y="1412776"/>
              <a:ext cx="2087709" cy="1025194"/>
              <a:chOff x="3480053" y="2132856"/>
              <a:chExt cx="2087709" cy="1025194"/>
            </a:xfrm>
          </p:grpSpPr>
          <p:sp>
            <p:nvSpPr>
              <p:cNvPr id="9" name="Left-Right Arrow 8"/>
              <p:cNvSpPr/>
              <p:nvPr/>
            </p:nvSpPr>
            <p:spPr>
              <a:xfrm>
                <a:off x="3480053" y="2132856"/>
                <a:ext cx="2087709" cy="1025194"/>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923928" y="2420888"/>
                <a:ext cx="1296144" cy="369332"/>
              </a:xfrm>
              <a:prstGeom prst="rect">
                <a:avLst/>
              </a:prstGeom>
              <a:noFill/>
            </p:spPr>
            <p:txBody>
              <a:bodyPr wrap="square" rtlCol="0">
                <a:spAutoFit/>
              </a:bodyPr>
              <a:lstStyle/>
              <a:p>
                <a:r>
                  <a:rPr lang="en-US" dirty="0" smtClean="0"/>
                  <a:t>Grounding</a:t>
                </a:r>
                <a:endParaRPr lang="en-US" dirty="0"/>
              </a:p>
            </p:txBody>
          </p:sp>
        </p:grpSp>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447923" y="1196752"/>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gr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807" y="1268760"/>
            <a:ext cx="1824377" cy="1961298"/>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43" y="1268760"/>
            <a:ext cx="1824377" cy="1961298"/>
          </a:xfrm>
          <a:prstGeom prst="rect">
            <a:avLst/>
          </a:prstGeom>
        </p:spPr>
      </p:pic>
      <p:pic>
        <p:nvPicPr>
          <p:cNvPr id="1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363738" y="910046"/>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pic>
        <p:nvPicPr>
          <p:cNvPr id="1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996294" y="1435521"/>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sp>
        <p:nvSpPr>
          <p:cNvPr id="18" name="Curved Down Arrow 17"/>
          <p:cNvSpPr/>
          <p:nvPr/>
        </p:nvSpPr>
        <p:spPr>
          <a:xfrm rot="10800000">
            <a:off x="2517604" y="2304665"/>
            <a:ext cx="3702117" cy="85612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Slide Number Placeholder 16"/>
          <p:cNvSpPr>
            <a:spLocks noGrp="1"/>
          </p:cNvSpPr>
          <p:nvPr>
            <p:ph type="sldNum" sz="quarter" idx="4"/>
          </p:nvPr>
        </p:nvSpPr>
        <p:spPr/>
        <p:txBody>
          <a:bodyPr/>
          <a:lstStyle/>
          <a:p>
            <a:pPr>
              <a:defRPr/>
            </a:pPr>
            <a:fld id="{949EA72D-AFDA-4341-B72A-4A95FB1F0E84}" type="slidenum">
              <a:rPr lang="en-US" altLang="zh-TW" smtClean="0"/>
              <a:pPr>
                <a:defRPr/>
              </a:pPr>
              <a:t>187</a:t>
            </a:fld>
            <a:endParaRPr lang="en-US" altLang="zh-TW" dirty="0"/>
          </a:p>
        </p:txBody>
      </p:sp>
    </p:spTree>
    <p:extLst>
      <p:ext uri="{BB962C8B-B14F-4D97-AF65-F5344CB8AC3E}">
        <p14:creationId xmlns:p14="http://schemas.microsoft.com/office/powerpoint/2010/main" val="278230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Human in the Loop </a:t>
            </a:r>
            <a:endParaRPr lang="en-US" dirty="0"/>
          </a:p>
        </p:txBody>
      </p:sp>
      <p:sp>
        <p:nvSpPr>
          <p:cNvPr id="3" name="Content Placeholder 2"/>
          <p:cNvSpPr>
            <a:spLocks noGrp="1"/>
          </p:cNvSpPr>
          <p:nvPr>
            <p:ph idx="1"/>
          </p:nvPr>
        </p:nvSpPr>
        <p:spPr>
          <a:xfrm>
            <a:off x="457200" y="3572475"/>
            <a:ext cx="8229600" cy="2553688"/>
          </a:xfrm>
        </p:spPr>
        <p:txBody>
          <a:bodyPr/>
          <a:lstStyle/>
          <a:p>
            <a:r>
              <a:rPr lang="en-US" dirty="0" smtClean="0"/>
              <a:t>How can we apply knowledge grounding to better help human?</a:t>
            </a:r>
          </a:p>
          <a:p>
            <a:pPr lvl="1"/>
            <a:r>
              <a:rPr lang="en-US" dirty="0" smtClean="0"/>
              <a:t>To understand text better?</a:t>
            </a:r>
          </a:p>
          <a:p>
            <a:pPr lvl="1"/>
            <a:r>
              <a:rPr lang="en-US" dirty="0" smtClean="0"/>
              <a:t>To query knowledge bases in a better way?</a:t>
            </a:r>
          </a:p>
          <a:p>
            <a:pPr lvl="1"/>
            <a:r>
              <a:rPr lang="en-US" dirty="0" smtClean="0"/>
              <a:t>Personalize assistant? Educational purposes?</a:t>
            </a:r>
            <a:endParaRPr lang="en-US" dirty="0"/>
          </a:p>
        </p:txBody>
      </p:sp>
      <p:grpSp>
        <p:nvGrpSpPr>
          <p:cNvPr id="4" name="Group 3"/>
          <p:cNvGrpSpPr/>
          <p:nvPr/>
        </p:nvGrpSpPr>
        <p:grpSpPr>
          <a:xfrm>
            <a:off x="1079612" y="1196752"/>
            <a:ext cx="6660740" cy="2016224"/>
            <a:chOff x="1079612" y="1196752"/>
            <a:chExt cx="6660740" cy="2016224"/>
          </a:xfrm>
        </p:grpSpPr>
        <p:grpSp>
          <p:nvGrpSpPr>
            <p:cNvPr id="5" name="Group 4"/>
            <p:cNvGrpSpPr/>
            <p:nvPr/>
          </p:nvGrpSpPr>
          <p:grpSpPr>
            <a:xfrm>
              <a:off x="1079612" y="1196752"/>
              <a:ext cx="2520280" cy="1961298"/>
              <a:chOff x="2339752" y="1295972"/>
              <a:chExt cx="2520280" cy="1961298"/>
            </a:xfrm>
          </p:grpSpPr>
          <p:sp>
            <p:nvSpPr>
              <p:cNvPr id="11" name="TextBox 10"/>
              <p:cNvSpPr txBox="1"/>
              <p:nvPr/>
            </p:nvSpPr>
            <p:spPr>
              <a:xfrm>
                <a:off x="2339752" y="2725419"/>
                <a:ext cx="2520280" cy="369332"/>
              </a:xfrm>
              <a:prstGeom prst="rect">
                <a:avLst/>
              </a:prstGeom>
              <a:noFill/>
            </p:spPr>
            <p:txBody>
              <a:bodyPr wrap="square" rtlCol="0">
                <a:spAutoFit/>
              </a:bodyPr>
              <a:lstStyle/>
              <a:p>
                <a:pPr algn="ctr"/>
                <a:r>
                  <a:rPr lang="en-US" dirty="0" smtClean="0"/>
                  <a:t>Knowledge</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1295972"/>
                <a:ext cx="1824377" cy="1961298"/>
              </a:xfrm>
              <a:prstGeom prst="rect">
                <a:avLst/>
              </a:prstGeom>
            </p:spPr>
          </p:pic>
        </p:grpSp>
        <p:sp>
          <p:nvSpPr>
            <p:cNvPr id="6" name="TextBox 5"/>
            <p:cNvSpPr txBox="1"/>
            <p:nvPr/>
          </p:nvSpPr>
          <p:spPr>
            <a:xfrm>
              <a:off x="5220072" y="2639564"/>
              <a:ext cx="2520280" cy="369332"/>
            </a:xfrm>
            <a:prstGeom prst="rect">
              <a:avLst/>
            </a:prstGeom>
            <a:noFill/>
          </p:spPr>
          <p:txBody>
            <a:bodyPr wrap="square" rtlCol="0">
              <a:spAutoFit/>
            </a:bodyPr>
            <a:lstStyle/>
            <a:p>
              <a:pPr algn="ctr"/>
              <a:r>
                <a:rPr lang="en-US" dirty="0" smtClean="0"/>
                <a:t>Text</a:t>
              </a:r>
              <a:endParaRPr lang="en-US" dirty="0"/>
            </a:p>
          </p:txBody>
        </p:sp>
        <p:grpSp>
          <p:nvGrpSpPr>
            <p:cNvPr id="7" name="Group 6"/>
            <p:cNvGrpSpPr/>
            <p:nvPr/>
          </p:nvGrpSpPr>
          <p:grpSpPr>
            <a:xfrm>
              <a:off x="3480053" y="1412776"/>
              <a:ext cx="2087709" cy="1025194"/>
              <a:chOff x="3480053" y="2132856"/>
              <a:chExt cx="2087709" cy="1025194"/>
            </a:xfrm>
          </p:grpSpPr>
          <p:sp>
            <p:nvSpPr>
              <p:cNvPr id="9" name="Left-Right Arrow 8"/>
              <p:cNvSpPr/>
              <p:nvPr/>
            </p:nvSpPr>
            <p:spPr>
              <a:xfrm>
                <a:off x="3480053" y="2132856"/>
                <a:ext cx="2087709" cy="1025194"/>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923928" y="2420888"/>
                <a:ext cx="1296144" cy="369332"/>
              </a:xfrm>
              <a:prstGeom prst="rect">
                <a:avLst/>
              </a:prstGeom>
              <a:noFill/>
            </p:spPr>
            <p:txBody>
              <a:bodyPr wrap="square" rtlCol="0">
                <a:spAutoFit/>
              </a:bodyPr>
              <a:lstStyle/>
              <a:p>
                <a:r>
                  <a:rPr lang="en-US" dirty="0" smtClean="0"/>
                  <a:t>Grounding</a:t>
                </a:r>
                <a:endParaRPr lang="en-US" dirty="0"/>
              </a:p>
            </p:txBody>
          </p:sp>
        </p:grpSp>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447923" y="1196752"/>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grpSp>
      <p:pic>
        <p:nvPicPr>
          <p:cNvPr id="14" name="Content Placeholder 1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620143" y="1053277"/>
            <a:ext cx="1762663" cy="2159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sp>
        <p:nvSpPr>
          <p:cNvPr id="13" name="Slide Number Placeholder 12"/>
          <p:cNvSpPr>
            <a:spLocks noGrp="1"/>
          </p:cNvSpPr>
          <p:nvPr>
            <p:ph type="sldNum" sz="quarter" idx="4"/>
          </p:nvPr>
        </p:nvSpPr>
        <p:spPr/>
        <p:txBody>
          <a:bodyPr/>
          <a:lstStyle/>
          <a:p>
            <a:pPr>
              <a:defRPr/>
            </a:pPr>
            <a:fld id="{949EA72D-AFDA-4341-B72A-4A95FB1F0E84}" type="slidenum">
              <a:rPr lang="en-US" altLang="zh-TW" smtClean="0"/>
              <a:pPr>
                <a:defRPr/>
              </a:pPr>
              <a:t>188</a:t>
            </a:fld>
            <a:endParaRPr lang="en-US" altLang="zh-TW" dirty="0"/>
          </a:p>
        </p:txBody>
      </p:sp>
    </p:spTree>
    <p:extLst>
      <p:ext uri="{BB962C8B-B14F-4D97-AF65-F5344CB8AC3E}">
        <p14:creationId xmlns:p14="http://schemas.microsoft.com/office/powerpoint/2010/main" val="141629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Grounding</a:t>
            </a:r>
            <a:endParaRPr lang="en-US" dirty="0"/>
          </a:p>
        </p:txBody>
      </p:sp>
      <p:sp>
        <p:nvSpPr>
          <p:cNvPr id="3" name="Content Placeholder 2"/>
          <p:cNvSpPr>
            <a:spLocks noGrp="1"/>
          </p:cNvSpPr>
          <p:nvPr>
            <p:ph idx="1"/>
          </p:nvPr>
        </p:nvSpPr>
        <p:spPr>
          <a:xfrm>
            <a:off x="457200" y="3008896"/>
            <a:ext cx="8229600" cy="3117267"/>
          </a:xfrm>
        </p:spPr>
        <p:txBody>
          <a:bodyPr/>
          <a:lstStyle/>
          <a:p>
            <a:r>
              <a:rPr lang="en-US" dirty="0" smtClean="0"/>
              <a:t>Exciting time</a:t>
            </a:r>
          </a:p>
          <a:p>
            <a:pPr lvl="1"/>
            <a:r>
              <a:rPr lang="en-US" dirty="0" smtClean="0"/>
              <a:t>We only touched the surface of an emerging field</a:t>
            </a:r>
          </a:p>
          <a:p>
            <a:pPr lvl="1"/>
            <a:r>
              <a:rPr lang="en-US" dirty="0" smtClean="0"/>
              <a:t>Machines can do a much better job remembering knowledge</a:t>
            </a:r>
          </a:p>
          <a:p>
            <a:pPr lvl="2"/>
            <a:r>
              <a:rPr lang="en-US" dirty="0" smtClean="0"/>
              <a:t>Machines should really be our assistant </a:t>
            </a:r>
          </a:p>
          <a:p>
            <a:pPr lvl="1"/>
            <a:r>
              <a:rPr lang="en-US" dirty="0" smtClean="0"/>
              <a:t>Research + Engineering (Speed, Scale, Accuracy)</a:t>
            </a:r>
          </a:p>
          <a:p>
            <a:pPr lvl="1"/>
            <a:endParaRPr lang="en-US" dirty="0"/>
          </a:p>
          <a:p>
            <a:pPr marL="457200" lvl="1" indent="0">
              <a:buNone/>
            </a:pPr>
            <a:endParaRPr lang="en-US" dirty="0"/>
          </a:p>
        </p:txBody>
      </p:sp>
      <p:grpSp>
        <p:nvGrpSpPr>
          <p:cNvPr id="4" name="Group 3"/>
          <p:cNvGrpSpPr/>
          <p:nvPr/>
        </p:nvGrpSpPr>
        <p:grpSpPr>
          <a:xfrm>
            <a:off x="1079612" y="1196752"/>
            <a:ext cx="6660740" cy="2016224"/>
            <a:chOff x="1079612" y="1196752"/>
            <a:chExt cx="6660740" cy="2016224"/>
          </a:xfrm>
        </p:grpSpPr>
        <p:grpSp>
          <p:nvGrpSpPr>
            <p:cNvPr id="5" name="Group 4"/>
            <p:cNvGrpSpPr/>
            <p:nvPr/>
          </p:nvGrpSpPr>
          <p:grpSpPr>
            <a:xfrm>
              <a:off x="1079612" y="1196752"/>
              <a:ext cx="2520280" cy="1961298"/>
              <a:chOff x="2339752" y="1295972"/>
              <a:chExt cx="2520280" cy="1961298"/>
            </a:xfrm>
          </p:grpSpPr>
          <p:sp>
            <p:nvSpPr>
              <p:cNvPr id="11" name="TextBox 10"/>
              <p:cNvSpPr txBox="1"/>
              <p:nvPr/>
            </p:nvSpPr>
            <p:spPr>
              <a:xfrm>
                <a:off x="2339752" y="2725419"/>
                <a:ext cx="2520280" cy="369332"/>
              </a:xfrm>
              <a:prstGeom prst="rect">
                <a:avLst/>
              </a:prstGeom>
              <a:noFill/>
            </p:spPr>
            <p:txBody>
              <a:bodyPr wrap="square" rtlCol="0">
                <a:spAutoFit/>
              </a:bodyPr>
              <a:lstStyle/>
              <a:p>
                <a:pPr algn="ctr"/>
                <a:r>
                  <a:rPr lang="en-US" dirty="0" smtClean="0"/>
                  <a:t>Knowledge</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1295972"/>
                <a:ext cx="1824377" cy="1961298"/>
              </a:xfrm>
              <a:prstGeom prst="rect">
                <a:avLst/>
              </a:prstGeom>
            </p:spPr>
          </p:pic>
        </p:grpSp>
        <p:sp>
          <p:nvSpPr>
            <p:cNvPr id="6" name="TextBox 5"/>
            <p:cNvSpPr txBox="1"/>
            <p:nvPr/>
          </p:nvSpPr>
          <p:spPr>
            <a:xfrm>
              <a:off x="5220072" y="2639564"/>
              <a:ext cx="2520280" cy="369332"/>
            </a:xfrm>
            <a:prstGeom prst="rect">
              <a:avLst/>
            </a:prstGeom>
            <a:noFill/>
          </p:spPr>
          <p:txBody>
            <a:bodyPr wrap="square" rtlCol="0">
              <a:spAutoFit/>
            </a:bodyPr>
            <a:lstStyle/>
            <a:p>
              <a:pPr algn="ctr"/>
              <a:r>
                <a:rPr lang="en-US" dirty="0" smtClean="0"/>
                <a:t>Text</a:t>
              </a:r>
              <a:endParaRPr lang="en-US" dirty="0"/>
            </a:p>
          </p:txBody>
        </p:sp>
        <p:grpSp>
          <p:nvGrpSpPr>
            <p:cNvPr id="7" name="Group 6"/>
            <p:cNvGrpSpPr/>
            <p:nvPr/>
          </p:nvGrpSpPr>
          <p:grpSpPr>
            <a:xfrm>
              <a:off x="3480053" y="1412776"/>
              <a:ext cx="2087709" cy="1025194"/>
              <a:chOff x="3480053" y="2132856"/>
              <a:chExt cx="2087709" cy="1025194"/>
            </a:xfrm>
          </p:grpSpPr>
          <p:sp>
            <p:nvSpPr>
              <p:cNvPr id="9" name="Left-Right Arrow 8"/>
              <p:cNvSpPr/>
              <p:nvPr/>
            </p:nvSpPr>
            <p:spPr>
              <a:xfrm>
                <a:off x="3480053" y="2132856"/>
                <a:ext cx="2087709" cy="1025194"/>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923928" y="2420888"/>
                <a:ext cx="1296144" cy="369332"/>
              </a:xfrm>
              <a:prstGeom prst="rect">
                <a:avLst/>
              </a:prstGeom>
              <a:noFill/>
            </p:spPr>
            <p:txBody>
              <a:bodyPr wrap="square" rtlCol="0">
                <a:spAutoFit/>
              </a:bodyPr>
              <a:lstStyle/>
              <a:p>
                <a:r>
                  <a:rPr lang="en-US" dirty="0" smtClean="0"/>
                  <a:t>Grounding</a:t>
                </a:r>
                <a:endParaRPr lang="en-US" dirty="0"/>
              </a:p>
            </p:txBody>
          </p:sp>
        </p:grpSp>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447923" y="1196752"/>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grpSp>
      <p:sp>
        <p:nvSpPr>
          <p:cNvPr id="13" name="Slide Number Placeholder 12"/>
          <p:cNvSpPr>
            <a:spLocks noGrp="1"/>
          </p:cNvSpPr>
          <p:nvPr>
            <p:ph type="sldNum" sz="quarter" idx="4"/>
          </p:nvPr>
        </p:nvSpPr>
        <p:spPr/>
        <p:txBody>
          <a:bodyPr/>
          <a:lstStyle/>
          <a:p>
            <a:pPr>
              <a:defRPr/>
            </a:pPr>
            <a:fld id="{949EA72D-AFDA-4341-B72A-4A95FB1F0E84}" type="slidenum">
              <a:rPr lang="en-US" altLang="zh-TW" smtClean="0"/>
              <a:pPr>
                <a:defRPr/>
              </a:pPr>
              <a:t>189</a:t>
            </a:fld>
            <a:endParaRPr lang="en-US" altLang="zh-TW" dirty="0"/>
          </a:p>
        </p:txBody>
      </p:sp>
    </p:spTree>
    <p:extLst>
      <p:ext uri="{BB962C8B-B14F-4D97-AF65-F5344CB8AC3E}">
        <p14:creationId xmlns:p14="http://schemas.microsoft.com/office/powerpoint/2010/main" val="38975559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Mentions</a:t>
            </a:r>
            <a:endParaRPr lang="en-US" dirty="0"/>
          </a:p>
        </p:txBody>
      </p:sp>
      <p:sp>
        <p:nvSpPr>
          <p:cNvPr id="3" name="Content Placeholder 2"/>
          <p:cNvSpPr>
            <a:spLocks noGrp="1"/>
          </p:cNvSpPr>
          <p:nvPr>
            <p:ph idx="1"/>
          </p:nvPr>
        </p:nvSpPr>
        <p:spPr/>
        <p:txBody>
          <a:bodyPr/>
          <a:lstStyle/>
          <a:p>
            <a:r>
              <a:rPr lang="en-US" altLang="en-US" dirty="0">
                <a:solidFill>
                  <a:srgbClr val="C00000"/>
                </a:solidFill>
              </a:rPr>
              <a:t>A </a:t>
            </a:r>
            <a:r>
              <a:rPr lang="en-US" altLang="en-US" dirty="0" smtClean="0">
                <a:solidFill>
                  <a:srgbClr val="C00000"/>
                </a:solidFill>
              </a:rPr>
              <a:t>mention</a:t>
            </a:r>
            <a:r>
              <a:rPr lang="en-US" altLang="en-US" dirty="0" smtClean="0"/>
              <a:t>: a phrase used </a:t>
            </a:r>
            <a:r>
              <a:rPr lang="en-US" altLang="en-US" dirty="0"/>
              <a:t>to refer to something in the world</a:t>
            </a:r>
          </a:p>
          <a:p>
            <a:pPr lvl="1"/>
            <a:r>
              <a:rPr lang="en-US" altLang="en-US" dirty="0" smtClean="0"/>
              <a:t>Named entity (person</a:t>
            </a:r>
            <a:r>
              <a:rPr lang="en-US" altLang="en-US" dirty="0"/>
              <a:t>, </a:t>
            </a:r>
            <a:r>
              <a:rPr lang="en-US" altLang="en-US" dirty="0" smtClean="0"/>
              <a:t>organization), object</a:t>
            </a:r>
            <a:r>
              <a:rPr lang="en-US" altLang="en-US" dirty="0"/>
              <a:t>, substance, event, philosophy, mental state, rule </a:t>
            </a:r>
            <a:r>
              <a:rPr lang="en-US" altLang="en-US" dirty="0" smtClean="0"/>
              <a:t>…</a:t>
            </a:r>
          </a:p>
          <a:p>
            <a:endParaRPr lang="en-US" altLang="en-US" dirty="0" smtClean="0"/>
          </a:p>
          <a:p>
            <a:r>
              <a:rPr lang="en-US" altLang="en-US" dirty="0" smtClean="0"/>
              <a:t>Task definitions vary across the definition of </a:t>
            </a:r>
            <a:r>
              <a:rPr lang="en-US" altLang="en-US" dirty="0" smtClean="0">
                <a:solidFill>
                  <a:srgbClr val="C00000"/>
                </a:solidFill>
              </a:rPr>
              <a:t>mentions</a:t>
            </a:r>
            <a:r>
              <a:rPr lang="en-US" altLang="en-US" dirty="0" smtClean="0"/>
              <a:t> </a:t>
            </a:r>
          </a:p>
          <a:p>
            <a:pPr lvl="1">
              <a:defRPr/>
            </a:pPr>
            <a:r>
              <a:rPr lang="en-US" altLang="en-US" dirty="0"/>
              <a:t>All N-grams (up to a certain size</a:t>
            </a:r>
            <a:r>
              <a:rPr lang="en-US" altLang="en-US" dirty="0" smtClean="0"/>
              <a:t>); Dictionary-based selection; Data-driven </a:t>
            </a:r>
            <a:r>
              <a:rPr lang="en-US" altLang="en-US" dirty="0"/>
              <a:t>controlled vocabulary </a:t>
            </a:r>
            <a:r>
              <a:rPr lang="en-US" altLang="en-US" dirty="0" smtClean="0"/>
              <a:t>(e.g., all Wikipedia titles); </a:t>
            </a:r>
            <a:r>
              <a:rPr lang="en-US" altLang="en-US" b="1" dirty="0" smtClean="0"/>
              <a:t>only named entities. </a:t>
            </a:r>
          </a:p>
          <a:p>
            <a:pPr>
              <a:defRPr/>
            </a:pPr>
            <a:endParaRPr lang="en-US" altLang="en-US" dirty="0" smtClean="0"/>
          </a:p>
          <a:p>
            <a:pPr>
              <a:defRPr/>
            </a:pPr>
            <a:r>
              <a:rPr lang="en-US" altLang="en-US" dirty="0" smtClean="0"/>
              <a:t>Ideally, one would like to have a mention definition that </a:t>
            </a:r>
            <a:r>
              <a:rPr lang="en-US" altLang="en-US" dirty="0" smtClean="0">
                <a:solidFill>
                  <a:srgbClr val="C00000"/>
                </a:solidFill>
              </a:rPr>
              <a:t>adapts</a:t>
            </a:r>
            <a:r>
              <a:rPr lang="en-US" altLang="en-US" dirty="0" smtClean="0"/>
              <a:t> to the application/user</a:t>
            </a: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19</a:t>
            </a:fld>
            <a:endParaRPr lang="en-US" altLang="zh-TW" dirty="0"/>
          </a:p>
        </p:txBody>
      </p:sp>
    </p:spTree>
    <p:extLst>
      <p:ext uri="{BB962C8B-B14F-4D97-AF65-F5344CB8AC3E}">
        <p14:creationId xmlns:p14="http://schemas.microsoft.com/office/powerpoint/2010/main" val="20592316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Outline</a:t>
            </a:r>
            <a:endParaRPr lang="en-US" dirty="0"/>
          </a:p>
        </p:txBody>
      </p:sp>
      <p:sp>
        <p:nvSpPr>
          <p:cNvPr id="8" name="Content Placeholder 7"/>
          <p:cNvSpPr>
            <a:spLocks noGrp="1"/>
          </p:cNvSpPr>
          <p:nvPr>
            <p:ph idx="1"/>
          </p:nvPr>
        </p:nvSpPr>
        <p:spPr/>
        <p:txBody>
          <a:bodyPr/>
          <a:lstStyle/>
          <a:p>
            <a:r>
              <a:rPr lang="en-US" altLang="en-US" dirty="0" smtClean="0"/>
              <a:t>Motivation and Definition</a:t>
            </a:r>
          </a:p>
          <a:p>
            <a:r>
              <a:rPr lang="en-US" altLang="en-US" dirty="0" smtClean="0"/>
              <a:t>A Skeletal View of a </a:t>
            </a:r>
            <a:r>
              <a:rPr lang="en-US" altLang="en-US" dirty="0" err="1" smtClean="0"/>
              <a:t>Wikification</a:t>
            </a:r>
            <a:r>
              <a:rPr lang="en-US" altLang="en-US" dirty="0" smtClean="0"/>
              <a:t> System</a:t>
            </a:r>
          </a:p>
          <a:p>
            <a:pPr lvl="1"/>
            <a:r>
              <a:rPr lang="en-US" altLang="en-US" dirty="0" smtClean="0"/>
              <a:t>High Level Algorithmic Approach</a:t>
            </a:r>
          </a:p>
          <a:p>
            <a:r>
              <a:rPr lang="en-US" altLang="en-US" dirty="0" smtClean="0"/>
              <a:t>Key Challenges </a:t>
            </a:r>
          </a:p>
          <a:p>
            <a:endParaRPr lang="en-US" altLang="en-US" dirty="0" smtClean="0"/>
          </a:p>
          <a:p>
            <a:pPr marL="0" indent="0" algn="ctr">
              <a:buNone/>
            </a:pPr>
            <a:r>
              <a:rPr lang="en-US" altLang="en-US" sz="2000" dirty="0" smtClean="0"/>
              <a:t>Coffee Break</a:t>
            </a:r>
          </a:p>
          <a:p>
            <a:endParaRPr lang="en-US" altLang="en-US" dirty="0" smtClean="0"/>
          </a:p>
          <a:p>
            <a:r>
              <a:rPr lang="en-US" altLang="en-US" dirty="0" smtClean="0"/>
              <a:t>Recent Advances</a:t>
            </a:r>
          </a:p>
          <a:p>
            <a:r>
              <a:rPr lang="en-US" altLang="en-US" dirty="0" smtClean="0"/>
              <a:t>New Tasks, Trends and Applications</a:t>
            </a:r>
          </a:p>
          <a:p>
            <a:r>
              <a:rPr lang="en-US" altLang="en-US" dirty="0" smtClean="0"/>
              <a:t>What</a:t>
            </a:r>
            <a:r>
              <a:rPr lang="ja-JP" altLang="en-US" dirty="0" smtClean="0"/>
              <a:t>’</a:t>
            </a:r>
            <a:r>
              <a:rPr lang="en-US" altLang="ja-JP" dirty="0" smtClean="0"/>
              <a:t>s Next?</a:t>
            </a:r>
          </a:p>
          <a:p>
            <a:r>
              <a:rPr lang="en-US" altLang="en-US" dirty="0" smtClean="0">
                <a:solidFill>
                  <a:srgbClr val="FF0000"/>
                </a:solidFill>
              </a:rPr>
              <a:t>Resources, Shared Tasks and Demos</a:t>
            </a:r>
          </a:p>
          <a:p>
            <a:pPr lvl="1"/>
            <a:endParaRPr lang="en-US" altLang="en-US" dirty="0" smtClean="0"/>
          </a:p>
          <a:p>
            <a:pPr lvl="1"/>
            <a:endParaRPr lang="en-US" altLang="en-US" dirty="0" smtClean="0"/>
          </a:p>
          <a:p>
            <a:pPr lvl="1"/>
            <a:endParaRPr lang="en-US" altLang="en-US" dirty="0" smtClean="0"/>
          </a:p>
          <a:p>
            <a:endParaRPr lang="en-US" dirty="0"/>
          </a:p>
        </p:txBody>
      </p:sp>
      <p:sp>
        <p:nvSpPr>
          <p:cNvPr id="5" name="Right Arrow 4"/>
          <p:cNvSpPr/>
          <p:nvPr/>
        </p:nvSpPr>
        <p:spPr>
          <a:xfrm>
            <a:off x="-108520" y="5382014"/>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3142556"/>
            <a:ext cx="936104" cy="489482"/>
          </a:xfrm>
          <a:prstGeom prst="rect">
            <a:avLst/>
          </a:prstGeom>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190</a:t>
            </a:fld>
            <a:endParaRPr lang="en-US" altLang="zh-TW" dirty="0"/>
          </a:p>
        </p:txBody>
      </p:sp>
    </p:spTree>
    <p:extLst>
      <p:ext uri="{BB962C8B-B14F-4D97-AF65-F5344CB8AC3E}">
        <p14:creationId xmlns:p14="http://schemas.microsoft.com/office/powerpoint/2010/main" val="976651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Dataset</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15759342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 – Long Text</a:t>
            </a:r>
            <a:endParaRPr lang="en-US" dirty="0"/>
          </a:p>
        </p:txBody>
      </p:sp>
      <p:sp>
        <p:nvSpPr>
          <p:cNvPr id="3" name="Content Placeholder 2"/>
          <p:cNvSpPr>
            <a:spLocks noGrp="1"/>
          </p:cNvSpPr>
          <p:nvPr>
            <p:ph idx="1"/>
          </p:nvPr>
        </p:nvSpPr>
        <p:spPr/>
        <p:txBody>
          <a:bodyPr/>
          <a:lstStyle/>
          <a:p>
            <a:r>
              <a:rPr lang="en-US" dirty="0" smtClean="0"/>
              <a:t>KBP </a:t>
            </a:r>
            <a:r>
              <a:rPr lang="en-US" dirty="0"/>
              <a:t>Evaluations </a:t>
            </a:r>
            <a:r>
              <a:rPr lang="en-US" dirty="0" smtClean="0"/>
              <a:t>(can obtain </a:t>
            </a:r>
            <a:r>
              <a:rPr lang="en-US" dirty="0"/>
              <a:t>all data sets after </a:t>
            </a:r>
            <a:r>
              <a:rPr lang="en-US" dirty="0" smtClean="0"/>
              <a:t>registration)</a:t>
            </a:r>
          </a:p>
          <a:p>
            <a:pPr lvl="1"/>
            <a:r>
              <a:rPr lang="en-US" dirty="0" smtClean="0">
                <a:hlinkClick r:id="rId2"/>
              </a:rPr>
              <a:t>http</a:t>
            </a:r>
            <a:r>
              <a:rPr lang="en-US" dirty="0">
                <a:hlinkClick r:id="rId2"/>
              </a:rPr>
              <a:t>://nlp.cs.rpi.edu/kbp/2014</a:t>
            </a:r>
            <a:r>
              <a:rPr lang="en-US" dirty="0" smtClean="0">
                <a:hlinkClick r:id="rId2"/>
              </a:rPr>
              <a:t>/</a:t>
            </a:r>
            <a:endParaRPr lang="en-US" dirty="0" smtClean="0"/>
          </a:p>
          <a:p>
            <a:endParaRPr lang="en-US" dirty="0" smtClean="0"/>
          </a:p>
          <a:p>
            <a:r>
              <a:rPr lang="en-US" dirty="0" err="1" smtClean="0"/>
              <a:t>CoNLL</a:t>
            </a:r>
            <a:r>
              <a:rPr lang="en-US" dirty="0" smtClean="0"/>
              <a:t> Dataset</a:t>
            </a:r>
          </a:p>
          <a:p>
            <a:pPr lvl="1"/>
            <a:r>
              <a:rPr lang="en-US" dirty="0">
                <a:hlinkClick r:id="rId3"/>
              </a:rPr>
              <a:t>http://www.mpi-inf.mpg.de/departments/databases-and-information-systems/research/yago-naga/aida/downloads</a:t>
            </a:r>
            <a:r>
              <a:rPr lang="en-US" dirty="0" smtClean="0">
                <a:hlinkClick r:id="rId3"/>
              </a:rPr>
              <a:t>/</a:t>
            </a:r>
            <a:r>
              <a:rPr lang="en-US" dirty="0" smtClean="0"/>
              <a:t> </a:t>
            </a:r>
            <a:endParaRPr lang="en-US" dirty="0"/>
          </a:p>
          <a:p>
            <a:endParaRPr lang="en-US" dirty="0" smtClean="0"/>
          </a:p>
          <a:p>
            <a:r>
              <a:rPr lang="en-US" dirty="0" smtClean="0"/>
              <a:t>Emerging Entity Recognition</a:t>
            </a:r>
          </a:p>
          <a:p>
            <a:pPr lvl="1"/>
            <a:r>
              <a:rPr lang="en-US" u="sng" dirty="0" smtClean="0">
                <a:hlinkClick r:id="rId3"/>
              </a:rPr>
              <a:t>http</a:t>
            </a:r>
            <a:r>
              <a:rPr lang="en-US" u="sng" dirty="0">
                <a:hlinkClick r:id="rId3"/>
              </a:rPr>
              <a:t>://www.mpi-inf.mpg.de/departments/databases-and-information-systems/research/yago-naga/aida/downloads/</a:t>
            </a:r>
            <a:endParaRPr lang="en-US" dirty="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192</a:t>
            </a:fld>
            <a:endParaRPr lang="en-US" altLang="zh-TW" dirty="0"/>
          </a:p>
        </p:txBody>
      </p:sp>
    </p:spTree>
    <p:extLst>
      <p:ext uri="{BB962C8B-B14F-4D97-AF65-F5344CB8AC3E}">
        <p14:creationId xmlns:p14="http://schemas.microsoft.com/office/powerpoint/2010/main" val="93155376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Dataset - Short Text</a:t>
            </a:r>
            <a:endParaRPr lang="en-US" dirty="0"/>
          </a:p>
        </p:txBody>
      </p:sp>
      <p:sp>
        <p:nvSpPr>
          <p:cNvPr id="6" name="Content Placeholder 5"/>
          <p:cNvSpPr>
            <a:spLocks noGrp="1"/>
          </p:cNvSpPr>
          <p:nvPr>
            <p:ph idx="1"/>
          </p:nvPr>
        </p:nvSpPr>
        <p:spPr/>
        <p:txBody>
          <a:bodyPr/>
          <a:lstStyle/>
          <a:p>
            <a:r>
              <a:rPr lang="en-US" dirty="0" err="1" smtClean="0"/>
              <a:t>Micropost</a:t>
            </a:r>
            <a:r>
              <a:rPr lang="en-US" dirty="0" smtClean="0"/>
              <a:t> Challenge </a:t>
            </a:r>
          </a:p>
          <a:p>
            <a:pPr lvl="2"/>
            <a:r>
              <a:rPr lang="en-US" dirty="0" smtClean="0">
                <a:hlinkClick r:id="rId2"/>
              </a:rPr>
              <a:t>http://www.scc.lancs.ac.uk/microposts2014/challenge/index.html</a:t>
            </a:r>
            <a:endParaRPr lang="en-US" dirty="0" smtClean="0"/>
          </a:p>
          <a:p>
            <a:r>
              <a:rPr lang="en-US" dirty="0" smtClean="0"/>
              <a:t>Dataset for “Adding semantics to microblog posts”</a:t>
            </a:r>
          </a:p>
          <a:p>
            <a:pPr lvl="2"/>
            <a:r>
              <a:rPr lang="en-US" dirty="0" smtClean="0">
                <a:hlinkClick r:id="rId3"/>
              </a:rPr>
              <a:t>http://edgar.meij.pro/dataset-adding-semantics-microblog-posts/</a:t>
            </a:r>
            <a:r>
              <a:rPr lang="en-US" dirty="0" smtClean="0"/>
              <a:t> </a:t>
            </a:r>
          </a:p>
          <a:p>
            <a:r>
              <a:rPr lang="en-US" dirty="0" smtClean="0"/>
              <a:t>Dataset for “Entity Linking on Microblogs with Spatial and Temporal Signals”</a:t>
            </a:r>
          </a:p>
          <a:p>
            <a:pPr lvl="2"/>
            <a:r>
              <a:rPr lang="en-US" dirty="0" smtClean="0">
                <a:hlinkClick r:id="rId4"/>
              </a:rPr>
              <a:t>http://research.microsoft.com/en-us/downloads/84ac9d88-c353-4059-97a4-87d129db0464/</a:t>
            </a:r>
            <a:r>
              <a:rPr lang="en-US" dirty="0" smtClean="0"/>
              <a:t> </a:t>
            </a:r>
          </a:p>
          <a:p>
            <a:r>
              <a:rPr lang="en-US" dirty="0" smtClean="0"/>
              <a:t>Query Entity Linking</a:t>
            </a:r>
          </a:p>
          <a:p>
            <a:pPr lvl="2"/>
            <a:r>
              <a:rPr lang="en-US" dirty="0" smtClean="0">
                <a:hlinkClick r:id="rId5"/>
              </a:rPr>
              <a:t>http://edgar.meij.pro/linking-queries-entities/</a:t>
            </a:r>
            <a:r>
              <a:rPr lang="en-US" dirty="0" smtClean="0"/>
              <a:t> </a:t>
            </a:r>
            <a:endParaRPr lang="en-US" dirty="0"/>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193</a:t>
            </a:fld>
            <a:endParaRPr lang="en-US" altLang="zh-TW" dirty="0"/>
          </a:p>
        </p:txBody>
      </p:sp>
    </p:spTree>
    <p:extLst>
      <p:ext uri="{BB962C8B-B14F-4D97-AF65-F5344CB8AC3E}">
        <p14:creationId xmlns:p14="http://schemas.microsoft.com/office/powerpoint/2010/main" val="24330605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4596"/>
            <a:ext cx="8229600" cy="980728"/>
          </a:xfrm>
        </p:spPr>
        <p:txBody>
          <a:bodyPr/>
          <a:lstStyle/>
          <a:p>
            <a:r>
              <a:rPr lang="en-US" dirty="0" smtClean="0"/>
              <a:t>Dataset Summary </a:t>
            </a:r>
            <a:r>
              <a:rPr lang="en-US" dirty="0"/>
              <a:t>Angela </a:t>
            </a:r>
            <a:r>
              <a:rPr lang="en-US" dirty="0" err="1"/>
              <a:t>Fahrni</a:t>
            </a:r>
            <a:r>
              <a:rPr lang="en-US" dirty="0"/>
              <a:t> (2014)</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89" y="980728"/>
            <a:ext cx="8913913" cy="540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194</a:t>
            </a:fld>
            <a:endParaRPr lang="en-US" altLang="zh-TW" dirty="0"/>
          </a:p>
        </p:txBody>
      </p:sp>
    </p:spTree>
    <p:extLst>
      <p:ext uri="{BB962C8B-B14F-4D97-AF65-F5344CB8AC3E}">
        <p14:creationId xmlns:p14="http://schemas.microsoft.com/office/powerpoint/2010/main" val="105949318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457200" y="861499"/>
            <a:ext cx="8229600" cy="5001419"/>
          </a:xfrm>
        </p:spPr>
        <p:txBody>
          <a:bodyPr/>
          <a:lstStyle/>
          <a:p>
            <a:r>
              <a:rPr lang="en-US" dirty="0" smtClean="0"/>
              <a:t>Reading List</a:t>
            </a:r>
          </a:p>
          <a:p>
            <a:pPr lvl="1"/>
            <a:r>
              <a:rPr lang="en-US" dirty="0" smtClean="0">
                <a:hlinkClick r:id="rId3"/>
              </a:rPr>
              <a:t>http://nlp.cs.rpi.edu/kbp/2014/elreading.html</a:t>
            </a:r>
            <a:endParaRPr lang="en-US" dirty="0" smtClean="0"/>
          </a:p>
          <a:p>
            <a:r>
              <a:rPr lang="en-US" dirty="0" smtClean="0"/>
              <a:t>Tool List</a:t>
            </a:r>
          </a:p>
          <a:p>
            <a:pPr lvl="1"/>
            <a:r>
              <a:rPr lang="en-US" dirty="0" smtClean="0">
                <a:hlinkClick r:id="rId4"/>
              </a:rPr>
              <a:t>http://nlp.cs.rpi.edu/kbp/2014/tools.html</a:t>
            </a:r>
            <a:endParaRPr lang="en-US" dirty="0" smtClean="0"/>
          </a:p>
          <a:p>
            <a:r>
              <a:rPr lang="en-US" dirty="0" smtClean="0"/>
              <a:t>Shared Tasks</a:t>
            </a:r>
          </a:p>
          <a:p>
            <a:pPr lvl="1"/>
            <a:r>
              <a:rPr lang="en-US" dirty="0" smtClean="0"/>
              <a:t>KBP 2014</a:t>
            </a:r>
          </a:p>
          <a:p>
            <a:pPr lvl="2"/>
            <a:r>
              <a:rPr lang="en-US" dirty="0" smtClean="0">
                <a:hlinkClick r:id="rId5"/>
              </a:rPr>
              <a:t>http://nlp.cs.rpi.edu/kbp/2014/</a:t>
            </a:r>
            <a:endParaRPr lang="en-US" dirty="0" smtClean="0"/>
          </a:p>
          <a:p>
            <a:pPr lvl="1"/>
            <a:r>
              <a:rPr lang="en-US" dirty="0" smtClean="0"/>
              <a:t>ERD 2014</a:t>
            </a:r>
          </a:p>
          <a:p>
            <a:pPr lvl="2"/>
            <a:r>
              <a:rPr lang="en-US" dirty="0" smtClean="0">
                <a:hlinkClick r:id="rId6"/>
              </a:rPr>
              <a:t>http://web-ngram.research.microsoft.com/erd2014</a:t>
            </a:r>
            <a:r>
              <a:rPr lang="en-US" dirty="0" smtClean="0"/>
              <a:t> </a:t>
            </a:r>
          </a:p>
          <a:p>
            <a:pPr lvl="1"/>
            <a:r>
              <a:rPr lang="en-US" dirty="0" smtClean="0"/>
              <a:t>#</a:t>
            </a:r>
            <a:r>
              <a:rPr lang="en-US" dirty="0" err="1" smtClean="0"/>
              <a:t>Micropost</a:t>
            </a:r>
            <a:r>
              <a:rPr lang="en-US" dirty="0" smtClean="0"/>
              <a:t> Challenge (for tweets)</a:t>
            </a:r>
          </a:p>
          <a:p>
            <a:pPr lvl="2"/>
            <a:r>
              <a:rPr lang="en-US" dirty="0" smtClean="0">
                <a:hlinkClick r:id="rId7"/>
              </a:rPr>
              <a:t>http://www.scc.lancs.ac.uk/microposts2014/challenge/index.html</a:t>
            </a:r>
            <a:endParaRPr lang="en-US" dirty="0" smtClean="0"/>
          </a:p>
          <a:p>
            <a:pPr lvl="1"/>
            <a:r>
              <a:rPr lang="en-US" dirty="0" smtClean="0"/>
              <a:t>Chinese Entity Linking Task at NLPCC2014</a:t>
            </a:r>
          </a:p>
          <a:p>
            <a:pPr lvl="2"/>
            <a:r>
              <a:rPr lang="en-US" dirty="0" smtClean="0">
                <a:hlinkClick r:id="rId8"/>
              </a:rPr>
              <a:t>http://tcci.ccf.org.cn/conference/2014/dldoc/evatask3.pdf</a:t>
            </a:r>
            <a:endParaRPr lang="en-US" dirty="0" smtClean="0"/>
          </a:p>
          <a:p>
            <a:pPr lvl="2"/>
            <a:endParaRPr lang="en-US" dirty="0" smtClean="0"/>
          </a:p>
          <a:p>
            <a:endParaRPr lang="en-US" dirty="0" smtClean="0"/>
          </a:p>
          <a:p>
            <a:endParaRPr lang="en-US" dirty="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195</a:t>
            </a:fld>
            <a:endParaRPr lang="en-US" altLang="zh-TW" dirty="0"/>
          </a:p>
        </p:txBody>
      </p:sp>
    </p:spTree>
    <p:extLst>
      <p:ext uri="{BB962C8B-B14F-4D97-AF65-F5344CB8AC3E}">
        <p14:creationId xmlns:p14="http://schemas.microsoft.com/office/powerpoint/2010/main" val="405761146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Task and Evaluation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07972027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ERD 2014</a:t>
            </a:r>
            <a:endParaRPr lang="en-US" dirty="0"/>
          </a:p>
        </p:txBody>
      </p:sp>
      <p:sp>
        <p:nvSpPr>
          <p:cNvPr id="5" name="Content Placeholder 4"/>
          <p:cNvSpPr>
            <a:spLocks noGrp="1"/>
          </p:cNvSpPr>
          <p:nvPr>
            <p:ph idx="1"/>
          </p:nvPr>
        </p:nvSpPr>
        <p:spPr/>
        <p:txBody>
          <a:bodyPr/>
          <a:lstStyle/>
          <a:p>
            <a:r>
              <a:rPr lang="en-US" dirty="0" smtClean="0"/>
              <a:t>Given a document, recognize all of the mentions and the entities;</a:t>
            </a:r>
          </a:p>
          <a:p>
            <a:pPr lvl="1"/>
            <a:r>
              <a:rPr lang="en-US" dirty="0" smtClean="0"/>
              <a:t>No target mention is given</a:t>
            </a:r>
          </a:p>
          <a:p>
            <a:r>
              <a:rPr lang="en-US" dirty="0" smtClean="0"/>
              <a:t>An entity snapshot is given </a:t>
            </a:r>
          </a:p>
          <a:p>
            <a:pPr lvl="1"/>
            <a:r>
              <a:rPr lang="en-US" dirty="0"/>
              <a:t>I</a:t>
            </a:r>
            <a:r>
              <a:rPr lang="en-US" dirty="0" smtClean="0"/>
              <a:t>ntersection of Freebase and Wikipedia</a:t>
            </a:r>
          </a:p>
          <a:p>
            <a:endParaRPr lang="en-US" dirty="0" smtClean="0"/>
          </a:p>
          <a:p>
            <a:r>
              <a:rPr lang="en-US" dirty="0" smtClean="0"/>
              <a:t>Input: Webpages</a:t>
            </a:r>
          </a:p>
          <a:p>
            <a:r>
              <a:rPr lang="en-US" dirty="0" smtClean="0"/>
              <a:t>Output: Byte-offset based predictions</a:t>
            </a:r>
          </a:p>
          <a:p>
            <a:endParaRPr lang="en-US" dirty="0"/>
          </a:p>
          <a:p>
            <a:r>
              <a:rPr lang="en-US" dirty="0" err="1" smtClean="0"/>
              <a:t>Webservice</a:t>
            </a:r>
            <a:r>
              <a:rPr lang="en-US" dirty="0" smtClean="0"/>
              <a:t>-driven; Leaderboard</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197</a:t>
            </a:fld>
            <a:endParaRPr lang="en-US" altLang="zh-TW" dirty="0"/>
          </a:p>
        </p:txBody>
      </p:sp>
    </p:spTree>
    <p:extLst>
      <p:ext uri="{BB962C8B-B14F-4D97-AF65-F5344CB8AC3E}">
        <p14:creationId xmlns:p14="http://schemas.microsoft.com/office/powerpoint/2010/main" val="341984351"/>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80728"/>
          </a:xfrm>
        </p:spPr>
        <p:txBody>
          <a:bodyPr/>
          <a:lstStyle/>
          <a:p>
            <a:r>
              <a:rPr lang="en-US" dirty="0" smtClean="0"/>
              <a:t>NIST TAC Knowledge Base Population (KBP)</a:t>
            </a:r>
            <a:endParaRPr lang="en-US" dirty="0"/>
          </a:p>
        </p:txBody>
      </p:sp>
      <p:sp>
        <p:nvSpPr>
          <p:cNvPr id="3" name="Content Placeholder 2"/>
          <p:cNvSpPr>
            <a:spLocks noGrp="1"/>
          </p:cNvSpPr>
          <p:nvPr>
            <p:ph idx="1"/>
          </p:nvPr>
        </p:nvSpPr>
        <p:spPr>
          <a:xfrm>
            <a:off x="457200" y="1124744"/>
            <a:ext cx="8579296" cy="5001419"/>
          </a:xfrm>
        </p:spPr>
        <p:txBody>
          <a:bodyPr/>
          <a:lstStyle/>
          <a:p>
            <a:r>
              <a:rPr lang="en-US" dirty="0" smtClean="0"/>
              <a:t>KBP2009-2010 Entity Linking(</a:t>
            </a:r>
            <a:r>
              <a:rPr lang="en-US" dirty="0" err="1" smtClean="0"/>
              <a:t>Ji</a:t>
            </a:r>
            <a:r>
              <a:rPr lang="en-US" dirty="0" smtClean="0"/>
              <a:t> et al., 2010)</a:t>
            </a:r>
          </a:p>
          <a:p>
            <a:pPr lvl="1"/>
            <a:r>
              <a:rPr lang="en-US" dirty="0" smtClean="0"/>
              <a:t>Entity mentions are given, Link to KB or NIL, Mono-lingual</a:t>
            </a:r>
          </a:p>
          <a:p>
            <a:r>
              <a:rPr lang="en-US" dirty="0" smtClean="0"/>
              <a:t>KBP2011-2013 (</a:t>
            </a:r>
            <a:r>
              <a:rPr lang="en-US" dirty="0" err="1" smtClean="0"/>
              <a:t>Ji</a:t>
            </a:r>
            <a:r>
              <a:rPr lang="en-US" dirty="0" smtClean="0"/>
              <a:t> et al., 2011)</a:t>
            </a:r>
          </a:p>
          <a:p>
            <a:pPr lvl="1"/>
            <a:r>
              <a:rPr lang="en-US" dirty="0" smtClean="0"/>
              <a:t>Added NIL clustering and cross-lingual tracks</a:t>
            </a:r>
          </a:p>
          <a:p>
            <a:r>
              <a:rPr lang="en-US" dirty="0" smtClean="0"/>
              <a:t>KBP2014 Entity Discovery and Linking (Evaluation: September)</a:t>
            </a:r>
          </a:p>
          <a:p>
            <a:pPr lvl="1"/>
            <a:r>
              <a:rPr lang="en-US" dirty="0" smtClean="0">
                <a:hlinkClick r:id="rId2"/>
              </a:rPr>
              <a:t>http</a:t>
            </a:r>
            <a:r>
              <a:rPr lang="en-US" dirty="0">
                <a:hlinkClick r:id="rId2"/>
              </a:rPr>
              <a:t>://nlp.cs.rpi.edu/kbp/2014/</a:t>
            </a:r>
            <a:endParaRPr lang="en-US" dirty="0" smtClean="0"/>
          </a:p>
          <a:p>
            <a:pPr lvl="1"/>
            <a:r>
              <a:rPr lang="en-US" dirty="0" smtClean="0"/>
              <a:t>Given </a:t>
            </a:r>
            <a:r>
              <a:rPr lang="en-US" dirty="0"/>
              <a:t>a document </a:t>
            </a:r>
            <a:r>
              <a:rPr lang="en-US" dirty="0" smtClean="0"/>
              <a:t>source collection (</a:t>
            </a:r>
            <a:r>
              <a:rPr lang="en-US" dirty="0"/>
              <a:t>from newswire, web documents and discussion </a:t>
            </a:r>
            <a:r>
              <a:rPr lang="en-US" dirty="0" smtClean="0"/>
              <a:t>forums), </a:t>
            </a:r>
            <a:r>
              <a:rPr lang="en-US" dirty="0"/>
              <a:t>an EDL system is required to automatically extract (identify and classify) entity mentions (“queries”), link them to the KB, and cluster NIL </a:t>
            </a:r>
            <a:r>
              <a:rPr lang="en-US" dirty="0" smtClean="0"/>
              <a:t>mentions</a:t>
            </a:r>
          </a:p>
          <a:p>
            <a:pPr lvl="1"/>
            <a:r>
              <a:rPr lang="en-US" dirty="0" smtClean="0"/>
              <a:t>English Mono-lingual track</a:t>
            </a:r>
          </a:p>
          <a:p>
            <a:pPr lvl="1"/>
            <a:r>
              <a:rPr lang="en-US" dirty="0" smtClean="0"/>
              <a:t>Chinese-to-English Cross-lingual track</a:t>
            </a:r>
          </a:p>
          <a:p>
            <a:pPr lvl="1"/>
            <a:r>
              <a:rPr lang="en-US" dirty="0" smtClean="0"/>
              <a:t>Spanish-to-English Cross-lingual track</a:t>
            </a: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198</a:t>
            </a:fld>
            <a:endParaRPr lang="en-US" altLang="zh-TW" dirty="0"/>
          </a:p>
        </p:txBody>
      </p:sp>
    </p:spTree>
    <p:extLst>
      <p:ext uri="{BB962C8B-B14F-4D97-AF65-F5344CB8AC3E}">
        <p14:creationId xmlns:p14="http://schemas.microsoft.com/office/powerpoint/2010/main" val="145751677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Metrics</a:t>
            </a:r>
            <a:endParaRPr lang="en-US" dirty="0"/>
          </a:p>
        </p:txBody>
      </p:sp>
      <p:sp>
        <p:nvSpPr>
          <p:cNvPr id="3" name="Content Placeholder 2"/>
          <p:cNvSpPr>
            <a:spLocks noGrp="1"/>
          </p:cNvSpPr>
          <p:nvPr>
            <p:ph idx="1"/>
          </p:nvPr>
        </p:nvSpPr>
        <p:spPr>
          <a:xfrm>
            <a:off x="457200" y="908720"/>
            <a:ext cx="8229600" cy="5001419"/>
          </a:xfrm>
        </p:spPr>
        <p:txBody>
          <a:bodyPr/>
          <a:lstStyle/>
          <a:p>
            <a:r>
              <a:rPr lang="en-US" dirty="0" smtClean="0"/>
              <a:t>Concept/Entity Extraction</a:t>
            </a:r>
          </a:p>
          <a:p>
            <a:pPr lvl="1"/>
            <a:r>
              <a:rPr lang="en-US" dirty="0" smtClean="0"/>
              <a:t>F-Measure, Clustering</a:t>
            </a:r>
          </a:p>
          <a:p>
            <a:r>
              <a:rPr lang="en-US" dirty="0" smtClean="0"/>
              <a:t>Linking</a:t>
            </a:r>
            <a:endParaRPr lang="en-US" dirty="0"/>
          </a:p>
          <a:p>
            <a:pPr lvl="1"/>
            <a:r>
              <a:rPr lang="en-US" dirty="0" smtClean="0"/>
              <a:t>Accuracy @ K (K=1, 5, 10…)</a:t>
            </a:r>
          </a:p>
          <a:p>
            <a:r>
              <a:rPr lang="en-US" dirty="0" smtClean="0"/>
              <a:t>End-to-end Concept/Entity Extraction + Linking + NIL Clustering</a:t>
            </a:r>
          </a:p>
          <a:p>
            <a:pPr lvl="1"/>
            <a:r>
              <a:rPr lang="en-US" dirty="0"/>
              <a:t>B-cubed</a:t>
            </a:r>
          </a:p>
          <a:p>
            <a:pPr lvl="1"/>
            <a:r>
              <a:rPr lang="en-US" dirty="0" smtClean="0"/>
              <a:t>CEAF</a:t>
            </a:r>
          </a:p>
          <a:p>
            <a:pPr lvl="1"/>
            <a:r>
              <a:rPr lang="en-US" dirty="0" smtClean="0"/>
              <a:t>Graph Edit Distance</a:t>
            </a:r>
            <a:endParaRPr lang="en-US" dirty="0"/>
          </a:p>
          <a:p>
            <a:r>
              <a:rPr lang="en-US" dirty="0" smtClean="0"/>
              <a:t>How should we handle the mention boundary?</a:t>
            </a:r>
          </a:p>
          <a:p>
            <a:pPr lvl="1"/>
            <a:r>
              <a:rPr lang="en-US" dirty="0" smtClean="0"/>
              <a:t>KBP2014 Rules: Extraction for Population</a:t>
            </a:r>
          </a:p>
          <a:p>
            <a:pPr lvl="1"/>
            <a:r>
              <a:rPr lang="en-US" dirty="0" smtClean="0"/>
              <a:t>Fuzzy </a:t>
            </a:r>
            <a:r>
              <a:rPr lang="en-US" dirty="0"/>
              <a:t>F1-Measure (ERD 2014)</a:t>
            </a:r>
          </a:p>
          <a:p>
            <a:pPr lvl="1"/>
            <a:r>
              <a:rPr lang="en-US" dirty="0" smtClean="0"/>
              <a:t>Full credit if the predicted boundary overlaps with the gold boundary</a:t>
            </a: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199</a:t>
            </a:fld>
            <a:endParaRPr lang="en-US" altLang="zh-TW" dirty="0"/>
          </a:p>
        </p:txBody>
      </p:sp>
    </p:spTree>
    <p:extLst>
      <p:ext uri="{BB962C8B-B14F-4D97-AF65-F5344CB8AC3E}">
        <p14:creationId xmlns:p14="http://schemas.microsoft.com/office/powerpoint/2010/main" val="2033793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a:t>
            </a:r>
            <a:r>
              <a:rPr lang="en-US" dirty="0"/>
              <a:t>Y</a:t>
            </a:r>
            <a:r>
              <a:rPr lang="en-US" dirty="0" smtClean="0"/>
              <a:t>ou – Our Brilliant </a:t>
            </a:r>
            <a:r>
              <a:rPr lang="en-US" dirty="0" err="1" smtClean="0"/>
              <a:t>Wikifiers</a:t>
            </a:r>
            <a:r>
              <a:rPr lang="en-US" dirty="0" smtClean="0"/>
              <a:t>!</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557" y="123785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485" y="1282657"/>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8288" y="1273088"/>
            <a:ext cx="187220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3537835"/>
            <a:ext cx="237626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632431"/>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7903" y="3636425"/>
            <a:ext cx="1986653" cy="231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a:xfrm>
            <a:off x="4114800" y="6512768"/>
            <a:ext cx="914400" cy="228600"/>
          </a:xfrm>
        </p:spPr>
        <p:txBody>
          <a:bodyPr/>
          <a:lstStyle/>
          <a:p>
            <a:pPr>
              <a:defRPr/>
            </a:pPr>
            <a:fld id="{949EA72D-AFDA-4341-B72A-4A95FB1F0E84}" type="slidenum">
              <a:rPr lang="en-US" altLang="zh-TW" smtClean="0"/>
              <a:pPr>
                <a:defRPr/>
              </a:pPr>
              <a:t>2</a:t>
            </a:fld>
            <a:endParaRPr lang="en-US" altLang="zh-TW" dirty="0"/>
          </a:p>
        </p:txBody>
      </p:sp>
      <p:sp>
        <p:nvSpPr>
          <p:cNvPr id="4" name="TextBox 3"/>
          <p:cNvSpPr txBox="1"/>
          <p:nvPr/>
        </p:nvSpPr>
        <p:spPr>
          <a:xfrm>
            <a:off x="6084168" y="3244160"/>
            <a:ext cx="1234633" cy="369332"/>
          </a:xfrm>
          <a:prstGeom prst="rect">
            <a:avLst/>
          </a:prstGeom>
          <a:solidFill>
            <a:srgbClr val="FFFFCC"/>
          </a:solidFill>
          <a:ln>
            <a:solidFill>
              <a:srgbClr val="FF6600"/>
            </a:solidFill>
          </a:ln>
        </p:spPr>
        <p:txBody>
          <a:bodyPr wrap="none" rtlCol="0">
            <a:spAutoFit/>
          </a:bodyPr>
          <a:lstStyle/>
          <a:p>
            <a:r>
              <a:rPr lang="en-US" dirty="0" smtClean="0">
                <a:latin typeface="+mn-lt"/>
              </a:rPr>
              <a:t>Xiao Cheng</a:t>
            </a:r>
            <a:endParaRPr lang="en-US" dirty="0">
              <a:latin typeface="+mn-lt"/>
            </a:endParaRPr>
          </a:p>
        </p:txBody>
      </p:sp>
      <p:sp>
        <p:nvSpPr>
          <p:cNvPr id="11" name="TextBox 10"/>
          <p:cNvSpPr txBox="1"/>
          <p:nvPr/>
        </p:nvSpPr>
        <p:spPr>
          <a:xfrm>
            <a:off x="1259632" y="6021288"/>
            <a:ext cx="1264000" cy="369332"/>
          </a:xfrm>
          <a:prstGeom prst="rect">
            <a:avLst/>
          </a:prstGeom>
          <a:solidFill>
            <a:srgbClr val="FFFFCC"/>
          </a:solidFill>
          <a:ln>
            <a:solidFill>
              <a:srgbClr val="FF6600"/>
            </a:solidFill>
          </a:ln>
        </p:spPr>
        <p:txBody>
          <a:bodyPr wrap="none" rtlCol="0">
            <a:spAutoFit/>
          </a:bodyPr>
          <a:lstStyle/>
          <a:p>
            <a:r>
              <a:rPr lang="en-US" dirty="0" smtClean="0">
                <a:latin typeface="+mn-lt"/>
              </a:rPr>
              <a:t>Lev </a:t>
            </a:r>
            <a:r>
              <a:rPr lang="en-US" dirty="0" err="1" smtClean="0">
                <a:latin typeface="+mn-lt"/>
              </a:rPr>
              <a:t>Ratinov</a:t>
            </a:r>
            <a:endParaRPr lang="en-US" dirty="0">
              <a:latin typeface="+mn-lt"/>
            </a:endParaRPr>
          </a:p>
        </p:txBody>
      </p:sp>
      <p:sp>
        <p:nvSpPr>
          <p:cNvPr id="12" name="TextBox 11"/>
          <p:cNvSpPr txBox="1"/>
          <p:nvPr/>
        </p:nvSpPr>
        <p:spPr>
          <a:xfrm>
            <a:off x="789710" y="3244160"/>
            <a:ext cx="1406026" cy="369332"/>
          </a:xfrm>
          <a:prstGeom prst="rect">
            <a:avLst/>
          </a:prstGeom>
          <a:solidFill>
            <a:srgbClr val="FFFFCC"/>
          </a:solidFill>
          <a:ln>
            <a:solidFill>
              <a:srgbClr val="FF6600"/>
            </a:solidFill>
          </a:ln>
        </p:spPr>
        <p:txBody>
          <a:bodyPr wrap="none" rtlCol="0">
            <a:spAutoFit/>
          </a:bodyPr>
          <a:lstStyle/>
          <a:p>
            <a:r>
              <a:rPr lang="en-US" dirty="0" err="1" smtClean="0">
                <a:latin typeface="+mn-lt"/>
              </a:rPr>
              <a:t>Xiaoman</a:t>
            </a:r>
            <a:r>
              <a:rPr lang="en-US" dirty="0" smtClean="0">
                <a:latin typeface="+mn-lt"/>
              </a:rPr>
              <a:t> Pan</a:t>
            </a:r>
            <a:endParaRPr lang="en-US" dirty="0">
              <a:latin typeface="+mn-lt"/>
            </a:endParaRPr>
          </a:p>
        </p:txBody>
      </p:sp>
      <p:sp>
        <p:nvSpPr>
          <p:cNvPr id="13" name="TextBox 12"/>
          <p:cNvSpPr txBox="1"/>
          <p:nvPr/>
        </p:nvSpPr>
        <p:spPr>
          <a:xfrm>
            <a:off x="3280499" y="3244160"/>
            <a:ext cx="1723549" cy="369332"/>
          </a:xfrm>
          <a:prstGeom prst="rect">
            <a:avLst/>
          </a:prstGeom>
          <a:solidFill>
            <a:srgbClr val="FFFFCC"/>
          </a:solidFill>
          <a:ln>
            <a:solidFill>
              <a:srgbClr val="FF6600"/>
            </a:solidFill>
          </a:ln>
        </p:spPr>
        <p:txBody>
          <a:bodyPr wrap="none" rtlCol="0">
            <a:spAutoFit/>
          </a:bodyPr>
          <a:lstStyle/>
          <a:p>
            <a:r>
              <a:rPr lang="en-US" dirty="0" smtClean="0">
                <a:latin typeface="+mn-lt"/>
              </a:rPr>
              <a:t>Jin </a:t>
            </a:r>
            <a:r>
              <a:rPr lang="en-US" dirty="0" err="1" smtClean="0">
                <a:latin typeface="+mn-lt"/>
              </a:rPr>
              <a:t>Guang</a:t>
            </a:r>
            <a:r>
              <a:rPr lang="en-US" dirty="0" smtClean="0">
                <a:latin typeface="+mn-lt"/>
              </a:rPr>
              <a:t> Zheng</a:t>
            </a:r>
            <a:endParaRPr lang="en-US" dirty="0">
              <a:latin typeface="+mn-lt"/>
            </a:endParaRPr>
          </a:p>
        </p:txBody>
      </p:sp>
      <p:sp>
        <p:nvSpPr>
          <p:cNvPr id="14" name="TextBox 13"/>
          <p:cNvSpPr txBox="1"/>
          <p:nvPr/>
        </p:nvSpPr>
        <p:spPr>
          <a:xfrm>
            <a:off x="3923928" y="6021288"/>
            <a:ext cx="1295547" cy="369332"/>
          </a:xfrm>
          <a:prstGeom prst="rect">
            <a:avLst/>
          </a:prstGeom>
          <a:solidFill>
            <a:srgbClr val="FFFFCC"/>
          </a:solidFill>
          <a:ln>
            <a:solidFill>
              <a:srgbClr val="FF6600"/>
            </a:solidFill>
          </a:ln>
        </p:spPr>
        <p:txBody>
          <a:bodyPr wrap="none" rtlCol="0">
            <a:spAutoFit/>
          </a:bodyPr>
          <a:lstStyle/>
          <a:p>
            <a:r>
              <a:rPr lang="en-US" dirty="0" smtClean="0">
                <a:latin typeface="+mn-lt"/>
              </a:rPr>
              <a:t>Zheng Chen</a:t>
            </a:r>
            <a:endParaRPr lang="en-US" dirty="0">
              <a:latin typeface="+mn-lt"/>
            </a:endParaRPr>
          </a:p>
        </p:txBody>
      </p:sp>
      <p:sp>
        <p:nvSpPr>
          <p:cNvPr id="15" name="TextBox 14"/>
          <p:cNvSpPr txBox="1"/>
          <p:nvPr/>
        </p:nvSpPr>
        <p:spPr>
          <a:xfrm>
            <a:off x="6372200" y="6021288"/>
            <a:ext cx="1787669" cy="369332"/>
          </a:xfrm>
          <a:prstGeom prst="rect">
            <a:avLst/>
          </a:prstGeom>
          <a:solidFill>
            <a:srgbClr val="FFFFCC"/>
          </a:solidFill>
          <a:ln>
            <a:solidFill>
              <a:srgbClr val="FF6600"/>
            </a:solidFill>
          </a:ln>
        </p:spPr>
        <p:txBody>
          <a:bodyPr wrap="none" rtlCol="0">
            <a:spAutoFit/>
          </a:bodyPr>
          <a:lstStyle/>
          <a:p>
            <a:r>
              <a:rPr lang="en-US" dirty="0" err="1" smtClean="0">
                <a:latin typeface="+mn-lt"/>
              </a:rPr>
              <a:t>Hongzhao</a:t>
            </a:r>
            <a:r>
              <a:rPr lang="en-US" dirty="0" smtClean="0">
                <a:latin typeface="+mn-lt"/>
              </a:rPr>
              <a:t> Huang</a:t>
            </a:r>
            <a:endParaRPr lang="en-US" dirty="0">
              <a:latin typeface="+mn-lt"/>
            </a:endParaRPr>
          </a:p>
        </p:txBody>
      </p:sp>
    </p:spTree>
    <p:extLst>
      <p:ext uri="{BB962C8B-B14F-4D97-AF65-F5344CB8AC3E}">
        <p14:creationId xmlns:p14="http://schemas.microsoft.com/office/powerpoint/2010/main" val="6182923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69560" y="1524000"/>
            <a:ext cx="6975890" cy="1200329"/>
          </a:xfrm>
          <a:prstGeom prst="rect">
            <a:avLst/>
          </a:prstGeom>
          <a:noFill/>
          <a:ln>
            <a:solidFill>
              <a:schemeClr val="tx1"/>
            </a:solidFill>
          </a:ln>
        </p:spPr>
        <p:txBody>
          <a:bodyPr wrap="square" rtlCol="0">
            <a:spAutoFit/>
          </a:bodyPr>
          <a:lstStyle/>
          <a:p>
            <a:r>
              <a:rPr lang="en-US" dirty="0">
                <a:solidFill>
                  <a:srgbClr val="000000"/>
                </a:solidFill>
                <a:latin typeface="Calibri"/>
              </a:rPr>
              <a:t>Blumenthal (D) is a candidate for the U.S. Senate seat now held by Christopher Dodd (D), and he has held a commanding lead in the race since he entered it. But the Times report has the potential to fundamentally reshape the contest in the Nutmeg State.</a:t>
            </a:r>
          </a:p>
        </p:txBody>
      </p:sp>
      <p:sp>
        <p:nvSpPr>
          <p:cNvPr id="7" name="TextBox 6"/>
          <p:cNvSpPr txBox="1"/>
          <p:nvPr/>
        </p:nvSpPr>
        <p:spPr>
          <a:xfrm>
            <a:off x="1066800" y="3997762"/>
            <a:ext cx="6959600" cy="1200329"/>
          </a:xfrm>
          <a:prstGeom prst="rect">
            <a:avLst/>
          </a:prstGeom>
          <a:noFill/>
          <a:ln>
            <a:solidFill>
              <a:schemeClr val="tx1"/>
            </a:solidFill>
          </a:ln>
        </p:spPr>
        <p:txBody>
          <a:bodyPr wrap="square" rtlCol="0">
            <a:spAutoFit/>
          </a:bodyPr>
          <a:lstStyle/>
          <a:p>
            <a:r>
              <a:rPr lang="en-US" u="sng" dirty="0">
                <a:solidFill>
                  <a:srgbClr val="0000FF"/>
                </a:solidFill>
                <a:latin typeface="Calibri"/>
              </a:rPr>
              <a:t>Blumenthal</a:t>
            </a:r>
            <a:r>
              <a:rPr lang="en-US" dirty="0">
                <a:solidFill>
                  <a:srgbClr val="000000"/>
                </a:solidFill>
                <a:latin typeface="Calibri"/>
              </a:rPr>
              <a:t> (</a:t>
            </a:r>
            <a:r>
              <a:rPr lang="en-US" u="sng" dirty="0">
                <a:solidFill>
                  <a:srgbClr val="0000FF"/>
                </a:solidFill>
                <a:latin typeface="Calibri"/>
              </a:rPr>
              <a:t>D</a:t>
            </a:r>
            <a:r>
              <a:rPr lang="en-US" dirty="0">
                <a:solidFill>
                  <a:srgbClr val="000000"/>
                </a:solidFill>
                <a:latin typeface="Calibri"/>
              </a:rPr>
              <a:t>) is a candidate for the </a:t>
            </a:r>
            <a:r>
              <a:rPr lang="en-US" u="sng" dirty="0">
                <a:solidFill>
                  <a:srgbClr val="0000FF"/>
                </a:solidFill>
                <a:latin typeface="Calibri"/>
              </a:rPr>
              <a:t>U.S. Senate</a:t>
            </a:r>
            <a:r>
              <a:rPr lang="en-US" dirty="0">
                <a:solidFill>
                  <a:srgbClr val="000000"/>
                </a:solidFill>
                <a:latin typeface="Calibri"/>
              </a:rPr>
              <a:t> seat now held </a:t>
            </a:r>
            <a:r>
              <a:rPr lang="en-US" dirty="0" smtClean="0">
                <a:solidFill>
                  <a:srgbClr val="000000"/>
                </a:solidFill>
                <a:latin typeface="Calibri"/>
              </a:rPr>
              <a:t>by </a:t>
            </a:r>
            <a:r>
              <a:rPr lang="en-US" u="sng" dirty="0" smtClean="0">
                <a:solidFill>
                  <a:srgbClr val="0000FF"/>
                </a:solidFill>
                <a:latin typeface="Calibri"/>
              </a:rPr>
              <a:t>Christopher Dodd</a:t>
            </a:r>
            <a:r>
              <a:rPr lang="en-US" dirty="0" smtClean="0">
                <a:solidFill>
                  <a:srgbClr val="000000"/>
                </a:solidFill>
                <a:latin typeface="Calibri"/>
              </a:rPr>
              <a:t> </a:t>
            </a:r>
            <a:r>
              <a:rPr lang="en-US" dirty="0">
                <a:solidFill>
                  <a:srgbClr val="000000"/>
                </a:solidFill>
                <a:latin typeface="Calibri"/>
              </a:rPr>
              <a:t>(</a:t>
            </a:r>
            <a:r>
              <a:rPr lang="en-US" dirty="0">
                <a:solidFill>
                  <a:srgbClr val="0033CC"/>
                </a:solidFill>
                <a:latin typeface="Calibri"/>
              </a:rPr>
              <a:t>D</a:t>
            </a:r>
            <a:r>
              <a:rPr lang="en-US" dirty="0">
                <a:solidFill>
                  <a:srgbClr val="000000"/>
                </a:solidFill>
                <a:latin typeface="Calibri"/>
              </a:rPr>
              <a:t>), and he has held a commanding lead in the </a:t>
            </a:r>
            <a:r>
              <a:rPr lang="en-US" dirty="0" smtClean="0">
                <a:solidFill>
                  <a:srgbClr val="000000"/>
                </a:solidFill>
                <a:latin typeface="Calibri"/>
              </a:rPr>
              <a:t>race since </a:t>
            </a:r>
            <a:r>
              <a:rPr lang="en-US" dirty="0">
                <a:solidFill>
                  <a:srgbClr val="000000"/>
                </a:solidFill>
                <a:latin typeface="Calibri"/>
              </a:rPr>
              <a:t>he entered it. </a:t>
            </a:r>
            <a:r>
              <a:rPr lang="en-US" dirty="0" smtClean="0">
                <a:solidFill>
                  <a:srgbClr val="000000"/>
                </a:solidFill>
                <a:latin typeface="Calibri"/>
              </a:rPr>
              <a:t>But the </a:t>
            </a:r>
            <a:r>
              <a:rPr lang="en-US" u="sng" dirty="0">
                <a:solidFill>
                  <a:srgbClr val="0000FF"/>
                </a:solidFill>
                <a:latin typeface="Calibri"/>
              </a:rPr>
              <a:t>Times</a:t>
            </a:r>
            <a:r>
              <a:rPr lang="en-US" dirty="0">
                <a:solidFill>
                  <a:srgbClr val="000000"/>
                </a:solidFill>
                <a:latin typeface="Calibri"/>
              </a:rPr>
              <a:t> report has the potential </a:t>
            </a:r>
            <a:r>
              <a:rPr lang="en-US" dirty="0" smtClean="0">
                <a:solidFill>
                  <a:srgbClr val="000000"/>
                </a:solidFill>
                <a:latin typeface="Calibri"/>
              </a:rPr>
              <a:t>to fundamentally </a:t>
            </a:r>
            <a:r>
              <a:rPr lang="en-US" dirty="0">
                <a:solidFill>
                  <a:srgbClr val="000000"/>
                </a:solidFill>
                <a:latin typeface="Calibri"/>
              </a:rPr>
              <a:t>reshape the contest in </a:t>
            </a:r>
            <a:r>
              <a:rPr lang="en-US" u="sng" dirty="0" smtClean="0">
                <a:solidFill>
                  <a:srgbClr val="0000FF"/>
                </a:solidFill>
                <a:latin typeface="Calibri"/>
              </a:rPr>
              <a:t>the Nutmeg </a:t>
            </a:r>
            <a:r>
              <a:rPr lang="en-US" u="sng" dirty="0">
                <a:solidFill>
                  <a:srgbClr val="0000FF"/>
                </a:solidFill>
                <a:latin typeface="Calibri"/>
              </a:rPr>
              <a:t>State</a:t>
            </a:r>
            <a:r>
              <a:rPr lang="en-US" dirty="0">
                <a:solidFill>
                  <a:srgbClr val="000000"/>
                </a:solidFill>
                <a:latin typeface="Calibri"/>
              </a:rPr>
              <a:t>.</a:t>
            </a:r>
          </a:p>
        </p:txBody>
      </p:sp>
      <p:sp>
        <p:nvSpPr>
          <p:cNvPr id="8" name="Down Arrow 7"/>
          <p:cNvSpPr/>
          <p:nvPr/>
        </p:nvSpPr>
        <p:spPr>
          <a:xfrm>
            <a:off x="4104484" y="2848328"/>
            <a:ext cx="265708" cy="3501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26" y="3256153"/>
            <a:ext cx="1647704" cy="417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Down Arrow 21"/>
          <p:cNvSpPr/>
          <p:nvPr/>
        </p:nvSpPr>
        <p:spPr>
          <a:xfrm rot="10800000">
            <a:off x="1585962" y="3708305"/>
            <a:ext cx="105115" cy="338056"/>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1267" y="3264639"/>
            <a:ext cx="2577850" cy="410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730" y="5498651"/>
            <a:ext cx="1470470" cy="39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1502" y="5498651"/>
            <a:ext cx="1581150" cy="41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Down Arrow 23"/>
          <p:cNvSpPr/>
          <p:nvPr/>
        </p:nvSpPr>
        <p:spPr>
          <a:xfrm flipH="1">
            <a:off x="5628986" y="5234076"/>
            <a:ext cx="60262" cy="26457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2942" y="3233831"/>
            <a:ext cx="1852342" cy="44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Down Arrow 26"/>
          <p:cNvSpPr/>
          <p:nvPr/>
        </p:nvSpPr>
        <p:spPr>
          <a:xfrm rot="14243175">
            <a:off x="2769282" y="3563472"/>
            <a:ext cx="88476" cy="579122"/>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urved Right Arrow 2"/>
          <p:cNvSpPr/>
          <p:nvPr/>
        </p:nvSpPr>
        <p:spPr>
          <a:xfrm>
            <a:off x="816597" y="4448174"/>
            <a:ext cx="304800" cy="1334651"/>
          </a:xfrm>
          <a:prstGeom prst="curvedRightArrow">
            <a:avLst/>
          </a:prstGeom>
          <a:solidFill>
            <a:srgbClr val="9E9EF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FF"/>
                </a:solidFill>
              </a:ln>
              <a:solidFill>
                <a:srgbClr val="0000FF"/>
              </a:solidFill>
            </a:endParaRPr>
          </a:p>
        </p:txBody>
      </p:sp>
      <p:sp>
        <p:nvSpPr>
          <p:cNvPr id="29" name="Down Arrow 28"/>
          <p:cNvSpPr/>
          <p:nvPr/>
        </p:nvSpPr>
        <p:spPr>
          <a:xfrm rot="14243175">
            <a:off x="5645011" y="3581105"/>
            <a:ext cx="88476" cy="579122"/>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8101" y="5469657"/>
            <a:ext cx="1849432" cy="44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Down Arrow 30"/>
          <p:cNvSpPr/>
          <p:nvPr/>
        </p:nvSpPr>
        <p:spPr>
          <a:xfrm flipH="1">
            <a:off x="3962400" y="4904522"/>
            <a:ext cx="60262" cy="5651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pPr lvl="0"/>
            <a:r>
              <a:rPr lang="en-US" dirty="0"/>
              <a:t>Examples of Mentions (1</a:t>
            </a:r>
            <a:r>
              <a:rPr lang="en-US" dirty="0" smtClean="0"/>
              <a:t>)</a:t>
            </a:r>
            <a:endParaRPr lang="en-US" dirty="0"/>
          </a:p>
        </p:txBody>
      </p:sp>
      <p:sp>
        <p:nvSpPr>
          <p:cNvPr id="4" name="Content Placeholder 3"/>
          <p:cNvSpPr>
            <a:spLocks noGrp="1"/>
          </p:cNvSpPr>
          <p:nvPr>
            <p:ph idx="1"/>
          </p:nvPr>
        </p:nvSpPr>
        <p:spPr/>
        <p:txBody>
          <a:bodyPr/>
          <a:lstStyle/>
          <a:p>
            <a:endParaRPr lang="en-US"/>
          </a:p>
        </p:txBody>
      </p:sp>
      <p:sp>
        <p:nvSpPr>
          <p:cNvPr id="20" name="Oval 19"/>
          <p:cNvSpPr/>
          <p:nvPr/>
        </p:nvSpPr>
        <p:spPr>
          <a:xfrm>
            <a:off x="2627784" y="4299373"/>
            <a:ext cx="720080" cy="322231"/>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116990" y="4315139"/>
            <a:ext cx="720080" cy="322231"/>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557505" y="4797152"/>
            <a:ext cx="1958712" cy="497203"/>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867226" y="4046361"/>
            <a:ext cx="1647704" cy="318744"/>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4"/>
          </p:nvPr>
        </p:nvSpPr>
        <p:spPr/>
        <p:txBody>
          <a:bodyPr/>
          <a:lstStyle/>
          <a:p>
            <a:pPr>
              <a:defRPr/>
            </a:pPr>
            <a:fld id="{949EA72D-AFDA-4341-B72A-4A95FB1F0E84}" type="slidenum">
              <a:rPr lang="en-US" altLang="zh-TW" smtClean="0"/>
              <a:pPr>
                <a:defRPr/>
              </a:pPr>
              <a:t>20</a:t>
            </a:fld>
            <a:endParaRPr lang="en-US" altLang="zh-TW" dirty="0"/>
          </a:p>
        </p:txBody>
      </p:sp>
    </p:spTree>
    <p:extLst>
      <p:ext uri="{BB962C8B-B14F-4D97-AF65-F5344CB8AC3E}">
        <p14:creationId xmlns:p14="http://schemas.microsoft.com/office/powerpoint/2010/main" val="1645319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up)">
                                      <p:cBhvr>
                                        <p:cTn id="10" dur="500"/>
                                        <p:tgtEl>
                                          <p:spTgt spid="409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par>
                                <p:cTn id="14" presetID="22" presetClass="entr" presetSubtype="1"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wipe(up)">
                                      <p:cBhvr>
                                        <p:cTn id="16" dur="500"/>
                                        <p:tgtEl>
                                          <p:spTgt spid="4099"/>
                                        </p:tgtEl>
                                      </p:cBhvr>
                                    </p:animEffect>
                                  </p:childTnLst>
                                </p:cTn>
                              </p:par>
                              <p:par>
                                <p:cTn id="17" presetID="22" presetClass="entr" presetSubtype="1"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wipe(up)">
                                      <p:cBhvr>
                                        <p:cTn id="19" dur="500"/>
                                        <p:tgtEl>
                                          <p:spTgt spid="4100"/>
                                        </p:tgtEl>
                                      </p:cBhvr>
                                    </p:animEffect>
                                  </p:childTnLst>
                                </p:cTn>
                              </p:par>
                              <p:par>
                                <p:cTn id="20" presetID="22" presetClass="entr" presetSubtype="1"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wipe(up)">
                                      <p:cBhvr>
                                        <p:cTn id="22" dur="500"/>
                                        <p:tgtEl>
                                          <p:spTgt spid="410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par>
                                <p:cTn id="26" presetID="22" presetClass="entr" presetSubtype="1" fill="hold" nodeType="withEffect">
                                  <p:stCondLst>
                                    <p:cond delay="0"/>
                                  </p:stCondLst>
                                  <p:childTnLst>
                                    <p:set>
                                      <p:cBhvr>
                                        <p:cTn id="27" dur="1" fill="hold">
                                          <p:stCondLst>
                                            <p:cond delay="0"/>
                                          </p:stCondLst>
                                        </p:cTn>
                                        <p:tgtEl>
                                          <p:spTgt spid="4102"/>
                                        </p:tgtEl>
                                        <p:attrNameLst>
                                          <p:attrName>style.visibility</p:attrName>
                                        </p:attrNameLst>
                                      </p:cBhvr>
                                      <p:to>
                                        <p:strVal val="visible"/>
                                      </p:to>
                                    </p:set>
                                    <p:animEffect transition="in" filter="wipe(up)">
                                      <p:cBhvr>
                                        <p:cTn id="28" dur="500"/>
                                        <p:tgtEl>
                                          <p:spTgt spid="410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up)">
                                      <p:cBhvr>
                                        <p:cTn id="34" dur="500"/>
                                        <p:tgtEl>
                                          <p:spTgt spid="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up)">
                                      <p:cBhvr>
                                        <p:cTn id="37" dur="500"/>
                                        <p:tgtEl>
                                          <p:spTgt spid="29"/>
                                        </p:tgtEl>
                                      </p:cBhvr>
                                    </p:animEffect>
                                  </p:childTnLst>
                                </p:cTn>
                              </p:par>
                              <p:par>
                                <p:cTn id="38" presetID="22" presetClass="entr" presetSubtype="1" fill="hold" nodeType="withEffect">
                                  <p:stCondLst>
                                    <p:cond delay="0"/>
                                  </p:stCondLst>
                                  <p:childTnLst>
                                    <p:set>
                                      <p:cBhvr>
                                        <p:cTn id="39" dur="1" fill="hold">
                                          <p:stCondLst>
                                            <p:cond delay="0"/>
                                          </p:stCondLst>
                                        </p:cTn>
                                        <p:tgtEl>
                                          <p:spTgt spid="4103"/>
                                        </p:tgtEl>
                                        <p:attrNameLst>
                                          <p:attrName>style.visibility</p:attrName>
                                        </p:attrNameLst>
                                      </p:cBhvr>
                                      <p:to>
                                        <p:strVal val="visible"/>
                                      </p:to>
                                    </p:set>
                                    <p:animEffect transition="in" filter="wipe(up)">
                                      <p:cBhvr>
                                        <p:cTn id="40" dur="500"/>
                                        <p:tgtEl>
                                          <p:spTgt spid="410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up)">
                                      <p:cBhvr>
                                        <p:cTn id="43" dur="500"/>
                                        <p:tgtEl>
                                          <p:spTgt spid="3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2" grpId="0" animBg="1"/>
      <p:bldP spid="24" grpId="0" animBg="1"/>
      <p:bldP spid="27" grpId="0" animBg="1"/>
      <p:bldP spid="3" grpId="0" animBg="1"/>
      <p:bldP spid="29" grpId="0" animBg="1"/>
      <p:bldP spid="31" grpId="0" animBg="1"/>
      <p:bldP spid="20" grpId="0" animBg="1"/>
      <p:bldP spid="21" grpId="0" animBg="1"/>
      <p:bldP spid="23" grpId="0" animBg="1"/>
      <p:bldP spid="25"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91673678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ERD 2014 Evaluation Service</a:t>
            </a:r>
            <a:endParaRPr lang="en-US" dirty="0"/>
          </a:p>
        </p:txBody>
      </p:sp>
      <p:sp>
        <p:nvSpPr>
          <p:cNvPr id="3" name="Content Placeholder 2"/>
          <p:cNvSpPr>
            <a:spLocks noGrp="1"/>
          </p:cNvSpPr>
          <p:nvPr>
            <p:ph idx="1"/>
          </p:nvPr>
        </p:nvSpPr>
        <p:spPr/>
        <p:txBody>
          <a:bodyPr/>
          <a:lstStyle/>
          <a:p>
            <a:pPr marL="342900" lvl="2" indent="-342900"/>
            <a:r>
              <a:rPr lang="en-US" dirty="0">
                <a:hlinkClick r:id="rId2"/>
              </a:rPr>
              <a:t>http://</a:t>
            </a:r>
            <a:r>
              <a:rPr lang="en-US" dirty="0" smtClean="0">
                <a:hlinkClick r:id="rId2"/>
              </a:rPr>
              <a:t>web-ngram.research.microsoft.com/erd2014</a:t>
            </a:r>
            <a:endParaRPr lang="en-US" dirty="0" smtClean="0"/>
          </a:p>
          <a:p>
            <a:pPr marL="0" lvl="2" indent="0">
              <a:buNone/>
            </a:pPr>
            <a:endParaRPr lang="en-US" dirty="0" smtClean="0"/>
          </a:p>
          <a:p>
            <a:pPr marL="0" lvl="2" indent="0">
              <a:buNone/>
            </a:pPr>
            <a:endParaRPr lang="en-US" dirty="0"/>
          </a:p>
          <a:p>
            <a:pPr marL="0" lvl="2" indent="0">
              <a:buNone/>
            </a:pPr>
            <a:endParaRPr lang="en-US" dirty="0" smtClean="0"/>
          </a:p>
          <a:p>
            <a:pPr marL="0" lvl="2" indent="0">
              <a:buNone/>
            </a:pPr>
            <a:endParaRPr lang="en-US" dirty="0"/>
          </a:p>
          <a:p>
            <a:pPr marL="0" lvl="2" indent="0">
              <a:buNone/>
            </a:pPr>
            <a:endParaRPr lang="en-US" dirty="0" smtClean="0"/>
          </a:p>
          <a:p>
            <a:pPr marL="0" lvl="2" indent="0">
              <a:buNone/>
            </a:pPr>
            <a:endParaRPr lang="en-US" dirty="0" smtClean="0"/>
          </a:p>
          <a:p>
            <a:pPr marL="0" lvl="2" indent="0">
              <a:buNone/>
            </a:pPr>
            <a:endParaRPr lang="en-US" dirty="0"/>
          </a:p>
          <a:p>
            <a:pPr marL="342900" lvl="2" indent="-342900"/>
            <a:r>
              <a:rPr lang="en-US" dirty="0" smtClean="0"/>
              <a:t>Encourage teams to build </a:t>
            </a:r>
            <a:r>
              <a:rPr lang="en-US" dirty="0" err="1" smtClean="0"/>
              <a:t>webservice</a:t>
            </a:r>
            <a:endParaRPr lang="en-US" dirty="0" smtClean="0"/>
          </a:p>
          <a:p>
            <a:pPr marL="800100" lvl="3" indent="-342900"/>
            <a:r>
              <a:rPr lang="en-US" dirty="0" smtClean="0"/>
              <a:t>Easy to share, easy to compare</a:t>
            </a:r>
          </a:p>
          <a:p>
            <a:pPr marL="800100" lvl="3" indent="-342900"/>
            <a:r>
              <a:rPr lang="en-US" dirty="0" smtClean="0"/>
              <a:t>Evaluate time as well</a:t>
            </a:r>
          </a:p>
          <a:p>
            <a:pPr marL="800100" lvl="3" indent="-342900"/>
            <a:r>
              <a:rPr lang="en-US" dirty="0" smtClean="0"/>
              <a:t>Easy for future teams to collaborate</a:t>
            </a:r>
          </a:p>
          <a:p>
            <a:pPr marL="342900" lvl="2" indent="-342900"/>
            <a:endParaRPr lang="en-US" dirty="0"/>
          </a:p>
          <a:p>
            <a:pPr marL="342900" lvl="2" indent="-342900"/>
            <a:r>
              <a:rPr lang="en-US" dirty="0" smtClean="0"/>
              <a:t>We will continue to keep the service</a:t>
            </a:r>
            <a:endParaRPr lang="en-US" dirty="0"/>
          </a:p>
        </p:txBody>
      </p:sp>
      <p:sp>
        <p:nvSpPr>
          <p:cNvPr id="5" name="TextBox 4"/>
          <p:cNvSpPr txBox="1"/>
          <p:nvPr/>
        </p:nvSpPr>
        <p:spPr>
          <a:xfrm>
            <a:off x="827584" y="1844824"/>
            <a:ext cx="7776864" cy="646331"/>
          </a:xfrm>
          <a:prstGeom prst="rect">
            <a:avLst/>
          </a:prstGeom>
          <a:noFill/>
          <a:ln>
            <a:solidFill>
              <a:schemeClr val="accent1"/>
            </a:solidFill>
          </a:ln>
        </p:spPr>
        <p:txBody>
          <a:bodyPr wrap="square" rtlCol="0">
            <a:spAutoFit/>
          </a:bodyPr>
          <a:lstStyle/>
          <a:p>
            <a:r>
              <a:rPr lang="en-US" dirty="0"/>
              <a:t>The </a:t>
            </a:r>
            <a:r>
              <a:rPr lang="en-US" dirty="0" err="1"/>
              <a:t>Governator</a:t>
            </a:r>
            <a:r>
              <a:rPr lang="en-US" dirty="0"/>
              <a:t>, </a:t>
            </a:r>
            <a:r>
              <a:rPr lang="en-US" dirty="0" smtClean="0"/>
              <a:t>as Schwarzenegger </a:t>
            </a:r>
            <a:r>
              <a:rPr lang="en-US" dirty="0"/>
              <a:t>came to be known, helped bring about the </a:t>
            </a:r>
            <a:r>
              <a:rPr lang="en-US" dirty="0" smtClean="0"/>
              <a:t>state's primary </a:t>
            </a:r>
            <a:r>
              <a:rPr lang="en-US" dirty="0"/>
              <a:t>election </a:t>
            </a:r>
            <a:r>
              <a:rPr lang="en-US" dirty="0" smtClean="0"/>
              <a:t>system.</a:t>
            </a:r>
            <a:endParaRPr lang="en-US" dirty="0"/>
          </a:p>
        </p:txBody>
      </p:sp>
      <p:sp>
        <p:nvSpPr>
          <p:cNvPr id="6" name="TextBox 5"/>
          <p:cNvSpPr txBox="1"/>
          <p:nvPr/>
        </p:nvSpPr>
        <p:spPr>
          <a:xfrm>
            <a:off x="827584" y="2780928"/>
            <a:ext cx="7776864" cy="646331"/>
          </a:xfrm>
          <a:prstGeom prst="rect">
            <a:avLst/>
          </a:prstGeom>
          <a:noFill/>
          <a:ln>
            <a:solidFill>
              <a:schemeClr val="accent1"/>
            </a:solidFill>
          </a:ln>
        </p:spPr>
        <p:txBody>
          <a:bodyPr wrap="square" rtlCol="0">
            <a:spAutoFit/>
          </a:bodyPr>
          <a:lstStyle/>
          <a:p>
            <a:r>
              <a:rPr lang="en-US" dirty="0"/>
              <a:t>DOC1 0 14 /m/0tc7 The </a:t>
            </a:r>
            <a:r>
              <a:rPr lang="en-US" dirty="0" err="1"/>
              <a:t>Governator</a:t>
            </a:r>
            <a:r>
              <a:rPr lang="en-US" dirty="0"/>
              <a:t> 0.99 0</a:t>
            </a:r>
          </a:p>
          <a:p>
            <a:r>
              <a:rPr lang="de-DE" dirty="0"/>
              <a:t>DOC1 19 33 /m/0tc7 Schwarzenegger 0.97 0</a:t>
            </a:r>
            <a:endParaRPr lang="en-US" dirty="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201</a:t>
            </a:fld>
            <a:endParaRPr lang="en-US" altLang="zh-TW" dirty="0"/>
          </a:p>
        </p:txBody>
      </p:sp>
    </p:spTree>
    <p:extLst>
      <p:ext uri="{BB962C8B-B14F-4D97-AF65-F5344CB8AC3E}">
        <p14:creationId xmlns:p14="http://schemas.microsoft.com/office/powerpoint/2010/main" val="2247822661"/>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Demos</a:t>
            </a:r>
            <a:endParaRPr lang="en-US" dirty="0"/>
          </a:p>
        </p:txBody>
      </p:sp>
      <p:sp>
        <p:nvSpPr>
          <p:cNvPr id="3" name="Content Placeholder 2"/>
          <p:cNvSpPr>
            <a:spLocks noGrp="1"/>
          </p:cNvSpPr>
          <p:nvPr>
            <p:ph idx="1"/>
          </p:nvPr>
        </p:nvSpPr>
        <p:spPr/>
        <p:txBody>
          <a:bodyPr/>
          <a:lstStyle/>
          <a:p>
            <a:r>
              <a:rPr lang="en-US" dirty="0" smtClean="0"/>
              <a:t>UIUC </a:t>
            </a:r>
            <a:r>
              <a:rPr lang="en-US" dirty="0" err="1" smtClean="0"/>
              <a:t>Wikification</a:t>
            </a:r>
            <a:r>
              <a:rPr lang="en-US" dirty="0" smtClean="0"/>
              <a:t> Demo</a:t>
            </a:r>
          </a:p>
          <a:p>
            <a:pPr lvl="1"/>
            <a:r>
              <a:rPr lang="en-US" dirty="0" smtClean="0">
                <a:hlinkClick r:id="rId2"/>
              </a:rPr>
              <a:t>http</a:t>
            </a:r>
            <a:r>
              <a:rPr lang="en-US" dirty="0">
                <a:hlinkClick r:id="rId2"/>
              </a:rPr>
              <a:t>://cogcomp.cs.illinois.edu/demo/wikify/?</a:t>
            </a:r>
            <a:r>
              <a:rPr lang="en-US" dirty="0" smtClean="0">
                <a:hlinkClick r:id="rId2"/>
              </a:rPr>
              <a:t>id=25</a:t>
            </a:r>
            <a:endParaRPr lang="en-US" dirty="0" smtClean="0"/>
          </a:p>
          <a:p>
            <a:pPr marL="0" indent="0">
              <a:buNone/>
            </a:pPr>
            <a:endParaRPr lang="en-US" dirty="0" smtClean="0"/>
          </a:p>
          <a:p>
            <a:r>
              <a:rPr lang="en-US" dirty="0" smtClean="0"/>
              <a:t>RPI </a:t>
            </a:r>
            <a:r>
              <a:rPr lang="en-US" dirty="0" err="1" smtClean="0"/>
              <a:t>Wikification</a:t>
            </a:r>
            <a:r>
              <a:rPr lang="en-US" dirty="0" smtClean="0"/>
              <a:t> Demo</a:t>
            </a:r>
          </a:p>
          <a:p>
            <a:pPr lvl="1"/>
            <a:r>
              <a:rPr lang="en-US" dirty="0" smtClean="0">
                <a:hlinkClick r:id="rId3"/>
              </a:rPr>
              <a:t>http</a:t>
            </a:r>
            <a:r>
              <a:rPr lang="en-US" dirty="0">
                <a:hlinkClick r:id="rId3"/>
              </a:rPr>
              <a:t>://orion.tw.rpi.edu/~</a:t>
            </a:r>
            <a:r>
              <a:rPr lang="en-US" dirty="0" smtClean="0">
                <a:hlinkClick r:id="rId3"/>
              </a:rPr>
              <a:t>zhengj3/wod/search.php</a:t>
            </a:r>
            <a:endParaRPr lang="en-US" dirty="0" smtClean="0"/>
          </a:p>
          <a:p>
            <a:pPr lvl="1"/>
            <a:r>
              <a:rPr lang="en-US" dirty="0" smtClean="0">
                <a:hlinkClick r:id="rId4"/>
              </a:rPr>
              <a:t>http</a:t>
            </a:r>
            <a:r>
              <a:rPr lang="en-US" dirty="0">
                <a:hlinkClick r:id="rId4"/>
              </a:rPr>
              <a:t>://orion.tw.rpi.edu/~zhengj3/wod/link.php</a:t>
            </a:r>
            <a:endParaRPr lang="en-US" dirty="0" smtClean="0"/>
          </a:p>
          <a:p>
            <a:endParaRPr lang="en-US" dirty="0" smtClean="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202</a:t>
            </a:fld>
            <a:endParaRPr lang="en-US" altLang="zh-TW" dirty="0"/>
          </a:p>
        </p:txBody>
      </p:sp>
    </p:spTree>
    <p:extLst>
      <p:ext uri="{BB962C8B-B14F-4D97-AF65-F5344CB8AC3E}">
        <p14:creationId xmlns:p14="http://schemas.microsoft.com/office/powerpoint/2010/main" val="3010201069"/>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a:t>
            </a:r>
            <a:r>
              <a:rPr lang="en-US" dirty="0"/>
              <a:t>Y</a:t>
            </a:r>
            <a:r>
              <a:rPr lang="en-US" dirty="0" smtClean="0"/>
              <a:t>ou – Our Brilliant </a:t>
            </a:r>
            <a:r>
              <a:rPr lang="en-US" dirty="0" err="1" smtClean="0"/>
              <a:t>Wikifiers</a:t>
            </a:r>
            <a:r>
              <a:rPr lang="en-US" dirty="0" smtClean="0"/>
              <a:t>!</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557" y="123785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485" y="1282657"/>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8288" y="1273088"/>
            <a:ext cx="187220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3406395"/>
            <a:ext cx="237626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500991"/>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7903" y="3504985"/>
            <a:ext cx="1986653" cy="231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203</a:t>
            </a:fld>
            <a:endParaRPr lang="en-US" altLang="zh-TW" dirty="0"/>
          </a:p>
        </p:txBody>
      </p:sp>
    </p:spTree>
    <p:extLst>
      <p:ext uri="{BB962C8B-B14F-4D97-AF65-F5344CB8AC3E}">
        <p14:creationId xmlns:p14="http://schemas.microsoft.com/office/powerpoint/2010/main" val="39892111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a:t>Examples of Mentions (2</a:t>
            </a:r>
            <a:r>
              <a:rPr lang="en-US" dirty="0" smtClean="0"/>
              <a:t>)</a:t>
            </a:r>
            <a:endParaRPr lang="en-US" dirty="0"/>
          </a:p>
        </p:txBody>
      </p:sp>
      <p:sp>
        <p:nvSpPr>
          <p:cNvPr id="4" name="Content Placeholder 3"/>
          <p:cNvSpPr>
            <a:spLocks noGrp="1"/>
          </p:cNvSpPr>
          <p:nvPr>
            <p:ph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600" y="1247470"/>
            <a:ext cx="6620799" cy="4363059"/>
          </a:xfrm>
          <a:prstGeom prst="rect">
            <a:avLst/>
          </a:prstGeom>
        </p:spPr>
      </p:pic>
      <p:sp>
        <p:nvSpPr>
          <p:cNvPr id="26" name="Oval 25"/>
          <p:cNvSpPr/>
          <p:nvPr/>
        </p:nvSpPr>
        <p:spPr>
          <a:xfrm>
            <a:off x="4711094" y="2924944"/>
            <a:ext cx="1301066" cy="385301"/>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860032" y="2924944"/>
            <a:ext cx="1013034" cy="338554"/>
          </a:xfrm>
          <a:prstGeom prst="rect">
            <a:avLst/>
          </a:prstGeom>
          <a:noFill/>
        </p:spPr>
        <p:txBody>
          <a:bodyPr wrap="none" rtlCol="0">
            <a:spAutoFit/>
          </a:bodyPr>
          <a:lstStyle/>
          <a:p>
            <a:r>
              <a:rPr lang="en-US" sz="1600" b="1" dirty="0" smtClean="0">
                <a:solidFill>
                  <a:srgbClr val="C00000"/>
                </a:solidFill>
                <a:latin typeface="Calibri" panose="020F0502020204030204" pitchFamily="34" charset="0"/>
              </a:rPr>
              <a:t>offseason</a:t>
            </a:r>
            <a:endParaRPr lang="en-US" dirty="0"/>
          </a:p>
        </p:txBody>
      </p:sp>
      <p:sp>
        <p:nvSpPr>
          <p:cNvPr id="32" name="Oval 31"/>
          <p:cNvSpPr/>
          <p:nvPr/>
        </p:nvSpPr>
        <p:spPr>
          <a:xfrm>
            <a:off x="3059832" y="2780928"/>
            <a:ext cx="1728192" cy="432048"/>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419872" y="2827675"/>
            <a:ext cx="1095172" cy="338554"/>
          </a:xfrm>
          <a:prstGeom prst="rect">
            <a:avLst/>
          </a:prstGeom>
          <a:noFill/>
        </p:spPr>
        <p:txBody>
          <a:bodyPr wrap="none" rtlCol="0">
            <a:spAutoFit/>
          </a:bodyPr>
          <a:lstStyle/>
          <a:p>
            <a:r>
              <a:rPr lang="en-US" sz="1600" b="1" dirty="0" smtClean="0">
                <a:solidFill>
                  <a:srgbClr val="C00000"/>
                </a:solidFill>
                <a:latin typeface="Calibri" panose="020F0502020204030204" pitchFamily="34" charset="0"/>
              </a:rPr>
              <a:t>Alex Smith</a:t>
            </a:r>
            <a:endParaRPr lang="en-US" dirty="0"/>
          </a:p>
        </p:txBody>
      </p:sp>
      <p:sp>
        <p:nvSpPr>
          <p:cNvPr id="34" name="Oval 33"/>
          <p:cNvSpPr/>
          <p:nvPr/>
        </p:nvSpPr>
        <p:spPr>
          <a:xfrm>
            <a:off x="4716016" y="3356992"/>
            <a:ext cx="1455212" cy="432048"/>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5022833" y="3403739"/>
            <a:ext cx="932371" cy="338554"/>
          </a:xfrm>
          <a:prstGeom prst="rect">
            <a:avLst/>
          </a:prstGeom>
          <a:noFill/>
        </p:spPr>
        <p:txBody>
          <a:bodyPr wrap="none" rtlCol="0">
            <a:spAutoFit/>
          </a:bodyPr>
          <a:lstStyle/>
          <a:p>
            <a:r>
              <a:rPr lang="en-US" sz="1600" b="1" dirty="0" smtClean="0">
                <a:solidFill>
                  <a:srgbClr val="C00000"/>
                </a:solidFill>
                <a:latin typeface="Calibri" panose="020F0502020204030204" pitchFamily="34" charset="0"/>
              </a:rPr>
              <a:t>turnover</a:t>
            </a:r>
            <a:endParaRPr lang="en-US" dirty="0"/>
          </a:p>
        </p:txBody>
      </p:sp>
      <p:sp>
        <p:nvSpPr>
          <p:cNvPr id="36" name="Oval 35"/>
          <p:cNvSpPr/>
          <p:nvPr/>
        </p:nvSpPr>
        <p:spPr>
          <a:xfrm>
            <a:off x="3028300" y="3660239"/>
            <a:ext cx="1030354" cy="385301"/>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3251645" y="3691772"/>
            <a:ext cx="521105" cy="338554"/>
          </a:xfrm>
          <a:prstGeom prst="rect">
            <a:avLst/>
          </a:prstGeom>
          <a:noFill/>
        </p:spPr>
        <p:txBody>
          <a:bodyPr wrap="none" rtlCol="0">
            <a:spAutoFit/>
          </a:bodyPr>
          <a:lstStyle/>
          <a:p>
            <a:r>
              <a:rPr lang="en-US" sz="1600" b="1" dirty="0" smtClean="0">
                <a:solidFill>
                  <a:srgbClr val="C00000"/>
                </a:solidFill>
                <a:latin typeface="Calibri" panose="020F0502020204030204" pitchFamily="34" charset="0"/>
              </a:rPr>
              <a:t>feet</a:t>
            </a:r>
            <a:endParaRPr lang="en-US" dirty="0"/>
          </a:p>
        </p:txBody>
      </p:sp>
      <p:sp>
        <p:nvSpPr>
          <p:cNvPr id="38" name="TextBox 3"/>
          <p:cNvSpPr txBox="1">
            <a:spLocks noChangeArrowheads="1"/>
          </p:cNvSpPr>
          <p:nvPr/>
        </p:nvSpPr>
        <p:spPr bwMode="auto">
          <a:xfrm>
            <a:off x="2155260" y="4527996"/>
            <a:ext cx="5616624" cy="1631216"/>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smtClean="0">
                <a:solidFill>
                  <a:srgbClr val="000000"/>
                </a:solidFill>
                <a:latin typeface="+mn-lt"/>
              </a:rPr>
              <a:t>Some task definitions insist on dealing only with mentions that are </a:t>
            </a:r>
            <a:r>
              <a:rPr lang="en-US" sz="2000" dirty="0" smtClean="0">
                <a:solidFill>
                  <a:srgbClr val="FF0000"/>
                </a:solidFill>
                <a:latin typeface="+mn-lt"/>
              </a:rPr>
              <a:t>named entities</a:t>
            </a:r>
          </a:p>
          <a:p>
            <a:pPr eaLnBrk="1" hangingPunct="1">
              <a:buClr>
                <a:srgbClr val="000000"/>
              </a:buClr>
              <a:buSzPct val="100000"/>
            </a:pPr>
            <a:endParaRPr lang="en-US" sz="2000" dirty="0">
              <a:solidFill>
                <a:srgbClr val="000000"/>
              </a:solidFill>
              <a:latin typeface="+mn-lt"/>
            </a:endParaRPr>
          </a:p>
          <a:p>
            <a:r>
              <a:rPr lang="en-US" sz="2000" dirty="0" smtClean="0">
                <a:solidFill>
                  <a:srgbClr val="000000"/>
                </a:solidFill>
                <a:latin typeface="+mn-lt"/>
              </a:rPr>
              <a:t>How about: </a:t>
            </a:r>
            <a:r>
              <a:rPr lang="en-US" sz="2000" dirty="0">
                <a:latin typeface="+mn-lt"/>
              </a:rPr>
              <a:t> </a:t>
            </a:r>
            <a:r>
              <a:rPr lang="en-US" sz="2000" i="1" dirty="0">
                <a:solidFill>
                  <a:srgbClr val="FF0000"/>
                </a:solidFill>
                <a:latin typeface="+mn-lt"/>
              </a:rPr>
              <a:t>Hosni </a:t>
            </a:r>
            <a:r>
              <a:rPr lang="en-US" sz="2000" i="1" dirty="0" smtClean="0">
                <a:solidFill>
                  <a:srgbClr val="FF0000"/>
                </a:solidFill>
                <a:latin typeface="+mn-lt"/>
              </a:rPr>
              <a:t>Mubarak’s wife? </a:t>
            </a:r>
          </a:p>
          <a:p>
            <a:r>
              <a:rPr lang="en-US" sz="2000" dirty="0" smtClean="0">
                <a:latin typeface="+mn-lt"/>
              </a:rPr>
              <a:t>Both entities have a Wikipedia page</a:t>
            </a:r>
            <a:endParaRPr lang="en-US" sz="2000" dirty="0" smtClean="0">
              <a:solidFill>
                <a:srgbClr val="000000"/>
              </a:solidFill>
              <a:latin typeface="Calibri" pitchFamily="34" charset="0"/>
            </a:endParaRPr>
          </a:p>
        </p:txBody>
      </p:sp>
      <p:sp>
        <p:nvSpPr>
          <p:cNvPr id="5" name="Slide Number Placeholder 4"/>
          <p:cNvSpPr>
            <a:spLocks noGrp="1"/>
          </p:cNvSpPr>
          <p:nvPr>
            <p:ph type="sldNum" sz="quarter" idx="4"/>
          </p:nvPr>
        </p:nvSpPr>
        <p:spPr/>
        <p:txBody>
          <a:bodyPr/>
          <a:lstStyle/>
          <a:p>
            <a:pPr>
              <a:defRPr/>
            </a:pPr>
            <a:fld id="{949EA72D-AFDA-4341-B72A-4A95FB1F0E84}" type="slidenum">
              <a:rPr lang="en-US" altLang="zh-TW" smtClean="0"/>
              <a:pPr>
                <a:defRPr/>
              </a:pPr>
              <a:t>21</a:t>
            </a:fld>
            <a:endParaRPr lang="en-US" altLang="zh-TW" dirty="0"/>
          </a:p>
        </p:txBody>
      </p:sp>
    </p:spTree>
    <p:extLst>
      <p:ext uri="{BB962C8B-B14F-4D97-AF65-F5344CB8AC3E}">
        <p14:creationId xmlns:p14="http://schemas.microsoft.com/office/powerpoint/2010/main" val="1248196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32" grpId="0" animBg="1"/>
      <p:bldP spid="33" grpId="0"/>
      <p:bldP spid="34" grpId="0" animBg="1"/>
      <p:bldP spid="35" grpId="0"/>
      <p:bldP spid="36" grpId="0" animBg="1"/>
      <p:bldP spid="37" grpId="0"/>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Examples of Mentions (3</a:t>
            </a:r>
            <a:r>
              <a:rPr lang="en-US" dirty="0" smtClean="0"/>
              <a:t>)</a:t>
            </a:r>
            <a:endParaRPr lang="en-US" dirty="0"/>
          </a:p>
        </p:txBody>
      </p:sp>
      <p:sp>
        <p:nvSpPr>
          <p:cNvPr id="4" name="Content Placeholder 3"/>
          <p:cNvSpPr>
            <a:spLocks noGrp="1"/>
          </p:cNvSpPr>
          <p:nvPr>
            <p:ph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933101"/>
            <a:ext cx="6573168" cy="4991797"/>
          </a:xfrm>
          <a:prstGeom prst="rect">
            <a:avLst/>
          </a:prstGeom>
        </p:spPr>
      </p:pic>
      <p:sp>
        <p:nvSpPr>
          <p:cNvPr id="15" name="Oval 14"/>
          <p:cNvSpPr/>
          <p:nvPr/>
        </p:nvSpPr>
        <p:spPr>
          <a:xfrm>
            <a:off x="3707904" y="2701546"/>
            <a:ext cx="1008112" cy="385301"/>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923928" y="2717313"/>
            <a:ext cx="490840" cy="338554"/>
          </a:xfrm>
          <a:prstGeom prst="rect">
            <a:avLst/>
          </a:prstGeom>
          <a:noFill/>
        </p:spPr>
        <p:txBody>
          <a:bodyPr wrap="none" rtlCol="0">
            <a:spAutoFit/>
          </a:bodyPr>
          <a:lstStyle/>
          <a:p>
            <a:r>
              <a:rPr lang="en-US" sz="1600" b="1" dirty="0" smtClean="0">
                <a:solidFill>
                  <a:srgbClr val="C00000"/>
                </a:solidFill>
                <a:latin typeface="Calibri" panose="020F0502020204030204" pitchFamily="34" charset="0"/>
              </a:rPr>
              <a:t>HIV</a:t>
            </a:r>
            <a:endParaRPr lang="en-US" dirty="0"/>
          </a:p>
        </p:txBody>
      </p:sp>
      <p:sp>
        <p:nvSpPr>
          <p:cNvPr id="17" name="Oval 16"/>
          <p:cNvSpPr/>
          <p:nvPr/>
        </p:nvSpPr>
        <p:spPr>
          <a:xfrm>
            <a:off x="3419872" y="4149080"/>
            <a:ext cx="1997627" cy="432048"/>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660606" y="4195827"/>
            <a:ext cx="1684885" cy="338554"/>
          </a:xfrm>
          <a:prstGeom prst="rect">
            <a:avLst/>
          </a:prstGeom>
          <a:noFill/>
        </p:spPr>
        <p:txBody>
          <a:bodyPr wrap="none" rtlCol="0">
            <a:spAutoFit/>
          </a:bodyPr>
          <a:lstStyle/>
          <a:p>
            <a:r>
              <a:rPr lang="en-US" sz="1600" b="1" dirty="0" smtClean="0">
                <a:solidFill>
                  <a:srgbClr val="C00000"/>
                </a:solidFill>
                <a:latin typeface="Calibri" panose="020F0502020204030204" pitchFamily="34" charset="0"/>
              </a:rPr>
              <a:t>Chimeric proteins</a:t>
            </a:r>
            <a:endParaRPr lang="en-US" dirty="0"/>
          </a:p>
        </p:txBody>
      </p:sp>
      <p:sp>
        <p:nvSpPr>
          <p:cNvPr id="19" name="Oval 18"/>
          <p:cNvSpPr/>
          <p:nvPr/>
        </p:nvSpPr>
        <p:spPr>
          <a:xfrm>
            <a:off x="3275856" y="5543658"/>
            <a:ext cx="1296144" cy="405622"/>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635896" y="5563979"/>
            <a:ext cx="598241" cy="338554"/>
          </a:xfrm>
          <a:prstGeom prst="rect">
            <a:avLst/>
          </a:prstGeom>
          <a:noFill/>
        </p:spPr>
        <p:txBody>
          <a:bodyPr wrap="none" rtlCol="0">
            <a:spAutoFit/>
          </a:bodyPr>
          <a:lstStyle/>
          <a:p>
            <a:r>
              <a:rPr lang="en-US" sz="1600" b="1" dirty="0" smtClean="0">
                <a:solidFill>
                  <a:srgbClr val="C00000"/>
                </a:solidFill>
                <a:latin typeface="Calibri" panose="020F0502020204030204" pitchFamily="34" charset="0"/>
              </a:rPr>
              <a:t>virus</a:t>
            </a:r>
            <a:endParaRPr lang="en-US" dirty="0"/>
          </a:p>
        </p:txBody>
      </p:sp>
      <p:sp>
        <p:nvSpPr>
          <p:cNvPr id="21" name="Oval 20"/>
          <p:cNvSpPr/>
          <p:nvPr/>
        </p:nvSpPr>
        <p:spPr>
          <a:xfrm>
            <a:off x="4572000" y="2780928"/>
            <a:ext cx="1368152" cy="432048"/>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956750" y="2827675"/>
            <a:ext cx="601447" cy="338554"/>
          </a:xfrm>
          <a:prstGeom prst="rect">
            <a:avLst/>
          </a:prstGeom>
          <a:noFill/>
        </p:spPr>
        <p:txBody>
          <a:bodyPr wrap="none" rtlCol="0">
            <a:spAutoFit/>
          </a:bodyPr>
          <a:lstStyle/>
          <a:p>
            <a:r>
              <a:rPr lang="en-US" sz="1600" b="1" dirty="0" smtClean="0">
                <a:solidFill>
                  <a:srgbClr val="C00000"/>
                </a:solidFill>
                <a:latin typeface="Calibri" panose="020F0502020204030204" pitchFamily="34" charset="0"/>
              </a:rPr>
              <a:t>gp41</a:t>
            </a:r>
            <a:endParaRPr lang="en-US" dirty="0"/>
          </a:p>
        </p:txBody>
      </p:sp>
      <p:sp>
        <p:nvSpPr>
          <p:cNvPr id="38" name="TextBox 3"/>
          <p:cNvSpPr txBox="1">
            <a:spLocks noChangeArrowheads="1"/>
          </p:cNvSpPr>
          <p:nvPr/>
        </p:nvSpPr>
        <p:spPr bwMode="auto">
          <a:xfrm>
            <a:off x="232959" y="2924944"/>
            <a:ext cx="2538841" cy="1938992"/>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smtClean="0">
                <a:solidFill>
                  <a:srgbClr val="000000"/>
                </a:solidFill>
                <a:latin typeface="+mn-lt"/>
              </a:rPr>
              <a:t>Perhaps the definition of which </a:t>
            </a:r>
            <a:r>
              <a:rPr lang="en-US" sz="2000" dirty="0" smtClean="0">
                <a:solidFill>
                  <a:srgbClr val="FF0000"/>
                </a:solidFill>
                <a:latin typeface="+mn-lt"/>
              </a:rPr>
              <a:t>mentions </a:t>
            </a:r>
            <a:r>
              <a:rPr lang="en-US" sz="2000" dirty="0" smtClean="0">
                <a:solidFill>
                  <a:srgbClr val="000000"/>
                </a:solidFill>
                <a:latin typeface="+mn-lt"/>
              </a:rPr>
              <a:t>to highlight should depend on the </a:t>
            </a:r>
            <a:r>
              <a:rPr lang="en-US" sz="2000" dirty="0" smtClean="0">
                <a:solidFill>
                  <a:srgbClr val="FF0000"/>
                </a:solidFill>
                <a:latin typeface="+mn-lt"/>
              </a:rPr>
              <a:t>expertise</a:t>
            </a:r>
            <a:r>
              <a:rPr lang="en-US" sz="2000" dirty="0" smtClean="0">
                <a:solidFill>
                  <a:srgbClr val="000000"/>
                </a:solidFill>
                <a:latin typeface="+mn-lt"/>
              </a:rPr>
              <a:t> and </a:t>
            </a:r>
            <a:r>
              <a:rPr lang="en-US" sz="2000" dirty="0" smtClean="0">
                <a:solidFill>
                  <a:srgbClr val="FF0000"/>
                </a:solidFill>
                <a:latin typeface="+mn-lt"/>
              </a:rPr>
              <a:t>interests </a:t>
            </a:r>
            <a:r>
              <a:rPr lang="en-US" sz="2000" dirty="0" smtClean="0">
                <a:solidFill>
                  <a:srgbClr val="000000"/>
                </a:solidFill>
                <a:latin typeface="+mn-lt"/>
              </a:rPr>
              <a:t>of the users? </a:t>
            </a:r>
          </a:p>
        </p:txBody>
      </p:sp>
      <p:sp>
        <p:nvSpPr>
          <p:cNvPr id="5" name="Slide Number Placeholder 4"/>
          <p:cNvSpPr>
            <a:spLocks noGrp="1"/>
          </p:cNvSpPr>
          <p:nvPr>
            <p:ph type="sldNum" sz="quarter" idx="4"/>
          </p:nvPr>
        </p:nvSpPr>
        <p:spPr/>
        <p:txBody>
          <a:bodyPr/>
          <a:lstStyle/>
          <a:p>
            <a:pPr>
              <a:defRPr/>
            </a:pPr>
            <a:fld id="{949EA72D-AFDA-4341-B72A-4A95FB1F0E84}" type="slidenum">
              <a:rPr lang="en-US" altLang="zh-TW" smtClean="0"/>
              <a:pPr>
                <a:defRPr/>
              </a:pPr>
              <a:t>22</a:t>
            </a:fld>
            <a:endParaRPr lang="en-US" altLang="zh-TW" dirty="0"/>
          </a:p>
        </p:txBody>
      </p:sp>
    </p:spTree>
    <p:extLst>
      <p:ext uri="{BB962C8B-B14F-4D97-AF65-F5344CB8AC3E}">
        <p14:creationId xmlns:p14="http://schemas.microsoft.com/office/powerpoint/2010/main" val="944560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P spid="19" grpId="0" animBg="1"/>
      <p:bldP spid="20" grpId="0"/>
      <p:bldP spid="21" grpId="0" animBg="1"/>
      <p:bldP spid="22" grpId="0"/>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Concept Inventory (KB)</a:t>
            </a:r>
            <a:endParaRPr lang="en-US" dirty="0"/>
          </a:p>
        </p:txBody>
      </p:sp>
      <p:sp>
        <p:nvSpPr>
          <p:cNvPr id="3" name="Content Placeholder 2"/>
          <p:cNvSpPr>
            <a:spLocks noGrp="1"/>
          </p:cNvSpPr>
          <p:nvPr>
            <p:ph idx="1"/>
          </p:nvPr>
        </p:nvSpPr>
        <p:spPr>
          <a:xfrm>
            <a:off x="457200" y="1124744"/>
            <a:ext cx="5338936" cy="5001419"/>
          </a:xfrm>
        </p:spPr>
        <p:txBody>
          <a:bodyPr/>
          <a:lstStyle/>
          <a:p>
            <a:r>
              <a:rPr lang="en-US" altLang="en-US" dirty="0" smtClean="0"/>
              <a:t>Multiple KBs can be used, in principle, as the target KB</a:t>
            </a:r>
            <a:r>
              <a:rPr lang="en-US" altLang="en-US" dirty="0" smtClean="0">
                <a:solidFill>
                  <a:srgbClr val="C00000"/>
                </a:solidFill>
              </a:rPr>
              <a:t>. </a:t>
            </a:r>
          </a:p>
          <a:p>
            <a:r>
              <a:rPr lang="en-US" altLang="en-US" dirty="0" smtClean="0">
                <a:solidFill>
                  <a:srgbClr val="C00000"/>
                </a:solidFill>
              </a:rPr>
              <a:t>Wikipedia </a:t>
            </a:r>
            <a:r>
              <a:rPr lang="en-US" altLang="en-US" dirty="0" smtClean="0"/>
              <a:t>has the advantage of a broad coverage, regularly maintained KB, with significant amount of text associated with each title. </a:t>
            </a:r>
          </a:p>
          <a:p>
            <a:pPr lvl="1"/>
            <a:r>
              <a:rPr lang="en-US" altLang="en-US" dirty="0" smtClean="0"/>
              <a:t>All type of pages?</a:t>
            </a:r>
          </a:p>
          <a:p>
            <a:pPr lvl="2"/>
            <a:r>
              <a:rPr lang="fr-FR" altLang="en-US" dirty="0" smtClean="0"/>
              <a:t>Content pages</a:t>
            </a:r>
          </a:p>
          <a:p>
            <a:pPr lvl="2"/>
            <a:r>
              <a:rPr lang="fr-FR" altLang="en-US" dirty="0" err="1" smtClean="0"/>
              <a:t>Disambiguation</a:t>
            </a:r>
            <a:r>
              <a:rPr lang="fr-FR" altLang="en-US" dirty="0" smtClean="0"/>
              <a:t> pages </a:t>
            </a:r>
          </a:p>
          <a:p>
            <a:pPr lvl="2"/>
            <a:r>
              <a:rPr lang="fr-FR" altLang="en-US" dirty="0"/>
              <a:t>L</a:t>
            </a:r>
            <a:r>
              <a:rPr lang="fr-FR" altLang="en-US" dirty="0" smtClean="0"/>
              <a:t>ist </a:t>
            </a:r>
            <a:r>
              <a:rPr lang="fr-FR" altLang="en-US" dirty="0"/>
              <a:t>pages</a:t>
            </a:r>
          </a:p>
          <a:p>
            <a:r>
              <a:rPr lang="en-US" altLang="en-US" dirty="0" smtClean="0"/>
              <a:t>What should happened to mentions that </a:t>
            </a:r>
            <a:r>
              <a:rPr lang="en-US" altLang="en-US" dirty="0" smtClean="0">
                <a:solidFill>
                  <a:srgbClr val="C00000"/>
                </a:solidFill>
              </a:rPr>
              <a:t>do not have entries </a:t>
            </a:r>
            <a:r>
              <a:rPr lang="en-US" altLang="en-US" dirty="0" smtClean="0"/>
              <a:t>in the target KB? </a:t>
            </a:r>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3773" y="2881734"/>
            <a:ext cx="976312"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8798" y="1413296"/>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62935" y="3861221"/>
            <a:ext cx="140493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58298" y="2637259"/>
            <a:ext cx="1633537"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5004048" y="1197396"/>
            <a:ext cx="4114800" cy="3887788"/>
          </a:xfrm>
          <a:prstGeom prst="ellipse">
            <a:avLst/>
          </a:prstGeom>
          <a:gradFill flip="none" rotWithShape="1">
            <a:gsLst>
              <a:gs pos="0">
                <a:schemeClr val="accent1">
                  <a:satMod val="103000"/>
                  <a:lumMod val="102000"/>
                  <a:tint val="94000"/>
                  <a:alpha val="0"/>
                </a:schemeClr>
              </a:gs>
              <a:gs pos="50000">
                <a:schemeClr val="accent1">
                  <a:satMod val="110000"/>
                  <a:lumMod val="100000"/>
                  <a:shade val="100000"/>
                  <a:alpha val="0"/>
                </a:schemeClr>
              </a:gs>
              <a:gs pos="100000">
                <a:schemeClr val="accent1">
                  <a:lumMod val="99000"/>
                  <a:satMod val="120000"/>
                  <a:shade val="78000"/>
                  <a:alpha val="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23</a:t>
            </a:fld>
            <a:endParaRPr lang="en-US" altLang="zh-TW" dirty="0"/>
          </a:p>
        </p:txBody>
      </p:sp>
    </p:spTree>
    <p:extLst>
      <p:ext uri="{BB962C8B-B14F-4D97-AF65-F5344CB8AC3E}">
        <p14:creationId xmlns:p14="http://schemas.microsoft.com/office/powerpoint/2010/main" val="5314858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What to Link to?</a:t>
            </a:r>
            <a:endParaRPr lang="en-US" dirty="0"/>
          </a:p>
        </p:txBody>
      </p:sp>
      <p:sp>
        <p:nvSpPr>
          <p:cNvPr id="3" name="Content Placeholder 2"/>
          <p:cNvSpPr>
            <a:spLocks noGrp="1"/>
          </p:cNvSpPr>
          <p:nvPr>
            <p:ph idx="1"/>
          </p:nvPr>
        </p:nvSpPr>
        <p:spPr/>
        <p:txBody>
          <a:bodyPr/>
          <a:lstStyle/>
          <a:p>
            <a:r>
              <a:rPr lang="en-US" altLang="en-US" dirty="0" smtClean="0"/>
              <a:t>Often, there are multiple sensible links.</a:t>
            </a:r>
            <a:r>
              <a:rPr lang="en-US" altLang="en-US" dirty="0" smtClean="0">
                <a:solidFill>
                  <a:srgbClr val="C00000"/>
                </a:solidFill>
              </a:rPr>
              <a:t>  </a:t>
            </a:r>
            <a:endParaRPr lang="en-US" alt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628800"/>
            <a:ext cx="8578379" cy="1005840"/>
          </a:xfrm>
          <a:prstGeom prst="rect">
            <a:avLst/>
          </a:prstGeom>
        </p:spPr>
      </p:pic>
      <p:sp>
        <p:nvSpPr>
          <p:cNvPr id="6" name="Rectangular Callout 5"/>
          <p:cNvSpPr>
            <a:spLocks noChangeArrowheads="1"/>
          </p:cNvSpPr>
          <p:nvPr/>
        </p:nvSpPr>
        <p:spPr bwMode="auto">
          <a:xfrm>
            <a:off x="4788024" y="2852936"/>
            <a:ext cx="4248472" cy="864096"/>
          </a:xfrm>
          <a:prstGeom prst="wedgeRectCallout">
            <a:avLst>
              <a:gd name="adj1" fmla="val -105216"/>
              <a:gd name="adj2" fmla="val -118799"/>
            </a:avLst>
          </a:prstGeom>
          <a:solidFill>
            <a:srgbClr val="FFFFCC"/>
          </a:solidFill>
          <a:ln w="28575" algn="ctr">
            <a:solidFill>
              <a:srgbClr val="FF9933"/>
            </a:solidFill>
            <a:round/>
            <a:headEnd/>
            <a:tailEnd/>
          </a:ln>
        </p:spPr>
        <p:txBody>
          <a:bodyPr/>
          <a:lstStyle/>
          <a:p>
            <a:r>
              <a:rPr lang="en-US" sz="2000" b="1" dirty="0" smtClean="0">
                <a:solidFill>
                  <a:srgbClr val="C00000"/>
                </a:solidFill>
                <a:latin typeface="Calibri" panose="020F0502020204030204" pitchFamily="34" charset="0"/>
              </a:rPr>
              <a:t>Baltimore: </a:t>
            </a:r>
            <a:r>
              <a:rPr lang="en-US" sz="2000" b="1" dirty="0" smtClean="0">
                <a:latin typeface="Calibri" panose="020F0502020204030204" pitchFamily="34" charset="0"/>
              </a:rPr>
              <a:t>The city? Baltimore Raven, the Football team? </a:t>
            </a:r>
            <a:r>
              <a:rPr lang="en-US" sz="2000" b="1" dirty="0" smtClean="0">
                <a:solidFill>
                  <a:srgbClr val="C00000"/>
                </a:solidFill>
                <a:latin typeface="Calibri" panose="020F0502020204030204" pitchFamily="34" charset="0"/>
              </a:rPr>
              <a:t>Both? </a:t>
            </a:r>
            <a:endParaRPr lang="en-US" sz="2000" b="1" dirty="0">
              <a:solidFill>
                <a:srgbClr val="000000"/>
              </a:solidFill>
              <a:latin typeface="Calibri" panose="020F0502020204030204" pitchFamily="34" charset="0"/>
            </a:endParaRPr>
          </a:p>
        </p:txBody>
      </p:sp>
      <p:pic>
        <p:nvPicPr>
          <p:cNvPr id="5" name="Picture 4"/>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179512" y="3843888"/>
            <a:ext cx="8577072" cy="1005840"/>
          </a:xfrm>
          <a:prstGeom prst="rect">
            <a:avLst/>
          </a:prstGeom>
        </p:spPr>
      </p:pic>
      <p:sp>
        <p:nvSpPr>
          <p:cNvPr id="8" name="Rectangular Callout 7"/>
          <p:cNvSpPr>
            <a:spLocks noChangeArrowheads="1"/>
          </p:cNvSpPr>
          <p:nvPr/>
        </p:nvSpPr>
        <p:spPr bwMode="auto">
          <a:xfrm>
            <a:off x="251520" y="2780928"/>
            <a:ext cx="4248472" cy="864096"/>
          </a:xfrm>
          <a:prstGeom prst="wedgeRectCallout">
            <a:avLst>
              <a:gd name="adj1" fmla="val -199"/>
              <a:gd name="adj2" fmla="val 114738"/>
            </a:avLst>
          </a:prstGeom>
          <a:solidFill>
            <a:srgbClr val="FFFFCC"/>
          </a:solidFill>
          <a:ln w="28575" algn="ctr">
            <a:solidFill>
              <a:srgbClr val="FF9933"/>
            </a:solidFill>
            <a:round/>
            <a:headEnd/>
            <a:tailEnd/>
          </a:ln>
        </p:spPr>
        <p:txBody>
          <a:bodyPr/>
          <a:lstStyle/>
          <a:p>
            <a:r>
              <a:rPr lang="en-US" sz="2000" b="1" dirty="0" smtClean="0">
                <a:solidFill>
                  <a:srgbClr val="C00000"/>
                </a:solidFill>
                <a:latin typeface="Calibri" panose="020F0502020204030204" pitchFamily="34" charset="0"/>
              </a:rPr>
              <a:t>Baltimore Raven: </a:t>
            </a:r>
            <a:r>
              <a:rPr lang="en-US" sz="2000" b="1" dirty="0" smtClean="0">
                <a:latin typeface="Calibri" panose="020F0502020204030204" pitchFamily="34" charset="0"/>
              </a:rPr>
              <a:t>Should the link be any different? </a:t>
            </a:r>
            <a:r>
              <a:rPr lang="en-US" sz="2000" b="1" dirty="0" smtClean="0">
                <a:solidFill>
                  <a:srgbClr val="C00000"/>
                </a:solidFill>
                <a:latin typeface="Calibri" panose="020F0502020204030204" pitchFamily="34" charset="0"/>
              </a:rPr>
              <a:t>Both? </a:t>
            </a:r>
            <a:endParaRPr lang="en-US" sz="2000" b="1" dirty="0">
              <a:solidFill>
                <a:srgbClr val="000000"/>
              </a:solidFill>
              <a:latin typeface="Calibri" panose="020F050202020403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5413291"/>
            <a:ext cx="8595360" cy="824021"/>
          </a:xfrm>
          <a:prstGeom prst="rect">
            <a:avLst/>
          </a:prstGeom>
        </p:spPr>
      </p:pic>
      <p:sp>
        <p:nvSpPr>
          <p:cNvPr id="13" name="Rectangular Callout 12"/>
          <p:cNvSpPr>
            <a:spLocks noChangeArrowheads="1"/>
          </p:cNvSpPr>
          <p:nvPr/>
        </p:nvSpPr>
        <p:spPr bwMode="auto">
          <a:xfrm>
            <a:off x="3131840" y="4575471"/>
            <a:ext cx="4968552" cy="864096"/>
          </a:xfrm>
          <a:prstGeom prst="wedgeRectCallout">
            <a:avLst>
              <a:gd name="adj1" fmla="val 8530"/>
              <a:gd name="adj2" fmla="val 103792"/>
            </a:avLst>
          </a:prstGeom>
          <a:solidFill>
            <a:srgbClr val="FFFFCC"/>
          </a:solidFill>
          <a:ln w="28575" algn="ctr">
            <a:solidFill>
              <a:srgbClr val="FF9933"/>
            </a:solidFill>
            <a:round/>
            <a:headEnd/>
            <a:tailEnd/>
          </a:ln>
        </p:spPr>
        <p:txBody>
          <a:bodyPr/>
          <a:lstStyle/>
          <a:p>
            <a:r>
              <a:rPr lang="en-US" sz="2000" b="1" dirty="0" smtClean="0">
                <a:solidFill>
                  <a:srgbClr val="C00000"/>
                </a:solidFill>
                <a:latin typeface="Calibri" panose="020F0502020204030204" pitchFamily="34" charset="0"/>
              </a:rPr>
              <a:t>Atmosphere: </a:t>
            </a:r>
            <a:r>
              <a:rPr lang="en-US" sz="2000" b="1" dirty="0" smtClean="0">
                <a:latin typeface="Calibri" panose="020F0502020204030204" pitchFamily="34" charset="0"/>
              </a:rPr>
              <a:t>The general term? </a:t>
            </a:r>
            <a:r>
              <a:rPr lang="en-US" sz="2000" b="1" dirty="0" smtClean="0">
                <a:solidFill>
                  <a:srgbClr val="C00000"/>
                </a:solidFill>
                <a:latin typeface="Calibri" panose="020F0502020204030204" pitchFamily="34" charset="0"/>
              </a:rPr>
              <a:t>Or the most specific</a:t>
            </a:r>
            <a:r>
              <a:rPr lang="en-US" sz="2000" b="1" dirty="0" smtClean="0">
                <a:latin typeface="Calibri" panose="020F0502020204030204" pitchFamily="34" charset="0"/>
              </a:rPr>
              <a:t> one “Earth Atmosphere? </a:t>
            </a:r>
            <a:r>
              <a:rPr lang="en-US" sz="2000" b="1" dirty="0" smtClean="0">
                <a:solidFill>
                  <a:srgbClr val="C00000"/>
                </a:solidFill>
                <a:latin typeface="Calibri" panose="020F0502020204030204" pitchFamily="34" charset="0"/>
              </a:rPr>
              <a:t> </a:t>
            </a:r>
            <a:endParaRPr lang="en-US" sz="2000" b="1" dirty="0">
              <a:solidFill>
                <a:srgbClr val="000000"/>
              </a:solidFill>
              <a:latin typeface="Calibri" panose="020F0502020204030204" pitchFamily="34" charset="0"/>
            </a:endParaRPr>
          </a:p>
        </p:txBody>
      </p:sp>
      <p:sp>
        <p:nvSpPr>
          <p:cNvPr id="7" name="Slide Number Placeholder 6"/>
          <p:cNvSpPr>
            <a:spLocks noGrp="1"/>
          </p:cNvSpPr>
          <p:nvPr>
            <p:ph type="sldNum" sz="quarter" idx="4"/>
          </p:nvPr>
        </p:nvSpPr>
        <p:spPr/>
        <p:txBody>
          <a:bodyPr/>
          <a:lstStyle/>
          <a:p>
            <a:pPr>
              <a:defRPr/>
            </a:pPr>
            <a:fld id="{949EA72D-AFDA-4341-B72A-4A95FB1F0E84}" type="slidenum">
              <a:rPr lang="en-US" altLang="zh-TW" smtClean="0"/>
              <a:pPr>
                <a:defRPr/>
              </a:pPr>
              <a:t>24</a:t>
            </a:fld>
            <a:endParaRPr lang="en-US" altLang="zh-TW" dirty="0"/>
          </a:p>
        </p:txBody>
      </p:sp>
    </p:spTree>
    <p:extLst>
      <p:ext uri="{BB962C8B-B14F-4D97-AF65-F5344CB8AC3E}">
        <p14:creationId xmlns:p14="http://schemas.microsoft.com/office/powerpoint/2010/main" val="153349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 y="1883178"/>
            <a:ext cx="8075240" cy="648072"/>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3. Null Links</a:t>
            </a:r>
            <a:endParaRPr lang="en-US" dirty="0"/>
          </a:p>
        </p:txBody>
      </p:sp>
      <p:sp>
        <p:nvSpPr>
          <p:cNvPr id="3" name="Content Placeholder 2"/>
          <p:cNvSpPr>
            <a:spLocks noGrp="1"/>
          </p:cNvSpPr>
          <p:nvPr>
            <p:ph idx="1"/>
          </p:nvPr>
        </p:nvSpPr>
        <p:spPr/>
        <p:txBody>
          <a:bodyPr/>
          <a:lstStyle/>
          <a:p>
            <a:r>
              <a:rPr lang="en-US" altLang="en-US" dirty="0" smtClean="0"/>
              <a:t>Often, there are multiple sensible links.</a:t>
            </a:r>
          </a:p>
          <a:p>
            <a:endParaRPr lang="en-US" dirty="0" smtClean="0">
              <a:solidFill>
                <a:srgbClr val="FF0000"/>
              </a:solidFill>
            </a:endParaRPr>
          </a:p>
          <a:p>
            <a:pPr marL="0" indent="0">
              <a:buNone/>
            </a:pPr>
            <a:r>
              <a:rPr lang="en-US" dirty="0" smtClean="0">
                <a:solidFill>
                  <a:srgbClr val="FF0000"/>
                </a:solidFill>
              </a:rPr>
              <a:t>Dorothy </a:t>
            </a:r>
            <a:r>
              <a:rPr lang="en-US" dirty="0">
                <a:solidFill>
                  <a:srgbClr val="FF0000"/>
                </a:solidFill>
              </a:rPr>
              <a:t>Byrne</a:t>
            </a:r>
            <a:r>
              <a:rPr lang="en-US" dirty="0"/>
              <a:t>, a state coordinator for the </a:t>
            </a:r>
            <a:r>
              <a:rPr lang="en-US" dirty="0">
                <a:solidFill>
                  <a:srgbClr val="00B050"/>
                </a:solidFill>
              </a:rPr>
              <a:t>Florida Green Party</a:t>
            </a:r>
            <a:r>
              <a:rPr lang="en-US" dirty="0"/>
              <a:t>,…</a:t>
            </a:r>
          </a:p>
          <a:p>
            <a:endParaRPr lang="en-US" dirty="0" smtClean="0"/>
          </a:p>
          <a:p>
            <a:r>
              <a:rPr lang="en-US" dirty="0" smtClean="0"/>
              <a:t>How </a:t>
            </a:r>
            <a:r>
              <a:rPr lang="en-US" dirty="0"/>
              <a:t>to capture the </a:t>
            </a:r>
            <a:r>
              <a:rPr lang="en-US" dirty="0" smtClean="0"/>
              <a:t>fact that </a:t>
            </a:r>
            <a:r>
              <a:rPr lang="en-US" dirty="0" smtClean="0">
                <a:solidFill>
                  <a:srgbClr val="FF0000"/>
                </a:solidFill>
              </a:rPr>
              <a:t>Dorothy Byrne</a:t>
            </a:r>
            <a:r>
              <a:rPr lang="en-US" dirty="0" smtClean="0"/>
              <a:t> </a:t>
            </a:r>
            <a:r>
              <a:rPr lang="en-US" dirty="0"/>
              <a:t>does not refer to any concept in </a:t>
            </a:r>
            <a:r>
              <a:rPr lang="en-US" dirty="0" smtClean="0"/>
              <a:t>Wikipedia?</a:t>
            </a:r>
          </a:p>
          <a:p>
            <a:pPr marL="0" indent="0">
              <a:buNone/>
            </a:pPr>
            <a:endParaRPr lang="en-US" dirty="0"/>
          </a:p>
          <a:p>
            <a:r>
              <a:rPr lang="en-US" altLang="en-US" dirty="0" smtClean="0">
                <a:solidFill>
                  <a:srgbClr val="C00000"/>
                </a:solidFill>
              </a:rPr>
              <a:t>Wikification: </a:t>
            </a:r>
            <a:r>
              <a:rPr lang="en-US" altLang="en-US" dirty="0" smtClean="0"/>
              <a:t>Simply map  Dorothy Byrne </a:t>
            </a:r>
            <a:r>
              <a:rPr lang="en-US" altLang="en-US" dirty="0" smtClean="0">
                <a:sym typeface="Wingdings" panose="05000000000000000000" pitchFamily="2" charset="2"/>
              </a:rPr>
              <a:t> </a:t>
            </a:r>
            <a:r>
              <a:rPr lang="en-US" altLang="en-US" dirty="0" smtClean="0">
                <a:solidFill>
                  <a:srgbClr val="C00000"/>
                </a:solidFill>
                <a:sym typeface="Wingdings" panose="05000000000000000000" pitchFamily="2" charset="2"/>
              </a:rPr>
              <a:t>Null</a:t>
            </a:r>
          </a:p>
          <a:p>
            <a:r>
              <a:rPr lang="en-US" altLang="en-US" dirty="0" smtClean="0">
                <a:solidFill>
                  <a:srgbClr val="C00000"/>
                </a:solidFill>
                <a:sym typeface="Wingdings" panose="05000000000000000000" pitchFamily="2" charset="2"/>
              </a:rPr>
              <a:t>Entity Linking: </a:t>
            </a:r>
            <a:r>
              <a:rPr lang="en-US" altLang="en-US" dirty="0" smtClean="0">
                <a:sym typeface="Wingdings" panose="05000000000000000000" pitchFamily="2" charset="2"/>
              </a:rPr>
              <a:t>If multiple mentions in the given document(s) correspond to the same concept, which is outside KB</a:t>
            </a:r>
          </a:p>
          <a:p>
            <a:pPr lvl="1"/>
            <a:r>
              <a:rPr lang="en-US" altLang="en-US" dirty="0" smtClean="0">
                <a:sym typeface="Wingdings" panose="05000000000000000000" pitchFamily="2" charset="2"/>
              </a:rPr>
              <a:t>First </a:t>
            </a:r>
            <a:r>
              <a:rPr lang="en-US" altLang="en-US" dirty="0" smtClean="0">
                <a:solidFill>
                  <a:srgbClr val="C00000"/>
                </a:solidFill>
                <a:sym typeface="Wingdings" panose="05000000000000000000" pitchFamily="2" charset="2"/>
              </a:rPr>
              <a:t>cluster relevant mentions </a:t>
            </a:r>
            <a:r>
              <a:rPr lang="en-US" altLang="en-US" dirty="0" smtClean="0">
                <a:sym typeface="Wingdings" panose="05000000000000000000" pitchFamily="2" charset="2"/>
              </a:rPr>
              <a:t>as representing a single concept</a:t>
            </a:r>
          </a:p>
          <a:p>
            <a:pPr lvl="1"/>
            <a:r>
              <a:rPr lang="en-US" altLang="en-US" dirty="0" smtClean="0">
                <a:sym typeface="Wingdings" panose="05000000000000000000" pitchFamily="2" charset="2"/>
              </a:rPr>
              <a:t>Map the cluster to </a:t>
            </a:r>
            <a:r>
              <a:rPr lang="en-US" altLang="en-US" dirty="0" smtClean="0">
                <a:solidFill>
                  <a:srgbClr val="C00000"/>
                </a:solidFill>
                <a:sym typeface="Wingdings" panose="05000000000000000000" pitchFamily="2" charset="2"/>
              </a:rPr>
              <a:t>Null</a:t>
            </a:r>
            <a:endParaRPr lang="en-US" altLang="en-US" dirty="0" smtClean="0">
              <a:solidFill>
                <a:srgbClr val="C00000"/>
              </a:solidFill>
            </a:endParaRP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25</a:t>
            </a:fld>
            <a:endParaRPr lang="en-US" altLang="zh-TW" dirty="0"/>
          </a:p>
        </p:txBody>
      </p:sp>
    </p:spTree>
    <p:extLst>
      <p:ext uri="{BB962C8B-B14F-4D97-AF65-F5344CB8AC3E}">
        <p14:creationId xmlns:p14="http://schemas.microsoft.com/office/powerpoint/2010/main" val="202133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Naming Convention</a:t>
            </a:r>
            <a:endParaRPr lang="en-US" dirty="0"/>
          </a:p>
        </p:txBody>
      </p:sp>
      <p:sp>
        <p:nvSpPr>
          <p:cNvPr id="3" name="Content Placeholder 2"/>
          <p:cNvSpPr>
            <a:spLocks noGrp="1"/>
          </p:cNvSpPr>
          <p:nvPr>
            <p:ph idx="1"/>
          </p:nvPr>
        </p:nvSpPr>
        <p:spPr/>
        <p:txBody>
          <a:bodyPr/>
          <a:lstStyle/>
          <a:p>
            <a:r>
              <a:rPr lang="en-US" altLang="en-US" dirty="0" smtClean="0">
                <a:solidFill>
                  <a:srgbClr val="C00000"/>
                </a:solidFill>
              </a:rPr>
              <a:t>Wikification: </a:t>
            </a:r>
          </a:p>
          <a:p>
            <a:pPr lvl="1"/>
            <a:r>
              <a:rPr lang="en-US" altLang="en-US" dirty="0" smtClean="0">
                <a:solidFill>
                  <a:srgbClr val="234271"/>
                </a:solidFill>
              </a:rPr>
              <a:t>Map Mentions to KB Titles </a:t>
            </a:r>
          </a:p>
          <a:p>
            <a:pPr lvl="1"/>
            <a:r>
              <a:rPr lang="en-US" altLang="en-US" dirty="0" smtClean="0"/>
              <a:t>Map Mentions that are not in the KB to NIL</a:t>
            </a:r>
          </a:p>
          <a:p>
            <a:pPr marL="0" indent="0">
              <a:buNone/>
            </a:pPr>
            <a:endParaRPr lang="en-US" altLang="en-US" dirty="0" smtClean="0">
              <a:solidFill>
                <a:srgbClr val="C00000"/>
              </a:solidFill>
              <a:sym typeface="Wingdings" panose="05000000000000000000" pitchFamily="2" charset="2"/>
            </a:endParaRPr>
          </a:p>
          <a:p>
            <a:r>
              <a:rPr lang="en-US" altLang="en-US" dirty="0" smtClean="0">
                <a:solidFill>
                  <a:srgbClr val="C00000"/>
                </a:solidFill>
                <a:sym typeface="Wingdings" panose="05000000000000000000" pitchFamily="2" charset="2"/>
              </a:rPr>
              <a:t>Entity Linking:</a:t>
            </a:r>
          </a:p>
          <a:p>
            <a:pPr lvl="1"/>
            <a:r>
              <a:rPr lang="en-US" altLang="en-US" dirty="0">
                <a:solidFill>
                  <a:srgbClr val="234271"/>
                </a:solidFill>
              </a:rPr>
              <a:t>Map Mentions to KB Titles </a:t>
            </a:r>
          </a:p>
          <a:p>
            <a:pPr lvl="1"/>
            <a:r>
              <a:rPr lang="en-US" altLang="en-US" dirty="0" smtClean="0">
                <a:sym typeface="Wingdings" panose="05000000000000000000" pitchFamily="2" charset="2"/>
              </a:rPr>
              <a:t>If multiple mentions in correspond to the same Title, which is outside KB:</a:t>
            </a:r>
          </a:p>
          <a:p>
            <a:pPr lvl="2"/>
            <a:r>
              <a:rPr lang="en-US" altLang="en-US" dirty="0" smtClean="0">
                <a:sym typeface="Wingdings" panose="05000000000000000000" pitchFamily="2" charset="2"/>
              </a:rPr>
              <a:t>First </a:t>
            </a:r>
            <a:r>
              <a:rPr lang="en-US" altLang="en-US" dirty="0" smtClean="0">
                <a:solidFill>
                  <a:srgbClr val="C00000"/>
                </a:solidFill>
                <a:sym typeface="Wingdings" panose="05000000000000000000" pitchFamily="2" charset="2"/>
              </a:rPr>
              <a:t>cluster relevant mentions </a:t>
            </a:r>
            <a:r>
              <a:rPr lang="en-US" altLang="en-US" dirty="0" smtClean="0">
                <a:sym typeface="Wingdings" panose="05000000000000000000" pitchFamily="2" charset="2"/>
              </a:rPr>
              <a:t>as representing a single Title</a:t>
            </a:r>
          </a:p>
          <a:p>
            <a:pPr lvl="2"/>
            <a:r>
              <a:rPr lang="en-US" altLang="en-US" dirty="0" smtClean="0">
                <a:sym typeface="Wingdings" panose="05000000000000000000" pitchFamily="2" charset="2"/>
              </a:rPr>
              <a:t>Map the cluster to </a:t>
            </a:r>
            <a:r>
              <a:rPr lang="en-US" altLang="en-US" dirty="0" smtClean="0">
                <a:solidFill>
                  <a:srgbClr val="C00000"/>
                </a:solidFill>
                <a:sym typeface="Wingdings" panose="05000000000000000000" pitchFamily="2" charset="2"/>
              </a:rPr>
              <a:t>Null</a:t>
            </a:r>
          </a:p>
          <a:p>
            <a:r>
              <a:rPr lang="en-US" altLang="en-US" dirty="0" smtClean="0">
                <a:solidFill>
                  <a:srgbClr val="234271"/>
                </a:solidFill>
                <a:sym typeface="Wingdings" panose="05000000000000000000" pitchFamily="2" charset="2"/>
              </a:rPr>
              <a:t>If the set of target mentions only consists of </a:t>
            </a:r>
            <a:r>
              <a:rPr lang="en-US" altLang="en-US" dirty="0" smtClean="0">
                <a:solidFill>
                  <a:srgbClr val="C00000"/>
                </a:solidFill>
                <a:sym typeface="Wingdings" panose="05000000000000000000" pitchFamily="2" charset="2"/>
              </a:rPr>
              <a:t>named entities </a:t>
            </a:r>
            <a:r>
              <a:rPr lang="en-US" altLang="en-US" dirty="0" smtClean="0">
                <a:solidFill>
                  <a:srgbClr val="234271"/>
                </a:solidFill>
                <a:sym typeface="Wingdings" panose="05000000000000000000" pitchFamily="2" charset="2"/>
              </a:rPr>
              <a:t>we call the task: </a:t>
            </a:r>
            <a:r>
              <a:rPr lang="en-US" altLang="en-US" dirty="0" smtClean="0">
                <a:solidFill>
                  <a:srgbClr val="C00000"/>
                </a:solidFill>
                <a:sym typeface="Wingdings" panose="05000000000000000000" pitchFamily="2" charset="2"/>
              </a:rPr>
              <a:t>Named Entity [Wikification, Linking]</a:t>
            </a:r>
            <a:endParaRPr lang="en-US" altLang="en-US" dirty="0" smtClean="0">
              <a:solidFill>
                <a:srgbClr val="C00000"/>
              </a:solidFill>
            </a:endParaRP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26</a:t>
            </a:fld>
            <a:endParaRPr lang="en-US" altLang="zh-TW" dirty="0"/>
          </a:p>
        </p:txBody>
      </p:sp>
    </p:spTree>
    <p:extLst>
      <p:ext uri="{BB962C8B-B14F-4D97-AF65-F5344CB8AC3E}">
        <p14:creationId xmlns:p14="http://schemas.microsoft.com/office/powerpoint/2010/main" val="101111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altLang="en-US" dirty="0" smtClean="0">
                <a:latin typeface="Palatino Linotype" panose="02040502050505030304" pitchFamily="18" charset="0"/>
              </a:rPr>
              <a:t>Evaluation</a:t>
            </a:r>
            <a:endParaRPr dirty="0"/>
          </a:p>
        </p:txBody>
      </p:sp>
      <p:sp>
        <p:nvSpPr>
          <p:cNvPr id="25602" name="Content Placeholder 2"/>
          <p:cNvSpPr>
            <a:spLocks noGrp="1"/>
          </p:cNvSpPr>
          <p:nvPr>
            <p:ph idx="1"/>
          </p:nvPr>
        </p:nvSpPr>
        <p:spPr>
          <a:xfrm>
            <a:off x="457200" y="1124744"/>
            <a:ext cx="8363272" cy="5001419"/>
          </a:xfrm>
        </p:spPr>
        <p:txBody>
          <a:bodyPr/>
          <a:lstStyle/>
          <a:p>
            <a:pPr>
              <a:defRPr/>
            </a:pPr>
            <a:r>
              <a:rPr lang="en-US" altLang="en-US" dirty="0" smtClean="0"/>
              <a:t>In principle, evaluation on an application is possible, but hasn’t been pursued [with some minor exceptions: NER, </a:t>
            </a:r>
            <a:r>
              <a:rPr lang="en-US" altLang="en-US" dirty="0" err="1" smtClean="0"/>
              <a:t>Coref</a:t>
            </a:r>
            <a:r>
              <a:rPr lang="en-US" altLang="en-US" dirty="0" smtClean="0"/>
              <a:t>]</a:t>
            </a:r>
          </a:p>
          <a:p>
            <a:pPr marL="0" indent="0">
              <a:buNone/>
              <a:defRPr/>
            </a:pPr>
            <a:r>
              <a:rPr lang="en-US" altLang="en-US" dirty="0" smtClean="0">
                <a:solidFill>
                  <a:srgbClr val="C00000"/>
                </a:solidFill>
              </a:rPr>
              <a:t>Factors in Wikification/Entity-Linking Evaluation:  </a:t>
            </a:r>
            <a:endParaRPr altLang="en-US" dirty="0" smtClean="0">
              <a:solidFill>
                <a:srgbClr val="C00000"/>
              </a:solidFill>
            </a:endParaRPr>
          </a:p>
          <a:p>
            <a:pPr>
              <a:defRPr/>
            </a:pPr>
            <a:r>
              <a:rPr altLang="en-US" dirty="0" smtClean="0"/>
              <a:t>Mention Selection</a:t>
            </a:r>
          </a:p>
          <a:p>
            <a:pPr lvl="1">
              <a:defRPr/>
            </a:pPr>
            <a:r>
              <a:rPr altLang="en-US" dirty="0" smtClean="0"/>
              <a:t>Are the mentions chosen for linking correct (R/P) </a:t>
            </a:r>
          </a:p>
          <a:p>
            <a:pPr>
              <a:defRPr/>
            </a:pPr>
            <a:r>
              <a:rPr altLang="en-US" dirty="0" smtClean="0"/>
              <a:t>Linking accuracy</a:t>
            </a:r>
          </a:p>
          <a:p>
            <a:pPr lvl="1">
              <a:defRPr/>
            </a:pPr>
            <a:r>
              <a:rPr altLang="en-US" dirty="0" smtClean="0"/>
              <a:t>Evaluate quality of links chosen per-mention</a:t>
            </a:r>
          </a:p>
          <a:p>
            <a:pPr lvl="2">
              <a:defRPr/>
            </a:pPr>
            <a:r>
              <a:rPr lang="en-US" altLang="en-US" dirty="0" smtClean="0"/>
              <a:t>Ranking</a:t>
            </a:r>
          </a:p>
          <a:p>
            <a:pPr lvl="2">
              <a:defRPr/>
            </a:pPr>
            <a:r>
              <a:rPr lang="en-US" altLang="en-US" dirty="0" smtClean="0"/>
              <a:t>Accuracy (including NIL)</a:t>
            </a:r>
          </a:p>
          <a:p>
            <a:pPr>
              <a:defRPr/>
            </a:pPr>
            <a:r>
              <a:rPr altLang="en-US" dirty="0" smtClean="0"/>
              <a:t>NIL clustering</a:t>
            </a:r>
          </a:p>
          <a:p>
            <a:pPr lvl="1">
              <a:defRPr/>
            </a:pPr>
            <a:r>
              <a:rPr altLang="en-US" dirty="0" smtClean="0"/>
              <a:t>Entity Linking: evaluate out-of-KB clustering (co-reference)</a:t>
            </a:r>
          </a:p>
          <a:p>
            <a:pPr>
              <a:defRPr/>
            </a:pPr>
            <a:r>
              <a:rPr altLang="en-US" dirty="0" smtClean="0"/>
              <a:t>Other (including IR-inspired) metrics</a:t>
            </a:r>
          </a:p>
          <a:p>
            <a:pPr lvl="1">
              <a:defRPr/>
            </a:pPr>
            <a:r>
              <a:rPr altLang="en-US" dirty="0" smtClean="0"/>
              <a:t>E.g. MRR, MAP, R-Precision, Recall, accuracy</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27</a:t>
            </a:fld>
            <a:endParaRPr lang="en-US" altLang="zh-TW" dirty="0"/>
          </a:p>
        </p:txBody>
      </p:sp>
    </p:spTree>
    <p:extLst>
      <p:ext uri="{BB962C8B-B14F-4D97-AF65-F5344CB8AC3E}">
        <p14:creationId xmlns:p14="http://schemas.microsoft.com/office/powerpoint/2010/main" val="23311709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Outline</a:t>
            </a:r>
            <a:endParaRPr lang="en-US" dirty="0"/>
          </a:p>
        </p:txBody>
      </p:sp>
      <p:sp>
        <p:nvSpPr>
          <p:cNvPr id="8" name="Content Placeholder 7"/>
          <p:cNvSpPr>
            <a:spLocks noGrp="1"/>
          </p:cNvSpPr>
          <p:nvPr>
            <p:ph idx="1"/>
          </p:nvPr>
        </p:nvSpPr>
        <p:spPr/>
        <p:txBody>
          <a:bodyPr/>
          <a:lstStyle/>
          <a:p>
            <a:r>
              <a:rPr lang="en-US" altLang="en-US" dirty="0" smtClean="0"/>
              <a:t>Motivation and Definition</a:t>
            </a:r>
          </a:p>
          <a:p>
            <a:r>
              <a:rPr lang="en-US" altLang="en-US" dirty="0" smtClean="0">
                <a:solidFill>
                  <a:srgbClr val="C00000"/>
                </a:solidFill>
              </a:rPr>
              <a:t>A Skeletal View of a </a:t>
            </a:r>
            <a:r>
              <a:rPr lang="en-US" altLang="en-US" dirty="0" err="1" smtClean="0">
                <a:solidFill>
                  <a:srgbClr val="C00000"/>
                </a:solidFill>
              </a:rPr>
              <a:t>Wikification</a:t>
            </a:r>
            <a:r>
              <a:rPr lang="en-US" altLang="en-US" dirty="0" smtClean="0">
                <a:solidFill>
                  <a:srgbClr val="C00000"/>
                </a:solidFill>
              </a:rPr>
              <a:t> System</a:t>
            </a:r>
          </a:p>
          <a:p>
            <a:pPr lvl="1"/>
            <a:r>
              <a:rPr lang="en-US" altLang="en-US" dirty="0" smtClean="0"/>
              <a:t>High Level Algorithmic Approach</a:t>
            </a:r>
          </a:p>
          <a:p>
            <a:r>
              <a:rPr lang="en-US" altLang="en-US" dirty="0" smtClean="0"/>
              <a:t>Key Challenges </a:t>
            </a:r>
          </a:p>
          <a:p>
            <a:endParaRPr lang="en-US" altLang="en-US" dirty="0" smtClean="0"/>
          </a:p>
          <a:p>
            <a:pPr marL="0" indent="0" algn="ctr">
              <a:buNone/>
            </a:pPr>
            <a:r>
              <a:rPr lang="en-US" altLang="en-US" sz="2000" dirty="0" smtClean="0"/>
              <a:t>Coffee Break</a:t>
            </a:r>
          </a:p>
          <a:p>
            <a:endParaRPr lang="en-US" altLang="en-US" dirty="0" smtClean="0"/>
          </a:p>
          <a:p>
            <a:r>
              <a:rPr lang="en-US" altLang="en-US" dirty="0" smtClean="0"/>
              <a:t>Recent Advances</a:t>
            </a:r>
          </a:p>
          <a:p>
            <a:r>
              <a:rPr lang="en-US" altLang="en-US" dirty="0" smtClean="0"/>
              <a:t>New Tasks, Trends and Applications</a:t>
            </a:r>
          </a:p>
          <a:p>
            <a:r>
              <a:rPr lang="en-US" altLang="en-US" dirty="0" smtClean="0"/>
              <a:t>What</a:t>
            </a:r>
            <a:r>
              <a:rPr lang="ja-JP" altLang="en-US" dirty="0" smtClean="0"/>
              <a:t>’</a:t>
            </a:r>
            <a:r>
              <a:rPr lang="en-US" altLang="ja-JP" dirty="0" smtClean="0"/>
              <a:t>s Next?</a:t>
            </a:r>
          </a:p>
          <a:p>
            <a:r>
              <a:rPr lang="en-US" altLang="en-US" dirty="0" smtClean="0"/>
              <a:t>Resources, Shared Tasks and Demos</a:t>
            </a:r>
          </a:p>
          <a:p>
            <a:pPr lvl="1"/>
            <a:endParaRPr lang="en-US" altLang="en-US" dirty="0" smtClean="0"/>
          </a:p>
          <a:p>
            <a:pPr lvl="1"/>
            <a:endParaRPr lang="en-US" altLang="en-US" dirty="0" smtClean="0"/>
          </a:p>
          <a:p>
            <a:pPr lvl="1"/>
            <a:endParaRPr lang="en-US" altLang="en-US" dirty="0" smtClean="0"/>
          </a:p>
          <a:p>
            <a:endParaRPr lang="en-US" dirty="0"/>
          </a:p>
        </p:txBody>
      </p:sp>
      <p:sp>
        <p:nvSpPr>
          <p:cNvPr id="14338" name="Slide Number Placeholder 3"/>
          <p:cNvSpPr>
            <a:spLocks noGrp="1"/>
          </p:cNvSpPr>
          <p:nvPr>
            <p:ph type="sldNum" sz="quarter" idx="4"/>
          </p:nvPr>
        </p:nvSpPr>
        <p:spPr bwMode="auto">
          <a:xfrm>
            <a:off x="7010400" y="6248400"/>
            <a:ext cx="2133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Palatino Linotype" panose="02040502050505030304" pitchFamily="18" charset="0"/>
                <a:ea typeface="MS PGothic" panose="020B0600070205080204" pitchFamily="34" charset="-128"/>
                <a:cs typeface="MS PGothic" panose="020B0600070205080204" pitchFamily="34" charset="-128"/>
              </a:defRPr>
            </a:lvl1pPr>
            <a:lvl2pPr marL="742950" indent="-285750">
              <a:spcBef>
                <a:spcPct val="20000"/>
              </a:spcBef>
              <a:buFont typeface="Courier New" panose="02070309020205020404" pitchFamily="49" charset="0"/>
              <a:buChar char="o"/>
              <a:defRPr sz="2600">
                <a:solidFill>
                  <a:schemeClr val="tx1"/>
                </a:solidFill>
                <a:latin typeface="Palatino Linotype" panose="02040502050505030304" pitchFamily="18" charset="0"/>
                <a:ea typeface="MS PGothic" panose="020B0600070205080204" pitchFamily="34" charset="-128"/>
                <a:cs typeface="Palatino Linotype" panose="02040502050505030304" pitchFamily="18" charset="0"/>
              </a:defRPr>
            </a:lvl2pPr>
            <a:lvl3pPr marL="1143000" indent="-228600">
              <a:spcBef>
                <a:spcPct val="20000"/>
              </a:spcBef>
              <a:buFont typeface="Arial" panose="020B0604020202020204" pitchFamily="34" charset="0"/>
              <a:buChar char="•"/>
              <a:defRPr sz="24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3pPr>
            <a:lvl4pPr marL="1600200" indent="-228600">
              <a:spcBef>
                <a:spcPct val="20000"/>
              </a:spcBef>
              <a:buFont typeface="Courier New" panose="02070309020205020404" pitchFamily="49" charset="0"/>
              <a:buChar char="o"/>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4pPr>
            <a:lvl5pPr marL="2057400" indent="-228600">
              <a:spcBef>
                <a:spcPct val="20000"/>
              </a:spcBef>
              <a:buFont typeface="Arial" panose="020B0604020202020204" pitchFamily="34" charset="0"/>
              <a:buChar char="•"/>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9pPr>
          </a:lstStyle>
          <a:p>
            <a:pPr>
              <a:spcBef>
                <a:spcPct val="0"/>
              </a:spcBef>
              <a:buFontTx/>
              <a:buNone/>
            </a:pPr>
            <a:fld id="{71F86009-CDD9-4861-ACB8-F794F2CE6F1B}" type="slidenum">
              <a:rPr lang="en-US" altLang="en-US" sz="1800">
                <a:solidFill>
                  <a:srgbClr val="000000"/>
                </a:solidFill>
                <a:latin typeface="Garamond" panose="02020404030301010803" pitchFamily="18" charset="0"/>
              </a:rPr>
              <a:pPr>
                <a:spcBef>
                  <a:spcPct val="0"/>
                </a:spcBef>
                <a:buFontTx/>
                <a:buNone/>
              </a:pPr>
              <a:t>28</a:t>
            </a:fld>
            <a:endParaRPr lang="en-US" altLang="en-US" sz="1800" dirty="0">
              <a:solidFill>
                <a:srgbClr val="000000"/>
              </a:solidFill>
              <a:latin typeface="Garamond" panose="02020404030301010803" pitchFamily="18" charset="0"/>
            </a:endParaRPr>
          </a:p>
        </p:txBody>
      </p:sp>
      <p:sp>
        <p:nvSpPr>
          <p:cNvPr id="5" name="Right Arrow 4"/>
          <p:cNvSpPr/>
          <p:nvPr/>
        </p:nvSpPr>
        <p:spPr>
          <a:xfrm>
            <a:off x="43408" y="1470774"/>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3142556"/>
            <a:ext cx="936104" cy="489482"/>
          </a:xfrm>
          <a:prstGeom prst="rect">
            <a:avLst/>
          </a:prstGeom>
        </p:spPr>
      </p:pic>
    </p:spTree>
    <p:extLst>
      <p:ext uri="{BB962C8B-B14F-4D97-AF65-F5344CB8AC3E}">
        <p14:creationId xmlns:p14="http://schemas.microsoft.com/office/powerpoint/2010/main" val="3919771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Wikification: Subtasks</a:t>
            </a:r>
            <a:endParaRPr lang="en-US" dirty="0"/>
          </a:p>
        </p:txBody>
      </p:sp>
      <p:sp>
        <p:nvSpPr>
          <p:cNvPr id="5" name="Content Placeholder 4"/>
          <p:cNvSpPr>
            <a:spLocks noGrp="1"/>
          </p:cNvSpPr>
          <p:nvPr>
            <p:ph idx="1"/>
          </p:nvPr>
        </p:nvSpPr>
        <p:spPr/>
        <p:txBody>
          <a:bodyPr/>
          <a:lstStyle/>
          <a:p>
            <a:r>
              <a:rPr lang="en-US" dirty="0" smtClean="0"/>
              <a:t>Wikification and Entity Linking requires addressing several sub-tasks:</a:t>
            </a:r>
          </a:p>
          <a:p>
            <a:pPr lvl="1"/>
            <a:r>
              <a:rPr lang="en-US" dirty="0" smtClean="0"/>
              <a:t>Identifying Target </a:t>
            </a:r>
            <a:r>
              <a:rPr lang="en-US" dirty="0"/>
              <a:t>M</a:t>
            </a:r>
            <a:r>
              <a:rPr lang="en-US" dirty="0" smtClean="0"/>
              <a:t>entions </a:t>
            </a:r>
          </a:p>
          <a:p>
            <a:pPr lvl="2"/>
            <a:r>
              <a:rPr lang="en-US" dirty="0" smtClean="0">
                <a:solidFill>
                  <a:schemeClr val="tx1"/>
                </a:solidFill>
              </a:rPr>
              <a:t>Mentions</a:t>
            </a:r>
            <a:r>
              <a:rPr lang="en-US" dirty="0" smtClean="0"/>
              <a:t> in the input text that should be Wikified</a:t>
            </a:r>
          </a:p>
          <a:p>
            <a:pPr lvl="1"/>
            <a:r>
              <a:rPr lang="en-US" dirty="0" smtClean="0"/>
              <a:t>Identifying  Candidate Titles</a:t>
            </a:r>
          </a:p>
          <a:p>
            <a:pPr lvl="2"/>
            <a:r>
              <a:rPr lang="en-US" dirty="0" smtClean="0"/>
              <a:t>Candidate Wikipedia </a:t>
            </a:r>
            <a:r>
              <a:rPr lang="en-US" dirty="0" smtClean="0">
                <a:solidFill>
                  <a:schemeClr val="tx1"/>
                </a:solidFill>
              </a:rPr>
              <a:t>titles</a:t>
            </a:r>
            <a:r>
              <a:rPr lang="en-US" dirty="0" smtClean="0"/>
              <a:t> that could correspond to each </a:t>
            </a:r>
            <a:r>
              <a:rPr lang="en-US" dirty="0" smtClean="0">
                <a:solidFill>
                  <a:schemeClr val="tx1"/>
                </a:solidFill>
              </a:rPr>
              <a:t>mention</a:t>
            </a:r>
            <a:r>
              <a:rPr lang="en-US" dirty="0" smtClean="0"/>
              <a:t>   </a:t>
            </a:r>
          </a:p>
          <a:p>
            <a:pPr lvl="1"/>
            <a:r>
              <a:rPr lang="en-US" dirty="0" smtClean="0"/>
              <a:t>Candidate Title Ranking </a:t>
            </a:r>
          </a:p>
          <a:p>
            <a:pPr lvl="2"/>
            <a:r>
              <a:rPr lang="en-US" dirty="0" smtClean="0"/>
              <a:t>Rank the candidate titles for a given mention</a:t>
            </a:r>
          </a:p>
          <a:p>
            <a:pPr lvl="1"/>
            <a:r>
              <a:rPr lang="en-US" dirty="0" smtClean="0"/>
              <a:t>NIL Detection and Clustering</a:t>
            </a:r>
          </a:p>
          <a:p>
            <a:pPr lvl="2"/>
            <a:r>
              <a:rPr lang="en-US" dirty="0" smtClean="0"/>
              <a:t>Identify mentions that do not correspond to a Wikipedia title</a:t>
            </a:r>
          </a:p>
          <a:p>
            <a:pPr lvl="2"/>
            <a:r>
              <a:rPr lang="en-US" dirty="0" smtClean="0"/>
              <a:t>Entity Linking: cluster NIL mentions that represent the same entity.</a:t>
            </a:r>
          </a:p>
          <a:p>
            <a:endParaRPr lang="en-US" dirty="0"/>
          </a:p>
        </p:txBody>
      </p:sp>
      <p:sp>
        <p:nvSpPr>
          <p:cNvPr id="2" name="Slide Number Placeholder 1"/>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29</a:t>
            </a:fld>
            <a:endParaRPr lang="en-US" altLang="zh-TW" dirty="0"/>
          </a:p>
        </p:txBody>
      </p:sp>
    </p:spTree>
    <p:extLst>
      <p:ext uri="{BB962C8B-B14F-4D97-AF65-F5344CB8AC3E}">
        <p14:creationId xmlns:p14="http://schemas.microsoft.com/office/powerpoint/2010/main" val="219987086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Outline</a:t>
            </a:r>
            <a:endParaRPr lang="en-US" dirty="0"/>
          </a:p>
        </p:txBody>
      </p:sp>
      <p:sp>
        <p:nvSpPr>
          <p:cNvPr id="8" name="Content Placeholder 7"/>
          <p:cNvSpPr>
            <a:spLocks noGrp="1"/>
          </p:cNvSpPr>
          <p:nvPr>
            <p:ph idx="1"/>
          </p:nvPr>
        </p:nvSpPr>
        <p:spPr/>
        <p:txBody>
          <a:bodyPr/>
          <a:lstStyle/>
          <a:p>
            <a:r>
              <a:rPr lang="en-US" altLang="en-US" dirty="0" smtClean="0">
                <a:solidFill>
                  <a:srgbClr val="C00000"/>
                </a:solidFill>
              </a:rPr>
              <a:t>Motivation and Definition)</a:t>
            </a:r>
          </a:p>
          <a:p>
            <a:r>
              <a:rPr lang="en-US" altLang="en-US" dirty="0" smtClean="0"/>
              <a:t>A Skeletal View of a Wikification System</a:t>
            </a:r>
          </a:p>
          <a:p>
            <a:pPr lvl="1"/>
            <a:r>
              <a:rPr lang="en-US" altLang="en-US" dirty="0" smtClean="0"/>
              <a:t>High Level Algorithmic Approach</a:t>
            </a:r>
          </a:p>
          <a:p>
            <a:r>
              <a:rPr lang="en-US" altLang="en-US" dirty="0" smtClean="0"/>
              <a:t>Key Challenges</a:t>
            </a:r>
            <a:endParaRPr lang="en-US" altLang="en-US" dirty="0" smtClean="0">
              <a:solidFill>
                <a:srgbClr val="C00000"/>
              </a:solidFill>
            </a:endParaRPr>
          </a:p>
          <a:p>
            <a:endParaRPr lang="en-US" altLang="en-US" dirty="0" smtClean="0"/>
          </a:p>
          <a:p>
            <a:pPr marL="0" indent="0" algn="ctr">
              <a:buNone/>
            </a:pPr>
            <a:r>
              <a:rPr lang="en-US" altLang="en-US" sz="2000" dirty="0" smtClean="0"/>
              <a:t>Coffee Break</a:t>
            </a:r>
          </a:p>
          <a:p>
            <a:endParaRPr lang="en-US" altLang="en-US" dirty="0" smtClean="0"/>
          </a:p>
          <a:p>
            <a:r>
              <a:rPr lang="en-US" altLang="en-US" dirty="0" smtClean="0"/>
              <a:t>Recent Advances</a:t>
            </a:r>
            <a:endParaRPr lang="en-US" altLang="en-US" dirty="0" smtClean="0">
              <a:solidFill>
                <a:srgbClr val="C00000"/>
              </a:solidFill>
            </a:endParaRPr>
          </a:p>
          <a:p>
            <a:r>
              <a:rPr lang="en-US" altLang="en-US" dirty="0" smtClean="0"/>
              <a:t>New Tasks, Trends and Applications</a:t>
            </a:r>
            <a:endParaRPr lang="en-US" altLang="en-US" dirty="0" smtClean="0">
              <a:solidFill>
                <a:srgbClr val="C00000"/>
              </a:solidFill>
            </a:endParaRPr>
          </a:p>
          <a:p>
            <a:r>
              <a:rPr lang="en-US" altLang="en-US" dirty="0" smtClean="0"/>
              <a:t>What</a:t>
            </a:r>
            <a:r>
              <a:rPr lang="ja-JP" altLang="en-US" dirty="0" smtClean="0"/>
              <a:t>’</a:t>
            </a:r>
            <a:r>
              <a:rPr lang="en-US" altLang="ja-JP" dirty="0" smtClean="0"/>
              <a:t>s Next?</a:t>
            </a:r>
            <a:endParaRPr lang="en-US" altLang="ja-JP" dirty="0" smtClean="0">
              <a:solidFill>
                <a:srgbClr val="C00000"/>
              </a:solidFill>
            </a:endParaRPr>
          </a:p>
          <a:p>
            <a:r>
              <a:rPr lang="en-US" altLang="en-US" dirty="0" smtClean="0"/>
              <a:t>Resources, Shared Tasks and Demos</a:t>
            </a:r>
          </a:p>
          <a:p>
            <a:pPr lvl="1"/>
            <a:endParaRPr lang="en-US" altLang="en-US" dirty="0" smtClean="0"/>
          </a:p>
          <a:p>
            <a:endParaRPr lang="en-US" dirty="0"/>
          </a:p>
        </p:txBody>
      </p:sp>
      <p:sp>
        <p:nvSpPr>
          <p:cNvPr id="5" name="Right Arrow 4"/>
          <p:cNvSpPr/>
          <p:nvPr/>
        </p:nvSpPr>
        <p:spPr>
          <a:xfrm>
            <a:off x="43408" y="1042723"/>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3142556"/>
            <a:ext cx="936104" cy="489482"/>
          </a:xfrm>
          <a:prstGeom prst="rect">
            <a:avLst/>
          </a:prstGeom>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3</a:t>
            </a:fld>
            <a:endParaRPr lang="en-US" altLang="zh-TW" dirty="0"/>
          </a:p>
        </p:txBody>
      </p:sp>
    </p:spTree>
    <p:extLst>
      <p:ext uri="{BB962C8B-B14F-4D97-AF65-F5344CB8AC3E}">
        <p14:creationId xmlns:p14="http://schemas.microsoft.com/office/powerpoint/2010/main" val="5355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p:cNvSpPr>
            <a:spLocks noGrp="1"/>
          </p:cNvSpPr>
          <p:nvPr>
            <p:ph type="title"/>
          </p:nvPr>
        </p:nvSpPr>
        <p:spPr/>
        <p:txBody>
          <a:bodyPr/>
          <a:lstStyle/>
          <a:p>
            <a:r>
              <a:rPr lang="en-US" altLang="en-US" smtClean="0"/>
              <a:t>High-level Algorithmic Approach. </a:t>
            </a:r>
            <a:endParaRPr lang="en-US" altLang="en-US" dirty="0" smtClean="0"/>
          </a:p>
        </p:txBody>
      </p:sp>
      <p:sp>
        <p:nvSpPr>
          <p:cNvPr id="21507" name="Content Placeholder 6"/>
          <p:cNvSpPr>
            <a:spLocks noGrp="1"/>
          </p:cNvSpPr>
          <p:nvPr>
            <p:ph idx="1"/>
          </p:nvPr>
        </p:nvSpPr>
        <p:spPr/>
        <p:txBody>
          <a:bodyPr/>
          <a:lstStyle/>
          <a:p>
            <a:pPr eaLnBrk="1" hangingPunct="1"/>
            <a:r>
              <a:rPr lang="en-US" altLang="en-US" sz="2000" dirty="0" smtClean="0">
                <a:solidFill>
                  <a:srgbClr val="C00000"/>
                </a:solidFill>
              </a:rPr>
              <a:t>Input:</a:t>
            </a:r>
            <a:r>
              <a:rPr lang="en-US" altLang="en-US" sz="2000" dirty="0" smtClean="0"/>
              <a:t> A text document d;              </a:t>
            </a:r>
            <a:r>
              <a:rPr lang="en-US" altLang="en-US" sz="2000" dirty="0" smtClean="0">
                <a:solidFill>
                  <a:srgbClr val="C00000"/>
                </a:solidFill>
              </a:rPr>
              <a:t>Output: </a:t>
            </a:r>
            <a:r>
              <a:rPr lang="en-US" altLang="en-US" sz="2000" dirty="0" smtClean="0"/>
              <a:t>a set of pairs (</a:t>
            </a:r>
            <a:r>
              <a:rPr lang="en-US" altLang="en-US" sz="2000" dirty="0" smtClean="0">
                <a:latin typeface="Palatino Linotype"/>
              </a:rPr>
              <a:t>m</a:t>
            </a:r>
            <a:r>
              <a:rPr lang="en-US" altLang="en-US" sz="2000" baseline="-25000" dirty="0" smtClean="0">
                <a:latin typeface="Palatino Linotype"/>
              </a:rPr>
              <a:t>i</a:t>
            </a:r>
            <a:r>
              <a:rPr lang="en-US" altLang="en-US" sz="2000" dirty="0" smtClean="0">
                <a:latin typeface="Palatino Linotype"/>
              </a:rPr>
              <a:t> ,t</a:t>
            </a:r>
            <a:r>
              <a:rPr lang="en-US" altLang="en-US" sz="2000" baseline="-25000" dirty="0" smtClean="0">
                <a:latin typeface="Calibri"/>
              </a:rPr>
              <a:t>i</a:t>
            </a:r>
            <a:r>
              <a:rPr lang="en-US" altLang="en-US" sz="2000" dirty="0" smtClean="0"/>
              <a:t>) </a:t>
            </a:r>
          </a:p>
          <a:p>
            <a:pPr lvl="1"/>
            <a:r>
              <a:rPr lang="en-US" altLang="en-US" sz="2000" dirty="0" smtClean="0">
                <a:solidFill>
                  <a:srgbClr val="C00000"/>
                </a:solidFill>
                <a:latin typeface="Palatino Linotype"/>
              </a:rPr>
              <a:t>m</a:t>
            </a:r>
            <a:r>
              <a:rPr lang="en-US" altLang="en-US" sz="2000" baseline="-25000" dirty="0" smtClean="0">
                <a:solidFill>
                  <a:srgbClr val="C00000"/>
                </a:solidFill>
                <a:latin typeface="Calibri"/>
              </a:rPr>
              <a:t>i</a:t>
            </a:r>
            <a:r>
              <a:rPr lang="en-US" altLang="en-US" sz="2000" dirty="0" smtClean="0"/>
              <a:t> are mentions in d; </a:t>
            </a:r>
            <a:r>
              <a:rPr lang="en-US" altLang="en-US" sz="2000" dirty="0" err="1" smtClean="0">
                <a:solidFill>
                  <a:srgbClr val="C00000"/>
                </a:solidFill>
                <a:latin typeface="Palatino Linotype"/>
              </a:rPr>
              <a:t>t</a:t>
            </a:r>
            <a:r>
              <a:rPr lang="en-US" altLang="en-US" sz="2000" baseline="-25000" dirty="0" err="1" smtClean="0">
                <a:solidFill>
                  <a:srgbClr val="C00000"/>
                </a:solidFill>
                <a:latin typeface="Calibri"/>
              </a:rPr>
              <a:t>j</a:t>
            </a:r>
            <a:r>
              <a:rPr lang="en-US" altLang="en-US" sz="2000" dirty="0" smtClean="0"/>
              <a:t>(</a:t>
            </a:r>
            <a:r>
              <a:rPr lang="en-US" altLang="en-US" sz="2000" dirty="0" smtClean="0">
                <a:solidFill>
                  <a:srgbClr val="C00000"/>
                </a:solidFill>
                <a:latin typeface="Palatino Linotype"/>
              </a:rPr>
              <a:t>m</a:t>
            </a:r>
            <a:r>
              <a:rPr lang="en-US" altLang="en-US" sz="2000" baseline="-25000" dirty="0" smtClean="0">
                <a:solidFill>
                  <a:srgbClr val="C00000"/>
                </a:solidFill>
                <a:latin typeface="Calibri"/>
              </a:rPr>
              <a:t>i </a:t>
            </a:r>
            <a:r>
              <a:rPr lang="en-US" altLang="en-US" sz="2000" dirty="0" smtClean="0"/>
              <a:t>) are corresponding Wikipedia titles, or NIL. </a:t>
            </a:r>
          </a:p>
          <a:p>
            <a:r>
              <a:rPr lang="en-US" altLang="en-US" sz="2000" dirty="0" smtClean="0">
                <a:solidFill>
                  <a:srgbClr val="C00000"/>
                </a:solidFill>
              </a:rPr>
              <a:t>(1) Identify mentions </a:t>
            </a:r>
            <a:r>
              <a:rPr lang="en-US" altLang="en-US" sz="2000" dirty="0" smtClean="0">
                <a:solidFill>
                  <a:srgbClr val="C00000"/>
                </a:solidFill>
                <a:latin typeface="Palatino Linotype"/>
              </a:rPr>
              <a:t>m</a:t>
            </a:r>
            <a:r>
              <a:rPr lang="en-US" altLang="en-US" sz="2000" baseline="-25000" dirty="0" smtClean="0">
                <a:solidFill>
                  <a:srgbClr val="C00000"/>
                </a:solidFill>
                <a:latin typeface="Calibri"/>
              </a:rPr>
              <a:t>i</a:t>
            </a:r>
            <a:r>
              <a:rPr lang="en-US" altLang="en-US" sz="2000" dirty="0" smtClean="0">
                <a:solidFill>
                  <a:srgbClr val="C00000"/>
                </a:solidFill>
              </a:rPr>
              <a:t> in d </a:t>
            </a:r>
          </a:p>
          <a:p>
            <a:r>
              <a:rPr lang="en-US" altLang="en-US" sz="2000" dirty="0" smtClean="0">
                <a:solidFill>
                  <a:srgbClr val="C00000"/>
                </a:solidFill>
              </a:rPr>
              <a:t>(2) Local Inference</a:t>
            </a:r>
          </a:p>
          <a:p>
            <a:pPr lvl="1"/>
            <a:r>
              <a:rPr lang="en-US" altLang="en-US" sz="2000" dirty="0" smtClean="0"/>
              <a:t>For each </a:t>
            </a:r>
            <a:r>
              <a:rPr lang="en-US" altLang="en-US" sz="2000" dirty="0" smtClean="0">
                <a:latin typeface="Palatino Linotype"/>
              </a:rPr>
              <a:t>m</a:t>
            </a:r>
            <a:r>
              <a:rPr lang="en-US" altLang="en-US" sz="2000" baseline="-25000" dirty="0" smtClean="0">
                <a:latin typeface="Calibri"/>
              </a:rPr>
              <a:t>i</a:t>
            </a:r>
            <a:r>
              <a:rPr lang="en-US" altLang="en-US" sz="2000" dirty="0" smtClean="0"/>
              <a:t> in d: </a:t>
            </a:r>
          </a:p>
          <a:p>
            <a:pPr lvl="2"/>
            <a:r>
              <a:rPr lang="en-US" altLang="en-US" sz="1800" dirty="0" smtClean="0"/>
              <a:t>Identify a set of relevant titles T(</a:t>
            </a:r>
            <a:r>
              <a:rPr lang="en-US" altLang="en-US" sz="1800" dirty="0" smtClean="0">
                <a:latin typeface="Palatino Linotype"/>
              </a:rPr>
              <a:t>m</a:t>
            </a:r>
            <a:r>
              <a:rPr lang="en-US" altLang="en-US" sz="1800" baseline="-25000" dirty="0" smtClean="0">
                <a:latin typeface="Calibri"/>
              </a:rPr>
              <a:t>i </a:t>
            </a:r>
            <a:r>
              <a:rPr lang="en-US" altLang="en-US" sz="1800" dirty="0" smtClean="0"/>
              <a:t>)    </a:t>
            </a:r>
          </a:p>
          <a:p>
            <a:pPr lvl="2"/>
            <a:r>
              <a:rPr lang="en-US" altLang="en-US" sz="1800" dirty="0" smtClean="0"/>
              <a:t>Rank titles </a:t>
            </a:r>
            <a:r>
              <a:rPr lang="en-US" altLang="en-US" sz="1800" dirty="0" smtClean="0">
                <a:latin typeface="Palatino Linotype"/>
              </a:rPr>
              <a:t>t</a:t>
            </a:r>
            <a:r>
              <a:rPr lang="en-US" altLang="en-US" sz="1800" baseline="-25000" dirty="0" smtClean="0">
                <a:latin typeface="Calibri"/>
              </a:rPr>
              <a:t>i</a:t>
            </a:r>
            <a:r>
              <a:rPr lang="en-US" altLang="en-US" sz="1800" dirty="0" smtClean="0"/>
              <a:t> </a:t>
            </a:r>
            <a:r>
              <a:rPr lang="en-US" altLang="en-US" sz="1800" dirty="0" smtClean="0">
                <a:latin typeface="cmsy10"/>
              </a:rPr>
              <a:t>∈</a:t>
            </a:r>
            <a:r>
              <a:rPr lang="en-US" altLang="en-US" sz="1800" dirty="0" smtClean="0"/>
              <a:t> T(</a:t>
            </a:r>
            <a:r>
              <a:rPr lang="en-US" altLang="en-US" sz="1800" dirty="0" smtClean="0">
                <a:latin typeface="Palatino Linotype"/>
              </a:rPr>
              <a:t>m</a:t>
            </a:r>
            <a:r>
              <a:rPr lang="en-US" altLang="en-US" sz="1800" baseline="-25000" dirty="0" smtClean="0">
                <a:latin typeface="Calibri"/>
              </a:rPr>
              <a:t>i </a:t>
            </a:r>
            <a:r>
              <a:rPr lang="en-US" altLang="en-US" sz="1800" dirty="0" smtClean="0"/>
              <a:t>)</a:t>
            </a:r>
          </a:p>
          <a:p>
            <a:pPr marL="914400" lvl="2" indent="0">
              <a:buNone/>
            </a:pPr>
            <a:r>
              <a:rPr lang="en-US" altLang="en-US" sz="1800" dirty="0" smtClean="0">
                <a:solidFill>
                  <a:schemeClr val="tx1"/>
                </a:solidFill>
              </a:rPr>
              <a:t>[E.g., consider local statistics of edges [</a:t>
            </a:r>
            <a:r>
              <a:rPr lang="en-US" altLang="en-US" sz="1800" dirty="0" smtClean="0">
                <a:solidFill>
                  <a:srgbClr val="C00000"/>
                </a:solidFill>
              </a:rPr>
              <a:t>(</a:t>
            </a:r>
            <a:r>
              <a:rPr lang="en-US" altLang="en-US" sz="1800" dirty="0" smtClean="0">
                <a:solidFill>
                  <a:srgbClr val="C00000"/>
                </a:solidFill>
                <a:latin typeface="Palatino Linotype"/>
              </a:rPr>
              <a:t>m</a:t>
            </a:r>
            <a:r>
              <a:rPr lang="en-US" altLang="en-US" sz="1800" baseline="-25000" dirty="0" smtClean="0">
                <a:solidFill>
                  <a:srgbClr val="C00000"/>
                </a:solidFill>
                <a:latin typeface="Palatino Linotype"/>
              </a:rPr>
              <a:t>i</a:t>
            </a:r>
            <a:r>
              <a:rPr lang="en-US" altLang="en-US" sz="1800" dirty="0" smtClean="0">
                <a:solidFill>
                  <a:srgbClr val="C00000"/>
                </a:solidFill>
                <a:latin typeface="Palatino Linotype"/>
              </a:rPr>
              <a:t> ,t</a:t>
            </a:r>
            <a:r>
              <a:rPr lang="en-US" altLang="en-US" sz="1800" baseline="-25000" dirty="0" smtClean="0">
                <a:solidFill>
                  <a:srgbClr val="C00000"/>
                </a:solidFill>
                <a:latin typeface="Calibri"/>
              </a:rPr>
              <a:t>i</a:t>
            </a:r>
            <a:r>
              <a:rPr lang="en-US" altLang="en-US" sz="1800" dirty="0" smtClean="0">
                <a:solidFill>
                  <a:srgbClr val="C00000"/>
                </a:solidFill>
              </a:rPr>
              <a:t>) , (</a:t>
            </a:r>
            <a:r>
              <a:rPr lang="en-US" altLang="en-US" sz="1800" dirty="0" smtClean="0">
                <a:solidFill>
                  <a:srgbClr val="C00000"/>
                </a:solidFill>
                <a:latin typeface="Palatino Linotype"/>
              </a:rPr>
              <a:t>m</a:t>
            </a:r>
            <a:r>
              <a:rPr lang="en-US" altLang="en-US" sz="1800" baseline="-25000" dirty="0" smtClean="0">
                <a:solidFill>
                  <a:srgbClr val="C00000"/>
                </a:solidFill>
                <a:latin typeface="Calibri"/>
              </a:rPr>
              <a:t>i</a:t>
            </a:r>
            <a:r>
              <a:rPr lang="en-US" altLang="en-US" sz="1800" dirty="0" smtClean="0">
                <a:solidFill>
                  <a:srgbClr val="C00000"/>
                </a:solidFill>
              </a:rPr>
              <a:t> ,*), </a:t>
            </a:r>
            <a:r>
              <a:rPr lang="en-US" altLang="en-US" sz="1800" dirty="0" smtClean="0">
                <a:solidFill>
                  <a:schemeClr val="tx1"/>
                </a:solidFill>
              </a:rPr>
              <a:t>and </a:t>
            </a:r>
            <a:r>
              <a:rPr lang="en-US" altLang="en-US" sz="1800" dirty="0" smtClean="0">
                <a:solidFill>
                  <a:srgbClr val="C00000"/>
                </a:solidFill>
              </a:rPr>
              <a:t>(*, </a:t>
            </a:r>
            <a:r>
              <a:rPr lang="en-US" altLang="en-US" sz="1800" dirty="0" smtClean="0">
                <a:solidFill>
                  <a:srgbClr val="C00000"/>
                </a:solidFill>
                <a:latin typeface="Palatino Linotype"/>
              </a:rPr>
              <a:t>t</a:t>
            </a:r>
            <a:r>
              <a:rPr lang="en-US" altLang="en-US" sz="1800" baseline="-25000" dirty="0" smtClean="0">
                <a:solidFill>
                  <a:srgbClr val="C00000"/>
                </a:solidFill>
                <a:latin typeface="Calibri"/>
              </a:rPr>
              <a:t>i</a:t>
            </a:r>
            <a:r>
              <a:rPr lang="en-US" altLang="en-US" sz="1800" dirty="0" smtClean="0">
                <a:solidFill>
                  <a:srgbClr val="C00000"/>
                </a:solidFill>
              </a:rPr>
              <a:t> )] </a:t>
            </a:r>
            <a:r>
              <a:rPr lang="en-US" altLang="en-US" sz="1800" dirty="0" smtClean="0">
                <a:solidFill>
                  <a:schemeClr val="tx1"/>
                </a:solidFill>
              </a:rPr>
              <a:t>occurrences in the Wikipedia graph] </a:t>
            </a:r>
          </a:p>
          <a:p>
            <a:r>
              <a:rPr lang="en-US" altLang="en-US" sz="2000" dirty="0" smtClean="0">
                <a:solidFill>
                  <a:srgbClr val="C00000"/>
                </a:solidFill>
              </a:rPr>
              <a:t>(3) Global Inference</a:t>
            </a:r>
          </a:p>
          <a:p>
            <a:pPr lvl="1"/>
            <a:r>
              <a:rPr lang="en-US" altLang="en-US" sz="2000" dirty="0" smtClean="0"/>
              <a:t>For each document d: </a:t>
            </a:r>
          </a:p>
          <a:p>
            <a:pPr lvl="2"/>
            <a:r>
              <a:rPr lang="en-US" altLang="en-US" sz="1800" dirty="0" smtClean="0"/>
              <a:t>Consider all </a:t>
            </a:r>
            <a:r>
              <a:rPr lang="en-US" altLang="en-US" sz="1800" dirty="0" smtClean="0">
                <a:latin typeface="Palatino Linotype"/>
              </a:rPr>
              <a:t>m</a:t>
            </a:r>
            <a:r>
              <a:rPr lang="en-US" altLang="en-US" sz="1800" baseline="-25000" dirty="0" smtClean="0">
                <a:latin typeface="Calibri"/>
              </a:rPr>
              <a:t>i</a:t>
            </a:r>
            <a:r>
              <a:rPr lang="en-US" altLang="en-US" sz="1800" dirty="0" smtClean="0"/>
              <a:t> </a:t>
            </a:r>
            <a:r>
              <a:rPr lang="en-US" altLang="en-US" sz="1800" dirty="0" smtClean="0">
                <a:latin typeface="cmsy10"/>
              </a:rPr>
              <a:t>∈</a:t>
            </a:r>
            <a:r>
              <a:rPr lang="en-US" altLang="en-US" sz="1800" dirty="0" smtClean="0"/>
              <a:t> d; and all </a:t>
            </a:r>
            <a:r>
              <a:rPr lang="en-US" altLang="en-US" sz="1800" dirty="0" smtClean="0">
                <a:latin typeface="Palatino Linotype"/>
              </a:rPr>
              <a:t>t</a:t>
            </a:r>
            <a:r>
              <a:rPr lang="en-US" altLang="en-US" sz="1800" baseline="-25000" dirty="0" smtClean="0">
                <a:latin typeface="Calibri"/>
              </a:rPr>
              <a:t>i</a:t>
            </a:r>
            <a:r>
              <a:rPr lang="en-US" altLang="en-US" sz="1800" dirty="0" smtClean="0"/>
              <a:t> </a:t>
            </a:r>
            <a:r>
              <a:rPr lang="en-US" altLang="en-US" sz="1800" dirty="0" smtClean="0">
                <a:latin typeface="cmsy10"/>
              </a:rPr>
              <a:t>∈</a:t>
            </a:r>
            <a:r>
              <a:rPr lang="en-US" altLang="en-US" sz="1800" dirty="0" smtClean="0"/>
              <a:t> T(</a:t>
            </a:r>
            <a:r>
              <a:rPr lang="en-US" altLang="en-US" sz="1800" dirty="0" smtClean="0">
                <a:latin typeface="Palatino Linotype"/>
              </a:rPr>
              <a:t>m</a:t>
            </a:r>
            <a:r>
              <a:rPr lang="en-US" altLang="en-US" sz="1800" baseline="-25000" dirty="0" smtClean="0">
                <a:latin typeface="Calibri"/>
              </a:rPr>
              <a:t>i </a:t>
            </a:r>
            <a:r>
              <a:rPr lang="en-US" altLang="en-US" sz="1800" dirty="0" smtClean="0"/>
              <a:t>)</a:t>
            </a:r>
          </a:p>
          <a:p>
            <a:pPr lvl="2"/>
            <a:r>
              <a:rPr lang="en-US" altLang="en-US" sz="1800" dirty="0" smtClean="0"/>
              <a:t>Re-rank titles </a:t>
            </a:r>
            <a:r>
              <a:rPr lang="en-US" altLang="en-US" sz="1800" dirty="0" smtClean="0">
                <a:latin typeface="Palatino Linotype"/>
              </a:rPr>
              <a:t>t</a:t>
            </a:r>
            <a:r>
              <a:rPr lang="en-US" altLang="en-US" sz="1800" baseline="-25000" dirty="0" smtClean="0">
                <a:latin typeface="Calibri"/>
              </a:rPr>
              <a:t>i</a:t>
            </a:r>
            <a:r>
              <a:rPr lang="en-US" altLang="en-US" sz="1800" dirty="0" smtClean="0"/>
              <a:t> </a:t>
            </a:r>
            <a:r>
              <a:rPr lang="en-US" altLang="en-US" sz="1800" dirty="0" smtClean="0">
                <a:latin typeface="cmsy10"/>
              </a:rPr>
              <a:t>∈</a:t>
            </a:r>
            <a:r>
              <a:rPr lang="en-US" altLang="en-US" sz="1800" dirty="0" smtClean="0"/>
              <a:t> T(</a:t>
            </a:r>
            <a:r>
              <a:rPr lang="en-US" altLang="en-US" sz="1800" dirty="0" smtClean="0">
                <a:latin typeface="Palatino Linotype"/>
              </a:rPr>
              <a:t>m</a:t>
            </a:r>
            <a:r>
              <a:rPr lang="en-US" altLang="en-US" sz="1800" baseline="-25000" dirty="0" smtClean="0">
                <a:latin typeface="Calibri"/>
              </a:rPr>
              <a:t>i </a:t>
            </a:r>
            <a:r>
              <a:rPr lang="en-US" altLang="en-US" sz="1800" dirty="0" smtClean="0"/>
              <a:t>)</a:t>
            </a:r>
          </a:p>
          <a:p>
            <a:pPr marL="914400" lvl="2" indent="0">
              <a:buNone/>
            </a:pPr>
            <a:r>
              <a:rPr lang="en-US" altLang="en-US" sz="1800" dirty="0" smtClean="0">
                <a:solidFill>
                  <a:schemeClr val="tx1"/>
                </a:solidFill>
              </a:rPr>
              <a:t>[E.g., if </a:t>
            </a:r>
            <a:r>
              <a:rPr lang="en-US" altLang="en-US" sz="1800" dirty="0" smtClean="0">
                <a:solidFill>
                  <a:srgbClr val="C00000"/>
                </a:solidFill>
              </a:rPr>
              <a:t>m, m’ </a:t>
            </a:r>
            <a:r>
              <a:rPr lang="en-US" altLang="en-US" sz="1800" dirty="0" smtClean="0">
                <a:solidFill>
                  <a:schemeClr val="tx1"/>
                </a:solidFill>
              </a:rPr>
              <a:t>are related by virtue of being in </a:t>
            </a:r>
            <a:r>
              <a:rPr lang="en-US" altLang="en-US" sz="1800" dirty="0" smtClean="0">
                <a:solidFill>
                  <a:srgbClr val="C00000"/>
                </a:solidFill>
              </a:rPr>
              <a:t>d</a:t>
            </a:r>
            <a:r>
              <a:rPr lang="en-US" altLang="en-US" sz="1800" dirty="0" smtClean="0">
                <a:solidFill>
                  <a:schemeClr val="tx1"/>
                </a:solidFill>
              </a:rPr>
              <a:t>, their corresponding titles </a:t>
            </a:r>
            <a:r>
              <a:rPr lang="en-US" altLang="en-US" sz="1800" dirty="0" smtClean="0">
                <a:solidFill>
                  <a:srgbClr val="C00000"/>
                </a:solidFill>
              </a:rPr>
              <a:t>t, t’</a:t>
            </a:r>
            <a:r>
              <a:rPr lang="en-US" altLang="en-US" sz="1800" dirty="0" smtClean="0">
                <a:solidFill>
                  <a:schemeClr val="tx1"/>
                </a:solidFill>
              </a:rPr>
              <a:t> may also be related]</a:t>
            </a:r>
          </a:p>
        </p:txBody>
      </p:sp>
      <p:sp>
        <p:nvSpPr>
          <p:cNvPr id="5" name="Slide Number Placeholder 4"/>
          <p:cNvSpPr>
            <a:spLocks noGrp="1"/>
          </p:cNvSpPr>
          <p:nvPr>
            <p:ph type="sldNum" sz="quarter" idx="4"/>
          </p:nvPr>
        </p:nvSpPr>
        <p:spPr/>
        <p:txBody>
          <a:bodyPr/>
          <a:lstStyle/>
          <a:p>
            <a:pPr>
              <a:defRPr/>
            </a:pPr>
            <a:fld id="{949EA72D-AFDA-4341-B72A-4A95FB1F0E84}" type="slidenum">
              <a:rPr lang="en-US" altLang="zh-TW" smtClean="0"/>
              <a:pPr>
                <a:defRPr/>
              </a:pPr>
              <a:t>30</a:t>
            </a:fld>
            <a:endParaRPr lang="en-US" altLang="zh-TW" dirty="0"/>
          </a:p>
        </p:txBody>
      </p:sp>
    </p:spTree>
    <p:extLst>
      <p:ext uri="{BB962C8B-B14F-4D97-AF65-F5344CB8AC3E}">
        <p14:creationId xmlns:p14="http://schemas.microsoft.com/office/powerpoint/2010/main" val="499402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0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0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50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0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52400" y="609600"/>
            <a:ext cx="8229600" cy="533400"/>
          </a:xfrm>
        </p:spPr>
        <p:txBody>
          <a:bodyPr/>
          <a:lstStyle/>
          <a:p>
            <a:pPr eaLnBrk="1" hangingPunct="1"/>
            <a:r>
              <a:rPr lang="en-US" altLang="en-US" smtClean="0"/>
              <a:t>Local approach </a:t>
            </a:r>
          </a:p>
        </p:txBody>
      </p:sp>
      <p:pic>
        <p:nvPicPr>
          <p:cNvPr id="24579" name="Content Placeholder 4" descr="Screen shot 2011-03-08 at 8.26.00 P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3479800"/>
            <a:ext cx="4343400" cy="790575"/>
          </a:xfrm>
        </p:spPr>
      </p:pic>
      <p:pic>
        <p:nvPicPr>
          <p:cNvPr id="24581" name="Picture 7" descr="formulati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91440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Content Placeholder 4" descr="Screen shot 2011-03-08 at 8.26.0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5305425"/>
            <a:ext cx="43434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3810000"/>
            <a:ext cx="9144000" cy="9144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14" name="Rectangle 13"/>
          <p:cNvSpPr/>
          <p:nvPr/>
        </p:nvSpPr>
        <p:spPr>
          <a:xfrm>
            <a:off x="304800" y="4191000"/>
            <a:ext cx="3352800" cy="16002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Wingdings" pitchFamily="2" charset="2"/>
              <a:buChar char="§"/>
              <a:defRPr/>
            </a:pPr>
            <a:r>
              <a:rPr lang="el-GR" dirty="0">
                <a:solidFill>
                  <a:srgbClr val="0033CC"/>
                </a:solidFill>
              </a:rPr>
              <a:t>Γ</a:t>
            </a:r>
            <a:r>
              <a:rPr lang="en-US" dirty="0">
                <a:solidFill>
                  <a:schemeClr val="tx1"/>
                </a:solidFill>
              </a:rPr>
              <a:t> is a solution to the problem</a:t>
            </a:r>
          </a:p>
          <a:p>
            <a:pPr marL="742950" lvl="1" indent="-285750">
              <a:buFont typeface="Wingdings" pitchFamily="2" charset="2"/>
              <a:buChar char="§"/>
              <a:defRPr/>
            </a:pPr>
            <a:r>
              <a:rPr lang="en-US" dirty="0">
                <a:solidFill>
                  <a:schemeClr val="tx1"/>
                </a:solidFill>
              </a:rPr>
              <a:t>A set of pairs </a:t>
            </a:r>
            <a:r>
              <a:rPr lang="en-US" dirty="0">
                <a:solidFill>
                  <a:srgbClr val="0033CC"/>
                </a:solidFill>
              </a:rPr>
              <a:t>(</a:t>
            </a:r>
            <a:r>
              <a:rPr lang="en-US" dirty="0" err="1">
                <a:solidFill>
                  <a:srgbClr val="0033CC"/>
                </a:solidFill>
              </a:rPr>
              <a:t>m,t</a:t>
            </a:r>
            <a:r>
              <a:rPr lang="en-US" dirty="0">
                <a:solidFill>
                  <a:srgbClr val="0033CC"/>
                </a:solidFill>
              </a:rPr>
              <a:t>) </a:t>
            </a:r>
          </a:p>
          <a:p>
            <a:pPr marL="285750" indent="-285750">
              <a:buFont typeface="Wingdings" pitchFamily="2" charset="2"/>
              <a:buChar char="§"/>
              <a:defRPr/>
            </a:pPr>
            <a:r>
              <a:rPr lang="en-US" dirty="0">
                <a:solidFill>
                  <a:srgbClr val="0033CC"/>
                </a:solidFill>
              </a:rPr>
              <a:t>m</a:t>
            </a:r>
            <a:r>
              <a:rPr lang="en-US" dirty="0">
                <a:solidFill>
                  <a:schemeClr val="tx1"/>
                </a:solidFill>
              </a:rPr>
              <a:t>: a mention in the document</a:t>
            </a:r>
          </a:p>
          <a:p>
            <a:pPr marL="285750" indent="-285750">
              <a:buFont typeface="Wingdings" pitchFamily="2" charset="2"/>
              <a:buChar char="§"/>
              <a:defRPr/>
            </a:pPr>
            <a:r>
              <a:rPr lang="en-US" dirty="0">
                <a:solidFill>
                  <a:srgbClr val="0033CC"/>
                </a:solidFill>
              </a:rPr>
              <a:t>t</a:t>
            </a:r>
            <a:r>
              <a:rPr lang="en-US" dirty="0">
                <a:solidFill>
                  <a:schemeClr val="tx1"/>
                </a:solidFill>
              </a:rPr>
              <a:t>: the matched Wikipedia Title</a:t>
            </a:r>
          </a:p>
        </p:txBody>
      </p:sp>
      <p:cxnSp>
        <p:nvCxnSpPr>
          <p:cNvPr id="16" name="Straight Arrow Connector 15"/>
          <p:cNvCxnSpPr/>
          <p:nvPr/>
        </p:nvCxnSpPr>
        <p:spPr>
          <a:xfrm flipH="1">
            <a:off x="6324600" y="4953000"/>
            <a:ext cx="228600" cy="609600"/>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124202" y="2971801"/>
            <a:ext cx="2081960" cy="1233548"/>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162328" y="1143000"/>
            <a:ext cx="1828800" cy="4572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smtClean="0">
                <a:solidFill>
                  <a:schemeClr val="tx1"/>
                </a:solidFill>
              </a:rPr>
              <a:t>A </a:t>
            </a:r>
            <a:r>
              <a:rPr lang="en-US" dirty="0">
                <a:solidFill>
                  <a:schemeClr val="tx1"/>
                </a:solidFill>
              </a:rPr>
              <a:t>t</a:t>
            </a:r>
            <a:r>
              <a:rPr lang="en-US" dirty="0" smtClean="0">
                <a:solidFill>
                  <a:schemeClr val="tx1"/>
                </a:solidFill>
              </a:rPr>
              <a:t>ext Document</a:t>
            </a:r>
            <a:endParaRPr lang="en-US" dirty="0">
              <a:solidFill>
                <a:schemeClr val="tx1"/>
              </a:solidFill>
            </a:endParaRPr>
          </a:p>
        </p:txBody>
      </p:sp>
      <p:sp>
        <p:nvSpPr>
          <p:cNvPr id="15" name="Rectangle 14"/>
          <p:cNvSpPr/>
          <p:nvPr/>
        </p:nvSpPr>
        <p:spPr>
          <a:xfrm>
            <a:off x="7169150" y="2860675"/>
            <a:ext cx="1905000" cy="4572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0033CC"/>
                </a:solidFill>
              </a:rPr>
              <a:t>Wikipedia Articles</a:t>
            </a:r>
          </a:p>
        </p:txBody>
      </p:sp>
      <p:sp>
        <p:nvSpPr>
          <p:cNvPr id="18" name="Rectangle 17"/>
          <p:cNvSpPr/>
          <p:nvPr/>
        </p:nvSpPr>
        <p:spPr>
          <a:xfrm>
            <a:off x="7740352" y="1844824"/>
            <a:ext cx="1250776" cy="576064"/>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smtClean="0">
                <a:solidFill>
                  <a:schemeClr val="tx1"/>
                </a:solidFill>
              </a:rPr>
              <a:t>Identified mentions</a:t>
            </a:r>
            <a:endParaRPr lang="en-US" dirty="0">
              <a:solidFill>
                <a:schemeClr val="tx1"/>
              </a:solidFill>
            </a:endParaRPr>
          </a:p>
        </p:txBody>
      </p:sp>
      <p:cxnSp>
        <p:nvCxnSpPr>
          <p:cNvPr id="19" name="Straight Arrow Connector 18"/>
          <p:cNvCxnSpPr/>
          <p:nvPr/>
        </p:nvCxnSpPr>
        <p:spPr>
          <a:xfrm>
            <a:off x="3657600" y="4991100"/>
            <a:ext cx="457200" cy="495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206162" y="4017838"/>
            <a:ext cx="2592288" cy="923330"/>
          </a:xfrm>
          <a:prstGeom prst="rect">
            <a:avLst/>
          </a:prstGeom>
          <a:solidFill>
            <a:srgbClr val="FFFFCC"/>
          </a:solidFill>
          <a:ln w="28575">
            <a:solidFill>
              <a:srgbClr val="FF9900"/>
            </a:solidFill>
          </a:ln>
        </p:spPr>
        <p:txBody>
          <a:bodyPr wrap="square">
            <a:spAutoFit/>
          </a:bodyPr>
          <a:lstStyle/>
          <a:p>
            <a:pPr>
              <a:defRPr/>
            </a:pPr>
            <a:r>
              <a:rPr lang="en-US" dirty="0">
                <a:latin typeface="+mn-lt"/>
              </a:rPr>
              <a:t>Local score of matching</a:t>
            </a:r>
          </a:p>
          <a:p>
            <a:pPr>
              <a:defRPr/>
            </a:pPr>
            <a:r>
              <a:rPr lang="en-US" dirty="0">
                <a:latin typeface="+mn-lt"/>
              </a:rPr>
              <a:t>the mention to the title</a:t>
            </a:r>
          </a:p>
          <a:p>
            <a:pPr>
              <a:defRPr/>
            </a:pPr>
            <a:r>
              <a:rPr lang="en-US" dirty="0">
                <a:latin typeface="+mn-lt"/>
              </a:rPr>
              <a:t>(decomposed by </a:t>
            </a:r>
            <a:r>
              <a:rPr lang="en-US" dirty="0">
                <a:solidFill>
                  <a:srgbClr val="C00000"/>
                </a:solidFill>
                <a:latin typeface="+mn-lt"/>
              </a:rPr>
              <a:t>m</a:t>
            </a:r>
            <a:r>
              <a:rPr lang="en-US" baseline="-25000" dirty="0">
                <a:solidFill>
                  <a:srgbClr val="C00000"/>
                </a:solidFill>
                <a:latin typeface="+mn-lt"/>
              </a:rPr>
              <a:t>i</a:t>
            </a:r>
            <a:r>
              <a:rPr lang="en-US" dirty="0">
                <a:latin typeface="+mn-lt"/>
              </a:rPr>
              <a:t>) </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31</a:t>
            </a:fld>
            <a:endParaRPr lang="en-US" altLang="zh-TW" dirty="0"/>
          </a:p>
        </p:txBody>
      </p:sp>
    </p:spTree>
    <p:extLst>
      <p:ext uri="{BB962C8B-B14F-4D97-AF65-F5344CB8AC3E}">
        <p14:creationId xmlns:p14="http://schemas.microsoft.com/office/powerpoint/2010/main" val="4217450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52400" y="-114300"/>
            <a:ext cx="9100120" cy="914400"/>
          </a:xfrm>
        </p:spPr>
        <p:txBody>
          <a:bodyPr/>
          <a:lstStyle/>
          <a:p>
            <a:pPr eaLnBrk="1" hangingPunct="1"/>
            <a:r>
              <a:rPr lang="en-US" altLang="en-US" dirty="0" smtClean="0"/>
              <a:t>Global Approach: Using Additional Structure</a:t>
            </a:r>
          </a:p>
        </p:txBody>
      </p:sp>
      <p:pic>
        <p:nvPicPr>
          <p:cNvPr id="25603" name="Content Placeholder 4" descr="Screen shot 2011-03-08 at 8.26.00 P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3479800"/>
            <a:ext cx="4343400" cy="790575"/>
          </a:xfrm>
        </p:spPr>
      </p:pic>
      <p:pic>
        <p:nvPicPr>
          <p:cNvPr id="25605" name="Picture 7" descr="formulati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91440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4267200" y="49530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0" y="3810000"/>
            <a:ext cx="9144000" cy="9144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p>
        </p:txBody>
      </p:sp>
      <p:sp>
        <p:nvSpPr>
          <p:cNvPr id="12" name="Rectangle 11"/>
          <p:cNvSpPr/>
          <p:nvPr/>
        </p:nvSpPr>
        <p:spPr>
          <a:xfrm>
            <a:off x="5721350" y="1163638"/>
            <a:ext cx="3352800" cy="4572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chemeClr val="tx1"/>
                </a:solidFill>
              </a:rPr>
              <a:t>Text Document(s)—News, Blogs,…</a:t>
            </a:r>
          </a:p>
        </p:txBody>
      </p:sp>
      <p:sp>
        <p:nvSpPr>
          <p:cNvPr id="13" name="Rectangle 12"/>
          <p:cNvSpPr/>
          <p:nvPr/>
        </p:nvSpPr>
        <p:spPr>
          <a:xfrm>
            <a:off x="7169150" y="2860675"/>
            <a:ext cx="1905000" cy="4572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0033CC"/>
                </a:solidFill>
              </a:rPr>
              <a:t>Wikipedia Articles</a:t>
            </a:r>
          </a:p>
        </p:txBody>
      </p:sp>
      <p:sp>
        <p:nvSpPr>
          <p:cNvPr id="3" name="TextBox 2"/>
          <p:cNvSpPr txBox="1"/>
          <p:nvPr/>
        </p:nvSpPr>
        <p:spPr>
          <a:xfrm>
            <a:off x="5059243" y="4149080"/>
            <a:ext cx="4014907" cy="2308324"/>
          </a:xfrm>
          <a:prstGeom prst="rect">
            <a:avLst/>
          </a:prstGeom>
          <a:solidFill>
            <a:srgbClr val="FFFFCC"/>
          </a:solidFill>
          <a:ln w="28575">
            <a:solidFill>
              <a:srgbClr val="FF9900"/>
            </a:solidFill>
          </a:ln>
        </p:spPr>
        <p:txBody>
          <a:bodyPr wrap="square" rtlCol="0">
            <a:spAutoFit/>
          </a:bodyPr>
          <a:lstStyle/>
          <a:p>
            <a:pPr>
              <a:defRPr/>
            </a:pPr>
            <a:r>
              <a:rPr lang="en-US" dirty="0">
                <a:latin typeface="+mn-lt"/>
              </a:rPr>
              <a:t>Adding a “global” </a:t>
            </a:r>
            <a:r>
              <a:rPr lang="en-US" dirty="0" smtClean="0">
                <a:latin typeface="+mn-lt"/>
              </a:rPr>
              <a:t>term to evaluate </a:t>
            </a:r>
            <a:r>
              <a:rPr lang="en-US" dirty="0">
                <a:latin typeface="+mn-lt"/>
              </a:rPr>
              <a:t>how good the </a:t>
            </a:r>
            <a:r>
              <a:rPr lang="en-US" dirty="0">
                <a:solidFill>
                  <a:srgbClr val="C00000"/>
                </a:solidFill>
                <a:latin typeface="+mn-lt"/>
              </a:rPr>
              <a:t>structure</a:t>
            </a:r>
            <a:r>
              <a:rPr lang="en-US" dirty="0">
                <a:latin typeface="+mn-lt"/>
              </a:rPr>
              <a:t> of the solution </a:t>
            </a:r>
            <a:r>
              <a:rPr lang="en-US" dirty="0" smtClean="0">
                <a:latin typeface="+mn-lt"/>
              </a:rPr>
              <a:t>is.</a:t>
            </a:r>
          </a:p>
          <a:p>
            <a:pPr marL="285750" indent="-285750">
              <a:buFont typeface="Arial" panose="020B0604020202020204" pitchFamily="34" charset="0"/>
              <a:buChar char="•"/>
              <a:defRPr/>
            </a:pPr>
            <a:r>
              <a:rPr lang="en-US" dirty="0" smtClean="0">
                <a:latin typeface="+mn-lt"/>
              </a:rPr>
              <a:t>Use the local solutions </a:t>
            </a:r>
            <a:r>
              <a:rPr lang="el-GR" dirty="0">
                <a:latin typeface="+mn-lt"/>
              </a:rPr>
              <a:t>Γ</a:t>
            </a:r>
            <a:r>
              <a:rPr lang="en-US" dirty="0" smtClean="0">
                <a:latin typeface="+mn-lt"/>
              </a:rPr>
              <a:t>’ (each </a:t>
            </a:r>
            <a:r>
              <a:rPr lang="en-US" dirty="0">
                <a:latin typeface="+mn-lt"/>
              </a:rPr>
              <a:t>mention </a:t>
            </a:r>
            <a:r>
              <a:rPr lang="en-US" dirty="0" smtClean="0">
                <a:latin typeface="+mn-lt"/>
              </a:rPr>
              <a:t>considered independently.</a:t>
            </a:r>
          </a:p>
          <a:p>
            <a:pPr marL="285750" indent="-285750">
              <a:buFont typeface="Arial" panose="020B0604020202020204" pitchFamily="34" charset="0"/>
              <a:buChar char="•"/>
              <a:defRPr/>
            </a:pPr>
            <a:r>
              <a:rPr lang="en-US" dirty="0" smtClean="0">
                <a:latin typeface="+mn-lt"/>
              </a:rPr>
              <a:t>Evaluate </a:t>
            </a:r>
            <a:r>
              <a:rPr lang="en-US" dirty="0">
                <a:latin typeface="+mn-lt"/>
              </a:rPr>
              <a:t>the structure based on pair-wise coherence scores </a:t>
            </a:r>
            <a:r>
              <a:rPr lang="el-GR" dirty="0">
                <a:latin typeface="+mn-lt"/>
              </a:rPr>
              <a:t>Ψ</a:t>
            </a:r>
            <a:r>
              <a:rPr lang="en-US" dirty="0" smtClean="0">
                <a:latin typeface="+mn-lt"/>
              </a:rPr>
              <a:t>(</a:t>
            </a:r>
            <a:r>
              <a:rPr lang="en-US" dirty="0" err="1" smtClean="0">
                <a:latin typeface="+mn-lt"/>
              </a:rPr>
              <a:t>t</a:t>
            </a:r>
            <a:r>
              <a:rPr lang="en-US" baseline="-25000" dirty="0" err="1" smtClean="0">
                <a:latin typeface="+mn-lt"/>
              </a:rPr>
              <a:t>i</a:t>
            </a:r>
            <a:r>
              <a:rPr lang="en-US" dirty="0" err="1" smtClean="0">
                <a:latin typeface="+mn-lt"/>
              </a:rPr>
              <a:t>,t</a:t>
            </a:r>
            <a:r>
              <a:rPr lang="en-US" baseline="-25000" dirty="0" err="1" smtClean="0">
                <a:latin typeface="+mn-lt"/>
              </a:rPr>
              <a:t>j</a:t>
            </a:r>
            <a:r>
              <a:rPr lang="en-US" dirty="0" smtClean="0">
                <a:latin typeface="+mn-lt"/>
              </a:rPr>
              <a:t>)</a:t>
            </a:r>
          </a:p>
          <a:p>
            <a:pPr marL="285750" indent="-285750">
              <a:buFont typeface="Arial" panose="020B0604020202020204" pitchFamily="34" charset="0"/>
              <a:buChar char="•"/>
              <a:defRPr/>
            </a:pPr>
            <a:r>
              <a:rPr lang="en-US" dirty="0" smtClean="0">
                <a:latin typeface="+mn-lt"/>
              </a:rPr>
              <a:t>Choose </a:t>
            </a:r>
            <a:r>
              <a:rPr lang="en-US" dirty="0">
                <a:latin typeface="+mn-lt"/>
              </a:rPr>
              <a:t>those that satisfy </a:t>
            </a:r>
            <a:r>
              <a:rPr lang="en-US" dirty="0" smtClean="0">
                <a:latin typeface="+mn-lt"/>
              </a:rPr>
              <a:t> </a:t>
            </a:r>
            <a:r>
              <a:rPr lang="en-US" dirty="0" smtClean="0">
                <a:solidFill>
                  <a:srgbClr val="C00000"/>
                </a:solidFill>
                <a:latin typeface="+mn-lt"/>
              </a:rPr>
              <a:t>document</a:t>
            </a:r>
            <a:r>
              <a:rPr lang="en-US" dirty="0" smtClean="0">
                <a:latin typeface="+mn-lt"/>
              </a:rPr>
              <a:t> coherence </a:t>
            </a:r>
            <a:r>
              <a:rPr lang="en-US" dirty="0">
                <a:latin typeface="+mn-lt"/>
              </a:rPr>
              <a:t>conditions</a:t>
            </a:r>
            <a:r>
              <a:rPr lang="en-US" dirty="0" smtClean="0">
                <a:latin typeface="+mn-lt"/>
              </a:rPr>
              <a:t>.</a:t>
            </a:r>
            <a:endParaRPr lang="en-US" dirty="0">
              <a:latin typeface="+mn-lt"/>
            </a:endParaRPr>
          </a:p>
        </p:txBody>
      </p:sp>
      <p:pic>
        <p:nvPicPr>
          <p:cNvPr id="15" name="Picture 12" descr="Corrected Eq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4847877"/>
            <a:ext cx="44196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p:nvPr/>
        </p:nvCxnSpPr>
        <p:spPr>
          <a:xfrm flipH="1">
            <a:off x="4267200" y="4509120"/>
            <a:ext cx="685801" cy="443880"/>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32</a:t>
            </a:fld>
            <a:endParaRPr lang="en-US" altLang="zh-TW" dirty="0"/>
          </a:p>
        </p:txBody>
      </p:sp>
    </p:spTree>
    <p:extLst>
      <p:ext uri="{BB962C8B-B14F-4D97-AF65-F5344CB8AC3E}">
        <p14:creationId xmlns:p14="http://schemas.microsoft.com/office/powerpoint/2010/main" val="3482119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p:cNvSpPr>
            <a:spLocks noGrp="1"/>
          </p:cNvSpPr>
          <p:nvPr>
            <p:ph type="title"/>
          </p:nvPr>
        </p:nvSpPr>
        <p:spPr/>
        <p:txBody>
          <a:bodyPr/>
          <a:lstStyle/>
          <a:p>
            <a:r>
              <a:rPr lang="en-US" altLang="en-US" dirty="0" smtClean="0"/>
              <a:t>High-level Algorithmic Approach </a:t>
            </a:r>
          </a:p>
        </p:txBody>
      </p:sp>
      <p:sp>
        <p:nvSpPr>
          <p:cNvPr id="21507" name="Content Placeholder 6"/>
          <p:cNvSpPr>
            <a:spLocks noGrp="1"/>
          </p:cNvSpPr>
          <p:nvPr>
            <p:ph idx="1"/>
          </p:nvPr>
        </p:nvSpPr>
        <p:spPr/>
        <p:txBody>
          <a:bodyPr/>
          <a:lstStyle/>
          <a:p>
            <a:pPr eaLnBrk="1" hangingPunct="1"/>
            <a:r>
              <a:rPr lang="en-US" altLang="en-US" sz="2000" dirty="0" smtClean="0">
                <a:solidFill>
                  <a:srgbClr val="C00000"/>
                </a:solidFill>
              </a:rPr>
              <a:t>Input:</a:t>
            </a:r>
            <a:r>
              <a:rPr lang="en-US" altLang="en-US" sz="2000" dirty="0" smtClean="0"/>
              <a:t> A text document d;              </a:t>
            </a:r>
            <a:r>
              <a:rPr lang="en-US" altLang="en-US" sz="2000" dirty="0" smtClean="0">
                <a:solidFill>
                  <a:srgbClr val="C00000"/>
                </a:solidFill>
              </a:rPr>
              <a:t>Output: </a:t>
            </a:r>
            <a:r>
              <a:rPr lang="en-US" altLang="en-US" sz="2000" dirty="0" smtClean="0"/>
              <a:t>a set of pairs (</a:t>
            </a:r>
            <a:r>
              <a:rPr lang="en-US" altLang="en-US" sz="2000" dirty="0" smtClean="0">
                <a:latin typeface="Palatino Linotype"/>
              </a:rPr>
              <a:t>m</a:t>
            </a:r>
            <a:r>
              <a:rPr lang="en-US" altLang="en-US" sz="2000" baseline="-25000" dirty="0" smtClean="0">
                <a:latin typeface="Palatino Linotype"/>
              </a:rPr>
              <a:t>i</a:t>
            </a:r>
            <a:r>
              <a:rPr lang="en-US" altLang="en-US" sz="2000" dirty="0" smtClean="0">
                <a:latin typeface="Palatino Linotype"/>
              </a:rPr>
              <a:t> ,t</a:t>
            </a:r>
            <a:r>
              <a:rPr lang="en-US" altLang="en-US" sz="2000" baseline="-25000" dirty="0" smtClean="0">
                <a:latin typeface="Calibri"/>
              </a:rPr>
              <a:t>i</a:t>
            </a:r>
            <a:r>
              <a:rPr lang="en-US" altLang="en-US" sz="2000" dirty="0" smtClean="0"/>
              <a:t>) </a:t>
            </a:r>
          </a:p>
          <a:p>
            <a:pPr lvl="1"/>
            <a:r>
              <a:rPr lang="en-US" altLang="en-US" sz="2000" dirty="0" smtClean="0">
                <a:solidFill>
                  <a:srgbClr val="C00000"/>
                </a:solidFill>
                <a:latin typeface="Palatino Linotype"/>
              </a:rPr>
              <a:t>m</a:t>
            </a:r>
            <a:r>
              <a:rPr lang="en-US" altLang="en-US" sz="2000" baseline="-25000" dirty="0" smtClean="0">
                <a:solidFill>
                  <a:srgbClr val="C00000"/>
                </a:solidFill>
                <a:latin typeface="Calibri"/>
              </a:rPr>
              <a:t>i</a:t>
            </a:r>
            <a:r>
              <a:rPr lang="en-US" altLang="en-US" sz="2000" dirty="0" smtClean="0"/>
              <a:t> are mentions in d;       </a:t>
            </a:r>
            <a:r>
              <a:rPr lang="en-US" altLang="en-US" sz="2000" dirty="0" smtClean="0">
                <a:solidFill>
                  <a:srgbClr val="C00000"/>
                </a:solidFill>
                <a:latin typeface="Palatino Linotype"/>
              </a:rPr>
              <a:t>t</a:t>
            </a:r>
            <a:r>
              <a:rPr lang="en-US" altLang="en-US" sz="2000" baseline="-25000" dirty="0" smtClean="0">
                <a:solidFill>
                  <a:srgbClr val="C00000"/>
                </a:solidFill>
                <a:latin typeface="Calibri"/>
              </a:rPr>
              <a:t>i</a:t>
            </a:r>
            <a:r>
              <a:rPr lang="en-US" altLang="en-US" sz="2000" dirty="0" smtClean="0"/>
              <a:t> are corresponding Wikipedia titles, or NIL. </a:t>
            </a:r>
          </a:p>
          <a:p>
            <a:r>
              <a:rPr lang="en-US" altLang="en-US" sz="2000" dirty="0" smtClean="0">
                <a:solidFill>
                  <a:srgbClr val="C00000"/>
                </a:solidFill>
              </a:rPr>
              <a:t>(1) Identify mentions </a:t>
            </a:r>
            <a:r>
              <a:rPr lang="en-US" altLang="en-US" sz="2000" dirty="0">
                <a:solidFill>
                  <a:srgbClr val="C00000"/>
                </a:solidFill>
                <a:latin typeface="Palatino Linotype"/>
              </a:rPr>
              <a:t>m</a:t>
            </a:r>
            <a:r>
              <a:rPr lang="en-US" altLang="en-US" sz="2000" baseline="-25000" dirty="0">
                <a:solidFill>
                  <a:srgbClr val="C00000"/>
                </a:solidFill>
                <a:latin typeface="Calibri"/>
              </a:rPr>
              <a:t>i</a:t>
            </a:r>
            <a:r>
              <a:rPr lang="en-US" altLang="en-US" sz="2000" dirty="0">
                <a:solidFill>
                  <a:srgbClr val="C00000"/>
                </a:solidFill>
              </a:rPr>
              <a:t> </a:t>
            </a:r>
            <a:r>
              <a:rPr lang="en-US" altLang="en-US" sz="2000" dirty="0" smtClean="0">
                <a:solidFill>
                  <a:srgbClr val="C00000"/>
                </a:solidFill>
              </a:rPr>
              <a:t>in d </a:t>
            </a:r>
            <a:endParaRPr lang="en-US" altLang="en-US" sz="2000" dirty="0">
              <a:solidFill>
                <a:srgbClr val="C00000"/>
              </a:solidFill>
            </a:endParaRPr>
          </a:p>
          <a:p>
            <a:r>
              <a:rPr lang="en-US" altLang="en-US" sz="2000" dirty="0" smtClean="0">
                <a:solidFill>
                  <a:srgbClr val="C00000"/>
                </a:solidFill>
              </a:rPr>
              <a:t>(2) Local Inference</a:t>
            </a:r>
          </a:p>
          <a:p>
            <a:pPr lvl="1"/>
            <a:r>
              <a:rPr lang="en-US" altLang="en-US" sz="2000" dirty="0" smtClean="0"/>
              <a:t>For each </a:t>
            </a:r>
            <a:r>
              <a:rPr lang="en-US" altLang="en-US" sz="2000" dirty="0">
                <a:latin typeface="Palatino Linotype"/>
              </a:rPr>
              <a:t>m</a:t>
            </a:r>
            <a:r>
              <a:rPr lang="en-US" altLang="en-US" sz="2000" baseline="-25000" dirty="0">
                <a:latin typeface="Calibri"/>
              </a:rPr>
              <a:t>i</a:t>
            </a:r>
            <a:r>
              <a:rPr lang="en-US" altLang="en-US" sz="2000" dirty="0"/>
              <a:t> in </a:t>
            </a:r>
            <a:r>
              <a:rPr lang="en-US" altLang="en-US" sz="2000" dirty="0" smtClean="0"/>
              <a:t>d: </a:t>
            </a:r>
          </a:p>
          <a:p>
            <a:pPr lvl="2"/>
            <a:r>
              <a:rPr lang="en-US" altLang="en-US" sz="1800" dirty="0" smtClean="0"/>
              <a:t>Identify a set of relevant titles T(</a:t>
            </a:r>
            <a:r>
              <a:rPr lang="en-US" altLang="en-US" sz="1800" dirty="0">
                <a:latin typeface="Palatino Linotype"/>
              </a:rPr>
              <a:t>m</a:t>
            </a:r>
            <a:r>
              <a:rPr lang="en-US" altLang="en-US" sz="1800" baseline="-25000" dirty="0">
                <a:latin typeface="Calibri"/>
              </a:rPr>
              <a:t>i </a:t>
            </a:r>
            <a:r>
              <a:rPr lang="en-US" altLang="en-US" sz="1800" dirty="0" smtClean="0"/>
              <a:t>)    </a:t>
            </a:r>
          </a:p>
          <a:p>
            <a:pPr lvl="2"/>
            <a:r>
              <a:rPr lang="en-US" altLang="en-US" sz="1800" dirty="0" smtClean="0"/>
              <a:t>Rank titles </a:t>
            </a:r>
            <a:r>
              <a:rPr lang="en-US" altLang="en-US" sz="1800" dirty="0" smtClean="0">
                <a:latin typeface="Palatino Linotype"/>
              </a:rPr>
              <a:t>t</a:t>
            </a:r>
            <a:r>
              <a:rPr lang="en-US" altLang="en-US" sz="1800" baseline="-25000" dirty="0" smtClean="0">
                <a:latin typeface="Calibri"/>
              </a:rPr>
              <a:t>i</a:t>
            </a:r>
            <a:r>
              <a:rPr lang="en-US" altLang="en-US" sz="1800" dirty="0" smtClean="0"/>
              <a:t> </a:t>
            </a:r>
            <a:r>
              <a:rPr lang="en-US" altLang="en-US" sz="1800" dirty="0">
                <a:latin typeface="cmsy10"/>
              </a:rPr>
              <a:t>∈</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smtClean="0"/>
              <a:t>)</a:t>
            </a:r>
          </a:p>
          <a:p>
            <a:pPr marL="914400" lvl="2" indent="0">
              <a:buNone/>
            </a:pPr>
            <a:r>
              <a:rPr lang="en-US" altLang="en-US" sz="1800" dirty="0" smtClean="0">
                <a:solidFill>
                  <a:schemeClr val="tx1"/>
                </a:solidFill>
              </a:rPr>
              <a:t>[E.g., consider </a:t>
            </a:r>
            <a:r>
              <a:rPr lang="en-US" altLang="en-US" sz="1800" dirty="0">
                <a:solidFill>
                  <a:schemeClr val="tx1"/>
                </a:solidFill>
              </a:rPr>
              <a:t>local statistics of </a:t>
            </a:r>
            <a:r>
              <a:rPr lang="en-US" altLang="en-US" sz="1800" dirty="0" smtClean="0">
                <a:solidFill>
                  <a:schemeClr val="tx1"/>
                </a:solidFill>
              </a:rPr>
              <a:t>edges </a:t>
            </a:r>
            <a:r>
              <a:rPr lang="en-US" altLang="en-US" sz="1800" dirty="0" smtClean="0">
                <a:solidFill>
                  <a:srgbClr val="C00000"/>
                </a:solidFill>
              </a:rPr>
              <a:t>(</a:t>
            </a:r>
            <a:r>
              <a:rPr lang="en-US" altLang="en-US" sz="1800" dirty="0" smtClean="0">
                <a:solidFill>
                  <a:srgbClr val="C00000"/>
                </a:solidFill>
                <a:latin typeface="Palatino Linotype"/>
              </a:rPr>
              <a:t>m</a:t>
            </a:r>
            <a:r>
              <a:rPr lang="en-US" altLang="en-US" sz="1800" baseline="-25000" dirty="0" smtClean="0">
                <a:solidFill>
                  <a:srgbClr val="C00000"/>
                </a:solidFill>
                <a:latin typeface="Palatino Linotype"/>
              </a:rPr>
              <a:t>i</a:t>
            </a:r>
            <a:r>
              <a:rPr lang="en-US" altLang="en-US" sz="1800" dirty="0" smtClean="0">
                <a:solidFill>
                  <a:srgbClr val="C00000"/>
                </a:solidFill>
                <a:latin typeface="Palatino Linotype"/>
              </a:rPr>
              <a:t> </a:t>
            </a:r>
            <a:r>
              <a:rPr lang="en-US" altLang="en-US" sz="1800" dirty="0">
                <a:solidFill>
                  <a:srgbClr val="C00000"/>
                </a:solidFill>
                <a:latin typeface="Palatino Linotype"/>
              </a:rPr>
              <a:t>,t</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rgbClr val="C00000"/>
                </a:solidFill>
                <a:latin typeface="Palatino Linotype"/>
              </a:rPr>
              <a:t>m</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chemeClr val="tx1"/>
                </a:solidFill>
              </a:rPr>
              <a:t>and </a:t>
            </a:r>
            <a:r>
              <a:rPr lang="en-US" altLang="en-US" sz="1800" dirty="0">
                <a:solidFill>
                  <a:srgbClr val="C00000"/>
                </a:solidFill>
              </a:rPr>
              <a:t>(*, </a:t>
            </a:r>
            <a:r>
              <a:rPr lang="en-US" altLang="en-US" sz="1800" dirty="0">
                <a:solidFill>
                  <a:srgbClr val="C00000"/>
                </a:solidFill>
                <a:latin typeface="Palatino Linotype"/>
              </a:rPr>
              <a:t>t</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chemeClr val="tx1"/>
                </a:solidFill>
              </a:rPr>
              <a:t>occurrences of in the Wikipedia </a:t>
            </a:r>
            <a:r>
              <a:rPr lang="en-US" altLang="en-US" sz="1800" dirty="0" smtClean="0">
                <a:solidFill>
                  <a:schemeClr val="tx1"/>
                </a:solidFill>
              </a:rPr>
              <a:t>graph] </a:t>
            </a:r>
            <a:endParaRPr lang="en-US" altLang="en-US" sz="1800" dirty="0">
              <a:solidFill>
                <a:schemeClr val="tx1"/>
              </a:solidFill>
            </a:endParaRPr>
          </a:p>
          <a:p>
            <a:r>
              <a:rPr lang="en-US" altLang="en-US" sz="2000" dirty="0" smtClean="0">
                <a:solidFill>
                  <a:srgbClr val="C00000"/>
                </a:solidFill>
              </a:rPr>
              <a:t>(3) Global Inference</a:t>
            </a:r>
          </a:p>
          <a:p>
            <a:pPr lvl="1"/>
            <a:r>
              <a:rPr lang="en-US" altLang="en-US" sz="2000" dirty="0"/>
              <a:t>For </a:t>
            </a:r>
            <a:r>
              <a:rPr lang="en-US" altLang="en-US" sz="2000" dirty="0" smtClean="0"/>
              <a:t>each document d</a:t>
            </a:r>
            <a:r>
              <a:rPr lang="en-US" altLang="en-US" sz="2000" dirty="0"/>
              <a:t>: </a:t>
            </a:r>
          </a:p>
          <a:p>
            <a:pPr lvl="2"/>
            <a:r>
              <a:rPr lang="en-US" altLang="en-US" sz="1800" dirty="0" smtClean="0"/>
              <a:t>Consider all </a:t>
            </a:r>
            <a:r>
              <a:rPr lang="en-US" altLang="en-US" sz="1800" dirty="0">
                <a:latin typeface="Palatino Linotype"/>
              </a:rPr>
              <a:t>m</a:t>
            </a:r>
            <a:r>
              <a:rPr lang="en-US" altLang="en-US" sz="1800" baseline="-25000" dirty="0">
                <a:latin typeface="Calibri"/>
              </a:rPr>
              <a:t>i</a:t>
            </a:r>
            <a:r>
              <a:rPr lang="en-US" altLang="en-US" sz="1800" dirty="0"/>
              <a:t> </a:t>
            </a:r>
            <a:r>
              <a:rPr lang="en-US" altLang="en-US" sz="1800" dirty="0">
                <a:latin typeface="cmsy10"/>
              </a:rPr>
              <a:t>∈</a:t>
            </a:r>
            <a:r>
              <a:rPr lang="en-US" altLang="en-US" sz="1800" dirty="0" smtClean="0"/>
              <a:t> </a:t>
            </a:r>
            <a:r>
              <a:rPr lang="en-US" altLang="en-US" sz="1800" dirty="0"/>
              <a:t>d</a:t>
            </a:r>
            <a:r>
              <a:rPr lang="en-US" altLang="en-US" sz="1800" dirty="0" smtClean="0"/>
              <a:t>; and all </a:t>
            </a:r>
            <a:r>
              <a:rPr lang="en-US" altLang="en-US" sz="1800" dirty="0">
                <a:latin typeface="Palatino Linotype"/>
              </a:rPr>
              <a:t>t</a:t>
            </a:r>
            <a:r>
              <a:rPr lang="en-US" altLang="en-US" sz="1800" baseline="-25000" dirty="0">
                <a:latin typeface="Calibri"/>
              </a:rPr>
              <a:t>i</a:t>
            </a:r>
            <a:r>
              <a:rPr lang="en-US" altLang="en-US" sz="1800" dirty="0"/>
              <a:t> </a:t>
            </a:r>
            <a:r>
              <a:rPr lang="en-US" altLang="en-US" sz="1800" dirty="0">
                <a:latin typeface="cmsy10"/>
              </a:rPr>
              <a:t>2</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smtClean="0"/>
              <a:t>)</a:t>
            </a:r>
          </a:p>
          <a:p>
            <a:pPr lvl="2"/>
            <a:r>
              <a:rPr lang="en-US" altLang="en-US" sz="1800" dirty="0" smtClean="0"/>
              <a:t>Re-rank titles </a:t>
            </a:r>
            <a:r>
              <a:rPr lang="en-US" altLang="en-US" sz="1800" dirty="0">
                <a:latin typeface="Palatino Linotype"/>
              </a:rPr>
              <a:t>t</a:t>
            </a:r>
            <a:r>
              <a:rPr lang="en-US" altLang="en-US" sz="1800" baseline="-25000" dirty="0">
                <a:latin typeface="Calibri"/>
              </a:rPr>
              <a:t>i</a:t>
            </a:r>
            <a:r>
              <a:rPr lang="en-US" altLang="en-US" sz="1800" dirty="0"/>
              <a:t> </a:t>
            </a:r>
            <a:r>
              <a:rPr lang="en-US" altLang="en-US" sz="1800" dirty="0">
                <a:latin typeface="cmsy10"/>
              </a:rPr>
              <a:t>∈</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smtClean="0"/>
              <a:t>)</a:t>
            </a:r>
          </a:p>
          <a:p>
            <a:pPr marL="914400" lvl="2" indent="0">
              <a:buNone/>
            </a:pPr>
            <a:r>
              <a:rPr lang="en-US" altLang="en-US" sz="1800" dirty="0">
                <a:solidFill>
                  <a:schemeClr val="tx1"/>
                </a:solidFill>
              </a:rPr>
              <a:t>[</a:t>
            </a:r>
            <a:r>
              <a:rPr lang="en-US" altLang="en-US" sz="1800" dirty="0" smtClean="0">
                <a:solidFill>
                  <a:schemeClr val="tx1"/>
                </a:solidFill>
              </a:rPr>
              <a:t>E.g., if </a:t>
            </a:r>
            <a:r>
              <a:rPr lang="en-US" altLang="en-US" sz="1800" dirty="0" smtClean="0">
                <a:solidFill>
                  <a:srgbClr val="C00000"/>
                </a:solidFill>
              </a:rPr>
              <a:t>m, m’ </a:t>
            </a:r>
            <a:r>
              <a:rPr lang="en-US" altLang="en-US" sz="1800" dirty="0" smtClean="0">
                <a:solidFill>
                  <a:schemeClr val="tx1"/>
                </a:solidFill>
              </a:rPr>
              <a:t>are related by virtue of being in </a:t>
            </a:r>
            <a:r>
              <a:rPr lang="en-US" altLang="en-US" sz="1800" dirty="0" smtClean="0">
                <a:solidFill>
                  <a:srgbClr val="C00000"/>
                </a:solidFill>
              </a:rPr>
              <a:t>d</a:t>
            </a:r>
            <a:r>
              <a:rPr lang="en-US" altLang="en-US" sz="1800" dirty="0" smtClean="0">
                <a:solidFill>
                  <a:schemeClr val="tx1"/>
                </a:solidFill>
              </a:rPr>
              <a:t>, their corresponding titles </a:t>
            </a:r>
            <a:r>
              <a:rPr lang="en-US" altLang="en-US" sz="1800" dirty="0" smtClean="0">
                <a:solidFill>
                  <a:srgbClr val="C00000"/>
                </a:solidFill>
              </a:rPr>
              <a:t>t, t’</a:t>
            </a:r>
            <a:r>
              <a:rPr lang="en-US" altLang="en-US" sz="1800" dirty="0" smtClean="0">
                <a:solidFill>
                  <a:schemeClr val="tx1"/>
                </a:solidFill>
              </a:rPr>
              <a:t> should also be related]</a:t>
            </a:r>
          </a:p>
        </p:txBody>
      </p:sp>
      <p:sp>
        <p:nvSpPr>
          <p:cNvPr id="2" name="Right Arrow 1"/>
          <p:cNvSpPr/>
          <p:nvPr/>
        </p:nvSpPr>
        <p:spPr>
          <a:xfrm>
            <a:off x="192529" y="1959812"/>
            <a:ext cx="349696" cy="216024"/>
          </a:xfrm>
          <a:prstGeom prst="rightArrow">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33</a:t>
            </a:fld>
            <a:endParaRPr lang="en-US" altLang="zh-TW" dirty="0"/>
          </a:p>
        </p:txBody>
      </p:sp>
    </p:spTree>
    <p:extLst>
      <p:ext uri="{BB962C8B-B14F-4D97-AF65-F5344CB8AC3E}">
        <p14:creationId xmlns:p14="http://schemas.microsoft.com/office/powerpoint/2010/main" val="4011804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nSpc>
                <a:spcPct val="100000"/>
              </a:lnSpc>
            </a:pPr>
            <a:r>
              <a:rPr lang="en-US" dirty="0" smtClean="0"/>
              <a:t>Mention Identification</a:t>
            </a:r>
            <a:endParaRPr lang="en-US" dirty="0"/>
          </a:p>
        </p:txBody>
      </p:sp>
      <p:sp>
        <p:nvSpPr>
          <p:cNvPr id="13" name="Content Placeholder 12"/>
          <p:cNvSpPr>
            <a:spLocks noGrp="1"/>
          </p:cNvSpPr>
          <p:nvPr>
            <p:ph idx="1"/>
          </p:nvPr>
        </p:nvSpPr>
        <p:spPr>
          <a:xfrm>
            <a:off x="457200" y="805436"/>
            <a:ext cx="8229600" cy="5001419"/>
          </a:xfrm>
        </p:spPr>
        <p:txBody>
          <a:bodyPr/>
          <a:lstStyle/>
          <a:p>
            <a:r>
              <a:rPr lang="en-US" sz="2200" dirty="0" smtClean="0"/>
              <a:t>Highest recall: Each n-gram is a potential concept mention</a:t>
            </a:r>
          </a:p>
          <a:p>
            <a:pPr lvl="1"/>
            <a:r>
              <a:rPr lang="en-US" sz="2000" dirty="0" smtClean="0"/>
              <a:t>Intractable for larger documents</a:t>
            </a:r>
          </a:p>
          <a:p>
            <a:r>
              <a:rPr lang="en-US" sz="2200" dirty="0" smtClean="0"/>
              <a:t>Surface form based filtering</a:t>
            </a:r>
          </a:p>
          <a:p>
            <a:pPr lvl="1"/>
            <a:r>
              <a:rPr lang="en-US" sz="2000" dirty="0" smtClean="0"/>
              <a:t>Shallow parsing (especially NP chunks), NP’s augmented with surrounding tokens, capitalized words</a:t>
            </a:r>
          </a:p>
          <a:p>
            <a:pPr lvl="1"/>
            <a:r>
              <a:rPr lang="en-US" sz="2000" dirty="0" smtClean="0"/>
              <a:t>Remove: single characters, “stop words”, punctuation, etc.</a:t>
            </a:r>
          </a:p>
          <a:p>
            <a:r>
              <a:rPr lang="en-US" sz="2200" dirty="0" smtClean="0"/>
              <a:t>Classification and statistics based filtering</a:t>
            </a:r>
          </a:p>
          <a:p>
            <a:pPr lvl="1"/>
            <a:r>
              <a:rPr lang="en-US" sz="2000" dirty="0" smtClean="0"/>
              <a:t>Name tagging</a:t>
            </a:r>
            <a:r>
              <a:rPr lang="en-US" sz="2000" dirty="0"/>
              <a:t> </a:t>
            </a:r>
            <a:r>
              <a:rPr lang="en-US" sz="2000" dirty="0" smtClean="0"/>
              <a:t>(</a:t>
            </a:r>
            <a:r>
              <a:rPr lang="en-US" sz="2000" dirty="0" err="1" smtClean="0"/>
              <a:t>Finkel</a:t>
            </a:r>
            <a:r>
              <a:rPr lang="en-US" sz="2000" dirty="0" smtClean="0"/>
              <a:t> et al., 2005; </a:t>
            </a:r>
            <a:r>
              <a:rPr lang="en-US" sz="2000" dirty="0" err="1" smtClean="0"/>
              <a:t>Ratinov</a:t>
            </a:r>
            <a:r>
              <a:rPr lang="en-US" sz="2000" dirty="0" smtClean="0"/>
              <a:t> and Roth, 2009; Li et al., 2012)</a:t>
            </a:r>
          </a:p>
          <a:p>
            <a:pPr lvl="1"/>
            <a:r>
              <a:rPr lang="en-US" sz="2000" dirty="0"/>
              <a:t>M</a:t>
            </a:r>
            <a:r>
              <a:rPr lang="en-US" sz="2000" dirty="0" smtClean="0"/>
              <a:t>ention extraction (Florian et al., 2006, Li and </a:t>
            </a:r>
            <a:r>
              <a:rPr lang="en-US" sz="2000" dirty="0" err="1" smtClean="0"/>
              <a:t>Ji</a:t>
            </a:r>
            <a:r>
              <a:rPr lang="en-US" sz="2000" dirty="0" smtClean="0"/>
              <a:t>, 2014)</a:t>
            </a:r>
          </a:p>
          <a:p>
            <a:pPr lvl="1"/>
            <a:r>
              <a:rPr lang="en-US" sz="2000" dirty="0"/>
              <a:t>Key phrase extraction, independence tests (Mihalcea and Csomai, 2007),  common word removal (Mendes et al., 2012; ) </a:t>
            </a:r>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34</a:t>
            </a:fld>
            <a:endParaRPr lang="en-US" altLang="zh-TW" dirty="0"/>
          </a:p>
        </p:txBody>
      </p:sp>
    </p:spTree>
    <p:extLst>
      <p:ext uri="{BB962C8B-B14F-4D97-AF65-F5344CB8AC3E}">
        <p14:creationId xmlns:p14="http://schemas.microsoft.com/office/powerpoint/2010/main" val="132673451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nSpc>
                <a:spcPct val="100000"/>
              </a:lnSpc>
            </a:pPr>
            <a:r>
              <a:rPr lang="en-US" dirty="0" smtClean="0"/>
              <a:t>Mention Identification (</a:t>
            </a:r>
            <a:r>
              <a:rPr lang="en-US" dirty="0" err="1" smtClean="0"/>
              <a:t>Cont</a:t>
            </a:r>
            <a:r>
              <a:rPr lang="en-US" dirty="0" smtClean="0"/>
              <a:t>’)</a:t>
            </a:r>
            <a:endParaRPr lang="en-US" dirty="0"/>
          </a:p>
        </p:txBody>
      </p:sp>
      <p:sp>
        <p:nvSpPr>
          <p:cNvPr id="13" name="Content Placeholder 12"/>
          <p:cNvSpPr>
            <a:spLocks noGrp="1"/>
          </p:cNvSpPr>
          <p:nvPr>
            <p:ph idx="1"/>
          </p:nvPr>
        </p:nvSpPr>
        <p:spPr>
          <a:xfrm>
            <a:off x="457200" y="805436"/>
            <a:ext cx="8229600" cy="5001419"/>
          </a:xfrm>
        </p:spPr>
        <p:txBody>
          <a:bodyPr/>
          <a:lstStyle/>
          <a:p>
            <a:r>
              <a:rPr lang="en-US" sz="2200" dirty="0" smtClean="0"/>
              <a:t>Wikipedia Lexicon Construction based on prior link knowledge</a:t>
            </a:r>
          </a:p>
          <a:p>
            <a:pPr lvl="1"/>
            <a:r>
              <a:rPr lang="en-US" sz="2000" dirty="0" smtClean="0"/>
              <a:t>Only n-grams linked in training data (prior anchor </a:t>
            </a:r>
            <a:r>
              <a:rPr lang="en-US" sz="2000" dirty="0"/>
              <a:t>text) (</a:t>
            </a:r>
            <a:r>
              <a:rPr lang="en-US" sz="2000" dirty="0" err="1"/>
              <a:t>Ratinov</a:t>
            </a:r>
            <a:r>
              <a:rPr lang="en-US" sz="2000" dirty="0"/>
              <a:t> et al., 2011; Davis et al., 2012; </a:t>
            </a:r>
            <a:r>
              <a:rPr lang="en-US" sz="2000" dirty="0" err="1"/>
              <a:t>Sil</a:t>
            </a:r>
            <a:r>
              <a:rPr lang="en-US" sz="2000" dirty="0"/>
              <a:t> et al., 2012; </a:t>
            </a:r>
            <a:r>
              <a:rPr lang="en-US" sz="2000" dirty="0" err="1"/>
              <a:t>Demartini</a:t>
            </a:r>
            <a:r>
              <a:rPr lang="en-US" sz="2000" dirty="0"/>
              <a:t> et al., 2012; Wang et al., 2012; Han and Sun, 2011; Han et al., 2011; </a:t>
            </a:r>
            <a:r>
              <a:rPr lang="en-US" sz="2000" dirty="0" err="1"/>
              <a:t>Mihalcea</a:t>
            </a:r>
            <a:r>
              <a:rPr lang="en-US" sz="2000" dirty="0"/>
              <a:t> and </a:t>
            </a:r>
            <a:r>
              <a:rPr lang="en-US" sz="2000" dirty="0" err="1"/>
              <a:t>Csomai</a:t>
            </a:r>
            <a:r>
              <a:rPr lang="en-US" sz="2000" dirty="0"/>
              <a:t>, 2007; </a:t>
            </a:r>
            <a:r>
              <a:rPr lang="en-US" sz="2000" dirty="0" err="1"/>
              <a:t>Cucerzan</a:t>
            </a:r>
            <a:r>
              <a:rPr lang="en-US" sz="2000" dirty="0"/>
              <a:t>, 2007; Milne and Witten, 2008; </a:t>
            </a:r>
            <a:r>
              <a:rPr lang="en-US" sz="2000" dirty="0" err="1"/>
              <a:t>Ferragina</a:t>
            </a:r>
            <a:r>
              <a:rPr lang="en-US" sz="2000" dirty="0"/>
              <a:t> and </a:t>
            </a:r>
            <a:r>
              <a:rPr lang="en-US" sz="2000" dirty="0" err="1"/>
              <a:t>Scaiella</a:t>
            </a:r>
            <a:r>
              <a:rPr lang="en-US" sz="2000" dirty="0"/>
              <a:t>, 2010)</a:t>
            </a:r>
            <a:endParaRPr lang="en-US" sz="2000" dirty="0" smtClean="0"/>
          </a:p>
          <a:p>
            <a:pPr lvl="2"/>
            <a:r>
              <a:rPr lang="en-US" sz="1800" dirty="0" smtClean="0"/>
              <a:t>E.g. all n-grams used as anchor text within Wikipedia</a:t>
            </a:r>
          </a:p>
          <a:p>
            <a:pPr lvl="1"/>
            <a:r>
              <a:rPr lang="en-US" sz="2000" dirty="0" smtClean="0"/>
              <a:t>Only terms that exceed link probability </a:t>
            </a:r>
            <a:r>
              <a:rPr lang="en-US" sz="2000" dirty="0"/>
              <a:t>threshold (</a:t>
            </a:r>
            <a:r>
              <a:rPr lang="en-US" sz="2000" dirty="0" err="1"/>
              <a:t>Bunescu</a:t>
            </a:r>
            <a:r>
              <a:rPr lang="en-US" sz="2000" dirty="0"/>
              <a:t>, 2006; </a:t>
            </a:r>
            <a:r>
              <a:rPr lang="en-US" sz="2000" dirty="0" err="1"/>
              <a:t>Cucerzan</a:t>
            </a:r>
            <a:r>
              <a:rPr lang="en-US" sz="2000" dirty="0"/>
              <a:t>, 2007; Fernandez et al., 2010; Chang et al., 2010; Chen et al., 2010; </a:t>
            </a:r>
            <a:r>
              <a:rPr lang="en-US" sz="2000" dirty="0" err="1"/>
              <a:t>Meij</a:t>
            </a:r>
            <a:r>
              <a:rPr lang="en-US" sz="2000" dirty="0"/>
              <a:t> et al., 2012; </a:t>
            </a:r>
            <a:r>
              <a:rPr lang="en-US" sz="2000" dirty="0" err="1"/>
              <a:t>Bysani</a:t>
            </a:r>
            <a:r>
              <a:rPr lang="en-US" sz="2000" dirty="0"/>
              <a:t> et al., 2010; </a:t>
            </a:r>
            <a:r>
              <a:rPr lang="en-US" sz="2000" dirty="0" err="1"/>
              <a:t>Hachey</a:t>
            </a:r>
            <a:r>
              <a:rPr lang="en-US" sz="2000" dirty="0"/>
              <a:t> et al., 2013; Huang et al., 2014)</a:t>
            </a:r>
            <a:endParaRPr lang="en-US" sz="2000" dirty="0" smtClean="0"/>
          </a:p>
          <a:p>
            <a:pPr lvl="1"/>
            <a:r>
              <a:rPr lang="en-US" sz="2000" dirty="0" smtClean="0"/>
              <a:t>Dictionary-based chunking</a:t>
            </a:r>
          </a:p>
          <a:p>
            <a:pPr lvl="1"/>
            <a:r>
              <a:rPr lang="en-US" sz="2000" dirty="0" smtClean="0"/>
              <a:t>String matching (n-gram with canonical concept name list)</a:t>
            </a:r>
          </a:p>
          <a:p>
            <a:r>
              <a:rPr lang="en-US" sz="2200" dirty="0" err="1"/>
              <a:t>M</a:t>
            </a:r>
            <a:r>
              <a:rPr lang="en-US" sz="2200" dirty="0" err="1" smtClean="0"/>
              <a:t>is</a:t>
            </a:r>
            <a:r>
              <a:rPr lang="en-US" sz="2200" dirty="0" smtClean="0"/>
              <a:t>-spelling </a:t>
            </a:r>
            <a:r>
              <a:rPr lang="en-US" sz="2200" dirty="0"/>
              <a:t>correction and normalization (Yu et al., 2013; </a:t>
            </a:r>
            <a:r>
              <a:rPr lang="en-US" sz="2200" dirty="0" err="1"/>
              <a:t>Charton</a:t>
            </a:r>
            <a:r>
              <a:rPr lang="en-US" sz="2200" dirty="0"/>
              <a:t> et al., 2013</a:t>
            </a:r>
            <a:r>
              <a:rPr lang="en-US" sz="2200" dirty="0" smtClean="0"/>
              <a:t>)</a:t>
            </a:r>
            <a:endParaRPr lang="en-US" sz="2200" dirty="0"/>
          </a:p>
          <a:p>
            <a:endParaRPr lang="en-US" dirty="0" smtClean="0"/>
          </a:p>
          <a:p>
            <a:endParaRPr lang="en-US" sz="2000" dirty="0"/>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35</a:t>
            </a:fld>
            <a:endParaRPr lang="en-US" altLang="zh-TW" dirty="0"/>
          </a:p>
        </p:txBody>
      </p:sp>
    </p:spTree>
    <p:extLst>
      <p:ext uri="{BB962C8B-B14F-4D97-AF65-F5344CB8AC3E}">
        <p14:creationId xmlns:p14="http://schemas.microsoft.com/office/powerpoint/2010/main" val="372796515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Mention Identification (</a:t>
            </a:r>
            <a:r>
              <a:rPr lang="en-US" dirty="0" err="1" smtClean="0"/>
              <a:t>Cont</a:t>
            </a:r>
            <a:r>
              <a:rPr lang="en-US" dirty="0" smtClean="0"/>
              <a:t>’)</a:t>
            </a:r>
            <a:endParaRPr lang="en-US" dirty="0"/>
          </a:p>
        </p:txBody>
      </p:sp>
      <p:sp>
        <p:nvSpPr>
          <p:cNvPr id="3" name="Content Placeholder 2"/>
          <p:cNvSpPr>
            <a:spLocks noGrp="1"/>
          </p:cNvSpPr>
          <p:nvPr>
            <p:ph idx="1"/>
          </p:nvPr>
        </p:nvSpPr>
        <p:spPr>
          <a:xfrm>
            <a:off x="62838" y="863492"/>
            <a:ext cx="8973658" cy="5001419"/>
          </a:xfrm>
        </p:spPr>
        <p:txBody>
          <a:bodyPr/>
          <a:lstStyle/>
          <a:p>
            <a:r>
              <a:rPr lang="en-US" dirty="0" smtClean="0"/>
              <a:t>Multiple input sources are being used</a:t>
            </a:r>
          </a:p>
          <a:p>
            <a:pPr lvl="1"/>
            <a:r>
              <a:rPr lang="en-US" dirty="0" smtClean="0"/>
              <a:t>Some build on the given text only, some use external resources. </a:t>
            </a:r>
          </a:p>
          <a:p>
            <a:r>
              <a:rPr lang="en-US" dirty="0" smtClean="0"/>
              <a:t>Methods used by some popular systems</a:t>
            </a:r>
          </a:p>
          <a:p>
            <a:pPr lvl="1"/>
            <a:r>
              <a:rPr lang="en-US" dirty="0" smtClean="0"/>
              <a:t>Illinois </a:t>
            </a:r>
            <a:r>
              <a:rPr lang="en-US" dirty="0" err="1" smtClean="0"/>
              <a:t>Wikifier</a:t>
            </a:r>
            <a:r>
              <a:rPr lang="en-US" dirty="0" smtClean="0"/>
              <a:t> (</a:t>
            </a:r>
            <a:r>
              <a:rPr lang="en-US" dirty="0" err="1" smtClean="0"/>
              <a:t>Ratinov</a:t>
            </a:r>
            <a:r>
              <a:rPr lang="en-US" dirty="0" smtClean="0"/>
              <a:t> et al., 2011; Cheng and Roth, 2013)</a:t>
            </a:r>
          </a:p>
          <a:p>
            <a:pPr lvl="2"/>
            <a:r>
              <a:rPr lang="en-US" dirty="0" smtClean="0"/>
              <a:t>NP chunks and substrings, NER (+nesting), prior anchor text</a:t>
            </a:r>
          </a:p>
          <a:p>
            <a:pPr lvl="1"/>
            <a:r>
              <a:rPr lang="en-US" dirty="0" smtClean="0"/>
              <a:t>TAGME (</a:t>
            </a:r>
            <a:r>
              <a:rPr lang="en-US" dirty="0" err="1" smtClean="0"/>
              <a:t>Ferragina</a:t>
            </a:r>
            <a:r>
              <a:rPr lang="en-US" dirty="0" smtClean="0"/>
              <a:t> and </a:t>
            </a:r>
            <a:r>
              <a:rPr lang="en-US" dirty="0" err="1" smtClean="0"/>
              <a:t>Scaiella</a:t>
            </a:r>
            <a:r>
              <a:rPr lang="en-US" dirty="0" smtClean="0"/>
              <a:t>, 2010)</a:t>
            </a:r>
          </a:p>
          <a:p>
            <a:pPr lvl="2"/>
            <a:r>
              <a:rPr lang="en-US" dirty="0" smtClean="0"/>
              <a:t>Prior anchor text</a:t>
            </a:r>
          </a:p>
          <a:p>
            <a:pPr lvl="1"/>
            <a:r>
              <a:rPr lang="en-US" dirty="0" err="1" smtClean="0"/>
              <a:t>DBPedia</a:t>
            </a:r>
            <a:r>
              <a:rPr lang="en-US" dirty="0" smtClean="0"/>
              <a:t> Spotlight (Mendes et al., 2011)</a:t>
            </a:r>
          </a:p>
          <a:p>
            <a:pPr lvl="2"/>
            <a:r>
              <a:rPr lang="en-US" dirty="0" smtClean="0"/>
              <a:t>Dictionary-based chunking with string matching (via </a:t>
            </a:r>
            <a:r>
              <a:rPr lang="en-US" dirty="0" err="1" smtClean="0"/>
              <a:t>DBpedia</a:t>
            </a:r>
            <a:r>
              <a:rPr lang="en-US" dirty="0" smtClean="0"/>
              <a:t> lexicalization dataset)</a:t>
            </a:r>
          </a:p>
          <a:p>
            <a:pPr lvl="1"/>
            <a:r>
              <a:rPr lang="en-US" dirty="0" smtClean="0"/>
              <a:t>AIDA (</a:t>
            </a:r>
            <a:r>
              <a:rPr lang="en-US" dirty="0" err="1" smtClean="0"/>
              <a:t>Finkel</a:t>
            </a:r>
            <a:r>
              <a:rPr lang="en-US" dirty="0" smtClean="0"/>
              <a:t> et al., 2005; </a:t>
            </a:r>
            <a:r>
              <a:rPr lang="en-US" dirty="0" err="1" smtClean="0"/>
              <a:t>Hoffart</a:t>
            </a:r>
            <a:r>
              <a:rPr lang="en-US" dirty="0" smtClean="0"/>
              <a:t> et al., 2011)</a:t>
            </a:r>
          </a:p>
          <a:p>
            <a:pPr lvl="2"/>
            <a:r>
              <a:rPr lang="en-US" dirty="0" smtClean="0"/>
              <a:t>Name Tagging</a:t>
            </a:r>
          </a:p>
          <a:p>
            <a:pPr lvl="1"/>
            <a:r>
              <a:rPr lang="en-US" dirty="0" smtClean="0"/>
              <a:t>RPI </a:t>
            </a:r>
            <a:r>
              <a:rPr lang="en-US" dirty="0" err="1" smtClean="0"/>
              <a:t>Wikifier</a:t>
            </a:r>
            <a:r>
              <a:rPr lang="en-US" dirty="0" smtClean="0"/>
              <a:t> (Chen and </a:t>
            </a:r>
            <a:r>
              <a:rPr lang="en-US" dirty="0" err="1" smtClean="0"/>
              <a:t>Ji</a:t>
            </a:r>
            <a:r>
              <a:rPr lang="en-US" dirty="0" smtClean="0"/>
              <a:t>, 2011; Cassidy et al., 2012; Huang et al., 2014)</a:t>
            </a:r>
          </a:p>
          <a:p>
            <a:pPr lvl="2"/>
            <a:r>
              <a:rPr lang="en-US" dirty="0" smtClean="0"/>
              <a:t>Mention Extraction (Li and </a:t>
            </a:r>
            <a:r>
              <a:rPr lang="en-US" dirty="0" err="1" smtClean="0"/>
              <a:t>Ji</a:t>
            </a:r>
            <a:r>
              <a:rPr lang="en-US" dirty="0" smtClean="0"/>
              <a:t>, 2014)</a:t>
            </a:r>
            <a:endParaRPr lang="en-US" dirty="0"/>
          </a:p>
        </p:txBody>
      </p:sp>
      <p:sp>
        <p:nvSpPr>
          <p:cNvPr id="4" name="Slide Number Placeholder 3"/>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36</a:t>
            </a:fld>
            <a:endParaRPr lang="en-US" altLang="zh-TW" dirty="0"/>
          </a:p>
        </p:txBody>
      </p:sp>
    </p:spTree>
    <p:extLst>
      <p:ext uri="{BB962C8B-B14F-4D97-AF65-F5344CB8AC3E}">
        <p14:creationId xmlns:p14="http://schemas.microsoft.com/office/powerpoint/2010/main" val="7118966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Mention Identification (Mendes et al., 2012)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54312922"/>
              </p:ext>
            </p:extLst>
          </p:nvPr>
        </p:nvGraphicFramePr>
        <p:xfrm>
          <a:off x="4461411" y="1167343"/>
          <a:ext cx="4071029" cy="4719320"/>
        </p:xfrm>
        <a:graphic>
          <a:graphicData uri="http://schemas.openxmlformats.org/drawingml/2006/table">
            <a:tbl>
              <a:tblPr firstRow="1" bandRow="1">
                <a:tableStyleId>{5C22544A-7EE6-4342-B048-85BDC9FD1C3A}</a:tableStyleId>
              </a:tblPr>
              <a:tblGrid>
                <a:gridCol w="1163806"/>
                <a:gridCol w="588176"/>
                <a:gridCol w="704039"/>
                <a:gridCol w="1615008"/>
              </a:tblGrid>
              <a:tr h="370840">
                <a:tc>
                  <a:txBody>
                    <a:bodyPr/>
                    <a:lstStyle/>
                    <a:p>
                      <a:r>
                        <a:rPr lang="en-US"/>
                        <a:t>Method</a:t>
                      </a:r>
                    </a:p>
                  </a:txBody>
                  <a:tcPr/>
                </a:tc>
                <a:tc>
                  <a:txBody>
                    <a:bodyPr/>
                    <a:lstStyle/>
                    <a:p>
                      <a:r>
                        <a:rPr lang="en-US"/>
                        <a:t>P</a:t>
                      </a:r>
                    </a:p>
                  </a:txBody>
                  <a:tcPr/>
                </a:tc>
                <a:tc>
                  <a:txBody>
                    <a:bodyPr/>
                    <a:lstStyle/>
                    <a:p>
                      <a:r>
                        <a:rPr lang="en-US"/>
                        <a:t>R</a:t>
                      </a:r>
                    </a:p>
                  </a:txBody>
                  <a:tcPr/>
                </a:tc>
                <a:tc>
                  <a:txBody>
                    <a:bodyPr/>
                    <a:lstStyle/>
                    <a:p>
                      <a:r>
                        <a:rPr lang="en-US"/>
                        <a:t>Avg Time per mention</a:t>
                      </a:r>
                    </a:p>
                  </a:txBody>
                  <a:tcPr/>
                </a:tc>
              </a:tr>
              <a:tr h="370840">
                <a:tc>
                  <a:txBody>
                    <a:bodyPr/>
                    <a:lstStyle/>
                    <a:p>
                      <a:r>
                        <a:rPr lang="en-US"/>
                        <a:t>L&gt;3</a:t>
                      </a:r>
                    </a:p>
                  </a:txBody>
                  <a:tcPr/>
                </a:tc>
                <a:tc>
                  <a:txBody>
                    <a:bodyPr/>
                    <a:lstStyle/>
                    <a:p>
                      <a:r>
                        <a:rPr lang="en-US"/>
                        <a:t>4.89</a:t>
                      </a:r>
                    </a:p>
                  </a:txBody>
                  <a:tcPr/>
                </a:tc>
                <a:tc>
                  <a:txBody>
                    <a:bodyPr/>
                    <a:lstStyle/>
                    <a:p>
                      <a:r>
                        <a:rPr lang="en-US"/>
                        <a:t>68.20</a:t>
                      </a:r>
                    </a:p>
                  </a:txBody>
                  <a:tcPr/>
                </a:tc>
                <a:tc>
                  <a:txBody>
                    <a:bodyPr/>
                    <a:lstStyle/>
                    <a:p>
                      <a:r>
                        <a:rPr lang="en-US"/>
                        <a:t>.0279</a:t>
                      </a:r>
                    </a:p>
                  </a:txBody>
                  <a:tcPr/>
                </a:tc>
              </a:tr>
              <a:tr h="370840">
                <a:tc>
                  <a:txBody>
                    <a:bodyPr/>
                    <a:lstStyle/>
                    <a:p>
                      <a:r>
                        <a:rPr lang="en-US"/>
                        <a:t>L&gt;10</a:t>
                      </a:r>
                    </a:p>
                  </a:txBody>
                  <a:tcPr/>
                </a:tc>
                <a:tc>
                  <a:txBody>
                    <a:bodyPr/>
                    <a:lstStyle/>
                    <a:p>
                      <a:r>
                        <a:rPr lang="en-US"/>
                        <a:t>5.05</a:t>
                      </a:r>
                    </a:p>
                  </a:txBody>
                  <a:tcPr/>
                </a:tc>
                <a:tc>
                  <a:txBody>
                    <a:bodyPr/>
                    <a:lstStyle/>
                    <a:p>
                      <a:r>
                        <a:rPr lang="en-US"/>
                        <a:t>66.53</a:t>
                      </a:r>
                    </a:p>
                  </a:txBody>
                  <a:tcPr/>
                </a:tc>
                <a:tc>
                  <a:txBody>
                    <a:bodyPr/>
                    <a:lstStyle/>
                    <a:p>
                      <a:r>
                        <a:rPr lang="en-US"/>
                        <a:t>.0246</a:t>
                      </a:r>
                    </a:p>
                  </a:txBody>
                  <a:tcPr/>
                </a:tc>
              </a:tr>
              <a:tr h="370840">
                <a:tc>
                  <a:txBody>
                    <a:bodyPr/>
                    <a:lstStyle/>
                    <a:p>
                      <a:r>
                        <a:rPr lang="en-US"/>
                        <a:t>L&gt;75</a:t>
                      </a:r>
                    </a:p>
                  </a:txBody>
                  <a:tcPr/>
                </a:tc>
                <a:tc>
                  <a:txBody>
                    <a:bodyPr/>
                    <a:lstStyle/>
                    <a:p>
                      <a:r>
                        <a:rPr lang="en-US"/>
                        <a:t>5.06</a:t>
                      </a:r>
                    </a:p>
                  </a:txBody>
                  <a:tcPr/>
                </a:tc>
                <a:tc>
                  <a:txBody>
                    <a:bodyPr/>
                    <a:lstStyle/>
                    <a:p>
                      <a:r>
                        <a:rPr lang="en-US"/>
                        <a:t>58.00</a:t>
                      </a:r>
                    </a:p>
                  </a:txBody>
                  <a:tcPr/>
                </a:tc>
                <a:tc>
                  <a:txBody>
                    <a:bodyPr/>
                    <a:lstStyle/>
                    <a:p>
                      <a:r>
                        <a:rPr lang="en-US"/>
                        <a:t>.0286</a:t>
                      </a:r>
                    </a:p>
                  </a:txBody>
                  <a:tcPr/>
                </a:tc>
              </a:tr>
              <a:tr h="370840">
                <a:tc>
                  <a:txBody>
                    <a:bodyPr/>
                    <a:lstStyle/>
                    <a:p>
                      <a:r>
                        <a:rPr lang="en-US"/>
                        <a:t>LNP*</a:t>
                      </a:r>
                    </a:p>
                  </a:txBody>
                  <a:tcPr/>
                </a:tc>
                <a:tc>
                  <a:txBody>
                    <a:bodyPr/>
                    <a:lstStyle/>
                    <a:p>
                      <a:r>
                        <a:rPr lang="en-US"/>
                        <a:t>5.52</a:t>
                      </a:r>
                    </a:p>
                  </a:txBody>
                  <a:tcPr/>
                </a:tc>
                <a:tc>
                  <a:txBody>
                    <a:bodyPr/>
                    <a:lstStyle/>
                    <a:p>
                      <a:r>
                        <a:rPr lang="en-US"/>
                        <a:t>57.04</a:t>
                      </a:r>
                    </a:p>
                  </a:txBody>
                  <a:tcPr/>
                </a:tc>
                <a:tc>
                  <a:txBody>
                    <a:bodyPr/>
                    <a:lstStyle/>
                    <a:p>
                      <a:r>
                        <a:rPr lang="en-US"/>
                        <a:t>.0331</a:t>
                      </a:r>
                    </a:p>
                  </a:txBody>
                  <a:tcPr/>
                </a:tc>
              </a:tr>
              <a:tr h="370840">
                <a:tc>
                  <a:txBody>
                    <a:bodyPr/>
                    <a:lstStyle/>
                    <a:p>
                      <a:r>
                        <a:rPr lang="en-US"/>
                        <a:t>NPL*&gt;3</a:t>
                      </a:r>
                    </a:p>
                  </a:txBody>
                  <a:tcPr/>
                </a:tc>
                <a:tc>
                  <a:txBody>
                    <a:bodyPr/>
                    <a:lstStyle/>
                    <a:p>
                      <a:r>
                        <a:rPr lang="en-US"/>
                        <a:t>6.12</a:t>
                      </a:r>
                    </a:p>
                  </a:txBody>
                  <a:tcPr/>
                </a:tc>
                <a:tc>
                  <a:txBody>
                    <a:bodyPr/>
                    <a:lstStyle/>
                    <a:p>
                      <a:r>
                        <a:rPr lang="en-US"/>
                        <a:t>45.40</a:t>
                      </a:r>
                    </a:p>
                  </a:txBody>
                  <a:tcPr/>
                </a:tc>
                <a:tc>
                  <a:txBody>
                    <a:bodyPr/>
                    <a:lstStyle/>
                    <a:p>
                      <a:r>
                        <a:rPr lang="en-US"/>
                        <a:t>1.1807</a:t>
                      </a:r>
                    </a:p>
                  </a:txBody>
                  <a:tcPr/>
                </a:tc>
              </a:tr>
              <a:tr h="370840">
                <a:tc>
                  <a:txBody>
                    <a:bodyPr/>
                    <a:lstStyle/>
                    <a:p>
                      <a:r>
                        <a:rPr lang="en-US"/>
                        <a:t>NPL*&gt;10</a:t>
                      </a:r>
                    </a:p>
                  </a:txBody>
                  <a:tcPr/>
                </a:tc>
                <a:tc>
                  <a:txBody>
                    <a:bodyPr/>
                    <a:lstStyle/>
                    <a:p>
                      <a:r>
                        <a:rPr lang="en-US"/>
                        <a:t>6.19</a:t>
                      </a:r>
                    </a:p>
                  </a:txBody>
                  <a:tcPr/>
                </a:tc>
                <a:tc>
                  <a:txBody>
                    <a:bodyPr/>
                    <a:lstStyle/>
                    <a:p>
                      <a:r>
                        <a:rPr lang="en-US"/>
                        <a:t>44.48</a:t>
                      </a:r>
                    </a:p>
                  </a:txBody>
                  <a:tcPr/>
                </a:tc>
                <a:tc>
                  <a:txBody>
                    <a:bodyPr/>
                    <a:lstStyle/>
                    <a:p>
                      <a:r>
                        <a:rPr lang="en-US"/>
                        <a:t>1.1408</a:t>
                      </a:r>
                    </a:p>
                  </a:txBody>
                  <a:tcPr/>
                </a:tc>
              </a:tr>
              <a:tr h="370840">
                <a:tc>
                  <a:txBody>
                    <a:bodyPr/>
                    <a:lstStyle/>
                    <a:p>
                      <a:r>
                        <a:rPr lang="en-US"/>
                        <a:t>NPL*&gt;75</a:t>
                      </a:r>
                    </a:p>
                  </a:txBody>
                  <a:tcPr/>
                </a:tc>
                <a:tc>
                  <a:txBody>
                    <a:bodyPr/>
                    <a:lstStyle/>
                    <a:p>
                      <a:r>
                        <a:rPr lang="en-US"/>
                        <a:t>6.17</a:t>
                      </a:r>
                    </a:p>
                  </a:txBody>
                  <a:tcPr/>
                </a:tc>
                <a:tc>
                  <a:txBody>
                    <a:bodyPr/>
                    <a:lstStyle/>
                    <a:p>
                      <a:r>
                        <a:rPr lang="en-US"/>
                        <a:t>38.65</a:t>
                      </a:r>
                    </a:p>
                  </a:txBody>
                  <a:tcPr/>
                </a:tc>
                <a:tc>
                  <a:txBody>
                    <a:bodyPr/>
                    <a:lstStyle/>
                    <a:p>
                      <a:r>
                        <a:rPr lang="en-US"/>
                        <a:t>1.2969</a:t>
                      </a:r>
                    </a:p>
                  </a:txBody>
                  <a:tcPr/>
                </a:tc>
              </a:tr>
              <a:tr h="370840">
                <a:tc>
                  <a:txBody>
                    <a:bodyPr/>
                    <a:lstStyle/>
                    <a:p>
                      <a:r>
                        <a:rPr lang="en-US"/>
                        <a:t>CW</a:t>
                      </a:r>
                    </a:p>
                  </a:txBody>
                  <a:tcPr/>
                </a:tc>
                <a:tc>
                  <a:txBody>
                    <a:bodyPr/>
                    <a:lstStyle/>
                    <a:p>
                      <a:r>
                        <a:rPr lang="en-US"/>
                        <a:t>6.15</a:t>
                      </a:r>
                    </a:p>
                  </a:txBody>
                  <a:tcPr/>
                </a:tc>
                <a:tc>
                  <a:txBody>
                    <a:bodyPr/>
                    <a:lstStyle/>
                    <a:p>
                      <a:r>
                        <a:rPr lang="en-US"/>
                        <a:t>42.53</a:t>
                      </a:r>
                    </a:p>
                  </a:txBody>
                  <a:tcPr/>
                </a:tc>
                <a:tc>
                  <a:txBody>
                    <a:bodyPr/>
                    <a:lstStyle/>
                    <a:p>
                      <a:r>
                        <a:rPr lang="en-US"/>
                        <a:t>.2516</a:t>
                      </a:r>
                    </a:p>
                  </a:txBody>
                  <a:tcPr/>
                </a:tc>
              </a:tr>
              <a:tr h="370840">
                <a:tc>
                  <a:txBody>
                    <a:bodyPr/>
                    <a:lstStyle/>
                    <a:p>
                      <a:r>
                        <a:rPr lang="en-US"/>
                        <a:t>Kea</a:t>
                      </a:r>
                    </a:p>
                  </a:txBody>
                  <a:tcPr/>
                </a:tc>
                <a:tc>
                  <a:txBody>
                    <a:bodyPr/>
                    <a:lstStyle/>
                    <a:p>
                      <a:r>
                        <a:rPr lang="en-US"/>
                        <a:t>1.90</a:t>
                      </a:r>
                    </a:p>
                  </a:txBody>
                  <a:tcPr/>
                </a:tc>
                <a:tc>
                  <a:txBody>
                    <a:bodyPr/>
                    <a:lstStyle/>
                    <a:p>
                      <a:r>
                        <a:rPr lang="en-US"/>
                        <a:t>61.53</a:t>
                      </a:r>
                    </a:p>
                  </a:txBody>
                  <a:tcPr/>
                </a:tc>
                <a:tc>
                  <a:txBody>
                    <a:bodyPr/>
                    <a:lstStyle/>
                    <a:p>
                      <a:r>
                        <a:rPr lang="en-US"/>
                        <a:t>.0505</a:t>
                      </a:r>
                    </a:p>
                  </a:txBody>
                  <a:tcPr/>
                </a:tc>
              </a:tr>
              <a:tr h="370840">
                <a:tc>
                  <a:txBody>
                    <a:bodyPr/>
                    <a:lstStyle/>
                    <a:p>
                      <a:r>
                        <a:rPr lang="en-US"/>
                        <a:t>NER</a:t>
                      </a:r>
                    </a:p>
                  </a:txBody>
                  <a:tcPr/>
                </a:tc>
                <a:tc>
                  <a:txBody>
                    <a:bodyPr/>
                    <a:lstStyle/>
                    <a:p>
                      <a:r>
                        <a:rPr lang="en-US"/>
                        <a:t>4.57</a:t>
                      </a:r>
                    </a:p>
                  </a:txBody>
                  <a:tcPr/>
                </a:tc>
                <a:tc>
                  <a:txBody>
                    <a:bodyPr/>
                    <a:lstStyle/>
                    <a:p>
                      <a:r>
                        <a:rPr lang="en-US"/>
                        <a:t>7.03</a:t>
                      </a:r>
                    </a:p>
                  </a:txBody>
                  <a:tcPr/>
                </a:tc>
                <a:tc>
                  <a:txBody>
                    <a:bodyPr/>
                    <a:lstStyle/>
                    <a:p>
                      <a:r>
                        <a:rPr lang="en-US"/>
                        <a:t>2.9239</a:t>
                      </a:r>
                    </a:p>
                  </a:txBody>
                  <a:tcPr/>
                </a:tc>
              </a:tr>
              <a:tr h="370840">
                <a:tc>
                  <a:txBody>
                    <a:bodyPr/>
                    <a:lstStyle/>
                    <a:p>
                      <a:r>
                        <a:rPr lang="en-US"/>
                        <a:t>NER ∪ NP</a:t>
                      </a:r>
                    </a:p>
                  </a:txBody>
                  <a:tcPr/>
                </a:tc>
                <a:tc>
                  <a:txBody>
                    <a:bodyPr/>
                    <a:lstStyle/>
                    <a:p>
                      <a:r>
                        <a:rPr lang="en-US"/>
                        <a:t>1.99</a:t>
                      </a:r>
                    </a:p>
                  </a:txBody>
                  <a:tcPr/>
                </a:tc>
                <a:tc>
                  <a:txBody>
                    <a:bodyPr/>
                    <a:lstStyle/>
                    <a:p>
                      <a:r>
                        <a:rPr lang="en-US"/>
                        <a:t>68.30</a:t>
                      </a:r>
                    </a:p>
                  </a:txBody>
                  <a:tcPr/>
                </a:tc>
                <a:tc>
                  <a:txBody>
                    <a:bodyPr/>
                    <a:lstStyle/>
                    <a:p>
                      <a:r>
                        <a:rPr lang="en-US"/>
                        <a:t>3.1701</a:t>
                      </a:r>
                    </a:p>
                  </a:txBody>
                  <a:tcPr/>
                </a:tc>
              </a:tr>
            </a:tbl>
          </a:graphicData>
        </a:graphic>
      </p:graphicFrame>
      <p:sp>
        <p:nvSpPr>
          <p:cNvPr id="4" name="Slide Number Placeholder 3"/>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37</a:t>
            </a:fld>
            <a:endParaRPr lang="en-US" altLang="zh-TW" dirty="0"/>
          </a:p>
        </p:txBody>
      </p:sp>
      <p:sp>
        <p:nvSpPr>
          <p:cNvPr id="8" name="Rectangular Callout 7"/>
          <p:cNvSpPr>
            <a:spLocks noChangeArrowheads="1"/>
          </p:cNvSpPr>
          <p:nvPr/>
        </p:nvSpPr>
        <p:spPr bwMode="auto">
          <a:xfrm>
            <a:off x="225376" y="1167343"/>
            <a:ext cx="4058592" cy="1181537"/>
          </a:xfrm>
          <a:prstGeom prst="wedgeRectCallout">
            <a:avLst>
              <a:gd name="adj1" fmla="val 52588"/>
              <a:gd name="adj2" fmla="val 76643"/>
            </a:avLst>
          </a:prstGeom>
          <a:solidFill>
            <a:srgbClr val="FFFFCC"/>
          </a:solidFill>
          <a:ln w="28575" algn="ctr">
            <a:solidFill>
              <a:srgbClr val="FF9933"/>
            </a:solidFill>
            <a:round/>
            <a:headEnd/>
            <a:tailEnd/>
          </a:ln>
        </p:spPr>
        <p:txBody>
          <a:bodyPr/>
          <a:lstStyle/>
          <a:p>
            <a:r>
              <a:rPr lang="en-US" b="1">
                <a:solidFill>
                  <a:srgbClr val="FF0000"/>
                </a:solidFill>
              </a:rPr>
              <a:t>L </a:t>
            </a:r>
            <a:r>
              <a:rPr lang="en-US" b="1">
                <a:solidFill>
                  <a:srgbClr val="000000"/>
                </a:solidFill>
              </a:rPr>
              <a:t>Dictionary-Based chunking (LingPipe) using DBPedia Lexicalization Dataset (Mendes et al., 2011) </a:t>
            </a:r>
            <a:endParaRPr lang="en-US" sz="1600" b="1"/>
          </a:p>
        </p:txBody>
      </p:sp>
      <p:sp>
        <p:nvSpPr>
          <p:cNvPr id="6" name="Rectangular Callout 5"/>
          <p:cNvSpPr>
            <a:spLocks noChangeArrowheads="1"/>
          </p:cNvSpPr>
          <p:nvPr/>
        </p:nvSpPr>
        <p:spPr bwMode="auto">
          <a:xfrm>
            <a:off x="223901" y="3212976"/>
            <a:ext cx="4060067" cy="648072"/>
          </a:xfrm>
          <a:prstGeom prst="wedgeRectCallout">
            <a:avLst>
              <a:gd name="adj1" fmla="val 53138"/>
              <a:gd name="adj2" fmla="val 117361"/>
            </a:avLst>
          </a:prstGeom>
          <a:solidFill>
            <a:srgbClr val="FFFFCC"/>
          </a:solidFill>
          <a:ln w="28575" algn="ctr">
            <a:solidFill>
              <a:srgbClr val="FF9933"/>
            </a:solidFill>
            <a:round/>
            <a:headEnd/>
            <a:tailEnd/>
          </a:ln>
        </p:spPr>
        <p:txBody>
          <a:bodyPr/>
          <a:lstStyle/>
          <a:p>
            <a:r>
              <a:rPr lang="en-US" b="1">
                <a:solidFill>
                  <a:srgbClr val="FF0000"/>
                </a:solidFill>
              </a:rPr>
              <a:t>NPL</a:t>
            </a:r>
            <a:r>
              <a:rPr lang="en-US" b="1" baseline="-25000">
                <a:solidFill>
                  <a:srgbClr val="FF0000"/>
                </a:solidFill>
              </a:rPr>
              <a:t>&gt;k </a:t>
            </a:r>
            <a:r>
              <a:rPr lang="en-US" b="1">
                <a:solidFill>
                  <a:srgbClr val="000000"/>
                </a:solidFill>
              </a:rPr>
              <a:t>Same as</a:t>
            </a:r>
            <a:r>
              <a:rPr lang="en-US" b="1" baseline="-25000">
                <a:solidFill>
                  <a:srgbClr val="FF0000"/>
                </a:solidFill>
              </a:rPr>
              <a:t> </a:t>
            </a:r>
            <a:r>
              <a:rPr lang="en-US" b="1">
                <a:solidFill>
                  <a:srgbClr val="000000"/>
                </a:solidFill>
              </a:rPr>
              <a:t>LNP but with </a:t>
            </a:r>
            <a:r>
              <a:rPr lang="en-US" b="1"/>
              <a:t>Statistical NP Chunker</a:t>
            </a:r>
            <a:endParaRPr lang="en-US" sz="1600" b="1">
              <a:solidFill>
                <a:srgbClr val="000000"/>
              </a:solidFill>
            </a:endParaRPr>
          </a:p>
        </p:txBody>
      </p:sp>
      <p:sp>
        <p:nvSpPr>
          <p:cNvPr id="7" name="Rectangular Callout 6"/>
          <p:cNvSpPr>
            <a:spLocks noChangeArrowheads="1"/>
          </p:cNvSpPr>
          <p:nvPr/>
        </p:nvSpPr>
        <p:spPr bwMode="auto">
          <a:xfrm>
            <a:off x="250178" y="2464858"/>
            <a:ext cx="4033790" cy="604102"/>
          </a:xfrm>
          <a:prstGeom prst="wedgeRectCallout">
            <a:avLst>
              <a:gd name="adj1" fmla="val 50387"/>
              <a:gd name="adj2" fmla="val 81728"/>
            </a:avLst>
          </a:prstGeom>
          <a:solidFill>
            <a:srgbClr val="FFFFCC"/>
          </a:solidFill>
          <a:ln w="28575" algn="ctr">
            <a:solidFill>
              <a:srgbClr val="FF9933"/>
            </a:solidFill>
            <a:round/>
            <a:headEnd/>
            <a:tailEnd/>
          </a:ln>
        </p:spPr>
        <p:txBody>
          <a:bodyPr/>
          <a:lstStyle/>
          <a:p>
            <a:r>
              <a:rPr lang="en-US" b="1">
                <a:solidFill>
                  <a:srgbClr val="FF0000"/>
                </a:solidFill>
              </a:rPr>
              <a:t>LNP </a:t>
            </a:r>
            <a:r>
              <a:rPr lang="en-US" b="1">
                <a:solidFill>
                  <a:srgbClr val="000000"/>
                </a:solidFill>
              </a:rPr>
              <a:t>Extends L with simple heuristic to isolate NP’s</a:t>
            </a:r>
            <a:endParaRPr lang="en-US" sz="1600" b="1">
              <a:solidFill>
                <a:srgbClr val="000000"/>
              </a:solidFill>
            </a:endParaRPr>
          </a:p>
        </p:txBody>
      </p:sp>
      <p:sp>
        <p:nvSpPr>
          <p:cNvPr id="9" name="Rectangular Callout 8"/>
          <p:cNvSpPr>
            <a:spLocks noChangeArrowheads="1"/>
          </p:cNvSpPr>
          <p:nvPr/>
        </p:nvSpPr>
        <p:spPr bwMode="auto">
          <a:xfrm>
            <a:off x="211103" y="3933056"/>
            <a:ext cx="4072865" cy="648072"/>
          </a:xfrm>
          <a:prstGeom prst="wedgeRectCallout">
            <a:avLst>
              <a:gd name="adj1" fmla="val 53138"/>
              <a:gd name="adj2" fmla="val 72820"/>
            </a:avLst>
          </a:prstGeom>
          <a:solidFill>
            <a:srgbClr val="FFFFCC"/>
          </a:solidFill>
          <a:ln w="28575" algn="ctr">
            <a:solidFill>
              <a:srgbClr val="FF9933"/>
            </a:solidFill>
            <a:round/>
            <a:headEnd/>
            <a:tailEnd/>
          </a:ln>
        </p:spPr>
        <p:txBody>
          <a:bodyPr/>
          <a:lstStyle/>
          <a:p>
            <a:r>
              <a:rPr lang="en-US" b="1">
                <a:solidFill>
                  <a:srgbClr val="FF0000"/>
                </a:solidFill>
              </a:rPr>
              <a:t>CW </a:t>
            </a:r>
            <a:r>
              <a:rPr lang="en-US" b="1">
                <a:solidFill>
                  <a:srgbClr val="000000"/>
                </a:solidFill>
              </a:rPr>
              <a:t>Extends L by filtering out common words (Daiber, 2011)</a:t>
            </a:r>
          </a:p>
        </p:txBody>
      </p:sp>
      <p:sp>
        <p:nvSpPr>
          <p:cNvPr id="10" name="Rectangular Callout 9"/>
          <p:cNvSpPr>
            <a:spLocks noChangeArrowheads="1"/>
          </p:cNvSpPr>
          <p:nvPr/>
        </p:nvSpPr>
        <p:spPr bwMode="auto">
          <a:xfrm>
            <a:off x="211103" y="5445224"/>
            <a:ext cx="4072865" cy="720080"/>
          </a:xfrm>
          <a:prstGeom prst="wedgeRectCallout">
            <a:avLst>
              <a:gd name="adj1" fmla="val 56017"/>
              <a:gd name="adj2" fmla="val -31109"/>
            </a:avLst>
          </a:prstGeom>
          <a:solidFill>
            <a:srgbClr val="FFFFCC"/>
          </a:solidFill>
          <a:ln w="28575" algn="ctr">
            <a:solidFill>
              <a:srgbClr val="FF9933"/>
            </a:solidFill>
            <a:round/>
            <a:headEnd/>
            <a:tailEnd/>
          </a:ln>
        </p:spPr>
        <p:txBody>
          <a:bodyPr/>
          <a:lstStyle/>
          <a:p>
            <a:r>
              <a:rPr lang="en-US" b="1">
                <a:solidFill>
                  <a:srgbClr val="FF0000"/>
                </a:solidFill>
              </a:rPr>
              <a:t>NER </a:t>
            </a:r>
            <a:r>
              <a:rPr lang="en-US" b="1">
                <a:solidFill>
                  <a:srgbClr val="000000"/>
                </a:solidFill>
              </a:rPr>
              <a:t>Based on OpenNLP 1.5.1</a:t>
            </a:r>
          </a:p>
          <a:p>
            <a:r>
              <a:rPr lang="en-US" b="1">
                <a:solidFill>
                  <a:srgbClr val="FF0000"/>
                </a:solidFill>
              </a:rPr>
              <a:t>NER∪NP </a:t>
            </a:r>
            <a:r>
              <a:rPr lang="en-US" b="1">
                <a:solidFill>
                  <a:srgbClr val="000000"/>
                </a:solidFill>
              </a:rPr>
              <a:t>Augments NER with NPL</a:t>
            </a:r>
          </a:p>
        </p:txBody>
      </p:sp>
      <p:sp>
        <p:nvSpPr>
          <p:cNvPr id="11" name="Rectangular Callout 10"/>
          <p:cNvSpPr>
            <a:spLocks noChangeArrowheads="1"/>
          </p:cNvSpPr>
          <p:nvPr/>
        </p:nvSpPr>
        <p:spPr bwMode="auto">
          <a:xfrm>
            <a:off x="211103" y="4653136"/>
            <a:ext cx="4072865" cy="720080"/>
          </a:xfrm>
          <a:prstGeom prst="wedgeRectCallout">
            <a:avLst>
              <a:gd name="adj1" fmla="val 60291"/>
              <a:gd name="adj2" fmla="val -7353"/>
            </a:avLst>
          </a:prstGeom>
          <a:solidFill>
            <a:srgbClr val="FFFFCC"/>
          </a:solidFill>
          <a:ln w="28575" algn="ctr">
            <a:solidFill>
              <a:srgbClr val="FF9933"/>
            </a:solidFill>
            <a:round/>
            <a:headEnd/>
            <a:tailEnd/>
          </a:ln>
        </p:spPr>
        <p:txBody>
          <a:bodyPr/>
          <a:lstStyle/>
          <a:p>
            <a:r>
              <a:rPr lang="en-US" b="1">
                <a:solidFill>
                  <a:srgbClr val="FF0000"/>
                </a:solidFill>
              </a:rPr>
              <a:t>Kea </a:t>
            </a:r>
            <a:r>
              <a:rPr lang="en-US" b="1">
                <a:solidFill>
                  <a:srgbClr val="000000"/>
                </a:solidFill>
              </a:rPr>
              <a:t>Uses supervised key phrase extraction (Frank et al., 1999)</a:t>
            </a:r>
          </a:p>
        </p:txBody>
      </p:sp>
    </p:spTree>
    <p:extLst>
      <p:ext uri="{BB962C8B-B14F-4D97-AF65-F5344CB8AC3E}">
        <p14:creationId xmlns:p14="http://schemas.microsoft.com/office/powerpoint/2010/main" val="216829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Mention Expansion</a:t>
            </a:r>
            <a:endParaRPr lang="en-US" dirty="0"/>
          </a:p>
        </p:txBody>
      </p:sp>
      <p:sp>
        <p:nvSpPr>
          <p:cNvPr id="18" name="TextBox 17"/>
          <p:cNvSpPr txBox="1"/>
          <p:nvPr/>
        </p:nvSpPr>
        <p:spPr>
          <a:xfrm>
            <a:off x="4485645" y="4005064"/>
            <a:ext cx="806631" cy="276999"/>
          </a:xfrm>
          <a:prstGeom prst="rect">
            <a:avLst/>
          </a:prstGeom>
          <a:noFill/>
        </p:spPr>
        <p:txBody>
          <a:bodyPr wrap="none" rtlCol="0">
            <a:spAutoFit/>
          </a:bodyPr>
          <a:lstStyle/>
          <a:p>
            <a:r>
              <a:rPr lang="en-US" sz="1200" dirty="0" smtClean="0"/>
              <a:t>“Arizona”</a:t>
            </a:r>
            <a:endParaRPr lang="en-US" sz="1200" dirty="0"/>
          </a:p>
        </p:txBody>
      </p:sp>
      <p:sp>
        <p:nvSpPr>
          <p:cNvPr id="19" name="TextBox 18"/>
          <p:cNvSpPr txBox="1"/>
          <p:nvPr/>
        </p:nvSpPr>
        <p:spPr>
          <a:xfrm>
            <a:off x="2598398" y="4606065"/>
            <a:ext cx="737702" cy="276999"/>
          </a:xfrm>
          <a:prstGeom prst="rect">
            <a:avLst/>
          </a:prstGeom>
          <a:noFill/>
        </p:spPr>
        <p:txBody>
          <a:bodyPr wrap="none" rtlCol="0">
            <a:spAutoFit/>
          </a:bodyPr>
          <a:lstStyle/>
          <a:p>
            <a:r>
              <a:rPr lang="en-US" sz="1200" dirty="0" smtClean="0"/>
              <a:t>“Alitalia”</a:t>
            </a:r>
            <a:endParaRPr lang="en-US" sz="1200" dirty="0"/>
          </a:p>
        </p:txBody>
      </p:sp>
      <p:sp>
        <p:nvSpPr>
          <p:cNvPr id="20" name="TextBox 19"/>
          <p:cNvSpPr txBox="1"/>
          <p:nvPr/>
        </p:nvSpPr>
        <p:spPr>
          <a:xfrm>
            <a:off x="2651087" y="5229199"/>
            <a:ext cx="1285929" cy="276999"/>
          </a:xfrm>
          <a:prstGeom prst="rect">
            <a:avLst/>
          </a:prstGeom>
          <a:noFill/>
        </p:spPr>
        <p:txBody>
          <a:bodyPr wrap="none" rtlCol="0">
            <a:spAutoFit/>
          </a:bodyPr>
          <a:lstStyle/>
          <a:p>
            <a:r>
              <a:rPr lang="en-US" sz="1200" dirty="0" smtClean="0"/>
              <a:t>“Authority Zero”</a:t>
            </a:r>
            <a:endParaRPr lang="en-US" sz="1200" dirty="0"/>
          </a:p>
        </p:txBody>
      </p:sp>
      <p:sp>
        <p:nvSpPr>
          <p:cNvPr id="21" name="TextBox 20"/>
          <p:cNvSpPr txBox="1"/>
          <p:nvPr/>
        </p:nvSpPr>
        <p:spPr>
          <a:xfrm>
            <a:off x="4037319" y="5583503"/>
            <a:ext cx="1451038" cy="276999"/>
          </a:xfrm>
          <a:prstGeom prst="rect">
            <a:avLst/>
          </a:prstGeom>
          <a:noFill/>
        </p:spPr>
        <p:txBody>
          <a:bodyPr wrap="none" rtlCol="0">
            <a:spAutoFit/>
          </a:bodyPr>
          <a:lstStyle/>
          <a:p>
            <a:r>
              <a:rPr lang="en-US" sz="1200" dirty="0" smtClean="0"/>
              <a:t>“Assignment Zero”</a:t>
            </a:r>
            <a:endParaRPr lang="en-US" sz="1200" dirty="0"/>
          </a:p>
        </p:txBody>
      </p:sp>
      <p:sp>
        <p:nvSpPr>
          <p:cNvPr id="22" name="TextBox 21"/>
          <p:cNvSpPr txBox="1"/>
          <p:nvPr/>
        </p:nvSpPr>
        <p:spPr>
          <a:xfrm>
            <a:off x="5841968" y="4581128"/>
            <a:ext cx="1010213" cy="276999"/>
          </a:xfrm>
          <a:prstGeom prst="rect">
            <a:avLst/>
          </a:prstGeom>
          <a:noFill/>
        </p:spPr>
        <p:txBody>
          <a:bodyPr wrap="none" rtlCol="0">
            <a:spAutoFit/>
          </a:bodyPr>
          <a:lstStyle/>
          <a:p>
            <a:r>
              <a:rPr lang="en-US" sz="1200" dirty="0" smtClean="0"/>
              <a:t>“Azerbaijan”</a:t>
            </a:r>
            <a:endParaRPr lang="en-US" sz="1200" dirty="0"/>
          </a:p>
        </p:txBody>
      </p:sp>
      <p:sp>
        <p:nvSpPr>
          <p:cNvPr id="23" name="TextBox 22"/>
          <p:cNvSpPr txBox="1"/>
          <p:nvPr/>
        </p:nvSpPr>
        <p:spPr>
          <a:xfrm>
            <a:off x="5463878" y="5276799"/>
            <a:ext cx="1157689" cy="276999"/>
          </a:xfrm>
          <a:prstGeom prst="rect">
            <a:avLst/>
          </a:prstGeom>
          <a:noFill/>
        </p:spPr>
        <p:txBody>
          <a:bodyPr wrap="none" rtlCol="0">
            <a:spAutoFit/>
          </a:bodyPr>
          <a:lstStyle/>
          <a:p>
            <a:r>
              <a:rPr lang="en-US" sz="1200" dirty="0" smtClean="0"/>
              <a:t>“AstraZeneca”</a:t>
            </a:r>
            <a:endParaRPr lang="en-US" sz="1200" dirty="0"/>
          </a:p>
        </p:txBody>
      </p:sp>
      <p:sp>
        <p:nvSpPr>
          <p:cNvPr id="4" name="Slide Number Placeholder 3"/>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38</a:t>
            </a:fld>
            <a:endParaRPr lang="en-US" altLang="zh-TW" dirty="0"/>
          </a:p>
        </p:txBody>
      </p:sp>
      <p:pic>
        <p:nvPicPr>
          <p:cNvPr id="24" name="Picture 23" descr="Screenshot 2014-06-09 12.27.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4757" y="1420714"/>
            <a:ext cx="1881951" cy="625291"/>
          </a:xfrm>
          <a:prstGeom prst="rect">
            <a:avLst/>
          </a:prstGeom>
        </p:spPr>
      </p:pic>
      <p:sp>
        <p:nvSpPr>
          <p:cNvPr id="25" name="TextBox 24"/>
          <p:cNvSpPr txBox="1"/>
          <p:nvPr/>
        </p:nvSpPr>
        <p:spPr>
          <a:xfrm>
            <a:off x="5640909" y="983398"/>
            <a:ext cx="1269901" cy="276999"/>
          </a:xfrm>
          <a:prstGeom prst="rect">
            <a:avLst/>
          </a:prstGeom>
          <a:noFill/>
        </p:spPr>
        <p:txBody>
          <a:bodyPr wrap="none" rtlCol="0">
            <a:spAutoFit/>
          </a:bodyPr>
          <a:lstStyle/>
          <a:p>
            <a:r>
              <a:rPr lang="en-US" sz="1200"/>
              <a:t>“Michael Jordon”</a:t>
            </a:r>
          </a:p>
        </p:txBody>
      </p:sp>
      <p:sp>
        <p:nvSpPr>
          <p:cNvPr id="26" name="TextBox 25"/>
          <p:cNvSpPr txBox="1"/>
          <p:nvPr/>
        </p:nvSpPr>
        <p:spPr>
          <a:xfrm>
            <a:off x="4283746" y="1179677"/>
            <a:ext cx="1008530" cy="276999"/>
          </a:xfrm>
          <a:prstGeom prst="rect">
            <a:avLst/>
          </a:prstGeom>
          <a:noFill/>
        </p:spPr>
        <p:txBody>
          <a:bodyPr wrap="none" rtlCol="0">
            <a:spAutoFit/>
          </a:bodyPr>
          <a:lstStyle/>
          <a:p>
            <a:r>
              <a:rPr lang="en-US" sz="1200"/>
              <a:t>“His Airness”</a:t>
            </a:r>
          </a:p>
        </p:txBody>
      </p:sp>
      <p:sp>
        <p:nvSpPr>
          <p:cNvPr id="27" name="TextBox 26"/>
          <p:cNvSpPr txBox="1"/>
          <p:nvPr/>
        </p:nvSpPr>
        <p:spPr>
          <a:xfrm>
            <a:off x="4584261" y="1913910"/>
            <a:ext cx="633144" cy="276999"/>
          </a:xfrm>
          <a:prstGeom prst="rect">
            <a:avLst/>
          </a:prstGeom>
          <a:noFill/>
        </p:spPr>
        <p:txBody>
          <a:bodyPr wrap="none" rtlCol="0">
            <a:spAutoFit/>
          </a:bodyPr>
          <a:lstStyle/>
          <a:p>
            <a:r>
              <a:rPr lang="en-US" sz="1200"/>
              <a:t>“MJ23”</a:t>
            </a:r>
          </a:p>
        </p:txBody>
      </p:sp>
      <p:sp>
        <p:nvSpPr>
          <p:cNvPr id="28" name="TextBox 27"/>
          <p:cNvSpPr txBox="1"/>
          <p:nvPr/>
        </p:nvSpPr>
        <p:spPr>
          <a:xfrm>
            <a:off x="5486130" y="2279542"/>
            <a:ext cx="1424932" cy="276999"/>
          </a:xfrm>
          <a:prstGeom prst="rect">
            <a:avLst/>
          </a:prstGeom>
          <a:noFill/>
        </p:spPr>
        <p:txBody>
          <a:bodyPr wrap="none" rtlCol="0">
            <a:spAutoFit/>
          </a:bodyPr>
          <a:lstStyle/>
          <a:p>
            <a:r>
              <a:rPr lang="en-US" sz="1200"/>
              <a:t>“Michael J. Jordan”</a:t>
            </a:r>
          </a:p>
        </p:txBody>
      </p:sp>
      <p:sp>
        <p:nvSpPr>
          <p:cNvPr id="29" name="TextBox 28"/>
          <p:cNvSpPr txBox="1"/>
          <p:nvPr/>
        </p:nvSpPr>
        <p:spPr>
          <a:xfrm>
            <a:off x="7152690" y="1251685"/>
            <a:ext cx="1123189" cy="276999"/>
          </a:xfrm>
          <a:prstGeom prst="rect">
            <a:avLst/>
          </a:prstGeom>
          <a:noFill/>
        </p:spPr>
        <p:txBody>
          <a:bodyPr wrap="none" rtlCol="0">
            <a:spAutoFit/>
          </a:bodyPr>
          <a:lstStyle/>
          <a:p>
            <a:r>
              <a:rPr lang="en-US" sz="1200"/>
              <a:t>“Jordanesque”</a:t>
            </a:r>
          </a:p>
        </p:txBody>
      </p:sp>
      <p:sp>
        <p:nvSpPr>
          <p:cNvPr id="30" name="TextBox 29"/>
          <p:cNvSpPr txBox="1"/>
          <p:nvPr/>
        </p:nvSpPr>
        <p:spPr>
          <a:xfrm>
            <a:off x="7152690" y="1991510"/>
            <a:ext cx="1314360" cy="276999"/>
          </a:xfrm>
          <a:prstGeom prst="rect">
            <a:avLst/>
          </a:prstGeom>
          <a:noFill/>
        </p:spPr>
        <p:txBody>
          <a:bodyPr wrap="none" rtlCol="0">
            <a:spAutoFit/>
          </a:bodyPr>
          <a:lstStyle/>
          <a:p>
            <a:r>
              <a:rPr lang="en-US" sz="1200"/>
              <a:t>“Jordan, Michael”</a:t>
            </a:r>
          </a:p>
        </p:txBody>
      </p:sp>
      <p:pic>
        <p:nvPicPr>
          <p:cNvPr id="31" name="Picture 30" descr="Screenshot 2014-06-09 12.48.5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4282" y="2221163"/>
            <a:ext cx="2088232" cy="656301"/>
          </a:xfrm>
          <a:prstGeom prst="rect">
            <a:avLst/>
          </a:prstGeom>
        </p:spPr>
      </p:pic>
      <p:sp>
        <p:nvSpPr>
          <p:cNvPr id="32" name="TextBox 31"/>
          <p:cNvSpPr txBox="1"/>
          <p:nvPr/>
        </p:nvSpPr>
        <p:spPr>
          <a:xfrm>
            <a:off x="1687309" y="1847494"/>
            <a:ext cx="1582209" cy="276999"/>
          </a:xfrm>
          <a:prstGeom prst="rect">
            <a:avLst/>
          </a:prstGeom>
          <a:noFill/>
        </p:spPr>
        <p:txBody>
          <a:bodyPr wrap="none" rtlCol="0">
            <a:spAutoFit/>
          </a:bodyPr>
          <a:lstStyle/>
          <a:p>
            <a:r>
              <a:rPr lang="en-US" sz="1200" dirty="0"/>
              <a:t>“Corporate Counsel”</a:t>
            </a:r>
          </a:p>
        </p:txBody>
      </p:sp>
      <p:sp>
        <p:nvSpPr>
          <p:cNvPr id="33" name="TextBox 32"/>
          <p:cNvSpPr txBox="1"/>
          <p:nvPr/>
        </p:nvSpPr>
        <p:spPr>
          <a:xfrm>
            <a:off x="330146" y="2043773"/>
            <a:ext cx="1402948" cy="276999"/>
          </a:xfrm>
          <a:prstGeom prst="rect">
            <a:avLst/>
          </a:prstGeom>
          <a:noFill/>
        </p:spPr>
        <p:txBody>
          <a:bodyPr wrap="none" rtlCol="0">
            <a:spAutoFit/>
          </a:bodyPr>
          <a:lstStyle/>
          <a:p>
            <a:r>
              <a:rPr lang="en-US" sz="1200"/>
              <a:t>“Sole practitioner”</a:t>
            </a:r>
          </a:p>
        </p:txBody>
      </p:sp>
      <p:sp>
        <p:nvSpPr>
          <p:cNvPr id="34" name="TextBox 33"/>
          <p:cNvSpPr txBox="1"/>
          <p:nvPr/>
        </p:nvSpPr>
        <p:spPr>
          <a:xfrm>
            <a:off x="630661" y="2907869"/>
            <a:ext cx="1236862" cy="276999"/>
          </a:xfrm>
          <a:prstGeom prst="rect">
            <a:avLst/>
          </a:prstGeom>
          <a:noFill/>
        </p:spPr>
        <p:txBody>
          <a:bodyPr wrap="none" rtlCol="0">
            <a:spAutoFit/>
          </a:bodyPr>
          <a:lstStyle/>
          <a:p>
            <a:r>
              <a:rPr lang="en-US" sz="1200"/>
              <a:t>“Legal counsel”</a:t>
            </a:r>
          </a:p>
        </p:txBody>
      </p:sp>
      <p:sp>
        <p:nvSpPr>
          <p:cNvPr id="35" name="TextBox 34"/>
          <p:cNvSpPr txBox="1"/>
          <p:nvPr/>
        </p:nvSpPr>
        <p:spPr>
          <a:xfrm>
            <a:off x="1532530" y="3143638"/>
            <a:ext cx="966931" cy="276999"/>
          </a:xfrm>
          <a:prstGeom prst="rect">
            <a:avLst/>
          </a:prstGeom>
          <a:noFill/>
        </p:spPr>
        <p:txBody>
          <a:bodyPr wrap="none" rtlCol="0">
            <a:spAutoFit/>
          </a:bodyPr>
          <a:lstStyle/>
          <a:p>
            <a:r>
              <a:rPr lang="en-US" sz="1200"/>
              <a:t>Trial lawyer</a:t>
            </a:r>
          </a:p>
        </p:txBody>
      </p:sp>
      <p:sp>
        <p:nvSpPr>
          <p:cNvPr id="36" name="TextBox 35"/>
          <p:cNvSpPr txBox="1"/>
          <p:nvPr/>
        </p:nvSpPr>
        <p:spPr>
          <a:xfrm>
            <a:off x="3199090" y="2115781"/>
            <a:ext cx="1459128" cy="276999"/>
          </a:xfrm>
          <a:prstGeom prst="rect">
            <a:avLst/>
          </a:prstGeom>
          <a:noFill/>
        </p:spPr>
        <p:txBody>
          <a:bodyPr wrap="none" rtlCol="0">
            <a:spAutoFit/>
          </a:bodyPr>
          <a:lstStyle/>
          <a:p>
            <a:r>
              <a:rPr lang="en-US" sz="1200"/>
              <a:t>“Defense attorney”</a:t>
            </a:r>
          </a:p>
        </p:txBody>
      </p:sp>
      <p:sp>
        <p:nvSpPr>
          <p:cNvPr id="37" name="TextBox 36"/>
          <p:cNvSpPr txBox="1"/>
          <p:nvPr/>
        </p:nvSpPr>
        <p:spPr>
          <a:xfrm>
            <a:off x="3199090" y="2855606"/>
            <a:ext cx="838691" cy="276999"/>
          </a:xfrm>
          <a:prstGeom prst="rect">
            <a:avLst/>
          </a:prstGeom>
          <a:noFill/>
        </p:spPr>
        <p:txBody>
          <a:bodyPr wrap="none" rtlCol="0">
            <a:spAutoFit/>
          </a:bodyPr>
          <a:lstStyle/>
          <a:p>
            <a:r>
              <a:rPr lang="en-US" sz="1200"/>
              <a:t>“Litigator”</a:t>
            </a: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8435" y="4410064"/>
            <a:ext cx="219075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93058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idx="4294967295"/>
          </p:nvPr>
        </p:nvSpPr>
        <p:spPr>
          <a:xfrm>
            <a:off x="302706" y="-235852"/>
            <a:ext cx="8229600" cy="1139825"/>
          </a:xfrm>
        </p:spPr>
        <p:txBody>
          <a:bodyPr/>
          <a:lstStyle/>
          <a:p>
            <a:pPr eaLnBrk="1" hangingPunct="1"/>
            <a:r>
              <a:rPr lang="en-US" altLang="zh-CN" sz="3000" dirty="0" smtClean="0">
                <a:ea typeface="SimSun" pitchFamily="2" charset="-122"/>
              </a:rPr>
              <a:t>Need Mention Expansion</a:t>
            </a:r>
          </a:p>
        </p:txBody>
      </p:sp>
      <p:sp>
        <p:nvSpPr>
          <p:cNvPr id="30724" name="Rectangle 3"/>
          <p:cNvSpPr>
            <a:spLocks noGrp="1" noChangeArrowheads="1"/>
          </p:cNvSpPr>
          <p:nvPr>
            <p:ph type="body" idx="4294967295"/>
          </p:nvPr>
        </p:nvSpPr>
        <p:spPr>
          <a:xfrm>
            <a:off x="188913" y="820062"/>
            <a:ext cx="8955087" cy="5275263"/>
          </a:xfrm>
        </p:spPr>
        <p:txBody>
          <a:bodyPr/>
          <a:lstStyle/>
          <a:p>
            <a:pPr eaLnBrk="1" hangingPunct="1">
              <a:lnSpc>
                <a:spcPct val="80000"/>
              </a:lnSpc>
            </a:pPr>
            <a:r>
              <a:rPr lang="en-US" altLang="zh-CN" sz="2400" dirty="0" smtClean="0">
                <a:ea typeface="SimSun" pitchFamily="2" charset="-122"/>
              </a:rPr>
              <a:t>Medical Domain: 33% of abbreviations are ambiguous (Liu et al., 2001), major source of errors in medical NLP (Friedman et al., 2001)</a:t>
            </a:r>
          </a:p>
          <a:p>
            <a:pPr eaLnBrk="1" hangingPunct="1">
              <a:lnSpc>
                <a:spcPct val="80000"/>
              </a:lnSpc>
            </a:pPr>
            <a:endParaRPr lang="en-US" altLang="zh-CN" sz="2400" dirty="0" smtClean="0">
              <a:ea typeface="SimSun" pitchFamily="2" charset="-122"/>
            </a:endParaRPr>
          </a:p>
          <a:p>
            <a:pPr eaLnBrk="1" hangingPunct="1">
              <a:lnSpc>
                <a:spcPct val="80000"/>
              </a:lnSpc>
            </a:pPr>
            <a:endParaRPr lang="en-US" altLang="zh-CN" sz="2400" dirty="0" smtClean="0">
              <a:ea typeface="SimSun" pitchFamily="2" charset="-122"/>
            </a:endParaRPr>
          </a:p>
          <a:p>
            <a:pPr eaLnBrk="1" hangingPunct="1">
              <a:lnSpc>
                <a:spcPct val="80000"/>
              </a:lnSpc>
            </a:pPr>
            <a:endParaRPr lang="en-US" altLang="zh-CN" sz="2400" dirty="0" smtClean="0">
              <a:ea typeface="SimSun" pitchFamily="2" charset="-122"/>
            </a:endParaRPr>
          </a:p>
          <a:p>
            <a:pPr eaLnBrk="1" hangingPunct="1">
              <a:lnSpc>
                <a:spcPct val="80000"/>
              </a:lnSpc>
            </a:pPr>
            <a:endParaRPr lang="en-US" altLang="zh-CN" sz="2400" dirty="0" smtClean="0">
              <a:ea typeface="SimSun" pitchFamily="2" charset="-122"/>
            </a:endParaRPr>
          </a:p>
          <a:p>
            <a:pPr eaLnBrk="1" hangingPunct="1">
              <a:lnSpc>
                <a:spcPct val="80000"/>
              </a:lnSpc>
            </a:pPr>
            <a:endParaRPr lang="en-US" altLang="zh-CN" sz="2400" dirty="0" smtClean="0">
              <a:ea typeface="SimSun" pitchFamily="2" charset="-122"/>
            </a:endParaRPr>
          </a:p>
          <a:p>
            <a:pPr eaLnBrk="1" hangingPunct="1">
              <a:lnSpc>
                <a:spcPct val="80000"/>
              </a:lnSpc>
            </a:pPr>
            <a:endParaRPr lang="en-US" altLang="zh-CN" sz="2400" dirty="0" smtClean="0">
              <a:ea typeface="SimSun" pitchFamily="2" charset="-122"/>
            </a:endParaRPr>
          </a:p>
          <a:p>
            <a:pPr eaLnBrk="1" hangingPunct="1">
              <a:lnSpc>
                <a:spcPct val="80000"/>
              </a:lnSpc>
            </a:pPr>
            <a:endParaRPr lang="en-US" altLang="zh-CN" sz="2400" dirty="0" smtClean="0">
              <a:ea typeface="SimSun" pitchFamily="2" charset="-122"/>
            </a:endParaRPr>
          </a:p>
          <a:p>
            <a:pPr eaLnBrk="1" hangingPunct="1">
              <a:lnSpc>
                <a:spcPct val="80000"/>
              </a:lnSpc>
            </a:pPr>
            <a:r>
              <a:rPr lang="en-US" altLang="zh-CN" sz="2200" dirty="0" smtClean="0">
                <a:ea typeface="SimSun" pitchFamily="2" charset="-122"/>
              </a:rPr>
              <a:t>Military Domain</a:t>
            </a:r>
          </a:p>
          <a:p>
            <a:pPr marL="762000" lvl="1" indent="-304800" eaLnBrk="1" hangingPunct="1">
              <a:lnSpc>
                <a:spcPct val="80000"/>
              </a:lnSpc>
            </a:pPr>
            <a:r>
              <a:rPr lang="en-US" altLang="zh-CN" sz="2000" i="1" dirty="0" smtClean="0">
                <a:ea typeface="SimSun" pitchFamily="2" charset="-122"/>
              </a:rPr>
              <a:t>“</a:t>
            </a:r>
            <a:r>
              <a:rPr lang="en-US" altLang="zh-CN" sz="2000" i="1" dirty="0" smtClean="0">
                <a:solidFill>
                  <a:srgbClr val="0000FF"/>
                </a:solidFill>
                <a:ea typeface="SimSun" pitchFamily="2" charset="-122"/>
              </a:rPr>
              <a:t>GA ADT 1, USDA, USAID</a:t>
            </a:r>
            <a:r>
              <a:rPr lang="en-US" altLang="zh-CN" sz="2000" i="1" dirty="0" smtClean="0">
                <a:ea typeface="SimSun" pitchFamily="2" charset="-122"/>
              </a:rPr>
              <a:t>, </a:t>
            </a:r>
            <a:r>
              <a:rPr lang="en-US" altLang="zh-CN" sz="2000" i="1" dirty="0" smtClean="0">
                <a:solidFill>
                  <a:srgbClr val="0000FF"/>
                </a:solidFill>
                <a:ea typeface="SimSun" pitchFamily="2" charset="-122"/>
              </a:rPr>
              <a:t>ADP, </a:t>
            </a:r>
            <a:r>
              <a:rPr lang="en-US" altLang="zh-CN" sz="2000" i="1" dirty="0" smtClean="0">
                <a:ea typeface="SimSun" pitchFamily="2" charset="-122"/>
              </a:rPr>
              <a:t>Turkish </a:t>
            </a:r>
            <a:r>
              <a:rPr lang="en-US" altLang="zh-CN" sz="2000" i="1" dirty="0" smtClean="0">
                <a:solidFill>
                  <a:srgbClr val="0000FF"/>
                </a:solidFill>
                <a:ea typeface="SimSun" pitchFamily="2" charset="-122"/>
              </a:rPr>
              <a:t>PRT</a:t>
            </a:r>
            <a:r>
              <a:rPr lang="en-US" altLang="zh-CN" sz="2000" i="1" dirty="0" smtClean="0">
                <a:ea typeface="SimSun" pitchFamily="2" charset="-122"/>
              </a:rPr>
              <a:t>, and the </a:t>
            </a:r>
            <a:r>
              <a:rPr lang="en-US" altLang="zh-CN" sz="2000" i="1" dirty="0" smtClean="0">
                <a:solidFill>
                  <a:srgbClr val="0000FF"/>
                </a:solidFill>
                <a:ea typeface="SimSun" pitchFamily="2" charset="-122"/>
              </a:rPr>
              <a:t>DAIL</a:t>
            </a:r>
            <a:r>
              <a:rPr lang="en-US" altLang="zh-CN" sz="2000" i="1" dirty="0" smtClean="0">
                <a:ea typeface="SimSun" pitchFamily="2" charset="-122"/>
              </a:rPr>
              <a:t> staff met to create the </a:t>
            </a:r>
            <a:r>
              <a:rPr lang="en-US" altLang="zh-CN" sz="2000" i="1" dirty="0" err="1" smtClean="0">
                <a:ea typeface="SimSun" pitchFamily="2" charset="-122"/>
              </a:rPr>
              <a:t>Wardak</a:t>
            </a:r>
            <a:r>
              <a:rPr lang="en-US" altLang="zh-CN" sz="2000" i="1" dirty="0" smtClean="0">
                <a:ea typeface="SimSun" pitchFamily="2" charset="-122"/>
              </a:rPr>
              <a:t> Agricultural Steering Committee.</a:t>
            </a:r>
            <a:r>
              <a:rPr lang="en-US" altLang="zh-CN" sz="2000" dirty="0" smtClean="0">
                <a:ea typeface="SimSun" pitchFamily="2" charset="-122"/>
              </a:rPr>
              <a:t> “</a:t>
            </a:r>
          </a:p>
          <a:p>
            <a:pPr marL="762000" lvl="1" indent="-304800" eaLnBrk="1" hangingPunct="1">
              <a:lnSpc>
                <a:spcPct val="80000"/>
              </a:lnSpc>
            </a:pPr>
            <a:r>
              <a:rPr lang="en-US" altLang="zh-CN" sz="2200" dirty="0" smtClean="0">
                <a:ea typeface="SimSun" pitchFamily="2" charset="-122"/>
              </a:rPr>
              <a:t>“</a:t>
            </a:r>
            <a:r>
              <a:rPr lang="en-US" altLang="zh-CN" sz="2200" i="1" dirty="0" smtClean="0">
                <a:solidFill>
                  <a:srgbClr val="0000FF"/>
                </a:solidFill>
                <a:ea typeface="SimSun" pitchFamily="2" charset="-122"/>
              </a:rPr>
              <a:t>DST</a:t>
            </a:r>
            <a:r>
              <a:rPr lang="en-US" altLang="zh-CN" sz="2200" dirty="0" smtClean="0">
                <a:ea typeface="SimSun" pitchFamily="2" charset="-122"/>
              </a:rPr>
              <a:t>” = “</a:t>
            </a:r>
            <a:r>
              <a:rPr lang="en-US" altLang="zh-CN" sz="2200" i="1" dirty="0" smtClean="0">
                <a:ea typeface="SimSun" pitchFamily="2" charset="-122"/>
              </a:rPr>
              <a:t>District Stability Team</a:t>
            </a:r>
            <a:r>
              <a:rPr lang="en-US" altLang="zh-CN" sz="2200" dirty="0" smtClean="0">
                <a:ea typeface="SimSun" pitchFamily="2" charset="-122"/>
              </a:rPr>
              <a:t>” or “</a:t>
            </a:r>
            <a:r>
              <a:rPr lang="en-US" altLang="zh-CN" sz="2200" i="1" dirty="0" smtClean="0">
                <a:ea typeface="SimSun" pitchFamily="2" charset="-122"/>
              </a:rPr>
              <a:t>District Sanitation Technician</a:t>
            </a:r>
            <a:r>
              <a:rPr lang="en-US" altLang="zh-CN" sz="2200" dirty="0" smtClean="0">
                <a:ea typeface="SimSun" pitchFamily="2" charset="-122"/>
              </a:rPr>
              <a:t>”?</a:t>
            </a:r>
          </a:p>
          <a:p>
            <a:pPr marL="762000" lvl="1" indent="-304800" eaLnBrk="1" hangingPunct="1">
              <a:lnSpc>
                <a:spcPct val="80000"/>
              </a:lnSpc>
            </a:pPr>
            <a:r>
              <a:rPr lang="en-US" i="1" dirty="0" smtClean="0">
                <a:ea typeface="SimSun" pitchFamily="2" charset="-122"/>
              </a:rPr>
              <a:t>“</a:t>
            </a:r>
            <a:r>
              <a:rPr lang="en-US" i="1" dirty="0">
                <a:solidFill>
                  <a:srgbClr val="0000FF"/>
                </a:solidFill>
                <a:ea typeface="SimSun" pitchFamily="2" charset="-122"/>
              </a:rPr>
              <a:t>ADP</a:t>
            </a:r>
            <a:r>
              <a:rPr lang="en-US" i="1" dirty="0">
                <a:ea typeface="SimSun" pitchFamily="2" charset="-122"/>
              </a:rPr>
              <a:t>” </a:t>
            </a:r>
            <a:r>
              <a:rPr lang="en-US" i="1" dirty="0" smtClean="0">
                <a:ea typeface="SimSun" pitchFamily="2" charset="-122"/>
              </a:rPr>
              <a:t>= </a:t>
            </a:r>
            <a:r>
              <a:rPr lang="en-US" i="1" dirty="0">
                <a:ea typeface="SimSun" pitchFamily="2" charset="-122"/>
              </a:rPr>
              <a:t>“Adrian Peterson” (Person) or “Arab Democratic Party” (Organization) or “American Democracy Project” (Initiative</a:t>
            </a:r>
            <a:r>
              <a:rPr lang="en-US" i="1" dirty="0" smtClean="0">
                <a:ea typeface="SimSun" pitchFamily="2" charset="-122"/>
              </a:rPr>
              <a:t>)?</a:t>
            </a:r>
            <a:endParaRPr lang="en-US" altLang="zh-CN" i="1" dirty="0">
              <a:ea typeface="SimSun" pitchFamily="2" charset="-122"/>
            </a:endParaRPr>
          </a:p>
        </p:txBody>
      </p:sp>
      <p:graphicFrame>
        <p:nvGraphicFramePr>
          <p:cNvPr id="2688015" name="Group 15"/>
          <p:cNvGraphicFramePr>
            <a:graphicFrameLocks noGrp="1"/>
          </p:cNvGraphicFramePr>
          <p:nvPr>
            <p:extLst>
              <p:ext uri="{D42A27DB-BD31-4B8C-83A1-F6EECF244321}">
                <p14:modId xmlns:p14="http://schemas.microsoft.com/office/powerpoint/2010/main" val="4277939410"/>
              </p:ext>
            </p:extLst>
          </p:nvPr>
        </p:nvGraphicFramePr>
        <p:xfrm>
          <a:off x="683706" y="1584134"/>
          <a:ext cx="7848600" cy="2103452"/>
        </p:xfrm>
        <a:graphic>
          <a:graphicData uri="http://schemas.openxmlformats.org/drawingml/2006/table">
            <a:tbl>
              <a:tblPr/>
              <a:tblGrid>
                <a:gridCol w="1098550"/>
                <a:gridCol w="6750050"/>
              </a:tblGrid>
              <a:tr h="9144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RA</a:t>
                      </a:r>
                      <a:endParaRPr kumimoji="0" lang="en-US" sz="18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“rheumatoid arthritis”, “</a:t>
                      </a:r>
                      <a:r>
                        <a:rPr kumimoji="0" lang="en-US" altLang="zh-CN" sz="18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tenal</a:t>
                      </a:r>
                      <a:r>
                        <a:rPr kumimoji="0" lang="en-US" altLang="zh-CN" sz="1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 artery”, “right atrium”, “right atrial”, “refractory anemia”, “radioactive”, “right arm”, “rheumatic arthritis”,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90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cs typeface="Arial" pitchFamily="34" charset="0"/>
                        </a:rPr>
                        <a:t>PN</a:t>
                      </a:r>
                      <a:endParaRPr kumimoji="0" lang="en-US"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“Penicillin”; “Pneumonia”; “</a:t>
                      </a:r>
                      <a:r>
                        <a:rPr kumimoji="0" lang="en-US" altLang="zh-CN" sz="18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Polyarteritis</a:t>
                      </a:r>
                      <a:r>
                        <a:rPr kumimoji="0" lang="en-US" altLang="zh-CN" sz="1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 “</a:t>
                      </a:r>
                      <a:r>
                        <a:rPr kumimoji="0" lang="en-US" altLang="zh-CN" sz="18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Nodosa</a:t>
                      </a:r>
                      <a:r>
                        <a:rPr kumimoji="0" lang="en-US" altLang="zh-CN" sz="1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 “Peripheral neuropathy”; “Peripheral nerve”; “Polyneuropathy”; “Pyelonephritis”; “Polyneuritis”; “Parenteral nutrition”; “Positional </a:t>
                      </a:r>
                      <a:r>
                        <a:rPr kumimoji="0" lang="en-US" altLang="zh-CN" sz="18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Nystagmus</a:t>
                      </a:r>
                      <a:r>
                        <a:rPr kumimoji="0" lang="en-US" altLang="zh-CN" sz="1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 “</a:t>
                      </a:r>
                      <a:r>
                        <a:rPr kumimoji="0" lang="en-US" altLang="zh-CN" sz="18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Periarteritis</a:t>
                      </a:r>
                      <a:r>
                        <a:rPr kumimoji="0" lang="en-US" altLang="zh-CN" sz="1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 </a:t>
                      </a:r>
                      <a:r>
                        <a:rPr kumimoji="0" lang="en-US" altLang="zh-CN" sz="18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nodosa</a:t>
                      </a:r>
                      <a:r>
                        <a:rPr kumimoji="0" lang="en-US" altLang="zh-CN" sz="1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1326468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smtClean="0"/>
              <a:t>Information overload</a:t>
            </a:r>
          </a:p>
        </p:txBody>
      </p:sp>
      <p:pic>
        <p:nvPicPr>
          <p:cNvPr id="14339" name="Content Placeholder 4" descr="signedDoc.jpe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067175" y="2982913"/>
            <a:ext cx="1009650" cy="1285875"/>
          </a:xfrm>
        </p:spPr>
      </p:pic>
      <p:pic>
        <p:nvPicPr>
          <p:cNvPr id="1434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3070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2667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438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209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1981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1981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308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2975" y="2536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5375" y="3070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75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527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200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8575" y="3352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971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514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1905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2667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3975" y="2765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2362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133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05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1676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8775" y="1676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003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2232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2765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070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222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895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2975" y="3048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67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209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5775" y="1600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7775" y="3940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175" y="4038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2575" y="3635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406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178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7775" y="2949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4975" y="2949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276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3505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5975" y="4038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343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495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168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9175" y="4321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940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482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2873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7975" y="3124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3222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2775" y="2819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590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362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7975" y="2133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5175" y="2133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460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3775" y="2689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3222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527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679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352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9375" y="3505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124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667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2057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75" y="2819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4775" y="2917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2514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286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057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155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8175" y="2384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2917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222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375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048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3775" y="3200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819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62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8575" y="4092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0975" y="4191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3787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559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330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8575" y="3101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5775" y="3101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429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3657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6775" y="4191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495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648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321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9975" y="4473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092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635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2775" y="3025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3679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3775" y="37782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3375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146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917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2689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8575" y="2689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0162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32448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37782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0830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2354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908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2775" y="4060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679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222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2613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5775" y="3375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8175" y="34734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3070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841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613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7114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29400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3975" y="34734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7782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9306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603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3756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375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917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4648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4746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6775" y="4343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114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886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3657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9175" y="3657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984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7775" y="4213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175" y="4746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5051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203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876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5029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648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4191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3581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2975" y="3505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375" y="3603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3200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971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743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2975" y="2514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2514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841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070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1175" y="3603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908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060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733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5" y="3886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05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 y="2438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3200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3298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2895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667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438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536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3175" y="2765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3298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603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756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429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581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200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743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4473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5975" y="4572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75" y="4168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940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711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3482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3482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810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9375" y="4038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4572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876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029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702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4854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473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016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3406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2743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2841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2175" y="2438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209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81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1752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4575" y="1752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079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3175" y="2308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5575" y="2841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146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298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971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8775" y="3124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743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86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1676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1775" y="2438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4175" y="2536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6575" y="2133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905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676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1775" y="1447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8975" y="1447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774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67575" y="2003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19975" y="2536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841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994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667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3175" y="2819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438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981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7975" y="3711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0375" y="3810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2775" y="3406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178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949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7975" y="2720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5175" y="2720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048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3775" y="3276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6175" y="3810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114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267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940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75" y="4092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711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254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2175" y="2644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2994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2975" y="2590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5375" y="1905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32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3975" y="2460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2994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298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51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124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2575" y="2590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4975" y="2689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2286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057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828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27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8375" y="2155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2689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994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146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819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3975" y="2971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590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133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8775" y="3863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1175" y="3962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3559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330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101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8775" y="2873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5975" y="2873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200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4575" y="3429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6975" y="3962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267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419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092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175" y="4244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863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406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2975" y="2797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3451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3975" y="35496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3146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917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689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2460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8775" y="2460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7876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30162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35496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8544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0068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679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2975" y="3832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51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5975" y="3146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8375" y="32448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2841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613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384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4828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1775" y="27114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4175" y="32448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5496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7020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375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3527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146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689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2175" y="4419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4575" y="4518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6975" y="4114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886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657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2175" y="3429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75" y="3429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756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7975" y="3984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0375" y="4518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822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648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4800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419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962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3352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2514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2613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2575" y="2209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81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52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1524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1524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851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2079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5975" y="2613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917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070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743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2895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514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57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1447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2209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4575" y="2308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6975" y="1905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76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47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1219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9375" y="1219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46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7975" y="1774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2308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613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765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438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2590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209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752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75" y="3482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3581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3175" y="3178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949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720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75" y="2492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2492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819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4175" y="3048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6575" y="3581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886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38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711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3863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482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25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2575" y="2416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2765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 y="2362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676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03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5" y="2232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6775" y="2765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70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22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95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2975" y="2362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375" y="2460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2057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00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98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1927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1175" y="2460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765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917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590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5" y="2743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62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3635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1575" y="3733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3330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101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73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2644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644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971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3200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3733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038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191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863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0575" y="4016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635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78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 y="2568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3222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5" y="33210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6775" y="2917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89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60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2232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2232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590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27876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33210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6258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7782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451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 y="3603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22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917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0162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1175" y="2613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384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155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2542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24828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4575" y="30162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3210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4734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146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3298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917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460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2575" y="4191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4289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3886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657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429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2575" y="3200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3200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527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75" y="3756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4289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94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0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419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0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4572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0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191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0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733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0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6775" y="3124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05" name="Picture 470" descr="magnifying-glass-02.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7526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 name="Oval 470"/>
          <p:cNvSpPr/>
          <p:nvPr/>
        </p:nvSpPr>
        <p:spPr>
          <a:xfrm>
            <a:off x="4419600" y="3124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2" name="Oval 471"/>
          <p:cNvSpPr/>
          <p:nvPr/>
        </p:nvSpPr>
        <p:spPr>
          <a:xfrm>
            <a:off x="4495800" y="3657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3" name="Oval 472"/>
          <p:cNvSpPr/>
          <p:nvPr/>
        </p:nvSpPr>
        <p:spPr>
          <a:xfrm>
            <a:off x="3810000" y="3124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4" name="Oval 473"/>
          <p:cNvSpPr/>
          <p:nvPr/>
        </p:nvSpPr>
        <p:spPr>
          <a:xfrm>
            <a:off x="3962400" y="3581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5" name="Oval 474"/>
          <p:cNvSpPr/>
          <p:nvPr/>
        </p:nvSpPr>
        <p:spPr>
          <a:xfrm>
            <a:off x="3581400" y="3352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6" name="Oval 475"/>
          <p:cNvSpPr/>
          <p:nvPr/>
        </p:nvSpPr>
        <p:spPr>
          <a:xfrm>
            <a:off x="4267200" y="4267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7" name="Oval 476"/>
          <p:cNvSpPr/>
          <p:nvPr/>
        </p:nvSpPr>
        <p:spPr>
          <a:xfrm>
            <a:off x="4191000" y="2667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8" name="Oval 477"/>
          <p:cNvSpPr/>
          <p:nvPr/>
        </p:nvSpPr>
        <p:spPr>
          <a:xfrm>
            <a:off x="4800600" y="2819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9" name="Oval 478"/>
          <p:cNvSpPr/>
          <p:nvPr/>
        </p:nvSpPr>
        <p:spPr>
          <a:xfrm>
            <a:off x="4953000" y="2590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80" name="Oval 479"/>
          <p:cNvSpPr/>
          <p:nvPr/>
        </p:nvSpPr>
        <p:spPr>
          <a:xfrm>
            <a:off x="5410200" y="2971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81" name="Oval 480"/>
          <p:cNvSpPr/>
          <p:nvPr/>
        </p:nvSpPr>
        <p:spPr>
          <a:xfrm>
            <a:off x="5562600" y="3657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82" name="Oval 481"/>
          <p:cNvSpPr/>
          <p:nvPr/>
        </p:nvSpPr>
        <p:spPr>
          <a:xfrm>
            <a:off x="4953000" y="3505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83" name="Oval 482"/>
          <p:cNvSpPr/>
          <p:nvPr/>
        </p:nvSpPr>
        <p:spPr>
          <a:xfrm>
            <a:off x="5105400" y="4191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84" name="Oval 483"/>
          <p:cNvSpPr/>
          <p:nvPr/>
        </p:nvSpPr>
        <p:spPr>
          <a:xfrm>
            <a:off x="4953000" y="4343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cxnSp>
        <p:nvCxnSpPr>
          <p:cNvPr id="486" name="Straight Connector 485"/>
          <p:cNvCxnSpPr>
            <a:stCxn id="477" idx="3"/>
            <a:endCxn id="471" idx="2"/>
          </p:cNvCxnSpPr>
          <p:nvPr/>
        </p:nvCxnSpPr>
        <p:spPr>
          <a:xfrm rot="16200000" flipH="1">
            <a:off x="4095751" y="2838450"/>
            <a:ext cx="430212" cy="2174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a:stCxn id="478" idx="6"/>
            <a:endCxn id="472" idx="4"/>
          </p:cNvCxnSpPr>
          <p:nvPr/>
        </p:nvCxnSpPr>
        <p:spPr>
          <a:xfrm flipH="1">
            <a:off x="4533900" y="2857500"/>
            <a:ext cx="342900" cy="8763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p:cNvCxnSpPr>
            <a:stCxn id="484" idx="5"/>
          </p:cNvCxnSpPr>
          <p:nvPr/>
        </p:nvCxnSpPr>
        <p:spPr>
          <a:xfrm rot="5400000" flipH="1">
            <a:off x="4381500" y="3771900"/>
            <a:ext cx="750888" cy="5222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p:cNvCxnSpPr>
            <a:stCxn id="483" idx="1"/>
            <a:endCxn id="472" idx="5"/>
          </p:cNvCxnSpPr>
          <p:nvPr/>
        </p:nvCxnSpPr>
        <p:spPr>
          <a:xfrm rot="16200000" flipV="1">
            <a:off x="4598988" y="3684588"/>
            <a:ext cx="479425" cy="5556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p:cNvCxnSpPr>
            <a:stCxn id="482" idx="6"/>
            <a:endCxn id="472" idx="5"/>
          </p:cNvCxnSpPr>
          <p:nvPr/>
        </p:nvCxnSpPr>
        <p:spPr>
          <a:xfrm flipH="1">
            <a:off x="4560888" y="3543300"/>
            <a:ext cx="468312" cy="1793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p:cNvCxnSpPr>
            <a:stCxn id="483" idx="1"/>
            <a:endCxn id="476" idx="1"/>
          </p:cNvCxnSpPr>
          <p:nvPr/>
        </p:nvCxnSpPr>
        <p:spPr>
          <a:xfrm rot="16200000" flipH="1" flipV="1">
            <a:off x="4659313" y="3821113"/>
            <a:ext cx="76200" cy="838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p:cNvCxnSpPr>
            <a:stCxn id="484" idx="7"/>
            <a:endCxn id="476" idx="2"/>
          </p:cNvCxnSpPr>
          <p:nvPr/>
        </p:nvCxnSpPr>
        <p:spPr>
          <a:xfrm rot="16200000" flipV="1">
            <a:off x="4618037" y="3954463"/>
            <a:ext cx="49213" cy="7508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p:cNvCxnSpPr>
            <a:stCxn id="484" idx="2"/>
            <a:endCxn id="474" idx="0"/>
          </p:cNvCxnSpPr>
          <p:nvPr/>
        </p:nvCxnSpPr>
        <p:spPr>
          <a:xfrm rot="10800000">
            <a:off x="4000500" y="3581400"/>
            <a:ext cx="952500" cy="8001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a:stCxn id="474" idx="5"/>
            <a:endCxn id="473" idx="6"/>
          </p:cNvCxnSpPr>
          <p:nvPr/>
        </p:nvCxnSpPr>
        <p:spPr>
          <a:xfrm rot="5400000" flipH="1">
            <a:off x="3714750" y="3333750"/>
            <a:ext cx="484188" cy="1412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a:stCxn id="475" idx="0"/>
            <a:endCxn id="473" idx="1"/>
          </p:cNvCxnSpPr>
          <p:nvPr/>
        </p:nvCxnSpPr>
        <p:spPr>
          <a:xfrm rot="5400000" flipH="1" flipV="1">
            <a:off x="3611563" y="3143250"/>
            <a:ext cx="217487" cy="2016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p:cNvCxnSpPr>
            <a:endCxn id="474" idx="2"/>
          </p:cNvCxnSpPr>
          <p:nvPr/>
        </p:nvCxnSpPr>
        <p:spPr>
          <a:xfrm>
            <a:off x="3505200" y="3352800"/>
            <a:ext cx="457200" cy="2667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p:cNvCxnSpPr>
            <a:stCxn id="481" idx="1"/>
            <a:endCxn id="479" idx="3"/>
          </p:cNvCxnSpPr>
          <p:nvPr/>
        </p:nvCxnSpPr>
        <p:spPr>
          <a:xfrm rot="16200000" flipV="1">
            <a:off x="4762500" y="2857501"/>
            <a:ext cx="1012825"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p:cNvCxnSpPr>
            <a:stCxn id="480" idx="5"/>
            <a:endCxn id="479" idx="1"/>
          </p:cNvCxnSpPr>
          <p:nvPr/>
        </p:nvCxnSpPr>
        <p:spPr>
          <a:xfrm rot="5400000" flipH="1">
            <a:off x="5002213" y="2563813"/>
            <a:ext cx="434975" cy="5111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a:stCxn id="481" idx="3"/>
            <a:endCxn id="480" idx="0"/>
          </p:cNvCxnSpPr>
          <p:nvPr/>
        </p:nvCxnSpPr>
        <p:spPr>
          <a:xfrm rot="5400000" flipH="1">
            <a:off x="5135563" y="3284537"/>
            <a:ext cx="750888" cy="1254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652550" y="44624"/>
            <a:ext cx="3445321" cy="3046988"/>
          </a:xfrm>
          <a:prstGeom prst="rect">
            <a:avLst/>
          </a:prstGeom>
          <a:solidFill>
            <a:srgbClr val="FFFFCC"/>
          </a:solidFill>
          <a:ln>
            <a:solidFill>
              <a:schemeClr val="accent1"/>
            </a:solidFill>
          </a:ln>
        </p:spPr>
        <p:txBody>
          <a:bodyPr wrap="square" rtlCol="0">
            <a:spAutoFit/>
          </a:bodyPr>
          <a:lstStyle/>
          <a:p>
            <a:r>
              <a:rPr lang="en-US" dirty="0" smtClean="0">
                <a:solidFill>
                  <a:srgbClr val="C00000"/>
                </a:solidFill>
                <a:latin typeface="Calibri" panose="020F0502020204030204" pitchFamily="34" charset="0"/>
              </a:rPr>
              <a:t>Downside:</a:t>
            </a:r>
          </a:p>
          <a:p>
            <a:pPr marL="285750" indent="-285750">
              <a:buFontTx/>
              <a:buChar char="-"/>
            </a:pPr>
            <a:r>
              <a:rPr lang="en-US" dirty="0" smtClean="0">
                <a:latin typeface="Calibri" panose="020F0502020204030204" pitchFamily="34" charset="0"/>
              </a:rPr>
              <a:t>We need to deal with a lot of information</a:t>
            </a:r>
          </a:p>
          <a:p>
            <a:r>
              <a:rPr lang="en-US" dirty="0" smtClean="0">
                <a:solidFill>
                  <a:srgbClr val="C00000"/>
                </a:solidFill>
                <a:latin typeface="Calibri" panose="020F0502020204030204" pitchFamily="34" charset="0"/>
              </a:rPr>
              <a:t>Upside:</a:t>
            </a:r>
          </a:p>
          <a:p>
            <a:pPr marL="285750" indent="-285750">
              <a:buFontTx/>
              <a:buChar char="-"/>
            </a:pPr>
            <a:r>
              <a:rPr lang="en-US" dirty="0" smtClean="0">
                <a:latin typeface="Calibri" panose="020F0502020204030204" pitchFamily="34" charset="0"/>
              </a:rPr>
              <a:t>We may be able to </a:t>
            </a:r>
            <a:r>
              <a:rPr lang="en-US" dirty="0" smtClean="0">
                <a:solidFill>
                  <a:srgbClr val="C00000"/>
                </a:solidFill>
                <a:latin typeface="Calibri" panose="020F0502020204030204" pitchFamily="34" charset="0"/>
              </a:rPr>
              <a:t>acquire knowledge </a:t>
            </a:r>
          </a:p>
          <a:p>
            <a:pPr marL="285750" indent="-285750">
              <a:buFontTx/>
              <a:buChar char="-"/>
            </a:pPr>
            <a:r>
              <a:rPr lang="en-US" dirty="0" smtClean="0">
                <a:latin typeface="Calibri" panose="020F0502020204030204" pitchFamily="34" charset="0"/>
              </a:rPr>
              <a:t>This knowledge might support </a:t>
            </a:r>
            <a:r>
              <a:rPr lang="en-US" dirty="0" smtClean="0">
                <a:solidFill>
                  <a:srgbClr val="C00000"/>
                </a:solidFill>
                <a:latin typeface="Calibri" panose="020F0502020204030204" pitchFamily="34" charset="0"/>
              </a:rPr>
              <a:t>language understanding </a:t>
            </a:r>
          </a:p>
          <a:p>
            <a:pPr marL="742950" lvl="1" indent="-285750">
              <a:buFontTx/>
              <a:buChar char="-"/>
            </a:pPr>
            <a:r>
              <a:rPr lang="en-US" sz="1600" dirty="0" smtClean="0">
                <a:latin typeface="Calibri" panose="020F0502020204030204" pitchFamily="34" charset="0"/>
              </a:rPr>
              <a:t>(We may need to understand something  in order to do it, though)</a:t>
            </a:r>
          </a:p>
        </p:txBody>
      </p:sp>
      <p:pic>
        <p:nvPicPr>
          <p:cNvPr id="1026" name="Picture 2" descr="C:\Users\danr\AppData\Local\Microsoft\Windows\Temporary Internet Files\Content.IE5\491PDB12\MC910216324[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5621" y="2306772"/>
            <a:ext cx="646783" cy="68854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4</a:t>
            </a:fld>
            <a:endParaRPr lang="en-US" altLang="zh-TW" dirty="0"/>
          </a:p>
        </p:txBody>
      </p:sp>
    </p:spTree>
    <p:extLst>
      <p:ext uri="{BB962C8B-B14F-4D97-AF65-F5344CB8AC3E}">
        <p14:creationId xmlns:p14="http://schemas.microsoft.com/office/powerpoint/2010/main" val="3130709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Mention Expansion</a:t>
            </a:r>
            <a:endParaRPr lang="en-US" dirty="0"/>
          </a:p>
        </p:txBody>
      </p:sp>
      <p:sp>
        <p:nvSpPr>
          <p:cNvPr id="3" name="Content Placeholder 2"/>
          <p:cNvSpPr>
            <a:spLocks noGrp="1"/>
          </p:cNvSpPr>
          <p:nvPr>
            <p:ph idx="1"/>
          </p:nvPr>
        </p:nvSpPr>
        <p:spPr>
          <a:xfrm>
            <a:off x="87084" y="762842"/>
            <a:ext cx="9299376" cy="5001419"/>
          </a:xfrm>
        </p:spPr>
        <p:txBody>
          <a:bodyPr/>
          <a:lstStyle/>
          <a:p>
            <a:r>
              <a:rPr lang="en-US" sz="2000" dirty="0"/>
              <a:t>Co-reference resolution</a:t>
            </a:r>
          </a:p>
          <a:p>
            <a:pPr lvl="1"/>
            <a:r>
              <a:rPr lang="en-US" sz="2000" dirty="0"/>
              <a:t>Each mention in a co-referential cluster should link to the same concept</a:t>
            </a:r>
          </a:p>
          <a:p>
            <a:pPr lvl="1"/>
            <a:r>
              <a:rPr lang="en-US" sz="2000" dirty="0"/>
              <a:t>Canonical names are often less </a:t>
            </a:r>
            <a:r>
              <a:rPr lang="en-US" sz="2000" dirty="0" smtClean="0"/>
              <a:t>ambiguous</a:t>
            </a:r>
          </a:p>
          <a:p>
            <a:pPr lvl="1"/>
            <a:r>
              <a:rPr lang="en-US" sz="2000" dirty="0" smtClean="0"/>
              <a:t>Correct types: “</a:t>
            </a:r>
            <a:r>
              <a:rPr lang="en-US" sz="2000" i="1" dirty="0" smtClean="0"/>
              <a:t>Detroit</a:t>
            </a:r>
            <a:r>
              <a:rPr lang="en-US" sz="2000" dirty="0"/>
              <a:t>” =</a:t>
            </a:r>
            <a:r>
              <a:rPr lang="en-US" sz="2000" dirty="0" smtClean="0"/>
              <a:t> </a:t>
            </a:r>
            <a:r>
              <a:rPr lang="en-US" sz="2000" dirty="0"/>
              <a:t>“</a:t>
            </a:r>
            <a:r>
              <a:rPr lang="en-US" sz="2000" i="1" dirty="0"/>
              <a:t>Red Wings</a:t>
            </a:r>
            <a:r>
              <a:rPr lang="en-US" sz="2000" dirty="0" smtClean="0"/>
              <a:t>”; “</a:t>
            </a:r>
            <a:r>
              <a:rPr lang="en-US" sz="2000" i="1" dirty="0"/>
              <a:t>Newport</a:t>
            </a:r>
            <a:r>
              <a:rPr lang="en-US" sz="2000" dirty="0"/>
              <a:t>” </a:t>
            </a:r>
            <a:r>
              <a:rPr lang="en-US" sz="2000" dirty="0" smtClean="0"/>
              <a:t>= </a:t>
            </a:r>
            <a:r>
              <a:rPr lang="en-US" sz="2000" dirty="0"/>
              <a:t>“</a:t>
            </a:r>
            <a:r>
              <a:rPr lang="en-US" sz="2000" i="1" dirty="0"/>
              <a:t>Newport-Gwent Dragons</a:t>
            </a:r>
            <a:r>
              <a:rPr lang="en-US" sz="2000" dirty="0"/>
              <a:t>”</a:t>
            </a:r>
          </a:p>
          <a:p>
            <a:r>
              <a:rPr lang="en-US" sz="2000" dirty="0"/>
              <a:t>Known Aliases</a:t>
            </a:r>
          </a:p>
          <a:p>
            <a:pPr lvl="1"/>
            <a:r>
              <a:rPr lang="en-US" sz="2000" dirty="0"/>
              <a:t>KB link mining (e.g., Wikipedia “re-direct</a:t>
            </a:r>
            <a:r>
              <a:rPr lang="en-US" sz="2000" dirty="0" smtClean="0"/>
              <a:t>”) (</a:t>
            </a:r>
            <a:r>
              <a:rPr lang="en-US" sz="2000" dirty="0" err="1"/>
              <a:t>Nemeskey</a:t>
            </a:r>
            <a:r>
              <a:rPr lang="en-US" sz="2000" dirty="0"/>
              <a:t> et al., 2010</a:t>
            </a:r>
            <a:r>
              <a:rPr lang="en-US" sz="2000" dirty="0" smtClean="0"/>
              <a:t>)</a:t>
            </a:r>
            <a:endParaRPr lang="en-US" sz="2000" dirty="0"/>
          </a:p>
          <a:p>
            <a:pPr lvl="1"/>
            <a:r>
              <a:rPr lang="en-US" sz="2000" dirty="0" smtClean="0"/>
              <a:t>Patterns for Nicknames/ Acronym mining (Zhang et al., 2011; </a:t>
            </a:r>
            <a:r>
              <a:rPr lang="en-US" sz="2000" dirty="0" err="1" smtClean="0"/>
              <a:t>Tamang</a:t>
            </a:r>
            <a:r>
              <a:rPr lang="en-US" sz="2000" dirty="0" smtClean="0"/>
              <a:t> et al., 2012)</a:t>
            </a:r>
          </a:p>
          <a:p>
            <a:pPr marL="457200" lvl="1" indent="0">
              <a:spcBef>
                <a:spcPts val="500"/>
              </a:spcBef>
              <a:buClr>
                <a:srgbClr val="00B050"/>
              </a:buClr>
              <a:buNone/>
            </a:pPr>
            <a:r>
              <a:rPr lang="en-US" altLang="zh-CN" sz="2000" dirty="0" smtClean="0">
                <a:solidFill>
                  <a:schemeClr val="tx1"/>
                </a:solidFill>
                <a:ea typeface="宋体" pitchFamily="2" charset="-122"/>
              </a:rPr>
              <a:t>“full-name</a:t>
            </a:r>
            <a:r>
              <a:rPr lang="en-US" altLang="zh-CN" sz="2000" dirty="0">
                <a:solidFill>
                  <a:schemeClr val="tx1"/>
                </a:solidFill>
                <a:ea typeface="宋体" pitchFamily="2" charset="-122"/>
              </a:rPr>
              <a:t>” (acronym) or “acronym (full-name</a:t>
            </a:r>
            <a:r>
              <a:rPr lang="en-US" altLang="zh-CN" sz="2000" dirty="0" smtClean="0">
                <a:solidFill>
                  <a:schemeClr val="tx1"/>
                </a:solidFill>
                <a:ea typeface="宋体" pitchFamily="2" charset="-122"/>
              </a:rPr>
              <a:t>)”, “city, state/country”</a:t>
            </a:r>
          </a:p>
          <a:p>
            <a:pPr marL="400050">
              <a:spcBef>
                <a:spcPts val="500"/>
              </a:spcBef>
              <a:buClr>
                <a:srgbClr val="00B050"/>
              </a:buClr>
            </a:pPr>
            <a:r>
              <a:rPr lang="en-US" sz="2000" dirty="0" smtClean="0"/>
              <a:t>Statistical models such as weighted finite state transducer (</a:t>
            </a:r>
            <a:r>
              <a:rPr lang="en-US" sz="2000" dirty="0" err="1" smtClean="0"/>
              <a:t>Friburger</a:t>
            </a:r>
            <a:r>
              <a:rPr lang="en-US" sz="2000" dirty="0" smtClean="0"/>
              <a:t> and </a:t>
            </a:r>
            <a:r>
              <a:rPr lang="en-US" sz="2000" dirty="0" err="1" smtClean="0"/>
              <a:t>Maurel</a:t>
            </a:r>
            <a:r>
              <a:rPr lang="en-US" sz="2000" dirty="0" smtClean="0"/>
              <a:t>, 2004)</a:t>
            </a:r>
          </a:p>
          <a:p>
            <a:pPr marL="800100" lvl="1">
              <a:spcBef>
                <a:spcPts val="500"/>
              </a:spcBef>
              <a:buClr>
                <a:srgbClr val="00B050"/>
              </a:buClr>
            </a:pPr>
            <a:r>
              <a:rPr lang="en-US" sz="1800" dirty="0" smtClean="0"/>
              <a:t>CCP = “Communist Party of China”; “MINDEF” = “Ministry of </a:t>
            </a:r>
            <a:r>
              <a:rPr lang="en-US" sz="1800" dirty="0" err="1" smtClean="0"/>
              <a:t>Defence</a:t>
            </a:r>
            <a:r>
              <a:rPr lang="en-US" sz="1800" dirty="0" smtClean="0"/>
              <a:t>”</a:t>
            </a:r>
          </a:p>
          <a:p>
            <a:pPr marL="400050">
              <a:spcBef>
                <a:spcPts val="500"/>
              </a:spcBef>
              <a:buClr>
                <a:srgbClr val="00B050"/>
              </a:buClr>
            </a:pPr>
            <a:r>
              <a:rPr lang="en-US" sz="2000" dirty="0" smtClean="0"/>
              <a:t>Ambiguity drops from </a:t>
            </a:r>
            <a:r>
              <a:rPr lang="en-US" sz="2000" dirty="0"/>
              <a:t>46.3% to 11.2% (</a:t>
            </a:r>
            <a:r>
              <a:rPr lang="en-US" sz="2000" dirty="0" smtClean="0"/>
              <a:t>Chen and </a:t>
            </a:r>
            <a:r>
              <a:rPr lang="en-US" sz="2000" dirty="0" err="1" smtClean="0"/>
              <a:t>Ji</a:t>
            </a:r>
            <a:r>
              <a:rPr lang="en-US" sz="2000" dirty="0" smtClean="0"/>
              <a:t>, 2011; </a:t>
            </a:r>
            <a:r>
              <a:rPr lang="en-US" sz="2000" dirty="0" err="1"/>
              <a:t>Tamang</a:t>
            </a:r>
            <a:r>
              <a:rPr lang="en-US" sz="2000" dirty="0"/>
              <a:t> et al., 2012). </a:t>
            </a:r>
          </a:p>
          <a:p>
            <a:pPr marL="457200" lvl="1" indent="0">
              <a:spcBef>
                <a:spcPts val="500"/>
              </a:spcBef>
              <a:buClr>
                <a:srgbClr val="00B050"/>
              </a:buClr>
              <a:buNone/>
            </a:pPr>
            <a:endParaRPr lang="en-US" altLang="zh-CN" sz="2000" dirty="0">
              <a:solidFill>
                <a:schemeClr val="tx1"/>
              </a:solidFill>
              <a:ea typeface="宋体" pitchFamily="2" charset="-122"/>
            </a:endParaRPr>
          </a:p>
          <a:p>
            <a:pPr lvl="1"/>
            <a:endParaRPr lang="en-US" sz="2000" dirty="0"/>
          </a:p>
        </p:txBody>
      </p:sp>
      <p:sp>
        <p:nvSpPr>
          <p:cNvPr id="4" name="Slide Number Placeholder 3"/>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40</a:t>
            </a:fld>
            <a:endParaRPr lang="en-US" altLang="zh-TW" dirty="0"/>
          </a:p>
        </p:txBody>
      </p:sp>
    </p:spTree>
    <p:extLst>
      <p:ext uri="{BB962C8B-B14F-4D97-AF65-F5344CB8AC3E}">
        <p14:creationId xmlns:p14="http://schemas.microsoft.com/office/powerpoint/2010/main" val="40620359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p:cNvSpPr>
            <a:spLocks noGrp="1"/>
          </p:cNvSpPr>
          <p:nvPr>
            <p:ph type="title"/>
          </p:nvPr>
        </p:nvSpPr>
        <p:spPr/>
        <p:txBody>
          <a:bodyPr/>
          <a:lstStyle/>
          <a:p>
            <a:r>
              <a:rPr lang="en-US" altLang="en-US" dirty="0" smtClean="0"/>
              <a:t>High-level Algorithmic Approach </a:t>
            </a:r>
          </a:p>
        </p:txBody>
      </p:sp>
      <p:sp>
        <p:nvSpPr>
          <p:cNvPr id="21507" name="Content Placeholder 6"/>
          <p:cNvSpPr>
            <a:spLocks noGrp="1"/>
          </p:cNvSpPr>
          <p:nvPr>
            <p:ph idx="1"/>
          </p:nvPr>
        </p:nvSpPr>
        <p:spPr/>
        <p:txBody>
          <a:bodyPr/>
          <a:lstStyle/>
          <a:p>
            <a:pPr eaLnBrk="1" hangingPunct="1"/>
            <a:r>
              <a:rPr lang="en-US" altLang="en-US" sz="2000" dirty="0" smtClean="0">
                <a:solidFill>
                  <a:srgbClr val="C00000"/>
                </a:solidFill>
              </a:rPr>
              <a:t>Input:</a:t>
            </a:r>
            <a:r>
              <a:rPr lang="en-US" altLang="en-US" sz="2000" dirty="0" smtClean="0"/>
              <a:t> A text document d;              </a:t>
            </a:r>
            <a:r>
              <a:rPr lang="en-US" altLang="en-US" sz="2000" dirty="0" smtClean="0">
                <a:solidFill>
                  <a:srgbClr val="C00000"/>
                </a:solidFill>
              </a:rPr>
              <a:t>Output: </a:t>
            </a:r>
            <a:r>
              <a:rPr lang="en-US" altLang="en-US" sz="2000" dirty="0" smtClean="0"/>
              <a:t>a set of pairs (</a:t>
            </a:r>
            <a:r>
              <a:rPr lang="en-US" altLang="en-US" sz="2000" dirty="0" smtClean="0">
                <a:latin typeface="Palatino Linotype"/>
              </a:rPr>
              <a:t>m</a:t>
            </a:r>
            <a:r>
              <a:rPr lang="en-US" altLang="en-US" sz="2000" baseline="-25000" dirty="0" smtClean="0">
                <a:latin typeface="Palatino Linotype"/>
              </a:rPr>
              <a:t>i</a:t>
            </a:r>
            <a:r>
              <a:rPr lang="en-US" altLang="en-US" sz="2000" dirty="0" smtClean="0">
                <a:latin typeface="Palatino Linotype"/>
              </a:rPr>
              <a:t> ,t</a:t>
            </a:r>
            <a:r>
              <a:rPr lang="en-US" altLang="en-US" sz="2000" baseline="-25000" dirty="0" smtClean="0">
                <a:latin typeface="Calibri"/>
              </a:rPr>
              <a:t>i</a:t>
            </a:r>
            <a:r>
              <a:rPr lang="en-US" altLang="en-US" sz="2000" dirty="0" smtClean="0"/>
              <a:t>) </a:t>
            </a:r>
          </a:p>
          <a:p>
            <a:pPr lvl="1"/>
            <a:r>
              <a:rPr lang="en-US" altLang="en-US" sz="2000" dirty="0" smtClean="0">
                <a:solidFill>
                  <a:srgbClr val="C00000"/>
                </a:solidFill>
                <a:latin typeface="Palatino Linotype"/>
              </a:rPr>
              <a:t>m</a:t>
            </a:r>
            <a:r>
              <a:rPr lang="en-US" altLang="en-US" sz="2000" baseline="-25000" dirty="0" smtClean="0">
                <a:solidFill>
                  <a:srgbClr val="C00000"/>
                </a:solidFill>
                <a:latin typeface="Calibri"/>
              </a:rPr>
              <a:t>i</a:t>
            </a:r>
            <a:r>
              <a:rPr lang="en-US" altLang="en-US" sz="2000" dirty="0" smtClean="0"/>
              <a:t> are mentions in d;       </a:t>
            </a:r>
            <a:r>
              <a:rPr lang="en-US" altLang="en-US" sz="2000" dirty="0" smtClean="0">
                <a:solidFill>
                  <a:srgbClr val="C00000"/>
                </a:solidFill>
                <a:latin typeface="Palatino Linotype"/>
              </a:rPr>
              <a:t>t</a:t>
            </a:r>
            <a:r>
              <a:rPr lang="en-US" altLang="en-US" sz="2000" baseline="-25000" dirty="0" smtClean="0">
                <a:solidFill>
                  <a:srgbClr val="C00000"/>
                </a:solidFill>
                <a:latin typeface="Calibri"/>
              </a:rPr>
              <a:t>i</a:t>
            </a:r>
            <a:r>
              <a:rPr lang="en-US" altLang="en-US" sz="2000" dirty="0" smtClean="0"/>
              <a:t> are corresponding Wikipedia titles, or NIL. </a:t>
            </a:r>
          </a:p>
          <a:p>
            <a:r>
              <a:rPr lang="en-US" altLang="en-US" sz="2000" dirty="0" smtClean="0">
                <a:solidFill>
                  <a:srgbClr val="C00000"/>
                </a:solidFill>
              </a:rPr>
              <a:t>(1) Identify mentions </a:t>
            </a:r>
            <a:r>
              <a:rPr lang="en-US" altLang="en-US" sz="2000" dirty="0">
                <a:solidFill>
                  <a:srgbClr val="C00000"/>
                </a:solidFill>
                <a:latin typeface="Palatino Linotype"/>
              </a:rPr>
              <a:t>m</a:t>
            </a:r>
            <a:r>
              <a:rPr lang="en-US" altLang="en-US" sz="2000" baseline="-25000" dirty="0">
                <a:solidFill>
                  <a:srgbClr val="C00000"/>
                </a:solidFill>
                <a:latin typeface="Calibri"/>
              </a:rPr>
              <a:t>i</a:t>
            </a:r>
            <a:r>
              <a:rPr lang="en-US" altLang="en-US" sz="2000" dirty="0">
                <a:solidFill>
                  <a:srgbClr val="C00000"/>
                </a:solidFill>
              </a:rPr>
              <a:t> </a:t>
            </a:r>
            <a:r>
              <a:rPr lang="en-US" altLang="en-US" sz="2000" dirty="0" smtClean="0">
                <a:solidFill>
                  <a:srgbClr val="C00000"/>
                </a:solidFill>
              </a:rPr>
              <a:t>in d </a:t>
            </a:r>
            <a:endParaRPr lang="en-US" altLang="en-US" sz="2000" dirty="0">
              <a:solidFill>
                <a:srgbClr val="C00000"/>
              </a:solidFill>
            </a:endParaRPr>
          </a:p>
          <a:p>
            <a:r>
              <a:rPr lang="en-US" altLang="en-US" sz="2000" dirty="0" smtClean="0">
                <a:solidFill>
                  <a:srgbClr val="C00000"/>
                </a:solidFill>
              </a:rPr>
              <a:t>(2) Local Inference</a:t>
            </a:r>
          </a:p>
          <a:p>
            <a:pPr lvl="1"/>
            <a:r>
              <a:rPr lang="en-US" altLang="en-US" sz="2000" dirty="0" smtClean="0"/>
              <a:t>For each </a:t>
            </a:r>
            <a:r>
              <a:rPr lang="en-US" altLang="en-US" sz="2000" dirty="0">
                <a:latin typeface="Palatino Linotype"/>
              </a:rPr>
              <a:t>m</a:t>
            </a:r>
            <a:r>
              <a:rPr lang="en-US" altLang="en-US" sz="2000" baseline="-25000" dirty="0">
                <a:latin typeface="Calibri"/>
              </a:rPr>
              <a:t>i</a:t>
            </a:r>
            <a:r>
              <a:rPr lang="en-US" altLang="en-US" sz="2000" dirty="0"/>
              <a:t> in </a:t>
            </a:r>
            <a:r>
              <a:rPr lang="en-US" altLang="en-US" sz="2000" dirty="0" smtClean="0"/>
              <a:t>d: </a:t>
            </a:r>
          </a:p>
          <a:p>
            <a:pPr lvl="2"/>
            <a:r>
              <a:rPr lang="en-US" altLang="en-US" sz="1800" dirty="0" smtClean="0"/>
              <a:t>Identify a set of relevant titles T(</a:t>
            </a:r>
            <a:r>
              <a:rPr lang="en-US" altLang="en-US" sz="1800" dirty="0">
                <a:latin typeface="Palatino Linotype"/>
              </a:rPr>
              <a:t>m</a:t>
            </a:r>
            <a:r>
              <a:rPr lang="en-US" altLang="en-US" sz="1800" baseline="-25000" dirty="0">
                <a:latin typeface="Calibri"/>
              </a:rPr>
              <a:t>i </a:t>
            </a:r>
            <a:r>
              <a:rPr lang="en-US" altLang="en-US" sz="1800" dirty="0" smtClean="0"/>
              <a:t>)    </a:t>
            </a:r>
          </a:p>
          <a:p>
            <a:pPr lvl="2"/>
            <a:r>
              <a:rPr lang="en-US" altLang="en-US" sz="1800" dirty="0" smtClean="0"/>
              <a:t>Rank titles </a:t>
            </a:r>
            <a:r>
              <a:rPr lang="en-US" altLang="en-US" sz="1800" dirty="0" smtClean="0">
                <a:latin typeface="Palatino Linotype"/>
              </a:rPr>
              <a:t>t</a:t>
            </a:r>
            <a:r>
              <a:rPr lang="en-US" altLang="en-US" sz="1800" baseline="-25000" dirty="0" smtClean="0">
                <a:latin typeface="Calibri"/>
              </a:rPr>
              <a:t>i</a:t>
            </a:r>
            <a:r>
              <a:rPr lang="en-US" altLang="en-US" sz="1800" dirty="0" smtClean="0"/>
              <a:t> </a:t>
            </a:r>
            <a:r>
              <a:rPr lang="en-US" altLang="en-US" sz="1800" dirty="0">
                <a:latin typeface="cmsy10"/>
              </a:rPr>
              <a:t>∈</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smtClean="0"/>
              <a:t>)</a:t>
            </a:r>
          </a:p>
          <a:p>
            <a:pPr marL="914400" lvl="2" indent="0">
              <a:buNone/>
            </a:pPr>
            <a:r>
              <a:rPr lang="en-US" altLang="en-US" sz="1800" dirty="0" smtClean="0">
                <a:solidFill>
                  <a:schemeClr val="tx1"/>
                </a:solidFill>
              </a:rPr>
              <a:t>[E.g., consider </a:t>
            </a:r>
            <a:r>
              <a:rPr lang="en-US" altLang="en-US" sz="1800" dirty="0">
                <a:solidFill>
                  <a:schemeClr val="tx1"/>
                </a:solidFill>
              </a:rPr>
              <a:t>local statistics of </a:t>
            </a:r>
            <a:r>
              <a:rPr lang="en-US" altLang="en-US" sz="1800" dirty="0" smtClean="0">
                <a:solidFill>
                  <a:schemeClr val="tx1"/>
                </a:solidFill>
              </a:rPr>
              <a:t>edges </a:t>
            </a:r>
            <a:r>
              <a:rPr lang="en-US" altLang="en-US" sz="1800" dirty="0" smtClean="0">
                <a:solidFill>
                  <a:srgbClr val="C00000"/>
                </a:solidFill>
              </a:rPr>
              <a:t>(</a:t>
            </a:r>
            <a:r>
              <a:rPr lang="en-US" altLang="en-US" sz="1800" dirty="0" smtClean="0">
                <a:solidFill>
                  <a:srgbClr val="C00000"/>
                </a:solidFill>
                <a:latin typeface="Palatino Linotype"/>
              </a:rPr>
              <a:t>m</a:t>
            </a:r>
            <a:r>
              <a:rPr lang="en-US" altLang="en-US" sz="1800" baseline="-25000" dirty="0" smtClean="0">
                <a:solidFill>
                  <a:srgbClr val="C00000"/>
                </a:solidFill>
                <a:latin typeface="Palatino Linotype"/>
              </a:rPr>
              <a:t>i</a:t>
            </a:r>
            <a:r>
              <a:rPr lang="en-US" altLang="en-US" sz="1800" dirty="0" smtClean="0">
                <a:solidFill>
                  <a:srgbClr val="C00000"/>
                </a:solidFill>
                <a:latin typeface="Palatino Linotype"/>
              </a:rPr>
              <a:t> </a:t>
            </a:r>
            <a:r>
              <a:rPr lang="en-US" altLang="en-US" sz="1800" dirty="0">
                <a:solidFill>
                  <a:srgbClr val="C00000"/>
                </a:solidFill>
                <a:latin typeface="Palatino Linotype"/>
              </a:rPr>
              <a:t>,t</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rgbClr val="C00000"/>
                </a:solidFill>
                <a:latin typeface="Palatino Linotype"/>
              </a:rPr>
              <a:t>m</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chemeClr val="tx1"/>
                </a:solidFill>
              </a:rPr>
              <a:t>and </a:t>
            </a:r>
            <a:r>
              <a:rPr lang="en-US" altLang="en-US" sz="1800" dirty="0">
                <a:solidFill>
                  <a:srgbClr val="C00000"/>
                </a:solidFill>
              </a:rPr>
              <a:t>(*, </a:t>
            </a:r>
            <a:r>
              <a:rPr lang="en-US" altLang="en-US" sz="1800" dirty="0">
                <a:solidFill>
                  <a:srgbClr val="C00000"/>
                </a:solidFill>
                <a:latin typeface="Palatino Linotype"/>
              </a:rPr>
              <a:t>t</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chemeClr val="tx1"/>
                </a:solidFill>
              </a:rPr>
              <a:t>occurrences of in the Wikipedia </a:t>
            </a:r>
            <a:r>
              <a:rPr lang="en-US" altLang="en-US" sz="1800" dirty="0" smtClean="0">
                <a:solidFill>
                  <a:schemeClr val="tx1"/>
                </a:solidFill>
              </a:rPr>
              <a:t>graph] </a:t>
            </a:r>
            <a:endParaRPr lang="en-US" altLang="en-US" sz="1800" dirty="0">
              <a:solidFill>
                <a:schemeClr val="tx1"/>
              </a:solidFill>
            </a:endParaRPr>
          </a:p>
          <a:p>
            <a:r>
              <a:rPr lang="en-US" altLang="en-US" sz="2000" dirty="0" smtClean="0">
                <a:solidFill>
                  <a:srgbClr val="C00000"/>
                </a:solidFill>
              </a:rPr>
              <a:t>(3) Global Inference</a:t>
            </a:r>
          </a:p>
          <a:p>
            <a:pPr lvl="1"/>
            <a:r>
              <a:rPr lang="en-US" altLang="en-US" sz="2000" dirty="0"/>
              <a:t>For </a:t>
            </a:r>
            <a:r>
              <a:rPr lang="en-US" altLang="en-US" sz="2000" dirty="0" smtClean="0"/>
              <a:t>each document d</a:t>
            </a:r>
            <a:r>
              <a:rPr lang="en-US" altLang="en-US" sz="2000" dirty="0"/>
              <a:t>: </a:t>
            </a:r>
          </a:p>
          <a:p>
            <a:pPr lvl="2"/>
            <a:r>
              <a:rPr lang="en-US" altLang="en-US" sz="1800" dirty="0" smtClean="0"/>
              <a:t>Consider all </a:t>
            </a:r>
            <a:r>
              <a:rPr lang="en-US" altLang="en-US" sz="1800" dirty="0">
                <a:latin typeface="Palatino Linotype"/>
              </a:rPr>
              <a:t>m</a:t>
            </a:r>
            <a:r>
              <a:rPr lang="en-US" altLang="en-US" sz="1800" baseline="-25000" dirty="0">
                <a:latin typeface="Calibri"/>
              </a:rPr>
              <a:t>i</a:t>
            </a:r>
            <a:r>
              <a:rPr lang="en-US" altLang="en-US" sz="1800" dirty="0"/>
              <a:t> </a:t>
            </a:r>
            <a:r>
              <a:rPr lang="en-US" altLang="en-US" sz="1800" dirty="0">
                <a:latin typeface="cmsy10"/>
              </a:rPr>
              <a:t>∈</a:t>
            </a:r>
            <a:r>
              <a:rPr lang="en-US" altLang="en-US" sz="1800" dirty="0" smtClean="0"/>
              <a:t> </a:t>
            </a:r>
            <a:r>
              <a:rPr lang="en-US" altLang="en-US" sz="1800" dirty="0"/>
              <a:t>d</a:t>
            </a:r>
            <a:r>
              <a:rPr lang="en-US" altLang="en-US" sz="1800" dirty="0" smtClean="0"/>
              <a:t>; and all </a:t>
            </a:r>
            <a:r>
              <a:rPr lang="en-US" altLang="en-US" sz="1800" dirty="0">
                <a:latin typeface="Palatino Linotype"/>
              </a:rPr>
              <a:t>t</a:t>
            </a:r>
            <a:r>
              <a:rPr lang="en-US" altLang="en-US" sz="1800" baseline="-25000" dirty="0">
                <a:latin typeface="Calibri"/>
              </a:rPr>
              <a:t>i</a:t>
            </a:r>
            <a:r>
              <a:rPr lang="en-US" altLang="en-US" sz="1800" dirty="0"/>
              <a:t> </a:t>
            </a:r>
            <a:r>
              <a:rPr lang="en-US" altLang="en-US" sz="1800" dirty="0">
                <a:latin typeface="cmsy10"/>
              </a:rPr>
              <a:t>∈</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smtClean="0"/>
              <a:t>)</a:t>
            </a:r>
          </a:p>
          <a:p>
            <a:pPr lvl="2"/>
            <a:r>
              <a:rPr lang="en-US" altLang="en-US" sz="1800" dirty="0" smtClean="0"/>
              <a:t>Re-rank titles </a:t>
            </a:r>
            <a:r>
              <a:rPr lang="en-US" altLang="en-US" sz="1800" dirty="0">
                <a:latin typeface="Palatino Linotype"/>
              </a:rPr>
              <a:t>t</a:t>
            </a:r>
            <a:r>
              <a:rPr lang="en-US" altLang="en-US" sz="1800" baseline="-25000" dirty="0">
                <a:latin typeface="Calibri"/>
              </a:rPr>
              <a:t>i</a:t>
            </a:r>
            <a:r>
              <a:rPr lang="en-US" altLang="en-US" sz="1800" dirty="0"/>
              <a:t> </a:t>
            </a:r>
            <a:r>
              <a:rPr lang="en-US" altLang="en-US" sz="1800" dirty="0">
                <a:latin typeface="cmsy10"/>
              </a:rPr>
              <a:t>∈</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smtClean="0"/>
              <a:t>)</a:t>
            </a:r>
          </a:p>
          <a:p>
            <a:pPr marL="914400" lvl="2" indent="0">
              <a:buNone/>
            </a:pPr>
            <a:r>
              <a:rPr lang="en-US" altLang="en-US" sz="1800" dirty="0">
                <a:solidFill>
                  <a:schemeClr val="tx1"/>
                </a:solidFill>
              </a:rPr>
              <a:t>[</a:t>
            </a:r>
            <a:r>
              <a:rPr lang="en-US" altLang="en-US" sz="1800" dirty="0" smtClean="0">
                <a:solidFill>
                  <a:schemeClr val="tx1"/>
                </a:solidFill>
              </a:rPr>
              <a:t>E.g., if </a:t>
            </a:r>
            <a:r>
              <a:rPr lang="en-US" altLang="en-US" sz="1800" dirty="0" smtClean="0">
                <a:solidFill>
                  <a:srgbClr val="C00000"/>
                </a:solidFill>
              </a:rPr>
              <a:t>m, m’ </a:t>
            </a:r>
            <a:r>
              <a:rPr lang="en-US" altLang="en-US" sz="1800" dirty="0" smtClean="0">
                <a:solidFill>
                  <a:schemeClr val="tx1"/>
                </a:solidFill>
              </a:rPr>
              <a:t>are related by virtue of being in </a:t>
            </a:r>
            <a:r>
              <a:rPr lang="en-US" altLang="en-US" sz="1800" dirty="0" smtClean="0">
                <a:solidFill>
                  <a:srgbClr val="C00000"/>
                </a:solidFill>
              </a:rPr>
              <a:t>d</a:t>
            </a:r>
            <a:r>
              <a:rPr lang="en-US" altLang="en-US" sz="1800" dirty="0" smtClean="0">
                <a:solidFill>
                  <a:schemeClr val="tx1"/>
                </a:solidFill>
              </a:rPr>
              <a:t>, their corresponding titles </a:t>
            </a:r>
            <a:r>
              <a:rPr lang="en-US" altLang="en-US" sz="1800" dirty="0" smtClean="0">
                <a:solidFill>
                  <a:srgbClr val="C00000"/>
                </a:solidFill>
              </a:rPr>
              <a:t>t, t’</a:t>
            </a:r>
            <a:r>
              <a:rPr lang="en-US" altLang="en-US" sz="1800" dirty="0" smtClean="0">
                <a:solidFill>
                  <a:schemeClr val="tx1"/>
                </a:solidFill>
              </a:rPr>
              <a:t> should also be related]</a:t>
            </a:r>
          </a:p>
        </p:txBody>
      </p:sp>
      <p:sp>
        <p:nvSpPr>
          <p:cNvPr id="2" name="Right Arrow 1"/>
          <p:cNvSpPr/>
          <p:nvPr/>
        </p:nvSpPr>
        <p:spPr>
          <a:xfrm>
            <a:off x="146726" y="2305750"/>
            <a:ext cx="349696" cy="216024"/>
          </a:xfrm>
          <a:prstGeom prst="rightArrow">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41</a:t>
            </a:fld>
            <a:endParaRPr lang="en-US" altLang="zh-TW" dirty="0"/>
          </a:p>
        </p:txBody>
      </p:sp>
    </p:spTree>
    <p:extLst>
      <p:ext uri="{BB962C8B-B14F-4D97-AF65-F5344CB8AC3E}">
        <p14:creationId xmlns:p14="http://schemas.microsoft.com/office/powerpoint/2010/main" val="3164496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Generating Candidate Titles </a:t>
            </a:r>
            <a:endParaRPr lang="en-US" dirty="0"/>
          </a:p>
        </p:txBody>
      </p:sp>
      <p:sp>
        <p:nvSpPr>
          <p:cNvPr id="9" name="Content Placeholder 8"/>
          <p:cNvSpPr>
            <a:spLocks noGrp="1"/>
          </p:cNvSpPr>
          <p:nvPr>
            <p:ph idx="1"/>
          </p:nvPr>
        </p:nvSpPr>
        <p:spPr/>
        <p:txBody>
          <a:bodyPr/>
          <a:lstStyle/>
          <a:p>
            <a:r>
              <a:rPr lang="en-US" dirty="0" smtClean="0"/>
              <a:t>1. Based on canonical names (e.g. Wikipedia page title)</a:t>
            </a:r>
          </a:p>
          <a:p>
            <a:pPr lvl="1"/>
            <a:r>
              <a:rPr lang="en-US" dirty="0" smtClean="0"/>
              <a:t>Titles that are a super or substring of the mention</a:t>
            </a:r>
          </a:p>
          <a:p>
            <a:pPr lvl="2"/>
            <a:r>
              <a:rPr lang="en-US" dirty="0" smtClean="0">
                <a:sym typeface="Wingdings" pitchFamily="2" charset="2"/>
              </a:rPr>
              <a:t>Michael Jordan is a candidate for </a:t>
            </a:r>
            <a:r>
              <a:rPr lang="en-US" dirty="0" smtClean="0"/>
              <a:t>“Jordan”</a:t>
            </a:r>
            <a:endParaRPr lang="en-US" dirty="0" smtClean="0">
              <a:sym typeface="Wingdings" pitchFamily="2" charset="2"/>
            </a:endParaRPr>
          </a:p>
          <a:p>
            <a:pPr lvl="1"/>
            <a:r>
              <a:rPr lang="en-US" dirty="0" smtClean="0">
                <a:sym typeface="Wingdings" pitchFamily="2" charset="2"/>
              </a:rPr>
              <a:t>Titles that overlap with the mention</a:t>
            </a:r>
          </a:p>
          <a:p>
            <a:pPr lvl="2"/>
            <a:r>
              <a:rPr lang="en-US" dirty="0" smtClean="0">
                <a:sym typeface="Wingdings" pitchFamily="2" charset="2"/>
              </a:rPr>
              <a:t>“William Jefferson Clinton” </a:t>
            </a:r>
            <a:r>
              <a:rPr lang="en-US" dirty="0" smtClean="0">
                <a:sym typeface="Wingdings"/>
              </a:rPr>
              <a:t></a:t>
            </a:r>
            <a:r>
              <a:rPr lang="en-US" dirty="0" smtClean="0">
                <a:sym typeface="Wingdings" pitchFamily="2" charset="2"/>
              </a:rPr>
              <a:t>Bill Clinton; </a:t>
            </a:r>
          </a:p>
          <a:p>
            <a:pPr lvl="2"/>
            <a:r>
              <a:rPr lang="en-US" dirty="0" smtClean="0">
                <a:sym typeface="Wingdings" pitchFamily="2" charset="2"/>
              </a:rPr>
              <a:t>“non-alcoholic </a:t>
            </a:r>
            <a:r>
              <a:rPr lang="en-US" dirty="0" err="1" smtClean="0">
                <a:sym typeface="Wingdings" pitchFamily="2" charset="2"/>
              </a:rPr>
              <a:t>drink”Soft</a:t>
            </a:r>
            <a:r>
              <a:rPr lang="en-US" dirty="0" smtClean="0">
                <a:sym typeface="Wingdings" pitchFamily="2" charset="2"/>
              </a:rPr>
              <a:t> Drink</a:t>
            </a:r>
          </a:p>
          <a:p>
            <a:r>
              <a:rPr lang="en-US" dirty="0" smtClean="0">
                <a:sym typeface="Wingdings" pitchFamily="2" charset="2"/>
              </a:rPr>
              <a:t>2. Based on previously attested references</a:t>
            </a:r>
          </a:p>
          <a:p>
            <a:pPr lvl="1"/>
            <a:r>
              <a:rPr lang="en-US" dirty="0" smtClean="0">
                <a:sym typeface="Wingdings" pitchFamily="2" charset="2"/>
              </a:rPr>
              <a:t>All Titles ever referred to by a given string in training data</a:t>
            </a:r>
          </a:p>
          <a:p>
            <a:pPr lvl="2"/>
            <a:r>
              <a:rPr lang="en-US" dirty="0">
                <a:sym typeface="Wingdings" pitchFamily="2" charset="2"/>
              </a:rPr>
              <a:t>Using, e.g., Wikipedia-internal hyperlink index</a:t>
            </a:r>
          </a:p>
          <a:p>
            <a:pPr lvl="2"/>
            <a:r>
              <a:rPr lang="en-US" dirty="0">
                <a:sym typeface="Wingdings" pitchFamily="2" charset="2"/>
              </a:rPr>
              <a:t>More Comprehensive Cross-lingual resource (Spitkovsky &amp; Chang, 2012)</a:t>
            </a:r>
            <a:endParaRPr lang="en-US" dirty="0" smtClean="0">
              <a:sym typeface="Wingdings" pitchFamily="2" charset="2"/>
            </a:endParaRPr>
          </a:p>
        </p:txBody>
      </p:sp>
      <p:sp>
        <p:nvSpPr>
          <p:cNvPr id="2" name="Slide Number Placeholder 1"/>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42</a:t>
            </a:fld>
            <a:endParaRPr lang="en-US" altLang="zh-TW" dirty="0"/>
          </a:p>
        </p:txBody>
      </p:sp>
    </p:spTree>
    <p:extLst>
      <p:ext uri="{BB962C8B-B14F-4D97-AF65-F5344CB8AC3E}">
        <p14:creationId xmlns:p14="http://schemas.microsoft.com/office/powerpoint/2010/main" val="4485723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a:xfrm>
            <a:off x="323406" y="969126"/>
            <a:ext cx="8229600" cy="5387224"/>
          </a:xfrm>
        </p:spPr>
        <p:txBody>
          <a:bodyPr/>
          <a:lstStyle/>
          <a:p>
            <a:r>
              <a:rPr lang="en-US" altLang="zh-CN" sz="2800" dirty="0" smtClean="0"/>
              <a:t>Initially rank titles according to…</a:t>
            </a:r>
          </a:p>
          <a:p>
            <a:pPr lvl="1"/>
            <a:r>
              <a:rPr lang="en-US" altLang="zh-CN" sz="2600" dirty="0"/>
              <a:t>Wikipedia article length</a:t>
            </a:r>
            <a:endParaRPr lang="en-US" altLang="zh-CN" sz="2600" dirty="0" smtClean="0"/>
          </a:p>
          <a:p>
            <a:pPr lvl="1"/>
            <a:r>
              <a:rPr lang="en-US" altLang="zh-CN" sz="2600" dirty="0" smtClean="0"/>
              <a:t>Incoming Wikipedia Links (from other titles)</a:t>
            </a:r>
          </a:p>
          <a:p>
            <a:pPr lvl="1"/>
            <a:r>
              <a:rPr lang="en-US" altLang="zh-CN" sz="2600" dirty="0" smtClean="0"/>
              <a:t>Number of inhabitants or the largest area (for geo-location titles)</a:t>
            </a:r>
          </a:p>
          <a:p>
            <a:r>
              <a:rPr lang="en-US" altLang="zh-CN" sz="2800" dirty="0"/>
              <a:t>More sophisticated measures of prominance</a:t>
            </a:r>
          </a:p>
          <a:p>
            <a:pPr lvl="1"/>
            <a:r>
              <a:rPr lang="en-US" altLang="zh-CN" sz="2600" dirty="0"/>
              <a:t>Prior link probability</a:t>
            </a:r>
          </a:p>
          <a:p>
            <a:pPr lvl="1"/>
            <a:r>
              <a:rPr lang="en-US" altLang="zh-CN" sz="2600" dirty="0"/>
              <a:t>Graph based methods</a:t>
            </a:r>
          </a:p>
          <a:p>
            <a:endParaRPr lang="en-US" altLang="zh-CN" sz="2800" dirty="0" smtClean="0"/>
          </a:p>
          <a:p>
            <a:pPr marL="457200" lvl="1" indent="0">
              <a:buNone/>
            </a:pPr>
            <a:endParaRPr lang="en-US" altLang="zh-CN" sz="2600" dirty="0" smtClean="0"/>
          </a:p>
        </p:txBody>
      </p:sp>
      <p:sp>
        <p:nvSpPr>
          <p:cNvPr id="7" name="Title 1"/>
          <p:cNvSpPr>
            <a:spLocks noGrp="1"/>
          </p:cNvSpPr>
          <p:nvPr>
            <p:ph type="title"/>
          </p:nvPr>
        </p:nvSpPr>
        <p:spPr>
          <a:xfrm>
            <a:off x="323528" y="0"/>
            <a:ext cx="9371384" cy="980728"/>
          </a:xfrm>
        </p:spPr>
        <p:txBody>
          <a:bodyPr/>
          <a:lstStyle/>
          <a:p>
            <a:pPr lvl="1">
              <a:defRPr/>
            </a:pPr>
            <a:r>
              <a:rPr lang="en-US" kern="1200" dirty="0" smtClean="0">
                <a:effectLst>
                  <a:outerShdw blurRad="63500" dist="38100" dir="5400000" algn="t" rotWithShape="0">
                    <a:prstClr val="black">
                      <a:alpha val="25000"/>
                    </a:prstClr>
                  </a:outerShdw>
                </a:effectLst>
                <a:latin typeface="Palatino Linotype"/>
              </a:rPr>
              <a:t>Initial Ranking of Candidate Titles</a:t>
            </a:r>
            <a:endParaRPr lang="en-US" altLang="zh-CN" kern="1200" dirty="0">
              <a:effectLst>
                <a:outerShdw blurRad="63500" dist="38100" dir="5400000" algn="t" rotWithShape="0">
                  <a:prstClr val="black">
                    <a:alpha val="25000"/>
                  </a:prstClr>
                </a:outerShdw>
              </a:effectLst>
              <a:latin typeface="Palatino Linotype"/>
            </a:endParaRP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43</a:t>
            </a:fld>
            <a:endParaRPr lang="en-US" altLang="zh-TW" dirty="0"/>
          </a:p>
        </p:txBody>
      </p:sp>
    </p:spTree>
    <p:extLst>
      <p:ext uri="{BB962C8B-B14F-4D97-AF65-F5344CB8AC3E}">
        <p14:creationId xmlns:p14="http://schemas.microsoft.com/office/powerpoint/2010/main" val="85837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t>P(t|m): “Commonness”</a:t>
            </a:r>
            <a:endParaRPr lang="en-US" altLang="en-US" dirty="0" smtClean="0"/>
          </a:p>
        </p:txBody>
      </p:sp>
      <p:sp>
        <p:nvSpPr>
          <p:cNvPr id="29699" name="Slide Number Placeholder 3"/>
          <p:cNvSpPr>
            <a:spLocks noGrp="1"/>
          </p:cNvSpPr>
          <p:nvPr>
            <p:ph type="sldNum" sz="quarter" idx="4"/>
          </p:nvPr>
        </p:nvSpPr>
        <p:spPr>
          <a:xfrm>
            <a:off x="4114800" y="6453336"/>
            <a:ext cx="914400" cy="228600"/>
          </a:xfrm>
          <a:prstGeom prst="rect">
            <a:avLst/>
          </a:prstGeom>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0CB301C0-283C-4069-894C-8D3BB2FCDB82}" type="slidenum">
              <a:rPr lang="en-US" altLang="zh-TW" smtClean="0"/>
              <a:pPr/>
              <a:t>44</a:t>
            </a:fld>
            <a:endParaRPr lang="en-US" altLang="zh-TW" smtClean="0"/>
          </a:p>
        </p:txBody>
      </p:sp>
      <p:pic>
        <p:nvPicPr>
          <p:cNvPr id="29700" name="Picture 6" descr="Screen shot 2011-03-09 at 3.13.50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13086"/>
            <a:ext cx="54864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8" descr="Screen shot 2011-03-09 at 3.18.10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360886"/>
            <a:ext cx="56388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9" descr="Screen shot 2011-03-09 at 3.16.23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3375" y="5494486"/>
            <a:ext cx="87344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0" descr="Wikipedia.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1178247"/>
            <a:ext cx="175260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a:off x="5029200" y="2598886"/>
            <a:ext cx="15240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257800" y="4008586"/>
            <a:ext cx="1295400" cy="190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828800" y="4199086"/>
            <a:ext cx="4724400" cy="1981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53200" y="3589486"/>
            <a:ext cx="2209800" cy="8382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P(Title|”Chicago”)</a:t>
            </a:r>
          </a:p>
        </p:txBody>
      </p:sp>
      <p:graphicFrame>
        <p:nvGraphicFramePr>
          <p:cNvPr id="14" name="Object 13"/>
          <p:cNvGraphicFramePr>
            <a:graphicFrameLocks noChangeAspect="1"/>
          </p:cNvGraphicFramePr>
          <p:nvPr>
            <p:extLst>
              <p:ext uri="{D42A27DB-BD31-4B8C-83A1-F6EECF244321}">
                <p14:modId xmlns:p14="http://schemas.microsoft.com/office/powerpoint/2010/main" val="920581912"/>
              </p:ext>
            </p:extLst>
          </p:nvPr>
        </p:nvGraphicFramePr>
        <p:xfrm>
          <a:off x="1331640" y="951284"/>
          <a:ext cx="5018709" cy="1109564"/>
        </p:xfrm>
        <a:graphic>
          <a:graphicData uri="http://schemas.openxmlformats.org/presentationml/2006/ole">
            <mc:AlternateContent xmlns:mc="http://schemas.openxmlformats.org/markup-compatibility/2006">
              <mc:Choice xmlns:v="urn:schemas-microsoft-com:vml" Requires="v">
                <p:oleObj spid="_x0000_s9299" name="Equation" r:id="rId8" imgW="2565400" imgH="558800" progId="Equation.3">
                  <p:embed/>
                </p:oleObj>
              </mc:Choice>
              <mc:Fallback>
                <p:oleObj name="Equation" r:id="rId8" imgW="2565400" imgH="558800" progId="Equation.3">
                  <p:embed/>
                  <p:pic>
                    <p:nvPicPr>
                      <p:cNvPr id="0" name=""/>
                      <p:cNvPicPr>
                        <a:picLocks noChangeAspect="1" noChangeArrowheads="1"/>
                      </p:cNvPicPr>
                      <p:nvPr/>
                    </p:nvPicPr>
                    <p:blipFill>
                      <a:blip r:embed="rId9"/>
                      <a:srcRect/>
                      <a:stretch>
                        <a:fillRect/>
                      </a:stretch>
                    </p:blipFill>
                    <p:spPr bwMode="auto">
                      <a:xfrm>
                        <a:off x="1331640" y="951284"/>
                        <a:ext cx="5018709" cy="1109564"/>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51347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prstGeom prst="rect">
            <a:avLst/>
          </a:prstGeom>
        </p:spPr>
        <p:txBody>
          <a:bodyPr/>
          <a:lstStyle/>
          <a:p>
            <a:pPr>
              <a:defRPr/>
            </a:pPr>
            <a:fld id="{949EA72D-AFDA-4341-B72A-4A95FB1F0E84}" type="slidenum">
              <a:rPr lang="en-US" altLang="zh-TW" smtClean="0"/>
              <a:pPr>
                <a:defRPr/>
              </a:pPr>
              <a:t>45</a:t>
            </a:fld>
            <a:endParaRPr lang="en-US" altLang="zh-TW" dirty="0"/>
          </a:p>
        </p:txBody>
      </p:sp>
      <p:sp>
        <p:nvSpPr>
          <p:cNvPr id="2" name="Title 1"/>
          <p:cNvSpPr>
            <a:spLocks noGrp="1"/>
          </p:cNvSpPr>
          <p:nvPr>
            <p:ph type="title"/>
          </p:nvPr>
        </p:nvSpPr>
        <p:spPr/>
        <p:txBody>
          <a:bodyPr/>
          <a:lstStyle/>
          <a:p>
            <a:r>
              <a:rPr lang="en-US" dirty="0" smtClean="0"/>
              <a:t>P(t|m): “Commonness”</a:t>
            </a:r>
            <a:endParaRPr lang="en-US" dirty="0"/>
          </a:p>
        </p:txBody>
      </p:sp>
      <p:sp>
        <p:nvSpPr>
          <p:cNvPr id="4" name="Content Placeholder 19"/>
          <p:cNvSpPr>
            <a:spLocks noGrp="1"/>
          </p:cNvSpPr>
          <p:nvPr>
            <p:ph idx="1"/>
          </p:nvPr>
        </p:nvSpPr>
        <p:spPr/>
        <p:txBody>
          <a:bodyPr/>
          <a:lstStyle/>
          <a:p>
            <a:endParaRPr lang="en-US" sz="2800" dirty="0" smtClean="0"/>
          </a:p>
          <a:p>
            <a:endParaRPr lang="en-US" sz="2800" dirty="0"/>
          </a:p>
          <a:p>
            <a:endParaRPr lang="en-US" sz="2800" dirty="0" smtClean="0"/>
          </a:p>
          <a:p>
            <a:endParaRPr lang="en-US" sz="2800" dirty="0"/>
          </a:p>
          <a:p>
            <a:endParaRPr lang="en-US" sz="2800" dirty="0" smtClean="0"/>
          </a:p>
          <a:p>
            <a:endParaRPr lang="en-US" sz="2800" dirty="0"/>
          </a:p>
          <a:p>
            <a:pPr marL="0" indent="0">
              <a:buNone/>
            </a:pP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val="2879148994"/>
              </p:ext>
            </p:extLst>
          </p:nvPr>
        </p:nvGraphicFramePr>
        <p:xfrm>
          <a:off x="1524000" y="1484784"/>
          <a:ext cx="6062950" cy="2966720"/>
        </p:xfrm>
        <a:graphic>
          <a:graphicData uri="http://schemas.openxmlformats.org/drawingml/2006/table">
            <a:tbl>
              <a:tblPr firstRow="1" bandRow="1">
                <a:tableStyleId>{5C22544A-7EE6-4342-B048-85BDC9FD1C3A}</a:tableStyleId>
              </a:tblPr>
              <a:tblGrid>
                <a:gridCol w="739646"/>
                <a:gridCol w="3291304"/>
                <a:gridCol w="2032000"/>
              </a:tblGrid>
              <a:tr h="370840">
                <a:tc>
                  <a:txBody>
                    <a:bodyPr/>
                    <a:lstStyle/>
                    <a:p>
                      <a:r>
                        <a:rPr lang="en-US" dirty="0"/>
                        <a:t>Rank</a:t>
                      </a:r>
                    </a:p>
                  </a:txBody>
                  <a:tcPr/>
                </a:tc>
                <a:tc>
                  <a:txBody>
                    <a:bodyPr/>
                    <a:lstStyle/>
                    <a:p>
                      <a:r>
                        <a:rPr lang="en-US" dirty="0"/>
                        <a:t>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P(t|”Chicago”)</a:t>
                      </a:r>
                    </a:p>
                  </a:txBody>
                  <a:tcPr/>
                </a:tc>
              </a:tr>
              <a:tr h="370840">
                <a:tc>
                  <a:txBody>
                    <a:bodyPr/>
                    <a:lstStyle/>
                    <a:p>
                      <a:r>
                        <a:rPr lang="en-US"/>
                        <a:t>1</a:t>
                      </a:r>
                    </a:p>
                  </a:txBody>
                  <a:tcPr/>
                </a:tc>
                <a:tc>
                  <a:txBody>
                    <a:bodyPr/>
                    <a:lstStyle/>
                    <a:p>
                      <a:r>
                        <a:rPr lang="en-US" dirty="0"/>
                        <a:t>Chicago</a:t>
                      </a:r>
                    </a:p>
                  </a:txBody>
                  <a:tcPr/>
                </a:tc>
                <a:tc>
                  <a:txBody>
                    <a:bodyPr/>
                    <a:lstStyle/>
                    <a:p>
                      <a:r>
                        <a:rPr lang="en-US"/>
                        <a:t>.76</a:t>
                      </a:r>
                    </a:p>
                  </a:txBody>
                  <a:tcPr/>
                </a:tc>
              </a:tr>
              <a:tr h="370840">
                <a:tc>
                  <a:txBody>
                    <a:bodyPr/>
                    <a:lstStyle/>
                    <a:p>
                      <a:r>
                        <a:rPr lang="en-US"/>
                        <a:t>2</a:t>
                      </a:r>
                    </a:p>
                  </a:txBody>
                  <a:tcPr/>
                </a:tc>
                <a:tc>
                  <a:txBody>
                    <a:bodyPr/>
                    <a:lstStyle/>
                    <a:p>
                      <a:r>
                        <a:rPr lang="en-US"/>
                        <a:t>Chicago</a:t>
                      </a:r>
                      <a:r>
                        <a:rPr lang="en-US" baseline="0"/>
                        <a:t> </a:t>
                      </a:r>
                      <a:r>
                        <a:rPr lang="en-US"/>
                        <a:t>(band)</a:t>
                      </a:r>
                    </a:p>
                  </a:txBody>
                  <a:tcPr/>
                </a:tc>
                <a:tc>
                  <a:txBody>
                    <a:bodyPr/>
                    <a:lstStyle/>
                    <a:p>
                      <a:r>
                        <a:rPr lang="en-US"/>
                        <a:t>.041</a:t>
                      </a:r>
                    </a:p>
                  </a:txBody>
                  <a:tcPr/>
                </a:tc>
              </a:tr>
              <a:tr h="370840">
                <a:tc>
                  <a:txBody>
                    <a:bodyPr/>
                    <a:lstStyle/>
                    <a:p>
                      <a:r>
                        <a:rPr lang="en-US"/>
                        <a:t>3</a:t>
                      </a:r>
                    </a:p>
                  </a:txBody>
                  <a:tcPr/>
                </a:tc>
                <a:tc>
                  <a:txBody>
                    <a:bodyPr/>
                    <a:lstStyle/>
                    <a:p>
                      <a:r>
                        <a:rPr lang="en-US"/>
                        <a:t>Chicago</a:t>
                      </a:r>
                      <a:r>
                        <a:rPr lang="en-US" baseline="0"/>
                        <a:t> </a:t>
                      </a:r>
                      <a:r>
                        <a:rPr lang="en-US"/>
                        <a:t>(2002_film)</a:t>
                      </a:r>
                    </a:p>
                  </a:txBody>
                  <a:tcPr/>
                </a:tc>
                <a:tc>
                  <a:txBody>
                    <a:bodyPr/>
                    <a:lstStyle/>
                    <a:p>
                      <a:r>
                        <a:rPr lang="en-US"/>
                        <a:t>.022</a:t>
                      </a:r>
                    </a:p>
                  </a:txBody>
                  <a:tcPr/>
                </a:tc>
              </a:tr>
              <a:tr h="370840">
                <a:tc>
                  <a:txBody>
                    <a:bodyPr/>
                    <a:lstStyle/>
                    <a:p>
                      <a:r>
                        <a:rPr lang="en-US"/>
                        <a:t>20</a:t>
                      </a:r>
                    </a:p>
                  </a:txBody>
                  <a:tcPr/>
                </a:tc>
                <a:tc>
                  <a:txBody>
                    <a:bodyPr/>
                    <a:lstStyle/>
                    <a:p>
                      <a:r>
                        <a:rPr lang="en-US" dirty="0"/>
                        <a:t>Chicago</a:t>
                      </a:r>
                      <a:r>
                        <a:rPr lang="en-US" baseline="0" dirty="0"/>
                        <a:t> Maroons Football</a:t>
                      </a:r>
                      <a:endParaRPr lang="en-US" dirty="0"/>
                    </a:p>
                  </a:txBody>
                  <a:tcPr/>
                </a:tc>
                <a:tc>
                  <a:txBody>
                    <a:bodyPr/>
                    <a:lstStyle/>
                    <a:p>
                      <a:r>
                        <a:rPr lang="en-US"/>
                        <a:t>.00186</a:t>
                      </a:r>
                    </a:p>
                  </a:txBody>
                  <a:tcPr/>
                </a:tc>
              </a:tr>
              <a:tr h="370840">
                <a:tc>
                  <a:txBody>
                    <a:bodyPr/>
                    <a:lstStyle/>
                    <a:p>
                      <a:r>
                        <a:rPr lang="en-US"/>
                        <a:t>100</a:t>
                      </a:r>
                    </a:p>
                  </a:txBody>
                  <a:tcPr/>
                </a:tc>
                <a:tc>
                  <a:txBody>
                    <a:bodyPr/>
                    <a:lstStyle/>
                    <a:p>
                      <a:r>
                        <a:rPr lang="en-US"/>
                        <a:t>1985 Chicago Whitesox Season</a:t>
                      </a:r>
                    </a:p>
                  </a:txBody>
                  <a:tcPr/>
                </a:tc>
                <a:tc>
                  <a:txBody>
                    <a:bodyPr/>
                    <a:lstStyle/>
                    <a:p>
                      <a:r>
                        <a:rPr lang="en-US"/>
                        <a:t>.00023448</a:t>
                      </a:r>
                    </a:p>
                  </a:txBody>
                  <a:tcPr/>
                </a:tc>
              </a:tr>
              <a:tr h="370840">
                <a:tc>
                  <a:txBody>
                    <a:bodyPr/>
                    <a:lstStyle/>
                    <a:p>
                      <a:r>
                        <a:rPr lang="en-US"/>
                        <a:t>505</a:t>
                      </a:r>
                    </a:p>
                  </a:txBody>
                  <a:tcPr/>
                </a:tc>
                <a:tc>
                  <a:txBody>
                    <a:bodyPr/>
                    <a:lstStyle/>
                    <a:p>
                      <a:r>
                        <a:rPr lang="en-US"/>
                        <a:t>Chicago Cougars</a:t>
                      </a:r>
                    </a:p>
                  </a:txBody>
                  <a:tcPr/>
                </a:tc>
                <a:tc>
                  <a:txBody>
                    <a:bodyPr/>
                    <a:lstStyle/>
                    <a:p>
                      <a:r>
                        <a:rPr lang="en-US"/>
                        <a:t>.0000528</a:t>
                      </a:r>
                    </a:p>
                  </a:txBody>
                  <a:tcPr/>
                </a:tc>
              </a:tr>
              <a:tr h="370840">
                <a:tc>
                  <a:txBody>
                    <a:bodyPr/>
                    <a:lstStyle/>
                    <a:p>
                      <a:r>
                        <a:rPr lang="en-US" dirty="0"/>
                        <a:t>999</a:t>
                      </a:r>
                    </a:p>
                  </a:txBody>
                  <a:tcPr/>
                </a:tc>
                <a:tc>
                  <a:txBody>
                    <a:bodyPr/>
                    <a:lstStyle/>
                    <a:p>
                      <a:r>
                        <a:rPr lang="en-US"/>
                        <a:t>Kimbell Art Museum</a:t>
                      </a:r>
                    </a:p>
                  </a:txBody>
                  <a:tcPr/>
                </a:tc>
                <a:tc>
                  <a:txBody>
                    <a:bodyPr/>
                    <a:lstStyle/>
                    <a:p>
                      <a:r>
                        <a:rPr lang="en-US" dirty="0"/>
                        <a:t>.00000586</a:t>
                      </a:r>
                    </a:p>
                  </a:txBody>
                  <a:tcPr/>
                </a:tc>
              </a:tr>
            </a:tbl>
          </a:graphicData>
        </a:graphic>
      </p:graphicFrame>
      <p:sp>
        <p:nvSpPr>
          <p:cNvPr id="7" name="Content Placeholder 2"/>
          <p:cNvSpPr txBox="1">
            <a:spLocks/>
          </p:cNvSpPr>
          <p:nvPr/>
        </p:nvSpPr>
        <p:spPr bwMode="auto">
          <a:xfrm>
            <a:off x="609600" y="4797152"/>
            <a:ext cx="8229600" cy="602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chemeClr val="tx2">
                    <a:lumMod val="75000"/>
                  </a:schemeClr>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rgbClr val="800000"/>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600" dirty="0"/>
              <a:t>First used by Medelyan et al. (2008)</a:t>
            </a:r>
          </a:p>
          <a:p>
            <a:r>
              <a:rPr lang="en-US" sz="2600" dirty="0"/>
              <a:t>Most popular method for initial candidate ranking</a:t>
            </a:r>
          </a:p>
          <a:p>
            <a:pPr marL="0" indent="0">
              <a:buNone/>
            </a:pPr>
            <a:endParaRPr lang="en-US" sz="1800" dirty="0" smtClean="0">
              <a:solidFill>
                <a:schemeClr val="tx1"/>
              </a:solidFill>
            </a:endParaRPr>
          </a:p>
        </p:txBody>
      </p:sp>
    </p:spTree>
    <p:extLst>
      <p:ext uri="{BB962C8B-B14F-4D97-AF65-F5344CB8AC3E}">
        <p14:creationId xmlns:p14="http://schemas.microsoft.com/office/powerpoint/2010/main" val="31010693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 on Domain Dependence</a:t>
            </a:r>
          </a:p>
        </p:txBody>
      </p:sp>
      <p:sp>
        <p:nvSpPr>
          <p:cNvPr id="20" name="Content Placeholder 19"/>
          <p:cNvSpPr>
            <a:spLocks noGrp="1"/>
          </p:cNvSpPr>
          <p:nvPr>
            <p:ph idx="1"/>
          </p:nvPr>
        </p:nvSpPr>
        <p:spPr>
          <a:xfrm>
            <a:off x="395536" y="1451917"/>
            <a:ext cx="8229600" cy="1329011"/>
          </a:xfrm>
        </p:spPr>
        <p:txBody>
          <a:bodyPr/>
          <a:lstStyle/>
          <a:p>
            <a:r>
              <a:rPr lang="en-US" sz="2800"/>
              <a:t>“Commonness” Not robust across domains</a:t>
            </a:r>
          </a:p>
        </p:txBody>
      </p:sp>
      <p:graphicFrame>
        <p:nvGraphicFramePr>
          <p:cNvPr id="5" name="Table 4"/>
          <p:cNvGraphicFramePr>
            <a:graphicFrameLocks noGrp="1"/>
          </p:cNvGraphicFramePr>
          <p:nvPr>
            <p:extLst>
              <p:ext uri="{D42A27DB-BD31-4B8C-83A1-F6EECF244321}">
                <p14:modId xmlns:p14="http://schemas.microsoft.com/office/powerpoint/2010/main" val="372339059"/>
              </p:ext>
            </p:extLst>
          </p:nvPr>
        </p:nvGraphicFramePr>
        <p:xfrm>
          <a:off x="5492437" y="2953519"/>
          <a:ext cx="2031891" cy="2225040"/>
        </p:xfrm>
        <a:graphic>
          <a:graphicData uri="http://schemas.openxmlformats.org/drawingml/2006/table">
            <a:tbl>
              <a:tblPr firstRow="1" bandRow="1">
                <a:tableStyleId>{6E25E649-3F16-4E02-A733-19D2CDBF48F0}</a:tableStyleId>
              </a:tblPr>
              <a:tblGrid>
                <a:gridCol w="987544"/>
                <a:gridCol w="1044347"/>
              </a:tblGrid>
              <a:tr h="370840">
                <a:tc>
                  <a:txBody>
                    <a:bodyPr/>
                    <a:lstStyle/>
                    <a:p>
                      <a:pPr algn="ctr"/>
                      <a:r>
                        <a:rPr lang="en-US" sz="1600" dirty="0" smtClean="0"/>
                        <a:t>Metric</a:t>
                      </a:r>
                      <a:endParaRPr lang="en-US" sz="1600" dirty="0"/>
                    </a:p>
                  </a:txBody>
                  <a:tcPr/>
                </a:tc>
                <a:tc>
                  <a:txBody>
                    <a:bodyPr/>
                    <a:lstStyle/>
                    <a:p>
                      <a:pPr algn="ctr"/>
                      <a:r>
                        <a:rPr lang="en-US" sz="1600" dirty="0" smtClean="0"/>
                        <a:t>Score</a:t>
                      </a:r>
                      <a:endParaRPr lang="en-US" sz="1600" dirty="0"/>
                    </a:p>
                  </a:txBody>
                  <a:tcPr/>
                </a:tc>
              </a:tr>
              <a:tr h="370840">
                <a:tc>
                  <a:txBody>
                    <a:bodyPr/>
                    <a:lstStyle/>
                    <a:p>
                      <a:r>
                        <a:rPr lang="en-US" sz="1600" dirty="0" smtClean="0"/>
                        <a:t>P1</a:t>
                      </a:r>
                      <a:endParaRPr lang="en-US" sz="1600" b="1" dirty="0"/>
                    </a:p>
                  </a:txBody>
                  <a:tcPr/>
                </a:tc>
                <a:tc>
                  <a:txBody>
                    <a:bodyPr/>
                    <a:lstStyle/>
                    <a:p>
                      <a:r>
                        <a:rPr lang="en-US" sz="1600" dirty="0" smtClean="0"/>
                        <a:t>60.21%</a:t>
                      </a:r>
                      <a:endParaRPr lang="en-US" sz="1600" b="1" dirty="0"/>
                    </a:p>
                  </a:txBody>
                  <a:tcPr/>
                </a:tc>
              </a:tr>
              <a:tr h="370840">
                <a:tc>
                  <a:txBody>
                    <a:bodyPr/>
                    <a:lstStyle/>
                    <a:p>
                      <a:r>
                        <a:rPr lang="en-US" sz="1600" dirty="0" smtClean="0"/>
                        <a:t>R-</a:t>
                      </a:r>
                      <a:r>
                        <a:rPr lang="en-US" sz="1600" dirty="0" err="1" smtClean="0"/>
                        <a:t>Prec</a:t>
                      </a:r>
                      <a:endParaRPr lang="en-US" sz="1600" b="1" dirty="0"/>
                    </a:p>
                  </a:txBody>
                  <a:tcPr/>
                </a:tc>
                <a:tc>
                  <a:txBody>
                    <a:bodyPr/>
                    <a:lstStyle/>
                    <a:p>
                      <a:r>
                        <a:rPr lang="en-US" sz="1600" dirty="0" smtClean="0"/>
                        <a:t>52.71%</a:t>
                      </a:r>
                      <a:endParaRPr lang="en-US" sz="1600" b="1" dirty="0"/>
                    </a:p>
                  </a:txBody>
                  <a:tcPr/>
                </a:tc>
              </a:tr>
              <a:tr h="370840">
                <a:tc>
                  <a:txBody>
                    <a:bodyPr/>
                    <a:lstStyle/>
                    <a:p>
                      <a:r>
                        <a:rPr lang="en-US" sz="1600" dirty="0" smtClean="0"/>
                        <a:t>Recall</a:t>
                      </a:r>
                      <a:endParaRPr lang="en-US" sz="2000" b="1" dirty="0">
                        <a:solidFill>
                          <a:srgbClr val="FFFFFF"/>
                        </a:solidFill>
                      </a:endParaRPr>
                    </a:p>
                  </a:txBody>
                  <a:tcPr/>
                </a:tc>
                <a:tc>
                  <a:txBody>
                    <a:bodyPr/>
                    <a:lstStyle/>
                    <a:p>
                      <a:r>
                        <a:rPr lang="en-US" sz="1600" dirty="0" smtClean="0"/>
                        <a:t>77.75%</a:t>
                      </a:r>
                      <a:endParaRPr lang="en-US" sz="1600" b="1" dirty="0">
                        <a:solidFill>
                          <a:srgbClr val="FFFFFF"/>
                        </a:solidFill>
                      </a:endParaRPr>
                    </a:p>
                  </a:txBody>
                  <a:tcPr/>
                </a:tc>
              </a:tr>
              <a:tr h="370840">
                <a:tc>
                  <a:txBody>
                    <a:bodyPr/>
                    <a:lstStyle/>
                    <a:p>
                      <a:r>
                        <a:rPr lang="en-US" sz="1600" dirty="0" smtClean="0"/>
                        <a:t>MRR</a:t>
                      </a:r>
                      <a:endParaRPr lang="en-US" sz="1600" b="1" dirty="0"/>
                    </a:p>
                  </a:txBody>
                  <a:tcPr/>
                </a:tc>
                <a:tc>
                  <a:txBody>
                    <a:bodyPr/>
                    <a:lstStyle/>
                    <a:p>
                      <a:r>
                        <a:rPr lang="en-US" sz="1600" dirty="0" smtClean="0"/>
                        <a:t>70.80%</a:t>
                      </a:r>
                      <a:endParaRPr lang="en-US" sz="1600" b="1" dirty="0"/>
                    </a:p>
                  </a:txBody>
                  <a:tcPr/>
                </a:tc>
              </a:tr>
              <a:tr h="370840">
                <a:tc>
                  <a:txBody>
                    <a:bodyPr/>
                    <a:lstStyle/>
                    <a:p>
                      <a:r>
                        <a:rPr lang="en-US" sz="1600" dirty="0" smtClean="0"/>
                        <a:t>MAP</a:t>
                      </a:r>
                      <a:endParaRPr lang="en-US" sz="1600" b="1" dirty="0"/>
                    </a:p>
                  </a:txBody>
                  <a:tcPr/>
                </a:tc>
                <a:tc>
                  <a:txBody>
                    <a:bodyPr/>
                    <a:lstStyle/>
                    <a:p>
                      <a:r>
                        <a:rPr lang="en-US" sz="1600" dirty="0" smtClean="0"/>
                        <a:t>58.53%</a:t>
                      </a:r>
                      <a:endParaRPr lang="en-US" sz="1600" b="1" dirty="0"/>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959687476"/>
              </p:ext>
            </p:extLst>
          </p:nvPr>
        </p:nvGraphicFramePr>
        <p:xfrm>
          <a:off x="1137885" y="2979445"/>
          <a:ext cx="2626360" cy="1854200"/>
        </p:xfrm>
        <a:graphic>
          <a:graphicData uri="http://schemas.openxmlformats.org/drawingml/2006/table">
            <a:tbl>
              <a:tblPr firstRow="1" bandRow="1">
                <a:tableStyleId>{6E25E649-3F16-4E02-A733-19D2CDBF48F0}</a:tableStyleId>
              </a:tblPr>
              <a:tblGrid>
                <a:gridCol w="1262380"/>
                <a:gridCol w="1363980"/>
              </a:tblGrid>
              <a:tr h="370840">
                <a:tc>
                  <a:txBody>
                    <a:bodyPr/>
                    <a:lstStyle/>
                    <a:p>
                      <a:r>
                        <a:rPr lang="en-US" sz="1600" dirty="0" smtClean="0"/>
                        <a:t>Corpus</a:t>
                      </a:r>
                      <a:endParaRPr lang="en-US" sz="1600" dirty="0"/>
                    </a:p>
                  </a:txBody>
                  <a:tcPr/>
                </a:tc>
                <a:tc>
                  <a:txBody>
                    <a:bodyPr/>
                    <a:lstStyle/>
                    <a:p>
                      <a:r>
                        <a:rPr lang="en-US" sz="1600" dirty="0" smtClean="0"/>
                        <a:t>Recall</a:t>
                      </a:r>
                      <a:endParaRPr lang="en-US" sz="1600" dirty="0"/>
                    </a:p>
                  </a:txBody>
                  <a:tcPr/>
                </a:tc>
              </a:tr>
              <a:tr h="370840">
                <a:tc>
                  <a:txBody>
                    <a:bodyPr/>
                    <a:lstStyle/>
                    <a:p>
                      <a:r>
                        <a:rPr lang="en-US" sz="1600" dirty="0" smtClean="0"/>
                        <a:t>ACE</a:t>
                      </a:r>
                      <a:endParaRPr lang="en-US" sz="1600" dirty="0"/>
                    </a:p>
                  </a:txBody>
                  <a:tcPr/>
                </a:tc>
                <a:tc>
                  <a:txBody>
                    <a:bodyPr/>
                    <a:lstStyle/>
                    <a:p>
                      <a:r>
                        <a:rPr lang="en-US" sz="1600" dirty="0" smtClean="0"/>
                        <a:t>86.85%</a:t>
                      </a:r>
                      <a:endParaRPr lang="en-US" sz="1600" dirty="0"/>
                    </a:p>
                  </a:txBody>
                  <a:tcPr/>
                </a:tc>
              </a:tr>
              <a:tr h="370840">
                <a:tc>
                  <a:txBody>
                    <a:bodyPr/>
                    <a:lstStyle/>
                    <a:p>
                      <a:r>
                        <a:rPr lang="en-US" sz="1600" dirty="0" smtClean="0"/>
                        <a:t>MSNBC</a:t>
                      </a:r>
                      <a:endParaRPr lang="en-US" sz="1600" dirty="0"/>
                    </a:p>
                  </a:txBody>
                  <a:tcPr/>
                </a:tc>
                <a:tc>
                  <a:txBody>
                    <a:bodyPr/>
                    <a:lstStyle/>
                    <a:p>
                      <a:r>
                        <a:rPr lang="en-US" sz="1600" dirty="0" smtClean="0"/>
                        <a:t>88.67%</a:t>
                      </a:r>
                      <a:endParaRPr lang="en-US" sz="1600" dirty="0"/>
                    </a:p>
                  </a:txBody>
                  <a:tcPr/>
                </a:tc>
              </a:tr>
              <a:tr h="370840">
                <a:tc>
                  <a:txBody>
                    <a:bodyPr/>
                    <a:lstStyle/>
                    <a:p>
                      <a:r>
                        <a:rPr lang="en-US" sz="1600" dirty="0" smtClean="0"/>
                        <a:t>AQUAINT</a:t>
                      </a:r>
                      <a:endParaRPr lang="en-US" sz="1600" dirty="0"/>
                    </a:p>
                  </a:txBody>
                  <a:tcPr/>
                </a:tc>
                <a:tc>
                  <a:txBody>
                    <a:bodyPr/>
                    <a:lstStyle/>
                    <a:p>
                      <a:r>
                        <a:rPr lang="en-US" sz="1600" dirty="0" smtClean="0"/>
                        <a:t>97.83%</a:t>
                      </a:r>
                      <a:endParaRPr lang="en-US" sz="1600" dirty="0"/>
                    </a:p>
                  </a:txBody>
                  <a:tcPr/>
                </a:tc>
              </a:tr>
              <a:tr h="370840">
                <a:tc>
                  <a:txBody>
                    <a:bodyPr/>
                    <a:lstStyle/>
                    <a:p>
                      <a:r>
                        <a:rPr lang="en-US" sz="1600" dirty="0" smtClean="0"/>
                        <a:t>Wiki</a:t>
                      </a:r>
                      <a:endParaRPr lang="en-US" sz="1600" dirty="0"/>
                    </a:p>
                  </a:txBody>
                  <a:tcPr/>
                </a:tc>
                <a:tc>
                  <a:txBody>
                    <a:bodyPr/>
                    <a:lstStyle/>
                    <a:p>
                      <a:r>
                        <a:rPr lang="en-US" sz="1600" dirty="0" smtClean="0"/>
                        <a:t>98.59%</a:t>
                      </a:r>
                      <a:endParaRPr lang="en-US" sz="1600" dirty="0"/>
                    </a:p>
                  </a:txBody>
                  <a:tcPr/>
                </a:tc>
              </a:tr>
            </a:tbl>
          </a:graphicData>
        </a:graphic>
      </p:graphicFrame>
      <p:sp>
        <p:nvSpPr>
          <p:cNvPr id="12" name="TextBox 11"/>
          <p:cNvSpPr txBox="1"/>
          <p:nvPr/>
        </p:nvSpPr>
        <p:spPr>
          <a:xfrm>
            <a:off x="1583808" y="4993431"/>
            <a:ext cx="1853136" cy="307777"/>
          </a:xfrm>
          <a:prstGeom prst="rect">
            <a:avLst/>
          </a:prstGeom>
          <a:noFill/>
        </p:spPr>
        <p:txBody>
          <a:bodyPr wrap="none" rtlCol="0">
            <a:spAutoFit/>
          </a:bodyPr>
          <a:lstStyle/>
          <a:p>
            <a:r>
              <a:rPr lang="en-US" sz="1400" dirty="0" err="1" smtClean="0">
                <a:solidFill>
                  <a:schemeClr val="tx1"/>
                </a:solidFill>
              </a:rPr>
              <a:t>Ratinov</a:t>
            </a:r>
            <a:r>
              <a:rPr lang="en-US" sz="1400" dirty="0" smtClean="0">
                <a:solidFill>
                  <a:schemeClr val="tx1"/>
                </a:solidFill>
              </a:rPr>
              <a:t> et al. (2011)</a:t>
            </a:r>
            <a:endParaRPr lang="en-US" sz="1400" dirty="0">
              <a:solidFill>
                <a:schemeClr val="tx1"/>
              </a:solidFill>
            </a:endParaRPr>
          </a:p>
        </p:txBody>
      </p:sp>
      <p:sp>
        <p:nvSpPr>
          <p:cNvPr id="14" name="TextBox 13"/>
          <p:cNvSpPr txBox="1"/>
          <p:nvPr/>
        </p:nvSpPr>
        <p:spPr>
          <a:xfrm>
            <a:off x="5842837" y="5281463"/>
            <a:ext cx="1521808" cy="307777"/>
          </a:xfrm>
          <a:prstGeom prst="rect">
            <a:avLst/>
          </a:prstGeom>
          <a:noFill/>
        </p:spPr>
        <p:txBody>
          <a:bodyPr wrap="none" rtlCol="0">
            <a:spAutoFit/>
          </a:bodyPr>
          <a:lstStyle/>
          <a:p>
            <a:r>
              <a:rPr lang="en-US" sz="1400" dirty="0" err="1" smtClean="0">
                <a:solidFill>
                  <a:schemeClr val="tx1"/>
                </a:solidFill>
              </a:rPr>
              <a:t>Meij</a:t>
            </a:r>
            <a:r>
              <a:rPr lang="en-US" sz="1400" dirty="0" smtClean="0">
                <a:solidFill>
                  <a:schemeClr val="tx1"/>
                </a:solidFill>
              </a:rPr>
              <a:t> et al. (2012)</a:t>
            </a:r>
            <a:endParaRPr lang="en-US" sz="1400" dirty="0">
              <a:solidFill>
                <a:schemeClr val="tx1"/>
              </a:solidFill>
            </a:endParaRPr>
          </a:p>
        </p:txBody>
      </p:sp>
      <p:sp>
        <p:nvSpPr>
          <p:cNvPr id="9" name="TextBox 8"/>
          <p:cNvSpPr txBox="1"/>
          <p:nvPr/>
        </p:nvSpPr>
        <p:spPr>
          <a:xfrm>
            <a:off x="5944653" y="2348880"/>
            <a:ext cx="1205228" cy="461665"/>
          </a:xfrm>
          <a:prstGeom prst="rect">
            <a:avLst/>
          </a:prstGeom>
          <a:noFill/>
        </p:spPr>
        <p:txBody>
          <a:bodyPr wrap="none" rtlCol="0">
            <a:spAutoFit/>
          </a:bodyPr>
          <a:lstStyle/>
          <a:p>
            <a:r>
              <a:rPr lang="en-US" sz="2400" b="1"/>
              <a:t>Tweets</a:t>
            </a:r>
          </a:p>
        </p:txBody>
      </p:sp>
      <p:sp>
        <p:nvSpPr>
          <p:cNvPr id="17" name="TextBox 16"/>
          <p:cNvSpPr txBox="1"/>
          <p:nvPr/>
        </p:nvSpPr>
        <p:spPr>
          <a:xfrm>
            <a:off x="1425917" y="2385373"/>
            <a:ext cx="2185815" cy="461665"/>
          </a:xfrm>
          <a:prstGeom prst="rect">
            <a:avLst/>
          </a:prstGeom>
          <a:noFill/>
        </p:spPr>
        <p:txBody>
          <a:bodyPr wrap="none" rtlCol="0">
            <a:spAutoFit/>
          </a:bodyPr>
          <a:lstStyle/>
          <a:p>
            <a:r>
              <a:rPr lang="en-US" sz="2400" b="1"/>
              <a:t>Formal Genre</a:t>
            </a:r>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46</a:t>
            </a:fld>
            <a:endParaRPr lang="en-US" altLang="zh-TW" dirty="0"/>
          </a:p>
        </p:txBody>
      </p:sp>
    </p:spTree>
    <p:extLst>
      <p:ext uri="{BB962C8B-B14F-4D97-AF65-F5344CB8AC3E}">
        <p14:creationId xmlns:p14="http://schemas.microsoft.com/office/powerpoint/2010/main" val="1487353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a:xfrm>
            <a:off x="323406" y="1172574"/>
            <a:ext cx="8229600" cy="5387224"/>
          </a:xfrm>
        </p:spPr>
        <p:txBody>
          <a:bodyPr/>
          <a:lstStyle/>
          <a:p>
            <a:r>
              <a:rPr lang="en-US" altLang="zh-CN" dirty="0"/>
              <a:t>Centrality </a:t>
            </a:r>
            <a:r>
              <a:rPr lang="en-US" altLang="zh-CN" dirty="0" smtClean="0"/>
              <a:t>(</a:t>
            </a:r>
            <a:r>
              <a:rPr lang="en-US" altLang="zh-CN" dirty="0" err="1" smtClean="0"/>
              <a:t>Hachey</a:t>
            </a:r>
            <a:r>
              <a:rPr lang="en-US" altLang="zh-CN" dirty="0" smtClean="0"/>
              <a:t> et al., 2011; </a:t>
            </a:r>
            <a:r>
              <a:rPr lang="en-US" altLang="zh-CN" dirty="0" err="1" smtClean="0"/>
              <a:t>Hakimov</a:t>
            </a:r>
            <a:r>
              <a:rPr lang="en-US" altLang="zh-CN" dirty="0" smtClean="0"/>
              <a:t> </a:t>
            </a:r>
            <a:r>
              <a:rPr lang="en-US" altLang="zh-CN" dirty="0"/>
              <a:t>et al., 2012)</a:t>
            </a:r>
          </a:p>
          <a:p>
            <a:pPr marL="0" indent="0">
              <a:buNone/>
            </a:pPr>
            <a:endParaRPr lang="en-US" altLang="zh-CN" dirty="0"/>
          </a:p>
          <a:p>
            <a:pPr marL="0" indent="0">
              <a:buNone/>
            </a:pPr>
            <a:endParaRPr lang="en-US" altLang="zh-CN" dirty="0"/>
          </a:p>
          <a:p>
            <a:pPr lvl="1"/>
            <a:endParaRPr lang="en-US" altLang="zh-CN" sz="2000" dirty="0"/>
          </a:p>
          <a:p>
            <a:pPr lvl="1"/>
            <a:r>
              <a:rPr lang="en-US" altLang="zh-CN" sz="2000" dirty="0"/>
              <a:t>       : the number of all reachable nodes from a</a:t>
            </a:r>
          </a:p>
          <a:p>
            <a:pPr lvl="1"/>
            <a:r>
              <a:rPr lang="en-US" altLang="zh-CN" sz="2000" dirty="0"/>
              <a:t>             : the distance between a and b</a:t>
            </a:r>
          </a:p>
          <a:p>
            <a:pPr lvl="1"/>
            <a:endParaRPr lang="en-US" altLang="zh-CN" dirty="0"/>
          </a:p>
          <a:p>
            <a:r>
              <a:rPr lang="en-US" altLang="zh-CN" dirty="0"/>
              <a:t>Importance of the title with respect to Wikipedia - Similar to PageRank (Brin &amp; Page, 1998)</a:t>
            </a:r>
          </a:p>
          <a:p>
            <a:pPr lvl="1"/>
            <a:r>
              <a:rPr lang="en-US" altLang="zh-CN" dirty="0"/>
              <a:t>Hachey et al. (2011) showed tha centrality works slightly better than PageRank</a:t>
            </a:r>
          </a:p>
        </p:txBody>
      </p:sp>
      <p:sp>
        <p:nvSpPr>
          <p:cNvPr id="7" name="Title 1"/>
          <p:cNvSpPr>
            <a:spLocks noGrp="1"/>
          </p:cNvSpPr>
          <p:nvPr>
            <p:ph type="title"/>
          </p:nvPr>
        </p:nvSpPr>
        <p:spPr>
          <a:xfrm>
            <a:off x="169814" y="0"/>
            <a:ext cx="9371384" cy="980728"/>
          </a:xfrm>
        </p:spPr>
        <p:txBody>
          <a:bodyPr/>
          <a:lstStyle/>
          <a:p>
            <a:pPr lvl="1">
              <a:defRPr/>
            </a:pPr>
            <a:r>
              <a:rPr lang="en-US" kern="1200" dirty="0" smtClean="0">
                <a:effectLst>
                  <a:outerShdw blurRad="63500" dist="38100" dir="5400000" algn="t" rotWithShape="0">
                    <a:prstClr val="black">
                      <a:alpha val="25000"/>
                    </a:prstClr>
                  </a:outerShdw>
                </a:effectLst>
                <a:latin typeface="Palatino Linotype"/>
              </a:rPr>
              <a:t>Graph Based Initial Ranking</a:t>
            </a:r>
            <a:endParaRPr lang="en-US" altLang="zh-CN" kern="1200" dirty="0">
              <a:effectLst>
                <a:outerShdw blurRad="63500" dist="38100" dir="5400000" algn="t" rotWithShape="0">
                  <a:prstClr val="black">
                    <a:alpha val="25000"/>
                  </a:prstClr>
                </a:outerShdw>
              </a:effectLst>
              <a:latin typeface="Palatino Linotype"/>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163105089"/>
              </p:ext>
            </p:extLst>
          </p:nvPr>
        </p:nvGraphicFramePr>
        <p:xfrm>
          <a:off x="782712" y="1533277"/>
          <a:ext cx="7605712" cy="1235075"/>
        </p:xfrm>
        <a:graphic>
          <a:graphicData uri="http://schemas.openxmlformats.org/presentationml/2006/ole">
            <mc:AlternateContent xmlns:mc="http://schemas.openxmlformats.org/markup-compatibility/2006">
              <mc:Choice xmlns:v="urn:schemas-microsoft-com:vml" Requires="v">
                <p:oleObj spid="_x0000_s8452" name="Equation" r:id="rId4" imgW="3492500" imgH="558800" progId="Equation.3">
                  <p:embed/>
                </p:oleObj>
              </mc:Choice>
              <mc:Fallback>
                <p:oleObj name="Equation" r:id="rId4" imgW="3492500" imgH="558800" progId="Equation.3">
                  <p:embed/>
                  <p:pic>
                    <p:nvPicPr>
                      <p:cNvPr id="0" name=""/>
                      <p:cNvPicPr>
                        <a:picLocks noChangeAspect="1" noChangeArrowheads="1"/>
                      </p:cNvPicPr>
                      <p:nvPr/>
                    </p:nvPicPr>
                    <p:blipFill>
                      <a:blip r:embed="rId5"/>
                      <a:srcRect/>
                      <a:stretch>
                        <a:fillRect/>
                      </a:stretch>
                    </p:blipFill>
                    <p:spPr bwMode="auto">
                      <a:xfrm>
                        <a:off x="782712" y="1533277"/>
                        <a:ext cx="7605712" cy="1235075"/>
                      </a:xfrm>
                      <a:prstGeom prst="rect">
                        <a:avLst/>
                      </a:prstGeom>
                      <a:noFill/>
                      <a:ln>
                        <a:noFill/>
                      </a:ln>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733734962"/>
              </p:ext>
            </p:extLst>
          </p:nvPr>
        </p:nvGraphicFramePr>
        <p:xfrm>
          <a:off x="1187624" y="2768352"/>
          <a:ext cx="387350" cy="504825"/>
        </p:xfrm>
        <a:graphic>
          <a:graphicData uri="http://schemas.openxmlformats.org/presentationml/2006/ole">
            <mc:AlternateContent xmlns:mc="http://schemas.openxmlformats.org/markup-compatibility/2006">
              <mc:Choice xmlns:v="urn:schemas-microsoft-com:vml" Requires="v">
                <p:oleObj spid="_x0000_s8453" name="Equation" r:id="rId6" imgW="177480" imgH="228600" progId="Equation.3">
                  <p:embed/>
                </p:oleObj>
              </mc:Choice>
              <mc:Fallback>
                <p:oleObj name="Equation" r:id="rId6" imgW="177480" imgH="228600" progId="Equation.3">
                  <p:embed/>
                  <p:pic>
                    <p:nvPicPr>
                      <p:cNvPr id="0" name=""/>
                      <p:cNvPicPr>
                        <a:picLocks noChangeAspect="1" noChangeArrowheads="1"/>
                      </p:cNvPicPr>
                      <p:nvPr/>
                    </p:nvPicPr>
                    <p:blipFill>
                      <a:blip r:embed="rId7"/>
                      <a:srcRect/>
                      <a:stretch>
                        <a:fillRect/>
                      </a:stretch>
                    </p:blipFill>
                    <p:spPr bwMode="auto">
                      <a:xfrm>
                        <a:off x="1187624" y="2768352"/>
                        <a:ext cx="387350" cy="504825"/>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67921756"/>
              </p:ext>
            </p:extLst>
          </p:nvPr>
        </p:nvGraphicFramePr>
        <p:xfrm>
          <a:off x="1081803" y="3238300"/>
          <a:ext cx="825901" cy="394148"/>
        </p:xfrm>
        <a:graphic>
          <a:graphicData uri="http://schemas.openxmlformats.org/presentationml/2006/ole">
            <mc:AlternateContent xmlns:mc="http://schemas.openxmlformats.org/markup-compatibility/2006">
              <mc:Choice xmlns:v="urn:schemas-microsoft-com:vml" Requires="v">
                <p:oleObj spid="_x0000_s8454" name="Equation" r:id="rId8" imgW="431640" imgH="203040" progId="Equation.3">
                  <p:embed/>
                </p:oleObj>
              </mc:Choice>
              <mc:Fallback>
                <p:oleObj name="Equation" r:id="rId8" imgW="431640" imgH="203040" progId="Equation.3">
                  <p:embed/>
                  <p:pic>
                    <p:nvPicPr>
                      <p:cNvPr id="0" name=""/>
                      <p:cNvPicPr>
                        <a:picLocks noChangeAspect="1" noChangeArrowheads="1"/>
                      </p:cNvPicPr>
                      <p:nvPr/>
                    </p:nvPicPr>
                    <p:blipFill>
                      <a:blip r:embed="rId9"/>
                      <a:srcRect/>
                      <a:stretch>
                        <a:fillRect/>
                      </a:stretch>
                    </p:blipFill>
                    <p:spPr bwMode="auto">
                      <a:xfrm>
                        <a:off x="1081803" y="3238300"/>
                        <a:ext cx="825901" cy="394148"/>
                      </a:xfrm>
                      <a:prstGeom prst="rect">
                        <a:avLst/>
                      </a:prstGeom>
                      <a:noFill/>
                      <a:ln>
                        <a:noFill/>
                      </a:ln>
                    </p:spPr>
                  </p:pic>
                </p:oleObj>
              </mc:Fallback>
            </mc:AlternateContent>
          </a:graphicData>
        </a:graphic>
      </p:graphicFrame>
      <p:sp>
        <p:nvSpPr>
          <p:cNvPr id="4" name="Slide Number Placeholder 3"/>
          <p:cNvSpPr>
            <a:spLocks noGrp="1"/>
          </p:cNvSpPr>
          <p:nvPr>
            <p:ph type="sldNum" sz="quarter" idx="4"/>
          </p:nvPr>
        </p:nvSpPr>
        <p:spPr>
          <a:xfrm>
            <a:off x="4114800" y="6453336"/>
            <a:ext cx="914400" cy="228600"/>
          </a:xfrm>
        </p:spPr>
        <p:txBody>
          <a:bodyPr/>
          <a:lstStyle/>
          <a:p>
            <a:pPr>
              <a:defRPr/>
            </a:pPr>
            <a:fld id="{949EA72D-AFDA-4341-B72A-4A95FB1F0E84}" type="slidenum">
              <a:rPr lang="en-US" altLang="zh-TW" smtClean="0"/>
              <a:pPr>
                <a:defRPr/>
              </a:pPr>
              <a:t>47</a:t>
            </a:fld>
            <a:endParaRPr lang="en-US" altLang="zh-TW" dirty="0"/>
          </a:p>
        </p:txBody>
      </p:sp>
    </p:spTree>
    <p:extLst>
      <p:ext uri="{BB962C8B-B14F-4D97-AF65-F5344CB8AC3E}">
        <p14:creationId xmlns:p14="http://schemas.microsoft.com/office/powerpoint/2010/main" val="587224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dirty="0" smtClean="0"/>
              <a:t>Basic Ranking Methods</a:t>
            </a:r>
          </a:p>
        </p:txBody>
      </p:sp>
      <p:sp>
        <p:nvSpPr>
          <p:cNvPr id="106499" name="Content Placeholder 2"/>
          <p:cNvSpPr>
            <a:spLocks noGrp="1"/>
          </p:cNvSpPr>
          <p:nvPr>
            <p:ph idx="1"/>
          </p:nvPr>
        </p:nvSpPr>
        <p:spPr/>
        <p:txBody>
          <a:bodyPr/>
          <a:lstStyle/>
          <a:p>
            <a:r>
              <a:rPr lang="en-US" sz="2600" dirty="0" smtClean="0"/>
              <a:t>Local: Mention-Concept Context Similarity </a:t>
            </a:r>
          </a:p>
          <a:p>
            <a:pPr lvl="1"/>
            <a:r>
              <a:rPr lang="en-US" sz="1800" dirty="0" smtClean="0"/>
              <a:t>Use </a:t>
            </a:r>
            <a:r>
              <a:rPr lang="en-US" sz="1800" b="1" dirty="0" smtClean="0"/>
              <a:t>similarity measure</a:t>
            </a:r>
            <a:r>
              <a:rPr lang="en-US" sz="1800" dirty="0" smtClean="0"/>
              <a:t> to compare the </a:t>
            </a:r>
            <a:r>
              <a:rPr lang="en-US" sz="1800" dirty="0" smtClean="0">
                <a:solidFill>
                  <a:srgbClr val="C00000"/>
                </a:solidFill>
              </a:rPr>
              <a:t>context of the mention </a:t>
            </a:r>
            <a:r>
              <a:rPr lang="en-US" sz="1800" dirty="0" smtClean="0"/>
              <a:t>with the </a:t>
            </a:r>
            <a:r>
              <a:rPr lang="en-US" sz="1800" dirty="0" smtClean="0">
                <a:solidFill>
                  <a:srgbClr val="C00000"/>
                </a:solidFill>
              </a:rPr>
              <a:t>text associated with a candidate title </a:t>
            </a:r>
            <a:r>
              <a:rPr lang="en-US" sz="1800" dirty="0" smtClean="0">
                <a:solidFill>
                  <a:schemeClr val="tx1"/>
                </a:solidFill>
              </a:rPr>
              <a:t>(the text in the corresponding page)</a:t>
            </a:r>
          </a:p>
          <a:p>
            <a:r>
              <a:rPr lang="en-US" sz="2600" dirty="0" smtClean="0"/>
              <a:t>Global: Document-wide Conceptual Coherence </a:t>
            </a:r>
          </a:p>
          <a:p>
            <a:pPr lvl="1"/>
            <a:r>
              <a:rPr lang="en-US" sz="2000" dirty="0" smtClean="0"/>
              <a:t>Use topical/semantic </a:t>
            </a:r>
            <a:r>
              <a:rPr lang="en-US" sz="2000" b="1" dirty="0" smtClean="0"/>
              <a:t>coherence</a:t>
            </a:r>
            <a:r>
              <a:rPr lang="en-US" sz="2000" dirty="0" smtClean="0"/>
              <a:t> measures between the set of referent concepts for all mentions in a document</a:t>
            </a:r>
          </a:p>
        </p:txBody>
      </p:sp>
      <p:sp>
        <p:nvSpPr>
          <p:cNvPr id="2" name="Slide Number Placeholder 1"/>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48</a:t>
            </a:fld>
            <a:endParaRPr lang="en-US" altLang="zh-TW" dirty="0"/>
          </a:p>
        </p:txBody>
      </p:sp>
    </p:spTree>
    <p:extLst>
      <p:ext uri="{BB962C8B-B14F-4D97-AF65-F5344CB8AC3E}">
        <p14:creationId xmlns:p14="http://schemas.microsoft.com/office/powerpoint/2010/main" val="2353357217"/>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Context Similarity Measures</a:t>
            </a:r>
          </a:p>
        </p:txBody>
      </p:sp>
      <p:sp>
        <p:nvSpPr>
          <p:cNvPr id="13" name="Double Bracket 12"/>
          <p:cNvSpPr/>
          <p:nvPr/>
        </p:nvSpPr>
        <p:spPr>
          <a:xfrm>
            <a:off x="5582595" y="4422288"/>
            <a:ext cx="2661813" cy="1006372"/>
          </a:xfrm>
          <a:prstGeom prst="bracket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sp>
        <p:nvSpPr>
          <p:cNvPr id="15" name="TextBox 14"/>
          <p:cNvSpPr txBox="1"/>
          <p:nvPr/>
        </p:nvSpPr>
        <p:spPr>
          <a:xfrm>
            <a:off x="4788024" y="4708582"/>
            <a:ext cx="305705" cy="523220"/>
          </a:xfrm>
          <a:prstGeom prst="rect">
            <a:avLst/>
          </a:prstGeom>
          <a:noFill/>
        </p:spPr>
        <p:txBody>
          <a:bodyPr wrap="square" rtlCol="0">
            <a:spAutoFit/>
          </a:bodyPr>
          <a:lstStyle/>
          <a:p>
            <a:r>
              <a:rPr lang="el-GR" sz="2800"/>
              <a:t>φ</a:t>
            </a:r>
            <a:endParaRPr lang="en-US" sz="2800"/>
          </a:p>
        </p:txBody>
      </p:sp>
      <p:sp>
        <p:nvSpPr>
          <p:cNvPr id="36" name="TextBox 35"/>
          <p:cNvSpPr txBox="1"/>
          <p:nvPr/>
        </p:nvSpPr>
        <p:spPr>
          <a:xfrm>
            <a:off x="5663704" y="4708580"/>
            <a:ext cx="3012752" cy="461665"/>
          </a:xfrm>
          <a:prstGeom prst="rect">
            <a:avLst/>
          </a:prstGeom>
          <a:noFill/>
        </p:spPr>
        <p:txBody>
          <a:bodyPr wrap="square" rtlCol="0">
            <a:spAutoFit/>
          </a:bodyPr>
          <a:lstStyle/>
          <a:p>
            <a:r>
              <a:rPr lang="en-US" sz="2400" dirty="0"/>
              <a:t>Mention, </a:t>
            </a:r>
            <a:r>
              <a:rPr lang="en-US" sz="2400" dirty="0" smtClean="0"/>
              <a:t>Title</a:t>
            </a:r>
            <a:endParaRPr lang="en-US" sz="2400" dirty="0"/>
          </a:p>
        </p:txBody>
      </p:sp>
      <p:graphicFrame>
        <p:nvGraphicFramePr>
          <p:cNvPr id="40" name="Object 39"/>
          <p:cNvGraphicFramePr>
            <a:graphicFrameLocks noChangeAspect="1"/>
          </p:cNvGraphicFramePr>
          <p:nvPr>
            <p:extLst>
              <p:ext uri="{D42A27DB-BD31-4B8C-83A1-F6EECF244321}">
                <p14:modId xmlns:p14="http://schemas.microsoft.com/office/powerpoint/2010/main" val="1759119582"/>
              </p:ext>
            </p:extLst>
          </p:nvPr>
        </p:nvGraphicFramePr>
        <p:xfrm>
          <a:off x="2932113" y="2146300"/>
          <a:ext cx="3568700" cy="823913"/>
        </p:xfrm>
        <a:graphic>
          <a:graphicData uri="http://schemas.openxmlformats.org/presentationml/2006/ole">
            <mc:AlternateContent xmlns:mc="http://schemas.openxmlformats.org/markup-compatibility/2006">
              <mc:Choice xmlns:v="urn:schemas-microsoft-com:vml" Requires="v">
                <p:oleObj spid="_x0000_s1224" name="Equation" r:id="rId3" imgW="1485720" imgH="342720" progId="Equation.3">
                  <p:embed/>
                </p:oleObj>
              </mc:Choice>
              <mc:Fallback>
                <p:oleObj name="Equation" r:id="rId3" imgW="1485720" imgH="342720" progId="Equation.3">
                  <p:embed/>
                  <p:pic>
                    <p:nvPicPr>
                      <p:cNvPr id="0" name=""/>
                      <p:cNvPicPr/>
                      <p:nvPr/>
                    </p:nvPicPr>
                    <p:blipFill>
                      <a:blip r:embed="rId4"/>
                      <a:stretch>
                        <a:fillRect/>
                      </a:stretch>
                    </p:blipFill>
                    <p:spPr>
                      <a:xfrm>
                        <a:off x="2932113" y="2146300"/>
                        <a:ext cx="3568700" cy="823913"/>
                      </a:xfrm>
                      <a:prstGeom prst="rect">
                        <a:avLst/>
                      </a:prstGeom>
                    </p:spPr>
                  </p:pic>
                </p:oleObj>
              </mc:Fallback>
            </mc:AlternateContent>
          </a:graphicData>
        </a:graphic>
      </p:graphicFrame>
      <p:sp>
        <p:nvSpPr>
          <p:cNvPr id="41" name="TextBox 40"/>
          <p:cNvSpPr txBox="1"/>
          <p:nvPr/>
        </p:nvSpPr>
        <p:spPr>
          <a:xfrm>
            <a:off x="899592" y="3924344"/>
            <a:ext cx="462536" cy="369332"/>
          </a:xfrm>
          <a:prstGeom prst="rect">
            <a:avLst/>
          </a:prstGeom>
          <a:noFill/>
        </p:spPr>
        <p:txBody>
          <a:bodyPr wrap="none" rtlCol="0">
            <a:spAutoFit/>
          </a:bodyPr>
          <a:lstStyle/>
          <a:p>
            <a:r>
              <a:rPr lang="en-US"/>
              <a:t>m</a:t>
            </a:r>
            <a:r>
              <a:rPr lang="en-US" baseline="-25000"/>
              <a:t>1</a:t>
            </a:r>
          </a:p>
        </p:txBody>
      </p:sp>
      <p:sp>
        <p:nvSpPr>
          <p:cNvPr id="42" name="TextBox 41"/>
          <p:cNvSpPr txBox="1"/>
          <p:nvPr/>
        </p:nvSpPr>
        <p:spPr>
          <a:xfrm>
            <a:off x="899592" y="4438802"/>
            <a:ext cx="462536" cy="369332"/>
          </a:xfrm>
          <a:prstGeom prst="rect">
            <a:avLst/>
          </a:prstGeom>
          <a:noFill/>
        </p:spPr>
        <p:txBody>
          <a:bodyPr wrap="none" rtlCol="0">
            <a:spAutoFit/>
          </a:bodyPr>
          <a:lstStyle/>
          <a:p>
            <a:r>
              <a:rPr lang="en-US"/>
              <a:t>m</a:t>
            </a:r>
            <a:r>
              <a:rPr lang="en-US" baseline="-25000"/>
              <a:t>2</a:t>
            </a:r>
          </a:p>
        </p:txBody>
      </p:sp>
      <p:sp>
        <p:nvSpPr>
          <p:cNvPr id="43" name="TextBox 42"/>
          <p:cNvSpPr txBox="1"/>
          <p:nvPr/>
        </p:nvSpPr>
        <p:spPr>
          <a:xfrm>
            <a:off x="899592" y="5283204"/>
            <a:ext cx="462536" cy="369332"/>
          </a:xfrm>
          <a:prstGeom prst="rect">
            <a:avLst/>
          </a:prstGeom>
          <a:noFill/>
        </p:spPr>
        <p:txBody>
          <a:bodyPr wrap="none" rtlCol="0">
            <a:spAutoFit/>
          </a:bodyPr>
          <a:lstStyle/>
          <a:p>
            <a:r>
              <a:rPr lang="en-US"/>
              <a:t>m</a:t>
            </a:r>
            <a:r>
              <a:rPr lang="en-US" baseline="-25000"/>
              <a:t>k</a:t>
            </a:r>
          </a:p>
        </p:txBody>
      </p:sp>
      <p:sp>
        <p:nvSpPr>
          <p:cNvPr id="44" name="TextBox 43"/>
          <p:cNvSpPr txBox="1"/>
          <p:nvPr/>
        </p:nvSpPr>
        <p:spPr>
          <a:xfrm>
            <a:off x="1805208" y="3924344"/>
            <a:ext cx="385667" cy="369332"/>
          </a:xfrm>
          <a:prstGeom prst="rect">
            <a:avLst/>
          </a:prstGeom>
          <a:noFill/>
        </p:spPr>
        <p:txBody>
          <a:bodyPr wrap="none" rtlCol="0">
            <a:spAutoFit/>
          </a:bodyPr>
          <a:lstStyle/>
          <a:p>
            <a:r>
              <a:rPr lang="en-US"/>
              <a:t>c</a:t>
            </a:r>
            <a:r>
              <a:rPr lang="en-US" baseline="-25000"/>
              <a:t>1</a:t>
            </a:r>
          </a:p>
        </p:txBody>
      </p:sp>
      <p:sp>
        <p:nvSpPr>
          <p:cNvPr id="45" name="TextBox 44"/>
          <p:cNvSpPr txBox="1"/>
          <p:nvPr/>
        </p:nvSpPr>
        <p:spPr>
          <a:xfrm>
            <a:off x="1805208" y="4438802"/>
            <a:ext cx="385667" cy="369332"/>
          </a:xfrm>
          <a:prstGeom prst="rect">
            <a:avLst/>
          </a:prstGeom>
          <a:noFill/>
        </p:spPr>
        <p:txBody>
          <a:bodyPr wrap="none" rtlCol="0">
            <a:spAutoFit/>
          </a:bodyPr>
          <a:lstStyle/>
          <a:p>
            <a:r>
              <a:rPr lang="en-US"/>
              <a:t>c</a:t>
            </a:r>
            <a:r>
              <a:rPr lang="en-US" baseline="-25000"/>
              <a:t>2</a:t>
            </a:r>
          </a:p>
        </p:txBody>
      </p:sp>
      <p:sp>
        <p:nvSpPr>
          <p:cNvPr id="46" name="TextBox 45"/>
          <p:cNvSpPr txBox="1"/>
          <p:nvPr/>
        </p:nvSpPr>
        <p:spPr>
          <a:xfrm>
            <a:off x="1805208" y="5283204"/>
            <a:ext cx="411215" cy="369332"/>
          </a:xfrm>
          <a:prstGeom prst="rect">
            <a:avLst/>
          </a:prstGeom>
          <a:noFill/>
        </p:spPr>
        <p:txBody>
          <a:bodyPr wrap="none" rtlCol="0">
            <a:spAutoFit/>
          </a:bodyPr>
          <a:lstStyle/>
          <a:p>
            <a:r>
              <a:rPr lang="en-US"/>
              <a:t>c</a:t>
            </a:r>
            <a:r>
              <a:rPr lang="en-US" baseline="-25000"/>
              <a:t>N</a:t>
            </a:r>
          </a:p>
        </p:txBody>
      </p:sp>
      <p:sp>
        <p:nvSpPr>
          <p:cNvPr id="47" name="TextBox 46"/>
          <p:cNvSpPr txBox="1"/>
          <p:nvPr/>
        </p:nvSpPr>
        <p:spPr>
          <a:xfrm>
            <a:off x="899592" y="4860448"/>
            <a:ext cx="415498" cy="369332"/>
          </a:xfrm>
          <a:prstGeom prst="rect">
            <a:avLst/>
          </a:prstGeom>
          <a:noFill/>
        </p:spPr>
        <p:txBody>
          <a:bodyPr wrap="none" rtlCol="0">
            <a:spAutoFit/>
          </a:bodyPr>
          <a:lstStyle/>
          <a:p>
            <a:r>
              <a:rPr lang="en-US"/>
              <a:t>…</a:t>
            </a:r>
          </a:p>
        </p:txBody>
      </p:sp>
      <p:sp>
        <p:nvSpPr>
          <p:cNvPr id="48" name="TextBox 47"/>
          <p:cNvSpPr txBox="1"/>
          <p:nvPr/>
        </p:nvSpPr>
        <p:spPr>
          <a:xfrm>
            <a:off x="1780238" y="4860448"/>
            <a:ext cx="415498" cy="369332"/>
          </a:xfrm>
          <a:prstGeom prst="rect">
            <a:avLst/>
          </a:prstGeom>
          <a:noFill/>
        </p:spPr>
        <p:txBody>
          <a:bodyPr wrap="none" rtlCol="0">
            <a:spAutoFit/>
          </a:bodyPr>
          <a:lstStyle/>
          <a:p>
            <a:r>
              <a:rPr lang="en-US"/>
              <a:t>…</a:t>
            </a:r>
          </a:p>
        </p:txBody>
      </p:sp>
      <p:cxnSp>
        <p:nvCxnSpPr>
          <p:cNvPr id="50" name="Straight Arrow Connector 49"/>
          <p:cNvCxnSpPr>
            <a:stCxn id="43" idx="3"/>
            <a:endCxn id="48" idx="1"/>
          </p:cNvCxnSpPr>
          <p:nvPr/>
        </p:nvCxnSpPr>
        <p:spPr>
          <a:xfrm flipV="1">
            <a:off x="1362128" y="5045114"/>
            <a:ext cx="418110" cy="4227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41" idx="3"/>
            <a:endCxn id="45" idx="1"/>
          </p:cNvCxnSpPr>
          <p:nvPr/>
        </p:nvCxnSpPr>
        <p:spPr>
          <a:xfrm>
            <a:off x="1362128" y="4109010"/>
            <a:ext cx="443080" cy="5144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42" idx="3"/>
          </p:cNvCxnSpPr>
          <p:nvPr/>
        </p:nvCxnSpPr>
        <p:spPr>
          <a:xfrm flipV="1">
            <a:off x="1362128" y="4109010"/>
            <a:ext cx="545576" cy="5144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755576" y="3924344"/>
            <a:ext cx="1673857" cy="1944216"/>
          </a:xfrm>
          <a:prstGeom prst="rect">
            <a:avLst/>
          </a:prstGeom>
          <a:gradFill flip="none" rotWithShape="1">
            <a:gsLst>
              <a:gs pos="0">
                <a:schemeClr val="accent1">
                  <a:shade val="51000"/>
                  <a:satMod val="130000"/>
                  <a:alpha val="29000"/>
                </a:schemeClr>
              </a:gs>
              <a:gs pos="80000">
                <a:schemeClr val="accent1">
                  <a:shade val="93000"/>
                  <a:satMod val="130000"/>
                  <a:alpha val="29000"/>
                </a:schemeClr>
              </a:gs>
              <a:gs pos="100000">
                <a:schemeClr val="accent1">
                  <a:shade val="94000"/>
                  <a:satMod val="135000"/>
                  <a:alpha val="2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1362128" y="3348280"/>
            <a:ext cx="415498" cy="584776"/>
          </a:xfrm>
          <a:prstGeom prst="rect">
            <a:avLst/>
          </a:prstGeom>
          <a:noFill/>
        </p:spPr>
        <p:txBody>
          <a:bodyPr wrap="none" rtlCol="0">
            <a:spAutoFit/>
          </a:bodyPr>
          <a:lstStyle/>
          <a:p>
            <a:r>
              <a:rPr lang="en-US" sz="3200"/>
              <a:t>Γ</a:t>
            </a:r>
          </a:p>
        </p:txBody>
      </p:sp>
      <p:sp>
        <p:nvSpPr>
          <p:cNvPr id="61" name="TextBox 60"/>
          <p:cNvSpPr txBox="1"/>
          <p:nvPr/>
        </p:nvSpPr>
        <p:spPr>
          <a:xfrm>
            <a:off x="683568" y="5868560"/>
            <a:ext cx="1872208" cy="584776"/>
          </a:xfrm>
          <a:prstGeom prst="rect">
            <a:avLst/>
          </a:prstGeom>
          <a:noFill/>
        </p:spPr>
        <p:txBody>
          <a:bodyPr wrap="square" rtlCol="0">
            <a:spAutoFit/>
          </a:bodyPr>
          <a:lstStyle/>
          <a:p>
            <a:pPr algn="ctr"/>
            <a:r>
              <a:rPr lang="en-US" sz="1600" i="1" dirty="0"/>
              <a:t>Mention-concept assignment</a:t>
            </a:r>
          </a:p>
        </p:txBody>
      </p:sp>
      <p:sp>
        <p:nvSpPr>
          <p:cNvPr id="62" name="Rectangular Callout 61"/>
          <p:cNvSpPr>
            <a:spLocks noChangeArrowheads="1"/>
          </p:cNvSpPr>
          <p:nvPr/>
        </p:nvSpPr>
        <p:spPr bwMode="auto">
          <a:xfrm>
            <a:off x="5549730" y="3789040"/>
            <a:ext cx="2910702" cy="633247"/>
          </a:xfrm>
          <a:prstGeom prst="wedgeRectCallout">
            <a:avLst>
              <a:gd name="adj1" fmla="val -69479"/>
              <a:gd name="adj2" fmla="val 119405"/>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Feature vector to capture degree of </a:t>
            </a:r>
            <a:r>
              <a:rPr lang="en-US" sz="1600" b="1" dirty="0">
                <a:solidFill>
                  <a:srgbClr val="FF0000"/>
                </a:solidFill>
                <a:latin typeface="Calibri" panose="020F0502020204030204" pitchFamily="34" charset="0"/>
              </a:rPr>
              <a:t>contextual</a:t>
            </a:r>
            <a:r>
              <a:rPr lang="en-US" sz="1600" b="1" dirty="0">
                <a:latin typeface="Calibri" panose="020F0502020204030204" pitchFamily="34" charset="0"/>
              </a:rPr>
              <a:t> </a:t>
            </a:r>
            <a:r>
              <a:rPr lang="en-US" sz="1600" b="1" dirty="0">
                <a:solidFill>
                  <a:srgbClr val="FF0000"/>
                </a:solidFill>
                <a:latin typeface="Calibri" panose="020F0502020204030204" pitchFamily="34" charset="0"/>
              </a:rPr>
              <a:t>similarity</a:t>
            </a:r>
            <a:r>
              <a:rPr lang="en-US" sz="1600" b="1" dirty="0">
                <a:latin typeface="Calibri" panose="020F0502020204030204" pitchFamily="34" charset="0"/>
              </a:rPr>
              <a:t> </a:t>
            </a:r>
            <a:endParaRPr lang="en-US" sz="1600" b="1" dirty="0">
              <a:solidFill>
                <a:srgbClr val="FF0000"/>
              </a:solidFill>
              <a:latin typeface="Calibri" panose="020F0502020204030204" pitchFamily="34" charset="0"/>
            </a:endParaRPr>
          </a:p>
        </p:txBody>
      </p:sp>
      <p:sp>
        <p:nvSpPr>
          <p:cNvPr id="63" name="Rectangular Callout 62"/>
          <p:cNvSpPr>
            <a:spLocks noChangeArrowheads="1"/>
          </p:cNvSpPr>
          <p:nvPr/>
        </p:nvSpPr>
        <p:spPr bwMode="auto">
          <a:xfrm>
            <a:off x="971978" y="1196752"/>
            <a:ext cx="3096344" cy="633247"/>
          </a:xfrm>
          <a:prstGeom prst="wedgeRectCallout">
            <a:avLst>
              <a:gd name="adj1" fmla="val 35715"/>
              <a:gd name="adj2" fmla="val 133562"/>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Determine assignment that maximizes pairwise similarity</a:t>
            </a:r>
            <a:endParaRPr lang="en-US" sz="1600" b="1" dirty="0">
              <a:solidFill>
                <a:srgbClr val="FF0000"/>
              </a:solidFill>
              <a:latin typeface="Calibri" panose="020F0502020204030204" pitchFamily="34" charset="0"/>
            </a:endParaRPr>
          </a:p>
        </p:txBody>
      </p:sp>
      <p:sp>
        <p:nvSpPr>
          <p:cNvPr id="64" name="Rectangular Callout 63"/>
          <p:cNvSpPr>
            <a:spLocks noChangeArrowheads="1"/>
          </p:cNvSpPr>
          <p:nvPr/>
        </p:nvSpPr>
        <p:spPr bwMode="auto">
          <a:xfrm>
            <a:off x="2918299" y="5467870"/>
            <a:ext cx="2160241" cy="633247"/>
          </a:xfrm>
          <a:prstGeom prst="wedgeRectCallout">
            <a:avLst>
              <a:gd name="adj1" fmla="val -86486"/>
              <a:gd name="adj2" fmla="val -183250"/>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Mapping from mentions to </a:t>
            </a:r>
            <a:r>
              <a:rPr lang="en-US" sz="1600" b="1" dirty="0" smtClean="0">
                <a:latin typeface="Calibri" panose="020F0502020204030204" pitchFamily="34" charset="0"/>
              </a:rPr>
              <a:t>titles</a:t>
            </a:r>
            <a:endParaRPr lang="en-US" sz="1600" b="1" dirty="0">
              <a:solidFill>
                <a:srgbClr val="FF0000"/>
              </a:solidFill>
              <a:latin typeface="Calibri" panose="020F0502020204030204" pitchFamily="34" charset="0"/>
            </a:endParaRPr>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49</a:t>
            </a:fld>
            <a:endParaRPr lang="en-US" altLang="zh-TW" dirty="0"/>
          </a:p>
        </p:txBody>
      </p:sp>
    </p:spTree>
    <p:extLst>
      <p:ext uri="{BB962C8B-B14F-4D97-AF65-F5344CB8AC3E}">
        <p14:creationId xmlns:p14="http://schemas.microsoft.com/office/powerpoint/2010/main" val="231371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prstGeom prst="rect">
            <a:avLst/>
          </a:prstGeom>
        </p:spPr>
        <p:txBody>
          <a:bodyPr/>
          <a:lstStyle/>
          <a:p>
            <a:pPr eaLnBrk="1" hangingPunct="1"/>
            <a:r>
              <a:rPr lang="en-US" altLang="en-US" dirty="0" smtClean="0"/>
              <a:t>Organizing knowledge</a:t>
            </a:r>
          </a:p>
        </p:txBody>
      </p:sp>
      <p:sp>
        <p:nvSpPr>
          <p:cNvPr id="4" name="Content Placeholder 3"/>
          <p:cNvSpPr>
            <a:spLocks noGrp="1"/>
          </p:cNvSpPr>
          <p:nvPr>
            <p:ph idx="1"/>
          </p:nvPr>
        </p:nvSpPr>
        <p:spPr/>
        <p:txBody>
          <a:bodyPr/>
          <a:lstStyle/>
          <a:p>
            <a:endParaRPr lang="en-US"/>
          </a:p>
        </p:txBody>
      </p:sp>
      <p:sp>
        <p:nvSpPr>
          <p:cNvPr id="10" name="Rectangle 9"/>
          <p:cNvSpPr/>
          <p:nvPr/>
        </p:nvSpPr>
        <p:spPr>
          <a:xfrm>
            <a:off x="152400" y="1143000"/>
            <a:ext cx="31242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dirty="0">
                <a:solidFill>
                  <a:srgbClr val="000000"/>
                </a:solidFill>
                <a:latin typeface="Calibri" panose="020F0502020204030204" pitchFamily="34" charset="0"/>
              </a:rPr>
              <a:t>It’s a version of </a:t>
            </a:r>
            <a:r>
              <a:rPr lang="en-US" b="1" i="1" u="sng" dirty="0">
                <a:solidFill>
                  <a:srgbClr val="FF0000"/>
                </a:solidFill>
                <a:latin typeface="Calibri" panose="020F0502020204030204" pitchFamily="34" charset="0"/>
              </a:rPr>
              <a:t>Chicago</a:t>
            </a:r>
            <a:r>
              <a:rPr lang="en-US" dirty="0">
                <a:solidFill>
                  <a:srgbClr val="000000"/>
                </a:solidFill>
                <a:latin typeface="Calibri" panose="020F0502020204030204" pitchFamily="34" charset="0"/>
              </a:rPr>
              <a:t> – the standard classic Macintosh menu font, with that distinctive thick diagonal in the ”N”.</a:t>
            </a:r>
          </a:p>
        </p:txBody>
      </p:sp>
      <p:sp>
        <p:nvSpPr>
          <p:cNvPr id="12" name="Rectangle 11"/>
          <p:cNvSpPr/>
          <p:nvPr/>
        </p:nvSpPr>
        <p:spPr>
          <a:xfrm>
            <a:off x="3276600" y="1143000"/>
            <a:ext cx="28956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b="1" i="1" u="sng" dirty="0">
                <a:solidFill>
                  <a:srgbClr val="FF0000"/>
                </a:solidFill>
                <a:latin typeface="Calibri" panose="020F0502020204030204" pitchFamily="34" charset="0"/>
              </a:rPr>
              <a:t>Chicago</a:t>
            </a:r>
            <a:r>
              <a:rPr lang="en-US" dirty="0">
                <a:solidFill>
                  <a:srgbClr val="000000"/>
                </a:solidFill>
                <a:latin typeface="Calibri" panose="020F0502020204030204" pitchFamily="34" charset="0"/>
              </a:rPr>
              <a:t> was used by default for Mac menus through </a:t>
            </a:r>
            <a:r>
              <a:rPr lang="en-US" dirty="0" err="1">
                <a:solidFill>
                  <a:srgbClr val="000000"/>
                </a:solidFill>
                <a:latin typeface="Calibri" panose="020F0502020204030204" pitchFamily="34" charset="0"/>
              </a:rPr>
              <a:t>MacOS</a:t>
            </a:r>
            <a:r>
              <a:rPr lang="en-US" dirty="0">
                <a:solidFill>
                  <a:srgbClr val="000000"/>
                </a:solidFill>
                <a:latin typeface="Calibri" panose="020F0502020204030204" pitchFamily="34" charset="0"/>
              </a:rPr>
              <a:t> 7.6, and OS 8 was released mid-1997..</a:t>
            </a:r>
          </a:p>
        </p:txBody>
      </p:sp>
      <p:sp>
        <p:nvSpPr>
          <p:cNvPr id="13" name="Rectangle 12"/>
          <p:cNvSpPr/>
          <p:nvPr/>
        </p:nvSpPr>
        <p:spPr>
          <a:xfrm>
            <a:off x="6172200" y="1143000"/>
            <a:ext cx="28194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b="1" i="1" u="sng" dirty="0">
                <a:solidFill>
                  <a:srgbClr val="FF0000"/>
                </a:solidFill>
                <a:latin typeface="Calibri" panose="020F0502020204030204" pitchFamily="34" charset="0"/>
              </a:rPr>
              <a:t>Chicago</a:t>
            </a:r>
            <a:r>
              <a:rPr lang="en-US" b="1" i="1" u="sng" dirty="0">
                <a:solidFill>
                  <a:srgbClr val="000000"/>
                </a:solidFill>
                <a:latin typeface="Calibri" panose="020F0502020204030204" pitchFamily="34" charset="0"/>
              </a:rPr>
              <a:t> </a:t>
            </a:r>
            <a:r>
              <a:rPr lang="en-US" b="1" i="1" u="sng" dirty="0">
                <a:solidFill>
                  <a:srgbClr val="FF0000"/>
                </a:solidFill>
                <a:latin typeface="Calibri" panose="020F0502020204030204" pitchFamily="34" charset="0"/>
              </a:rPr>
              <a:t>VIII</a:t>
            </a:r>
            <a:r>
              <a:rPr lang="en-US" b="1" i="1" u="sng" dirty="0">
                <a:solidFill>
                  <a:srgbClr val="000000"/>
                </a:solidFill>
                <a:latin typeface="Calibri" panose="020F0502020204030204" pitchFamily="34" charset="0"/>
              </a:rPr>
              <a:t> </a:t>
            </a:r>
            <a:r>
              <a:rPr lang="en-US" dirty="0">
                <a:solidFill>
                  <a:srgbClr val="000000"/>
                </a:solidFill>
                <a:latin typeface="Calibri" panose="020F0502020204030204" pitchFamily="34" charset="0"/>
              </a:rPr>
              <a:t>was one of the early 70s-era </a:t>
            </a:r>
            <a:r>
              <a:rPr lang="en-US" b="1" i="1" u="sng" dirty="0">
                <a:solidFill>
                  <a:srgbClr val="FF0000"/>
                </a:solidFill>
                <a:latin typeface="Calibri" panose="020F0502020204030204" pitchFamily="34" charset="0"/>
              </a:rPr>
              <a:t>Chicago</a:t>
            </a:r>
            <a:r>
              <a:rPr lang="en-US" dirty="0">
                <a:solidFill>
                  <a:srgbClr val="000000"/>
                </a:solidFill>
                <a:latin typeface="Calibri" panose="020F0502020204030204" pitchFamily="34" charset="0"/>
              </a:rPr>
              <a:t> albums to catch my</a:t>
            </a:r>
          </a:p>
          <a:p>
            <a:pPr eaLnBrk="1" hangingPunct="1">
              <a:defRPr/>
            </a:pPr>
            <a:r>
              <a:rPr lang="en-US" dirty="0">
                <a:solidFill>
                  <a:srgbClr val="000000"/>
                </a:solidFill>
                <a:latin typeface="Calibri" panose="020F0502020204030204" pitchFamily="34" charset="0"/>
              </a:rPr>
              <a:t>ear, along with </a:t>
            </a:r>
            <a:r>
              <a:rPr lang="en-US" b="1" i="1" u="sng" dirty="0">
                <a:solidFill>
                  <a:srgbClr val="FF0000"/>
                </a:solidFill>
                <a:latin typeface="Calibri" panose="020F0502020204030204" pitchFamily="34" charset="0"/>
              </a:rPr>
              <a:t>Chicago II</a:t>
            </a:r>
            <a:r>
              <a:rPr lang="en-US" dirty="0">
                <a:solidFill>
                  <a:srgbClr val="FF0000"/>
                </a:solidFill>
                <a:latin typeface="Calibri" panose="020F0502020204030204" pitchFamily="34" charset="0"/>
              </a:rPr>
              <a:t>.</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5</a:t>
            </a:fld>
            <a:endParaRPr lang="en-US" altLang="zh-TW" dirty="0"/>
          </a:p>
        </p:txBody>
      </p:sp>
    </p:spTree>
    <p:extLst>
      <p:ext uri="{BB962C8B-B14F-4D97-AF65-F5344CB8AC3E}">
        <p14:creationId xmlns:p14="http://schemas.microsoft.com/office/powerpoint/2010/main" val="3785437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Context Similarity Measures: </a:t>
            </a:r>
            <a:r>
              <a:rPr lang="en-US" i="1"/>
              <a:t>Context Source</a:t>
            </a:r>
          </a:p>
        </p:txBody>
      </p:sp>
      <p:sp>
        <p:nvSpPr>
          <p:cNvPr id="5" name="Folded Corner 4"/>
          <p:cNvSpPr/>
          <p:nvPr/>
        </p:nvSpPr>
        <p:spPr>
          <a:xfrm>
            <a:off x="2339752" y="1791356"/>
            <a:ext cx="1595632" cy="2199182"/>
          </a:xfrm>
          <a:prstGeom prst="foldedCorner">
            <a:avLst/>
          </a:prstGeom>
          <a:solidFill>
            <a:srgbClr val="BEA38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65000"/>
                    <a:lumOff val="35000"/>
                  </a:schemeClr>
                </a:solidFill>
              </a:rPr>
              <a:t>all document text</a:t>
            </a:r>
          </a:p>
        </p:txBody>
      </p:sp>
      <p:sp>
        <p:nvSpPr>
          <p:cNvPr id="6" name="Rectangle 5"/>
          <p:cNvSpPr/>
          <p:nvPr/>
        </p:nvSpPr>
        <p:spPr>
          <a:xfrm>
            <a:off x="2411760" y="3410042"/>
            <a:ext cx="1296144" cy="451006"/>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lded Corner 6"/>
          <p:cNvSpPr/>
          <p:nvPr/>
        </p:nvSpPr>
        <p:spPr>
          <a:xfrm>
            <a:off x="4777168" y="1757031"/>
            <a:ext cx="1648820" cy="2199182"/>
          </a:xfrm>
          <a:prstGeom prst="foldedCorner">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95959"/>
              </a:solidFill>
            </a:endParaRPr>
          </a:p>
          <a:p>
            <a:pPr algn="ctr"/>
            <a:r>
              <a:rPr lang="en-US">
                <a:solidFill>
                  <a:srgbClr val="595959"/>
                </a:solidFill>
              </a:rPr>
              <a:t>all document text</a:t>
            </a:r>
          </a:p>
        </p:txBody>
      </p:sp>
      <p:pic>
        <p:nvPicPr>
          <p:cNvPr id="9" name="Picture 10" descr="Wikipedi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2057" y="1666504"/>
            <a:ext cx="284159" cy="30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849176" y="1973055"/>
            <a:ext cx="1440160" cy="508292"/>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100" b="1" i="1">
                <a:solidFill>
                  <a:srgbClr val="000000"/>
                </a:solidFill>
              </a:rPr>
              <a:t>The Chicago Bulls</a:t>
            </a:r>
            <a:r>
              <a:rPr lang="en-US" sz="1100">
                <a:solidFill>
                  <a:srgbClr val="000000"/>
                </a:solidFill>
              </a:rPr>
              <a:t> are a profeesional basketball team …</a:t>
            </a:r>
          </a:p>
        </p:txBody>
      </p:sp>
      <p:sp>
        <p:nvSpPr>
          <p:cNvPr id="13" name="Double Bracket 12"/>
          <p:cNvSpPr/>
          <p:nvPr/>
        </p:nvSpPr>
        <p:spPr>
          <a:xfrm>
            <a:off x="1455626" y="1503324"/>
            <a:ext cx="6356734" cy="2774632"/>
          </a:xfrm>
          <a:prstGeom prst="bracketPair">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4" name="TextBox 13"/>
          <p:cNvSpPr txBox="1"/>
          <p:nvPr/>
        </p:nvSpPr>
        <p:spPr>
          <a:xfrm>
            <a:off x="4283968" y="3663564"/>
            <a:ext cx="210089" cy="523220"/>
          </a:xfrm>
          <a:prstGeom prst="rect">
            <a:avLst/>
          </a:prstGeom>
          <a:noFill/>
        </p:spPr>
        <p:txBody>
          <a:bodyPr wrap="square" rtlCol="0">
            <a:spAutoFit/>
          </a:bodyPr>
          <a:lstStyle/>
          <a:p>
            <a:r>
              <a:rPr lang="en-US" sz="2800"/>
              <a:t>,</a:t>
            </a:r>
          </a:p>
        </p:txBody>
      </p:sp>
      <p:sp>
        <p:nvSpPr>
          <p:cNvPr id="15" name="TextBox 14"/>
          <p:cNvSpPr txBox="1"/>
          <p:nvPr/>
        </p:nvSpPr>
        <p:spPr>
          <a:xfrm>
            <a:off x="830104" y="2367420"/>
            <a:ext cx="357520" cy="830997"/>
          </a:xfrm>
          <a:prstGeom prst="rect">
            <a:avLst/>
          </a:prstGeom>
          <a:noFill/>
          <a:ln>
            <a:noFill/>
          </a:ln>
        </p:spPr>
        <p:txBody>
          <a:bodyPr wrap="square" rtlCol="0">
            <a:spAutoFit/>
          </a:bodyPr>
          <a:lstStyle/>
          <a:p>
            <a:r>
              <a:rPr lang="el-GR" sz="4800">
                <a:solidFill>
                  <a:srgbClr val="000000"/>
                </a:solidFill>
                <a:latin typeface="Calibri"/>
                <a:cs typeface="Calibri"/>
              </a:rPr>
              <a:t>φ</a:t>
            </a:r>
            <a:endParaRPr lang="en-US" sz="4800">
              <a:solidFill>
                <a:srgbClr val="000000"/>
              </a:solidFill>
              <a:latin typeface="Calibri"/>
              <a:cs typeface="Calibri"/>
            </a:endParaRPr>
          </a:p>
        </p:txBody>
      </p:sp>
      <p:sp>
        <p:nvSpPr>
          <p:cNvPr id="18" name="TextBox 17"/>
          <p:cNvSpPr txBox="1"/>
          <p:nvPr/>
        </p:nvSpPr>
        <p:spPr>
          <a:xfrm>
            <a:off x="2411760" y="3377273"/>
            <a:ext cx="1523624" cy="461665"/>
          </a:xfrm>
          <a:prstGeom prst="rect">
            <a:avLst/>
          </a:prstGeom>
          <a:noFill/>
        </p:spPr>
        <p:txBody>
          <a:bodyPr wrap="square" rtlCol="0">
            <a:spAutoFit/>
          </a:bodyPr>
          <a:lstStyle/>
          <a:p>
            <a:r>
              <a:rPr lang="en-US" sz="1200" b="1" i="1"/>
              <a:t>Chicago</a:t>
            </a:r>
            <a:r>
              <a:rPr lang="en-US" sz="1200"/>
              <a:t> won six championships…</a:t>
            </a:r>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50</a:t>
            </a:fld>
            <a:endParaRPr lang="en-US" altLang="zh-TW" dirty="0"/>
          </a:p>
        </p:txBody>
      </p:sp>
    </p:spTree>
    <p:extLst>
      <p:ext uri="{BB962C8B-B14F-4D97-AF65-F5344CB8AC3E}">
        <p14:creationId xmlns:p14="http://schemas.microsoft.com/office/powerpoint/2010/main" val="31462442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Context Similarity Measures: </a:t>
            </a:r>
            <a:r>
              <a:rPr lang="en-US" i="1"/>
              <a:t>Context Source</a:t>
            </a:r>
          </a:p>
        </p:txBody>
      </p:sp>
      <p:sp>
        <p:nvSpPr>
          <p:cNvPr id="5" name="Folded Corner 4"/>
          <p:cNvSpPr/>
          <p:nvPr/>
        </p:nvSpPr>
        <p:spPr>
          <a:xfrm>
            <a:off x="2339752" y="1791356"/>
            <a:ext cx="1595632" cy="2199182"/>
          </a:xfrm>
          <a:prstGeom prst="foldedCorner">
            <a:avLst/>
          </a:prstGeom>
          <a:solidFill>
            <a:srgbClr val="BEA38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65000"/>
                    <a:lumOff val="35000"/>
                  </a:schemeClr>
                </a:solidFill>
              </a:rPr>
              <a:t>all document text</a:t>
            </a:r>
          </a:p>
        </p:txBody>
      </p:sp>
      <p:sp>
        <p:nvSpPr>
          <p:cNvPr id="6" name="Rectangle 5"/>
          <p:cNvSpPr/>
          <p:nvPr/>
        </p:nvSpPr>
        <p:spPr>
          <a:xfrm>
            <a:off x="2411760" y="3410042"/>
            <a:ext cx="1296144" cy="451006"/>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lded Corner 6"/>
          <p:cNvSpPr/>
          <p:nvPr/>
        </p:nvSpPr>
        <p:spPr>
          <a:xfrm>
            <a:off x="4777168" y="1757031"/>
            <a:ext cx="1648820" cy="2199182"/>
          </a:xfrm>
          <a:prstGeom prst="foldedCorner">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95959"/>
              </a:solidFill>
            </a:endParaRPr>
          </a:p>
          <a:p>
            <a:pPr algn="ctr"/>
            <a:r>
              <a:rPr lang="en-US" dirty="0">
                <a:solidFill>
                  <a:srgbClr val="595959"/>
                </a:solidFill>
              </a:rPr>
              <a:t>all document text</a:t>
            </a:r>
          </a:p>
        </p:txBody>
      </p:sp>
      <p:pic>
        <p:nvPicPr>
          <p:cNvPr id="9" name="Picture 10" descr="Wikipedi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2057" y="1666504"/>
            <a:ext cx="284159" cy="30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849176" y="1973055"/>
            <a:ext cx="1440160" cy="508292"/>
          </a:xfrm>
          <a:prstGeom prst="rect">
            <a:avLst/>
          </a:prstGeom>
          <a:solidFill>
            <a:srgbClr val="FF97D3">
              <a:alpha val="45882"/>
            </a:srgb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100" b="1" i="1" dirty="0">
                <a:solidFill>
                  <a:srgbClr val="000000"/>
                </a:solidFill>
              </a:rPr>
              <a:t>The Chicago Bulls</a:t>
            </a:r>
            <a:r>
              <a:rPr lang="en-US" sz="1100" dirty="0">
                <a:solidFill>
                  <a:srgbClr val="000000"/>
                </a:solidFill>
              </a:rPr>
              <a:t> are a </a:t>
            </a:r>
            <a:r>
              <a:rPr lang="en-US" sz="1100" dirty="0" smtClean="0">
                <a:solidFill>
                  <a:srgbClr val="000000"/>
                </a:solidFill>
              </a:rPr>
              <a:t>professional </a:t>
            </a:r>
            <a:r>
              <a:rPr lang="en-US" sz="1100" dirty="0">
                <a:solidFill>
                  <a:srgbClr val="000000"/>
                </a:solidFill>
              </a:rPr>
              <a:t>basketball team …</a:t>
            </a:r>
          </a:p>
        </p:txBody>
      </p:sp>
      <p:sp>
        <p:nvSpPr>
          <p:cNvPr id="13" name="Double Bracket 12"/>
          <p:cNvSpPr/>
          <p:nvPr/>
        </p:nvSpPr>
        <p:spPr>
          <a:xfrm>
            <a:off x="1455626" y="1503324"/>
            <a:ext cx="6356734" cy="2774632"/>
          </a:xfrm>
          <a:prstGeom prst="bracketPair">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4" name="TextBox 13"/>
          <p:cNvSpPr txBox="1"/>
          <p:nvPr/>
        </p:nvSpPr>
        <p:spPr>
          <a:xfrm>
            <a:off x="4283968" y="3663564"/>
            <a:ext cx="210089" cy="523220"/>
          </a:xfrm>
          <a:prstGeom prst="rect">
            <a:avLst/>
          </a:prstGeom>
          <a:noFill/>
        </p:spPr>
        <p:txBody>
          <a:bodyPr wrap="square" rtlCol="0">
            <a:spAutoFit/>
          </a:bodyPr>
          <a:lstStyle/>
          <a:p>
            <a:r>
              <a:rPr lang="en-US" sz="2800"/>
              <a:t>,</a:t>
            </a:r>
          </a:p>
        </p:txBody>
      </p:sp>
      <p:sp>
        <p:nvSpPr>
          <p:cNvPr id="15" name="TextBox 14"/>
          <p:cNvSpPr txBox="1"/>
          <p:nvPr/>
        </p:nvSpPr>
        <p:spPr>
          <a:xfrm>
            <a:off x="830104" y="2367420"/>
            <a:ext cx="357520" cy="830997"/>
          </a:xfrm>
          <a:prstGeom prst="rect">
            <a:avLst/>
          </a:prstGeom>
          <a:noFill/>
          <a:ln>
            <a:noFill/>
          </a:ln>
        </p:spPr>
        <p:txBody>
          <a:bodyPr wrap="square" rtlCol="0">
            <a:spAutoFit/>
          </a:bodyPr>
          <a:lstStyle/>
          <a:p>
            <a:r>
              <a:rPr lang="el-GR" sz="4800">
                <a:solidFill>
                  <a:srgbClr val="000000"/>
                </a:solidFill>
                <a:latin typeface="Calibri"/>
                <a:cs typeface="Calibri"/>
              </a:rPr>
              <a:t>φ</a:t>
            </a:r>
            <a:endParaRPr lang="en-US" sz="4800">
              <a:solidFill>
                <a:srgbClr val="000000"/>
              </a:solidFill>
              <a:latin typeface="Calibri"/>
              <a:cs typeface="Calibri"/>
            </a:endParaRPr>
          </a:p>
        </p:txBody>
      </p:sp>
      <p:sp>
        <p:nvSpPr>
          <p:cNvPr id="29" name="Rectangular Callout 28"/>
          <p:cNvSpPr>
            <a:spLocks noChangeArrowheads="1"/>
          </p:cNvSpPr>
          <p:nvPr/>
        </p:nvSpPr>
        <p:spPr bwMode="auto">
          <a:xfrm>
            <a:off x="293146" y="1446141"/>
            <a:ext cx="3198734" cy="345215"/>
          </a:xfrm>
          <a:prstGeom prst="wedgeRectCallout">
            <a:avLst>
              <a:gd name="adj1" fmla="val 21914"/>
              <a:gd name="adj2" fmla="val 254343"/>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Text document containing mention</a:t>
            </a:r>
            <a:endParaRPr lang="en-US" sz="1600" b="1" dirty="0">
              <a:solidFill>
                <a:srgbClr val="FF0000"/>
              </a:solidFill>
              <a:latin typeface="Calibri" panose="020F0502020204030204" pitchFamily="34" charset="0"/>
            </a:endParaRPr>
          </a:p>
        </p:txBody>
      </p:sp>
      <p:sp>
        <p:nvSpPr>
          <p:cNvPr id="30" name="Rectangular Callout 29"/>
          <p:cNvSpPr>
            <a:spLocks noChangeArrowheads="1"/>
          </p:cNvSpPr>
          <p:nvPr/>
        </p:nvSpPr>
        <p:spPr bwMode="auto">
          <a:xfrm>
            <a:off x="293146" y="3831664"/>
            <a:ext cx="2689694" cy="393720"/>
          </a:xfrm>
          <a:prstGeom prst="wedgeRectCallout">
            <a:avLst>
              <a:gd name="adj1" fmla="val 31897"/>
              <a:gd name="adj2" fmla="val -90702"/>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mention’s immediate context</a:t>
            </a:r>
            <a:endParaRPr lang="en-US" sz="1600" b="1" dirty="0">
              <a:solidFill>
                <a:srgbClr val="FF0000"/>
              </a:solidFill>
              <a:latin typeface="Calibri" panose="020F0502020204030204" pitchFamily="34" charset="0"/>
            </a:endParaRPr>
          </a:p>
        </p:txBody>
      </p:sp>
      <p:sp>
        <p:nvSpPr>
          <p:cNvPr id="32" name="Rectangular Callout 31"/>
          <p:cNvSpPr>
            <a:spLocks noChangeArrowheads="1"/>
          </p:cNvSpPr>
          <p:nvPr/>
        </p:nvSpPr>
        <p:spPr bwMode="auto">
          <a:xfrm>
            <a:off x="7008100" y="1704187"/>
            <a:ext cx="2164113" cy="537736"/>
          </a:xfrm>
          <a:prstGeom prst="wedgeRectCallout">
            <a:avLst>
              <a:gd name="adj1" fmla="val -88623"/>
              <a:gd name="adj2" fmla="val 79403"/>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Compact summary of concept</a:t>
            </a:r>
            <a:endParaRPr lang="en-US" sz="1600" b="1" dirty="0">
              <a:solidFill>
                <a:srgbClr val="FF0000"/>
              </a:solidFill>
              <a:latin typeface="Calibri" panose="020F0502020204030204" pitchFamily="34" charset="0"/>
            </a:endParaRPr>
          </a:p>
        </p:txBody>
      </p:sp>
      <p:sp>
        <p:nvSpPr>
          <p:cNvPr id="34" name="Rectangular Callout 33"/>
          <p:cNvSpPr>
            <a:spLocks noChangeArrowheads="1"/>
          </p:cNvSpPr>
          <p:nvPr/>
        </p:nvSpPr>
        <p:spPr bwMode="auto">
          <a:xfrm>
            <a:off x="6681045" y="3198417"/>
            <a:ext cx="2262630" cy="633247"/>
          </a:xfrm>
          <a:prstGeom prst="wedgeRectCallout">
            <a:avLst>
              <a:gd name="adj1" fmla="val -84187"/>
              <a:gd name="adj2" fmla="val -55194"/>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Text document associated with concept</a:t>
            </a:r>
            <a:endParaRPr lang="en-US" sz="1600" b="1" dirty="0">
              <a:solidFill>
                <a:srgbClr val="FF0000"/>
              </a:solidFill>
              <a:latin typeface="Calibri" panose="020F0502020204030204" pitchFamily="34" charset="0"/>
            </a:endParaRPr>
          </a:p>
        </p:txBody>
      </p:sp>
      <p:sp>
        <p:nvSpPr>
          <p:cNvPr id="18" name="TextBox 17"/>
          <p:cNvSpPr txBox="1"/>
          <p:nvPr/>
        </p:nvSpPr>
        <p:spPr>
          <a:xfrm>
            <a:off x="2411760" y="3377273"/>
            <a:ext cx="1523624" cy="461665"/>
          </a:xfrm>
          <a:prstGeom prst="rect">
            <a:avLst/>
          </a:prstGeom>
          <a:noFill/>
        </p:spPr>
        <p:txBody>
          <a:bodyPr wrap="square" rtlCol="0">
            <a:spAutoFit/>
          </a:bodyPr>
          <a:lstStyle/>
          <a:p>
            <a:r>
              <a:rPr lang="en-US" sz="1200" b="1" i="1"/>
              <a:t>Chicago</a:t>
            </a:r>
            <a:r>
              <a:rPr lang="en-US" sz="1200"/>
              <a:t> won six championships…</a:t>
            </a:r>
          </a:p>
        </p:txBody>
      </p:sp>
      <p:sp>
        <p:nvSpPr>
          <p:cNvPr id="42" name="Content Placeholder 41"/>
          <p:cNvSpPr>
            <a:spLocks noGrp="1"/>
          </p:cNvSpPr>
          <p:nvPr>
            <p:ph idx="1"/>
          </p:nvPr>
        </p:nvSpPr>
        <p:spPr>
          <a:xfrm>
            <a:off x="1403648" y="4869160"/>
            <a:ext cx="7283152" cy="896963"/>
          </a:xfrm>
        </p:spPr>
        <p:txBody>
          <a:bodyPr/>
          <a:lstStyle/>
          <a:p>
            <a:r>
              <a:rPr lang="en-US" sz="2000" dirty="0"/>
              <a:t>Varying notion of distance between mention and context tokens</a:t>
            </a:r>
          </a:p>
          <a:p>
            <a:pPr lvl="1"/>
            <a:r>
              <a:rPr lang="en-US" sz="2000" dirty="0"/>
              <a:t>Token-level, discourse-level</a:t>
            </a:r>
          </a:p>
          <a:p>
            <a:r>
              <a:rPr lang="en-US" sz="2000" dirty="0"/>
              <a:t>Varying granularity of concept description</a:t>
            </a:r>
          </a:p>
          <a:p>
            <a:pPr lvl="1"/>
            <a:r>
              <a:rPr lang="en-US" sz="2000" dirty="0"/>
              <a:t>Synopsis, entire document</a:t>
            </a:r>
          </a:p>
          <a:p>
            <a:pPr lvl="1"/>
            <a:endParaRPr lang="en-US" sz="2000" dirty="0"/>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51</a:t>
            </a:fld>
            <a:endParaRPr lang="en-US" altLang="zh-TW" dirty="0"/>
          </a:p>
        </p:txBody>
      </p:sp>
    </p:spTree>
    <p:extLst>
      <p:ext uri="{BB962C8B-B14F-4D97-AF65-F5344CB8AC3E}">
        <p14:creationId xmlns:p14="http://schemas.microsoft.com/office/powerpoint/2010/main" val="306169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2" grpId="0" animBg="1"/>
      <p:bldP spid="3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642896" cy="980728"/>
          </a:xfrm>
        </p:spPr>
        <p:txBody>
          <a:bodyPr/>
          <a:lstStyle/>
          <a:p>
            <a:r>
              <a:rPr lang="en-US"/>
              <a:t>Context Similarity Measures: </a:t>
            </a:r>
            <a:r>
              <a:rPr lang="en-US" i="1"/>
              <a:t>Context Analysis</a:t>
            </a:r>
            <a:endParaRPr lang="en-US" sz="3600" i="1"/>
          </a:p>
        </p:txBody>
      </p:sp>
      <p:sp>
        <p:nvSpPr>
          <p:cNvPr id="5" name="Folded Corner 4"/>
          <p:cNvSpPr/>
          <p:nvPr/>
        </p:nvSpPr>
        <p:spPr>
          <a:xfrm>
            <a:off x="2339752" y="1791356"/>
            <a:ext cx="1595632" cy="2199182"/>
          </a:xfrm>
          <a:prstGeom prst="foldedCorner">
            <a:avLst/>
          </a:prstGeom>
          <a:solidFill>
            <a:srgbClr val="BEA38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endParaRPr>
          </a:p>
          <a:p>
            <a:pPr algn="ctr"/>
            <a:endParaRPr lang="en-US">
              <a:solidFill>
                <a:schemeClr val="tx1">
                  <a:lumMod val="65000"/>
                  <a:lumOff val="35000"/>
                </a:schemeClr>
              </a:solidFill>
            </a:endParaRPr>
          </a:p>
          <a:p>
            <a:pPr algn="ctr"/>
            <a:r>
              <a:rPr lang="en-US">
                <a:solidFill>
                  <a:schemeClr val="tx1">
                    <a:lumMod val="65000"/>
                    <a:lumOff val="35000"/>
                  </a:schemeClr>
                </a:solidFill>
              </a:rPr>
              <a:t>all document text</a:t>
            </a:r>
          </a:p>
        </p:txBody>
      </p:sp>
      <p:sp>
        <p:nvSpPr>
          <p:cNvPr id="6" name="Rectangle 5"/>
          <p:cNvSpPr/>
          <p:nvPr/>
        </p:nvSpPr>
        <p:spPr>
          <a:xfrm>
            <a:off x="2411760" y="3356574"/>
            <a:ext cx="1296144" cy="451006"/>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lded Corner 6"/>
          <p:cNvSpPr/>
          <p:nvPr/>
        </p:nvSpPr>
        <p:spPr>
          <a:xfrm>
            <a:off x="4777168" y="1757031"/>
            <a:ext cx="1648820" cy="2199182"/>
          </a:xfrm>
          <a:prstGeom prst="foldedCorner">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95959"/>
              </a:solidFill>
            </a:endParaRPr>
          </a:p>
          <a:p>
            <a:pPr algn="ctr"/>
            <a:endParaRPr lang="en-US" dirty="0">
              <a:solidFill>
                <a:srgbClr val="595959"/>
              </a:solidFill>
            </a:endParaRPr>
          </a:p>
          <a:p>
            <a:pPr algn="ctr"/>
            <a:r>
              <a:rPr lang="en-US" dirty="0">
                <a:solidFill>
                  <a:srgbClr val="595959"/>
                </a:solidFill>
              </a:rPr>
              <a:t>all document text</a:t>
            </a:r>
          </a:p>
        </p:txBody>
      </p:sp>
      <p:pic>
        <p:nvPicPr>
          <p:cNvPr id="9" name="Picture 10" descr="Wikipedi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2057" y="1666504"/>
            <a:ext cx="284159" cy="30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849176" y="1973055"/>
            <a:ext cx="1440160" cy="508292"/>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100" b="1">
                <a:solidFill>
                  <a:srgbClr val="000000"/>
                </a:solidFill>
              </a:rPr>
              <a:t>The Chicago Bulls</a:t>
            </a:r>
            <a:r>
              <a:rPr lang="en-US" sz="1100">
                <a:solidFill>
                  <a:srgbClr val="000000"/>
                </a:solidFill>
              </a:rPr>
              <a:t> are a profeesional basketball team …</a:t>
            </a:r>
          </a:p>
        </p:txBody>
      </p:sp>
      <p:sp>
        <p:nvSpPr>
          <p:cNvPr id="13" name="Double Bracket 12"/>
          <p:cNvSpPr/>
          <p:nvPr/>
        </p:nvSpPr>
        <p:spPr>
          <a:xfrm>
            <a:off x="1455626" y="1503324"/>
            <a:ext cx="6356734" cy="2774632"/>
          </a:xfrm>
          <a:prstGeom prst="bracketPair">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4" name="TextBox 13"/>
          <p:cNvSpPr txBox="1"/>
          <p:nvPr/>
        </p:nvSpPr>
        <p:spPr>
          <a:xfrm>
            <a:off x="4283968" y="3663564"/>
            <a:ext cx="210089" cy="523220"/>
          </a:xfrm>
          <a:prstGeom prst="rect">
            <a:avLst/>
          </a:prstGeom>
          <a:noFill/>
        </p:spPr>
        <p:txBody>
          <a:bodyPr wrap="square" rtlCol="0">
            <a:spAutoFit/>
          </a:bodyPr>
          <a:lstStyle/>
          <a:p>
            <a:r>
              <a:rPr lang="en-US" sz="2800"/>
              <a:t>,</a:t>
            </a:r>
          </a:p>
        </p:txBody>
      </p:sp>
      <p:sp>
        <p:nvSpPr>
          <p:cNvPr id="15" name="TextBox 14"/>
          <p:cNvSpPr txBox="1"/>
          <p:nvPr/>
        </p:nvSpPr>
        <p:spPr>
          <a:xfrm>
            <a:off x="830104" y="2367420"/>
            <a:ext cx="357520" cy="830997"/>
          </a:xfrm>
          <a:prstGeom prst="rect">
            <a:avLst/>
          </a:prstGeom>
          <a:noFill/>
          <a:ln>
            <a:noFill/>
          </a:ln>
        </p:spPr>
        <p:txBody>
          <a:bodyPr wrap="square" rtlCol="0">
            <a:spAutoFit/>
          </a:bodyPr>
          <a:lstStyle/>
          <a:p>
            <a:r>
              <a:rPr lang="el-GR" sz="4800">
                <a:solidFill>
                  <a:srgbClr val="000000"/>
                </a:solidFill>
                <a:latin typeface="Calibri"/>
                <a:cs typeface="Calibri"/>
              </a:rPr>
              <a:t>φ</a:t>
            </a:r>
            <a:endParaRPr lang="en-US" sz="4800">
              <a:solidFill>
                <a:srgbClr val="000000"/>
              </a:solidFill>
              <a:latin typeface="Calibri"/>
              <a:cs typeface="Calibri"/>
            </a:endParaRPr>
          </a:p>
        </p:txBody>
      </p:sp>
      <p:sp>
        <p:nvSpPr>
          <p:cNvPr id="18" name="TextBox 17"/>
          <p:cNvSpPr txBox="1"/>
          <p:nvPr/>
        </p:nvSpPr>
        <p:spPr>
          <a:xfrm>
            <a:off x="2411760" y="3377273"/>
            <a:ext cx="1523624" cy="461665"/>
          </a:xfrm>
          <a:prstGeom prst="rect">
            <a:avLst/>
          </a:prstGeom>
          <a:noFill/>
        </p:spPr>
        <p:txBody>
          <a:bodyPr wrap="square" rtlCol="0">
            <a:spAutoFit/>
          </a:bodyPr>
          <a:lstStyle/>
          <a:p>
            <a:r>
              <a:rPr lang="en-US" sz="1200" b="1" i="1"/>
              <a:t>Chicago</a:t>
            </a:r>
            <a:r>
              <a:rPr lang="en-US" sz="1200"/>
              <a:t> won the </a:t>
            </a:r>
            <a:r>
              <a:rPr lang="en-US" sz="1200" b="1"/>
              <a:t>championship</a:t>
            </a:r>
            <a:r>
              <a:rPr lang="en-US" sz="1200"/>
              <a:t>…</a:t>
            </a:r>
          </a:p>
        </p:txBody>
      </p:sp>
      <p:sp>
        <p:nvSpPr>
          <p:cNvPr id="37" name="TextBox 36"/>
          <p:cNvSpPr txBox="1"/>
          <p:nvPr/>
        </p:nvSpPr>
        <p:spPr>
          <a:xfrm>
            <a:off x="3078705" y="2442374"/>
            <a:ext cx="629199" cy="338554"/>
          </a:xfrm>
          <a:prstGeom prst="rect">
            <a:avLst/>
          </a:prstGeom>
          <a:noFill/>
        </p:spPr>
        <p:txBody>
          <a:bodyPr wrap="none" rtlCol="0">
            <a:spAutoFit/>
          </a:bodyPr>
          <a:lstStyle/>
          <a:p>
            <a:r>
              <a:rPr lang="en-US" sz="1600" b="1"/>
              <a:t>NBA</a:t>
            </a:r>
            <a:endParaRPr lang="en-US" b="1"/>
          </a:p>
        </p:txBody>
      </p:sp>
      <p:sp>
        <p:nvSpPr>
          <p:cNvPr id="40" name="TextBox 39"/>
          <p:cNvSpPr txBox="1"/>
          <p:nvPr/>
        </p:nvSpPr>
        <p:spPr>
          <a:xfrm>
            <a:off x="5652120" y="3450486"/>
            <a:ext cx="629199" cy="338554"/>
          </a:xfrm>
          <a:prstGeom prst="rect">
            <a:avLst/>
          </a:prstGeom>
          <a:noFill/>
        </p:spPr>
        <p:txBody>
          <a:bodyPr wrap="none" rtlCol="0">
            <a:spAutoFit/>
          </a:bodyPr>
          <a:lstStyle/>
          <a:p>
            <a:r>
              <a:rPr lang="en-US" sz="1600" b="1"/>
              <a:t>NBA</a:t>
            </a:r>
            <a:endParaRPr lang="en-US" b="1"/>
          </a:p>
        </p:txBody>
      </p:sp>
      <p:sp>
        <p:nvSpPr>
          <p:cNvPr id="41" name="TextBox 40"/>
          <p:cNvSpPr txBox="1"/>
          <p:nvPr/>
        </p:nvSpPr>
        <p:spPr>
          <a:xfrm>
            <a:off x="5292080" y="2996952"/>
            <a:ext cx="868747" cy="338554"/>
          </a:xfrm>
          <a:prstGeom prst="rect">
            <a:avLst/>
          </a:prstGeom>
          <a:noFill/>
        </p:spPr>
        <p:txBody>
          <a:bodyPr wrap="none" rtlCol="0">
            <a:spAutoFit/>
          </a:bodyPr>
          <a:lstStyle/>
          <a:p>
            <a:r>
              <a:rPr lang="en-US" sz="1600" b="1"/>
              <a:t>Jordan</a:t>
            </a:r>
            <a:endParaRPr lang="en-US" b="1"/>
          </a:p>
        </p:txBody>
      </p:sp>
      <p:sp>
        <p:nvSpPr>
          <p:cNvPr id="25" name="Content Placeholder 41"/>
          <p:cNvSpPr txBox="1">
            <a:spLocks/>
          </p:cNvSpPr>
          <p:nvPr/>
        </p:nvSpPr>
        <p:spPr bwMode="auto">
          <a:xfrm>
            <a:off x="1259632" y="5085184"/>
            <a:ext cx="7056784" cy="8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chemeClr val="tx2">
                    <a:lumMod val="75000"/>
                  </a:schemeClr>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rgbClr val="800000"/>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000"/>
              <a:t>Context is processed and represented in a variety of ways</a:t>
            </a:r>
          </a:p>
          <a:p>
            <a:pPr lvl="1"/>
            <a:endParaRPr lang="en-US" sz="2000"/>
          </a:p>
        </p:txBody>
      </p:sp>
      <p:sp>
        <p:nvSpPr>
          <p:cNvPr id="26" name="TextBox 25"/>
          <p:cNvSpPr txBox="1"/>
          <p:nvPr/>
        </p:nvSpPr>
        <p:spPr>
          <a:xfrm>
            <a:off x="2411760" y="2384605"/>
            <a:ext cx="641121" cy="338554"/>
          </a:xfrm>
          <a:prstGeom prst="rect">
            <a:avLst/>
          </a:prstGeom>
          <a:noFill/>
        </p:spPr>
        <p:txBody>
          <a:bodyPr wrap="none" rtlCol="0">
            <a:spAutoFit/>
          </a:bodyPr>
          <a:lstStyle/>
          <a:p>
            <a:r>
              <a:rPr lang="en-US" sz="1600" b="1"/>
              <a:t>1993</a:t>
            </a:r>
            <a:endParaRPr lang="en-US" b="1"/>
          </a:p>
        </p:txBody>
      </p:sp>
      <p:sp>
        <p:nvSpPr>
          <p:cNvPr id="27" name="TextBox 26"/>
          <p:cNvSpPr txBox="1"/>
          <p:nvPr/>
        </p:nvSpPr>
        <p:spPr>
          <a:xfrm>
            <a:off x="2736564" y="2971691"/>
            <a:ext cx="971340" cy="338554"/>
          </a:xfrm>
          <a:prstGeom prst="rect">
            <a:avLst/>
          </a:prstGeom>
          <a:noFill/>
        </p:spPr>
        <p:txBody>
          <a:bodyPr wrap="none" rtlCol="0">
            <a:spAutoFit/>
          </a:bodyPr>
          <a:lstStyle/>
          <a:p>
            <a:r>
              <a:rPr lang="en-US" sz="1600" b="1"/>
              <a:t>playoffs</a:t>
            </a:r>
            <a:endParaRPr lang="en-US" b="1"/>
          </a:p>
        </p:txBody>
      </p:sp>
      <p:sp>
        <p:nvSpPr>
          <p:cNvPr id="28" name="TextBox 27"/>
          <p:cNvSpPr txBox="1"/>
          <p:nvPr/>
        </p:nvSpPr>
        <p:spPr>
          <a:xfrm>
            <a:off x="4716016" y="3212976"/>
            <a:ext cx="1450638" cy="338554"/>
          </a:xfrm>
          <a:prstGeom prst="rect">
            <a:avLst/>
          </a:prstGeom>
          <a:noFill/>
        </p:spPr>
        <p:txBody>
          <a:bodyPr wrap="none" rtlCol="0">
            <a:spAutoFit/>
          </a:bodyPr>
          <a:lstStyle/>
          <a:p>
            <a:r>
              <a:rPr lang="en-US" sz="1600" b="1"/>
              <a:t>Derrick Rose</a:t>
            </a:r>
            <a:endParaRPr lang="en-US" b="1"/>
          </a:p>
        </p:txBody>
      </p:sp>
      <p:sp>
        <p:nvSpPr>
          <p:cNvPr id="31" name="TextBox 30"/>
          <p:cNvSpPr txBox="1"/>
          <p:nvPr/>
        </p:nvSpPr>
        <p:spPr>
          <a:xfrm>
            <a:off x="4992162" y="3518008"/>
            <a:ext cx="804627" cy="338554"/>
          </a:xfrm>
          <a:prstGeom prst="rect">
            <a:avLst/>
          </a:prstGeom>
          <a:noFill/>
        </p:spPr>
        <p:txBody>
          <a:bodyPr wrap="none" rtlCol="0">
            <a:spAutoFit/>
          </a:bodyPr>
          <a:lstStyle/>
          <a:p>
            <a:r>
              <a:rPr lang="en-US" sz="1600" b="1"/>
              <a:t>1990’s</a:t>
            </a:r>
            <a:endParaRPr lang="en-US" b="1"/>
          </a:p>
        </p:txBody>
      </p:sp>
      <p:sp>
        <p:nvSpPr>
          <p:cNvPr id="17" name="TextBox 16"/>
          <p:cNvSpPr txBox="1"/>
          <p:nvPr/>
        </p:nvSpPr>
        <p:spPr>
          <a:xfrm>
            <a:off x="683568" y="3997005"/>
            <a:ext cx="657394" cy="307777"/>
          </a:xfrm>
          <a:prstGeom prst="rect">
            <a:avLst/>
          </a:prstGeom>
          <a:noFill/>
        </p:spPr>
        <p:txBody>
          <a:bodyPr wrap="none" rtlCol="0">
            <a:spAutoFit/>
          </a:bodyPr>
          <a:lstStyle/>
          <a:p>
            <a:r>
              <a:rPr lang="en-US" sz="1400" i="1"/>
              <a:t>nsubj</a:t>
            </a:r>
          </a:p>
        </p:txBody>
      </p:sp>
      <p:sp>
        <p:nvSpPr>
          <p:cNvPr id="44" name="TextBox 43"/>
          <p:cNvSpPr txBox="1"/>
          <p:nvPr/>
        </p:nvSpPr>
        <p:spPr>
          <a:xfrm>
            <a:off x="1988150" y="4032398"/>
            <a:ext cx="567626" cy="307777"/>
          </a:xfrm>
          <a:prstGeom prst="rect">
            <a:avLst/>
          </a:prstGeom>
          <a:noFill/>
        </p:spPr>
        <p:txBody>
          <a:bodyPr wrap="none" rtlCol="0">
            <a:spAutoFit/>
          </a:bodyPr>
          <a:lstStyle/>
          <a:p>
            <a:r>
              <a:rPr lang="en-US" sz="1400" i="1"/>
              <a:t>dobj</a:t>
            </a:r>
          </a:p>
        </p:txBody>
      </p:sp>
      <p:sp>
        <p:nvSpPr>
          <p:cNvPr id="48" name="Oval 47"/>
          <p:cNvSpPr/>
          <p:nvPr/>
        </p:nvSpPr>
        <p:spPr>
          <a:xfrm>
            <a:off x="1369268" y="3938280"/>
            <a:ext cx="466428" cy="3478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958740" y="4377298"/>
            <a:ext cx="466428" cy="3478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1801316" y="4377298"/>
            <a:ext cx="466428" cy="3478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Curved Connector 51"/>
          <p:cNvCxnSpPr>
            <a:stCxn id="48" idx="2"/>
            <a:endCxn id="49" idx="0"/>
          </p:cNvCxnSpPr>
          <p:nvPr/>
        </p:nvCxnSpPr>
        <p:spPr>
          <a:xfrm rot="10800000" flipV="1">
            <a:off x="1191954" y="4112202"/>
            <a:ext cx="177314" cy="265095"/>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Curved Connector 53"/>
          <p:cNvCxnSpPr>
            <a:stCxn id="48" idx="6"/>
            <a:endCxn id="50" idx="0"/>
          </p:cNvCxnSpPr>
          <p:nvPr/>
        </p:nvCxnSpPr>
        <p:spPr>
          <a:xfrm>
            <a:off x="1835696" y="4112203"/>
            <a:ext cx="198834" cy="265095"/>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18" idx="1"/>
            <a:endCxn id="48" idx="7"/>
          </p:cNvCxnSpPr>
          <p:nvPr/>
        </p:nvCxnSpPr>
        <p:spPr>
          <a:xfrm flipH="1">
            <a:off x="1767389" y="3608106"/>
            <a:ext cx="644371" cy="381115"/>
          </a:xfrm>
          <a:prstGeom prst="straightConnector1">
            <a:avLst/>
          </a:prstGeom>
          <a:ln w="57150" cmpd="sng">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60" name="Can 59"/>
          <p:cNvSpPr/>
          <p:nvPr/>
        </p:nvSpPr>
        <p:spPr>
          <a:xfrm>
            <a:off x="6095024" y="2204864"/>
            <a:ext cx="277176" cy="576064"/>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52</a:t>
            </a:fld>
            <a:endParaRPr lang="en-US" altLang="zh-TW" dirty="0"/>
          </a:p>
        </p:txBody>
      </p:sp>
    </p:spTree>
    <p:extLst>
      <p:ext uri="{BB962C8B-B14F-4D97-AF65-F5344CB8AC3E}">
        <p14:creationId xmlns:p14="http://schemas.microsoft.com/office/powerpoint/2010/main" val="25990432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642896" cy="980728"/>
          </a:xfrm>
        </p:spPr>
        <p:txBody>
          <a:bodyPr/>
          <a:lstStyle/>
          <a:p>
            <a:r>
              <a:rPr lang="en-US"/>
              <a:t>Context Similarity Measures: </a:t>
            </a:r>
            <a:r>
              <a:rPr lang="en-US" i="1"/>
              <a:t>Context Analysis</a:t>
            </a:r>
            <a:endParaRPr lang="en-US" sz="3600" i="1"/>
          </a:p>
        </p:txBody>
      </p:sp>
      <p:sp>
        <p:nvSpPr>
          <p:cNvPr id="5" name="Folded Corner 4"/>
          <p:cNvSpPr/>
          <p:nvPr/>
        </p:nvSpPr>
        <p:spPr>
          <a:xfrm>
            <a:off x="2339752" y="1791356"/>
            <a:ext cx="1595632" cy="2199182"/>
          </a:xfrm>
          <a:prstGeom prst="foldedCorner">
            <a:avLst/>
          </a:prstGeom>
          <a:solidFill>
            <a:srgbClr val="BEA38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endParaRPr>
          </a:p>
          <a:p>
            <a:pPr algn="ctr"/>
            <a:endParaRPr lang="en-US">
              <a:solidFill>
                <a:schemeClr val="tx1">
                  <a:lumMod val="65000"/>
                  <a:lumOff val="35000"/>
                </a:schemeClr>
              </a:solidFill>
            </a:endParaRPr>
          </a:p>
          <a:p>
            <a:pPr algn="ctr"/>
            <a:r>
              <a:rPr lang="en-US">
                <a:solidFill>
                  <a:schemeClr val="tx1">
                    <a:lumMod val="65000"/>
                    <a:lumOff val="35000"/>
                  </a:schemeClr>
                </a:solidFill>
              </a:rPr>
              <a:t>all document text</a:t>
            </a:r>
          </a:p>
        </p:txBody>
      </p:sp>
      <p:sp>
        <p:nvSpPr>
          <p:cNvPr id="6" name="Rectangle 5"/>
          <p:cNvSpPr/>
          <p:nvPr/>
        </p:nvSpPr>
        <p:spPr>
          <a:xfrm>
            <a:off x="2411760" y="3356574"/>
            <a:ext cx="1296144" cy="451006"/>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lded Corner 6"/>
          <p:cNvSpPr/>
          <p:nvPr/>
        </p:nvSpPr>
        <p:spPr>
          <a:xfrm>
            <a:off x="4777168" y="1757031"/>
            <a:ext cx="1648820" cy="2199182"/>
          </a:xfrm>
          <a:prstGeom prst="foldedCorner">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95959"/>
              </a:solidFill>
            </a:endParaRPr>
          </a:p>
          <a:p>
            <a:pPr algn="ctr"/>
            <a:endParaRPr lang="en-US" dirty="0">
              <a:solidFill>
                <a:srgbClr val="595959"/>
              </a:solidFill>
            </a:endParaRPr>
          </a:p>
          <a:p>
            <a:pPr algn="ctr"/>
            <a:r>
              <a:rPr lang="en-US" dirty="0">
                <a:solidFill>
                  <a:srgbClr val="595959"/>
                </a:solidFill>
              </a:rPr>
              <a:t>all document text</a:t>
            </a:r>
          </a:p>
        </p:txBody>
      </p:sp>
      <p:pic>
        <p:nvPicPr>
          <p:cNvPr id="9" name="Picture 10" descr="Wikipedi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2057" y="1666504"/>
            <a:ext cx="284159" cy="30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849176" y="1973055"/>
            <a:ext cx="1440160" cy="508292"/>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100" b="1">
                <a:solidFill>
                  <a:srgbClr val="000000"/>
                </a:solidFill>
              </a:rPr>
              <a:t>The Chicago Bulls</a:t>
            </a:r>
            <a:r>
              <a:rPr lang="en-US" sz="1100">
                <a:solidFill>
                  <a:srgbClr val="000000"/>
                </a:solidFill>
              </a:rPr>
              <a:t> are a profeesional basketball team …</a:t>
            </a:r>
          </a:p>
        </p:txBody>
      </p:sp>
      <p:sp>
        <p:nvSpPr>
          <p:cNvPr id="13" name="Double Bracket 12"/>
          <p:cNvSpPr/>
          <p:nvPr/>
        </p:nvSpPr>
        <p:spPr>
          <a:xfrm>
            <a:off x="1455626" y="1503324"/>
            <a:ext cx="6356734" cy="2774632"/>
          </a:xfrm>
          <a:prstGeom prst="bracketPair">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4" name="TextBox 13"/>
          <p:cNvSpPr txBox="1"/>
          <p:nvPr/>
        </p:nvSpPr>
        <p:spPr>
          <a:xfrm>
            <a:off x="4283968" y="3663564"/>
            <a:ext cx="210089" cy="523220"/>
          </a:xfrm>
          <a:prstGeom prst="rect">
            <a:avLst/>
          </a:prstGeom>
          <a:noFill/>
        </p:spPr>
        <p:txBody>
          <a:bodyPr wrap="square" rtlCol="0">
            <a:spAutoFit/>
          </a:bodyPr>
          <a:lstStyle/>
          <a:p>
            <a:r>
              <a:rPr lang="en-US" sz="2800"/>
              <a:t>,</a:t>
            </a:r>
          </a:p>
        </p:txBody>
      </p:sp>
      <p:sp>
        <p:nvSpPr>
          <p:cNvPr id="15" name="TextBox 14"/>
          <p:cNvSpPr txBox="1"/>
          <p:nvPr/>
        </p:nvSpPr>
        <p:spPr>
          <a:xfrm>
            <a:off x="830104" y="2367420"/>
            <a:ext cx="357520" cy="830997"/>
          </a:xfrm>
          <a:prstGeom prst="rect">
            <a:avLst/>
          </a:prstGeom>
          <a:noFill/>
          <a:ln>
            <a:noFill/>
          </a:ln>
        </p:spPr>
        <p:txBody>
          <a:bodyPr wrap="square" rtlCol="0">
            <a:spAutoFit/>
          </a:bodyPr>
          <a:lstStyle/>
          <a:p>
            <a:r>
              <a:rPr lang="el-GR" sz="4800">
                <a:solidFill>
                  <a:srgbClr val="000000"/>
                </a:solidFill>
                <a:latin typeface="Calibri"/>
                <a:cs typeface="Calibri"/>
              </a:rPr>
              <a:t>φ</a:t>
            </a:r>
            <a:endParaRPr lang="en-US" sz="4800">
              <a:solidFill>
                <a:srgbClr val="000000"/>
              </a:solidFill>
              <a:latin typeface="Calibri"/>
              <a:cs typeface="Calibri"/>
            </a:endParaRPr>
          </a:p>
        </p:txBody>
      </p:sp>
      <p:sp>
        <p:nvSpPr>
          <p:cNvPr id="18" name="TextBox 17"/>
          <p:cNvSpPr txBox="1"/>
          <p:nvPr/>
        </p:nvSpPr>
        <p:spPr>
          <a:xfrm>
            <a:off x="2411760" y="3377273"/>
            <a:ext cx="1523624" cy="461665"/>
          </a:xfrm>
          <a:prstGeom prst="rect">
            <a:avLst/>
          </a:prstGeom>
          <a:noFill/>
        </p:spPr>
        <p:txBody>
          <a:bodyPr wrap="square" rtlCol="0">
            <a:spAutoFit/>
          </a:bodyPr>
          <a:lstStyle/>
          <a:p>
            <a:r>
              <a:rPr lang="en-US" sz="1200" b="1" i="1"/>
              <a:t>Chicago</a:t>
            </a:r>
            <a:r>
              <a:rPr lang="en-US" sz="1200"/>
              <a:t> won the </a:t>
            </a:r>
            <a:r>
              <a:rPr lang="en-US" sz="1200" b="1"/>
              <a:t>championship</a:t>
            </a:r>
            <a:r>
              <a:rPr lang="en-US" sz="1200"/>
              <a:t>…</a:t>
            </a:r>
          </a:p>
        </p:txBody>
      </p:sp>
      <p:sp>
        <p:nvSpPr>
          <p:cNvPr id="37" name="TextBox 36"/>
          <p:cNvSpPr txBox="1"/>
          <p:nvPr/>
        </p:nvSpPr>
        <p:spPr>
          <a:xfrm>
            <a:off x="3078705" y="2442374"/>
            <a:ext cx="629199" cy="338554"/>
          </a:xfrm>
          <a:prstGeom prst="rect">
            <a:avLst/>
          </a:prstGeom>
          <a:noFill/>
        </p:spPr>
        <p:txBody>
          <a:bodyPr wrap="none" rtlCol="0">
            <a:spAutoFit/>
          </a:bodyPr>
          <a:lstStyle/>
          <a:p>
            <a:r>
              <a:rPr lang="en-US" sz="1600" b="1"/>
              <a:t>NBA</a:t>
            </a:r>
            <a:endParaRPr lang="en-US" b="1"/>
          </a:p>
        </p:txBody>
      </p:sp>
      <p:sp>
        <p:nvSpPr>
          <p:cNvPr id="40" name="TextBox 39"/>
          <p:cNvSpPr txBox="1"/>
          <p:nvPr/>
        </p:nvSpPr>
        <p:spPr>
          <a:xfrm>
            <a:off x="5652120" y="3450486"/>
            <a:ext cx="629199" cy="338554"/>
          </a:xfrm>
          <a:prstGeom prst="rect">
            <a:avLst/>
          </a:prstGeom>
          <a:noFill/>
        </p:spPr>
        <p:txBody>
          <a:bodyPr wrap="none" rtlCol="0">
            <a:spAutoFit/>
          </a:bodyPr>
          <a:lstStyle/>
          <a:p>
            <a:r>
              <a:rPr lang="en-US" sz="1600" b="1"/>
              <a:t>NBA</a:t>
            </a:r>
            <a:endParaRPr lang="en-US" b="1"/>
          </a:p>
        </p:txBody>
      </p:sp>
      <p:sp>
        <p:nvSpPr>
          <p:cNvPr id="41" name="TextBox 40"/>
          <p:cNvSpPr txBox="1"/>
          <p:nvPr/>
        </p:nvSpPr>
        <p:spPr>
          <a:xfrm>
            <a:off x="5292080" y="2996952"/>
            <a:ext cx="868747" cy="338554"/>
          </a:xfrm>
          <a:prstGeom prst="rect">
            <a:avLst/>
          </a:prstGeom>
          <a:noFill/>
        </p:spPr>
        <p:txBody>
          <a:bodyPr wrap="none" rtlCol="0">
            <a:spAutoFit/>
          </a:bodyPr>
          <a:lstStyle/>
          <a:p>
            <a:r>
              <a:rPr lang="en-US" sz="1600" b="1"/>
              <a:t>Jordan</a:t>
            </a:r>
            <a:endParaRPr lang="en-US" b="1"/>
          </a:p>
        </p:txBody>
      </p:sp>
      <p:sp>
        <p:nvSpPr>
          <p:cNvPr id="25" name="Content Placeholder 41"/>
          <p:cNvSpPr txBox="1">
            <a:spLocks/>
          </p:cNvSpPr>
          <p:nvPr/>
        </p:nvSpPr>
        <p:spPr bwMode="auto">
          <a:xfrm>
            <a:off x="1259632" y="5085184"/>
            <a:ext cx="7056784" cy="8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chemeClr val="tx2">
                    <a:lumMod val="75000"/>
                  </a:schemeClr>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rgbClr val="800000"/>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000"/>
              <a:t>Context is processed and represented in a variety of ways</a:t>
            </a:r>
          </a:p>
          <a:p>
            <a:pPr lvl="1"/>
            <a:endParaRPr lang="en-US" sz="2000"/>
          </a:p>
        </p:txBody>
      </p:sp>
      <p:sp>
        <p:nvSpPr>
          <p:cNvPr id="26" name="TextBox 25"/>
          <p:cNvSpPr txBox="1"/>
          <p:nvPr/>
        </p:nvSpPr>
        <p:spPr>
          <a:xfrm>
            <a:off x="2411760" y="2384605"/>
            <a:ext cx="641121" cy="338554"/>
          </a:xfrm>
          <a:prstGeom prst="rect">
            <a:avLst/>
          </a:prstGeom>
          <a:noFill/>
        </p:spPr>
        <p:txBody>
          <a:bodyPr wrap="none" rtlCol="0">
            <a:spAutoFit/>
          </a:bodyPr>
          <a:lstStyle/>
          <a:p>
            <a:r>
              <a:rPr lang="en-US" sz="1600" b="1"/>
              <a:t>1993</a:t>
            </a:r>
            <a:endParaRPr lang="en-US" b="1"/>
          </a:p>
        </p:txBody>
      </p:sp>
      <p:sp>
        <p:nvSpPr>
          <p:cNvPr id="27" name="TextBox 26"/>
          <p:cNvSpPr txBox="1"/>
          <p:nvPr/>
        </p:nvSpPr>
        <p:spPr>
          <a:xfrm>
            <a:off x="2736564" y="2971691"/>
            <a:ext cx="971340" cy="338554"/>
          </a:xfrm>
          <a:prstGeom prst="rect">
            <a:avLst/>
          </a:prstGeom>
          <a:noFill/>
        </p:spPr>
        <p:txBody>
          <a:bodyPr wrap="none" rtlCol="0">
            <a:spAutoFit/>
          </a:bodyPr>
          <a:lstStyle/>
          <a:p>
            <a:r>
              <a:rPr lang="en-US" sz="1600" b="1"/>
              <a:t>playoffs</a:t>
            </a:r>
            <a:endParaRPr lang="en-US" b="1"/>
          </a:p>
        </p:txBody>
      </p:sp>
      <p:sp>
        <p:nvSpPr>
          <p:cNvPr id="28" name="TextBox 27"/>
          <p:cNvSpPr txBox="1"/>
          <p:nvPr/>
        </p:nvSpPr>
        <p:spPr>
          <a:xfrm>
            <a:off x="4716016" y="3212976"/>
            <a:ext cx="1450638" cy="338554"/>
          </a:xfrm>
          <a:prstGeom prst="rect">
            <a:avLst/>
          </a:prstGeom>
          <a:noFill/>
        </p:spPr>
        <p:txBody>
          <a:bodyPr wrap="none" rtlCol="0">
            <a:spAutoFit/>
          </a:bodyPr>
          <a:lstStyle/>
          <a:p>
            <a:r>
              <a:rPr lang="en-US" sz="1600" b="1"/>
              <a:t>Derrick Rose</a:t>
            </a:r>
            <a:endParaRPr lang="en-US" b="1"/>
          </a:p>
        </p:txBody>
      </p:sp>
      <p:sp>
        <p:nvSpPr>
          <p:cNvPr id="31" name="TextBox 30"/>
          <p:cNvSpPr txBox="1"/>
          <p:nvPr/>
        </p:nvSpPr>
        <p:spPr>
          <a:xfrm>
            <a:off x="4992162" y="3518008"/>
            <a:ext cx="804627" cy="338554"/>
          </a:xfrm>
          <a:prstGeom prst="rect">
            <a:avLst/>
          </a:prstGeom>
          <a:noFill/>
        </p:spPr>
        <p:txBody>
          <a:bodyPr wrap="none" rtlCol="0">
            <a:spAutoFit/>
          </a:bodyPr>
          <a:lstStyle/>
          <a:p>
            <a:r>
              <a:rPr lang="en-US" sz="1600" b="1"/>
              <a:t>1990’s</a:t>
            </a:r>
            <a:endParaRPr lang="en-US" b="1"/>
          </a:p>
        </p:txBody>
      </p:sp>
      <p:sp>
        <p:nvSpPr>
          <p:cNvPr id="33" name="Rectangular Callout 32"/>
          <p:cNvSpPr>
            <a:spLocks noChangeArrowheads="1"/>
          </p:cNvSpPr>
          <p:nvPr/>
        </p:nvSpPr>
        <p:spPr bwMode="auto">
          <a:xfrm>
            <a:off x="5919328" y="4105348"/>
            <a:ext cx="3198734" cy="619796"/>
          </a:xfrm>
          <a:prstGeom prst="wedgeRectCallout">
            <a:avLst>
              <a:gd name="adj1" fmla="val -37874"/>
              <a:gd name="adj2" fmla="val -191449"/>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Automatically extracted Keyphrases, named entities, etc.</a:t>
            </a:r>
            <a:endParaRPr lang="en-US" sz="1600" b="1" dirty="0">
              <a:solidFill>
                <a:srgbClr val="FF0000"/>
              </a:solidFill>
              <a:latin typeface="Calibri" panose="020F0502020204030204" pitchFamily="34" charset="0"/>
            </a:endParaRPr>
          </a:p>
        </p:txBody>
      </p:sp>
      <p:sp>
        <p:nvSpPr>
          <p:cNvPr id="17" name="TextBox 16"/>
          <p:cNvSpPr txBox="1"/>
          <p:nvPr/>
        </p:nvSpPr>
        <p:spPr>
          <a:xfrm>
            <a:off x="683568" y="3997005"/>
            <a:ext cx="657394" cy="307777"/>
          </a:xfrm>
          <a:prstGeom prst="rect">
            <a:avLst/>
          </a:prstGeom>
          <a:noFill/>
        </p:spPr>
        <p:txBody>
          <a:bodyPr wrap="none" rtlCol="0">
            <a:spAutoFit/>
          </a:bodyPr>
          <a:lstStyle/>
          <a:p>
            <a:r>
              <a:rPr lang="en-US" sz="1400" i="1"/>
              <a:t>nsubj</a:t>
            </a:r>
          </a:p>
        </p:txBody>
      </p:sp>
      <p:sp>
        <p:nvSpPr>
          <p:cNvPr id="44" name="TextBox 43"/>
          <p:cNvSpPr txBox="1"/>
          <p:nvPr/>
        </p:nvSpPr>
        <p:spPr>
          <a:xfrm>
            <a:off x="1988150" y="4032398"/>
            <a:ext cx="567626" cy="307777"/>
          </a:xfrm>
          <a:prstGeom prst="rect">
            <a:avLst/>
          </a:prstGeom>
          <a:noFill/>
        </p:spPr>
        <p:txBody>
          <a:bodyPr wrap="none" rtlCol="0">
            <a:spAutoFit/>
          </a:bodyPr>
          <a:lstStyle/>
          <a:p>
            <a:r>
              <a:rPr lang="en-US" sz="1400" i="1"/>
              <a:t>dobj</a:t>
            </a:r>
          </a:p>
        </p:txBody>
      </p:sp>
      <p:sp>
        <p:nvSpPr>
          <p:cNvPr id="48" name="Oval 47"/>
          <p:cNvSpPr/>
          <p:nvPr/>
        </p:nvSpPr>
        <p:spPr>
          <a:xfrm>
            <a:off x="1369268" y="3938280"/>
            <a:ext cx="466428" cy="3478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958740" y="4377298"/>
            <a:ext cx="466428" cy="3478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1801316" y="4377298"/>
            <a:ext cx="466428" cy="3478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Curved Connector 51"/>
          <p:cNvCxnSpPr>
            <a:stCxn id="48" idx="2"/>
            <a:endCxn id="49" idx="0"/>
          </p:cNvCxnSpPr>
          <p:nvPr/>
        </p:nvCxnSpPr>
        <p:spPr>
          <a:xfrm rot="10800000" flipV="1">
            <a:off x="1191954" y="4112202"/>
            <a:ext cx="177314" cy="265095"/>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Curved Connector 53"/>
          <p:cNvCxnSpPr>
            <a:stCxn id="48" idx="6"/>
            <a:endCxn id="50" idx="0"/>
          </p:cNvCxnSpPr>
          <p:nvPr/>
        </p:nvCxnSpPr>
        <p:spPr>
          <a:xfrm>
            <a:off x="1835696" y="4112203"/>
            <a:ext cx="198834" cy="265095"/>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18" idx="1"/>
            <a:endCxn id="48" idx="7"/>
          </p:cNvCxnSpPr>
          <p:nvPr/>
        </p:nvCxnSpPr>
        <p:spPr>
          <a:xfrm flipH="1">
            <a:off x="1767389" y="3608106"/>
            <a:ext cx="644371" cy="381115"/>
          </a:xfrm>
          <a:prstGeom prst="straightConnector1">
            <a:avLst/>
          </a:prstGeom>
          <a:ln w="57150" cmpd="sng">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59" name="Rectangular Callout 58"/>
          <p:cNvSpPr>
            <a:spLocks noChangeArrowheads="1"/>
          </p:cNvSpPr>
          <p:nvPr/>
        </p:nvSpPr>
        <p:spPr bwMode="auto">
          <a:xfrm>
            <a:off x="2762702" y="4132174"/>
            <a:ext cx="2889418" cy="808994"/>
          </a:xfrm>
          <a:prstGeom prst="wedgeRectCallout">
            <a:avLst>
              <a:gd name="adj1" fmla="val -81108"/>
              <a:gd name="adj2" fmla="val -64345"/>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Structured text epresentations such as chunks, dependency paths</a:t>
            </a:r>
            <a:endParaRPr lang="en-US" sz="1600" b="1" dirty="0">
              <a:solidFill>
                <a:srgbClr val="FF0000"/>
              </a:solidFill>
              <a:latin typeface="Calibri" panose="020F0502020204030204" pitchFamily="34" charset="0"/>
            </a:endParaRPr>
          </a:p>
          <a:p>
            <a:endParaRPr lang="en-US" sz="1600" b="1" dirty="0">
              <a:latin typeface="Calibri" panose="020F0502020204030204" pitchFamily="34" charset="0"/>
            </a:endParaRPr>
          </a:p>
        </p:txBody>
      </p:sp>
      <p:sp>
        <p:nvSpPr>
          <p:cNvPr id="60" name="Can 59"/>
          <p:cNvSpPr/>
          <p:nvPr/>
        </p:nvSpPr>
        <p:spPr>
          <a:xfrm>
            <a:off x="6095024" y="2204864"/>
            <a:ext cx="277176" cy="576064"/>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ular Callout 60"/>
          <p:cNvSpPr>
            <a:spLocks noChangeArrowheads="1"/>
          </p:cNvSpPr>
          <p:nvPr/>
        </p:nvSpPr>
        <p:spPr bwMode="auto">
          <a:xfrm>
            <a:off x="6365325" y="1185203"/>
            <a:ext cx="2529091" cy="1019661"/>
          </a:xfrm>
          <a:prstGeom prst="wedgeRectCallout">
            <a:avLst>
              <a:gd name="adj1" fmla="val -53832"/>
              <a:gd name="adj2" fmla="val 65705"/>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Facts about concept </a:t>
            </a:r>
          </a:p>
          <a:p>
            <a:r>
              <a:rPr lang="en-US" sz="1600" b="1" dirty="0">
                <a:latin typeface="Calibri" panose="020F0502020204030204" pitchFamily="34" charset="0"/>
              </a:rPr>
              <a:t>(e.g. &lt;Jerry Reinsdorf, </a:t>
            </a:r>
            <a:r>
              <a:rPr lang="en-US" sz="1600" b="1" i="1" dirty="0">
                <a:latin typeface="Calibri" panose="020F0502020204030204" pitchFamily="34" charset="0"/>
              </a:rPr>
              <a:t>owner of,</a:t>
            </a:r>
            <a:r>
              <a:rPr lang="en-US" sz="1600" b="1" dirty="0">
                <a:latin typeface="Calibri" panose="020F0502020204030204" pitchFamily="34" charset="0"/>
              </a:rPr>
              <a:t> Chicago Bulls&gt; in Wikipedia Info box)</a:t>
            </a:r>
            <a:endParaRPr lang="en-US" sz="1600" b="1" dirty="0">
              <a:solidFill>
                <a:srgbClr val="FF0000"/>
              </a:solidFill>
              <a:latin typeface="Calibri" panose="020F0502020204030204" pitchFamily="34" charset="0"/>
            </a:endParaRPr>
          </a:p>
        </p:txBody>
      </p:sp>
      <p:sp>
        <p:nvSpPr>
          <p:cNvPr id="63" name="Rectangular Callout 62"/>
          <p:cNvSpPr>
            <a:spLocks noChangeArrowheads="1"/>
          </p:cNvSpPr>
          <p:nvPr/>
        </p:nvSpPr>
        <p:spPr bwMode="auto">
          <a:xfrm>
            <a:off x="395537" y="1124745"/>
            <a:ext cx="2880320" cy="848310"/>
          </a:xfrm>
          <a:prstGeom prst="wedgeRectCallout">
            <a:avLst>
              <a:gd name="adj1" fmla="val 29878"/>
              <a:gd name="adj2" fmla="val 90758"/>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TF-IDF; </a:t>
            </a:r>
          </a:p>
          <a:p>
            <a:r>
              <a:rPr lang="en-US" sz="1600" b="1" dirty="0">
                <a:latin typeface="Calibri" panose="020F0502020204030204" pitchFamily="34" charset="0"/>
              </a:rPr>
              <a:t>Entropy based representation (Mendes et al., 2011)</a:t>
            </a:r>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53</a:t>
            </a:fld>
            <a:endParaRPr lang="en-US" altLang="zh-TW" dirty="0"/>
          </a:p>
        </p:txBody>
      </p:sp>
      <p:sp>
        <p:nvSpPr>
          <p:cNvPr id="34" name="Rectangular Callout 33"/>
          <p:cNvSpPr>
            <a:spLocks noChangeArrowheads="1"/>
          </p:cNvSpPr>
          <p:nvPr/>
        </p:nvSpPr>
        <p:spPr bwMode="auto">
          <a:xfrm>
            <a:off x="3720341" y="1030824"/>
            <a:ext cx="2076448" cy="620441"/>
          </a:xfrm>
          <a:prstGeom prst="wedgeRectCallout">
            <a:avLst>
              <a:gd name="adj1" fmla="val -42759"/>
              <a:gd name="adj2" fmla="val 193159"/>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Topic model representation </a:t>
            </a:r>
            <a:endParaRPr lang="en-US" sz="1600"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367863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59" grpId="0" animBg="1"/>
      <p:bldP spid="61" grpId="0" animBg="1"/>
      <p:bldP spid="63" grpId="0" animBg="1"/>
      <p:bldP spid="3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251520" y="-130626"/>
            <a:ext cx="8229600" cy="980728"/>
          </a:xfrm>
        </p:spPr>
        <p:txBody>
          <a:bodyPr/>
          <a:lstStyle/>
          <a:p>
            <a:r>
              <a:rPr lang="en-US" altLang="zh-TW" sz="3400" dirty="0">
                <a:ea typeface="PMingLiU" pitchFamily="18" charset="-120"/>
              </a:rPr>
              <a:t>Typical </a:t>
            </a:r>
            <a:r>
              <a:rPr lang="en-US" altLang="zh-TW" sz="3400" dirty="0" smtClean="0">
                <a:ea typeface="PMingLiU" pitchFamily="18" charset="-120"/>
              </a:rPr>
              <a:t>Features </a:t>
            </a:r>
            <a:r>
              <a:rPr lang="en-US" altLang="zh-TW" sz="3400" dirty="0">
                <a:ea typeface="PMingLiU" pitchFamily="18" charset="-120"/>
              </a:rPr>
              <a:t>for </a:t>
            </a:r>
            <a:r>
              <a:rPr lang="en-US" altLang="zh-TW" sz="3400" dirty="0" smtClean="0">
                <a:ea typeface="PMingLiU" pitchFamily="18" charset="-120"/>
              </a:rPr>
              <a:t>Ranking</a:t>
            </a:r>
            <a:endParaRPr lang="en-US" altLang="zh-CN" b="1" dirty="0">
              <a:ea typeface="SimSun" pitchFamily="2" charset="-122"/>
            </a:endParaRPr>
          </a:p>
        </p:txBody>
      </p:sp>
      <p:graphicFrame>
        <p:nvGraphicFramePr>
          <p:cNvPr id="29790" name="Group 94"/>
          <p:cNvGraphicFramePr>
            <a:graphicFrameLocks noGrp="1"/>
          </p:cNvGraphicFramePr>
          <p:nvPr>
            <p:extLst>
              <p:ext uri="{D42A27DB-BD31-4B8C-83A1-F6EECF244321}">
                <p14:modId xmlns:p14="http://schemas.microsoft.com/office/powerpoint/2010/main" val="1710447808"/>
              </p:ext>
            </p:extLst>
          </p:nvPr>
        </p:nvGraphicFramePr>
        <p:xfrm>
          <a:off x="251520" y="836712"/>
          <a:ext cx="8712968" cy="5114679"/>
        </p:xfrm>
        <a:graphic>
          <a:graphicData uri="http://schemas.openxmlformats.org/drawingml/2006/table">
            <a:tbl>
              <a:tblPr/>
              <a:tblGrid>
                <a:gridCol w="1170856"/>
                <a:gridCol w="718564"/>
                <a:gridCol w="1062908"/>
                <a:gridCol w="5760640"/>
              </a:tblGrid>
              <a:tr h="304800">
                <a:tc gridSpan="3">
                  <a:txBody>
                    <a:bodyPr/>
                    <a:lstStyle/>
                    <a:p>
                      <a:pPr marL="0" marR="0" lvl="0" indent="0" algn="ctr"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Mention/Concept Attribute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Description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20000"/>
                        <a:lumOff val="80000"/>
                      </a:schemeClr>
                    </a:solidFill>
                  </a:tcPr>
                </a:tc>
              </a:tr>
              <a:tr h="307975">
                <a:tc rowSpan="3">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Name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Spelling match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Exact string match, acronym match, alias match, string matching…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9238">
                <a:tc vMerge="1">
                  <a:txBody>
                    <a:bodyPr/>
                    <a:lstStyle/>
                    <a:p>
                      <a:endParaRPr lang="en-US"/>
                    </a:p>
                  </a:txBody>
                  <a:tcPr/>
                </a:tc>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KB link mining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Name pairs mined from KB text redirect and disambiguation pages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vMerge="1">
                  <a:txBody>
                    <a:bodyPr/>
                    <a:lstStyle/>
                    <a:p>
                      <a:endParaRPr lang="en-US"/>
                    </a:p>
                  </a:txBody>
                  <a:tcPr/>
                </a:tc>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Name Gazetteer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Organization and geo-political entity abbreviation gazetteers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6063">
                <a:tc rowSpan="5">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Document surface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Lexical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Words in KB facts, KB text, mention name, mention 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6063">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Tf.idf of words and ngrams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7650">
                <a:tc vMerge="1">
                  <a:txBody>
                    <a:bodyPr/>
                    <a:lstStyle/>
                    <a:p>
                      <a:endParaRPr lang="en-US"/>
                    </a:p>
                  </a:txBody>
                  <a:tcPr/>
                </a:tc>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Position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Mention name appears early in KB 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7650">
                <a:tc vMerge="1">
                  <a:txBody>
                    <a:bodyPr/>
                    <a:lstStyle/>
                    <a:p>
                      <a:endParaRPr lang="en-US"/>
                    </a:p>
                  </a:txBody>
                  <a:tcPr/>
                </a:tc>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Genre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Genre of the mention text (newswire, blog,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vMerge="1">
                  <a:txBody>
                    <a:bodyPr/>
                    <a:lstStyle/>
                    <a:p>
                      <a:endParaRPr lang="en-US"/>
                    </a:p>
                  </a:txBody>
                  <a:tcPr/>
                </a:tc>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Local Context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Lexical and part-of-speech tags of context words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7650">
                <a:tc rowSpan="3">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Entity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Context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Type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Mention concept type, subtype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7650">
                <a:tc vMerge="1">
                  <a:txBody>
                    <a:bodyPr/>
                    <a:lstStyle/>
                    <a:p>
                      <a:endParaRPr lang="en-US"/>
                    </a:p>
                  </a:txBody>
                  <a:tcPr/>
                </a:tc>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Relation/Event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Concepts co-occurred, attributes/relations/events with mention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vMerge="1">
                  <a:txBody>
                    <a:bodyPr/>
                    <a:lstStyle/>
                    <a:p>
                      <a:endParaRPr lang="en-US"/>
                    </a:p>
                  </a:txBody>
                  <a:tcPr/>
                </a:tc>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Coreference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Co-reference links between the source document and the KB 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7650">
                <a:tc gridSpan="3">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Profiling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Slot fills of the mention, concept attributes stored in KB </a:t>
                      </a:r>
                      <a:r>
                        <a:rPr kumimoji="0" lang="en-US" sz="1520" b="0" i="0" u="none" strike="noStrike" cap="none" normalizeH="0" baseline="0" dirty="0" err="1" smtClean="0">
                          <a:ln>
                            <a:noFill/>
                          </a:ln>
                          <a:solidFill>
                            <a:schemeClr val="tx1"/>
                          </a:solidFill>
                          <a:effectLst/>
                          <a:latin typeface="Calibri"/>
                          <a:ea typeface="SimSun" pitchFamily="2" charset="-122"/>
                          <a:cs typeface="Calibri"/>
                        </a:rPr>
                        <a:t>infobox</a:t>
                      </a:r>
                      <a:endParaRPr kumimoji="0" lang="en-US" sz="1520" b="0" i="0" u="none" strike="noStrike" cap="none" normalizeH="0" baseline="0" dirty="0" smtClean="0">
                        <a:ln>
                          <a:noFill/>
                        </a:ln>
                        <a:solidFill>
                          <a:schemeClr val="tx1"/>
                        </a:solidFill>
                        <a:effectLst/>
                        <a:latin typeface="Calibri"/>
                        <a:ea typeface="SimSun" pitchFamily="2" charset="-122"/>
                        <a:cs typeface="Calibri"/>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9238">
                <a:tc gridSpan="3">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Concept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Ontology extracted from KB 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7650">
                <a:tc gridSpan="3">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Topic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Topics (identity and lexical similarity) for the mention text and KB 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7650">
                <a:tc gridSpan="3">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KB Link Mining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Attributes extracted from hyperlink graphs of the KB 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7650">
                <a:tc rowSpan="2"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Popularity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Web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Top KB text ranked by search engine and its length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7650">
                <a:tc gridSpan="2" vMerge="1">
                  <a:txBody>
                    <a:bodyPr/>
                    <a:lstStyle/>
                    <a:p>
                      <a:endParaRPr lang="en-US"/>
                    </a:p>
                  </a:txBody>
                  <a:tcPr/>
                </a:tc>
                <a:tc hMerge="1" v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Frequency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Frequency in KB texts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2" name="Slide Number Placeholder 1"/>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54</a:t>
            </a:fld>
            <a:endParaRPr lang="en-US" altLang="zh-TW" dirty="0"/>
          </a:p>
        </p:txBody>
      </p:sp>
      <p:sp>
        <p:nvSpPr>
          <p:cNvPr id="5" name="Content Placeholder 2"/>
          <p:cNvSpPr>
            <a:spLocks noGrp="1"/>
          </p:cNvSpPr>
          <p:nvPr>
            <p:ph idx="1"/>
          </p:nvPr>
        </p:nvSpPr>
        <p:spPr>
          <a:xfrm>
            <a:off x="261662" y="5998322"/>
            <a:ext cx="8229600" cy="455014"/>
          </a:xfrm>
        </p:spPr>
        <p:txBody>
          <a:bodyPr/>
          <a:lstStyle/>
          <a:p>
            <a:r>
              <a:rPr lang="en-US" altLang="en-US" dirty="0" smtClean="0"/>
              <a:t>(</a:t>
            </a:r>
            <a:r>
              <a:rPr lang="en-US" altLang="en-US" dirty="0" err="1" smtClean="0"/>
              <a:t>Ji</a:t>
            </a:r>
            <a:r>
              <a:rPr lang="en-US" altLang="en-US" dirty="0" smtClean="0"/>
              <a:t> et al., 2011; </a:t>
            </a:r>
            <a:r>
              <a:rPr lang="en-US" altLang="en-US" dirty="0" err="1" smtClean="0"/>
              <a:t>Zheng</a:t>
            </a:r>
            <a:r>
              <a:rPr lang="en-US" altLang="en-US" dirty="0" smtClean="0"/>
              <a:t> et al., 2010; </a:t>
            </a:r>
            <a:r>
              <a:rPr lang="en-US" dirty="0" err="1" smtClean="0"/>
              <a:t>Dredze</a:t>
            </a:r>
            <a:r>
              <a:rPr lang="en-US" dirty="0" smtClean="0"/>
              <a:t> et al., 2010; </a:t>
            </a:r>
            <a:r>
              <a:rPr lang="en-US" dirty="0" err="1" smtClean="0"/>
              <a:t>Anastacio</a:t>
            </a:r>
            <a:r>
              <a:rPr lang="en-US" dirty="0" smtClean="0"/>
              <a:t> et al., 2011</a:t>
            </a:r>
            <a:r>
              <a:rPr lang="en-US" altLang="en-US" dirty="0" smtClean="0"/>
              <a:t>) </a:t>
            </a:r>
          </a:p>
        </p:txBody>
      </p:sp>
    </p:spTree>
    <p:extLst>
      <p:ext uri="{BB962C8B-B14F-4D97-AF65-F5344CB8AC3E}">
        <p14:creationId xmlns:p14="http://schemas.microsoft.com/office/powerpoint/2010/main" val="10407118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743132"/>
            <a:ext cx="5256212"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491"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56119"/>
            <a:ext cx="9145588"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59"/>
          <p:cNvSpPr>
            <a:spLocks noChangeArrowheads="1"/>
          </p:cNvSpPr>
          <p:nvPr/>
        </p:nvSpPr>
        <p:spPr bwMode="auto">
          <a:xfrm>
            <a:off x="250825" y="598669"/>
            <a:ext cx="18002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r>
              <a:rPr lang="en-US" sz="1800" b="1" i="1">
                <a:solidFill>
                  <a:schemeClr val="accent2"/>
                </a:solidFill>
                <a:cs typeface="Arial" charset="0"/>
              </a:rPr>
              <a:t>Disambiguation</a:t>
            </a:r>
          </a:p>
        </p:txBody>
      </p:sp>
      <p:sp>
        <p:nvSpPr>
          <p:cNvPr id="319493" name="Rectangle 60"/>
          <p:cNvSpPr>
            <a:spLocks noChangeArrowheads="1"/>
          </p:cNvSpPr>
          <p:nvPr/>
        </p:nvSpPr>
        <p:spPr bwMode="auto">
          <a:xfrm>
            <a:off x="708025" y="2886257"/>
            <a:ext cx="180022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r>
              <a:rPr lang="en-US" sz="1800" b="1" i="1">
                <a:solidFill>
                  <a:schemeClr val="accent2"/>
                </a:solidFill>
                <a:cs typeface="Arial" charset="0"/>
              </a:rPr>
              <a:t>Name Variant Clustering</a:t>
            </a:r>
          </a:p>
        </p:txBody>
      </p:sp>
      <p:pic>
        <p:nvPicPr>
          <p:cNvPr id="31949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5475" y="3118032"/>
            <a:ext cx="76676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9925" y="1174932"/>
            <a:ext cx="11572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Rectangle 14"/>
          <p:cNvSpPr>
            <a:spLocks noChangeArrowheads="1"/>
          </p:cNvSpPr>
          <p:nvPr/>
        </p:nvSpPr>
        <p:spPr bwMode="auto">
          <a:xfrm>
            <a:off x="1258888" y="5423082"/>
            <a:ext cx="66262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endParaRPr lang="en-US"/>
          </a:p>
        </p:txBody>
      </p:sp>
      <p:sp>
        <p:nvSpPr>
          <p:cNvPr id="12" name="Rectangle 2"/>
          <p:cNvSpPr txBox="1">
            <a:spLocks noChangeArrowheads="1"/>
          </p:cNvSpPr>
          <p:nvPr/>
        </p:nvSpPr>
        <p:spPr>
          <a:xfrm>
            <a:off x="250825" y="0"/>
            <a:ext cx="8641655" cy="980728"/>
          </a:xfrm>
          <a:prstGeom prst="rect">
            <a:avLst/>
          </a:prstGeom>
        </p:spPr>
        <p:txBody>
          <a:bodyPr/>
          <a:lstStyle>
            <a:lvl1pPr algn="l" rtl="0" eaLnBrk="1" fontAlgn="base" hangingPunct="1">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pPr>
            <a:r>
              <a:rPr lang="en-US" altLang="zh-CN" dirty="0" smtClean="0"/>
              <a:t>Entity Profiling</a:t>
            </a:r>
            <a:r>
              <a:rPr lang="en-US" altLang="zh-CN" dirty="0"/>
              <a:t> </a:t>
            </a:r>
            <a:r>
              <a:rPr lang="en-US" altLang="zh-CN" dirty="0" smtClean="0"/>
              <a:t>Feature Examples</a:t>
            </a:r>
          </a:p>
        </p:txBody>
      </p:sp>
      <p:sp>
        <p:nvSpPr>
          <p:cNvPr id="2" name="Rectangle 1"/>
          <p:cNvSpPr/>
          <p:nvPr/>
        </p:nvSpPr>
        <p:spPr>
          <a:xfrm>
            <a:off x="222250" y="5396419"/>
            <a:ext cx="8923338" cy="1200329"/>
          </a:xfrm>
          <a:prstGeom prst="rect">
            <a:avLst/>
          </a:prstGeom>
        </p:spPr>
        <p:txBody>
          <a:bodyPr wrap="square">
            <a:spAutoFit/>
          </a:bodyPr>
          <a:lstStyle/>
          <a:p>
            <a:pPr marL="285750" indent="-285750">
              <a:buFont typeface="Arial" pitchFamily="34" charset="0"/>
              <a:buChar char="•"/>
            </a:pPr>
            <a:r>
              <a:rPr lang="en-US" dirty="0"/>
              <a:t>D</a:t>
            </a:r>
            <a:r>
              <a:rPr lang="en-US" dirty="0" smtClean="0"/>
              <a:t>eep </a:t>
            </a:r>
            <a:r>
              <a:rPr lang="en-US" dirty="0"/>
              <a:t>semantic context exploration and indicative context selection (</a:t>
            </a:r>
            <a:r>
              <a:rPr lang="en-US" dirty="0" err="1"/>
              <a:t>Gao</a:t>
            </a:r>
            <a:r>
              <a:rPr lang="en-US" dirty="0"/>
              <a:t> et al., 2010; Chen et al., 2010; Chen and </a:t>
            </a:r>
            <a:r>
              <a:rPr lang="en-US" dirty="0" err="1"/>
              <a:t>Ji</a:t>
            </a:r>
            <a:r>
              <a:rPr lang="en-US" dirty="0"/>
              <a:t>, 2011; Cassidy et al., 2012</a:t>
            </a:r>
            <a:r>
              <a:rPr lang="en-US" dirty="0" smtClean="0"/>
              <a:t>)</a:t>
            </a:r>
          </a:p>
          <a:p>
            <a:pPr marL="285750" indent="-285750">
              <a:buFont typeface="Arial" pitchFamily="34" charset="0"/>
              <a:buChar char="•"/>
            </a:pPr>
            <a:r>
              <a:rPr lang="en-US" dirty="0" smtClean="0"/>
              <a:t>Exploit name </a:t>
            </a:r>
            <a:r>
              <a:rPr lang="en-US" dirty="0"/>
              <a:t>tagging, Wikipedia </a:t>
            </a:r>
            <a:r>
              <a:rPr lang="en-US" dirty="0" err="1"/>
              <a:t>infoboxes</a:t>
            </a:r>
            <a:r>
              <a:rPr lang="en-US" dirty="0"/>
              <a:t>, synonyms, variants and abbreviations, slot filling results and semantic categories</a:t>
            </a:r>
          </a:p>
        </p:txBody>
      </p:sp>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037" y="1001712"/>
            <a:ext cx="1447800" cy="185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553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19491"/>
                                        </p:tgtEl>
                                        <p:attrNameLst>
                                          <p:attrName>style.visibility</p:attrName>
                                        </p:attrNameLst>
                                      </p:cBhvr>
                                      <p:to>
                                        <p:strVal val="visible"/>
                                      </p:to>
                                    </p:set>
                                    <p:animEffect transition="in" filter="blinds(horizontal)">
                                      <p:cBhvr>
                                        <p:cTn id="7" dur="500"/>
                                        <p:tgtEl>
                                          <p:spTgt spid="31949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19493"/>
                                        </p:tgtEl>
                                        <p:attrNameLst>
                                          <p:attrName>style.visibility</p:attrName>
                                        </p:attrNameLst>
                                      </p:cBhvr>
                                      <p:to>
                                        <p:strVal val="visible"/>
                                      </p:to>
                                    </p:set>
                                    <p:animEffect transition="in" filter="blinds(horizontal)">
                                      <p:cBhvr>
                                        <p:cTn id="10" dur="500"/>
                                        <p:tgtEl>
                                          <p:spTgt spid="319493"/>
                                        </p:tgtEl>
                                      </p:cBhvr>
                                    </p:animEffect>
                                  </p:childTnLst>
                                </p:cTn>
                              </p:par>
                              <p:par>
                                <p:cTn id="11" presetID="3" presetClass="entr" presetSubtype="10" fill="hold" nodeType="withEffect">
                                  <p:stCondLst>
                                    <p:cond delay="0"/>
                                  </p:stCondLst>
                                  <p:childTnLst>
                                    <p:set>
                                      <p:cBhvr>
                                        <p:cTn id="12" dur="1" fill="hold">
                                          <p:stCondLst>
                                            <p:cond delay="0"/>
                                          </p:stCondLst>
                                        </p:cTn>
                                        <p:tgtEl>
                                          <p:spTgt spid="319497"/>
                                        </p:tgtEl>
                                        <p:attrNameLst>
                                          <p:attrName>style.visibility</p:attrName>
                                        </p:attrNameLst>
                                      </p:cBhvr>
                                      <p:to>
                                        <p:strVal val="visible"/>
                                      </p:to>
                                    </p:set>
                                    <p:animEffect transition="in" filter="blinds(horizontal)">
                                      <p:cBhvr>
                                        <p:cTn id="13" dur="500"/>
                                        <p:tgtEl>
                                          <p:spTgt spid="319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6553200" y="6245225"/>
            <a:ext cx="2133600" cy="476250"/>
          </a:xfrm>
          <a:prstGeom prst="rect">
            <a:avLst/>
          </a:prstGeom>
          <a:noFill/>
          <a:ln w="9525">
            <a:noFill/>
            <a:miter lim="800000"/>
            <a:headEnd/>
            <a:tailEnd/>
          </a:ln>
        </p:spPr>
        <p:txBody>
          <a:bodyPr lIns="90000" tIns="46800" rIns="90000" bIns="46800"/>
          <a:lstStyle/>
          <a:p>
            <a:pPr algn="r" eaLnBrk="0" hangingPunct="0">
              <a:lnSpc>
                <a:spcPct val="80000"/>
              </a:lnSpc>
              <a:spcBef>
                <a:spcPts val="350"/>
              </a:spcBef>
              <a:buSzPct val="65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E2676FB6-79C5-4F52-B292-FB128A385EF6}" type="slidenum">
              <a:rPr lang="en-US" sz="1400">
                <a:solidFill>
                  <a:srgbClr val="000000"/>
                </a:solidFill>
                <a:ea typeface="宋体" pitchFamily="2" charset="-122"/>
              </a:rPr>
              <a:pPr algn="r" eaLnBrk="0" hangingPunct="0">
                <a:lnSpc>
                  <a:spcPct val="80000"/>
                </a:lnSpc>
                <a:spcBef>
                  <a:spcPts val="350"/>
                </a:spcBef>
                <a:buSzPct val="65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56</a:t>
            </a:fld>
            <a:endParaRPr lang="en-US" sz="1400">
              <a:solidFill>
                <a:srgbClr val="000000"/>
              </a:solidFill>
              <a:ea typeface="宋体" pitchFamily="2" charset="-122"/>
            </a:endParaRPr>
          </a:p>
        </p:txBody>
      </p:sp>
      <p:sp>
        <p:nvSpPr>
          <p:cNvPr id="59396" name="Oval 3"/>
          <p:cNvSpPr>
            <a:spLocks noChangeArrowheads="1"/>
          </p:cNvSpPr>
          <p:nvPr/>
        </p:nvSpPr>
        <p:spPr bwMode="auto">
          <a:xfrm>
            <a:off x="250825" y="2060575"/>
            <a:ext cx="4105275" cy="3600450"/>
          </a:xfrm>
          <a:prstGeom prst="ellipse">
            <a:avLst/>
          </a:prstGeom>
          <a:solidFill>
            <a:srgbClr val="CCFFCC"/>
          </a:solidFill>
          <a:ln w="9525">
            <a:noFill/>
            <a:round/>
            <a:headEnd/>
            <a:tailEnd/>
          </a:ln>
        </p:spPr>
        <p:txBody>
          <a:bodyPr wrap="none" anchor="ctr"/>
          <a:lstStyle/>
          <a:p>
            <a:pPr eaLnBrk="0" hangingPunct="0">
              <a:lnSpc>
                <a:spcPct val="80000"/>
              </a:lnSpc>
              <a:spcBef>
                <a:spcPts val="275"/>
              </a:spcBef>
              <a:buClr>
                <a:srgbClr val="000000"/>
              </a:buClr>
              <a:buSzPct val="100000"/>
              <a:buFont typeface="Times New Roman" pitchFamily="18" charset="0"/>
              <a:buNone/>
            </a:pPr>
            <a:endParaRPr lang="en-US"/>
          </a:p>
        </p:txBody>
      </p:sp>
      <p:sp>
        <p:nvSpPr>
          <p:cNvPr id="59397" name="Oval 4"/>
          <p:cNvSpPr>
            <a:spLocks noChangeArrowheads="1"/>
          </p:cNvSpPr>
          <p:nvPr/>
        </p:nvSpPr>
        <p:spPr bwMode="auto">
          <a:xfrm>
            <a:off x="4643438" y="1989138"/>
            <a:ext cx="4105275" cy="3600450"/>
          </a:xfrm>
          <a:prstGeom prst="ellipse">
            <a:avLst/>
          </a:prstGeom>
          <a:solidFill>
            <a:srgbClr val="FFFF99"/>
          </a:solidFill>
          <a:ln w="9525">
            <a:noFill/>
            <a:round/>
            <a:headEnd/>
            <a:tailEnd/>
          </a:ln>
        </p:spPr>
        <p:txBody>
          <a:bodyPr wrap="none" anchor="ctr"/>
          <a:lstStyle/>
          <a:p>
            <a:pPr eaLnBrk="0" hangingPunct="0">
              <a:lnSpc>
                <a:spcPct val="80000"/>
              </a:lnSpc>
              <a:spcBef>
                <a:spcPts val="275"/>
              </a:spcBef>
              <a:buClr>
                <a:srgbClr val="000000"/>
              </a:buClr>
              <a:buSzPct val="100000"/>
              <a:buFont typeface="Times New Roman" pitchFamily="18" charset="0"/>
              <a:buNone/>
            </a:pPr>
            <a:endParaRPr lang="en-US"/>
          </a:p>
        </p:txBody>
      </p:sp>
      <p:sp>
        <p:nvSpPr>
          <p:cNvPr id="59398" name="Rectangle 5"/>
          <p:cNvSpPr>
            <a:spLocks noChangeArrowheads="1"/>
          </p:cNvSpPr>
          <p:nvPr/>
        </p:nvSpPr>
        <p:spPr bwMode="auto">
          <a:xfrm>
            <a:off x="1116013" y="2708275"/>
            <a:ext cx="1223962"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player</a:t>
            </a:r>
          </a:p>
        </p:txBody>
      </p:sp>
      <p:sp>
        <p:nvSpPr>
          <p:cNvPr id="59399" name="Rectangle 6"/>
          <p:cNvSpPr>
            <a:spLocks noChangeArrowheads="1"/>
          </p:cNvSpPr>
          <p:nvPr/>
        </p:nvSpPr>
        <p:spPr bwMode="auto">
          <a:xfrm>
            <a:off x="468313" y="3357563"/>
            <a:ext cx="1223962"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tennis</a:t>
            </a:r>
          </a:p>
        </p:txBody>
      </p:sp>
      <p:sp>
        <p:nvSpPr>
          <p:cNvPr id="59400" name="Rectangle 7"/>
          <p:cNvSpPr>
            <a:spLocks noChangeArrowheads="1"/>
          </p:cNvSpPr>
          <p:nvPr/>
        </p:nvSpPr>
        <p:spPr bwMode="auto">
          <a:xfrm>
            <a:off x="2268538" y="2420938"/>
            <a:ext cx="1223962"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8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3300" b="1">
                <a:solidFill>
                  <a:srgbClr val="000000"/>
                </a:solidFill>
                <a:ea typeface="宋体" pitchFamily="2" charset="-122"/>
              </a:rPr>
              <a:t>Li Na</a:t>
            </a:r>
          </a:p>
        </p:txBody>
      </p:sp>
      <p:sp>
        <p:nvSpPr>
          <p:cNvPr id="59401" name="Rectangle 8"/>
          <p:cNvSpPr>
            <a:spLocks noChangeArrowheads="1"/>
          </p:cNvSpPr>
          <p:nvPr/>
        </p:nvSpPr>
        <p:spPr bwMode="auto">
          <a:xfrm>
            <a:off x="6011863" y="2276475"/>
            <a:ext cx="1223962" cy="504825"/>
          </a:xfrm>
          <a:prstGeom prst="rect">
            <a:avLst/>
          </a:prstGeom>
          <a:noFill/>
          <a:ln w="9525">
            <a:noFill/>
            <a:miter lim="800000"/>
            <a:headEnd/>
            <a:tailEnd/>
          </a:ln>
        </p:spPr>
        <p:txBody>
          <a:bodyPr wrap="none" lIns="90000" tIns="46800" rIns="90000" bIns="46800" anchor="ctr"/>
          <a:lstStyle/>
          <a:p>
            <a:pPr marL="342900" indent="-339725" algn="ctr" eaLnBrk="0" hangingPunct="0">
              <a:lnSpc>
                <a:spcPct val="80000"/>
              </a:lnSpc>
              <a:spcBef>
                <a:spcPts val="8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3300" b="1">
                <a:solidFill>
                  <a:srgbClr val="0350FB"/>
                </a:solidFill>
                <a:ea typeface="宋体" pitchFamily="2" charset="-122"/>
              </a:rPr>
              <a:t>Li Na</a:t>
            </a:r>
          </a:p>
        </p:txBody>
      </p:sp>
      <p:sp>
        <p:nvSpPr>
          <p:cNvPr id="59402" name="Rectangle 9"/>
          <p:cNvSpPr>
            <a:spLocks noChangeArrowheads="1"/>
          </p:cNvSpPr>
          <p:nvPr/>
        </p:nvSpPr>
        <p:spPr bwMode="auto">
          <a:xfrm>
            <a:off x="2124075" y="3429000"/>
            <a:ext cx="1223963"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Russia</a:t>
            </a:r>
          </a:p>
        </p:txBody>
      </p:sp>
      <p:sp>
        <p:nvSpPr>
          <p:cNvPr id="59403" name="Rectangle 10"/>
          <p:cNvSpPr>
            <a:spLocks noChangeArrowheads="1"/>
          </p:cNvSpPr>
          <p:nvPr/>
        </p:nvSpPr>
        <p:spPr bwMode="auto">
          <a:xfrm>
            <a:off x="611188" y="4076700"/>
            <a:ext cx="1223962"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single</a:t>
            </a:r>
          </a:p>
        </p:txBody>
      </p:sp>
      <p:sp>
        <p:nvSpPr>
          <p:cNvPr id="59404" name="Rectangle 11"/>
          <p:cNvSpPr>
            <a:spLocks noChangeArrowheads="1"/>
          </p:cNvSpPr>
          <p:nvPr/>
        </p:nvSpPr>
        <p:spPr bwMode="auto">
          <a:xfrm>
            <a:off x="2843213" y="4005263"/>
            <a:ext cx="1223962"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gain</a:t>
            </a:r>
          </a:p>
        </p:txBody>
      </p:sp>
      <p:sp>
        <p:nvSpPr>
          <p:cNvPr id="59405" name="Rectangle 12"/>
          <p:cNvSpPr>
            <a:spLocks noChangeArrowheads="1"/>
          </p:cNvSpPr>
          <p:nvPr/>
        </p:nvSpPr>
        <p:spPr bwMode="auto">
          <a:xfrm>
            <a:off x="1403350" y="4652963"/>
            <a:ext cx="1223963"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half</a:t>
            </a:r>
          </a:p>
        </p:txBody>
      </p:sp>
      <p:sp>
        <p:nvSpPr>
          <p:cNvPr id="59406" name="Rectangle 13"/>
          <p:cNvSpPr>
            <a:spLocks noChangeArrowheads="1"/>
          </p:cNvSpPr>
          <p:nvPr/>
        </p:nvSpPr>
        <p:spPr bwMode="auto">
          <a:xfrm>
            <a:off x="1619250" y="3933825"/>
            <a:ext cx="1223963"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final</a:t>
            </a:r>
          </a:p>
        </p:txBody>
      </p:sp>
      <p:sp>
        <p:nvSpPr>
          <p:cNvPr id="59407" name="Rectangle 14"/>
          <p:cNvSpPr>
            <a:spLocks noChangeArrowheads="1"/>
          </p:cNvSpPr>
          <p:nvPr/>
        </p:nvSpPr>
        <p:spPr bwMode="auto">
          <a:xfrm>
            <a:off x="2411413" y="4724400"/>
            <a:ext cx="1223962"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female</a:t>
            </a:r>
          </a:p>
        </p:txBody>
      </p:sp>
      <p:sp>
        <p:nvSpPr>
          <p:cNvPr id="59408" name="Rectangle 15"/>
          <p:cNvSpPr>
            <a:spLocks noChangeArrowheads="1"/>
          </p:cNvSpPr>
          <p:nvPr/>
        </p:nvSpPr>
        <p:spPr bwMode="auto">
          <a:xfrm>
            <a:off x="5148263" y="2924175"/>
            <a:ext cx="1223962" cy="504825"/>
          </a:xfrm>
          <a:prstGeom prst="rect">
            <a:avLst/>
          </a:prstGeom>
          <a:solidFill>
            <a:srgbClr val="FFFF99"/>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Pakistan</a:t>
            </a:r>
          </a:p>
        </p:txBody>
      </p:sp>
      <p:sp>
        <p:nvSpPr>
          <p:cNvPr id="59409" name="Rectangle 16"/>
          <p:cNvSpPr>
            <a:spLocks noChangeArrowheads="1"/>
          </p:cNvSpPr>
          <p:nvPr/>
        </p:nvSpPr>
        <p:spPr bwMode="auto">
          <a:xfrm>
            <a:off x="6732588" y="2852738"/>
            <a:ext cx="1223962" cy="504825"/>
          </a:xfrm>
          <a:prstGeom prst="rect">
            <a:avLst/>
          </a:prstGeom>
          <a:solidFill>
            <a:srgbClr val="FFFF99"/>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relation</a:t>
            </a:r>
          </a:p>
        </p:txBody>
      </p:sp>
      <p:sp>
        <p:nvSpPr>
          <p:cNvPr id="59410" name="Rectangle 17"/>
          <p:cNvSpPr>
            <a:spLocks noChangeArrowheads="1"/>
          </p:cNvSpPr>
          <p:nvPr/>
        </p:nvSpPr>
        <p:spPr bwMode="auto">
          <a:xfrm>
            <a:off x="5003800" y="3573463"/>
            <a:ext cx="1223963" cy="504825"/>
          </a:xfrm>
          <a:prstGeom prst="rect">
            <a:avLst/>
          </a:prstGeom>
          <a:solidFill>
            <a:srgbClr val="FFFF99"/>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express</a:t>
            </a:r>
          </a:p>
        </p:txBody>
      </p:sp>
      <p:sp>
        <p:nvSpPr>
          <p:cNvPr id="59411" name="Rectangle 18"/>
          <p:cNvSpPr>
            <a:spLocks noChangeArrowheads="1"/>
          </p:cNvSpPr>
          <p:nvPr/>
        </p:nvSpPr>
        <p:spPr bwMode="auto">
          <a:xfrm>
            <a:off x="6732588" y="3429000"/>
            <a:ext cx="1223962" cy="504825"/>
          </a:xfrm>
          <a:prstGeom prst="rect">
            <a:avLst/>
          </a:prstGeom>
          <a:solidFill>
            <a:srgbClr val="FFFF99"/>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vice president</a:t>
            </a:r>
          </a:p>
        </p:txBody>
      </p:sp>
      <p:sp>
        <p:nvSpPr>
          <p:cNvPr id="59412" name="Rectangle 19"/>
          <p:cNvSpPr>
            <a:spLocks noChangeArrowheads="1"/>
          </p:cNvSpPr>
          <p:nvPr/>
        </p:nvSpPr>
        <p:spPr bwMode="auto">
          <a:xfrm>
            <a:off x="5508625" y="4365625"/>
            <a:ext cx="1223963" cy="504825"/>
          </a:xfrm>
          <a:prstGeom prst="rect">
            <a:avLst/>
          </a:prstGeom>
          <a:solidFill>
            <a:srgbClr val="FFFF99"/>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Prime minister</a:t>
            </a:r>
          </a:p>
        </p:txBody>
      </p:sp>
      <p:sp>
        <p:nvSpPr>
          <p:cNvPr id="59413" name="Rectangle 20"/>
          <p:cNvSpPr>
            <a:spLocks noChangeArrowheads="1"/>
          </p:cNvSpPr>
          <p:nvPr/>
        </p:nvSpPr>
        <p:spPr bwMode="auto">
          <a:xfrm>
            <a:off x="7164388" y="4076700"/>
            <a:ext cx="1223962" cy="504825"/>
          </a:xfrm>
          <a:prstGeom prst="rect">
            <a:avLst/>
          </a:prstGeom>
          <a:solidFill>
            <a:srgbClr val="FFFF99"/>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country</a:t>
            </a:r>
          </a:p>
        </p:txBody>
      </p:sp>
      <p:pic>
        <p:nvPicPr>
          <p:cNvPr id="59414" name="Picture 21"/>
          <p:cNvPicPr>
            <a:picLocks noChangeAspect="1" noChangeArrowheads="1"/>
          </p:cNvPicPr>
          <p:nvPr/>
        </p:nvPicPr>
        <p:blipFill>
          <a:blip r:embed="rId3"/>
          <a:srcRect/>
          <a:stretch>
            <a:fillRect/>
          </a:stretch>
        </p:blipFill>
        <p:spPr bwMode="auto">
          <a:xfrm>
            <a:off x="1187450" y="981075"/>
            <a:ext cx="1368425" cy="1092200"/>
          </a:xfrm>
          <a:prstGeom prst="rect">
            <a:avLst/>
          </a:prstGeom>
          <a:noFill/>
          <a:ln w="9525">
            <a:noFill/>
            <a:miter lim="800000"/>
            <a:headEnd/>
            <a:tailEnd/>
          </a:ln>
        </p:spPr>
      </p:pic>
      <p:sp>
        <p:nvSpPr>
          <p:cNvPr id="59415" name="Rectangle 22"/>
          <p:cNvSpPr>
            <a:spLocks noChangeArrowheads="1"/>
          </p:cNvSpPr>
          <p:nvPr/>
        </p:nvSpPr>
        <p:spPr bwMode="auto">
          <a:xfrm>
            <a:off x="1116013" y="2708275"/>
            <a:ext cx="1223962"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player</a:t>
            </a:r>
          </a:p>
        </p:txBody>
      </p:sp>
      <p:sp>
        <p:nvSpPr>
          <p:cNvPr id="59416" name="Rectangle 23"/>
          <p:cNvSpPr>
            <a:spLocks noChangeArrowheads="1"/>
          </p:cNvSpPr>
          <p:nvPr/>
        </p:nvSpPr>
        <p:spPr bwMode="auto">
          <a:xfrm>
            <a:off x="2268538" y="2420938"/>
            <a:ext cx="1223962"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8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3300" b="1">
                <a:solidFill>
                  <a:srgbClr val="0350FB"/>
                </a:solidFill>
                <a:ea typeface="宋体" pitchFamily="2" charset="-122"/>
              </a:rPr>
              <a:t>Li Na</a:t>
            </a:r>
          </a:p>
        </p:txBody>
      </p:sp>
      <p:sp>
        <p:nvSpPr>
          <p:cNvPr id="25" name="Rectangle 2"/>
          <p:cNvSpPr txBox="1">
            <a:spLocks noChangeArrowheads="1"/>
          </p:cNvSpPr>
          <p:nvPr/>
        </p:nvSpPr>
        <p:spPr>
          <a:xfrm>
            <a:off x="250825" y="0"/>
            <a:ext cx="8641655" cy="980728"/>
          </a:xfrm>
          <a:prstGeom prst="rect">
            <a:avLst/>
          </a:prstGeom>
        </p:spPr>
        <p:txBody>
          <a:bodyPr/>
          <a:lstStyle>
            <a:lvl1pPr algn="l" rtl="0" eaLnBrk="1" fontAlgn="base" hangingPunct="1">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pPr>
            <a:r>
              <a:rPr lang="en-US" altLang="zh-CN" dirty="0" smtClean="0"/>
              <a:t>Topic Feature Example</a:t>
            </a:r>
          </a:p>
        </p:txBody>
      </p:sp>
      <p:sp>
        <p:nvSpPr>
          <p:cNvPr id="2" name="Rectangle 1"/>
          <p:cNvSpPr/>
          <p:nvPr/>
        </p:nvSpPr>
        <p:spPr>
          <a:xfrm>
            <a:off x="301738" y="5560020"/>
            <a:ext cx="8802687" cy="923330"/>
          </a:xfrm>
          <a:prstGeom prst="rect">
            <a:avLst/>
          </a:prstGeom>
        </p:spPr>
        <p:txBody>
          <a:bodyPr wrap="square">
            <a:spAutoFit/>
          </a:bodyPr>
          <a:lstStyle/>
          <a:p>
            <a:r>
              <a:rPr lang="en-US" dirty="0"/>
              <a:t>T</a:t>
            </a:r>
            <a:r>
              <a:rPr lang="en-US" dirty="0" smtClean="0"/>
              <a:t>opical features or topic based document </a:t>
            </a:r>
            <a:r>
              <a:rPr lang="en-US" dirty="0"/>
              <a:t>c</a:t>
            </a:r>
            <a:r>
              <a:rPr lang="en-US" dirty="0" smtClean="0"/>
              <a:t>lustering for context expansion </a:t>
            </a:r>
            <a:r>
              <a:rPr lang="en-US" dirty="0"/>
              <a:t>(Milne and Witten, 2008; Syed et al., 2008; </a:t>
            </a:r>
            <a:r>
              <a:rPr lang="en-US" dirty="0" err="1"/>
              <a:t>Srinivasan</a:t>
            </a:r>
            <a:r>
              <a:rPr lang="en-US" dirty="0"/>
              <a:t> et al., 2009; </a:t>
            </a:r>
            <a:r>
              <a:rPr lang="en-US" dirty="0" err="1"/>
              <a:t>Kozareva</a:t>
            </a:r>
            <a:r>
              <a:rPr lang="en-US" dirty="0"/>
              <a:t> and Ravi, 2011; Zhang et al., 2011; </a:t>
            </a:r>
            <a:r>
              <a:rPr lang="en-US" dirty="0" err="1"/>
              <a:t>Anastacio</a:t>
            </a:r>
            <a:r>
              <a:rPr lang="en-US" dirty="0"/>
              <a:t> et al., 2011; Cassidy et al., 2011; Pink et al., 2013)</a:t>
            </a:r>
          </a:p>
        </p:txBody>
      </p:sp>
    </p:spTree>
    <p:extLst>
      <p:ext uri="{BB962C8B-B14F-4D97-AF65-F5344CB8AC3E}">
        <p14:creationId xmlns:p14="http://schemas.microsoft.com/office/powerpoint/2010/main" val="1586550340"/>
      </p:ext>
    </p:extLst>
  </p:cSld>
  <p:clrMapOvr>
    <a:masterClrMapping/>
  </p:clrMapOvr>
  <p:transition advTm="43779"/>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892480" cy="1196752"/>
          </a:xfrm>
        </p:spPr>
        <p:txBody>
          <a:bodyPr/>
          <a:lstStyle/>
          <a:p>
            <a:r>
              <a:rPr lang="en-US"/>
              <a:t>Context Similarity Measures: </a:t>
            </a:r>
            <a:r>
              <a:rPr lang="en-US" i="1"/>
              <a:t>Context Expansion</a:t>
            </a:r>
            <a:endParaRPr lang="en-US" sz="3600" i="1"/>
          </a:p>
        </p:txBody>
      </p:sp>
      <p:sp>
        <p:nvSpPr>
          <p:cNvPr id="5" name="Folded Corner 4"/>
          <p:cNvSpPr/>
          <p:nvPr/>
        </p:nvSpPr>
        <p:spPr>
          <a:xfrm>
            <a:off x="2339752" y="1791356"/>
            <a:ext cx="1595632" cy="2199182"/>
          </a:xfrm>
          <a:prstGeom prst="foldedCorner">
            <a:avLst/>
          </a:prstGeom>
          <a:solidFill>
            <a:srgbClr val="BEA38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endParaRPr>
          </a:p>
          <a:p>
            <a:pPr algn="ctr"/>
            <a:endParaRPr lang="en-US">
              <a:solidFill>
                <a:schemeClr val="tx1">
                  <a:lumMod val="65000"/>
                  <a:lumOff val="35000"/>
                </a:schemeClr>
              </a:solidFill>
            </a:endParaRPr>
          </a:p>
          <a:p>
            <a:pPr algn="ctr"/>
            <a:r>
              <a:rPr lang="en-US">
                <a:solidFill>
                  <a:schemeClr val="tx1">
                    <a:lumMod val="65000"/>
                    <a:lumOff val="35000"/>
                  </a:schemeClr>
                </a:solidFill>
              </a:rPr>
              <a:t>all document text</a:t>
            </a:r>
          </a:p>
        </p:txBody>
      </p:sp>
      <p:sp>
        <p:nvSpPr>
          <p:cNvPr id="6" name="Rectangle 5"/>
          <p:cNvSpPr/>
          <p:nvPr/>
        </p:nvSpPr>
        <p:spPr>
          <a:xfrm>
            <a:off x="2411760" y="3356574"/>
            <a:ext cx="1296144" cy="451006"/>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lded Corner 6"/>
          <p:cNvSpPr/>
          <p:nvPr/>
        </p:nvSpPr>
        <p:spPr>
          <a:xfrm>
            <a:off x="4777168" y="1757031"/>
            <a:ext cx="1648820" cy="2199182"/>
          </a:xfrm>
          <a:prstGeom prst="foldedCorner">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95959"/>
              </a:solidFill>
            </a:endParaRPr>
          </a:p>
          <a:p>
            <a:pPr algn="ctr"/>
            <a:endParaRPr lang="en-US" dirty="0">
              <a:solidFill>
                <a:srgbClr val="595959"/>
              </a:solidFill>
            </a:endParaRPr>
          </a:p>
          <a:p>
            <a:pPr algn="ctr"/>
            <a:r>
              <a:rPr lang="en-US" dirty="0">
                <a:solidFill>
                  <a:srgbClr val="595959"/>
                </a:solidFill>
              </a:rPr>
              <a:t>all document text</a:t>
            </a:r>
          </a:p>
        </p:txBody>
      </p:sp>
      <p:pic>
        <p:nvPicPr>
          <p:cNvPr id="9" name="Picture 10" descr="Wikipedi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2057" y="1666504"/>
            <a:ext cx="284159" cy="30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849176" y="1973055"/>
            <a:ext cx="1440160" cy="508292"/>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100" b="1" i="1">
                <a:solidFill>
                  <a:srgbClr val="000000"/>
                </a:solidFill>
              </a:rPr>
              <a:t>The Chicago Bulls</a:t>
            </a:r>
            <a:r>
              <a:rPr lang="en-US" sz="1100">
                <a:solidFill>
                  <a:srgbClr val="000000"/>
                </a:solidFill>
              </a:rPr>
              <a:t> are a profeesional basketball team …</a:t>
            </a:r>
          </a:p>
        </p:txBody>
      </p:sp>
      <p:sp>
        <p:nvSpPr>
          <p:cNvPr id="13" name="Double Bracket 12"/>
          <p:cNvSpPr/>
          <p:nvPr/>
        </p:nvSpPr>
        <p:spPr>
          <a:xfrm>
            <a:off x="1455626" y="1503324"/>
            <a:ext cx="5636654" cy="2774632"/>
          </a:xfrm>
          <a:prstGeom prst="bracketPair">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4" name="TextBox 13"/>
          <p:cNvSpPr txBox="1"/>
          <p:nvPr/>
        </p:nvSpPr>
        <p:spPr>
          <a:xfrm>
            <a:off x="4211960" y="3573016"/>
            <a:ext cx="210089" cy="523220"/>
          </a:xfrm>
          <a:prstGeom prst="rect">
            <a:avLst/>
          </a:prstGeom>
          <a:noFill/>
        </p:spPr>
        <p:txBody>
          <a:bodyPr wrap="square" rtlCol="0">
            <a:spAutoFit/>
          </a:bodyPr>
          <a:lstStyle/>
          <a:p>
            <a:r>
              <a:rPr lang="en-US" sz="2800"/>
              <a:t>,</a:t>
            </a:r>
          </a:p>
        </p:txBody>
      </p:sp>
      <p:sp>
        <p:nvSpPr>
          <p:cNvPr id="15" name="TextBox 14"/>
          <p:cNvSpPr txBox="1"/>
          <p:nvPr/>
        </p:nvSpPr>
        <p:spPr>
          <a:xfrm>
            <a:off x="830104" y="2367420"/>
            <a:ext cx="357520" cy="830997"/>
          </a:xfrm>
          <a:prstGeom prst="rect">
            <a:avLst/>
          </a:prstGeom>
          <a:noFill/>
          <a:ln>
            <a:noFill/>
          </a:ln>
        </p:spPr>
        <p:txBody>
          <a:bodyPr wrap="square" rtlCol="0">
            <a:spAutoFit/>
          </a:bodyPr>
          <a:lstStyle/>
          <a:p>
            <a:r>
              <a:rPr lang="el-GR" sz="4800">
                <a:solidFill>
                  <a:srgbClr val="000000"/>
                </a:solidFill>
                <a:latin typeface="Calibri"/>
                <a:cs typeface="Calibri"/>
              </a:rPr>
              <a:t>φ</a:t>
            </a:r>
            <a:endParaRPr lang="en-US" sz="4800">
              <a:solidFill>
                <a:srgbClr val="000000"/>
              </a:solidFill>
              <a:latin typeface="Calibri"/>
              <a:cs typeface="Calibri"/>
            </a:endParaRPr>
          </a:p>
        </p:txBody>
      </p:sp>
      <p:sp>
        <p:nvSpPr>
          <p:cNvPr id="18" name="TextBox 17"/>
          <p:cNvSpPr txBox="1"/>
          <p:nvPr/>
        </p:nvSpPr>
        <p:spPr>
          <a:xfrm>
            <a:off x="2411760" y="3377273"/>
            <a:ext cx="1523624" cy="461665"/>
          </a:xfrm>
          <a:prstGeom prst="rect">
            <a:avLst/>
          </a:prstGeom>
          <a:noFill/>
        </p:spPr>
        <p:txBody>
          <a:bodyPr wrap="square" rtlCol="0">
            <a:spAutoFit/>
          </a:bodyPr>
          <a:lstStyle/>
          <a:p>
            <a:r>
              <a:rPr lang="en-US" sz="1200" b="1" i="1"/>
              <a:t>Chicago</a:t>
            </a:r>
            <a:r>
              <a:rPr lang="en-US" sz="1200"/>
              <a:t> won the </a:t>
            </a:r>
            <a:r>
              <a:rPr lang="en-US" sz="1200" b="1"/>
              <a:t>championship</a:t>
            </a:r>
            <a:r>
              <a:rPr lang="en-US" sz="1200"/>
              <a:t>…</a:t>
            </a:r>
          </a:p>
        </p:txBody>
      </p:sp>
      <p:sp>
        <p:nvSpPr>
          <p:cNvPr id="25" name="Content Placeholder 41"/>
          <p:cNvSpPr txBox="1">
            <a:spLocks/>
          </p:cNvSpPr>
          <p:nvPr/>
        </p:nvSpPr>
        <p:spPr bwMode="auto">
          <a:xfrm>
            <a:off x="1115616" y="5229200"/>
            <a:ext cx="5976664" cy="8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chemeClr val="tx2">
                    <a:lumMod val="75000"/>
                  </a:schemeClr>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rgbClr val="800000"/>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000"/>
              <a:t>Obtain additional documents related to mention</a:t>
            </a:r>
          </a:p>
          <a:p>
            <a:pPr lvl="1"/>
            <a:r>
              <a:rPr lang="en-US" sz="1800"/>
              <a:t>Consider mention as information retrieval query </a:t>
            </a:r>
          </a:p>
          <a:p>
            <a:r>
              <a:rPr lang="en-US" sz="2000"/>
              <a:t>KB may link to additional, more detailed information</a:t>
            </a:r>
          </a:p>
        </p:txBody>
      </p:sp>
      <p:sp>
        <p:nvSpPr>
          <p:cNvPr id="35" name="Folded Corner 34"/>
          <p:cNvSpPr/>
          <p:nvPr/>
        </p:nvSpPr>
        <p:spPr>
          <a:xfrm>
            <a:off x="1602904" y="3691552"/>
            <a:ext cx="432048" cy="512768"/>
          </a:xfrm>
          <a:prstGeom prst="foldedCorner">
            <a:avLst/>
          </a:prstGeom>
          <a:solidFill>
            <a:srgbClr val="BEA38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olded Corner 35"/>
          <p:cNvSpPr/>
          <p:nvPr/>
        </p:nvSpPr>
        <p:spPr>
          <a:xfrm>
            <a:off x="1755304" y="3843952"/>
            <a:ext cx="432048" cy="512768"/>
          </a:xfrm>
          <a:prstGeom prst="foldedCorner">
            <a:avLst/>
          </a:prstGeom>
          <a:solidFill>
            <a:srgbClr val="BEA38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olded Corner 37"/>
          <p:cNvSpPr/>
          <p:nvPr/>
        </p:nvSpPr>
        <p:spPr>
          <a:xfrm>
            <a:off x="1907704" y="3996352"/>
            <a:ext cx="432048" cy="512768"/>
          </a:xfrm>
          <a:prstGeom prst="foldedCorner">
            <a:avLst/>
          </a:prstGeom>
          <a:solidFill>
            <a:srgbClr val="BEA38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Folded Corner 38"/>
          <p:cNvSpPr/>
          <p:nvPr/>
        </p:nvSpPr>
        <p:spPr>
          <a:xfrm>
            <a:off x="6439580" y="3763232"/>
            <a:ext cx="372332" cy="522504"/>
          </a:xfrm>
          <a:prstGeom prst="foldedCorner">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olded Corner 41"/>
          <p:cNvSpPr/>
          <p:nvPr/>
        </p:nvSpPr>
        <p:spPr>
          <a:xfrm>
            <a:off x="6591980" y="3915632"/>
            <a:ext cx="372332" cy="522504"/>
          </a:xfrm>
          <a:prstGeom prst="foldedCorner">
            <a:avLst/>
          </a:prstGeom>
          <a:solidFill>
            <a:srgbClr val="E6842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olded Corner 42"/>
          <p:cNvSpPr/>
          <p:nvPr/>
        </p:nvSpPr>
        <p:spPr>
          <a:xfrm>
            <a:off x="6744380" y="4068032"/>
            <a:ext cx="372332" cy="522504"/>
          </a:xfrm>
          <a:prstGeom prst="foldedCorner">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539553" y="4365104"/>
            <a:ext cx="2304256" cy="62629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1600">
                <a:solidFill>
                  <a:srgbClr val="000000"/>
                </a:solidFill>
              </a:rPr>
              <a:t>“collaborator” mentions</a:t>
            </a:r>
          </a:p>
          <a:p>
            <a:r>
              <a:rPr lang="en-US" sz="1600">
                <a:solidFill>
                  <a:srgbClr val="000000"/>
                </a:solidFill>
              </a:rPr>
              <a:t>in other documents</a:t>
            </a:r>
          </a:p>
        </p:txBody>
      </p:sp>
      <p:sp>
        <p:nvSpPr>
          <p:cNvPr id="55" name="Rectangle 54"/>
          <p:cNvSpPr/>
          <p:nvPr/>
        </p:nvSpPr>
        <p:spPr>
          <a:xfrm>
            <a:off x="6516216" y="2924944"/>
            <a:ext cx="2088232" cy="787473"/>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1600">
                <a:solidFill>
                  <a:srgbClr val="000000"/>
                </a:solidFill>
              </a:rPr>
              <a:t>related documents,</a:t>
            </a:r>
          </a:p>
          <a:p>
            <a:r>
              <a:rPr lang="en-US" sz="1600">
                <a:solidFill>
                  <a:srgbClr val="000000"/>
                </a:solidFill>
              </a:rPr>
              <a:t>e.g. “External Links” in Wikipedia</a:t>
            </a:r>
          </a:p>
        </p:txBody>
      </p:sp>
      <p:sp>
        <p:nvSpPr>
          <p:cNvPr id="57" name="TextBox 56"/>
          <p:cNvSpPr txBox="1"/>
          <p:nvPr/>
        </p:nvSpPr>
        <p:spPr>
          <a:xfrm>
            <a:off x="4874298" y="3337828"/>
            <a:ext cx="1415038" cy="523220"/>
          </a:xfrm>
          <a:prstGeom prst="rect">
            <a:avLst/>
          </a:prstGeom>
          <a:noFill/>
        </p:spPr>
        <p:txBody>
          <a:bodyPr wrap="square" rtlCol="0">
            <a:spAutoFit/>
          </a:bodyPr>
          <a:lstStyle/>
          <a:p>
            <a:r>
              <a:rPr lang="en-US" sz="1400" u="sng">
                <a:solidFill>
                  <a:srgbClr val="3366FF"/>
                </a:solidFill>
              </a:rPr>
              <a:t>Additional info about entity</a:t>
            </a:r>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57</a:t>
            </a:fld>
            <a:endParaRPr lang="en-US" altLang="zh-TW" dirty="0"/>
          </a:p>
        </p:txBody>
      </p:sp>
    </p:spTree>
    <p:extLst>
      <p:ext uri="{BB962C8B-B14F-4D97-AF65-F5344CB8AC3E}">
        <p14:creationId xmlns:p14="http://schemas.microsoft.com/office/powerpoint/2010/main" val="17723115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892480" cy="1196752"/>
          </a:xfrm>
        </p:spPr>
        <p:txBody>
          <a:bodyPr/>
          <a:lstStyle/>
          <a:p>
            <a:r>
              <a:rPr lang="en-US"/>
              <a:t>Context Similarity Measures: </a:t>
            </a:r>
            <a:r>
              <a:rPr lang="en-US" i="1"/>
              <a:t>Computation</a:t>
            </a:r>
            <a:endParaRPr lang="en-US" sz="3600" i="1"/>
          </a:p>
        </p:txBody>
      </p:sp>
      <p:sp>
        <p:nvSpPr>
          <p:cNvPr id="5" name="Folded Corner 4"/>
          <p:cNvSpPr/>
          <p:nvPr/>
        </p:nvSpPr>
        <p:spPr>
          <a:xfrm>
            <a:off x="2339752" y="1791356"/>
            <a:ext cx="1595632" cy="2199182"/>
          </a:xfrm>
          <a:prstGeom prst="foldedCorner">
            <a:avLst/>
          </a:prstGeom>
          <a:solidFill>
            <a:srgbClr val="CC99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r>
              <a:rPr lang="en-US" dirty="0">
                <a:solidFill>
                  <a:schemeClr val="tx1">
                    <a:lumMod val="65000"/>
                    <a:lumOff val="35000"/>
                  </a:schemeClr>
                </a:solidFill>
              </a:rPr>
              <a:t>all document text</a:t>
            </a:r>
          </a:p>
        </p:txBody>
      </p:sp>
      <p:sp>
        <p:nvSpPr>
          <p:cNvPr id="6" name="Rectangle 5"/>
          <p:cNvSpPr/>
          <p:nvPr/>
        </p:nvSpPr>
        <p:spPr>
          <a:xfrm>
            <a:off x="2411760" y="3356574"/>
            <a:ext cx="1296144" cy="451006"/>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lded Corner 6"/>
          <p:cNvSpPr/>
          <p:nvPr/>
        </p:nvSpPr>
        <p:spPr>
          <a:xfrm>
            <a:off x="4777168" y="1757031"/>
            <a:ext cx="1648820" cy="2199182"/>
          </a:xfrm>
          <a:prstGeom prst="foldedCorner">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95959"/>
              </a:solidFill>
            </a:endParaRPr>
          </a:p>
          <a:p>
            <a:pPr algn="ctr"/>
            <a:endParaRPr lang="en-US" dirty="0">
              <a:solidFill>
                <a:srgbClr val="595959"/>
              </a:solidFill>
            </a:endParaRPr>
          </a:p>
          <a:p>
            <a:pPr algn="ctr"/>
            <a:r>
              <a:rPr lang="en-US" dirty="0">
                <a:solidFill>
                  <a:srgbClr val="595959"/>
                </a:solidFill>
              </a:rPr>
              <a:t>all document text</a:t>
            </a:r>
          </a:p>
        </p:txBody>
      </p:sp>
      <p:pic>
        <p:nvPicPr>
          <p:cNvPr id="9" name="Picture 10" descr="Wikipedi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2057" y="1666504"/>
            <a:ext cx="284159" cy="30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849176" y="1973055"/>
            <a:ext cx="1440160" cy="508292"/>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100" b="1" i="1">
                <a:solidFill>
                  <a:srgbClr val="000000"/>
                </a:solidFill>
              </a:rPr>
              <a:t>The Chicago Bulls</a:t>
            </a:r>
            <a:r>
              <a:rPr lang="en-US" sz="1100">
                <a:solidFill>
                  <a:srgbClr val="000000"/>
                </a:solidFill>
              </a:rPr>
              <a:t> are a profeesional basketball team …</a:t>
            </a:r>
          </a:p>
        </p:txBody>
      </p:sp>
      <p:sp>
        <p:nvSpPr>
          <p:cNvPr id="13" name="Double Bracket 12"/>
          <p:cNvSpPr/>
          <p:nvPr/>
        </p:nvSpPr>
        <p:spPr>
          <a:xfrm>
            <a:off x="1455626" y="1503324"/>
            <a:ext cx="5636654" cy="2774632"/>
          </a:xfrm>
          <a:prstGeom prst="bracketPair">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4" name="TextBox 13"/>
          <p:cNvSpPr txBox="1"/>
          <p:nvPr/>
        </p:nvSpPr>
        <p:spPr>
          <a:xfrm>
            <a:off x="4211960" y="3573016"/>
            <a:ext cx="210089" cy="523220"/>
          </a:xfrm>
          <a:prstGeom prst="rect">
            <a:avLst/>
          </a:prstGeom>
          <a:noFill/>
        </p:spPr>
        <p:txBody>
          <a:bodyPr wrap="square" rtlCol="0">
            <a:spAutoFit/>
          </a:bodyPr>
          <a:lstStyle/>
          <a:p>
            <a:r>
              <a:rPr lang="en-US" sz="2800"/>
              <a:t>,</a:t>
            </a:r>
          </a:p>
        </p:txBody>
      </p:sp>
      <p:sp>
        <p:nvSpPr>
          <p:cNvPr id="15" name="TextBox 14"/>
          <p:cNvSpPr txBox="1"/>
          <p:nvPr/>
        </p:nvSpPr>
        <p:spPr>
          <a:xfrm>
            <a:off x="830104" y="2367420"/>
            <a:ext cx="357520" cy="830997"/>
          </a:xfrm>
          <a:prstGeom prst="rect">
            <a:avLst/>
          </a:prstGeom>
          <a:noFill/>
          <a:ln>
            <a:noFill/>
          </a:ln>
        </p:spPr>
        <p:txBody>
          <a:bodyPr wrap="square" rtlCol="0">
            <a:spAutoFit/>
          </a:bodyPr>
          <a:lstStyle/>
          <a:p>
            <a:r>
              <a:rPr lang="el-GR" sz="4800">
                <a:solidFill>
                  <a:srgbClr val="000000"/>
                </a:solidFill>
                <a:latin typeface="Calibri"/>
                <a:cs typeface="Calibri"/>
              </a:rPr>
              <a:t>φ</a:t>
            </a:r>
            <a:endParaRPr lang="en-US" sz="4800">
              <a:solidFill>
                <a:srgbClr val="000000"/>
              </a:solidFill>
              <a:latin typeface="Calibri"/>
              <a:cs typeface="Calibri"/>
            </a:endParaRPr>
          </a:p>
        </p:txBody>
      </p:sp>
      <p:sp>
        <p:nvSpPr>
          <p:cNvPr id="18" name="TextBox 17"/>
          <p:cNvSpPr txBox="1"/>
          <p:nvPr/>
        </p:nvSpPr>
        <p:spPr>
          <a:xfrm>
            <a:off x="2411760" y="3377273"/>
            <a:ext cx="1523624" cy="461665"/>
          </a:xfrm>
          <a:prstGeom prst="rect">
            <a:avLst/>
          </a:prstGeom>
          <a:noFill/>
        </p:spPr>
        <p:txBody>
          <a:bodyPr wrap="square" rtlCol="0">
            <a:spAutoFit/>
          </a:bodyPr>
          <a:lstStyle/>
          <a:p>
            <a:r>
              <a:rPr lang="en-US" sz="1200" b="1" i="1" dirty="0"/>
              <a:t>Chicago</a:t>
            </a:r>
            <a:r>
              <a:rPr lang="en-US" sz="1200" dirty="0"/>
              <a:t> won the </a:t>
            </a:r>
            <a:r>
              <a:rPr lang="en-US" sz="1200" b="1" dirty="0"/>
              <a:t>championship</a:t>
            </a:r>
            <a:r>
              <a:rPr lang="en-US" sz="1200" dirty="0"/>
              <a:t>…</a:t>
            </a:r>
          </a:p>
        </p:txBody>
      </p:sp>
      <p:sp>
        <p:nvSpPr>
          <p:cNvPr id="25" name="Content Placeholder 41"/>
          <p:cNvSpPr txBox="1">
            <a:spLocks/>
          </p:cNvSpPr>
          <p:nvPr/>
        </p:nvSpPr>
        <p:spPr bwMode="auto">
          <a:xfrm>
            <a:off x="1115616" y="4869160"/>
            <a:ext cx="3517536" cy="8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chemeClr val="tx2">
                    <a:lumMod val="75000"/>
                  </a:schemeClr>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rgbClr val="800000"/>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000"/>
              <a:t>Cosine similarity (via TF-IDF)</a:t>
            </a:r>
          </a:p>
          <a:p>
            <a:r>
              <a:rPr lang="en-US" sz="2000"/>
              <a:t>Other distance metrics (e.g. Jaccard)</a:t>
            </a:r>
          </a:p>
          <a:p>
            <a:pPr marL="457200" lvl="1" indent="0">
              <a:buNone/>
            </a:pPr>
            <a:endParaRPr lang="en-US" sz="2000"/>
          </a:p>
        </p:txBody>
      </p:sp>
      <p:sp>
        <p:nvSpPr>
          <p:cNvPr id="57" name="TextBox 56"/>
          <p:cNvSpPr txBox="1"/>
          <p:nvPr/>
        </p:nvSpPr>
        <p:spPr>
          <a:xfrm>
            <a:off x="4874298" y="3337828"/>
            <a:ext cx="1415038" cy="523220"/>
          </a:xfrm>
          <a:prstGeom prst="rect">
            <a:avLst/>
          </a:prstGeom>
          <a:noFill/>
        </p:spPr>
        <p:txBody>
          <a:bodyPr wrap="square" rtlCol="0">
            <a:spAutoFit/>
          </a:bodyPr>
          <a:lstStyle/>
          <a:p>
            <a:r>
              <a:rPr lang="en-US" sz="1400" u="sng">
                <a:solidFill>
                  <a:srgbClr val="3366FF"/>
                </a:solidFill>
              </a:rPr>
              <a:t>Additional info about entity</a:t>
            </a:r>
          </a:p>
        </p:txBody>
      </p:sp>
      <p:sp>
        <p:nvSpPr>
          <p:cNvPr id="62" name="Content Placeholder 41"/>
          <p:cNvSpPr txBox="1">
            <a:spLocks/>
          </p:cNvSpPr>
          <p:nvPr/>
        </p:nvSpPr>
        <p:spPr bwMode="auto">
          <a:xfrm>
            <a:off x="4582856" y="4869160"/>
            <a:ext cx="3517536" cy="8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chemeClr val="tx2">
                    <a:lumMod val="75000"/>
                  </a:schemeClr>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rgbClr val="800000"/>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000"/>
              <a:t>2</a:t>
            </a:r>
            <a:r>
              <a:rPr lang="en-US" sz="2000" baseline="30000"/>
              <a:t>nd</a:t>
            </a:r>
            <a:r>
              <a:rPr lang="en-US" sz="2000"/>
              <a:t> order vector composition (Hoffart et al., EMNLP2011)</a:t>
            </a:r>
          </a:p>
          <a:p>
            <a:r>
              <a:rPr lang="en-US" sz="2000"/>
              <a:t>Mutual Information</a:t>
            </a:r>
          </a:p>
          <a:p>
            <a:pPr marL="457200" lvl="1" indent="0">
              <a:buNone/>
            </a:pPr>
            <a:endParaRPr lang="en-US" sz="2000"/>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58</a:t>
            </a:fld>
            <a:endParaRPr lang="en-US" altLang="zh-TW" dirty="0"/>
          </a:p>
        </p:txBody>
      </p:sp>
    </p:spTree>
    <p:extLst>
      <p:ext uri="{BB962C8B-B14F-4D97-AF65-F5344CB8AC3E}">
        <p14:creationId xmlns:p14="http://schemas.microsoft.com/office/powerpoint/2010/main" val="938205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dirty="0" smtClean="0"/>
              <a:t>Putting it All </a:t>
            </a:r>
            <a:r>
              <a:rPr lang="en-US" altLang="en-US" dirty="0"/>
              <a:t>T</a:t>
            </a:r>
            <a:r>
              <a:rPr lang="en-US" altLang="en-US" dirty="0" smtClean="0"/>
              <a:t>ogether	</a:t>
            </a:r>
          </a:p>
        </p:txBody>
      </p:sp>
      <p:sp>
        <p:nvSpPr>
          <p:cNvPr id="32771" name="Content Placeholder 2"/>
          <p:cNvSpPr>
            <a:spLocks noGrp="1"/>
          </p:cNvSpPr>
          <p:nvPr>
            <p:ph idx="1"/>
          </p:nvPr>
        </p:nvSpPr>
        <p:spPr/>
        <p:txBody>
          <a:bodyPr/>
          <a:lstStyle/>
          <a:p>
            <a:endParaRPr lang="en-US" altLang="en-US" dirty="0" smtClean="0"/>
          </a:p>
          <a:p>
            <a:endParaRPr lang="en-US" altLang="en-US" dirty="0" smtClean="0"/>
          </a:p>
          <a:p>
            <a:endParaRPr lang="en-US" altLang="en-US" dirty="0" smtClean="0"/>
          </a:p>
          <a:p>
            <a:pPr>
              <a:buFont typeface="Wingdings" pitchFamily="2" charset="2"/>
              <a:buNone/>
            </a:pPr>
            <a:endParaRPr lang="en-US" altLang="en-US" dirty="0" smtClean="0"/>
          </a:p>
          <a:p>
            <a:pPr>
              <a:buFont typeface="Wingdings" pitchFamily="2" charset="2"/>
              <a:buNone/>
            </a:pPr>
            <a:endParaRPr lang="en-US" altLang="en-US" dirty="0" smtClean="0"/>
          </a:p>
          <a:p>
            <a:r>
              <a:rPr lang="en-US" altLang="en-US" dirty="0" smtClean="0"/>
              <a:t>Learning to Rank </a:t>
            </a:r>
            <a:r>
              <a:rPr lang="en-US" altLang="en-US" sz="2000" dirty="0" smtClean="0">
                <a:solidFill>
                  <a:schemeClr val="tx2"/>
                </a:solidFill>
              </a:rPr>
              <a:t>[</a:t>
            </a:r>
            <a:r>
              <a:rPr lang="en-US" altLang="en-US" sz="2000" dirty="0" err="1" smtClean="0">
                <a:solidFill>
                  <a:schemeClr val="tx2"/>
                </a:solidFill>
              </a:rPr>
              <a:t>Ratinov</a:t>
            </a:r>
            <a:r>
              <a:rPr lang="en-US" altLang="en-US" sz="2000" dirty="0" smtClean="0">
                <a:solidFill>
                  <a:schemeClr val="tx2"/>
                </a:solidFill>
              </a:rPr>
              <a:t> et. al. 2011]</a:t>
            </a:r>
          </a:p>
          <a:p>
            <a:pPr lvl="1"/>
            <a:r>
              <a:rPr lang="en-US" altLang="en-US" dirty="0" smtClean="0"/>
              <a:t>Consider all pairs of title candidates</a:t>
            </a:r>
          </a:p>
          <a:p>
            <a:pPr lvl="2"/>
            <a:r>
              <a:rPr lang="en-US" altLang="en-US" dirty="0" smtClean="0"/>
              <a:t> Supervision is provided by Wikipedia</a:t>
            </a:r>
          </a:p>
          <a:p>
            <a:pPr lvl="1"/>
            <a:r>
              <a:rPr lang="en-US" altLang="en-US" dirty="0" smtClean="0"/>
              <a:t>Train a ranker on the pairs (learn to prefer the correct solution)</a:t>
            </a:r>
          </a:p>
          <a:p>
            <a:pPr lvl="1"/>
            <a:r>
              <a:rPr lang="en-US" altLang="en-US" dirty="0" smtClean="0"/>
              <a:t>A Collaborative Ranking approach:  outperforms many other learning approaches (Chen and Ji, 2011)</a:t>
            </a:r>
          </a:p>
          <a:p>
            <a:pPr marL="457200" lvl="1" indent="0">
              <a:buNone/>
            </a:pPr>
            <a:endParaRPr lang="en-US" altLang="en-US" dirty="0" smtClean="0"/>
          </a:p>
        </p:txBody>
      </p:sp>
      <p:graphicFrame>
        <p:nvGraphicFramePr>
          <p:cNvPr id="5" name="Table 4"/>
          <p:cNvGraphicFramePr>
            <a:graphicFrameLocks noGrp="1"/>
          </p:cNvGraphicFramePr>
          <p:nvPr/>
        </p:nvGraphicFramePr>
        <p:xfrm>
          <a:off x="1371600" y="1295400"/>
          <a:ext cx="6096000" cy="175260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dirty="0"/>
                    </a:p>
                  </a:txBody>
                  <a:tcPr/>
                </a:tc>
                <a:tc>
                  <a:txBody>
                    <a:bodyPr/>
                    <a:lstStyle/>
                    <a:p>
                      <a:r>
                        <a:rPr lang="en-US" dirty="0" smtClean="0"/>
                        <a:t>Score</a:t>
                      </a:r>
                    </a:p>
                    <a:p>
                      <a:r>
                        <a:rPr lang="en-US" dirty="0" smtClean="0"/>
                        <a:t>Baseline</a:t>
                      </a:r>
                      <a:endParaRPr lang="en-US" dirty="0"/>
                    </a:p>
                  </a:txBody>
                  <a:tcPr/>
                </a:tc>
                <a:tc>
                  <a:txBody>
                    <a:bodyPr/>
                    <a:lstStyle/>
                    <a:p>
                      <a:r>
                        <a:rPr lang="en-US" dirty="0" smtClean="0"/>
                        <a:t>Score</a:t>
                      </a:r>
                    </a:p>
                    <a:p>
                      <a:r>
                        <a:rPr lang="en-US" dirty="0" smtClean="0"/>
                        <a:t>Context</a:t>
                      </a:r>
                      <a:endParaRPr lang="en-US" dirty="0"/>
                    </a:p>
                  </a:txBody>
                  <a:tcPr/>
                </a:tc>
                <a:tc>
                  <a:txBody>
                    <a:bodyPr/>
                    <a:lstStyle/>
                    <a:p>
                      <a:r>
                        <a:rPr lang="en-US" dirty="0" smtClean="0"/>
                        <a:t>Score</a:t>
                      </a:r>
                    </a:p>
                    <a:p>
                      <a:r>
                        <a:rPr lang="en-US" dirty="0" smtClean="0"/>
                        <a:t>Text</a:t>
                      </a:r>
                      <a:endParaRPr lang="en-US" dirty="0"/>
                    </a:p>
                  </a:txBody>
                  <a:tcPr/>
                </a:tc>
              </a:tr>
              <a:tr h="370840">
                <a:tc>
                  <a:txBody>
                    <a:bodyPr/>
                    <a:lstStyle/>
                    <a:p>
                      <a:r>
                        <a:rPr lang="en-US" dirty="0" err="1" smtClean="0"/>
                        <a:t>Chicago_city</a:t>
                      </a:r>
                      <a:endParaRPr lang="en-US" dirty="0"/>
                    </a:p>
                  </a:txBody>
                  <a:tcPr/>
                </a:tc>
                <a:tc>
                  <a:txBody>
                    <a:bodyPr/>
                    <a:lstStyle/>
                    <a:p>
                      <a:r>
                        <a:rPr lang="en-US" dirty="0" smtClean="0"/>
                        <a:t>0.99</a:t>
                      </a:r>
                      <a:endParaRPr lang="en-US" dirty="0"/>
                    </a:p>
                  </a:txBody>
                  <a:tcPr/>
                </a:tc>
                <a:tc>
                  <a:txBody>
                    <a:bodyPr/>
                    <a:lstStyle/>
                    <a:p>
                      <a:r>
                        <a:rPr lang="en-US" dirty="0" smtClean="0"/>
                        <a:t>0.01</a:t>
                      </a:r>
                      <a:endParaRPr lang="en-US" dirty="0"/>
                    </a:p>
                  </a:txBody>
                  <a:tcPr/>
                </a:tc>
                <a:tc>
                  <a:txBody>
                    <a:bodyPr/>
                    <a:lstStyle/>
                    <a:p>
                      <a:r>
                        <a:rPr lang="en-US" dirty="0" smtClean="0"/>
                        <a:t>0.03</a:t>
                      </a:r>
                      <a:endParaRPr lang="en-US" dirty="0"/>
                    </a:p>
                  </a:txBody>
                  <a:tcPr/>
                </a:tc>
              </a:tr>
              <a:tr h="370840">
                <a:tc>
                  <a:txBody>
                    <a:bodyPr/>
                    <a:lstStyle/>
                    <a:p>
                      <a:r>
                        <a:rPr lang="en-US" dirty="0" err="1" smtClean="0"/>
                        <a:t>Chicago_font</a:t>
                      </a:r>
                      <a:endParaRPr lang="en-US" dirty="0"/>
                    </a:p>
                  </a:txBody>
                  <a:tcPr/>
                </a:tc>
                <a:tc>
                  <a:txBody>
                    <a:bodyPr/>
                    <a:lstStyle/>
                    <a:p>
                      <a:r>
                        <a:rPr lang="en-US" dirty="0" smtClean="0"/>
                        <a:t>0.0001</a:t>
                      </a:r>
                      <a:endParaRPr lang="en-US" dirty="0"/>
                    </a:p>
                  </a:txBody>
                  <a:tcPr/>
                </a:tc>
                <a:tc>
                  <a:txBody>
                    <a:bodyPr/>
                    <a:lstStyle/>
                    <a:p>
                      <a:r>
                        <a:rPr lang="en-US" dirty="0" smtClean="0"/>
                        <a:t>0.2</a:t>
                      </a:r>
                      <a:endParaRPr lang="en-US" dirty="0"/>
                    </a:p>
                  </a:txBody>
                  <a:tcPr/>
                </a:tc>
                <a:tc>
                  <a:txBody>
                    <a:bodyPr/>
                    <a:lstStyle/>
                    <a:p>
                      <a:r>
                        <a:rPr lang="en-US" dirty="0" smtClean="0"/>
                        <a:t>0.01</a:t>
                      </a:r>
                      <a:endParaRPr lang="en-US" dirty="0"/>
                    </a:p>
                  </a:txBody>
                  <a:tcPr/>
                </a:tc>
              </a:tr>
              <a:tr h="370840">
                <a:tc>
                  <a:txBody>
                    <a:bodyPr/>
                    <a:lstStyle/>
                    <a:p>
                      <a:r>
                        <a:rPr lang="en-US" dirty="0" err="1" smtClean="0"/>
                        <a:t>Chicago_band</a:t>
                      </a:r>
                      <a:endParaRPr lang="en-US" dirty="0"/>
                    </a:p>
                  </a:txBody>
                  <a:tcPr/>
                </a:tc>
                <a:tc>
                  <a:txBody>
                    <a:bodyPr/>
                    <a:lstStyle/>
                    <a:p>
                      <a:r>
                        <a:rPr lang="en-US" dirty="0" smtClean="0"/>
                        <a:t>0.001</a:t>
                      </a:r>
                      <a:endParaRPr lang="en-US" dirty="0"/>
                    </a:p>
                  </a:txBody>
                  <a:tcPr/>
                </a:tc>
                <a:tc>
                  <a:txBody>
                    <a:bodyPr/>
                    <a:lstStyle/>
                    <a:p>
                      <a:r>
                        <a:rPr lang="en-US" dirty="0" smtClean="0"/>
                        <a:t>0.001</a:t>
                      </a:r>
                      <a:endParaRPr lang="en-US" dirty="0"/>
                    </a:p>
                  </a:txBody>
                  <a:tcPr/>
                </a:tc>
                <a:tc>
                  <a:txBody>
                    <a:bodyPr/>
                    <a:lstStyle/>
                    <a:p>
                      <a:r>
                        <a:rPr lang="en-US" dirty="0" smtClean="0"/>
                        <a:t>0.02</a:t>
                      </a:r>
                      <a:endParaRPr lang="en-US" dirty="0"/>
                    </a:p>
                  </a:txBody>
                  <a:tcPr/>
                </a:tc>
              </a:tr>
            </a:tbl>
          </a:graphicData>
        </a:graphic>
      </p:graphicFrame>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59</a:t>
            </a:fld>
            <a:endParaRPr lang="en-US" altLang="zh-TW" dirty="0"/>
          </a:p>
        </p:txBody>
      </p:sp>
    </p:spTree>
    <p:extLst>
      <p:ext uri="{BB962C8B-B14F-4D97-AF65-F5344CB8AC3E}">
        <p14:creationId xmlns:p14="http://schemas.microsoft.com/office/powerpoint/2010/main" val="1254342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smtClean="0"/>
              <a:t>Cross-document co-reference resolution</a:t>
            </a:r>
            <a:endParaRPr lang="en-US" altLang="en-US" dirty="0" smtClean="0"/>
          </a:p>
        </p:txBody>
      </p:sp>
      <p:sp>
        <p:nvSpPr>
          <p:cNvPr id="2" name="Content Placeholder 1"/>
          <p:cNvSpPr>
            <a:spLocks noGrp="1"/>
          </p:cNvSpPr>
          <p:nvPr>
            <p:ph idx="1"/>
          </p:nvPr>
        </p:nvSpPr>
        <p:spPr/>
        <p:txBody>
          <a:bodyPr/>
          <a:lstStyle/>
          <a:p>
            <a:endParaRPr lang="en-US"/>
          </a:p>
        </p:txBody>
      </p:sp>
      <p:sp>
        <p:nvSpPr>
          <p:cNvPr id="10" name="Rectangle 9"/>
          <p:cNvSpPr/>
          <p:nvPr/>
        </p:nvSpPr>
        <p:spPr>
          <a:xfrm>
            <a:off x="152400" y="1143000"/>
            <a:ext cx="31242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dirty="0">
                <a:solidFill>
                  <a:srgbClr val="000000"/>
                </a:solidFill>
              </a:rPr>
              <a:t>It’s a version of </a:t>
            </a:r>
            <a:r>
              <a:rPr lang="en-US" b="1" i="1" u="sng" dirty="0">
                <a:solidFill>
                  <a:srgbClr val="FF0000"/>
                </a:solidFill>
              </a:rPr>
              <a:t>Chicago</a:t>
            </a:r>
            <a:r>
              <a:rPr lang="en-US" dirty="0">
                <a:solidFill>
                  <a:srgbClr val="000000"/>
                </a:solidFill>
              </a:rPr>
              <a:t> – the standard classic </a:t>
            </a:r>
            <a:r>
              <a:rPr lang="en-US" b="1" i="1" u="sng" dirty="0">
                <a:solidFill>
                  <a:srgbClr val="008000"/>
                </a:solidFill>
              </a:rPr>
              <a:t>Macintosh</a:t>
            </a:r>
            <a:r>
              <a:rPr lang="en-US" dirty="0">
                <a:solidFill>
                  <a:srgbClr val="000000"/>
                </a:solidFill>
              </a:rPr>
              <a:t> menu font, with that distinctive thick diagonal in the ”N”.</a:t>
            </a:r>
          </a:p>
        </p:txBody>
      </p:sp>
      <p:sp>
        <p:nvSpPr>
          <p:cNvPr id="12" name="Rectangle 11"/>
          <p:cNvSpPr/>
          <p:nvPr/>
        </p:nvSpPr>
        <p:spPr>
          <a:xfrm>
            <a:off x="3276600" y="1143000"/>
            <a:ext cx="28956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b="1" i="1" u="sng" dirty="0">
                <a:solidFill>
                  <a:srgbClr val="FF0000"/>
                </a:solidFill>
              </a:rPr>
              <a:t>Chicago</a:t>
            </a:r>
            <a:r>
              <a:rPr lang="en-US" dirty="0">
                <a:solidFill>
                  <a:srgbClr val="000000"/>
                </a:solidFill>
              </a:rPr>
              <a:t> was used by default for </a:t>
            </a:r>
            <a:r>
              <a:rPr lang="en-US" b="1" i="1" u="sng" dirty="0">
                <a:solidFill>
                  <a:srgbClr val="008000"/>
                </a:solidFill>
              </a:rPr>
              <a:t>Mac</a:t>
            </a:r>
            <a:r>
              <a:rPr lang="en-US" dirty="0">
                <a:solidFill>
                  <a:srgbClr val="000000"/>
                </a:solidFill>
              </a:rPr>
              <a:t> menus through </a:t>
            </a:r>
            <a:r>
              <a:rPr lang="en-US" b="1" i="1" u="sng" dirty="0" err="1">
                <a:solidFill>
                  <a:srgbClr val="008000"/>
                </a:solidFill>
              </a:rPr>
              <a:t>MacOS</a:t>
            </a:r>
            <a:r>
              <a:rPr lang="en-US" b="1" i="1" u="sng" dirty="0">
                <a:solidFill>
                  <a:srgbClr val="008000"/>
                </a:solidFill>
              </a:rPr>
              <a:t> 7.6</a:t>
            </a:r>
            <a:r>
              <a:rPr lang="en-US" dirty="0">
                <a:solidFill>
                  <a:srgbClr val="000000"/>
                </a:solidFill>
              </a:rPr>
              <a:t>, and </a:t>
            </a:r>
            <a:r>
              <a:rPr lang="en-US" b="1" i="1" u="sng" dirty="0">
                <a:solidFill>
                  <a:srgbClr val="008000"/>
                </a:solidFill>
              </a:rPr>
              <a:t>OS 8 </a:t>
            </a:r>
            <a:r>
              <a:rPr lang="en-US" dirty="0">
                <a:solidFill>
                  <a:srgbClr val="000000"/>
                </a:solidFill>
              </a:rPr>
              <a:t>was released mid-1997..</a:t>
            </a:r>
          </a:p>
        </p:txBody>
      </p:sp>
      <p:sp>
        <p:nvSpPr>
          <p:cNvPr id="13" name="Rectangle 12"/>
          <p:cNvSpPr/>
          <p:nvPr/>
        </p:nvSpPr>
        <p:spPr>
          <a:xfrm>
            <a:off x="6172200" y="1143000"/>
            <a:ext cx="28194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b="1" i="1" u="sng" dirty="0">
                <a:solidFill>
                  <a:srgbClr val="FF0000"/>
                </a:solidFill>
              </a:rPr>
              <a:t>Chicago</a:t>
            </a:r>
            <a:r>
              <a:rPr lang="en-US" b="1" i="1" u="sng" dirty="0">
                <a:solidFill>
                  <a:srgbClr val="000000"/>
                </a:solidFill>
              </a:rPr>
              <a:t> </a:t>
            </a:r>
            <a:r>
              <a:rPr lang="en-US" b="1" i="1" u="sng" dirty="0">
                <a:solidFill>
                  <a:srgbClr val="FF0000"/>
                </a:solidFill>
              </a:rPr>
              <a:t>VIII</a:t>
            </a:r>
            <a:r>
              <a:rPr lang="en-US" b="1" i="1" u="sng" dirty="0">
                <a:solidFill>
                  <a:srgbClr val="000000"/>
                </a:solidFill>
              </a:rPr>
              <a:t> </a:t>
            </a:r>
            <a:r>
              <a:rPr lang="en-US" dirty="0">
                <a:solidFill>
                  <a:srgbClr val="000000"/>
                </a:solidFill>
              </a:rPr>
              <a:t>was one of the early 70s-era </a:t>
            </a:r>
            <a:r>
              <a:rPr lang="en-US" b="1" i="1" u="sng" dirty="0">
                <a:solidFill>
                  <a:srgbClr val="FF0000"/>
                </a:solidFill>
              </a:rPr>
              <a:t>Chicago</a:t>
            </a:r>
            <a:r>
              <a:rPr lang="en-US" dirty="0">
                <a:solidFill>
                  <a:srgbClr val="000000"/>
                </a:solidFill>
              </a:rPr>
              <a:t> albums to catch my</a:t>
            </a:r>
          </a:p>
          <a:p>
            <a:pPr eaLnBrk="1" hangingPunct="1">
              <a:defRPr/>
            </a:pPr>
            <a:r>
              <a:rPr lang="en-US" dirty="0">
                <a:solidFill>
                  <a:srgbClr val="000000"/>
                </a:solidFill>
              </a:rPr>
              <a:t>ear, along with </a:t>
            </a:r>
            <a:r>
              <a:rPr lang="en-US" b="1" i="1" u="sng" dirty="0">
                <a:solidFill>
                  <a:srgbClr val="FF0000"/>
                </a:solidFill>
              </a:rPr>
              <a:t>Chicago II</a:t>
            </a:r>
            <a:r>
              <a:rPr lang="en-US" dirty="0">
                <a:solidFill>
                  <a:srgbClr val="FF0000"/>
                </a:solidFill>
              </a:rPr>
              <a:t>.</a:t>
            </a:r>
          </a:p>
        </p:txBody>
      </p:sp>
      <p:cxnSp>
        <p:nvCxnSpPr>
          <p:cNvPr id="21" name="Straight Arrow Connector 20"/>
          <p:cNvCxnSpPr/>
          <p:nvPr/>
        </p:nvCxnSpPr>
        <p:spPr>
          <a:xfrm rot="5400000">
            <a:off x="914400" y="1981200"/>
            <a:ext cx="1600200" cy="3810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rot="10800000" flipV="1">
            <a:off x="1600200" y="1295400"/>
            <a:ext cx="1828800" cy="17526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2286000" y="1676400"/>
            <a:ext cx="1752600" cy="14478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rot="5400000">
            <a:off x="1562100" y="3162300"/>
            <a:ext cx="3200400" cy="838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rot="16200000" flipH="1">
            <a:off x="3962400" y="3124200"/>
            <a:ext cx="2362200" cy="76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rot="16200000" flipH="1">
            <a:off x="5638800" y="2362200"/>
            <a:ext cx="2286000" cy="457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p:nvCxnSpPr>
        <p:spPr>
          <a:xfrm rot="16200000" flipH="1">
            <a:off x="7658100" y="2705100"/>
            <a:ext cx="1219200" cy="3810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p:nvCxnSpPr>
        <p:spPr>
          <a:xfrm rot="16200000" flipH="1">
            <a:off x="3314700" y="2324100"/>
            <a:ext cx="1447800" cy="1524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sp>
        <p:nvSpPr>
          <p:cNvPr id="84" name="Oval 83"/>
          <p:cNvSpPr/>
          <p:nvPr/>
        </p:nvSpPr>
        <p:spPr>
          <a:xfrm>
            <a:off x="1371600" y="2743200"/>
            <a:ext cx="381000" cy="381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solidFill>
                <a:srgbClr val="FFFFFF"/>
              </a:solidFill>
            </a:endParaRPr>
          </a:p>
        </p:txBody>
      </p:sp>
      <p:sp>
        <p:nvSpPr>
          <p:cNvPr id="85" name="Oval 84"/>
          <p:cNvSpPr/>
          <p:nvPr/>
        </p:nvSpPr>
        <p:spPr>
          <a:xfrm>
            <a:off x="2514600" y="5105400"/>
            <a:ext cx="381000" cy="381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solidFill>
                <a:srgbClr val="FFFFFF"/>
              </a:solidFill>
            </a:endParaRPr>
          </a:p>
        </p:txBody>
      </p:sp>
      <p:sp>
        <p:nvSpPr>
          <p:cNvPr id="86" name="Oval 85"/>
          <p:cNvSpPr/>
          <p:nvPr/>
        </p:nvSpPr>
        <p:spPr>
          <a:xfrm>
            <a:off x="3962400" y="2971800"/>
            <a:ext cx="381000" cy="381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solidFill>
                <a:srgbClr val="FFFFFF"/>
              </a:solidFill>
            </a:endParaRPr>
          </a:p>
        </p:txBody>
      </p:sp>
      <p:sp>
        <p:nvSpPr>
          <p:cNvPr id="87" name="Oval 86"/>
          <p:cNvSpPr/>
          <p:nvPr/>
        </p:nvSpPr>
        <p:spPr>
          <a:xfrm>
            <a:off x="5029200" y="4191000"/>
            <a:ext cx="381000" cy="381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solidFill>
                <a:srgbClr val="FFFFFF"/>
              </a:solidFill>
            </a:endParaRPr>
          </a:p>
        </p:txBody>
      </p:sp>
      <p:sp>
        <p:nvSpPr>
          <p:cNvPr id="89" name="Oval 88"/>
          <p:cNvSpPr/>
          <p:nvPr/>
        </p:nvSpPr>
        <p:spPr>
          <a:xfrm>
            <a:off x="6858000" y="3581400"/>
            <a:ext cx="381000" cy="381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solidFill>
                <a:srgbClr val="FFFFFF"/>
              </a:solidFill>
            </a:endParaRPr>
          </a:p>
        </p:txBody>
      </p:sp>
      <p:sp>
        <p:nvSpPr>
          <p:cNvPr id="90" name="Oval 89"/>
          <p:cNvSpPr/>
          <p:nvPr/>
        </p:nvSpPr>
        <p:spPr>
          <a:xfrm>
            <a:off x="8229600" y="3352800"/>
            <a:ext cx="381000" cy="381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solidFill>
                <a:srgbClr val="FFFFFF"/>
              </a:solidFill>
            </a:endParaRPr>
          </a:p>
        </p:txBody>
      </p:sp>
      <p:cxnSp>
        <p:nvCxnSpPr>
          <p:cNvPr id="94" name="Straight Arrow Connector 93"/>
          <p:cNvCxnSpPr/>
          <p:nvPr/>
        </p:nvCxnSpPr>
        <p:spPr>
          <a:xfrm rot="5400000">
            <a:off x="5524501" y="3771900"/>
            <a:ext cx="4191000" cy="3175"/>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sp>
        <p:nvSpPr>
          <p:cNvPr id="95" name="Oval 94"/>
          <p:cNvSpPr/>
          <p:nvPr/>
        </p:nvSpPr>
        <p:spPr>
          <a:xfrm>
            <a:off x="7467600" y="5562600"/>
            <a:ext cx="381000" cy="381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solidFill>
                <a:srgbClr val="FFFFFF"/>
              </a:solidFill>
            </a:endParaRP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6</a:t>
            </a:fld>
            <a:endParaRPr lang="en-US" altLang="zh-TW" dirty="0"/>
          </a:p>
        </p:txBody>
      </p:sp>
    </p:spTree>
    <p:extLst>
      <p:ext uri="{BB962C8B-B14F-4D97-AF65-F5344CB8AC3E}">
        <p14:creationId xmlns:p14="http://schemas.microsoft.com/office/powerpoint/2010/main" val="52897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zh-CN" smtClean="0"/>
              <a:t>Ranking Approach Comparison  </a:t>
            </a:r>
            <a:endParaRPr lang="en-US" dirty="0"/>
          </a:p>
        </p:txBody>
      </p:sp>
      <p:sp>
        <p:nvSpPr>
          <p:cNvPr id="32771" name="Rectangle 3"/>
          <p:cNvSpPr>
            <a:spLocks noGrp="1" noChangeArrowheads="1"/>
          </p:cNvSpPr>
          <p:nvPr>
            <p:ph idx="1"/>
          </p:nvPr>
        </p:nvSpPr>
        <p:spPr>
          <a:xfrm>
            <a:off x="157646" y="747380"/>
            <a:ext cx="8986354" cy="5001419"/>
          </a:xfrm>
        </p:spPr>
        <p:txBody>
          <a:bodyPr/>
          <a:lstStyle/>
          <a:p>
            <a:r>
              <a:rPr lang="en-US" altLang="zh-CN" sz="2200" dirty="0" smtClean="0"/>
              <a:t>Unsupervised or weakly-supervised learning (</a:t>
            </a:r>
            <a:r>
              <a:rPr lang="en-US" sz="2200" dirty="0" err="1"/>
              <a:t>Ferragina</a:t>
            </a:r>
            <a:r>
              <a:rPr lang="en-US" sz="2200" dirty="0"/>
              <a:t> and </a:t>
            </a:r>
            <a:r>
              <a:rPr lang="en-US" sz="2200" dirty="0" err="1"/>
              <a:t>Scaiella</a:t>
            </a:r>
            <a:r>
              <a:rPr lang="en-US" sz="2200" dirty="0"/>
              <a:t>, 2010</a:t>
            </a:r>
            <a:r>
              <a:rPr lang="en-US" altLang="zh-CN" sz="2200" dirty="0" smtClean="0"/>
              <a:t>)</a:t>
            </a:r>
          </a:p>
          <a:p>
            <a:pPr lvl="1"/>
            <a:r>
              <a:rPr lang="en-US" altLang="zh-CN" sz="2000" dirty="0" smtClean="0"/>
              <a:t>Annotated data is minimally used to tune thresholds and parameters</a:t>
            </a:r>
          </a:p>
          <a:p>
            <a:pPr lvl="1"/>
            <a:r>
              <a:rPr lang="en-US" altLang="zh-CN" sz="2000" dirty="0" smtClean="0"/>
              <a:t>The similarity measure is largely based on the unlabeled contexts</a:t>
            </a:r>
          </a:p>
          <a:p>
            <a:r>
              <a:rPr lang="en-US" altLang="zh-CN" sz="2200" dirty="0" smtClean="0"/>
              <a:t>Supervised learning </a:t>
            </a:r>
            <a:r>
              <a:rPr lang="en-US" sz="2200" dirty="0"/>
              <a:t>(</a:t>
            </a:r>
            <a:r>
              <a:rPr lang="en-US" sz="2200" dirty="0" err="1"/>
              <a:t>Bunescu</a:t>
            </a:r>
            <a:r>
              <a:rPr lang="en-US" sz="2200" dirty="0"/>
              <a:t> and </a:t>
            </a:r>
            <a:r>
              <a:rPr lang="en-US" sz="2200" dirty="0" err="1"/>
              <a:t>Pasca</a:t>
            </a:r>
            <a:r>
              <a:rPr lang="en-US" sz="2200" dirty="0"/>
              <a:t>, 2006; </a:t>
            </a:r>
            <a:r>
              <a:rPr lang="en-US" sz="2200" dirty="0" err="1"/>
              <a:t>Mihalcea</a:t>
            </a:r>
            <a:r>
              <a:rPr lang="en-US" sz="2200" dirty="0"/>
              <a:t> and </a:t>
            </a:r>
            <a:r>
              <a:rPr lang="en-US" sz="2200" dirty="0" err="1"/>
              <a:t>Csomai</a:t>
            </a:r>
            <a:r>
              <a:rPr lang="en-US" sz="2200" dirty="0"/>
              <a:t>, 2007; Milne and Witten, </a:t>
            </a:r>
            <a:r>
              <a:rPr lang="en-US" sz="2200" dirty="0" smtClean="0"/>
              <a:t>2008, Lehmann </a:t>
            </a:r>
            <a:r>
              <a:rPr lang="en-US" sz="2200" dirty="0"/>
              <a:t>et al., 2010; McNamee, 2010; Chang et al., 2010; Zhang et al., 2010; Pablo-Sanchez et al., 2010, Han and Sun, </a:t>
            </a:r>
            <a:r>
              <a:rPr lang="en-US" sz="2200" dirty="0" smtClean="0"/>
              <a:t>2011, Chen </a:t>
            </a:r>
            <a:r>
              <a:rPr lang="en-US" sz="2200" dirty="0"/>
              <a:t>and </a:t>
            </a:r>
            <a:r>
              <a:rPr lang="en-US" sz="2200" dirty="0" err="1"/>
              <a:t>Ji</a:t>
            </a:r>
            <a:r>
              <a:rPr lang="en-US" sz="2200" dirty="0"/>
              <a:t>, 2011; </a:t>
            </a:r>
            <a:r>
              <a:rPr lang="en-US" sz="2200" dirty="0" err="1"/>
              <a:t>Meij</a:t>
            </a:r>
            <a:r>
              <a:rPr lang="en-US" sz="2200" dirty="0"/>
              <a:t> et al., 2012</a:t>
            </a:r>
            <a:r>
              <a:rPr lang="en-US" sz="2200" dirty="0" smtClean="0"/>
              <a:t>)</a:t>
            </a:r>
          </a:p>
          <a:p>
            <a:pPr lvl="1"/>
            <a:r>
              <a:rPr lang="en-US" altLang="zh-CN" sz="2000" dirty="0" smtClean="0"/>
              <a:t>Each &lt;mention, title&gt; pair is a classification instance</a:t>
            </a:r>
          </a:p>
          <a:p>
            <a:pPr lvl="1"/>
            <a:r>
              <a:rPr lang="en-US" altLang="zh-CN" sz="2000" dirty="0" smtClean="0"/>
              <a:t>Learn from annotated training data based on a variety of features</a:t>
            </a:r>
          </a:p>
          <a:p>
            <a:pPr lvl="1"/>
            <a:r>
              <a:rPr lang="en-US" altLang="en-US" sz="2000" dirty="0" err="1" smtClean="0"/>
              <a:t>ListNet</a:t>
            </a:r>
            <a:r>
              <a:rPr lang="en-US" altLang="en-US" sz="2000" dirty="0" smtClean="0"/>
              <a:t> performs the best using the same feature set (Chen and </a:t>
            </a:r>
            <a:r>
              <a:rPr lang="en-US" altLang="en-US" sz="2000" dirty="0" err="1" smtClean="0"/>
              <a:t>Ji</a:t>
            </a:r>
            <a:r>
              <a:rPr lang="en-US" altLang="en-US" sz="2000" dirty="0" smtClean="0"/>
              <a:t>, 2011)</a:t>
            </a:r>
            <a:endParaRPr lang="en-US" altLang="zh-CN" sz="2000" dirty="0" smtClean="0"/>
          </a:p>
          <a:p>
            <a:r>
              <a:rPr lang="en-US" altLang="zh-CN" sz="2200" dirty="0" smtClean="0"/>
              <a:t>Graph-based ranking </a:t>
            </a:r>
            <a:r>
              <a:rPr lang="en-US" sz="2200" dirty="0"/>
              <a:t>(Gonzalez et al., 2012)</a:t>
            </a:r>
            <a:endParaRPr lang="en-US" altLang="zh-CN" sz="2200" dirty="0" smtClean="0"/>
          </a:p>
          <a:p>
            <a:pPr lvl="1"/>
            <a:r>
              <a:rPr lang="en-US" altLang="zh-CN" sz="2000" dirty="0" smtClean="0"/>
              <a:t>context entities are taken into account in order to reach a global optimized solution together with the query entity</a:t>
            </a:r>
          </a:p>
          <a:p>
            <a:r>
              <a:rPr lang="en-US" altLang="zh-CN" sz="2200" dirty="0" smtClean="0"/>
              <a:t>IR approach </a:t>
            </a:r>
            <a:r>
              <a:rPr lang="en-US" sz="2200" dirty="0"/>
              <a:t>(</a:t>
            </a:r>
            <a:r>
              <a:rPr lang="en-US" sz="2200" dirty="0" err="1"/>
              <a:t>Nemeskey</a:t>
            </a:r>
            <a:r>
              <a:rPr lang="en-US" sz="2200" dirty="0"/>
              <a:t> et al., 2010)</a:t>
            </a:r>
            <a:endParaRPr lang="en-US" altLang="zh-CN" sz="2200" dirty="0" smtClean="0"/>
          </a:p>
          <a:p>
            <a:pPr lvl="1"/>
            <a:r>
              <a:rPr lang="en-US" altLang="zh-CN" sz="2000" dirty="0" smtClean="0"/>
              <a:t>the entire source document is considered as a single query to retrieve the most relevant Wikipedia article</a:t>
            </a:r>
          </a:p>
        </p:txBody>
      </p:sp>
      <p:sp>
        <p:nvSpPr>
          <p:cNvPr id="2" name="Slide Number Placeholder 1"/>
          <p:cNvSpPr>
            <a:spLocks noGrp="1"/>
          </p:cNvSpPr>
          <p:nvPr>
            <p:ph type="sldNum" sz="quarter" idx="4"/>
          </p:nvPr>
        </p:nvSpPr>
        <p:spPr>
          <a:xfrm>
            <a:off x="4114800" y="6453336"/>
            <a:ext cx="914400" cy="228600"/>
          </a:xfrm>
          <a:prstGeom prst="rect">
            <a:avLst/>
          </a:prstGeom>
        </p:spPr>
        <p:txBody>
          <a:bodyPr/>
          <a:lstStyle/>
          <a:p>
            <a:fld id="{949EA72D-AFDA-4341-B72A-4A95FB1F0E84}" type="slidenum">
              <a:rPr lang="en-US" altLang="zh-TW" smtClean="0"/>
              <a:pPr/>
              <a:t>60</a:t>
            </a:fld>
            <a:endParaRPr lang="en-US" altLang="zh-TW" dirty="0"/>
          </a:p>
        </p:txBody>
      </p:sp>
      <p:sp>
        <p:nvSpPr>
          <p:cNvPr id="32772" name="Rectangle 2"/>
          <p:cNvSpPr>
            <a:spLocks noChangeArrowheads="1"/>
          </p:cNvSpPr>
          <p:nvPr/>
        </p:nvSpPr>
        <p:spPr bwMode="auto">
          <a:xfrm>
            <a:off x="1009650" y="2905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00100" indent="-800100">
              <a:lnSpc>
                <a:spcPct val="100000"/>
              </a:lnSpc>
              <a:spcBef>
                <a:spcPct val="0"/>
              </a:spcBef>
              <a:buClrTx/>
              <a:buSzTx/>
              <a:buFontTx/>
              <a:buNone/>
            </a:pPr>
            <a:endParaRPr lang="en-US" altLang="zh-CN" sz="3400" dirty="0">
              <a:solidFill>
                <a:schemeClr val="tx2"/>
              </a:solidFill>
              <a:latin typeface="Garamond" pitchFamily="18" charset="0"/>
            </a:endParaRPr>
          </a:p>
        </p:txBody>
      </p:sp>
    </p:spTree>
    <p:extLst>
      <p:ext uri="{BB962C8B-B14F-4D97-AF65-F5344CB8AC3E}">
        <p14:creationId xmlns:p14="http://schemas.microsoft.com/office/powerpoint/2010/main" val="24009498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Grp="1" noChangeArrowheads="1"/>
          </p:cNvSpPr>
          <p:nvPr>
            <p:ph type="title"/>
          </p:nvPr>
        </p:nvSpPr>
        <p:spPr/>
        <p:txBody>
          <a:bodyPr/>
          <a:lstStyle/>
          <a:p>
            <a:r>
              <a:rPr lang="en-US" altLang="zh-CN" sz="3200" dirty="0" smtClean="0"/>
              <a:t>Unsupervised vs. Supervised Ranking</a:t>
            </a:r>
          </a:p>
        </p:txBody>
      </p:sp>
      <p:pic>
        <p:nvPicPr>
          <p:cNvPr id="9216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12900"/>
            <a:ext cx="3960812"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875" y="1616075"/>
            <a:ext cx="3960813"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Grp="1" noChangeArrowheads="1"/>
          </p:cNvSpPr>
          <p:nvPr>
            <p:ph idx="1"/>
          </p:nvPr>
        </p:nvSpPr>
        <p:spPr>
          <a:xfrm>
            <a:off x="457200" y="5373216"/>
            <a:ext cx="8229600" cy="488156"/>
          </a:xfrm>
        </p:spPr>
        <p:txBody>
          <a:bodyPr/>
          <a:lstStyle/>
          <a:p>
            <a:r>
              <a:rPr lang="en-US" altLang="zh-CN" sz="2000" dirty="0" smtClean="0"/>
              <a:t>KBP2010 Entity Linking Systems (</a:t>
            </a:r>
            <a:r>
              <a:rPr lang="en-US" altLang="zh-CN" sz="2000" dirty="0" err="1" smtClean="0"/>
              <a:t>Ji</a:t>
            </a:r>
            <a:r>
              <a:rPr lang="en-US" altLang="zh-CN" sz="2000" dirty="0" smtClean="0"/>
              <a:t> et al., 2010)</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61</a:t>
            </a:fld>
            <a:endParaRPr lang="en-US" altLang="zh-TW" dirty="0"/>
          </a:p>
        </p:txBody>
      </p:sp>
    </p:spTree>
    <p:extLst>
      <p:ext uri="{BB962C8B-B14F-4D97-AF65-F5344CB8AC3E}">
        <p14:creationId xmlns:p14="http://schemas.microsoft.com/office/powerpoint/2010/main" val="30957030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p:cNvSpPr>
            <a:spLocks noGrp="1"/>
          </p:cNvSpPr>
          <p:nvPr>
            <p:ph type="title"/>
          </p:nvPr>
        </p:nvSpPr>
        <p:spPr/>
        <p:txBody>
          <a:bodyPr/>
          <a:lstStyle/>
          <a:p>
            <a:r>
              <a:rPr lang="en-US" altLang="en-US" dirty="0" smtClean="0"/>
              <a:t>High-level Algorithmic Approach</a:t>
            </a:r>
          </a:p>
        </p:txBody>
      </p:sp>
      <p:sp>
        <p:nvSpPr>
          <p:cNvPr id="21507" name="Content Placeholder 6"/>
          <p:cNvSpPr>
            <a:spLocks noGrp="1"/>
          </p:cNvSpPr>
          <p:nvPr>
            <p:ph idx="1"/>
          </p:nvPr>
        </p:nvSpPr>
        <p:spPr/>
        <p:txBody>
          <a:bodyPr/>
          <a:lstStyle/>
          <a:p>
            <a:pPr eaLnBrk="1" hangingPunct="1"/>
            <a:r>
              <a:rPr lang="en-US" altLang="en-US" sz="2000" dirty="0" smtClean="0">
                <a:solidFill>
                  <a:srgbClr val="C00000"/>
                </a:solidFill>
              </a:rPr>
              <a:t>Input:</a:t>
            </a:r>
            <a:r>
              <a:rPr lang="en-US" altLang="en-US" sz="2000" dirty="0" smtClean="0"/>
              <a:t> A text document d;              </a:t>
            </a:r>
            <a:r>
              <a:rPr lang="en-US" altLang="en-US" sz="2000" dirty="0" smtClean="0">
                <a:solidFill>
                  <a:srgbClr val="C00000"/>
                </a:solidFill>
              </a:rPr>
              <a:t>Output: </a:t>
            </a:r>
            <a:r>
              <a:rPr lang="en-US" altLang="en-US" sz="2000" dirty="0" smtClean="0"/>
              <a:t>a set of pairs (</a:t>
            </a:r>
            <a:r>
              <a:rPr lang="en-US" altLang="en-US" sz="2000" dirty="0" smtClean="0">
                <a:latin typeface="Palatino Linotype"/>
              </a:rPr>
              <a:t>m</a:t>
            </a:r>
            <a:r>
              <a:rPr lang="en-US" altLang="en-US" sz="2000" baseline="-25000" dirty="0" smtClean="0">
                <a:latin typeface="Palatino Linotype"/>
              </a:rPr>
              <a:t>i</a:t>
            </a:r>
            <a:r>
              <a:rPr lang="en-US" altLang="en-US" sz="2000" dirty="0" smtClean="0">
                <a:latin typeface="Palatino Linotype"/>
              </a:rPr>
              <a:t> ,t</a:t>
            </a:r>
            <a:r>
              <a:rPr lang="en-US" altLang="en-US" sz="2000" baseline="-25000" dirty="0" smtClean="0">
                <a:latin typeface="Calibri"/>
              </a:rPr>
              <a:t>i</a:t>
            </a:r>
            <a:r>
              <a:rPr lang="en-US" altLang="en-US" sz="2000" dirty="0" smtClean="0"/>
              <a:t>) </a:t>
            </a:r>
          </a:p>
          <a:p>
            <a:pPr lvl="1"/>
            <a:r>
              <a:rPr lang="en-US" altLang="en-US" sz="2000" dirty="0" smtClean="0">
                <a:solidFill>
                  <a:srgbClr val="C00000"/>
                </a:solidFill>
                <a:latin typeface="Palatino Linotype"/>
              </a:rPr>
              <a:t>m</a:t>
            </a:r>
            <a:r>
              <a:rPr lang="en-US" altLang="en-US" sz="2000" baseline="-25000" dirty="0" smtClean="0">
                <a:solidFill>
                  <a:srgbClr val="C00000"/>
                </a:solidFill>
                <a:latin typeface="Calibri"/>
              </a:rPr>
              <a:t>i</a:t>
            </a:r>
            <a:r>
              <a:rPr lang="en-US" altLang="en-US" sz="2000" dirty="0" smtClean="0"/>
              <a:t> are mentions in d;       </a:t>
            </a:r>
            <a:r>
              <a:rPr lang="en-US" altLang="en-US" sz="2000" dirty="0" smtClean="0">
                <a:solidFill>
                  <a:srgbClr val="C00000"/>
                </a:solidFill>
                <a:latin typeface="Palatino Linotype"/>
              </a:rPr>
              <a:t>t</a:t>
            </a:r>
            <a:r>
              <a:rPr lang="en-US" altLang="en-US" sz="2000" baseline="-25000" dirty="0" smtClean="0">
                <a:solidFill>
                  <a:srgbClr val="C00000"/>
                </a:solidFill>
                <a:latin typeface="Calibri"/>
              </a:rPr>
              <a:t>i</a:t>
            </a:r>
            <a:r>
              <a:rPr lang="en-US" altLang="en-US" sz="2000" dirty="0" smtClean="0"/>
              <a:t> are corresponding Wikipedia titles, or NIL. </a:t>
            </a:r>
          </a:p>
          <a:p>
            <a:r>
              <a:rPr lang="en-US" altLang="en-US" sz="2000" dirty="0" smtClean="0">
                <a:solidFill>
                  <a:srgbClr val="C00000"/>
                </a:solidFill>
              </a:rPr>
              <a:t>(1) Identify mentions </a:t>
            </a:r>
            <a:r>
              <a:rPr lang="en-US" altLang="en-US" sz="2000" dirty="0">
                <a:solidFill>
                  <a:srgbClr val="C00000"/>
                </a:solidFill>
                <a:latin typeface="Palatino Linotype"/>
              </a:rPr>
              <a:t>m</a:t>
            </a:r>
            <a:r>
              <a:rPr lang="en-US" altLang="en-US" sz="2000" baseline="-25000" dirty="0">
                <a:solidFill>
                  <a:srgbClr val="C00000"/>
                </a:solidFill>
                <a:latin typeface="Calibri"/>
              </a:rPr>
              <a:t>i</a:t>
            </a:r>
            <a:r>
              <a:rPr lang="en-US" altLang="en-US" sz="2000" dirty="0">
                <a:solidFill>
                  <a:srgbClr val="C00000"/>
                </a:solidFill>
              </a:rPr>
              <a:t> </a:t>
            </a:r>
            <a:r>
              <a:rPr lang="en-US" altLang="en-US" sz="2000" dirty="0" smtClean="0">
                <a:solidFill>
                  <a:srgbClr val="C00000"/>
                </a:solidFill>
              </a:rPr>
              <a:t>in d </a:t>
            </a:r>
            <a:endParaRPr lang="en-US" altLang="en-US" sz="2000" dirty="0">
              <a:solidFill>
                <a:srgbClr val="C00000"/>
              </a:solidFill>
            </a:endParaRPr>
          </a:p>
          <a:p>
            <a:r>
              <a:rPr lang="en-US" altLang="en-US" sz="2000" dirty="0" smtClean="0">
                <a:solidFill>
                  <a:srgbClr val="C00000"/>
                </a:solidFill>
              </a:rPr>
              <a:t>(2) Local Inference</a:t>
            </a:r>
          </a:p>
          <a:p>
            <a:pPr lvl="1"/>
            <a:r>
              <a:rPr lang="en-US" altLang="en-US" sz="2000" dirty="0" smtClean="0"/>
              <a:t>For each </a:t>
            </a:r>
            <a:r>
              <a:rPr lang="en-US" altLang="en-US" sz="2000" dirty="0">
                <a:latin typeface="Palatino Linotype"/>
              </a:rPr>
              <a:t>m</a:t>
            </a:r>
            <a:r>
              <a:rPr lang="en-US" altLang="en-US" sz="2000" baseline="-25000" dirty="0">
                <a:latin typeface="Calibri"/>
              </a:rPr>
              <a:t>i</a:t>
            </a:r>
            <a:r>
              <a:rPr lang="en-US" altLang="en-US" sz="2000" dirty="0"/>
              <a:t> in </a:t>
            </a:r>
            <a:r>
              <a:rPr lang="en-US" altLang="en-US" sz="2000" dirty="0" smtClean="0"/>
              <a:t>d: </a:t>
            </a:r>
          </a:p>
          <a:p>
            <a:pPr lvl="2"/>
            <a:r>
              <a:rPr lang="en-US" altLang="en-US" sz="1800" dirty="0" smtClean="0"/>
              <a:t>Identify a set of relevant titles T(</a:t>
            </a:r>
            <a:r>
              <a:rPr lang="en-US" altLang="en-US" sz="1800" dirty="0">
                <a:latin typeface="Palatino Linotype"/>
              </a:rPr>
              <a:t>m</a:t>
            </a:r>
            <a:r>
              <a:rPr lang="en-US" altLang="en-US" sz="1800" baseline="-25000" dirty="0">
                <a:latin typeface="Calibri"/>
              </a:rPr>
              <a:t>i </a:t>
            </a:r>
            <a:r>
              <a:rPr lang="en-US" altLang="en-US" sz="1800" dirty="0" smtClean="0"/>
              <a:t>)    </a:t>
            </a:r>
          </a:p>
          <a:p>
            <a:pPr lvl="2"/>
            <a:r>
              <a:rPr lang="en-US" altLang="en-US" sz="1800" dirty="0" smtClean="0"/>
              <a:t>Rank titles </a:t>
            </a:r>
            <a:r>
              <a:rPr lang="en-US" altLang="en-US" sz="1800" dirty="0" smtClean="0">
                <a:latin typeface="Palatino Linotype"/>
              </a:rPr>
              <a:t>t</a:t>
            </a:r>
            <a:r>
              <a:rPr lang="en-US" altLang="en-US" sz="1800" baseline="-25000" dirty="0" smtClean="0">
                <a:latin typeface="Calibri"/>
              </a:rPr>
              <a:t>i</a:t>
            </a:r>
            <a:r>
              <a:rPr lang="en-US" altLang="en-US" sz="1800" dirty="0" smtClean="0"/>
              <a:t> </a:t>
            </a:r>
            <a:r>
              <a:rPr lang="en-US" altLang="en-US" sz="1800" dirty="0">
                <a:latin typeface="cmsy10"/>
              </a:rPr>
              <a:t>∈</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smtClean="0"/>
              <a:t>)</a:t>
            </a:r>
          </a:p>
          <a:p>
            <a:pPr marL="914400" lvl="2" indent="0">
              <a:buNone/>
            </a:pPr>
            <a:r>
              <a:rPr lang="en-US" altLang="en-US" sz="1800" dirty="0" smtClean="0">
                <a:solidFill>
                  <a:schemeClr val="tx1"/>
                </a:solidFill>
              </a:rPr>
              <a:t>[E.g., consider </a:t>
            </a:r>
            <a:r>
              <a:rPr lang="en-US" altLang="en-US" sz="1800" dirty="0">
                <a:solidFill>
                  <a:schemeClr val="tx1"/>
                </a:solidFill>
              </a:rPr>
              <a:t>local statistics of </a:t>
            </a:r>
            <a:r>
              <a:rPr lang="en-US" altLang="en-US" sz="1800" dirty="0" smtClean="0">
                <a:solidFill>
                  <a:schemeClr val="tx1"/>
                </a:solidFill>
              </a:rPr>
              <a:t>edges </a:t>
            </a:r>
            <a:r>
              <a:rPr lang="en-US" altLang="en-US" sz="1800" dirty="0" smtClean="0">
                <a:solidFill>
                  <a:srgbClr val="C00000"/>
                </a:solidFill>
              </a:rPr>
              <a:t>(</a:t>
            </a:r>
            <a:r>
              <a:rPr lang="en-US" altLang="en-US" sz="1800" dirty="0" smtClean="0">
                <a:solidFill>
                  <a:srgbClr val="C00000"/>
                </a:solidFill>
                <a:latin typeface="Palatino Linotype"/>
              </a:rPr>
              <a:t>m</a:t>
            </a:r>
            <a:r>
              <a:rPr lang="en-US" altLang="en-US" sz="1800" baseline="-25000" dirty="0" smtClean="0">
                <a:solidFill>
                  <a:srgbClr val="C00000"/>
                </a:solidFill>
                <a:latin typeface="Palatino Linotype"/>
              </a:rPr>
              <a:t>i</a:t>
            </a:r>
            <a:r>
              <a:rPr lang="en-US" altLang="en-US" sz="1800" dirty="0" smtClean="0">
                <a:solidFill>
                  <a:srgbClr val="C00000"/>
                </a:solidFill>
                <a:latin typeface="Palatino Linotype"/>
              </a:rPr>
              <a:t> </a:t>
            </a:r>
            <a:r>
              <a:rPr lang="en-US" altLang="en-US" sz="1800" dirty="0">
                <a:solidFill>
                  <a:srgbClr val="C00000"/>
                </a:solidFill>
                <a:latin typeface="Palatino Linotype"/>
              </a:rPr>
              <a:t>,t</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rgbClr val="C00000"/>
                </a:solidFill>
                <a:latin typeface="Palatino Linotype"/>
              </a:rPr>
              <a:t>m</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chemeClr val="tx1"/>
                </a:solidFill>
              </a:rPr>
              <a:t>and </a:t>
            </a:r>
            <a:r>
              <a:rPr lang="en-US" altLang="en-US" sz="1800" dirty="0">
                <a:solidFill>
                  <a:srgbClr val="C00000"/>
                </a:solidFill>
              </a:rPr>
              <a:t>(*, </a:t>
            </a:r>
            <a:r>
              <a:rPr lang="en-US" altLang="en-US" sz="1800" dirty="0">
                <a:solidFill>
                  <a:srgbClr val="C00000"/>
                </a:solidFill>
                <a:latin typeface="Palatino Linotype"/>
              </a:rPr>
              <a:t>t</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chemeClr val="tx1"/>
                </a:solidFill>
              </a:rPr>
              <a:t>occurrences of in the Wikipedia </a:t>
            </a:r>
            <a:r>
              <a:rPr lang="en-US" altLang="en-US" sz="1800" dirty="0" smtClean="0">
                <a:solidFill>
                  <a:schemeClr val="tx1"/>
                </a:solidFill>
              </a:rPr>
              <a:t>graph] </a:t>
            </a:r>
            <a:endParaRPr lang="en-US" altLang="en-US" sz="1800" dirty="0">
              <a:solidFill>
                <a:schemeClr val="tx1"/>
              </a:solidFill>
            </a:endParaRPr>
          </a:p>
          <a:p>
            <a:r>
              <a:rPr lang="en-US" altLang="en-US" sz="2000" dirty="0" smtClean="0">
                <a:solidFill>
                  <a:srgbClr val="C00000"/>
                </a:solidFill>
              </a:rPr>
              <a:t>(3) Global Inference</a:t>
            </a:r>
          </a:p>
          <a:p>
            <a:pPr lvl="1"/>
            <a:r>
              <a:rPr lang="en-US" altLang="en-US" sz="2000" dirty="0"/>
              <a:t>For </a:t>
            </a:r>
            <a:r>
              <a:rPr lang="en-US" altLang="en-US" sz="2000" dirty="0" smtClean="0"/>
              <a:t>each document d</a:t>
            </a:r>
            <a:r>
              <a:rPr lang="en-US" altLang="en-US" sz="2000" dirty="0"/>
              <a:t>: </a:t>
            </a:r>
          </a:p>
          <a:p>
            <a:pPr lvl="2"/>
            <a:r>
              <a:rPr lang="en-US" altLang="en-US" sz="1800" dirty="0" smtClean="0"/>
              <a:t>Consider all </a:t>
            </a:r>
            <a:r>
              <a:rPr lang="en-US" altLang="en-US" sz="1800" dirty="0">
                <a:latin typeface="Palatino Linotype"/>
              </a:rPr>
              <a:t>m</a:t>
            </a:r>
            <a:r>
              <a:rPr lang="en-US" altLang="en-US" sz="1800" baseline="-25000" dirty="0">
                <a:latin typeface="Calibri"/>
              </a:rPr>
              <a:t>i</a:t>
            </a:r>
            <a:r>
              <a:rPr lang="en-US" altLang="en-US" sz="1800" dirty="0"/>
              <a:t> </a:t>
            </a:r>
            <a:r>
              <a:rPr lang="en-US" altLang="en-US" sz="1800" dirty="0">
                <a:latin typeface="cmsy10"/>
              </a:rPr>
              <a:t>∈</a:t>
            </a:r>
            <a:r>
              <a:rPr lang="en-US" altLang="en-US" sz="1800" dirty="0" smtClean="0"/>
              <a:t> </a:t>
            </a:r>
            <a:r>
              <a:rPr lang="en-US" altLang="en-US" sz="1800" dirty="0"/>
              <a:t>d</a:t>
            </a:r>
            <a:r>
              <a:rPr lang="en-US" altLang="en-US" sz="1800" dirty="0" smtClean="0"/>
              <a:t>; and all </a:t>
            </a:r>
            <a:r>
              <a:rPr lang="en-US" altLang="en-US" sz="1800" dirty="0">
                <a:latin typeface="Palatino Linotype"/>
              </a:rPr>
              <a:t>t</a:t>
            </a:r>
            <a:r>
              <a:rPr lang="en-US" altLang="en-US" sz="1800" baseline="-25000" dirty="0">
                <a:latin typeface="Calibri"/>
              </a:rPr>
              <a:t>i</a:t>
            </a:r>
            <a:r>
              <a:rPr lang="en-US" altLang="en-US" sz="1800" dirty="0"/>
              <a:t> </a:t>
            </a:r>
            <a:r>
              <a:rPr lang="en-US" altLang="en-US" sz="1800" dirty="0">
                <a:latin typeface="cmsy10"/>
              </a:rPr>
              <a:t>∈</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smtClean="0"/>
              <a:t>)</a:t>
            </a:r>
          </a:p>
          <a:p>
            <a:pPr lvl="2"/>
            <a:r>
              <a:rPr lang="en-US" altLang="en-US" sz="1800" dirty="0" smtClean="0"/>
              <a:t>Re-rank titles </a:t>
            </a:r>
            <a:r>
              <a:rPr lang="en-US" altLang="en-US" sz="1800" dirty="0">
                <a:latin typeface="Palatino Linotype"/>
              </a:rPr>
              <a:t>t</a:t>
            </a:r>
            <a:r>
              <a:rPr lang="en-US" altLang="en-US" sz="1800" baseline="-25000" dirty="0">
                <a:latin typeface="Calibri"/>
              </a:rPr>
              <a:t>i</a:t>
            </a:r>
            <a:r>
              <a:rPr lang="en-US" altLang="en-US" sz="1800" dirty="0"/>
              <a:t> </a:t>
            </a:r>
            <a:r>
              <a:rPr lang="en-US" altLang="en-US" sz="1800" dirty="0">
                <a:latin typeface="cmsy10"/>
              </a:rPr>
              <a:t>∈</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smtClean="0"/>
              <a:t>)</a:t>
            </a:r>
          </a:p>
          <a:p>
            <a:pPr marL="914400" lvl="2" indent="0">
              <a:buNone/>
            </a:pPr>
            <a:r>
              <a:rPr lang="en-US" altLang="en-US" sz="1800" dirty="0">
                <a:solidFill>
                  <a:schemeClr val="tx1"/>
                </a:solidFill>
              </a:rPr>
              <a:t>[</a:t>
            </a:r>
            <a:r>
              <a:rPr lang="en-US" altLang="en-US" sz="1800" dirty="0" smtClean="0">
                <a:solidFill>
                  <a:schemeClr val="tx1"/>
                </a:solidFill>
              </a:rPr>
              <a:t>E.g., if </a:t>
            </a:r>
            <a:r>
              <a:rPr lang="en-US" altLang="en-US" sz="1800" dirty="0" smtClean="0">
                <a:solidFill>
                  <a:srgbClr val="C00000"/>
                </a:solidFill>
              </a:rPr>
              <a:t>m, m’ </a:t>
            </a:r>
            <a:r>
              <a:rPr lang="en-US" altLang="en-US" sz="1800" dirty="0" smtClean="0">
                <a:solidFill>
                  <a:schemeClr val="tx1"/>
                </a:solidFill>
              </a:rPr>
              <a:t>are related by virtue of being in </a:t>
            </a:r>
            <a:r>
              <a:rPr lang="en-US" altLang="en-US" sz="1800" dirty="0" smtClean="0">
                <a:solidFill>
                  <a:srgbClr val="C00000"/>
                </a:solidFill>
              </a:rPr>
              <a:t>d</a:t>
            </a:r>
            <a:r>
              <a:rPr lang="en-US" altLang="en-US" sz="1800" dirty="0" smtClean="0">
                <a:solidFill>
                  <a:schemeClr val="tx1"/>
                </a:solidFill>
              </a:rPr>
              <a:t>, their corresponding titles </a:t>
            </a:r>
            <a:r>
              <a:rPr lang="en-US" altLang="en-US" sz="1800" dirty="0" smtClean="0">
                <a:solidFill>
                  <a:srgbClr val="C00000"/>
                </a:solidFill>
              </a:rPr>
              <a:t>t, t’</a:t>
            </a:r>
            <a:r>
              <a:rPr lang="en-US" altLang="en-US" sz="1800" dirty="0" smtClean="0">
                <a:solidFill>
                  <a:schemeClr val="tx1"/>
                </a:solidFill>
              </a:rPr>
              <a:t> should also be related]</a:t>
            </a:r>
          </a:p>
        </p:txBody>
      </p:sp>
      <p:sp>
        <p:nvSpPr>
          <p:cNvPr id="2" name="Right Arrow 1"/>
          <p:cNvSpPr/>
          <p:nvPr/>
        </p:nvSpPr>
        <p:spPr>
          <a:xfrm>
            <a:off x="146726" y="4293096"/>
            <a:ext cx="349696" cy="216024"/>
          </a:xfrm>
          <a:prstGeom prst="rightArrow">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62</a:t>
            </a:fld>
            <a:endParaRPr lang="en-US" altLang="zh-TW" dirty="0"/>
          </a:p>
        </p:txBody>
      </p:sp>
    </p:spTree>
    <p:extLst>
      <p:ext uri="{BB962C8B-B14F-4D97-AF65-F5344CB8AC3E}">
        <p14:creationId xmlns:p14="http://schemas.microsoft.com/office/powerpoint/2010/main" val="1367421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Conceptual Coherence</a:t>
            </a:r>
          </a:p>
        </p:txBody>
      </p:sp>
      <p:sp>
        <p:nvSpPr>
          <p:cNvPr id="3" name="Content Placeholder 2"/>
          <p:cNvSpPr>
            <a:spLocks noGrp="1"/>
          </p:cNvSpPr>
          <p:nvPr>
            <p:ph idx="1"/>
          </p:nvPr>
        </p:nvSpPr>
        <p:spPr>
          <a:xfrm>
            <a:off x="457200" y="1124744"/>
            <a:ext cx="8610600" cy="5001419"/>
          </a:xfrm>
        </p:spPr>
        <p:txBody>
          <a:bodyPr/>
          <a:lstStyle/>
          <a:p>
            <a:r>
              <a:rPr lang="en-US" dirty="0"/>
              <a:t>Recall: The reference collection (might) have structure.</a:t>
            </a:r>
          </a:p>
          <a:p>
            <a:endParaRPr lang="en-US" dirty="0"/>
          </a:p>
          <a:p>
            <a:endParaRPr lang="en-US" dirty="0"/>
          </a:p>
          <a:p>
            <a:endParaRPr lang="en-US" dirty="0"/>
          </a:p>
          <a:p>
            <a:endParaRPr lang="en-US" dirty="0"/>
          </a:p>
          <a:p>
            <a:endParaRPr lang="en-US" dirty="0"/>
          </a:p>
          <a:p>
            <a:endParaRPr lang="en-US" dirty="0"/>
          </a:p>
          <a:p>
            <a:endParaRPr lang="en-US" dirty="0"/>
          </a:p>
          <a:p>
            <a:r>
              <a:rPr lang="en-US" dirty="0"/>
              <a:t>Hypothesis: </a:t>
            </a:r>
          </a:p>
          <a:p>
            <a:pPr lvl="1"/>
            <a:r>
              <a:rPr lang="en-US" dirty="0"/>
              <a:t>Textual co-occurrence of concepts is reflected in the </a:t>
            </a:r>
            <a:r>
              <a:rPr lang="en-US" dirty="0" smtClean="0"/>
              <a:t>KB (</a:t>
            </a:r>
            <a:r>
              <a:rPr lang="en-US" dirty="0" err="1" smtClean="0"/>
              <a:t>Wikipedia</a:t>
            </a:r>
            <a:r>
              <a:rPr lang="en-US" dirty="0" smtClean="0"/>
              <a:t>)</a:t>
            </a:r>
            <a:endParaRPr lang="en-US" dirty="0"/>
          </a:p>
          <a:p>
            <a:r>
              <a:rPr lang="en-US" dirty="0"/>
              <a:t>Incite:</a:t>
            </a:r>
          </a:p>
          <a:p>
            <a:pPr lvl="1"/>
            <a:r>
              <a:rPr lang="en-US" dirty="0"/>
              <a:t>Preferred disambiguation </a:t>
            </a:r>
            <a:r>
              <a:rPr lang="el-GR" dirty="0"/>
              <a:t>Γ</a:t>
            </a:r>
            <a:r>
              <a:rPr lang="en-US" dirty="0"/>
              <a:t> contains structurally coherent concepts</a:t>
            </a:r>
          </a:p>
        </p:txBody>
      </p:sp>
      <p:sp>
        <p:nvSpPr>
          <p:cNvPr id="5" name="Rectangle 4"/>
          <p:cNvSpPr/>
          <p:nvPr/>
        </p:nvSpPr>
        <p:spPr>
          <a:xfrm>
            <a:off x="152400" y="1916832"/>
            <a:ext cx="3124200" cy="646331"/>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sz="1200" dirty="0">
                <a:solidFill>
                  <a:srgbClr val="000000"/>
                </a:solidFill>
              </a:rPr>
              <a:t>It’s a version of </a:t>
            </a:r>
            <a:r>
              <a:rPr lang="en-US" sz="1200" b="1" i="1" u="sng" dirty="0">
                <a:solidFill>
                  <a:srgbClr val="FF0000"/>
                </a:solidFill>
              </a:rPr>
              <a:t>Chicago</a:t>
            </a:r>
            <a:r>
              <a:rPr lang="en-US" sz="1200" dirty="0">
                <a:solidFill>
                  <a:srgbClr val="000000"/>
                </a:solidFill>
              </a:rPr>
              <a:t> – the standard classic </a:t>
            </a:r>
            <a:r>
              <a:rPr lang="en-US" sz="1200" b="1" i="1" u="sng" dirty="0">
                <a:solidFill>
                  <a:srgbClr val="008000"/>
                </a:solidFill>
              </a:rPr>
              <a:t>Macintosh</a:t>
            </a:r>
            <a:r>
              <a:rPr lang="en-US" sz="1200" dirty="0">
                <a:solidFill>
                  <a:srgbClr val="000000"/>
                </a:solidFill>
              </a:rPr>
              <a:t> menu font, with that distinctive thick diagonal in the ”N”.</a:t>
            </a:r>
          </a:p>
        </p:txBody>
      </p:sp>
      <p:sp>
        <p:nvSpPr>
          <p:cNvPr id="6" name="Rectangle 5"/>
          <p:cNvSpPr/>
          <p:nvPr/>
        </p:nvSpPr>
        <p:spPr>
          <a:xfrm>
            <a:off x="3276600" y="1916832"/>
            <a:ext cx="2895600" cy="646331"/>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sz="1200" b="1" i="1" u="sng" dirty="0">
                <a:solidFill>
                  <a:srgbClr val="FF0000"/>
                </a:solidFill>
              </a:rPr>
              <a:t>Chicago</a:t>
            </a:r>
            <a:r>
              <a:rPr lang="en-US" sz="1200" dirty="0">
                <a:solidFill>
                  <a:srgbClr val="000000"/>
                </a:solidFill>
              </a:rPr>
              <a:t> was used by default for </a:t>
            </a:r>
            <a:r>
              <a:rPr lang="en-US" sz="1200" b="1" i="1" u="sng" dirty="0">
                <a:solidFill>
                  <a:srgbClr val="008000"/>
                </a:solidFill>
              </a:rPr>
              <a:t>Mac</a:t>
            </a:r>
            <a:r>
              <a:rPr lang="en-US" sz="1200" dirty="0">
                <a:solidFill>
                  <a:srgbClr val="000000"/>
                </a:solidFill>
              </a:rPr>
              <a:t> menus through </a:t>
            </a:r>
            <a:r>
              <a:rPr lang="en-US" sz="1200" b="1" i="1" u="sng" dirty="0" err="1">
                <a:solidFill>
                  <a:srgbClr val="008000"/>
                </a:solidFill>
              </a:rPr>
              <a:t>MacOS</a:t>
            </a:r>
            <a:r>
              <a:rPr lang="en-US" sz="1200" b="1" i="1" u="sng" dirty="0">
                <a:solidFill>
                  <a:srgbClr val="008000"/>
                </a:solidFill>
              </a:rPr>
              <a:t> 7.6</a:t>
            </a:r>
            <a:r>
              <a:rPr lang="en-US" sz="1200" dirty="0">
                <a:solidFill>
                  <a:srgbClr val="000000"/>
                </a:solidFill>
              </a:rPr>
              <a:t>, and </a:t>
            </a:r>
            <a:r>
              <a:rPr lang="en-US" sz="1200" b="1" i="1" u="sng" dirty="0">
                <a:solidFill>
                  <a:srgbClr val="008000"/>
                </a:solidFill>
              </a:rPr>
              <a:t>OS 8 </a:t>
            </a:r>
            <a:r>
              <a:rPr lang="en-US" sz="1200" dirty="0">
                <a:solidFill>
                  <a:srgbClr val="000000"/>
                </a:solidFill>
              </a:rPr>
              <a:t>was released mid-1997..</a:t>
            </a:r>
          </a:p>
        </p:txBody>
      </p:sp>
      <p:sp>
        <p:nvSpPr>
          <p:cNvPr id="7" name="Rectangle 6"/>
          <p:cNvSpPr/>
          <p:nvPr/>
        </p:nvSpPr>
        <p:spPr>
          <a:xfrm>
            <a:off x="6172200" y="1916832"/>
            <a:ext cx="2819400" cy="646331"/>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sz="1200" b="1" i="1" u="sng" dirty="0">
                <a:solidFill>
                  <a:srgbClr val="FF0000"/>
                </a:solidFill>
              </a:rPr>
              <a:t>Chicago</a:t>
            </a:r>
            <a:r>
              <a:rPr lang="en-US" sz="1200" b="1" i="1" u="sng" dirty="0">
                <a:solidFill>
                  <a:srgbClr val="000000"/>
                </a:solidFill>
              </a:rPr>
              <a:t> </a:t>
            </a:r>
            <a:r>
              <a:rPr lang="en-US" sz="1200" b="1" i="1" u="sng" dirty="0">
                <a:solidFill>
                  <a:srgbClr val="FF0000"/>
                </a:solidFill>
              </a:rPr>
              <a:t>VIII</a:t>
            </a:r>
            <a:r>
              <a:rPr lang="en-US" sz="1200" b="1" i="1" u="sng" dirty="0">
                <a:solidFill>
                  <a:srgbClr val="000000"/>
                </a:solidFill>
              </a:rPr>
              <a:t> </a:t>
            </a:r>
            <a:r>
              <a:rPr lang="en-US" sz="1200" dirty="0">
                <a:solidFill>
                  <a:srgbClr val="000000"/>
                </a:solidFill>
              </a:rPr>
              <a:t>was one of the early 70s-era </a:t>
            </a:r>
            <a:r>
              <a:rPr lang="en-US" sz="1200" b="1" i="1" u="sng" dirty="0">
                <a:solidFill>
                  <a:srgbClr val="FF0000"/>
                </a:solidFill>
              </a:rPr>
              <a:t>Chicago</a:t>
            </a:r>
            <a:r>
              <a:rPr lang="en-US" sz="1200" dirty="0">
                <a:solidFill>
                  <a:srgbClr val="000000"/>
                </a:solidFill>
              </a:rPr>
              <a:t> albums to catch my</a:t>
            </a:r>
          </a:p>
          <a:p>
            <a:pPr eaLnBrk="1" hangingPunct="1">
              <a:defRPr/>
            </a:pPr>
            <a:r>
              <a:rPr lang="en-US" sz="1200" dirty="0">
                <a:solidFill>
                  <a:srgbClr val="000000"/>
                </a:solidFill>
              </a:rPr>
              <a:t>ear, along with </a:t>
            </a:r>
            <a:r>
              <a:rPr lang="en-US" sz="1200" b="1" i="1" u="sng" dirty="0">
                <a:solidFill>
                  <a:srgbClr val="FF0000"/>
                </a:solidFill>
              </a:rPr>
              <a:t>Chicago II</a:t>
            </a:r>
            <a:r>
              <a:rPr lang="en-US" sz="1200" dirty="0">
                <a:solidFill>
                  <a:srgbClr val="FF0000"/>
                </a:solidFill>
              </a:rPr>
              <a:t>.</a:t>
            </a:r>
          </a:p>
        </p:txBody>
      </p:sp>
      <p:pic>
        <p:nvPicPr>
          <p:cNvPr id="8" name="Picture 53" descr="apple-logo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59648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7" descr="mac system 7.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3645024"/>
            <a:ext cx="857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9" descr="220px-Chicago_typeface_spec.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6640" y="2748880"/>
            <a:ext cx="67056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5" descr="mac os 8.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501008"/>
            <a:ext cx="8382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7" descr="800px-Chicagothebandmillbrook_la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4221088"/>
            <a:ext cx="2695600" cy="71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9" descr="Chicago_-_Chicago_VIII.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72500" y="2708920"/>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1" descr="ChicagoIII.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70892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1727200" y="2901280"/>
            <a:ext cx="612552" cy="77311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H="1">
            <a:off x="3197002" y="2901280"/>
            <a:ext cx="1014958" cy="9715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a:off x="4495800" y="2825080"/>
            <a:ext cx="381000" cy="67592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H="1">
            <a:off x="3197002" y="3645024"/>
            <a:ext cx="1374998" cy="48463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H="1" flipV="1">
            <a:off x="7164288" y="3284984"/>
            <a:ext cx="130175" cy="93782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V="1">
            <a:off x="8229600" y="3284984"/>
            <a:ext cx="590872" cy="10690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1" name="TextBox 45"/>
          <p:cNvSpPr txBox="1">
            <a:spLocks noChangeArrowheads="1"/>
          </p:cNvSpPr>
          <p:nvPr/>
        </p:nvSpPr>
        <p:spPr bwMode="auto">
          <a:xfrm>
            <a:off x="1165225" y="3674393"/>
            <a:ext cx="7578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smtClean="0">
                <a:solidFill>
                  <a:srgbClr val="000000"/>
                </a:solidFill>
              </a:rPr>
              <a:t>Used_In</a:t>
            </a:r>
          </a:p>
        </p:txBody>
      </p:sp>
      <p:sp>
        <p:nvSpPr>
          <p:cNvPr id="22" name="TextBox 46"/>
          <p:cNvSpPr txBox="1">
            <a:spLocks noChangeArrowheads="1"/>
          </p:cNvSpPr>
          <p:nvPr/>
        </p:nvSpPr>
        <p:spPr bwMode="auto">
          <a:xfrm>
            <a:off x="3036888" y="3140993"/>
            <a:ext cx="475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smtClean="0">
                <a:solidFill>
                  <a:srgbClr val="000000"/>
                </a:solidFill>
              </a:rPr>
              <a:t>Is_a</a:t>
            </a:r>
          </a:p>
        </p:txBody>
      </p:sp>
      <p:sp>
        <p:nvSpPr>
          <p:cNvPr id="23" name="TextBox 47"/>
          <p:cNvSpPr txBox="1">
            <a:spLocks noChangeArrowheads="1"/>
          </p:cNvSpPr>
          <p:nvPr/>
        </p:nvSpPr>
        <p:spPr bwMode="auto">
          <a:xfrm>
            <a:off x="4724400" y="2977480"/>
            <a:ext cx="475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smtClean="0">
                <a:solidFill>
                  <a:srgbClr val="000000"/>
                </a:solidFill>
              </a:rPr>
              <a:t>Is_a</a:t>
            </a:r>
          </a:p>
        </p:txBody>
      </p:sp>
      <p:sp>
        <p:nvSpPr>
          <p:cNvPr id="24" name="TextBox 48"/>
          <p:cNvSpPr txBox="1">
            <a:spLocks noChangeArrowheads="1"/>
          </p:cNvSpPr>
          <p:nvPr/>
        </p:nvSpPr>
        <p:spPr bwMode="auto">
          <a:xfrm>
            <a:off x="3505200" y="4077072"/>
            <a:ext cx="9547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smtClean="0">
                <a:solidFill>
                  <a:srgbClr val="000000"/>
                </a:solidFill>
              </a:rPr>
              <a:t>Succeeded</a:t>
            </a:r>
          </a:p>
        </p:txBody>
      </p:sp>
      <p:sp>
        <p:nvSpPr>
          <p:cNvPr id="25" name="TextBox 49"/>
          <p:cNvSpPr txBox="1">
            <a:spLocks noChangeArrowheads="1"/>
          </p:cNvSpPr>
          <p:nvPr/>
        </p:nvSpPr>
        <p:spPr bwMode="auto">
          <a:xfrm>
            <a:off x="7337541" y="3861048"/>
            <a:ext cx="8348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smtClean="0">
                <a:solidFill>
                  <a:srgbClr val="000000"/>
                </a:solidFill>
              </a:rPr>
              <a:t>Released</a:t>
            </a:r>
          </a:p>
        </p:txBody>
      </p:sp>
      <p:sp>
        <p:nvSpPr>
          <p:cNvPr id="27" name="Slide Number Placeholder 26"/>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63</a:t>
            </a:fld>
            <a:endParaRPr lang="en-US" altLang="zh-TW" dirty="0"/>
          </a:p>
        </p:txBody>
      </p:sp>
    </p:spTree>
    <p:extLst>
      <p:ext uri="{BB962C8B-B14F-4D97-AF65-F5344CB8AC3E}">
        <p14:creationId xmlns:p14="http://schemas.microsoft.com/office/powerpoint/2010/main" val="22961143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5322" y="-116112"/>
            <a:ext cx="8229600" cy="980728"/>
          </a:xfrm>
        </p:spPr>
        <p:txBody>
          <a:bodyPr/>
          <a:lstStyle/>
          <a:p>
            <a:r>
              <a:rPr lang="en-US" altLang="en-US" dirty="0" smtClean="0"/>
              <a:t>Co-occurrence (Title 1, Title 2)</a:t>
            </a:r>
          </a:p>
        </p:txBody>
      </p:sp>
      <p:sp>
        <p:nvSpPr>
          <p:cNvPr id="43011" name="Slide Number Placeholder 3"/>
          <p:cNvSpPr>
            <a:spLocks noGrp="1"/>
          </p:cNvSpPr>
          <p:nvPr>
            <p:ph type="sldNum" sz="quarter" idx="4"/>
          </p:nvPr>
        </p:nvSpPr>
        <p:spPr>
          <a:xfrm>
            <a:off x="4114800" y="6453336"/>
            <a:ext cx="914400" cy="228600"/>
          </a:xfrm>
          <a:prstGeom prst="rect">
            <a:avLst/>
          </a:prstGeom>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935C39FC-2462-4165-B60C-70D669D7F0AB}" type="slidenum">
              <a:rPr lang="en-US" altLang="zh-TW" smtClean="0"/>
              <a:pPr/>
              <a:t>64</a:t>
            </a:fld>
            <a:endParaRPr lang="en-US" altLang="zh-TW" smtClean="0"/>
          </a:p>
        </p:txBody>
      </p:sp>
      <p:pic>
        <p:nvPicPr>
          <p:cNvPr id="43012" name="Picture 6" descr="Screen shot 2011-03-09 at 3.13.5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54864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8" descr="Screen shot 2011-03-09 at 3.18.1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95600"/>
            <a:ext cx="56388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9" descr="Screen shot 2011-03-09 at 3.16.23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75" y="5029200"/>
            <a:ext cx="87344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10" descr="Wikipedia.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609600"/>
            <a:ext cx="175260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a:endCxn id="10" idx="1"/>
          </p:cNvCxnSpPr>
          <p:nvPr/>
        </p:nvCxnSpPr>
        <p:spPr>
          <a:xfrm>
            <a:off x="5410200" y="3657600"/>
            <a:ext cx="914400" cy="26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324600" y="3276600"/>
            <a:ext cx="2362200" cy="12954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The city senses of Boston and Chicago appear together often.</a:t>
            </a:r>
          </a:p>
        </p:txBody>
      </p:sp>
    </p:spTree>
    <p:extLst>
      <p:ext uri="{BB962C8B-B14F-4D97-AF65-F5344CB8AC3E}">
        <p14:creationId xmlns:p14="http://schemas.microsoft.com/office/powerpoint/2010/main" val="1637401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dirty="0" smtClean="0"/>
              <a:t>Co-occurrence(Title1, Title2)</a:t>
            </a:r>
          </a:p>
        </p:txBody>
      </p:sp>
      <p:sp>
        <p:nvSpPr>
          <p:cNvPr id="44035" name="Slide Number Placeholder 3"/>
          <p:cNvSpPr>
            <a:spLocks noGrp="1"/>
          </p:cNvSpPr>
          <p:nvPr>
            <p:ph type="sldNum" sz="quarter" idx="4"/>
          </p:nvPr>
        </p:nvSpPr>
        <p:spPr>
          <a:xfrm>
            <a:off x="4114800" y="6453336"/>
            <a:ext cx="914400" cy="228600"/>
          </a:xfrm>
          <a:prstGeom prst="rect">
            <a:avLst/>
          </a:prstGeom>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0F1C5731-367E-4E61-A078-F48068E31015}" type="slidenum">
              <a:rPr lang="en-US" altLang="zh-TW" smtClean="0"/>
              <a:pPr/>
              <a:t>65</a:t>
            </a:fld>
            <a:endParaRPr lang="en-US" altLang="zh-TW" smtClean="0"/>
          </a:p>
        </p:txBody>
      </p:sp>
      <p:pic>
        <p:nvPicPr>
          <p:cNvPr id="44036" name="Picture 6" descr="Screen shot 2011-03-09 at 3.13.5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54864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8" descr="Screen shot 2011-03-09 at 3.18.1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95600"/>
            <a:ext cx="56388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9" descr="Screen shot 2011-03-09 at 3.16.23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75" y="5029200"/>
            <a:ext cx="87344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0" descr="Wikipedia.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609600"/>
            <a:ext cx="175260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a:endCxn id="11" idx="2"/>
          </p:cNvCxnSpPr>
          <p:nvPr/>
        </p:nvCxnSpPr>
        <p:spPr>
          <a:xfrm flipV="1">
            <a:off x="3962400" y="4572000"/>
            <a:ext cx="35433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6172200" y="4572000"/>
            <a:ext cx="13335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324600" y="3276600"/>
            <a:ext cx="2362200" cy="12954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Rock music and albums appear together often</a:t>
            </a:r>
          </a:p>
        </p:txBody>
      </p:sp>
    </p:spTree>
    <p:extLst>
      <p:ext uri="{BB962C8B-B14F-4D97-AF65-F5344CB8AC3E}">
        <p14:creationId xmlns:p14="http://schemas.microsoft.com/office/powerpoint/2010/main" val="767979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en-US" dirty="0" smtClean="0"/>
              <a:t>Global Ranking</a:t>
            </a:r>
          </a:p>
        </p:txBody>
      </p:sp>
      <p:sp>
        <p:nvSpPr>
          <p:cNvPr id="45059" name="Content Placeholder 2"/>
          <p:cNvSpPr>
            <a:spLocks noGrp="1"/>
          </p:cNvSpPr>
          <p:nvPr>
            <p:ph idx="1"/>
          </p:nvPr>
        </p:nvSpPr>
        <p:spPr>
          <a:xfrm>
            <a:off x="457200" y="2895600"/>
            <a:ext cx="8229600" cy="3124200"/>
          </a:xfrm>
        </p:spPr>
        <p:txBody>
          <a:bodyPr/>
          <a:lstStyle/>
          <a:p>
            <a:pPr eaLnBrk="1" hangingPunct="1"/>
            <a:r>
              <a:rPr lang="en-US" altLang="en-US" dirty="0" smtClean="0"/>
              <a:t>How to approximate the “global semantic context” in the document”? </a:t>
            </a:r>
          </a:p>
          <a:p>
            <a:pPr lvl="1"/>
            <a:r>
              <a:rPr lang="en-US" altLang="en-US" dirty="0" smtClean="0"/>
              <a:t>It is possible to only use non-ambiguous mentions as a way to approximate it. </a:t>
            </a:r>
          </a:p>
          <a:p>
            <a:pPr eaLnBrk="1" hangingPunct="1"/>
            <a:r>
              <a:rPr lang="en-US" altLang="en-US" dirty="0" smtClean="0"/>
              <a:t>How to define relatedness between two titles? (What is </a:t>
            </a:r>
            <a:r>
              <a:rPr lang="el-GR" altLang="en-US" dirty="0" smtClean="0"/>
              <a:t>Ψ</a:t>
            </a:r>
            <a:r>
              <a:rPr lang="en-US" altLang="en-US" dirty="0" smtClean="0"/>
              <a:t>?)</a:t>
            </a:r>
          </a:p>
        </p:txBody>
      </p:sp>
      <p:sp>
        <p:nvSpPr>
          <p:cNvPr id="45060" name="Slide Number Placeholder 3"/>
          <p:cNvSpPr>
            <a:spLocks noGrp="1"/>
          </p:cNvSpPr>
          <p:nvPr>
            <p:ph type="sldNum" sz="quarter" idx="4"/>
          </p:nvPr>
        </p:nvSpPr>
        <p:spPr>
          <a:xfrm>
            <a:off x="7543800" y="6553200"/>
            <a:ext cx="9144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2146B67-A168-4BB6-9B27-725D73F60DA0}" type="slidenum">
              <a:rPr lang="en-US" altLang="zh-TW" smtClean="0">
                <a:cs typeface="Arial Unicode MS" pitchFamily="34" charset="-128"/>
              </a:rPr>
              <a:pPr eaLnBrk="1" hangingPunct="1"/>
              <a:t>66</a:t>
            </a:fld>
            <a:endParaRPr lang="en-US" altLang="zh-TW" smtClean="0">
              <a:cs typeface="Arial Unicode MS" pitchFamily="34" charset="-128"/>
            </a:endParaRPr>
          </a:p>
        </p:txBody>
      </p:sp>
      <p:pic>
        <p:nvPicPr>
          <p:cNvPr id="45061" name="Picture 5" descr="Corrected Eq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975" y="1295400"/>
            <a:ext cx="72612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712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Coherence &amp; </a:t>
            </a:r>
            <a:r>
              <a:rPr lang="en-US" dirty="0"/>
              <a:t>Relatedness</a:t>
            </a:r>
          </a:p>
        </p:txBody>
      </p:sp>
      <p:sp>
        <p:nvSpPr>
          <p:cNvPr id="3" name="Content Placeholder 2"/>
          <p:cNvSpPr>
            <a:spLocks noGrp="1"/>
          </p:cNvSpPr>
          <p:nvPr>
            <p:ph idx="1"/>
          </p:nvPr>
        </p:nvSpPr>
        <p:spPr/>
        <p:txBody>
          <a:bodyPr/>
          <a:lstStyle/>
          <a:p>
            <a:r>
              <a:rPr lang="en-US" dirty="0"/>
              <a:t>Let c, d be a pair of </a:t>
            </a:r>
            <a:r>
              <a:rPr lang="en-US" dirty="0" smtClean="0"/>
              <a:t>titles </a:t>
            </a:r>
            <a:r>
              <a:rPr lang="en-US" dirty="0"/>
              <a:t>…</a:t>
            </a:r>
          </a:p>
          <a:p>
            <a:r>
              <a:rPr lang="en-US" dirty="0"/>
              <a:t>Let C and D be their sets of incoming (or outgoing) links</a:t>
            </a:r>
          </a:p>
          <a:p>
            <a:pPr lvl="1"/>
            <a:r>
              <a:rPr lang="en-US" dirty="0"/>
              <a:t>Unlabeled, directed link structure</a:t>
            </a:r>
          </a:p>
          <a:p>
            <a:pPr marL="457200" lvl="1" indent="0">
              <a:buNone/>
            </a:pPr>
            <a:endParaRPr lang="en-US" dirty="0"/>
          </a:p>
          <a:p>
            <a:pPr marL="457200" lvl="1" indent="0">
              <a:buNone/>
            </a:pPr>
            <a:endParaRPr lang="en-US" dirty="0"/>
          </a:p>
          <a:p>
            <a:pPr marL="0" indent="0">
              <a:buNone/>
            </a:pPr>
            <a:endParaRPr lang="en-US" dirty="0"/>
          </a:p>
          <a:p>
            <a:endParaRPr lang="en-US" dirty="0"/>
          </a:p>
          <a:p>
            <a:endParaRPr lang="en-US" dirty="0"/>
          </a:p>
          <a:p>
            <a:r>
              <a:rPr lang="en-US" dirty="0"/>
              <a:t>Let C and D ∈{0,1}</a:t>
            </a:r>
            <a:r>
              <a:rPr lang="en-US" baseline="30000" dirty="0"/>
              <a:t>K</a:t>
            </a:r>
            <a:r>
              <a:rPr lang="en-US" dirty="0"/>
              <a:t>, where K is the set of all categories</a:t>
            </a:r>
          </a:p>
          <a:p>
            <a:endParaRPr lang="en-US" dirty="0"/>
          </a:p>
          <a:p>
            <a:pPr marL="0" indent="0">
              <a:buNone/>
            </a:pPr>
            <a:endParaRPr lang="en-US" dirty="0"/>
          </a:p>
        </p:txBody>
      </p:sp>
      <p:sp>
        <p:nvSpPr>
          <p:cNvPr id="4" name="Slide Number Placeholder 3"/>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67</a:t>
            </a:fld>
            <a:endParaRPr lang="en-US" altLang="zh-TW" dirty="0"/>
          </a:p>
        </p:txBody>
      </p:sp>
      <p:graphicFrame>
        <p:nvGraphicFramePr>
          <p:cNvPr id="6" name="Object 5"/>
          <p:cNvGraphicFramePr>
            <a:graphicFrameLocks noChangeAspect="1"/>
          </p:cNvGraphicFramePr>
          <p:nvPr>
            <p:extLst>
              <p:ext uri="{D42A27DB-BD31-4B8C-83A1-F6EECF244321}">
                <p14:modId xmlns:p14="http://schemas.microsoft.com/office/powerpoint/2010/main" val="1755557276"/>
              </p:ext>
            </p:extLst>
          </p:nvPr>
        </p:nvGraphicFramePr>
        <p:xfrm>
          <a:off x="1979712" y="2687712"/>
          <a:ext cx="4890000" cy="864096"/>
        </p:xfrm>
        <a:graphic>
          <a:graphicData uri="http://schemas.openxmlformats.org/presentationml/2006/ole">
            <mc:AlternateContent xmlns:mc="http://schemas.openxmlformats.org/markup-compatibility/2006">
              <mc:Choice xmlns:v="urn:schemas-microsoft-com:vml" Requires="v">
                <p:oleObj spid="_x0000_s2642" name="Equation" r:id="rId4" imgW="3162300" imgH="558800" progId="Equation.3">
                  <p:embed/>
                </p:oleObj>
              </mc:Choice>
              <mc:Fallback>
                <p:oleObj name="Equation" r:id="rId4" imgW="3162300" imgH="558800" progId="Equation.3">
                  <p:embed/>
                  <p:pic>
                    <p:nvPicPr>
                      <p:cNvPr id="0" name=""/>
                      <p:cNvPicPr/>
                      <p:nvPr/>
                    </p:nvPicPr>
                    <p:blipFill>
                      <a:blip r:embed="rId5"/>
                      <a:stretch>
                        <a:fillRect/>
                      </a:stretch>
                    </p:blipFill>
                    <p:spPr>
                      <a:xfrm>
                        <a:off x="1979712" y="2687712"/>
                        <a:ext cx="4890000" cy="864096"/>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461134687"/>
              </p:ext>
            </p:extLst>
          </p:nvPr>
        </p:nvGraphicFramePr>
        <p:xfrm>
          <a:off x="2667565" y="3645024"/>
          <a:ext cx="2984555" cy="736449"/>
        </p:xfrm>
        <a:graphic>
          <a:graphicData uri="http://schemas.openxmlformats.org/presentationml/2006/ole">
            <mc:AlternateContent xmlns:mc="http://schemas.openxmlformats.org/markup-compatibility/2006">
              <mc:Choice xmlns:v="urn:schemas-microsoft-com:vml" Requires="v">
                <p:oleObj spid="_x0000_s2643" name="Equation" r:id="rId6" imgW="1955800" imgH="482600" progId="Equation.3">
                  <p:embed/>
                </p:oleObj>
              </mc:Choice>
              <mc:Fallback>
                <p:oleObj name="Equation" r:id="rId6" imgW="1955800" imgH="482600" progId="Equation.3">
                  <p:embed/>
                  <p:pic>
                    <p:nvPicPr>
                      <p:cNvPr id="0" name=""/>
                      <p:cNvPicPr/>
                      <p:nvPr/>
                    </p:nvPicPr>
                    <p:blipFill>
                      <a:blip r:embed="rId7"/>
                      <a:stretch>
                        <a:fillRect/>
                      </a:stretch>
                    </p:blipFill>
                    <p:spPr>
                      <a:xfrm>
                        <a:off x="2667565" y="3645024"/>
                        <a:ext cx="2984555" cy="736449"/>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86780523"/>
              </p:ext>
            </p:extLst>
          </p:nvPr>
        </p:nvGraphicFramePr>
        <p:xfrm>
          <a:off x="1979712" y="5229200"/>
          <a:ext cx="2448272" cy="372137"/>
        </p:xfrm>
        <a:graphic>
          <a:graphicData uri="http://schemas.openxmlformats.org/presentationml/2006/ole">
            <mc:AlternateContent xmlns:mc="http://schemas.openxmlformats.org/markup-compatibility/2006">
              <mc:Choice xmlns:v="urn:schemas-microsoft-com:vml" Requires="v">
                <p:oleObj spid="_x0000_s2644" name="Equation" r:id="rId8" imgW="1587500" imgH="241300" progId="Equation.3">
                  <p:embed/>
                </p:oleObj>
              </mc:Choice>
              <mc:Fallback>
                <p:oleObj name="Equation" r:id="rId8" imgW="1587500" imgH="241300" progId="Equation.3">
                  <p:embed/>
                  <p:pic>
                    <p:nvPicPr>
                      <p:cNvPr id="0" name=""/>
                      <p:cNvPicPr/>
                      <p:nvPr/>
                    </p:nvPicPr>
                    <p:blipFill>
                      <a:blip r:embed="rId9"/>
                      <a:stretch>
                        <a:fillRect/>
                      </a:stretch>
                    </p:blipFill>
                    <p:spPr>
                      <a:xfrm>
                        <a:off x="1979712" y="5229200"/>
                        <a:ext cx="2448272" cy="372137"/>
                      </a:xfrm>
                      <a:prstGeom prst="rect">
                        <a:avLst/>
                      </a:prstGeom>
                    </p:spPr>
                  </p:pic>
                </p:oleObj>
              </mc:Fallback>
            </mc:AlternateContent>
          </a:graphicData>
        </a:graphic>
      </p:graphicFrame>
      <p:sp>
        <p:nvSpPr>
          <p:cNvPr id="9" name="Rectangular Callout 8"/>
          <p:cNvSpPr>
            <a:spLocks noChangeArrowheads="1"/>
          </p:cNvSpPr>
          <p:nvPr/>
        </p:nvSpPr>
        <p:spPr bwMode="auto">
          <a:xfrm>
            <a:off x="5364088" y="1916832"/>
            <a:ext cx="3528392" cy="837916"/>
          </a:xfrm>
          <a:prstGeom prst="wedgeRectCallout">
            <a:avLst>
              <a:gd name="adj1" fmla="val -22937"/>
              <a:gd name="adj2" fmla="val 49735"/>
            </a:avLst>
          </a:prstGeom>
          <a:solidFill>
            <a:srgbClr val="FFFFCC"/>
          </a:solidFill>
          <a:ln w="28575" algn="ctr">
            <a:solidFill>
              <a:srgbClr val="FF9933"/>
            </a:solidFill>
            <a:round/>
            <a:headEnd/>
            <a:tailEnd/>
          </a:ln>
        </p:spPr>
        <p:txBody>
          <a:bodyPr/>
          <a:lstStyle/>
          <a:p>
            <a:r>
              <a:rPr lang="en-US" sz="1600" b="1" dirty="0" smtClean="0">
                <a:latin typeface="Calibri" panose="020F0502020204030204" pitchFamily="34" charset="0"/>
              </a:rPr>
              <a:t>Introduced by Milne &amp;Witten (2008)</a:t>
            </a:r>
          </a:p>
          <a:p>
            <a:r>
              <a:rPr lang="en-US" sz="1600" b="1" dirty="0">
                <a:latin typeface="Calibri" panose="020F0502020204030204" pitchFamily="34" charset="0"/>
              </a:rPr>
              <a:t>Used by Kulkarni et al. (2009), Ratinov et al (2011), Hoffart et al (2011), </a:t>
            </a:r>
          </a:p>
        </p:txBody>
      </p:sp>
      <p:sp>
        <p:nvSpPr>
          <p:cNvPr id="10" name="Rectangular Callout 9"/>
          <p:cNvSpPr>
            <a:spLocks noChangeArrowheads="1"/>
          </p:cNvSpPr>
          <p:nvPr/>
        </p:nvSpPr>
        <p:spPr bwMode="auto">
          <a:xfrm>
            <a:off x="5797955" y="3543557"/>
            <a:ext cx="3094525" cy="965563"/>
          </a:xfrm>
          <a:prstGeom prst="wedgeRectCallout">
            <a:avLst>
              <a:gd name="adj1" fmla="val -23049"/>
              <a:gd name="adj2" fmla="val 49545"/>
            </a:avLst>
          </a:prstGeom>
          <a:solidFill>
            <a:srgbClr val="FFFFCC"/>
          </a:solidFill>
          <a:ln w="28575" algn="ctr">
            <a:solidFill>
              <a:srgbClr val="FF9933"/>
            </a:solidFill>
            <a:round/>
            <a:headEnd/>
            <a:tailEnd/>
          </a:ln>
        </p:spPr>
        <p:txBody>
          <a:bodyPr/>
          <a:lstStyle/>
          <a:p>
            <a:r>
              <a:rPr lang="en-US" sz="1600" b="1" dirty="0" smtClean="0">
                <a:latin typeface="Calibri" panose="020F0502020204030204" pitchFamily="34" charset="0"/>
              </a:rPr>
              <a:t>Relatedness Outperforms Pointwise Mutual Information (Ratinov et al., 2011)</a:t>
            </a:r>
            <a:endParaRPr lang="en-US" sz="1600" b="1" dirty="0">
              <a:latin typeface="Calibri" panose="020F0502020204030204" pitchFamily="34" charset="0"/>
            </a:endParaRPr>
          </a:p>
        </p:txBody>
      </p:sp>
      <p:sp>
        <p:nvSpPr>
          <p:cNvPr id="11" name="Rectangular Callout 10"/>
          <p:cNvSpPr>
            <a:spLocks noChangeArrowheads="1"/>
          </p:cNvSpPr>
          <p:nvPr/>
        </p:nvSpPr>
        <p:spPr bwMode="auto">
          <a:xfrm>
            <a:off x="5797955" y="5085184"/>
            <a:ext cx="3094525" cy="648072"/>
          </a:xfrm>
          <a:prstGeom prst="wedgeRectCallout">
            <a:avLst>
              <a:gd name="adj1" fmla="val -24143"/>
              <a:gd name="adj2" fmla="val 42097"/>
            </a:avLst>
          </a:prstGeom>
          <a:solidFill>
            <a:srgbClr val="FFFFCC"/>
          </a:solidFill>
          <a:ln w="28575" algn="ctr">
            <a:solidFill>
              <a:srgbClr val="FF9933"/>
            </a:solidFill>
            <a:round/>
            <a:headEnd/>
            <a:tailEnd/>
          </a:ln>
        </p:spPr>
        <p:txBody>
          <a:bodyPr/>
          <a:lstStyle/>
          <a:p>
            <a:r>
              <a:rPr lang="en-US" sz="1600" b="1" dirty="0" smtClean="0">
                <a:latin typeface="Calibri" panose="020F0502020204030204" pitchFamily="34" charset="0"/>
              </a:rPr>
              <a:t>Category based similarity introduced by Cucerzan (2007)</a:t>
            </a:r>
          </a:p>
        </p:txBody>
      </p:sp>
      <p:sp>
        <p:nvSpPr>
          <p:cNvPr id="12" name="Rectangular Callout 11"/>
          <p:cNvSpPr>
            <a:spLocks noChangeArrowheads="1"/>
          </p:cNvSpPr>
          <p:nvPr/>
        </p:nvSpPr>
        <p:spPr bwMode="auto">
          <a:xfrm>
            <a:off x="251520" y="3284984"/>
            <a:ext cx="2088232" cy="936103"/>
          </a:xfrm>
          <a:prstGeom prst="wedgeRectCallout">
            <a:avLst>
              <a:gd name="adj1" fmla="val -22937"/>
              <a:gd name="adj2" fmla="val 49735"/>
            </a:avLst>
          </a:prstGeom>
          <a:solidFill>
            <a:srgbClr val="FFFFCC"/>
          </a:solidFill>
          <a:ln w="28575" algn="ctr">
            <a:solidFill>
              <a:srgbClr val="FF9933"/>
            </a:solidFill>
            <a:round/>
            <a:headEnd/>
            <a:tailEnd/>
          </a:ln>
        </p:spPr>
        <p:txBody>
          <a:bodyPr/>
          <a:lstStyle/>
          <a:p>
            <a:r>
              <a:rPr lang="en-US" sz="1600" b="1" dirty="0" smtClean="0">
                <a:latin typeface="Calibri" panose="020F0502020204030204" pitchFamily="34" charset="0"/>
              </a:rPr>
              <a:t>See García et al. (JAIR2014) for variational details</a:t>
            </a:r>
            <a:endParaRPr lang="en-US" sz="1600" b="1" dirty="0">
              <a:latin typeface="Calibri" panose="020F0502020204030204" pitchFamily="34" charset="0"/>
            </a:endParaRPr>
          </a:p>
        </p:txBody>
      </p:sp>
    </p:spTree>
    <p:extLst>
      <p:ext uri="{BB962C8B-B14F-4D97-AF65-F5344CB8AC3E}">
        <p14:creationId xmlns:p14="http://schemas.microsoft.com/office/powerpoint/2010/main" val="357452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7779" y="0"/>
            <a:ext cx="9371384" cy="980728"/>
          </a:xfrm>
        </p:spPr>
        <p:txBody>
          <a:bodyPr/>
          <a:lstStyle/>
          <a:p>
            <a:pPr lvl="1">
              <a:defRPr/>
            </a:pPr>
            <a:r>
              <a:rPr lang="en-US" kern="1200" dirty="0" smtClean="0">
                <a:effectLst>
                  <a:outerShdw blurRad="63500" dist="38100" dir="5400000" algn="t" rotWithShape="0">
                    <a:prstClr val="black">
                      <a:alpha val="25000"/>
                    </a:prstClr>
                  </a:outerShdw>
                </a:effectLst>
                <a:latin typeface="Palatino Linotype"/>
              </a:rPr>
              <a:t>More Relatedness Measures </a:t>
            </a:r>
            <a:r>
              <a:rPr lang="en-US" kern="1200" dirty="0">
                <a:effectLst>
                  <a:outerShdw blurRad="63500" dist="38100" dir="5400000" algn="t" rotWithShape="0">
                    <a:prstClr val="black">
                      <a:alpha val="25000"/>
                    </a:prstClr>
                  </a:outerShdw>
                </a:effectLst>
                <a:latin typeface="Palatino Linotype"/>
              </a:rPr>
              <a:t>(</a:t>
            </a:r>
            <a:r>
              <a:rPr lang="en-US" kern="1200" dirty="0" err="1">
                <a:effectLst>
                  <a:outerShdw blurRad="63500" dist="38100" dir="5400000" algn="t" rotWithShape="0">
                    <a:prstClr val="black">
                      <a:alpha val="25000"/>
                    </a:prstClr>
                  </a:outerShdw>
                </a:effectLst>
                <a:latin typeface="Palatino Linotype"/>
              </a:rPr>
              <a:t>Ceccarelli</a:t>
            </a:r>
            <a:r>
              <a:rPr lang="en-US" kern="1200" dirty="0">
                <a:effectLst>
                  <a:outerShdw blurRad="63500" dist="38100" dir="5400000" algn="t" rotWithShape="0">
                    <a:prstClr val="black">
                      <a:alpha val="25000"/>
                    </a:prstClr>
                  </a:outerShdw>
                </a:effectLst>
                <a:latin typeface="Palatino Linotype"/>
              </a:rPr>
              <a:t> et al., 2013)</a:t>
            </a:r>
            <a:endParaRPr lang="en-US" altLang="zh-CN" kern="1200" dirty="0">
              <a:effectLst>
                <a:outerShdw blurRad="63500" dist="38100" dir="5400000" algn="t" rotWithShape="0">
                  <a:prstClr val="black">
                    <a:alpha val="25000"/>
                  </a:prstClr>
                </a:outerShdw>
              </a:effectLst>
              <a:latin typeface="Palatino Linotype"/>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06" y="836712"/>
            <a:ext cx="7560840" cy="574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68</a:t>
            </a:fld>
            <a:endParaRPr lang="en-US" altLang="zh-TW" dirty="0"/>
          </a:p>
        </p:txBody>
      </p:sp>
    </p:spTree>
    <p:extLst>
      <p:ext uri="{BB962C8B-B14F-4D97-AF65-F5344CB8AC3E}">
        <p14:creationId xmlns:p14="http://schemas.microsoft.com/office/powerpoint/2010/main" val="3297100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524" y="-326580"/>
            <a:ext cx="9371384" cy="980728"/>
          </a:xfrm>
        </p:spPr>
        <p:txBody>
          <a:bodyPr/>
          <a:lstStyle/>
          <a:p>
            <a:pPr lvl="1">
              <a:defRPr/>
            </a:pPr>
            <a:r>
              <a:rPr lang="en-US" kern="1200" dirty="0" smtClean="0">
                <a:effectLst>
                  <a:outerShdw blurRad="63500" dist="38100" dir="5400000" algn="t" rotWithShape="0">
                    <a:prstClr val="black">
                      <a:alpha val="25000"/>
                    </a:prstClr>
                  </a:outerShdw>
                </a:effectLst>
                <a:latin typeface="Palatino Linotype"/>
              </a:rPr>
              <a:t>More Relatedness Measures </a:t>
            </a:r>
            <a:r>
              <a:rPr lang="en-US" kern="1200" dirty="0">
                <a:effectLst>
                  <a:outerShdw blurRad="63500" dist="38100" dir="5400000" algn="t" rotWithShape="0">
                    <a:prstClr val="black">
                      <a:alpha val="25000"/>
                    </a:prstClr>
                  </a:outerShdw>
                </a:effectLst>
                <a:latin typeface="Palatino Linotype"/>
              </a:rPr>
              <a:t>(</a:t>
            </a:r>
            <a:r>
              <a:rPr lang="en-US" kern="1200" dirty="0" err="1">
                <a:effectLst>
                  <a:outerShdw blurRad="63500" dist="38100" dir="5400000" algn="t" rotWithShape="0">
                    <a:prstClr val="black">
                      <a:alpha val="25000"/>
                    </a:prstClr>
                  </a:outerShdw>
                </a:effectLst>
                <a:latin typeface="Palatino Linotype"/>
              </a:rPr>
              <a:t>Ceccarelli</a:t>
            </a:r>
            <a:r>
              <a:rPr lang="en-US" kern="1200" dirty="0">
                <a:effectLst>
                  <a:outerShdw blurRad="63500" dist="38100" dir="5400000" algn="t" rotWithShape="0">
                    <a:prstClr val="black">
                      <a:alpha val="25000"/>
                    </a:prstClr>
                  </a:outerShdw>
                </a:effectLst>
                <a:latin typeface="Palatino Linotype"/>
              </a:rPr>
              <a:t> et al., 2013)</a:t>
            </a:r>
            <a:endParaRPr lang="en-US" altLang="zh-CN" kern="1200" dirty="0">
              <a:effectLst>
                <a:outerShdw blurRad="63500" dist="38100" dir="5400000" algn="t" rotWithShape="0">
                  <a:prstClr val="black">
                    <a:alpha val="25000"/>
                  </a:prstClr>
                </a:outerShdw>
              </a:effectLst>
              <a:latin typeface="Palatino Linotype"/>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80448"/>
            <a:ext cx="5544616" cy="6377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69</a:t>
            </a:fld>
            <a:endParaRPr lang="en-US" altLang="zh-TW" dirty="0"/>
          </a:p>
        </p:txBody>
      </p:sp>
    </p:spTree>
    <p:extLst>
      <p:ext uri="{BB962C8B-B14F-4D97-AF65-F5344CB8AC3E}">
        <p14:creationId xmlns:p14="http://schemas.microsoft.com/office/powerpoint/2010/main" val="126774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3"/>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B3110DA-74C3-4D25-A13A-8A01387C8797}" type="slidenum">
              <a:rPr lang="en-US" altLang="zh-TW" smtClean="0">
                <a:solidFill>
                  <a:srgbClr val="000000"/>
                </a:solidFill>
                <a:cs typeface="Arial Unicode MS" pitchFamily="34" charset="-128"/>
              </a:rPr>
              <a:pPr eaLnBrk="1" hangingPunct="1"/>
              <a:t>7</a:t>
            </a:fld>
            <a:endParaRPr lang="en-US" altLang="zh-TW" smtClean="0">
              <a:solidFill>
                <a:srgbClr val="000000"/>
              </a:solidFill>
              <a:cs typeface="Arial Unicode MS" pitchFamily="34" charset="-128"/>
            </a:endParaRPr>
          </a:p>
        </p:txBody>
      </p:sp>
      <p:sp>
        <p:nvSpPr>
          <p:cNvPr id="17410" name="Title 1"/>
          <p:cNvSpPr>
            <a:spLocks noGrp="1"/>
          </p:cNvSpPr>
          <p:nvPr>
            <p:ph type="title"/>
          </p:nvPr>
        </p:nvSpPr>
        <p:spPr/>
        <p:txBody>
          <a:bodyPr/>
          <a:lstStyle/>
          <a:p>
            <a:pPr eaLnBrk="1" hangingPunct="1"/>
            <a:r>
              <a:rPr lang="en-US" altLang="en-US" sz="2800" dirty="0" smtClean="0"/>
              <a:t>Reference resolution: (disambiguation to Wikipedia)</a:t>
            </a:r>
          </a:p>
        </p:txBody>
      </p:sp>
      <p:sp>
        <p:nvSpPr>
          <p:cNvPr id="3" name="Content Placeholder 2"/>
          <p:cNvSpPr>
            <a:spLocks noGrp="1"/>
          </p:cNvSpPr>
          <p:nvPr>
            <p:ph idx="1"/>
          </p:nvPr>
        </p:nvSpPr>
        <p:spPr/>
        <p:txBody>
          <a:bodyPr/>
          <a:lstStyle/>
          <a:p>
            <a:endParaRPr lang="en-US"/>
          </a:p>
        </p:txBody>
      </p:sp>
      <p:sp>
        <p:nvSpPr>
          <p:cNvPr id="10" name="Rectangle 9"/>
          <p:cNvSpPr/>
          <p:nvPr/>
        </p:nvSpPr>
        <p:spPr>
          <a:xfrm>
            <a:off x="152400" y="1143000"/>
            <a:ext cx="31242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dirty="0">
                <a:solidFill>
                  <a:srgbClr val="000000"/>
                </a:solidFill>
              </a:rPr>
              <a:t>It’s a version of </a:t>
            </a:r>
            <a:r>
              <a:rPr lang="en-US" b="1" i="1" u="sng" dirty="0">
                <a:solidFill>
                  <a:srgbClr val="FF0000"/>
                </a:solidFill>
              </a:rPr>
              <a:t>Chicago</a:t>
            </a:r>
            <a:r>
              <a:rPr lang="en-US" dirty="0">
                <a:solidFill>
                  <a:srgbClr val="000000"/>
                </a:solidFill>
              </a:rPr>
              <a:t> – the standard classic </a:t>
            </a:r>
            <a:r>
              <a:rPr lang="en-US" b="1" i="1" u="sng" dirty="0">
                <a:solidFill>
                  <a:srgbClr val="008000"/>
                </a:solidFill>
              </a:rPr>
              <a:t>Macintosh</a:t>
            </a:r>
            <a:r>
              <a:rPr lang="en-US" dirty="0">
                <a:solidFill>
                  <a:srgbClr val="000000"/>
                </a:solidFill>
              </a:rPr>
              <a:t> menu font, with that distinctive thick diagonal in the ”N”.</a:t>
            </a:r>
          </a:p>
        </p:txBody>
      </p:sp>
      <p:sp>
        <p:nvSpPr>
          <p:cNvPr id="12" name="Rectangle 11"/>
          <p:cNvSpPr/>
          <p:nvPr/>
        </p:nvSpPr>
        <p:spPr>
          <a:xfrm>
            <a:off x="3276600" y="1143000"/>
            <a:ext cx="28956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b="1" i="1" u="sng" dirty="0">
                <a:solidFill>
                  <a:srgbClr val="FF0000"/>
                </a:solidFill>
              </a:rPr>
              <a:t>Chicago</a:t>
            </a:r>
            <a:r>
              <a:rPr lang="en-US" dirty="0">
                <a:solidFill>
                  <a:srgbClr val="000000"/>
                </a:solidFill>
              </a:rPr>
              <a:t> was used by default for </a:t>
            </a:r>
            <a:r>
              <a:rPr lang="en-US" b="1" i="1" u="sng" dirty="0">
                <a:solidFill>
                  <a:srgbClr val="008000"/>
                </a:solidFill>
              </a:rPr>
              <a:t>Mac</a:t>
            </a:r>
            <a:r>
              <a:rPr lang="en-US" dirty="0">
                <a:solidFill>
                  <a:srgbClr val="000000"/>
                </a:solidFill>
              </a:rPr>
              <a:t> menus through </a:t>
            </a:r>
            <a:r>
              <a:rPr lang="en-US" b="1" i="1" u="sng" dirty="0" err="1">
                <a:solidFill>
                  <a:srgbClr val="008000"/>
                </a:solidFill>
              </a:rPr>
              <a:t>MacOS</a:t>
            </a:r>
            <a:r>
              <a:rPr lang="en-US" b="1" i="1" u="sng" dirty="0">
                <a:solidFill>
                  <a:srgbClr val="008000"/>
                </a:solidFill>
              </a:rPr>
              <a:t> 7.6</a:t>
            </a:r>
            <a:r>
              <a:rPr lang="en-US" dirty="0">
                <a:solidFill>
                  <a:srgbClr val="000000"/>
                </a:solidFill>
              </a:rPr>
              <a:t>, and </a:t>
            </a:r>
            <a:r>
              <a:rPr lang="en-US" b="1" i="1" u="sng" dirty="0">
                <a:solidFill>
                  <a:srgbClr val="008000"/>
                </a:solidFill>
              </a:rPr>
              <a:t>OS 8 </a:t>
            </a:r>
            <a:r>
              <a:rPr lang="en-US" dirty="0">
                <a:solidFill>
                  <a:srgbClr val="000000"/>
                </a:solidFill>
              </a:rPr>
              <a:t>was released mid-1997..</a:t>
            </a:r>
          </a:p>
        </p:txBody>
      </p:sp>
      <p:sp>
        <p:nvSpPr>
          <p:cNvPr id="13" name="Rectangle 12"/>
          <p:cNvSpPr/>
          <p:nvPr/>
        </p:nvSpPr>
        <p:spPr>
          <a:xfrm>
            <a:off x="6172200" y="1143000"/>
            <a:ext cx="28194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b="1" i="1" u="sng" dirty="0">
                <a:solidFill>
                  <a:srgbClr val="FF0000"/>
                </a:solidFill>
              </a:rPr>
              <a:t>Chicago</a:t>
            </a:r>
            <a:r>
              <a:rPr lang="en-US" b="1" i="1" u="sng" dirty="0">
                <a:solidFill>
                  <a:srgbClr val="000000"/>
                </a:solidFill>
              </a:rPr>
              <a:t> </a:t>
            </a:r>
            <a:r>
              <a:rPr lang="en-US" b="1" i="1" u="sng" dirty="0">
                <a:solidFill>
                  <a:srgbClr val="FF0000"/>
                </a:solidFill>
              </a:rPr>
              <a:t>VIII</a:t>
            </a:r>
            <a:r>
              <a:rPr lang="en-US" b="1" i="1" u="sng" dirty="0">
                <a:solidFill>
                  <a:srgbClr val="000000"/>
                </a:solidFill>
              </a:rPr>
              <a:t> </a:t>
            </a:r>
            <a:r>
              <a:rPr lang="en-US" dirty="0">
                <a:solidFill>
                  <a:srgbClr val="000000"/>
                </a:solidFill>
              </a:rPr>
              <a:t>was one of the early 70s-era </a:t>
            </a:r>
            <a:r>
              <a:rPr lang="en-US" b="1" i="1" u="sng" dirty="0">
                <a:solidFill>
                  <a:srgbClr val="FF0000"/>
                </a:solidFill>
              </a:rPr>
              <a:t>Chicago</a:t>
            </a:r>
            <a:r>
              <a:rPr lang="en-US" dirty="0">
                <a:solidFill>
                  <a:srgbClr val="000000"/>
                </a:solidFill>
              </a:rPr>
              <a:t> albums to catch my</a:t>
            </a:r>
          </a:p>
          <a:p>
            <a:pPr eaLnBrk="1" hangingPunct="1">
              <a:defRPr/>
            </a:pPr>
            <a:r>
              <a:rPr lang="en-US" dirty="0">
                <a:solidFill>
                  <a:srgbClr val="000000"/>
                </a:solidFill>
              </a:rPr>
              <a:t>ear, along with </a:t>
            </a:r>
            <a:r>
              <a:rPr lang="en-US" b="1" i="1" u="sng" dirty="0">
                <a:solidFill>
                  <a:srgbClr val="FF0000"/>
                </a:solidFill>
              </a:rPr>
              <a:t>Chicago II</a:t>
            </a:r>
            <a:r>
              <a:rPr lang="en-US" dirty="0">
                <a:solidFill>
                  <a:srgbClr val="FF0000"/>
                </a:solidFill>
              </a:rPr>
              <a:t>.</a:t>
            </a:r>
          </a:p>
        </p:txBody>
      </p:sp>
      <p:cxnSp>
        <p:nvCxnSpPr>
          <p:cNvPr id="21" name="Straight Arrow Connector 20"/>
          <p:cNvCxnSpPr/>
          <p:nvPr/>
        </p:nvCxnSpPr>
        <p:spPr>
          <a:xfrm rot="5400000">
            <a:off x="914400" y="1981200"/>
            <a:ext cx="1600200" cy="3810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rot="10800000" flipV="1">
            <a:off x="1600200" y="1295400"/>
            <a:ext cx="1828800" cy="17526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rot="5400000">
            <a:off x="1562100" y="3162300"/>
            <a:ext cx="3200400" cy="838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rot="16200000" flipH="1">
            <a:off x="3962400" y="3124200"/>
            <a:ext cx="2362200" cy="76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rot="16200000" flipH="1">
            <a:off x="5734050" y="2266950"/>
            <a:ext cx="2133600" cy="4953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p:nvCxnSpPr>
        <p:spPr>
          <a:xfrm rot="16200000" flipH="1">
            <a:off x="7658100" y="2705100"/>
            <a:ext cx="1219200" cy="3810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pic>
        <p:nvPicPr>
          <p:cNvPr id="17421" name="Picture 53" descr="apple-logo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971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7" name="Straight Arrow Connector 56"/>
          <p:cNvCxnSpPr/>
          <p:nvPr/>
        </p:nvCxnSpPr>
        <p:spPr>
          <a:xfrm rot="16200000" flipH="1">
            <a:off x="3276600" y="2362200"/>
            <a:ext cx="1447800" cy="76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pic>
        <p:nvPicPr>
          <p:cNvPr id="17423" name="Picture 67" descr="mac system 7.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257800"/>
            <a:ext cx="1238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69" descr="220px-Chicago_typeface_spec.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971800"/>
            <a:ext cx="111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75" descr="mac os 8.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419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Picture 77" descr="800px-Chicagothebandmillbrook_la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5876925"/>
            <a:ext cx="3429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Picture 79" descr="Chicago_-_Chicago_VIII.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91500" y="3429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Picture 81" descr="ChicagoIII.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3581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a:off x="2286000" y="1676400"/>
            <a:ext cx="1752600" cy="14478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rot="5400000">
            <a:off x="5524501" y="3771900"/>
            <a:ext cx="4191000" cy="3175"/>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10800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0" y="6356350"/>
            <a:ext cx="2057400" cy="365125"/>
          </a:xfrm>
          <a:prstGeom prst="rect">
            <a:avLst/>
          </a:prstGeom>
        </p:spPr>
        <p:txBody>
          <a:bodyPr/>
          <a:lstStyle/>
          <a:p>
            <a:fld id="{EEB5708E-3187-2946-AA3A-60029908881F}" type="slidenum">
              <a:rPr lang="en-US" smtClean="0"/>
              <a:t>70</a:t>
            </a:fld>
            <a:endParaRPr lang="en-US"/>
          </a:p>
        </p:txBody>
      </p:sp>
      <p:sp>
        <p:nvSpPr>
          <p:cNvPr id="6" name="Title 1"/>
          <p:cNvSpPr>
            <a:spLocks noGrp="1"/>
          </p:cNvSpPr>
          <p:nvPr>
            <p:ph type="title"/>
          </p:nvPr>
        </p:nvSpPr>
        <p:spPr>
          <a:xfrm>
            <a:off x="6524" y="-326580"/>
            <a:ext cx="9371384" cy="980728"/>
          </a:xfrm>
        </p:spPr>
        <p:txBody>
          <a:bodyPr/>
          <a:lstStyle/>
          <a:p>
            <a:pPr lvl="1">
              <a:defRPr/>
            </a:pPr>
            <a:r>
              <a:rPr lang="en-US" kern="1200" dirty="0" smtClean="0">
                <a:effectLst>
                  <a:outerShdw blurRad="63500" dist="38100" dir="5400000" algn="t" rotWithShape="0">
                    <a:prstClr val="black">
                      <a:alpha val="25000"/>
                    </a:prstClr>
                  </a:outerShdw>
                </a:effectLst>
                <a:latin typeface="Palatino Linotype"/>
              </a:rPr>
              <a:t>More Relatedness Measures </a:t>
            </a:r>
            <a:r>
              <a:rPr lang="en-US" kern="1200" dirty="0">
                <a:effectLst>
                  <a:outerShdw blurRad="63500" dist="38100" dir="5400000" algn="t" rotWithShape="0">
                    <a:prstClr val="black">
                      <a:alpha val="25000"/>
                    </a:prstClr>
                  </a:outerShdw>
                </a:effectLst>
                <a:latin typeface="Palatino Linotype"/>
              </a:rPr>
              <a:t>(</a:t>
            </a:r>
            <a:r>
              <a:rPr lang="en-US" kern="1200" dirty="0" err="1">
                <a:effectLst>
                  <a:outerShdw blurRad="63500" dist="38100" dir="5400000" algn="t" rotWithShape="0">
                    <a:prstClr val="black">
                      <a:alpha val="25000"/>
                    </a:prstClr>
                  </a:outerShdw>
                </a:effectLst>
                <a:latin typeface="Palatino Linotype"/>
              </a:rPr>
              <a:t>Ceccarelli</a:t>
            </a:r>
            <a:r>
              <a:rPr lang="en-US" kern="1200" dirty="0">
                <a:effectLst>
                  <a:outerShdw blurRad="63500" dist="38100" dir="5400000" algn="t" rotWithShape="0">
                    <a:prstClr val="black">
                      <a:alpha val="25000"/>
                    </a:prstClr>
                  </a:outerShdw>
                </a:effectLst>
                <a:latin typeface="Palatino Linotype"/>
              </a:rPr>
              <a:t> et al., 2013)</a:t>
            </a:r>
            <a:endParaRPr lang="en-US" altLang="zh-CN" kern="1200" dirty="0">
              <a:effectLst>
                <a:outerShdw blurRad="63500" dist="38100" dir="5400000" algn="t" rotWithShape="0">
                  <a:prstClr val="black">
                    <a:alpha val="25000"/>
                  </a:prstClr>
                </a:outerShdw>
              </a:effectLst>
              <a:latin typeface="Palatino Linotype"/>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505084"/>
            <a:ext cx="6157025" cy="6388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4199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19" y="0"/>
            <a:ext cx="8645323" cy="980728"/>
          </a:xfrm>
        </p:spPr>
        <p:txBody>
          <a:bodyPr/>
          <a:lstStyle/>
          <a:p>
            <a:r>
              <a:rPr lang="en-US" dirty="0"/>
              <a:t>Densest </a:t>
            </a:r>
            <a:r>
              <a:rPr lang="en-US" dirty="0" err="1"/>
              <a:t>Subgraph</a:t>
            </a:r>
            <a:r>
              <a:rPr lang="en-US" dirty="0"/>
              <a:t> Heuristic </a:t>
            </a:r>
            <a:r>
              <a:rPr lang="en-US" sz="2400" dirty="0"/>
              <a:t>(Moro et al., TACL2014)</a:t>
            </a:r>
            <a:endParaRPr lang="en-US" dirty="0"/>
          </a:p>
        </p:txBody>
      </p:sp>
      <p:sp>
        <p:nvSpPr>
          <p:cNvPr id="5" name="Content Placeholder 4"/>
          <p:cNvSpPr>
            <a:spLocks noGrp="1"/>
          </p:cNvSpPr>
          <p:nvPr>
            <p:ph idx="1"/>
          </p:nvPr>
        </p:nvSpPr>
        <p:spPr>
          <a:xfrm>
            <a:off x="254162" y="986120"/>
            <a:ext cx="8229600" cy="5001419"/>
          </a:xfrm>
        </p:spPr>
        <p:txBody>
          <a:bodyPr/>
          <a:lstStyle/>
          <a:p>
            <a:r>
              <a:rPr lang="en-US" dirty="0"/>
              <a:t>Target KB: </a:t>
            </a:r>
            <a:r>
              <a:rPr lang="en-US" b="1" dirty="0" err="1"/>
              <a:t>Babelnet</a:t>
            </a:r>
            <a:r>
              <a:rPr lang="en-US" dirty="0"/>
              <a:t> (</a:t>
            </a:r>
            <a:r>
              <a:rPr lang="en-US" dirty="0" err="1"/>
              <a:t>Navigli</a:t>
            </a:r>
            <a:r>
              <a:rPr lang="en-US" dirty="0"/>
              <a:t> &amp; </a:t>
            </a:r>
            <a:r>
              <a:rPr lang="en-US" dirty="0" err="1"/>
              <a:t>Ponzetto</a:t>
            </a:r>
            <a:r>
              <a:rPr lang="en-US" dirty="0"/>
              <a:t>, </a:t>
            </a:r>
            <a:r>
              <a:rPr lang="en-US" i="1" dirty="0"/>
              <a:t>AI </a:t>
            </a:r>
            <a:r>
              <a:rPr lang="en-US" dirty="0"/>
              <a:t>2012) </a:t>
            </a:r>
          </a:p>
          <a:p>
            <a:pPr lvl="1"/>
            <a:r>
              <a:rPr lang="en-US" dirty="0"/>
              <a:t>A </a:t>
            </a:r>
            <a:r>
              <a:rPr lang="en-US" b="1" dirty="0"/>
              <a:t>semantic network </a:t>
            </a:r>
            <a:r>
              <a:rPr lang="en-US" dirty="0"/>
              <a:t>of concepts (including named entities), with typed edges for semantic relations, in multiple languages.</a:t>
            </a:r>
          </a:p>
          <a:p>
            <a:r>
              <a:rPr lang="en-US" dirty="0" err="1"/>
              <a:t>Babelfy</a:t>
            </a:r>
            <a:r>
              <a:rPr lang="en-US" dirty="0"/>
              <a:t> System</a:t>
            </a:r>
          </a:p>
          <a:p>
            <a:pPr lvl="1"/>
            <a:r>
              <a:rPr lang="en-US" dirty="0"/>
              <a:t>1. Assign weights  to and remove labels from edges using </a:t>
            </a:r>
            <a:r>
              <a:rPr lang="en-US" i="1" dirty="0"/>
              <a:t>directed triangles</a:t>
            </a:r>
          </a:p>
          <a:p>
            <a:pPr lvl="2"/>
            <a:r>
              <a:rPr lang="en-US" dirty="0"/>
              <a:t>Inspired by (Watts &amp; </a:t>
            </a:r>
            <a:r>
              <a:rPr lang="en-US" dirty="0" err="1"/>
              <a:t>Strogatz</a:t>
            </a:r>
            <a:r>
              <a:rPr lang="en-US" dirty="0"/>
              <a:t> 1998)</a:t>
            </a:r>
          </a:p>
          <a:p>
            <a:pPr lvl="1"/>
            <a:r>
              <a:rPr lang="en-US" dirty="0"/>
              <a:t>2. Create </a:t>
            </a:r>
            <a:r>
              <a:rPr lang="en-US" i="1" dirty="0"/>
              <a:t>semantic signature</a:t>
            </a:r>
            <a:r>
              <a:rPr lang="en-US" dirty="0"/>
              <a:t> via Random Walk with Restart (RWR) (Tong et al., 2006) using edge weights for probability</a:t>
            </a:r>
          </a:p>
          <a:p>
            <a:pPr lvl="2"/>
            <a:r>
              <a:rPr lang="en-US" dirty="0" err="1"/>
              <a:t>SemSign</a:t>
            </a:r>
            <a:r>
              <a:rPr lang="en-US" baseline="-25000" dirty="0" err="1"/>
              <a:t>c</a:t>
            </a:r>
            <a:r>
              <a:rPr lang="en-US" dirty="0"/>
              <a:t> – set of concepts most related to </a:t>
            </a:r>
            <a:r>
              <a:rPr lang="en-US" i="1" dirty="0"/>
              <a:t>c</a:t>
            </a:r>
            <a:r>
              <a:rPr lang="en-US" dirty="0"/>
              <a:t> based on RWR</a:t>
            </a:r>
            <a:endParaRPr lang="en-US" i="1" dirty="0"/>
          </a:p>
          <a:p>
            <a:pPr lvl="1"/>
            <a:r>
              <a:rPr lang="en-US" dirty="0"/>
              <a:t>3. Graph - V: (m, c) candidates E: based on </a:t>
            </a:r>
            <a:r>
              <a:rPr lang="en-US" dirty="0" err="1"/>
              <a:t>SemSign</a:t>
            </a:r>
            <a:endParaRPr lang="en-US" dirty="0"/>
          </a:p>
          <a:p>
            <a:pPr lvl="1"/>
            <a:r>
              <a:rPr lang="en-US" dirty="0"/>
              <a:t>4. Reduce ambiguity by approximating Densest </a:t>
            </a:r>
            <a:r>
              <a:rPr lang="en-US" dirty="0" err="1"/>
              <a:t>Subgraph</a:t>
            </a:r>
            <a:endParaRPr lang="en-US" dirty="0"/>
          </a:p>
          <a:p>
            <a:pPr lvl="2"/>
            <a:r>
              <a:rPr lang="en-US" dirty="0"/>
              <a:t>Hypothesis: The best concept for a mention comes from the densest portion of the graph</a:t>
            </a:r>
          </a:p>
          <a:p>
            <a:pPr lvl="1"/>
            <a:endParaRPr lang="en-US" dirty="0"/>
          </a:p>
          <a:p>
            <a:endParaRPr lang="en-US" dirty="0"/>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71</a:t>
            </a:fld>
            <a:endParaRPr lang="en-US" altLang="zh-TW" dirty="0"/>
          </a:p>
        </p:txBody>
      </p:sp>
    </p:spTree>
    <p:extLst>
      <p:ext uri="{BB962C8B-B14F-4D97-AF65-F5344CB8AC3E}">
        <p14:creationId xmlns:p14="http://schemas.microsoft.com/office/powerpoint/2010/main" val="25010904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alatino Linotype" pitchFamily="18" charset="0"/>
              </a:rPr>
              <a:t>NIL Detection and Clustering</a:t>
            </a:r>
            <a:endParaRPr lang="en-US" dirty="0"/>
          </a:p>
        </p:txBody>
      </p:sp>
      <p:sp>
        <p:nvSpPr>
          <p:cNvPr id="3" name="Content Placeholder 2"/>
          <p:cNvSpPr>
            <a:spLocks noGrp="1"/>
          </p:cNvSpPr>
          <p:nvPr>
            <p:ph idx="1"/>
          </p:nvPr>
        </p:nvSpPr>
        <p:spPr/>
        <p:txBody>
          <a:bodyPr/>
          <a:lstStyle/>
          <a:p>
            <a:r>
              <a:rPr lang="en-US" dirty="0" smtClean="0"/>
              <a:t>The key difference between Wikification and Entity Linking is the way NIL are treated.</a:t>
            </a:r>
          </a:p>
          <a:p>
            <a:r>
              <a:rPr lang="en-US" dirty="0" smtClean="0"/>
              <a:t>In </a:t>
            </a:r>
            <a:r>
              <a:rPr lang="en-US" dirty="0" smtClean="0">
                <a:solidFill>
                  <a:srgbClr val="C00000"/>
                </a:solidFill>
              </a:rPr>
              <a:t>Wikification:</a:t>
            </a:r>
            <a:r>
              <a:rPr lang="en-US" dirty="0" smtClean="0"/>
              <a:t> </a:t>
            </a:r>
          </a:p>
          <a:p>
            <a:pPr lvl="1"/>
            <a:r>
              <a:rPr lang="en-US" dirty="0" smtClean="0"/>
              <a:t>Local Processing</a:t>
            </a:r>
          </a:p>
          <a:p>
            <a:pPr lvl="1"/>
            <a:r>
              <a:rPr lang="en-US" dirty="0" smtClean="0"/>
              <a:t>Each mention </a:t>
            </a:r>
            <a:r>
              <a:rPr lang="en-US" dirty="0" smtClean="0">
                <a:latin typeface="Palatino Linotype"/>
              </a:rPr>
              <a:t>m</a:t>
            </a:r>
            <a:r>
              <a:rPr lang="en-US" baseline="-25000" dirty="0" smtClean="0">
                <a:latin typeface="Calibri"/>
              </a:rPr>
              <a:t>i</a:t>
            </a:r>
            <a:r>
              <a:rPr lang="en-US" dirty="0" smtClean="0"/>
              <a:t> that does not correspond to title </a:t>
            </a:r>
            <a:r>
              <a:rPr lang="en-US" dirty="0" smtClean="0">
                <a:latin typeface="Palatino Linotype"/>
              </a:rPr>
              <a:t>t</a:t>
            </a:r>
            <a:r>
              <a:rPr lang="en-US" baseline="-25000" dirty="0" smtClean="0">
                <a:latin typeface="Calibri"/>
              </a:rPr>
              <a:t>i</a:t>
            </a:r>
            <a:r>
              <a:rPr lang="en-US" dirty="0" smtClean="0"/>
              <a:t> is mapped to NIL.</a:t>
            </a:r>
          </a:p>
          <a:p>
            <a:r>
              <a:rPr lang="en-US" dirty="0" smtClean="0"/>
              <a:t>In </a:t>
            </a:r>
            <a:r>
              <a:rPr lang="en-US" dirty="0" smtClean="0">
                <a:solidFill>
                  <a:srgbClr val="C00000"/>
                </a:solidFill>
              </a:rPr>
              <a:t>Entity Linking: </a:t>
            </a:r>
          </a:p>
          <a:p>
            <a:pPr lvl="1"/>
            <a:r>
              <a:rPr lang="en-US" dirty="0" smtClean="0"/>
              <a:t>Global Processing</a:t>
            </a:r>
          </a:p>
          <a:p>
            <a:pPr lvl="1"/>
            <a:r>
              <a:rPr lang="en-US" dirty="0" smtClean="0"/>
              <a:t>Cluster all mentions </a:t>
            </a:r>
            <a:r>
              <a:rPr lang="en-US" dirty="0" smtClean="0">
                <a:latin typeface="Palatino Linotype"/>
              </a:rPr>
              <a:t>m</a:t>
            </a:r>
            <a:r>
              <a:rPr lang="en-US" baseline="-25000" dirty="0" smtClean="0">
                <a:latin typeface="Calibri"/>
              </a:rPr>
              <a:t>i</a:t>
            </a:r>
            <a:r>
              <a:rPr lang="en-US" dirty="0" smtClean="0"/>
              <a:t> that represent the same concept</a:t>
            </a:r>
          </a:p>
          <a:p>
            <a:pPr lvl="1"/>
            <a:r>
              <a:rPr lang="en-US" dirty="0" smtClean="0"/>
              <a:t>If this cluster does not correspond to a title </a:t>
            </a:r>
            <a:r>
              <a:rPr lang="en-US" dirty="0" smtClean="0">
                <a:latin typeface="Palatino Linotype"/>
              </a:rPr>
              <a:t>t</a:t>
            </a:r>
            <a:r>
              <a:rPr lang="en-US" baseline="-25000" dirty="0" smtClean="0">
                <a:latin typeface="Calibri"/>
              </a:rPr>
              <a:t>i</a:t>
            </a:r>
            <a:r>
              <a:rPr lang="en-US" dirty="0" smtClean="0"/>
              <a:t>, map </a:t>
            </a:r>
            <a:r>
              <a:rPr lang="en-US" dirty="0" smtClean="0">
                <a:latin typeface="+mj-lt"/>
              </a:rPr>
              <a:t>it</a:t>
            </a:r>
            <a:r>
              <a:rPr lang="en-US" dirty="0" smtClean="0"/>
              <a:t> to NIL.</a:t>
            </a:r>
          </a:p>
          <a:p>
            <a:r>
              <a:rPr lang="en-US" dirty="0" smtClean="0"/>
              <a:t>Mapping to NIL is challenging in both cases</a:t>
            </a:r>
          </a:p>
          <a:p>
            <a:endParaRPr lang="en-US" dirty="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72</a:t>
            </a:fld>
            <a:endParaRPr lang="en-US" altLang="zh-TW" dirty="0"/>
          </a:p>
        </p:txBody>
      </p:sp>
    </p:spTree>
    <p:extLst>
      <p:ext uri="{BB962C8B-B14F-4D97-AF65-F5344CB8AC3E}">
        <p14:creationId xmlns:p14="http://schemas.microsoft.com/office/powerpoint/2010/main" val="11829661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Can 10246"/>
          <p:cNvSpPr/>
          <p:nvPr/>
        </p:nvSpPr>
        <p:spPr>
          <a:xfrm>
            <a:off x="7452320" y="1141762"/>
            <a:ext cx="720080" cy="178318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40" name="TextBox 10239"/>
          <p:cNvSpPr txBox="1"/>
          <p:nvPr/>
        </p:nvSpPr>
        <p:spPr>
          <a:xfrm>
            <a:off x="7524328" y="1270679"/>
            <a:ext cx="576064" cy="307777"/>
          </a:xfrm>
          <a:prstGeom prst="rect">
            <a:avLst/>
          </a:prstGeom>
          <a:noFill/>
        </p:spPr>
        <p:txBody>
          <a:bodyPr wrap="square" rtlCol="0">
            <a:spAutoFit/>
          </a:bodyPr>
          <a:lstStyle/>
          <a:p>
            <a:r>
              <a:rPr lang="en-US" sz="1400">
                <a:latin typeface="Hoefler Text"/>
                <a:cs typeface="Hoefler Text"/>
              </a:rPr>
              <a:t>W</a:t>
            </a:r>
            <a:r>
              <a:rPr lang="en-US" sz="1400" baseline="-25000">
                <a:latin typeface="Arial"/>
                <a:cs typeface="Arial"/>
              </a:rPr>
              <a:t>1</a:t>
            </a:r>
          </a:p>
        </p:txBody>
      </p:sp>
      <p:sp>
        <p:nvSpPr>
          <p:cNvPr id="67" name="TextBox 66"/>
          <p:cNvSpPr txBox="1"/>
          <p:nvPr/>
        </p:nvSpPr>
        <p:spPr>
          <a:xfrm>
            <a:off x="7524328" y="1609055"/>
            <a:ext cx="576064" cy="307777"/>
          </a:xfrm>
          <a:prstGeom prst="rect">
            <a:avLst/>
          </a:prstGeom>
          <a:noFill/>
        </p:spPr>
        <p:txBody>
          <a:bodyPr wrap="square" rtlCol="0">
            <a:spAutoFit/>
          </a:bodyPr>
          <a:lstStyle/>
          <a:p>
            <a:r>
              <a:rPr lang="en-US" sz="1400">
                <a:latin typeface="Hoefler Text"/>
                <a:cs typeface="Hoefler Text"/>
              </a:rPr>
              <a:t>W</a:t>
            </a:r>
            <a:r>
              <a:rPr lang="en-US" sz="1400" baseline="-25000">
                <a:latin typeface="Arial"/>
                <a:cs typeface="Arial"/>
              </a:rPr>
              <a:t>2</a:t>
            </a:r>
          </a:p>
        </p:txBody>
      </p:sp>
      <p:sp>
        <p:nvSpPr>
          <p:cNvPr id="68" name="TextBox 67"/>
          <p:cNvSpPr txBox="1"/>
          <p:nvPr/>
        </p:nvSpPr>
        <p:spPr>
          <a:xfrm>
            <a:off x="7524328" y="1988840"/>
            <a:ext cx="576064" cy="307777"/>
          </a:xfrm>
          <a:prstGeom prst="rect">
            <a:avLst/>
          </a:prstGeom>
          <a:noFill/>
        </p:spPr>
        <p:txBody>
          <a:bodyPr wrap="square" rtlCol="0">
            <a:spAutoFit/>
          </a:bodyPr>
          <a:lstStyle/>
          <a:p>
            <a:r>
              <a:rPr lang="en-US" sz="1400">
                <a:latin typeface="Hoefler Text"/>
                <a:cs typeface="Hoefler Text"/>
              </a:rPr>
              <a:t>W</a:t>
            </a:r>
            <a:r>
              <a:rPr lang="en-US" sz="1400" baseline="-25000">
                <a:latin typeface="Arial"/>
                <a:cs typeface="Arial"/>
              </a:rPr>
              <a:t>N</a:t>
            </a:r>
          </a:p>
        </p:txBody>
      </p:sp>
      <p:sp>
        <p:nvSpPr>
          <p:cNvPr id="69" name="TextBox 68"/>
          <p:cNvSpPr txBox="1"/>
          <p:nvPr/>
        </p:nvSpPr>
        <p:spPr>
          <a:xfrm>
            <a:off x="7524328" y="2449017"/>
            <a:ext cx="720080" cy="307777"/>
          </a:xfrm>
          <a:prstGeom prst="rect">
            <a:avLst/>
          </a:prstGeom>
          <a:noFill/>
        </p:spPr>
        <p:txBody>
          <a:bodyPr wrap="square" rtlCol="0">
            <a:spAutoFit/>
          </a:bodyPr>
          <a:lstStyle/>
          <a:p>
            <a:r>
              <a:rPr lang="en-US" sz="1400" b="1">
                <a:latin typeface="Hoefler Text"/>
                <a:cs typeface="Hoefler Text"/>
              </a:rPr>
              <a:t>W</a:t>
            </a:r>
            <a:r>
              <a:rPr lang="en-US" sz="1400" b="1" baseline="-25000">
                <a:latin typeface="Arial"/>
                <a:cs typeface="Arial"/>
              </a:rPr>
              <a:t>NIL</a:t>
            </a:r>
          </a:p>
        </p:txBody>
      </p:sp>
      <p:sp>
        <p:nvSpPr>
          <p:cNvPr id="2" name="Title 1"/>
          <p:cNvSpPr>
            <a:spLocks noGrp="1"/>
          </p:cNvSpPr>
          <p:nvPr>
            <p:ph type="title"/>
          </p:nvPr>
        </p:nvSpPr>
        <p:spPr>
          <a:xfrm>
            <a:off x="230832" y="-171400"/>
            <a:ext cx="8229600" cy="980728"/>
          </a:xfrm>
        </p:spPr>
        <p:txBody>
          <a:bodyPr/>
          <a:lstStyle/>
          <a:p>
            <a:r>
              <a:rPr lang="en-US"/>
              <a:t>NIL Detection</a:t>
            </a:r>
          </a:p>
        </p:txBody>
      </p:sp>
      <p:sp>
        <p:nvSpPr>
          <p:cNvPr id="44" name="Content Placeholder 43"/>
          <p:cNvSpPr>
            <a:spLocks noGrp="1"/>
          </p:cNvSpPr>
          <p:nvPr>
            <p:ph idx="1"/>
          </p:nvPr>
        </p:nvSpPr>
        <p:spPr>
          <a:xfrm>
            <a:off x="179512" y="4858072"/>
            <a:ext cx="3024336" cy="1800200"/>
          </a:xfrm>
        </p:spPr>
        <p:txBody>
          <a:bodyPr/>
          <a:lstStyle/>
          <a:p>
            <a:r>
              <a:rPr lang="en-US" sz="1800" dirty="0"/>
              <a:t>Concept Mention Identification (above)</a:t>
            </a:r>
          </a:p>
          <a:p>
            <a:r>
              <a:rPr lang="en-US" sz="1800" dirty="0"/>
              <a:t>Not all NP’s are linkable</a:t>
            </a:r>
          </a:p>
        </p:txBody>
      </p:sp>
      <p:pic>
        <p:nvPicPr>
          <p:cNvPr id="11" name="Picture 10" descr="Wikipedi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72166"/>
            <a:ext cx="936104" cy="100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uble Brace 8"/>
          <p:cNvSpPr/>
          <p:nvPr/>
        </p:nvSpPr>
        <p:spPr>
          <a:xfrm>
            <a:off x="1331640" y="1617944"/>
            <a:ext cx="2448272" cy="720081"/>
          </a:xfrm>
          <a:prstGeom prst="bracePair">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2843808" y="1761961"/>
            <a:ext cx="1076917" cy="369332"/>
          </a:xfrm>
          <a:prstGeom prst="rect">
            <a:avLst/>
          </a:prstGeom>
          <a:noFill/>
        </p:spPr>
        <p:txBody>
          <a:bodyPr wrap="square" rtlCol="0">
            <a:spAutoFit/>
          </a:bodyPr>
          <a:lstStyle/>
          <a:p>
            <a:r>
              <a:rPr lang="en-US" i="1" u="sng"/>
              <a:t>NIL</a:t>
            </a:r>
          </a:p>
        </p:txBody>
      </p:sp>
      <p:sp>
        <p:nvSpPr>
          <p:cNvPr id="15" name="TextBox 14"/>
          <p:cNvSpPr txBox="1"/>
          <p:nvPr/>
        </p:nvSpPr>
        <p:spPr>
          <a:xfrm>
            <a:off x="2572601" y="1670789"/>
            <a:ext cx="271207" cy="523220"/>
          </a:xfrm>
          <a:prstGeom prst="rect">
            <a:avLst/>
          </a:prstGeom>
          <a:noFill/>
        </p:spPr>
        <p:txBody>
          <a:bodyPr wrap="square" rtlCol="0">
            <a:spAutoFit/>
          </a:bodyPr>
          <a:lstStyle/>
          <a:p>
            <a:r>
              <a:rPr lang="en-US" sz="2800"/>
              <a:t>,</a:t>
            </a:r>
          </a:p>
        </p:txBody>
      </p:sp>
      <p:sp>
        <p:nvSpPr>
          <p:cNvPr id="17" name="TextBox 16"/>
          <p:cNvSpPr txBox="1"/>
          <p:nvPr/>
        </p:nvSpPr>
        <p:spPr>
          <a:xfrm>
            <a:off x="233702" y="2636912"/>
            <a:ext cx="2538098" cy="738664"/>
          </a:xfrm>
          <a:prstGeom prst="rect">
            <a:avLst/>
          </a:prstGeom>
          <a:noFill/>
        </p:spPr>
        <p:txBody>
          <a:bodyPr wrap="square" rtlCol="0">
            <a:spAutoFit/>
          </a:bodyPr>
          <a:lstStyle/>
          <a:p>
            <a:r>
              <a:rPr lang="en-US" sz="1400" b="1"/>
              <a:t>Jordan</a:t>
            </a:r>
            <a:r>
              <a:rPr lang="en-US" sz="1400"/>
              <a:t> accepted a basketball scholarship to North Carolina, …</a:t>
            </a:r>
          </a:p>
        </p:txBody>
      </p:sp>
      <p:sp>
        <p:nvSpPr>
          <p:cNvPr id="18" name="TextBox 17"/>
          <p:cNvSpPr txBox="1"/>
          <p:nvPr/>
        </p:nvSpPr>
        <p:spPr>
          <a:xfrm>
            <a:off x="2267744" y="3050376"/>
            <a:ext cx="2366017" cy="738664"/>
          </a:xfrm>
          <a:prstGeom prst="rect">
            <a:avLst/>
          </a:prstGeom>
          <a:noFill/>
        </p:spPr>
        <p:txBody>
          <a:bodyPr wrap="square" rtlCol="0">
            <a:spAutoFit/>
          </a:bodyPr>
          <a:lstStyle/>
          <a:p>
            <a:r>
              <a:rPr lang="en-US" sz="1400"/>
              <a:t>In the 1980’s </a:t>
            </a:r>
            <a:r>
              <a:rPr lang="en-US" sz="1400" b="1"/>
              <a:t>Jordan</a:t>
            </a:r>
            <a:r>
              <a:rPr lang="en-US" sz="1400"/>
              <a:t> began developing recurrent neural networks.</a:t>
            </a:r>
          </a:p>
        </p:txBody>
      </p:sp>
      <p:sp>
        <p:nvSpPr>
          <p:cNvPr id="19" name="TextBox 18"/>
          <p:cNvSpPr txBox="1"/>
          <p:nvPr/>
        </p:nvSpPr>
        <p:spPr>
          <a:xfrm>
            <a:off x="3995936" y="2618328"/>
            <a:ext cx="2745170" cy="523220"/>
          </a:xfrm>
          <a:prstGeom prst="rect">
            <a:avLst/>
          </a:prstGeom>
          <a:noFill/>
        </p:spPr>
        <p:txBody>
          <a:bodyPr wrap="square" rtlCol="0">
            <a:spAutoFit/>
          </a:bodyPr>
          <a:lstStyle/>
          <a:p>
            <a:r>
              <a:rPr lang="en-US" sz="1400"/>
              <a:t>Local man </a:t>
            </a:r>
            <a:r>
              <a:rPr lang="en-US" sz="1400" b="1"/>
              <a:t>Michael</a:t>
            </a:r>
            <a:r>
              <a:rPr lang="en-US" sz="1400"/>
              <a:t> </a:t>
            </a:r>
            <a:r>
              <a:rPr lang="en-US" sz="1400" b="1"/>
              <a:t>Jordan</a:t>
            </a:r>
            <a:r>
              <a:rPr lang="en-US" sz="1400"/>
              <a:t> was appointed county coroner …</a:t>
            </a:r>
          </a:p>
        </p:txBody>
      </p:sp>
      <p:cxnSp>
        <p:nvCxnSpPr>
          <p:cNvPr id="21" name="Straight Arrow Connector 20"/>
          <p:cNvCxnSpPr>
            <a:endCxn id="16" idx="2"/>
          </p:cNvCxnSpPr>
          <p:nvPr/>
        </p:nvCxnSpPr>
        <p:spPr>
          <a:xfrm flipH="1" flipV="1">
            <a:off x="3382267" y="2131293"/>
            <a:ext cx="2053829" cy="505619"/>
          </a:xfrm>
          <a:prstGeom prst="straightConnector1">
            <a:avLst/>
          </a:prstGeom>
          <a:ln>
            <a:solidFill>
              <a:srgbClr val="9C525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8" idx="0"/>
          </p:cNvCxnSpPr>
          <p:nvPr/>
        </p:nvCxnSpPr>
        <p:spPr>
          <a:xfrm flipH="1" flipV="1">
            <a:off x="2483768" y="2338025"/>
            <a:ext cx="966985" cy="712351"/>
          </a:xfrm>
          <a:prstGeom prst="straightConnector1">
            <a:avLst/>
          </a:prstGeom>
          <a:ln>
            <a:solidFill>
              <a:srgbClr val="9C5252"/>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755576" y="2368136"/>
            <a:ext cx="936104" cy="268776"/>
          </a:xfrm>
          <a:prstGeom prst="straightConnector1">
            <a:avLst/>
          </a:prstGeom>
          <a:ln>
            <a:solidFill>
              <a:srgbClr val="9C5252"/>
            </a:solidFill>
            <a:tailEnd type="arrow"/>
          </a:ln>
        </p:spPr>
        <p:style>
          <a:lnRef idx="2">
            <a:schemeClr val="accent1"/>
          </a:lnRef>
          <a:fillRef idx="0">
            <a:schemeClr val="accent1"/>
          </a:fillRef>
          <a:effectRef idx="1">
            <a:schemeClr val="accent1"/>
          </a:effectRef>
          <a:fontRef idx="minor">
            <a:schemeClr val="tx1"/>
          </a:fontRef>
        </p:style>
      </p:cxnSp>
      <p:sp>
        <p:nvSpPr>
          <p:cNvPr id="33" name="Rectangular Callout 32"/>
          <p:cNvSpPr>
            <a:spLocks noChangeArrowheads="1"/>
          </p:cNvSpPr>
          <p:nvPr/>
        </p:nvSpPr>
        <p:spPr bwMode="auto">
          <a:xfrm>
            <a:off x="3529391" y="209645"/>
            <a:ext cx="3813410" cy="1061034"/>
          </a:xfrm>
          <a:prstGeom prst="wedgeRectCallout">
            <a:avLst>
              <a:gd name="adj1" fmla="val 59636"/>
              <a:gd name="adj2" fmla="val 68467"/>
            </a:avLst>
          </a:prstGeom>
          <a:solidFill>
            <a:srgbClr val="FFFFCC"/>
          </a:solidFill>
          <a:ln w="28575" algn="ctr">
            <a:solidFill>
              <a:srgbClr val="FF9933"/>
            </a:solidFill>
            <a:round/>
            <a:headEnd/>
            <a:tailEnd/>
          </a:ln>
        </p:spPr>
        <p:txBody>
          <a:bodyPr/>
          <a:lstStyle/>
          <a:p>
            <a:r>
              <a:rPr lang="en-US" sz="1600" b="1" dirty="0" smtClean="0">
                <a:latin typeface="Calibri" panose="020F0502020204030204" pitchFamily="34" charset="0"/>
              </a:rPr>
              <a:t>1. Augment KB with NIL entry and </a:t>
            </a:r>
            <a:r>
              <a:rPr lang="en-US" sz="1600" b="1" u="sng" dirty="0" smtClean="0">
                <a:latin typeface="Calibri" panose="020F0502020204030204" pitchFamily="34" charset="0"/>
              </a:rPr>
              <a:t>treat it like any other entry</a:t>
            </a:r>
          </a:p>
          <a:p>
            <a:r>
              <a:rPr lang="en-US" sz="1600" b="1" dirty="0">
                <a:solidFill>
                  <a:srgbClr val="000000"/>
                </a:solidFill>
                <a:latin typeface="Calibri" panose="020F0502020204030204" pitchFamily="34" charset="0"/>
              </a:rPr>
              <a:t>2. Include general NIL-indicating features</a:t>
            </a:r>
          </a:p>
        </p:txBody>
      </p:sp>
      <p:sp>
        <p:nvSpPr>
          <p:cNvPr id="36" name="TextBox 3"/>
          <p:cNvSpPr txBox="1">
            <a:spLocks noChangeArrowheads="1"/>
          </p:cNvSpPr>
          <p:nvPr/>
        </p:nvSpPr>
        <p:spPr bwMode="auto">
          <a:xfrm>
            <a:off x="208262" y="1141762"/>
            <a:ext cx="2275506" cy="400110"/>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smtClean="0">
                <a:solidFill>
                  <a:srgbClr val="000000"/>
                </a:solidFill>
                <a:latin typeface="Calibri" pitchFamily="34" charset="0"/>
              </a:rPr>
              <a:t>Is it in the KB?</a:t>
            </a:r>
            <a:endParaRPr lang="en-US" sz="2000" b="1" dirty="0" smtClean="0">
              <a:solidFill>
                <a:srgbClr val="000000"/>
              </a:solidFill>
              <a:latin typeface="Calibri" pitchFamily="34" charset="0"/>
            </a:endParaRPr>
          </a:p>
        </p:txBody>
      </p:sp>
      <p:sp>
        <p:nvSpPr>
          <p:cNvPr id="37" name="TextBox 3"/>
          <p:cNvSpPr txBox="1">
            <a:spLocks noChangeArrowheads="1"/>
          </p:cNvSpPr>
          <p:nvPr/>
        </p:nvSpPr>
        <p:spPr bwMode="auto">
          <a:xfrm>
            <a:off x="251520" y="4354016"/>
            <a:ext cx="2232248" cy="400110"/>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smtClean="0">
                <a:solidFill>
                  <a:srgbClr val="000000"/>
                </a:solidFill>
                <a:latin typeface="Calibri" pitchFamily="34" charset="0"/>
              </a:rPr>
              <a:t>Is it an </a:t>
            </a:r>
            <a:r>
              <a:rPr lang="en-US" sz="2000" i="1" dirty="0" smtClean="0">
                <a:solidFill>
                  <a:srgbClr val="000000"/>
                </a:solidFill>
                <a:latin typeface="Calibri" pitchFamily="34" charset="0"/>
              </a:rPr>
              <a:t>entity</a:t>
            </a:r>
            <a:r>
              <a:rPr lang="en-US" sz="2000" dirty="0" smtClean="0">
                <a:solidFill>
                  <a:srgbClr val="000000"/>
                </a:solidFill>
                <a:latin typeface="Calibri" pitchFamily="34" charset="0"/>
              </a:rPr>
              <a:t>?</a:t>
            </a:r>
            <a:endParaRPr lang="en-US" sz="2000" b="1" dirty="0" smtClean="0">
              <a:solidFill>
                <a:srgbClr val="000000"/>
              </a:solidFill>
              <a:latin typeface="Calibri" pitchFamily="34" charset="0"/>
            </a:endParaRPr>
          </a:p>
        </p:txBody>
      </p:sp>
      <p:pic>
        <p:nvPicPr>
          <p:cNvPr id="39" name="Picture 38" descr="Screenshot 2014-06-07 22.16.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864" y="5081622"/>
            <a:ext cx="2780411" cy="1360626"/>
          </a:xfrm>
          <a:prstGeom prst="rect">
            <a:avLst/>
          </a:prstGeom>
        </p:spPr>
      </p:pic>
      <p:pic>
        <p:nvPicPr>
          <p:cNvPr id="41" name="Picture 40" descr="Screenshot 2014-06-07 22.22.3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8184" y="5088403"/>
            <a:ext cx="2700565" cy="1353845"/>
          </a:xfrm>
          <a:prstGeom prst="rect">
            <a:avLst/>
          </a:prstGeom>
        </p:spPr>
      </p:pic>
      <p:sp>
        <p:nvSpPr>
          <p:cNvPr id="42" name="TextBox 41"/>
          <p:cNvSpPr txBox="1"/>
          <p:nvPr/>
        </p:nvSpPr>
        <p:spPr>
          <a:xfrm>
            <a:off x="4214716" y="4777407"/>
            <a:ext cx="1581420" cy="307777"/>
          </a:xfrm>
          <a:prstGeom prst="rect">
            <a:avLst/>
          </a:prstGeom>
          <a:noFill/>
        </p:spPr>
        <p:txBody>
          <a:bodyPr wrap="none" rtlCol="0">
            <a:spAutoFit/>
          </a:bodyPr>
          <a:lstStyle/>
          <a:p>
            <a:r>
              <a:rPr lang="en-US" sz="1400" b="1" dirty="0"/>
              <a:t>“Prices Quoted”</a:t>
            </a:r>
          </a:p>
        </p:txBody>
      </p:sp>
      <p:sp>
        <p:nvSpPr>
          <p:cNvPr id="45" name="TextBox 44"/>
          <p:cNvSpPr txBox="1"/>
          <p:nvPr/>
        </p:nvSpPr>
        <p:spPr>
          <a:xfrm>
            <a:off x="7020272" y="4777407"/>
            <a:ext cx="1501383" cy="307777"/>
          </a:xfrm>
          <a:prstGeom prst="rect">
            <a:avLst/>
          </a:prstGeom>
          <a:noFill/>
        </p:spPr>
        <p:txBody>
          <a:bodyPr wrap="none" rtlCol="0">
            <a:spAutoFit/>
          </a:bodyPr>
          <a:lstStyle/>
          <a:p>
            <a:r>
              <a:rPr lang="en-US" sz="1400" b="1"/>
              <a:t>“Soluble Fiber”</a:t>
            </a:r>
          </a:p>
        </p:txBody>
      </p:sp>
      <p:sp>
        <p:nvSpPr>
          <p:cNvPr id="46" name="Rectangular Callout 45"/>
          <p:cNvSpPr>
            <a:spLocks noChangeArrowheads="1"/>
          </p:cNvSpPr>
          <p:nvPr/>
        </p:nvSpPr>
        <p:spPr bwMode="auto">
          <a:xfrm>
            <a:off x="6674778" y="3573016"/>
            <a:ext cx="2160241" cy="577113"/>
          </a:xfrm>
          <a:prstGeom prst="wedgeRectCallout">
            <a:avLst>
              <a:gd name="adj1" fmla="val 52682"/>
              <a:gd name="adj2" fmla="val 275270"/>
            </a:avLst>
          </a:prstGeom>
          <a:solidFill>
            <a:srgbClr val="FFFFCC"/>
          </a:solidFill>
          <a:ln w="28575" algn="ctr">
            <a:solidFill>
              <a:srgbClr val="FF9933"/>
            </a:solidFill>
            <a:round/>
            <a:headEnd/>
            <a:tailEnd/>
          </a:ln>
        </p:spPr>
        <p:txBody>
          <a:bodyPr/>
          <a:lstStyle/>
          <a:p>
            <a:r>
              <a:rPr lang="en-US" sz="1600" b="1" dirty="0" smtClean="0">
                <a:latin typeface="Calibri" panose="020F0502020204030204" pitchFamily="34" charset="0"/>
              </a:rPr>
              <a:t>Sudden Google Books frequency spike: </a:t>
            </a:r>
            <a:r>
              <a:rPr lang="en-US" sz="1600" b="1" dirty="0" smtClean="0">
                <a:solidFill>
                  <a:srgbClr val="FF0000"/>
                </a:solidFill>
                <a:latin typeface="Calibri" panose="020F0502020204030204" pitchFamily="34" charset="0"/>
              </a:rPr>
              <a:t>Entity</a:t>
            </a:r>
            <a:endParaRPr lang="en-US" sz="1600" b="1" dirty="0">
              <a:solidFill>
                <a:srgbClr val="FF0000"/>
              </a:solidFill>
              <a:latin typeface="Calibri" panose="020F0502020204030204" pitchFamily="34" charset="0"/>
            </a:endParaRPr>
          </a:p>
        </p:txBody>
      </p:sp>
      <p:sp>
        <p:nvSpPr>
          <p:cNvPr id="47" name="Rectangular Callout 46"/>
          <p:cNvSpPr>
            <a:spLocks noChangeArrowheads="1"/>
          </p:cNvSpPr>
          <p:nvPr/>
        </p:nvSpPr>
        <p:spPr bwMode="auto">
          <a:xfrm>
            <a:off x="3419872" y="4354016"/>
            <a:ext cx="2160241" cy="432048"/>
          </a:xfrm>
          <a:prstGeom prst="wedgeRectCallout">
            <a:avLst>
              <a:gd name="adj1" fmla="val -5347"/>
              <a:gd name="adj2" fmla="val 326864"/>
            </a:avLst>
          </a:prstGeom>
          <a:solidFill>
            <a:srgbClr val="FFFFCC"/>
          </a:solidFill>
          <a:ln w="28575" algn="ctr">
            <a:solidFill>
              <a:srgbClr val="FF9933"/>
            </a:solidFill>
            <a:round/>
            <a:headEnd/>
            <a:tailEnd/>
          </a:ln>
        </p:spPr>
        <p:txBody>
          <a:bodyPr/>
          <a:lstStyle/>
          <a:p>
            <a:r>
              <a:rPr lang="en-US" sz="1600" b="1" dirty="0" smtClean="0">
                <a:latin typeface="Calibri" panose="020F0502020204030204" pitchFamily="34" charset="0"/>
              </a:rPr>
              <a:t>No spike: </a:t>
            </a:r>
            <a:r>
              <a:rPr lang="en-US" sz="1600" b="1" dirty="0" smtClean="0">
                <a:solidFill>
                  <a:srgbClr val="FF0000"/>
                </a:solidFill>
                <a:latin typeface="Calibri" panose="020F0502020204030204" pitchFamily="34" charset="0"/>
              </a:rPr>
              <a:t>Not an entity</a:t>
            </a:r>
            <a:endParaRPr lang="en-US" sz="1600" b="1" dirty="0">
              <a:solidFill>
                <a:srgbClr val="FF0000"/>
              </a:solidFill>
              <a:latin typeface="Calibri" panose="020F0502020204030204" pitchFamily="34" charset="0"/>
            </a:endParaRPr>
          </a:p>
        </p:txBody>
      </p:sp>
      <p:sp>
        <p:nvSpPr>
          <p:cNvPr id="50" name="Rectangular Callout 49"/>
          <p:cNvSpPr>
            <a:spLocks noChangeArrowheads="1"/>
          </p:cNvSpPr>
          <p:nvPr/>
        </p:nvSpPr>
        <p:spPr bwMode="auto">
          <a:xfrm>
            <a:off x="178505" y="3777427"/>
            <a:ext cx="4500500" cy="576589"/>
          </a:xfrm>
          <a:prstGeom prst="wedgeRectCallout">
            <a:avLst>
              <a:gd name="adj1" fmla="val -7090"/>
              <a:gd name="adj2" fmla="val -169481"/>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1. Binary classification (Within KB vs. NIL)</a:t>
            </a:r>
          </a:p>
          <a:p>
            <a:r>
              <a:rPr lang="en-US" sz="1600" b="1" dirty="0">
                <a:solidFill>
                  <a:srgbClr val="000000"/>
                </a:solidFill>
                <a:latin typeface="Calibri" panose="020F0502020204030204" pitchFamily="34" charset="0"/>
              </a:rPr>
              <a:t>2. Select NIL cutoff by tuning confidence threshold</a:t>
            </a:r>
          </a:p>
        </p:txBody>
      </p:sp>
      <p:cxnSp>
        <p:nvCxnSpPr>
          <p:cNvPr id="70" name="Straight Arrow Connector 69"/>
          <p:cNvCxnSpPr>
            <a:stCxn id="19" idx="0"/>
            <a:endCxn id="69" idx="1"/>
          </p:cNvCxnSpPr>
          <p:nvPr/>
        </p:nvCxnSpPr>
        <p:spPr>
          <a:xfrm flipV="1">
            <a:off x="5368521" y="2602906"/>
            <a:ext cx="2155807" cy="15422"/>
          </a:xfrm>
          <a:prstGeom prst="straightConnector1">
            <a:avLst/>
          </a:prstGeom>
          <a:ln>
            <a:solidFill>
              <a:srgbClr val="9C5252"/>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607799" y="2924944"/>
            <a:ext cx="492593" cy="369332"/>
          </a:xfrm>
          <a:prstGeom prst="rect">
            <a:avLst/>
          </a:prstGeom>
          <a:noFill/>
        </p:spPr>
        <p:txBody>
          <a:bodyPr wrap="none" rtlCol="0">
            <a:spAutoFit/>
          </a:bodyPr>
          <a:lstStyle/>
          <a:p>
            <a:r>
              <a:rPr lang="en-US"/>
              <a:t>KB</a:t>
            </a: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73</a:t>
            </a:fld>
            <a:endParaRPr lang="en-US" altLang="zh-TW" dirty="0"/>
          </a:p>
        </p:txBody>
      </p:sp>
    </p:spTree>
    <p:extLst>
      <p:ext uri="{BB962C8B-B14F-4D97-AF65-F5344CB8AC3E}">
        <p14:creationId xmlns:p14="http://schemas.microsoft.com/office/powerpoint/2010/main" val="422412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animBg="1"/>
      <p:bldP spid="10240" grpId="0"/>
      <p:bldP spid="67" grpId="0"/>
      <p:bldP spid="68" grpId="0"/>
      <p:bldP spid="69" grpId="0"/>
      <p:bldP spid="44" grpId="0" build="p"/>
      <p:bldP spid="33" grpId="0" animBg="1"/>
      <p:bldP spid="37" grpId="0" animBg="1"/>
      <p:bldP spid="42" grpId="0"/>
      <p:bldP spid="45" grpId="0"/>
      <p:bldP spid="46" grpId="0" animBg="1"/>
      <p:bldP spid="47" grpId="0" animBg="1"/>
      <p:bldP spid="50" grpId="0" animBg="1"/>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zh-CN" dirty="0" smtClean="0"/>
              <a:t>NIL Detection: Main Challenges </a:t>
            </a:r>
            <a:endParaRPr lang="en-US" dirty="0"/>
          </a:p>
        </p:txBody>
      </p:sp>
      <p:sp>
        <p:nvSpPr>
          <p:cNvPr id="32771" name="Rectangle 3"/>
          <p:cNvSpPr>
            <a:spLocks noGrp="1" noChangeArrowheads="1"/>
          </p:cNvSpPr>
          <p:nvPr>
            <p:ph idx="1"/>
          </p:nvPr>
        </p:nvSpPr>
        <p:spPr>
          <a:xfrm>
            <a:off x="457200" y="863492"/>
            <a:ext cx="8363272" cy="5001419"/>
          </a:xfrm>
        </p:spPr>
        <p:txBody>
          <a:bodyPr/>
          <a:lstStyle/>
          <a:p>
            <a:r>
              <a:rPr lang="en-US" dirty="0" smtClean="0"/>
              <a:t>Wikipedia’s </a:t>
            </a:r>
            <a:r>
              <a:rPr lang="en-US" dirty="0"/>
              <a:t>hyperlinks offer a wealth of disambiguated mentions that can be leveraged to train a </a:t>
            </a:r>
            <a:r>
              <a:rPr lang="en-US" dirty="0" err="1"/>
              <a:t>Wikification</a:t>
            </a:r>
            <a:r>
              <a:rPr lang="en-US" dirty="0"/>
              <a:t> system</a:t>
            </a:r>
            <a:r>
              <a:rPr lang="en-US" dirty="0" smtClean="0"/>
              <a:t>.</a:t>
            </a:r>
          </a:p>
          <a:p>
            <a:r>
              <a:rPr lang="en-US" dirty="0" smtClean="0"/>
              <a:t>However, relative to mentions </a:t>
            </a:r>
            <a:r>
              <a:rPr lang="en-US" dirty="0"/>
              <a:t>from general text, Wikipedia mentions are disproportionately likely to have corresponding Wikipedia </a:t>
            </a:r>
            <a:r>
              <a:rPr lang="en-US" dirty="0" smtClean="0"/>
              <a:t>pages</a:t>
            </a:r>
          </a:p>
          <a:p>
            <a:r>
              <a:rPr lang="en-US" dirty="0" smtClean="0"/>
              <a:t>Accounting </a:t>
            </a:r>
            <a:r>
              <a:rPr lang="en-US" dirty="0"/>
              <a:t>for this </a:t>
            </a:r>
            <a:r>
              <a:rPr lang="en-US" dirty="0" smtClean="0"/>
              <a:t>bias from statistical models </a:t>
            </a:r>
            <a:r>
              <a:rPr lang="en-US" dirty="0"/>
              <a:t>requires more than simply training a </a:t>
            </a:r>
            <a:r>
              <a:rPr lang="en-US" dirty="0" err="1"/>
              <a:t>Wikification</a:t>
            </a:r>
            <a:r>
              <a:rPr lang="en-US" dirty="0"/>
              <a:t> system on a moderate number of examples from non-Wikipedia </a:t>
            </a:r>
            <a:r>
              <a:rPr lang="en-US" dirty="0" smtClean="0"/>
              <a:t>text</a:t>
            </a:r>
          </a:p>
          <a:p>
            <a:r>
              <a:rPr lang="en-US" dirty="0" smtClean="0"/>
              <a:t>Applying </a:t>
            </a:r>
            <a:r>
              <a:rPr lang="en-US" dirty="0"/>
              <a:t>distinct semi-supervised and active learning approaches to the task is a primary area of future </a:t>
            </a:r>
            <a:r>
              <a:rPr lang="en-US" dirty="0" smtClean="0"/>
              <a:t>work</a:t>
            </a:r>
          </a:p>
          <a:p>
            <a:r>
              <a:rPr lang="en-US" dirty="0" smtClean="0"/>
              <a:t>More </a:t>
            </a:r>
            <a:r>
              <a:rPr lang="en-US" dirty="0"/>
              <a:t>advanced </a:t>
            </a:r>
            <a:r>
              <a:rPr lang="en-US" dirty="0" err="1"/>
              <a:t>selectional</a:t>
            </a:r>
            <a:r>
              <a:rPr lang="en-US" dirty="0"/>
              <a:t> preference methods should be applied to solve the cases when the correct referent is ranked very low by statistical models, and combine multi-dimensional </a:t>
            </a:r>
            <a:r>
              <a:rPr lang="en-US" dirty="0" smtClean="0"/>
              <a:t>clues</a:t>
            </a:r>
            <a:endParaRPr lang="en-US" dirty="0"/>
          </a:p>
          <a:p>
            <a:endParaRPr lang="en-US" altLang="zh-CN" sz="2200" dirty="0" smtClean="0"/>
          </a:p>
        </p:txBody>
      </p:sp>
      <p:sp>
        <p:nvSpPr>
          <p:cNvPr id="2" name="Slide Number Placeholder 1"/>
          <p:cNvSpPr>
            <a:spLocks noGrp="1"/>
          </p:cNvSpPr>
          <p:nvPr>
            <p:ph type="sldNum" sz="quarter" idx="4"/>
          </p:nvPr>
        </p:nvSpPr>
        <p:spPr>
          <a:xfrm>
            <a:off x="4114800" y="6453336"/>
            <a:ext cx="914400" cy="228600"/>
          </a:xfrm>
          <a:prstGeom prst="rect">
            <a:avLst/>
          </a:prstGeom>
        </p:spPr>
        <p:txBody>
          <a:bodyPr/>
          <a:lstStyle/>
          <a:p>
            <a:fld id="{949EA72D-AFDA-4341-B72A-4A95FB1F0E84}" type="slidenum">
              <a:rPr lang="en-US" altLang="zh-TW" smtClean="0"/>
              <a:pPr/>
              <a:t>74</a:t>
            </a:fld>
            <a:endParaRPr lang="en-US" altLang="zh-TW" dirty="0"/>
          </a:p>
        </p:txBody>
      </p:sp>
      <p:sp>
        <p:nvSpPr>
          <p:cNvPr id="32772" name="Rectangle 2"/>
          <p:cNvSpPr>
            <a:spLocks noChangeArrowheads="1"/>
          </p:cNvSpPr>
          <p:nvPr/>
        </p:nvSpPr>
        <p:spPr bwMode="auto">
          <a:xfrm>
            <a:off x="1009650" y="2905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00100" indent="-800100">
              <a:lnSpc>
                <a:spcPct val="100000"/>
              </a:lnSpc>
              <a:spcBef>
                <a:spcPct val="0"/>
              </a:spcBef>
              <a:buClrTx/>
              <a:buSzTx/>
              <a:buFontTx/>
              <a:buNone/>
            </a:pPr>
            <a:endParaRPr lang="en-US" altLang="zh-CN" sz="3400" dirty="0">
              <a:solidFill>
                <a:schemeClr val="tx2"/>
              </a:solidFill>
              <a:latin typeface="Garamond" pitchFamily="18" charset="0"/>
            </a:endParaRPr>
          </a:p>
        </p:txBody>
      </p:sp>
    </p:spTree>
    <p:extLst>
      <p:ext uri="{BB962C8B-B14F-4D97-AF65-F5344CB8AC3E}">
        <p14:creationId xmlns:p14="http://schemas.microsoft.com/office/powerpoint/2010/main" val="8579838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NIL Clustering</a:t>
            </a:r>
            <a:endParaRPr lang="en-US" dirty="0"/>
          </a:p>
        </p:txBody>
      </p:sp>
      <p:sp>
        <p:nvSpPr>
          <p:cNvPr id="12" name="TextBox 3"/>
          <p:cNvSpPr txBox="1">
            <a:spLocks noChangeArrowheads="1"/>
          </p:cNvSpPr>
          <p:nvPr/>
        </p:nvSpPr>
        <p:spPr bwMode="auto">
          <a:xfrm>
            <a:off x="611560" y="3982538"/>
            <a:ext cx="2803715" cy="400110"/>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b="1" dirty="0">
                <a:solidFill>
                  <a:srgbClr val="FF0000"/>
                </a:solidFill>
                <a:latin typeface="Calibri" pitchFamily="34" charset="0"/>
              </a:rPr>
              <a:t>Often difficult to beat!</a:t>
            </a:r>
          </a:p>
        </p:txBody>
      </p:sp>
      <p:sp>
        <p:nvSpPr>
          <p:cNvPr id="45" name="椭圆 51"/>
          <p:cNvSpPr>
            <a:spLocks noChangeArrowheads="1"/>
          </p:cNvSpPr>
          <p:nvPr/>
        </p:nvSpPr>
        <p:spPr bwMode="auto">
          <a:xfrm rot="16808032">
            <a:off x="6623562" y="5077401"/>
            <a:ext cx="998205" cy="854295"/>
          </a:xfrm>
          <a:prstGeom prst="ellipse">
            <a:avLst/>
          </a:prstGeom>
          <a:solidFill>
            <a:srgbClr val="F8A54A">
              <a:alpha val="27058"/>
            </a:srgbClr>
          </a:solidFill>
          <a:ln w="9525">
            <a:noFill/>
            <a:round/>
            <a:headEnd/>
            <a:tailEnd/>
          </a:ln>
        </p:spPr>
        <p:txBody>
          <a:bodyPr/>
          <a:lstStyle/>
          <a:p>
            <a:pPr>
              <a:lnSpc>
                <a:spcPct val="90000"/>
              </a:lnSpc>
            </a:pPr>
            <a:endParaRPr lang="zh-CN" altLang="en-US">
              <a:ea typeface="宋体" pitchFamily="2" charset="-122"/>
            </a:endParaRPr>
          </a:p>
        </p:txBody>
      </p:sp>
      <p:sp>
        <p:nvSpPr>
          <p:cNvPr id="46" name="椭圆 50"/>
          <p:cNvSpPr>
            <a:spLocks noChangeArrowheads="1"/>
          </p:cNvSpPr>
          <p:nvPr/>
        </p:nvSpPr>
        <p:spPr bwMode="auto">
          <a:xfrm rot="217383">
            <a:off x="4357581" y="4822436"/>
            <a:ext cx="1995022" cy="1281113"/>
          </a:xfrm>
          <a:prstGeom prst="ellipse">
            <a:avLst/>
          </a:prstGeom>
          <a:solidFill>
            <a:schemeClr val="accent1">
              <a:alpha val="27058"/>
            </a:schemeClr>
          </a:solidFill>
          <a:ln w="9525">
            <a:noFill/>
            <a:round/>
            <a:headEnd/>
            <a:tailEnd/>
          </a:ln>
        </p:spPr>
        <p:txBody>
          <a:bodyPr/>
          <a:lstStyle/>
          <a:p>
            <a:pPr>
              <a:lnSpc>
                <a:spcPct val="90000"/>
              </a:lnSpc>
            </a:pPr>
            <a:endParaRPr lang="zh-CN" altLang="en-US">
              <a:ea typeface="宋体" pitchFamily="2" charset="-122"/>
            </a:endParaRPr>
          </a:p>
        </p:txBody>
      </p:sp>
      <p:grpSp>
        <p:nvGrpSpPr>
          <p:cNvPr id="47" name="组合 48"/>
          <p:cNvGrpSpPr>
            <a:grpSpLocks/>
          </p:cNvGrpSpPr>
          <p:nvPr/>
        </p:nvGrpSpPr>
        <p:grpSpPr bwMode="auto">
          <a:xfrm>
            <a:off x="4379806" y="5379649"/>
            <a:ext cx="2674937" cy="296862"/>
            <a:chOff x="3291854" y="4595492"/>
            <a:chExt cx="2675718" cy="296532"/>
          </a:xfrm>
        </p:grpSpPr>
        <p:grpSp>
          <p:nvGrpSpPr>
            <p:cNvPr id="48" name="组合 32"/>
            <p:cNvGrpSpPr>
              <a:grpSpLocks/>
            </p:cNvGrpSpPr>
            <p:nvPr/>
          </p:nvGrpSpPr>
          <p:grpSpPr bwMode="auto">
            <a:xfrm>
              <a:off x="3291854" y="4595492"/>
              <a:ext cx="2675718" cy="296532"/>
              <a:chOff x="3907940" y="2949590"/>
              <a:chExt cx="2675718" cy="296532"/>
            </a:xfrm>
          </p:grpSpPr>
          <p:sp>
            <p:nvSpPr>
              <p:cNvPr id="50" name="椭圆 31"/>
              <p:cNvSpPr>
                <a:spLocks noChangeArrowheads="1"/>
              </p:cNvSpPr>
              <p:nvPr/>
            </p:nvSpPr>
            <p:spPr bwMode="auto">
              <a:xfrm>
                <a:off x="3907940" y="2949590"/>
                <a:ext cx="206865" cy="205093"/>
              </a:xfrm>
              <a:prstGeom prst="ellipse">
                <a:avLst/>
              </a:prstGeom>
              <a:solidFill>
                <a:schemeClr val="accent1"/>
              </a:solidFill>
              <a:ln w="9525">
                <a:noFill/>
                <a:round/>
                <a:headEnd/>
                <a:tailEnd/>
              </a:ln>
            </p:spPr>
            <p:txBody>
              <a:bodyPr/>
              <a:lstStyle/>
              <a:p>
                <a:pPr marL="341313" indent="-341313">
                  <a:lnSpc>
                    <a:spcPct val="90000"/>
                  </a:lnSpc>
                </a:pPr>
                <a:endParaRPr lang="zh-CN" altLang="en-US" sz="2500">
                  <a:ea typeface="宋体" pitchFamily="2" charset="-122"/>
                </a:endParaRPr>
              </a:p>
            </p:txBody>
          </p:sp>
          <p:sp>
            <p:nvSpPr>
              <p:cNvPr id="51" name="矩形 35"/>
              <p:cNvSpPr>
                <a:spLocks noChangeArrowheads="1"/>
              </p:cNvSpPr>
              <p:nvPr/>
            </p:nvSpPr>
            <p:spPr bwMode="auto">
              <a:xfrm>
                <a:off x="6400780" y="3063244"/>
                <a:ext cx="182878" cy="182878"/>
              </a:xfrm>
              <a:prstGeom prst="rect">
                <a:avLst/>
              </a:prstGeom>
              <a:solidFill>
                <a:srgbClr val="F8A54A"/>
              </a:solidFill>
              <a:ln w="9525">
                <a:noFill/>
                <a:miter lim="800000"/>
                <a:headEnd/>
                <a:tailEnd/>
              </a:ln>
            </p:spPr>
            <p:txBody>
              <a:bodyPr/>
              <a:lstStyle/>
              <a:p>
                <a:pPr>
                  <a:lnSpc>
                    <a:spcPct val="90000"/>
                  </a:lnSpc>
                </a:pPr>
                <a:endParaRPr lang="zh-CN" altLang="en-US">
                  <a:ea typeface="宋体" pitchFamily="2" charset="-122"/>
                </a:endParaRPr>
              </a:p>
            </p:txBody>
          </p:sp>
        </p:grpSp>
        <p:sp>
          <p:nvSpPr>
            <p:cNvPr id="49" name="椭圆 31"/>
            <p:cNvSpPr>
              <a:spLocks noChangeArrowheads="1"/>
            </p:cNvSpPr>
            <p:nvPr/>
          </p:nvSpPr>
          <p:spPr bwMode="auto">
            <a:xfrm>
              <a:off x="4937756" y="4617707"/>
              <a:ext cx="206865" cy="205093"/>
            </a:xfrm>
            <a:prstGeom prst="ellipse">
              <a:avLst/>
            </a:prstGeom>
            <a:solidFill>
              <a:schemeClr val="accent1"/>
            </a:solidFill>
            <a:ln w="9525">
              <a:noFill/>
              <a:round/>
              <a:headEnd/>
              <a:tailEnd/>
            </a:ln>
          </p:spPr>
          <p:txBody>
            <a:bodyPr/>
            <a:lstStyle/>
            <a:p>
              <a:pPr marL="341313" indent="-341313">
                <a:lnSpc>
                  <a:spcPct val="90000"/>
                </a:lnSpc>
              </a:pPr>
              <a:endParaRPr lang="zh-CN" altLang="en-US" sz="2500">
                <a:ea typeface="宋体" pitchFamily="2" charset="-122"/>
              </a:endParaRPr>
            </a:p>
          </p:txBody>
        </p:sp>
      </p:grpSp>
      <p:grpSp>
        <p:nvGrpSpPr>
          <p:cNvPr id="52" name="组合 49"/>
          <p:cNvGrpSpPr>
            <a:grpSpLocks/>
          </p:cNvGrpSpPr>
          <p:nvPr/>
        </p:nvGrpSpPr>
        <p:grpSpPr bwMode="auto">
          <a:xfrm>
            <a:off x="4744931" y="5012936"/>
            <a:ext cx="2560637" cy="936625"/>
            <a:chOff x="3657610" y="4229736"/>
            <a:chExt cx="2560292" cy="936605"/>
          </a:xfrm>
        </p:grpSpPr>
        <p:sp>
          <p:nvSpPr>
            <p:cNvPr id="53" name="椭圆 31"/>
            <p:cNvSpPr>
              <a:spLocks noChangeArrowheads="1"/>
            </p:cNvSpPr>
            <p:nvPr/>
          </p:nvSpPr>
          <p:spPr bwMode="auto">
            <a:xfrm>
              <a:off x="3657610" y="4229736"/>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54" name="椭圆 31"/>
            <p:cNvSpPr>
              <a:spLocks noChangeArrowheads="1"/>
            </p:cNvSpPr>
            <p:nvPr/>
          </p:nvSpPr>
          <p:spPr bwMode="auto">
            <a:xfrm>
              <a:off x="4023366" y="4617707"/>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55" name="椭圆 31"/>
            <p:cNvSpPr>
              <a:spLocks noChangeArrowheads="1"/>
            </p:cNvSpPr>
            <p:nvPr/>
          </p:nvSpPr>
          <p:spPr bwMode="auto">
            <a:xfrm>
              <a:off x="4114805" y="4343390"/>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56" name="椭圆 31"/>
            <p:cNvSpPr>
              <a:spLocks noChangeArrowheads="1"/>
            </p:cNvSpPr>
            <p:nvPr/>
          </p:nvSpPr>
          <p:spPr bwMode="auto">
            <a:xfrm>
              <a:off x="3657610" y="4617707"/>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57" name="椭圆 31"/>
            <p:cNvSpPr>
              <a:spLocks noChangeArrowheads="1"/>
            </p:cNvSpPr>
            <p:nvPr/>
          </p:nvSpPr>
          <p:spPr bwMode="auto">
            <a:xfrm>
              <a:off x="4273696" y="4869809"/>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58" name="椭圆 31"/>
            <p:cNvSpPr>
              <a:spLocks noChangeArrowheads="1"/>
            </p:cNvSpPr>
            <p:nvPr/>
          </p:nvSpPr>
          <p:spPr bwMode="auto">
            <a:xfrm>
              <a:off x="4456574" y="4504053"/>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59" name="椭圆 31"/>
            <p:cNvSpPr>
              <a:spLocks noChangeArrowheads="1"/>
            </p:cNvSpPr>
            <p:nvPr/>
          </p:nvSpPr>
          <p:spPr bwMode="auto">
            <a:xfrm>
              <a:off x="4548013" y="4229736"/>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60" name="矩形 44"/>
            <p:cNvSpPr>
              <a:spLocks noChangeArrowheads="1"/>
            </p:cNvSpPr>
            <p:nvPr/>
          </p:nvSpPr>
          <p:spPr bwMode="auto">
            <a:xfrm>
              <a:off x="6035024" y="4861546"/>
              <a:ext cx="182878" cy="182878"/>
            </a:xfrm>
            <a:prstGeom prst="rect">
              <a:avLst/>
            </a:prstGeom>
            <a:noFill/>
            <a:ln w="9525" algn="ctr">
              <a:solidFill>
                <a:srgbClr val="F8A54A"/>
              </a:solidFill>
              <a:round/>
              <a:headEnd/>
              <a:tailEnd/>
            </a:ln>
          </p:spPr>
          <p:txBody>
            <a:bodyPr/>
            <a:lstStyle/>
            <a:p>
              <a:pPr>
                <a:lnSpc>
                  <a:spcPct val="90000"/>
                </a:lnSpc>
              </a:pPr>
              <a:endParaRPr lang="zh-CN" altLang="en-US">
                <a:ea typeface="宋体" pitchFamily="2" charset="-122"/>
              </a:endParaRPr>
            </a:p>
          </p:txBody>
        </p:sp>
        <p:sp>
          <p:nvSpPr>
            <p:cNvPr id="61" name="矩形 45"/>
            <p:cNvSpPr>
              <a:spLocks noChangeArrowheads="1"/>
            </p:cNvSpPr>
            <p:nvPr/>
          </p:nvSpPr>
          <p:spPr bwMode="auto">
            <a:xfrm>
              <a:off x="6035024" y="4434829"/>
              <a:ext cx="182878" cy="182878"/>
            </a:xfrm>
            <a:prstGeom prst="rect">
              <a:avLst/>
            </a:prstGeom>
            <a:noFill/>
            <a:ln w="9525" algn="ctr">
              <a:solidFill>
                <a:srgbClr val="F8A54A"/>
              </a:solidFill>
              <a:round/>
              <a:headEnd/>
              <a:tailEnd/>
            </a:ln>
          </p:spPr>
          <p:txBody>
            <a:bodyPr/>
            <a:lstStyle/>
            <a:p>
              <a:pPr>
                <a:lnSpc>
                  <a:spcPct val="90000"/>
                </a:lnSpc>
              </a:pPr>
              <a:endParaRPr lang="zh-CN" altLang="en-US">
                <a:ea typeface="宋体" pitchFamily="2" charset="-122"/>
              </a:endParaRPr>
            </a:p>
          </p:txBody>
        </p:sp>
        <p:sp>
          <p:nvSpPr>
            <p:cNvPr id="62" name="椭圆 31"/>
            <p:cNvSpPr>
              <a:spLocks noChangeArrowheads="1"/>
            </p:cNvSpPr>
            <p:nvPr/>
          </p:nvSpPr>
          <p:spPr bwMode="auto">
            <a:xfrm>
              <a:off x="4639452" y="4800585"/>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63" name="椭圆 31"/>
            <p:cNvSpPr>
              <a:spLocks noChangeArrowheads="1"/>
            </p:cNvSpPr>
            <p:nvPr/>
          </p:nvSpPr>
          <p:spPr bwMode="auto">
            <a:xfrm>
              <a:off x="3725062" y="4961248"/>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grpSp>
      <p:grpSp>
        <p:nvGrpSpPr>
          <p:cNvPr id="64" name="组合 48"/>
          <p:cNvGrpSpPr>
            <a:grpSpLocks/>
          </p:cNvGrpSpPr>
          <p:nvPr/>
        </p:nvGrpSpPr>
        <p:grpSpPr bwMode="auto">
          <a:xfrm>
            <a:off x="4319096" y="3638572"/>
            <a:ext cx="2674937" cy="296862"/>
            <a:chOff x="3291854" y="4595492"/>
            <a:chExt cx="2675718" cy="296532"/>
          </a:xfrm>
        </p:grpSpPr>
        <p:grpSp>
          <p:nvGrpSpPr>
            <p:cNvPr id="65" name="组合 32"/>
            <p:cNvGrpSpPr>
              <a:grpSpLocks/>
            </p:cNvGrpSpPr>
            <p:nvPr/>
          </p:nvGrpSpPr>
          <p:grpSpPr bwMode="auto">
            <a:xfrm>
              <a:off x="3291854" y="4595492"/>
              <a:ext cx="2675718" cy="296532"/>
              <a:chOff x="3907940" y="2949590"/>
              <a:chExt cx="2675718" cy="296532"/>
            </a:xfrm>
          </p:grpSpPr>
          <p:sp>
            <p:nvSpPr>
              <p:cNvPr id="67" name="椭圆 31"/>
              <p:cNvSpPr>
                <a:spLocks noChangeArrowheads="1"/>
              </p:cNvSpPr>
              <p:nvPr/>
            </p:nvSpPr>
            <p:spPr bwMode="auto">
              <a:xfrm>
                <a:off x="3907940" y="2949590"/>
                <a:ext cx="206865" cy="205093"/>
              </a:xfrm>
              <a:prstGeom prst="ellipse">
                <a:avLst/>
              </a:prstGeom>
              <a:solidFill>
                <a:schemeClr val="accent1"/>
              </a:solidFill>
              <a:ln w="9525">
                <a:noFill/>
                <a:round/>
                <a:headEnd/>
                <a:tailEnd/>
              </a:ln>
            </p:spPr>
            <p:txBody>
              <a:bodyPr/>
              <a:lstStyle/>
              <a:p>
                <a:pPr marL="341313" indent="-341313">
                  <a:lnSpc>
                    <a:spcPct val="90000"/>
                  </a:lnSpc>
                </a:pPr>
                <a:endParaRPr lang="zh-CN" altLang="en-US" sz="2500">
                  <a:ea typeface="宋体" pitchFamily="2" charset="-122"/>
                </a:endParaRPr>
              </a:p>
            </p:txBody>
          </p:sp>
          <p:sp>
            <p:nvSpPr>
              <p:cNvPr id="68" name="矩形 35"/>
              <p:cNvSpPr>
                <a:spLocks noChangeArrowheads="1"/>
              </p:cNvSpPr>
              <p:nvPr/>
            </p:nvSpPr>
            <p:spPr bwMode="auto">
              <a:xfrm>
                <a:off x="6400780" y="3063244"/>
                <a:ext cx="182878" cy="182878"/>
              </a:xfrm>
              <a:prstGeom prst="rect">
                <a:avLst/>
              </a:prstGeom>
              <a:solidFill>
                <a:srgbClr val="F8A54A"/>
              </a:solidFill>
              <a:ln w="9525">
                <a:noFill/>
                <a:miter lim="800000"/>
                <a:headEnd/>
                <a:tailEnd/>
              </a:ln>
            </p:spPr>
            <p:txBody>
              <a:bodyPr/>
              <a:lstStyle/>
              <a:p>
                <a:pPr>
                  <a:lnSpc>
                    <a:spcPct val="90000"/>
                  </a:lnSpc>
                </a:pPr>
                <a:endParaRPr lang="zh-CN" altLang="en-US">
                  <a:ea typeface="宋体" pitchFamily="2" charset="-122"/>
                </a:endParaRPr>
              </a:p>
            </p:txBody>
          </p:sp>
        </p:grpSp>
        <p:sp>
          <p:nvSpPr>
            <p:cNvPr id="66" name="椭圆 31"/>
            <p:cNvSpPr>
              <a:spLocks noChangeArrowheads="1"/>
            </p:cNvSpPr>
            <p:nvPr/>
          </p:nvSpPr>
          <p:spPr bwMode="auto">
            <a:xfrm>
              <a:off x="4937756" y="4617707"/>
              <a:ext cx="206865" cy="205093"/>
            </a:xfrm>
            <a:prstGeom prst="ellipse">
              <a:avLst/>
            </a:prstGeom>
            <a:solidFill>
              <a:schemeClr val="accent1"/>
            </a:solidFill>
            <a:ln w="9525">
              <a:noFill/>
              <a:round/>
              <a:headEnd/>
              <a:tailEnd/>
            </a:ln>
          </p:spPr>
          <p:txBody>
            <a:bodyPr/>
            <a:lstStyle/>
            <a:p>
              <a:pPr marL="341313" indent="-341313">
                <a:lnSpc>
                  <a:spcPct val="90000"/>
                </a:lnSpc>
              </a:pPr>
              <a:endParaRPr lang="zh-CN" altLang="en-US" sz="2500">
                <a:ea typeface="宋体" pitchFamily="2" charset="-122"/>
              </a:endParaRPr>
            </a:p>
          </p:txBody>
        </p:sp>
      </p:grpSp>
      <p:grpSp>
        <p:nvGrpSpPr>
          <p:cNvPr id="69" name="组合 48"/>
          <p:cNvGrpSpPr>
            <a:grpSpLocks/>
          </p:cNvGrpSpPr>
          <p:nvPr/>
        </p:nvGrpSpPr>
        <p:grpSpPr bwMode="auto">
          <a:xfrm>
            <a:off x="4308128" y="2085820"/>
            <a:ext cx="2674937" cy="296862"/>
            <a:chOff x="3291854" y="4595492"/>
            <a:chExt cx="2675718" cy="296532"/>
          </a:xfrm>
        </p:grpSpPr>
        <p:grpSp>
          <p:nvGrpSpPr>
            <p:cNvPr id="70" name="组合 32"/>
            <p:cNvGrpSpPr>
              <a:grpSpLocks/>
            </p:cNvGrpSpPr>
            <p:nvPr/>
          </p:nvGrpSpPr>
          <p:grpSpPr bwMode="auto">
            <a:xfrm>
              <a:off x="3291854" y="4595492"/>
              <a:ext cx="2675718" cy="296532"/>
              <a:chOff x="3907940" y="2949590"/>
              <a:chExt cx="2675718" cy="296532"/>
            </a:xfrm>
          </p:grpSpPr>
          <p:sp>
            <p:nvSpPr>
              <p:cNvPr id="72" name="椭圆 31"/>
              <p:cNvSpPr>
                <a:spLocks noChangeArrowheads="1"/>
              </p:cNvSpPr>
              <p:nvPr/>
            </p:nvSpPr>
            <p:spPr bwMode="auto">
              <a:xfrm>
                <a:off x="3907940" y="2949590"/>
                <a:ext cx="206865" cy="205093"/>
              </a:xfrm>
              <a:prstGeom prst="ellipse">
                <a:avLst/>
              </a:prstGeom>
              <a:solidFill>
                <a:schemeClr val="accent1"/>
              </a:solidFill>
              <a:ln w="9525">
                <a:noFill/>
                <a:round/>
                <a:headEnd/>
                <a:tailEnd/>
              </a:ln>
            </p:spPr>
            <p:txBody>
              <a:bodyPr/>
              <a:lstStyle/>
              <a:p>
                <a:pPr marL="341313" indent="-341313">
                  <a:lnSpc>
                    <a:spcPct val="90000"/>
                  </a:lnSpc>
                </a:pPr>
                <a:endParaRPr lang="zh-CN" altLang="en-US" sz="2500">
                  <a:ea typeface="宋体" pitchFamily="2" charset="-122"/>
                </a:endParaRPr>
              </a:p>
            </p:txBody>
          </p:sp>
          <p:sp>
            <p:nvSpPr>
              <p:cNvPr id="73" name="矩形 35"/>
              <p:cNvSpPr>
                <a:spLocks noChangeArrowheads="1"/>
              </p:cNvSpPr>
              <p:nvPr/>
            </p:nvSpPr>
            <p:spPr bwMode="auto">
              <a:xfrm>
                <a:off x="6400780" y="3063244"/>
                <a:ext cx="182878" cy="182878"/>
              </a:xfrm>
              <a:prstGeom prst="rect">
                <a:avLst/>
              </a:prstGeom>
              <a:solidFill>
                <a:srgbClr val="F8A54A"/>
              </a:solidFill>
              <a:ln w="9525">
                <a:noFill/>
                <a:miter lim="800000"/>
                <a:headEnd/>
                <a:tailEnd/>
              </a:ln>
            </p:spPr>
            <p:txBody>
              <a:bodyPr/>
              <a:lstStyle/>
              <a:p>
                <a:pPr>
                  <a:lnSpc>
                    <a:spcPct val="90000"/>
                  </a:lnSpc>
                </a:pPr>
                <a:endParaRPr lang="zh-CN" altLang="en-US">
                  <a:ea typeface="宋体" pitchFamily="2" charset="-122"/>
                </a:endParaRPr>
              </a:p>
            </p:txBody>
          </p:sp>
        </p:grpSp>
        <p:sp>
          <p:nvSpPr>
            <p:cNvPr id="71" name="椭圆 31"/>
            <p:cNvSpPr>
              <a:spLocks noChangeArrowheads="1"/>
            </p:cNvSpPr>
            <p:nvPr/>
          </p:nvSpPr>
          <p:spPr bwMode="auto">
            <a:xfrm>
              <a:off x="4937756" y="4617707"/>
              <a:ext cx="206865" cy="205093"/>
            </a:xfrm>
            <a:prstGeom prst="ellipse">
              <a:avLst/>
            </a:prstGeom>
            <a:solidFill>
              <a:schemeClr val="accent1"/>
            </a:solidFill>
            <a:ln w="9525">
              <a:noFill/>
              <a:round/>
              <a:headEnd/>
              <a:tailEnd/>
            </a:ln>
          </p:spPr>
          <p:txBody>
            <a:bodyPr/>
            <a:lstStyle/>
            <a:p>
              <a:pPr marL="341313" indent="-341313">
                <a:lnSpc>
                  <a:spcPct val="90000"/>
                </a:lnSpc>
              </a:pPr>
              <a:endParaRPr lang="zh-CN" altLang="en-US" sz="2500">
                <a:ea typeface="宋体" pitchFamily="2" charset="-122"/>
              </a:endParaRPr>
            </a:p>
          </p:txBody>
        </p:sp>
      </p:grpSp>
      <p:sp>
        <p:nvSpPr>
          <p:cNvPr id="74" name="椭圆 51"/>
          <p:cNvSpPr>
            <a:spLocks noChangeArrowheads="1"/>
          </p:cNvSpPr>
          <p:nvPr/>
        </p:nvSpPr>
        <p:spPr bwMode="auto">
          <a:xfrm rot="16808032">
            <a:off x="6551726" y="3282671"/>
            <a:ext cx="998205" cy="854295"/>
          </a:xfrm>
          <a:prstGeom prst="ellipse">
            <a:avLst/>
          </a:prstGeom>
          <a:solidFill>
            <a:srgbClr val="F8A54A">
              <a:alpha val="27058"/>
            </a:srgbClr>
          </a:solidFill>
          <a:ln w="9525">
            <a:noFill/>
            <a:round/>
            <a:headEnd/>
            <a:tailEnd/>
          </a:ln>
        </p:spPr>
        <p:txBody>
          <a:bodyPr/>
          <a:lstStyle/>
          <a:p>
            <a:pPr>
              <a:lnSpc>
                <a:spcPct val="90000"/>
              </a:lnSpc>
            </a:pPr>
            <a:endParaRPr lang="zh-CN" altLang="en-US">
              <a:ea typeface="宋体" pitchFamily="2" charset="-122"/>
            </a:endParaRPr>
          </a:p>
        </p:txBody>
      </p:sp>
      <p:sp>
        <p:nvSpPr>
          <p:cNvPr id="75" name="椭圆 51"/>
          <p:cNvSpPr>
            <a:spLocks noChangeArrowheads="1"/>
          </p:cNvSpPr>
          <p:nvPr/>
        </p:nvSpPr>
        <p:spPr bwMode="auto">
          <a:xfrm rot="16808032">
            <a:off x="5615622" y="3301854"/>
            <a:ext cx="998205" cy="854295"/>
          </a:xfrm>
          <a:prstGeom prst="ellipse">
            <a:avLst/>
          </a:prstGeom>
          <a:solidFill>
            <a:schemeClr val="accent5">
              <a:alpha val="27058"/>
            </a:schemeClr>
          </a:solidFill>
          <a:ln w="9525">
            <a:noFill/>
            <a:round/>
            <a:headEnd/>
            <a:tailEnd/>
          </a:ln>
        </p:spPr>
        <p:txBody>
          <a:bodyPr/>
          <a:lstStyle/>
          <a:p>
            <a:pPr>
              <a:lnSpc>
                <a:spcPct val="90000"/>
              </a:lnSpc>
            </a:pPr>
            <a:endParaRPr lang="zh-CN" altLang="en-US">
              <a:ea typeface="宋体" pitchFamily="2" charset="-122"/>
            </a:endParaRPr>
          </a:p>
        </p:txBody>
      </p:sp>
      <p:sp>
        <p:nvSpPr>
          <p:cNvPr id="76" name="椭圆 51"/>
          <p:cNvSpPr>
            <a:spLocks noChangeArrowheads="1"/>
          </p:cNvSpPr>
          <p:nvPr/>
        </p:nvSpPr>
        <p:spPr bwMode="auto">
          <a:xfrm rot="16808032">
            <a:off x="4026799" y="3371484"/>
            <a:ext cx="998205" cy="854295"/>
          </a:xfrm>
          <a:prstGeom prst="ellipse">
            <a:avLst/>
          </a:prstGeom>
          <a:solidFill>
            <a:schemeClr val="accent1">
              <a:alpha val="27058"/>
            </a:schemeClr>
          </a:solidFill>
          <a:ln w="9525">
            <a:noFill/>
            <a:round/>
            <a:headEnd/>
            <a:tailEnd/>
          </a:ln>
        </p:spPr>
        <p:txBody>
          <a:bodyPr/>
          <a:lstStyle/>
          <a:p>
            <a:pPr>
              <a:lnSpc>
                <a:spcPct val="90000"/>
              </a:lnSpc>
            </a:pPr>
            <a:endParaRPr lang="zh-CN" altLang="en-US">
              <a:ea typeface="宋体" pitchFamily="2" charset="-122"/>
            </a:endParaRPr>
          </a:p>
        </p:txBody>
      </p:sp>
      <p:sp>
        <p:nvSpPr>
          <p:cNvPr id="77" name="椭圆 50"/>
          <p:cNvSpPr>
            <a:spLocks noChangeArrowheads="1"/>
          </p:cNvSpPr>
          <p:nvPr/>
        </p:nvSpPr>
        <p:spPr bwMode="auto">
          <a:xfrm rot="217383">
            <a:off x="3990077" y="1526551"/>
            <a:ext cx="3641427" cy="1281113"/>
          </a:xfrm>
          <a:prstGeom prst="ellipse">
            <a:avLst/>
          </a:prstGeom>
          <a:solidFill>
            <a:schemeClr val="accent1">
              <a:alpha val="27058"/>
            </a:schemeClr>
          </a:solidFill>
          <a:ln w="9525">
            <a:noFill/>
            <a:round/>
            <a:headEnd/>
            <a:tailEnd/>
          </a:ln>
        </p:spPr>
        <p:txBody>
          <a:bodyPr/>
          <a:lstStyle/>
          <a:p>
            <a:pPr>
              <a:lnSpc>
                <a:spcPct val="90000"/>
              </a:lnSpc>
            </a:pPr>
            <a:endParaRPr lang="zh-CN" altLang="en-US">
              <a:ea typeface="宋体" pitchFamily="2" charset="-122"/>
            </a:endParaRPr>
          </a:p>
        </p:txBody>
      </p:sp>
      <p:sp>
        <p:nvSpPr>
          <p:cNvPr id="3" name="TextBox 2"/>
          <p:cNvSpPr txBox="1"/>
          <p:nvPr/>
        </p:nvSpPr>
        <p:spPr>
          <a:xfrm>
            <a:off x="899592" y="1772816"/>
            <a:ext cx="1410587" cy="400110"/>
          </a:xfrm>
          <a:prstGeom prst="rect">
            <a:avLst/>
          </a:prstGeom>
          <a:noFill/>
        </p:spPr>
        <p:txBody>
          <a:bodyPr wrap="none" rtlCol="0">
            <a:spAutoFit/>
          </a:bodyPr>
          <a:lstStyle/>
          <a:p>
            <a:r>
              <a:rPr lang="en-US" sz="2000"/>
              <a:t>“All in one”</a:t>
            </a:r>
          </a:p>
        </p:txBody>
      </p:sp>
      <p:sp>
        <p:nvSpPr>
          <p:cNvPr id="78" name="TextBox 77"/>
          <p:cNvSpPr txBox="1"/>
          <p:nvPr/>
        </p:nvSpPr>
        <p:spPr>
          <a:xfrm>
            <a:off x="899592" y="3501008"/>
            <a:ext cx="1610337" cy="400110"/>
          </a:xfrm>
          <a:prstGeom prst="rect">
            <a:avLst/>
          </a:prstGeom>
          <a:noFill/>
        </p:spPr>
        <p:txBody>
          <a:bodyPr wrap="none" rtlCol="0">
            <a:spAutoFit/>
          </a:bodyPr>
          <a:lstStyle/>
          <a:p>
            <a:r>
              <a:rPr lang="en-US" sz="2000"/>
              <a:t>“One in one”</a:t>
            </a:r>
          </a:p>
        </p:txBody>
      </p:sp>
      <p:sp>
        <p:nvSpPr>
          <p:cNvPr id="79" name="TextBox 78"/>
          <p:cNvSpPr txBox="1"/>
          <p:nvPr/>
        </p:nvSpPr>
        <p:spPr>
          <a:xfrm>
            <a:off x="611560" y="5085184"/>
            <a:ext cx="2890665" cy="400110"/>
          </a:xfrm>
          <a:prstGeom prst="rect">
            <a:avLst/>
          </a:prstGeom>
          <a:noFill/>
        </p:spPr>
        <p:txBody>
          <a:bodyPr wrap="square" rtlCol="0">
            <a:spAutoFit/>
          </a:bodyPr>
          <a:lstStyle/>
          <a:p>
            <a:r>
              <a:rPr lang="en-US" sz="2000"/>
              <a:t>Collaborative Clustering</a:t>
            </a:r>
          </a:p>
        </p:txBody>
      </p:sp>
      <p:sp>
        <p:nvSpPr>
          <p:cNvPr id="80" name="TextBox 3"/>
          <p:cNvSpPr txBox="1">
            <a:spLocks noChangeArrowheads="1"/>
          </p:cNvSpPr>
          <p:nvPr/>
        </p:nvSpPr>
        <p:spPr bwMode="auto">
          <a:xfrm>
            <a:off x="611560" y="5607210"/>
            <a:ext cx="2803715" cy="707886"/>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b="1" dirty="0">
                <a:solidFill>
                  <a:srgbClr val="FF0000"/>
                </a:solidFill>
                <a:latin typeface="Calibri" pitchFamily="34" charset="0"/>
              </a:rPr>
              <a:t>Most effective when ambiguity is high</a:t>
            </a:r>
          </a:p>
        </p:txBody>
      </p:sp>
      <p:sp>
        <p:nvSpPr>
          <p:cNvPr id="81" name="TextBox 3"/>
          <p:cNvSpPr txBox="1">
            <a:spLocks noChangeArrowheads="1"/>
          </p:cNvSpPr>
          <p:nvPr/>
        </p:nvSpPr>
        <p:spPr bwMode="auto">
          <a:xfrm>
            <a:off x="481691" y="2313381"/>
            <a:ext cx="2803715" cy="400110"/>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b="1" dirty="0">
                <a:solidFill>
                  <a:srgbClr val="FF0000"/>
                </a:solidFill>
                <a:latin typeface="Calibri" pitchFamily="34" charset="0"/>
              </a:rPr>
              <a:t>Simple string matching</a:t>
            </a:r>
          </a:p>
        </p:txBody>
      </p:sp>
      <p:sp>
        <p:nvSpPr>
          <p:cNvPr id="7" name="Folded Corner 6"/>
          <p:cNvSpPr/>
          <p:nvPr/>
        </p:nvSpPr>
        <p:spPr>
          <a:xfrm>
            <a:off x="3489520" y="1168277"/>
            <a:ext cx="1125816" cy="704982"/>
          </a:xfrm>
          <a:prstGeom prst="foldedCorner">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 Michael Jordan …</a:t>
            </a:r>
          </a:p>
        </p:txBody>
      </p:sp>
      <p:sp>
        <p:nvSpPr>
          <p:cNvPr id="82" name="Folded Corner 81"/>
          <p:cNvSpPr/>
          <p:nvPr/>
        </p:nvSpPr>
        <p:spPr>
          <a:xfrm>
            <a:off x="5635454" y="980728"/>
            <a:ext cx="1125816" cy="704982"/>
          </a:xfrm>
          <a:prstGeom prst="foldedCorner">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 Michael Jordan …</a:t>
            </a:r>
          </a:p>
        </p:txBody>
      </p:sp>
      <p:sp>
        <p:nvSpPr>
          <p:cNvPr id="83" name="Folded Corner 82"/>
          <p:cNvSpPr/>
          <p:nvPr/>
        </p:nvSpPr>
        <p:spPr>
          <a:xfrm>
            <a:off x="7305568" y="1333219"/>
            <a:ext cx="1125816" cy="704982"/>
          </a:xfrm>
          <a:prstGeom prst="foldedCorner">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 Michael Jordan …</a:t>
            </a:r>
          </a:p>
        </p:txBody>
      </p:sp>
      <p:cxnSp>
        <p:nvCxnSpPr>
          <p:cNvPr id="85" name="Straight Arrow Connector 84"/>
          <p:cNvCxnSpPr/>
          <p:nvPr/>
        </p:nvCxnSpPr>
        <p:spPr>
          <a:xfrm flipH="1" flipV="1">
            <a:off x="4308128" y="1873259"/>
            <a:ext cx="71678" cy="2996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a:endCxn id="82" idx="2"/>
          </p:cNvCxnSpPr>
          <p:nvPr/>
        </p:nvCxnSpPr>
        <p:spPr>
          <a:xfrm flipV="1">
            <a:off x="6025228" y="1685710"/>
            <a:ext cx="173134" cy="4872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6871918" y="2038201"/>
            <a:ext cx="433650" cy="2529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0" name="Folded Corner 89"/>
          <p:cNvSpPr/>
          <p:nvPr/>
        </p:nvSpPr>
        <p:spPr>
          <a:xfrm>
            <a:off x="3518568" y="2738184"/>
            <a:ext cx="1125816" cy="704982"/>
          </a:xfrm>
          <a:prstGeom prst="foldedCorner">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 Michael Jordan …</a:t>
            </a:r>
          </a:p>
        </p:txBody>
      </p:sp>
      <p:sp>
        <p:nvSpPr>
          <p:cNvPr id="91" name="Folded Corner 90"/>
          <p:cNvSpPr/>
          <p:nvPr/>
        </p:nvSpPr>
        <p:spPr>
          <a:xfrm>
            <a:off x="5664502" y="2550635"/>
            <a:ext cx="1125816" cy="704982"/>
          </a:xfrm>
          <a:prstGeom prst="foldedCorner">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 Michael Jordan …</a:t>
            </a:r>
          </a:p>
        </p:txBody>
      </p:sp>
      <p:sp>
        <p:nvSpPr>
          <p:cNvPr id="92" name="Folded Corner 91"/>
          <p:cNvSpPr/>
          <p:nvPr/>
        </p:nvSpPr>
        <p:spPr>
          <a:xfrm>
            <a:off x="7334616" y="2903126"/>
            <a:ext cx="1125816" cy="704982"/>
          </a:xfrm>
          <a:prstGeom prst="foldedCorner">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 Michael Jordan …</a:t>
            </a:r>
          </a:p>
        </p:txBody>
      </p:sp>
      <p:cxnSp>
        <p:nvCxnSpPr>
          <p:cNvPr id="93" name="Straight Arrow Connector 92"/>
          <p:cNvCxnSpPr/>
          <p:nvPr/>
        </p:nvCxnSpPr>
        <p:spPr>
          <a:xfrm flipH="1" flipV="1">
            <a:off x="4337176" y="3443166"/>
            <a:ext cx="71678" cy="2996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endCxn id="91" idx="2"/>
          </p:cNvCxnSpPr>
          <p:nvPr/>
        </p:nvCxnSpPr>
        <p:spPr>
          <a:xfrm flipV="1">
            <a:off x="6054276" y="3255617"/>
            <a:ext cx="173134" cy="4872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6900966" y="3608108"/>
            <a:ext cx="433650" cy="2529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6" name="Folded Corner 95"/>
          <p:cNvSpPr/>
          <p:nvPr/>
        </p:nvSpPr>
        <p:spPr>
          <a:xfrm>
            <a:off x="3590576" y="4466376"/>
            <a:ext cx="1125816" cy="704982"/>
          </a:xfrm>
          <a:prstGeom prst="foldedCorner">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 Michael Jordan …</a:t>
            </a:r>
          </a:p>
        </p:txBody>
      </p:sp>
      <p:sp>
        <p:nvSpPr>
          <p:cNvPr id="97" name="Folded Corner 96"/>
          <p:cNvSpPr/>
          <p:nvPr/>
        </p:nvSpPr>
        <p:spPr>
          <a:xfrm>
            <a:off x="5736510" y="4278827"/>
            <a:ext cx="1125816" cy="704982"/>
          </a:xfrm>
          <a:prstGeom prst="foldedCorner">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 Michael Jordan …</a:t>
            </a:r>
          </a:p>
        </p:txBody>
      </p:sp>
      <p:sp>
        <p:nvSpPr>
          <p:cNvPr id="98" name="Folded Corner 97"/>
          <p:cNvSpPr/>
          <p:nvPr/>
        </p:nvSpPr>
        <p:spPr>
          <a:xfrm>
            <a:off x="7406624" y="4631318"/>
            <a:ext cx="1125816" cy="704982"/>
          </a:xfrm>
          <a:prstGeom prst="foldedCorner">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 Michael Jordan …</a:t>
            </a:r>
          </a:p>
        </p:txBody>
      </p:sp>
      <p:cxnSp>
        <p:nvCxnSpPr>
          <p:cNvPr id="99" name="Straight Arrow Connector 98"/>
          <p:cNvCxnSpPr/>
          <p:nvPr/>
        </p:nvCxnSpPr>
        <p:spPr>
          <a:xfrm flipH="1" flipV="1">
            <a:off x="4409184" y="5171358"/>
            <a:ext cx="71678" cy="2996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a:endCxn id="97" idx="2"/>
          </p:cNvCxnSpPr>
          <p:nvPr/>
        </p:nvCxnSpPr>
        <p:spPr>
          <a:xfrm flipV="1">
            <a:off x="6126284" y="4983809"/>
            <a:ext cx="173134" cy="4872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6972974" y="5336300"/>
            <a:ext cx="433650" cy="2529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75</a:t>
            </a:fld>
            <a:endParaRPr lang="en-US" altLang="zh-TW" dirty="0"/>
          </a:p>
        </p:txBody>
      </p:sp>
    </p:spTree>
    <p:extLst>
      <p:ext uri="{BB962C8B-B14F-4D97-AF65-F5344CB8AC3E}">
        <p14:creationId xmlns:p14="http://schemas.microsoft.com/office/powerpoint/2010/main" val="6590227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smtClean="0"/>
              <a:t>NIL Clustering Methods Comparison </a:t>
            </a:r>
            <a:br>
              <a:rPr lang="en-US" dirty="0" smtClean="0"/>
            </a:br>
            <a:r>
              <a:rPr lang="en-US" dirty="0" smtClean="0"/>
              <a:t>(Chen and Ji, 2011; </a:t>
            </a:r>
            <a:r>
              <a:rPr lang="en-US" dirty="0" err="1" smtClean="0"/>
              <a:t>Tamang</a:t>
            </a:r>
            <a:r>
              <a:rPr lang="en-US" dirty="0" smtClean="0"/>
              <a:t> et al., 2012)</a:t>
            </a:r>
            <a:endParaRPr lang="en-US" dirty="0"/>
          </a:p>
        </p:txBody>
      </p:sp>
      <p:sp>
        <p:nvSpPr>
          <p:cNvPr id="4" name="Content Placeholder 3"/>
          <p:cNvSpPr>
            <a:spLocks noGrp="1"/>
          </p:cNvSpPr>
          <p:nvPr>
            <p:ph idx="1"/>
          </p:nvPr>
        </p:nvSpPr>
        <p:spPr>
          <a:xfrm>
            <a:off x="251520" y="6001866"/>
            <a:ext cx="8686800" cy="811509"/>
          </a:xfrm>
        </p:spPr>
        <p:txBody>
          <a:bodyPr/>
          <a:lstStyle/>
          <a:p>
            <a:r>
              <a:rPr lang="en-US" sz="2000" b="1" dirty="0" smtClean="0"/>
              <a:t>Co-reference methods </a:t>
            </a:r>
            <a:r>
              <a:rPr lang="en-US" sz="2000" dirty="0" smtClean="0"/>
              <a:t>were also used to address NIL Clustering (E.g., Cheng et. al 2013): L</a:t>
            </a:r>
            <a:r>
              <a:rPr lang="en-US" sz="2000" baseline="30000" dirty="0" smtClean="0"/>
              <a:t>3</a:t>
            </a:r>
            <a:r>
              <a:rPr lang="en-US" sz="2000" dirty="0" smtClean="0"/>
              <a:t>M Latent Left Linking jointly learn metric and clusters mentions</a:t>
            </a: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2840339754"/>
              </p:ext>
            </p:extLst>
          </p:nvPr>
        </p:nvGraphicFramePr>
        <p:xfrm>
          <a:off x="174818" y="1052736"/>
          <a:ext cx="8964489" cy="4949131"/>
        </p:xfrm>
        <a:graphic>
          <a:graphicData uri="http://schemas.openxmlformats.org/drawingml/2006/table">
            <a:tbl>
              <a:tblPr firstRow="1" firstCol="1" bandRow="1" bandCol="1">
                <a:tableStyleId>{5C22544A-7EE6-4342-B048-85BDC9FD1C3A}</a:tableStyleId>
              </a:tblPr>
              <a:tblGrid>
                <a:gridCol w="1656184"/>
                <a:gridCol w="3312368"/>
                <a:gridCol w="1522865"/>
                <a:gridCol w="2473072"/>
              </a:tblGrid>
              <a:tr h="556739">
                <a:tc gridSpan="2">
                  <a:txBody>
                    <a:bodyPr/>
                    <a:lstStyle/>
                    <a:p>
                      <a:pPr marL="0" marR="0" algn="ctr">
                        <a:spcBef>
                          <a:spcPts val="0"/>
                        </a:spcBef>
                        <a:spcAft>
                          <a:spcPts val="0"/>
                        </a:spcAft>
                      </a:pPr>
                      <a:r>
                        <a:rPr lang="en-US" sz="1800" dirty="0">
                          <a:effectLst/>
                        </a:rPr>
                        <a:t>Algorithms</a:t>
                      </a:r>
                      <a:endParaRPr lang="en-US" sz="1800" dirty="0">
                        <a:effectLst/>
                        <a:latin typeface="Times New Roman"/>
                        <a:ea typeface="SimSun"/>
                      </a:endParaRPr>
                    </a:p>
                  </a:txBody>
                  <a:tcPr marL="68580" marR="68580" marT="0" marB="0"/>
                </a:tc>
                <a:tc hMerge="1">
                  <a:txBody>
                    <a:bodyPr/>
                    <a:lstStyle/>
                    <a:p>
                      <a:endParaRPr lang="en-US"/>
                    </a:p>
                  </a:txBody>
                  <a:tcPr/>
                </a:tc>
                <a:tc>
                  <a:txBody>
                    <a:bodyPr/>
                    <a:lstStyle/>
                    <a:p>
                      <a:pPr marL="0" marR="0" algn="ctr">
                        <a:spcBef>
                          <a:spcPts val="0"/>
                        </a:spcBef>
                        <a:spcAft>
                          <a:spcPts val="0"/>
                        </a:spcAft>
                      </a:pPr>
                      <a:r>
                        <a:rPr lang="en-US" sz="1800">
                          <a:effectLst/>
                        </a:rPr>
                        <a:t>B-cubed+ F-Measure</a:t>
                      </a:r>
                      <a:endParaRPr lang="en-US" sz="1800">
                        <a:effectLst/>
                        <a:latin typeface="Times New Roman"/>
                        <a:ea typeface="SimSun"/>
                      </a:endParaRPr>
                    </a:p>
                  </a:txBody>
                  <a:tcPr marL="68580" marR="68580" marT="0" marB="0"/>
                </a:tc>
                <a:tc>
                  <a:txBody>
                    <a:bodyPr/>
                    <a:lstStyle/>
                    <a:p>
                      <a:pPr marL="0" marR="0" algn="ctr">
                        <a:spcBef>
                          <a:spcPts val="0"/>
                        </a:spcBef>
                        <a:spcAft>
                          <a:spcPts val="0"/>
                        </a:spcAft>
                      </a:pPr>
                      <a:r>
                        <a:rPr lang="en-US" sz="1800" dirty="0">
                          <a:effectLst/>
                        </a:rPr>
                        <a:t>Complexity</a:t>
                      </a:r>
                      <a:endParaRPr lang="en-US" sz="1800" dirty="0">
                        <a:effectLst/>
                        <a:latin typeface="Times New Roman"/>
                        <a:ea typeface="SimSun"/>
                      </a:endParaRPr>
                    </a:p>
                  </a:txBody>
                  <a:tcPr marL="68580" marR="68580" marT="0" marB="0"/>
                </a:tc>
              </a:tr>
              <a:tr h="1130531">
                <a:tc rowSpan="2">
                  <a:txBody>
                    <a:bodyPr/>
                    <a:lstStyle/>
                    <a:p>
                      <a:pPr marL="0" marR="0" algn="just">
                        <a:spcBef>
                          <a:spcPts val="0"/>
                        </a:spcBef>
                        <a:spcAft>
                          <a:spcPts val="0"/>
                        </a:spcAft>
                      </a:pPr>
                      <a:endParaRPr lang="en-US" sz="1800" dirty="0" smtClean="0">
                        <a:effectLst/>
                      </a:endParaRPr>
                    </a:p>
                    <a:p>
                      <a:pPr marL="0" marR="0" algn="just">
                        <a:spcBef>
                          <a:spcPts val="0"/>
                        </a:spcBef>
                        <a:spcAft>
                          <a:spcPts val="0"/>
                        </a:spcAft>
                      </a:pPr>
                      <a:endParaRPr lang="en-US" sz="1800" dirty="0" smtClean="0">
                        <a:effectLst/>
                      </a:endParaRPr>
                    </a:p>
                    <a:p>
                      <a:pPr marL="0" marR="0" algn="just">
                        <a:spcBef>
                          <a:spcPts val="0"/>
                        </a:spcBef>
                        <a:spcAft>
                          <a:spcPts val="0"/>
                        </a:spcAft>
                      </a:pPr>
                      <a:r>
                        <a:rPr lang="en-US" sz="1800" dirty="0" smtClean="0">
                          <a:effectLst/>
                        </a:rPr>
                        <a:t>Agglomerative </a:t>
                      </a:r>
                      <a:r>
                        <a:rPr lang="en-US" sz="1800" dirty="0">
                          <a:effectLst/>
                        </a:rPr>
                        <a:t>clustering</a:t>
                      </a:r>
                      <a:endParaRPr lang="en-US" sz="1800" dirty="0">
                        <a:effectLst/>
                        <a:latin typeface="Times New Roman"/>
                        <a:ea typeface="SimSun"/>
                      </a:endParaRPr>
                    </a:p>
                  </a:txBody>
                  <a:tcPr marL="68580" marR="68580" marT="0" marB="0"/>
                </a:tc>
                <a:tc>
                  <a:txBody>
                    <a:bodyPr/>
                    <a:lstStyle/>
                    <a:p>
                      <a:pPr marL="0" marR="0">
                        <a:spcBef>
                          <a:spcPts val="0"/>
                        </a:spcBef>
                        <a:spcAft>
                          <a:spcPts val="0"/>
                        </a:spcAft>
                      </a:pPr>
                      <a:r>
                        <a:rPr lang="en-US" sz="1800" dirty="0">
                          <a:effectLst/>
                        </a:rPr>
                        <a:t>3 linkage based algorithms (single linkage, complete linkage, average linkage) (Manning et al., 2008)  </a:t>
                      </a:r>
                      <a:endParaRPr lang="en-US" sz="1800" dirty="0">
                        <a:effectLst/>
                        <a:latin typeface="Times New Roman"/>
                        <a:ea typeface="SimSun"/>
                      </a:endParaRPr>
                    </a:p>
                  </a:txBody>
                  <a:tcPr marL="68580" marR="68580" marT="0" marB="0"/>
                </a:tc>
                <a:tc>
                  <a:txBody>
                    <a:bodyPr/>
                    <a:lstStyle/>
                    <a:p>
                      <a:pPr marL="0" marR="0" algn="just">
                        <a:spcBef>
                          <a:spcPts val="0"/>
                        </a:spcBef>
                        <a:spcAft>
                          <a:spcPts val="0"/>
                        </a:spcAft>
                      </a:pPr>
                      <a:r>
                        <a:rPr lang="en-US" sz="1800">
                          <a:effectLst/>
                        </a:rPr>
                        <a:t>85.4%-85.8%</a:t>
                      </a:r>
                      <a:endParaRPr lang="en-US" sz="1800">
                        <a:effectLst/>
                        <a:latin typeface="Times New Roman"/>
                        <a:ea typeface="SimSun"/>
                      </a:endParaRPr>
                    </a:p>
                  </a:txBody>
                  <a:tcPr marL="68580" marR="68580" marT="0" marB="0"/>
                </a:tc>
                <a:tc>
                  <a:txBody>
                    <a:bodyPr/>
                    <a:lstStyle/>
                    <a:p>
                      <a:pPr marL="0" marR="0" algn="just">
                        <a:spcBef>
                          <a:spcPts val="0"/>
                        </a:spcBef>
                        <a:spcAft>
                          <a:spcPts val="0"/>
                        </a:spcAft>
                      </a:pPr>
                      <a:endParaRPr lang="en-US" sz="1800" dirty="0" smtClean="0">
                        <a:effectLst/>
                      </a:endParaRPr>
                    </a:p>
                    <a:p>
                      <a:pPr marL="0" marR="0" algn="just">
                        <a:spcBef>
                          <a:spcPts val="0"/>
                        </a:spcBef>
                        <a:spcAft>
                          <a:spcPts val="0"/>
                        </a:spcAft>
                      </a:pPr>
                      <a:r>
                        <a:rPr lang="en-US" sz="1600" dirty="0" smtClean="0">
                          <a:effectLst/>
                        </a:rPr>
                        <a:t>n</a:t>
                      </a:r>
                      <a:r>
                        <a:rPr lang="en-US" sz="1600" dirty="0">
                          <a:effectLst/>
                        </a:rPr>
                        <a:t>: the number of mentions</a:t>
                      </a:r>
                      <a:endParaRPr lang="en-US" sz="1600" dirty="0">
                        <a:effectLst/>
                        <a:latin typeface="Times New Roman"/>
                        <a:ea typeface="SimSun"/>
                      </a:endParaRPr>
                    </a:p>
                  </a:txBody>
                  <a:tcPr marL="68580" marR="68580" marT="0" marB="0"/>
                </a:tc>
              </a:tr>
              <a:tr h="835111">
                <a:tc vMerge="1">
                  <a:txBody>
                    <a:bodyPr/>
                    <a:lstStyle/>
                    <a:p>
                      <a:endParaRPr lang="en-US"/>
                    </a:p>
                  </a:txBody>
                  <a:tcPr/>
                </a:tc>
                <a:tc>
                  <a:txBody>
                    <a:bodyPr/>
                    <a:lstStyle/>
                    <a:p>
                      <a:pPr marL="0" marR="0">
                        <a:spcBef>
                          <a:spcPts val="0"/>
                        </a:spcBef>
                        <a:spcAft>
                          <a:spcPts val="0"/>
                        </a:spcAft>
                      </a:pPr>
                      <a:r>
                        <a:rPr lang="en-US" sz="1800" dirty="0">
                          <a:effectLst/>
                        </a:rPr>
                        <a:t>6 algorithms optimizing internal measures cohesion and separation</a:t>
                      </a:r>
                      <a:endParaRPr lang="en-US" sz="1800" dirty="0">
                        <a:effectLst/>
                        <a:latin typeface="Times New Roman"/>
                        <a:ea typeface="SimSun"/>
                      </a:endParaRPr>
                    </a:p>
                  </a:txBody>
                  <a:tcPr marL="68580" marR="68580" marT="0" marB="0"/>
                </a:tc>
                <a:tc>
                  <a:txBody>
                    <a:bodyPr/>
                    <a:lstStyle/>
                    <a:p>
                      <a:pPr marL="0" marR="0" algn="just">
                        <a:spcBef>
                          <a:spcPts val="0"/>
                        </a:spcBef>
                        <a:spcAft>
                          <a:spcPts val="0"/>
                        </a:spcAft>
                      </a:pPr>
                      <a:r>
                        <a:rPr lang="en-US" sz="1800">
                          <a:effectLst/>
                        </a:rPr>
                        <a:t>85.6%-86.6%</a:t>
                      </a:r>
                      <a:endParaRPr lang="en-US" sz="1800">
                        <a:effectLst/>
                        <a:latin typeface="Times New Roman"/>
                        <a:ea typeface="SimSun"/>
                      </a:endParaRPr>
                    </a:p>
                  </a:txBody>
                  <a:tcPr marL="68580" marR="68580" marT="0" marB="0"/>
                </a:tc>
                <a:tc>
                  <a:txBody>
                    <a:bodyPr/>
                    <a:lstStyle/>
                    <a:p>
                      <a:pPr marL="0" marR="0" algn="just">
                        <a:spcBef>
                          <a:spcPts val="0"/>
                        </a:spcBef>
                        <a:spcAft>
                          <a:spcPts val="0"/>
                        </a:spcAft>
                      </a:pPr>
                      <a:r>
                        <a:rPr lang="en-US" sz="1800" dirty="0" smtClean="0">
                          <a:effectLst/>
                        </a:rPr>
                        <a:t> </a:t>
                      </a:r>
                      <a:endParaRPr lang="en-US" sz="1800" dirty="0">
                        <a:effectLst/>
                        <a:latin typeface="Times New Roman"/>
                        <a:ea typeface="SimSun"/>
                      </a:endParaRPr>
                    </a:p>
                  </a:txBody>
                  <a:tcPr marL="68580" marR="68580" marT="0" marB="0"/>
                </a:tc>
              </a:tr>
              <a:tr h="1484641">
                <a:tc rowSpan="2">
                  <a:txBody>
                    <a:bodyPr/>
                    <a:lstStyle/>
                    <a:p>
                      <a:pPr marL="0" marR="0" algn="just">
                        <a:spcBef>
                          <a:spcPts val="0"/>
                        </a:spcBef>
                        <a:spcAft>
                          <a:spcPts val="0"/>
                        </a:spcAft>
                      </a:pPr>
                      <a:endParaRPr lang="en-US" sz="1800" dirty="0" smtClean="0">
                        <a:effectLst/>
                      </a:endParaRPr>
                    </a:p>
                    <a:p>
                      <a:pPr marL="0" marR="0" algn="just">
                        <a:spcBef>
                          <a:spcPts val="0"/>
                        </a:spcBef>
                        <a:spcAft>
                          <a:spcPts val="0"/>
                        </a:spcAft>
                      </a:pPr>
                      <a:endParaRPr lang="en-US" sz="1800" dirty="0" smtClean="0">
                        <a:effectLst/>
                      </a:endParaRPr>
                    </a:p>
                    <a:p>
                      <a:pPr marL="0" marR="0" algn="just">
                        <a:spcBef>
                          <a:spcPts val="0"/>
                        </a:spcBef>
                        <a:spcAft>
                          <a:spcPts val="0"/>
                        </a:spcAft>
                      </a:pPr>
                      <a:endParaRPr lang="en-US" sz="1800" dirty="0" smtClean="0">
                        <a:effectLst/>
                      </a:endParaRPr>
                    </a:p>
                    <a:p>
                      <a:pPr marL="0" marR="0" algn="just">
                        <a:spcBef>
                          <a:spcPts val="0"/>
                        </a:spcBef>
                        <a:spcAft>
                          <a:spcPts val="0"/>
                        </a:spcAft>
                      </a:pPr>
                      <a:r>
                        <a:rPr lang="en-US" sz="1800" dirty="0" smtClean="0">
                          <a:effectLst/>
                        </a:rPr>
                        <a:t>Partitioning Clustering</a:t>
                      </a:r>
                      <a:endParaRPr lang="en-US" sz="1800" dirty="0">
                        <a:effectLst/>
                        <a:latin typeface="Times New Roman"/>
                        <a:ea typeface="SimSun"/>
                      </a:endParaRPr>
                    </a:p>
                  </a:txBody>
                  <a:tcPr marL="68580" marR="68580" marT="0" marB="0"/>
                </a:tc>
                <a:tc>
                  <a:txBody>
                    <a:bodyPr/>
                    <a:lstStyle/>
                    <a:p>
                      <a:pPr marL="0" marR="0">
                        <a:spcBef>
                          <a:spcPts val="0"/>
                        </a:spcBef>
                        <a:spcAft>
                          <a:spcPts val="0"/>
                        </a:spcAft>
                      </a:pPr>
                      <a:r>
                        <a:rPr lang="en-US" sz="1800" dirty="0">
                          <a:effectLst/>
                        </a:rPr>
                        <a:t>6 repeated bisection algorithms optimizing internal measures</a:t>
                      </a:r>
                      <a:endParaRPr lang="en-US" sz="1800" dirty="0">
                        <a:effectLst/>
                        <a:latin typeface="Times New Roman"/>
                        <a:ea typeface="SimSun"/>
                      </a:endParaRPr>
                    </a:p>
                  </a:txBody>
                  <a:tcPr marL="68580" marR="68580" marT="0" marB="0"/>
                </a:tc>
                <a:tc>
                  <a:txBody>
                    <a:bodyPr/>
                    <a:lstStyle/>
                    <a:p>
                      <a:pPr marL="0" marR="0" algn="just">
                        <a:spcBef>
                          <a:spcPts val="0"/>
                        </a:spcBef>
                        <a:spcAft>
                          <a:spcPts val="0"/>
                        </a:spcAft>
                      </a:pPr>
                      <a:r>
                        <a:rPr lang="en-US" sz="1800" dirty="0">
                          <a:effectLst/>
                        </a:rPr>
                        <a:t>85.4%-86.1%</a:t>
                      </a:r>
                      <a:endParaRPr lang="en-US" sz="1800" dirty="0">
                        <a:effectLst/>
                        <a:latin typeface="Times New Roman"/>
                        <a:ea typeface="SimSun"/>
                      </a:endParaRPr>
                    </a:p>
                  </a:txBody>
                  <a:tcPr marL="68580" marR="68580" marT="0" marB="0"/>
                </a:tc>
                <a:tc>
                  <a:txBody>
                    <a:bodyPr/>
                    <a:lstStyle/>
                    <a:p>
                      <a:pPr marL="0" marR="0" algn="just">
                        <a:spcBef>
                          <a:spcPts val="0"/>
                        </a:spcBef>
                        <a:spcAft>
                          <a:spcPts val="0"/>
                        </a:spcAft>
                      </a:pPr>
                      <a:endParaRPr lang="en-US" sz="1600" dirty="0" smtClean="0">
                        <a:effectLst/>
                      </a:endParaRPr>
                    </a:p>
                    <a:p>
                      <a:pPr marL="0" marR="0" algn="just">
                        <a:spcBef>
                          <a:spcPts val="0"/>
                        </a:spcBef>
                        <a:spcAft>
                          <a:spcPts val="0"/>
                        </a:spcAft>
                      </a:pPr>
                      <a:r>
                        <a:rPr lang="en-US" sz="1600" dirty="0" smtClean="0">
                          <a:effectLst/>
                        </a:rPr>
                        <a:t>NNZ</a:t>
                      </a:r>
                      <a:r>
                        <a:rPr lang="en-US" sz="1600" dirty="0">
                          <a:effectLst/>
                        </a:rPr>
                        <a:t>: the number of non-zeroes in the input matrix</a:t>
                      </a:r>
                    </a:p>
                    <a:p>
                      <a:pPr marL="0" marR="0" algn="just">
                        <a:spcBef>
                          <a:spcPts val="0"/>
                        </a:spcBef>
                        <a:spcAft>
                          <a:spcPts val="0"/>
                        </a:spcAft>
                      </a:pPr>
                      <a:r>
                        <a:rPr lang="en-US" sz="1600" dirty="0">
                          <a:effectLst/>
                        </a:rPr>
                        <a:t>M: dimension of feature vector for each mention</a:t>
                      </a:r>
                    </a:p>
                    <a:p>
                      <a:pPr marL="0" marR="0" algn="just">
                        <a:spcBef>
                          <a:spcPts val="0"/>
                        </a:spcBef>
                        <a:spcAft>
                          <a:spcPts val="0"/>
                        </a:spcAft>
                      </a:pPr>
                      <a:r>
                        <a:rPr lang="en-US" sz="1600" dirty="0">
                          <a:effectLst/>
                        </a:rPr>
                        <a:t>k: the number of clusters</a:t>
                      </a:r>
                      <a:endParaRPr lang="en-US" sz="1600" dirty="0">
                        <a:effectLst/>
                        <a:latin typeface="Times New Roman"/>
                        <a:ea typeface="SimSun"/>
                      </a:endParaRPr>
                    </a:p>
                  </a:txBody>
                  <a:tcPr marL="68580" marR="68580" marT="0" marB="0"/>
                </a:tc>
              </a:tr>
              <a:tr h="942109">
                <a:tc vMerge="1">
                  <a:txBody>
                    <a:bodyPr/>
                    <a:lstStyle/>
                    <a:p>
                      <a:endParaRPr lang="en-US"/>
                    </a:p>
                  </a:txBody>
                  <a:tcPr/>
                </a:tc>
                <a:tc>
                  <a:txBody>
                    <a:bodyPr/>
                    <a:lstStyle/>
                    <a:p>
                      <a:pPr marL="0" marR="0">
                        <a:spcBef>
                          <a:spcPts val="0"/>
                        </a:spcBef>
                        <a:spcAft>
                          <a:spcPts val="0"/>
                        </a:spcAft>
                      </a:pPr>
                      <a:r>
                        <a:rPr lang="en-US" sz="1800" dirty="0">
                          <a:effectLst/>
                        </a:rPr>
                        <a:t>6 direct k-way algorithms optimizing internal measures (Zhao and </a:t>
                      </a:r>
                      <a:r>
                        <a:rPr lang="en-US" sz="1800" dirty="0" err="1">
                          <a:effectLst/>
                        </a:rPr>
                        <a:t>Karypis</a:t>
                      </a:r>
                      <a:r>
                        <a:rPr lang="en-US" sz="1800" dirty="0">
                          <a:effectLst/>
                        </a:rPr>
                        <a:t>, 2002)</a:t>
                      </a:r>
                      <a:endParaRPr lang="en-US" sz="1800" dirty="0">
                        <a:effectLst/>
                        <a:latin typeface="Times New Roman"/>
                        <a:ea typeface="SimSun"/>
                      </a:endParaRPr>
                    </a:p>
                  </a:txBody>
                  <a:tcPr marL="68580" marR="68580" marT="0" marB="0"/>
                </a:tc>
                <a:tc>
                  <a:txBody>
                    <a:bodyPr/>
                    <a:lstStyle/>
                    <a:p>
                      <a:pPr marL="0" marR="0" algn="just">
                        <a:spcBef>
                          <a:spcPts val="0"/>
                        </a:spcBef>
                        <a:spcAft>
                          <a:spcPts val="0"/>
                        </a:spcAft>
                      </a:pPr>
                      <a:r>
                        <a:rPr lang="en-US" sz="1800" dirty="0">
                          <a:effectLst/>
                        </a:rPr>
                        <a:t>85.5%-</a:t>
                      </a:r>
                      <a:r>
                        <a:rPr lang="en-US" sz="1800" dirty="0" smtClean="0">
                          <a:effectLst/>
                        </a:rPr>
                        <a:t>86.9</a:t>
                      </a:r>
                      <a:r>
                        <a:rPr lang="en-US" sz="1800" dirty="0">
                          <a:effectLst/>
                        </a:rPr>
                        <a:t>%</a:t>
                      </a:r>
                      <a:endParaRPr lang="en-US" sz="1800" dirty="0">
                        <a:effectLst/>
                        <a:latin typeface="Times New Roman"/>
                        <a:ea typeface="SimSun"/>
                      </a:endParaRPr>
                    </a:p>
                  </a:txBody>
                  <a:tcPr marL="68580" marR="68580" marT="0" marB="0"/>
                </a:tc>
                <a:tc>
                  <a:txBody>
                    <a:bodyPr/>
                    <a:lstStyle/>
                    <a:p>
                      <a:pPr marL="0" marR="0" algn="just">
                        <a:spcBef>
                          <a:spcPts val="0"/>
                        </a:spcBef>
                        <a:spcAft>
                          <a:spcPts val="0"/>
                        </a:spcAft>
                      </a:pPr>
                      <a:endParaRPr lang="en-US" sz="1800" dirty="0">
                        <a:effectLst/>
                        <a:latin typeface="Times New Roman"/>
                        <a:ea typeface="SimSun"/>
                      </a:endParaRPr>
                    </a:p>
                  </a:txBody>
                  <a:tcPr marL="68580" marR="68580" marT="0" marB="0"/>
                </a:tc>
              </a:tr>
            </a:tbl>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81160539"/>
              </p:ext>
            </p:extLst>
          </p:nvPr>
        </p:nvGraphicFramePr>
        <p:xfrm>
          <a:off x="6732240" y="1728708"/>
          <a:ext cx="409575" cy="228600"/>
        </p:xfrm>
        <a:graphic>
          <a:graphicData uri="http://schemas.openxmlformats.org/presentationml/2006/ole">
            <mc:AlternateContent xmlns:mc="http://schemas.openxmlformats.org/markup-compatibility/2006">
              <mc:Choice xmlns:v="urn:schemas-microsoft-com:vml" Requires="v">
                <p:oleObj spid="_x0000_s12461" r:id="rId4" imgW="406224" imgH="228501" progId="Equation.DSMT4">
                  <p:embed/>
                </p:oleObj>
              </mc:Choice>
              <mc:Fallback>
                <p:oleObj r:id="rId4" imgW="406224" imgH="228501"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240" y="1728708"/>
                        <a:ext cx="40957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19864109"/>
              </p:ext>
            </p:extLst>
          </p:nvPr>
        </p:nvGraphicFramePr>
        <p:xfrm>
          <a:off x="7296830" y="1757050"/>
          <a:ext cx="723900" cy="228600"/>
        </p:xfrm>
        <a:graphic>
          <a:graphicData uri="http://schemas.openxmlformats.org/presentationml/2006/ole">
            <mc:AlternateContent xmlns:mc="http://schemas.openxmlformats.org/markup-compatibility/2006">
              <mc:Choice xmlns:v="urn:schemas-microsoft-com:vml" Requires="v">
                <p:oleObj spid="_x0000_s12462" r:id="rId6" imgW="723586" imgH="228501" progId="Equation.DSMT4">
                  <p:embed/>
                </p:oleObj>
              </mc:Choice>
              <mc:Fallback>
                <p:oleObj r:id="rId6" imgW="723586" imgH="228501"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6830" y="1757050"/>
                        <a:ext cx="7239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032323330"/>
              </p:ext>
            </p:extLst>
          </p:nvPr>
        </p:nvGraphicFramePr>
        <p:xfrm>
          <a:off x="6715351" y="2852936"/>
          <a:ext cx="723900" cy="228600"/>
        </p:xfrm>
        <a:graphic>
          <a:graphicData uri="http://schemas.openxmlformats.org/presentationml/2006/ole">
            <mc:AlternateContent xmlns:mc="http://schemas.openxmlformats.org/markup-compatibility/2006">
              <mc:Choice xmlns:v="urn:schemas-microsoft-com:vml" Requires="v">
                <p:oleObj spid="_x0000_s12463" r:id="rId8" imgW="723586" imgH="228501" progId="Equation.DSMT4">
                  <p:embed/>
                </p:oleObj>
              </mc:Choice>
              <mc:Fallback>
                <p:oleObj r:id="rId8" imgW="723586" imgH="228501"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5351" y="2852936"/>
                        <a:ext cx="7239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47511405"/>
              </p:ext>
            </p:extLst>
          </p:nvPr>
        </p:nvGraphicFramePr>
        <p:xfrm>
          <a:off x="7590060" y="2852936"/>
          <a:ext cx="409575" cy="228600"/>
        </p:xfrm>
        <a:graphic>
          <a:graphicData uri="http://schemas.openxmlformats.org/presentationml/2006/ole">
            <mc:AlternateContent xmlns:mc="http://schemas.openxmlformats.org/markup-compatibility/2006">
              <mc:Choice xmlns:v="urn:schemas-microsoft-com:vml" Requires="v">
                <p:oleObj spid="_x0000_s12464" r:id="rId10" imgW="406224" imgH="228501" progId="Equation.DSMT4">
                  <p:embed/>
                </p:oleObj>
              </mc:Choice>
              <mc:Fallback>
                <p:oleObj r:id="rId10" imgW="406224" imgH="228501"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90060" y="2852936"/>
                        <a:ext cx="40957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253379053"/>
              </p:ext>
            </p:extLst>
          </p:nvPr>
        </p:nvGraphicFramePr>
        <p:xfrm>
          <a:off x="6715351" y="3660790"/>
          <a:ext cx="1228725" cy="200025"/>
        </p:xfrm>
        <a:graphic>
          <a:graphicData uri="http://schemas.openxmlformats.org/presentationml/2006/ole">
            <mc:AlternateContent xmlns:mc="http://schemas.openxmlformats.org/markup-compatibility/2006">
              <mc:Choice xmlns:v="urn:schemas-microsoft-com:vml" Requires="v">
                <p:oleObj spid="_x0000_s12465" r:id="rId12" imgW="1231366" imgH="203112" progId="Equation.DSMT4">
                  <p:embed/>
                </p:oleObj>
              </mc:Choice>
              <mc:Fallback>
                <p:oleObj r:id="rId12" imgW="1231366" imgH="203112"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15351" y="3660790"/>
                        <a:ext cx="1228725"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86795831"/>
              </p:ext>
            </p:extLst>
          </p:nvPr>
        </p:nvGraphicFramePr>
        <p:xfrm>
          <a:off x="6740524" y="5157192"/>
          <a:ext cx="990600" cy="200025"/>
        </p:xfrm>
        <a:graphic>
          <a:graphicData uri="http://schemas.openxmlformats.org/presentationml/2006/ole">
            <mc:AlternateContent xmlns:mc="http://schemas.openxmlformats.org/markup-compatibility/2006">
              <mc:Choice xmlns:v="urn:schemas-microsoft-com:vml" Requires="v">
                <p:oleObj spid="_x0000_s12466" r:id="rId14" imgW="990170" imgH="203112" progId="Equation.DSMT4">
                  <p:embed/>
                </p:oleObj>
              </mc:Choice>
              <mc:Fallback>
                <p:oleObj r:id="rId14" imgW="990170" imgH="203112"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40524" y="5157192"/>
                        <a:ext cx="990600"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568167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1878"/>
            <a:ext cx="8229600" cy="980728"/>
          </a:xfrm>
        </p:spPr>
        <p:txBody>
          <a:bodyPr/>
          <a:lstStyle/>
          <a:p>
            <a:pPr>
              <a:lnSpc>
                <a:spcPct val="100000"/>
              </a:lnSpc>
            </a:pPr>
            <a:r>
              <a:rPr lang="en-US" dirty="0">
                <a:latin typeface="Palatino Linotype" pitchFamily="18" charset="0"/>
              </a:rPr>
              <a:t>Collaborative </a:t>
            </a:r>
            <a:r>
              <a:rPr lang="en-US" dirty="0" smtClean="0">
                <a:latin typeface="Palatino Linotype" pitchFamily="18" charset="0"/>
              </a:rPr>
              <a:t>Clustering (</a:t>
            </a:r>
            <a:r>
              <a:rPr lang="en-US" dirty="0">
                <a:latin typeface="Palatino Linotype" pitchFamily="18" charset="0"/>
              </a:rPr>
              <a:t>Chen and </a:t>
            </a:r>
            <a:r>
              <a:rPr lang="en-US" dirty="0" err="1">
                <a:latin typeface="Palatino Linotype" pitchFamily="18" charset="0"/>
              </a:rPr>
              <a:t>Ji</a:t>
            </a:r>
            <a:r>
              <a:rPr lang="en-US" dirty="0">
                <a:latin typeface="Palatino Linotype" pitchFamily="18" charset="0"/>
              </a:rPr>
              <a:t>, 2011; </a:t>
            </a:r>
            <a:r>
              <a:rPr lang="en-US" dirty="0" err="1">
                <a:latin typeface="Palatino Linotype" pitchFamily="18" charset="0"/>
              </a:rPr>
              <a:t>Tamang</a:t>
            </a:r>
            <a:r>
              <a:rPr lang="en-US" dirty="0">
                <a:latin typeface="Palatino Linotype" pitchFamily="18" charset="0"/>
              </a:rPr>
              <a:t> et al., 2012)</a:t>
            </a:r>
            <a:r>
              <a:rPr lang="en-US" dirty="0" smtClean="0">
                <a:latin typeface="Palatino Linotype" pitchFamily="18" charset="0"/>
              </a:rPr>
              <a:t/>
            </a:r>
            <a:br>
              <a:rPr lang="en-US" dirty="0" smtClean="0">
                <a:latin typeface="Palatino Linotype" pitchFamily="18" charset="0"/>
              </a:rPr>
            </a:br>
            <a:endParaRPr lang="en-US" dirty="0"/>
          </a:p>
        </p:txBody>
      </p:sp>
      <p:sp>
        <p:nvSpPr>
          <p:cNvPr id="10242" name="Slide Number Placeholder 3"/>
          <p:cNvSpPr>
            <a:spLocks noGrp="1"/>
          </p:cNvSpPr>
          <p:nvPr>
            <p:ph type="sldNum" sz="quarter" idx="4"/>
          </p:nvPr>
        </p:nvSpPr>
        <p:spPr bwMode="auto">
          <a:xfrm>
            <a:off x="4114800" y="6453336"/>
            <a:ext cx="914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16678EFB-FD3D-49B7-AE6E-21EA6BF8FD82}" type="slidenum">
              <a:rPr lang="en-US" altLang="en-US" smtClean="0">
                <a:solidFill>
                  <a:srgbClr val="000000"/>
                </a:solidFill>
                <a:latin typeface="Garamond" pitchFamily="18" charset="0"/>
              </a:rPr>
              <a:pPr/>
              <a:t>77</a:t>
            </a:fld>
            <a:endParaRPr lang="en-US" altLang="en-US" smtClean="0">
              <a:solidFill>
                <a:srgbClr val="000000"/>
              </a:solidFill>
              <a:latin typeface="Garamond" pitchFamily="18" charset="0"/>
            </a:endParaRPr>
          </a:p>
        </p:txBody>
      </p:sp>
      <p:sp>
        <p:nvSpPr>
          <p:cNvPr id="6" name="内容占位符 2"/>
          <p:cNvSpPr txBox="1">
            <a:spLocks/>
          </p:cNvSpPr>
          <p:nvPr/>
        </p:nvSpPr>
        <p:spPr bwMode="auto">
          <a:xfrm>
            <a:off x="251520" y="1259694"/>
            <a:ext cx="9073008" cy="5453165"/>
          </a:xfrm>
          <a:prstGeom prst="rect">
            <a:avLst/>
          </a:prstGeom>
          <a:noFill/>
          <a:ln w="9525">
            <a:noFill/>
            <a:miter lim="800000"/>
            <a:headEnd/>
            <a:tailEnd/>
          </a:ln>
        </p:spPr>
        <p:txBody>
          <a:bodyPr/>
          <a:lstStyle/>
          <a:p>
            <a:pPr marL="457200" indent="-457200">
              <a:buFont typeface="Arial" pitchFamily="34" charset="0"/>
              <a:buChar char="•"/>
            </a:pPr>
            <a:r>
              <a:rPr lang="en-US" altLang="zh-CN" sz="2400" dirty="0" smtClean="0"/>
              <a:t>Consensus </a:t>
            </a:r>
            <a:r>
              <a:rPr lang="en-US" altLang="zh-CN" sz="2400" dirty="0"/>
              <a:t>functions</a:t>
            </a:r>
          </a:p>
          <a:p>
            <a:pPr marL="509588" lvl="1" indent="-163513">
              <a:lnSpc>
                <a:spcPct val="100000"/>
              </a:lnSpc>
              <a:buClr>
                <a:schemeClr val="tx1"/>
              </a:buClr>
              <a:buFont typeface="Arial" pitchFamily="34" charset="0"/>
              <a:buChar char="–"/>
              <a:defRPr/>
            </a:pPr>
            <a:r>
              <a:rPr lang="en-US" altLang="zh-CN" sz="2000" dirty="0" smtClean="0"/>
              <a:t>Co-association </a:t>
            </a:r>
            <a:r>
              <a:rPr lang="en-US" altLang="zh-CN" sz="2000" dirty="0"/>
              <a:t>matrix (Fred and Jain,2002)</a:t>
            </a:r>
          </a:p>
          <a:p>
            <a:pPr marL="509588" lvl="1" indent="-163513">
              <a:lnSpc>
                <a:spcPct val="100000"/>
              </a:lnSpc>
              <a:buClr>
                <a:schemeClr val="tx1"/>
              </a:buClr>
              <a:buFont typeface="Arial" pitchFamily="34" charset="0"/>
              <a:buChar char="–"/>
              <a:defRPr/>
            </a:pPr>
            <a:r>
              <a:rPr lang="en-US" altLang="zh-CN" sz="2000" dirty="0"/>
              <a:t>G</a:t>
            </a:r>
            <a:r>
              <a:rPr lang="en-US" altLang="zh-CN" sz="2000" dirty="0" smtClean="0"/>
              <a:t>raph </a:t>
            </a:r>
            <a:r>
              <a:rPr lang="en-US" altLang="zh-CN" sz="2000" dirty="0"/>
              <a:t>formulations (</a:t>
            </a:r>
            <a:r>
              <a:rPr lang="en-US" altLang="zh-CN" sz="2000" dirty="0" err="1"/>
              <a:t>Strehl</a:t>
            </a:r>
            <a:r>
              <a:rPr lang="en-US" altLang="zh-CN" sz="2000" dirty="0"/>
              <a:t> and </a:t>
            </a:r>
            <a:r>
              <a:rPr lang="en-US" altLang="zh-CN" sz="2000" dirty="0" err="1"/>
              <a:t>Ghosh</a:t>
            </a:r>
            <a:r>
              <a:rPr lang="en-US" altLang="zh-CN" sz="2000" dirty="0"/>
              <a:t>, 2002; Fern and </a:t>
            </a:r>
            <a:r>
              <a:rPr lang="en-US" altLang="zh-CN" sz="2000" dirty="0" err="1"/>
              <a:t>Brodley</a:t>
            </a:r>
            <a:r>
              <a:rPr lang="en-US" altLang="zh-CN" sz="2000" dirty="0"/>
              <a:t>, </a:t>
            </a:r>
            <a:r>
              <a:rPr lang="en-US" altLang="zh-CN" sz="2000" dirty="0" smtClean="0"/>
              <a:t>2004): instance-based; cluster-based; hybrid bipartite</a:t>
            </a:r>
          </a:p>
          <a:p>
            <a:pPr marL="457200" indent="-457200">
              <a:buFont typeface="Arial" pitchFamily="34" charset="0"/>
              <a:buChar char="•"/>
              <a:defRPr/>
            </a:pPr>
            <a:r>
              <a:rPr lang="en-US" altLang="zh-CN" sz="2400" dirty="0"/>
              <a:t>12% gain over the best individual clustering algorithm</a:t>
            </a:r>
          </a:p>
          <a:p>
            <a:pPr marL="800100" lvl="1" indent="-342900">
              <a:buFont typeface="Arial" pitchFamily="34" charset="0"/>
              <a:buChar char="–"/>
              <a:defRPr/>
            </a:pPr>
            <a:endParaRPr lang="en-US" altLang="zh-CN" sz="2800" dirty="0"/>
          </a:p>
          <a:p>
            <a:pPr marL="966788" lvl="2" indent="-163513">
              <a:lnSpc>
                <a:spcPct val="100000"/>
              </a:lnSpc>
              <a:buClr>
                <a:schemeClr val="tx1"/>
              </a:buClr>
              <a:buFont typeface="Arial" pitchFamily="34" charset="0"/>
              <a:buChar char="–"/>
              <a:defRPr/>
            </a:pPr>
            <a:endParaRPr lang="en-US" altLang="zh-CN" sz="2800" dirty="0"/>
          </a:p>
          <a:p>
            <a:pPr marL="803275" lvl="2">
              <a:lnSpc>
                <a:spcPct val="100000"/>
              </a:lnSpc>
              <a:buClr>
                <a:schemeClr val="tx1"/>
              </a:buClr>
              <a:defRPr/>
            </a:pPr>
            <a:r>
              <a:rPr lang="en-US" altLang="zh-CN" sz="2800" dirty="0"/>
              <a:t> </a:t>
            </a:r>
          </a:p>
          <a:p>
            <a:pPr marL="509588" lvl="1" indent="-163513">
              <a:lnSpc>
                <a:spcPct val="100000"/>
              </a:lnSpc>
              <a:buClr>
                <a:schemeClr val="tx1"/>
              </a:buClr>
              <a:defRPr/>
            </a:pPr>
            <a:endParaRPr lang="en-US" altLang="zh-CN" kern="0" dirty="0">
              <a:solidFill>
                <a:schemeClr val="tx1"/>
              </a:solidFill>
              <a:latin typeface="+mn-lt"/>
              <a:ea typeface="宋体" pitchFamily="2" charset="-122"/>
            </a:endParaRPr>
          </a:p>
        </p:txBody>
      </p:sp>
      <p:grpSp>
        <p:nvGrpSpPr>
          <p:cNvPr id="7" name="组合 63"/>
          <p:cNvGrpSpPr>
            <a:grpSpLocks/>
          </p:cNvGrpSpPr>
          <p:nvPr/>
        </p:nvGrpSpPr>
        <p:grpSpPr bwMode="auto">
          <a:xfrm>
            <a:off x="4347024" y="2918121"/>
            <a:ext cx="4777680" cy="3810981"/>
            <a:chOff x="-161925" y="269795"/>
            <a:chExt cx="4733926" cy="3886323"/>
          </a:xfrm>
        </p:grpSpPr>
        <p:pic>
          <p:nvPicPr>
            <p:cNvPr id="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641981"/>
              <a:ext cx="4733926" cy="340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119"/>
            <p:cNvSpPr>
              <a:spLocks noChangeArrowheads="1"/>
            </p:cNvSpPr>
            <p:nvPr/>
          </p:nvSpPr>
          <p:spPr bwMode="auto">
            <a:xfrm>
              <a:off x="365806" y="269795"/>
              <a:ext cx="1300164"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800">
                  <a:solidFill>
                    <a:srgbClr val="071AD7"/>
                  </a:solidFill>
                  <a:ea typeface="宋体" pitchFamily="2" charset="-122"/>
                </a:rPr>
                <a:t>clustering1</a:t>
              </a:r>
              <a:endParaRPr lang="zh-CN" altLang="en-US">
                <a:ea typeface="宋体" pitchFamily="2" charset="-122"/>
              </a:endParaRPr>
            </a:p>
          </p:txBody>
        </p:sp>
        <p:sp>
          <p:nvSpPr>
            <p:cNvPr id="10" name="矩形 120"/>
            <p:cNvSpPr>
              <a:spLocks noChangeArrowheads="1"/>
            </p:cNvSpPr>
            <p:nvPr/>
          </p:nvSpPr>
          <p:spPr bwMode="auto">
            <a:xfrm>
              <a:off x="365806" y="3841793"/>
              <a:ext cx="133826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800">
                  <a:solidFill>
                    <a:srgbClr val="071AD7"/>
                  </a:solidFill>
                  <a:ea typeface="宋体" pitchFamily="2" charset="-122"/>
                </a:rPr>
                <a:t>clusteringN</a:t>
              </a:r>
              <a:endParaRPr lang="zh-CN" altLang="en-US">
                <a:ea typeface="宋体" pitchFamily="2" charset="-122"/>
              </a:endParaRPr>
            </a:p>
          </p:txBody>
        </p:sp>
        <p:sp>
          <p:nvSpPr>
            <p:cNvPr id="11" name="矩形 121"/>
            <p:cNvSpPr>
              <a:spLocks noChangeArrowheads="1"/>
            </p:cNvSpPr>
            <p:nvPr/>
          </p:nvSpPr>
          <p:spPr bwMode="auto">
            <a:xfrm>
              <a:off x="2423319" y="2116133"/>
              <a:ext cx="1352551" cy="59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800">
                  <a:solidFill>
                    <a:srgbClr val="071AD7"/>
                  </a:solidFill>
                  <a:ea typeface="宋体" pitchFamily="2" charset="-122"/>
                </a:rPr>
                <a:t>consensus </a:t>
              </a:r>
            </a:p>
            <a:p>
              <a:r>
                <a:rPr lang="en-US" altLang="zh-CN" sz="1800">
                  <a:solidFill>
                    <a:srgbClr val="071AD7"/>
                  </a:solidFill>
                  <a:ea typeface="宋体" pitchFamily="2" charset="-122"/>
                </a:rPr>
                <a:t>function</a:t>
              </a:r>
              <a:endParaRPr lang="zh-CN" altLang="en-US">
                <a:ea typeface="宋体" pitchFamily="2" charset="-122"/>
              </a:endParaRPr>
            </a:p>
          </p:txBody>
        </p:sp>
        <p:sp>
          <p:nvSpPr>
            <p:cNvPr id="12" name="矩形 122"/>
            <p:cNvSpPr>
              <a:spLocks noChangeArrowheads="1"/>
            </p:cNvSpPr>
            <p:nvPr/>
          </p:nvSpPr>
          <p:spPr bwMode="auto">
            <a:xfrm>
              <a:off x="2687514" y="1342559"/>
              <a:ext cx="16589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800">
                  <a:solidFill>
                    <a:srgbClr val="071AD7"/>
                  </a:solidFill>
                  <a:ea typeface="宋体" pitchFamily="2" charset="-122"/>
                </a:rPr>
                <a:t>final clustering</a:t>
              </a:r>
              <a:endParaRPr lang="zh-CN" altLang="en-US">
                <a:ea typeface="宋体" pitchFamily="2" charset="-122"/>
              </a:endParaRPr>
            </a:p>
          </p:txBody>
        </p:sp>
      </p:grpSp>
      <p:sp>
        <p:nvSpPr>
          <p:cNvPr id="13" name="椭圆 51"/>
          <p:cNvSpPr>
            <a:spLocks noChangeArrowheads="1"/>
          </p:cNvSpPr>
          <p:nvPr/>
        </p:nvSpPr>
        <p:spPr bwMode="auto">
          <a:xfrm rot="16808032">
            <a:off x="2406846" y="3703011"/>
            <a:ext cx="998205" cy="854295"/>
          </a:xfrm>
          <a:prstGeom prst="ellipse">
            <a:avLst/>
          </a:prstGeom>
          <a:solidFill>
            <a:srgbClr val="F8A54A">
              <a:alpha val="27058"/>
            </a:srgbClr>
          </a:solidFill>
          <a:ln w="9525">
            <a:noFill/>
            <a:round/>
            <a:headEnd/>
            <a:tailEnd/>
          </a:ln>
        </p:spPr>
        <p:txBody>
          <a:bodyPr/>
          <a:lstStyle/>
          <a:p>
            <a:pPr>
              <a:lnSpc>
                <a:spcPct val="90000"/>
              </a:lnSpc>
            </a:pPr>
            <a:endParaRPr lang="zh-CN" altLang="en-US">
              <a:ea typeface="宋体" pitchFamily="2" charset="-122"/>
            </a:endParaRPr>
          </a:p>
        </p:txBody>
      </p:sp>
      <p:sp>
        <p:nvSpPr>
          <p:cNvPr id="14" name="椭圆 50"/>
          <p:cNvSpPr>
            <a:spLocks noChangeArrowheads="1"/>
          </p:cNvSpPr>
          <p:nvPr/>
        </p:nvSpPr>
        <p:spPr bwMode="auto">
          <a:xfrm rot="217383">
            <a:off x="140865" y="3448046"/>
            <a:ext cx="1995022" cy="1281113"/>
          </a:xfrm>
          <a:prstGeom prst="ellipse">
            <a:avLst/>
          </a:prstGeom>
          <a:solidFill>
            <a:schemeClr val="accent1">
              <a:alpha val="27058"/>
            </a:schemeClr>
          </a:solidFill>
          <a:ln w="9525">
            <a:noFill/>
            <a:round/>
            <a:headEnd/>
            <a:tailEnd/>
          </a:ln>
        </p:spPr>
        <p:txBody>
          <a:bodyPr/>
          <a:lstStyle/>
          <a:p>
            <a:pPr>
              <a:lnSpc>
                <a:spcPct val="90000"/>
              </a:lnSpc>
            </a:pPr>
            <a:endParaRPr lang="zh-CN" altLang="en-US">
              <a:ea typeface="宋体" pitchFamily="2" charset="-122"/>
            </a:endParaRPr>
          </a:p>
        </p:txBody>
      </p:sp>
      <p:grpSp>
        <p:nvGrpSpPr>
          <p:cNvPr id="15" name="组合 48"/>
          <p:cNvGrpSpPr>
            <a:grpSpLocks/>
          </p:cNvGrpSpPr>
          <p:nvPr/>
        </p:nvGrpSpPr>
        <p:grpSpPr bwMode="auto">
          <a:xfrm>
            <a:off x="163090" y="4005259"/>
            <a:ext cx="2674937" cy="296862"/>
            <a:chOff x="3291854" y="4595492"/>
            <a:chExt cx="2675718" cy="296532"/>
          </a:xfrm>
        </p:grpSpPr>
        <p:grpSp>
          <p:nvGrpSpPr>
            <p:cNvPr id="16" name="组合 32"/>
            <p:cNvGrpSpPr>
              <a:grpSpLocks/>
            </p:cNvGrpSpPr>
            <p:nvPr/>
          </p:nvGrpSpPr>
          <p:grpSpPr bwMode="auto">
            <a:xfrm>
              <a:off x="3291854" y="4595492"/>
              <a:ext cx="2675718" cy="296532"/>
              <a:chOff x="3907940" y="2949590"/>
              <a:chExt cx="2675718" cy="296532"/>
            </a:xfrm>
          </p:grpSpPr>
          <p:sp>
            <p:nvSpPr>
              <p:cNvPr id="18" name="椭圆 31"/>
              <p:cNvSpPr>
                <a:spLocks noChangeArrowheads="1"/>
              </p:cNvSpPr>
              <p:nvPr/>
            </p:nvSpPr>
            <p:spPr bwMode="auto">
              <a:xfrm>
                <a:off x="3907940" y="2949590"/>
                <a:ext cx="206865" cy="205093"/>
              </a:xfrm>
              <a:prstGeom prst="ellipse">
                <a:avLst/>
              </a:prstGeom>
              <a:solidFill>
                <a:schemeClr val="accent1"/>
              </a:solidFill>
              <a:ln w="9525">
                <a:noFill/>
                <a:round/>
                <a:headEnd/>
                <a:tailEnd/>
              </a:ln>
            </p:spPr>
            <p:txBody>
              <a:bodyPr/>
              <a:lstStyle/>
              <a:p>
                <a:pPr marL="341313" indent="-341313">
                  <a:lnSpc>
                    <a:spcPct val="90000"/>
                  </a:lnSpc>
                </a:pPr>
                <a:endParaRPr lang="zh-CN" altLang="en-US" sz="2500">
                  <a:ea typeface="宋体" pitchFamily="2" charset="-122"/>
                </a:endParaRPr>
              </a:p>
            </p:txBody>
          </p:sp>
          <p:sp>
            <p:nvSpPr>
              <p:cNvPr id="19" name="矩形 35"/>
              <p:cNvSpPr>
                <a:spLocks noChangeArrowheads="1"/>
              </p:cNvSpPr>
              <p:nvPr/>
            </p:nvSpPr>
            <p:spPr bwMode="auto">
              <a:xfrm>
                <a:off x="6400780" y="3063244"/>
                <a:ext cx="182878" cy="182878"/>
              </a:xfrm>
              <a:prstGeom prst="rect">
                <a:avLst/>
              </a:prstGeom>
              <a:solidFill>
                <a:srgbClr val="F8A54A"/>
              </a:solidFill>
              <a:ln w="9525">
                <a:noFill/>
                <a:miter lim="800000"/>
                <a:headEnd/>
                <a:tailEnd/>
              </a:ln>
            </p:spPr>
            <p:txBody>
              <a:bodyPr/>
              <a:lstStyle/>
              <a:p>
                <a:pPr>
                  <a:lnSpc>
                    <a:spcPct val="90000"/>
                  </a:lnSpc>
                </a:pPr>
                <a:endParaRPr lang="zh-CN" altLang="en-US">
                  <a:ea typeface="宋体" pitchFamily="2" charset="-122"/>
                </a:endParaRPr>
              </a:p>
            </p:txBody>
          </p:sp>
        </p:grpSp>
        <p:sp>
          <p:nvSpPr>
            <p:cNvPr id="17" name="椭圆 31"/>
            <p:cNvSpPr>
              <a:spLocks noChangeArrowheads="1"/>
            </p:cNvSpPr>
            <p:nvPr/>
          </p:nvSpPr>
          <p:spPr bwMode="auto">
            <a:xfrm>
              <a:off x="4937756" y="4617707"/>
              <a:ext cx="206865" cy="205093"/>
            </a:xfrm>
            <a:prstGeom prst="ellipse">
              <a:avLst/>
            </a:prstGeom>
            <a:solidFill>
              <a:schemeClr val="accent1"/>
            </a:solidFill>
            <a:ln w="9525">
              <a:noFill/>
              <a:round/>
              <a:headEnd/>
              <a:tailEnd/>
            </a:ln>
          </p:spPr>
          <p:txBody>
            <a:bodyPr/>
            <a:lstStyle/>
            <a:p>
              <a:pPr marL="341313" indent="-341313">
                <a:lnSpc>
                  <a:spcPct val="90000"/>
                </a:lnSpc>
              </a:pPr>
              <a:endParaRPr lang="zh-CN" altLang="en-US" sz="2500">
                <a:ea typeface="宋体" pitchFamily="2" charset="-122"/>
              </a:endParaRPr>
            </a:p>
          </p:txBody>
        </p:sp>
      </p:grpSp>
      <p:grpSp>
        <p:nvGrpSpPr>
          <p:cNvPr id="20" name="组合 49"/>
          <p:cNvGrpSpPr>
            <a:grpSpLocks/>
          </p:cNvGrpSpPr>
          <p:nvPr/>
        </p:nvGrpSpPr>
        <p:grpSpPr bwMode="auto">
          <a:xfrm>
            <a:off x="528215" y="3638546"/>
            <a:ext cx="2560637" cy="936625"/>
            <a:chOff x="3657610" y="4229736"/>
            <a:chExt cx="2560292" cy="936605"/>
          </a:xfrm>
        </p:grpSpPr>
        <p:sp>
          <p:nvSpPr>
            <p:cNvPr id="21" name="椭圆 31"/>
            <p:cNvSpPr>
              <a:spLocks noChangeArrowheads="1"/>
            </p:cNvSpPr>
            <p:nvPr/>
          </p:nvSpPr>
          <p:spPr bwMode="auto">
            <a:xfrm>
              <a:off x="3657610" y="4229736"/>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22" name="椭圆 31"/>
            <p:cNvSpPr>
              <a:spLocks noChangeArrowheads="1"/>
            </p:cNvSpPr>
            <p:nvPr/>
          </p:nvSpPr>
          <p:spPr bwMode="auto">
            <a:xfrm>
              <a:off x="4023366" y="4617707"/>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23" name="椭圆 31"/>
            <p:cNvSpPr>
              <a:spLocks noChangeArrowheads="1"/>
            </p:cNvSpPr>
            <p:nvPr/>
          </p:nvSpPr>
          <p:spPr bwMode="auto">
            <a:xfrm>
              <a:off x="4114805" y="4343390"/>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24" name="椭圆 31"/>
            <p:cNvSpPr>
              <a:spLocks noChangeArrowheads="1"/>
            </p:cNvSpPr>
            <p:nvPr/>
          </p:nvSpPr>
          <p:spPr bwMode="auto">
            <a:xfrm>
              <a:off x="3657610" y="4617707"/>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25" name="椭圆 31"/>
            <p:cNvSpPr>
              <a:spLocks noChangeArrowheads="1"/>
            </p:cNvSpPr>
            <p:nvPr/>
          </p:nvSpPr>
          <p:spPr bwMode="auto">
            <a:xfrm>
              <a:off x="4273696" y="4869809"/>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26" name="椭圆 31"/>
            <p:cNvSpPr>
              <a:spLocks noChangeArrowheads="1"/>
            </p:cNvSpPr>
            <p:nvPr/>
          </p:nvSpPr>
          <p:spPr bwMode="auto">
            <a:xfrm>
              <a:off x="4456574" y="4504053"/>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27" name="椭圆 31"/>
            <p:cNvSpPr>
              <a:spLocks noChangeArrowheads="1"/>
            </p:cNvSpPr>
            <p:nvPr/>
          </p:nvSpPr>
          <p:spPr bwMode="auto">
            <a:xfrm>
              <a:off x="4548013" y="4229736"/>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28" name="矩形 44"/>
            <p:cNvSpPr>
              <a:spLocks noChangeArrowheads="1"/>
            </p:cNvSpPr>
            <p:nvPr/>
          </p:nvSpPr>
          <p:spPr bwMode="auto">
            <a:xfrm>
              <a:off x="6035024" y="4861546"/>
              <a:ext cx="182878" cy="182878"/>
            </a:xfrm>
            <a:prstGeom prst="rect">
              <a:avLst/>
            </a:prstGeom>
            <a:noFill/>
            <a:ln w="9525" algn="ctr">
              <a:solidFill>
                <a:srgbClr val="F8A54A"/>
              </a:solidFill>
              <a:round/>
              <a:headEnd/>
              <a:tailEnd/>
            </a:ln>
          </p:spPr>
          <p:txBody>
            <a:bodyPr/>
            <a:lstStyle/>
            <a:p>
              <a:pPr>
                <a:lnSpc>
                  <a:spcPct val="90000"/>
                </a:lnSpc>
              </a:pPr>
              <a:endParaRPr lang="zh-CN" altLang="en-US">
                <a:ea typeface="宋体" pitchFamily="2" charset="-122"/>
              </a:endParaRPr>
            </a:p>
          </p:txBody>
        </p:sp>
        <p:sp>
          <p:nvSpPr>
            <p:cNvPr id="29" name="矩形 45"/>
            <p:cNvSpPr>
              <a:spLocks noChangeArrowheads="1"/>
            </p:cNvSpPr>
            <p:nvPr/>
          </p:nvSpPr>
          <p:spPr bwMode="auto">
            <a:xfrm>
              <a:off x="6035024" y="4434829"/>
              <a:ext cx="182878" cy="182878"/>
            </a:xfrm>
            <a:prstGeom prst="rect">
              <a:avLst/>
            </a:prstGeom>
            <a:noFill/>
            <a:ln w="9525" algn="ctr">
              <a:solidFill>
                <a:srgbClr val="F8A54A"/>
              </a:solidFill>
              <a:round/>
              <a:headEnd/>
              <a:tailEnd/>
            </a:ln>
          </p:spPr>
          <p:txBody>
            <a:bodyPr/>
            <a:lstStyle/>
            <a:p>
              <a:pPr>
                <a:lnSpc>
                  <a:spcPct val="90000"/>
                </a:lnSpc>
              </a:pPr>
              <a:endParaRPr lang="zh-CN" altLang="en-US">
                <a:ea typeface="宋体" pitchFamily="2" charset="-122"/>
              </a:endParaRPr>
            </a:p>
          </p:txBody>
        </p:sp>
        <p:sp>
          <p:nvSpPr>
            <p:cNvPr id="30" name="椭圆 31"/>
            <p:cNvSpPr>
              <a:spLocks noChangeArrowheads="1"/>
            </p:cNvSpPr>
            <p:nvPr/>
          </p:nvSpPr>
          <p:spPr bwMode="auto">
            <a:xfrm>
              <a:off x="4639452" y="4800585"/>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31" name="椭圆 31"/>
            <p:cNvSpPr>
              <a:spLocks noChangeArrowheads="1"/>
            </p:cNvSpPr>
            <p:nvPr/>
          </p:nvSpPr>
          <p:spPr bwMode="auto">
            <a:xfrm>
              <a:off x="3725062" y="4961248"/>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grpSp>
      <p:grpSp>
        <p:nvGrpSpPr>
          <p:cNvPr id="32" name="组合 52"/>
          <p:cNvGrpSpPr>
            <a:grpSpLocks/>
          </p:cNvGrpSpPr>
          <p:nvPr/>
        </p:nvGrpSpPr>
        <p:grpSpPr bwMode="auto">
          <a:xfrm>
            <a:off x="1421977" y="5093647"/>
            <a:ext cx="3243263" cy="1281747"/>
            <a:chOff x="2974639" y="4891057"/>
            <a:chExt cx="3243263" cy="1281113"/>
          </a:xfrm>
        </p:grpSpPr>
        <p:grpSp>
          <p:nvGrpSpPr>
            <p:cNvPr id="33" name="组合 48"/>
            <p:cNvGrpSpPr>
              <a:grpSpLocks/>
            </p:cNvGrpSpPr>
            <p:nvPr/>
          </p:nvGrpSpPr>
          <p:grpSpPr bwMode="auto">
            <a:xfrm>
              <a:off x="2996864" y="5448270"/>
              <a:ext cx="2674938" cy="296862"/>
              <a:chOff x="3291854" y="4595492"/>
              <a:chExt cx="2675718" cy="296532"/>
            </a:xfrm>
          </p:grpSpPr>
          <p:grpSp>
            <p:nvGrpSpPr>
              <p:cNvPr id="37" name="组合 32"/>
              <p:cNvGrpSpPr>
                <a:grpSpLocks/>
              </p:cNvGrpSpPr>
              <p:nvPr/>
            </p:nvGrpSpPr>
            <p:grpSpPr bwMode="auto">
              <a:xfrm>
                <a:off x="3291854" y="4595492"/>
                <a:ext cx="2675718" cy="296532"/>
                <a:chOff x="3907940" y="2949590"/>
                <a:chExt cx="2675718" cy="296532"/>
              </a:xfrm>
            </p:grpSpPr>
            <p:sp>
              <p:nvSpPr>
                <p:cNvPr id="39" name="椭圆 31"/>
                <p:cNvSpPr>
                  <a:spLocks noChangeArrowheads="1"/>
                </p:cNvSpPr>
                <p:nvPr/>
              </p:nvSpPr>
              <p:spPr bwMode="auto">
                <a:xfrm>
                  <a:off x="3907940" y="2949590"/>
                  <a:ext cx="206865" cy="205093"/>
                </a:xfrm>
                <a:prstGeom prst="ellipse">
                  <a:avLst/>
                </a:prstGeom>
                <a:solidFill>
                  <a:schemeClr val="accent1"/>
                </a:solidFill>
                <a:ln w="9525">
                  <a:noFill/>
                  <a:round/>
                  <a:headEnd/>
                  <a:tailEnd/>
                </a:ln>
              </p:spPr>
              <p:txBody>
                <a:bodyPr/>
                <a:lstStyle/>
                <a:p>
                  <a:pPr marL="341313" indent="-341313">
                    <a:lnSpc>
                      <a:spcPct val="90000"/>
                    </a:lnSpc>
                  </a:pPr>
                  <a:endParaRPr lang="zh-CN" altLang="en-US" sz="2500">
                    <a:ea typeface="宋体" pitchFamily="2" charset="-122"/>
                  </a:endParaRPr>
                </a:p>
              </p:txBody>
            </p:sp>
            <p:sp>
              <p:nvSpPr>
                <p:cNvPr id="40" name="矩形 35"/>
                <p:cNvSpPr>
                  <a:spLocks noChangeArrowheads="1"/>
                </p:cNvSpPr>
                <p:nvPr/>
              </p:nvSpPr>
              <p:spPr bwMode="auto">
                <a:xfrm>
                  <a:off x="6400780" y="3063244"/>
                  <a:ext cx="182878" cy="182878"/>
                </a:xfrm>
                <a:prstGeom prst="rect">
                  <a:avLst/>
                </a:prstGeom>
                <a:solidFill>
                  <a:srgbClr val="F8A54A"/>
                </a:solidFill>
                <a:ln w="9525">
                  <a:noFill/>
                  <a:miter lim="800000"/>
                  <a:headEnd/>
                  <a:tailEnd/>
                </a:ln>
              </p:spPr>
              <p:txBody>
                <a:bodyPr/>
                <a:lstStyle/>
                <a:p>
                  <a:pPr>
                    <a:lnSpc>
                      <a:spcPct val="90000"/>
                    </a:lnSpc>
                  </a:pPr>
                  <a:endParaRPr lang="zh-CN" altLang="en-US">
                    <a:ea typeface="宋体" pitchFamily="2" charset="-122"/>
                  </a:endParaRPr>
                </a:p>
              </p:txBody>
            </p:sp>
          </p:grpSp>
          <p:sp>
            <p:nvSpPr>
              <p:cNvPr id="38" name="椭圆 31"/>
              <p:cNvSpPr>
                <a:spLocks noChangeArrowheads="1"/>
              </p:cNvSpPr>
              <p:nvPr/>
            </p:nvSpPr>
            <p:spPr bwMode="auto">
              <a:xfrm>
                <a:off x="4937756" y="4617707"/>
                <a:ext cx="206865" cy="205093"/>
              </a:xfrm>
              <a:prstGeom prst="ellipse">
                <a:avLst/>
              </a:prstGeom>
              <a:solidFill>
                <a:schemeClr val="accent1"/>
              </a:solidFill>
              <a:ln w="9525">
                <a:noFill/>
                <a:round/>
                <a:headEnd/>
                <a:tailEnd/>
              </a:ln>
            </p:spPr>
            <p:txBody>
              <a:bodyPr/>
              <a:lstStyle/>
              <a:p>
                <a:pPr marL="341313" indent="-341313">
                  <a:lnSpc>
                    <a:spcPct val="90000"/>
                  </a:lnSpc>
                </a:pPr>
                <a:endParaRPr lang="zh-CN" altLang="en-US" sz="2500">
                  <a:ea typeface="宋体" pitchFamily="2" charset="-122"/>
                </a:endParaRPr>
              </a:p>
            </p:txBody>
          </p:sp>
        </p:grpSp>
        <p:grpSp>
          <p:nvGrpSpPr>
            <p:cNvPr id="34" name="组合 52"/>
            <p:cNvGrpSpPr>
              <a:grpSpLocks/>
            </p:cNvGrpSpPr>
            <p:nvPr/>
          </p:nvGrpSpPr>
          <p:grpSpPr bwMode="auto">
            <a:xfrm>
              <a:off x="2974639" y="4891057"/>
              <a:ext cx="3243263" cy="1281113"/>
              <a:chOff x="3270469" y="4039376"/>
              <a:chExt cx="3242556" cy="1280146"/>
            </a:xfrm>
          </p:grpSpPr>
          <p:sp>
            <p:nvSpPr>
              <p:cNvPr id="35" name="椭圆 50"/>
              <p:cNvSpPr>
                <a:spLocks noChangeArrowheads="1"/>
              </p:cNvSpPr>
              <p:nvPr/>
            </p:nvSpPr>
            <p:spPr bwMode="auto">
              <a:xfrm rot="217383">
                <a:off x="3270469" y="4039376"/>
                <a:ext cx="1994588" cy="1280146"/>
              </a:xfrm>
              <a:prstGeom prst="ellipse">
                <a:avLst/>
              </a:prstGeom>
              <a:solidFill>
                <a:schemeClr val="accent1">
                  <a:alpha val="27058"/>
                </a:schemeClr>
              </a:solidFill>
              <a:ln w="9525">
                <a:noFill/>
                <a:round/>
                <a:headEnd/>
                <a:tailEnd/>
              </a:ln>
            </p:spPr>
            <p:txBody>
              <a:bodyPr/>
              <a:lstStyle/>
              <a:p>
                <a:pPr>
                  <a:lnSpc>
                    <a:spcPct val="90000"/>
                  </a:lnSpc>
                </a:pPr>
                <a:endParaRPr lang="zh-CN" altLang="en-US">
                  <a:ea typeface="宋体" pitchFamily="2" charset="-122"/>
                </a:endParaRPr>
              </a:p>
            </p:txBody>
          </p:sp>
          <p:sp>
            <p:nvSpPr>
              <p:cNvPr id="36" name="椭圆 51"/>
              <p:cNvSpPr>
                <a:spLocks noChangeArrowheads="1"/>
              </p:cNvSpPr>
              <p:nvPr/>
            </p:nvSpPr>
            <p:spPr bwMode="auto">
              <a:xfrm rot="-4791968">
                <a:off x="5587245" y="4299542"/>
                <a:ext cx="997452" cy="854109"/>
              </a:xfrm>
              <a:prstGeom prst="ellipse">
                <a:avLst/>
              </a:prstGeom>
              <a:solidFill>
                <a:srgbClr val="F8A54A">
                  <a:alpha val="27058"/>
                </a:srgbClr>
              </a:solidFill>
              <a:ln w="9525">
                <a:noFill/>
                <a:round/>
                <a:headEnd/>
                <a:tailEnd/>
              </a:ln>
            </p:spPr>
            <p:txBody>
              <a:bodyPr/>
              <a:lstStyle/>
              <a:p>
                <a:pPr>
                  <a:lnSpc>
                    <a:spcPct val="90000"/>
                  </a:lnSpc>
                </a:pPr>
                <a:endParaRPr lang="zh-CN" altLang="en-US">
                  <a:ea typeface="宋体" pitchFamily="2" charset="-122"/>
                </a:endParaRPr>
              </a:p>
            </p:txBody>
          </p:sp>
        </p:grpSp>
      </p:grpSp>
      <p:sp>
        <p:nvSpPr>
          <p:cNvPr id="41" name="右箭头 1"/>
          <p:cNvSpPr>
            <a:spLocks noChangeArrowheads="1"/>
          </p:cNvSpPr>
          <p:nvPr/>
        </p:nvSpPr>
        <p:spPr bwMode="auto">
          <a:xfrm rot="3913954">
            <a:off x="1253702" y="4775197"/>
            <a:ext cx="536575" cy="425450"/>
          </a:xfrm>
          <a:prstGeom prst="rightArrow">
            <a:avLst>
              <a:gd name="adj1" fmla="val 50000"/>
              <a:gd name="adj2" fmla="val 49852"/>
            </a:avLst>
          </a:prstGeom>
          <a:noFill/>
          <a:ln w="9525" algn="ctr">
            <a:solidFill>
              <a:schemeClr val="tx1"/>
            </a:solidFill>
            <a:round/>
            <a:headEnd/>
            <a:tailEnd/>
          </a:ln>
        </p:spPr>
        <p:txBody>
          <a:bodyPr/>
          <a:lstStyle/>
          <a:p>
            <a:pPr>
              <a:lnSpc>
                <a:spcPct val="90000"/>
              </a:lnSpc>
            </a:pPr>
            <a:endParaRPr lang="zh-CN" altLang="en-US">
              <a:ea typeface="宋体" pitchFamily="2" charset="-122"/>
            </a:endParaRPr>
          </a:p>
        </p:txBody>
      </p:sp>
    </p:spTree>
    <p:extLst>
      <p:ext uri="{BB962C8B-B14F-4D97-AF65-F5344CB8AC3E}">
        <p14:creationId xmlns:p14="http://schemas.microsoft.com/office/powerpoint/2010/main" val="254353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4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Outline</a:t>
            </a:r>
            <a:endParaRPr lang="en-US" dirty="0"/>
          </a:p>
        </p:txBody>
      </p:sp>
      <p:sp>
        <p:nvSpPr>
          <p:cNvPr id="8" name="Content Placeholder 7"/>
          <p:cNvSpPr>
            <a:spLocks noGrp="1"/>
          </p:cNvSpPr>
          <p:nvPr>
            <p:ph idx="1"/>
          </p:nvPr>
        </p:nvSpPr>
        <p:spPr/>
        <p:txBody>
          <a:bodyPr/>
          <a:lstStyle/>
          <a:p>
            <a:r>
              <a:rPr lang="en-US" altLang="en-US" dirty="0" smtClean="0"/>
              <a:t>Motivation and Definition</a:t>
            </a:r>
          </a:p>
          <a:p>
            <a:r>
              <a:rPr lang="en-US" altLang="en-US" dirty="0" smtClean="0"/>
              <a:t>A Skeletal View of a </a:t>
            </a:r>
            <a:r>
              <a:rPr lang="en-US" altLang="en-US" dirty="0" err="1" smtClean="0"/>
              <a:t>Wikification</a:t>
            </a:r>
            <a:r>
              <a:rPr lang="en-US" altLang="en-US" dirty="0" smtClean="0"/>
              <a:t> System</a:t>
            </a:r>
          </a:p>
          <a:p>
            <a:pPr lvl="1"/>
            <a:r>
              <a:rPr lang="en-US" altLang="en-US" dirty="0" smtClean="0"/>
              <a:t>High Level Algorithmic Approach</a:t>
            </a:r>
          </a:p>
          <a:p>
            <a:r>
              <a:rPr lang="en-US" altLang="en-US" dirty="0">
                <a:solidFill>
                  <a:srgbClr val="FF0000"/>
                </a:solidFill>
              </a:rPr>
              <a:t>Key Challenges </a:t>
            </a:r>
          </a:p>
          <a:p>
            <a:endParaRPr lang="en-US" altLang="en-US" dirty="0" smtClean="0"/>
          </a:p>
          <a:p>
            <a:pPr marL="0" indent="0" algn="ctr">
              <a:buNone/>
            </a:pPr>
            <a:r>
              <a:rPr lang="en-US" altLang="en-US" sz="2000" dirty="0" smtClean="0"/>
              <a:t>Coffee Break</a:t>
            </a:r>
          </a:p>
          <a:p>
            <a:endParaRPr lang="en-US" altLang="en-US" dirty="0" smtClean="0"/>
          </a:p>
          <a:p>
            <a:r>
              <a:rPr lang="en-US" altLang="en-US" dirty="0" smtClean="0"/>
              <a:t>Recent Advances</a:t>
            </a:r>
          </a:p>
          <a:p>
            <a:r>
              <a:rPr lang="en-US" altLang="en-US" dirty="0" smtClean="0"/>
              <a:t>New Tasks, Trends and Applications</a:t>
            </a:r>
          </a:p>
          <a:p>
            <a:r>
              <a:rPr lang="en-US" altLang="en-US" dirty="0" smtClean="0"/>
              <a:t>What</a:t>
            </a:r>
            <a:r>
              <a:rPr lang="ja-JP" altLang="en-US" dirty="0" smtClean="0"/>
              <a:t>’</a:t>
            </a:r>
            <a:r>
              <a:rPr lang="en-US" altLang="ja-JP" dirty="0" smtClean="0"/>
              <a:t>s Next?</a:t>
            </a:r>
          </a:p>
          <a:p>
            <a:r>
              <a:rPr lang="en-US" altLang="en-US" dirty="0" smtClean="0"/>
              <a:t>Resources, Shared Tasks and Demos</a:t>
            </a:r>
          </a:p>
          <a:p>
            <a:pPr lvl="1"/>
            <a:endParaRPr lang="en-US" altLang="en-US" dirty="0" smtClean="0"/>
          </a:p>
          <a:p>
            <a:pPr lvl="1"/>
            <a:endParaRPr lang="en-US" altLang="en-US" dirty="0" smtClean="0"/>
          </a:p>
          <a:p>
            <a:pPr lvl="1"/>
            <a:endParaRPr lang="en-US" altLang="en-US" dirty="0" smtClean="0"/>
          </a:p>
          <a:p>
            <a:endParaRPr lang="en-US" dirty="0"/>
          </a:p>
        </p:txBody>
      </p:sp>
      <p:sp>
        <p:nvSpPr>
          <p:cNvPr id="5" name="Right Arrow 4"/>
          <p:cNvSpPr/>
          <p:nvPr/>
        </p:nvSpPr>
        <p:spPr>
          <a:xfrm>
            <a:off x="69298" y="2276872"/>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3142556"/>
            <a:ext cx="936104" cy="489482"/>
          </a:xfrm>
          <a:prstGeom prst="rect">
            <a:avLst/>
          </a:prstGeom>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78</a:t>
            </a:fld>
            <a:endParaRPr lang="en-US" altLang="zh-TW" dirty="0"/>
          </a:p>
        </p:txBody>
      </p:sp>
    </p:spTree>
    <p:extLst>
      <p:ext uri="{BB962C8B-B14F-4D97-AF65-F5344CB8AC3E}">
        <p14:creationId xmlns:p14="http://schemas.microsoft.com/office/powerpoint/2010/main" val="2007092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457200" y="2895600"/>
            <a:ext cx="3962400" cy="3276600"/>
          </a:xfrm>
          <a:prstGeom prst="rect">
            <a:avLst/>
          </a:prstGeom>
        </p:spPr>
        <p:txBody>
          <a:bodyPr/>
          <a:lstStyle/>
          <a:p>
            <a:r>
              <a:rPr lang="en-US" sz="2400" dirty="0" smtClean="0"/>
              <a:t>Ambiguity</a:t>
            </a:r>
          </a:p>
          <a:p>
            <a:endParaRPr lang="en-US" sz="2400" dirty="0"/>
          </a:p>
          <a:p>
            <a:endParaRPr lang="en-US" sz="2400" dirty="0" smtClean="0"/>
          </a:p>
          <a:p>
            <a:endParaRPr lang="en-US" sz="2400" dirty="0"/>
          </a:p>
          <a:p>
            <a:endParaRPr lang="en-US" sz="2400" dirty="0" smtClean="0"/>
          </a:p>
          <a:p>
            <a:r>
              <a:rPr lang="en-US" sz="2400" dirty="0" smtClean="0"/>
              <a:t>Concepts </a:t>
            </a:r>
            <a:r>
              <a:rPr lang="en-US" sz="2400" dirty="0"/>
              <a:t>outside of Wikipedia (</a:t>
            </a:r>
            <a:r>
              <a:rPr lang="en-US" sz="2400" dirty="0" smtClean="0"/>
              <a:t>NIL)</a:t>
            </a:r>
          </a:p>
          <a:p>
            <a:pPr lvl="1"/>
            <a:r>
              <a:rPr lang="en-US" sz="1800" u="sng" dirty="0" smtClean="0">
                <a:solidFill>
                  <a:srgbClr val="0000FF"/>
                </a:solidFill>
              </a:rPr>
              <a:t>Blumenthal</a:t>
            </a:r>
            <a:r>
              <a:rPr lang="en-US" sz="1800" dirty="0"/>
              <a:t> </a:t>
            </a:r>
            <a:r>
              <a:rPr lang="en-US" sz="1800" dirty="0" smtClean="0"/>
              <a:t>?</a:t>
            </a:r>
          </a:p>
        </p:txBody>
      </p:sp>
      <p:sp>
        <p:nvSpPr>
          <p:cNvPr id="4" name="Content Placeholder 3"/>
          <p:cNvSpPr>
            <a:spLocks noGrp="1"/>
          </p:cNvSpPr>
          <p:nvPr>
            <p:ph sz="half" idx="2"/>
          </p:nvPr>
        </p:nvSpPr>
        <p:spPr>
          <a:xfrm>
            <a:off x="4648200" y="2895600"/>
            <a:ext cx="4038600" cy="3276600"/>
          </a:xfrm>
        </p:spPr>
        <p:txBody>
          <a:bodyPr/>
          <a:lstStyle/>
          <a:p>
            <a:r>
              <a:rPr lang="en-US" sz="2400" dirty="0" smtClean="0"/>
              <a:t>Variability</a:t>
            </a:r>
          </a:p>
          <a:p>
            <a:endParaRPr lang="en-US" sz="2400" dirty="0"/>
          </a:p>
          <a:p>
            <a:endParaRPr lang="en-US" sz="2400" dirty="0" smtClean="0"/>
          </a:p>
          <a:p>
            <a:pPr marL="0" indent="0">
              <a:buNone/>
            </a:pPr>
            <a:endParaRPr lang="en-US" sz="2400" dirty="0" smtClean="0"/>
          </a:p>
          <a:p>
            <a:endParaRPr lang="en-US" sz="2400" dirty="0" smtClean="0"/>
          </a:p>
          <a:p>
            <a:r>
              <a:rPr lang="en-US" sz="2400" dirty="0" smtClean="0"/>
              <a:t>Scale</a:t>
            </a:r>
          </a:p>
          <a:p>
            <a:pPr lvl="1"/>
            <a:r>
              <a:rPr lang="en-US" sz="2000" dirty="0" smtClean="0"/>
              <a:t>Millions of labels</a:t>
            </a:r>
          </a:p>
        </p:txBody>
      </p:sp>
      <p:sp>
        <p:nvSpPr>
          <p:cNvPr id="2" name="Title 1"/>
          <p:cNvSpPr>
            <a:spLocks noGrp="1"/>
          </p:cNvSpPr>
          <p:nvPr>
            <p:ph type="title"/>
          </p:nvPr>
        </p:nvSpPr>
        <p:spPr>
          <a:xfrm>
            <a:off x="457200" y="-261260"/>
            <a:ext cx="8229600" cy="1600200"/>
          </a:xfrm>
        </p:spPr>
        <p:txBody>
          <a:bodyPr/>
          <a:lstStyle/>
          <a:p>
            <a:pPr eaLnBrk="0" hangingPunct="0"/>
            <a:r>
              <a:rPr lang="en-US" dirty="0"/>
              <a:t>General Challenges</a:t>
            </a:r>
          </a:p>
        </p:txBody>
      </p:sp>
      <p:sp>
        <p:nvSpPr>
          <p:cNvPr id="6" name="TextBox 5"/>
          <p:cNvSpPr txBox="1"/>
          <p:nvPr/>
        </p:nvSpPr>
        <p:spPr>
          <a:xfrm>
            <a:off x="1066800" y="1523999"/>
            <a:ext cx="6959600" cy="1200329"/>
          </a:xfrm>
          <a:prstGeom prst="rect">
            <a:avLst/>
          </a:prstGeom>
          <a:noFill/>
          <a:ln>
            <a:solidFill>
              <a:schemeClr val="tx1"/>
            </a:solidFill>
          </a:ln>
        </p:spPr>
        <p:txBody>
          <a:bodyPr wrap="square" rtlCol="0">
            <a:spAutoFit/>
          </a:bodyPr>
          <a:lstStyle/>
          <a:p>
            <a:r>
              <a:rPr lang="en-US" u="sng" dirty="0">
                <a:solidFill>
                  <a:srgbClr val="0000FF"/>
                </a:solidFill>
              </a:rPr>
              <a:t>Blumenthal</a:t>
            </a:r>
            <a:r>
              <a:rPr lang="en-US" dirty="0"/>
              <a:t> (</a:t>
            </a:r>
            <a:r>
              <a:rPr lang="en-US" u="sng" dirty="0">
                <a:solidFill>
                  <a:srgbClr val="0000FF"/>
                </a:solidFill>
              </a:rPr>
              <a:t>D</a:t>
            </a:r>
            <a:r>
              <a:rPr lang="en-US" dirty="0"/>
              <a:t>) is a candidate for the </a:t>
            </a:r>
            <a:r>
              <a:rPr lang="en-US" u="sng" dirty="0">
                <a:solidFill>
                  <a:srgbClr val="0000FF"/>
                </a:solidFill>
              </a:rPr>
              <a:t>U.S. Senate</a:t>
            </a:r>
            <a:r>
              <a:rPr lang="en-US" dirty="0"/>
              <a:t> seat now held </a:t>
            </a:r>
            <a:r>
              <a:rPr lang="en-US" dirty="0" smtClean="0"/>
              <a:t>by </a:t>
            </a:r>
            <a:r>
              <a:rPr lang="en-US" u="sng" dirty="0" smtClean="0">
                <a:solidFill>
                  <a:srgbClr val="0000FF"/>
                </a:solidFill>
              </a:rPr>
              <a:t>Christopher Dodd</a:t>
            </a:r>
            <a:r>
              <a:rPr lang="en-US" dirty="0" smtClean="0"/>
              <a:t> </a:t>
            </a:r>
            <a:r>
              <a:rPr lang="en-US" dirty="0"/>
              <a:t>(D), and he has held a commanding lead in the </a:t>
            </a:r>
            <a:r>
              <a:rPr lang="en-US" dirty="0" smtClean="0"/>
              <a:t>race since </a:t>
            </a:r>
            <a:r>
              <a:rPr lang="en-US" dirty="0"/>
              <a:t>he entered it. </a:t>
            </a:r>
            <a:r>
              <a:rPr lang="en-US" dirty="0" smtClean="0"/>
              <a:t>But the </a:t>
            </a:r>
            <a:r>
              <a:rPr lang="en-US" u="sng" dirty="0">
                <a:solidFill>
                  <a:srgbClr val="0000FF"/>
                </a:solidFill>
              </a:rPr>
              <a:t>Times</a:t>
            </a:r>
            <a:r>
              <a:rPr lang="en-US" dirty="0"/>
              <a:t> report has the potential </a:t>
            </a:r>
            <a:r>
              <a:rPr lang="en-US" dirty="0" smtClean="0"/>
              <a:t>to fundamentally </a:t>
            </a:r>
            <a:r>
              <a:rPr lang="en-US" dirty="0"/>
              <a:t>reshape the contest in </a:t>
            </a:r>
            <a:r>
              <a:rPr lang="en-US" u="sng" dirty="0" smtClean="0">
                <a:solidFill>
                  <a:srgbClr val="0000FF"/>
                </a:solidFill>
              </a:rPr>
              <a:t>the Nutmeg </a:t>
            </a:r>
            <a:r>
              <a:rPr lang="en-US" u="sng" dirty="0">
                <a:solidFill>
                  <a:srgbClr val="0000FF"/>
                </a:solidFill>
              </a:rPr>
              <a:t>State</a:t>
            </a:r>
            <a:r>
              <a:rPr lang="en-US" dirty="0"/>
              <a:t>.</a:t>
            </a:r>
            <a:endParaRPr lang="en-US" dirty="0">
              <a:cs typeface="Arial" pitchFamily="34" charset="0"/>
            </a:endParaRPr>
          </a:p>
        </p:txBody>
      </p:sp>
      <p:grpSp>
        <p:nvGrpSpPr>
          <p:cNvPr id="16" name="Group 15"/>
          <p:cNvGrpSpPr/>
          <p:nvPr/>
        </p:nvGrpSpPr>
        <p:grpSpPr>
          <a:xfrm>
            <a:off x="4724106" y="3607617"/>
            <a:ext cx="3475806" cy="646331"/>
            <a:chOff x="-174735" y="3066844"/>
            <a:chExt cx="3475806" cy="646331"/>
          </a:xfrm>
        </p:grpSpPr>
        <p:grpSp>
          <p:nvGrpSpPr>
            <p:cNvPr id="17" name="Group 16"/>
            <p:cNvGrpSpPr/>
            <p:nvPr/>
          </p:nvGrpSpPr>
          <p:grpSpPr>
            <a:xfrm>
              <a:off x="1700073" y="3215712"/>
              <a:ext cx="302459" cy="405137"/>
              <a:chOff x="1198497" y="4028372"/>
              <a:chExt cx="685801" cy="459305"/>
            </a:xfrm>
          </p:grpSpPr>
          <p:sp>
            <p:nvSpPr>
              <p:cNvPr id="20" name="Right Arrow 19"/>
              <p:cNvSpPr/>
              <p:nvPr/>
            </p:nvSpPr>
            <p:spPr>
              <a:xfrm rot="20491104">
                <a:off x="1198497" y="4302323"/>
                <a:ext cx="685800" cy="18535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108896" flipV="1">
                <a:off x="1198498" y="4028372"/>
                <a:ext cx="685800" cy="18535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1987891" y="3250909"/>
              <a:ext cx="1313180" cy="369332"/>
            </a:xfrm>
            <a:prstGeom prst="rect">
              <a:avLst/>
            </a:prstGeom>
            <a:noFill/>
          </p:spPr>
          <p:txBody>
            <a:bodyPr wrap="none" rtlCol="0">
              <a:spAutoFit/>
            </a:bodyPr>
            <a:lstStyle/>
            <a:p>
              <a:r>
                <a:rPr lang="en-US" dirty="0" smtClean="0"/>
                <a:t>Connecticut</a:t>
              </a:r>
              <a:endParaRPr lang="en-US" dirty="0"/>
            </a:p>
          </p:txBody>
        </p:sp>
        <p:sp>
          <p:nvSpPr>
            <p:cNvPr id="19" name="TextBox 18"/>
            <p:cNvSpPr txBox="1"/>
            <p:nvPr/>
          </p:nvSpPr>
          <p:spPr>
            <a:xfrm>
              <a:off x="-174735" y="3066844"/>
              <a:ext cx="1874808" cy="646331"/>
            </a:xfrm>
            <a:prstGeom prst="rect">
              <a:avLst/>
            </a:prstGeom>
            <a:noFill/>
          </p:spPr>
          <p:txBody>
            <a:bodyPr wrap="none" rtlCol="0">
              <a:spAutoFit/>
            </a:bodyPr>
            <a:lstStyle/>
            <a:p>
              <a:pPr algn="r"/>
              <a:r>
                <a:rPr lang="en-US" u="sng" dirty="0" smtClean="0">
                  <a:solidFill>
                    <a:srgbClr val="0000FF"/>
                  </a:solidFill>
                </a:rPr>
                <a:t>CT</a:t>
              </a:r>
            </a:p>
            <a:p>
              <a:pPr algn="r"/>
              <a:r>
                <a:rPr lang="en-US" u="sng" dirty="0" smtClean="0">
                  <a:solidFill>
                    <a:srgbClr val="0000FF"/>
                  </a:solidFill>
                </a:rPr>
                <a:t>The Nutmeg State</a:t>
              </a:r>
              <a:endParaRPr lang="en-US" u="sng" dirty="0">
                <a:solidFill>
                  <a:srgbClr val="0000FF"/>
                </a:solidFill>
              </a:endParaRPr>
            </a:p>
          </p:txBody>
        </p:sp>
      </p:grpSp>
      <p:grpSp>
        <p:nvGrpSpPr>
          <p:cNvPr id="25" name="Group 24"/>
          <p:cNvGrpSpPr/>
          <p:nvPr/>
        </p:nvGrpSpPr>
        <p:grpSpPr>
          <a:xfrm>
            <a:off x="566145" y="3622365"/>
            <a:ext cx="3273636" cy="1128230"/>
            <a:chOff x="566145" y="3622365"/>
            <a:chExt cx="3273636" cy="1128230"/>
          </a:xfrm>
        </p:grpSpPr>
        <p:grpSp>
          <p:nvGrpSpPr>
            <p:cNvPr id="10" name="Group 9"/>
            <p:cNvGrpSpPr/>
            <p:nvPr/>
          </p:nvGrpSpPr>
          <p:grpSpPr>
            <a:xfrm>
              <a:off x="566145" y="3622365"/>
              <a:ext cx="3273636" cy="646331"/>
              <a:chOff x="515365" y="1837394"/>
              <a:chExt cx="2497014" cy="646331"/>
            </a:xfrm>
          </p:grpSpPr>
          <p:grpSp>
            <p:nvGrpSpPr>
              <p:cNvPr id="11" name="Group 10"/>
              <p:cNvGrpSpPr/>
              <p:nvPr/>
            </p:nvGrpSpPr>
            <p:grpSpPr>
              <a:xfrm>
                <a:off x="1201699" y="1991473"/>
                <a:ext cx="302459" cy="369332"/>
                <a:chOff x="1230893" y="4302323"/>
                <a:chExt cx="685800" cy="418714"/>
              </a:xfrm>
            </p:grpSpPr>
            <p:sp>
              <p:nvSpPr>
                <p:cNvPr id="14" name="Right Arrow 13"/>
                <p:cNvSpPr/>
                <p:nvPr/>
              </p:nvSpPr>
              <p:spPr>
                <a:xfrm rot="20491104">
                  <a:off x="1230893" y="4302323"/>
                  <a:ext cx="685800" cy="18535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108896" flipV="1">
                  <a:off x="1230893" y="4535683"/>
                  <a:ext cx="685800" cy="18535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515365" y="1984767"/>
                <a:ext cx="563916" cy="369332"/>
              </a:xfrm>
              <a:prstGeom prst="rect">
                <a:avLst/>
              </a:prstGeom>
              <a:noFill/>
            </p:spPr>
            <p:txBody>
              <a:bodyPr wrap="none" rtlCol="0">
                <a:spAutoFit/>
              </a:bodyPr>
              <a:lstStyle/>
              <a:p>
                <a:r>
                  <a:rPr lang="en-US" u="sng" dirty="0" smtClean="0">
                    <a:solidFill>
                      <a:srgbClr val="0000FF"/>
                    </a:solidFill>
                  </a:rPr>
                  <a:t>Times</a:t>
                </a:r>
                <a:endParaRPr lang="en-US" u="sng" dirty="0">
                  <a:solidFill>
                    <a:srgbClr val="0000FF"/>
                  </a:solidFill>
                </a:endParaRPr>
              </a:p>
            </p:txBody>
          </p:sp>
          <p:sp>
            <p:nvSpPr>
              <p:cNvPr id="13" name="TextBox 12"/>
              <p:cNvSpPr txBox="1"/>
              <p:nvPr/>
            </p:nvSpPr>
            <p:spPr>
              <a:xfrm>
                <a:off x="1522273" y="1837394"/>
                <a:ext cx="1490106" cy="646331"/>
              </a:xfrm>
              <a:prstGeom prst="rect">
                <a:avLst/>
              </a:prstGeom>
              <a:noFill/>
            </p:spPr>
            <p:txBody>
              <a:bodyPr wrap="none" rtlCol="0">
                <a:spAutoFit/>
              </a:bodyPr>
              <a:lstStyle/>
              <a:p>
                <a:r>
                  <a:rPr lang="en-US" dirty="0" smtClean="0"/>
                  <a:t>The New York Times</a:t>
                </a:r>
              </a:p>
              <a:p>
                <a:r>
                  <a:rPr lang="en-US" dirty="0" smtClean="0"/>
                  <a:t>The Times</a:t>
                </a:r>
                <a:endParaRPr lang="en-US" dirty="0"/>
              </a:p>
            </p:txBody>
          </p:sp>
        </p:grpSp>
        <p:grpSp>
          <p:nvGrpSpPr>
            <p:cNvPr id="9" name="Group 8"/>
            <p:cNvGrpSpPr/>
            <p:nvPr/>
          </p:nvGrpSpPr>
          <p:grpSpPr>
            <a:xfrm>
              <a:off x="2840141" y="4354355"/>
              <a:ext cx="45720" cy="396240"/>
              <a:chOff x="3025140" y="4549140"/>
              <a:chExt cx="45720" cy="396240"/>
            </a:xfrm>
          </p:grpSpPr>
          <p:sp>
            <p:nvSpPr>
              <p:cNvPr id="8" name="Oval 7"/>
              <p:cNvSpPr/>
              <p:nvPr/>
            </p:nvSpPr>
            <p:spPr>
              <a:xfrm>
                <a:off x="3025140" y="4549140"/>
                <a:ext cx="45720" cy="457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Oval 22"/>
              <p:cNvSpPr/>
              <p:nvPr/>
            </p:nvSpPr>
            <p:spPr>
              <a:xfrm>
                <a:off x="3025140" y="4722019"/>
                <a:ext cx="45720" cy="457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Oval 23"/>
              <p:cNvSpPr/>
              <p:nvPr/>
            </p:nvSpPr>
            <p:spPr>
              <a:xfrm>
                <a:off x="3025140" y="4899660"/>
                <a:ext cx="45720" cy="457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grpSp>
        <p:nvGrpSpPr>
          <p:cNvPr id="26" name="Group 25"/>
          <p:cNvGrpSpPr/>
          <p:nvPr/>
        </p:nvGrpSpPr>
        <p:grpSpPr>
          <a:xfrm>
            <a:off x="5661510" y="4354355"/>
            <a:ext cx="45720" cy="396240"/>
            <a:chOff x="3025140" y="4549140"/>
            <a:chExt cx="45720" cy="396240"/>
          </a:xfrm>
        </p:grpSpPr>
        <p:sp>
          <p:nvSpPr>
            <p:cNvPr id="27" name="Oval 26"/>
            <p:cNvSpPr/>
            <p:nvPr/>
          </p:nvSpPr>
          <p:spPr>
            <a:xfrm>
              <a:off x="3025140" y="4549140"/>
              <a:ext cx="45720" cy="457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Oval 27"/>
            <p:cNvSpPr/>
            <p:nvPr/>
          </p:nvSpPr>
          <p:spPr>
            <a:xfrm>
              <a:off x="3025140" y="4722019"/>
              <a:ext cx="45720" cy="457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Oval 28"/>
            <p:cNvSpPr/>
            <p:nvPr/>
          </p:nvSpPr>
          <p:spPr>
            <a:xfrm>
              <a:off x="3025140" y="4899660"/>
              <a:ext cx="45720" cy="457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57364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3"/>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1F44D0F-E40B-4FD1-8CA8-9E3A4F9746A6}" type="slidenum">
              <a:rPr lang="en-US" altLang="zh-TW" smtClean="0">
                <a:solidFill>
                  <a:srgbClr val="000000"/>
                </a:solidFill>
                <a:cs typeface="Arial Unicode MS" pitchFamily="34" charset="-128"/>
              </a:rPr>
              <a:pPr eaLnBrk="1" hangingPunct="1"/>
              <a:t>8</a:t>
            </a:fld>
            <a:endParaRPr lang="en-US" altLang="zh-TW" smtClean="0">
              <a:solidFill>
                <a:srgbClr val="000000"/>
              </a:solidFill>
              <a:cs typeface="Arial Unicode MS" pitchFamily="34" charset="-128"/>
            </a:endParaRPr>
          </a:p>
        </p:txBody>
      </p:sp>
      <p:sp>
        <p:nvSpPr>
          <p:cNvPr id="18434" name="Title 1"/>
          <p:cNvSpPr>
            <a:spLocks noGrp="1"/>
          </p:cNvSpPr>
          <p:nvPr>
            <p:ph type="title"/>
          </p:nvPr>
        </p:nvSpPr>
        <p:spPr/>
        <p:txBody>
          <a:bodyPr/>
          <a:lstStyle/>
          <a:p>
            <a:pPr eaLnBrk="1" hangingPunct="1"/>
            <a:r>
              <a:rPr lang="en-US" altLang="en-US" dirty="0" smtClean="0"/>
              <a:t>The “Reference” Collection has Structure</a:t>
            </a:r>
          </a:p>
        </p:txBody>
      </p:sp>
      <p:sp>
        <p:nvSpPr>
          <p:cNvPr id="3" name="Content Placeholder 2"/>
          <p:cNvSpPr>
            <a:spLocks noGrp="1"/>
          </p:cNvSpPr>
          <p:nvPr>
            <p:ph idx="1"/>
          </p:nvPr>
        </p:nvSpPr>
        <p:spPr/>
        <p:txBody>
          <a:bodyPr/>
          <a:lstStyle/>
          <a:p>
            <a:endParaRPr lang="en-US"/>
          </a:p>
        </p:txBody>
      </p:sp>
      <p:sp>
        <p:nvSpPr>
          <p:cNvPr id="10" name="Rectangle 9"/>
          <p:cNvSpPr/>
          <p:nvPr/>
        </p:nvSpPr>
        <p:spPr>
          <a:xfrm>
            <a:off x="152400" y="1143000"/>
            <a:ext cx="31242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dirty="0">
                <a:solidFill>
                  <a:srgbClr val="000000"/>
                </a:solidFill>
              </a:rPr>
              <a:t>It’s a version of </a:t>
            </a:r>
            <a:r>
              <a:rPr lang="en-US" b="1" i="1" u="sng" dirty="0">
                <a:solidFill>
                  <a:srgbClr val="FF0000"/>
                </a:solidFill>
              </a:rPr>
              <a:t>Chicago</a:t>
            </a:r>
            <a:r>
              <a:rPr lang="en-US" dirty="0">
                <a:solidFill>
                  <a:srgbClr val="000000"/>
                </a:solidFill>
              </a:rPr>
              <a:t> – the standard classic </a:t>
            </a:r>
            <a:r>
              <a:rPr lang="en-US" b="1" i="1" u="sng" dirty="0">
                <a:solidFill>
                  <a:srgbClr val="008000"/>
                </a:solidFill>
              </a:rPr>
              <a:t>Macintosh</a:t>
            </a:r>
            <a:r>
              <a:rPr lang="en-US" dirty="0">
                <a:solidFill>
                  <a:srgbClr val="000000"/>
                </a:solidFill>
              </a:rPr>
              <a:t> menu font, with that distinctive thick diagonal in the ”N”.</a:t>
            </a:r>
          </a:p>
        </p:txBody>
      </p:sp>
      <p:sp>
        <p:nvSpPr>
          <p:cNvPr id="12" name="Rectangle 11"/>
          <p:cNvSpPr/>
          <p:nvPr/>
        </p:nvSpPr>
        <p:spPr>
          <a:xfrm>
            <a:off x="3276600" y="1143000"/>
            <a:ext cx="28956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b="1" i="1" u="sng" dirty="0">
                <a:solidFill>
                  <a:srgbClr val="FF0000"/>
                </a:solidFill>
              </a:rPr>
              <a:t>Chicago</a:t>
            </a:r>
            <a:r>
              <a:rPr lang="en-US" dirty="0">
                <a:solidFill>
                  <a:srgbClr val="000000"/>
                </a:solidFill>
              </a:rPr>
              <a:t> was used by default for </a:t>
            </a:r>
            <a:r>
              <a:rPr lang="en-US" b="1" i="1" u="sng" dirty="0">
                <a:solidFill>
                  <a:srgbClr val="008000"/>
                </a:solidFill>
              </a:rPr>
              <a:t>Mac</a:t>
            </a:r>
            <a:r>
              <a:rPr lang="en-US" dirty="0">
                <a:solidFill>
                  <a:srgbClr val="000000"/>
                </a:solidFill>
              </a:rPr>
              <a:t> menus through </a:t>
            </a:r>
            <a:r>
              <a:rPr lang="en-US" b="1" i="1" u="sng" dirty="0" err="1">
                <a:solidFill>
                  <a:srgbClr val="008000"/>
                </a:solidFill>
              </a:rPr>
              <a:t>MacOS</a:t>
            </a:r>
            <a:r>
              <a:rPr lang="en-US" b="1" i="1" u="sng" dirty="0">
                <a:solidFill>
                  <a:srgbClr val="008000"/>
                </a:solidFill>
              </a:rPr>
              <a:t> 7.6</a:t>
            </a:r>
            <a:r>
              <a:rPr lang="en-US" dirty="0">
                <a:solidFill>
                  <a:srgbClr val="000000"/>
                </a:solidFill>
              </a:rPr>
              <a:t>, and </a:t>
            </a:r>
            <a:r>
              <a:rPr lang="en-US" b="1" i="1" u="sng" dirty="0">
                <a:solidFill>
                  <a:srgbClr val="008000"/>
                </a:solidFill>
              </a:rPr>
              <a:t>OS 8 </a:t>
            </a:r>
            <a:r>
              <a:rPr lang="en-US" dirty="0">
                <a:solidFill>
                  <a:srgbClr val="000000"/>
                </a:solidFill>
              </a:rPr>
              <a:t>was released mid-1997..</a:t>
            </a:r>
          </a:p>
        </p:txBody>
      </p:sp>
      <p:sp>
        <p:nvSpPr>
          <p:cNvPr id="13" name="Rectangle 12"/>
          <p:cNvSpPr/>
          <p:nvPr/>
        </p:nvSpPr>
        <p:spPr>
          <a:xfrm>
            <a:off x="6172200" y="1143000"/>
            <a:ext cx="28194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b="1" i="1" u="sng" dirty="0">
                <a:solidFill>
                  <a:srgbClr val="FF0000"/>
                </a:solidFill>
              </a:rPr>
              <a:t>Chicago</a:t>
            </a:r>
            <a:r>
              <a:rPr lang="en-US" b="1" i="1" u="sng" dirty="0">
                <a:solidFill>
                  <a:srgbClr val="000000"/>
                </a:solidFill>
              </a:rPr>
              <a:t> </a:t>
            </a:r>
            <a:r>
              <a:rPr lang="en-US" b="1" i="1" u="sng" dirty="0">
                <a:solidFill>
                  <a:srgbClr val="FF0000"/>
                </a:solidFill>
              </a:rPr>
              <a:t>VIII</a:t>
            </a:r>
            <a:r>
              <a:rPr lang="en-US" b="1" i="1" u="sng" dirty="0">
                <a:solidFill>
                  <a:srgbClr val="000000"/>
                </a:solidFill>
              </a:rPr>
              <a:t> </a:t>
            </a:r>
            <a:r>
              <a:rPr lang="en-US" dirty="0">
                <a:solidFill>
                  <a:srgbClr val="000000"/>
                </a:solidFill>
              </a:rPr>
              <a:t>was one of the early 70s-era </a:t>
            </a:r>
            <a:r>
              <a:rPr lang="en-US" b="1" i="1" u="sng" dirty="0">
                <a:solidFill>
                  <a:srgbClr val="FF0000"/>
                </a:solidFill>
              </a:rPr>
              <a:t>Chicago</a:t>
            </a:r>
            <a:r>
              <a:rPr lang="en-US" dirty="0">
                <a:solidFill>
                  <a:srgbClr val="000000"/>
                </a:solidFill>
              </a:rPr>
              <a:t> albums to catch my</a:t>
            </a:r>
          </a:p>
          <a:p>
            <a:pPr eaLnBrk="1" hangingPunct="1">
              <a:defRPr/>
            </a:pPr>
            <a:r>
              <a:rPr lang="en-US" dirty="0">
                <a:solidFill>
                  <a:srgbClr val="000000"/>
                </a:solidFill>
              </a:rPr>
              <a:t>ear, along with </a:t>
            </a:r>
            <a:r>
              <a:rPr lang="en-US" b="1" i="1" u="sng" dirty="0">
                <a:solidFill>
                  <a:srgbClr val="FF0000"/>
                </a:solidFill>
              </a:rPr>
              <a:t>Chicago II</a:t>
            </a:r>
            <a:r>
              <a:rPr lang="en-US" dirty="0">
                <a:solidFill>
                  <a:srgbClr val="FF0000"/>
                </a:solidFill>
              </a:rPr>
              <a:t>.</a:t>
            </a:r>
          </a:p>
        </p:txBody>
      </p:sp>
      <p:pic>
        <p:nvPicPr>
          <p:cNvPr id="18439" name="Picture 53" descr="apple-logo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971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67" descr="mac system 7.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257800"/>
            <a:ext cx="1238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69" descr="220px-Chicago_typeface_spec.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971800"/>
            <a:ext cx="111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75" descr="mac os 8.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419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77" descr="800px-Chicagothebandmillbrook_la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5876925"/>
            <a:ext cx="3429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79" descr="Chicago_-_Chicago_VIII.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91500" y="3429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81" descr="ChicagoIII.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3581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a:off x="1727200" y="3733800"/>
            <a:ext cx="787400" cy="1447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rot="5400000">
            <a:off x="2667000" y="3962400"/>
            <a:ext cx="1524000" cy="1066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rot="16200000" flipH="1">
            <a:off x="4305300" y="3848100"/>
            <a:ext cx="762000" cy="381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rot="10800000" flipV="1">
            <a:off x="3352800" y="4876800"/>
            <a:ext cx="914400" cy="685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rot="16200000" flipV="1">
            <a:off x="6472237" y="4995863"/>
            <a:ext cx="1457325" cy="304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rot="5400000" flipH="1" flipV="1">
            <a:off x="7515225" y="4714875"/>
            <a:ext cx="1485900" cy="8191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8452" name="TextBox 45"/>
          <p:cNvSpPr txBox="1">
            <a:spLocks noChangeArrowheads="1"/>
          </p:cNvSpPr>
          <p:nvPr/>
        </p:nvSpPr>
        <p:spPr bwMode="auto">
          <a:xfrm>
            <a:off x="1165225" y="4506913"/>
            <a:ext cx="1044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solidFill>
                  <a:srgbClr val="000000"/>
                </a:solidFill>
              </a:rPr>
              <a:t>Used_In</a:t>
            </a:r>
          </a:p>
        </p:txBody>
      </p:sp>
      <p:sp>
        <p:nvSpPr>
          <p:cNvPr id="18453" name="TextBox 46"/>
          <p:cNvSpPr txBox="1">
            <a:spLocks noChangeArrowheads="1"/>
          </p:cNvSpPr>
          <p:nvPr/>
        </p:nvSpPr>
        <p:spPr bwMode="auto">
          <a:xfrm>
            <a:off x="3036888" y="3973513"/>
            <a:ext cx="62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solidFill>
                  <a:srgbClr val="000000"/>
                </a:solidFill>
              </a:rPr>
              <a:t>Is_a</a:t>
            </a:r>
          </a:p>
        </p:txBody>
      </p:sp>
      <p:sp>
        <p:nvSpPr>
          <p:cNvPr id="18454" name="TextBox 47"/>
          <p:cNvSpPr txBox="1">
            <a:spLocks noChangeArrowheads="1"/>
          </p:cNvSpPr>
          <p:nvPr/>
        </p:nvSpPr>
        <p:spPr bwMode="auto">
          <a:xfrm>
            <a:off x="4724400" y="3810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solidFill>
                  <a:srgbClr val="000000"/>
                </a:solidFill>
              </a:rPr>
              <a:t>Is_a</a:t>
            </a:r>
          </a:p>
        </p:txBody>
      </p:sp>
      <p:sp>
        <p:nvSpPr>
          <p:cNvPr id="18455" name="TextBox 48"/>
          <p:cNvSpPr txBox="1">
            <a:spLocks noChangeArrowheads="1"/>
          </p:cNvSpPr>
          <p:nvPr/>
        </p:nvSpPr>
        <p:spPr bwMode="auto">
          <a:xfrm>
            <a:off x="3505200" y="5345113"/>
            <a:ext cx="1338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solidFill>
                  <a:srgbClr val="000000"/>
                </a:solidFill>
              </a:rPr>
              <a:t>Succeeded</a:t>
            </a:r>
          </a:p>
        </p:txBody>
      </p:sp>
      <p:sp>
        <p:nvSpPr>
          <p:cNvPr id="18456" name="TextBox 49"/>
          <p:cNvSpPr txBox="1">
            <a:spLocks noChangeArrowheads="1"/>
          </p:cNvSpPr>
          <p:nvPr/>
        </p:nvSpPr>
        <p:spPr bwMode="auto">
          <a:xfrm>
            <a:off x="7223125" y="48006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solidFill>
                  <a:srgbClr val="000000"/>
                </a:solidFill>
              </a:rPr>
              <a:t>Released</a:t>
            </a:r>
          </a:p>
        </p:txBody>
      </p:sp>
    </p:spTree>
    <p:extLst>
      <p:ext uri="{BB962C8B-B14F-4D97-AF65-F5344CB8AC3E}">
        <p14:creationId xmlns:p14="http://schemas.microsoft.com/office/powerpoint/2010/main" val="2135723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457200" y="1052736"/>
            <a:ext cx="8077200" cy="5119464"/>
          </a:xfrm>
          <a:prstGeom prst="rect">
            <a:avLst/>
          </a:prstGeom>
        </p:spPr>
        <p:txBody>
          <a:bodyPr/>
          <a:lstStyle/>
          <a:p>
            <a:r>
              <a:rPr lang="en-US" dirty="0" smtClean="0"/>
              <a:t>A few researchers focused on efficiency of </a:t>
            </a:r>
            <a:r>
              <a:rPr lang="en-US" dirty="0" err="1" smtClean="0"/>
              <a:t>Wikification</a:t>
            </a:r>
            <a:r>
              <a:rPr lang="en-US" dirty="0" smtClean="0"/>
              <a:t> (e.g. stacking (He et al., 2013) and distributional </a:t>
            </a:r>
            <a:r>
              <a:rPr lang="en-US" dirty="0"/>
              <a:t>hierarchical clustering (</a:t>
            </a:r>
            <a:r>
              <a:rPr lang="en-US" dirty="0" err="1" smtClean="0"/>
              <a:t>Bekkerman</a:t>
            </a:r>
            <a:r>
              <a:rPr lang="en-US" dirty="0" smtClean="0"/>
              <a:t> et al., 2005; </a:t>
            </a:r>
            <a:r>
              <a:rPr lang="en-US" dirty="0"/>
              <a:t>Singh et al. 2011</a:t>
            </a:r>
            <a:r>
              <a:rPr lang="en-US" dirty="0" smtClean="0"/>
              <a:t>)); most others focus on improving quality</a:t>
            </a:r>
            <a:endParaRPr lang="en-US" sz="2400" dirty="0" smtClean="0"/>
          </a:p>
          <a:p>
            <a:endParaRPr lang="en-US" sz="2400" dirty="0" smtClean="0"/>
          </a:p>
          <a:p>
            <a:endParaRPr lang="en-US" dirty="0"/>
          </a:p>
          <a:p>
            <a:endParaRPr lang="en-US" sz="2400" dirty="0" smtClean="0"/>
          </a:p>
          <a:p>
            <a:endParaRPr lang="en-US" dirty="0"/>
          </a:p>
          <a:p>
            <a:r>
              <a:rPr lang="en-US" sz="2400" dirty="0" smtClean="0"/>
              <a:t>State-of-the-art systems (Ratinov et al. 2011) can achieve the above with local and global statistical features</a:t>
            </a:r>
            <a:endParaRPr lang="en-US" sz="1400" dirty="0"/>
          </a:p>
          <a:p>
            <a:pPr lvl="1"/>
            <a:r>
              <a:rPr lang="en-US" sz="2000" dirty="0" smtClean="0"/>
              <a:t>Reaches bottleneck around 70%~ 85% F1 on non-wiki datasets</a:t>
            </a:r>
          </a:p>
          <a:p>
            <a:pPr lvl="1"/>
            <a:r>
              <a:rPr lang="en-US" sz="2000" dirty="0" smtClean="0"/>
              <a:t>What is missing?</a:t>
            </a:r>
          </a:p>
        </p:txBody>
      </p:sp>
      <p:sp>
        <p:nvSpPr>
          <p:cNvPr id="2" name="Title 1"/>
          <p:cNvSpPr>
            <a:spLocks noGrp="1"/>
          </p:cNvSpPr>
          <p:nvPr>
            <p:ph type="title"/>
          </p:nvPr>
        </p:nvSpPr>
        <p:spPr>
          <a:xfrm>
            <a:off x="457200" y="-300449"/>
            <a:ext cx="8229600" cy="1600200"/>
          </a:xfrm>
        </p:spPr>
        <p:txBody>
          <a:bodyPr/>
          <a:lstStyle/>
          <a:p>
            <a:r>
              <a:rPr lang="en-US" dirty="0" smtClean="0"/>
              <a:t>General Challenges</a:t>
            </a:r>
            <a:endParaRPr lang="en-US" dirty="0"/>
          </a:p>
        </p:txBody>
      </p:sp>
      <p:sp>
        <p:nvSpPr>
          <p:cNvPr id="6" name="TextBox 5"/>
          <p:cNvSpPr txBox="1"/>
          <p:nvPr/>
        </p:nvSpPr>
        <p:spPr>
          <a:xfrm>
            <a:off x="1053678" y="2996952"/>
            <a:ext cx="6959600" cy="1200329"/>
          </a:xfrm>
          <a:prstGeom prst="rect">
            <a:avLst/>
          </a:prstGeom>
          <a:noFill/>
          <a:ln>
            <a:solidFill>
              <a:schemeClr val="tx1"/>
            </a:solidFill>
          </a:ln>
        </p:spPr>
        <p:txBody>
          <a:bodyPr wrap="square" rtlCol="0">
            <a:spAutoFit/>
          </a:bodyPr>
          <a:lstStyle/>
          <a:p>
            <a:r>
              <a:rPr lang="en-US" u="sng" dirty="0">
                <a:solidFill>
                  <a:srgbClr val="0000FF"/>
                </a:solidFill>
              </a:rPr>
              <a:t>Blumenthal</a:t>
            </a:r>
            <a:r>
              <a:rPr lang="en-US" dirty="0"/>
              <a:t> (</a:t>
            </a:r>
            <a:r>
              <a:rPr lang="en-US" u="sng" dirty="0">
                <a:solidFill>
                  <a:srgbClr val="0000FF"/>
                </a:solidFill>
              </a:rPr>
              <a:t>D</a:t>
            </a:r>
            <a:r>
              <a:rPr lang="en-US" dirty="0"/>
              <a:t>) is a candidate for the </a:t>
            </a:r>
            <a:r>
              <a:rPr lang="en-US" u="sng" dirty="0">
                <a:solidFill>
                  <a:srgbClr val="0000FF"/>
                </a:solidFill>
              </a:rPr>
              <a:t>U.S. Senate</a:t>
            </a:r>
            <a:r>
              <a:rPr lang="en-US" dirty="0"/>
              <a:t> seat now held </a:t>
            </a:r>
            <a:r>
              <a:rPr lang="en-US" dirty="0" smtClean="0"/>
              <a:t>by </a:t>
            </a:r>
            <a:r>
              <a:rPr lang="en-US" u="sng" dirty="0" smtClean="0">
                <a:solidFill>
                  <a:srgbClr val="0000FF"/>
                </a:solidFill>
              </a:rPr>
              <a:t>Christopher Dodd</a:t>
            </a:r>
            <a:r>
              <a:rPr lang="en-US" dirty="0" smtClean="0"/>
              <a:t> </a:t>
            </a:r>
            <a:r>
              <a:rPr lang="en-US" dirty="0"/>
              <a:t>(D), and he has held a commanding lead in the </a:t>
            </a:r>
            <a:r>
              <a:rPr lang="en-US" dirty="0" smtClean="0"/>
              <a:t>race since </a:t>
            </a:r>
            <a:r>
              <a:rPr lang="en-US" dirty="0"/>
              <a:t>he entered it. </a:t>
            </a:r>
            <a:r>
              <a:rPr lang="en-US" dirty="0" smtClean="0"/>
              <a:t>But the </a:t>
            </a:r>
            <a:r>
              <a:rPr lang="en-US" u="sng" dirty="0">
                <a:solidFill>
                  <a:srgbClr val="0000FF"/>
                </a:solidFill>
              </a:rPr>
              <a:t>Times</a:t>
            </a:r>
            <a:r>
              <a:rPr lang="en-US" dirty="0"/>
              <a:t> report has the potential </a:t>
            </a:r>
            <a:r>
              <a:rPr lang="en-US" dirty="0" smtClean="0"/>
              <a:t>to fundamentally </a:t>
            </a:r>
            <a:r>
              <a:rPr lang="en-US" dirty="0"/>
              <a:t>reshape the contest in </a:t>
            </a:r>
            <a:r>
              <a:rPr lang="en-US" u="sng" dirty="0" smtClean="0">
                <a:solidFill>
                  <a:srgbClr val="0000FF"/>
                </a:solidFill>
              </a:rPr>
              <a:t>the Nutmeg </a:t>
            </a:r>
            <a:r>
              <a:rPr lang="en-US" u="sng" dirty="0">
                <a:solidFill>
                  <a:srgbClr val="0000FF"/>
                </a:solidFill>
              </a:rPr>
              <a:t>State</a:t>
            </a:r>
            <a:r>
              <a:rPr lang="en-US" dirty="0"/>
              <a:t>.</a:t>
            </a:r>
            <a:endParaRPr lang="en-US" dirty="0">
              <a:cs typeface="Arial" pitchFamily="34" charset="0"/>
            </a:endParaRPr>
          </a:p>
        </p:txBody>
      </p:sp>
    </p:spTree>
    <p:extLst>
      <p:ext uri="{BB962C8B-B14F-4D97-AF65-F5344CB8AC3E}">
        <p14:creationId xmlns:p14="http://schemas.microsoft.com/office/powerpoint/2010/main" val="1182822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81</a:t>
            </a:fld>
            <a:endParaRPr lang="en-US" altLang="zh-TW" dirty="0"/>
          </a:p>
        </p:txBody>
      </p:sp>
      <p:sp>
        <p:nvSpPr>
          <p:cNvPr id="3" name="Title 2"/>
          <p:cNvSpPr>
            <a:spLocks noGrp="1"/>
          </p:cNvSpPr>
          <p:nvPr>
            <p:ph type="title"/>
          </p:nvPr>
        </p:nvSpPr>
        <p:spPr/>
        <p:txBody>
          <a:bodyPr/>
          <a:lstStyle/>
          <a:p>
            <a:r>
              <a:rPr lang="en-US" dirty="0" smtClean="0"/>
              <a:t>Challenges</a:t>
            </a:r>
            <a:endParaRPr lang="en-US" dirty="0"/>
          </a:p>
        </p:txBody>
      </p:sp>
      <p:sp>
        <p:nvSpPr>
          <p:cNvPr id="4" name="Content Placeholder 3"/>
          <p:cNvSpPr>
            <a:spLocks noGrp="1"/>
          </p:cNvSpPr>
          <p:nvPr>
            <p:ph idx="1"/>
          </p:nvPr>
        </p:nvSpPr>
        <p:spPr/>
        <p:txBody>
          <a:bodyPr/>
          <a:lstStyle/>
          <a:p>
            <a:r>
              <a:rPr lang="en-US" dirty="0" smtClean="0"/>
              <a:t>Dealing with Popularity Bias</a:t>
            </a:r>
          </a:p>
          <a:p>
            <a:endParaRPr lang="en-US" dirty="0" smtClean="0"/>
          </a:p>
          <a:p>
            <a:r>
              <a:rPr lang="en-US" dirty="0" smtClean="0"/>
              <a:t>Exploiting Semantic Knowledge to Improve Wikification</a:t>
            </a:r>
          </a:p>
          <a:p>
            <a:pPr lvl="1"/>
            <a:r>
              <a:rPr lang="en-US" dirty="0" smtClean="0"/>
              <a:t>Relational  Information in the text</a:t>
            </a:r>
          </a:p>
          <a:p>
            <a:endParaRPr lang="en-US" dirty="0" smtClean="0"/>
          </a:p>
          <a:p>
            <a:r>
              <a:rPr lang="en-US" dirty="0" smtClean="0"/>
              <a:t>Recovering from gaps in background knowledge</a:t>
            </a:r>
          </a:p>
          <a:p>
            <a:pPr lvl="1"/>
            <a:r>
              <a:rPr lang="en-US" dirty="0" smtClean="0"/>
              <a:t>Mostly when dealing with short texts and social media</a:t>
            </a:r>
          </a:p>
          <a:p>
            <a:pPr lvl="1"/>
            <a:endParaRPr lang="en-US" dirty="0"/>
          </a:p>
          <a:p>
            <a:r>
              <a:rPr lang="en-US" dirty="0" smtClean="0"/>
              <a:t>Exploiting common sense knowledge</a:t>
            </a:r>
          </a:p>
          <a:p>
            <a:endParaRPr lang="en-US" dirty="0"/>
          </a:p>
          <a:p>
            <a:endParaRPr lang="en-US" dirty="0"/>
          </a:p>
        </p:txBody>
      </p:sp>
    </p:spTree>
    <p:extLst>
      <p:ext uri="{BB962C8B-B14F-4D97-AF65-F5344CB8AC3E}">
        <p14:creationId xmlns:p14="http://schemas.microsoft.com/office/powerpoint/2010/main" val="27721522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0449"/>
            <a:ext cx="9684568" cy="1600200"/>
          </a:xfrm>
        </p:spPr>
        <p:txBody>
          <a:bodyPr/>
          <a:lstStyle/>
          <a:p>
            <a:r>
              <a:rPr lang="en-US" dirty="0" smtClean="0"/>
              <a:t>Popularity Bias: If you are called Michael Jordan…</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76" y="1124744"/>
            <a:ext cx="903872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9540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0449"/>
            <a:ext cx="9684568" cy="1600200"/>
          </a:xfrm>
        </p:spPr>
        <p:txBody>
          <a:bodyPr/>
          <a:lstStyle/>
          <a:p>
            <a:r>
              <a:rPr lang="en-US" dirty="0" smtClean="0"/>
              <a:t>A Little Better…</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71" y="1124744"/>
            <a:ext cx="9006237"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782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2361366" y="1083663"/>
            <a:ext cx="5614008" cy="431253"/>
          </a:xfrm>
          <a:solidFill>
            <a:schemeClr val="accent1">
              <a:lumMod val="40000"/>
              <a:lumOff val="60000"/>
            </a:schemeClr>
          </a:solidFill>
        </p:spPr>
        <p:txBody>
          <a:bodyPr>
            <a:normAutofit/>
          </a:bodyPr>
          <a:lstStyle/>
          <a:p>
            <a:pPr marL="0" indent="0">
              <a:buNone/>
              <a:defRPr/>
            </a:pPr>
            <a:r>
              <a:rPr lang="en-US" altLang="zh-CN" sz="2000" dirty="0" smtClean="0"/>
              <a:t>Local </a:t>
            </a:r>
            <a:r>
              <a:rPr lang="en-US" altLang="zh-CN" sz="2000" b="1" dirty="0">
                <a:solidFill>
                  <a:srgbClr val="C00000"/>
                </a:solidFill>
              </a:rPr>
              <a:t>OWS</a:t>
            </a:r>
            <a:r>
              <a:rPr lang="en-US" altLang="zh-CN" sz="2000" dirty="0"/>
              <a:t> activists were part of this </a:t>
            </a:r>
            <a:r>
              <a:rPr lang="en-US" altLang="zh-CN" sz="2000" b="1" dirty="0">
                <a:solidFill>
                  <a:srgbClr val="C00000"/>
                </a:solidFill>
              </a:rPr>
              <a:t>protest</a:t>
            </a:r>
            <a:r>
              <a:rPr lang="en-US" altLang="zh-CN" sz="2000" dirty="0"/>
              <a:t>.</a:t>
            </a:r>
            <a:endParaRPr altLang="zh-CN" sz="2000" dirty="0" smtClean="0"/>
          </a:p>
          <a:p>
            <a:pPr marL="0" indent="0">
              <a:defRPr/>
            </a:pPr>
            <a:endParaRPr altLang="zh-CN" sz="1800" dirty="0" smtClean="0"/>
          </a:p>
          <a:p>
            <a:pPr marL="0" indent="0">
              <a:defRPr/>
            </a:pPr>
            <a:endParaRPr altLang="zh-CN" sz="1800" dirty="0" smtClean="0"/>
          </a:p>
        </p:txBody>
      </p:sp>
      <p:sp>
        <p:nvSpPr>
          <p:cNvPr id="5" name="Rectangle 1"/>
          <p:cNvSpPr>
            <a:spLocks noGrp="1" noChangeArrowheads="1"/>
          </p:cNvSpPr>
          <p:nvPr>
            <p:ph type="title"/>
          </p:nvPr>
        </p:nvSpPr>
        <p:spPr>
          <a:xfrm>
            <a:off x="197140" y="-23960"/>
            <a:ext cx="8074025" cy="1141413"/>
          </a:xfrm>
        </p:spPr>
        <p:txBody>
          <a:bodyPr lIns="0" tIns="0" rIns="0" bIns="0"/>
          <a:lstStyle/>
          <a:p>
            <a:pPr eaLnBrk="1">
              <a:defRPr/>
            </a:pPr>
            <a:r>
              <a:rPr altLang="zh-CN" sz="3200" dirty="0" smtClean="0">
                <a:sym typeface="Tahoma" pitchFamily="34" charset="0"/>
              </a:rPr>
              <a:t>Deep Semantic Knowledge</a:t>
            </a:r>
            <a:endParaRPr altLang="zh-CN" sz="3200" dirty="0"/>
          </a:p>
        </p:txBody>
      </p:sp>
      <p:sp>
        <p:nvSpPr>
          <p:cNvPr id="7" name="Rectangle 6"/>
          <p:cNvSpPr/>
          <p:nvPr/>
        </p:nvSpPr>
        <p:spPr>
          <a:xfrm>
            <a:off x="1744339" y="2034459"/>
            <a:ext cx="381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rgbClr val="FF0000"/>
                </a:solidFill>
              </a:rPr>
              <a:t>Occupy Wall Street</a:t>
            </a:r>
            <a:endParaRPr lang="en-US" altLang="zh-CN" b="1" i="1" dirty="0">
              <a:solidFill>
                <a:srgbClr val="FF0000"/>
              </a:solidFill>
            </a:endParaRPr>
          </a:p>
        </p:txBody>
      </p:sp>
      <p:sp>
        <p:nvSpPr>
          <p:cNvPr id="4" name="Down Arrow 3"/>
          <p:cNvSpPr/>
          <p:nvPr/>
        </p:nvSpPr>
        <p:spPr>
          <a:xfrm>
            <a:off x="3269048" y="1514916"/>
            <a:ext cx="367512" cy="5195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965" y="2449732"/>
            <a:ext cx="1425173" cy="216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082" y="2470189"/>
            <a:ext cx="20955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096058" y="2038141"/>
            <a:ext cx="381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rgbClr val="FF0000"/>
                </a:solidFill>
              </a:rPr>
              <a:t>Oily Water Separator</a:t>
            </a:r>
            <a:endParaRPr lang="en-US" altLang="zh-CN" b="1" i="1" dirty="0">
              <a:solidFill>
                <a:srgbClr val="FF0000"/>
              </a:solidFill>
            </a:endParaRPr>
          </a:p>
        </p:txBody>
      </p:sp>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232" y="2449732"/>
            <a:ext cx="13335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568120" y="2034459"/>
            <a:ext cx="381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rgbClr val="FF0000"/>
                </a:solidFill>
              </a:rPr>
              <a:t>Order of World Scouts</a:t>
            </a:r>
            <a:endParaRPr lang="en-US" altLang="zh-CN" b="1" i="1" dirty="0">
              <a:solidFill>
                <a:srgbClr val="FF0000"/>
              </a:solidFill>
            </a:endParaRPr>
          </a:p>
        </p:txBody>
      </p:sp>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676" y="4600550"/>
            <a:ext cx="1830832" cy="215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448419" y="4178057"/>
            <a:ext cx="381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rgbClr val="FF0000"/>
                </a:solidFill>
              </a:rPr>
              <a:t>Overhead Weapon Station</a:t>
            </a:r>
            <a:endParaRPr lang="en-US" altLang="zh-CN" b="1" i="1" dirty="0">
              <a:solidFill>
                <a:srgbClr val="FF0000"/>
              </a:solidFill>
            </a:endParaRPr>
          </a:p>
        </p:txBody>
      </p:sp>
      <p:pic>
        <p:nvPicPr>
          <p:cNvPr id="143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058" y="4989529"/>
            <a:ext cx="2794000" cy="176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2008051" y="4600550"/>
            <a:ext cx="381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rgbClr val="FF0000"/>
                </a:solidFill>
              </a:rPr>
              <a:t>Open Window School</a:t>
            </a:r>
            <a:endParaRPr lang="en-US" altLang="zh-CN" b="1" i="1" dirty="0">
              <a:solidFill>
                <a:srgbClr val="FF0000"/>
              </a:solidFill>
            </a:endParaRPr>
          </a:p>
        </p:txBody>
      </p:sp>
      <p:sp>
        <p:nvSpPr>
          <p:cNvPr id="18" name="Rectangle 17"/>
          <p:cNvSpPr/>
          <p:nvPr/>
        </p:nvSpPr>
        <p:spPr>
          <a:xfrm>
            <a:off x="5433988" y="4568247"/>
            <a:ext cx="381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rgbClr val="FF0000"/>
                </a:solidFill>
              </a:rPr>
              <a:t>Open Geospatial Consortium</a:t>
            </a:r>
            <a:endParaRPr lang="en-US" altLang="zh-CN" b="1" i="1" dirty="0">
              <a:solidFill>
                <a:srgbClr val="FF0000"/>
              </a:solidFill>
            </a:endParaRPr>
          </a:p>
        </p:txBody>
      </p:sp>
      <p:pic>
        <p:nvPicPr>
          <p:cNvPr id="143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4474" y="5094183"/>
            <a:ext cx="2275918" cy="1446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84</a:t>
            </a:fld>
            <a:endParaRPr lang="en-US" altLang="zh-TW" dirty="0"/>
          </a:p>
        </p:txBody>
      </p:sp>
    </p:spTree>
    <p:extLst>
      <p:ext uri="{BB962C8B-B14F-4D97-AF65-F5344CB8AC3E}">
        <p14:creationId xmlns:p14="http://schemas.microsoft.com/office/powerpoint/2010/main" val="290482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1" name="矩形 1"/>
          <p:cNvSpPr>
            <a:spLocks noChangeArrowheads="1"/>
          </p:cNvSpPr>
          <p:nvPr/>
        </p:nvSpPr>
        <p:spPr bwMode="auto">
          <a:xfrm>
            <a:off x="342007" y="618654"/>
            <a:ext cx="8680450" cy="2308324"/>
          </a:xfrm>
          <a:prstGeom prst="rect">
            <a:avLst/>
          </a:prstGeom>
          <a:solidFill>
            <a:schemeClr val="accent1">
              <a:lumMod val="40000"/>
              <a:lumOff val="60000"/>
            </a:schemeClr>
          </a:solidFill>
          <a:ln>
            <a:noFill/>
          </a:ln>
        </p:spPr>
        <p:txBody>
          <a:bodyPr wrap="square">
            <a:spAutoFit/>
          </a:bodyPr>
          <a:lstStyle/>
          <a:p>
            <a:r>
              <a:rPr lang="en-US" altLang="zh-CN" dirty="0" smtClean="0">
                <a:solidFill>
                  <a:srgbClr val="000000"/>
                </a:solidFill>
                <a:ea typeface="SimSun" pitchFamily="2" charset="-122"/>
              </a:rPr>
              <a:t>Ok</a:t>
            </a:r>
            <a:r>
              <a:rPr lang="en-US" altLang="zh-CN" dirty="0">
                <a:solidFill>
                  <a:srgbClr val="000000"/>
                </a:solidFill>
                <a:ea typeface="SimSun" pitchFamily="2" charset="-122"/>
              </a:rPr>
              <a:t>, my answer is no one and </a:t>
            </a:r>
            <a:r>
              <a:rPr lang="en-US" altLang="zh-CN" b="1" dirty="0">
                <a:solidFill>
                  <a:srgbClr val="7030A0"/>
                </a:solidFill>
                <a:ea typeface="SimSun" pitchFamily="2" charset="-122"/>
              </a:rPr>
              <a:t>Obama</a:t>
            </a:r>
            <a:r>
              <a:rPr lang="en-US" altLang="zh-CN" dirty="0">
                <a:solidFill>
                  <a:srgbClr val="000000"/>
                </a:solidFill>
                <a:ea typeface="SimSun" pitchFamily="2" charset="-122"/>
              </a:rPr>
              <a:t> wins the </a:t>
            </a:r>
            <a:r>
              <a:rPr lang="en-US" altLang="zh-CN" b="1" dirty="0" smtClean="0">
                <a:solidFill>
                  <a:srgbClr val="00B050"/>
                </a:solidFill>
                <a:ea typeface="SimSun" pitchFamily="2" charset="-122"/>
              </a:rPr>
              <a:t>GE</a:t>
            </a:r>
            <a:r>
              <a:rPr lang="en-US" altLang="zh-CN" dirty="0" smtClean="0">
                <a:solidFill>
                  <a:srgbClr val="000000"/>
                </a:solidFill>
                <a:ea typeface="SimSun" pitchFamily="2" charset="-122"/>
              </a:rPr>
              <a:t>.</a:t>
            </a:r>
          </a:p>
          <a:p>
            <a:r>
              <a:rPr lang="en-US" altLang="zh-CN" dirty="0" smtClean="0">
                <a:solidFill>
                  <a:srgbClr val="000000"/>
                </a:solidFill>
                <a:ea typeface="SimSun" pitchFamily="2" charset="-122"/>
              </a:rPr>
              <a:t>I </a:t>
            </a:r>
            <a:r>
              <a:rPr lang="en-US" altLang="zh-CN" dirty="0">
                <a:solidFill>
                  <a:srgbClr val="000000"/>
                </a:solidFill>
                <a:ea typeface="SimSun" pitchFamily="2" charset="-122"/>
              </a:rPr>
              <a:t>think </a:t>
            </a:r>
            <a:r>
              <a:rPr lang="en-US" altLang="zh-CN" b="1" dirty="0">
                <a:solidFill>
                  <a:srgbClr val="7030A0"/>
                </a:solidFill>
                <a:ea typeface="SimSun" pitchFamily="2" charset="-122"/>
              </a:rPr>
              <a:t>Romney</a:t>
            </a:r>
            <a:r>
              <a:rPr lang="en-US" altLang="zh-CN" dirty="0">
                <a:solidFill>
                  <a:srgbClr val="000000"/>
                </a:solidFill>
                <a:ea typeface="SimSun" pitchFamily="2" charset="-122"/>
              </a:rPr>
              <a:t> wins big today and obviously stays in.</a:t>
            </a:r>
          </a:p>
          <a:p>
            <a:r>
              <a:rPr lang="en-US" altLang="zh-CN" b="1" dirty="0" smtClean="0">
                <a:solidFill>
                  <a:srgbClr val="7030A0"/>
                </a:solidFill>
                <a:ea typeface="SimSun" pitchFamily="2" charset="-122"/>
              </a:rPr>
              <a:t>Santorum</a:t>
            </a:r>
            <a:r>
              <a:rPr lang="en-US" altLang="zh-CN" dirty="0" smtClean="0">
                <a:solidFill>
                  <a:srgbClr val="000000"/>
                </a:solidFill>
                <a:ea typeface="SimSun" pitchFamily="2" charset="-122"/>
              </a:rPr>
              <a:t> </a:t>
            </a:r>
            <a:r>
              <a:rPr lang="en-US" altLang="zh-CN" dirty="0">
                <a:solidFill>
                  <a:srgbClr val="000000"/>
                </a:solidFill>
                <a:ea typeface="SimSun" pitchFamily="2" charset="-122"/>
              </a:rPr>
              <a:t>gets enough of a boost to do the </a:t>
            </a:r>
            <a:r>
              <a:rPr lang="en-US" altLang="zh-CN" b="1" dirty="0">
                <a:solidFill>
                  <a:srgbClr val="7030A0"/>
                </a:solidFill>
                <a:ea typeface="SimSun" pitchFamily="2" charset="-122"/>
              </a:rPr>
              <a:t>Huckabee</a:t>
            </a:r>
            <a:r>
              <a:rPr lang="en-US" altLang="zh-CN" dirty="0">
                <a:solidFill>
                  <a:srgbClr val="000000"/>
                </a:solidFill>
                <a:ea typeface="SimSun" pitchFamily="2" charset="-122"/>
              </a:rPr>
              <a:t> hangs around.</a:t>
            </a:r>
          </a:p>
          <a:p>
            <a:r>
              <a:rPr lang="en-US" altLang="zh-CN" dirty="0" smtClean="0">
                <a:solidFill>
                  <a:srgbClr val="000000"/>
                </a:solidFill>
                <a:ea typeface="SimSun" pitchFamily="2" charset="-122"/>
              </a:rPr>
              <a:t>I </a:t>
            </a:r>
            <a:r>
              <a:rPr lang="en-US" altLang="zh-CN" dirty="0">
                <a:solidFill>
                  <a:srgbClr val="000000"/>
                </a:solidFill>
                <a:ea typeface="SimSun" pitchFamily="2" charset="-122"/>
              </a:rPr>
              <a:t>think </a:t>
            </a:r>
            <a:r>
              <a:rPr lang="en-US" altLang="zh-CN" b="1" dirty="0">
                <a:solidFill>
                  <a:srgbClr val="7030A0"/>
                </a:solidFill>
                <a:ea typeface="SimSun" pitchFamily="2" charset="-122"/>
              </a:rPr>
              <a:t>Gingrich</a:t>
            </a:r>
            <a:r>
              <a:rPr lang="en-US" altLang="zh-CN" dirty="0">
                <a:solidFill>
                  <a:srgbClr val="000000"/>
                </a:solidFill>
                <a:ea typeface="SimSun" pitchFamily="2" charset="-122"/>
              </a:rPr>
              <a:t>'s sole win in </a:t>
            </a:r>
            <a:r>
              <a:rPr lang="en-US" altLang="zh-CN" b="1" dirty="0">
                <a:solidFill>
                  <a:srgbClr val="7030A0"/>
                </a:solidFill>
                <a:ea typeface="SimSun" pitchFamily="2" charset="-122"/>
              </a:rPr>
              <a:t>GA</a:t>
            </a:r>
            <a:r>
              <a:rPr lang="en-US" altLang="zh-CN" dirty="0">
                <a:solidFill>
                  <a:srgbClr val="000000"/>
                </a:solidFill>
                <a:ea typeface="SimSun" pitchFamily="2" charset="-122"/>
              </a:rPr>
              <a:t> is enough to hang it up and go back to making millions in the private sector.</a:t>
            </a:r>
          </a:p>
          <a:p>
            <a:r>
              <a:rPr lang="en-US" altLang="zh-CN" dirty="0" smtClean="0">
                <a:solidFill>
                  <a:srgbClr val="000000"/>
                </a:solidFill>
                <a:ea typeface="SimSun" pitchFamily="2" charset="-122"/>
              </a:rPr>
              <a:t>I </a:t>
            </a:r>
            <a:r>
              <a:rPr lang="en-US" altLang="zh-CN" dirty="0">
                <a:solidFill>
                  <a:srgbClr val="000000"/>
                </a:solidFill>
                <a:ea typeface="SimSun" pitchFamily="2" charset="-122"/>
              </a:rPr>
              <a:t>think </a:t>
            </a:r>
            <a:r>
              <a:rPr lang="en-US" altLang="zh-CN" b="1" dirty="0">
                <a:solidFill>
                  <a:srgbClr val="7030A0"/>
                </a:solidFill>
                <a:ea typeface="SimSun" pitchFamily="2" charset="-122"/>
              </a:rPr>
              <a:t>Mitt</a:t>
            </a:r>
            <a:r>
              <a:rPr lang="en-US" altLang="zh-CN" dirty="0">
                <a:solidFill>
                  <a:srgbClr val="000000"/>
                </a:solidFill>
                <a:ea typeface="SimSun" pitchFamily="2" charset="-122"/>
              </a:rPr>
              <a:t> drops out</a:t>
            </a:r>
            <a:r>
              <a:rPr lang="en-US" altLang="zh-CN" dirty="0" smtClean="0">
                <a:solidFill>
                  <a:srgbClr val="000000"/>
                </a:solidFill>
                <a:ea typeface="SimSun" pitchFamily="2" charset="-122"/>
              </a:rPr>
              <a:t>...</a:t>
            </a:r>
            <a:endParaRPr lang="en-US" altLang="zh-CN" dirty="0">
              <a:solidFill>
                <a:srgbClr val="000000"/>
              </a:solidFill>
              <a:ea typeface="SimSun" pitchFamily="2" charset="-122"/>
            </a:endParaRPr>
          </a:p>
          <a:p>
            <a:r>
              <a:rPr lang="en-US" altLang="zh-CN" dirty="0" smtClean="0">
                <a:solidFill>
                  <a:srgbClr val="000000"/>
                </a:solidFill>
                <a:ea typeface="SimSun" pitchFamily="2" charset="-122"/>
              </a:rPr>
              <a:t>The </a:t>
            </a:r>
            <a:r>
              <a:rPr lang="en-US" altLang="zh-CN" dirty="0">
                <a:solidFill>
                  <a:srgbClr val="000000"/>
                </a:solidFill>
                <a:ea typeface="SimSun" pitchFamily="2" charset="-122"/>
              </a:rPr>
              <a:t>only one with any reason to will be </a:t>
            </a:r>
            <a:r>
              <a:rPr lang="en-US" altLang="zh-CN" b="1" dirty="0">
                <a:solidFill>
                  <a:srgbClr val="7030A0"/>
                </a:solidFill>
                <a:ea typeface="SimSun" pitchFamily="2" charset="-122"/>
              </a:rPr>
              <a:t>Newt</a:t>
            </a:r>
            <a:r>
              <a:rPr lang="en-US" altLang="zh-CN" dirty="0">
                <a:solidFill>
                  <a:srgbClr val="000000"/>
                </a:solidFill>
                <a:ea typeface="SimSun" pitchFamily="2" charset="-122"/>
              </a:rPr>
              <a:t>, but I don't think that he </a:t>
            </a:r>
            <a:r>
              <a:rPr lang="en-US" altLang="zh-CN" dirty="0" smtClean="0">
                <a:solidFill>
                  <a:srgbClr val="000000"/>
                </a:solidFill>
                <a:ea typeface="SimSun" pitchFamily="2" charset="-122"/>
              </a:rPr>
              <a:t>will</a:t>
            </a:r>
            <a:r>
              <a:rPr lang="en-US" altLang="zh-CN" dirty="0">
                <a:solidFill>
                  <a:srgbClr val="000000"/>
                </a:solidFill>
                <a:ea typeface="SimSun" pitchFamily="2" charset="-122"/>
              </a:rPr>
              <a:t>.</a:t>
            </a:r>
          </a:p>
          <a:p>
            <a:endParaRPr lang="en-US" altLang="zh-CN" dirty="0">
              <a:solidFill>
                <a:srgbClr val="000000"/>
              </a:solidFill>
              <a:ea typeface="SimSun" pitchFamily="2" charset="-122"/>
            </a:endParaRPr>
          </a:p>
        </p:txBody>
      </p:sp>
      <p:sp>
        <p:nvSpPr>
          <p:cNvPr id="4" name="Rectangle 3"/>
          <p:cNvSpPr/>
          <p:nvPr/>
        </p:nvSpPr>
        <p:spPr>
          <a:xfrm>
            <a:off x="1225848" y="3212976"/>
            <a:ext cx="6912768" cy="1754326"/>
          </a:xfrm>
          <a:prstGeom prst="rect">
            <a:avLst/>
          </a:prstGeom>
        </p:spPr>
        <p:txBody>
          <a:bodyPr wrap="square">
            <a:spAutoFit/>
          </a:bodyPr>
          <a:lstStyle/>
          <a:p>
            <a:r>
              <a:rPr lang="en-US" dirty="0" smtClean="0"/>
              <a:t> </a:t>
            </a:r>
            <a:r>
              <a:rPr lang="en-US" dirty="0"/>
              <a:t>&lt;inventory lemma="win-v"&gt;</a:t>
            </a:r>
          </a:p>
          <a:p>
            <a:r>
              <a:rPr lang="en-US" dirty="0" smtClean="0"/>
              <a:t>&lt;</a:t>
            </a:r>
            <a:r>
              <a:rPr lang="en-US" dirty="0"/>
              <a:t>sense group="1" n="1" name="beat, prevail or triumph" type</a:t>
            </a:r>
            <a:r>
              <a:rPr lang="en-US" dirty="0" smtClean="0"/>
              <a:t>=""&gt;</a:t>
            </a:r>
          </a:p>
          <a:p>
            <a:r>
              <a:rPr lang="en-US" dirty="0" smtClean="0"/>
              <a:t>&lt;</a:t>
            </a:r>
            <a:r>
              <a:rPr lang="en-US" dirty="0"/>
              <a:t>commentary</a:t>
            </a:r>
            <a:r>
              <a:rPr lang="en-US" dirty="0" smtClean="0"/>
              <a:t>&gt;</a:t>
            </a:r>
          </a:p>
          <a:p>
            <a:r>
              <a:rPr lang="en-US" dirty="0" smtClean="0"/>
              <a:t>        </a:t>
            </a:r>
            <a:r>
              <a:rPr lang="en-US" dirty="0"/>
              <a:t>NP WIN PP</a:t>
            </a:r>
          </a:p>
          <a:p>
            <a:r>
              <a:rPr lang="en-US" dirty="0" smtClean="0"/>
              <a:t>        </a:t>
            </a:r>
            <a:r>
              <a:rPr lang="en-US" dirty="0"/>
              <a:t>NP WIN </a:t>
            </a:r>
            <a:r>
              <a:rPr lang="en-US" dirty="0" smtClean="0"/>
              <a:t>NP [</a:t>
            </a:r>
            <a:r>
              <a:rPr lang="en-US" dirty="0" err="1"/>
              <a:t>competition,activity,</a:t>
            </a:r>
            <a:r>
              <a:rPr lang="en-US" dirty="0" err="1">
                <a:solidFill>
                  <a:srgbClr val="00BE00"/>
                </a:solidFill>
              </a:rPr>
              <a:t>event</a:t>
            </a:r>
            <a:r>
              <a:rPr lang="en-US" dirty="0"/>
              <a:t>]</a:t>
            </a:r>
          </a:p>
          <a:p>
            <a:r>
              <a:rPr lang="en-US" dirty="0" smtClean="0"/>
              <a:t>&lt;/</a:t>
            </a:r>
            <a:r>
              <a:rPr lang="en-US" dirty="0"/>
              <a:t>commentary&gt;</a:t>
            </a:r>
          </a:p>
        </p:txBody>
      </p:sp>
      <p:sp>
        <p:nvSpPr>
          <p:cNvPr id="5" name="Rectangle 4"/>
          <p:cNvSpPr/>
          <p:nvPr/>
        </p:nvSpPr>
        <p:spPr>
          <a:xfrm>
            <a:off x="3815089" y="5157192"/>
            <a:ext cx="4596130" cy="369332"/>
          </a:xfrm>
          <a:prstGeom prst="rect">
            <a:avLst/>
          </a:prstGeom>
        </p:spPr>
        <p:txBody>
          <a:bodyPr wrap="none">
            <a:spAutoFit/>
          </a:bodyPr>
          <a:lstStyle/>
          <a:p>
            <a:r>
              <a:rPr lang="en-US" b="1" i="1" dirty="0" smtClean="0">
                <a:solidFill>
                  <a:srgbClr val="00B050"/>
                </a:solidFill>
              </a:rPr>
              <a:t>United States presidential election, 2012</a:t>
            </a:r>
            <a:endParaRPr lang="en-US" b="1" i="1" dirty="0">
              <a:solidFill>
                <a:srgbClr val="00B050"/>
              </a:solidFill>
            </a:endParaRPr>
          </a:p>
        </p:txBody>
      </p:sp>
      <p:sp>
        <p:nvSpPr>
          <p:cNvPr id="6" name="Rectangle 5"/>
          <p:cNvSpPr/>
          <p:nvPr/>
        </p:nvSpPr>
        <p:spPr>
          <a:xfrm>
            <a:off x="342007" y="5157192"/>
            <a:ext cx="1941557" cy="369332"/>
          </a:xfrm>
          <a:prstGeom prst="rect">
            <a:avLst/>
          </a:prstGeom>
        </p:spPr>
        <p:txBody>
          <a:bodyPr wrap="none">
            <a:spAutoFit/>
          </a:bodyPr>
          <a:lstStyle/>
          <a:p>
            <a:r>
              <a:rPr lang="en-US" b="1" i="1" dirty="0">
                <a:solidFill>
                  <a:srgbClr val="C00000"/>
                </a:solidFill>
              </a:rPr>
              <a:t>G</a:t>
            </a:r>
            <a:r>
              <a:rPr lang="en-US" b="1" i="1" dirty="0" smtClean="0">
                <a:solidFill>
                  <a:srgbClr val="C00000"/>
                </a:solidFill>
              </a:rPr>
              <a:t>eneral Electric</a:t>
            </a:r>
            <a:endParaRPr lang="en-US" b="1" i="1" dirty="0">
              <a:solidFill>
                <a:srgbClr val="C00000"/>
              </a:solidFill>
            </a:endParaRPr>
          </a:p>
        </p:txBody>
      </p:sp>
      <p:cxnSp>
        <p:nvCxnSpPr>
          <p:cNvPr id="7" name="Curved Connector 6"/>
          <p:cNvCxnSpPr/>
          <p:nvPr/>
        </p:nvCxnSpPr>
        <p:spPr>
          <a:xfrm rot="16200000" flipH="1">
            <a:off x="4103948" y="2096284"/>
            <a:ext cx="4392488" cy="1872208"/>
          </a:xfrm>
          <a:prstGeom prst="curvedConnector3">
            <a:avLst>
              <a:gd name="adj1" fmla="val 50000"/>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9" name="Rectangle 1"/>
          <p:cNvSpPr>
            <a:spLocks noGrp="1" noChangeArrowheads="1"/>
          </p:cNvSpPr>
          <p:nvPr>
            <p:ph type="title"/>
          </p:nvPr>
        </p:nvSpPr>
        <p:spPr>
          <a:xfrm>
            <a:off x="197140" y="-269624"/>
            <a:ext cx="8074025" cy="1141413"/>
          </a:xfrm>
        </p:spPr>
        <p:txBody>
          <a:bodyPr lIns="0" tIns="0" rIns="0" bIns="0"/>
          <a:lstStyle/>
          <a:p>
            <a:pPr eaLnBrk="1">
              <a:defRPr/>
            </a:pPr>
            <a:r>
              <a:rPr altLang="zh-CN" sz="3200" dirty="0" smtClean="0">
                <a:sym typeface="Tahoma" pitchFamily="34" charset="0"/>
              </a:rPr>
              <a:t>Deep Semantic Knowledge</a:t>
            </a:r>
            <a:endParaRPr altLang="zh-CN" sz="3200" dirty="0"/>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85</a:t>
            </a:fld>
            <a:endParaRPr lang="en-US" altLang="zh-TW" dirty="0"/>
          </a:p>
        </p:txBody>
      </p:sp>
    </p:spTree>
    <p:extLst>
      <p:ext uri="{BB962C8B-B14F-4D97-AF65-F5344CB8AC3E}">
        <p14:creationId xmlns:p14="http://schemas.microsoft.com/office/powerpoint/2010/main" val="371942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457200" y="1124744"/>
            <a:ext cx="8229600" cy="2304255"/>
          </a:xfrm>
          <a:solidFill>
            <a:schemeClr val="tx2">
              <a:lumMod val="20000"/>
              <a:lumOff val="80000"/>
            </a:schemeClr>
          </a:solidFill>
        </p:spPr>
        <p:txBody>
          <a:bodyPr>
            <a:noAutofit/>
          </a:bodyPr>
          <a:lstStyle/>
          <a:p>
            <a:r>
              <a:rPr kumimoji="1" lang="en-US" altLang="zh-CN" sz="2000" dirty="0" smtClean="0"/>
              <a:t>An </a:t>
            </a:r>
            <a:r>
              <a:rPr kumimoji="1" lang="en-US" altLang="zh-CN" sz="2000" dirty="0"/>
              <a:t>Australian jury found that an Uzbekistan </a:t>
            </a:r>
            <a:r>
              <a:rPr kumimoji="1" lang="en-US" altLang="zh-CN" sz="2000" dirty="0">
                <a:solidFill>
                  <a:srgbClr val="FF0000"/>
                </a:solidFill>
              </a:rPr>
              <a:t>Olympic</a:t>
            </a:r>
            <a:r>
              <a:rPr kumimoji="1" lang="en-US" altLang="zh-CN" sz="2000" dirty="0"/>
              <a:t> boxing official was defamed in a book about alleged </a:t>
            </a:r>
            <a:r>
              <a:rPr kumimoji="1" lang="en-US" altLang="zh-CN" sz="2000" dirty="0">
                <a:solidFill>
                  <a:srgbClr val="FF0000"/>
                </a:solidFill>
              </a:rPr>
              <a:t>Olympic</a:t>
            </a:r>
            <a:r>
              <a:rPr kumimoji="1" lang="en-US" altLang="zh-CN" sz="2000" dirty="0"/>
              <a:t> corruption in which he was depicted as a major international heroin dealer and racketeer.</a:t>
            </a:r>
          </a:p>
          <a:p>
            <a:r>
              <a:rPr kumimoji="1" lang="en-US" altLang="zh-CN" sz="2000" dirty="0" err="1" smtClean="0"/>
              <a:t>Rakhimov</a:t>
            </a:r>
            <a:r>
              <a:rPr kumimoji="1" lang="en-US" altLang="zh-CN" sz="2000" dirty="0" smtClean="0"/>
              <a:t> </a:t>
            </a:r>
            <a:r>
              <a:rPr kumimoji="1" lang="en-US" altLang="zh-CN" sz="2000" dirty="0"/>
              <a:t>was also said to have bribed members of the </a:t>
            </a:r>
            <a:r>
              <a:rPr kumimoji="1" lang="en-US" altLang="zh-CN" sz="2000" dirty="0">
                <a:solidFill>
                  <a:srgbClr val="FF0000"/>
                </a:solidFill>
              </a:rPr>
              <a:t>International</a:t>
            </a:r>
            <a:r>
              <a:rPr kumimoji="1" lang="en-US" altLang="zh-CN" sz="2000" dirty="0"/>
              <a:t> </a:t>
            </a:r>
            <a:r>
              <a:rPr kumimoji="1" lang="en-US" altLang="zh-CN" sz="2000" dirty="0" smtClean="0">
                <a:solidFill>
                  <a:srgbClr val="FF0000"/>
                </a:solidFill>
              </a:rPr>
              <a:t>Boxing </a:t>
            </a:r>
            <a:r>
              <a:rPr kumimoji="1" lang="en-US" altLang="zh-CN" sz="2000" dirty="0">
                <a:solidFill>
                  <a:srgbClr val="FF0000"/>
                </a:solidFill>
              </a:rPr>
              <a:t>Federation </a:t>
            </a:r>
            <a:r>
              <a:rPr kumimoji="1" lang="en-US" altLang="zh-CN" sz="2000" dirty="0"/>
              <a:t>in the vote for the Federation Presidency</a:t>
            </a:r>
            <a:r>
              <a:rPr kumimoji="1" lang="en-US" altLang="zh-CN" sz="2000" dirty="0" smtClean="0"/>
              <a:t>.</a:t>
            </a:r>
          </a:p>
        </p:txBody>
      </p:sp>
      <p:sp>
        <p:nvSpPr>
          <p:cNvPr id="4" name="内容占位符 2"/>
          <p:cNvSpPr txBox="1">
            <a:spLocks/>
          </p:cNvSpPr>
          <p:nvPr/>
        </p:nvSpPr>
        <p:spPr bwMode="auto">
          <a:xfrm>
            <a:off x="697158" y="4122631"/>
            <a:ext cx="3250704" cy="1296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Font typeface="Arial" panose="020B0604020202020204" pitchFamily="34" charset="0"/>
              <a:buChar char="•"/>
              <a:defRPr lang="en-US" sz="3000" kern="1200">
                <a:solidFill>
                  <a:schemeClr val="tx1"/>
                </a:solidFill>
                <a:latin typeface="Palatino Linotype"/>
                <a:ea typeface="MS PGothic" pitchFamily="34" charset="-128"/>
                <a:cs typeface="MS PGothic" pitchFamily="34" charset="-128"/>
              </a:defRPr>
            </a:lvl1pPr>
            <a:lvl2pPr marL="742950" indent="-285750" algn="l" rtl="0" eaLnBrk="1" fontAlgn="base" hangingPunct="1">
              <a:spcBef>
                <a:spcPct val="20000"/>
              </a:spcBef>
              <a:spcAft>
                <a:spcPct val="0"/>
              </a:spcAft>
              <a:buFont typeface="Courier New" panose="02070309020205020404" pitchFamily="49" charset="0"/>
              <a:buChar char="o"/>
              <a:defRPr lang="en-US" sz="2600" kern="1200">
                <a:solidFill>
                  <a:schemeClr val="tx2">
                    <a:lumMod val="75000"/>
                  </a:schemeClr>
                </a:solidFill>
                <a:latin typeface="Palatino Linotype"/>
                <a:ea typeface="MS PGothic" pitchFamily="34" charset="-128"/>
                <a:cs typeface="Palatino Linotype"/>
              </a:defRPr>
            </a:lvl2pPr>
            <a:lvl3pPr marL="1143000" indent="-228600" algn="l" rtl="0" eaLnBrk="1" fontAlgn="base" hangingPunct="1">
              <a:spcBef>
                <a:spcPct val="20000"/>
              </a:spcBef>
              <a:spcAft>
                <a:spcPct val="0"/>
              </a:spcAft>
              <a:buFont typeface="Arial" panose="020B0604020202020204" pitchFamily="34" charset="0"/>
              <a:buChar char="•"/>
              <a:defRPr lang="en-US" sz="2400" kern="1200">
                <a:solidFill>
                  <a:srgbClr val="800000"/>
                </a:solidFill>
                <a:latin typeface="Palatino Linotype"/>
                <a:ea typeface="Palatino Linotype" charset="0"/>
                <a:cs typeface="Palatino Linotype"/>
              </a:defRPr>
            </a:lvl3pPr>
            <a:lvl4pPr marL="1600200" indent="-228600" algn="l" rtl="0" eaLnBrk="1" fontAlgn="base" hangingPunct="1">
              <a:spcBef>
                <a:spcPct val="20000"/>
              </a:spcBef>
              <a:spcAft>
                <a:spcPct val="0"/>
              </a:spcAft>
              <a:buFont typeface="Courier New" panose="02070309020205020404" pitchFamily="49" charset="0"/>
              <a:buChar char="o"/>
              <a:defRPr lang="en-US" sz="2000" kern="1200">
                <a:solidFill>
                  <a:schemeClr val="tx1"/>
                </a:solidFill>
                <a:latin typeface="Palatino Linotype"/>
                <a:ea typeface="Palatino Linotype" charset="0"/>
                <a:cs typeface="Palatino Linotype"/>
              </a:defRPr>
            </a:lvl4pPr>
            <a:lvl5pPr marL="2057400" indent="-228600" algn="l" rtl="0" eaLnBrk="1" fontAlgn="base" hangingPunct="1">
              <a:spcBef>
                <a:spcPct val="20000"/>
              </a:spcBef>
              <a:spcAft>
                <a:spcPct val="0"/>
              </a:spcAft>
              <a:buFont typeface="Arial" panose="020B0604020202020204" pitchFamily="34" charset="0"/>
              <a:buChar char="•"/>
              <a:defRPr lang="en-US" sz="2000" kern="1200">
                <a:solidFill>
                  <a:schemeClr val="tx1"/>
                </a:solidFill>
                <a:latin typeface="Palatino Linotype"/>
                <a:ea typeface="Palatino Linotype" charset="0"/>
                <a:cs typeface="Palatino Linotype"/>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panose="020B0604020202020204" pitchFamily="34" charset="0"/>
              <a:buNone/>
            </a:pPr>
            <a:r>
              <a:rPr kumimoji="1" lang="en-US" altLang="zh-CN" sz="1600" dirty="0" smtClean="0"/>
              <a:t>International Boxing Association (amateur), </a:t>
            </a:r>
            <a:r>
              <a:rPr kumimoji="1" lang="en-US" altLang="zh-CN" sz="1600" dirty="0" err="1" smtClean="0">
                <a:solidFill>
                  <a:srgbClr val="FF0000"/>
                </a:solidFill>
              </a:rPr>
              <a:t>olympic</a:t>
            </a:r>
            <a:r>
              <a:rPr kumimoji="1" lang="en-US" altLang="zh-CN" sz="1600" dirty="0" smtClean="0"/>
              <a:t>-style</a:t>
            </a:r>
          </a:p>
        </p:txBody>
      </p:sp>
      <p:sp>
        <p:nvSpPr>
          <p:cNvPr id="5" name="内容占位符 2"/>
          <p:cNvSpPr txBox="1">
            <a:spLocks/>
          </p:cNvSpPr>
          <p:nvPr/>
        </p:nvSpPr>
        <p:spPr bwMode="auto">
          <a:xfrm>
            <a:off x="4716016" y="4105635"/>
            <a:ext cx="4114800" cy="1296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Font typeface="Arial" panose="020B0604020202020204" pitchFamily="34" charset="0"/>
              <a:buChar char="•"/>
              <a:defRPr lang="en-US" sz="3000" kern="1200">
                <a:solidFill>
                  <a:schemeClr val="tx1"/>
                </a:solidFill>
                <a:latin typeface="Palatino Linotype"/>
                <a:ea typeface="MS PGothic" pitchFamily="34" charset="-128"/>
                <a:cs typeface="MS PGothic" pitchFamily="34" charset="-128"/>
              </a:defRPr>
            </a:lvl1pPr>
            <a:lvl2pPr marL="742950" indent="-285750" algn="l" rtl="0" eaLnBrk="1" fontAlgn="base" hangingPunct="1">
              <a:spcBef>
                <a:spcPct val="20000"/>
              </a:spcBef>
              <a:spcAft>
                <a:spcPct val="0"/>
              </a:spcAft>
              <a:buFont typeface="Courier New" panose="02070309020205020404" pitchFamily="49" charset="0"/>
              <a:buChar char="o"/>
              <a:defRPr lang="en-US" sz="2600" kern="1200">
                <a:solidFill>
                  <a:schemeClr val="tx2">
                    <a:lumMod val="75000"/>
                  </a:schemeClr>
                </a:solidFill>
                <a:latin typeface="Palatino Linotype"/>
                <a:ea typeface="MS PGothic" pitchFamily="34" charset="-128"/>
                <a:cs typeface="Palatino Linotype"/>
              </a:defRPr>
            </a:lvl2pPr>
            <a:lvl3pPr marL="1143000" indent="-228600" algn="l" rtl="0" eaLnBrk="1" fontAlgn="base" hangingPunct="1">
              <a:spcBef>
                <a:spcPct val="20000"/>
              </a:spcBef>
              <a:spcAft>
                <a:spcPct val="0"/>
              </a:spcAft>
              <a:buFont typeface="Arial" panose="020B0604020202020204" pitchFamily="34" charset="0"/>
              <a:buChar char="•"/>
              <a:defRPr lang="en-US" sz="2400" kern="1200">
                <a:solidFill>
                  <a:srgbClr val="800000"/>
                </a:solidFill>
                <a:latin typeface="Palatino Linotype"/>
                <a:ea typeface="Palatino Linotype" charset="0"/>
                <a:cs typeface="Palatino Linotype"/>
              </a:defRPr>
            </a:lvl3pPr>
            <a:lvl4pPr marL="1600200" indent="-228600" algn="l" rtl="0" eaLnBrk="1" fontAlgn="base" hangingPunct="1">
              <a:spcBef>
                <a:spcPct val="20000"/>
              </a:spcBef>
              <a:spcAft>
                <a:spcPct val="0"/>
              </a:spcAft>
              <a:buFont typeface="Courier New" panose="02070309020205020404" pitchFamily="49" charset="0"/>
              <a:buChar char="o"/>
              <a:defRPr lang="en-US" sz="2000" kern="1200">
                <a:solidFill>
                  <a:schemeClr val="tx1"/>
                </a:solidFill>
                <a:latin typeface="Palatino Linotype"/>
                <a:ea typeface="Palatino Linotype" charset="0"/>
                <a:cs typeface="Palatino Linotype"/>
              </a:defRPr>
            </a:lvl4pPr>
            <a:lvl5pPr marL="2057400" indent="-228600" algn="l" rtl="0" eaLnBrk="1" fontAlgn="base" hangingPunct="1">
              <a:spcBef>
                <a:spcPct val="20000"/>
              </a:spcBef>
              <a:spcAft>
                <a:spcPct val="0"/>
              </a:spcAft>
              <a:buFont typeface="Arial" panose="020B0604020202020204" pitchFamily="34" charset="0"/>
              <a:buChar char="•"/>
              <a:defRPr lang="en-US" sz="2000" kern="1200">
                <a:solidFill>
                  <a:schemeClr val="tx1"/>
                </a:solidFill>
                <a:latin typeface="Palatino Linotype"/>
                <a:ea typeface="Palatino Linotype" charset="0"/>
                <a:cs typeface="Palatino Linotype"/>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panose="020B0604020202020204" pitchFamily="34" charset="0"/>
              <a:buNone/>
            </a:pPr>
            <a:r>
              <a:rPr kumimoji="1" lang="en-US" altLang="zh-CN" sz="1600" dirty="0" smtClean="0"/>
              <a:t>International Boxing Association (professional body), organization that sanctions professional boxing</a:t>
            </a:r>
          </a:p>
        </p:txBody>
      </p:sp>
      <p:sp>
        <p:nvSpPr>
          <p:cNvPr id="6" name="Down Arrow 5"/>
          <p:cNvSpPr/>
          <p:nvPr/>
        </p:nvSpPr>
        <p:spPr>
          <a:xfrm>
            <a:off x="2322510" y="2996952"/>
            <a:ext cx="233266"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p:cNvSpPr>
            <a:spLocks noGrp="1" noChangeArrowheads="1"/>
          </p:cNvSpPr>
          <p:nvPr>
            <p:ph type="title"/>
          </p:nvPr>
        </p:nvSpPr>
        <p:spPr>
          <a:xfrm>
            <a:off x="197140" y="-23960"/>
            <a:ext cx="8074025" cy="1141413"/>
          </a:xfrm>
        </p:spPr>
        <p:txBody>
          <a:bodyPr lIns="0" tIns="0" rIns="0" bIns="0"/>
          <a:lstStyle/>
          <a:p>
            <a:pPr eaLnBrk="1">
              <a:defRPr/>
            </a:pPr>
            <a:r>
              <a:rPr altLang="zh-CN" sz="3200" dirty="0" smtClean="0">
                <a:sym typeface="Tahoma" pitchFamily="34" charset="0"/>
              </a:rPr>
              <a:t>Deep Semantic Knowledge</a:t>
            </a:r>
            <a:endParaRPr altLang="zh-CN" sz="3200" dirty="0"/>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86</a:t>
            </a:fld>
            <a:endParaRPr lang="en-US" altLang="zh-TW" dirty="0"/>
          </a:p>
        </p:txBody>
      </p:sp>
    </p:spTree>
    <p:extLst>
      <p:ext uri="{BB962C8B-B14F-4D97-AF65-F5344CB8AC3E}">
        <p14:creationId xmlns:p14="http://schemas.microsoft.com/office/powerpoint/2010/main" val="284898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457200" y="1124745"/>
            <a:ext cx="8229600" cy="2628292"/>
          </a:xfrm>
          <a:solidFill>
            <a:schemeClr val="tx2">
              <a:lumMod val="20000"/>
              <a:lumOff val="80000"/>
            </a:schemeClr>
          </a:solidFill>
        </p:spPr>
        <p:txBody>
          <a:bodyPr>
            <a:noAutofit/>
          </a:bodyPr>
          <a:lstStyle/>
          <a:p>
            <a:r>
              <a:rPr lang="en-US" sz="2000" dirty="0" smtClean="0">
                <a:solidFill>
                  <a:schemeClr val="dk1"/>
                </a:solidFill>
              </a:rPr>
              <a:t>It </a:t>
            </a:r>
            <a:r>
              <a:rPr lang="en-US" sz="2000" dirty="0">
                <a:solidFill>
                  <a:schemeClr val="dk1"/>
                </a:solidFill>
              </a:rPr>
              <a:t>was a pool </a:t>
            </a:r>
            <a:r>
              <a:rPr lang="en-US" sz="2000" b="1" dirty="0"/>
              <a:t>report</a:t>
            </a:r>
            <a:r>
              <a:rPr lang="en-US" sz="2000" dirty="0">
                <a:solidFill>
                  <a:schemeClr val="dk1"/>
                </a:solidFill>
              </a:rPr>
              <a:t> typo. Here is exact </a:t>
            </a:r>
            <a:r>
              <a:rPr lang="en-US" sz="2000" b="1" u="sng" dirty="0">
                <a:solidFill>
                  <a:srgbClr val="C00000"/>
                </a:solidFill>
              </a:rPr>
              <a:t>Rhodes</a:t>
            </a:r>
            <a:r>
              <a:rPr lang="en-US" sz="2000" dirty="0">
                <a:solidFill>
                  <a:schemeClr val="dk1"/>
                </a:solidFill>
              </a:rPr>
              <a:t> quote: ”this is not </a:t>
            </a:r>
            <a:r>
              <a:rPr lang="en-US" sz="2000" dirty="0" err="1">
                <a:solidFill>
                  <a:schemeClr val="dk1"/>
                </a:solidFill>
              </a:rPr>
              <a:t>gonna</a:t>
            </a:r>
            <a:r>
              <a:rPr lang="en-US" sz="2000" dirty="0">
                <a:solidFill>
                  <a:schemeClr val="dk1"/>
                </a:solidFill>
              </a:rPr>
              <a:t> be a couple of weeks. It will be a period of days</a:t>
            </a:r>
            <a:r>
              <a:rPr lang="en-US" sz="2000" dirty="0" smtClean="0">
                <a:solidFill>
                  <a:schemeClr val="dk1"/>
                </a:solidFill>
              </a:rPr>
              <a:t>.”</a:t>
            </a:r>
            <a:endParaRPr lang="en-US" sz="2000" dirty="0">
              <a:solidFill>
                <a:schemeClr val="dk1"/>
              </a:solidFill>
            </a:endParaRPr>
          </a:p>
          <a:p>
            <a:r>
              <a:rPr lang="en-US" sz="2000" dirty="0" smtClean="0">
                <a:solidFill>
                  <a:schemeClr val="dk1"/>
                </a:solidFill>
              </a:rPr>
              <a:t>At </a:t>
            </a:r>
            <a:r>
              <a:rPr lang="en-US" sz="2000" dirty="0">
                <a:solidFill>
                  <a:schemeClr val="dk1"/>
                </a:solidFill>
              </a:rPr>
              <a:t>a </a:t>
            </a:r>
            <a:r>
              <a:rPr lang="en-US" sz="2000" b="1" dirty="0">
                <a:solidFill>
                  <a:schemeClr val="dk1"/>
                </a:solidFill>
              </a:rPr>
              <a:t>WH</a:t>
            </a:r>
            <a:r>
              <a:rPr lang="en-US" sz="2000" dirty="0">
                <a:solidFill>
                  <a:schemeClr val="dk1"/>
                </a:solidFill>
              </a:rPr>
              <a:t> </a:t>
            </a:r>
            <a:r>
              <a:rPr lang="en-US" sz="2000" b="1" dirty="0">
                <a:solidFill>
                  <a:schemeClr val="dk1"/>
                </a:solidFill>
              </a:rPr>
              <a:t>briefing</a:t>
            </a:r>
            <a:r>
              <a:rPr lang="en-US" sz="2000" dirty="0">
                <a:solidFill>
                  <a:schemeClr val="dk1"/>
                </a:solidFill>
              </a:rPr>
              <a:t> here in Santiago, </a:t>
            </a:r>
            <a:r>
              <a:rPr lang="en-US" sz="2000" b="1" dirty="0">
                <a:solidFill>
                  <a:schemeClr val="dk1"/>
                </a:solidFill>
              </a:rPr>
              <a:t>NSA</a:t>
            </a:r>
            <a:r>
              <a:rPr lang="en-US" sz="2000" dirty="0">
                <a:solidFill>
                  <a:schemeClr val="dk1"/>
                </a:solidFill>
              </a:rPr>
              <a:t> </a:t>
            </a:r>
            <a:r>
              <a:rPr lang="en-US" sz="2000" dirty="0" err="1">
                <a:solidFill>
                  <a:schemeClr val="dk1"/>
                </a:solidFill>
              </a:rPr>
              <a:t>spox</a:t>
            </a:r>
            <a:r>
              <a:rPr lang="en-US" sz="2000" dirty="0">
                <a:solidFill>
                  <a:schemeClr val="dk1"/>
                </a:solidFill>
              </a:rPr>
              <a:t> </a:t>
            </a:r>
            <a:r>
              <a:rPr lang="en-US" sz="2000" b="1" u="sng" dirty="0" smtClean="0">
                <a:solidFill>
                  <a:srgbClr val="C00000"/>
                </a:solidFill>
              </a:rPr>
              <a:t>Rhodes</a:t>
            </a:r>
            <a:r>
              <a:rPr lang="en-US" sz="2000" b="1" u="sng" dirty="0" smtClean="0">
                <a:solidFill>
                  <a:schemeClr val="dk1"/>
                </a:solidFill>
              </a:rPr>
              <a:t> </a:t>
            </a:r>
            <a:r>
              <a:rPr lang="en-US" sz="2000" dirty="0" smtClean="0">
                <a:solidFill>
                  <a:schemeClr val="dk1"/>
                </a:solidFill>
              </a:rPr>
              <a:t>came </a:t>
            </a:r>
            <a:r>
              <a:rPr lang="en-US" sz="2000" dirty="0">
                <a:solidFill>
                  <a:schemeClr val="dk1"/>
                </a:solidFill>
              </a:rPr>
              <a:t>with a litany of pushback on idea </a:t>
            </a:r>
            <a:r>
              <a:rPr lang="en-US" sz="2000" b="1" dirty="0">
                <a:solidFill>
                  <a:schemeClr val="dk1"/>
                </a:solidFill>
              </a:rPr>
              <a:t>WH</a:t>
            </a:r>
            <a:r>
              <a:rPr lang="en-US" sz="2000" dirty="0">
                <a:solidFill>
                  <a:schemeClr val="dk1"/>
                </a:solidFill>
              </a:rPr>
              <a:t> didn’t consult </a:t>
            </a:r>
            <a:r>
              <a:rPr lang="en-US" sz="2000" dirty="0" smtClean="0">
                <a:solidFill>
                  <a:schemeClr val="dk1"/>
                </a:solidFill>
              </a:rPr>
              <a:t>with </a:t>
            </a:r>
            <a:r>
              <a:rPr lang="en-US" sz="2000" b="1" dirty="0" smtClean="0">
                <a:solidFill>
                  <a:schemeClr val="dk1"/>
                </a:solidFill>
              </a:rPr>
              <a:t>Congress</a:t>
            </a:r>
            <a:r>
              <a:rPr lang="en-US" sz="2000" dirty="0">
                <a:solidFill>
                  <a:schemeClr val="dk1"/>
                </a:solidFill>
              </a:rPr>
              <a:t>.</a:t>
            </a:r>
          </a:p>
          <a:p>
            <a:r>
              <a:rPr lang="en-US" sz="2000" b="1" u="sng" dirty="0" smtClean="0">
                <a:solidFill>
                  <a:srgbClr val="C00000"/>
                </a:solidFill>
              </a:rPr>
              <a:t>Rhodes</a:t>
            </a:r>
            <a:r>
              <a:rPr lang="en-US" sz="2000" dirty="0" smtClean="0">
                <a:solidFill>
                  <a:schemeClr val="dk1"/>
                </a:solidFill>
              </a:rPr>
              <a:t> </a:t>
            </a:r>
            <a:r>
              <a:rPr lang="en-US" sz="2000" b="1" dirty="0">
                <a:solidFill>
                  <a:schemeClr val="dk1"/>
                </a:solidFill>
              </a:rPr>
              <a:t>singled out </a:t>
            </a:r>
            <a:r>
              <a:rPr lang="en-US" sz="2000" dirty="0">
                <a:solidFill>
                  <a:schemeClr val="dk1"/>
                </a:solidFill>
              </a:rPr>
              <a:t>a </a:t>
            </a:r>
            <a:r>
              <a:rPr lang="en-US" sz="2000" b="1" dirty="0">
                <a:solidFill>
                  <a:schemeClr val="dk1"/>
                </a:solidFill>
              </a:rPr>
              <a:t>Senate</a:t>
            </a:r>
            <a:r>
              <a:rPr lang="en-US" sz="2000" dirty="0">
                <a:solidFill>
                  <a:schemeClr val="dk1"/>
                </a:solidFill>
              </a:rPr>
              <a:t> resolution that passed on March 1st which denounced </a:t>
            </a:r>
            <a:r>
              <a:rPr lang="en-US" sz="2000" b="1" dirty="0" err="1">
                <a:solidFill>
                  <a:schemeClr val="dk1"/>
                </a:solidFill>
              </a:rPr>
              <a:t>Khaddafy’s</a:t>
            </a:r>
            <a:r>
              <a:rPr lang="en-US" sz="2000" dirty="0">
                <a:solidFill>
                  <a:schemeClr val="dk1"/>
                </a:solidFill>
              </a:rPr>
              <a:t> atrocities. </a:t>
            </a:r>
            <a:r>
              <a:rPr lang="en-US" sz="2000" b="1" dirty="0">
                <a:solidFill>
                  <a:schemeClr val="dk1"/>
                </a:solidFill>
              </a:rPr>
              <a:t>WH</a:t>
            </a:r>
            <a:r>
              <a:rPr lang="en-US" sz="2000" dirty="0">
                <a:solidFill>
                  <a:schemeClr val="dk1"/>
                </a:solidFill>
              </a:rPr>
              <a:t> says </a:t>
            </a:r>
            <a:r>
              <a:rPr lang="en-US" sz="2000" b="1" dirty="0">
                <a:solidFill>
                  <a:schemeClr val="dk1"/>
                </a:solidFill>
              </a:rPr>
              <a:t>UN</a:t>
            </a:r>
            <a:r>
              <a:rPr lang="en-US" sz="2000" dirty="0">
                <a:solidFill>
                  <a:schemeClr val="dk1"/>
                </a:solidFill>
              </a:rPr>
              <a:t> </a:t>
            </a:r>
            <a:r>
              <a:rPr lang="en-US" sz="2000" dirty="0" err="1">
                <a:solidFill>
                  <a:schemeClr val="dk1"/>
                </a:solidFill>
              </a:rPr>
              <a:t>rez</a:t>
            </a:r>
            <a:r>
              <a:rPr lang="en-US" sz="2000" dirty="0">
                <a:solidFill>
                  <a:schemeClr val="dk1"/>
                </a:solidFill>
              </a:rPr>
              <a:t> incorporates it</a:t>
            </a:r>
            <a:endParaRPr lang="en-US" sz="2000" dirty="0"/>
          </a:p>
          <a:p>
            <a:endParaRPr kumimoji="1" lang="en-US" altLang="zh-CN" sz="2000" dirty="0" smtClean="0"/>
          </a:p>
        </p:txBody>
      </p:sp>
      <p:sp>
        <p:nvSpPr>
          <p:cNvPr id="6" name="Down Arrow 5"/>
          <p:cNvSpPr/>
          <p:nvPr/>
        </p:nvSpPr>
        <p:spPr>
          <a:xfrm>
            <a:off x="4427984" y="3140969"/>
            <a:ext cx="216024" cy="9816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p:cNvSpPr>
            <a:spLocks noGrp="1" noChangeArrowheads="1"/>
          </p:cNvSpPr>
          <p:nvPr>
            <p:ph type="title"/>
          </p:nvPr>
        </p:nvSpPr>
        <p:spPr>
          <a:xfrm>
            <a:off x="197140" y="-23960"/>
            <a:ext cx="8074025" cy="1141413"/>
          </a:xfrm>
        </p:spPr>
        <p:txBody>
          <a:bodyPr lIns="0" tIns="0" rIns="0" bIns="0"/>
          <a:lstStyle/>
          <a:p>
            <a:pPr eaLnBrk="1">
              <a:defRPr/>
            </a:pPr>
            <a:r>
              <a:rPr altLang="zh-CN" sz="3200" dirty="0" smtClean="0">
                <a:sym typeface="Tahoma" pitchFamily="34" charset="0"/>
              </a:rPr>
              <a:t>Deep Semantic Knowledge</a:t>
            </a:r>
            <a:endParaRPr altLang="zh-CN" sz="32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9381" y="4122631"/>
            <a:ext cx="332422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220072" y="4237619"/>
            <a:ext cx="2602632"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rgbClr val="C00000"/>
                </a:solidFill>
              </a:rPr>
              <a:t>Ben Rhodes </a:t>
            </a:r>
          </a:p>
          <a:p>
            <a:pPr algn="ctr"/>
            <a:r>
              <a:rPr lang="en-US" b="1" i="1" dirty="0" smtClean="0">
                <a:solidFill>
                  <a:srgbClr val="C00000"/>
                </a:solidFill>
              </a:rPr>
              <a:t>(Speech Writer)</a:t>
            </a:r>
            <a:endParaRPr lang="en-US" b="1" i="1" dirty="0">
              <a:solidFill>
                <a:srgbClr val="C00000"/>
              </a:solidFill>
            </a:endParaRP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87</a:t>
            </a:fld>
            <a:endParaRPr lang="en-US" altLang="zh-TW" dirty="0"/>
          </a:p>
        </p:txBody>
      </p:sp>
    </p:spTree>
    <p:extLst>
      <p:ext uri="{BB962C8B-B14F-4D97-AF65-F5344CB8AC3E}">
        <p14:creationId xmlns:p14="http://schemas.microsoft.com/office/powerpoint/2010/main" val="8420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ChangeArrowheads="1"/>
          </p:cNvSpPr>
          <p:nvPr/>
        </p:nvSpPr>
        <p:spPr bwMode="auto">
          <a:xfrm>
            <a:off x="6084888" y="1147763"/>
            <a:ext cx="1150937" cy="144462"/>
          </a:xfrm>
          <a:prstGeom prst="rect">
            <a:avLst/>
          </a:prstGeom>
          <a:solidFill>
            <a:schemeClr val="bg1"/>
          </a:solidFill>
          <a:ln w="9525" algn="ctr">
            <a:noFill/>
            <a:miter lim="800000"/>
            <a:headEnd/>
            <a:tailEnd/>
          </a:ln>
          <a:effectLst/>
        </p:spPr>
        <p:txBody>
          <a:bodyPr wrap="none" anchor="ctr"/>
          <a:lstStyle/>
          <a:p>
            <a:pPr algn="ctr"/>
            <a:endParaRPr lang="en-US">
              <a:cs typeface="Arial" charset="0"/>
            </a:endParaRPr>
          </a:p>
        </p:txBody>
      </p:sp>
      <p:sp>
        <p:nvSpPr>
          <p:cNvPr id="82950" name="Rectangle 6"/>
          <p:cNvSpPr>
            <a:spLocks noChangeArrowheads="1"/>
          </p:cNvSpPr>
          <p:nvPr/>
        </p:nvSpPr>
        <p:spPr bwMode="auto">
          <a:xfrm>
            <a:off x="6370637" y="840264"/>
            <a:ext cx="865187" cy="431800"/>
          </a:xfrm>
          <a:prstGeom prst="rect">
            <a:avLst/>
          </a:prstGeom>
          <a:noFill/>
          <a:ln w="9525" algn="ctr">
            <a:noFill/>
            <a:miter lim="800000"/>
            <a:headEnd/>
            <a:tailEnd/>
          </a:ln>
          <a:effectLst/>
        </p:spPr>
        <p:txBody>
          <a:bodyPr wrap="none" anchor="ctr"/>
          <a:lstStyle/>
          <a:p>
            <a:pPr algn="ctr" eaLnBrk="0" hangingPunct="0"/>
            <a:endParaRPr lang="en-US" altLang="zh-CN" sz="2000" dirty="0">
              <a:ea typeface="宋体" pitchFamily="2" charset="-122"/>
              <a:cs typeface="Arial" charset="0"/>
            </a:endParaRPr>
          </a:p>
        </p:txBody>
      </p:sp>
      <p:pic>
        <p:nvPicPr>
          <p:cNvPr id="82951" name="Picture 7" descr="187"/>
          <p:cNvPicPr>
            <a:picLocks noChangeAspect="1" noChangeArrowheads="1"/>
          </p:cNvPicPr>
          <p:nvPr/>
        </p:nvPicPr>
        <p:blipFill>
          <a:blip r:embed="rId3"/>
          <a:srcRect/>
          <a:stretch>
            <a:fillRect/>
          </a:stretch>
        </p:blipFill>
        <p:spPr bwMode="auto">
          <a:xfrm>
            <a:off x="4007382" y="4508264"/>
            <a:ext cx="723368" cy="2105503"/>
          </a:xfrm>
          <a:prstGeom prst="rect">
            <a:avLst/>
          </a:prstGeom>
          <a:noFill/>
        </p:spPr>
      </p:pic>
      <p:sp>
        <p:nvSpPr>
          <p:cNvPr id="82957" name="Rectangle 13"/>
          <p:cNvSpPr>
            <a:spLocks noChangeArrowheads="1"/>
          </p:cNvSpPr>
          <p:nvPr/>
        </p:nvSpPr>
        <p:spPr bwMode="auto">
          <a:xfrm>
            <a:off x="4730750" y="4791075"/>
            <a:ext cx="215900" cy="144463"/>
          </a:xfrm>
          <a:prstGeom prst="rect">
            <a:avLst/>
          </a:prstGeom>
          <a:solidFill>
            <a:schemeClr val="bg1"/>
          </a:solidFill>
          <a:ln w="9525" algn="ctr">
            <a:noFill/>
            <a:miter lim="800000"/>
            <a:headEnd/>
            <a:tailEnd/>
          </a:ln>
          <a:effectLst/>
        </p:spPr>
        <p:txBody>
          <a:bodyPr wrap="none" anchor="ctr"/>
          <a:lstStyle/>
          <a:p>
            <a:pPr algn="ctr"/>
            <a:endParaRPr lang="en-US">
              <a:cs typeface="Arial" charset="0"/>
            </a:endParaRPr>
          </a:p>
        </p:txBody>
      </p:sp>
      <p:sp>
        <p:nvSpPr>
          <p:cNvPr id="82958" name="Rectangle 14"/>
          <p:cNvSpPr>
            <a:spLocks noChangeArrowheads="1"/>
          </p:cNvSpPr>
          <p:nvPr/>
        </p:nvSpPr>
        <p:spPr bwMode="auto">
          <a:xfrm>
            <a:off x="5003800" y="5051425"/>
            <a:ext cx="360363" cy="215900"/>
          </a:xfrm>
          <a:prstGeom prst="rect">
            <a:avLst/>
          </a:prstGeom>
          <a:solidFill>
            <a:schemeClr val="bg1"/>
          </a:solidFill>
          <a:ln w="9525" algn="ctr">
            <a:noFill/>
            <a:miter lim="800000"/>
            <a:headEnd/>
            <a:tailEnd/>
          </a:ln>
          <a:effectLst/>
        </p:spPr>
        <p:txBody>
          <a:bodyPr wrap="none" anchor="ctr"/>
          <a:lstStyle/>
          <a:p>
            <a:pPr algn="ctr"/>
            <a:endParaRPr lang="en-US">
              <a:cs typeface="Arial" charset="0"/>
            </a:endParaRPr>
          </a:p>
        </p:txBody>
      </p:sp>
      <p:sp>
        <p:nvSpPr>
          <p:cNvPr id="17" name="Rectangle 1"/>
          <p:cNvSpPr txBox="1">
            <a:spLocks noChangeArrowheads="1"/>
          </p:cNvSpPr>
          <p:nvPr/>
        </p:nvSpPr>
        <p:spPr>
          <a:xfrm>
            <a:off x="169430" y="-134800"/>
            <a:ext cx="8074025" cy="1141413"/>
          </a:xfrm>
          <a:prstGeom prst="rect">
            <a:avLst/>
          </a:prstGeom>
        </p:spPr>
        <p:txBody>
          <a:bodyPr lIns="0" tIns="0" rIns="0" bIns="0"/>
          <a:lstStyle>
            <a:lvl1pPr algn="l" rtl="0" eaLnBrk="1" fontAlgn="base" hangingPunct="1">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defRPr/>
            </a:pPr>
            <a:r>
              <a:rPr lang="en-US" altLang="zh-CN" dirty="0" smtClean="0">
                <a:sym typeface="Tahoma" pitchFamily="34" charset="0"/>
              </a:rPr>
              <a:t>Knowledge Gap between Source and KB</a:t>
            </a:r>
            <a:endParaRPr lang="en-US" altLang="zh-CN"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7163" y="4398736"/>
            <a:ext cx="2586292" cy="2248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4642064"/>
            <a:ext cx="2531381" cy="1656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2607079728"/>
              </p:ext>
            </p:extLst>
          </p:nvPr>
        </p:nvGraphicFramePr>
        <p:xfrm>
          <a:off x="325431" y="741136"/>
          <a:ext cx="8640960" cy="3657600"/>
        </p:xfrm>
        <a:graphic>
          <a:graphicData uri="http://schemas.openxmlformats.org/drawingml/2006/table">
            <a:tbl>
              <a:tblPr firstRow="1" bandRow="1">
                <a:tableStyleId>{5C22544A-7EE6-4342-B048-85BDC9FD1C3A}</a:tableStyleId>
              </a:tblPr>
              <a:tblGrid>
                <a:gridCol w="3022433"/>
                <a:gridCol w="5618527"/>
              </a:tblGrid>
              <a:tr h="370840">
                <a:tc>
                  <a:txBody>
                    <a:bodyPr/>
                    <a:lstStyle/>
                    <a:p>
                      <a:pPr algn="ctr" eaLnBrk="0" hangingPunct="0"/>
                      <a:r>
                        <a:rPr lang="en-US" altLang="zh-CN" sz="1800" dirty="0" smtClean="0">
                          <a:ea typeface="宋体" pitchFamily="2" charset="-122"/>
                          <a:cs typeface="Arial" charset="0"/>
                        </a:rPr>
                        <a:t>Source: breaking news/new information/rumor</a:t>
                      </a:r>
                    </a:p>
                  </a:txBody>
                  <a:tcPr/>
                </a:tc>
                <a:tc>
                  <a:txBody>
                    <a:bodyPr/>
                    <a:lstStyle/>
                    <a:p>
                      <a:pPr algn="ctr" eaLnBrk="0" hangingPunct="0"/>
                      <a:r>
                        <a:rPr lang="en-US" altLang="zh-CN" sz="1800" dirty="0" smtClean="0">
                          <a:ea typeface="宋体" pitchFamily="2" charset="-122"/>
                          <a:cs typeface="Arial" charset="0"/>
                        </a:rPr>
                        <a:t>KB: bio, summary, snapshot of life</a:t>
                      </a:r>
                    </a:p>
                  </a:txBody>
                  <a:tcPr/>
                </a:tc>
              </a:tr>
              <a:tr h="370840">
                <a:tc>
                  <a:txBody>
                    <a:bodyPr/>
                    <a:lstStyle/>
                    <a:p>
                      <a:pPr eaLnBrk="0" hangingPunct="0"/>
                      <a:r>
                        <a:rPr lang="en-US" altLang="zh-CN" dirty="0" smtClean="0">
                          <a:ea typeface="宋体" pitchFamily="2" charset="-122"/>
                          <a:cs typeface="Arial" charset="0"/>
                        </a:rPr>
                        <a:t>According to </a:t>
                      </a:r>
                      <a:r>
                        <a:rPr lang="en-US" altLang="zh-CN" b="1" dirty="0" smtClean="0">
                          <a:solidFill>
                            <a:srgbClr val="C00000"/>
                          </a:solidFill>
                          <a:ea typeface="宋体" pitchFamily="2" charset="-122"/>
                          <a:cs typeface="Arial" charset="0"/>
                        </a:rPr>
                        <a:t>Darwin</a:t>
                      </a:r>
                      <a:r>
                        <a:rPr lang="en-US" altLang="zh-CN" dirty="0" smtClean="0">
                          <a:ea typeface="宋体" pitchFamily="2" charset="-122"/>
                          <a:cs typeface="Arial" charset="0"/>
                        </a:rPr>
                        <a:t> it is the </a:t>
                      </a:r>
                      <a:r>
                        <a:rPr lang="en-US" altLang="zh-CN" b="1" dirty="0" smtClean="0">
                          <a:solidFill>
                            <a:srgbClr val="00BE00"/>
                          </a:solidFill>
                          <a:ea typeface="宋体" pitchFamily="2" charset="-122"/>
                          <a:cs typeface="Arial" charset="0"/>
                        </a:rPr>
                        <a:t>Males</a:t>
                      </a:r>
                      <a:r>
                        <a:rPr lang="en-US" altLang="zh-CN" dirty="0" smtClean="0">
                          <a:ea typeface="宋体" pitchFamily="2" charset="-122"/>
                          <a:cs typeface="Arial" charset="0"/>
                        </a:rPr>
                        <a:t> who do the vamping.</a:t>
                      </a:r>
                    </a:p>
                  </a:txBody>
                  <a:tcPr/>
                </a:tc>
                <a:tc>
                  <a:txBody>
                    <a:bodyPr/>
                    <a:lstStyle/>
                    <a:p>
                      <a:pPr eaLnBrk="0" hangingPunct="0"/>
                      <a:r>
                        <a:rPr lang="en-US" sz="1800" b="1" kern="1200" dirty="0" smtClean="0">
                          <a:solidFill>
                            <a:srgbClr val="C00000"/>
                          </a:solidFill>
                          <a:latin typeface="+mn-lt"/>
                          <a:ea typeface="宋体" pitchFamily="2" charset="-122"/>
                          <a:cs typeface="Arial" charset="0"/>
                        </a:rPr>
                        <a:t>Charles Robert Darwin</a:t>
                      </a:r>
                      <a:r>
                        <a:rPr lang="en-US" dirty="0" smtClean="0"/>
                        <a:t>, was an English </a:t>
                      </a:r>
                      <a:r>
                        <a:rPr lang="en-US" sz="1800" b="1" kern="1200" dirty="0" smtClean="0">
                          <a:solidFill>
                            <a:srgbClr val="00BE00"/>
                          </a:solidFill>
                          <a:latin typeface="+mn-lt"/>
                          <a:ea typeface="宋体" pitchFamily="2" charset="-122"/>
                          <a:cs typeface="Arial" charset="0"/>
                        </a:rPr>
                        <a:t>naturalist </a:t>
                      </a:r>
                      <a:r>
                        <a:rPr lang="en-US" dirty="0" smtClean="0"/>
                        <a:t>and </a:t>
                      </a:r>
                      <a:r>
                        <a:rPr lang="en-US" sz="1800" b="1" kern="1200" dirty="0" smtClean="0">
                          <a:solidFill>
                            <a:srgbClr val="00BE00"/>
                          </a:solidFill>
                          <a:latin typeface="+mn-lt"/>
                          <a:ea typeface="宋体" pitchFamily="2" charset="-122"/>
                          <a:cs typeface="Arial" charset="0"/>
                        </a:rPr>
                        <a:t>geologist</a:t>
                      </a:r>
                      <a:r>
                        <a:rPr lang="en-US" dirty="0" smtClean="0"/>
                        <a:t> best known for his contributions to </a:t>
                      </a:r>
                      <a:r>
                        <a:rPr lang="en-US" sz="1800" b="1" kern="1200" dirty="0" smtClean="0">
                          <a:solidFill>
                            <a:srgbClr val="00BE00"/>
                          </a:solidFill>
                          <a:latin typeface="+mn-lt"/>
                          <a:ea typeface="宋体" pitchFamily="2" charset="-122"/>
                          <a:cs typeface="Arial" charset="0"/>
                        </a:rPr>
                        <a:t>evolutionary theory</a:t>
                      </a:r>
                      <a:r>
                        <a:rPr lang="en-US" dirty="0" smtClean="0"/>
                        <a:t>.</a:t>
                      </a:r>
                    </a:p>
                  </a:txBody>
                  <a:tcPr/>
                </a:tc>
              </a:tr>
              <a:tr h="370840">
                <a:tc>
                  <a:txBody>
                    <a:bodyPr/>
                    <a:lstStyle/>
                    <a:p>
                      <a:pPr eaLnBrk="0" hangingPunct="0"/>
                      <a:r>
                        <a:rPr lang="en-US" altLang="zh-CN" dirty="0" smtClean="0">
                          <a:ea typeface="宋体" pitchFamily="2" charset="-122"/>
                          <a:cs typeface="Arial" charset="0"/>
                        </a:rPr>
                        <a:t>I had no idea the </a:t>
                      </a:r>
                      <a:r>
                        <a:rPr lang="en-US" altLang="zh-CN" sz="1800" b="1" kern="1200" dirty="0" smtClean="0">
                          <a:solidFill>
                            <a:srgbClr val="00BE00"/>
                          </a:solidFill>
                          <a:latin typeface="+mn-lt"/>
                          <a:ea typeface="宋体" pitchFamily="2" charset="-122"/>
                          <a:cs typeface="Arial" charset="0"/>
                        </a:rPr>
                        <a:t>victim</a:t>
                      </a:r>
                      <a:r>
                        <a:rPr lang="en-US" altLang="zh-CN" dirty="0" smtClean="0">
                          <a:ea typeface="宋体" pitchFamily="2" charset="-122"/>
                          <a:cs typeface="Arial" charset="0"/>
                        </a:rPr>
                        <a:t> in the </a:t>
                      </a:r>
                      <a:r>
                        <a:rPr lang="en-US" altLang="zh-CN" sz="1800" b="1" kern="1200" dirty="0" smtClean="0">
                          <a:solidFill>
                            <a:srgbClr val="C00000"/>
                          </a:solidFill>
                          <a:latin typeface="+mn-lt"/>
                          <a:ea typeface="宋体" pitchFamily="2" charset="-122"/>
                          <a:cs typeface="Arial" charset="0"/>
                        </a:rPr>
                        <a:t>Jackson</a:t>
                      </a:r>
                      <a:r>
                        <a:rPr lang="en-US" altLang="zh-CN" dirty="0" smtClean="0">
                          <a:ea typeface="宋体" pitchFamily="2" charset="-122"/>
                          <a:cs typeface="Arial" charset="0"/>
                        </a:rPr>
                        <a:t> </a:t>
                      </a:r>
                      <a:r>
                        <a:rPr lang="en-US" altLang="zh-CN" sz="1800" b="1" kern="1200" dirty="0" smtClean="0">
                          <a:solidFill>
                            <a:srgbClr val="00BE00"/>
                          </a:solidFill>
                          <a:latin typeface="+mn-lt"/>
                          <a:ea typeface="宋体" pitchFamily="2" charset="-122"/>
                          <a:cs typeface="Arial" charset="0"/>
                        </a:rPr>
                        <a:t>cases</a:t>
                      </a:r>
                      <a:r>
                        <a:rPr lang="en-US" altLang="zh-CN" dirty="0" smtClean="0">
                          <a:ea typeface="宋体" pitchFamily="2" charset="-122"/>
                          <a:cs typeface="Arial" charset="0"/>
                        </a:rPr>
                        <a:t> was publicized.</a:t>
                      </a:r>
                    </a:p>
                  </a:txBody>
                  <a:tcPr/>
                </a:tc>
                <a:tc>
                  <a:txBody>
                    <a:bodyPr/>
                    <a:lstStyle/>
                    <a:p>
                      <a:r>
                        <a:rPr lang="en-US" dirty="0" smtClean="0"/>
                        <a:t>In the summer of 1993, </a:t>
                      </a:r>
                      <a:r>
                        <a:rPr lang="en-US" sz="1800" b="1" kern="1200" dirty="0" smtClean="0">
                          <a:solidFill>
                            <a:srgbClr val="C00000"/>
                          </a:solidFill>
                          <a:latin typeface="+mn-lt"/>
                          <a:ea typeface="宋体" pitchFamily="2" charset="-122"/>
                          <a:cs typeface="Arial" charset="0"/>
                        </a:rPr>
                        <a:t>Jackson</a:t>
                      </a:r>
                      <a:r>
                        <a:rPr lang="en-US" dirty="0" smtClean="0"/>
                        <a:t> was accused of </a:t>
                      </a:r>
                      <a:r>
                        <a:rPr lang="en-US" sz="1800" b="1" kern="1200" dirty="0" smtClean="0">
                          <a:solidFill>
                            <a:srgbClr val="00BE00"/>
                          </a:solidFill>
                          <a:latin typeface="+mn-lt"/>
                          <a:ea typeface="宋体" pitchFamily="2" charset="-122"/>
                          <a:cs typeface="Arial" charset="0"/>
                        </a:rPr>
                        <a:t>child sexual abuse</a:t>
                      </a:r>
                      <a:r>
                        <a:rPr lang="en-US" dirty="0" smtClean="0"/>
                        <a:t> by a 13-year-old boy named Jordan Chandler and his father, Dr. Evan Chandler, a dentist.</a:t>
                      </a:r>
                      <a:endParaRPr lang="en-US" altLang="zh-CN" dirty="0" smtClean="0">
                        <a:ea typeface="宋体" pitchFamily="2" charset="-122"/>
                        <a:cs typeface="Arial" charset="0"/>
                      </a:endParaRPr>
                    </a:p>
                  </a:txBody>
                  <a:tcPr/>
                </a:tc>
              </a:tr>
              <a:tr h="370840">
                <a:tc>
                  <a:txBody>
                    <a:bodyPr/>
                    <a:lstStyle/>
                    <a:p>
                      <a:r>
                        <a:rPr lang="en-US" dirty="0" smtClean="0"/>
                        <a:t>I went to </a:t>
                      </a:r>
                      <a:r>
                        <a:rPr lang="en-US" dirty="0" err="1" smtClean="0"/>
                        <a:t>youtube</a:t>
                      </a:r>
                      <a:r>
                        <a:rPr lang="en-US" dirty="0" smtClean="0"/>
                        <a:t> and checked out the </a:t>
                      </a:r>
                      <a:r>
                        <a:rPr lang="en-US" sz="1800" b="1" kern="1200" dirty="0" smtClean="0">
                          <a:solidFill>
                            <a:srgbClr val="C00000"/>
                          </a:solidFill>
                          <a:latin typeface="+mn-lt"/>
                          <a:ea typeface="宋体" pitchFamily="2" charset="-122"/>
                          <a:cs typeface="Arial" charset="0"/>
                        </a:rPr>
                        <a:t>Gulf </a:t>
                      </a:r>
                      <a:r>
                        <a:rPr lang="en-US" sz="1800" b="1" kern="1200" dirty="0" smtClean="0">
                          <a:solidFill>
                            <a:srgbClr val="00BE00"/>
                          </a:solidFill>
                          <a:latin typeface="+mn-lt"/>
                          <a:ea typeface="宋体" pitchFamily="2" charset="-122"/>
                          <a:cs typeface="Arial" charset="0"/>
                        </a:rPr>
                        <a:t>oil crisis</a:t>
                      </a:r>
                      <a:r>
                        <a:rPr lang="en-US" dirty="0" smtClean="0"/>
                        <a:t>:</a:t>
                      </a:r>
                      <a:r>
                        <a:rPr lang="en-US" baseline="0" dirty="0" smtClean="0"/>
                        <a:t> all of the posts are one month old, or older…</a:t>
                      </a:r>
                      <a:endParaRPr lang="en-US" dirty="0"/>
                    </a:p>
                  </a:txBody>
                  <a:tcPr/>
                </a:tc>
                <a:tc>
                  <a:txBody>
                    <a:bodyPr/>
                    <a:lstStyle/>
                    <a:p>
                      <a:r>
                        <a:rPr lang="en-US" dirty="0" smtClean="0"/>
                        <a:t>On April 20, 2010, the </a:t>
                      </a:r>
                      <a:r>
                        <a:rPr lang="en-US" dirty="0" err="1" smtClean="0"/>
                        <a:t>Deepwarter</a:t>
                      </a:r>
                      <a:r>
                        <a:rPr lang="en-US" dirty="0" smtClean="0"/>
                        <a:t> Horizon</a:t>
                      </a:r>
                      <a:r>
                        <a:rPr lang="en-US" sz="1800" kern="1200" dirty="0" smtClean="0">
                          <a:solidFill>
                            <a:schemeClr val="dk1"/>
                          </a:solidFill>
                          <a:latin typeface="+mn-lt"/>
                          <a:ea typeface="+mn-ea"/>
                          <a:cs typeface="+mn-cs"/>
                        </a:rPr>
                        <a:t> </a:t>
                      </a:r>
                      <a:r>
                        <a:rPr lang="en-US" dirty="0" smtClean="0"/>
                        <a:t>oil platform, located in the Mississippi Canyon about 40 miles (64 km) off the Louisiana coast, suffered </a:t>
                      </a:r>
                      <a:r>
                        <a:rPr lang="en-US" sz="1800" b="1" kern="1200" dirty="0" smtClean="0">
                          <a:solidFill>
                            <a:srgbClr val="00BE00"/>
                          </a:solidFill>
                          <a:latin typeface="+mn-lt"/>
                          <a:ea typeface="宋体" pitchFamily="2" charset="-122"/>
                          <a:cs typeface="Arial" charset="0"/>
                        </a:rPr>
                        <a:t>a catastrophic explosion</a:t>
                      </a:r>
                      <a:r>
                        <a:rPr lang="en-US" dirty="0" smtClean="0"/>
                        <a:t>; it sank a day-and-a-half later</a:t>
                      </a:r>
                      <a:endParaRPr lang="en-US" dirty="0"/>
                    </a:p>
                  </a:txBody>
                  <a:tcPr/>
                </a:tc>
              </a:tr>
            </a:tbl>
          </a:graphicData>
        </a:graphic>
      </p:graphicFrame>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88</a:t>
            </a:fld>
            <a:endParaRPr lang="en-US" altLang="zh-TW" dirty="0"/>
          </a:p>
        </p:txBody>
      </p:sp>
    </p:spTree>
    <p:extLst>
      <p:ext uri="{BB962C8B-B14F-4D97-AF65-F5344CB8AC3E}">
        <p14:creationId xmlns:p14="http://schemas.microsoft.com/office/powerpoint/2010/main" val="159669626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ChangeArrowheads="1"/>
          </p:cNvSpPr>
          <p:nvPr/>
        </p:nvSpPr>
        <p:spPr bwMode="auto">
          <a:xfrm>
            <a:off x="6084888" y="1147763"/>
            <a:ext cx="1150937" cy="144462"/>
          </a:xfrm>
          <a:prstGeom prst="rect">
            <a:avLst/>
          </a:prstGeom>
          <a:solidFill>
            <a:schemeClr val="bg1"/>
          </a:solidFill>
          <a:ln w="9525" algn="ctr">
            <a:noFill/>
            <a:miter lim="800000"/>
            <a:headEnd/>
            <a:tailEnd/>
          </a:ln>
          <a:effectLst/>
        </p:spPr>
        <p:txBody>
          <a:bodyPr wrap="none" anchor="ctr"/>
          <a:lstStyle/>
          <a:p>
            <a:pPr algn="ctr"/>
            <a:endParaRPr lang="en-US">
              <a:cs typeface="Arial" charset="0"/>
            </a:endParaRPr>
          </a:p>
        </p:txBody>
      </p:sp>
      <p:sp>
        <p:nvSpPr>
          <p:cNvPr id="82950" name="Rectangle 6"/>
          <p:cNvSpPr>
            <a:spLocks noChangeArrowheads="1"/>
          </p:cNvSpPr>
          <p:nvPr/>
        </p:nvSpPr>
        <p:spPr bwMode="auto">
          <a:xfrm>
            <a:off x="6370637" y="840264"/>
            <a:ext cx="865187" cy="431800"/>
          </a:xfrm>
          <a:prstGeom prst="rect">
            <a:avLst/>
          </a:prstGeom>
          <a:noFill/>
          <a:ln w="9525" algn="ctr">
            <a:noFill/>
            <a:miter lim="800000"/>
            <a:headEnd/>
            <a:tailEnd/>
          </a:ln>
          <a:effectLst/>
        </p:spPr>
        <p:txBody>
          <a:bodyPr wrap="none" anchor="ctr"/>
          <a:lstStyle/>
          <a:p>
            <a:pPr algn="ctr" eaLnBrk="0" hangingPunct="0"/>
            <a:endParaRPr lang="en-US" altLang="zh-CN" sz="2000" dirty="0">
              <a:ea typeface="宋体" pitchFamily="2" charset="-122"/>
              <a:cs typeface="Arial" charset="0"/>
            </a:endParaRPr>
          </a:p>
        </p:txBody>
      </p:sp>
      <p:sp>
        <p:nvSpPr>
          <p:cNvPr id="82957" name="Rectangle 13"/>
          <p:cNvSpPr>
            <a:spLocks noChangeArrowheads="1"/>
          </p:cNvSpPr>
          <p:nvPr/>
        </p:nvSpPr>
        <p:spPr bwMode="auto">
          <a:xfrm>
            <a:off x="4730750" y="4791075"/>
            <a:ext cx="215900" cy="144463"/>
          </a:xfrm>
          <a:prstGeom prst="rect">
            <a:avLst/>
          </a:prstGeom>
          <a:solidFill>
            <a:schemeClr val="bg1"/>
          </a:solidFill>
          <a:ln w="9525" algn="ctr">
            <a:noFill/>
            <a:miter lim="800000"/>
            <a:headEnd/>
            <a:tailEnd/>
          </a:ln>
          <a:effectLst/>
        </p:spPr>
        <p:txBody>
          <a:bodyPr wrap="none" anchor="ctr"/>
          <a:lstStyle/>
          <a:p>
            <a:pPr algn="ctr"/>
            <a:endParaRPr lang="en-US">
              <a:cs typeface="Arial" charset="0"/>
            </a:endParaRPr>
          </a:p>
        </p:txBody>
      </p:sp>
      <p:sp>
        <p:nvSpPr>
          <p:cNvPr id="82958" name="Rectangle 14"/>
          <p:cNvSpPr>
            <a:spLocks noChangeArrowheads="1"/>
          </p:cNvSpPr>
          <p:nvPr/>
        </p:nvSpPr>
        <p:spPr bwMode="auto">
          <a:xfrm>
            <a:off x="5003800" y="5051425"/>
            <a:ext cx="360363" cy="215900"/>
          </a:xfrm>
          <a:prstGeom prst="rect">
            <a:avLst/>
          </a:prstGeom>
          <a:solidFill>
            <a:schemeClr val="bg1"/>
          </a:solidFill>
          <a:ln w="9525" algn="ctr">
            <a:noFill/>
            <a:miter lim="800000"/>
            <a:headEnd/>
            <a:tailEnd/>
          </a:ln>
          <a:effectLst/>
        </p:spPr>
        <p:txBody>
          <a:bodyPr wrap="none" anchor="ctr"/>
          <a:lstStyle/>
          <a:p>
            <a:pPr algn="ctr"/>
            <a:endParaRPr lang="en-US">
              <a:cs typeface="Arial" charset="0"/>
            </a:endParaRPr>
          </a:p>
        </p:txBody>
      </p:sp>
      <p:sp>
        <p:nvSpPr>
          <p:cNvPr id="17" name="Rectangle 1"/>
          <p:cNvSpPr txBox="1">
            <a:spLocks noChangeArrowheads="1"/>
          </p:cNvSpPr>
          <p:nvPr/>
        </p:nvSpPr>
        <p:spPr>
          <a:xfrm>
            <a:off x="169430" y="-134800"/>
            <a:ext cx="8074025" cy="1141413"/>
          </a:xfrm>
          <a:prstGeom prst="rect">
            <a:avLst/>
          </a:prstGeom>
        </p:spPr>
        <p:txBody>
          <a:bodyPr lIns="0" tIns="0" rIns="0" bIns="0"/>
          <a:lstStyle>
            <a:lvl1pPr algn="l" rtl="0" eaLnBrk="1" fontAlgn="base" hangingPunct="1">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defRPr/>
            </a:pPr>
            <a:r>
              <a:rPr lang="en-US" altLang="zh-CN" dirty="0" smtClean="0">
                <a:sym typeface="Tahoma" pitchFamily="34" charset="0"/>
              </a:rPr>
              <a:t>Fill in the Gap with Background Knowledge</a:t>
            </a:r>
          </a:p>
        </p:txBody>
      </p:sp>
      <p:graphicFrame>
        <p:nvGraphicFramePr>
          <p:cNvPr id="2" name="Table 1"/>
          <p:cNvGraphicFramePr>
            <a:graphicFrameLocks noGrp="1"/>
          </p:cNvGraphicFramePr>
          <p:nvPr>
            <p:extLst>
              <p:ext uri="{D42A27DB-BD31-4B8C-83A1-F6EECF244321}">
                <p14:modId xmlns:p14="http://schemas.microsoft.com/office/powerpoint/2010/main" val="3959145487"/>
              </p:ext>
            </p:extLst>
          </p:nvPr>
        </p:nvGraphicFramePr>
        <p:xfrm>
          <a:off x="325431" y="741136"/>
          <a:ext cx="8640960" cy="2743200"/>
        </p:xfrm>
        <a:graphic>
          <a:graphicData uri="http://schemas.openxmlformats.org/drawingml/2006/table">
            <a:tbl>
              <a:tblPr firstRow="1" bandRow="1">
                <a:tableStyleId>{5C22544A-7EE6-4342-B048-85BDC9FD1C3A}</a:tableStyleId>
              </a:tblPr>
              <a:tblGrid>
                <a:gridCol w="3886529"/>
                <a:gridCol w="4754431"/>
              </a:tblGrid>
              <a:tr h="370840">
                <a:tc>
                  <a:txBody>
                    <a:bodyPr/>
                    <a:lstStyle/>
                    <a:p>
                      <a:pPr algn="ctr" eaLnBrk="0" hangingPunct="0"/>
                      <a:r>
                        <a:rPr lang="en-US" altLang="zh-CN" sz="1800" dirty="0" smtClean="0">
                          <a:ea typeface="宋体" pitchFamily="2" charset="-122"/>
                          <a:cs typeface="Arial" charset="0"/>
                        </a:rPr>
                        <a:t>Source: breaking news/new information/rumors</a:t>
                      </a:r>
                    </a:p>
                  </a:txBody>
                  <a:tcPr/>
                </a:tc>
                <a:tc>
                  <a:txBody>
                    <a:bodyPr/>
                    <a:lstStyle/>
                    <a:p>
                      <a:pPr algn="ctr" eaLnBrk="0" hangingPunct="0"/>
                      <a:r>
                        <a:rPr lang="en-US" altLang="zh-CN" sz="1800" dirty="0" smtClean="0">
                          <a:ea typeface="宋体" pitchFamily="2" charset="-122"/>
                          <a:cs typeface="Arial" charset="0"/>
                        </a:rPr>
                        <a:t>KB: bio, summary, snapshot of life</a:t>
                      </a:r>
                    </a:p>
                  </a:txBody>
                  <a:tcPr/>
                </a:tc>
              </a:tr>
              <a:tr h="370840">
                <a:tc>
                  <a:txBody>
                    <a:bodyPr/>
                    <a:lstStyle/>
                    <a:p>
                      <a:pPr eaLnBrk="0" hangingPunct="0"/>
                      <a:r>
                        <a:rPr lang="en-US" altLang="zh-CN" b="1" dirty="0" smtClean="0">
                          <a:solidFill>
                            <a:srgbClr val="C00000"/>
                          </a:solidFill>
                          <a:ea typeface="宋体" pitchFamily="2" charset="-122"/>
                          <a:cs typeface="Arial" charset="0"/>
                        </a:rPr>
                        <a:t>Christies</a:t>
                      </a:r>
                      <a:r>
                        <a:rPr lang="en-US" altLang="zh-CN" dirty="0" smtClean="0">
                          <a:ea typeface="宋体" pitchFamily="2" charset="-122"/>
                          <a:cs typeface="Arial" charset="0"/>
                        </a:rPr>
                        <a:t> denial of </a:t>
                      </a:r>
                      <a:r>
                        <a:rPr lang="en-US" altLang="zh-CN" b="1" dirty="0" smtClean="0">
                          <a:solidFill>
                            <a:srgbClr val="00BE00"/>
                          </a:solidFill>
                          <a:ea typeface="宋体" pitchFamily="2" charset="-122"/>
                          <a:cs typeface="Arial" charset="0"/>
                        </a:rPr>
                        <a:t>marriage</a:t>
                      </a:r>
                      <a:r>
                        <a:rPr lang="en-US" altLang="zh-CN" dirty="0" smtClean="0">
                          <a:ea typeface="宋体" pitchFamily="2" charset="-122"/>
                          <a:cs typeface="Arial" charset="0"/>
                        </a:rPr>
                        <a:t> </a:t>
                      </a:r>
                      <a:r>
                        <a:rPr lang="en-US" altLang="zh-CN" dirty="0" err="1" smtClean="0">
                          <a:ea typeface="宋体" pitchFamily="2" charset="-122"/>
                          <a:cs typeface="Arial" charset="0"/>
                        </a:rPr>
                        <a:t>privledges</a:t>
                      </a:r>
                      <a:r>
                        <a:rPr lang="en-US" altLang="zh-CN" dirty="0" smtClean="0">
                          <a:ea typeface="宋体" pitchFamily="2" charset="-122"/>
                          <a:cs typeface="Arial" charset="0"/>
                        </a:rPr>
                        <a:t> to </a:t>
                      </a:r>
                      <a:r>
                        <a:rPr lang="en-US" altLang="zh-CN" sz="1800" b="1" kern="1200" dirty="0" smtClean="0">
                          <a:solidFill>
                            <a:srgbClr val="00BE00"/>
                          </a:solidFill>
                          <a:latin typeface="+mn-lt"/>
                          <a:ea typeface="宋体" pitchFamily="2" charset="-122"/>
                          <a:cs typeface="Arial" charset="0"/>
                        </a:rPr>
                        <a:t>gays</a:t>
                      </a:r>
                      <a:r>
                        <a:rPr lang="en-US" altLang="zh-CN" baseline="0" dirty="0" smtClean="0">
                          <a:ea typeface="宋体" pitchFamily="2" charset="-122"/>
                          <a:cs typeface="Arial" charset="0"/>
                        </a:rPr>
                        <a:t> will alienate independents and his “I wanted to have the people vote on it” will ring hollow.</a:t>
                      </a:r>
                      <a:endParaRPr lang="en-US" altLang="zh-CN" dirty="0" smtClean="0">
                        <a:ea typeface="宋体" pitchFamily="2" charset="-122"/>
                        <a:cs typeface="Arial" charset="0"/>
                      </a:endParaRPr>
                    </a:p>
                  </a:txBody>
                  <a:tcPr/>
                </a:tc>
                <a:tc>
                  <a:txBody>
                    <a:bodyPr/>
                    <a:lstStyle/>
                    <a:p>
                      <a:pPr eaLnBrk="0" hangingPunct="0"/>
                      <a:r>
                        <a:rPr lang="en-US" sz="1800" b="1" kern="1200" dirty="0" smtClean="0">
                          <a:solidFill>
                            <a:srgbClr val="C00000"/>
                          </a:solidFill>
                          <a:latin typeface="+mn-lt"/>
                          <a:ea typeface="宋体" pitchFamily="2" charset="-122"/>
                          <a:cs typeface="Arial" charset="0"/>
                        </a:rPr>
                        <a:t>Christie</a:t>
                      </a:r>
                      <a:r>
                        <a:rPr lang="en-US" dirty="0" smtClean="0"/>
                        <a:t> has said that he </a:t>
                      </a:r>
                      <a:r>
                        <a:rPr lang="en-US" dirty="0" err="1" smtClean="0"/>
                        <a:t>favoured</a:t>
                      </a:r>
                      <a:r>
                        <a:rPr lang="en-US" dirty="0" smtClean="0"/>
                        <a:t> New Jersey's law allowing </a:t>
                      </a:r>
                      <a:r>
                        <a:rPr lang="en-US" sz="1800" b="1" kern="1200" dirty="0" smtClean="0">
                          <a:solidFill>
                            <a:srgbClr val="00BE00"/>
                          </a:solidFill>
                          <a:latin typeface="+mn-lt"/>
                          <a:ea typeface="宋体" pitchFamily="2" charset="-122"/>
                          <a:cs typeface="Arial" charset="0"/>
                        </a:rPr>
                        <a:t>same-sex</a:t>
                      </a:r>
                      <a:r>
                        <a:rPr lang="en-US" dirty="0" smtClean="0"/>
                        <a:t> couples to form civil unions, but would veto any bill legalizing </a:t>
                      </a:r>
                      <a:r>
                        <a:rPr lang="en-US" sz="1800" b="1" kern="1200" dirty="0" smtClean="0">
                          <a:solidFill>
                            <a:srgbClr val="00BE00"/>
                          </a:solidFill>
                          <a:latin typeface="+mn-lt"/>
                          <a:ea typeface="宋体" pitchFamily="2" charset="-122"/>
                          <a:cs typeface="Arial" charset="0"/>
                        </a:rPr>
                        <a:t>same-sex marriage</a:t>
                      </a:r>
                      <a:r>
                        <a:rPr lang="en-US" dirty="0" smtClean="0"/>
                        <a:t> in New Jersey</a:t>
                      </a:r>
                    </a:p>
                  </a:txBody>
                  <a:tcPr/>
                </a:tc>
              </a:tr>
              <a:tr h="370840">
                <a:tc>
                  <a:txBody>
                    <a:bodyPr/>
                    <a:lstStyle/>
                    <a:p>
                      <a:r>
                        <a:rPr lang="en-US" dirty="0" smtClean="0"/>
                        <a:t>Translation out of hype-speak:</a:t>
                      </a:r>
                      <a:r>
                        <a:rPr lang="en-US" baseline="0" dirty="0" smtClean="0"/>
                        <a:t> some kook made </a:t>
                      </a:r>
                      <a:r>
                        <a:rPr lang="en-US" b="1" baseline="0" dirty="0" smtClean="0">
                          <a:solidFill>
                            <a:srgbClr val="00BE00"/>
                          </a:solidFill>
                        </a:rPr>
                        <a:t>threatening</a:t>
                      </a:r>
                      <a:r>
                        <a:rPr lang="en-US" baseline="0" dirty="0" smtClean="0"/>
                        <a:t> noises at </a:t>
                      </a:r>
                      <a:r>
                        <a:rPr lang="en-US" sz="1800" b="1" kern="1200" dirty="0" smtClean="0">
                          <a:solidFill>
                            <a:srgbClr val="C00000"/>
                          </a:solidFill>
                          <a:latin typeface="+mn-lt"/>
                          <a:ea typeface="宋体" pitchFamily="2" charset="-122"/>
                          <a:cs typeface="Arial" charset="0"/>
                        </a:rPr>
                        <a:t>Brownback</a:t>
                      </a:r>
                      <a:r>
                        <a:rPr lang="en-US" baseline="0" dirty="0" smtClean="0"/>
                        <a:t> and go </a:t>
                      </a:r>
                      <a:r>
                        <a:rPr lang="en-US" b="1" baseline="0" dirty="0" smtClean="0">
                          <a:solidFill>
                            <a:srgbClr val="00BE00"/>
                          </a:solidFill>
                        </a:rPr>
                        <a:t>arrested</a:t>
                      </a:r>
                      <a:endParaRPr lang="en-US" b="1" dirty="0">
                        <a:solidFill>
                          <a:srgbClr val="00BE00"/>
                        </a:solidFill>
                      </a:endParaRPr>
                    </a:p>
                  </a:txBody>
                  <a:tcPr/>
                </a:tc>
                <a:tc>
                  <a:txBody>
                    <a:bodyPr/>
                    <a:lstStyle/>
                    <a:p>
                      <a:r>
                        <a:rPr lang="en-US" sz="1800" b="1" kern="1200" dirty="0" smtClean="0">
                          <a:solidFill>
                            <a:srgbClr val="C00000"/>
                          </a:solidFill>
                          <a:latin typeface="+mn-lt"/>
                          <a:ea typeface="宋体" pitchFamily="2" charset="-122"/>
                          <a:cs typeface="Arial" charset="0"/>
                        </a:rPr>
                        <a:t>Samuel Dale "Sam" Brownback </a:t>
                      </a:r>
                      <a:r>
                        <a:rPr lang="en-US" sz="1800" kern="1200" dirty="0" smtClean="0">
                          <a:solidFill>
                            <a:schemeClr val="dk1"/>
                          </a:solidFill>
                          <a:latin typeface="+mn-lt"/>
                          <a:ea typeface="+mn-ea"/>
                          <a:cs typeface="+mn-cs"/>
                        </a:rPr>
                        <a:t>(born September 12, 1956) is an American politician, the 46th and current </a:t>
                      </a:r>
                      <a:r>
                        <a:rPr lang="en-US" b="1" kern="1200" dirty="0" smtClean="0">
                          <a:solidFill>
                            <a:srgbClr val="00BE00"/>
                          </a:solidFill>
                          <a:latin typeface="+mn-lt"/>
                          <a:ea typeface="+mn-ea"/>
                          <a:cs typeface="+mn-cs"/>
                        </a:rPr>
                        <a:t>Governor</a:t>
                      </a:r>
                      <a:r>
                        <a:rPr lang="en-US" sz="1800" kern="1200" dirty="0" smtClean="0">
                          <a:solidFill>
                            <a:schemeClr val="dk1"/>
                          </a:solidFill>
                          <a:latin typeface="+mn-lt"/>
                          <a:ea typeface="+mn-ea"/>
                          <a:cs typeface="+mn-cs"/>
                        </a:rPr>
                        <a:t> of Kansas.</a:t>
                      </a:r>
                      <a:endParaRPr lang="en-US" sz="1800" kern="1200" dirty="0">
                        <a:solidFill>
                          <a:schemeClr val="dk1"/>
                        </a:solidFill>
                        <a:latin typeface="+mn-lt"/>
                        <a:ea typeface="+mn-ea"/>
                        <a:cs typeface="+mn-cs"/>
                      </a:endParaRPr>
                    </a:p>
                  </a:txBody>
                  <a:tcPr/>
                </a:tc>
              </a:tr>
            </a:tbl>
          </a:graphicData>
        </a:graphic>
      </p:graphicFrame>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163" y="4653136"/>
            <a:ext cx="2586292" cy="199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015" y="4947726"/>
            <a:ext cx="2531381" cy="1656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9636" y="5609460"/>
            <a:ext cx="22098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3416" y="3526330"/>
            <a:ext cx="1338257" cy="174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Bent Arrow 2"/>
          <p:cNvSpPr/>
          <p:nvPr/>
        </p:nvSpPr>
        <p:spPr>
          <a:xfrm>
            <a:off x="2393324" y="3709448"/>
            <a:ext cx="1296144" cy="126474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Bent Arrow 3"/>
          <p:cNvSpPr/>
          <p:nvPr/>
        </p:nvSpPr>
        <p:spPr>
          <a:xfrm rot="5400000">
            <a:off x="5284356" y="3493422"/>
            <a:ext cx="1294189" cy="203771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a:off x="3203848" y="3709448"/>
            <a:ext cx="2375588" cy="632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Connect/Sort</a:t>
            </a:r>
          </a:p>
          <a:p>
            <a:pPr algn="ctr"/>
            <a:r>
              <a:rPr lang="en-US" dirty="0" smtClean="0"/>
              <a:t>Background Knowledge</a:t>
            </a:r>
            <a:endParaRPr lang="en-US" dirty="0"/>
          </a:p>
        </p:txBody>
      </p:sp>
      <p:sp>
        <p:nvSpPr>
          <p:cNvPr id="6" name="Rectangle 5"/>
          <p:cNvSpPr/>
          <p:nvPr/>
        </p:nvSpPr>
        <p:spPr>
          <a:xfrm>
            <a:off x="5796135" y="3493763"/>
            <a:ext cx="3554307" cy="923330"/>
          </a:xfrm>
          <a:prstGeom prst="rect">
            <a:avLst/>
          </a:prstGeom>
        </p:spPr>
        <p:txBody>
          <a:bodyPr wrap="square">
            <a:spAutoFit/>
          </a:bodyPr>
          <a:lstStyle/>
          <a:p>
            <a:r>
              <a:rPr lang="en-US" sz="1400" b="1" dirty="0" smtClean="0"/>
              <a:t>Man </a:t>
            </a:r>
            <a:r>
              <a:rPr lang="en-US" sz="1400" b="1" dirty="0"/>
              <a:t>Accused Of Making </a:t>
            </a:r>
            <a:r>
              <a:rPr lang="en-US" b="1" dirty="0">
                <a:solidFill>
                  <a:srgbClr val="00BE00"/>
                </a:solidFill>
                <a:latin typeface="+mn-lt"/>
                <a:ea typeface="+mn-ea"/>
              </a:rPr>
              <a:t>Threatening</a:t>
            </a:r>
            <a:r>
              <a:rPr lang="en-US" sz="1400" b="1" dirty="0"/>
              <a:t> Phone Call To Kansas </a:t>
            </a:r>
            <a:r>
              <a:rPr lang="en-US" b="1" dirty="0">
                <a:solidFill>
                  <a:srgbClr val="00BE00"/>
                </a:solidFill>
                <a:latin typeface="+mn-lt"/>
                <a:ea typeface="+mn-ea"/>
              </a:rPr>
              <a:t>Gov.</a:t>
            </a:r>
            <a:r>
              <a:rPr lang="en-US" sz="1400" b="1" dirty="0"/>
              <a:t> </a:t>
            </a:r>
            <a:r>
              <a:rPr lang="en-US" b="1" dirty="0">
                <a:solidFill>
                  <a:srgbClr val="C00000"/>
                </a:solidFill>
                <a:latin typeface="+mn-lt"/>
                <a:ea typeface="宋体" pitchFamily="2" charset="-122"/>
                <a:cs typeface="Arial" charset="0"/>
              </a:rPr>
              <a:t>Sam Brownback</a:t>
            </a:r>
            <a:r>
              <a:rPr lang="en-US" sz="1400" b="1" dirty="0"/>
              <a:t> May Face Felony Charge </a:t>
            </a:r>
          </a:p>
        </p:txBody>
      </p:sp>
      <p:sp>
        <p:nvSpPr>
          <p:cNvPr id="7" name="Slide Number Placeholder 6"/>
          <p:cNvSpPr>
            <a:spLocks noGrp="1"/>
          </p:cNvSpPr>
          <p:nvPr>
            <p:ph type="sldNum" sz="quarter" idx="4"/>
          </p:nvPr>
        </p:nvSpPr>
        <p:spPr/>
        <p:txBody>
          <a:bodyPr/>
          <a:lstStyle/>
          <a:p>
            <a:pPr>
              <a:defRPr/>
            </a:pPr>
            <a:fld id="{949EA72D-AFDA-4341-B72A-4A95FB1F0E84}" type="slidenum">
              <a:rPr lang="en-US" altLang="zh-TW" smtClean="0"/>
              <a:pPr>
                <a:defRPr/>
              </a:pPr>
              <a:t>89</a:t>
            </a:fld>
            <a:endParaRPr lang="en-US" altLang="zh-TW" dirty="0"/>
          </a:p>
        </p:txBody>
      </p:sp>
    </p:spTree>
    <p:extLst>
      <p:ext uri="{BB962C8B-B14F-4D97-AF65-F5344CB8AC3E}">
        <p14:creationId xmlns:p14="http://schemas.microsoft.com/office/powerpoint/2010/main" val="13094405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Slide Number Placeholder 3"/>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883BAB3-28D8-4173-B0A1-4A69EDED63DA}" type="slidenum">
              <a:rPr lang="en-US" altLang="zh-TW" smtClean="0">
                <a:solidFill>
                  <a:srgbClr val="000000"/>
                </a:solidFill>
                <a:cs typeface="Arial Unicode MS" pitchFamily="34" charset="-128"/>
              </a:rPr>
              <a:pPr eaLnBrk="1" hangingPunct="1"/>
              <a:t>9</a:t>
            </a:fld>
            <a:endParaRPr lang="en-US" altLang="zh-TW" smtClean="0">
              <a:solidFill>
                <a:srgbClr val="000000"/>
              </a:solidFill>
              <a:cs typeface="Arial Unicode MS" pitchFamily="34" charset="-128"/>
            </a:endParaRPr>
          </a:p>
        </p:txBody>
      </p:sp>
      <p:sp>
        <p:nvSpPr>
          <p:cNvPr id="19458" name="Title 1"/>
          <p:cNvSpPr>
            <a:spLocks noGrp="1"/>
          </p:cNvSpPr>
          <p:nvPr>
            <p:ph type="title"/>
          </p:nvPr>
        </p:nvSpPr>
        <p:spPr/>
        <p:txBody>
          <a:bodyPr/>
          <a:lstStyle/>
          <a:p>
            <a:pPr eaLnBrk="1" hangingPunct="1"/>
            <a:r>
              <a:rPr lang="en-US" altLang="en-US" smtClean="0"/>
              <a:t>Analysis of Information Networks</a:t>
            </a:r>
          </a:p>
        </p:txBody>
      </p:sp>
      <p:sp>
        <p:nvSpPr>
          <p:cNvPr id="3" name="Content Placeholder 2"/>
          <p:cNvSpPr>
            <a:spLocks noGrp="1"/>
          </p:cNvSpPr>
          <p:nvPr>
            <p:ph idx="1"/>
          </p:nvPr>
        </p:nvSpPr>
        <p:spPr/>
        <p:txBody>
          <a:bodyPr/>
          <a:lstStyle/>
          <a:p>
            <a:endParaRPr lang="en-US"/>
          </a:p>
        </p:txBody>
      </p:sp>
      <p:sp>
        <p:nvSpPr>
          <p:cNvPr id="10" name="Rectangle 9"/>
          <p:cNvSpPr/>
          <p:nvPr/>
        </p:nvSpPr>
        <p:spPr>
          <a:xfrm>
            <a:off x="152400" y="1143000"/>
            <a:ext cx="31242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dirty="0">
                <a:solidFill>
                  <a:srgbClr val="000000"/>
                </a:solidFill>
              </a:rPr>
              <a:t>It’s a version of </a:t>
            </a:r>
            <a:r>
              <a:rPr lang="en-US" b="1" i="1" u="sng" dirty="0">
                <a:solidFill>
                  <a:srgbClr val="FF0000"/>
                </a:solidFill>
              </a:rPr>
              <a:t>Chicago</a:t>
            </a:r>
            <a:r>
              <a:rPr lang="en-US" dirty="0">
                <a:solidFill>
                  <a:srgbClr val="000000"/>
                </a:solidFill>
              </a:rPr>
              <a:t> – the standard classic </a:t>
            </a:r>
            <a:r>
              <a:rPr lang="en-US" b="1" i="1" u="sng" dirty="0">
                <a:solidFill>
                  <a:srgbClr val="008000"/>
                </a:solidFill>
              </a:rPr>
              <a:t>Macintosh</a:t>
            </a:r>
            <a:r>
              <a:rPr lang="en-US" dirty="0">
                <a:solidFill>
                  <a:srgbClr val="000000"/>
                </a:solidFill>
              </a:rPr>
              <a:t> menu font, with that distinctive thick diagonal in the ”N”.</a:t>
            </a:r>
          </a:p>
        </p:txBody>
      </p:sp>
      <p:sp>
        <p:nvSpPr>
          <p:cNvPr id="12" name="Rectangle 11"/>
          <p:cNvSpPr/>
          <p:nvPr/>
        </p:nvSpPr>
        <p:spPr>
          <a:xfrm>
            <a:off x="3276600" y="1143000"/>
            <a:ext cx="28956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b="1" i="1" u="sng" dirty="0">
                <a:solidFill>
                  <a:srgbClr val="FF0000"/>
                </a:solidFill>
              </a:rPr>
              <a:t>Chicago</a:t>
            </a:r>
            <a:r>
              <a:rPr lang="en-US" dirty="0">
                <a:solidFill>
                  <a:srgbClr val="000000"/>
                </a:solidFill>
              </a:rPr>
              <a:t> was used by default for </a:t>
            </a:r>
            <a:r>
              <a:rPr lang="en-US" b="1" i="1" u="sng" dirty="0">
                <a:solidFill>
                  <a:srgbClr val="008000"/>
                </a:solidFill>
              </a:rPr>
              <a:t>Mac</a:t>
            </a:r>
            <a:r>
              <a:rPr lang="en-US" dirty="0">
                <a:solidFill>
                  <a:srgbClr val="000000"/>
                </a:solidFill>
              </a:rPr>
              <a:t> menus through </a:t>
            </a:r>
            <a:r>
              <a:rPr lang="en-US" b="1" i="1" u="sng" dirty="0" err="1">
                <a:solidFill>
                  <a:srgbClr val="008000"/>
                </a:solidFill>
              </a:rPr>
              <a:t>MacOS</a:t>
            </a:r>
            <a:r>
              <a:rPr lang="en-US" b="1" i="1" u="sng" dirty="0">
                <a:solidFill>
                  <a:srgbClr val="008000"/>
                </a:solidFill>
              </a:rPr>
              <a:t> 7.6</a:t>
            </a:r>
            <a:r>
              <a:rPr lang="en-US" dirty="0">
                <a:solidFill>
                  <a:srgbClr val="000000"/>
                </a:solidFill>
              </a:rPr>
              <a:t>, and </a:t>
            </a:r>
            <a:r>
              <a:rPr lang="en-US" b="1" i="1" u="sng" dirty="0">
                <a:solidFill>
                  <a:srgbClr val="008000"/>
                </a:solidFill>
              </a:rPr>
              <a:t>OS 8 </a:t>
            </a:r>
            <a:r>
              <a:rPr lang="en-US" dirty="0">
                <a:solidFill>
                  <a:srgbClr val="000000"/>
                </a:solidFill>
              </a:rPr>
              <a:t>was released mid-1997..</a:t>
            </a:r>
          </a:p>
        </p:txBody>
      </p:sp>
      <p:sp>
        <p:nvSpPr>
          <p:cNvPr id="13" name="Rectangle 12"/>
          <p:cNvSpPr/>
          <p:nvPr/>
        </p:nvSpPr>
        <p:spPr>
          <a:xfrm>
            <a:off x="6172200" y="1143000"/>
            <a:ext cx="28194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b="1" i="1" u="sng" dirty="0">
                <a:solidFill>
                  <a:srgbClr val="FF0000"/>
                </a:solidFill>
              </a:rPr>
              <a:t>Chicago</a:t>
            </a:r>
            <a:r>
              <a:rPr lang="en-US" b="1" i="1" u="sng" dirty="0">
                <a:solidFill>
                  <a:srgbClr val="000000"/>
                </a:solidFill>
              </a:rPr>
              <a:t> </a:t>
            </a:r>
            <a:r>
              <a:rPr lang="en-US" b="1" i="1" u="sng" dirty="0">
                <a:solidFill>
                  <a:srgbClr val="FF0000"/>
                </a:solidFill>
              </a:rPr>
              <a:t>VIII</a:t>
            </a:r>
            <a:r>
              <a:rPr lang="en-US" b="1" i="1" u="sng" dirty="0">
                <a:solidFill>
                  <a:srgbClr val="000000"/>
                </a:solidFill>
              </a:rPr>
              <a:t> </a:t>
            </a:r>
            <a:r>
              <a:rPr lang="en-US" dirty="0">
                <a:solidFill>
                  <a:srgbClr val="000000"/>
                </a:solidFill>
              </a:rPr>
              <a:t>was one of the early 70s-era </a:t>
            </a:r>
            <a:r>
              <a:rPr lang="en-US" b="1" i="1" u="sng" dirty="0">
                <a:solidFill>
                  <a:srgbClr val="FF0000"/>
                </a:solidFill>
              </a:rPr>
              <a:t>Chicago</a:t>
            </a:r>
            <a:r>
              <a:rPr lang="en-US" dirty="0">
                <a:solidFill>
                  <a:srgbClr val="000000"/>
                </a:solidFill>
              </a:rPr>
              <a:t> albums to catch my</a:t>
            </a:r>
          </a:p>
          <a:p>
            <a:pPr eaLnBrk="1" hangingPunct="1">
              <a:defRPr/>
            </a:pPr>
            <a:r>
              <a:rPr lang="en-US" dirty="0">
                <a:solidFill>
                  <a:srgbClr val="000000"/>
                </a:solidFill>
              </a:rPr>
              <a:t>ear, along with </a:t>
            </a:r>
            <a:r>
              <a:rPr lang="en-US" b="1" i="1" u="sng" dirty="0">
                <a:solidFill>
                  <a:srgbClr val="FF0000"/>
                </a:solidFill>
              </a:rPr>
              <a:t>Chicago II</a:t>
            </a:r>
            <a:r>
              <a:rPr lang="en-US" dirty="0">
                <a:solidFill>
                  <a:srgbClr val="FF0000"/>
                </a:solidFill>
              </a:rPr>
              <a:t>.</a:t>
            </a:r>
          </a:p>
        </p:txBody>
      </p:sp>
      <p:cxnSp>
        <p:nvCxnSpPr>
          <p:cNvPr id="21" name="Straight Arrow Connector 20"/>
          <p:cNvCxnSpPr/>
          <p:nvPr/>
        </p:nvCxnSpPr>
        <p:spPr>
          <a:xfrm rot="5400000">
            <a:off x="914400" y="1981200"/>
            <a:ext cx="1600200" cy="3810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rot="10800000" flipV="1">
            <a:off x="1600200" y="1295400"/>
            <a:ext cx="1828800" cy="17526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rot="5400000">
            <a:off x="1600200" y="3200400"/>
            <a:ext cx="3124200" cy="838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rot="16200000" flipH="1">
            <a:off x="3962400" y="3124200"/>
            <a:ext cx="2362200" cy="76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rot="5400000">
            <a:off x="5524501" y="3771900"/>
            <a:ext cx="4191000" cy="3175"/>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rot="16200000" flipH="1">
            <a:off x="5734050" y="2266950"/>
            <a:ext cx="2133600" cy="4953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p:nvCxnSpPr>
        <p:spPr>
          <a:xfrm rot="16200000" flipH="1">
            <a:off x="7658100" y="2705100"/>
            <a:ext cx="1219200" cy="3810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pic>
        <p:nvPicPr>
          <p:cNvPr id="19470" name="Picture 53" descr="apple-logo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971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7" name="Straight Arrow Connector 56"/>
          <p:cNvCxnSpPr/>
          <p:nvPr/>
        </p:nvCxnSpPr>
        <p:spPr>
          <a:xfrm rot="16200000" flipH="1">
            <a:off x="3314700" y="2324100"/>
            <a:ext cx="1447800" cy="1524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pic>
        <p:nvPicPr>
          <p:cNvPr id="19472" name="Picture 67" descr="mac system 7.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257800"/>
            <a:ext cx="1238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69" descr="220px-Chicago_typeface_spec.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971800"/>
            <a:ext cx="111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75" descr="mac os 8.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419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77" descr="800px-Chicagothebandmillbrook_la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5876925"/>
            <a:ext cx="3429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79" descr="Chicago_-_Chicago_VIII.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91500" y="3429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Picture 81" descr="ChicagoIII.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3581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a:off x="1727200" y="3733800"/>
            <a:ext cx="787400" cy="1447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rot="5400000">
            <a:off x="2667000" y="3962400"/>
            <a:ext cx="1524000" cy="1066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rot="16200000" flipH="1">
            <a:off x="4305300" y="3848100"/>
            <a:ext cx="762000" cy="381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rot="10800000" flipV="1">
            <a:off x="3352800" y="4876800"/>
            <a:ext cx="914400" cy="685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rot="16200000" flipV="1">
            <a:off x="6472237" y="4995863"/>
            <a:ext cx="1457325" cy="304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rot="5400000" flipH="1" flipV="1">
            <a:off x="7515225" y="4714875"/>
            <a:ext cx="1485900" cy="8191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a:off x="2286000" y="1676400"/>
            <a:ext cx="1752600" cy="14478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47879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Grp="1" noChangeArrowheads="1"/>
          </p:cNvSpPr>
          <p:nvPr>
            <p:ph type="title"/>
          </p:nvPr>
        </p:nvSpPr>
        <p:spPr>
          <a:xfrm>
            <a:off x="155575" y="-176365"/>
            <a:ext cx="8836025" cy="1141413"/>
          </a:xfrm>
        </p:spPr>
        <p:txBody>
          <a:bodyPr lIns="0" tIns="0" rIns="0" bIns="0"/>
          <a:lstStyle/>
          <a:p>
            <a:pPr eaLnBrk="1">
              <a:defRPr/>
            </a:pPr>
            <a:r>
              <a:rPr altLang="zh-CN" sz="3200" dirty="0" smtClean="0">
                <a:sym typeface="Tahoma" pitchFamily="34" charset="0"/>
              </a:rPr>
              <a:t>Background </a:t>
            </a:r>
            <a:r>
              <a:rPr altLang="zh-CN" sz="3200" dirty="0">
                <a:sym typeface="Tahoma" pitchFamily="34" charset="0"/>
              </a:rPr>
              <a:t>Knowledge</a:t>
            </a:r>
            <a:endParaRPr altLang="zh-CN" sz="3200" dirty="0"/>
          </a:p>
        </p:txBody>
      </p:sp>
      <p:sp>
        <p:nvSpPr>
          <p:cNvPr id="126981" name="矩形 1"/>
          <p:cNvSpPr>
            <a:spLocks noChangeArrowheads="1"/>
          </p:cNvSpPr>
          <p:nvPr/>
        </p:nvSpPr>
        <p:spPr bwMode="auto">
          <a:xfrm>
            <a:off x="311150" y="919163"/>
            <a:ext cx="8680450" cy="369332"/>
          </a:xfrm>
          <a:prstGeom prst="rect">
            <a:avLst/>
          </a:prstGeom>
          <a:solidFill>
            <a:schemeClr val="accent1">
              <a:lumMod val="40000"/>
              <a:lumOff val="60000"/>
            </a:schemeClr>
          </a:solidFill>
          <a:ln>
            <a:noFill/>
          </a:ln>
        </p:spPr>
        <p:txBody>
          <a:bodyPr wrap="square">
            <a:spAutoFit/>
          </a:bodyPr>
          <a:lstStyle/>
          <a:p>
            <a:r>
              <a:rPr lang="en-US" dirty="0" smtClean="0">
                <a:solidFill>
                  <a:schemeClr val="dk1"/>
                </a:solidFill>
              </a:rPr>
              <a:t>Making </a:t>
            </a:r>
            <a:r>
              <a:rPr lang="en-US" b="1" dirty="0">
                <a:solidFill>
                  <a:schemeClr val="dk1"/>
                </a:solidFill>
              </a:rPr>
              <a:t>pesto</a:t>
            </a:r>
            <a:r>
              <a:rPr lang="en-US" dirty="0">
                <a:solidFill>
                  <a:schemeClr val="dk1"/>
                </a:solidFill>
              </a:rPr>
              <a:t>! I had to soak my </a:t>
            </a:r>
            <a:r>
              <a:rPr lang="en-US" b="1" u="sng" dirty="0">
                <a:solidFill>
                  <a:srgbClr val="C00000"/>
                </a:solidFill>
              </a:rPr>
              <a:t>nuts</a:t>
            </a:r>
            <a:r>
              <a:rPr lang="en-US" dirty="0">
                <a:solidFill>
                  <a:schemeClr val="dk1"/>
                </a:solidFill>
              </a:rPr>
              <a:t> for 3 </a:t>
            </a:r>
            <a:r>
              <a:rPr lang="en-US" dirty="0" smtClean="0">
                <a:solidFill>
                  <a:schemeClr val="dk1"/>
                </a:solidFill>
              </a:rPr>
              <a:t>hours</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125" y="1830866"/>
            <a:ext cx="4267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urved Connector 4"/>
          <p:cNvCxnSpPr/>
          <p:nvPr/>
        </p:nvCxnSpPr>
        <p:spPr>
          <a:xfrm rot="16200000" flipH="1">
            <a:off x="2857357" y="2283059"/>
            <a:ext cx="2788582" cy="799453"/>
          </a:xfrm>
          <a:prstGeom prst="curvedConnector3">
            <a:avLst>
              <a:gd name="adj1" fmla="val 109024"/>
            </a:avLst>
          </a:prstGeom>
          <a:ln>
            <a:tailEnd type="arrow"/>
          </a:ln>
        </p:spPr>
        <p:style>
          <a:lnRef idx="1">
            <a:schemeClr val="accent1"/>
          </a:lnRef>
          <a:fillRef idx="0">
            <a:schemeClr val="accent1"/>
          </a:fillRef>
          <a:effectRef idx="0">
            <a:schemeClr val="accent1"/>
          </a:effectRef>
          <a:fontRef idx="minor">
            <a:schemeClr val="tx1"/>
          </a:fontRef>
        </p:style>
      </p:cxn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43" y="2528593"/>
            <a:ext cx="3185821" cy="2645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90</a:t>
            </a:fld>
            <a:endParaRPr lang="en-US" altLang="zh-TW" dirty="0"/>
          </a:p>
        </p:txBody>
      </p:sp>
    </p:spTree>
    <p:extLst>
      <p:ext uri="{BB962C8B-B14F-4D97-AF65-F5344CB8AC3E}">
        <p14:creationId xmlns:p14="http://schemas.microsoft.com/office/powerpoint/2010/main" val="20808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Grp="1" noChangeArrowheads="1"/>
          </p:cNvSpPr>
          <p:nvPr>
            <p:ph type="title"/>
          </p:nvPr>
        </p:nvSpPr>
        <p:spPr>
          <a:xfrm>
            <a:off x="155575" y="-176365"/>
            <a:ext cx="8836025" cy="1141413"/>
          </a:xfrm>
        </p:spPr>
        <p:txBody>
          <a:bodyPr lIns="0" tIns="0" rIns="0" bIns="0"/>
          <a:lstStyle/>
          <a:p>
            <a:pPr eaLnBrk="1">
              <a:defRPr/>
            </a:pPr>
            <a:r>
              <a:rPr altLang="zh-CN" sz="3200" dirty="0" smtClean="0">
                <a:sym typeface="Tahoma" pitchFamily="34" charset="0"/>
              </a:rPr>
              <a:t>Background </a:t>
            </a:r>
            <a:r>
              <a:rPr altLang="zh-CN" sz="3200" dirty="0">
                <a:sym typeface="Tahoma" pitchFamily="34" charset="0"/>
              </a:rPr>
              <a:t>Knowledge</a:t>
            </a:r>
            <a:endParaRPr altLang="zh-CN" sz="3200" dirty="0"/>
          </a:p>
        </p:txBody>
      </p:sp>
      <p:sp>
        <p:nvSpPr>
          <p:cNvPr id="126981" name="矩形 1"/>
          <p:cNvSpPr>
            <a:spLocks noChangeArrowheads="1"/>
          </p:cNvSpPr>
          <p:nvPr/>
        </p:nvSpPr>
        <p:spPr bwMode="auto">
          <a:xfrm>
            <a:off x="311150" y="919163"/>
            <a:ext cx="8680450" cy="923330"/>
          </a:xfrm>
          <a:prstGeom prst="rect">
            <a:avLst/>
          </a:prstGeom>
          <a:solidFill>
            <a:schemeClr val="accent1">
              <a:lumMod val="40000"/>
              <a:lumOff val="60000"/>
            </a:schemeClr>
          </a:solidFill>
          <a:ln>
            <a:noFill/>
          </a:ln>
        </p:spPr>
        <p:txBody>
          <a:bodyPr wrap="square">
            <a:spAutoFit/>
          </a:bodyPr>
          <a:lstStyle/>
          <a:p>
            <a:r>
              <a:rPr lang="en-US" dirty="0" smtClean="0">
                <a:solidFill>
                  <a:schemeClr val="dk1"/>
                </a:solidFill>
              </a:rPr>
              <a:t>Awesome </a:t>
            </a:r>
            <a:r>
              <a:rPr lang="en-US" dirty="0">
                <a:solidFill>
                  <a:schemeClr val="dk1"/>
                </a:solidFill>
              </a:rPr>
              <a:t>post from </a:t>
            </a:r>
            <a:r>
              <a:rPr lang="en-US" dirty="0" err="1">
                <a:solidFill>
                  <a:schemeClr val="dk1"/>
                </a:solidFill>
              </a:rPr>
              <a:t>wolfblitzercnn</a:t>
            </a:r>
            <a:r>
              <a:rPr lang="en-US" dirty="0">
                <a:solidFill>
                  <a:schemeClr val="dk1"/>
                </a:solidFill>
              </a:rPr>
              <a:t>: Behind the scenes </a:t>
            </a:r>
            <a:r>
              <a:rPr lang="en-US" dirty="0" smtClean="0">
                <a:solidFill>
                  <a:schemeClr val="dk1"/>
                </a:solidFill>
              </a:rPr>
              <a:t>on </a:t>
            </a:r>
            <a:r>
              <a:rPr lang="en-US" b="1" dirty="0" smtClean="0">
                <a:solidFill>
                  <a:srgbClr val="C00000"/>
                </a:solidFill>
              </a:rPr>
              <a:t>Clinton</a:t>
            </a:r>
            <a:r>
              <a:rPr lang="en-US" dirty="0" smtClean="0">
                <a:solidFill>
                  <a:schemeClr val="dk1"/>
                </a:solidFill>
              </a:rPr>
              <a:t>’s </a:t>
            </a:r>
            <a:r>
              <a:rPr lang="en-US" dirty="0">
                <a:solidFill>
                  <a:schemeClr val="dk1"/>
                </a:solidFill>
              </a:rPr>
              <a:t>Mideast trip - URL - #</a:t>
            </a:r>
            <a:r>
              <a:rPr lang="en-US" dirty="0" err="1">
                <a:solidFill>
                  <a:schemeClr val="dk1"/>
                </a:solidFill>
              </a:rPr>
              <a:t>cnn</a:t>
            </a:r>
            <a:endParaRPr lang="en-US" dirty="0"/>
          </a:p>
          <a:p>
            <a:endParaRPr lang="en-US" dirty="0"/>
          </a:p>
        </p:txBody>
      </p:sp>
      <p:sp>
        <p:nvSpPr>
          <p:cNvPr id="3" name="Down Arrow 2"/>
          <p:cNvSpPr/>
          <p:nvPr/>
        </p:nvSpPr>
        <p:spPr>
          <a:xfrm>
            <a:off x="6605974" y="1220770"/>
            <a:ext cx="191236"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670" y="2348880"/>
            <a:ext cx="1340550" cy="1748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6006" y="2300890"/>
            <a:ext cx="1437591" cy="17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8937" y="4437112"/>
            <a:ext cx="4627612" cy="211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91</a:t>
            </a:fld>
            <a:endParaRPr lang="en-US" altLang="zh-TW" dirty="0"/>
          </a:p>
        </p:txBody>
      </p:sp>
    </p:spTree>
    <p:extLst>
      <p:ext uri="{BB962C8B-B14F-4D97-AF65-F5344CB8AC3E}">
        <p14:creationId xmlns:p14="http://schemas.microsoft.com/office/powerpoint/2010/main" val="114507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Grp="1" noChangeArrowheads="1"/>
          </p:cNvSpPr>
          <p:nvPr>
            <p:ph type="title"/>
          </p:nvPr>
        </p:nvSpPr>
        <p:spPr>
          <a:xfrm>
            <a:off x="155575" y="-176365"/>
            <a:ext cx="8836025" cy="1141413"/>
          </a:xfrm>
        </p:spPr>
        <p:txBody>
          <a:bodyPr lIns="0" tIns="0" rIns="0" bIns="0"/>
          <a:lstStyle/>
          <a:p>
            <a:pPr eaLnBrk="1">
              <a:defRPr/>
            </a:pPr>
            <a:r>
              <a:rPr altLang="zh-CN" sz="3200" dirty="0" smtClean="0">
                <a:sym typeface="Tahoma" pitchFamily="34" charset="0"/>
              </a:rPr>
              <a:t>Background </a:t>
            </a:r>
            <a:r>
              <a:rPr altLang="zh-CN" sz="3200" dirty="0">
                <a:sym typeface="Tahoma" pitchFamily="34" charset="0"/>
              </a:rPr>
              <a:t>Knowledge</a:t>
            </a:r>
            <a:endParaRPr altLang="zh-CN" sz="3200" dirty="0"/>
          </a:p>
        </p:txBody>
      </p:sp>
      <p:sp>
        <p:nvSpPr>
          <p:cNvPr id="126981" name="矩形 1"/>
          <p:cNvSpPr>
            <a:spLocks noChangeArrowheads="1"/>
          </p:cNvSpPr>
          <p:nvPr/>
        </p:nvSpPr>
        <p:spPr bwMode="auto">
          <a:xfrm>
            <a:off x="311150" y="919163"/>
            <a:ext cx="8680450" cy="646331"/>
          </a:xfrm>
          <a:prstGeom prst="rect">
            <a:avLst/>
          </a:prstGeom>
          <a:solidFill>
            <a:schemeClr val="accent1">
              <a:lumMod val="40000"/>
              <a:lumOff val="60000"/>
            </a:schemeClr>
          </a:solidFill>
          <a:ln>
            <a:noFill/>
          </a:ln>
        </p:spPr>
        <p:txBody>
          <a:bodyPr wrap="square">
            <a:spAutoFit/>
          </a:bodyPr>
          <a:lstStyle/>
          <a:p>
            <a:r>
              <a:rPr lang="en-US" b="1" dirty="0" smtClean="0">
                <a:solidFill>
                  <a:srgbClr val="00BE00"/>
                </a:solidFill>
              </a:rPr>
              <a:t>Iran</a:t>
            </a:r>
            <a:r>
              <a:rPr lang="en-US" dirty="0" smtClean="0">
                <a:solidFill>
                  <a:schemeClr val="dk1"/>
                </a:solidFill>
              </a:rPr>
              <a:t> </a:t>
            </a:r>
            <a:r>
              <a:rPr lang="en-US" dirty="0">
                <a:solidFill>
                  <a:schemeClr val="dk1"/>
                </a:solidFill>
              </a:rPr>
              <a:t>and </a:t>
            </a:r>
            <a:r>
              <a:rPr lang="en-US" b="1" dirty="0">
                <a:solidFill>
                  <a:srgbClr val="00BE00"/>
                </a:solidFill>
              </a:rPr>
              <a:t>Russia</a:t>
            </a:r>
            <a:r>
              <a:rPr lang="en-US" dirty="0">
                <a:solidFill>
                  <a:schemeClr val="dk1"/>
                </a:solidFill>
              </a:rPr>
              <a:t> will be the next war along with </a:t>
            </a:r>
            <a:r>
              <a:rPr lang="en-US" b="1" dirty="0">
                <a:solidFill>
                  <a:srgbClr val="C00000"/>
                </a:solidFill>
              </a:rPr>
              <a:t>Chavez</a:t>
            </a:r>
            <a:r>
              <a:rPr lang="en-US" dirty="0">
                <a:solidFill>
                  <a:schemeClr val="dk1"/>
                </a:solidFill>
              </a:rPr>
              <a:t> if we do not create a successful </a:t>
            </a:r>
            <a:r>
              <a:rPr lang="en-US" b="1" dirty="0">
                <a:solidFill>
                  <a:srgbClr val="00BE00"/>
                </a:solidFill>
              </a:rPr>
              <a:t>democracy</a:t>
            </a:r>
            <a:r>
              <a:rPr lang="en-US" dirty="0">
                <a:solidFill>
                  <a:schemeClr val="dk1"/>
                </a:solidFill>
              </a:rPr>
              <a:t> in </a:t>
            </a:r>
            <a:r>
              <a:rPr lang="en-US" b="1" dirty="0">
                <a:solidFill>
                  <a:srgbClr val="00BE00"/>
                </a:solidFill>
              </a:rPr>
              <a:t>Iraq</a:t>
            </a:r>
            <a:r>
              <a:rPr lang="en-US" dirty="0" smtClean="0">
                <a:solidFill>
                  <a:schemeClr val="dk1"/>
                </a:solidFill>
              </a:rPr>
              <a:t>.</a:t>
            </a:r>
            <a:endParaRPr lang="en-US" dirty="0"/>
          </a:p>
        </p:txBody>
      </p:sp>
      <p:sp>
        <p:nvSpPr>
          <p:cNvPr id="3" name="Down Arrow 2"/>
          <p:cNvSpPr/>
          <p:nvPr/>
        </p:nvSpPr>
        <p:spPr>
          <a:xfrm>
            <a:off x="5580112" y="1198084"/>
            <a:ext cx="216024" cy="8185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844" y="2019974"/>
            <a:ext cx="1800200" cy="257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989931"/>
            <a:ext cx="1879575" cy="249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019974"/>
            <a:ext cx="2031339" cy="2430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85800" y="4692184"/>
            <a:ext cx="8505800" cy="2031325"/>
          </a:xfrm>
          <a:prstGeom prst="rect">
            <a:avLst/>
          </a:prstGeom>
        </p:spPr>
        <p:txBody>
          <a:bodyPr wrap="square">
            <a:spAutoFit/>
          </a:bodyPr>
          <a:lstStyle/>
          <a:p>
            <a:pPr marL="285750" indent="-285750">
              <a:buFont typeface="Arial" pitchFamily="34" charset="0"/>
              <a:buChar char="•"/>
            </a:pPr>
            <a:r>
              <a:rPr lang="en-US" dirty="0"/>
              <a:t>Chavez's opposition to Zionism and close relations with </a:t>
            </a:r>
            <a:r>
              <a:rPr lang="en-US" b="1" dirty="0">
                <a:solidFill>
                  <a:srgbClr val="00BE00"/>
                </a:solidFill>
              </a:rPr>
              <a:t>Iran</a:t>
            </a:r>
            <a:r>
              <a:rPr lang="en-US" dirty="0"/>
              <a:t>, have led to accusations </a:t>
            </a:r>
            <a:r>
              <a:rPr lang="en-US" dirty="0" smtClean="0"/>
              <a:t>of </a:t>
            </a:r>
            <a:r>
              <a:rPr lang="en-US" dirty="0" err="1" smtClean="0"/>
              <a:t>antisemitism</a:t>
            </a:r>
            <a:endParaRPr lang="en-US" dirty="0"/>
          </a:p>
          <a:p>
            <a:pPr marL="285750" indent="-285750">
              <a:buFont typeface="Arial" pitchFamily="34" charset="0"/>
              <a:buChar char="•"/>
            </a:pPr>
            <a:r>
              <a:rPr lang="en-US" dirty="0"/>
              <a:t>Soon after this speech, in August Chávez announced that his government would nationalize Venezuela's gold industry</a:t>
            </a:r>
            <a:r>
              <a:rPr lang="en-US" dirty="0" smtClean="0"/>
              <a:t>,… </a:t>
            </a:r>
            <a:r>
              <a:rPr lang="en-US" dirty="0"/>
              <a:t>to banks in Venezuela's political allies like </a:t>
            </a:r>
            <a:r>
              <a:rPr lang="en-US" b="1" dirty="0">
                <a:solidFill>
                  <a:srgbClr val="00BE00"/>
                </a:solidFill>
              </a:rPr>
              <a:t>Russia</a:t>
            </a:r>
            <a:r>
              <a:rPr lang="en-US" dirty="0"/>
              <a:t>, China and Brazil</a:t>
            </a:r>
            <a:r>
              <a:rPr lang="en-US" dirty="0" smtClean="0"/>
              <a:t>.</a:t>
            </a:r>
          </a:p>
          <a:p>
            <a:pPr marL="285750" indent="-285750">
              <a:buFont typeface="Arial" pitchFamily="34" charset="0"/>
              <a:buChar char="•"/>
            </a:pPr>
            <a:r>
              <a:rPr lang="en-US" dirty="0"/>
              <a:t>The CD and other opponents of Chávez's Bolivarian government accused it of trying to turn Venezuela from a </a:t>
            </a:r>
            <a:r>
              <a:rPr lang="en-US" b="1" dirty="0">
                <a:solidFill>
                  <a:srgbClr val="00BE00"/>
                </a:solidFill>
              </a:rPr>
              <a:t>democracy</a:t>
            </a:r>
            <a:r>
              <a:rPr lang="en-US" dirty="0"/>
              <a:t> into a dictatorship </a:t>
            </a:r>
            <a:r>
              <a:rPr lang="en-US" dirty="0" smtClean="0"/>
              <a:t>by…</a:t>
            </a: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92</a:t>
            </a:fld>
            <a:endParaRPr lang="en-US" altLang="zh-TW" dirty="0"/>
          </a:p>
        </p:txBody>
      </p:sp>
    </p:spTree>
    <p:extLst>
      <p:ext uri="{BB962C8B-B14F-4D97-AF65-F5344CB8AC3E}">
        <p14:creationId xmlns:p14="http://schemas.microsoft.com/office/powerpoint/2010/main" val="257481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图片 7" descr="Screen Shot 2014-01-27 at 6.52.4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150" y="3848100"/>
            <a:ext cx="28448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p:cNvSpPr>
            <a:spLocks noGrp="1" noChangeArrowheads="1"/>
          </p:cNvSpPr>
          <p:nvPr>
            <p:ph type="title"/>
          </p:nvPr>
        </p:nvSpPr>
        <p:spPr>
          <a:xfrm>
            <a:off x="155575" y="-176365"/>
            <a:ext cx="8836025" cy="1141413"/>
          </a:xfrm>
        </p:spPr>
        <p:txBody>
          <a:bodyPr lIns="0" tIns="0" rIns="0" bIns="0"/>
          <a:lstStyle/>
          <a:p>
            <a:pPr eaLnBrk="1">
              <a:defRPr/>
            </a:pPr>
            <a:r>
              <a:rPr altLang="zh-CN" sz="3200" dirty="0" smtClean="0">
                <a:sym typeface="Tahoma" pitchFamily="34" charset="0"/>
              </a:rPr>
              <a:t>Background </a:t>
            </a:r>
            <a:r>
              <a:rPr altLang="zh-CN" sz="3200" dirty="0">
                <a:sym typeface="Tahoma" pitchFamily="34" charset="0"/>
              </a:rPr>
              <a:t>Knowledge</a:t>
            </a:r>
            <a:endParaRPr altLang="zh-CN" sz="3200" dirty="0"/>
          </a:p>
        </p:txBody>
      </p:sp>
      <p:sp>
        <p:nvSpPr>
          <p:cNvPr id="126981" name="矩形 1"/>
          <p:cNvSpPr>
            <a:spLocks noChangeArrowheads="1"/>
          </p:cNvSpPr>
          <p:nvPr/>
        </p:nvSpPr>
        <p:spPr bwMode="auto">
          <a:xfrm>
            <a:off x="311150" y="919163"/>
            <a:ext cx="8680450" cy="2308324"/>
          </a:xfrm>
          <a:prstGeom prst="rect">
            <a:avLst/>
          </a:prstGeom>
          <a:solidFill>
            <a:schemeClr val="accent1">
              <a:lumMod val="40000"/>
              <a:lumOff val="60000"/>
            </a:schemeClr>
          </a:solidFill>
          <a:ln>
            <a:noFill/>
          </a:ln>
        </p:spPr>
        <p:txBody>
          <a:bodyPr wrap="square">
            <a:spAutoFit/>
          </a:bodyPr>
          <a:lstStyle/>
          <a:p>
            <a:r>
              <a:rPr lang="en-US" altLang="zh-CN" dirty="0" smtClean="0">
                <a:solidFill>
                  <a:srgbClr val="FF0000"/>
                </a:solidFill>
                <a:ea typeface="SimSun" pitchFamily="2" charset="-122"/>
              </a:rPr>
              <a:t>2005-06-05</a:t>
            </a:r>
            <a:endParaRPr lang="en-US" altLang="zh-CN" dirty="0">
              <a:solidFill>
                <a:srgbClr val="FF0000"/>
              </a:solidFill>
              <a:ea typeface="SimSun" pitchFamily="2" charset="-122"/>
            </a:endParaRPr>
          </a:p>
          <a:p>
            <a:r>
              <a:rPr lang="en-US" altLang="zh-CN" dirty="0" smtClean="0">
                <a:solidFill>
                  <a:srgbClr val="000000"/>
                </a:solidFill>
                <a:ea typeface="SimSun" pitchFamily="2" charset="-122"/>
              </a:rPr>
              <a:t>Taiwan </a:t>
            </a:r>
            <a:r>
              <a:rPr lang="en-US" altLang="zh-CN" dirty="0">
                <a:solidFill>
                  <a:srgbClr val="000000"/>
                </a:solidFill>
                <a:ea typeface="SimSun" pitchFamily="2" charset="-122"/>
              </a:rPr>
              <a:t>(TW)</a:t>
            </a:r>
          </a:p>
          <a:p>
            <a:r>
              <a:rPr lang="en-US" altLang="zh-CN" dirty="0" smtClean="0">
                <a:solidFill>
                  <a:srgbClr val="000000"/>
                </a:solidFill>
                <a:ea typeface="SimSun" pitchFamily="2" charset="-122"/>
              </a:rPr>
              <a:t>International</a:t>
            </a:r>
            <a:r>
              <a:rPr lang="en-US" altLang="zh-CN" dirty="0">
                <a:solidFill>
                  <a:srgbClr val="000000"/>
                </a:solidFill>
                <a:ea typeface="SimSun" pitchFamily="2" charset="-122"/>
              </a:rPr>
              <a:t>; weapons</a:t>
            </a:r>
          </a:p>
          <a:p>
            <a:r>
              <a:rPr lang="en-US" altLang="zh-CN" dirty="0" smtClean="0">
                <a:solidFill>
                  <a:srgbClr val="000000"/>
                </a:solidFill>
                <a:ea typeface="SimSun" pitchFamily="2" charset="-122"/>
              </a:rPr>
              <a:t>Taiwan </a:t>
            </a:r>
            <a:r>
              <a:rPr lang="en-US" altLang="zh-CN" dirty="0">
                <a:solidFill>
                  <a:srgbClr val="000000"/>
                </a:solidFill>
                <a:ea typeface="SimSun" pitchFamily="2" charset="-122"/>
              </a:rPr>
              <a:t>successfully fired its first cruise missile.</a:t>
            </a:r>
          </a:p>
          <a:p>
            <a:r>
              <a:rPr lang="en-US" altLang="zh-CN" dirty="0" smtClean="0">
                <a:solidFill>
                  <a:srgbClr val="000000"/>
                </a:solidFill>
                <a:ea typeface="SimSun" pitchFamily="2" charset="-122"/>
              </a:rPr>
              <a:t>This </a:t>
            </a:r>
            <a:r>
              <a:rPr lang="en-US" altLang="zh-CN" dirty="0">
                <a:solidFill>
                  <a:srgbClr val="000000"/>
                </a:solidFill>
                <a:ea typeface="SimSun" pitchFamily="2" charset="-122"/>
              </a:rPr>
              <a:t>will enable Taiwan to hit major military targets in southeast China.</a:t>
            </a:r>
          </a:p>
          <a:p>
            <a:r>
              <a:rPr lang="en-US" altLang="zh-CN" dirty="0" smtClean="0">
                <a:solidFill>
                  <a:srgbClr val="000000"/>
                </a:solidFill>
                <a:ea typeface="SimSun" pitchFamily="2" charset="-122"/>
              </a:rPr>
              <a:t>The </a:t>
            </a:r>
            <a:r>
              <a:rPr lang="en-US" altLang="zh-CN" dirty="0">
                <a:solidFill>
                  <a:srgbClr val="000000"/>
                </a:solidFill>
                <a:ea typeface="SimSun" pitchFamily="2" charset="-122"/>
              </a:rPr>
              <a:t>China Times reported that Taiwan has successfully test fired the </a:t>
            </a:r>
            <a:r>
              <a:rPr lang="en-US" altLang="zh-CN" dirty="0" err="1">
                <a:solidFill>
                  <a:srgbClr val="FF0000"/>
                </a:solidFill>
                <a:ea typeface="SimSun" pitchFamily="2" charset="-122"/>
              </a:rPr>
              <a:t>Hsiung</a:t>
            </a:r>
            <a:r>
              <a:rPr lang="en-US" altLang="zh-CN" dirty="0">
                <a:solidFill>
                  <a:srgbClr val="FF0000"/>
                </a:solidFill>
                <a:ea typeface="SimSun" pitchFamily="2" charset="-122"/>
              </a:rPr>
              <a:t> </a:t>
            </a:r>
            <a:r>
              <a:rPr lang="en-US" altLang="zh-CN" dirty="0" err="1">
                <a:solidFill>
                  <a:srgbClr val="FF0000"/>
                </a:solidFill>
                <a:ea typeface="SimSun" pitchFamily="2" charset="-122"/>
              </a:rPr>
              <a:t>Feng</a:t>
            </a:r>
            <a:r>
              <a:rPr lang="en-US" altLang="zh-CN" dirty="0">
                <a:solidFill>
                  <a:srgbClr val="FF0000"/>
                </a:solidFill>
                <a:ea typeface="SimSun" pitchFamily="2" charset="-122"/>
              </a:rPr>
              <a:t> </a:t>
            </a:r>
            <a:r>
              <a:rPr lang="en-US" altLang="zh-CN" dirty="0">
                <a:solidFill>
                  <a:srgbClr val="000000"/>
                </a:solidFill>
                <a:ea typeface="SimSun" pitchFamily="2" charset="-122"/>
              </a:rPr>
              <a:t>its first cruise missile enabling Taiwan to hit major military targets in southeast China.</a:t>
            </a:r>
            <a:endParaRPr lang="zh-CN" altLang="en-US" dirty="0">
              <a:solidFill>
                <a:srgbClr val="000000"/>
              </a:solidFill>
              <a:ea typeface="SimSun" pitchFamily="2" charset="-122"/>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547382"/>
            <a:ext cx="1884884" cy="1329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63" y="4518398"/>
            <a:ext cx="1810537" cy="1356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6859" y="4503418"/>
            <a:ext cx="1831414" cy="1373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143763" y="4077072"/>
            <a:ext cx="1847837"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err="1" smtClean="0">
                <a:solidFill>
                  <a:srgbClr val="FF0000"/>
                </a:solidFill>
              </a:rPr>
              <a:t>Hsiung</a:t>
            </a:r>
            <a:r>
              <a:rPr lang="en-US" b="1" i="1" dirty="0" smtClean="0">
                <a:solidFill>
                  <a:srgbClr val="FF0000"/>
                </a:solidFill>
              </a:rPr>
              <a:t> </a:t>
            </a:r>
            <a:r>
              <a:rPr lang="en-US" b="1" i="1" dirty="0" err="1" smtClean="0">
                <a:solidFill>
                  <a:srgbClr val="FF0000"/>
                </a:solidFill>
              </a:rPr>
              <a:t>Feng</a:t>
            </a:r>
            <a:r>
              <a:rPr lang="en-US" b="1" i="1" dirty="0" smtClean="0">
                <a:solidFill>
                  <a:srgbClr val="FF0000"/>
                </a:solidFill>
              </a:rPr>
              <a:t> IIE</a:t>
            </a:r>
            <a:endParaRPr lang="en-US" b="1" i="1" dirty="0">
              <a:solidFill>
                <a:srgbClr val="FF0000"/>
              </a:solidFill>
            </a:endParaRPr>
          </a:p>
        </p:txBody>
      </p:sp>
      <p:sp>
        <p:nvSpPr>
          <p:cNvPr id="3" name="Down Arrow 2"/>
          <p:cNvSpPr/>
          <p:nvPr/>
        </p:nvSpPr>
        <p:spPr>
          <a:xfrm>
            <a:off x="8316416" y="2708920"/>
            <a:ext cx="216024" cy="13681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93</a:t>
            </a:fld>
            <a:endParaRPr lang="en-US" altLang="zh-TW" dirty="0"/>
          </a:p>
        </p:txBody>
      </p:sp>
    </p:spTree>
    <p:extLst>
      <p:ext uri="{BB962C8B-B14F-4D97-AF65-F5344CB8AC3E}">
        <p14:creationId xmlns:p14="http://schemas.microsoft.com/office/powerpoint/2010/main" val="91102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Grp="1" noChangeArrowheads="1"/>
          </p:cNvSpPr>
          <p:nvPr>
            <p:ph type="title"/>
          </p:nvPr>
        </p:nvSpPr>
        <p:spPr>
          <a:xfrm>
            <a:off x="155575" y="-176365"/>
            <a:ext cx="8836025" cy="1141413"/>
          </a:xfrm>
        </p:spPr>
        <p:txBody>
          <a:bodyPr lIns="0" tIns="0" rIns="0" bIns="0"/>
          <a:lstStyle/>
          <a:p>
            <a:pPr eaLnBrk="1">
              <a:defRPr/>
            </a:pPr>
            <a:r>
              <a:rPr altLang="zh-CN" sz="3200" dirty="0" smtClean="0">
                <a:sym typeface="Tahoma" pitchFamily="34" charset="0"/>
              </a:rPr>
              <a:t>Background </a:t>
            </a:r>
            <a:r>
              <a:rPr altLang="zh-CN" sz="3200" dirty="0">
                <a:sym typeface="Tahoma" pitchFamily="34" charset="0"/>
              </a:rPr>
              <a:t>Knowledge</a:t>
            </a:r>
            <a:endParaRPr altLang="zh-CN" sz="3200" dirty="0"/>
          </a:p>
        </p:txBody>
      </p:sp>
      <p:sp>
        <p:nvSpPr>
          <p:cNvPr id="126981" name="矩形 1"/>
          <p:cNvSpPr>
            <a:spLocks noChangeArrowheads="1"/>
          </p:cNvSpPr>
          <p:nvPr/>
        </p:nvSpPr>
        <p:spPr bwMode="auto">
          <a:xfrm>
            <a:off x="311150" y="919163"/>
            <a:ext cx="8680450" cy="2585323"/>
          </a:xfrm>
          <a:prstGeom prst="rect">
            <a:avLst/>
          </a:prstGeom>
          <a:solidFill>
            <a:schemeClr val="accent1">
              <a:lumMod val="40000"/>
              <a:lumOff val="60000"/>
            </a:schemeClr>
          </a:solidFill>
          <a:ln>
            <a:noFill/>
          </a:ln>
        </p:spPr>
        <p:txBody>
          <a:bodyPr wrap="square">
            <a:spAutoFit/>
          </a:bodyPr>
          <a:lstStyle/>
          <a:p>
            <a:r>
              <a:rPr lang="en-US" altLang="zh-CN" dirty="0" smtClean="0">
                <a:solidFill>
                  <a:srgbClr val="FF0000"/>
                </a:solidFill>
                <a:ea typeface="SimSun" pitchFamily="2" charset="-122"/>
              </a:rPr>
              <a:t>1995-12-18</a:t>
            </a:r>
            <a:endParaRPr lang="en-US" altLang="zh-CN" dirty="0">
              <a:solidFill>
                <a:srgbClr val="FF0000"/>
              </a:solidFill>
              <a:ea typeface="SimSun" pitchFamily="2" charset="-122"/>
            </a:endParaRPr>
          </a:p>
          <a:p>
            <a:r>
              <a:rPr lang="en-US" altLang="zh-CN" dirty="0" smtClean="0">
                <a:solidFill>
                  <a:srgbClr val="000000"/>
                </a:solidFill>
                <a:ea typeface="SimSun" pitchFamily="2" charset="-122"/>
              </a:rPr>
              <a:t>Germany </a:t>
            </a:r>
            <a:r>
              <a:rPr lang="en-US" altLang="zh-CN" dirty="0">
                <a:solidFill>
                  <a:srgbClr val="000000"/>
                </a:solidFill>
                <a:ea typeface="SimSun" pitchFamily="2" charset="-122"/>
              </a:rPr>
              <a:t>(DE)</a:t>
            </a:r>
          </a:p>
          <a:p>
            <a:r>
              <a:rPr lang="en-US" altLang="zh-CN" dirty="0" smtClean="0">
                <a:solidFill>
                  <a:srgbClr val="000000"/>
                </a:solidFill>
                <a:ea typeface="SimSun" pitchFamily="2" charset="-122"/>
              </a:rPr>
              <a:t>International</a:t>
            </a:r>
            <a:r>
              <a:rPr lang="en-US" altLang="zh-CN" dirty="0">
                <a:solidFill>
                  <a:srgbClr val="000000"/>
                </a:solidFill>
                <a:ea typeface="SimSun" pitchFamily="2" charset="-122"/>
              </a:rPr>
              <a:t>; weapons; war and conflict</a:t>
            </a:r>
          </a:p>
          <a:p>
            <a:r>
              <a:rPr lang="en-US" altLang="zh-CN" dirty="0" smtClean="0">
                <a:solidFill>
                  <a:srgbClr val="000000"/>
                </a:solidFill>
                <a:ea typeface="SimSun" pitchFamily="2" charset="-122"/>
              </a:rPr>
              <a:t>There </a:t>
            </a:r>
            <a:r>
              <a:rPr lang="en-US" altLang="zh-CN" dirty="0">
                <a:solidFill>
                  <a:srgbClr val="000000"/>
                </a:solidFill>
                <a:ea typeface="SimSun" pitchFamily="2" charset="-122"/>
              </a:rPr>
              <a:t>are huge obstacles to achieving peace and cooperation among combatants in the former </a:t>
            </a:r>
            <a:r>
              <a:rPr lang="en-US" altLang="zh-CN" dirty="0" smtClean="0">
                <a:solidFill>
                  <a:srgbClr val="C00000"/>
                </a:solidFill>
                <a:ea typeface="SimSun" pitchFamily="2" charset="-122"/>
              </a:rPr>
              <a:t>Yugoslavia</a:t>
            </a:r>
            <a:r>
              <a:rPr lang="en-US" altLang="zh-CN" dirty="0" smtClean="0">
                <a:solidFill>
                  <a:srgbClr val="000000"/>
                </a:solidFill>
                <a:ea typeface="SimSun" pitchFamily="2" charset="-122"/>
              </a:rPr>
              <a:t>.</a:t>
            </a:r>
          </a:p>
          <a:p>
            <a:r>
              <a:rPr lang="en-US" altLang="zh-CN" dirty="0" smtClean="0">
                <a:solidFill>
                  <a:srgbClr val="000000"/>
                </a:solidFill>
                <a:ea typeface="SimSun" pitchFamily="2" charset="-122"/>
              </a:rPr>
              <a:t>German </a:t>
            </a:r>
            <a:r>
              <a:rPr lang="en-US" altLang="zh-CN" dirty="0">
                <a:solidFill>
                  <a:srgbClr val="000000"/>
                </a:solidFill>
                <a:ea typeface="SimSun" pitchFamily="2" charset="-122"/>
              </a:rPr>
              <a:t>Foreign Minister Klaus </a:t>
            </a:r>
            <a:r>
              <a:rPr lang="en-US" altLang="zh-CN" dirty="0" err="1">
                <a:solidFill>
                  <a:srgbClr val="000000"/>
                </a:solidFill>
                <a:ea typeface="SimSun" pitchFamily="2" charset="-122"/>
              </a:rPr>
              <a:t>Kinkel</a:t>
            </a:r>
            <a:r>
              <a:rPr lang="en-US" altLang="zh-CN" dirty="0">
                <a:solidFill>
                  <a:srgbClr val="000000"/>
                </a:solidFill>
                <a:ea typeface="SimSun" pitchFamily="2" charset="-122"/>
              </a:rPr>
              <a:t> said in opening remarks at the one-day meeting that there can be no peace in the former </a:t>
            </a:r>
            <a:r>
              <a:rPr lang="en-US" altLang="zh-CN" dirty="0">
                <a:solidFill>
                  <a:srgbClr val="C00000"/>
                </a:solidFill>
                <a:ea typeface="SimSun" pitchFamily="2" charset="-122"/>
              </a:rPr>
              <a:t>Yugoslavia</a:t>
            </a:r>
            <a:r>
              <a:rPr lang="en-US" altLang="zh-CN" dirty="0">
                <a:solidFill>
                  <a:srgbClr val="000000"/>
                </a:solidFill>
                <a:ea typeface="SimSun" pitchFamily="2" charset="-122"/>
              </a:rPr>
              <a:t> if some parties to the conflict remain heavily armed and others try to catch up.</a:t>
            </a:r>
          </a:p>
          <a:p>
            <a:endParaRPr lang="zh-CN" altLang="en-US" dirty="0">
              <a:solidFill>
                <a:srgbClr val="000000"/>
              </a:solidFill>
              <a:ea typeface="SimSun" pitchFamily="2" charset="-122"/>
            </a:endParaRPr>
          </a:p>
        </p:txBody>
      </p:sp>
      <p:sp>
        <p:nvSpPr>
          <p:cNvPr id="10" name="矩形 1"/>
          <p:cNvSpPr>
            <a:spLocks noChangeArrowheads="1"/>
          </p:cNvSpPr>
          <p:nvPr/>
        </p:nvSpPr>
        <p:spPr bwMode="auto">
          <a:xfrm>
            <a:off x="311149" y="3933056"/>
            <a:ext cx="8558039" cy="2308324"/>
          </a:xfrm>
          <a:prstGeom prst="rect">
            <a:avLst/>
          </a:prstGeom>
          <a:solidFill>
            <a:schemeClr val="accent1">
              <a:lumMod val="40000"/>
              <a:lumOff val="60000"/>
            </a:schemeClr>
          </a:solidFill>
          <a:ln>
            <a:noFill/>
          </a:ln>
        </p:spPr>
        <p:txBody>
          <a:bodyPr wrap="square">
            <a:spAutoFit/>
          </a:bodyPr>
          <a:lstStyle/>
          <a:p>
            <a:r>
              <a:rPr lang="en-US" altLang="zh-CN" dirty="0" smtClean="0"/>
              <a:t>1918-1929: </a:t>
            </a:r>
            <a:r>
              <a:rPr lang="en-US" i="1" dirty="0" smtClean="0"/>
              <a:t>Kingdom</a:t>
            </a:r>
            <a:r>
              <a:rPr lang="en-US" dirty="0" smtClean="0"/>
              <a:t> </a:t>
            </a:r>
            <a:r>
              <a:rPr lang="en-US" dirty="0"/>
              <a:t>of </a:t>
            </a:r>
            <a:r>
              <a:rPr lang="en-US" i="1" dirty="0"/>
              <a:t>Serbs</a:t>
            </a:r>
            <a:r>
              <a:rPr lang="en-US" dirty="0"/>
              <a:t>, </a:t>
            </a:r>
            <a:r>
              <a:rPr lang="en-US" i="1" dirty="0"/>
              <a:t>Croats and Slovenes</a:t>
            </a:r>
            <a:endParaRPr lang="zh-CN" altLang="en-US" dirty="0"/>
          </a:p>
          <a:p>
            <a:r>
              <a:rPr lang="en-US" altLang="zh-CN" dirty="0" smtClean="0"/>
              <a:t>1929-1941: </a:t>
            </a:r>
            <a:r>
              <a:rPr lang="en-US" dirty="0" smtClean="0"/>
              <a:t>Kingdom </a:t>
            </a:r>
            <a:r>
              <a:rPr lang="en-US" dirty="0"/>
              <a:t>of Yugoslavia</a:t>
            </a:r>
            <a:endParaRPr lang="zh-CN" altLang="en-US" dirty="0"/>
          </a:p>
          <a:p>
            <a:r>
              <a:rPr lang="en-US" altLang="zh-CN" dirty="0" smtClean="0"/>
              <a:t>1945-1946: </a:t>
            </a:r>
            <a:r>
              <a:rPr lang="en-US" dirty="0" smtClean="0"/>
              <a:t>Yugoslavia </a:t>
            </a:r>
            <a:r>
              <a:rPr lang="en-US" dirty="0"/>
              <a:t>Democratic Union</a:t>
            </a:r>
            <a:endParaRPr lang="zh-CN" altLang="en-US" dirty="0"/>
          </a:p>
          <a:p>
            <a:r>
              <a:rPr lang="en-US" altLang="zh-CN" dirty="0" smtClean="0"/>
              <a:t>1946-1963: </a:t>
            </a:r>
            <a:r>
              <a:rPr lang="en-US" dirty="0" smtClean="0"/>
              <a:t>Federal </a:t>
            </a:r>
            <a:r>
              <a:rPr lang="en-US" dirty="0"/>
              <a:t>People's Republic of </a:t>
            </a:r>
            <a:r>
              <a:rPr lang="en-US" dirty="0" smtClean="0"/>
              <a:t>Yugoslavia</a:t>
            </a:r>
          </a:p>
          <a:p>
            <a:r>
              <a:rPr lang="en-US" altLang="zh-CN" dirty="0" smtClean="0"/>
              <a:t>1963-1992: </a:t>
            </a:r>
            <a:r>
              <a:rPr lang="en-US" dirty="0"/>
              <a:t>Socialist Federal Republic of </a:t>
            </a:r>
            <a:r>
              <a:rPr lang="en-US" dirty="0" smtClean="0"/>
              <a:t>Yugoslavia</a:t>
            </a:r>
          </a:p>
          <a:p>
            <a:r>
              <a:rPr lang="en-US" altLang="zh-CN" dirty="0" smtClean="0">
                <a:solidFill>
                  <a:srgbClr val="C00000"/>
                </a:solidFill>
              </a:rPr>
              <a:t>1992-2003: </a:t>
            </a:r>
            <a:r>
              <a:rPr lang="en-US" dirty="0" smtClean="0">
                <a:solidFill>
                  <a:srgbClr val="C00000"/>
                </a:solidFill>
              </a:rPr>
              <a:t>Federal </a:t>
            </a:r>
            <a:r>
              <a:rPr lang="en-US" dirty="0">
                <a:solidFill>
                  <a:srgbClr val="C00000"/>
                </a:solidFill>
              </a:rPr>
              <a:t>Republic of Yugoslavia</a:t>
            </a:r>
            <a:endParaRPr lang="zh-CN" altLang="en-US" dirty="0">
              <a:solidFill>
                <a:srgbClr val="C00000"/>
              </a:solidFill>
            </a:endParaRPr>
          </a:p>
          <a:p>
            <a:r>
              <a:rPr lang="en-US" altLang="zh-CN" dirty="0" smtClean="0"/>
              <a:t>2003-2006: </a:t>
            </a:r>
            <a:r>
              <a:rPr lang="en-US" dirty="0" smtClean="0"/>
              <a:t>Serbia </a:t>
            </a:r>
            <a:r>
              <a:rPr lang="en-US" dirty="0"/>
              <a:t>and </a:t>
            </a:r>
            <a:r>
              <a:rPr lang="en-US" dirty="0" smtClean="0"/>
              <a:t>Montenegro</a:t>
            </a:r>
          </a:p>
          <a:p>
            <a:r>
              <a:rPr lang="en-US" dirty="0" smtClean="0"/>
              <a:t>…</a:t>
            </a:r>
          </a:p>
        </p:txBody>
      </p:sp>
      <p:cxnSp>
        <p:nvCxnSpPr>
          <p:cNvPr id="5" name="Straight Arrow Connector 4"/>
          <p:cNvCxnSpPr/>
          <p:nvPr/>
        </p:nvCxnSpPr>
        <p:spPr>
          <a:xfrm flipH="1">
            <a:off x="4211960" y="2852936"/>
            <a:ext cx="1656184" cy="2664296"/>
          </a:xfrm>
          <a:prstGeom prst="straightConnector1">
            <a:avLst/>
          </a:prstGeom>
          <a:ln w="47625" cmpd="thickThi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94</a:t>
            </a:fld>
            <a:endParaRPr lang="en-US" altLang="zh-TW" dirty="0"/>
          </a:p>
        </p:txBody>
      </p:sp>
    </p:spTree>
    <p:extLst>
      <p:ext uri="{BB962C8B-B14F-4D97-AF65-F5344CB8AC3E}">
        <p14:creationId xmlns:p14="http://schemas.microsoft.com/office/powerpoint/2010/main" val="136963337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Grp="1" noChangeArrowheads="1"/>
          </p:cNvSpPr>
          <p:nvPr>
            <p:ph type="title"/>
          </p:nvPr>
        </p:nvSpPr>
        <p:spPr>
          <a:xfrm>
            <a:off x="155575" y="-176365"/>
            <a:ext cx="8836025" cy="1141413"/>
          </a:xfrm>
        </p:spPr>
        <p:txBody>
          <a:bodyPr lIns="0" tIns="0" rIns="0" bIns="0"/>
          <a:lstStyle/>
          <a:p>
            <a:pPr eaLnBrk="1">
              <a:defRPr/>
            </a:pPr>
            <a:r>
              <a:rPr altLang="zh-CN" sz="3200" dirty="0" smtClean="0">
                <a:sym typeface="Tahoma" pitchFamily="34" charset="0"/>
              </a:rPr>
              <a:t>Background </a:t>
            </a:r>
            <a:r>
              <a:rPr altLang="zh-CN" sz="3200" dirty="0">
                <a:sym typeface="Tahoma" pitchFamily="34" charset="0"/>
              </a:rPr>
              <a:t>Knowledge</a:t>
            </a:r>
            <a:endParaRPr altLang="zh-CN" sz="3200" dirty="0"/>
          </a:p>
        </p:txBody>
      </p:sp>
      <p:sp>
        <p:nvSpPr>
          <p:cNvPr id="126981" name="矩形 1"/>
          <p:cNvSpPr>
            <a:spLocks noChangeArrowheads="1"/>
          </p:cNvSpPr>
          <p:nvPr/>
        </p:nvSpPr>
        <p:spPr bwMode="auto">
          <a:xfrm>
            <a:off x="311150" y="919163"/>
            <a:ext cx="8680450" cy="369332"/>
          </a:xfrm>
          <a:prstGeom prst="rect">
            <a:avLst/>
          </a:prstGeom>
          <a:solidFill>
            <a:schemeClr val="accent1">
              <a:lumMod val="40000"/>
              <a:lumOff val="60000"/>
            </a:schemeClr>
          </a:solidFill>
          <a:ln>
            <a:noFill/>
          </a:ln>
        </p:spPr>
        <p:txBody>
          <a:bodyPr wrap="square">
            <a:spAutoFit/>
          </a:bodyPr>
          <a:lstStyle/>
          <a:p>
            <a:r>
              <a:rPr lang="en-US" altLang="zh-CN" b="1" dirty="0" smtClean="0">
                <a:solidFill>
                  <a:srgbClr val="C00000"/>
                </a:solidFill>
                <a:ea typeface="SimSun" pitchFamily="2" charset="-122"/>
              </a:rPr>
              <a:t>I-55</a:t>
            </a:r>
            <a:r>
              <a:rPr lang="en-US" altLang="zh-CN" dirty="0" smtClean="0">
                <a:solidFill>
                  <a:srgbClr val="000000"/>
                </a:solidFill>
                <a:ea typeface="SimSun" pitchFamily="2" charset="-122"/>
              </a:rPr>
              <a:t> will be closed in both directions between </a:t>
            </a:r>
            <a:r>
              <a:rPr lang="en-US" altLang="zh-CN" b="1" dirty="0" smtClean="0">
                <a:solidFill>
                  <a:srgbClr val="7030A0"/>
                </a:solidFill>
                <a:ea typeface="SimSun" pitchFamily="2" charset="-122"/>
              </a:rPr>
              <a:t>Carondelet</a:t>
            </a:r>
            <a:r>
              <a:rPr lang="en-US" altLang="zh-CN" dirty="0" smtClean="0">
                <a:solidFill>
                  <a:srgbClr val="000000"/>
                </a:solidFill>
                <a:ea typeface="SimSun" pitchFamily="2" charset="-122"/>
              </a:rPr>
              <a:t> and the 4500 block</a:t>
            </a:r>
          </a:p>
        </p:txBody>
      </p:sp>
      <p:sp>
        <p:nvSpPr>
          <p:cNvPr id="10" name="矩形 1"/>
          <p:cNvSpPr>
            <a:spLocks noChangeArrowheads="1"/>
          </p:cNvSpPr>
          <p:nvPr/>
        </p:nvSpPr>
        <p:spPr bwMode="auto">
          <a:xfrm>
            <a:off x="755576" y="4088378"/>
            <a:ext cx="1740571" cy="369332"/>
          </a:xfrm>
          <a:prstGeom prst="rect">
            <a:avLst/>
          </a:prstGeom>
          <a:solidFill>
            <a:schemeClr val="accent1">
              <a:lumMod val="40000"/>
              <a:lumOff val="60000"/>
            </a:schemeClr>
          </a:solidFill>
          <a:ln>
            <a:noFill/>
          </a:ln>
        </p:spPr>
        <p:txBody>
          <a:bodyPr wrap="square">
            <a:spAutoFit/>
          </a:bodyPr>
          <a:lstStyle/>
          <a:p>
            <a:r>
              <a:rPr lang="en-US" altLang="zh-CN" dirty="0" smtClean="0"/>
              <a:t>Interstate 55</a:t>
            </a:r>
            <a:endParaRPr lang="zh-CN" altLang="en-US" dirty="0"/>
          </a:p>
        </p:txBody>
      </p:sp>
      <p:cxnSp>
        <p:nvCxnSpPr>
          <p:cNvPr id="5" name="Straight Arrow Connector 4"/>
          <p:cNvCxnSpPr/>
          <p:nvPr/>
        </p:nvCxnSpPr>
        <p:spPr>
          <a:xfrm>
            <a:off x="467544" y="1268760"/>
            <a:ext cx="5832648" cy="2819618"/>
          </a:xfrm>
          <a:prstGeom prst="straightConnector1">
            <a:avLst/>
          </a:prstGeom>
          <a:ln w="47625" cmpd="thickThin">
            <a:tailEnd type="arrow"/>
          </a:ln>
        </p:spPr>
        <p:style>
          <a:lnRef idx="1">
            <a:schemeClr val="accent1"/>
          </a:lnRef>
          <a:fillRef idx="0">
            <a:schemeClr val="accent1"/>
          </a:fillRef>
          <a:effectRef idx="0">
            <a:schemeClr val="accent1"/>
          </a:effectRef>
          <a:fontRef idx="minor">
            <a:schemeClr val="tx1"/>
          </a:fontRef>
        </p:style>
      </p:cxnSp>
      <p:sp>
        <p:nvSpPr>
          <p:cNvPr id="6" name="矩形 1"/>
          <p:cNvSpPr>
            <a:spLocks noChangeArrowheads="1"/>
          </p:cNvSpPr>
          <p:nvPr/>
        </p:nvSpPr>
        <p:spPr bwMode="auto">
          <a:xfrm>
            <a:off x="5220072" y="4088378"/>
            <a:ext cx="3923928" cy="369332"/>
          </a:xfrm>
          <a:prstGeom prst="rect">
            <a:avLst/>
          </a:prstGeom>
          <a:solidFill>
            <a:schemeClr val="accent1">
              <a:lumMod val="40000"/>
              <a:lumOff val="60000"/>
            </a:schemeClr>
          </a:solidFill>
          <a:ln>
            <a:noFill/>
          </a:ln>
        </p:spPr>
        <p:txBody>
          <a:bodyPr wrap="square">
            <a:spAutoFit/>
          </a:bodyPr>
          <a:lstStyle/>
          <a:p>
            <a:r>
              <a:rPr lang="en-US" altLang="zh-CN" dirty="0" smtClean="0"/>
              <a:t>Interstate 55 in Missouri</a:t>
            </a:r>
            <a:endParaRPr lang="zh-CN" altLang="en-US" dirty="0"/>
          </a:p>
        </p:txBody>
      </p:sp>
      <p:sp>
        <p:nvSpPr>
          <p:cNvPr id="3" name="Rectangle 2"/>
          <p:cNvSpPr/>
          <p:nvPr/>
        </p:nvSpPr>
        <p:spPr>
          <a:xfrm>
            <a:off x="3851920" y="1918771"/>
            <a:ext cx="5472608" cy="646331"/>
          </a:xfrm>
          <a:prstGeom prst="rect">
            <a:avLst/>
          </a:prstGeom>
        </p:spPr>
        <p:txBody>
          <a:bodyPr wrap="square">
            <a:spAutoFit/>
          </a:bodyPr>
          <a:lstStyle/>
          <a:p>
            <a:r>
              <a:rPr lang="en-US" dirty="0"/>
              <a:t>Carondelet is a neighborhood in the extreme southeastern portion of St. Louis, Missouri.</a:t>
            </a:r>
          </a:p>
        </p:txBody>
      </p:sp>
      <p:cxnSp>
        <p:nvCxnSpPr>
          <p:cNvPr id="7" name="Straight Arrow Connector 6"/>
          <p:cNvCxnSpPr/>
          <p:nvPr/>
        </p:nvCxnSpPr>
        <p:spPr>
          <a:xfrm>
            <a:off x="5652120" y="1268760"/>
            <a:ext cx="0" cy="6500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95</a:t>
            </a:fld>
            <a:endParaRPr lang="en-US" altLang="zh-TW" dirty="0"/>
          </a:p>
        </p:txBody>
      </p:sp>
    </p:spTree>
    <p:extLst>
      <p:ext uri="{BB962C8B-B14F-4D97-AF65-F5344CB8AC3E}">
        <p14:creationId xmlns:p14="http://schemas.microsoft.com/office/powerpoint/2010/main" val="337381154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13840" y="1125539"/>
            <a:ext cx="9227368" cy="1151334"/>
          </a:xfrm>
          <a:solidFill>
            <a:schemeClr val="accent1">
              <a:lumMod val="40000"/>
              <a:lumOff val="60000"/>
            </a:schemeClr>
          </a:solidFill>
        </p:spPr>
        <p:txBody>
          <a:bodyPr>
            <a:normAutofit/>
          </a:bodyPr>
          <a:lstStyle/>
          <a:p>
            <a:pPr marL="0" indent="0">
              <a:buNone/>
              <a:defRPr/>
            </a:pPr>
            <a:r>
              <a:rPr altLang="zh-CN" sz="2000" dirty="0" smtClean="0">
                <a:solidFill>
                  <a:srgbClr val="FF0000"/>
                </a:solidFill>
              </a:rPr>
              <a:t>2008-07-26</a:t>
            </a:r>
          </a:p>
          <a:p>
            <a:pPr marL="0" indent="0">
              <a:buNone/>
              <a:defRPr/>
            </a:pPr>
            <a:r>
              <a:rPr altLang="zh-CN" sz="2000" dirty="0" smtClean="0"/>
              <a:t>During talks in Geneva attended by </a:t>
            </a:r>
            <a:r>
              <a:rPr altLang="zh-CN" sz="2000" dirty="0" smtClean="0">
                <a:solidFill>
                  <a:srgbClr val="FF0000"/>
                </a:solidFill>
              </a:rPr>
              <a:t>William J. Burns </a:t>
            </a:r>
            <a:r>
              <a:rPr altLang="zh-CN" sz="2000" dirty="0" smtClean="0"/>
              <a:t>Iran refused to respond to Solana’s offers.</a:t>
            </a:r>
          </a:p>
          <a:p>
            <a:pPr marL="0" indent="0">
              <a:defRPr/>
            </a:pPr>
            <a:endParaRPr altLang="zh-CN" sz="1800" dirty="0" smtClean="0"/>
          </a:p>
          <a:p>
            <a:pPr marL="0" indent="0">
              <a:defRPr/>
            </a:pPr>
            <a:endParaRPr altLang="zh-CN" sz="1800" dirty="0" smtClean="0"/>
          </a:p>
        </p:txBody>
      </p:sp>
      <p:sp>
        <p:nvSpPr>
          <p:cNvPr id="5" name="Rectangle 1"/>
          <p:cNvSpPr>
            <a:spLocks noGrp="1" noChangeArrowheads="1"/>
          </p:cNvSpPr>
          <p:nvPr>
            <p:ph type="title"/>
          </p:nvPr>
        </p:nvSpPr>
        <p:spPr>
          <a:xfrm>
            <a:off x="197140" y="-180716"/>
            <a:ext cx="8074025" cy="1141413"/>
          </a:xfrm>
        </p:spPr>
        <p:txBody>
          <a:bodyPr lIns="0" tIns="0" rIns="0" bIns="0"/>
          <a:lstStyle/>
          <a:p>
            <a:pPr eaLnBrk="1">
              <a:defRPr/>
            </a:pPr>
            <a:r>
              <a:rPr altLang="zh-CN" sz="3200" dirty="0" smtClean="0">
                <a:sym typeface="Tahoma" pitchFamily="34" charset="0"/>
              </a:rPr>
              <a:t>Commonsense </a:t>
            </a:r>
            <a:r>
              <a:rPr altLang="zh-CN" sz="3200" dirty="0">
                <a:sym typeface="Tahoma" pitchFamily="34" charset="0"/>
              </a:rPr>
              <a:t>Knowledge</a:t>
            </a:r>
            <a:endParaRPr altLang="zh-CN" sz="3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018" y="3563821"/>
            <a:ext cx="1834478" cy="2593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53155" y="3027926"/>
            <a:ext cx="381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err="1" smtClean="0">
                <a:solidFill>
                  <a:srgbClr val="FF0000"/>
                </a:solidFill>
              </a:rPr>
              <a:t>William_J</a:t>
            </a:r>
            <a:r>
              <a:rPr lang="en-US" altLang="zh-CN" b="1" i="1" dirty="0" err="1">
                <a:solidFill>
                  <a:srgbClr val="FF0000"/>
                </a:solidFill>
              </a:rPr>
              <a:t>._Burns</a:t>
            </a:r>
            <a:r>
              <a:rPr lang="en-US" altLang="zh-CN" b="1" i="1" dirty="0">
                <a:solidFill>
                  <a:srgbClr val="FF0000"/>
                </a:solidFill>
              </a:rPr>
              <a:t> (1861-1932</a:t>
            </a:r>
            <a:r>
              <a:rPr lang="en-US" altLang="zh-CN" b="1" i="1" dirty="0" smtClean="0">
                <a:solidFill>
                  <a:srgbClr val="FF0000"/>
                </a:solidFill>
              </a:rPr>
              <a:t>)</a:t>
            </a:r>
            <a:endParaRPr lang="en-US" altLang="zh-CN" b="1" i="1" dirty="0">
              <a:solidFill>
                <a:srgbClr val="FF0000"/>
              </a:solidFill>
            </a:endParaRPr>
          </a:p>
        </p:txBody>
      </p:sp>
      <p:sp>
        <p:nvSpPr>
          <p:cNvPr id="7" name="Rectangle 6"/>
          <p:cNvSpPr/>
          <p:nvPr/>
        </p:nvSpPr>
        <p:spPr>
          <a:xfrm>
            <a:off x="4165963" y="2964307"/>
            <a:ext cx="381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err="1" smtClean="0">
                <a:solidFill>
                  <a:srgbClr val="FF0000"/>
                </a:solidFill>
              </a:rPr>
              <a:t>William_Joseph_Burns</a:t>
            </a:r>
            <a:r>
              <a:rPr lang="en-US" altLang="zh-CN" b="1" i="1" dirty="0" smtClean="0">
                <a:solidFill>
                  <a:srgbClr val="FF0000"/>
                </a:solidFill>
              </a:rPr>
              <a:t> </a:t>
            </a:r>
            <a:r>
              <a:rPr lang="en-US" altLang="zh-CN" b="1" i="1" dirty="0">
                <a:solidFill>
                  <a:srgbClr val="FF0000"/>
                </a:solidFill>
              </a:rPr>
              <a:t>(1956- </a:t>
            </a:r>
            <a:r>
              <a:rPr lang="en-US" altLang="zh-CN" b="1" i="1" dirty="0" smtClean="0">
                <a:solidFill>
                  <a:srgbClr val="FF0000"/>
                </a:solidFill>
              </a:rPr>
              <a:t>)</a:t>
            </a:r>
            <a:endParaRPr lang="en-US" altLang="zh-CN" b="1" i="1" dirty="0">
              <a:solidFill>
                <a:srgbClr val="FF0000"/>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963" y="3428999"/>
            <a:ext cx="1825277" cy="2750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a:xfrm>
            <a:off x="5436096" y="1988840"/>
            <a:ext cx="383505" cy="10390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96</a:t>
            </a:fld>
            <a:endParaRPr lang="en-US" altLang="zh-TW" dirty="0"/>
          </a:p>
        </p:txBody>
      </p:sp>
    </p:spTree>
    <p:extLst>
      <p:ext uri="{BB962C8B-B14F-4D97-AF65-F5344CB8AC3E}">
        <p14:creationId xmlns:p14="http://schemas.microsoft.com/office/powerpoint/2010/main" val="33347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158750" y="1193800"/>
            <a:ext cx="91440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87680" tIns="43840" rIns="87680" bIns="43840">
            <a:spAutoFit/>
          </a:bodyPr>
          <a:lstStyle/>
          <a:p>
            <a:pPr defTabSz="876300">
              <a:tabLst>
                <a:tab pos="163513" algn="l"/>
              </a:tabLst>
            </a:pPr>
            <a:r>
              <a:rPr lang="en-US" sz="900">
                <a:cs typeface="Times New Roman" pitchFamily="18" charset="0"/>
              </a:rPr>
              <a:t> </a:t>
            </a:r>
            <a:endParaRPr lang="en-US" sz="1200">
              <a:cs typeface="Times New Roman" pitchFamily="18" charset="0"/>
            </a:endParaRPr>
          </a:p>
          <a:p>
            <a:pPr defTabSz="876300" eaLnBrk="0" hangingPunct="0">
              <a:tabLst>
                <a:tab pos="163513" algn="l"/>
              </a:tabLst>
            </a:pPr>
            <a:endParaRPr lang="en-US" sz="2300">
              <a:latin typeface="Century Gothic" pitchFamily="34" charset="0"/>
            </a:endParaRPr>
          </a:p>
        </p:txBody>
      </p:sp>
      <p:grpSp>
        <p:nvGrpSpPr>
          <p:cNvPr id="32772" name="Group 38"/>
          <p:cNvGrpSpPr>
            <a:grpSpLocks/>
          </p:cNvGrpSpPr>
          <p:nvPr/>
        </p:nvGrpSpPr>
        <p:grpSpPr bwMode="auto">
          <a:xfrm>
            <a:off x="854075" y="1428750"/>
            <a:ext cx="8042275" cy="4191000"/>
            <a:chOff x="538" y="900"/>
            <a:chExt cx="5066" cy="2640"/>
          </a:xfrm>
        </p:grpSpPr>
        <p:sp>
          <p:nvSpPr>
            <p:cNvPr id="32775" name="Text Box 7"/>
            <p:cNvSpPr txBox="1">
              <a:spLocks noChangeArrowheads="1"/>
            </p:cNvSpPr>
            <p:nvPr/>
          </p:nvSpPr>
          <p:spPr bwMode="auto">
            <a:xfrm>
              <a:off x="1129" y="971"/>
              <a:ext cx="2885"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87680" tIns="43840" rIns="87680" bIns="43840">
              <a:spAutoFit/>
            </a:bodyPr>
            <a:lstStyle>
              <a:lvl1pPr defTabSz="876300" eaLnBrk="0" hangingPunct="0">
                <a:defRPr>
                  <a:solidFill>
                    <a:schemeClr val="tx1"/>
                  </a:solidFill>
                  <a:latin typeface="Arial" pitchFamily="34" charset="0"/>
                  <a:cs typeface="Arial" pitchFamily="34" charset="0"/>
                </a:defRPr>
              </a:lvl1pPr>
              <a:lvl2pPr marL="742950" indent="-285750" defTabSz="876300" eaLnBrk="0" hangingPunct="0">
                <a:defRPr>
                  <a:solidFill>
                    <a:schemeClr val="tx1"/>
                  </a:solidFill>
                  <a:latin typeface="Arial" pitchFamily="34" charset="0"/>
                  <a:cs typeface="Arial" pitchFamily="34" charset="0"/>
                </a:defRPr>
              </a:lvl2pPr>
              <a:lvl3pPr marL="1143000" indent="-228600" defTabSz="876300" eaLnBrk="0" hangingPunct="0">
                <a:defRPr>
                  <a:solidFill>
                    <a:schemeClr val="tx1"/>
                  </a:solidFill>
                  <a:latin typeface="Arial" pitchFamily="34" charset="0"/>
                  <a:cs typeface="Arial" pitchFamily="34" charset="0"/>
                </a:defRPr>
              </a:lvl3pPr>
              <a:lvl4pPr marL="1600200" indent="-228600" defTabSz="876300" eaLnBrk="0" hangingPunct="0">
                <a:defRPr>
                  <a:solidFill>
                    <a:schemeClr val="tx1"/>
                  </a:solidFill>
                  <a:latin typeface="Arial" pitchFamily="34" charset="0"/>
                  <a:cs typeface="Arial" pitchFamily="34" charset="0"/>
                </a:defRPr>
              </a:lvl4pPr>
              <a:lvl5pPr marL="2057400" indent="-228600" defTabSz="876300" eaLnBrk="0" hangingPunct="0">
                <a:defRPr>
                  <a:solidFill>
                    <a:schemeClr val="tx1"/>
                  </a:solidFill>
                  <a:latin typeface="Arial" pitchFamily="34" charset="0"/>
                  <a:cs typeface="Arial" pitchFamily="34" charset="0"/>
                </a:defRPr>
              </a:lvl5pPr>
              <a:lvl6pPr marL="2514600" indent="-228600" defTabSz="8763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63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63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63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n-US" sz="1200">
                <a:latin typeface="Century Gothic" pitchFamily="34" charset="0"/>
              </a:endParaRPr>
            </a:p>
          </p:txBody>
        </p:sp>
        <p:pic>
          <p:nvPicPr>
            <p:cNvPr id="327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 y="1524"/>
              <a:ext cx="642" cy="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4" y="1438"/>
              <a:ext cx="700" cy="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Oval 6"/>
            <p:cNvSpPr>
              <a:spLocks noChangeArrowheads="1"/>
            </p:cNvSpPr>
            <p:nvPr/>
          </p:nvSpPr>
          <p:spPr bwMode="auto">
            <a:xfrm>
              <a:off x="2996" y="1732"/>
              <a:ext cx="1782" cy="952"/>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a:t>Abdulrahman al-Omari</a:t>
              </a:r>
            </a:p>
            <a:p>
              <a:pPr algn="ctr"/>
              <a:r>
                <a:rPr lang="en-US"/>
                <a:t>Abdul Rahman Alomari</a:t>
              </a:r>
            </a:p>
            <a:p>
              <a:pPr algn="ctr"/>
              <a:r>
                <a:rPr lang="en-US"/>
                <a:t>Alomari</a:t>
              </a:r>
            </a:p>
            <a:p>
              <a:pPr algn="ctr"/>
              <a:r>
                <a:rPr lang="en-US"/>
                <a:t>Al-Umari</a:t>
              </a:r>
            </a:p>
          </p:txBody>
        </p:sp>
        <p:sp>
          <p:nvSpPr>
            <p:cNvPr id="32779" name="Oval 7"/>
            <p:cNvSpPr>
              <a:spLocks noChangeArrowheads="1"/>
            </p:cNvSpPr>
            <p:nvPr/>
          </p:nvSpPr>
          <p:spPr bwMode="auto">
            <a:xfrm>
              <a:off x="1384" y="1732"/>
              <a:ext cx="1612" cy="857"/>
            </a:xfrm>
            <a:prstGeom prst="ellipse">
              <a:avLst/>
            </a:prstGeom>
            <a:solidFill>
              <a:srgbClr val="FF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a:t>Abdul Aziz Al-Omari</a:t>
              </a:r>
            </a:p>
            <a:p>
              <a:pPr algn="ctr"/>
              <a:r>
                <a:rPr lang="en-US"/>
                <a:t>Alomari</a:t>
              </a:r>
            </a:p>
            <a:p>
              <a:pPr algn="ctr"/>
              <a:r>
                <a:rPr lang="en-US"/>
                <a:t>Al-Umari</a:t>
              </a:r>
            </a:p>
          </p:txBody>
        </p:sp>
        <p:sp>
          <p:nvSpPr>
            <p:cNvPr id="32780" name="Oval 8"/>
            <p:cNvSpPr>
              <a:spLocks noChangeArrowheads="1"/>
            </p:cNvSpPr>
            <p:nvPr/>
          </p:nvSpPr>
          <p:spPr bwMode="auto">
            <a:xfrm>
              <a:off x="1214" y="1447"/>
              <a:ext cx="3734" cy="1427"/>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32781" name="Line 9"/>
            <p:cNvSpPr>
              <a:spLocks noChangeShapeType="1"/>
            </p:cNvSpPr>
            <p:nvPr/>
          </p:nvSpPr>
          <p:spPr bwMode="auto">
            <a:xfrm>
              <a:off x="2976" y="1392"/>
              <a:ext cx="0" cy="1807"/>
            </a:xfrm>
            <a:prstGeom prst="line">
              <a:avLst/>
            </a:prstGeom>
            <a:noFill/>
            <a:ln w="47625">
              <a:solidFill>
                <a:srgbClr val="8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2" name="Line 10"/>
            <p:cNvSpPr>
              <a:spLocks noChangeShapeType="1"/>
            </p:cNvSpPr>
            <p:nvPr/>
          </p:nvSpPr>
          <p:spPr bwMode="auto">
            <a:xfrm flipH="1">
              <a:off x="2402" y="2589"/>
              <a:ext cx="0" cy="57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3" name="Oval 11"/>
            <p:cNvSpPr>
              <a:spLocks noChangeArrowheads="1"/>
            </p:cNvSpPr>
            <p:nvPr/>
          </p:nvSpPr>
          <p:spPr bwMode="auto">
            <a:xfrm>
              <a:off x="1861" y="3124"/>
              <a:ext cx="1103" cy="380"/>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99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sz="1600"/>
                <a:t>Mohamed Atta</a:t>
              </a:r>
            </a:p>
          </p:txBody>
        </p:sp>
        <p:sp>
          <p:nvSpPr>
            <p:cNvPr id="32784" name="Rectangle 12"/>
            <p:cNvSpPr>
              <a:spLocks noChangeArrowheads="1"/>
            </p:cNvSpPr>
            <p:nvPr/>
          </p:nvSpPr>
          <p:spPr bwMode="auto">
            <a:xfrm>
              <a:off x="1723" y="2850"/>
              <a:ext cx="679"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t>Supervisor</a:t>
              </a:r>
            </a:p>
          </p:txBody>
        </p:sp>
        <p:sp>
          <p:nvSpPr>
            <p:cNvPr id="32785" name="Line 13"/>
            <p:cNvSpPr>
              <a:spLocks noChangeShapeType="1"/>
            </p:cNvSpPr>
            <p:nvPr/>
          </p:nvSpPr>
          <p:spPr bwMode="auto">
            <a:xfrm flipH="1">
              <a:off x="1405" y="2565"/>
              <a:ext cx="509" cy="5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6" name="Oval 14"/>
            <p:cNvSpPr>
              <a:spLocks noChangeArrowheads="1"/>
            </p:cNvSpPr>
            <p:nvPr/>
          </p:nvSpPr>
          <p:spPr bwMode="auto">
            <a:xfrm>
              <a:off x="875" y="3112"/>
              <a:ext cx="848" cy="380"/>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99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sz="1600"/>
                <a:t>Al-Qaeda</a:t>
              </a:r>
            </a:p>
          </p:txBody>
        </p:sp>
        <p:sp>
          <p:nvSpPr>
            <p:cNvPr id="32787" name="Rectangle 15"/>
            <p:cNvSpPr>
              <a:spLocks noChangeArrowheads="1"/>
            </p:cNvSpPr>
            <p:nvPr/>
          </p:nvSpPr>
          <p:spPr bwMode="auto">
            <a:xfrm>
              <a:off x="875" y="2779"/>
              <a:ext cx="678"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t>Member-of</a:t>
              </a:r>
            </a:p>
          </p:txBody>
        </p:sp>
        <p:sp>
          <p:nvSpPr>
            <p:cNvPr id="32788" name="Line 16"/>
            <p:cNvSpPr>
              <a:spLocks noChangeShapeType="1"/>
            </p:cNvSpPr>
            <p:nvPr/>
          </p:nvSpPr>
          <p:spPr bwMode="auto">
            <a:xfrm flipH="1" flipV="1">
              <a:off x="1553" y="1352"/>
              <a:ext cx="425" cy="3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9" name="Oval 17"/>
            <p:cNvSpPr>
              <a:spLocks noChangeArrowheads="1"/>
            </p:cNvSpPr>
            <p:nvPr/>
          </p:nvSpPr>
          <p:spPr bwMode="auto">
            <a:xfrm>
              <a:off x="2572" y="912"/>
              <a:ext cx="848" cy="380"/>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99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sz="1600"/>
                <a:t>Saudi Arabia</a:t>
              </a:r>
            </a:p>
          </p:txBody>
        </p:sp>
        <p:sp>
          <p:nvSpPr>
            <p:cNvPr id="32790" name="Rectangle 18"/>
            <p:cNvSpPr>
              <a:spLocks noChangeArrowheads="1"/>
            </p:cNvSpPr>
            <p:nvPr/>
          </p:nvSpPr>
          <p:spPr bwMode="auto">
            <a:xfrm>
              <a:off x="1331" y="1447"/>
              <a:ext cx="679"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t>Attend-school</a:t>
              </a:r>
            </a:p>
          </p:txBody>
        </p:sp>
        <p:sp>
          <p:nvSpPr>
            <p:cNvPr id="32791" name="Oval 19"/>
            <p:cNvSpPr>
              <a:spLocks noChangeArrowheads="1"/>
            </p:cNvSpPr>
            <p:nvPr/>
          </p:nvSpPr>
          <p:spPr bwMode="auto">
            <a:xfrm>
              <a:off x="620" y="900"/>
              <a:ext cx="1782" cy="47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99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sz="1600"/>
                <a:t>Imam Muhammad Ibn </a:t>
              </a:r>
            </a:p>
            <a:p>
              <a:pPr algn="ctr"/>
              <a:r>
                <a:rPr lang="en-US" sz="1600"/>
                <a:t>Saud Islamic University</a:t>
              </a:r>
            </a:p>
          </p:txBody>
        </p:sp>
        <p:sp>
          <p:nvSpPr>
            <p:cNvPr id="32792" name="Line 20"/>
            <p:cNvSpPr>
              <a:spLocks noChangeShapeType="1"/>
            </p:cNvSpPr>
            <p:nvPr/>
          </p:nvSpPr>
          <p:spPr bwMode="auto">
            <a:xfrm flipV="1">
              <a:off x="2232" y="1257"/>
              <a:ext cx="509" cy="4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3" name="Rectangle 21"/>
            <p:cNvSpPr>
              <a:spLocks noChangeArrowheads="1"/>
            </p:cNvSpPr>
            <p:nvPr/>
          </p:nvSpPr>
          <p:spPr bwMode="auto">
            <a:xfrm>
              <a:off x="2317" y="1542"/>
              <a:ext cx="679"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t>Nationality</a:t>
              </a:r>
            </a:p>
          </p:txBody>
        </p:sp>
        <p:sp>
          <p:nvSpPr>
            <p:cNvPr id="32794" name="Oval 22"/>
            <p:cNvSpPr>
              <a:spLocks noChangeArrowheads="1"/>
            </p:cNvSpPr>
            <p:nvPr/>
          </p:nvSpPr>
          <p:spPr bwMode="auto">
            <a:xfrm>
              <a:off x="3166" y="3064"/>
              <a:ext cx="1103" cy="47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99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sz="1600"/>
                <a:t>Vero Beach, </a:t>
              </a:r>
            </a:p>
            <a:p>
              <a:pPr algn="ctr"/>
              <a:r>
                <a:rPr lang="en-US" sz="1600"/>
                <a:t>Florida</a:t>
              </a:r>
            </a:p>
          </p:txBody>
        </p:sp>
        <p:sp>
          <p:nvSpPr>
            <p:cNvPr id="32795" name="Line 23"/>
            <p:cNvSpPr>
              <a:spLocks noChangeShapeType="1"/>
            </p:cNvSpPr>
            <p:nvPr/>
          </p:nvSpPr>
          <p:spPr bwMode="auto">
            <a:xfrm>
              <a:off x="2487" y="2553"/>
              <a:ext cx="1103" cy="51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6" name="Rectangle 24"/>
            <p:cNvSpPr>
              <a:spLocks noChangeArrowheads="1"/>
            </p:cNvSpPr>
            <p:nvPr/>
          </p:nvSpPr>
          <p:spPr bwMode="auto">
            <a:xfrm>
              <a:off x="2635" y="2660"/>
              <a:ext cx="679"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t>City-of-residence</a:t>
              </a:r>
            </a:p>
          </p:txBody>
        </p:sp>
        <p:sp>
          <p:nvSpPr>
            <p:cNvPr id="32797" name="Line 25"/>
            <p:cNvSpPr>
              <a:spLocks noChangeShapeType="1"/>
            </p:cNvSpPr>
            <p:nvPr/>
          </p:nvSpPr>
          <p:spPr bwMode="auto">
            <a:xfrm flipH="1">
              <a:off x="3845" y="2684"/>
              <a:ext cx="169" cy="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8" name="Rectangle 26"/>
            <p:cNvSpPr>
              <a:spLocks noChangeArrowheads="1"/>
            </p:cNvSpPr>
            <p:nvPr/>
          </p:nvSpPr>
          <p:spPr bwMode="auto">
            <a:xfrm>
              <a:off x="3664" y="2779"/>
              <a:ext cx="679"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t>City-of-residence</a:t>
              </a:r>
            </a:p>
          </p:txBody>
        </p:sp>
        <p:sp>
          <p:nvSpPr>
            <p:cNvPr id="32799" name="Line 27"/>
            <p:cNvSpPr>
              <a:spLocks noChangeShapeType="1"/>
            </p:cNvSpPr>
            <p:nvPr/>
          </p:nvSpPr>
          <p:spPr bwMode="auto">
            <a:xfrm flipV="1">
              <a:off x="3845" y="1352"/>
              <a:ext cx="339" cy="3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0" name="Oval 28"/>
            <p:cNvSpPr>
              <a:spLocks noChangeArrowheads="1"/>
            </p:cNvSpPr>
            <p:nvPr/>
          </p:nvSpPr>
          <p:spPr bwMode="auto">
            <a:xfrm>
              <a:off x="3845" y="971"/>
              <a:ext cx="848" cy="381"/>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99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sz="1600"/>
                <a:t>JFK Airport</a:t>
              </a:r>
            </a:p>
          </p:txBody>
        </p:sp>
        <p:sp>
          <p:nvSpPr>
            <p:cNvPr id="32801" name="Rectangle 29"/>
            <p:cNvSpPr>
              <a:spLocks noChangeArrowheads="1"/>
            </p:cNvSpPr>
            <p:nvPr/>
          </p:nvSpPr>
          <p:spPr bwMode="auto">
            <a:xfrm>
              <a:off x="3823" y="1423"/>
              <a:ext cx="679"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t>Employee-of</a:t>
              </a:r>
            </a:p>
          </p:txBody>
        </p:sp>
        <p:sp>
          <p:nvSpPr>
            <p:cNvPr id="32802" name="Line 30"/>
            <p:cNvSpPr>
              <a:spLocks noChangeShapeType="1"/>
            </p:cNvSpPr>
            <p:nvPr/>
          </p:nvSpPr>
          <p:spPr bwMode="auto">
            <a:xfrm flipH="1" flipV="1">
              <a:off x="3251" y="1209"/>
              <a:ext cx="339" cy="5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3" name="Rectangle 31"/>
            <p:cNvSpPr>
              <a:spLocks noChangeArrowheads="1"/>
            </p:cNvSpPr>
            <p:nvPr/>
          </p:nvSpPr>
          <p:spPr bwMode="auto">
            <a:xfrm>
              <a:off x="3060" y="1506"/>
              <a:ext cx="679"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t>Nationality</a:t>
              </a:r>
            </a:p>
          </p:txBody>
        </p:sp>
        <p:sp>
          <p:nvSpPr>
            <p:cNvPr id="32804" name="Oval 32"/>
            <p:cNvSpPr>
              <a:spLocks noChangeArrowheads="1"/>
            </p:cNvSpPr>
            <p:nvPr/>
          </p:nvSpPr>
          <p:spPr bwMode="auto">
            <a:xfrm>
              <a:off x="4269" y="3064"/>
              <a:ext cx="1103" cy="47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99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sz="1600"/>
                <a:t>Florida </a:t>
              </a:r>
            </a:p>
            <a:p>
              <a:pPr algn="ctr"/>
              <a:r>
                <a:rPr lang="en-US" sz="1600"/>
                <a:t>Flight School</a:t>
              </a:r>
            </a:p>
          </p:txBody>
        </p:sp>
        <p:sp>
          <p:nvSpPr>
            <p:cNvPr id="32805" name="Line 33"/>
            <p:cNvSpPr>
              <a:spLocks noChangeShapeType="1"/>
            </p:cNvSpPr>
            <p:nvPr/>
          </p:nvSpPr>
          <p:spPr bwMode="auto">
            <a:xfrm>
              <a:off x="4439" y="2565"/>
              <a:ext cx="424" cy="49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6" name="Rectangle 34"/>
            <p:cNvSpPr>
              <a:spLocks noChangeArrowheads="1"/>
            </p:cNvSpPr>
            <p:nvPr/>
          </p:nvSpPr>
          <p:spPr bwMode="auto">
            <a:xfrm>
              <a:off x="4608" y="2684"/>
              <a:ext cx="679"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t>Attend-school</a:t>
              </a:r>
            </a:p>
          </p:txBody>
        </p:sp>
      </p:grpSp>
      <p:sp>
        <p:nvSpPr>
          <p:cNvPr id="32773" name="Rectangle 3"/>
          <p:cNvSpPr>
            <a:spLocks noChangeArrowheads="1"/>
          </p:cNvSpPr>
          <p:nvPr/>
        </p:nvSpPr>
        <p:spPr bwMode="auto">
          <a:xfrm>
            <a:off x="450850" y="590550"/>
            <a:ext cx="822960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buClr>
                <a:schemeClr val="accent1"/>
              </a:buClr>
              <a:buSzPct val="65000"/>
              <a:buFont typeface="Wingdings" pitchFamily="2" charset="2"/>
              <a:buNone/>
            </a:pPr>
            <a:endParaRPr lang="en-US" altLang="zh-CN" sz="2400">
              <a:ea typeface="宋体" pitchFamily="2" charset="-122"/>
            </a:endParaRPr>
          </a:p>
        </p:txBody>
      </p:sp>
      <p:sp>
        <p:nvSpPr>
          <p:cNvPr id="32774" name="Rectangle 2"/>
          <p:cNvSpPr>
            <a:spLocks noChangeArrowheads="1"/>
          </p:cNvSpPr>
          <p:nvPr/>
        </p:nvSpPr>
        <p:spPr bwMode="auto">
          <a:xfrm>
            <a:off x="163513" y="288925"/>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zh-CN" sz="3200" dirty="0" smtClean="0">
                <a:solidFill>
                  <a:srgbClr val="990000"/>
                </a:solidFill>
                <a:effectLst>
                  <a:outerShdw blurRad="63500" dist="38100" dir="5400000" algn="t" rotWithShape="0">
                    <a:prstClr val="black">
                      <a:alpha val="25000"/>
                    </a:prstClr>
                  </a:outerShdw>
                </a:effectLst>
                <a:latin typeface="Palatino Linotype"/>
                <a:cs typeface="MS PGothic" charset="0"/>
              </a:rPr>
              <a:t>Rich Context (Information Networks)</a:t>
            </a:r>
          </a:p>
        </p:txBody>
      </p:sp>
    </p:spTree>
    <p:extLst>
      <p:ext uri="{BB962C8B-B14F-4D97-AF65-F5344CB8AC3E}">
        <p14:creationId xmlns:p14="http://schemas.microsoft.com/office/powerpoint/2010/main" val="76993913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txBox="1">
            <a:spLocks noChangeArrowheads="1"/>
          </p:cNvSpPr>
          <p:nvPr/>
        </p:nvSpPr>
        <p:spPr bwMode="auto">
          <a:xfrm>
            <a:off x="275693" y="836712"/>
            <a:ext cx="887095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457200" indent="-457200" eaLnBrk="0" hangingPunct="0">
              <a:defRPr sz="2400">
                <a:solidFill>
                  <a:schemeClr val="tx1"/>
                </a:solidFill>
                <a:latin typeface="Arial" pitchFamily="34" charset="0"/>
                <a:ea typeface="MS PGothic" pitchFamily="34" charset="-128"/>
              </a:defRPr>
            </a:lvl1pPr>
            <a:lvl2pPr marL="800100" indent="-45720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buFont typeface="Arial" pitchFamily="34" charset="0"/>
              <a:buChar char="•"/>
              <a:defRPr/>
            </a:pPr>
            <a:r>
              <a:rPr lang="en-US" sz="2000" dirty="0" smtClean="0"/>
              <a:t>“</a:t>
            </a:r>
            <a:r>
              <a:rPr lang="en-US" sz="2000" dirty="0"/>
              <a:t>Supreme Court” (in </a:t>
            </a:r>
            <a:r>
              <a:rPr lang="en-US" sz="2000" dirty="0" smtClean="0"/>
              <a:t>Japan, China</a:t>
            </a:r>
            <a:r>
              <a:rPr lang="en-US" sz="2000" dirty="0"/>
              <a:t>, U.S., Macedonia, etc</a:t>
            </a:r>
            <a:r>
              <a:rPr lang="en-US" sz="2000" dirty="0" smtClean="0"/>
              <a:t>.)</a:t>
            </a:r>
          </a:p>
          <a:p>
            <a:pPr marL="0" indent="0">
              <a:defRPr/>
            </a:pPr>
            <a:endParaRPr lang="en-US" sz="2000" dirty="0" smtClean="0"/>
          </a:p>
          <a:p>
            <a:pPr>
              <a:buFont typeface="Arial" pitchFamily="34" charset="0"/>
              <a:buChar char="•"/>
              <a:defRPr/>
            </a:pPr>
            <a:r>
              <a:rPr lang="en-US" sz="2000" dirty="0" smtClean="0"/>
              <a:t>“</a:t>
            </a:r>
            <a:r>
              <a:rPr lang="en-US" sz="2000" dirty="0"/>
              <a:t>LDP (</a:t>
            </a:r>
            <a:r>
              <a:rPr lang="en-US" sz="2000" dirty="0" smtClean="0"/>
              <a:t>Liberty and </a:t>
            </a:r>
            <a:r>
              <a:rPr lang="en-US" sz="2000" dirty="0"/>
              <a:t>Democracy Party)” (in Australia, Japan, etc</a:t>
            </a:r>
            <a:r>
              <a:rPr lang="en-US" sz="2000" dirty="0" smtClean="0"/>
              <a:t>.)</a:t>
            </a:r>
          </a:p>
          <a:p>
            <a:pPr>
              <a:buFont typeface="Arial" pitchFamily="34" charset="0"/>
              <a:buChar char="•"/>
              <a:defRPr/>
            </a:pPr>
            <a:endParaRPr lang="en-US" sz="2000" dirty="0" smtClean="0"/>
          </a:p>
          <a:p>
            <a:pPr>
              <a:buFont typeface="Arial" pitchFamily="34" charset="0"/>
              <a:buChar char="•"/>
              <a:defRPr/>
            </a:pPr>
            <a:r>
              <a:rPr lang="en-US" sz="2000" dirty="0" smtClean="0"/>
              <a:t>“</a:t>
            </a:r>
            <a:r>
              <a:rPr lang="en-US" sz="2000" dirty="0"/>
              <a:t>Newcastle University” can be located in UK </a:t>
            </a:r>
            <a:r>
              <a:rPr lang="en-US" sz="2000" dirty="0" smtClean="0"/>
              <a:t>or Australia</a:t>
            </a:r>
          </a:p>
          <a:p>
            <a:pPr>
              <a:buFont typeface="Arial" pitchFamily="34" charset="0"/>
              <a:buChar char="•"/>
              <a:defRPr/>
            </a:pPr>
            <a:endParaRPr lang="en-US" sz="2000" dirty="0" smtClean="0"/>
          </a:p>
          <a:p>
            <a:pPr>
              <a:buFont typeface="Arial" pitchFamily="34" charset="0"/>
              <a:buChar char="•"/>
              <a:defRPr/>
            </a:pPr>
            <a:r>
              <a:rPr lang="en-US" sz="2000" dirty="0" smtClean="0"/>
              <a:t>Many </a:t>
            </a:r>
            <a:r>
              <a:rPr lang="en-US" sz="2000" dirty="0"/>
              <a:t>person entities share the </a:t>
            </a:r>
            <a:r>
              <a:rPr lang="en-US" sz="2000" dirty="0" smtClean="0"/>
              <a:t>same common </a:t>
            </a:r>
            <a:r>
              <a:rPr lang="en-US" sz="2000" dirty="0"/>
              <a:t>names such as “Albert”, “Pasha”, </a:t>
            </a:r>
            <a:r>
              <a:rPr lang="en-US" sz="2000" dirty="0" smtClean="0"/>
              <a:t>etc.</a:t>
            </a:r>
          </a:p>
          <a:p>
            <a:pPr>
              <a:buFont typeface="Arial" pitchFamily="34" charset="0"/>
              <a:buChar char="•"/>
              <a:defRPr/>
            </a:pPr>
            <a:endParaRPr lang="en-US" sz="2000" dirty="0" smtClean="0"/>
          </a:p>
          <a:p>
            <a:pPr>
              <a:buFont typeface="Arial" pitchFamily="34" charset="0"/>
              <a:buChar char="•"/>
              <a:defRPr/>
            </a:pPr>
            <a:r>
              <a:rPr lang="en-US" sz="2000" dirty="0" smtClean="0"/>
              <a:t>“</a:t>
            </a:r>
            <a:r>
              <a:rPr lang="en-US" sz="2000" dirty="0" err="1" smtClean="0"/>
              <a:t>Ji</a:t>
            </a:r>
            <a:r>
              <a:rPr lang="en-US" sz="2000" dirty="0" smtClean="0"/>
              <a:t> county</a:t>
            </a:r>
            <a:r>
              <a:rPr lang="en-US" sz="2000" dirty="0"/>
              <a:t>” can be located in “Shanxi” or “Tianjin</a:t>
            </a:r>
            <a:r>
              <a:rPr lang="en-US" sz="2000" dirty="0" smtClean="0"/>
              <a:t>”</a:t>
            </a:r>
            <a:endParaRPr lang="en-US" sz="2000" dirty="0"/>
          </a:p>
          <a:p>
            <a:endParaRPr lang="en-US" sz="2000" dirty="0" smtClean="0"/>
          </a:p>
        </p:txBody>
      </p:sp>
      <p:sp>
        <p:nvSpPr>
          <p:cNvPr id="10244" name="Title 1"/>
          <p:cNvSpPr txBox="1">
            <a:spLocks/>
          </p:cNvSpPr>
          <p:nvPr/>
        </p:nvSpPr>
        <p:spPr bwMode="auto">
          <a:xfrm>
            <a:off x="457200" y="0"/>
            <a:ext cx="82296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nSpc>
                <a:spcPts val="5800"/>
              </a:lnSpc>
            </a:pP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Rich Context</a:t>
            </a:r>
            <a:endParaRPr lang="en-US" sz="3200" dirty="0">
              <a:solidFill>
                <a:srgbClr val="990000"/>
              </a:solidFill>
              <a:effectLst>
                <a:outerShdw blurRad="63500" dist="38100" dir="5400000" algn="t" rotWithShape="0">
                  <a:prstClr val="black">
                    <a:alpha val="25000"/>
                  </a:prstClr>
                </a:outerShdw>
              </a:effectLst>
              <a:latin typeface="Palatino Linotype"/>
              <a:cs typeface="MS PGothic" charset="0"/>
            </a:endParaRPr>
          </a:p>
        </p:txBody>
      </p:sp>
    </p:spTree>
    <p:extLst>
      <p:ext uri="{BB962C8B-B14F-4D97-AF65-F5344CB8AC3E}">
        <p14:creationId xmlns:p14="http://schemas.microsoft.com/office/powerpoint/2010/main" val="241249219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txBox="1">
            <a:spLocks noChangeArrowheads="1"/>
          </p:cNvSpPr>
          <p:nvPr/>
        </p:nvSpPr>
        <p:spPr bwMode="auto">
          <a:xfrm>
            <a:off x="381000" y="1069975"/>
            <a:ext cx="887095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457200" indent="-457200" eaLnBrk="0" hangingPunct="0">
              <a:defRPr sz="2400">
                <a:solidFill>
                  <a:schemeClr val="tx1"/>
                </a:solidFill>
                <a:latin typeface="Arial" pitchFamily="34" charset="0"/>
                <a:ea typeface="MS PGothic" pitchFamily="34" charset="-128"/>
              </a:defRPr>
            </a:lvl1pPr>
            <a:lvl2pPr marL="800100" indent="-45720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indent="0">
              <a:defRPr/>
            </a:pPr>
            <a:r>
              <a:rPr lang="en-US" dirty="0" smtClean="0">
                <a:latin typeface="Calibri" panose="020F0502020204030204" pitchFamily="34" charset="0"/>
                <a:cs typeface="Calibri" panose="020F0502020204030204" pitchFamily="34" charset="0"/>
              </a:rPr>
              <a:t>Brazilian </a:t>
            </a:r>
            <a:r>
              <a:rPr lang="en-US" dirty="0">
                <a:latin typeface="Calibri" panose="020F0502020204030204" pitchFamily="34" charset="0"/>
                <a:cs typeface="Calibri" panose="020F0502020204030204" pitchFamily="34" charset="0"/>
              </a:rPr>
              <a:t>government and </a:t>
            </a:r>
            <a:r>
              <a:rPr lang="en-US" b="1" dirty="0">
                <a:solidFill>
                  <a:srgbClr val="C00000"/>
                </a:solidFill>
                <a:latin typeface="Calibri" panose="020F0502020204030204" pitchFamily="34" charset="0"/>
                <a:cs typeface="Calibri" panose="020F0502020204030204" pitchFamily="34" charset="0"/>
              </a:rPr>
              <a:t>Abbott Laboratories </a:t>
            </a:r>
            <a:r>
              <a:rPr lang="en-US" dirty="0">
                <a:latin typeface="Calibri" panose="020F0502020204030204" pitchFamily="34" charset="0"/>
                <a:cs typeface="Calibri" panose="020F0502020204030204" pitchFamily="34" charset="0"/>
              </a:rPr>
              <a:t>agree on lower price for AIDS drug </a:t>
            </a:r>
            <a:r>
              <a:rPr lang="en-US" dirty="0" err="1">
                <a:latin typeface="Calibri" panose="020F0502020204030204" pitchFamily="34" charset="0"/>
                <a:cs typeface="Calibri" panose="020F0502020204030204" pitchFamily="34" charset="0"/>
              </a:rPr>
              <a:t>Kaletra</a:t>
            </a:r>
            <a:r>
              <a:rPr lang="en-US" dirty="0">
                <a:latin typeface="Calibri" panose="020F0502020204030204" pitchFamily="34" charset="0"/>
                <a:cs typeface="Calibri" panose="020F0502020204030204" pitchFamily="34" charset="0"/>
              </a:rPr>
              <a:t> in response to Brazilian threat to violate the patent</a:t>
            </a:r>
            <a:r>
              <a:rPr lang="en-US" dirty="0" smtClean="0">
                <a:latin typeface="Calibri" panose="020F0502020204030204" pitchFamily="34" charset="0"/>
                <a:cs typeface="Calibri" panose="020F0502020204030204" pitchFamily="34" charset="0"/>
              </a:rPr>
              <a:t>.</a:t>
            </a:r>
          </a:p>
          <a:p>
            <a:pPr marL="0" indent="0">
              <a:defRPr/>
            </a:pPr>
            <a:endParaRPr lang="en-US" dirty="0">
              <a:latin typeface="Calibri" panose="020F0502020204030204" pitchFamily="34" charset="0"/>
              <a:cs typeface="Calibri" panose="020F0502020204030204" pitchFamily="34" charset="0"/>
            </a:endParaRPr>
          </a:p>
          <a:p>
            <a:pPr marL="0" indent="0">
              <a:defRPr/>
            </a:pPr>
            <a:r>
              <a:rPr lang="en-US" dirty="0">
                <a:latin typeface="Calibri" panose="020F0502020204030204" pitchFamily="34" charset="0"/>
                <a:cs typeface="Calibri" panose="020F0502020204030204" pitchFamily="34" charset="0"/>
              </a:rPr>
              <a:t>According to WHO studies the price of the drug was exorbitant and the Brazilian government demanded that </a:t>
            </a:r>
            <a:r>
              <a:rPr lang="en-US" b="1" dirty="0">
                <a:solidFill>
                  <a:srgbClr val="C00000"/>
                </a:solidFill>
                <a:latin typeface="Calibri" panose="020F0502020204030204" pitchFamily="34" charset="0"/>
                <a:cs typeface="Calibri" panose="020F0502020204030204" pitchFamily="34" charset="0"/>
              </a:rPr>
              <a:t>Abbot</a:t>
            </a:r>
            <a:r>
              <a:rPr lang="en-US" dirty="0">
                <a:latin typeface="Calibri" panose="020F0502020204030204" pitchFamily="34" charset="0"/>
                <a:cs typeface="Calibri" panose="020F0502020204030204" pitchFamily="34" charset="0"/>
              </a:rPr>
              <a:t> lower the price</a:t>
            </a:r>
            <a:r>
              <a:rPr lang="en-US" dirty="0" smtClean="0">
                <a:latin typeface="Calibri" panose="020F0502020204030204" pitchFamily="34" charset="0"/>
                <a:cs typeface="Calibri" panose="020F0502020204030204" pitchFamily="34" charset="0"/>
              </a:rPr>
              <a:t>.</a:t>
            </a:r>
          </a:p>
          <a:p>
            <a:pPr marL="0" indent="0">
              <a:defRPr/>
            </a:pPr>
            <a:endParaRPr lang="en-US" dirty="0" smtClean="0">
              <a:latin typeface="Calibri" panose="020F0502020204030204" pitchFamily="34" charset="0"/>
              <a:cs typeface="Calibri" panose="020F0502020204030204" pitchFamily="34" charset="0"/>
            </a:endParaRPr>
          </a:p>
          <a:p>
            <a:pPr>
              <a:buFont typeface="Arial" pitchFamily="34" charset="0"/>
              <a:buChar char="•"/>
              <a:defRPr/>
            </a:pPr>
            <a:endParaRPr lang="en-US" dirty="0" smtClean="0">
              <a:latin typeface="Calibri" panose="020F0502020204030204" pitchFamily="34" charset="0"/>
              <a:cs typeface="Calibri" panose="020F0502020204030204" pitchFamily="34" charset="0"/>
            </a:endParaRPr>
          </a:p>
          <a:p>
            <a:pPr>
              <a:buFont typeface="Arial" pitchFamily="34" charset="0"/>
              <a:buChar char="•"/>
              <a:defRPr/>
            </a:pPr>
            <a:endParaRPr lang="en-US" dirty="0">
              <a:latin typeface="Calibri" panose="020F0502020204030204" pitchFamily="34" charset="0"/>
              <a:cs typeface="Calibri" panose="020F0502020204030204" pitchFamily="34" charset="0"/>
            </a:endParaRPr>
          </a:p>
          <a:p>
            <a:pPr>
              <a:buFont typeface="Arial" pitchFamily="34" charset="0"/>
              <a:buChar char="•"/>
              <a:defRPr/>
            </a:pPr>
            <a:endParaRPr lang="en-US" dirty="0" smtClean="0">
              <a:latin typeface="Calibri" panose="020F0502020204030204" pitchFamily="34" charset="0"/>
              <a:cs typeface="Calibri" panose="020F0502020204030204" pitchFamily="34" charset="0"/>
            </a:endParaRPr>
          </a:p>
          <a:p>
            <a:pPr>
              <a:buFont typeface="Arial" pitchFamily="34" charset="0"/>
              <a:buChar char="•"/>
              <a:defRPr/>
            </a:pPr>
            <a:endParaRPr lang="en-US" dirty="0">
              <a:latin typeface="Calibri" panose="020F0502020204030204" pitchFamily="34" charset="0"/>
              <a:cs typeface="Calibri" panose="020F0502020204030204" pitchFamily="34" charset="0"/>
            </a:endParaRPr>
          </a:p>
          <a:p>
            <a:pPr>
              <a:buFont typeface="Arial" pitchFamily="34" charset="0"/>
              <a:buChar char="•"/>
              <a:defRPr/>
            </a:pPr>
            <a:endParaRPr lang="en-US" dirty="0" smtClean="0">
              <a:latin typeface="Calibri" panose="020F0502020204030204" pitchFamily="34" charset="0"/>
              <a:cs typeface="Calibri" panose="020F0502020204030204" pitchFamily="34" charset="0"/>
            </a:endParaRPr>
          </a:p>
          <a:p>
            <a:pPr>
              <a:buFont typeface="Arial" pitchFamily="34" charset="0"/>
              <a:buChar char="•"/>
              <a:defRPr/>
            </a:pPr>
            <a:r>
              <a:rPr lang="en-US" dirty="0" smtClean="0">
                <a:latin typeface="Calibri" panose="020F0502020204030204" pitchFamily="34" charset="0"/>
                <a:cs typeface="Calibri" panose="020F0502020204030204" pitchFamily="34" charset="0"/>
              </a:rPr>
              <a:t>Finding collaborators based cross-document entity clustering (Chen and </a:t>
            </a:r>
            <a:r>
              <a:rPr lang="en-US" dirty="0" err="1" smtClean="0">
                <a:latin typeface="Calibri" panose="020F0502020204030204" pitchFamily="34" charset="0"/>
                <a:cs typeface="Calibri" panose="020F0502020204030204" pitchFamily="34" charset="0"/>
              </a:rPr>
              <a:t>Ji</a:t>
            </a:r>
            <a:r>
              <a:rPr lang="en-US" dirty="0" smtClean="0">
                <a:latin typeface="Calibri" panose="020F0502020204030204" pitchFamily="34" charset="0"/>
                <a:cs typeface="Calibri" panose="020F0502020204030204" pitchFamily="34" charset="0"/>
              </a:rPr>
              <a:t>, 2011)</a:t>
            </a:r>
            <a:endParaRPr lang="en-US" dirty="0">
              <a:latin typeface="Calibri" panose="020F0502020204030204" pitchFamily="34" charset="0"/>
              <a:cs typeface="Calibri" panose="020F0502020204030204" pitchFamily="34" charset="0"/>
            </a:endParaRPr>
          </a:p>
        </p:txBody>
      </p:sp>
      <p:sp>
        <p:nvSpPr>
          <p:cNvPr id="5" name="Title 1"/>
          <p:cNvSpPr txBox="1">
            <a:spLocks/>
          </p:cNvSpPr>
          <p:nvPr/>
        </p:nvSpPr>
        <p:spPr bwMode="auto">
          <a:xfrm>
            <a:off x="117562" y="0"/>
            <a:ext cx="944339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nSpc>
                <a:spcPts val="5800"/>
              </a:lnSpc>
            </a:pP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Rich Context: </a:t>
            </a:r>
            <a:r>
              <a:rPr lang="en-US" sz="3200" dirty="0" err="1" smtClean="0">
                <a:solidFill>
                  <a:srgbClr val="990000"/>
                </a:solidFill>
                <a:effectLst>
                  <a:outerShdw blurRad="63500" dist="38100" dir="5400000" algn="t" rotWithShape="0">
                    <a:prstClr val="black">
                      <a:alpha val="25000"/>
                    </a:prstClr>
                  </a:outerShdw>
                </a:effectLst>
                <a:latin typeface="Palatino Linotype"/>
                <a:cs typeface="MS PGothic" charset="0"/>
              </a:rPr>
              <a:t>Coreferential</a:t>
            </a: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 Mentions</a:t>
            </a:r>
            <a:endParaRPr lang="en-US" sz="3200" dirty="0">
              <a:solidFill>
                <a:srgbClr val="990000"/>
              </a:solidFill>
              <a:effectLst>
                <a:outerShdw blurRad="63500" dist="38100" dir="5400000" algn="t" rotWithShape="0">
                  <a:prstClr val="black">
                    <a:alpha val="25000"/>
                  </a:prstClr>
                </a:outerShdw>
              </a:effectLst>
              <a:latin typeface="Palatino Linotype"/>
              <a:cs typeface="MS PGothic"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2208" y="3911479"/>
            <a:ext cx="1728192"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own Arrow 6"/>
          <p:cNvSpPr/>
          <p:nvPr/>
        </p:nvSpPr>
        <p:spPr>
          <a:xfrm>
            <a:off x="5857532" y="3281988"/>
            <a:ext cx="383505" cy="10390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4572000" y="1412776"/>
            <a:ext cx="1477284" cy="1656184"/>
          </a:xfrm>
          <a:prstGeom prst="straightConnector1">
            <a:avLst/>
          </a:prstGeom>
          <a:ln w="41275" cmpd="thickThi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3494227"/>
            <a:ext cx="756121" cy="1446941"/>
          </a:xfrm>
          <a:prstGeom prst="rect">
            <a:avLst/>
          </a:prstGeom>
        </p:spPr>
      </p:pic>
    </p:spTree>
    <p:extLst>
      <p:ext uri="{BB962C8B-B14F-4D97-AF65-F5344CB8AC3E}">
        <p14:creationId xmlns:p14="http://schemas.microsoft.com/office/powerpoint/2010/main" val="317991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RSTDANR@CYDCTBQRUVW1Y552" val="527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 xmlns:thm15="http://schemas.microsoft.com/office/thememl/2012/main" name="hj" id="{9043732E-B489-4716-BF12-D81D4C50DCA3}" vid="{0535E868-830B-4D6A-9D4C-89863B64E9C1}"/>
    </a:ext>
  </a:extLst>
</a:theme>
</file>

<file path=ppt/theme/theme2.xml><?xml version="1.0" encoding="utf-8"?>
<a:theme xmlns:a="http://schemas.openxmlformats.org/drawingml/2006/main" name="1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 xmlns:thm15="http://schemas.microsoft.com/office/thememl/2012/main" name="hj" id="{9043732E-B489-4716-BF12-D81D4C50DCA3}" vid="{0535E868-830B-4D6A-9D4C-89863B64E9C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hj</Template>
  <TotalTime>23280</TotalTime>
  <Words>19530</Words>
  <Application>Microsoft Office PowerPoint</Application>
  <PresentationFormat>On-screen Show (4:3)</PresentationFormat>
  <Paragraphs>3284</Paragraphs>
  <Slides>203</Slides>
  <Notes>118</Notes>
  <HiddenSlides>1</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203</vt:i4>
      </vt:variant>
    </vt:vector>
  </HeadingPairs>
  <TitlesOfParts>
    <vt:vector size="207" baseType="lpstr">
      <vt:lpstr>WikiTutorialDR</vt:lpstr>
      <vt:lpstr>1_WikiTutorialDR</vt:lpstr>
      <vt:lpstr>Equation</vt:lpstr>
      <vt:lpstr>Equation.DSMT4</vt:lpstr>
      <vt:lpstr>Wikification and Beyond:  The Challenges of Entity and Concept Grounding</vt:lpstr>
      <vt:lpstr>Thank You – Our Brilliant Wikifiers!</vt:lpstr>
      <vt:lpstr>Outline</vt:lpstr>
      <vt:lpstr>Information overload</vt:lpstr>
      <vt:lpstr>Organizing knowledge</vt:lpstr>
      <vt:lpstr>Cross-document co-reference resolution</vt:lpstr>
      <vt:lpstr>Reference resolution: (disambiguation to Wikipedia)</vt:lpstr>
      <vt:lpstr>The “Reference” Collection has Structure</vt:lpstr>
      <vt:lpstr>Analysis of Information Networks</vt:lpstr>
      <vt:lpstr>Here – Wikipedia as a knowledge resource  …. but we can use other resources</vt:lpstr>
      <vt:lpstr>Wikification: The Reference Problem </vt:lpstr>
      <vt:lpstr>Motivation</vt:lpstr>
      <vt:lpstr>Who is Alex Smith?</vt:lpstr>
      <vt:lpstr>Middle Eastern Politics</vt:lpstr>
      <vt:lpstr>Navigating Unfamiliar Domains</vt:lpstr>
      <vt:lpstr>Navigating Unfamiliar Domains</vt:lpstr>
      <vt:lpstr>Applications of Wikification </vt:lpstr>
      <vt:lpstr>Task Definition</vt:lpstr>
      <vt:lpstr>1. Mentions</vt:lpstr>
      <vt:lpstr>Examples of Mentions (1)</vt:lpstr>
      <vt:lpstr>Examples of Mentions (2)</vt:lpstr>
      <vt:lpstr>Examples of Mentions (3)</vt:lpstr>
      <vt:lpstr>2. Concept Inventory (KB)</vt:lpstr>
      <vt:lpstr>3. What to Link to?</vt:lpstr>
      <vt:lpstr>3. Null Links</vt:lpstr>
      <vt:lpstr>Naming Convention</vt:lpstr>
      <vt:lpstr>Evaluation</vt:lpstr>
      <vt:lpstr>Outline</vt:lpstr>
      <vt:lpstr>Wikification: Subtasks</vt:lpstr>
      <vt:lpstr>High-level Algorithmic Approach. </vt:lpstr>
      <vt:lpstr>Local approach </vt:lpstr>
      <vt:lpstr>Global Approach: Using Additional Structure</vt:lpstr>
      <vt:lpstr>High-level Algorithmic Approach </vt:lpstr>
      <vt:lpstr>Mention Identification</vt:lpstr>
      <vt:lpstr>Mention Identification (Cont’)</vt:lpstr>
      <vt:lpstr>Mention Identification (Cont’)</vt:lpstr>
      <vt:lpstr>Mention Identification (Mendes et al., 2012)  </vt:lpstr>
      <vt:lpstr>Need Mention Expansion</vt:lpstr>
      <vt:lpstr>Need Mention Expansion</vt:lpstr>
      <vt:lpstr>Mention Expansion</vt:lpstr>
      <vt:lpstr>High-level Algorithmic Approach </vt:lpstr>
      <vt:lpstr>Generating Candidate Titles </vt:lpstr>
      <vt:lpstr>Initial Ranking of Candidate Titles</vt:lpstr>
      <vt:lpstr>P(t|m): “Commonness”</vt:lpstr>
      <vt:lpstr>P(t|m): “Commonness”</vt:lpstr>
      <vt:lpstr>Note on Domain Dependence</vt:lpstr>
      <vt:lpstr>Graph Based Initial Ranking</vt:lpstr>
      <vt:lpstr>Basic Ranking Methods</vt:lpstr>
      <vt:lpstr>Context Similarity Measures</vt:lpstr>
      <vt:lpstr>Context Similarity Measures: Context Source</vt:lpstr>
      <vt:lpstr>Context Similarity Measures: Context Source</vt:lpstr>
      <vt:lpstr>Context Similarity Measures: Context Analysis</vt:lpstr>
      <vt:lpstr>Context Similarity Measures: Context Analysis</vt:lpstr>
      <vt:lpstr>Typical Features for Ranking</vt:lpstr>
      <vt:lpstr>PowerPoint Presentation</vt:lpstr>
      <vt:lpstr>PowerPoint Presentation</vt:lpstr>
      <vt:lpstr>Context Similarity Measures: Context Expansion</vt:lpstr>
      <vt:lpstr>Context Similarity Measures: Computation</vt:lpstr>
      <vt:lpstr>Putting it All Together </vt:lpstr>
      <vt:lpstr>Ranking Approach Comparison  </vt:lpstr>
      <vt:lpstr>Unsupervised vs. Supervised Ranking</vt:lpstr>
      <vt:lpstr>High-level Algorithmic Approach</vt:lpstr>
      <vt:lpstr>Conceptual Coherence</vt:lpstr>
      <vt:lpstr>Co-occurrence (Title 1, Title 2)</vt:lpstr>
      <vt:lpstr>Co-occurrence(Title1, Title2)</vt:lpstr>
      <vt:lpstr>Global Ranking</vt:lpstr>
      <vt:lpstr>Title Coherence &amp; Relatedness</vt:lpstr>
      <vt:lpstr>More Relatedness Measures (Ceccarelli et al., 2013)</vt:lpstr>
      <vt:lpstr>More Relatedness Measures (Ceccarelli et al., 2013)</vt:lpstr>
      <vt:lpstr>More Relatedness Measures (Ceccarelli et al., 2013)</vt:lpstr>
      <vt:lpstr>Densest Subgraph Heuristic (Moro et al., TACL2014)</vt:lpstr>
      <vt:lpstr>NIL Detection and Clustering</vt:lpstr>
      <vt:lpstr>NIL Detection</vt:lpstr>
      <vt:lpstr>NIL Detection: Main Challenges </vt:lpstr>
      <vt:lpstr>NIL Clustering</vt:lpstr>
      <vt:lpstr>NIL Clustering Methods Comparison  (Chen and Ji, 2011; Tamang et al., 2012)</vt:lpstr>
      <vt:lpstr>Collaborative Clustering (Chen and Ji, 2011; Tamang et al., 2012) </vt:lpstr>
      <vt:lpstr>Outline</vt:lpstr>
      <vt:lpstr>General Challenges</vt:lpstr>
      <vt:lpstr>General Challenges</vt:lpstr>
      <vt:lpstr>Challenges</vt:lpstr>
      <vt:lpstr>Popularity Bias: If you are called Michael Jordan…</vt:lpstr>
      <vt:lpstr>A Little Better…</vt:lpstr>
      <vt:lpstr>Deep Semantic Knowledge</vt:lpstr>
      <vt:lpstr>Deep Semantic Knowledge</vt:lpstr>
      <vt:lpstr>Deep Semantic Knowledge</vt:lpstr>
      <vt:lpstr>Deep Semantic Knowledge</vt:lpstr>
      <vt:lpstr>PowerPoint Presentation</vt:lpstr>
      <vt:lpstr>PowerPoint Presentation</vt:lpstr>
      <vt:lpstr>Background Knowledge</vt:lpstr>
      <vt:lpstr>Background Knowledge</vt:lpstr>
      <vt:lpstr>Background Knowledge</vt:lpstr>
      <vt:lpstr>Background Knowledge</vt:lpstr>
      <vt:lpstr>Background Knowledge</vt:lpstr>
      <vt:lpstr>Background Knowledge</vt:lpstr>
      <vt:lpstr>Commonsense Knowledge</vt:lpstr>
      <vt:lpstr>PowerPoint Presentation</vt:lpstr>
      <vt:lpstr>PowerPoint Presentation</vt:lpstr>
      <vt:lpstr>PowerPoint Presentation</vt:lpstr>
      <vt:lpstr>Rich Context: Related Employer</vt:lpstr>
      <vt:lpstr>Rich Context: Related Employees</vt:lpstr>
      <vt:lpstr>Rich Context: Related Colleagues</vt:lpstr>
      <vt:lpstr>Rich Context: Related Colleagues</vt:lpstr>
      <vt:lpstr>Rich Context: Related Family Members</vt:lpstr>
      <vt:lpstr>Outline</vt:lpstr>
      <vt:lpstr>Recent Advances</vt:lpstr>
      <vt:lpstr>PowerPoint Presentation</vt:lpstr>
      <vt:lpstr>PowerPoint Presentation</vt:lpstr>
      <vt:lpstr>PowerPoint Presentation</vt:lpstr>
      <vt:lpstr>PowerPoint Presentation</vt:lpstr>
      <vt:lpstr>Recent Advances</vt:lpstr>
      <vt:lpstr>PowerPoint Presentation</vt:lpstr>
      <vt:lpstr>Solution: Joint Extraction and Linking</vt:lpstr>
      <vt:lpstr>Joint Extraction and Linking</vt:lpstr>
      <vt:lpstr>Joint Extraction and Linking</vt:lpstr>
      <vt:lpstr>Joint Extraction and Linking</vt:lpstr>
      <vt:lpstr>PowerPoint Presentation</vt:lpstr>
      <vt:lpstr>Global Interaction Feature: Distinct-Links-Per-Mention (Sil and Yates, 2013)</vt:lpstr>
      <vt:lpstr>Global Interaction Feature: Binary Relation Count (Sil and Yates, 2013)</vt:lpstr>
      <vt:lpstr>Global Interaction Feature: Entity Type PMI  (Sil and Yates, 2013)</vt:lpstr>
      <vt:lpstr>Recent Advances</vt:lpstr>
      <vt:lpstr>PowerPoint Presentation</vt:lpstr>
      <vt:lpstr>(1) Collective Inference: Basic Idea</vt:lpstr>
      <vt:lpstr>Construct Knowledge Graph of Concept Mentions and their Collaborators</vt:lpstr>
      <vt:lpstr>Construct Corresponding Knowledge Graph of Concept Candidates and their Collaborators</vt:lpstr>
      <vt:lpstr>Put All Graph Measures Together</vt:lpstr>
      <vt:lpstr> Linking Accuracy on AMR Corpus </vt:lpstr>
      <vt:lpstr>B-cubed+ F-score on KBP Corpus</vt:lpstr>
      <vt:lpstr>PowerPoint Presentation</vt:lpstr>
      <vt:lpstr>Enrichment with (some) Gold Titles:  Inference with Graph Regularization (Huang et al., 2014)</vt:lpstr>
      <vt:lpstr>PowerPoint Presentation</vt:lpstr>
      <vt:lpstr>  Meta Path</vt:lpstr>
      <vt:lpstr>Relational Graph</vt:lpstr>
      <vt:lpstr>Performance Comparison</vt:lpstr>
      <vt:lpstr>PowerPoint Presentation</vt:lpstr>
      <vt:lpstr>General Challenges</vt:lpstr>
      <vt:lpstr>Relational Inference</vt:lpstr>
      <vt:lpstr>Relational Inference</vt:lpstr>
      <vt:lpstr>Knowledge in Relational Inference</vt:lpstr>
      <vt:lpstr>Candidate Generation</vt:lpstr>
      <vt:lpstr>Candidate Ranking</vt:lpstr>
      <vt:lpstr>Candidate Generation + Relations</vt:lpstr>
      <vt:lpstr>Candidate Ranking + Relations</vt:lpstr>
      <vt:lpstr>Inference Formulation</vt:lpstr>
      <vt:lpstr>Wikification Performance Result [Cheng &amp; Roth, EMNLP’13]</vt:lpstr>
      <vt:lpstr>PowerPoint Presentation</vt:lpstr>
      <vt:lpstr>Outline</vt:lpstr>
      <vt:lpstr>New Trends</vt:lpstr>
      <vt:lpstr>Naming Convention</vt:lpstr>
      <vt:lpstr>Motivation: Short and Noisy Text</vt:lpstr>
      <vt:lpstr>Challenges for Social Media</vt:lpstr>
      <vt:lpstr>What approach should we use?</vt:lpstr>
      <vt:lpstr>A Simple End-to-End Wikification System </vt:lpstr>
      <vt:lpstr>Balance the Precision and Recall</vt:lpstr>
      <vt:lpstr>How Difficult is Disambiguation?</vt:lpstr>
      <vt:lpstr>Morphs in Social Media</vt:lpstr>
      <vt:lpstr>Morph Decoding</vt:lpstr>
      <vt:lpstr>Morph Linking based on Information Networks Construction (Huang et al., 2013)</vt:lpstr>
      <vt:lpstr>New Trends</vt:lpstr>
      <vt:lpstr>Spatiotemporal Signals</vt:lpstr>
      <vt:lpstr>Evaluating NE Wikification in Tweets</vt:lpstr>
      <vt:lpstr>Spatiotemporal Signals can help</vt:lpstr>
      <vt:lpstr>IR: Entity Linking VS Keyword</vt:lpstr>
      <vt:lpstr>IR: Entity Linking vs Keyword</vt:lpstr>
      <vt:lpstr>New Trends</vt:lpstr>
      <vt:lpstr>PowerPoint Presentation</vt:lpstr>
      <vt:lpstr>Identifying Emerging Entities</vt:lpstr>
      <vt:lpstr>From NED to NED-EE</vt:lpstr>
      <vt:lpstr>Harvesting EE Keyphrases</vt:lpstr>
      <vt:lpstr>Harvesting EE Keyphrases</vt:lpstr>
      <vt:lpstr>Modeling New Entities</vt:lpstr>
      <vt:lpstr>New Trends</vt:lpstr>
      <vt:lpstr>Cross-lingual Entity Linking (CLEL)</vt:lpstr>
      <vt:lpstr>PowerPoint Presentation</vt:lpstr>
      <vt:lpstr>New Trends</vt:lpstr>
      <vt:lpstr>Link to General Database</vt:lpstr>
      <vt:lpstr>Link to Ontologies</vt:lpstr>
      <vt:lpstr>Link to Biomedical Ontologies</vt:lpstr>
      <vt:lpstr>New Trends</vt:lpstr>
      <vt:lpstr>Fuzzy Matching for Candidates</vt:lpstr>
      <vt:lpstr>Link Hashtags</vt:lpstr>
      <vt:lpstr>Outline</vt:lpstr>
      <vt:lpstr>What’s Next? Now..</vt:lpstr>
      <vt:lpstr>Entity Grounding to Knowledge Grounding</vt:lpstr>
      <vt:lpstr>Multiple Knowledge Resources</vt:lpstr>
      <vt:lpstr>Handling Various Types of Documents</vt:lpstr>
      <vt:lpstr>Machine Reading</vt:lpstr>
      <vt:lpstr>Getting Human in the Loop </vt:lpstr>
      <vt:lpstr>Knowledge Grounding</vt:lpstr>
      <vt:lpstr>Outline</vt:lpstr>
      <vt:lpstr>Dataset</vt:lpstr>
      <vt:lpstr>Dataset – Long Text</vt:lpstr>
      <vt:lpstr>Dataset - Short Text</vt:lpstr>
      <vt:lpstr>Dataset Summary Angela Fahrni (2014)</vt:lpstr>
      <vt:lpstr>Resources</vt:lpstr>
      <vt:lpstr>Task and Evaluation</vt:lpstr>
      <vt:lpstr>ERD 2014</vt:lpstr>
      <vt:lpstr>NIST TAC Knowledge Base Population (KBP)</vt:lpstr>
      <vt:lpstr>Evaluation Metrics</vt:lpstr>
      <vt:lpstr>Demo</vt:lpstr>
      <vt:lpstr>ERD 2014 Evaluation Service</vt:lpstr>
      <vt:lpstr>Demos</vt:lpstr>
      <vt:lpstr>Thank You – Our Brilliant Wikifiers!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QiLi</dc:creator>
  <cp:lastModifiedBy>Dan Roth</cp:lastModifiedBy>
  <cp:revision>5045</cp:revision>
  <cp:lastPrinted>2014-06-22T11:40:57Z</cp:lastPrinted>
  <dcterms:created xsi:type="dcterms:W3CDTF">2012-09-24T02:45:05Z</dcterms:created>
  <dcterms:modified xsi:type="dcterms:W3CDTF">2014-06-23T03:43:18Z</dcterms:modified>
</cp:coreProperties>
</file>