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42"/>
  </p:notesMasterIdLst>
  <p:handoutMasterIdLst>
    <p:handoutMasterId r:id="rId43"/>
  </p:handoutMasterIdLst>
  <p:sldIdLst>
    <p:sldId id="256" r:id="rId2"/>
    <p:sldId id="1309" r:id="rId3"/>
    <p:sldId id="1307" r:id="rId4"/>
    <p:sldId id="1308" r:id="rId5"/>
    <p:sldId id="1285" r:id="rId6"/>
    <p:sldId id="1252" r:id="rId7"/>
    <p:sldId id="1254" r:id="rId8"/>
    <p:sldId id="1258" r:id="rId9"/>
    <p:sldId id="1185" r:id="rId10"/>
    <p:sldId id="1263" r:id="rId11"/>
    <p:sldId id="1264" r:id="rId12"/>
    <p:sldId id="1266" r:id="rId13"/>
    <p:sldId id="1296" r:id="rId14"/>
    <p:sldId id="1297" r:id="rId15"/>
    <p:sldId id="1314" r:id="rId16"/>
    <p:sldId id="1324" r:id="rId17"/>
    <p:sldId id="1325" r:id="rId18"/>
    <p:sldId id="1326" r:id="rId19"/>
    <p:sldId id="1330" r:id="rId20"/>
    <p:sldId id="1331" r:id="rId21"/>
    <p:sldId id="1333" r:id="rId22"/>
    <p:sldId id="1298" r:id="rId23"/>
    <p:sldId id="1268" r:id="rId24"/>
    <p:sldId id="1259" r:id="rId25"/>
    <p:sldId id="1260" r:id="rId26"/>
    <p:sldId id="1262" r:id="rId27"/>
    <p:sldId id="1269" r:id="rId28"/>
    <p:sldId id="1275" r:id="rId29"/>
    <p:sldId id="1286" r:id="rId30"/>
    <p:sldId id="1287" r:id="rId31"/>
    <p:sldId id="1289" r:id="rId32"/>
    <p:sldId id="1299" r:id="rId33"/>
    <p:sldId id="1315" r:id="rId34"/>
    <p:sldId id="1316" r:id="rId35"/>
    <p:sldId id="1317" r:id="rId36"/>
    <p:sldId id="1318" r:id="rId37"/>
    <p:sldId id="1319" r:id="rId38"/>
    <p:sldId id="1322" r:id="rId39"/>
    <p:sldId id="1292" r:id="rId40"/>
    <p:sldId id="1311" r:id="rId41"/>
  </p:sldIdLst>
  <p:sldSz cx="9144000" cy="6858000" type="screen4x3"/>
  <p:notesSz cx="6858000" cy="9144000"/>
  <p:embeddedFontLst>
    <p:embeddedFont>
      <p:font typeface="Tempus Sans ITC" panose="04020404030D07020202" pitchFamily="82" charset="0"/>
      <p:regular r:id="rId44"/>
    </p:embeddedFont>
    <p:embeddedFont>
      <p:font typeface="cmsy10" panose="020B0500000000000000" pitchFamily="34" charset="0"/>
      <p:regular r:id="rId45"/>
    </p:embeddedFont>
    <p:embeddedFont>
      <p:font typeface="Georgia" panose="02040502050405020303" pitchFamily="18" charset="0"/>
      <p:regular r:id="rId46"/>
      <p:bold r:id="rId47"/>
      <p:italic r:id="rId48"/>
      <p:boldItalic r:id="rId49"/>
    </p:embeddedFont>
    <p:embeddedFont>
      <p:font typeface="Arial Unicode MS" panose="020B0604020202020204" pitchFamily="34" charset="-128"/>
      <p:regular r:id="rId50"/>
    </p:embeddedFont>
    <p:embeddedFont>
      <p:font typeface="Calibri" panose="020F0502020204030204" pitchFamily="34" charset="0"/>
      <p:regular r:id="rId51"/>
      <p:bold r:id="rId52"/>
      <p:italic r:id="rId53"/>
      <p:boldItalic r:id="rId54"/>
    </p:embeddedFont>
    <p:embeddedFont>
      <p:font typeface="cmmi10" panose="020B0500000000000000" pitchFamily="34" charset="0"/>
      <p:regular r:id="rId55"/>
    </p:embeddedFont>
    <p:embeddedFont>
      <p:font typeface="Cambria Math" panose="02040503050406030204" pitchFamily="18" charset="0"/>
      <p:regular r:id="rId56"/>
    </p:embeddedFont>
    <p:embeddedFont>
      <p:font typeface="Tahoma" panose="020B0604030504040204" pitchFamily="34" charset="0"/>
      <p:regular r:id="rId57"/>
      <p:bold r:id="rId58"/>
    </p:embeddedFont>
  </p:embeddedFontLst>
  <p:custDataLst>
    <p:tags r:id="rId59"/>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9933"/>
    <a:srgbClr val="FFFFCC"/>
    <a:srgbClr val="FF0000"/>
    <a:srgbClr val="FFFFFF"/>
    <a:srgbClr val="CC3300"/>
    <a:srgbClr val="180C00"/>
    <a:srgbClr val="008000"/>
    <a:srgbClr val="FFFF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9" autoAdjust="0"/>
    <p:restoredTop sz="92185" autoAdjust="0"/>
  </p:normalViewPr>
  <p:slideViewPr>
    <p:cSldViewPr>
      <p:cViewPr>
        <p:scale>
          <a:sx n="70" d="100"/>
          <a:sy n="70" d="100"/>
        </p:scale>
        <p:origin x="-81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xfrm>
            <a:off x="1143000" y="685800"/>
            <a:ext cx="4572000" cy="3429000"/>
          </a:xfrm>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2745313-2901-4A32-842E-6D7B719A3133}" type="slidenum">
              <a:rPr lang="en-US">
                <a:solidFill>
                  <a:prstClr val="black"/>
                </a:solidFill>
                <a:latin typeface="Times New Roman" pitchFamily="18" charset="0"/>
              </a:rPr>
              <a:pPr eaLnBrk="1" hangingPunct="1"/>
              <a:t>13</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smtClean="0"/>
              <a:t>In the context of SRL, the goal is to predict for each possible phrase in a given sentence if it is an argument or not and what type it 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dirty="0" smtClean="0"/>
              <a:t>We follow a now seemingly standard approach to SRL.  </a:t>
            </a:r>
          </a:p>
          <a:p>
            <a:endParaRPr lang="en-US" dirty="0" smtClean="0"/>
          </a:p>
          <a:p>
            <a:r>
              <a:rPr lang="en-US" dirty="0" smtClean="0"/>
              <a:t>Given a sentence, first we find a set of potential argument candidates by identifying</a:t>
            </a:r>
          </a:p>
          <a:p>
            <a:r>
              <a:rPr lang="en-US" dirty="0" smtClean="0"/>
              <a:t>which words are at the border of an argument.   </a:t>
            </a:r>
          </a:p>
          <a:p>
            <a:r>
              <a:rPr lang="en-US" dirty="0" smtClean="0"/>
              <a:t>Then, once we have a set of potential arguments, we use a phrase-level classifier to tell us how likely an argument is to be of each type.  </a:t>
            </a:r>
          </a:p>
          <a:p>
            <a:endParaRPr lang="en-US" dirty="0" smtClean="0"/>
          </a:p>
          <a:p>
            <a:r>
              <a:rPr lang="en-US" dirty="0" smtClean="0"/>
              <a:t>Finally, we use all of the information we have so far to find the assignment of types to argument that gives us the “optimal” global assignment.  </a:t>
            </a:r>
          </a:p>
          <a:p>
            <a:endParaRPr lang="en-US" dirty="0" smtClean="0"/>
          </a:p>
          <a:p>
            <a:r>
              <a:rPr lang="en-US" dirty="0" smtClean="0"/>
              <a:t>Similar approaches (with similar results) use inference procedures tied to their </a:t>
            </a:r>
            <a:r>
              <a:rPr lang="en-US" dirty="0" err="1" smtClean="0"/>
              <a:t>represntation</a:t>
            </a:r>
            <a:r>
              <a:rPr lang="en-US" dirty="0" smtClean="0"/>
              <a:t>.</a:t>
            </a:r>
          </a:p>
          <a:p>
            <a:endParaRPr lang="en-US" dirty="0" smtClean="0"/>
          </a:p>
          <a:p>
            <a:r>
              <a:rPr lang="en-US" dirty="0" smtClean="0"/>
              <a:t>Instead, we use a general inference procedure by setting up the problem as a linear programming problem.</a:t>
            </a:r>
          </a:p>
          <a:p>
            <a:endParaRPr lang="en-US" dirty="0" smtClean="0"/>
          </a:p>
          <a:p>
            <a:r>
              <a:rPr lang="en-US" dirty="0" smtClean="0"/>
              <a:t>This is really where our technique allows us to apply powerful information that similar approaches can not.</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 is </a:t>
            </a:r>
            <a:r>
              <a:rPr lang="en-US" dirty="0" err="1" smtClean="0"/>
              <a:t>wikification</a:t>
            </a:r>
            <a:endParaRPr lang="en-US" dirty="0" smtClean="0"/>
          </a:p>
          <a:p>
            <a:r>
              <a:rPr lang="en-US" baseline="0" dirty="0" smtClean="0"/>
              <a:t>Read wiki titles slower</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18</a:t>
            </a:fld>
            <a:endParaRPr lang="en-US"/>
          </a:p>
        </p:txBody>
      </p:sp>
    </p:spTree>
    <p:extLst>
      <p:ext uri="{BB962C8B-B14F-4D97-AF65-F5344CB8AC3E}">
        <p14:creationId xmlns:p14="http://schemas.microsoft.com/office/powerpoint/2010/main" val="2118169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contribution</a:t>
            </a:r>
            <a:r>
              <a:rPr lang="en-US" baseline="0" dirty="0" smtClean="0"/>
              <a:t> here</a:t>
            </a:r>
          </a:p>
          <a:p>
            <a:r>
              <a:rPr lang="en-US" baseline="0" dirty="0" smtClean="0"/>
              <a:t>We will show that by identifying </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20</a:t>
            </a:fld>
            <a:endParaRPr lang="en-US"/>
          </a:p>
        </p:txBody>
      </p:sp>
    </p:spTree>
    <p:extLst>
      <p:ext uri="{BB962C8B-B14F-4D97-AF65-F5344CB8AC3E}">
        <p14:creationId xmlns:p14="http://schemas.microsoft.com/office/powerpoint/2010/main" val="3595062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Formalize intuition, weights induced from data, small</a:t>
            </a:r>
            <a:r>
              <a:rPr lang="en-US" baseline="0" dirty="0" smtClean="0"/>
              <a:t> constraints</a:t>
            </a:r>
          </a:p>
          <a:p>
            <a:r>
              <a:rPr lang="en-US" baseline="0" dirty="0" smtClean="0"/>
              <a:t>Objective function collapse to the original output when there is no relation, so our model is negatives-proof</a:t>
            </a:r>
          </a:p>
          <a:p>
            <a:r>
              <a:rPr lang="en-US" baseline="0" dirty="0" smtClean="0"/>
              <a:t>True-negatives and false-negatives will not negatively impact performance of baseline</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21</a:t>
            </a:fld>
            <a:endParaRPr lang="en-US"/>
          </a:p>
        </p:txBody>
      </p:sp>
    </p:spTree>
    <p:extLst>
      <p:ext uri="{BB962C8B-B14F-4D97-AF65-F5344CB8AC3E}">
        <p14:creationId xmlns:p14="http://schemas.microsoft.com/office/powerpoint/2010/main" val="42612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23</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23</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xfrm>
            <a:off x="1143000" y="685800"/>
            <a:ext cx="4572000" cy="3429000"/>
          </a:xfrm>
          <a:ln/>
        </p:spPr>
      </p:sp>
      <p:sp>
        <p:nvSpPr>
          <p:cNvPr id="26629" name="Rectangle 3"/>
          <p:cNvSpPr>
            <a:spLocks noGrp="1" noChangeArrowheads="1"/>
          </p:cNvSpPr>
          <p:nvPr>
            <p:ph type="body" idx="1"/>
          </p:nvPr>
        </p:nvSpPr>
        <p:spPr>
          <a:noFill/>
        </p:spPr>
        <p:txBody>
          <a:bodyPr lIns="96651" tIns="48324" rIns="96651" bIns="48324"/>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industrial solvers like </a:t>
            </a:r>
            <a:r>
              <a:rPr lang="en-US" baseline="0" dirty="0" err="1" smtClean="0"/>
              <a:t>Gurobi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A78D627-1301-46A3-B712-CCE86F11057E}" type="slidenum">
              <a:rPr lang="en-US" smtClean="0"/>
              <a:t>37</a:t>
            </a:fld>
            <a:endParaRPr lang="en-US"/>
          </a:p>
        </p:txBody>
      </p:sp>
    </p:spTree>
    <p:extLst>
      <p:ext uri="{BB962C8B-B14F-4D97-AF65-F5344CB8AC3E}">
        <p14:creationId xmlns:p14="http://schemas.microsoft.com/office/powerpoint/2010/main" val="203963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3</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3</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4</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4</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7</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7</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1143000" y="685800"/>
            <a:ext cx="4572000" cy="3429000"/>
          </a:xfrm>
          <a:ln/>
        </p:spPr>
      </p:sp>
      <p:sp>
        <p:nvSpPr>
          <p:cNvPr id="368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AAA7F-08EF-454F-AA59-0FEA9AF09163}" type="slidenum">
              <a:rPr lang="en-US" smtClean="0"/>
              <a:t>8</a:t>
            </a:fld>
            <a:endParaRPr lang="en-US"/>
          </a:p>
        </p:txBody>
      </p:sp>
    </p:spTree>
    <p:extLst>
      <p:ext uri="{BB962C8B-B14F-4D97-AF65-F5344CB8AC3E}">
        <p14:creationId xmlns:p14="http://schemas.microsoft.com/office/powerpoint/2010/main" val="422088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8E0D60-0D1E-424A-BD46-570C65B11730}" type="slidenum">
              <a:rPr lang="en-US" smtClean="0">
                <a:latin typeface="Times New Roman" pitchFamily="18" charset="0"/>
              </a:rPr>
              <a:pPr eaLnBrk="1" hangingPunct="1"/>
              <a:t>9</a:t>
            </a:fld>
            <a:endParaRPr lang="en-US" smtClean="0">
              <a:latin typeface="Times New Roman" pitchFamily="18" charset="0"/>
            </a:endParaRPr>
          </a:p>
        </p:txBody>
      </p:sp>
      <p:sp>
        <p:nvSpPr>
          <p:cNvPr id="97283" name="Slide Image Placeholder 1"/>
          <p:cNvSpPr>
            <a:spLocks noGrp="1" noRot="1" noChangeAspect="1" noTextEdit="1"/>
          </p:cNvSpPr>
          <p:nvPr>
            <p:ph type="sldImg"/>
          </p:nvPr>
        </p:nvSpPr>
        <p:spPr>
          <a:xfrm>
            <a:off x="1143000" y="685800"/>
            <a:ext cx="4572000" cy="3429000"/>
          </a:xfrm>
          <a:ln/>
        </p:spPr>
      </p:sp>
      <p:sp>
        <p:nvSpPr>
          <p:cNvPr id="97284" name="Notes Placeholder 2"/>
          <p:cNvSpPr>
            <a:spLocks noGrp="1"/>
          </p:cNvSpPr>
          <p:nvPr>
            <p:ph type="body" idx="1"/>
          </p:nvPr>
        </p:nvSpPr>
        <p:spPr>
          <a:xfrm>
            <a:off x="685800" y="4343400"/>
            <a:ext cx="5486400" cy="4114800"/>
          </a:xfrm>
          <a:noFill/>
        </p:spPr>
        <p:txBody>
          <a:bodyPr/>
          <a:lstStyle/>
          <a:p>
            <a:pPr eaLnBrk="1" hangingPunct="1">
              <a:spcBef>
                <a:spcPct val="0"/>
              </a:spcBef>
            </a:pPr>
            <a:r>
              <a:rPr lang="en-US" smtClean="0"/>
              <a:t>Almost all NLP tasks: one example, many  decisions</a:t>
            </a:r>
          </a:p>
          <a:p>
            <a:pPr eaLnBrk="1" hangingPunct="1">
              <a:spcBef>
                <a:spcPct val="0"/>
              </a:spcBef>
            </a:pPr>
            <a:endParaRPr lang="en-US" smtClean="0"/>
          </a:p>
        </p:txBody>
      </p:sp>
      <p:sp>
        <p:nvSpPr>
          <p:cNvPr id="972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F6195-0823-49BA-B65D-2602F52199CF}" type="slidenum">
              <a:rPr lang="en-US" sz="1200">
                <a:latin typeface="Calibri" pitchFamily="34" charset="0"/>
              </a:rPr>
              <a:pPr algn="r" eaLnBrk="1" hangingPunct="1"/>
              <a:t>9</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10</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10</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xfrm>
            <a:off x="1143000" y="685800"/>
            <a:ext cx="4572000" cy="3429000"/>
          </a:xfrm>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11</a:t>
            </a:fld>
            <a:endParaRPr lang="en-US"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5FB135-A066-425C-B583-A004A1D2BAFC}" type="slidenum">
              <a:rPr lang="en-US" smtClean="0">
                <a:solidFill>
                  <a:prstClr val="black"/>
                </a:solidFill>
                <a:latin typeface="Times New Roman" pitchFamily="18" charset="0"/>
              </a:rPr>
              <a:pPr eaLnBrk="1" hangingPunct="1"/>
              <a:t>12</a:t>
            </a:fld>
            <a:endParaRPr lang="en-US" smtClean="0">
              <a:solidFill>
                <a:prstClr val="black"/>
              </a:solidFill>
              <a:latin typeface="Times New Roman" pitchFamily="18" charset="0"/>
            </a:endParaRPr>
          </a:p>
        </p:txBody>
      </p:sp>
      <p:sp>
        <p:nvSpPr>
          <p:cNvPr id="117763" name="Rectangle 2"/>
          <p:cNvSpPr>
            <a:spLocks noGrp="1" noRot="1" noChangeAspect="1" noChangeArrowheads="1" noTextEdit="1"/>
          </p:cNvSpPr>
          <p:nvPr>
            <p:ph type="sldImg"/>
          </p:nvPr>
        </p:nvSpPr>
        <p:spPr>
          <a:xfrm>
            <a:off x="1100138" y="676275"/>
            <a:ext cx="4610100" cy="3457575"/>
          </a:xfrm>
          <a:ln/>
        </p:spPr>
      </p:sp>
      <p:sp>
        <p:nvSpPr>
          <p:cNvPr id="117764"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2"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4"/>
            <a:ext cx="6019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dirty="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8" name="Rectangle 3"/>
          <p:cNvSpPr>
            <a:spLocks noGrp="1" noChangeArrowheads="1"/>
          </p:cNvSpPr>
          <p:nvPr>
            <p:ph type="dt" sz="half" idx="10"/>
          </p:nvPr>
        </p:nvSpPr>
        <p:spPr>
          <a:xfrm>
            <a:off x="2971800" y="6553200"/>
            <a:ext cx="5029200" cy="228600"/>
          </a:xfrm>
        </p:spPr>
        <p:txBody>
          <a:bodyPr/>
          <a:lstStyle>
            <a:lvl1pPr>
              <a:defRPr/>
            </a:lvl1pPr>
          </a:lstStyle>
          <a:p>
            <a:pPr>
              <a:defRPr/>
            </a:pPr>
            <a:endParaRPr lang="en-US" altLang="zh-TW"/>
          </a:p>
        </p:txBody>
      </p:sp>
      <p:sp>
        <p:nvSpPr>
          <p:cNvPr id="9" name="Rectangle 4"/>
          <p:cNvSpPr>
            <a:spLocks noGrp="1" noChangeArrowheads="1"/>
          </p:cNvSpPr>
          <p:nvPr>
            <p:ph type="ftr" sz="quarter" idx="11"/>
          </p:nvPr>
        </p:nvSpPr>
        <p:spPr>
          <a:xfrm>
            <a:off x="2971800" y="6248400"/>
            <a:ext cx="6019800" cy="228600"/>
          </a:xfrm>
        </p:spPr>
        <p:txBody>
          <a:bodyPr/>
          <a:lstStyle>
            <a:lvl1pPr>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vl1pPr>
          </a:lstStyle>
          <a:p>
            <a:pPr>
              <a:defRPr/>
            </a:pPr>
            <a:r>
              <a:rPr lang="en-US" altLang="zh-TW"/>
              <a:t>Page </a:t>
            </a:r>
            <a:fld id="{385D3F47-0B5A-4364-923A-B345F606F3E4}" type="slidenum">
              <a:rPr lang="en-US" altLang="zh-TW"/>
              <a:pPr>
                <a:defRPr/>
              </a:pPr>
              <a:t>‹#›</a:t>
            </a:fld>
            <a:endParaRPr lang="en-US" altLang="zh-TW"/>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24721CE0-63AF-4C02-95A8-871705C5378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AD56B315-336F-4E70-AE53-D2121C3C0DA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r>
              <a:rPr lang="en-US" altLang="zh-TW" dirty="0" smtClean="0">
                <a:solidFill>
                  <a:srgbClr val="000000"/>
                </a:solidFill>
              </a:rPr>
              <a:t>Page </a:t>
            </a:r>
            <a:fld id="{D09CE63E-8DC8-459D-9F1E-51B2C39CB6A5}"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42626683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C83F18D4-0D70-44DE-A8FF-A8D5002D1168}"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904D9E78-2E4E-4360-A24D-3ECC739393C9}"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BC3EEDB6-3FB3-436A-B1A9-6088B5E4AF06}"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vl1pPr>
          </a:lstStyle>
          <a:p>
            <a:pPr>
              <a:defRPr/>
            </a:pPr>
            <a:r>
              <a:rPr lang="en-US" altLang="zh-TW"/>
              <a:t>Page </a:t>
            </a:r>
            <a:fld id="{EEF7C7A5-273A-4652-B55A-2B23586427B3}"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8696966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vl1pPr>
          </a:lstStyle>
          <a:p>
            <a:pPr>
              <a:defRPr/>
            </a:pPr>
            <a:r>
              <a:rPr lang="en-US" altLang="zh-TW"/>
              <a:t>Page </a:t>
            </a:r>
            <a:fld id="{ED7074CE-C30A-4906-A13E-F3E63223B4E1}"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0259931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FD62D02-0666-40DA-9CF6-C4933C18B9A9}"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8825FA4-98C3-401D-9345-FB40A3C16C3D}"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36867" name="Rectangle 3"/>
          <p:cNvSpPr>
            <a:spLocks noGrp="1" noChangeArrowheads="1"/>
          </p:cNvSpPr>
          <p:nvPr>
            <p:ph type="sldNum" sz="quarter" idx="4"/>
          </p:nvPr>
        </p:nvSpPr>
        <p:spPr bwMode="auto">
          <a:xfrm>
            <a:off x="7579056"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fld id="{8CE2158A-1198-49B0-A2A2-00E3C3C7211D}" type="slidenum">
              <a:rPr lang="en-US" altLang="zh-TW" smtClean="0"/>
              <a:pPr>
                <a:defRPr/>
              </a:pPr>
              <a:t>‹#›</a:t>
            </a:fld>
            <a:endParaRPr lang="en-US" altLang="zh-TW" dirty="0"/>
          </a:p>
        </p:txBody>
      </p:sp>
      <p:sp>
        <p:nvSpPr>
          <p:cNvPr id="102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134939"/>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latin typeface="Times New Roman" pitchFamily="18" charset="0"/>
              <a:ea typeface="Arial Unicode MS" pitchFamily="34" charset="-128"/>
              <a:cs typeface="Arial Unicode MS" pitchFamily="34" charset="-128"/>
            </a:endParaRPr>
          </a:p>
        </p:txBody>
      </p:sp>
      <p:pic>
        <p:nvPicPr>
          <p:cNvPr id="8" name="Picture 6" descr="ccg_0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UILogoCL1c"/>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71.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0.png"/></Relationships>
</file>

<file path=ppt/slides/_rels/slide28.xml.rels><?xml version="1.0" encoding="UTF-8" standalone="yes"?>
<Relationships xmlns="http://schemas.openxmlformats.org/package/2006/relationships"><Relationship Id="rId7"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80.png"/><Relationship Id="rId4" Type="http://schemas.openxmlformats.org/officeDocument/2006/relationships/image" Target="../media/image1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338263" y="5461000"/>
            <a:ext cx="6467475" cy="1077218"/>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t>October  2015</a:t>
            </a:r>
          </a:p>
          <a:p>
            <a:pPr algn="ctr" eaLnBrk="1" hangingPunct="1">
              <a:spcBef>
                <a:spcPct val="50000"/>
              </a:spcBef>
            </a:pPr>
            <a:r>
              <a:rPr lang="en-US" sz="1600" b="1" dirty="0" smtClean="0"/>
              <a:t>University of Utrecht, The Netherlands</a:t>
            </a:r>
            <a:endParaRPr lang="en-US" sz="1600" b="1" dirty="0" smtClean="0"/>
          </a:p>
          <a:p>
            <a:pPr algn="ctr" eaLnBrk="1" hangingPunct="1">
              <a:spcBef>
                <a:spcPct val="50000"/>
              </a:spcBef>
            </a:pPr>
            <a:r>
              <a:rPr lang="en-US" sz="1600" b="1" dirty="0" smtClean="0"/>
              <a:t>Workshop </a:t>
            </a:r>
            <a:r>
              <a:rPr lang="en-US" sz="1600" b="1" dirty="0" smtClean="0"/>
              <a:t>on </a:t>
            </a:r>
            <a:r>
              <a:rPr lang="en-US" sz="1600" b="1" dirty="0" smtClean="0"/>
              <a:t>Computational </a:t>
            </a:r>
            <a:r>
              <a:rPr lang="en-US" sz="1600" b="1" dirty="0"/>
              <a:t>Reasoning in Natural Language</a:t>
            </a:r>
            <a:endParaRPr lang="en-US" sz="1600" b="1" dirty="0"/>
          </a:p>
        </p:txBody>
      </p:sp>
      <p:sp>
        <p:nvSpPr>
          <p:cNvPr id="50181" name="Rectangle 3"/>
          <p:cNvSpPr>
            <a:spLocks noGrp="1" noChangeArrowheads="1"/>
          </p:cNvSpPr>
          <p:nvPr>
            <p:ph type="subTitle" idx="1"/>
          </p:nvPr>
        </p:nvSpPr>
        <p:spPr>
          <a:xfrm>
            <a:off x="228600" y="3530600"/>
            <a:ext cx="8077200" cy="15240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400" dirty="0" smtClean="0">
                <a:solidFill>
                  <a:srgbClr val="0033CC"/>
                </a:solidFill>
              </a:rPr>
              <a:t>Dan Roth</a:t>
            </a:r>
          </a:p>
          <a:p>
            <a:pPr algn="l" eaLnBrk="1" hangingPunct="1"/>
            <a:r>
              <a:rPr lang="en-US" altLang="zh-TW" sz="2400" dirty="0" smtClean="0">
                <a:ea typeface="Arial Unicode MS" pitchFamily="34" charset="-128"/>
                <a:cs typeface="Arial Unicode MS" pitchFamily="34" charset="-128"/>
              </a:rPr>
              <a:t>Department of Computer Science</a:t>
            </a:r>
          </a:p>
          <a:p>
            <a:pPr algn="l" eaLnBrk="1" hangingPunct="1"/>
            <a:r>
              <a:rPr lang="en-US" altLang="zh-TW" sz="2400" dirty="0" smtClean="0">
                <a:ea typeface="Arial Unicode MS" pitchFamily="34" charset="-128"/>
                <a:cs typeface="Arial Unicode MS" pitchFamily="34" charset="-128"/>
              </a:rPr>
              <a:t>University of Illinois at Urbana-Champaign</a:t>
            </a:r>
            <a:endParaRPr lang="en-US" sz="2400" dirty="0" smtClean="0"/>
          </a:p>
        </p:txBody>
      </p:sp>
      <p:sp>
        <p:nvSpPr>
          <p:cNvPr id="2" name="Title 1"/>
          <p:cNvSpPr>
            <a:spLocks noGrp="1"/>
          </p:cNvSpPr>
          <p:nvPr>
            <p:ph type="ctrTitle"/>
          </p:nvPr>
        </p:nvSpPr>
        <p:spPr>
          <a:xfrm>
            <a:off x="495300" y="1498600"/>
            <a:ext cx="8153400" cy="2209800"/>
          </a:xfrm>
        </p:spPr>
        <p:txBody>
          <a:bodyPr/>
          <a:lstStyle/>
          <a:p>
            <a:pPr marL="0" marR="0" algn="ctr">
              <a:spcBef>
                <a:spcPts val="0"/>
              </a:spcBef>
              <a:spcAft>
                <a:spcPts val="0"/>
              </a:spcAft>
            </a:pPr>
            <a:r>
              <a:rPr lang="en-US" sz="3600" dirty="0" smtClean="0">
                <a:ea typeface="Times New Roman"/>
                <a:cs typeface="Calibri"/>
              </a:rPr>
              <a:t/>
            </a:r>
            <a:br>
              <a:rPr lang="en-US" sz="3600" dirty="0" smtClean="0">
                <a:ea typeface="Times New Roman"/>
                <a:cs typeface="Calibri"/>
              </a:rPr>
            </a:br>
            <a:r>
              <a:rPr lang="en-US" sz="3600" dirty="0">
                <a:ea typeface="Times New Roman"/>
                <a:cs typeface="Calibri"/>
              </a:rPr>
              <a:t/>
            </a:r>
            <a:br>
              <a:rPr lang="en-US" sz="3600" dirty="0">
                <a:ea typeface="Times New Roman"/>
                <a:cs typeface="Calibri"/>
              </a:rPr>
            </a:br>
            <a:r>
              <a:rPr lang="en-US" sz="3600" dirty="0" smtClean="0">
                <a:ea typeface="Times New Roman"/>
                <a:cs typeface="Calibri"/>
              </a:rPr>
              <a:t/>
            </a:r>
            <a:br>
              <a:rPr lang="en-US" sz="3600" dirty="0" smtClean="0">
                <a:ea typeface="Times New Roman"/>
                <a:cs typeface="Calibri"/>
              </a:rPr>
            </a:br>
            <a:r>
              <a:rPr lang="en-US" sz="3600" dirty="0" smtClean="0">
                <a:ea typeface="Times New Roman"/>
                <a:cs typeface="Calibri"/>
              </a:rPr>
              <a:t>Natural </a:t>
            </a:r>
            <a:r>
              <a:rPr lang="en-US" sz="3600" dirty="0">
                <a:ea typeface="Times New Roman"/>
                <a:cs typeface="Calibri"/>
              </a:rPr>
              <a:t>Language Understanding </a:t>
            </a:r>
            <a:r>
              <a:rPr lang="en-US" sz="3600" dirty="0" smtClean="0">
                <a:ea typeface="Times New Roman"/>
                <a:cs typeface="Calibri"/>
              </a:rPr>
              <a:t/>
            </a:r>
            <a:br>
              <a:rPr lang="en-US" sz="3600" dirty="0" smtClean="0">
                <a:ea typeface="Times New Roman"/>
                <a:cs typeface="Calibri"/>
              </a:rPr>
            </a:br>
            <a:r>
              <a:rPr lang="en-US" sz="3600" dirty="0" smtClean="0">
                <a:ea typeface="Times New Roman"/>
                <a:cs typeface="Calibri"/>
              </a:rPr>
              <a:t>with</a:t>
            </a:r>
            <a:br>
              <a:rPr lang="en-US" sz="3600" dirty="0" smtClean="0">
                <a:ea typeface="Times New Roman"/>
                <a:cs typeface="Calibri"/>
              </a:rPr>
            </a:br>
            <a:r>
              <a:rPr lang="en-US" sz="3600" dirty="0" smtClean="0">
                <a:ea typeface="Times New Roman"/>
                <a:cs typeface="Calibri"/>
              </a:rPr>
              <a:t>Common </a:t>
            </a:r>
            <a:r>
              <a:rPr lang="en-US" sz="3600" dirty="0">
                <a:ea typeface="Times New Roman"/>
                <a:cs typeface="Calibri"/>
              </a:rPr>
              <a:t>Sense Reasoning </a:t>
            </a:r>
            <a:br>
              <a:rPr lang="en-US" sz="3600" dirty="0">
                <a:ea typeface="Times New Roman"/>
                <a:cs typeface="Calibri"/>
              </a:rPr>
            </a:br>
            <a:r>
              <a:rPr lang="en-US" sz="3600" dirty="0">
                <a:ea typeface="Times New Roman"/>
                <a:cs typeface="Calibri"/>
              </a:rPr>
              <a:t/>
            </a:r>
            <a:br>
              <a:rPr lang="en-US" sz="3600" dirty="0">
                <a:ea typeface="Times New Roman"/>
                <a:cs typeface="Calibri"/>
              </a:rPr>
            </a:br>
            <a:r>
              <a:rPr lang="en-US" sz="3600" dirty="0" smtClean="0">
                <a:ea typeface="Times New Roman"/>
                <a:cs typeface="Calibri"/>
              </a:rPr>
              <a:t> </a:t>
            </a:r>
            <a:r>
              <a:rPr lang="en-US" sz="4000" dirty="0">
                <a:latin typeface="Times New Roman"/>
                <a:ea typeface="Times New Roman"/>
              </a:rPr>
              <a:t/>
            </a:r>
            <a:br>
              <a:rPr lang="en-US" sz="4000" dirty="0">
                <a:latin typeface="Times New Roman"/>
                <a:ea typeface="Times New Roman"/>
              </a:rPr>
            </a:br>
            <a:endParaRPr lang="en-US" dirty="0"/>
          </a:p>
        </p:txBody>
      </p:sp>
      <p:sp>
        <p:nvSpPr>
          <p:cNvPr id="5" name="Text Box 6"/>
          <p:cNvSpPr txBox="1">
            <a:spLocks noChangeArrowheads="1"/>
          </p:cNvSpPr>
          <p:nvPr/>
        </p:nvSpPr>
        <p:spPr bwMode="auto">
          <a:xfrm>
            <a:off x="457200" y="5211294"/>
            <a:ext cx="8229600" cy="134190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smtClean="0">
                <a:solidFill>
                  <a:srgbClr val="0000FF"/>
                </a:solidFill>
                <a:ea typeface="Arial Unicode MS" pitchFamily="34" charset="-128"/>
                <a:cs typeface="Arial Unicode MS" pitchFamily="34" charset="-128"/>
              </a:rPr>
              <a:t>Kai-Wei Chang</a:t>
            </a:r>
            <a:r>
              <a:rPr lang="en-US" altLang="zh-TW" sz="1600" dirty="0" smtClean="0">
                <a:solidFill>
                  <a:srgbClr val="0000FF"/>
                </a:solidFill>
                <a:ea typeface="Arial Unicode MS" pitchFamily="34" charset="-128"/>
                <a:cs typeface="Arial Unicode MS" pitchFamily="34" charset="-128"/>
              </a:rPr>
              <a:t>, </a:t>
            </a:r>
            <a:r>
              <a:rPr lang="en-US" altLang="zh-TW" sz="1600" b="1" dirty="0" smtClean="0">
                <a:solidFill>
                  <a:srgbClr val="0000FF"/>
                </a:solidFill>
                <a:ea typeface="Arial Unicode MS" pitchFamily="34" charset="-128"/>
                <a:cs typeface="Arial Unicode MS" pitchFamily="34" charset="-128"/>
              </a:rPr>
              <a:t>Ming-Wei </a:t>
            </a:r>
            <a:r>
              <a:rPr lang="en-US" altLang="zh-TW" sz="1600" b="1" dirty="0">
                <a:solidFill>
                  <a:srgbClr val="0000FF"/>
                </a:solidFill>
                <a:ea typeface="Arial Unicode MS" pitchFamily="34" charset="-128"/>
                <a:cs typeface="Arial Unicode MS" pitchFamily="34" charset="-128"/>
              </a:rPr>
              <a:t>Chang</a:t>
            </a:r>
            <a:r>
              <a:rPr lang="en-US" altLang="zh-TW" sz="1600" b="1" dirty="0" smtClean="0">
                <a:solidFill>
                  <a:srgbClr val="0000FF"/>
                </a:solidFill>
                <a:ea typeface="Arial Unicode MS" pitchFamily="34" charset="-128"/>
                <a:cs typeface="Arial Unicode MS" pitchFamily="34" charset="-128"/>
              </a:rPr>
              <a:t>,</a:t>
            </a:r>
            <a:r>
              <a:rPr lang="en-US" sz="1600" b="1" dirty="0" smtClean="0">
                <a:solidFill>
                  <a:srgbClr val="0000FF"/>
                </a:solidFill>
              </a:rPr>
              <a:t> Xiao Chen, Cindy Fisher, </a:t>
            </a:r>
          </a:p>
          <a:p>
            <a:pPr eaLnBrk="1" hangingPunct="1">
              <a:lnSpc>
                <a:spcPct val="60000"/>
              </a:lnSpc>
              <a:spcBef>
                <a:spcPct val="50000"/>
              </a:spcBef>
            </a:pPr>
            <a:r>
              <a:rPr lang="en-US" sz="1600" b="1" dirty="0">
                <a:solidFill>
                  <a:srgbClr val="0000FF"/>
                </a:solidFill>
              </a:rPr>
              <a:t>	 </a:t>
            </a:r>
            <a:r>
              <a:rPr lang="en-US" sz="1600" b="1" dirty="0" smtClean="0">
                <a:solidFill>
                  <a:srgbClr val="0000FF"/>
                </a:solidFill>
              </a:rPr>
              <a:t>      Daniel Khashabi, Haoruo Peng, Lev Ratinov, Subhro Roy,… </a:t>
            </a:r>
            <a:endParaRPr lang="en-US" sz="1600" b="1" dirty="0">
              <a:solidFill>
                <a:srgbClr val="0000FF"/>
              </a:solidFill>
            </a:endParaRP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IARPA, ARL, ONR </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a:t>
            </a:r>
            <a:r>
              <a:rPr lang="en-US" sz="1400" dirty="0" smtClean="0">
                <a:solidFill>
                  <a:srgbClr val="0000FF"/>
                </a:solidFill>
              </a:rPr>
              <a:t>); Gurobi. </a:t>
            </a:r>
            <a:endParaRPr lang="en-US" sz="1400" dirty="0">
              <a:solidFill>
                <a:srgbClr val="0000FF"/>
              </a:solidFill>
            </a:endParaRPr>
          </a:p>
        </p:txBody>
      </p:sp>
      <p:sp>
        <p:nvSpPr>
          <p:cNvPr id="3" name="Slide Number Placeholder 2"/>
          <p:cNvSpPr>
            <a:spLocks noGrp="1"/>
          </p:cNvSpPr>
          <p:nvPr>
            <p:ph type="sldNum" sz="quarter" idx="12"/>
          </p:nvPr>
        </p:nvSpPr>
        <p:spPr/>
        <p:txBody>
          <a:bodyPr/>
          <a:lstStyle/>
          <a:p>
            <a:pPr>
              <a:defRPr/>
            </a:pPr>
            <a:r>
              <a:rPr lang="en-US" altLang="zh-TW" smtClean="0"/>
              <a:t>Page </a:t>
            </a:r>
            <a:fld id="{385D3F47-0B5A-4364-923A-B345F606F3E4}" type="slidenum">
              <a:rPr lang="en-US" altLang="zh-TW" smtClean="0"/>
              <a:pPr>
                <a:defRPr/>
              </a:pPr>
              <a:t>1</a:t>
            </a:fld>
            <a:endParaRPr lang="en-US" altLang="zh-TW"/>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100000">
                                          <p:val>
                                            <p:strVal val="#ppt_x"/>
                                          </p:val>
                                        </p:tav>
                                      </p:tavLst>
                                    </p:anim>
                                    <p:anim calcmode="lin" valueType="num">
                                      <p:cBhvr>
                                        <p:cTn id="8" dur="1000" fill="hold"/>
                                        <p:tgtEl>
                                          <p:spTgt spid="5"/>
                                        </p:tgtEl>
                                        <p:attrNameLst>
                                          <p:attrName>ppt_y</p:attrName>
                                        </p:attrNameLst>
                                      </p:cBhvr>
                                      <p:tavLst>
                                        <p:tav tm="0">
                                          <p:val>
                                            <p:strVal val="#ppt_y-#ppt_h/2"/>
                                          </p:val>
                                        </p:tav>
                                        <p:tav tm="100000">
                                          <p:val>
                                            <p:strVal val="#ppt_y"/>
                                          </p:val>
                                        </p:tav>
                                      </p:tavLst>
                                    </p:anim>
                                    <p:anim calcmode="lin" valueType="num">
                                      <p:cBhvr>
                                        <p:cTn id="9" dur="1000" fill="hold"/>
                                        <p:tgtEl>
                                          <p:spTgt spid="5"/>
                                        </p:tgtEl>
                                        <p:attrNameLst>
                                          <p:attrName>ppt_w</p:attrName>
                                        </p:attrNameLst>
                                      </p:cBhvr>
                                      <p:tavLst>
                                        <p:tav tm="0">
                                          <p:val>
                                            <p:strVal val="#ppt_w"/>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2"/>
          <p:cNvSpPr>
            <a:spLocks noGrp="1" noChangeArrowheads="1"/>
          </p:cNvSpPr>
          <p:nvPr>
            <p:ph type="title" idx="4294967295"/>
          </p:nvPr>
        </p:nvSpPr>
        <p:spPr>
          <a:xfrm>
            <a:off x="152400" y="529989"/>
            <a:ext cx="8229600" cy="533400"/>
          </a:xfrm>
        </p:spPr>
        <p:txBody>
          <a:bodyPr/>
          <a:lstStyle/>
          <a:p>
            <a:r>
              <a:rPr lang="en-US" altLang="zh-TW" sz="2400" dirty="0" smtClean="0">
                <a:ea typeface="Arial Unicode MS" pitchFamily="34" charset="-128"/>
                <a:cs typeface="Arial Unicode MS" pitchFamily="34" charset="-128"/>
              </a:rPr>
              <a:t>Joint Inference </a:t>
            </a:r>
            <a:r>
              <a:rPr lang="en-US" altLang="zh-TW" sz="2400" dirty="0">
                <a:ea typeface="Arial Unicode MS" pitchFamily="34" charset="-128"/>
                <a:cs typeface="Arial Unicode MS" pitchFamily="34" charset="-128"/>
              </a:rPr>
              <a:t>with General Constraint Structure </a:t>
            </a:r>
            <a:r>
              <a:rPr lang="en-US" altLang="zh-TW" sz="1600" dirty="0">
                <a:ea typeface="Arial Unicode MS" pitchFamily="34" charset="-128"/>
                <a:cs typeface="Arial Unicode MS" pitchFamily="34" charset="-128"/>
              </a:rPr>
              <a:t>[</a:t>
            </a:r>
            <a:r>
              <a:rPr lang="en-US" altLang="zh-TW" sz="1600" dirty="0" smtClean="0">
                <a:ea typeface="Arial Unicode MS" pitchFamily="34" charset="-128"/>
                <a:cs typeface="Arial Unicode MS" pitchFamily="34" charset="-128"/>
              </a:rPr>
              <a:t>Roth&amp;Yih’04,07,….]</a:t>
            </a:r>
            <a:r>
              <a:rPr lang="en-US" altLang="zh-TW" sz="1600" dirty="0">
                <a:ea typeface="Arial Unicode MS" pitchFamily="34" charset="-128"/>
                <a:cs typeface="Arial Unicode MS" pitchFamily="34" charset="-128"/>
              </a:rPr>
              <a:t/>
            </a:r>
            <a:br>
              <a:rPr lang="en-US" altLang="zh-TW" sz="1600" dirty="0">
                <a:ea typeface="Arial Unicode MS" pitchFamily="34" charset="-128"/>
                <a:cs typeface="Arial Unicode MS" pitchFamily="34" charset="-128"/>
              </a:rPr>
            </a:br>
            <a:r>
              <a:rPr lang="en-US" altLang="zh-TW" sz="2000" dirty="0">
                <a:solidFill>
                  <a:schemeClr val="tx1"/>
                </a:solidFill>
                <a:ea typeface="Arial Unicode MS" pitchFamily="34" charset="-128"/>
                <a:cs typeface="Arial Unicode MS" pitchFamily="34" charset="-128"/>
              </a:rPr>
              <a:t>Recognizing Entities and Relations</a:t>
            </a:r>
            <a:r>
              <a:rPr lang="en-US" altLang="zh-TW" sz="1600" dirty="0">
                <a:solidFill>
                  <a:schemeClr val="tx1"/>
                </a:solidFill>
                <a:ea typeface="Arial Unicode MS" pitchFamily="34" charset="-128"/>
                <a:cs typeface="Arial Unicode MS" pitchFamily="34" charset="-128"/>
              </a:rPr>
              <a:t> </a:t>
            </a:r>
          </a:p>
        </p:txBody>
      </p:sp>
      <p:grpSp>
        <p:nvGrpSpPr>
          <p:cNvPr id="1269764" name="Group 3"/>
          <p:cNvGrpSpPr>
            <a:grpSpLocks/>
          </p:cNvGrpSpPr>
          <p:nvPr/>
        </p:nvGrpSpPr>
        <p:grpSpPr bwMode="auto">
          <a:xfrm>
            <a:off x="1524001" y="3327400"/>
            <a:ext cx="7008813" cy="1216026"/>
            <a:chOff x="816" y="1248"/>
            <a:chExt cx="4415" cy="766"/>
          </a:xfrm>
        </p:grpSpPr>
        <p:sp>
          <p:nvSpPr>
            <p:cNvPr id="1269765" name="Text Box 4"/>
            <p:cNvSpPr txBox="1">
              <a:spLocks noChangeArrowheads="1"/>
            </p:cNvSpPr>
            <p:nvPr/>
          </p:nvSpPr>
          <p:spPr bwMode="auto">
            <a:xfrm>
              <a:off x="816" y="1248"/>
              <a:ext cx="441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dirty="0">
                  <a:solidFill>
                    <a:srgbClr val="000000"/>
                  </a:solidFill>
                  <a:latin typeface="Tahoma" pitchFamily="34" charset="0"/>
                  <a:ea typeface="Arial Unicode MS" pitchFamily="34" charset="-128"/>
                  <a:cs typeface="Arial Unicode MS" pitchFamily="34" charset="-128"/>
                </a:rPr>
                <a:t>Dole ’s wife, Elizabeth , is a native of N.C.</a:t>
              </a:r>
            </a:p>
            <a:p>
              <a:pPr lvl="1">
                <a:lnSpc>
                  <a:spcPct val="93000"/>
                </a:lnSpc>
                <a:spcBef>
                  <a:spcPts val="563"/>
                </a:spcBef>
                <a:buClr>
                  <a:srgbClr val="FFFFFF"/>
                </a:buClr>
                <a:buSzPct val="70000"/>
                <a:buFont typeface="Wingdings" pitchFamily="2" charset="2"/>
                <a:buNone/>
              </a:pPr>
              <a:r>
                <a:rPr lang="en-GB" dirty="0">
                  <a:solidFill>
                    <a:srgbClr val="FFFFFF"/>
                  </a:solidFill>
                  <a:latin typeface="Georgia" pitchFamily="18" charset="0"/>
                  <a:ea typeface="Arial Unicode MS" pitchFamily="34" charset="-128"/>
                  <a:cs typeface="Arial Unicode MS" pitchFamily="34" charset="-128"/>
                </a:rPr>
                <a:t> </a:t>
              </a:r>
              <a:r>
                <a:rPr lang="en-GB" dirty="0">
                  <a:solidFill>
                    <a:srgbClr val="CC3300"/>
                  </a:solidFill>
                  <a:latin typeface="Georgia" pitchFamily="18" charset="0"/>
                  <a:ea typeface="Arial Unicode MS" pitchFamily="34" charset="-128"/>
                  <a:cs typeface="Arial Unicode MS" pitchFamily="34" charset="-128"/>
                </a:rPr>
                <a:t>E</a:t>
              </a:r>
              <a:r>
                <a:rPr lang="en-GB" sz="2000" dirty="0">
                  <a:solidFill>
                    <a:srgbClr val="CC3300"/>
                  </a:solidFill>
                  <a:latin typeface="Georgia" pitchFamily="18" charset="0"/>
                  <a:ea typeface="Arial Unicode MS" pitchFamily="34" charset="-128"/>
                  <a:cs typeface="Arial Unicode MS" pitchFamily="34" charset="-128"/>
                </a:rPr>
                <a:t>1</a:t>
              </a:r>
              <a:r>
                <a:rPr lang="en-GB" dirty="0">
                  <a:solidFill>
                    <a:srgbClr val="FFFF00"/>
                  </a:solidFill>
                  <a:latin typeface="Georgia" pitchFamily="18" charset="0"/>
                  <a:ea typeface="Arial Unicode MS" pitchFamily="34" charset="-128"/>
                  <a:cs typeface="Arial Unicode MS" pitchFamily="34" charset="-128"/>
                </a:rPr>
                <a:t>                   </a:t>
              </a:r>
              <a:r>
                <a:rPr lang="en-GB" dirty="0">
                  <a:solidFill>
                    <a:srgbClr val="CC3300"/>
                  </a:solidFill>
                  <a:latin typeface="Georgia" pitchFamily="18" charset="0"/>
                  <a:ea typeface="Arial Unicode MS" pitchFamily="34" charset="-128"/>
                  <a:cs typeface="Arial Unicode MS" pitchFamily="34" charset="-128"/>
                </a:rPr>
                <a:t>E</a:t>
              </a:r>
              <a:r>
                <a:rPr lang="en-GB" sz="2000" dirty="0">
                  <a:solidFill>
                    <a:srgbClr val="CC3300"/>
                  </a:solidFill>
                  <a:latin typeface="Georgia" pitchFamily="18" charset="0"/>
                  <a:ea typeface="Arial Unicode MS" pitchFamily="34" charset="-128"/>
                  <a:cs typeface="Arial Unicode MS" pitchFamily="34" charset="-128"/>
                </a:rPr>
                <a:t>2</a:t>
              </a:r>
              <a:r>
                <a:rPr lang="en-GB" dirty="0">
                  <a:solidFill>
                    <a:srgbClr val="FFFF00"/>
                  </a:solidFill>
                  <a:latin typeface="Georgia" pitchFamily="18" charset="0"/>
                  <a:ea typeface="Arial Unicode MS" pitchFamily="34" charset="-128"/>
                  <a:cs typeface="Arial Unicode MS" pitchFamily="34" charset="-128"/>
                </a:rPr>
                <a:t>                              </a:t>
              </a:r>
              <a:r>
                <a:rPr lang="en-GB" dirty="0">
                  <a:solidFill>
                    <a:srgbClr val="CC3300"/>
                  </a:solidFill>
                  <a:latin typeface="Georgia" pitchFamily="18" charset="0"/>
                  <a:ea typeface="Arial Unicode MS" pitchFamily="34" charset="-128"/>
                  <a:cs typeface="Arial Unicode MS" pitchFamily="34" charset="-128"/>
                </a:rPr>
                <a:t>E</a:t>
              </a:r>
              <a:r>
                <a:rPr lang="en-GB" sz="2000" dirty="0">
                  <a:solidFill>
                    <a:srgbClr val="CC3300"/>
                  </a:solidFill>
                  <a:latin typeface="Georgia" pitchFamily="18" charset="0"/>
                  <a:ea typeface="Arial Unicode MS" pitchFamily="34" charset="-128"/>
                  <a:cs typeface="Arial Unicode MS" pitchFamily="34" charset="-128"/>
                </a:rPr>
                <a:t>3</a:t>
              </a:r>
              <a:r>
                <a:rPr lang="en-GB" dirty="0">
                  <a:solidFill>
                    <a:srgbClr val="CC3300"/>
                  </a:solidFill>
                  <a:latin typeface="Georgia" pitchFamily="18" charset="0"/>
                  <a:ea typeface="Arial Unicode MS" pitchFamily="34" charset="-128"/>
                  <a:cs typeface="Arial Unicode MS" pitchFamily="34" charset="-128"/>
                </a:rPr>
                <a:t> </a:t>
              </a:r>
              <a:r>
                <a:rPr lang="en-GB" dirty="0">
                  <a:solidFill>
                    <a:srgbClr val="FFFFFF"/>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095" y="1259"/>
              <a:ext cx="2999" cy="755"/>
              <a:chOff x="1095" y="1259"/>
              <a:chExt cx="2999" cy="755"/>
            </a:xfrm>
          </p:grpSpPr>
          <p:sp>
            <p:nvSpPr>
              <p:cNvPr id="1269767" name="AutoShape 6"/>
              <p:cNvSpPr>
                <a:spLocks noChangeArrowheads="1"/>
              </p:cNvSpPr>
              <p:nvPr/>
            </p:nvSpPr>
            <p:spPr bwMode="auto">
              <a:xfrm>
                <a:off x="1095" y="1259"/>
                <a:ext cx="384" cy="230"/>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007" y="1259"/>
                <a:ext cx="720" cy="230"/>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782" y="1259"/>
                <a:ext cx="312" cy="230"/>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19" name="Group 27"/>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33" name="Group 4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47" name="Group 55"/>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61" name="Group 69"/>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75" name="Group 83"/>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889" name="Group 97"/>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03" name="Group 11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17" name="Group 125"/>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31" name="Group 139"/>
          <p:cNvGraphicFramePr>
            <a:graphicFrameLocks noGrp="1"/>
          </p:cNvGraphicFramePr>
          <p:nvPr/>
        </p:nvGraphicFramePr>
        <p:xfrm>
          <a:off x="1752600" y="4648200"/>
          <a:ext cx="2209800" cy="1295400"/>
        </p:xfrm>
        <a:graphic>
          <a:graphicData uri="http://schemas.openxmlformats.org/drawingml/2006/table">
            <a:tbl>
              <a:tblPr/>
              <a:tblGrid>
                <a:gridCol w="1470025"/>
                <a:gridCol w="739775"/>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45" name="Group 153"/>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4" name="Group 167"/>
          <p:cNvGrpSpPr>
            <a:grpSpLocks/>
          </p:cNvGrpSpPr>
          <p:nvPr/>
        </p:nvGrpSpPr>
        <p:grpSpPr bwMode="auto">
          <a:xfrm>
            <a:off x="4876800" y="914400"/>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9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5" name="Group 185"/>
          <p:cNvGrpSpPr>
            <a:grpSpLocks/>
          </p:cNvGrpSpPr>
          <p:nvPr/>
        </p:nvGrpSpPr>
        <p:grpSpPr bwMode="auto">
          <a:xfrm>
            <a:off x="609600" y="914400"/>
            <a:ext cx="4724400" cy="3733800"/>
            <a:chOff x="384" y="576"/>
            <a:chExt cx="2976" cy="2352"/>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1028700" y="40767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7391400" y="9144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5" name="Text Box 193"/>
          <p:cNvSpPr txBox="1">
            <a:spLocks noChangeArrowheads="1"/>
          </p:cNvSpPr>
          <p:nvPr/>
        </p:nvSpPr>
        <p:spPr bwMode="auto">
          <a:xfrm>
            <a:off x="228600" y="6019800"/>
            <a:ext cx="8686800" cy="369332"/>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a:t>
            </a:r>
            <a:r>
              <a:rPr lang="en-US" altLang="zh-TW" sz="1800" dirty="0" smtClean="0">
                <a:solidFill>
                  <a:srgbClr val="000000"/>
                </a:solidFill>
                <a:latin typeface="Calibri"/>
                <a:ea typeface="Arial Unicode MS" pitchFamily="34" charset="-128"/>
                <a:cs typeface="Arial Unicode MS" pitchFamily="34" charset="-128"/>
              </a:rPr>
              <a:t>separately/jointly; </a:t>
            </a:r>
            <a:r>
              <a:rPr lang="en-US" altLang="zh-TW" sz="1800" dirty="0">
                <a:solidFill>
                  <a:srgbClr val="000000"/>
                </a:solidFill>
                <a:latin typeface="Calibri"/>
                <a:ea typeface="Arial Unicode MS" pitchFamily="34" charset="-128"/>
                <a:cs typeface="Arial Unicode MS" pitchFamily="34" charset="-128"/>
              </a:rPr>
              <a:t>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801984" name="Text Box 192"/>
          <p:cNvSpPr txBox="1">
            <a:spLocks noChangeArrowheads="1"/>
          </p:cNvSpPr>
          <p:nvPr/>
        </p:nvSpPr>
        <p:spPr bwMode="auto">
          <a:xfrm>
            <a:off x="5410200" y="3225800"/>
            <a:ext cx="3657600" cy="923330"/>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zh-TW" sz="1800" dirty="0">
                <a:solidFill>
                  <a:srgbClr val="0000FF"/>
                </a:solidFill>
                <a:latin typeface="Calibri"/>
                <a:ea typeface="Arial Unicode MS" pitchFamily="34" charset="-128"/>
                <a:cs typeface="Arial Unicode MS" pitchFamily="34" charset="-128"/>
              </a:rPr>
              <a:t>Key </a:t>
            </a:r>
            <a:r>
              <a:rPr lang="en-US" altLang="zh-TW" sz="1800" dirty="0" smtClean="0">
                <a:solidFill>
                  <a:srgbClr val="0000FF"/>
                </a:solidFill>
                <a:latin typeface="Calibri"/>
                <a:ea typeface="Arial Unicode MS" pitchFamily="34" charset="-128"/>
                <a:cs typeface="Arial Unicode MS" pitchFamily="34" charset="-128"/>
              </a:rPr>
              <a:t>Questions:</a:t>
            </a:r>
            <a:r>
              <a:rPr lang="en-US" altLang="zh-TW" sz="1800" dirty="0" smtClean="0">
                <a:solidFill>
                  <a:srgbClr val="000000"/>
                </a:solidFill>
                <a:latin typeface="Calibri"/>
                <a:ea typeface="Arial Unicode MS" pitchFamily="34" charset="-128"/>
                <a:cs typeface="Arial Unicode MS" pitchFamily="34" charset="-128"/>
              </a:rPr>
              <a:t> </a:t>
            </a:r>
            <a:endParaRPr lang="en-US" altLang="zh-TW" sz="1800" dirty="0">
              <a:solidFill>
                <a:srgbClr val="000000"/>
              </a:solidFill>
              <a:latin typeface="Calibri"/>
              <a:ea typeface="Arial Unicode MS" pitchFamily="34" charset="-128"/>
              <a:cs typeface="Arial Unicode MS" pitchFamily="34" charset="-128"/>
            </a:endParaRPr>
          </a:p>
          <a:p>
            <a:pPr>
              <a:buSzPct val="75000"/>
            </a:pPr>
            <a:r>
              <a:rPr lang="en-US" altLang="zh-TW" sz="1800" b="1" dirty="0" smtClean="0">
                <a:solidFill>
                  <a:srgbClr val="000000"/>
                </a:solidFill>
                <a:latin typeface="Calibri"/>
                <a:ea typeface="Arial Unicode MS" pitchFamily="34" charset="-128"/>
                <a:cs typeface="Arial Unicode MS" pitchFamily="34" charset="-128"/>
              </a:rPr>
              <a:t>How </a:t>
            </a:r>
            <a:r>
              <a:rPr lang="en-US" altLang="zh-TW" sz="1800" b="1" dirty="0">
                <a:solidFill>
                  <a:srgbClr val="000000"/>
                </a:solidFill>
                <a:latin typeface="Calibri"/>
                <a:ea typeface="Arial Unicode MS" pitchFamily="34" charset="-128"/>
                <a:cs typeface="Arial Unicode MS" pitchFamily="34" charset="-128"/>
              </a:rPr>
              <a:t>to guide the global </a:t>
            </a:r>
            <a:r>
              <a:rPr lang="en-US" altLang="zh-TW" sz="1800" b="1" dirty="0" smtClean="0">
                <a:solidFill>
                  <a:srgbClr val="000000"/>
                </a:solidFill>
                <a:latin typeface="Calibri"/>
                <a:ea typeface="Arial Unicode MS" pitchFamily="34" charset="-128"/>
                <a:cs typeface="Arial Unicode MS" pitchFamily="34" charset="-128"/>
              </a:rPr>
              <a:t>inference</a:t>
            </a:r>
            <a:r>
              <a:rPr lang="en-US" altLang="zh-TW" sz="1800" b="1" dirty="0">
                <a:solidFill>
                  <a:srgbClr val="000000"/>
                </a:solidFill>
                <a:latin typeface="Calibri"/>
                <a:ea typeface="Arial Unicode MS" pitchFamily="34" charset="-128"/>
                <a:cs typeface="Arial Unicode MS" pitchFamily="34" charset="-128"/>
              </a:rPr>
              <a:t>?</a:t>
            </a:r>
            <a:r>
              <a:rPr lang="en-US" altLang="zh-TW" sz="1800" dirty="0">
                <a:solidFill>
                  <a:srgbClr val="000000"/>
                </a:solidFill>
                <a:latin typeface="Calibri"/>
                <a:ea typeface="Arial Unicode MS" pitchFamily="34" charset="-128"/>
                <a:cs typeface="Arial Unicode MS" pitchFamily="34" charset="-128"/>
              </a:rPr>
              <a:t> </a:t>
            </a:r>
            <a:endParaRPr lang="en-US" altLang="zh-TW" sz="1800" dirty="0" smtClean="0">
              <a:solidFill>
                <a:srgbClr val="000000"/>
              </a:solidFill>
              <a:latin typeface="Calibri"/>
              <a:ea typeface="Arial Unicode MS" pitchFamily="34" charset="-128"/>
              <a:cs typeface="Arial Unicode MS" pitchFamily="34" charset="-128"/>
            </a:endParaRPr>
          </a:p>
          <a:p>
            <a:pPr>
              <a:buSzPct val="75000"/>
            </a:pPr>
            <a:r>
              <a:rPr lang="en-US" altLang="zh-TW" sz="1800" b="1" dirty="0" smtClean="0">
                <a:solidFill>
                  <a:srgbClr val="000000"/>
                </a:solidFill>
                <a:latin typeface="Calibri"/>
                <a:ea typeface="Arial Unicode MS" pitchFamily="34" charset="-128"/>
                <a:cs typeface="Arial Unicode MS" pitchFamily="34" charset="-128"/>
              </a:rPr>
              <a:t>How to learn the model(s)? </a:t>
            </a:r>
            <a:endParaRPr lang="en-US" altLang="zh-TW" sz="1800" b="1" dirty="0">
              <a:solidFill>
                <a:srgbClr val="000000"/>
              </a:solidFill>
              <a:latin typeface="Calibri"/>
              <a:ea typeface="Arial Unicode MS" pitchFamily="34" charset="-128"/>
              <a:cs typeface="Arial Unicode MS" pitchFamily="34" charset="-128"/>
            </a:endParaRPr>
          </a:p>
        </p:txBody>
      </p:sp>
      <p:sp>
        <p:nvSpPr>
          <p:cNvPr id="801983" name="AutoShape 191"/>
          <p:cNvSpPr>
            <a:spLocks noChangeArrowheads="1"/>
          </p:cNvSpPr>
          <p:nvPr/>
        </p:nvSpPr>
        <p:spPr bwMode="auto">
          <a:xfrm>
            <a:off x="6553200" y="152400"/>
            <a:ext cx="2438400" cy="698429"/>
          </a:xfrm>
          <a:prstGeom prst="wedgeRectCallout">
            <a:avLst>
              <a:gd name="adj1" fmla="val -101495"/>
              <a:gd name="adj2" fmla="val 379398"/>
            </a:avLst>
          </a:prstGeom>
          <a:solidFill>
            <a:srgbClr val="FFFFCC"/>
          </a:solidFill>
          <a:ln w="9525">
            <a:solidFill>
              <a:schemeClr val="tx1"/>
            </a:solidFill>
            <a:miter lim="800000"/>
            <a:headEnd/>
            <a:tailEnd/>
          </a:ln>
        </p:spPr>
        <p:txBody>
          <a:bodyPr/>
          <a:lstStyle/>
          <a:p>
            <a:pPr algn="ctr"/>
            <a:r>
              <a:rPr lang="en-US" b="1" dirty="0" smtClean="0">
                <a:solidFill>
                  <a:srgbClr val="FF0000"/>
                </a:solidFill>
                <a:latin typeface="Calibri"/>
                <a:cs typeface="Arial" charset="0"/>
              </a:rPr>
              <a:t>Joint inference </a:t>
            </a:r>
            <a:r>
              <a:rPr lang="en-US" b="1" dirty="0" smtClean="0">
                <a:solidFill>
                  <a:srgbClr val="000000"/>
                </a:solidFill>
                <a:latin typeface="Calibri"/>
                <a:cs typeface="Arial" charset="0"/>
              </a:rPr>
              <a:t>gives good improvement </a:t>
            </a:r>
            <a:endParaRPr lang="en-US" b="1" dirty="0">
              <a:solidFill>
                <a:srgbClr val="000000"/>
              </a:solidFill>
              <a:latin typeface="Calibri"/>
              <a:cs typeface="Arial" charset="0"/>
            </a:endParaRPr>
          </a:p>
        </p:txBody>
      </p:sp>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10</a:t>
            </a:fld>
            <a:endParaRPr lang="en-US" altLang="zh-TW"/>
          </a:p>
        </p:txBody>
      </p:sp>
      <p:sp>
        <p:nvSpPr>
          <p:cNvPr id="41" name="Text Box 9"/>
          <p:cNvSpPr txBox="1">
            <a:spLocks noChangeArrowheads="1"/>
          </p:cNvSpPr>
          <p:nvPr/>
        </p:nvSpPr>
        <p:spPr bwMode="auto">
          <a:xfrm rot="590322">
            <a:off x="997042" y="3254735"/>
            <a:ext cx="7356336" cy="1600438"/>
          </a:xfrm>
          <a:prstGeom prst="rect">
            <a:avLst/>
          </a:prstGeom>
          <a:solidFill>
            <a:srgbClr val="FFFF99"/>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0000"/>
                </a:solidFill>
                <a:latin typeface="Calibri"/>
                <a:cs typeface="Arial" charset="0"/>
              </a:rPr>
              <a:t>An Objective function that  incorporates </a:t>
            </a:r>
            <a:r>
              <a:rPr lang="en-US" sz="2800" dirty="0" smtClean="0">
                <a:solidFill>
                  <a:srgbClr val="FF0000"/>
                </a:solidFill>
                <a:latin typeface="Calibri"/>
                <a:cs typeface="Arial" charset="0"/>
              </a:rPr>
              <a:t>learned models </a:t>
            </a:r>
            <a:r>
              <a:rPr lang="en-US" sz="2800" dirty="0" smtClean="0">
                <a:solidFill>
                  <a:srgbClr val="000000"/>
                </a:solidFill>
                <a:latin typeface="Calibri"/>
                <a:cs typeface="Arial" charset="0"/>
              </a:rPr>
              <a:t>with </a:t>
            </a:r>
            <a:r>
              <a:rPr lang="en-US" sz="2800" dirty="0" smtClean="0">
                <a:solidFill>
                  <a:srgbClr val="FF0000"/>
                </a:solidFill>
                <a:latin typeface="Calibri"/>
                <a:cs typeface="Arial" charset="0"/>
              </a:rPr>
              <a:t>knowledge      (output constraints) </a:t>
            </a:r>
          </a:p>
          <a:p>
            <a:pPr>
              <a:spcBef>
                <a:spcPct val="50000"/>
              </a:spcBef>
            </a:pPr>
            <a:r>
              <a:rPr lang="en-US" sz="2800" dirty="0">
                <a:solidFill>
                  <a:srgbClr val="FF0000"/>
                </a:solidFill>
                <a:latin typeface="Calibri"/>
                <a:cs typeface="Arial" charset="0"/>
              </a:rPr>
              <a:t> </a:t>
            </a:r>
            <a:r>
              <a:rPr lang="en-US" sz="2800" dirty="0" smtClean="0">
                <a:solidFill>
                  <a:srgbClr val="FF0000"/>
                </a:solidFill>
                <a:latin typeface="Calibri"/>
                <a:cs typeface="Arial" charset="0"/>
              </a:rPr>
              <a:t>             </a:t>
            </a:r>
            <a:r>
              <a:rPr lang="en-US" sz="2800" dirty="0" smtClean="0">
                <a:solidFill>
                  <a:srgbClr val="000000"/>
                </a:solidFill>
                <a:latin typeface="Calibri"/>
                <a:cs typeface="Arial" charset="0"/>
              </a:rPr>
              <a:t>A Constrained Conditional Model</a:t>
            </a:r>
            <a:endParaRPr lang="en-US" sz="2800" dirty="0">
              <a:solidFill>
                <a:srgbClr val="000000"/>
              </a:solidFill>
              <a:latin typeface="Calibri"/>
              <a:cs typeface="Arial" charset="0"/>
            </a:endParaRPr>
          </a:p>
        </p:txBody>
      </p:sp>
    </p:spTree>
    <p:extLst>
      <p:ext uri="{BB962C8B-B14F-4D97-AF65-F5344CB8AC3E}">
        <p14:creationId xmlns:p14="http://schemas.microsoft.com/office/powerpoint/2010/main" val="305940477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801984"/>
                                        </p:tgtEl>
                                        <p:attrNameLst>
                                          <p:attrName>style.visibility</p:attrName>
                                        </p:attrNameLst>
                                      </p:cBhvr>
                                      <p:to>
                                        <p:strVal val="visible"/>
                                      </p:to>
                                    </p:set>
                                    <p:anim calcmode="lin" valueType="num">
                                      <p:cBhvr>
                                        <p:cTn id="86" dur="1000" fill="hold"/>
                                        <p:tgtEl>
                                          <p:spTgt spid="801984"/>
                                        </p:tgtEl>
                                        <p:attrNameLst>
                                          <p:attrName>ppt_x</p:attrName>
                                        </p:attrNameLst>
                                      </p:cBhvr>
                                      <p:tavLst>
                                        <p:tav tm="0">
                                          <p:val>
                                            <p:strVal val="#ppt_x"/>
                                          </p:val>
                                        </p:tav>
                                        <p:tav tm="100000">
                                          <p:val>
                                            <p:strVal val="#ppt_x"/>
                                          </p:val>
                                        </p:tav>
                                      </p:tavLst>
                                    </p:anim>
                                    <p:anim calcmode="lin" valueType="num">
                                      <p:cBhvr>
                                        <p:cTn id="87" dur="1000" fill="hold"/>
                                        <p:tgtEl>
                                          <p:spTgt spid="801984"/>
                                        </p:tgtEl>
                                        <p:attrNameLst>
                                          <p:attrName>ppt_y</p:attrName>
                                        </p:attrNameLst>
                                      </p:cBhvr>
                                      <p:tavLst>
                                        <p:tav tm="0">
                                          <p:val>
                                            <p:strVal val="#ppt_y-#ppt_h/2"/>
                                          </p:val>
                                        </p:tav>
                                        <p:tav tm="100000">
                                          <p:val>
                                            <p:strVal val="#ppt_y"/>
                                          </p:val>
                                        </p:tav>
                                      </p:tavLst>
                                    </p:anim>
                                    <p:anim calcmode="lin" valueType="num">
                                      <p:cBhvr>
                                        <p:cTn id="88" dur="1000" fill="hold"/>
                                        <p:tgtEl>
                                          <p:spTgt spid="801984"/>
                                        </p:tgtEl>
                                        <p:attrNameLst>
                                          <p:attrName>ppt_w</p:attrName>
                                        </p:attrNameLst>
                                      </p:cBhvr>
                                      <p:tavLst>
                                        <p:tav tm="0">
                                          <p:val>
                                            <p:strVal val="#ppt_w"/>
                                          </p:val>
                                        </p:tav>
                                        <p:tav tm="100000">
                                          <p:val>
                                            <p:strVal val="#ppt_w"/>
                                          </p:val>
                                        </p:tav>
                                      </p:tavLst>
                                    </p:anim>
                                    <p:anim calcmode="lin" valueType="num">
                                      <p:cBhvr>
                                        <p:cTn id="89"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5"/>
                                        </p:tgtEl>
                                        <p:attrNameLst>
                                          <p:attrName>style.visibility</p:attrName>
                                        </p:attrNameLst>
                                      </p:cBhvr>
                                      <p:to>
                                        <p:strVal val="visible"/>
                                      </p:to>
                                    </p:set>
                                    <p:anim calcmode="lin" valueType="num">
                                      <p:cBhvr>
                                        <p:cTn id="94" dur="1000" fill="hold"/>
                                        <p:tgtEl>
                                          <p:spTgt spid="801985"/>
                                        </p:tgtEl>
                                        <p:attrNameLst>
                                          <p:attrName>ppt_x</p:attrName>
                                        </p:attrNameLst>
                                      </p:cBhvr>
                                      <p:tavLst>
                                        <p:tav tm="0">
                                          <p:val>
                                            <p:strVal val="#ppt_x"/>
                                          </p:val>
                                        </p:tav>
                                        <p:tav tm="100000">
                                          <p:val>
                                            <p:strVal val="#ppt_x"/>
                                          </p:val>
                                        </p:tav>
                                      </p:tavLst>
                                    </p:anim>
                                    <p:anim calcmode="lin" valueType="num">
                                      <p:cBhvr>
                                        <p:cTn id="95" dur="1000" fill="hold"/>
                                        <p:tgtEl>
                                          <p:spTgt spid="801985"/>
                                        </p:tgtEl>
                                        <p:attrNameLst>
                                          <p:attrName>ppt_y</p:attrName>
                                        </p:attrNameLst>
                                      </p:cBhvr>
                                      <p:tavLst>
                                        <p:tav tm="0">
                                          <p:val>
                                            <p:strVal val="#ppt_y-#ppt_h/2"/>
                                          </p:val>
                                        </p:tav>
                                        <p:tav tm="100000">
                                          <p:val>
                                            <p:strVal val="#ppt_y"/>
                                          </p:val>
                                        </p:tav>
                                      </p:tavLst>
                                    </p:anim>
                                    <p:anim calcmode="lin" valueType="num">
                                      <p:cBhvr>
                                        <p:cTn id="96" dur="1000" fill="hold"/>
                                        <p:tgtEl>
                                          <p:spTgt spid="801985"/>
                                        </p:tgtEl>
                                        <p:attrNameLst>
                                          <p:attrName>ppt_w</p:attrName>
                                        </p:attrNameLst>
                                      </p:cBhvr>
                                      <p:tavLst>
                                        <p:tav tm="0">
                                          <p:val>
                                            <p:strVal val="#ppt_w"/>
                                          </p:val>
                                        </p:tav>
                                        <p:tav tm="100000">
                                          <p:val>
                                            <p:strVal val="#ppt_w"/>
                                          </p:val>
                                        </p:tav>
                                      </p:tavLst>
                                    </p:anim>
                                    <p:anim calcmode="lin" valueType="num">
                                      <p:cBhvr>
                                        <p:cTn id="97"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5" grpId="0" animBg="1"/>
      <p:bldP spid="801984" grpId="0" animBg="1"/>
      <p:bldP spid="801983"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zh-TW" smtClean="0"/>
              <a:t>Constrained Conditional Models</a:t>
            </a:r>
            <a:endParaRPr lang="en-US" altLang="zh-TW" dirty="0" smtClean="0"/>
          </a:p>
        </p:txBody>
      </p:sp>
      <p:sp>
        <p:nvSpPr>
          <p:cNvPr id="10" name="Content Placeholder 9"/>
          <p:cNvSpPr>
            <a:spLocks noGrp="1"/>
          </p:cNvSpPr>
          <p:nvPr>
            <p:ph idx="1"/>
          </p:nvPr>
        </p:nvSpPr>
        <p:spPr>
          <a:xfrm>
            <a:off x="304800" y="3835400"/>
            <a:ext cx="8229600" cy="2997200"/>
          </a:xfrm>
        </p:spPr>
        <p:txBody>
          <a:bodyPr/>
          <a:lstStyle/>
          <a:p>
            <a:pPr eaLnBrk="1" hangingPunct="1">
              <a:spcBef>
                <a:spcPct val="50000"/>
              </a:spcBef>
            </a:pPr>
            <a:r>
              <a:rPr lang="en-US" sz="2000" smtClean="0">
                <a:solidFill>
                  <a:srgbClr val="FF0000"/>
                </a:solidFill>
                <a:latin typeface="Calibri" pitchFamily="34" charset="0"/>
              </a:rPr>
              <a:t>Training:  </a:t>
            </a:r>
            <a:r>
              <a:rPr lang="en-US" sz="2000" smtClean="0">
                <a:solidFill>
                  <a:srgbClr val="000000"/>
                </a:solidFill>
                <a:latin typeface="Calibri" pitchFamily="34" charset="0"/>
              </a:rPr>
              <a:t>learning the objective function (</a:t>
            </a:r>
            <a:r>
              <a:rPr lang="en-US" sz="2000" b="1" smtClean="0">
                <a:solidFill>
                  <a:srgbClr val="000000"/>
                </a:solidFill>
                <a:latin typeface="Calibri" pitchFamily="34" charset="0"/>
              </a:rPr>
              <a:t>w, u</a:t>
            </a:r>
            <a:r>
              <a:rPr lang="en-US" sz="2000" smtClean="0">
                <a:solidFill>
                  <a:srgbClr val="000000"/>
                </a:solidFill>
                <a:latin typeface="Calibri" pitchFamily="34" charset="0"/>
              </a:rPr>
              <a:t>)</a:t>
            </a:r>
            <a:endParaRPr lang="en-US" sz="2000" dirty="0" smtClean="0">
              <a:solidFill>
                <a:srgbClr val="000000"/>
              </a:solidFill>
              <a:latin typeface="Calibri" pitchFamily="34" charset="0"/>
            </a:endParaRPr>
          </a:p>
          <a:p>
            <a:pPr lvl="1" eaLnBrk="1" hangingPunct="1">
              <a:spcBef>
                <a:spcPct val="50000"/>
              </a:spcBef>
            </a:pPr>
            <a:r>
              <a:rPr lang="en-US" sz="1800" smtClean="0">
                <a:solidFill>
                  <a:srgbClr val="000000"/>
                </a:solidFill>
                <a:latin typeface="Calibri" pitchFamily="34" charset="0"/>
              </a:rPr>
              <a:t>Decouple? Decompose? Force </a:t>
            </a:r>
            <a:r>
              <a:rPr lang="en-US" sz="1800" b="1" smtClean="0">
                <a:solidFill>
                  <a:srgbClr val="000000"/>
                </a:solidFill>
                <a:latin typeface="Calibri" pitchFamily="34" charset="0"/>
              </a:rPr>
              <a:t>u</a:t>
            </a:r>
            <a:r>
              <a:rPr lang="en-US" sz="1800" smtClean="0">
                <a:solidFill>
                  <a:srgbClr val="000000"/>
                </a:solidFill>
                <a:latin typeface="Calibri" pitchFamily="34" charset="0"/>
              </a:rPr>
              <a:t> to model hard constraints? </a:t>
            </a:r>
            <a:endParaRPr lang="en-US" sz="1800" dirty="0" smtClean="0">
              <a:solidFill>
                <a:srgbClr val="000000"/>
              </a:solidFill>
              <a:latin typeface="Calibri" pitchFamily="34" charset="0"/>
            </a:endParaRPr>
          </a:p>
          <a:p>
            <a:pPr eaLnBrk="1" hangingPunct="1">
              <a:spcBef>
                <a:spcPct val="50000"/>
              </a:spcBef>
            </a:pPr>
            <a:r>
              <a:rPr lang="en-US" sz="2000" smtClean="0">
                <a:solidFill>
                  <a:srgbClr val="000000"/>
                </a:solidFill>
                <a:latin typeface="Calibri" pitchFamily="34" charset="0"/>
              </a:rPr>
              <a:t>A way to push the learned model to </a:t>
            </a:r>
            <a:r>
              <a:rPr lang="en-US" sz="2000" b="1" smtClean="0">
                <a:solidFill>
                  <a:srgbClr val="000000"/>
                </a:solidFill>
                <a:latin typeface="Calibri" pitchFamily="34" charset="0"/>
              </a:rPr>
              <a:t>satisfy our output expectations</a:t>
            </a:r>
            <a:r>
              <a:rPr lang="en-US" sz="2000" smtClean="0">
                <a:solidFill>
                  <a:srgbClr val="000000"/>
                </a:solidFill>
                <a:latin typeface="Calibri" pitchFamily="34" charset="0"/>
              </a:rPr>
              <a:t> (or expectations from a latent representation) </a:t>
            </a:r>
            <a:endParaRPr lang="en-US" sz="2000" dirty="0" smtClean="0">
              <a:solidFill>
                <a:srgbClr val="000000"/>
              </a:solidFill>
              <a:latin typeface="Calibri" pitchFamily="34" charset="0"/>
            </a:endParaRPr>
          </a:p>
          <a:p>
            <a:pPr lvl="1" eaLnBrk="1" hangingPunct="1">
              <a:spcBef>
                <a:spcPct val="50000"/>
              </a:spcBef>
            </a:pPr>
            <a:r>
              <a:rPr lang="en-US" sz="1800" smtClean="0">
                <a:solidFill>
                  <a:srgbClr val="FF0000"/>
                </a:solidFill>
                <a:latin typeface="Calibri" pitchFamily="34" charset="0"/>
              </a:rPr>
              <a:t>[CoDL, Chang et. al (07, 12); Posterior Regularization, Ganchev et. al (10); Unified EM (Samdani et. al (12)]</a:t>
            </a:r>
            <a:endParaRPr lang="en-US" sz="2000" dirty="0"/>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754705" name="Rectangle 17"/>
          <p:cNvSpPr>
            <a:spLocks noChangeArrowheads="1"/>
          </p:cNvSpPr>
          <p:nvPr/>
        </p:nvSpPr>
        <p:spPr bwMode="auto">
          <a:xfrm>
            <a:off x="6324600" y="1562337"/>
            <a:ext cx="2590800" cy="646331"/>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0000"/>
                </a:solidFill>
                <a:latin typeface="+mn-lt"/>
                <a:cs typeface="Arial" charset="0"/>
              </a:rPr>
              <a:t>Knowledge component:  </a:t>
            </a:r>
          </a:p>
          <a:p>
            <a:r>
              <a:rPr lang="en-US" dirty="0" smtClean="0">
                <a:solidFill>
                  <a:srgbClr val="000000"/>
                </a:solidFill>
                <a:latin typeface="+mn-lt"/>
                <a:cs typeface="Arial" charset="0"/>
              </a:rPr>
              <a:t>(Soft</a:t>
            </a:r>
            <a:r>
              <a:rPr lang="en-US" dirty="0">
                <a:solidFill>
                  <a:srgbClr val="000000"/>
                </a:solidFill>
                <a:latin typeface="+mn-lt"/>
                <a:cs typeface="Arial" charset="0"/>
              </a:rPr>
              <a:t>) constraints </a:t>
            </a:r>
          </a:p>
        </p:txBody>
      </p:sp>
      <p:grpSp>
        <p:nvGrpSpPr>
          <p:cNvPr id="7" name="Group 6"/>
          <p:cNvGrpSpPr/>
          <p:nvPr/>
        </p:nvGrpSpPr>
        <p:grpSpPr>
          <a:xfrm>
            <a:off x="533400" y="1905001"/>
            <a:ext cx="3048000" cy="909856"/>
            <a:chOff x="152400" y="1485900"/>
            <a:chExt cx="3048000" cy="682392"/>
          </a:xfrm>
        </p:grpSpPr>
        <p:sp>
          <p:nvSpPr>
            <p:cNvPr id="61460" name="Rectangle 16"/>
            <p:cNvSpPr>
              <a:spLocks noChangeArrowheads="1"/>
            </p:cNvSpPr>
            <p:nvPr/>
          </p:nvSpPr>
          <p:spPr bwMode="auto">
            <a:xfrm>
              <a:off x="152400" y="1683544"/>
              <a:ext cx="2133600" cy="484748"/>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mn-lt"/>
                </a:rPr>
                <a:t>Weight Vector for “local” models</a:t>
              </a:r>
            </a:p>
          </p:txBody>
        </p:sp>
        <p:sp>
          <p:nvSpPr>
            <p:cNvPr id="61461" name="Line 22"/>
            <p:cNvSpPr>
              <a:spLocks noChangeShapeType="1"/>
            </p:cNvSpPr>
            <p:nvPr/>
          </p:nvSpPr>
          <p:spPr bwMode="auto">
            <a:xfrm flipV="1">
              <a:off x="2362200" y="1485900"/>
              <a:ext cx="838200" cy="4572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5" name="Group 4"/>
          <p:cNvGrpSpPr/>
          <p:nvPr/>
        </p:nvGrpSpPr>
        <p:grpSpPr>
          <a:xfrm>
            <a:off x="5136196" y="482601"/>
            <a:ext cx="3771245" cy="646331"/>
            <a:chOff x="5005403" y="361950"/>
            <a:chExt cx="3771245" cy="484748"/>
          </a:xfrm>
        </p:grpSpPr>
        <p:sp>
          <p:nvSpPr>
            <p:cNvPr id="61458" name="Rectangle 18"/>
            <p:cNvSpPr>
              <a:spLocks noChangeArrowheads="1"/>
            </p:cNvSpPr>
            <p:nvPr/>
          </p:nvSpPr>
          <p:spPr bwMode="auto">
            <a:xfrm>
              <a:off x="5881048" y="361950"/>
              <a:ext cx="2895600" cy="484748"/>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mn-lt"/>
                  <a:cs typeface="Arial" charset="0"/>
                </a:rPr>
                <a:t>Penalty for violating</a:t>
              </a:r>
            </a:p>
            <a:p>
              <a:r>
                <a:rPr lang="en-US" dirty="0">
                  <a:solidFill>
                    <a:srgbClr val="000000"/>
                  </a:solidFill>
                  <a:latin typeface="+mn-lt"/>
                  <a:cs typeface="Arial" charset="0"/>
                </a:rPr>
                <a:t>the constraint.</a:t>
              </a:r>
            </a:p>
          </p:txBody>
        </p:sp>
        <p:sp>
          <p:nvSpPr>
            <p:cNvPr id="61459" name="Line 23"/>
            <p:cNvSpPr>
              <a:spLocks noChangeShapeType="1"/>
            </p:cNvSpPr>
            <p:nvPr/>
          </p:nvSpPr>
          <p:spPr bwMode="auto">
            <a:xfrm rot="8742848" flipV="1">
              <a:off x="5005403" y="741781"/>
              <a:ext cx="808791" cy="46989"/>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5540992" y="1965325"/>
            <a:ext cx="3352800" cy="1306512"/>
            <a:chOff x="3456" y="1238"/>
            <a:chExt cx="2112" cy="823"/>
          </a:xfrm>
        </p:grpSpPr>
        <p:sp>
          <p:nvSpPr>
            <p:cNvPr id="61456" name="Rectangle 19"/>
            <p:cNvSpPr>
              <a:spLocks noChangeArrowheads="1"/>
            </p:cNvSpPr>
            <p:nvPr/>
          </p:nvSpPr>
          <p:spPr bwMode="auto">
            <a:xfrm>
              <a:off x="3456" y="1654"/>
              <a:ext cx="2112" cy="407"/>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latin typeface="+mn-lt"/>
                  <a:cs typeface="Arial" charset="0"/>
                </a:rPr>
                <a:t>How far y is from </a:t>
              </a:r>
            </a:p>
            <a:p>
              <a:r>
                <a:rPr lang="en-US" dirty="0">
                  <a:solidFill>
                    <a:srgbClr val="000000"/>
                  </a:solidFill>
                  <a:latin typeface="+mn-lt"/>
                  <a:cs typeface="Arial" charset="0"/>
                </a:rPr>
                <a:t>a “</a:t>
              </a:r>
              <a:r>
                <a:rPr lang="en-US" dirty="0" smtClean="0">
                  <a:solidFill>
                    <a:srgbClr val="000000"/>
                  </a:solidFill>
                  <a:latin typeface="+mn-lt"/>
                  <a:cs typeface="Arial" charset="0"/>
                </a:rPr>
                <a:t>legal/expected” </a:t>
              </a:r>
              <a:r>
                <a:rPr lang="en-US" dirty="0">
                  <a:solidFill>
                    <a:srgbClr val="000000"/>
                  </a:solidFill>
                  <a:latin typeface="+mn-lt"/>
                  <a:cs typeface="Arial" charset="0"/>
                </a:rPr>
                <a:t>assignment</a:t>
              </a:r>
            </a:p>
          </p:txBody>
        </p:sp>
        <p:sp>
          <p:nvSpPr>
            <p:cNvPr id="61457" name="Line 24"/>
            <p:cNvSpPr>
              <a:spLocks noChangeShapeType="1"/>
            </p:cNvSpPr>
            <p:nvPr/>
          </p:nvSpPr>
          <p:spPr bwMode="auto">
            <a:xfrm flipH="1" flipV="1">
              <a:off x="3456" y="1238"/>
              <a:ext cx="432" cy="39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5" name="Group 27"/>
          <p:cNvGrpSpPr>
            <a:grpSpLocks/>
          </p:cNvGrpSpPr>
          <p:nvPr/>
        </p:nvGrpSpPr>
        <p:grpSpPr bwMode="auto">
          <a:xfrm>
            <a:off x="2286000" y="1905000"/>
            <a:ext cx="2895600" cy="1598613"/>
            <a:chOff x="1200" y="1296"/>
            <a:chExt cx="1824" cy="1007"/>
          </a:xfrm>
        </p:grpSpPr>
        <p:sp>
          <p:nvSpPr>
            <p:cNvPr id="61454" name="Rectangle 15"/>
            <p:cNvSpPr>
              <a:spLocks noChangeArrowheads="1"/>
            </p:cNvSpPr>
            <p:nvPr/>
          </p:nvSpPr>
          <p:spPr bwMode="auto">
            <a:xfrm>
              <a:off x="1200" y="1721"/>
              <a:ext cx="1824" cy="582"/>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mn-lt"/>
                  <a:cs typeface="Arial" charset="0"/>
                </a:rPr>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4" name="Rectangle 3"/>
          <p:cNvSpPr/>
          <p:nvPr/>
        </p:nvSpPr>
        <p:spPr>
          <a:xfrm>
            <a:off x="609600" y="1349993"/>
            <a:ext cx="8229600" cy="461665"/>
          </a:xfrm>
          <a:prstGeom prst="rect">
            <a:avLst/>
          </a:prstGeom>
        </p:spPr>
        <p:txBody>
          <a:bodyPr wrap="square">
            <a:spAutoFit/>
          </a:bodyPr>
          <a:lstStyle/>
          <a:p>
            <a:pPr lvl="2" eaLnBrk="0" hangingPunct="0">
              <a:spcBef>
                <a:spcPct val="20000"/>
              </a:spcBef>
              <a:buClr>
                <a:srgbClr val="FF9900"/>
              </a:buClr>
              <a:buSzPct val="65000"/>
            </a:pPr>
            <a:r>
              <a:rPr lang="en-US" sz="2400" b="1" kern="0" dirty="0" smtClean="0">
                <a:solidFill>
                  <a:srgbClr val="000000"/>
                </a:solidFill>
                <a:latin typeface="Calibri"/>
                <a:cs typeface="Arial"/>
              </a:rPr>
              <a:t>y </a:t>
            </a:r>
            <a:r>
              <a:rPr lang="en-US" sz="2400" b="1" kern="0" dirty="0">
                <a:solidFill>
                  <a:srgbClr val="000000"/>
                </a:solidFill>
                <a:latin typeface="Calibri"/>
                <a:cs typeface="Arial"/>
              </a:rPr>
              <a:t>=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r>
              <a:rPr lang="en-US" sz="2400" b="1" kern="0" baseline="-25000" dirty="0">
                <a:solidFill>
                  <a:srgbClr val="000000"/>
                </a:solidFill>
                <a:latin typeface="cmsy10"/>
                <a:cs typeface="Arial"/>
              </a:rPr>
              <a:t>2 Y</a:t>
            </a:r>
            <a:r>
              <a:rPr lang="en-US" sz="2400" b="1" kern="0" dirty="0">
                <a:solidFill>
                  <a:srgbClr val="000000"/>
                </a:solidFill>
                <a:latin typeface="Calibri"/>
                <a:cs typeface="Arial"/>
              </a:rPr>
              <a:t>  </a:t>
            </a:r>
            <a:r>
              <a:rPr lang="en-US" sz="2400" b="1" kern="0" dirty="0" err="1" smtClean="0">
                <a:solidFill>
                  <a:srgbClr val="000000"/>
                </a:solidFill>
                <a:latin typeface="Calibri"/>
                <a:cs typeface="Arial"/>
              </a:rPr>
              <a:t>w</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Á</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 </a:t>
            </a:r>
            <a:r>
              <a:rPr lang="en-US" sz="2400" b="1" kern="0" dirty="0" err="1" smtClean="0">
                <a:solidFill>
                  <a:srgbClr val="000000"/>
                </a:solidFill>
                <a:latin typeface="Calibri"/>
                <a:cs typeface="Arial"/>
              </a:rPr>
              <a:t>u</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C</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a:t>
            </a:r>
          </a:p>
        </p:txBody>
      </p:sp>
      <p:sp>
        <p:nvSpPr>
          <p:cNvPr id="25" name="Rectangle 18"/>
          <p:cNvSpPr>
            <a:spLocks noChangeArrowheads="1"/>
          </p:cNvSpPr>
          <p:nvPr/>
        </p:nvSpPr>
        <p:spPr bwMode="auto">
          <a:xfrm>
            <a:off x="4800600" y="1450467"/>
            <a:ext cx="1752600" cy="369332"/>
          </a:xfrm>
          <a:prstGeom prst="rect">
            <a:avLst/>
          </a:prstGeom>
          <a:solidFill>
            <a:srgbClr val="FFFFFF"/>
          </a:solidFill>
          <a:ln w="9525">
            <a:solidFill>
              <a:schemeClr val="bg1"/>
            </a:solidFill>
            <a:miter lim="800000"/>
            <a:headEnd/>
            <a:tailEnd/>
          </a:ln>
          <a:effectLst/>
          <a:extLst/>
        </p:spPr>
        <p:txBody>
          <a:bodyPr wrap="square">
            <a:spAutoFit/>
          </a:bodyPr>
          <a:lstStyle/>
          <a:p>
            <a:r>
              <a:rPr lang="en-US" dirty="0" smtClean="0">
                <a:solidFill>
                  <a:srgbClr val="000000"/>
                </a:solidFill>
                <a:latin typeface="+mn-lt"/>
                <a:cs typeface="Arial" charset="0"/>
              </a:rPr>
              <a:t> </a:t>
            </a:r>
            <a:endParaRPr lang="en-US" dirty="0">
              <a:solidFill>
                <a:srgbClr val="000000"/>
              </a:solidFill>
              <a:latin typeface="+mn-lt"/>
              <a:cs typeface="Arial" charset="0"/>
            </a:endParaRPr>
          </a:p>
        </p:txBody>
      </p:sp>
      <p:sp>
        <p:nvSpPr>
          <p:cNvPr id="31" name="Rectangle 30"/>
          <p:cNvSpPr/>
          <p:nvPr/>
        </p:nvSpPr>
        <p:spPr>
          <a:xfrm>
            <a:off x="152400" y="1238151"/>
            <a:ext cx="6172200" cy="666849"/>
          </a:xfrm>
          <a:prstGeom prst="rect">
            <a:avLst/>
          </a:prstGeom>
          <a:solidFill>
            <a:srgbClr val="FFFFCC"/>
          </a:solidFill>
          <a:ln w="28575">
            <a:solidFill>
              <a:srgbClr val="FF0000"/>
            </a:solidFill>
          </a:ln>
        </p:spPr>
        <p:txBody>
          <a:bodyPr wrap="square">
            <a:spAutoFit/>
          </a:bodyPr>
          <a:lstStyle/>
          <a:p>
            <a:r>
              <a:rPr lang="en-US" sz="2400" dirty="0">
                <a:latin typeface="Calibri" pitchFamily="34" charset="0"/>
              </a:rPr>
              <a:t>y</a:t>
            </a:r>
            <a:r>
              <a:rPr lang="en-US" sz="2400" dirty="0" smtClean="0">
                <a:latin typeface="Calibri" pitchFamily="34" charset="0"/>
              </a:rPr>
              <a:t> = </a:t>
            </a:r>
            <a:r>
              <a:rPr lang="en-US" sz="2400" dirty="0" err="1" smtClean="0">
                <a:latin typeface="Calibri" pitchFamily="34" charset="0"/>
              </a:rPr>
              <a:t>argmax</a:t>
            </a:r>
            <a:r>
              <a:rPr lang="en-US" sz="2400" baseline="-25000" dirty="0" err="1" smtClean="0">
                <a:solidFill>
                  <a:srgbClr val="FF0000"/>
                </a:solidFill>
                <a:latin typeface="Arial"/>
                <a:sym typeface="Symbol"/>
              </a:rPr>
              <a:t>y</a:t>
            </a:r>
            <a:r>
              <a:rPr lang="en-US" sz="2400" dirty="0" smtClean="0"/>
              <a:t> </a:t>
            </a:r>
            <a:r>
              <a:rPr lang="en-US" sz="2000" dirty="0" smtClean="0">
                <a:latin typeface="Symbol"/>
                <a:sym typeface="Symbol"/>
              </a:rPr>
              <a:t></a:t>
            </a:r>
            <a:r>
              <a:rPr lang="en-US" sz="2000" dirty="0" smtClean="0"/>
              <a:t> </a:t>
            </a:r>
            <a:r>
              <a:rPr lang="en-US" sz="2000" b="1" dirty="0" smtClean="0">
                <a:latin typeface="Calibri"/>
              </a:rPr>
              <a:t>1</a:t>
            </a:r>
            <a:r>
              <a:rPr lang="en-US" sz="2000" b="1" baseline="-25000" dirty="0" smtClean="0">
                <a:latin typeface="cmmi10"/>
              </a:rPr>
              <a:t>Á</a:t>
            </a:r>
            <a:r>
              <a:rPr lang="en-US" sz="2000" b="1" baseline="-25000" dirty="0" smtClean="0">
                <a:solidFill>
                  <a:srgbClr val="000000"/>
                </a:solidFill>
                <a:latin typeface="Calibri" pitchFamily="34" charset="0"/>
              </a:rPr>
              <a:t>(</a:t>
            </a:r>
            <a:r>
              <a:rPr lang="en-US" sz="2000" b="1" baseline="-25000" dirty="0" err="1" smtClean="0">
                <a:latin typeface="Calibri"/>
              </a:rPr>
              <a:t>x,y</a:t>
            </a:r>
            <a:r>
              <a:rPr lang="en-US" sz="2000" b="1" baseline="-25000" dirty="0" smtClean="0">
                <a:solidFill>
                  <a:srgbClr val="000000"/>
                </a:solidFill>
                <a:latin typeface="Calibri" pitchFamily="34" charset="0"/>
              </a:rPr>
              <a:t>)</a:t>
            </a:r>
            <a:r>
              <a:rPr lang="en-US" sz="2000" b="1" dirty="0" smtClean="0"/>
              <a:t> </a:t>
            </a:r>
            <a:r>
              <a:rPr lang="en-US" sz="2000" b="1" dirty="0" err="1" smtClean="0">
                <a:latin typeface="cmmi10"/>
              </a:rPr>
              <a:t>w</a:t>
            </a:r>
            <a:r>
              <a:rPr lang="en-US" sz="2000" baseline="-25000" dirty="0" err="1" smtClean="0">
                <a:latin typeface="Calibri"/>
              </a:rPr>
              <a:t>x,y</a:t>
            </a:r>
            <a:r>
              <a:rPr lang="en-US" sz="2000" baseline="-25000" dirty="0" smtClean="0">
                <a:latin typeface="Calibri"/>
              </a:rPr>
              <a:t>     </a:t>
            </a:r>
            <a:r>
              <a:rPr lang="en-US" sz="2000" dirty="0" smtClean="0">
                <a:solidFill>
                  <a:srgbClr val="000000"/>
                </a:solidFill>
                <a:latin typeface="Calibri" pitchFamily="34" charset="0"/>
              </a:rPr>
              <a:t>subject to Constraints C(</a:t>
            </a:r>
            <a:r>
              <a:rPr lang="en-US" sz="2000" dirty="0" err="1" smtClean="0">
                <a:solidFill>
                  <a:srgbClr val="000000"/>
                </a:solidFill>
                <a:latin typeface="Calibri" pitchFamily="34" charset="0"/>
              </a:rPr>
              <a:t>x,y</a:t>
            </a:r>
            <a:r>
              <a:rPr lang="en-US" sz="2000" dirty="0" smtClean="0">
                <a:solidFill>
                  <a:srgbClr val="000000"/>
                </a:solidFill>
                <a:latin typeface="Calibri" pitchFamily="34" charset="0"/>
              </a:rPr>
              <a:t>)</a:t>
            </a:r>
          </a:p>
          <a:p>
            <a:endParaRPr lang="en-US" sz="2000" baseline="-25000" dirty="0">
              <a:solidFill>
                <a:srgbClr val="0033CC"/>
              </a:solidFill>
              <a:latin typeface="Calibri"/>
            </a:endParaRPr>
          </a:p>
        </p:txBody>
      </p:sp>
      <p:sp>
        <p:nvSpPr>
          <p:cNvPr id="32" name="Rectangle 31"/>
          <p:cNvSpPr/>
          <p:nvPr/>
        </p:nvSpPr>
        <p:spPr>
          <a:xfrm>
            <a:off x="4883168" y="250448"/>
            <a:ext cx="4206240" cy="892552"/>
          </a:xfrm>
          <a:prstGeom prst="rect">
            <a:avLst/>
          </a:prstGeom>
          <a:solidFill>
            <a:srgbClr val="FFFFCC"/>
          </a:solidFill>
          <a:ln>
            <a:solidFill>
              <a:schemeClr val="bg2"/>
            </a:solidFill>
          </a:ln>
        </p:spPr>
        <p:txBody>
          <a:bodyPr wrap="square">
            <a:spAutoFit/>
          </a:bodyPr>
          <a:lstStyle/>
          <a:p>
            <a:r>
              <a:rPr lang="en-US" dirty="0">
                <a:latin typeface="+mn-lt"/>
              </a:rPr>
              <a:t>Any MAP problem w.r.t. any probabilistic model, can be formulated as an ILP </a:t>
            </a:r>
            <a:endParaRPr lang="en-US" dirty="0" smtClean="0">
              <a:latin typeface="+mn-lt"/>
            </a:endParaRPr>
          </a:p>
          <a:p>
            <a:r>
              <a:rPr lang="en-US" sz="1600" dirty="0" smtClean="0">
                <a:solidFill>
                  <a:srgbClr val="0000FF"/>
                </a:solidFill>
                <a:latin typeface="+mn-lt"/>
              </a:rPr>
              <a:t>[</a:t>
            </a:r>
            <a:r>
              <a:rPr lang="en-US" sz="1600" dirty="0">
                <a:solidFill>
                  <a:srgbClr val="0000FF"/>
                </a:solidFill>
                <a:latin typeface="+mn-lt"/>
              </a:rPr>
              <a:t>Roth+ 04, </a:t>
            </a:r>
            <a:r>
              <a:rPr lang="en-US" sz="1600" dirty="0" err="1" smtClean="0">
                <a:solidFill>
                  <a:srgbClr val="0000FF"/>
                </a:solidFill>
                <a:latin typeface="+mn-lt"/>
              </a:rPr>
              <a:t>Taskar</a:t>
            </a:r>
            <a:r>
              <a:rPr lang="en-US" sz="1600" dirty="0" smtClean="0">
                <a:solidFill>
                  <a:srgbClr val="0000FF"/>
                </a:solidFill>
                <a:latin typeface="+mn-lt"/>
              </a:rPr>
              <a:t> 04]</a:t>
            </a:r>
            <a:endParaRPr lang="en-US" dirty="0" smtClean="0">
              <a:solidFill>
                <a:srgbClr val="0000FF"/>
              </a:solidFill>
              <a:latin typeface="+mn-lt"/>
            </a:endParaRPr>
          </a:p>
        </p:txBody>
      </p:sp>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11</a:t>
            </a:fld>
            <a:endParaRPr lang="en-US" altLang="zh-TW"/>
          </a:p>
        </p:txBody>
      </p:sp>
      <p:sp>
        <p:nvSpPr>
          <p:cNvPr id="23" name="AutoShape 191"/>
          <p:cNvSpPr>
            <a:spLocks noChangeArrowheads="1"/>
          </p:cNvSpPr>
          <p:nvPr/>
        </p:nvSpPr>
        <p:spPr bwMode="auto">
          <a:xfrm>
            <a:off x="2019300" y="886175"/>
            <a:ext cx="2438400" cy="320040"/>
          </a:xfrm>
          <a:prstGeom prst="wedgeRectCallout">
            <a:avLst>
              <a:gd name="adj1" fmla="val -32092"/>
              <a:gd name="adj2" fmla="val 123534"/>
            </a:avLst>
          </a:prstGeom>
          <a:solidFill>
            <a:srgbClr val="FFFFCC"/>
          </a:solidFill>
          <a:ln w="9525">
            <a:solidFill>
              <a:schemeClr val="tx1"/>
            </a:solidFill>
            <a:miter lim="800000"/>
            <a:headEnd/>
            <a:tailEnd/>
          </a:ln>
        </p:spPr>
        <p:txBody>
          <a:bodyPr/>
          <a:lstStyle/>
          <a:p>
            <a:pPr algn="ctr"/>
            <a:r>
              <a:rPr lang="en-US" b="1" dirty="0" smtClean="0">
                <a:solidFill>
                  <a:srgbClr val="FF0000"/>
                </a:solidFill>
                <a:latin typeface="Calibri"/>
                <a:cs typeface="Arial" charset="0"/>
              </a:rPr>
              <a:t>Variables</a:t>
            </a:r>
            <a:r>
              <a:rPr lang="en-US" b="1" dirty="0" smtClean="0">
                <a:solidFill>
                  <a:srgbClr val="000000"/>
                </a:solidFill>
                <a:latin typeface="Calibri"/>
                <a:cs typeface="Arial" charset="0"/>
              </a:rPr>
              <a:t> are models  </a:t>
            </a:r>
            <a:endParaRPr lang="en-US" b="1" dirty="0">
              <a:solidFill>
                <a:srgbClr val="000000"/>
              </a:solidFill>
              <a:latin typeface="Calibri"/>
              <a:cs typeface="Arial" charset="0"/>
            </a:endParaRPr>
          </a:p>
        </p:txBody>
      </p:sp>
    </p:spTree>
    <p:extLst>
      <p:ext uri="{BB962C8B-B14F-4D97-AF65-F5344CB8AC3E}">
        <p14:creationId xmlns:p14="http://schemas.microsoft.com/office/powerpoint/2010/main" val="12202832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4715"/>
                                        </p:tgtEl>
                                        <p:attrNameLst>
                                          <p:attrName>style.visibility</p:attrName>
                                        </p:attrNameLst>
                                      </p:cBhvr>
                                      <p:to>
                                        <p:strVal val="visible"/>
                                      </p:to>
                                    </p:set>
                                    <p:anim calcmode="lin" valueType="num">
                                      <p:cBhvr additive="base">
                                        <p:cTn id="11" dur="1000" fill="hold"/>
                                        <p:tgtEl>
                                          <p:spTgt spid="754715"/>
                                        </p:tgtEl>
                                        <p:attrNameLst>
                                          <p:attrName>ppt_x</p:attrName>
                                        </p:attrNameLst>
                                      </p:cBhvr>
                                      <p:tavLst>
                                        <p:tav tm="0">
                                          <p:val>
                                            <p:strVal val="0-#ppt_w/2"/>
                                          </p:val>
                                        </p:tav>
                                        <p:tav tm="100000">
                                          <p:val>
                                            <p:strVal val="#ppt_x"/>
                                          </p:val>
                                        </p:tav>
                                      </p:tavLst>
                                    </p:anim>
                                    <p:anim calcmode="lin" valueType="num">
                                      <p:cBhvr additive="base">
                                        <p:cTn id="12"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2" presetClass="entr" presetSubtype="2" fill="hold" grpId="0" nodeType="withEffect">
                                  <p:stCondLst>
                                    <p:cond delay="0"/>
                                  </p:stCondLst>
                                  <p:childTnLst>
                                    <p:set>
                                      <p:cBhvr>
                                        <p:cTn id="24" dur="1" fill="hold">
                                          <p:stCondLst>
                                            <p:cond delay="0"/>
                                          </p:stCondLst>
                                        </p:cTn>
                                        <p:tgtEl>
                                          <p:spTgt spid="754705"/>
                                        </p:tgtEl>
                                        <p:attrNameLst>
                                          <p:attrName>style.visibility</p:attrName>
                                        </p:attrNameLst>
                                      </p:cBhvr>
                                      <p:to>
                                        <p:strVal val="visible"/>
                                      </p:to>
                                    </p:set>
                                    <p:anim calcmode="lin" valueType="num">
                                      <p:cBhvr additive="base">
                                        <p:cTn id="25" dur="1000" fill="hold"/>
                                        <p:tgtEl>
                                          <p:spTgt spid="754705"/>
                                        </p:tgtEl>
                                        <p:attrNameLst>
                                          <p:attrName>ppt_x</p:attrName>
                                        </p:attrNameLst>
                                      </p:cBhvr>
                                      <p:tavLst>
                                        <p:tav tm="0">
                                          <p:val>
                                            <p:strVal val="1+#ppt_w/2"/>
                                          </p:val>
                                        </p:tav>
                                        <p:tav tm="100000">
                                          <p:val>
                                            <p:strVal val="#ppt_x"/>
                                          </p:val>
                                        </p:tav>
                                      </p:tavLst>
                                    </p:anim>
                                    <p:anim calcmode="lin" valueType="num">
                                      <p:cBhvr additive="base">
                                        <p:cTn id="26"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1000"/>
                            </p:stCondLst>
                            <p:childTnLst>
                              <p:par>
                                <p:cTn id="34" presetID="2" presetClass="entr" presetSubtype="6" fill="hold" nodeType="afterEffect">
                                  <p:stCondLst>
                                    <p:cond delay="0"/>
                                  </p:stCondLst>
                                  <p:childTnLst>
                                    <p:set>
                                      <p:cBhvr>
                                        <p:cTn id="35" dur="1" fill="hold">
                                          <p:stCondLst>
                                            <p:cond delay="0"/>
                                          </p:stCondLst>
                                        </p:cTn>
                                        <p:tgtEl>
                                          <p:spTgt spid="754717"/>
                                        </p:tgtEl>
                                        <p:attrNameLst>
                                          <p:attrName>style.visibility</p:attrName>
                                        </p:attrNameLst>
                                      </p:cBhvr>
                                      <p:to>
                                        <p:strVal val="visible"/>
                                      </p:to>
                                    </p:set>
                                    <p:anim calcmode="lin" valueType="num">
                                      <p:cBhvr additive="base">
                                        <p:cTn id="36" dur="1000" fill="hold"/>
                                        <p:tgtEl>
                                          <p:spTgt spid="754717"/>
                                        </p:tgtEl>
                                        <p:attrNameLst>
                                          <p:attrName>ppt_x</p:attrName>
                                        </p:attrNameLst>
                                      </p:cBhvr>
                                      <p:tavLst>
                                        <p:tav tm="0">
                                          <p:val>
                                            <p:strVal val="1+#ppt_w/2"/>
                                          </p:val>
                                        </p:tav>
                                        <p:tav tm="100000">
                                          <p:val>
                                            <p:strVal val="#ppt_x"/>
                                          </p:val>
                                        </p:tav>
                                      </p:tavLst>
                                    </p:anim>
                                    <p:anim calcmode="lin" valueType="num">
                                      <p:cBhvr additive="base">
                                        <p:cTn id="37"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000" fill="hold"/>
                                        <p:tgtEl>
                                          <p:spTgt spid="31"/>
                                        </p:tgtEl>
                                        <p:attrNameLst>
                                          <p:attrName>ppt_x</p:attrName>
                                        </p:attrNameLst>
                                      </p:cBhvr>
                                      <p:tavLst>
                                        <p:tav tm="0">
                                          <p:val>
                                            <p:strVal val="0-#ppt_w/2"/>
                                          </p:val>
                                        </p:tav>
                                        <p:tav tm="100000">
                                          <p:val>
                                            <p:strVal val="#ppt_x"/>
                                          </p:val>
                                        </p:tav>
                                      </p:tavLst>
                                    </p:anim>
                                    <p:anim calcmode="lin" valueType="num">
                                      <p:cBhvr additive="base">
                                        <p:cTn id="55"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54691" grpId="0" autoUpdateAnimBg="0"/>
      <p:bldP spid="754705" grpId="0" animBg="1"/>
      <p:bldP spid="25" grpId="0" animBg="1"/>
      <p:bldP spid="31" grpId="0" animBg="1"/>
      <p:bldP spid="3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572000" y="4118212"/>
            <a:ext cx="4267200" cy="1323439"/>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smtClean="0">
                <a:solidFill>
                  <a:srgbClr val="FF0000"/>
                </a:solidFill>
                <a:latin typeface="Calibri" pitchFamily="34" charset="0"/>
              </a:rPr>
              <a:t>Knowledge/Linguistics </a:t>
            </a:r>
            <a:r>
              <a:rPr lang="en-US" sz="2000" dirty="0">
                <a:solidFill>
                  <a:srgbClr val="FF0000"/>
                </a:solidFill>
                <a:latin typeface="Calibri" pitchFamily="34" charset="0"/>
              </a:rPr>
              <a:t>Constraints</a:t>
            </a:r>
          </a:p>
          <a:p>
            <a:pPr eaLnBrk="1" hangingPunct="1"/>
            <a:endParaRPr lang="en-US" sz="2000" dirty="0">
              <a:solidFill>
                <a:srgbClr val="FF0000"/>
              </a:solidFill>
              <a:latin typeface="Calibri" pitchFamily="34" charset="0"/>
            </a:endParaRPr>
          </a:p>
          <a:p>
            <a:pPr eaLnBrk="1" hangingPunct="1"/>
            <a:r>
              <a:rPr lang="en-US" sz="2000" dirty="0">
                <a:solidFill>
                  <a:srgbClr val="0033CC"/>
                </a:solidFill>
                <a:latin typeface="Calibri" pitchFamily="34" charset="0"/>
              </a:rPr>
              <a:t>Cannot have both A states and B states in an output sequence. </a:t>
            </a:r>
            <a:endParaRPr lang="en-US" sz="2000" baseline="-25000" dirty="0">
              <a:solidFill>
                <a:srgbClr val="0033CC"/>
              </a:solidFill>
              <a:latin typeface="Calibri" pitchFamily="34" charset="0"/>
            </a:endParaRPr>
          </a:p>
        </p:txBody>
      </p:sp>
      <p:sp>
        <p:nvSpPr>
          <p:cNvPr id="2" name="TextBox 3"/>
          <p:cNvSpPr txBox="1">
            <a:spLocks noChangeArrowheads="1"/>
          </p:cNvSpPr>
          <p:nvPr/>
        </p:nvSpPr>
        <p:spPr bwMode="auto">
          <a:xfrm>
            <a:off x="4572000" y="4122003"/>
            <a:ext cx="4267200" cy="1323439"/>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smtClean="0">
                <a:solidFill>
                  <a:srgbClr val="FF0000"/>
                </a:solidFill>
                <a:latin typeface="Calibri" pitchFamily="34" charset="0"/>
              </a:rPr>
              <a:t>Knowledge/Linguistics </a:t>
            </a:r>
            <a:r>
              <a:rPr lang="en-US" sz="2000" dirty="0">
                <a:solidFill>
                  <a:srgbClr val="FF0000"/>
                </a:solidFill>
                <a:latin typeface="Calibri" pitchFamily="34" charset="0"/>
              </a:rPr>
              <a:t>Constraints</a:t>
            </a:r>
          </a:p>
          <a:p>
            <a:pPr eaLnBrk="1" hangingPunct="1"/>
            <a:endParaRPr lang="en-US" sz="2000" dirty="0">
              <a:solidFill>
                <a:srgbClr val="0033CC"/>
              </a:solidFill>
              <a:latin typeface="Calibri" pitchFamily="34" charset="0"/>
            </a:endParaRPr>
          </a:p>
          <a:p>
            <a:pPr eaLnBrk="1" hangingPunct="1"/>
            <a:r>
              <a:rPr lang="en-US" sz="2000" dirty="0">
                <a:solidFill>
                  <a:srgbClr val="0033CC"/>
                </a:solidFill>
                <a:latin typeface="Calibri" pitchFamily="34" charset="0"/>
              </a:rPr>
              <a:t>If a modifier chosen, include its head</a:t>
            </a:r>
          </a:p>
          <a:p>
            <a:pPr eaLnBrk="1" hangingPunct="1"/>
            <a:r>
              <a:rPr lang="en-US" sz="2000" dirty="0">
                <a:solidFill>
                  <a:srgbClr val="0033CC"/>
                </a:solidFill>
                <a:latin typeface="Calibri" pitchFamily="34" charset="0"/>
              </a:rPr>
              <a:t>If verb is chosen, include its arguments </a:t>
            </a:r>
            <a:endParaRPr lang="en-US" sz="2000" baseline="-25000" dirty="0">
              <a:solidFill>
                <a:srgbClr val="0033CC"/>
              </a:solidFill>
              <a:latin typeface="Calibri" pitchFamily="34" charset="0"/>
            </a:endParaRPr>
          </a:p>
        </p:txBody>
      </p:sp>
      <p:sp>
        <p:nvSpPr>
          <p:cNvPr id="63493" name="Rectangle 3"/>
          <p:cNvSpPr>
            <a:spLocks noGrp="1" noChangeArrowheads="1"/>
          </p:cNvSpPr>
          <p:nvPr>
            <p:ph type="title"/>
          </p:nvPr>
        </p:nvSpPr>
        <p:spPr>
          <a:xfrm>
            <a:off x="228602" y="304802"/>
            <a:ext cx="7916863" cy="677863"/>
          </a:xfrm>
        </p:spPr>
        <p:txBody>
          <a:bodyPr/>
          <a:lstStyle/>
          <a:p>
            <a:pPr eaLnBrk="1" hangingPunct="1"/>
            <a:r>
              <a:rPr lang="en-US" altLang="zh-TW" dirty="0" smtClean="0">
                <a:ea typeface="Arial Unicode MS" pitchFamily="34" charset="-128"/>
                <a:cs typeface="Arial Unicode MS" pitchFamily="34" charset="-128"/>
              </a:rPr>
              <a:t>Examples: CCM Formulations</a:t>
            </a:r>
          </a:p>
        </p:txBody>
      </p:sp>
      <p:sp>
        <p:nvSpPr>
          <p:cNvPr id="1304580" name="Rectangle 4"/>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63495" name="TextBox 3"/>
          <p:cNvSpPr txBox="1">
            <a:spLocks noChangeArrowheads="1"/>
          </p:cNvSpPr>
          <p:nvPr/>
        </p:nvSpPr>
        <p:spPr bwMode="auto">
          <a:xfrm>
            <a:off x="779462" y="1701800"/>
            <a:ext cx="7585076"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0000"/>
                </a:solidFill>
                <a:latin typeface="Calibri" pitchFamily="34" charset="0"/>
              </a:rPr>
              <a:t>While </a:t>
            </a:r>
            <a:r>
              <a:rPr lang="en-US" sz="2000" b="1" kern="0" dirty="0" smtClean="0">
                <a:solidFill>
                  <a:srgbClr val="000000"/>
                </a:solidFill>
                <a:latin typeface="cmmi10"/>
                <a:cs typeface="Arial"/>
              </a:rPr>
              <a:t>Á</a:t>
            </a:r>
            <a:r>
              <a:rPr lang="en-US" sz="2000" b="1" kern="0" dirty="0" smtClean="0">
                <a:solidFill>
                  <a:srgbClr val="000000"/>
                </a:solidFill>
                <a:latin typeface="Calibri"/>
                <a:cs typeface="Arial"/>
              </a:rPr>
              <a:t>(x</a:t>
            </a:r>
            <a:r>
              <a:rPr lang="en-US" sz="2000" b="1" kern="0" dirty="0">
                <a:solidFill>
                  <a:srgbClr val="000000"/>
                </a:solidFill>
                <a:latin typeface="Calibri"/>
                <a:cs typeface="Arial"/>
              </a:rPr>
              <a:t>, y</a:t>
            </a:r>
            <a:r>
              <a:rPr lang="en-US" sz="2000" b="1" kern="0" dirty="0" smtClean="0">
                <a:solidFill>
                  <a:srgbClr val="000000"/>
                </a:solidFill>
                <a:latin typeface="Calibri"/>
                <a:cs typeface="Arial"/>
              </a:rPr>
              <a:t>) and </a:t>
            </a:r>
            <a:r>
              <a:rPr lang="en-US" sz="2000" b="1" kern="0" dirty="0" smtClean="0">
                <a:solidFill>
                  <a:srgbClr val="000000"/>
                </a:solidFill>
                <a:latin typeface="cmmi10"/>
                <a:cs typeface="Arial"/>
              </a:rPr>
              <a:t>C</a:t>
            </a:r>
            <a:r>
              <a:rPr lang="en-US" sz="2000" b="1" kern="0" dirty="0" smtClean="0">
                <a:solidFill>
                  <a:srgbClr val="000000"/>
                </a:solidFill>
                <a:latin typeface="Calibri"/>
                <a:cs typeface="Arial"/>
              </a:rPr>
              <a:t>(x</a:t>
            </a:r>
            <a:r>
              <a:rPr lang="en-US" sz="2000" b="1" kern="0" dirty="0">
                <a:solidFill>
                  <a:srgbClr val="000000"/>
                </a:solidFill>
                <a:latin typeface="Calibri"/>
                <a:cs typeface="Arial"/>
              </a:rPr>
              <a:t>, y) </a:t>
            </a:r>
            <a:r>
              <a:rPr lang="en-US" sz="2000" b="1" kern="0" dirty="0" smtClean="0">
                <a:solidFill>
                  <a:srgbClr val="000000"/>
                </a:solidFill>
                <a:latin typeface="Calibri"/>
                <a:cs typeface="Arial"/>
              </a:rPr>
              <a:t> </a:t>
            </a:r>
            <a:r>
              <a:rPr lang="en-US" sz="2000" kern="0" dirty="0" smtClean="0">
                <a:solidFill>
                  <a:srgbClr val="000000"/>
                </a:solidFill>
                <a:latin typeface="Calibri"/>
                <a:cs typeface="Arial"/>
              </a:rPr>
              <a:t>could be the same; we want C(x, y) to express high level </a:t>
            </a:r>
            <a:r>
              <a:rPr lang="en-US" sz="2000" dirty="0" smtClean="0">
                <a:solidFill>
                  <a:srgbClr val="000000"/>
                </a:solidFill>
                <a:latin typeface="Calibri" pitchFamily="34" charset="0"/>
              </a:rPr>
              <a:t>declarative knowledge over the statistical models. </a:t>
            </a:r>
            <a:endParaRPr lang="en-US" sz="2000" dirty="0">
              <a:solidFill>
                <a:srgbClr val="000000"/>
              </a:solidFill>
              <a:latin typeface="Calibri" pitchFamily="34" charset="0"/>
            </a:endParaRPr>
          </a:p>
        </p:txBody>
      </p:sp>
      <p:sp>
        <p:nvSpPr>
          <p:cNvPr id="4" name="TextBox 3"/>
          <p:cNvSpPr txBox="1">
            <a:spLocks noChangeArrowheads="1"/>
          </p:cNvSpPr>
          <p:nvPr/>
        </p:nvSpPr>
        <p:spPr bwMode="auto">
          <a:xfrm>
            <a:off x="228600" y="4118212"/>
            <a:ext cx="4191000" cy="1323439"/>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Sequential Prediction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HMM/CRF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a:t>
            </a:r>
            <a:r>
              <a:rPr lang="en-US" sz="2000">
                <a:solidFill>
                  <a:srgbClr val="0033CC"/>
                </a:solidFill>
                <a:latin typeface="Calibri" pitchFamily="34" charset="0"/>
              </a:rPr>
              <a:t> x</a:t>
            </a:r>
            <a:r>
              <a:rPr lang="en-US" sz="2000" baseline="-25000">
                <a:solidFill>
                  <a:srgbClr val="0033CC"/>
                </a:solidFill>
                <a:latin typeface="Calibri" pitchFamily="34" charset="0"/>
              </a:rPr>
              <a:t>ij</a:t>
            </a:r>
          </a:p>
        </p:txBody>
      </p:sp>
      <p:sp>
        <p:nvSpPr>
          <p:cNvPr id="6" name="TextBox 3"/>
          <p:cNvSpPr txBox="1">
            <a:spLocks noChangeArrowheads="1"/>
          </p:cNvSpPr>
          <p:nvPr/>
        </p:nvSpPr>
        <p:spPr bwMode="auto">
          <a:xfrm>
            <a:off x="228600" y="4118212"/>
            <a:ext cx="4191000" cy="1323439"/>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solidFill>
                  <a:srgbClr val="FF0000"/>
                </a:solidFill>
                <a:latin typeface="Calibri" pitchFamily="34" charset="0"/>
              </a:rPr>
              <a:t>Sentence Compression/Summarization:</a:t>
            </a:r>
          </a:p>
          <a:p>
            <a:pPr eaLnBrk="1" hangingPunct="1"/>
            <a:r>
              <a:rPr lang="en-US" sz="2000" dirty="0" smtClean="0">
                <a:solidFill>
                  <a:srgbClr val="0033CC"/>
                </a:solidFill>
                <a:latin typeface="Calibri" pitchFamily="34" charset="0"/>
              </a:rPr>
              <a:t>Language </a:t>
            </a:r>
            <a:r>
              <a:rPr lang="en-US" sz="2000" dirty="0">
                <a:solidFill>
                  <a:srgbClr val="0033CC"/>
                </a:solidFill>
                <a:latin typeface="Calibri" pitchFamily="34" charset="0"/>
              </a:rPr>
              <a:t>Model based:</a:t>
            </a:r>
          </a:p>
          <a:p>
            <a:pPr eaLnBrk="1" hangingPunct="1"/>
            <a:r>
              <a:rPr lang="en-US" sz="2000" dirty="0">
                <a:solidFill>
                  <a:srgbClr val="0033CC"/>
                </a:solidFill>
                <a:latin typeface="Calibri" pitchFamily="34" charset="0"/>
              </a:rPr>
              <a:t>                     </a:t>
            </a:r>
            <a:r>
              <a:rPr lang="en-US" sz="2000" dirty="0" err="1">
                <a:solidFill>
                  <a:srgbClr val="0033CC"/>
                </a:solidFill>
                <a:latin typeface="Calibri" pitchFamily="34" charset="0"/>
              </a:rPr>
              <a:t>Argmax</a:t>
            </a:r>
            <a:r>
              <a:rPr lang="en-US" sz="2000" dirty="0">
                <a:solidFill>
                  <a:srgbClr val="0033CC"/>
                </a:solidFill>
                <a:latin typeface="Calibri" pitchFamily="34" charset="0"/>
              </a:rPr>
              <a:t> </a:t>
            </a:r>
            <a:r>
              <a:rPr lang="en-US" sz="2000" dirty="0">
                <a:solidFill>
                  <a:srgbClr val="0033CC"/>
                </a:solidFill>
                <a:latin typeface="Symbol" pitchFamily="18" charset="2"/>
                <a:sym typeface="Symbol" pitchFamily="18" charset="2"/>
              </a:rPr>
              <a:t></a:t>
            </a:r>
            <a:r>
              <a:rPr lang="en-US" sz="2000" dirty="0">
                <a:solidFill>
                  <a:srgbClr val="0033CC"/>
                </a:solidFill>
                <a:latin typeface="Calibri" pitchFamily="34" charset="0"/>
              </a:rPr>
              <a:t> </a:t>
            </a:r>
            <a:r>
              <a:rPr lang="en-US" sz="2000" dirty="0">
                <a:solidFill>
                  <a:srgbClr val="0033CC"/>
                </a:solidFill>
                <a:latin typeface="cmmi10" pitchFamily="34" charset="0"/>
              </a:rPr>
              <a:t>¸</a:t>
            </a:r>
            <a:r>
              <a:rPr lang="en-US" sz="2000" baseline="-25000" dirty="0" err="1">
                <a:solidFill>
                  <a:srgbClr val="0033CC"/>
                </a:solidFill>
                <a:latin typeface="cmmi10" pitchFamily="34" charset="0"/>
              </a:rPr>
              <a:t>ijk</a:t>
            </a:r>
            <a:r>
              <a:rPr lang="en-US" sz="2000" dirty="0">
                <a:solidFill>
                  <a:srgbClr val="0033CC"/>
                </a:solidFill>
                <a:latin typeface="Calibri" pitchFamily="34" charset="0"/>
              </a:rPr>
              <a:t> </a:t>
            </a:r>
            <a:r>
              <a:rPr lang="en-US" sz="2000" dirty="0" err="1">
                <a:solidFill>
                  <a:srgbClr val="0033CC"/>
                </a:solidFill>
                <a:latin typeface="Calibri" pitchFamily="34" charset="0"/>
              </a:rPr>
              <a:t>x</a:t>
            </a:r>
            <a:r>
              <a:rPr lang="en-US" sz="2000" baseline="-25000" dirty="0" err="1">
                <a:solidFill>
                  <a:srgbClr val="0033CC"/>
                </a:solidFill>
                <a:latin typeface="Calibri" pitchFamily="34" charset="0"/>
              </a:rPr>
              <a:t>ijk</a:t>
            </a:r>
            <a:endParaRPr lang="en-US" sz="2000" baseline="-25000" dirty="0">
              <a:solidFill>
                <a:srgbClr val="0033CC"/>
              </a:solidFill>
              <a:latin typeface="Calibri" pitchFamily="34" charset="0"/>
            </a:endParaRPr>
          </a:p>
        </p:txBody>
      </p:sp>
      <p:sp>
        <p:nvSpPr>
          <p:cNvPr id="3" name="Rectangle 2"/>
          <p:cNvSpPr/>
          <p:nvPr/>
        </p:nvSpPr>
        <p:spPr>
          <a:xfrm>
            <a:off x="181302" y="4060589"/>
            <a:ext cx="8839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p:cNvSpPr>
            <a:spLocks noChangeArrowheads="1"/>
          </p:cNvSpPr>
          <p:nvPr/>
        </p:nvSpPr>
        <p:spPr bwMode="auto">
          <a:xfrm>
            <a:off x="419100" y="4243389"/>
            <a:ext cx="8305800" cy="1700211"/>
          </a:xfrm>
          <a:prstGeom prst="rect">
            <a:avLst/>
          </a:prstGeom>
          <a:solidFill>
            <a:srgbClr val="FFFFCC"/>
          </a:solidFill>
          <a:ln w="9525">
            <a:solidFill>
              <a:schemeClr val="accent2"/>
            </a:solidFill>
            <a:miter lim="800000"/>
            <a:headEnd/>
            <a:tailEnd/>
          </a:ln>
          <a:effectLst/>
          <a:extLst/>
        </p:spPr>
        <p:txBody>
          <a:bodyPr/>
          <a:lstStyle/>
          <a:p>
            <a:pPr marL="342900" indent="-342900">
              <a:lnSpc>
                <a:spcPct val="90000"/>
              </a:lnSpc>
              <a:spcBef>
                <a:spcPct val="20000"/>
              </a:spcBef>
              <a:buClr>
                <a:srgbClr val="FF9900"/>
              </a:buClr>
              <a:buSzPct val="75000"/>
              <a:buFont typeface="Wingdings" pitchFamily="2" charset="2"/>
              <a:buNone/>
            </a:pPr>
            <a:r>
              <a:rPr lang="en-US" sz="2000" dirty="0">
                <a:solidFill>
                  <a:srgbClr val="0033CC"/>
                </a:solidFill>
                <a:latin typeface="Calibri" pitchFamily="34" charset="0"/>
              </a:rPr>
              <a:t>Constrained Conditional Models Allow:</a:t>
            </a:r>
          </a:p>
          <a:p>
            <a:pPr marL="342900" indent="-342900">
              <a:lnSpc>
                <a:spcPct val="90000"/>
              </a:lnSpc>
              <a:spcBef>
                <a:spcPct val="20000"/>
              </a:spcBef>
              <a:buClr>
                <a:srgbClr val="FF9900"/>
              </a:buClr>
              <a:buSzPct val="75000"/>
              <a:buFont typeface="Wingdings" pitchFamily="2" charset="2"/>
              <a:buChar char="n"/>
            </a:pPr>
            <a:r>
              <a:rPr lang="en-US" sz="2000" dirty="0" smtClean="0">
                <a:solidFill>
                  <a:srgbClr val="000000"/>
                </a:solidFill>
                <a:latin typeface="Calibri" pitchFamily="34" charset="0"/>
              </a:rPr>
              <a:t>Decouple complexity of the learned model from that of the desired output</a:t>
            </a:r>
          </a:p>
          <a:p>
            <a:pPr marL="342900" indent="-342900">
              <a:lnSpc>
                <a:spcPct val="90000"/>
              </a:lnSpc>
              <a:spcBef>
                <a:spcPct val="20000"/>
              </a:spcBef>
              <a:buClr>
                <a:srgbClr val="FF9900"/>
              </a:buClr>
              <a:buSzPct val="75000"/>
              <a:buFont typeface="Wingdings" pitchFamily="2" charset="2"/>
              <a:buChar char="n"/>
            </a:pPr>
            <a:r>
              <a:rPr lang="en-US" sz="2000" dirty="0" smtClean="0">
                <a:solidFill>
                  <a:srgbClr val="0033CC"/>
                </a:solidFill>
                <a:latin typeface="Calibri" pitchFamily="34" charset="0"/>
              </a:rPr>
              <a:t>Learn </a:t>
            </a:r>
            <a:r>
              <a:rPr lang="en-US" sz="2000" dirty="0">
                <a:solidFill>
                  <a:srgbClr val="0033CC"/>
                </a:solidFill>
                <a:latin typeface="Calibri" pitchFamily="34" charset="0"/>
              </a:rPr>
              <a:t>a simple model </a:t>
            </a:r>
            <a:r>
              <a:rPr lang="en-US" sz="2000" dirty="0" smtClean="0">
                <a:solidFill>
                  <a:srgbClr val="0033CC"/>
                </a:solidFill>
                <a:latin typeface="Calibri" pitchFamily="34" charset="0"/>
              </a:rPr>
              <a:t> (multiple; pipelines); reason with a complex one.</a:t>
            </a:r>
            <a:endParaRPr lang="en-US" sz="2000" dirty="0">
              <a:solidFill>
                <a:srgbClr val="0033CC"/>
              </a:solidFill>
              <a:latin typeface="Calibri" pitchFamily="34" charset="0"/>
            </a:endParaRPr>
          </a:p>
          <a:p>
            <a:pPr marL="342900" indent="-342900">
              <a:lnSpc>
                <a:spcPct val="90000"/>
              </a:lnSpc>
              <a:spcBef>
                <a:spcPct val="20000"/>
              </a:spcBef>
              <a:buClr>
                <a:srgbClr val="FF9900"/>
              </a:buClr>
              <a:buSzPct val="75000"/>
              <a:buFont typeface="Wingdings" pitchFamily="2" charset="2"/>
              <a:buChar char="n"/>
            </a:pPr>
            <a:r>
              <a:rPr lang="en-US" sz="2000" dirty="0">
                <a:solidFill>
                  <a:srgbClr val="000000"/>
                </a:solidFill>
                <a:latin typeface="Calibri" pitchFamily="34" charset="0"/>
              </a:rPr>
              <a:t>Accomplished </a:t>
            </a:r>
            <a:r>
              <a:rPr lang="en-US" sz="2000" dirty="0" smtClean="0">
                <a:solidFill>
                  <a:srgbClr val="000000"/>
                </a:solidFill>
                <a:latin typeface="Calibri" pitchFamily="34" charset="0"/>
              </a:rPr>
              <a:t>by incorporating </a:t>
            </a:r>
            <a:r>
              <a:rPr lang="en-US" sz="2000" dirty="0">
                <a:solidFill>
                  <a:srgbClr val="000000"/>
                </a:solidFill>
                <a:latin typeface="Calibri" pitchFamily="34" charset="0"/>
              </a:rPr>
              <a:t>constraints to bias/re-rank </a:t>
            </a:r>
            <a:r>
              <a:rPr lang="en-US" sz="2000" dirty="0" smtClean="0">
                <a:solidFill>
                  <a:srgbClr val="000000"/>
                </a:solidFill>
                <a:latin typeface="Calibri" pitchFamily="34" charset="0"/>
              </a:rPr>
              <a:t>global decisions to </a:t>
            </a:r>
            <a:r>
              <a:rPr lang="en-US" sz="2000" dirty="0" smtClean="0">
                <a:solidFill>
                  <a:srgbClr val="0033CC"/>
                </a:solidFill>
                <a:latin typeface="Calibri" pitchFamily="34" charset="0"/>
              </a:rPr>
              <a:t>satisfy (minimally violate) expectations. </a:t>
            </a:r>
            <a:r>
              <a:rPr lang="en-US" sz="1600" dirty="0" smtClean="0">
                <a:solidFill>
                  <a:srgbClr val="0033CC"/>
                </a:solidFill>
                <a:latin typeface="Calibri" pitchFamily="34" charset="0"/>
              </a:rPr>
              <a:t> </a:t>
            </a:r>
            <a:endParaRPr lang="en-US" sz="1600" dirty="0">
              <a:solidFill>
                <a:srgbClr val="0033CC"/>
              </a:solidFill>
              <a:latin typeface="Calibri" pitchFamily="34" charset="0"/>
            </a:endParaRPr>
          </a:p>
        </p:txBody>
      </p:sp>
      <p:sp>
        <p:nvSpPr>
          <p:cNvPr id="17" name="Rectangle 16"/>
          <p:cNvSpPr/>
          <p:nvPr/>
        </p:nvSpPr>
        <p:spPr>
          <a:xfrm>
            <a:off x="1752602" y="990601"/>
            <a:ext cx="5638799" cy="461665"/>
          </a:xfrm>
          <a:prstGeom prst="rect">
            <a:avLst/>
          </a:prstGeom>
        </p:spPr>
        <p:txBody>
          <a:bodyPr wrap="square">
            <a:spAutoFit/>
          </a:bodyPr>
          <a:lstStyle/>
          <a:p>
            <a:pPr lvl="1" eaLnBrk="0" hangingPunct="0">
              <a:spcBef>
                <a:spcPct val="20000"/>
              </a:spcBef>
              <a:buClr>
                <a:srgbClr val="FF9900"/>
              </a:buClr>
              <a:buSzPct val="65000"/>
            </a:pPr>
            <a:r>
              <a:rPr lang="en-US" sz="2400" b="1" kern="0" dirty="0" smtClean="0">
                <a:solidFill>
                  <a:srgbClr val="000000"/>
                </a:solidFill>
                <a:latin typeface="Calibri"/>
                <a:cs typeface="Arial"/>
              </a:rPr>
              <a:t>y </a:t>
            </a:r>
            <a:r>
              <a:rPr lang="en-US" sz="2400" b="1" kern="0" dirty="0">
                <a:solidFill>
                  <a:srgbClr val="000000"/>
                </a:solidFill>
                <a:latin typeface="Calibri"/>
                <a:cs typeface="Arial"/>
              </a:rPr>
              <a:t>= </a:t>
            </a:r>
            <a:r>
              <a:rPr lang="en-US" sz="2400" b="1" kern="0" dirty="0" err="1">
                <a:solidFill>
                  <a:srgbClr val="000000"/>
                </a:solidFill>
                <a:latin typeface="Calibri"/>
                <a:cs typeface="Arial"/>
              </a:rPr>
              <a:t>argmax</a:t>
            </a:r>
            <a:r>
              <a:rPr lang="en-US" sz="2400" b="1" kern="0" baseline="-25000" dirty="0" err="1">
                <a:solidFill>
                  <a:srgbClr val="000000"/>
                </a:solidFill>
                <a:latin typeface="Calibri"/>
                <a:cs typeface="Arial"/>
              </a:rPr>
              <a:t>y</a:t>
            </a:r>
            <a:r>
              <a:rPr lang="en-US" sz="2400" b="1" kern="0" baseline="-25000" dirty="0">
                <a:solidFill>
                  <a:srgbClr val="000000"/>
                </a:solidFill>
                <a:latin typeface="Calibri"/>
                <a:cs typeface="Arial"/>
              </a:rPr>
              <a:t> </a:t>
            </a:r>
            <a:r>
              <a:rPr lang="en-US" sz="2400" b="1" kern="0" baseline="-25000" dirty="0">
                <a:solidFill>
                  <a:srgbClr val="000000"/>
                </a:solidFill>
                <a:latin typeface="cmsy10"/>
                <a:cs typeface="Arial"/>
              </a:rPr>
              <a:t>2 Y</a:t>
            </a:r>
            <a:r>
              <a:rPr lang="en-US" sz="2400" b="1" kern="0" dirty="0">
                <a:solidFill>
                  <a:srgbClr val="000000"/>
                </a:solidFill>
                <a:latin typeface="Calibri"/>
                <a:cs typeface="Arial"/>
              </a:rPr>
              <a:t>  </a:t>
            </a:r>
            <a:r>
              <a:rPr lang="en-US" sz="2400" b="1" kern="0" dirty="0" err="1" smtClean="0">
                <a:solidFill>
                  <a:srgbClr val="000000"/>
                </a:solidFill>
                <a:latin typeface="Calibri"/>
                <a:cs typeface="Arial"/>
              </a:rPr>
              <a:t>w</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Á</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 </a:t>
            </a:r>
            <a:r>
              <a:rPr lang="en-US" sz="2400" b="1" kern="0" dirty="0" err="1" smtClean="0">
                <a:solidFill>
                  <a:srgbClr val="000000"/>
                </a:solidFill>
                <a:latin typeface="Calibri"/>
                <a:cs typeface="Arial"/>
              </a:rPr>
              <a:t>u</a:t>
            </a:r>
            <a:r>
              <a:rPr lang="en-US" sz="2400" b="1" kern="0" baseline="30000" dirty="0" err="1" smtClean="0">
                <a:solidFill>
                  <a:srgbClr val="000000"/>
                </a:solidFill>
                <a:latin typeface="Calibri"/>
                <a:cs typeface="Arial"/>
              </a:rPr>
              <a:t>T</a:t>
            </a:r>
            <a:r>
              <a:rPr lang="en-US" sz="2400" b="1" kern="0" dirty="0" err="1" smtClean="0">
                <a:solidFill>
                  <a:srgbClr val="000000"/>
                </a:solidFill>
                <a:latin typeface="cmmi10"/>
                <a:cs typeface="Arial"/>
              </a:rPr>
              <a:t>C</a:t>
            </a:r>
            <a:r>
              <a:rPr lang="en-US" sz="2400" b="1" kern="0" dirty="0" smtClean="0">
                <a:solidFill>
                  <a:srgbClr val="000000"/>
                </a:solidFill>
                <a:latin typeface="Calibri"/>
                <a:cs typeface="Arial"/>
              </a:rPr>
              <a:t>(x, y</a:t>
            </a:r>
            <a:r>
              <a:rPr lang="en-US" sz="2400" b="1" kern="0" dirty="0">
                <a:solidFill>
                  <a:srgbClr val="000000"/>
                </a:solidFill>
                <a:latin typeface="Calibri"/>
                <a:cs typeface="Arial"/>
              </a:rPr>
              <a:t>) </a:t>
            </a:r>
          </a:p>
        </p:txBody>
      </p:sp>
      <p:sp>
        <p:nvSpPr>
          <p:cNvPr id="8" name="Slide Number Placeholder 7"/>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12</a:t>
            </a:fld>
            <a:endParaRPr lang="en-US" altLang="zh-TW"/>
          </a:p>
        </p:txBody>
      </p:sp>
      <p:sp>
        <p:nvSpPr>
          <p:cNvPr id="18" name="TextBox 3"/>
          <p:cNvSpPr txBox="1">
            <a:spLocks noChangeArrowheads="1"/>
          </p:cNvSpPr>
          <p:nvPr/>
        </p:nvSpPr>
        <p:spPr bwMode="auto">
          <a:xfrm>
            <a:off x="266700" y="2759075"/>
            <a:ext cx="8610600" cy="1230313"/>
          </a:xfrm>
          <a:prstGeom prst="rect">
            <a:avLst/>
          </a:prstGeom>
          <a:solidFill>
            <a:srgbClr val="FFFF66"/>
          </a:solidFill>
          <a:ln w="12700">
            <a:solidFill>
              <a:srgbClr val="FF9900"/>
            </a:solidFill>
            <a:miter lim="800000"/>
            <a:headEnd/>
            <a:tailEnd/>
          </a:ln>
        </p:spPr>
        <p:txBody>
          <a:bodyPr>
            <a:spAutoFit/>
          </a:bodyPr>
          <a:lstStyle>
            <a:lvl1pPr marL="342900" indent="-3429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r>
              <a:rPr lang="en-US" dirty="0">
                <a:solidFill>
                  <a:srgbClr val="000000"/>
                </a:solidFill>
                <a:latin typeface="Calibri" pitchFamily="34" charset="0"/>
              </a:rPr>
              <a:t>Formulate NLP Problems as ILP problems         (inference may be done otherwise)</a:t>
            </a:r>
          </a:p>
          <a:p>
            <a:pPr lvl="2" eaLnBrk="1" hangingPunct="1"/>
            <a:r>
              <a:rPr lang="en-US" dirty="0">
                <a:solidFill>
                  <a:srgbClr val="000000"/>
                </a:solidFill>
                <a:latin typeface="Calibri" pitchFamily="34" charset="0"/>
              </a:rPr>
              <a:t>	1. Sequence tagging            </a:t>
            </a:r>
            <a:r>
              <a:rPr lang="en-US" dirty="0">
                <a:solidFill>
                  <a:srgbClr val="0033CC"/>
                </a:solidFill>
                <a:latin typeface="Calibri" pitchFamily="34" charset="0"/>
              </a:rPr>
              <a:t>(HMM/CRF + Global constraints)</a:t>
            </a:r>
          </a:p>
          <a:p>
            <a:pPr lvl="2" eaLnBrk="1" hangingPunct="1"/>
            <a:r>
              <a:rPr lang="en-US" dirty="0">
                <a:solidFill>
                  <a:srgbClr val="000000"/>
                </a:solidFill>
                <a:latin typeface="Calibri" pitchFamily="34" charset="0"/>
              </a:rPr>
              <a:t>	2. Sentence Compression   </a:t>
            </a:r>
            <a:r>
              <a:rPr lang="en-US" dirty="0">
                <a:solidFill>
                  <a:srgbClr val="0033CC"/>
                </a:solidFill>
                <a:latin typeface="Calibri" pitchFamily="34" charset="0"/>
              </a:rPr>
              <a:t>(Language Model + Global Constraints)</a:t>
            </a:r>
          </a:p>
          <a:p>
            <a:pPr lvl="2" eaLnBrk="1" hangingPunct="1"/>
            <a:r>
              <a:rPr lang="en-US" dirty="0">
                <a:solidFill>
                  <a:srgbClr val="000000"/>
                </a:solidFill>
                <a:latin typeface="Calibri" pitchFamily="34" charset="0"/>
              </a:rPr>
              <a:t>	3. SRL                                      </a:t>
            </a:r>
            <a:r>
              <a:rPr lang="en-US" dirty="0">
                <a:solidFill>
                  <a:srgbClr val="0033CC"/>
                </a:solidFill>
                <a:latin typeface="Calibri" pitchFamily="34" charset="0"/>
              </a:rPr>
              <a:t>(Independent classifiers + Global </a:t>
            </a:r>
            <a:r>
              <a:rPr lang="en-US" sz="2000" dirty="0">
                <a:solidFill>
                  <a:srgbClr val="0033CC"/>
                </a:solidFill>
                <a:latin typeface="Calibri" pitchFamily="34" charset="0"/>
              </a:rPr>
              <a:t>Constraints) </a:t>
            </a:r>
          </a:p>
        </p:txBody>
      </p:sp>
      <p:sp>
        <p:nvSpPr>
          <p:cNvPr id="19" name="AutoShape 12"/>
          <p:cNvSpPr>
            <a:spLocks noChangeArrowheads="1"/>
          </p:cNvSpPr>
          <p:nvPr/>
        </p:nvSpPr>
        <p:spPr bwMode="auto">
          <a:xfrm>
            <a:off x="609600" y="31305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20" name="AutoShape 13"/>
          <p:cNvSpPr>
            <a:spLocks noChangeArrowheads="1"/>
          </p:cNvSpPr>
          <p:nvPr/>
        </p:nvSpPr>
        <p:spPr bwMode="auto">
          <a:xfrm>
            <a:off x="609600" y="34226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21" name="AutoShape 14"/>
          <p:cNvSpPr>
            <a:spLocks noChangeArrowheads="1"/>
          </p:cNvSpPr>
          <p:nvPr/>
        </p:nvSpPr>
        <p:spPr bwMode="auto">
          <a:xfrm>
            <a:off x="609600" y="37274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Tree>
    <p:extLst>
      <p:ext uri="{BB962C8B-B14F-4D97-AF65-F5344CB8AC3E}">
        <p14:creationId xmlns:p14="http://schemas.microsoft.com/office/powerpoint/2010/main" val="1397939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1304580"/>
                                        </p:tgtEl>
                                        <p:attrNameLst>
                                          <p:attrName>style.visibility</p:attrName>
                                        </p:attrNameLst>
                                      </p:cBhvr>
                                      <p:to>
                                        <p:strVal val="visible"/>
                                      </p:to>
                                    </p:se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1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2" presetClass="entr" presetSubtype="8"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1"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304580" grpId="0" autoUpdateAnimBg="0"/>
      <p:bldP spid="63495" grpId="0" animBg="1"/>
      <p:bldP spid="4" grpId="0" animBg="1"/>
      <p:bldP spid="6" grpId="0" animBg="1"/>
      <p:bldP spid="3" grpId="0" animBg="1"/>
      <p:bldP spid="16"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solidFill>
                  <a:srgbClr val="FF0000"/>
                </a:solidFill>
              </a:rPr>
              <a:t>Semantic Role </a:t>
            </a:r>
            <a:r>
              <a:rPr lang="en-US" dirty="0" smtClean="0">
                <a:solidFill>
                  <a:srgbClr val="FF0000"/>
                </a:solidFill>
              </a:rPr>
              <a:t>Labeling (SRL) </a:t>
            </a:r>
          </a:p>
        </p:txBody>
      </p:sp>
      <p:sp>
        <p:nvSpPr>
          <p:cNvPr id="45059" name="Rectangle 3"/>
          <p:cNvSpPr>
            <a:spLocks noGrp="1" noChangeArrowheads="1"/>
          </p:cNvSpPr>
          <p:nvPr>
            <p:ph type="body" idx="1"/>
          </p:nvPr>
        </p:nvSpPr>
        <p:spPr/>
        <p:txBody>
          <a:bodyPr/>
          <a:lstStyle/>
          <a:p>
            <a:pP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a:p>
            <a:pPr>
              <a:buFont typeface="Wingdings" pitchFamily="2" charset="2"/>
              <a:buNone/>
              <a:tabLst>
                <a:tab pos="1770063" algn="l"/>
              </a:tabLst>
            </a:pPr>
            <a:r>
              <a:rPr lang="en-US" sz="1800" b="1" smtClean="0">
                <a:solidFill>
                  <a:schemeClr val="bg2"/>
                </a:solidFill>
              </a:rPr>
              <a:t>[</a:t>
            </a:r>
            <a:r>
              <a:rPr lang="en-US" sz="1800" b="1" smtClean="0">
                <a:latin typeface="Courier New" pitchFamily="49" charset="0"/>
              </a:rPr>
              <a:t>I</a:t>
            </a:r>
            <a:r>
              <a:rPr lang="en-US" sz="1800" b="1" smtClean="0">
                <a:solidFill>
                  <a:schemeClr val="bg2"/>
                </a:solidFill>
              </a:rPr>
              <a:t>]</a:t>
            </a:r>
            <a:r>
              <a:rPr lang="en-US" sz="1800" b="1" i="1" baseline="-25000" smtClean="0">
                <a:solidFill>
                  <a:schemeClr val="bg2"/>
                </a:solidFill>
                <a:latin typeface="Courier New" pitchFamily="49" charset="0"/>
              </a:rPr>
              <a:t>A0</a:t>
            </a:r>
            <a:r>
              <a:rPr lang="en-US" sz="1800" b="1" smtClean="0">
                <a:latin typeface="Courier New" pitchFamily="49" charset="0"/>
              </a:rPr>
              <a:t> </a:t>
            </a:r>
            <a:r>
              <a:rPr lang="en-US" sz="1800" b="1" i="1" smtClean="0">
                <a:latin typeface="Courier New" pitchFamily="49" charset="0"/>
              </a:rPr>
              <a:t>left</a:t>
            </a:r>
            <a:r>
              <a:rPr lang="en-US" sz="1800" b="1" smtClean="0">
                <a:latin typeface="Courier New" pitchFamily="49" charset="0"/>
              </a:rPr>
              <a:t> </a:t>
            </a:r>
            <a:r>
              <a:rPr lang="en-US" sz="1800" b="1" smtClean="0">
                <a:solidFill>
                  <a:srgbClr val="008000"/>
                </a:solidFill>
              </a:rPr>
              <a:t>[</a:t>
            </a:r>
            <a:r>
              <a:rPr lang="en-US" sz="1800" b="1" smtClean="0">
                <a:latin typeface="Courier New" pitchFamily="49" charset="0"/>
              </a:rPr>
              <a:t>my pearls</a:t>
            </a:r>
            <a:r>
              <a:rPr lang="en-US" sz="1800" b="1" smtClean="0">
                <a:solidFill>
                  <a:srgbClr val="008000"/>
                </a:solidFill>
              </a:rPr>
              <a:t>]</a:t>
            </a:r>
            <a:r>
              <a:rPr lang="en-US" sz="1800" b="1" i="1" baseline="-25000" smtClean="0">
                <a:solidFill>
                  <a:srgbClr val="008000"/>
                </a:solidFill>
                <a:latin typeface="Courier New" pitchFamily="49" charset="0"/>
              </a:rPr>
              <a:t>A1</a:t>
            </a:r>
            <a:r>
              <a:rPr lang="en-US" sz="1800" b="1" smtClean="0">
                <a:latin typeface="Courier New" pitchFamily="49" charset="0"/>
              </a:rPr>
              <a:t> </a:t>
            </a:r>
            <a:r>
              <a:rPr lang="en-US" sz="1800" b="1" smtClean="0">
                <a:solidFill>
                  <a:schemeClr val="folHlink"/>
                </a:solidFill>
              </a:rPr>
              <a:t>[</a:t>
            </a:r>
            <a:r>
              <a:rPr lang="en-US" sz="1800" b="1" smtClean="0">
                <a:latin typeface="Courier New" pitchFamily="49" charset="0"/>
              </a:rPr>
              <a:t>to my daughter</a:t>
            </a:r>
            <a:r>
              <a:rPr lang="en-US" sz="1800" b="1" smtClean="0">
                <a:solidFill>
                  <a:schemeClr val="folHlink"/>
                </a:solidFill>
              </a:rPr>
              <a:t>]</a:t>
            </a:r>
            <a:r>
              <a:rPr lang="en-US" sz="1800" b="1" i="1" baseline="-25000" smtClean="0">
                <a:solidFill>
                  <a:schemeClr val="folHlink"/>
                </a:solidFill>
                <a:latin typeface="Courier New" pitchFamily="49" charset="0"/>
              </a:rPr>
              <a:t>A2</a:t>
            </a:r>
            <a:r>
              <a:rPr lang="en-US" sz="1800" b="1" smtClean="0">
                <a:latin typeface="Courier New" pitchFamily="49" charset="0"/>
              </a:rPr>
              <a:t> </a:t>
            </a:r>
            <a:r>
              <a:rPr lang="en-US" sz="1800" b="1" smtClean="0">
                <a:solidFill>
                  <a:srgbClr val="CC0000"/>
                </a:solidFill>
              </a:rPr>
              <a:t>[</a:t>
            </a:r>
            <a:r>
              <a:rPr lang="en-US" sz="1800" b="1" smtClean="0">
                <a:latin typeface="Courier New" pitchFamily="49" charset="0"/>
              </a:rPr>
              <a:t>in my will</a:t>
            </a:r>
            <a:r>
              <a:rPr lang="en-US" sz="1800" b="1" smtClean="0">
                <a:solidFill>
                  <a:srgbClr val="CC0000"/>
                </a:solidFill>
              </a:rPr>
              <a:t>]</a:t>
            </a:r>
            <a:r>
              <a:rPr lang="en-US" sz="1800" b="1" i="1" baseline="-25000" smtClean="0">
                <a:solidFill>
                  <a:srgbClr val="CC0000"/>
                </a:solidFill>
                <a:latin typeface="Courier New" pitchFamily="49" charset="0"/>
              </a:rPr>
              <a:t>AM-LOC</a:t>
            </a:r>
            <a:r>
              <a:rPr lang="en-US" sz="1800" b="1" smtClean="0">
                <a:latin typeface="Courier New" pitchFamily="49" charset="0"/>
              </a:rPr>
              <a:t> .</a:t>
            </a:r>
          </a:p>
          <a:p>
            <a:pPr>
              <a:buFont typeface="Wingdings" pitchFamily="2" charset="2"/>
              <a:buNone/>
              <a:tabLst>
                <a:tab pos="1770063" algn="l"/>
              </a:tabLst>
            </a:pPr>
            <a:endParaRPr lang="en-US" sz="1800" smtClean="0"/>
          </a:p>
          <a:p>
            <a:pPr>
              <a:tabLst>
                <a:tab pos="1770063" algn="l"/>
              </a:tabLst>
            </a:pPr>
            <a:r>
              <a:rPr lang="en-US" b="1" i="1" smtClean="0">
                <a:solidFill>
                  <a:schemeClr val="bg2"/>
                </a:solidFill>
                <a:latin typeface="Courier New" pitchFamily="49" charset="0"/>
              </a:rPr>
              <a:t>A0</a:t>
            </a:r>
            <a:r>
              <a:rPr lang="en-US" smtClean="0">
                <a:latin typeface="Courier New" pitchFamily="49" charset="0"/>
              </a:rPr>
              <a:t>	Leaver</a:t>
            </a:r>
          </a:p>
          <a:p>
            <a:pPr>
              <a:tabLst>
                <a:tab pos="1770063" algn="l"/>
              </a:tabLst>
            </a:pPr>
            <a:r>
              <a:rPr lang="en-US" b="1" i="1" smtClean="0">
                <a:solidFill>
                  <a:srgbClr val="008000"/>
                </a:solidFill>
                <a:latin typeface="Courier New" pitchFamily="49" charset="0"/>
              </a:rPr>
              <a:t>A1</a:t>
            </a:r>
            <a:r>
              <a:rPr lang="en-US" smtClean="0">
                <a:latin typeface="Courier New" pitchFamily="49" charset="0"/>
              </a:rPr>
              <a:t>	Things left</a:t>
            </a:r>
          </a:p>
          <a:p>
            <a:pPr>
              <a:tabLst>
                <a:tab pos="1770063" algn="l"/>
              </a:tabLst>
            </a:pPr>
            <a:r>
              <a:rPr lang="en-US" b="1" i="1" smtClean="0">
                <a:solidFill>
                  <a:schemeClr val="folHlink"/>
                </a:solidFill>
                <a:latin typeface="Courier New" pitchFamily="49" charset="0"/>
              </a:rPr>
              <a:t>A2</a:t>
            </a:r>
            <a:r>
              <a:rPr lang="en-US" smtClean="0">
                <a:latin typeface="Courier New" pitchFamily="49" charset="0"/>
              </a:rPr>
              <a:t>	Benefactor</a:t>
            </a:r>
          </a:p>
          <a:p>
            <a:pPr>
              <a:tabLst>
                <a:tab pos="1770063" algn="l"/>
              </a:tabLst>
            </a:pPr>
            <a:r>
              <a:rPr lang="en-US" b="1" i="1" smtClean="0">
                <a:solidFill>
                  <a:srgbClr val="CC0000"/>
                </a:solidFill>
                <a:latin typeface="Courier New" pitchFamily="49" charset="0"/>
              </a:rPr>
              <a:t>AM-LOC</a:t>
            </a:r>
            <a:r>
              <a:rPr lang="en-US" smtClean="0">
                <a:latin typeface="Courier New" pitchFamily="49" charset="0"/>
              </a:rPr>
              <a:t>	Location</a:t>
            </a:r>
          </a:p>
          <a:p>
            <a:pPr>
              <a:tabLst>
                <a:tab pos="1770063" algn="l"/>
              </a:tabLst>
            </a:pPr>
            <a:endParaRPr lang="en-US" smtClean="0">
              <a:latin typeface="Courier New" pitchFamily="49" charset="0"/>
            </a:endParaRPr>
          </a:p>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4506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5" name="Slide Number Placeholder 4"/>
          <p:cNvSpPr>
            <a:spLocks noGrp="1"/>
          </p:cNvSpPr>
          <p:nvPr>
            <p:ph type="sldNum" sz="quarter" idx="4294967295"/>
          </p:nvPr>
        </p:nvSpPr>
        <p:spPr>
          <a:xfrm>
            <a:off x="7543800" y="6553200"/>
            <a:ext cx="914400" cy="228600"/>
          </a:xfrm>
          <a:prstGeom prst="rect">
            <a:avLst/>
          </a:prstGeom>
        </p:spPr>
        <p:txBody>
          <a:bodyPr/>
          <a:lstStyle/>
          <a:p>
            <a:pPr>
              <a:defRPr/>
            </a:pPr>
            <a:r>
              <a:rPr lang="en-US" altLang="zh-TW" smtClean="0">
                <a:solidFill>
                  <a:srgbClr val="000000"/>
                </a:solidFill>
              </a:rPr>
              <a:t>Page </a:t>
            </a:r>
            <a:fld id="{3A32D4DB-8E62-45AB-87C3-838CCCA204A4}" type="slidenum">
              <a:rPr lang="en-US" altLang="zh-TW" smtClean="0">
                <a:solidFill>
                  <a:srgbClr val="000000"/>
                </a:solidFill>
              </a:rPr>
              <a:pPr>
                <a:defRPr/>
              </a:pPr>
              <a:t>13</a:t>
            </a:fld>
            <a:endParaRPr lang="en-US" altLang="zh-TW" dirty="0">
              <a:solidFill>
                <a:srgbClr val="000000"/>
              </a:solidFill>
            </a:endParaRPr>
          </a:p>
        </p:txBody>
      </p:sp>
      <p:sp>
        <p:nvSpPr>
          <p:cNvPr id="9" name="TextBox 3"/>
          <p:cNvSpPr txBox="1">
            <a:spLocks noChangeArrowheads="1"/>
          </p:cNvSpPr>
          <p:nvPr/>
        </p:nvSpPr>
        <p:spPr bwMode="auto">
          <a:xfrm>
            <a:off x="4949825" y="152400"/>
            <a:ext cx="4117975" cy="1015663"/>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b="1" dirty="0" smtClean="0">
                <a:solidFill>
                  <a:srgbClr val="000000"/>
                </a:solidFill>
                <a:latin typeface="Calibri" pitchFamily="34" charset="0"/>
              </a:rPr>
              <a:t>Archetypical Information Extraction Problem</a:t>
            </a:r>
            <a:r>
              <a:rPr lang="en-US" sz="2000" dirty="0" smtClean="0">
                <a:solidFill>
                  <a:srgbClr val="000000"/>
                </a:solidFill>
                <a:latin typeface="Calibri" pitchFamily="34" charset="0"/>
              </a:rPr>
              <a:t>: E.g., Concept Identification and Typing, Event Identification, etc. </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6320362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body" idx="4294967295"/>
          </p:nvPr>
        </p:nvSpPr>
        <p:spPr>
          <a:xfrm>
            <a:off x="457200" y="1219200"/>
            <a:ext cx="5867400" cy="4953000"/>
          </a:xfrm>
        </p:spPr>
        <p:txBody>
          <a:bodyPr/>
          <a:lstStyle/>
          <a:p>
            <a:r>
              <a:rPr lang="en-US" dirty="0" smtClean="0">
                <a:solidFill>
                  <a:srgbClr val="FF0000"/>
                </a:solidFill>
              </a:rPr>
              <a:t>Identify</a:t>
            </a:r>
            <a:r>
              <a:rPr lang="en-US" dirty="0" smtClean="0"/>
              <a:t> argument candidates</a:t>
            </a:r>
          </a:p>
          <a:p>
            <a:pPr lvl="1"/>
            <a:r>
              <a:rPr lang="en-US" dirty="0" smtClean="0"/>
              <a:t>Pruning  [</a:t>
            </a:r>
            <a:r>
              <a:rPr lang="en-US" dirty="0" err="1" smtClean="0"/>
              <a:t>Xue&amp;Palmer</a:t>
            </a:r>
            <a:r>
              <a:rPr lang="en-US" dirty="0" smtClean="0"/>
              <a:t>, EMNLP’04]</a:t>
            </a:r>
          </a:p>
          <a:p>
            <a:pPr lvl="1"/>
            <a:r>
              <a:rPr lang="en-US" dirty="0" smtClean="0"/>
              <a:t>Argument Identifier </a:t>
            </a:r>
          </a:p>
          <a:p>
            <a:pPr lvl="2"/>
            <a:r>
              <a:rPr lang="en-US" dirty="0" smtClean="0"/>
              <a:t>Binary classification</a:t>
            </a:r>
          </a:p>
          <a:p>
            <a:r>
              <a:rPr lang="en-US" dirty="0" smtClean="0">
                <a:solidFill>
                  <a:srgbClr val="FF0000"/>
                </a:solidFill>
              </a:rPr>
              <a:t>Classify</a:t>
            </a:r>
            <a:r>
              <a:rPr lang="en-US" dirty="0" smtClean="0"/>
              <a:t> argument candidates</a:t>
            </a:r>
          </a:p>
          <a:p>
            <a:pPr lvl="1"/>
            <a:r>
              <a:rPr lang="en-US" dirty="0" smtClean="0"/>
              <a:t>Argument Classifier </a:t>
            </a:r>
          </a:p>
          <a:p>
            <a:pPr lvl="2"/>
            <a:r>
              <a:rPr lang="en-US" dirty="0" smtClean="0"/>
              <a:t>Multi-class classification</a:t>
            </a:r>
          </a:p>
          <a:p>
            <a:r>
              <a:rPr lang="en-US" dirty="0" smtClean="0">
                <a:solidFill>
                  <a:srgbClr val="FF0000"/>
                </a:solidFill>
              </a:rPr>
              <a:t>Inference</a:t>
            </a:r>
          </a:p>
          <a:p>
            <a:pPr lvl="1"/>
            <a:r>
              <a:rPr lang="en-US" dirty="0" smtClean="0"/>
              <a:t>Use the estimated probability distribution given by the argument classifier</a:t>
            </a:r>
          </a:p>
          <a:p>
            <a:pPr lvl="1"/>
            <a:r>
              <a:rPr lang="en-US" dirty="0" smtClean="0"/>
              <a:t>Use structural and linguistic constraints</a:t>
            </a:r>
          </a:p>
          <a:p>
            <a:pPr lvl="1"/>
            <a:r>
              <a:rPr lang="en-US" dirty="0" smtClean="0"/>
              <a:t>Infer the optimal global output</a:t>
            </a:r>
          </a:p>
          <a:p>
            <a:endParaRPr lang="en-US" dirty="0" smtClean="0"/>
          </a:p>
        </p:txBody>
      </p:sp>
      <p:sp>
        <p:nvSpPr>
          <p:cNvPr id="92" name="Text Box 5"/>
          <p:cNvSpPr txBox="1">
            <a:spLocks noChangeArrowheads="1"/>
          </p:cNvSpPr>
          <p:nvPr/>
        </p:nvSpPr>
        <p:spPr bwMode="auto">
          <a:xfrm>
            <a:off x="1905000" y="4946650"/>
            <a:ext cx="2057400" cy="844550"/>
          </a:xfrm>
          <a:prstGeom prst="rect">
            <a:avLst/>
          </a:prstGeom>
          <a:solidFill>
            <a:srgbClr val="FFFFCC"/>
          </a:solidFill>
          <a:ln w="38100">
            <a:solidFill>
              <a:srgbClr val="FF9933"/>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20000"/>
              </a:spcBef>
              <a:buClr>
                <a:srgbClr val="FF9900"/>
              </a:buClr>
              <a:buSzPct val="75000"/>
              <a:buFont typeface="Wingdings" pitchFamily="2" charset="2"/>
              <a:buNone/>
            </a:pPr>
            <a:r>
              <a:rPr lang="en-US" altLang="zh-TW" dirty="0">
                <a:latin typeface="Calibri" pitchFamily="34" charset="0"/>
                <a:ea typeface="Arial Unicode MS" pitchFamily="34" charset="-128"/>
                <a:cs typeface="Arial Unicode MS" pitchFamily="34" charset="-128"/>
              </a:rPr>
              <a:t>One inference problem for each verb predicate. </a:t>
            </a:r>
          </a:p>
        </p:txBody>
      </p:sp>
      <p:sp>
        <p:nvSpPr>
          <p:cNvPr id="6" name="TextBox 5"/>
          <p:cNvSpPr txBox="1"/>
          <p:nvPr/>
        </p:nvSpPr>
        <p:spPr>
          <a:xfrm>
            <a:off x="685800" y="4343400"/>
            <a:ext cx="4876800" cy="1692771"/>
          </a:xfrm>
          <a:prstGeom prst="rect">
            <a:avLst/>
          </a:prstGeom>
          <a:solidFill>
            <a:srgbClr val="FFFFCC"/>
          </a:solidFill>
          <a:ln>
            <a:solidFill>
              <a:schemeClr val="bg2"/>
            </a:solidFill>
          </a:ln>
        </p:spPr>
        <p:txBody>
          <a:bodyPr wrap="square" rtlCol="0">
            <a:spAutoFit/>
          </a:bodyPr>
          <a:lstStyle/>
          <a:p>
            <a:r>
              <a:rPr lang="en-US" sz="2400" dirty="0" err="1" smtClean="0">
                <a:latin typeface="Calibri" pitchFamily="34" charset="0"/>
              </a:rPr>
              <a:t>argmax</a:t>
            </a:r>
            <a:r>
              <a:rPr lang="en-US" sz="2400" dirty="0" smtClean="0"/>
              <a:t> </a:t>
            </a:r>
            <a:r>
              <a:rPr lang="en-US" sz="2400" dirty="0" smtClean="0">
                <a:latin typeface="Symbol"/>
                <a:sym typeface="Symbol"/>
              </a:rPr>
              <a:t></a:t>
            </a:r>
            <a:r>
              <a:rPr lang="en-US" sz="2400" baseline="-25000" dirty="0" err="1" smtClean="0">
                <a:solidFill>
                  <a:srgbClr val="FF0000"/>
                </a:solidFill>
                <a:latin typeface="Arial"/>
                <a:sym typeface="Symbol"/>
              </a:rPr>
              <a:t>a</a:t>
            </a:r>
            <a:r>
              <a:rPr lang="en-US" sz="2400" baseline="-25000" dirty="0" err="1" smtClean="0">
                <a:latin typeface="Arial"/>
                <a:sym typeface="Symbol"/>
              </a:rPr>
              <a:t>,</a:t>
            </a:r>
            <a:r>
              <a:rPr lang="en-US" sz="2400" baseline="-25000" dirty="0" err="1" smtClean="0">
                <a:solidFill>
                  <a:srgbClr val="0033CC"/>
                </a:solidFill>
                <a:latin typeface="Arial"/>
                <a:sym typeface="Symbol"/>
              </a:rPr>
              <a:t>t</a:t>
            </a:r>
            <a:r>
              <a:rPr lang="en-US" sz="2400" dirty="0" smtClean="0"/>
              <a:t> </a:t>
            </a:r>
            <a:r>
              <a:rPr lang="en-US" sz="2400" dirty="0" err="1" smtClean="0">
                <a:latin typeface="Calibri"/>
              </a:rPr>
              <a:t>y</a:t>
            </a:r>
            <a:r>
              <a:rPr lang="en-US" sz="2400" baseline="30000" dirty="0" err="1" smtClean="0">
                <a:solidFill>
                  <a:srgbClr val="FF0000"/>
                </a:solidFill>
                <a:latin typeface="Arial"/>
              </a:rPr>
              <a:t>a</a:t>
            </a:r>
            <a:r>
              <a:rPr lang="en-US" sz="2400" baseline="30000" dirty="0" err="1" smtClean="0">
                <a:latin typeface="Arial"/>
              </a:rPr>
              <a:t>,</a:t>
            </a:r>
            <a:r>
              <a:rPr lang="en-US" sz="2400" baseline="30000" dirty="0" err="1" smtClean="0">
                <a:solidFill>
                  <a:srgbClr val="0033CC"/>
                </a:solidFill>
                <a:latin typeface="Arial"/>
              </a:rPr>
              <a:t>t</a:t>
            </a:r>
            <a:r>
              <a:rPr lang="en-US" sz="2400" dirty="0" smtClean="0"/>
              <a:t> </a:t>
            </a:r>
            <a:r>
              <a:rPr lang="en-US" sz="2400" dirty="0" err="1" smtClean="0">
                <a:latin typeface="Calibri"/>
              </a:rPr>
              <a:t>c</a:t>
            </a:r>
            <a:r>
              <a:rPr lang="en-US" sz="2400" baseline="30000" dirty="0" err="1" smtClean="0">
                <a:solidFill>
                  <a:srgbClr val="FF0000"/>
                </a:solidFill>
                <a:latin typeface="Arial"/>
              </a:rPr>
              <a:t>a</a:t>
            </a:r>
            <a:r>
              <a:rPr lang="en-US" sz="2400" baseline="30000" dirty="0" err="1" smtClean="0">
                <a:latin typeface="Arial"/>
              </a:rPr>
              <a:t>,</a:t>
            </a:r>
            <a:r>
              <a:rPr lang="en-US" sz="2400" baseline="30000" dirty="0" err="1" smtClean="0">
                <a:solidFill>
                  <a:srgbClr val="0033CC"/>
                </a:solidFill>
                <a:latin typeface="Arial"/>
              </a:rPr>
              <a:t>t</a:t>
            </a:r>
            <a:r>
              <a:rPr lang="en-US" sz="2400" baseline="30000" dirty="0" smtClean="0">
                <a:solidFill>
                  <a:srgbClr val="0033CC"/>
                </a:solidFill>
                <a:latin typeface="Arial"/>
              </a:rPr>
              <a:t> </a:t>
            </a:r>
            <a:r>
              <a:rPr lang="en-US" sz="2000" dirty="0" smtClean="0">
                <a:latin typeface="Symbol"/>
                <a:sym typeface="Symbol"/>
              </a:rPr>
              <a:t>= </a:t>
            </a:r>
            <a:r>
              <a:rPr lang="en-US" sz="2000" baseline="-25000" dirty="0" err="1">
                <a:solidFill>
                  <a:srgbClr val="FF0000"/>
                </a:solidFill>
                <a:latin typeface="Arial"/>
                <a:sym typeface="Symbol"/>
              </a:rPr>
              <a:t>a</a:t>
            </a:r>
            <a:r>
              <a:rPr lang="en-US" sz="2000" baseline="-25000" dirty="0" err="1">
                <a:latin typeface="Arial"/>
                <a:sym typeface="Symbol"/>
              </a:rPr>
              <a:t>,</a:t>
            </a:r>
            <a:r>
              <a:rPr lang="en-US" sz="2000" baseline="-25000" dirty="0" err="1">
                <a:solidFill>
                  <a:srgbClr val="0033CC"/>
                </a:solidFill>
                <a:latin typeface="Arial"/>
                <a:sym typeface="Symbol"/>
              </a:rPr>
              <a:t>t</a:t>
            </a:r>
            <a:r>
              <a:rPr lang="en-US" sz="2000" dirty="0"/>
              <a:t> </a:t>
            </a:r>
            <a:r>
              <a:rPr lang="en-US" sz="2000" dirty="0" smtClean="0">
                <a:latin typeface="Calibri"/>
              </a:rPr>
              <a:t>1</a:t>
            </a:r>
            <a:r>
              <a:rPr lang="en-US" sz="2000" baseline="-25000" dirty="0" smtClean="0">
                <a:latin typeface="Calibri"/>
              </a:rPr>
              <a:t>a=t</a:t>
            </a:r>
            <a:r>
              <a:rPr lang="en-US" sz="2000" dirty="0" smtClean="0"/>
              <a:t> </a:t>
            </a:r>
            <a:r>
              <a:rPr lang="en-US" sz="2000" dirty="0" err="1" smtClean="0">
                <a:latin typeface="Calibri"/>
              </a:rPr>
              <a:t>c</a:t>
            </a:r>
            <a:r>
              <a:rPr lang="en-US" sz="2000" baseline="-25000" dirty="0" err="1" smtClean="0">
                <a:latin typeface="Calibri"/>
              </a:rPr>
              <a:t>a</a:t>
            </a:r>
            <a:r>
              <a:rPr lang="en-US" sz="2000" baseline="-25000" dirty="0" smtClean="0">
                <a:latin typeface="Calibri"/>
              </a:rPr>
              <a:t>=t</a:t>
            </a:r>
            <a:endParaRPr lang="en-US" sz="2000" baseline="-25000" dirty="0">
              <a:solidFill>
                <a:srgbClr val="0033CC"/>
              </a:solidFill>
              <a:latin typeface="Calibri"/>
            </a:endParaRPr>
          </a:p>
          <a:p>
            <a:r>
              <a:rPr lang="en-US" sz="2000" dirty="0" smtClean="0">
                <a:latin typeface="Calibri" pitchFamily="34" charset="0"/>
              </a:rPr>
              <a:t>Subject to</a:t>
            </a:r>
            <a:r>
              <a:rPr lang="en-US" sz="2400" dirty="0" smtClean="0">
                <a:latin typeface="Calibri" pitchFamily="34" charset="0"/>
              </a:rPr>
              <a:t>:</a:t>
            </a:r>
          </a:p>
          <a:p>
            <a:pPr marL="342900" indent="-342900">
              <a:buFont typeface="Arial" pitchFamily="34" charset="0"/>
              <a:buChar char="•"/>
            </a:pPr>
            <a:r>
              <a:rPr lang="en-US" sz="2000" dirty="0" smtClean="0">
                <a:latin typeface="Calibri" pitchFamily="34" charset="0"/>
              </a:rPr>
              <a:t>One label per argument: </a:t>
            </a:r>
            <a:r>
              <a:rPr lang="en-US" sz="2000" dirty="0" smtClean="0">
                <a:latin typeface="Symbol"/>
                <a:sym typeface="Symbol"/>
              </a:rPr>
              <a:t></a:t>
            </a:r>
            <a:r>
              <a:rPr lang="en-US" sz="2000" baseline="-25000" dirty="0" smtClean="0">
                <a:solidFill>
                  <a:srgbClr val="0033CC"/>
                </a:solidFill>
                <a:latin typeface="Arial"/>
                <a:sym typeface="Symbol"/>
              </a:rPr>
              <a:t>t</a:t>
            </a:r>
            <a:r>
              <a:rPr lang="en-US" sz="2000" dirty="0" smtClean="0"/>
              <a:t> </a:t>
            </a:r>
            <a:r>
              <a:rPr lang="en-US" sz="2000" dirty="0" err="1">
                <a:latin typeface="Calibri"/>
              </a:rPr>
              <a:t>y</a:t>
            </a:r>
            <a:r>
              <a:rPr lang="en-US" sz="2000" baseline="30000" dirty="0" err="1">
                <a:solidFill>
                  <a:srgbClr val="FF0000"/>
                </a:solidFill>
                <a:latin typeface="Arial"/>
              </a:rPr>
              <a:t>a</a:t>
            </a:r>
            <a:r>
              <a:rPr lang="en-US" sz="2000" baseline="30000" dirty="0" err="1">
                <a:latin typeface="Arial"/>
              </a:rPr>
              <a:t>,</a:t>
            </a:r>
            <a:r>
              <a:rPr lang="en-US" sz="2000" baseline="30000" dirty="0" err="1">
                <a:solidFill>
                  <a:srgbClr val="0033CC"/>
                </a:solidFill>
                <a:latin typeface="Arial"/>
              </a:rPr>
              <a:t>t</a:t>
            </a:r>
            <a:r>
              <a:rPr lang="en-US" sz="2000" dirty="0"/>
              <a:t> </a:t>
            </a:r>
            <a:r>
              <a:rPr lang="en-US" sz="2000" baseline="30000" dirty="0" smtClean="0">
                <a:solidFill>
                  <a:srgbClr val="0033CC"/>
                </a:solidFill>
                <a:latin typeface="Arial"/>
              </a:rPr>
              <a:t> </a:t>
            </a:r>
            <a:r>
              <a:rPr lang="en-US" sz="2000" dirty="0" smtClean="0"/>
              <a:t>= </a:t>
            </a:r>
            <a:r>
              <a:rPr lang="en-US" sz="2000" dirty="0" smtClean="0">
                <a:latin typeface="Calibri" pitchFamily="34" charset="0"/>
              </a:rPr>
              <a:t>1</a:t>
            </a:r>
          </a:p>
          <a:p>
            <a:pPr marL="285750" indent="-285750">
              <a:buFont typeface="Arial" pitchFamily="34" charset="0"/>
              <a:buChar char="•"/>
            </a:pPr>
            <a:r>
              <a:rPr lang="en-US" altLang="zh-TW" dirty="0" smtClean="0">
                <a:latin typeface="Calibri" pitchFamily="34" charset="0"/>
                <a:ea typeface="Arial Unicode MS" pitchFamily="34" charset="-128"/>
                <a:cs typeface="Arial Unicode MS" pitchFamily="34" charset="-128"/>
              </a:rPr>
              <a:t> No </a:t>
            </a:r>
            <a:r>
              <a:rPr lang="en-US" altLang="zh-TW" dirty="0">
                <a:latin typeface="Calibri" pitchFamily="34" charset="0"/>
                <a:ea typeface="Arial Unicode MS" pitchFamily="34" charset="-128"/>
                <a:cs typeface="Arial Unicode MS" pitchFamily="34" charset="-128"/>
              </a:rPr>
              <a:t>overlapping or </a:t>
            </a:r>
            <a:r>
              <a:rPr lang="en-US" altLang="zh-TW" dirty="0" smtClean="0">
                <a:latin typeface="Calibri" pitchFamily="34" charset="0"/>
                <a:ea typeface="Arial Unicode MS" pitchFamily="34" charset="-128"/>
                <a:cs typeface="Arial Unicode MS" pitchFamily="34" charset="-128"/>
              </a:rPr>
              <a:t>embedding  </a:t>
            </a:r>
          </a:p>
          <a:p>
            <a:pPr marL="285750" indent="-285750">
              <a:buFont typeface="Arial" pitchFamily="34" charset="0"/>
              <a:buChar char="•"/>
            </a:pPr>
            <a:r>
              <a:rPr lang="en-US" altLang="zh-TW" dirty="0" smtClean="0">
                <a:latin typeface="Calibri" pitchFamily="34" charset="0"/>
                <a:ea typeface="Arial Unicode MS" pitchFamily="34" charset="-128"/>
                <a:cs typeface="Arial Unicode MS" pitchFamily="34" charset="-128"/>
              </a:rPr>
              <a:t> Relations </a:t>
            </a:r>
            <a:r>
              <a:rPr lang="en-US" altLang="zh-TW" dirty="0">
                <a:latin typeface="Calibri" pitchFamily="34" charset="0"/>
                <a:ea typeface="Arial Unicode MS" pitchFamily="34" charset="-128"/>
                <a:cs typeface="Arial Unicode MS" pitchFamily="34" charset="-128"/>
              </a:rPr>
              <a:t>between </a:t>
            </a:r>
            <a:r>
              <a:rPr lang="en-US" altLang="zh-TW" dirty="0" smtClean="0">
                <a:latin typeface="Calibri" pitchFamily="34" charset="0"/>
                <a:ea typeface="Arial Unicode MS" pitchFamily="34" charset="-128"/>
                <a:cs typeface="Arial Unicode MS" pitchFamily="34" charset="-128"/>
              </a:rPr>
              <a:t>verbs and arguments,….</a:t>
            </a:r>
          </a:p>
        </p:txBody>
      </p:sp>
      <p:sp>
        <p:nvSpPr>
          <p:cNvPr id="46082" name="Rectangle 2"/>
          <p:cNvSpPr>
            <a:spLocks noGrp="1" noChangeArrowheads="1"/>
          </p:cNvSpPr>
          <p:nvPr>
            <p:ph type="title" idx="4294967295"/>
          </p:nvPr>
        </p:nvSpPr>
        <p:spPr/>
        <p:txBody>
          <a:bodyPr/>
          <a:lstStyle/>
          <a:p>
            <a:r>
              <a:rPr lang="en-US" dirty="0" smtClean="0">
                <a:solidFill>
                  <a:srgbClr val="FF0000"/>
                </a:solidFill>
              </a:rPr>
              <a:t>Algorithmic Approach</a:t>
            </a:r>
          </a:p>
        </p:txBody>
      </p:sp>
      <p:grpSp>
        <p:nvGrpSpPr>
          <p:cNvPr id="2" name="Group 6"/>
          <p:cNvGrpSpPr>
            <a:grpSpLocks noChangeAspect="1"/>
          </p:cNvGrpSpPr>
          <p:nvPr/>
        </p:nvGrpSpPr>
        <p:grpSpPr bwMode="auto">
          <a:xfrm>
            <a:off x="6384925" y="533400"/>
            <a:ext cx="2246313" cy="2284413"/>
            <a:chOff x="10320" y="1824"/>
            <a:chExt cx="2832" cy="2880"/>
          </a:xfrm>
        </p:grpSpPr>
        <p:sp>
          <p:nvSpPr>
            <p:cNvPr id="46137" name="Text Box 7"/>
            <p:cNvSpPr txBox="1">
              <a:spLocks noChangeAspect="1" noChangeArrowheads="1"/>
            </p:cNvSpPr>
            <p:nvPr/>
          </p:nvSpPr>
          <p:spPr bwMode="auto">
            <a:xfrm>
              <a:off x="10320" y="1824"/>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38" name="Line 8"/>
            <p:cNvSpPr>
              <a:spLocks noChangeAspect="1" noChangeShapeType="1"/>
            </p:cNvSpPr>
            <p:nvPr/>
          </p:nvSpPr>
          <p:spPr bwMode="auto">
            <a:xfrm>
              <a:off x="10416" y="211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9" name="Line 9"/>
            <p:cNvSpPr>
              <a:spLocks noChangeAspect="1" noChangeShapeType="1"/>
            </p:cNvSpPr>
            <p:nvPr/>
          </p:nvSpPr>
          <p:spPr bwMode="auto">
            <a:xfrm>
              <a:off x="10416" y="2208"/>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0" name="Line 10"/>
            <p:cNvSpPr>
              <a:spLocks noChangeAspect="1" noChangeShapeType="1"/>
            </p:cNvSpPr>
            <p:nvPr/>
          </p:nvSpPr>
          <p:spPr bwMode="auto">
            <a:xfrm>
              <a:off x="10416" y="2304"/>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1" name="Line 11"/>
            <p:cNvSpPr>
              <a:spLocks noChangeAspect="1" noChangeShapeType="1"/>
            </p:cNvSpPr>
            <p:nvPr/>
          </p:nvSpPr>
          <p:spPr bwMode="auto">
            <a:xfrm>
              <a:off x="10416" y="240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2" name="Line 12"/>
            <p:cNvSpPr>
              <a:spLocks noChangeAspect="1" noChangeShapeType="1"/>
            </p:cNvSpPr>
            <p:nvPr/>
          </p:nvSpPr>
          <p:spPr bwMode="auto">
            <a:xfrm>
              <a:off x="10416" y="2496"/>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3" name="Line 13"/>
            <p:cNvSpPr>
              <a:spLocks noChangeAspect="1" noChangeShapeType="1"/>
            </p:cNvSpPr>
            <p:nvPr/>
          </p:nvSpPr>
          <p:spPr bwMode="auto">
            <a:xfrm>
              <a:off x="10416" y="2592"/>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4" name="Line 14"/>
            <p:cNvSpPr>
              <a:spLocks noChangeAspect="1" noChangeShapeType="1"/>
            </p:cNvSpPr>
            <p:nvPr/>
          </p:nvSpPr>
          <p:spPr bwMode="auto">
            <a:xfrm>
              <a:off x="10416" y="2688"/>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5" name="Line 15"/>
            <p:cNvSpPr>
              <a:spLocks noChangeAspect="1" noChangeShapeType="1"/>
            </p:cNvSpPr>
            <p:nvPr/>
          </p:nvSpPr>
          <p:spPr bwMode="auto">
            <a:xfrm>
              <a:off x="10608" y="2784"/>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6" name="Line 16"/>
            <p:cNvSpPr>
              <a:spLocks noChangeAspect="1" noChangeShapeType="1"/>
            </p:cNvSpPr>
            <p:nvPr/>
          </p:nvSpPr>
          <p:spPr bwMode="auto">
            <a:xfrm>
              <a:off x="10608" y="2880"/>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7" name="Line 17"/>
            <p:cNvSpPr>
              <a:spLocks noChangeAspect="1" noChangeShapeType="1"/>
            </p:cNvSpPr>
            <p:nvPr/>
          </p:nvSpPr>
          <p:spPr bwMode="auto">
            <a:xfrm>
              <a:off x="10608" y="2976"/>
              <a:ext cx="11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8" name="Line 18"/>
            <p:cNvSpPr>
              <a:spLocks noChangeAspect="1" noChangeShapeType="1"/>
            </p:cNvSpPr>
            <p:nvPr/>
          </p:nvSpPr>
          <p:spPr bwMode="auto">
            <a:xfrm>
              <a:off x="10608" y="3072"/>
              <a:ext cx="17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9" name="Line 19"/>
            <p:cNvSpPr>
              <a:spLocks noChangeAspect="1" noChangeShapeType="1"/>
            </p:cNvSpPr>
            <p:nvPr/>
          </p:nvSpPr>
          <p:spPr bwMode="auto">
            <a:xfrm>
              <a:off x="10608" y="3168"/>
              <a:ext cx="20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0" name="Line 20"/>
            <p:cNvSpPr>
              <a:spLocks noChangeAspect="1" noChangeShapeType="1"/>
            </p:cNvSpPr>
            <p:nvPr/>
          </p:nvSpPr>
          <p:spPr bwMode="auto">
            <a:xfrm>
              <a:off x="10608" y="3264"/>
              <a:ext cx="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1" name="Line 21"/>
            <p:cNvSpPr>
              <a:spLocks noChangeAspect="1" noChangeShapeType="1"/>
            </p:cNvSpPr>
            <p:nvPr/>
          </p:nvSpPr>
          <p:spPr bwMode="auto">
            <a:xfrm>
              <a:off x="11040" y="336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2" name="Line 22"/>
            <p:cNvSpPr>
              <a:spLocks noChangeAspect="1" noChangeShapeType="1"/>
            </p:cNvSpPr>
            <p:nvPr/>
          </p:nvSpPr>
          <p:spPr bwMode="auto">
            <a:xfrm>
              <a:off x="11040" y="345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3" name="Line 23"/>
            <p:cNvSpPr>
              <a:spLocks noChangeAspect="1" noChangeShapeType="1"/>
            </p:cNvSpPr>
            <p:nvPr/>
          </p:nvSpPr>
          <p:spPr bwMode="auto">
            <a:xfrm>
              <a:off x="11040" y="3552"/>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4" name="Line 24"/>
            <p:cNvSpPr>
              <a:spLocks noChangeAspect="1" noChangeShapeType="1"/>
            </p:cNvSpPr>
            <p:nvPr/>
          </p:nvSpPr>
          <p:spPr bwMode="auto">
            <a:xfrm>
              <a:off x="11040" y="364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5" name="Line 25"/>
            <p:cNvSpPr>
              <a:spLocks noChangeAspect="1" noChangeShapeType="1"/>
            </p:cNvSpPr>
            <p:nvPr/>
          </p:nvSpPr>
          <p:spPr bwMode="auto">
            <a:xfrm>
              <a:off x="11040" y="3744"/>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6" name="Line 26"/>
            <p:cNvSpPr>
              <a:spLocks noChangeAspect="1" noChangeShapeType="1"/>
            </p:cNvSpPr>
            <p:nvPr/>
          </p:nvSpPr>
          <p:spPr bwMode="auto">
            <a:xfrm>
              <a:off x="11376" y="384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7" name="Line 27"/>
            <p:cNvSpPr>
              <a:spLocks noChangeAspect="1" noChangeShapeType="1"/>
            </p:cNvSpPr>
            <p:nvPr/>
          </p:nvSpPr>
          <p:spPr bwMode="auto">
            <a:xfrm>
              <a:off x="11376" y="393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8" name="Line 28"/>
            <p:cNvSpPr>
              <a:spLocks noChangeAspect="1" noChangeShapeType="1"/>
            </p:cNvSpPr>
            <p:nvPr/>
          </p:nvSpPr>
          <p:spPr bwMode="auto">
            <a:xfrm>
              <a:off x="11376" y="4032"/>
              <a:ext cx="12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9" name="Line 29"/>
            <p:cNvSpPr>
              <a:spLocks noChangeAspect="1" noChangeShapeType="1"/>
            </p:cNvSpPr>
            <p:nvPr/>
          </p:nvSpPr>
          <p:spPr bwMode="auto">
            <a:xfrm>
              <a:off x="11376" y="412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0" name="Line 30"/>
            <p:cNvSpPr>
              <a:spLocks noChangeAspect="1" noChangeShapeType="1"/>
            </p:cNvSpPr>
            <p:nvPr/>
          </p:nvSpPr>
          <p:spPr bwMode="auto">
            <a:xfrm>
              <a:off x="11808" y="42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1" name="Line 31"/>
            <p:cNvSpPr>
              <a:spLocks noChangeAspect="1" noChangeShapeType="1"/>
            </p:cNvSpPr>
            <p:nvPr/>
          </p:nvSpPr>
          <p:spPr bwMode="auto">
            <a:xfrm>
              <a:off x="11808" y="4320"/>
              <a:ext cx="8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2" name="Line 32"/>
            <p:cNvSpPr>
              <a:spLocks noChangeAspect="1" noChangeShapeType="1"/>
            </p:cNvSpPr>
            <p:nvPr/>
          </p:nvSpPr>
          <p:spPr bwMode="auto">
            <a:xfrm>
              <a:off x="11808" y="4416"/>
              <a:ext cx="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3" name="Line 33"/>
            <p:cNvSpPr>
              <a:spLocks noChangeAspect="1" noChangeShapeType="1"/>
            </p:cNvSpPr>
            <p:nvPr/>
          </p:nvSpPr>
          <p:spPr bwMode="auto">
            <a:xfrm>
              <a:off x="12480" y="4512"/>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4" name="Line 34"/>
            <p:cNvSpPr>
              <a:spLocks noChangeAspect="1" noChangeShapeType="1"/>
            </p:cNvSpPr>
            <p:nvPr/>
          </p:nvSpPr>
          <p:spPr bwMode="auto">
            <a:xfrm>
              <a:off x="12480" y="4608"/>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5" name="Line 35"/>
            <p:cNvSpPr>
              <a:spLocks noChangeAspect="1" noChangeShapeType="1"/>
            </p:cNvSpPr>
            <p:nvPr/>
          </p:nvSpPr>
          <p:spPr bwMode="auto">
            <a:xfrm>
              <a:off x="12768" y="470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46118" name="Text Box 37"/>
            <p:cNvSpPr txBox="1">
              <a:spLocks noChangeAspect="1" noChangeArrowheads="1"/>
            </p:cNvSpPr>
            <p:nvPr/>
          </p:nvSpPr>
          <p:spPr bwMode="auto">
            <a:xfrm>
              <a:off x="10320" y="523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19" name="Text Box 38"/>
            <p:cNvSpPr txBox="1">
              <a:spLocks noChangeAspect="1" noChangeArrowheads="1"/>
            </p:cNvSpPr>
            <p:nvPr/>
          </p:nvSpPr>
          <p:spPr bwMode="auto">
            <a:xfrm>
              <a:off x="10320" y="5424"/>
              <a:ext cx="278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a:t>
              </a:r>
            </a:p>
          </p:txBody>
        </p:sp>
        <p:sp>
          <p:nvSpPr>
            <p:cNvPr id="46120" name="Text Box 39"/>
            <p:cNvSpPr txBox="1">
              <a:spLocks noChangeAspect="1" noChangeArrowheads="1"/>
            </p:cNvSpPr>
            <p:nvPr/>
          </p:nvSpPr>
          <p:spPr bwMode="auto">
            <a:xfrm>
              <a:off x="10368" y="5616"/>
              <a:ext cx="28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     ]</a:t>
              </a:r>
            </a:p>
          </p:txBody>
        </p:sp>
        <p:sp>
          <p:nvSpPr>
            <p:cNvPr id="46121" name="Line 40"/>
            <p:cNvSpPr>
              <a:spLocks noChangeAspect="1" noChangeShapeType="1"/>
            </p:cNvSpPr>
            <p:nvPr/>
          </p:nvSpPr>
          <p:spPr bwMode="auto">
            <a:xfrm>
              <a:off x="10416" y="5904"/>
              <a:ext cx="1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2" name="Line 41"/>
            <p:cNvSpPr>
              <a:spLocks noChangeAspect="1" noChangeShapeType="1"/>
            </p:cNvSpPr>
            <p:nvPr/>
          </p:nvSpPr>
          <p:spPr bwMode="auto">
            <a:xfrm>
              <a:off x="10416" y="5999"/>
              <a:ext cx="62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3" name="Line 42"/>
            <p:cNvSpPr>
              <a:spLocks noChangeAspect="1" noChangeShapeType="1"/>
            </p:cNvSpPr>
            <p:nvPr/>
          </p:nvSpPr>
          <p:spPr bwMode="auto">
            <a:xfrm>
              <a:off x="10416" y="6095"/>
              <a:ext cx="91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4" name="Line 43"/>
            <p:cNvSpPr>
              <a:spLocks noChangeAspect="1" noChangeShapeType="1"/>
            </p:cNvSpPr>
            <p:nvPr/>
          </p:nvSpPr>
          <p:spPr bwMode="auto">
            <a:xfrm>
              <a:off x="10416" y="6191"/>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5" name="Line 44"/>
            <p:cNvSpPr>
              <a:spLocks noChangeAspect="1" noChangeShapeType="1"/>
            </p:cNvSpPr>
            <p:nvPr/>
          </p:nvSpPr>
          <p:spPr bwMode="auto">
            <a:xfrm>
              <a:off x="10416" y="6287"/>
              <a:ext cx="25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6" name="Line 45"/>
            <p:cNvSpPr>
              <a:spLocks noChangeAspect="1" noChangeShapeType="1"/>
            </p:cNvSpPr>
            <p:nvPr/>
          </p:nvSpPr>
          <p:spPr bwMode="auto">
            <a:xfrm>
              <a:off x="10608" y="6383"/>
              <a:ext cx="43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7" name="Line 46"/>
            <p:cNvSpPr>
              <a:spLocks noChangeAspect="1" noChangeShapeType="1"/>
            </p:cNvSpPr>
            <p:nvPr/>
          </p:nvSpPr>
          <p:spPr bwMode="auto">
            <a:xfrm>
              <a:off x="10608" y="6479"/>
              <a:ext cx="7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8" name="Line 47"/>
            <p:cNvSpPr>
              <a:spLocks noChangeAspect="1" noChangeShapeType="1"/>
            </p:cNvSpPr>
            <p:nvPr/>
          </p:nvSpPr>
          <p:spPr bwMode="auto">
            <a:xfrm>
              <a:off x="10608" y="6575"/>
              <a:ext cx="17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9" name="Line 48"/>
            <p:cNvSpPr>
              <a:spLocks noChangeAspect="1" noChangeShapeType="1"/>
            </p:cNvSpPr>
            <p:nvPr/>
          </p:nvSpPr>
          <p:spPr bwMode="auto">
            <a:xfrm>
              <a:off x="10608" y="6671"/>
              <a:ext cx="24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0" name="Line 49"/>
            <p:cNvSpPr>
              <a:spLocks noChangeAspect="1" noChangeShapeType="1"/>
            </p:cNvSpPr>
            <p:nvPr/>
          </p:nvSpPr>
          <p:spPr bwMode="auto">
            <a:xfrm>
              <a:off x="11040" y="6767"/>
              <a:ext cx="2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1" name="Line 50"/>
            <p:cNvSpPr>
              <a:spLocks noChangeAspect="1" noChangeShapeType="1"/>
            </p:cNvSpPr>
            <p:nvPr/>
          </p:nvSpPr>
          <p:spPr bwMode="auto">
            <a:xfrm>
              <a:off x="11040" y="6863"/>
              <a:ext cx="13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2" name="Line 51"/>
            <p:cNvSpPr>
              <a:spLocks noChangeAspect="1" noChangeShapeType="1"/>
            </p:cNvSpPr>
            <p:nvPr/>
          </p:nvSpPr>
          <p:spPr bwMode="auto">
            <a:xfrm>
              <a:off x="11040" y="6959"/>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3" name="Line 52"/>
            <p:cNvSpPr>
              <a:spLocks noChangeAspect="1" noChangeShapeType="1"/>
            </p:cNvSpPr>
            <p:nvPr/>
          </p:nvSpPr>
          <p:spPr bwMode="auto">
            <a:xfrm>
              <a:off x="11808" y="7055"/>
              <a:ext cx="5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4" name="Line 53"/>
            <p:cNvSpPr>
              <a:spLocks noChangeAspect="1" noChangeShapeType="1"/>
            </p:cNvSpPr>
            <p:nvPr/>
          </p:nvSpPr>
          <p:spPr bwMode="auto">
            <a:xfrm>
              <a:off x="11808" y="7151"/>
              <a:ext cx="12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5" name="Line 54"/>
            <p:cNvSpPr>
              <a:spLocks noChangeAspect="1" noChangeShapeType="1"/>
            </p:cNvSpPr>
            <p:nvPr/>
          </p:nvSpPr>
          <p:spPr bwMode="auto">
            <a:xfrm>
              <a:off x="12480" y="7247"/>
              <a:ext cx="1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6" name="Line 55"/>
            <p:cNvSpPr>
              <a:spLocks noChangeAspect="1" noChangeShapeType="1"/>
            </p:cNvSpPr>
            <p:nvPr/>
          </p:nvSpPr>
          <p:spPr bwMode="auto">
            <a:xfrm>
              <a:off x="12480" y="7343"/>
              <a:ext cx="52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4" name="Group 76"/>
          <p:cNvGrpSpPr>
            <a:grpSpLocks/>
          </p:cNvGrpSpPr>
          <p:nvPr/>
        </p:nvGrpSpPr>
        <p:grpSpPr bwMode="auto">
          <a:xfrm>
            <a:off x="6400800" y="3429000"/>
            <a:ext cx="2246313" cy="1370013"/>
            <a:chOff x="4176" y="2687"/>
            <a:chExt cx="1415" cy="863"/>
          </a:xfrm>
        </p:grpSpPr>
        <p:sp>
          <p:nvSpPr>
            <p:cNvPr id="46101" name="Line 77"/>
            <p:cNvSpPr>
              <a:spLocks noChangeAspect="1" noChangeShapeType="1"/>
            </p:cNvSpPr>
            <p:nvPr/>
          </p:nvSpPr>
          <p:spPr bwMode="auto">
            <a:xfrm>
              <a:off x="4224" y="2927"/>
              <a:ext cx="98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2" name="Line 78"/>
            <p:cNvSpPr>
              <a:spLocks noChangeAspect="1" noChangeShapeType="1"/>
            </p:cNvSpPr>
            <p:nvPr/>
          </p:nvSpPr>
          <p:spPr bwMode="auto">
            <a:xfrm>
              <a:off x="4224" y="2831"/>
              <a:ext cx="7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3" name="Line 79"/>
            <p:cNvSpPr>
              <a:spLocks noChangeAspect="1" noChangeShapeType="1"/>
            </p:cNvSpPr>
            <p:nvPr/>
          </p:nvSpPr>
          <p:spPr bwMode="auto">
            <a:xfrm>
              <a:off x="4224" y="2879"/>
              <a:ext cx="3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4" name="Line 80"/>
            <p:cNvSpPr>
              <a:spLocks noChangeAspect="1" noChangeShapeType="1"/>
            </p:cNvSpPr>
            <p:nvPr/>
          </p:nvSpPr>
          <p:spPr bwMode="auto">
            <a:xfrm>
              <a:off x="4224" y="2975"/>
              <a:ext cx="45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5" name="Line 81"/>
            <p:cNvSpPr>
              <a:spLocks noChangeAspect="1" noChangeShapeType="1"/>
            </p:cNvSpPr>
            <p:nvPr/>
          </p:nvSpPr>
          <p:spPr bwMode="auto">
            <a:xfrm>
              <a:off x="4224" y="3023"/>
              <a:ext cx="1295"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6" name="Line 82"/>
            <p:cNvSpPr>
              <a:spLocks noChangeAspect="1" noChangeShapeType="1"/>
            </p:cNvSpPr>
            <p:nvPr/>
          </p:nvSpPr>
          <p:spPr bwMode="auto">
            <a:xfrm>
              <a:off x="4320" y="3071"/>
              <a:ext cx="21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7" name="Line 83"/>
            <p:cNvSpPr>
              <a:spLocks noChangeAspect="1" noChangeShapeType="1"/>
            </p:cNvSpPr>
            <p:nvPr/>
          </p:nvSpPr>
          <p:spPr bwMode="auto">
            <a:xfrm>
              <a:off x="4320" y="3119"/>
              <a:ext cx="360"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8" name="Line 84"/>
            <p:cNvSpPr>
              <a:spLocks noChangeAspect="1" noChangeShapeType="1"/>
            </p:cNvSpPr>
            <p:nvPr/>
          </p:nvSpPr>
          <p:spPr bwMode="auto">
            <a:xfrm>
              <a:off x="4320" y="3166"/>
              <a:ext cx="887"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9" name="Line 85"/>
            <p:cNvSpPr>
              <a:spLocks noChangeAspect="1" noChangeShapeType="1"/>
            </p:cNvSpPr>
            <p:nvPr/>
          </p:nvSpPr>
          <p:spPr bwMode="auto">
            <a:xfrm>
              <a:off x="4320" y="3214"/>
              <a:ext cx="1199"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0" name="Line 86"/>
            <p:cNvSpPr>
              <a:spLocks noChangeAspect="1" noChangeShapeType="1"/>
            </p:cNvSpPr>
            <p:nvPr/>
          </p:nvSpPr>
          <p:spPr bwMode="auto">
            <a:xfrm>
              <a:off x="4536" y="3262"/>
              <a:ext cx="1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1" name="Line 87"/>
            <p:cNvSpPr>
              <a:spLocks noChangeAspect="1" noChangeShapeType="1"/>
            </p:cNvSpPr>
            <p:nvPr/>
          </p:nvSpPr>
          <p:spPr bwMode="auto">
            <a:xfrm>
              <a:off x="4536" y="3310"/>
              <a:ext cx="6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2" name="Line 88"/>
            <p:cNvSpPr>
              <a:spLocks noChangeAspect="1" noChangeShapeType="1"/>
            </p:cNvSpPr>
            <p:nvPr/>
          </p:nvSpPr>
          <p:spPr bwMode="auto">
            <a:xfrm>
              <a:off x="4536" y="3358"/>
              <a:ext cx="98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3" name="Line 89"/>
            <p:cNvSpPr>
              <a:spLocks noChangeAspect="1" noChangeShapeType="1"/>
            </p:cNvSpPr>
            <p:nvPr/>
          </p:nvSpPr>
          <p:spPr bwMode="auto">
            <a:xfrm>
              <a:off x="4919" y="3406"/>
              <a:ext cx="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4" name="Line 90"/>
            <p:cNvSpPr>
              <a:spLocks noChangeAspect="1" noChangeShapeType="1"/>
            </p:cNvSpPr>
            <p:nvPr/>
          </p:nvSpPr>
          <p:spPr bwMode="auto">
            <a:xfrm>
              <a:off x="4919" y="3454"/>
              <a:ext cx="600"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5" name="Line 91"/>
            <p:cNvSpPr>
              <a:spLocks noChangeAspect="1" noChangeShapeType="1"/>
            </p:cNvSpPr>
            <p:nvPr/>
          </p:nvSpPr>
          <p:spPr bwMode="auto">
            <a:xfrm>
              <a:off x="5255" y="3502"/>
              <a:ext cx="9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6" name="Line 92"/>
            <p:cNvSpPr>
              <a:spLocks noChangeAspect="1" noChangeShapeType="1"/>
            </p:cNvSpPr>
            <p:nvPr/>
          </p:nvSpPr>
          <p:spPr bwMode="auto">
            <a:xfrm>
              <a:off x="5255" y="3550"/>
              <a:ext cx="264"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7" name="Text Box 93"/>
            <p:cNvSpPr txBox="1">
              <a:spLocks noChangeAspect="1" noChangeArrowheads="1"/>
            </p:cNvSpPr>
            <p:nvPr/>
          </p:nvSpPr>
          <p:spPr bwMode="auto">
            <a:xfrm>
              <a:off x="4176" y="2687"/>
              <a:ext cx="1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317541" name="AutoShape 101"/>
          <p:cNvSpPr>
            <a:spLocks noChangeArrowheads="1"/>
          </p:cNvSpPr>
          <p:nvPr/>
        </p:nvSpPr>
        <p:spPr bwMode="auto">
          <a:xfrm>
            <a:off x="0" y="1295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2" name="AutoShape 102"/>
          <p:cNvSpPr>
            <a:spLocks noChangeArrowheads="1"/>
          </p:cNvSpPr>
          <p:nvPr/>
        </p:nvSpPr>
        <p:spPr bwMode="auto">
          <a:xfrm>
            <a:off x="0" y="2785238"/>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3" name="AutoShape 103"/>
          <p:cNvSpPr>
            <a:spLocks noChangeArrowheads="1"/>
          </p:cNvSpPr>
          <p:nvPr/>
        </p:nvSpPr>
        <p:spPr bwMode="auto">
          <a:xfrm>
            <a:off x="0" y="3962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8" name="AutoShape 108"/>
          <p:cNvSpPr>
            <a:spLocks noChangeArrowheads="1"/>
          </p:cNvSpPr>
          <p:nvPr/>
        </p:nvSpPr>
        <p:spPr bwMode="auto">
          <a:xfrm>
            <a:off x="3276600" y="7620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a:solidFill>
                  <a:srgbClr val="000000"/>
                </a:solidFill>
                <a:latin typeface="Tahoma" pitchFamily="34" charset="0"/>
                <a:cs typeface="Arial"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46095"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6"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7"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8"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9" name="Text Box 99"/>
            <p:cNvSpPr txBox="1">
              <a:spLocks noChangeAspect="1" noChangeArrowheads="1"/>
            </p:cNvSpPr>
            <p:nvPr/>
          </p:nvSpPr>
          <p:spPr bwMode="auto">
            <a:xfrm>
              <a:off x="6515100" y="5791200"/>
              <a:ext cx="2249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46100"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1" name="Slide Number Placeholder 10"/>
          <p:cNvSpPr>
            <a:spLocks noGrp="1"/>
          </p:cNvSpPr>
          <p:nvPr>
            <p:ph type="sldNum" sz="quarter" idx="10"/>
          </p:nvPr>
        </p:nvSpPr>
        <p:spPr/>
        <p:txBody>
          <a:bodyPr/>
          <a:lstStyle/>
          <a:p>
            <a:pPr>
              <a:defRPr/>
            </a:pPr>
            <a:r>
              <a:rPr lang="en-US" altLang="zh-TW" smtClean="0">
                <a:solidFill>
                  <a:srgbClr val="000000"/>
                </a:solidFill>
              </a:rPr>
              <a:t>Page </a:t>
            </a:r>
            <a:fld id="{D09CE63E-8DC8-459D-9F1E-51B2C39CB6A5}" type="slidenum">
              <a:rPr lang="en-US" altLang="zh-TW" smtClean="0">
                <a:solidFill>
                  <a:srgbClr val="000000"/>
                </a:solidFill>
              </a:rPr>
              <a:pPr>
                <a:defRPr/>
              </a:pPr>
              <a:t>14</a:t>
            </a:fld>
            <a:endParaRPr lang="en-US" altLang="zh-TW" dirty="0">
              <a:solidFill>
                <a:srgbClr val="000000"/>
              </a:solidFill>
            </a:endParaRPr>
          </a:p>
        </p:txBody>
      </p:sp>
      <p:sp>
        <p:nvSpPr>
          <p:cNvPr id="91" name="Rectangular Callout 90"/>
          <p:cNvSpPr/>
          <p:nvPr/>
        </p:nvSpPr>
        <p:spPr>
          <a:xfrm>
            <a:off x="4573759" y="2402919"/>
            <a:ext cx="4190829" cy="914400"/>
          </a:xfrm>
          <a:prstGeom prst="wedgeRectCallout">
            <a:avLst>
              <a:gd name="adj1" fmla="val -82540"/>
              <a:gd name="adj2" fmla="val 159962"/>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Arial"/>
              </a:rPr>
              <a:t>Variable </a:t>
            </a:r>
            <a:r>
              <a:rPr kumimoji="0" lang="en-US" sz="1800" b="0" i="0" u="none" strike="noStrike" kern="0" cap="none" spc="0" normalizeH="0" baseline="0" noProof="0" dirty="0" err="1" smtClean="0">
                <a:ln>
                  <a:noFill/>
                </a:ln>
                <a:solidFill>
                  <a:srgbClr val="0033CC"/>
                </a:solidFill>
                <a:effectLst/>
                <a:uLnTx/>
                <a:uFillTx/>
                <a:latin typeface="Calibri"/>
                <a:ea typeface="+mn-ea"/>
                <a:cs typeface="Arial"/>
              </a:rPr>
              <a:t>y</a:t>
            </a:r>
            <a:r>
              <a:rPr kumimoji="0" lang="en-US" sz="1800" b="0" i="0" u="none" strike="noStrike" kern="0" cap="none" spc="0" normalizeH="0" baseline="30000" noProof="0" dirty="0" err="1" smtClean="0">
                <a:ln>
                  <a:noFill/>
                </a:ln>
                <a:solidFill>
                  <a:srgbClr val="0033CC"/>
                </a:solidFill>
                <a:effectLst/>
                <a:uLnTx/>
                <a:uFillTx/>
                <a:latin typeface="Calibri"/>
                <a:ea typeface="+mn-ea"/>
                <a:cs typeface="Arial"/>
              </a:rPr>
              <a:t>a,t</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indicates whether  candidate argument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a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is assigned a label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t.</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33CC"/>
                </a:solidFill>
                <a:effectLst/>
                <a:uLnTx/>
                <a:uFillTx/>
                <a:latin typeface="Calibri"/>
                <a:ea typeface="+mn-ea"/>
                <a:cs typeface="Arial"/>
              </a:rPr>
              <a:t>c</a:t>
            </a:r>
            <a:r>
              <a:rPr kumimoji="0" lang="en-US" sz="1800" b="0" i="0" u="none" strike="noStrike" kern="0" cap="none" spc="0" normalizeH="0" baseline="30000" noProof="0" dirty="0" err="1" smtClean="0">
                <a:ln>
                  <a:noFill/>
                </a:ln>
                <a:solidFill>
                  <a:srgbClr val="0033CC"/>
                </a:solidFill>
                <a:effectLst/>
                <a:uLnTx/>
                <a:uFillTx/>
                <a:latin typeface="Calibri"/>
                <a:ea typeface="+mn-ea"/>
                <a:cs typeface="Arial"/>
              </a:rPr>
              <a:t>a,t</a:t>
            </a:r>
            <a:r>
              <a:rPr kumimoji="0" lang="en-US" sz="1800" b="0" i="0" u="none" strike="noStrike" kern="0" cap="none" spc="0" normalizeH="0" baseline="3000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3000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is the corresponding model score </a:t>
            </a:r>
          </a:p>
        </p:txBody>
      </p:sp>
      <p:pic>
        <p:nvPicPr>
          <p:cNvPr id="89" name="Picture 88" descr="TP_tmp.pn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62832" y="381000"/>
            <a:ext cx="4852568" cy="3074895"/>
          </a:xfrm>
          <a:prstGeom prst="rect">
            <a:avLst/>
          </a:prstGeom>
          <a:solidFill>
            <a:srgbClr val="FFFFCC"/>
          </a:solidFill>
          <a:ln w="38100" cap="flat" cmpd="sng" algn="ctr">
            <a:solidFill>
              <a:srgbClr val="FF9933"/>
            </a:solidFill>
            <a:prstDash val="solid"/>
            <a:round/>
            <a:headEnd type="none" w="med" len="med"/>
            <a:tailEnd type="none" w="med" len="med"/>
          </a:ln>
          <a:effectLst/>
          <a:extLst>
            <a:ext uri="{53640926-AAD7-44D8-BBD7-CCE9431645EC}">
              <a14:shadowObscured xmlns:a14="http://schemas.microsoft.com/office/drawing/2010/main"/>
            </a:ext>
          </a:extLst>
        </p:spPr>
      </p:pic>
      <p:sp>
        <p:nvSpPr>
          <p:cNvPr id="90" name="TextBox 3"/>
          <p:cNvSpPr txBox="1">
            <a:spLocks noChangeArrowheads="1"/>
          </p:cNvSpPr>
          <p:nvPr/>
        </p:nvSpPr>
        <p:spPr bwMode="auto">
          <a:xfrm>
            <a:off x="266700" y="6073914"/>
            <a:ext cx="8724900"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0000"/>
                </a:solidFill>
                <a:latin typeface="Calibri" pitchFamily="34" charset="0"/>
              </a:rPr>
              <a:t>Use the </a:t>
            </a:r>
            <a:r>
              <a:rPr lang="en-US" sz="2000" b="1" dirty="0" smtClean="0">
                <a:solidFill>
                  <a:srgbClr val="000000"/>
                </a:solidFill>
                <a:latin typeface="Calibri" pitchFamily="34" charset="0"/>
              </a:rPr>
              <a:t>pipeline architecture’s simplicity </a:t>
            </a:r>
            <a:r>
              <a:rPr lang="en-US" sz="2000" dirty="0" smtClean="0">
                <a:solidFill>
                  <a:srgbClr val="000000"/>
                </a:solidFill>
                <a:latin typeface="Calibri" pitchFamily="34" charset="0"/>
              </a:rPr>
              <a:t>while </a:t>
            </a:r>
            <a:r>
              <a:rPr lang="en-US" sz="2000" b="1" dirty="0" smtClean="0">
                <a:solidFill>
                  <a:srgbClr val="000000"/>
                </a:solidFill>
                <a:latin typeface="Calibri" pitchFamily="34" charset="0"/>
              </a:rPr>
              <a:t>maintaining uncertainty</a:t>
            </a:r>
            <a:r>
              <a:rPr lang="en-US" sz="2000" dirty="0" smtClean="0">
                <a:solidFill>
                  <a:srgbClr val="000000"/>
                </a:solidFill>
                <a:latin typeface="Calibri" pitchFamily="34" charset="0"/>
              </a:rPr>
              <a:t>:  keep probability distributions over decisions &amp; use global inference at decision time.</a:t>
            </a:r>
            <a:endParaRPr lang="en-US" sz="2000" dirty="0">
              <a:solidFill>
                <a:srgbClr val="000000"/>
              </a:solidFill>
              <a:latin typeface="Calibri" pitchFamily="34" charset="0"/>
            </a:endParaRPr>
          </a:p>
        </p:txBody>
      </p:sp>
      <p:sp>
        <p:nvSpPr>
          <p:cNvPr id="7" name="Rectangle 6"/>
          <p:cNvSpPr/>
          <p:nvPr/>
        </p:nvSpPr>
        <p:spPr>
          <a:xfrm>
            <a:off x="4128176" y="412532"/>
            <a:ext cx="1739224" cy="584775"/>
          </a:xfrm>
          <a:prstGeom prst="rect">
            <a:avLst/>
          </a:prstGeom>
        </p:spPr>
        <p:txBody>
          <a:bodyPr wrap="square">
            <a:spAutoFit/>
          </a:bodyPr>
          <a:lstStyle/>
          <a:p>
            <a:pPr eaLnBrk="1" hangingPunct="1"/>
            <a:r>
              <a:rPr lang="en-US" altLang="zh-TW" sz="1600" dirty="0">
                <a:latin typeface="Calibri" pitchFamily="34" charset="0"/>
                <a:ea typeface="Arial Unicode MS" pitchFamily="34" charset="-128"/>
                <a:cs typeface="Arial Unicode MS" pitchFamily="34" charset="-128"/>
              </a:rPr>
              <a:t>No duplicate argument classes</a:t>
            </a:r>
          </a:p>
        </p:txBody>
      </p:sp>
      <p:sp>
        <p:nvSpPr>
          <p:cNvPr id="93" name="Rectangle 92"/>
          <p:cNvSpPr/>
          <p:nvPr/>
        </p:nvSpPr>
        <p:spPr>
          <a:xfrm>
            <a:off x="7099976" y="956846"/>
            <a:ext cx="1739224" cy="338554"/>
          </a:xfrm>
          <a:prstGeom prst="rect">
            <a:avLst/>
          </a:prstGeom>
        </p:spPr>
        <p:txBody>
          <a:bodyPr wrap="square">
            <a:spAutoFit/>
          </a:bodyPr>
          <a:lstStyle/>
          <a:p>
            <a:pPr eaLnBrk="1" hangingPunct="1"/>
            <a:r>
              <a:rPr lang="en-US" altLang="zh-TW" sz="1600" dirty="0" smtClean="0">
                <a:latin typeface="Calibri" pitchFamily="34" charset="0"/>
                <a:ea typeface="Arial Unicode MS" pitchFamily="34" charset="-128"/>
                <a:cs typeface="Arial Unicode MS" pitchFamily="34" charset="-128"/>
              </a:rPr>
              <a:t>Unique labels</a:t>
            </a:r>
            <a:endParaRPr lang="en-US" altLang="zh-TW" sz="1600" dirty="0">
              <a:latin typeface="Calibri" pitchFamily="34" charset="0"/>
              <a:ea typeface="Arial Unicode MS" pitchFamily="34" charset="-128"/>
              <a:cs typeface="Arial Unicode MS" pitchFamily="34" charset="-128"/>
            </a:endParaRPr>
          </a:p>
        </p:txBody>
      </p:sp>
      <p:sp>
        <p:nvSpPr>
          <p:cNvPr id="94" name="Text Box 9"/>
          <p:cNvSpPr txBox="1">
            <a:spLocks noChangeArrowheads="1"/>
          </p:cNvSpPr>
          <p:nvPr/>
        </p:nvSpPr>
        <p:spPr bwMode="auto">
          <a:xfrm>
            <a:off x="4953000" y="353654"/>
            <a:ext cx="3962400" cy="1094146"/>
          </a:xfrm>
          <a:prstGeom prst="rect">
            <a:avLst/>
          </a:prstGeom>
          <a:solidFill>
            <a:srgbClr val="FFFFCC"/>
          </a:solidFill>
          <a:ln w="9525">
            <a:solidFill>
              <a:srgbClr val="FFC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smtClean="0">
                <a:solidFill>
                  <a:srgbClr val="0033CC"/>
                </a:solidFill>
                <a:latin typeface="Calibri" pitchFamily="34" charset="0"/>
                <a:ea typeface="Arial Unicode MS" pitchFamily="34" charset="-128"/>
                <a:cs typeface="Calibri" pitchFamily="34" charset="0"/>
              </a:rPr>
              <a:t>Learning Based Java: </a:t>
            </a:r>
            <a:r>
              <a:rPr lang="en-US" altLang="zh-TW" dirty="0">
                <a:solidFill>
                  <a:srgbClr val="000000"/>
                </a:solidFill>
                <a:latin typeface="Calibri" pitchFamily="34" charset="0"/>
                <a:ea typeface="Arial Unicode MS" pitchFamily="34" charset="-128"/>
                <a:cs typeface="Calibri" pitchFamily="34" charset="0"/>
              </a:rPr>
              <a:t>allows a developer to encode constraints in </a:t>
            </a:r>
            <a:r>
              <a:rPr lang="en-US" altLang="zh-TW" dirty="0" smtClean="0">
                <a:solidFill>
                  <a:srgbClr val="000000"/>
                </a:solidFill>
                <a:latin typeface="Calibri" pitchFamily="34" charset="0"/>
                <a:ea typeface="Arial Unicode MS" pitchFamily="34" charset="-128"/>
                <a:cs typeface="Calibri" pitchFamily="34" charset="0"/>
              </a:rPr>
              <a:t>First Order Logic; </a:t>
            </a:r>
            <a:r>
              <a:rPr lang="en-US" altLang="zh-TW" dirty="0">
                <a:solidFill>
                  <a:srgbClr val="000000"/>
                </a:solidFill>
                <a:latin typeface="Calibri" pitchFamily="34" charset="0"/>
                <a:ea typeface="Arial Unicode MS" pitchFamily="34" charset="-128"/>
                <a:cs typeface="Calibri" pitchFamily="34" charset="0"/>
              </a:rPr>
              <a:t>these are compiled into linear inequalities automatically. </a:t>
            </a:r>
          </a:p>
        </p:txBody>
      </p:sp>
      <p:sp>
        <p:nvSpPr>
          <p:cNvPr id="95" name="Rectangular Callout 94"/>
          <p:cNvSpPr/>
          <p:nvPr/>
        </p:nvSpPr>
        <p:spPr>
          <a:xfrm>
            <a:off x="6009123" y="5026891"/>
            <a:ext cx="2648666" cy="799233"/>
          </a:xfrm>
          <a:prstGeom prst="wedgeRectCallout">
            <a:avLst>
              <a:gd name="adj1" fmla="val -100059"/>
              <a:gd name="adj2" fmla="val 19664"/>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Arial"/>
              </a:rPr>
              <a:t>Abstract representation of expectations/knowledge</a:t>
            </a:r>
          </a:p>
        </p:txBody>
      </p:sp>
    </p:spTree>
    <p:extLst>
      <p:ext uri="{BB962C8B-B14F-4D97-AF65-F5344CB8AC3E}">
        <p14:creationId xmlns:p14="http://schemas.microsoft.com/office/powerpoint/2010/main" val="301524787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17534"/>
                                        </p:tgtEl>
                                      </p:cBhvr>
                                    </p:animEffect>
                                    <p:set>
                                      <p:cBhvr>
                                        <p:cTn id="26" dur="1" fill="hold">
                                          <p:stCondLst>
                                            <p:cond delay="499"/>
                                          </p:stCondLst>
                                        </p:cTn>
                                        <p:tgtEl>
                                          <p:spTgt spid="317534"/>
                                        </p:tgtEl>
                                        <p:attrNameLst>
                                          <p:attrName>style.visibility</p:attrName>
                                        </p:attrNameLst>
                                      </p:cBhvr>
                                      <p:to>
                                        <p:strVal val="hidden"/>
                                      </p:to>
                                    </p:set>
                                  </p:childTnLst>
                                </p:cTn>
                              </p:par>
                            </p:childTnLst>
                          </p:cTn>
                        </p:par>
                        <p:par>
                          <p:cTn id="27" fill="hold" nodeType="afterGroup">
                            <p:stCondLst>
                              <p:cond delay="500"/>
                            </p:stCondLst>
                            <p:childTnLst>
                              <p:par>
                                <p:cTn id="28" presetID="64" presetClass="path" presetSubtype="0" accel="50000" decel="50000" fill="hold" nodeType="afterEffect">
                                  <p:stCondLst>
                                    <p:cond delay="0"/>
                                  </p:stCondLst>
                                  <p:childTnLst>
                                    <p:animMotion origin="layout" path="M -3.61111E-6 8.97525E-7 L -0.00017 -0.37729 " pathEditMode="relative" rAng="0" ptsTypes="AA">
                                      <p:cBhvr>
                                        <p:cTn id="29" dur="1000" fill="hold"/>
                                        <p:tgtEl>
                                          <p:spTgt spid="3"/>
                                        </p:tgtEl>
                                        <p:attrNameLst>
                                          <p:attrName>ppt_x</p:attrName>
                                          <p:attrName>ppt_y</p:attrName>
                                        </p:attrNameLst>
                                      </p:cBhvr>
                                      <p:rCtr x="-17" y="-18876"/>
                                    </p:animMotion>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2" presetClass="entr" presetSubtype="8" fill="hold" nodeType="withEffect">
                                  <p:stCondLst>
                                    <p:cond delay="0"/>
                                  </p:stCondLst>
                                  <p:childTnLst>
                                    <p:set>
                                      <p:cBhvr>
                                        <p:cTn id="38" dur="1" fill="hold">
                                          <p:stCondLst>
                                            <p:cond delay="0"/>
                                          </p:stCondLst>
                                        </p:cTn>
                                        <p:tgtEl>
                                          <p:spTgt spid="317542"/>
                                        </p:tgtEl>
                                        <p:attrNameLst>
                                          <p:attrName>style.visibility</p:attrName>
                                        </p:attrNameLst>
                                      </p:cBhvr>
                                      <p:to>
                                        <p:strVal val="visible"/>
                                      </p:to>
                                    </p:set>
                                    <p:anim calcmode="lin" valueType="num">
                                      <p:cBhvr additive="base">
                                        <p:cTn id="39" dur="500" fill="hold"/>
                                        <p:tgtEl>
                                          <p:spTgt spid="317542"/>
                                        </p:tgtEl>
                                        <p:attrNameLst>
                                          <p:attrName>ppt_x</p:attrName>
                                        </p:attrNameLst>
                                      </p:cBhvr>
                                      <p:tavLst>
                                        <p:tav tm="0">
                                          <p:val>
                                            <p:strVal val="0-#ppt_w/2"/>
                                          </p:val>
                                        </p:tav>
                                        <p:tav tm="100000">
                                          <p:val>
                                            <p:strVal val="#ppt_x"/>
                                          </p:val>
                                        </p:tav>
                                      </p:tavLst>
                                    </p:anim>
                                    <p:anim calcmode="lin" valueType="num">
                                      <p:cBhvr additive="base">
                                        <p:cTn id="40"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7543"/>
                                        </p:tgtEl>
                                        <p:attrNameLst>
                                          <p:attrName>style.visibility</p:attrName>
                                        </p:attrNameLst>
                                      </p:cBhvr>
                                      <p:to>
                                        <p:strVal val="visible"/>
                                      </p:to>
                                    </p:set>
                                    <p:anim calcmode="lin" valueType="num">
                                      <p:cBhvr additive="base">
                                        <p:cTn id="45" dur="500" fill="hold"/>
                                        <p:tgtEl>
                                          <p:spTgt spid="317543"/>
                                        </p:tgtEl>
                                        <p:attrNameLst>
                                          <p:attrName>ppt_x</p:attrName>
                                        </p:attrNameLst>
                                      </p:cBhvr>
                                      <p:tavLst>
                                        <p:tav tm="0">
                                          <p:val>
                                            <p:strVal val="0-#ppt_w/2"/>
                                          </p:val>
                                        </p:tav>
                                        <p:tav tm="100000">
                                          <p:val>
                                            <p:strVal val="#ppt_x"/>
                                          </p:val>
                                        </p:tav>
                                      </p:tavLst>
                                    </p:anim>
                                    <p:anim calcmode="lin" valueType="num">
                                      <p:cBhvr additive="base">
                                        <p:cTn id="46" dur="500" fill="hold"/>
                                        <p:tgtEl>
                                          <p:spTgt spid="317543"/>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grpId="0" nodeType="clickEffect">
                                  <p:stCondLst>
                                    <p:cond delay="0"/>
                                  </p:stCondLst>
                                  <p:childTnLst>
                                    <p:set>
                                      <p:cBhvr>
                                        <p:cTn id="61" dur="1" fill="hold">
                                          <p:stCondLst>
                                            <p:cond delay="0"/>
                                          </p:stCondLst>
                                        </p:cTn>
                                        <p:tgtEl>
                                          <p:spTgt spid="91"/>
                                        </p:tgtEl>
                                        <p:attrNameLst>
                                          <p:attrName>style.visibility</p:attrName>
                                        </p:attrNameLst>
                                      </p:cBhvr>
                                      <p:to>
                                        <p:strVal val="visible"/>
                                      </p:to>
                                    </p:set>
                                    <p:anim calcmode="lin" valueType="num">
                                      <p:cBhvr additive="base">
                                        <p:cTn id="62" dur="500" fill="hold"/>
                                        <p:tgtEl>
                                          <p:spTgt spid="91"/>
                                        </p:tgtEl>
                                        <p:attrNameLst>
                                          <p:attrName>ppt_x</p:attrName>
                                        </p:attrNameLst>
                                      </p:cBhvr>
                                      <p:tavLst>
                                        <p:tav tm="0">
                                          <p:val>
                                            <p:strVal val="1+#ppt_w/2"/>
                                          </p:val>
                                        </p:tav>
                                        <p:tav tm="100000">
                                          <p:val>
                                            <p:strVal val="#ppt_x"/>
                                          </p:val>
                                        </p:tav>
                                      </p:tavLst>
                                    </p:anim>
                                    <p:anim calcmode="lin" valueType="num">
                                      <p:cBhvr additive="base">
                                        <p:cTn id="63"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3" fill="hold" grpId="0" nodeType="click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500" fill="hold"/>
                                        <p:tgtEl>
                                          <p:spTgt spid="95"/>
                                        </p:tgtEl>
                                        <p:attrNameLst>
                                          <p:attrName>ppt_x</p:attrName>
                                        </p:attrNameLst>
                                      </p:cBhvr>
                                      <p:tavLst>
                                        <p:tav tm="0">
                                          <p:val>
                                            <p:strVal val="1+#ppt_w/2"/>
                                          </p:val>
                                        </p:tav>
                                        <p:tav tm="100000">
                                          <p:val>
                                            <p:strVal val="#ppt_x"/>
                                          </p:val>
                                        </p:tav>
                                      </p:tavLst>
                                    </p:anim>
                                    <p:anim calcmode="lin" valueType="num">
                                      <p:cBhvr additive="base">
                                        <p:cTn id="69" dur="500" fill="hold"/>
                                        <p:tgtEl>
                                          <p:spTgt spid="95"/>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fade">
                                      <p:cBhvr>
                                        <p:cTn id="74" dur="5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par>
                                <p:cTn id="75" presetID="1" presetClass="entr" presetSubtype="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7" presetID="1" presetClass="entr" presetSubtype="0" fill="hold" grpId="0"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blinds(horizontal)">
                                      <p:cBhvr>
                                        <p:cTn id="83" dur="500"/>
                                        <p:tgtEl>
                                          <p:spTgt spid="94"/>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 grpId="0" animBg="1"/>
      <p:bldP spid="317534" grpId="0" animBg="1"/>
      <p:bldP spid="317534" grpId="1" animBg="1"/>
      <p:bldP spid="317541" grpId="0" animBg="1"/>
      <p:bldP spid="317543" grpId="0" animBg="1"/>
      <p:bldP spid="317548" grpId="0" build="allAtOnce" animBg="1"/>
      <p:bldP spid="91" grpId="0" animBg="1"/>
      <p:bldP spid="90" grpId="0" animBg="1"/>
      <p:bldP spid="7" grpId="0"/>
      <p:bldP spid="93" grpId="0"/>
      <p:bldP spid="94"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a:t>
            </a:r>
            <a:endParaRPr lang="en-US" dirty="0"/>
          </a:p>
        </p:txBody>
      </p:sp>
      <p:sp>
        <p:nvSpPr>
          <p:cNvPr id="3" name="Content Placeholder 2"/>
          <p:cNvSpPr>
            <a:spLocks noGrp="1"/>
          </p:cNvSpPr>
          <p:nvPr>
            <p:ph idx="1"/>
          </p:nvPr>
        </p:nvSpPr>
        <p:spPr/>
        <p:txBody>
          <a:bodyPr/>
          <a:lstStyle/>
          <a:p>
            <a:r>
              <a:rPr lang="en-US" dirty="0" smtClean="0"/>
              <a:t>A lot of our natural language understanding work addresses similar issues and makes use of similar principles </a:t>
            </a:r>
          </a:p>
          <a:p>
            <a:endParaRPr lang="en-US" dirty="0"/>
          </a:p>
          <a:p>
            <a:pPr lvl="1"/>
            <a:r>
              <a:rPr lang="en-US" dirty="0" smtClean="0"/>
              <a:t>Semantic Role Labeling for other </a:t>
            </a:r>
            <a:r>
              <a:rPr lang="en-US" dirty="0" smtClean="0">
                <a:hlinkClick r:id="rId2" action="ppaction://hlinksldjump"/>
              </a:rPr>
              <a:t>Predicates</a:t>
            </a:r>
            <a:endParaRPr lang="en-US" dirty="0" smtClean="0"/>
          </a:p>
          <a:p>
            <a:pPr lvl="2"/>
            <a:r>
              <a:rPr lang="en-US" dirty="0" smtClean="0"/>
              <a:t>E.g., Prepositions</a:t>
            </a:r>
          </a:p>
          <a:p>
            <a:pPr lvl="2"/>
            <a:r>
              <a:rPr lang="en-US" dirty="0" smtClean="0"/>
              <a:t>Need to learn a latent representation that captures argument types </a:t>
            </a:r>
          </a:p>
          <a:p>
            <a:pPr lvl="2"/>
            <a:endParaRPr lang="en-US" dirty="0"/>
          </a:p>
          <a:p>
            <a:pPr lvl="1"/>
            <a:r>
              <a:rPr lang="en-US" dirty="0" smtClean="0">
                <a:hlinkClick r:id="rId3" action="ppaction://hlinksldjump"/>
              </a:rPr>
              <a:t>Wikification</a:t>
            </a:r>
            <a:endParaRPr lang="en-US" dirty="0" smtClean="0"/>
          </a:p>
          <a:p>
            <a:pPr lvl="2"/>
            <a:r>
              <a:rPr lang="en-US" dirty="0" smtClean="0"/>
              <a:t>Knowledge constraining the decisions is </a:t>
            </a:r>
            <a:r>
              <a:rPr lang="en-US" dirty="0" smtClean="0"/>
              <a:t>learned too (e.g., the identification of relations among concepts and entities) </a:t>
            </a:r>
          </a:p>
          <a:p>
            <a:pPr lvl="2"/>
            <a:endParaRPr lang="en-US" dirty="0"/>
          </a:p>
          <a:p>
            <a:r>
              <a:rPr lang="en-US" dirty="0" smtClean="0"/>
              <a:t>See </a:t>
            </a:r>
            <a:r>
              <a:rPr lang="en-US" dirty="0" smtClean="0"/>
              <a:t>references for our work on various semantic processing </a:t>
            </a:r>
            <a:r>
              <a:rPr lang="en-US" dirty="0" smtClean="0"/>
              <a:t>tasks</a:t>
            </a:r>
          </a:p>
          <a:p>
            <a:r>
              <a:rPr lang="en-US" sz="2000" dirty="0" smtClean="0">
                <a:hlinkClick r:id="rId4" action="ppaction://hlinksldjump"/>
              </a:rPr>
              <a:t>Skip Details</a:t>
            </a:r>
            <a:endParaRPr lang="en-US" sz="2000" dirty="0" smtClean="0"/>
          </a:p>
          <a:p>
            <a:pPr lvl="2"/>
            <a:endParaRPr lang="en-US" dirty="0"/>
          </a:p>
          <a:p>
            <a:pPr lvl="2"/>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15</a:t>
            </a:fld>
            <a:endParaRPr lang="en-US" altLang="zh-TW"/>
          </a:p>
        </p:txBody>
      </p:sp>
    </p:spTree>
    <p:extLst>
      <p:ext uri="{BB962C8B-B14F-4D97-AF65-F5344CB8AC3E}">
        <p14:creationId xmlns:p14="http://schemas.microsoft.com/office/powerpoint/2010/main" val="16890994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53340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7338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20574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i="1" dirty="0"/>
              <a:t>John, a fast-rising politician</a:t>
            </a:r>
            <a:r>
              <a:rPr lang="en-US" i="1" dirty="0">
                <a:solidFill>
                  <a:srgbClr val="0033CC"/>
                </a:solidFill>
              </a:rPr>
              <a:t>, slept </a:t>
            </a:r>
            <a:r>
              <a:rPr lang="en-US" i="1" dirty="0"/>
              <a:t>on the train to Chicago</a:t>
            </a:r>
            <a:r>
              <a:rPr lang="en-US" dirty="0"/>
              <a:t>.</a:t>
            </a:r>
          </a:p>
          <a:p>
            <a:r>
              <a:rPr lang="en-US" b="1" dirty="0" smtClean="0"/>
              <a:t>Verb Predicate: sleep</a:t>
            </a:r>
          </a:p>
          <a:p>
            <a:pPr lvl="1"/>
            <a:r>
              <a:rPr lang="en-US" dirty="0" smtClean="0">
                <a:solidFill>
                  <a:srgbClr val="0033CC"/>
                </a:solidFill>
              </a:rPr>
              <a:t>Sleeper:</a:t>
            </a:r>
            <a:r>
              <a:rPr lang="en-US" dirty="0" smtClean="0"/>
              <a:t> John, a fast-rising politician</a:t>
            </a:r>
          </a:p>
          <a:p>
            <a:pPr lvl="1"/>
            <a:r>
              <a:rPr lang="en-US" dirty="0" smtClean="0">
                <a:solidFill>
                  <a:srgbClr val="0033CC"/>
                </a:solidFill>
              </a:rPr>
              <a:t>Location: </a:t>
            </a:r>
            <a:r>
              <a:rPr lang="en-US" dirty="0" smtClean="0"/>
              <a:t>on the train to Chicago</a:t>
            </a:r>
          </a:p>
          <a:p>
            <a:endParaRPr lang="en-US" b="1" dirty="0" smtClean="0"/>
          </a:p>
          <a:p>
            <a:r>
              <a:rPr lang="en-US" b="1" dirty="0" smtClean="0"/>
              <a:t>Who </a:t>
            </a:r>
            <a:r>
              <a:rPr lang="en-US" b="1" dirty="0"/>
              <a:t>was John?</a:t>
            </a:r>
          </a:p>
          <a:p>
            <a:pPr lvl="1"/>
            <a:r>
              <a:rPr lang="en-US" dirty="0" smtClean="0">
                <a:solidFill>
                  <a:srgbClr val="FF0000"/>
                </a:solidFill>
              </a:rPr>
              <a:t>Relation: Apposition (comma) </a:t>
            </a:r>
          </a:p>
          <a:p>
            <a:pPr lvl="1"/>
            <a:r>
              <a:rPr lang="en-US" dirty="0" smtClean="0"/>
              <a:t>John</a:t>
            </a:r>
            <a:r>
              <a:rPr lang="en-US" dirty="0"/>
              <a:t>, a fast-rising politician </a:t>
            </a:r>
            <a:endParaRPr lang="en-US" dirty="0" smtClean="0"/>
          </a:p>
          <a:p>
            <a:endParaRPr lang="en-US" b="1" dirty="0" smtClean="0"/>
          </a:p>
          <a:p>
            <a:r>
              <a:rPr lang="en-US" b="1" dirty="0" smtClean="0"/>
              <a:t>What </a:t>
            </a:r>
            <a:r>
              <a:rPr lang="en-US" b="1" dirty="0"/>
              <a:t>was John’s destination?</a:t>
            </a:r>
          </a:p>
          <a:p>
            <a:pPr lvl="1"/>
            <a:r>
              <a:rPr lang="en-US" dirty="0" smtClean="0">
                <a:solidFill>
                  <a:srgbClr val="FF0000"/>
                </a:solidFill>
              </a:rPr>
              <a:t>Relation: Destination (preposition) </a:t>
            </a:r>
          </a:p>
          <a:p>
            <a:pPr lvl="1"/>
            <a:r>
              <a:rPr lang="en-US" dirty="0" smtClean="0">
                <a:solidFill>
                  <a:srgbClr val="0033CC"/>
                </a:solidFill>
              </a:rPr>
              <a:t>train </a:t>
            </a:r>
            <a:r>
              <a:rPr lang="en-US" dirty="0">
                <a:solidFill>
                  <a:srgbClr val="0033CC"/>
                </a:solidFill>
              </a:rPr>
              <a:t>to </a:t>
            </a:r>
            <a:r>
              <a:rPr lang="en-US" dirty="0" smtClean="0">
                <a:solidFill>
                  <a:srgbClr val="0033CC"/>
                </a:solidFill>
              </a:rPr>
              <a:t>Chicago</a:t>
            </a:r>
            <a:endParaRPr lang="en-US" dirty="0"/>
          </a:p>
        </p:txBody>
      </p:sp>
      <p:sp>
        <p:nvSpPr>
          <p:cNvPr id="2" name="Title 1"/>
          <p:cNvSpPr>
            <a:spLocks noGrp="1"/>
          </p:cNvSpPr>
          <p:nvPr>
            <p:ph type="title"/>
          </p:nvPr>
        </p:nvSpPr>
        <p:spPr/>
        <p:txBody>
          <a:bodyPr/>
          <a:lstStyle/>
          <a:p>
            <a:r>
              <a:rPr lang="en-US" dirty="0" smtClean="0"/>
              <a:t>Extended Semantic Role Labeling</a:t>
            </a:r>
            <a:endParaRPr lang="en-US" dirty="0"/>
          </a:p>
        </p:txBody>
      </p:sp>
      <p:cxnSp>
        <p:nvCxnSpPr>
          <p:cNvPr id="15" name="Straight Arrow Connector 14"/>
          <p:cNvCxnSpPr/>
          <p:nvPr/>
        </p:nvCxnSpPr>
        <p:spPr>
          <a:xfrm>
            <a:off x="4724400" y="16764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222856" y="2520844"/>
            <a:ext cx="3467100" cy="2159212"/>
          </a:xfrm>
          <a:prstGeom prst="bentConnector3">
            <a:avLst>
              <a:gd name="adj1" fmla="val 86832"/>
            </a:avLst>
          </a:prstGeom>
          <a:ln>
            <a:tailEnd type="arrow"/>
          </a:ln>
        </p:spPr>
        <p:style>
          <a:lnRef idx="2">
            <a:schemeClr val="dk1"/>
          </a:lnRef>
          <a:fillRef idx="0">
            <a:schemeClr val="dk1"/>
          </a:fillRef>
          <a:effectRef idx="1">
            <a:schemeClr val="dk1"/>
          </a:effectRef>
          <a:fontRef idx="minor">
            <a:schemeClr val="tx1"/>
          </a:fontRef>
        </p:style>
      </p:cxnSp>
      <p:cxnSp>
        <p:nvCxnSpPr>
          <p:cNvPr id="110" name="Elbow Connector 109"/>
          <p:cNvCxnSpPr/>
          <p:nvPr/>
        </p:nvCxnSpPr>
        <p:spPr>
          <a:xfrm rot="5400000">
            <a:off x="-128592" y="2474696"/>
            <a:ext cx="2467306" cy="889107"/>
          </a:xfrm>
          <a:prstGeom prst="bentConnector3">
            <a:avLst>
              <a:gd name="adj1" fmla="val 160"/>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445468" y="1234966"/>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90958" y="1295400"/>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16</a:t>
            </a:fld>
            <a:endParaRPr lang="en-US" altLang="zh-TW"/>
          </a:p>
        </p:txBody>
      </p:sp>
      <p:sp>
        <p:nvSpPr>
          <p:cNvPr id="6" name="Rectangular Callout 5"/>
          <p:cNvSpPr/>
          <p:nvPr/>
        </p:nvSpPr>
        <p:spPr>
          <a:xfrm>
            <a:off x="5562600" y="4343400"/>
            <a:ext cx="2971800" cy="1219200"/>
          </a:xfrm>
          <a:prstGeom prst="wedgeRectCallout">
            <a:avLst>
              <a:gd name="adj1" fmla="val -58032"/>
              <a:gd name="adj2" fmla="val 74813"/>
            </a:avLst>
          </a:prstGeom>
          <a:solidFill>
            <a:srgbClr val="FFFFF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Identify the </a:t>
            </a:r>
            <a:r>
              <a:rPr lang="en-US" dirty="0" smtClean="0">
                <a:solidFill>
                  <a:srgbClr val="FF0000"/>
                </a:solidFill>
              </a:rPr>
              <a:t>relation </a:t>
            </a:r>
            <a:r>
              <a:rPr lang="en-US" dirty="0" smtClean="0">
                <a:solidFill>
                  <a:schemeClr val="tx1"/>
                </a:solidFill>
              </a:rPr>
              <a:t>expressed by the predicate, and its </a:t>
            </a:r>
            <a:r>
              <a:rPr lang="en-US" dirty="0" smtClean="0">
                <a:solidFill>
                  <a:srgbClr val="FF0000"/>
                </a:solidFill>
              </a:rPr>
              <a:t>arguments</a:t>
            </a:r>
            <a:endParaRPr lang="en-US" dirty="0">
              <a:solidFill>
                <a:srgbClr val="FF0000"/>
              </a:solidFill>
            </a:endParaRPr>
          </a:p>
        </p:txBody>
      </p:sp>
      <p:cxnSp>
        <p:nvCxnSpPr>
          <p:cNvPr id="8" name="Straight Connector 7"/>
          <p:cNvCxnSpPr/>
          <p:nvPr/>
        </p:nvCxnSpPr>
        <p:spPr>
          <a:xfrm>
            <a:off x="2217760" y="5679744"/>
            <a:ext cx="1295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86968" y="6019800"/>
            <a:ext cx="8302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0958" y="6011840"/>
            <a:ext cx="7140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6032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2" presetClass="entr" presetSubtype="2"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par>
                                <p:cTn id="15" presetID="22" presetClass="entr" presetSubtype="2"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&amp; Inference</a:t>
            </a:r>
            <a:endParaRPr lang="en-US" dirty="0"/>
          </a:p>
        </p:txBody>
      </p:sp>
      <p:sp>
        <p:nvSpPr>
          <p:cNvPr id="3" name="Content Placeholder 2"/>
          <p:cNvSpPr>
            <a:spLocks noGrp="1"/>
          </p:cNvSpPr>
          <p:nvPr>
            <p:ph idx="1"/>
          </p:nvPr>
        </p:nvSpPr>
        <p:spPr>
          <a:xfrm>
            <a:off x="228600" y="1219200"/>
            <a:ext cx="8458200" cy="4953000"/>
          </a:xfrm>
        </p:spPr>
        <p:txBody>
          <a:bodyPr/>
          <a:lstStyle/>
          <a:p>
            <a:r>
              <a:rPr lang="en-US" dirty="0" smtClean="0"/>
              <a:t>Predict </a:t>
            </a:r>
            <a:r>
              <a:rPr lang="en-US" dirty="0"/>
              <a:t>the preposition </a:t>
            </a:r>
            <a:r>
              <a:rPr lang="en-US" dirty="0" smtClean="0">
                <a:solidFill>
                  <a:srgbClr val="FF0000"/>
                </a:solidFill>
              </a:rPr>
              <a:t>relations</a:t>
            </a:r>
            <a:endParaRPr lang="en-US" dirty="0" smtClean="0"/>
          </a:p>
          <a:p>
            <a:pPr lvl="1"/>
            <a:r>
              <a:rPr lang="en-US" sz="1400" dirty="0" smtClean="0"/>
              <a:t>[</a:t>
            </a:r>
            <a:r>
              <a:rPr lang="en-US" sz="1400" dirty="0"/>
              <a:t>EMNLP, ’11]</a:t>
            </a:r>
          </a:p>
          <a:p>
            <a:r>
              <a:rPr lang="en-US" dirty="0" smtClean="0"/>
              <a:t>Identify </a:t>
            </a:r>
            <a:r>
              <a:rPr lang="en-US" dirty="0"/>
              <a:t>the relation’s </a:t>
            </a:r>
            <a:r>
              <a:rPr lang="en-US" dirty="0" smtClean="0">
                <a:solidFill>
                  <a:srgbClr val="FF0000"/>
                </a:solidFill>
              </a:rPr>
              <a:t>arguments</a:t>
            </a:r>
            <a:endParaRPr lang="en-US" dirty="0" smtClean="0"/>
          </a:p>
          <a:p>
            <a:pPr lvl="1"/>
            <a:r>
              <a:rPr lang="en-US" sz="1400" dirty="0" smtClean="0"/>
              <a:t>[</a:t>
            </a:r>
            <a:r>
              <a:rPr lang="en-US" sz="1400" dirty="0"/>
              <a:t>Trans. Of ACL, ‘13]</a:t>
            </a:r>
          </a:p>
          <a:p>
            <a:endParaRPr lang="en-US" dirty="0" smtClean="0"/>
          </a:p>
          <a:p>
            <a:r>
              <a:rPr lang="en-US" dirty="0" smtClean="0"/>
              <a:t>Very little supervised data </a:t>
            </a:r>
          </a:p>
          <a:p>
            <a:pPr lvl="1"/>
            <a:r>
              <a:rPr lang="en-US" dirty="0" smtClean="0"/>
              <a:t>per phenomena</a:t>
            </a:r>
          </a:p>
          <a:p>
            <a:r>
              <a:rPr lang="en-US" dirty="0" smtClean="0"/>
              <a:t>Minimal annotation </a:t>
            </a:r>
          </a:p>
          <a:p>
            <a:pPr lvl="1"/>
            <a:r>
              <a:rPr lang="en-US" dirty="0" smtClean="0"/>
              <a:t>only at the predicate level </a:t>
            </a:r>
          </a:p>
          <a:p>
            <a:r>
              <a:rPr lang="en-US" dirty="0" smtClean="0"/>
              <a:t>The Learning &amp; Inference paradigm exploits two principles:</a:t>
            </a:r>
          </a:p>
          <a:p>
            <a:pPr marL="914400" lvl="1" indent="-514350"/>
            <a:r>
              <a:rPr lang="en-US" dirty="0" smtClean="0"/>
              <a:t>Coherency among multiple phenomena  </a:t>
            </a:r>
          </a:p>
          <a:p>
            <a:pPr marL="914400" lvl="1" indent="-514350"/>
            <a:r>
              <a:rPr lang="en-US" dirty="0" smtClean="0"/>
              <a:t>Constraining latent structures (relating observed and latent variables)</a:t>
            </a:r>
          </a:p>
          <a:p>
            <a:pPr marL="914400" lvl="1" indent="-514350"/>
            <a:r>
              <a:rPr lang="en-US" dirty="0" smtClean="0">
                <a:hlinkClick r:id="rId2" action="ppaction://hlinksldjump"/>
              </a:rPr>
              <a:t>Skip</a:t>
            </a:r>
            <a:endParaRPr lang="en-US" dirty="0" smtClean="0"/>
          </a:p>
          <a:p>
            <a:pPr marL="914400" lvl="1" indent="-514350">
              <a:buFont typeface="+mj-lt"/>
              <a:buAutoNum type="arabicPeriod"/>
            </a:pPr>
            <a:endParaRPr lang="en-US" dirty="0"/>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17</a:t>
            </a:fld>
            <a:endParaRPr lang="en-US" altLang="zh-TW" dirty="0">
              <a:solidFill>
                <a:srgbClr val="0000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2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934200" y="6071569"/>
            <a:ext cx="1371600" cy="646331"/>
          </a:xfrm>
          <a:prstGeom prst="rect">
            <a:avLst/>
          </a:prstGeom>
          <a:solidFill>
            <a:srgbClr val="FFFFCC"/>
          </a:solidFill>
          <a:ln>
            <a:solidFill>
              <a:srgbClr val="FF9933"/>
            </a:solidFill>
          </a:ln>
        </p:spPr>
        <p:txBody>
          <a:bodyPr wrap="square">
            <a:spAutoFit/>
          </a:bodyPr>
          <a:lstStyle/>
          <a:p>
            <a:r>
              <a:rPr lang="en-US" dirty="0" smtClean="0">
                <a:latin typeface="+mn-lt"/>
              </a:rPr>
              <a:t>Argument &amp; their  types</a:t>
            </a:r>
            <a:endParaRPr lang="en-US" dirty="0">
              <a:latin typeface="+mn-lt"/>
            </a:endParaRPr>
          </a:p>
        </p:txBody>
      </p:sp>
      <p:sp>
        <p:nvSpPr>
          <p:cNvPr id="7" name="Down Arrow 6"/>
          <p:cNvSpPr/>
          <p:nvPr/>
        </p:nvSpPr>
        <p:spPr>
          <a:xfrm>
            <a:off x="7418696" y="5791200"/>
            <a:ext cx="3810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32696" y="6044273"/>
            <a:ext cx="990600" cy="646331"/>
          </a:xfrm>
          <a:prstGeom prst="rect">
            <a:avLst/>
          </a:prstGeom>
          <a:solidFill>
            <a:srgbClr val="FFFFCC"/>
          </a:solidFill>
          <a:ln>
            <a:solidFill>
              <a:srgbClr val="FF9933"/>
            </a:solidFill>
          </a:ln>
        </p:spPr>
        <p:txBody>
          <a:bodyPr wrap="square">
            <a:spAutoFit/>
          </a:bodyPr>
          <a:lstStyle/>
          <a:p>
            <a:r>
              <a:rPr lang="en-US" dirty="0" smtClean="0">
                <a:latin typeface="+mn-lt"/>
              </a:rPr>
              <a:t>Input &amp; relation</a:t>
            </a:r>
            <a:endParaRPr lang="en-US" dirty="0">
              <a:latin typeface="+mn-lt"/>
            </a:endParaRPr>
          </a:p>
        </p:txBody>
      </p:sp>
      <p:sp>
        <p:nvSpPr>
          <p:cNvPr id="10" name="Down Arrow 9"/>
          <p:cNvSpPr/>
          <p:nvPr/>
        </p:nvSpPr>
        <p:spPr>
          <a:xfrm>
            <a:off x="5437496" y="5763904"/>
            <a:ext cx="381000"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259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Wikification: The Reference Problem </a:t>
            </a:r>
            <a:endParaRPr lang="en-US" sz="2400" dirty="0"/>
          </a:p>
        </p:txBody>
      </p:sp>
      <p:sp>
        <p:nvSpPr>
          <p:cNvPr id="6" name="TextBox 5"/>
          <p:cNvSpPr txBox="1"/>
          <p:nvPr/>
        </p:nvSpPr>
        <p:spPr>
          <a:xfrm>
            <a:off x="1069560" y="1524000"/>
            <a:ext cx="6975890" cy="1200329"/>
          </a:xfrm>
          <a:prstGeom prst="rect">
            <a:avLst/>
          </a:prstGeom>
          <a:noFill/>
          <a:ln>
            <a:solidFill>
              <a:schemeClr val="tx1"/>
            </a:solidFill>
          </a:ln>
        </p:spPr>
        <p:txBody>
          <a:bodyPr wrap="square" rtlCol="0">
            <a:spAutoFit/>
          </a:bodyPr>
          <a:lstStyle/>
          <a:p>
            <a:r>
              <a:rPr lang="en-US" dirty="0">
                <a:latin typeface="+mj-lt"/>
              </a:rPr>
              <a:t>Blumenthal (D) is a candidate for the U.S. Senate seat now held by Christopher Dodd (D), and he has held a commanding lead in the race since he entered it. But the Times report has the potential to fundamentally reshape the contest in the Nutmeg State.</a:t>
            </a:r>
          </a:p>
        </p:txBody>
      </p:sp>
      <p:sp>
        <p:nvSpPr>
          <p:cNvPr id="7" name="TextBox 6"/>
          <p:cNvSpPr txBox="1"/>
          <p:nvPr/>
        </p:nvSpPr>
        <p:spPr>
          <a:xfrm>
            <a:off x="1066800" y="3997762"/>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a:t>
            </a:r>
            <a:r>
              <a:rPr lang="en-US" dirty="0">
                <a:solidFill>
                  <a:srgbClr val="0033CC"/>
                </a:solidFill>
                <a:latin typeface="+mj-lt"/>
              </a:rPr>
              <a:t>D</a:t>
            </a:r>
            <a:r>
              <a:rPr lang="en-US" dirty="0">
                <a:latin typeface="+mj-lt"/>
              </a:rPr>
              <a:t>),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8" name="Down Arrow 7"/>
          <p:cNvSpPr/>
          <p:nvPr/>
        </p:nvSpPr>
        <p:spPr>
          <a:xfrm>
            <a:off x="4104484" y="2848328"/>
            <a:ext cx="265708" cy="350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6" y="3256153"/>
            <a:ext cx="1647704" cy="41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Down Arrow 21"/>
          <p:cNvSpPr/>
          <p:nvPr/>
        </p:nvSpPr>
        <p:spPr>
          <a:xfrm rot="10800000">
            <a:off x="1585962" y="3708305"/>
            <a:ext cx="105115" cy="33805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67" y="3264639"/>
            <a:ext cx="2577850" cy="41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730" y="5498651"/>
            <a:ext cx="1470470"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502" y="5498651"/>
            <a:ext cx="1581150" cy="41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own Arrow 23"/>
          <p:cNvSpPr/>
          <p:nvPr/>
        </p:nvSpPr>
        <p:spPr>
          <a:xfrm flipH="1">
            <a:off x="5628986" y="5234076"/>
            <a:ext cx="60262" cy="2645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942" y="3233831"/>
            <a:ext cx="1852342" cy="44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Down Arrow 26"/>
          <p:cNvSpPr/>
          <p:nvPr/>
        </p:nvSpPr>
        <p:spPr>
          <a:xfrm rot="14243175">
            <a:off x="2769282" y="3563472"/>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Right Arrow 2"/>
          <p:cNvSpPr/>
          <p:nvPr/>
        </p:nvSpPr>
        <p:spPr>
          <a:xfrm>
            <a:off x="816597" y="4448174"/>
            <a:ext cx="304800" cy="1334651"/>
          </a:xfrm>
          <a:prstGeom prst="curvedRightArrow">
            <a:avLst/>
          </a:prstGeom>
          <a:solidFill>
            <a:srgbClr val="9E9EF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29" name="Down Arrow 28"/>
          <p:cNvSpPr/>
          <p:nvPr/>
        </p:nvSpPr>
        <p:spPr>
          <a:xfrm rot="14243175">
            <a:off x="5645011" y="3581105"/>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8101" y="5469657"/>
            <a:ext cx="1849432" cy="44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Down Arrow 30"/>
          <p:cNvSpPr/>
          <p:nvPr/>
        </p:nvSpPr>
        <p:spPr>
          <a:xfrm flipH="1">
            <a:off x="3962400" y="4904522"/>
            <a:ext cx="60262" cy="56513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
          <p:cNvSpPr txBox="1">
            <a:spLocks noChangeArrowheads="1"/>
          </p:cNvSpPr>
          <p:nvPr/>
        </p:nvSpPr>
        <p:spPr bwMode="auto">
          <a:xfrm>
            <a:off x="6324600" y="152400"/>
            <a:ext cx="2590800" cy="400110"/>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pPr>
            <a:r>
              <a:rPr lang="en-US" sz="2000" dirty="0">
                <a:solidFill>
                  <a:srgbClr val="000000"/>
                </a:solidFill>
                <a:latin typeface="Calibri" pitchFamily="34" charset="0"/>
              </a:rPr>
              <a:t>K</a:t>
            </a:r>
            <a:r>
              <a:rPr lang="en-US" sz="2000" dirty="0" smtClean="0">
                <a:solidFill>
                  <a:srgbClr val="000000"/>
                </a:solidFill>
                <a:latin typeface="Calibri" pitchFamily="34" charset="0"/>
              </a:rPr>
              <a:t>nowledge </a:t>
            </a:r>
            <a:r>
              <a:rPr lang="en-US" sz="2000" dirty="0">
                <a:solidFill>
                  <a:srgbClr val="000000"/>
                </a:solidFill>
                <a:latin typeface="Calibri" pitchFamily="34" charset="0"/>
              </a:rPr>
              <a:t>A</a:t>
            </a:r>
            <a:r>
              <a:rPr lang="en-US" sz="2000" dirty="0" smtClean="0">
                <a:solidFill>
                  <a:srgbClr val="000000"/>
                </a:solidFill>
                <a:latin typeface="Calibri" pitchFamily="34" charset="0"/>
              </a:rPr>
              <a:t>cquisition</a:t>
            </a: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18</a:t>
            </a:fld>
            <a:endParaRPr lang="en-US" altLang="zh-TW"/>
          </a:p>
        </p:txBody>
      </p:sp>
    </p:spTree>
    <p:extLst>
      <p:ext uri="{BB962C8B-B14F-4D97-AF65-F5344CB8AC3E}">
        <p14:creationId xmlns:p14="http://schemas.microsoft.com/office/powerpoint/2010/main" val="19589259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up)">
                                      <p:cBhvr>
                                        <p:cTn id="10" dur="500"/>
                                        <p:tgtEl>
                                          <p:spTgt spid="409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up)">
                                      <p:cBhvr>
                                        <p:cTn id="16" dur="500"/>
                                        <p:tgtEl>
                                          <p:spTgt spid="4099"/>
                                        </p:tgtEl>
                                      </p:cBhvr>
                                    </p:animEffect>
                                  </p:childTnLst>
                                </p:cTn>
                              </p:par>
                              <p:par>
                                <p:cTn id="17" presetID="22" presetClass="entr" presetSubtype="1"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up)">
                                      <p:cBhvr>
                                        <p:cTn id="19" dur="500"/>
                                        <p:tgtEl>
                                          <p:spTgt spid="4100"/>
                                        </p:tgtEl>
                                      </p:cBhvr>
                                    </p:animEffect>
                                  </p:childTnLst>
                                </p:cTn>
                              </p:par>
                              <p:par>
                                <p:cTn id="20" presetID="22" presetClass="entr" presetSubtype="1"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wipe(up)">
                                      <p:cBhvr>
                                        <p:cTn id="22" dur="500"/>
                                        <p:tgtEl>
                                          <p:spTgt spid="410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1" fill="hold"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up)">
                                      <p:cBhvr>
                                        <p:cTn id="28" dur="500"/>
                                        <p:tgtEl>
                                          <p:spTgt spid="410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4103"/>
                                        </p:tgtEl>
                                        <p:attrNameLst>
                                          <p:attrName>style.visibility</p:attrName>
                                        </p:attrNameLst>
                                      </p:cBhvr>
                                      <p:to>
                                        <p:strVal val="visible"/>
                                      </p:to>
                                    </p:set>
                                    <p:animEffect transition="in" filter="wipe(up)">
                                      <p:cBhvr>
                                        <p:cTn id="40" dur="500"/>
                                        <p:tgtEl>
                                          <p:spTgt spid="410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animBg="1"/>
      <p:bldP spid="24" grpId="0" animBg="1"/>
      <p:bldP spid="27" grpId="0" animBg="1"/>
      <p:bldP spid="3" grpId="0" animBg="1"/>
      <p:bldP spid="29" grpId="0" animBg="1"/>
      <p:bldP spid="31"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533400"/>
          </a:xfrm>
        </p:spPr>
        <p:txBody>
          <a:bodyPr/>
          <a:lstStyle/>
          <a:p>
            <a:r>
              <a:rPr lang="en-US" dirty="0" smtClean="0"/>
              <a:t>Knowledge Acquisition requires Knowledge (&amp;  inference)</a:t>
            </a:r>
            <a:endParaRPr lang="en-US" dirty="0"/>
          </a:p>
        </p:txBody>
      </p:sp>
      <p:sp>
        <p:nvSpPr>
          <p:cNvPr id="3" name="Content Placeholder 2"/>
          <p:cNvSpPr>
            <a:spLocks noGrp="1"/>
          </p:cNvSpPr>
          <p:nvPr>
            <p:ph idx="1"/>
          </p:nvPr>
        </p:nvSpPr>
        <p:spPr>
          <a:xfrm>
            <a:off x="457200" y="1219200"/>
            <a:ext cx="8382000" cy="4953000"/>
          </a:xfrm>
        </p:spPr>
        <p:txBody>
          <a:bodyPr/>
          <a:lstStyle/>
          <a:p>
            <a:endParaRPr lang="en-US" dirty="0" smtClean="0"/>
          </a:p>
          <a:p>
            <a:endParaRPr lang="en-US" dirty="0"/>
          </a:p>
          <a:p>
            <a:endParaRPr lang="en-US" dirty="0"/>
          </a:p>
          <a:p>
            <a:r>
              <a:rPr lang="en-US" sz="2000" dirty="0" smtClean="0">
                <a:solidFill>
                  <a:srgbClr val="0000FF"/>
                </a:solidFill>
              </a:rPr>
              <a:t>Mubarak,</a:t>
            </a:r>
          </a:p>
          <a:p>
            <a:endParaRPr lang="en-US" sz="2000" dirty="0"/>
          </a:p>
          <a:p>
            <a:endParaRPr lang="en-US" sz="2000" dirty="0"/>
          </a:p>
        </p:txBody>
      </p:sp>
      <p:sp>
        <p:nvSpPr>
          <p:cNvPr id="4" name="Rectangle 3"/>
          <p:cNvSpPr/>
          <p:nvPr/>
        </p:nvSpPr>
        <p:spPr>
          <a:xfrm>
            <a:off x="1858296" y="2525106"/>
            <a:ext cx="7057104" cy="400110"/>
          </a:xfrm>
          <a:prstGeom prst="rect">
            <a:avLst/>
          </a:prstGeom>
        </p:spPr>
        <p:txBody>
          <a:bodyPr wrap="square">
            <a:spAutoFit/>
          </a:bodyPr>
          <a:lstStyle/>
          <a:p>
            <a:r>
              <a:rPr lang="en-US" sz="2000" dirty="0">
                <a:solidFill>
                  <a:srgbClr val="0000FF"/>
                </a:solidFill>
              </a:rPr>
              <a:t>the wife of deposed Egyptian President Hosni </a:t>
            </a:r>
            <a:r>
              <a:rPr lang="en-US" sz="2000" dirty="0" smtClean="0">
                <a:solidFill>
                  <a:srgbClr val="0000FF"/>
                </a:solidFill>
              </a:rPr>
              <a:t>Mubarak,… </a:t>
            </a:r>
            <a:endParaRPr lang="en-US" sz="2000" dirty="0">
              <a:solidFill>
                <a:srgbClr val="0000FF"/>
              </a:solidFill>
            </a:endParaRPr>
          </a:p>
        </p:txBody>
      </p:sp>
      <p:cxnSp>
        <p:nvCxnSpPr>
          <p:cNvPr id="6" name="Straight Connector 5"/>
          <p:cNvCxnSpPr/>
          <p:nvPr/>
        </p:nvCxnSpPr>
        <p:spPr>
          <a:xfrm>
            <a:off x="867102" y="2916236"/>
            <a:ext cx="9438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415972" y="2916236"/>
            <a:ext cx="1782096"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79408" y="2916236"/>
            <a:ext cx="63909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19</a:t>
            </a:fld>
            <a:endParaRPr lang="en-US" altLang="zh-TW"/>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212" y="3657600"/>
            <a:ext cx="1830628"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679" y="3657600"/>
            <a:ext cx="1823921" cy="2011680"/>
          </a:xfrm>
          <a:prstGeom prst="rect">
            <a:avLst/>
          </a:prstGeom>
        </p:spPr>
      </p:pic>
      <p:cxnSp>
        <p:nvCxnSpPr>
          <p:cNvPr id="11" name="Straight Arrow Connector 10"/>
          <p:cNvCxnSpPr>
            <a:endCxn id="8" idx="0"/>
          </p:cNvCxnSpPr>
          <p:nvPr/>
        </p:nvCxnSpPr>
        <p:spPr>
          <a:xfrm flipH="1">
            <a:off x="6555640" y="2925216"/>
            <a:ext cx="751380" cy="7323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0" y="2925216"/>
            <a:ext cx="1306020" cy="730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1256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par>
                                <p:cTn id="28" presetID="22" presetClass="entr" presetSubtype="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6800" y="685800"/>
            <a:ext cx="5957203" cy="3537653"/>
            <a:chOff x="-351853" y="304800"/>
            <a:chExt cx="6819328" cy="4267200"/>
          </a:xfrm>
        </p:grpSpPr>
        <p:pic>
          <p:nvPicPr>
            <p:cNvPr id="1032" name="Picture 8" descr="https://encrypted-tbn2.gstatic.com/images?q=tbn:ANd9GcRa8aP9ZYgczxmsgSPd9mb2l18Jxb20DDFQbjk-87c6OiYo4S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150" y="838200"/>
              <a:ext cx="1144474" cy="857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19600" y="3657600"/>
              <a:ext cx="204787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s://encrypted-tbn0.gstatic.com/images?q=tbn:ANd9GcQ5bfuoIYMXVHd4VQAvfUu22MkIf2EeK8bcWSGT2yj1ivNZtA6n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668" y="304800"/>
              <a:ext cx="1761692" cy="1761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3.gstatic.com/images?q=tbn:ANd9GcTT3ZIyzc3_CFJQDZkMHZa_tza2hFuZlPM6SxzdBRgmm0DRtS4xH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9518" y="381000"/>
              <a:ext cx="1852431" cy="15575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daxko.com/cultureblog/files/2009/12/lette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853" y="566955"/>
              <a:ext cx="14478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encrypted-tbn2.gstatic.com/images?q=tbn:ANd9GcSuTkVWMpPxCByXVrBTxnDeXzNxEaK3v-INg8Ws76Eu2duopczMb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429413"/>
              <a:ext cx="1561363" cy="18332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s://encrypted-tbn2.gstatic.com/images?q=tbn:ANd9GcRa8aP9ZYgczxmsgSPd9mb2l18Jxb20DDFQbjk-87c6OiYo4S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527" y="2971800"/>
              <a:ext cx="1144473" cy="857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https://encrypted-tbn1.gstatic.com/images?q=tbn:ANd9GcQVGFwgcyy4Wcn56M7jCy5EKfQJ-mpxMcD7AQ3LAY4NcTYa624td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2218" y="2834230"/>
              <a:ext cx="1263571" cy="128057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p:txBody>
          <a:bodyPr/>
          <a:lstStyle/>
          <a:p>
            <a:r>
              <a:rPr lang="en-US" dirty="0" smtClean="0"/>
              <a:t>Please…</a:t>
            </a:r>
            <a:endParaRPr lang="en-US" dirty="0"/>
          </a:p>
        </p:txBody>
      </p:sp>
      <p:sp>
        <p:nvSpPr>
          <p:cNvPr id="13" name="Slide Number Placeholder 1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a:t>
            </a:fld>
            <a:endParaRPr lang="en-US" altLang="zh-TW"/>
          </a:p>
        </p:txBody>
      </p:sp>
      <p:grpSp>
        <p:nvGrpSpPr>
          <p:cNvPr id="14" name="Group 13"/>
          <p:cNvGrpSpPr/>
          <p:nvPr/>
        </p:nvGrpSpPr>
        <p:grpSpPr>
          <a:xfrm>
            <a:off x="1829189" y="4144488"/>
            <a:ext cx="5485625" cy="2072640"/>
            <a:chOff x="1299985" y="3108366"/>
            <a:chExt cx="5485625" cy="1554480"/>
          </a:xfrm>
        </p:grpSpPr>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9985" y="3108366"/>
              <a:ext cx="2323271" cy="155448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650" y="3108366"/>
              <a:ext cx="3108960" cy="1554480"/>
            </a:xfrm>
            <a:prstGeom prst="rect">
              <a:avLst/>
            </a:prstGeom>
          </p:spPr>
        </p:pic>
      </p:grpSp>
      <p:sp>
        <p:nvSpPr>
          <p:cNvPr id="17" name="TextBox 16"/>
          <p:cNvSpPr txBox="1"/>
          <p:nvPr/>
        </p:nvSpPr>
        <p:spPr>
          <a:xfrm>
            <a:off x="6574808" y="76201"/>
            <a:ext cx="2514600" cy="3416320"/>
          </a:xfrm>
          <a:prstGeom prst="rect">
            <a:avLst/>
          </a:prstGeom>
          <a:solidFill>
            <a:srgbClr val="FFFF99"/>
          </a:solidFill>
          <a:ln w="19050">
            <a:solidFill>
              <a:srgbClr val="FF9933"/>
            </a:solidFill>
          </a:ln>
        </p:spPr>
        <p:txBody>
          <a:bodyPr wrap="square" rtlCol="0">
            <a:spAutoFit/>
          </a:bodyPr>
          <a:lstStyle/>
          <a:p>
            <a:pPr marL="285750" indent="-285750">
              <a:buFont typeface="Wingdings" panose="05000000000000000000" pitchFamily="2" charset="2"/>
              <a:buChar char="§"/>
            </a:pPr>
            <a:r>
              <a:rPr lang="en-US" dirty="0" smtClean="0">
                <a:latin typeface="+mn-lt"/>
              </a:rPr>
              <a:t>Identify units</a:t>
            </a:r>
          </a:p>
          <a:p>
            <a:pPr marL="285750" indent="-285750">
              <a:buFont typeface="Wingdings" panose="05000000000000000000" pitchFamily="2" charset="2"/>
              <a:buChar char="§"/>
            </a:pPr>
            <a:r>
              <a:rPr lang="en-US" dirty="0" smtClean="0">
                <a:latin typeface="+mn-lt"/>
              </a:rPr>
              <a:t>Consider multiple interpretations and representations</a:t>
            </a:r>
          </a:p>
          <a:p>
            <a:pPr marL="742950" lvl="1" indent="-285750">
              <a:buFont typeface="Wingdings" panose="05000000000000000000" pitchFamily="2" charset="2"/>
              <a:buChar char="§"/>
            </a:pPr>
            <a:r>
              <a:rPr lang="en-US" dirty="0" smtClean="0">
                <a:latin typeface="+mn-lt"/>
              </a:rPr>
              <a:t>Pictures, text, layout, spelling, phonetics</a:t>
            </a:r>
          </a:p>
          <a:p>
            <a:pPr marL="285750" indent="-285750">
              <a:buFont typeface="Wingdings" panose="05000000000000000000" pitchFamily="2" charset="2"/>
              <a:buChar char="§"/>
            </a:pPr>
            <a:r>
              <a:rPr lang="en-US" dirty="0" smtClean="0">
                <a:latin typeface="+mn-lt"/>
              </a:rPr>
              <a:t>Put it all together: Determine “best” global interpretation</a:t>
            </a:r>
          </a:p>
          <a:p>
            <a:pPr marL="285750" indent="-285750">
              <a:buFont typeface="Wingdings" panose="05000000000000000000" pitchFamily="2" charset="2"/>
              <a:buChar char="§"/>
            </a:pPr>
            <a:r>
              <a:rPr lang="en-US" dirty="0" smtClean="0">
                <a:latin typeface="+mn-lt"/>
              </a:rPr>
              <a:t>Satisfy </a:t>
            </a:r>
            <a:r>
              <a:rPr lang="en-US" dirty="0" smtClean="0">
                <a:solidFill>
                  <a:srgbClr val="FF0000"/>
                </a:solidFill>
                <a:latin typeface="+mn-lt"/>
              </a:rPr>
              <a:t>expectations</a:t>
            </a:r>
            <a:endParaRPr lang="en-US" dirty="0">
              <a:solidFill>
                <a:srgbClr val="FF0000"/>
              </a:solidFill>
              <a:latin typeface="+mn-lt"/>
            </a:endParaRPr>
          </a:p>
          <a:p>
            <a:pPr marL="742950" lvl="1" indent="-285750">
              <a:buFont typeface="Wingdings" panose="05000000000000000000" pitchFamily="2" charset="2"/>
              <a:buChar char="§"/>
            </a:pPr>
            <a:r>
              <a:rPr lang="en-US" dirty="0">
                <a:latin typeface="+mn-lt"/>
              </a:rPr>
              <a:t>Slide; </a:t>
            </a:r>
            <a:r>
              <a:rPr lang="en-US" dirty="0" smtClean="0">
                <a:latin typeface="+mn-lt"/>
              </a:rPr>
              <a:t>puzzle</a:t>
            </a:r>
            <a:endParaRPr lang="en-US" dirty="0">
              <a:latin typeface="+mn-lt"/>
            </a:endParaRPr>
          </a:p>
        </p:txBody>
      </p:sp>
    </p:spTree>
    <p:extLst>
      <p:ext uri="{BB962C8B-B14F-4D97-AF65-F5344CB8AC3E}">
        <p14:creationId xmlns:p14="http://schemas.microsoft.com/office/powerpoint/2010/main" val="17738473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146517"/>
            <a:ext cx="7391400" cy="400110"/>
          </a:xfrm>
          <a:prstGeom prst="rect">
            <a:avLst/>
          </a:prstGeom>
        </p:spPr>
        <p:txBody>
          <a:bodyPr wrap="square">
            <a:spAutoFit/>
          </a:bodyPr>
          <a:lstStyle/>
          <a:p>
            <a:r>
              <a:rPr lang="en-US" sz="2000" dirty="0" smtClean="0">
                <a:solidFill>
                  <a:srgbClr val="0000FF"/>
                </a:solidFill>
                <a:latin typeface="+mn-lt"/>
              </a:rPr>
              <a:t>	</a:t>
            </a:r>
            <a:r>
              <a:rPr lang="en-US" sz="2000" dirty="0" smtClean="0">
                <a:latin typeface="+mn-lt"/>
              </a:rPr>
              <a:t>, </a:t>
            </a:r>
            <a:r>
              <a:rPr lang="en-US" sz="2000" dirty="0">
                <a:latin typeface="+mn-lt"/>
              </a:rPr>
              <a:t>the </a:t>
            </a:r>
            <a:r>
              <a:rPr lang="en-US" sz="2000" dirty="0" smtClean="0">
                <a:latin typeface="+mn-lt"/>
              </a:rPr>
              <a:t>         </a:t>
            </a:r>
            <a:r>
              <a:rPr lang="en-US" sz="2000" dirty="0">
                <a:latin typeface="+mn-lt"/>
              </a:rPr>
              <a:t>of deposed </a:t>
            </a:r>
            <a:r>
              <a:rPr lang="en-US" sz="2000" dirty="0" smtClean="0">
                <a:latin typeface="+mn-lt"/>
              </a:rPr>
              <a:t>                                   </a:t>
            </a:r>
            <a:r>
              <a:rPr lang="en-US" sz="2000" dirty="0" smtClean="0">
                <a:solidFill>
                  <a:srgbClr val="0000FF"/>
                </a:solidFill>
                <a:latin typeface="+mn-lt"/>
              </a:rPr>
              <a:t>                            </a:t>
            </a:r>
            <a:r>
              <a:rPr lang="en-US" sz="2000" dirty="0" smtClean="0">
                <a:latin typeface="+mn-lt"/>
              </a:rPr>
              <a:t>, … </a:t>
            </a:r>
            <a:endParaRPr lang="en-US" sz="2000" dirty="0">
              <a:latin typeface="+mn-lt"/>
            </a:endParaRPr>
          </a:p>
        </p:txBody>
      </p:sp>
      <p:sp>
        <p:nvSpPr>
          <p:cNvPr id="2" name="Title 1"/>
          <p:cNvSpPr>
            <a:spLocks noGrp="1"/>
          </p:cNvSpPr>
          <p:nvPr>
            <p:ph type="title"/>
          </p:nvPr>
        </p:nvSpPr>
        <p:spPr/>
        <p:txBody>
          <a:bodyPr/>
          <a:lstStyle/>
          <a:p>
            <a:r>
              <a:rPr lang="en-US" dirty="0"/>
              <a:t>Relational Inference</a:t>
            </a:r>
          </a:p>
        </p:txBody>
      </p:sp>
      <p:sp>
        <p:nvSpPr>
          <p:cNvPr id="11" name="Oval 10"/>
          <p:cNvSpPr/>
          <p:nvPr/>
        </p:nvSpPr>
        <p:spPr>
          <a:xfrm>
            <a:off x="2209800" y="1963406"/>
            <a:ext cx="4046792" cy="1562164"/>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5800" y="1146517"/>
            <a:ext cx="1121974" cy="400110"/>
          </a:xfrm>
          <a:prstGeom prst="rect">
            <a:avLst/>
          </a:prstGeom>
        </p:spPr>
        <p:txBody>
          <a:bodyPr wrap="none">
            <a:spAutoFit/>
          </a:bodyPr>
          <a:lstStyle/>
          <a:p>
            <a:r>
              <a:rPr lang="en-US" sz="2000" u="sng" dirty="0">
                <a:solidFill>
                  <a:srgbClr val="0000FF"/>
                </a:solidFill>
                <a:latin typeface="+mn-lt"/>
              </a:rPr>
              <a:t>Mubarak</a:t>
            </a:r>
            <a:endParaRPr lang="en-US" dirty="0">
              <a:latin typeface="+mn-lt"/>
            </a:endParaRPr>
          </a:p>
        </p:txBody>
      </p:sp>
      <p:sp>
        <p:nvSpPr>
          <p:cNvPr id="9" name="Rectangle 8"/>
          <p:cNvSpPr/>
          <p:nvPr/>
        </p:nvSpPr>
        <p:spPr>
          <a:xfrm>
            <a:off x="2133600" y="1148766"/>
            <a:ext cx="627095" cy="400110"/>
          </a:xfrm>
          <a:prstGeom prst="rect">
            <a:avLst/>
          </a:prstGeom>
        </p:spPr>
        <p:txBody>
          <a:bodyPr wrap="none">
            <a:spAutoFit/>
          </a:bodyPr>
          <a:lstStyle/>
          <a:p>
            <a:r>
              <a:rPr lang="en-US" sz="2000" dirty="0"/>
              <a:t>wife</a:t>
            </a:r>
          </a:p>
        </p:txBody>
      </p:sp>
      <p:sp>
        <p:nvSpPr>
          <p:cNvPr id="16" name="Rectangle 15"/>
          <p:cNvSpPr/>
          <p:nvPr/>
        </p:nvSpPr>
        <p:spPr>
          <a:xfrm>
            <a:off x="3846142" y="1143827"/>
            <a:ext cx="2130199" cy="400110"/>
          </a:xfrm>
          <a:prstGeom prst="rect">
            <a:avLst/>
          </a:prstGeom>
        </p:spPr>
        <p:txBody>
          <a:bodyPr wrap="none">
            <a:spAutoFit/>
          </a:bodyPr>
          <a:lstStyle/>
          <a:p>
            <a:r>
              <a:rPr lang="en-US" sz="2000" dirty="0" smtClean="0">
                <a:latin typeface="+mn-lt"/>
              </a:rPr>
              <a:t>Egyptian President</a:t>
            </a:r>
            <a:endParaRPr lang="en-US" sz="2000" dirty="0">
              <a:latin typeface="+mn-lt"/>
            </a:endParaRPr>
          </a:p>
        </p:txBody>
      </p:sp>
      <p:sp>
        <p:nvSpPr>
          <p:cNvPr id="17" name="Rectangle 16"/>
          <p:cNvSpPr/>
          <p:nvPr/>
        </p:nvSpPr>
        <p:spPr>
          <a:xfrm>
            <a:off x="5824536" y="1143827"/>
            <a:ext cx="1769587" cy="400110"/>
          </a:xfrm>
          <a:prstGeom prst="rect">
            <a:avLst/>
          </a:prstGeom>
        </p:spPr>
        <p:txBody>
          <a:bodyPr wrap="none">
            <a:spAutoFit/>
          </a:bodyPr>
          <a:lstStyle/>
          <a:p>
            <a:r>
              <a:rPr lang="en-US" sz="2000" u="sng" dirty="0">
                <a:solidFill>
                  <a:srgbClr val="0000FF"/>
                </a:solidFill>
                <a:latin typeface="+mn-lt"/>
              </a:rPr>
              <a:t>Hosni Mubarak</a:t>
            </a:r>
            <a:endParaRPr lang="en-US" sz="2000" dirty="0">
              <a:solidFill>
                <a:srgbClr val="0000FF"/>
              </a:solidFill>
              <a:latin typeface="+mn-lt"/>
            </a:endParaRPr>
          </a:p>
        </p:txBody>
      </p:sp>
      <p:sp>
        <p:nvSpPr>
          <p:cNvPr id="18" name="Content Placeholder 2"/>
          <p:cNvSpPr>
            <a:spLocks noGrp="1"/>
          </p:cNvSpPr>
          <p:nvPr>
            <p:ph idx="1"/>
          </p:nvPr>
        </p:nvSpPr>
        <p:spPr>
          <a:xfrm>
            <a:off x="381000" y="3657600"/>
            <a:ext cx="8229600" cy="2667000"/>
          </a:xfrm>
        </p:spPr>
        <p:txBody>
          <a:bodyPr/>
          <a:lstStyle/>
          <a:p>
            <a:r>
              <a:rPr lang="en-US" sz="2000" dirty="0" smtClean="0"/>
              <a:t>What are we missing with Bag of Words (BOW) models?</a:t>
            </a:r>
          </a:p>
          <a:p>
            <a:pPr lvl="1"/>
            <a:r>
              <a:rPr lang="en-US" sz="1800" dirty="0" smtClean="0"/>
              <a:t>Who is </a:t>
            </a:r>
            <a:r>
              <a:rPr lang="en-US" sz="1800" u="sng" dirty="0" smtClean="0">
                <a:solidFill>
                  <a:srgbClr val="0000FF"/>
                </a:solidFill>
              </a:rPr>
              <a:t>Mubarak</a:t>
            </a:r>
            <a:r>
              <a:rPr lang="en-US" sz="1800" dirty="0" smtClean="0"/>
              <a:t>?</a:t>
            </a:r>
          </a:p>
          <a:p>
            <a:r>
              <a:rPr lang="en-US" sz="2000" dirty="0"/>
              <a:t>Textual relations provide another dimension of </a:t>
            </a:r>
            <a:r>
              <a:rPr lang="en-US" sz="2000" dirty="0" smtClean="0"/>
              <a:t>text understanding</a:t>
            </a:r>
          </a:p>
          <a:p>
            <a:r>
              <a:rPr lang="en-US" sz="2000" dirty="0" smtClean="0"/>
              <a:t>Can be used to constrain interactions between concepts</a:t>
            </a:r>
          </a:p>
          <a:p>
            <a:pPr lvl="1"/>
            <a:r>
              <a:rPr lang="en-US" dirty="0" smtClean="0"/>
              <a:t>(</a:t>
            </a:r>
            <a:r>
              <a:rPr lang="en-US" u="sng" dirty="0" smtClean="0">
                <a:solidFill>
                  <a:srgbClr val="0000FF"/>
                </a:solidFill>
              </a:rPr>
              <a:t>Mubarak</a:t>
            </a:r>
            <a:r>
              <a:rPr lang="en-US" dirty="0" smtClean="0"/>
              <a:t>, wife, </a:t>
            </a:r>
            <a:r>
              <a:rPr lang="en-US" u="sng" dirty="0">
                <a:solidFill>
                  <a:srgbClr val="00B050"/>
                </a:solidFill>
              </a:rPr>
              <a:t>Hosni Mubarak</a:t>
            </a:r>
            <a:r>
              <a:rPr lang="en-US" dirty="0" smtClean="0"/>
              <a:t>)</a:t>
            </a:r>
          </a:p>
          <a:p>
            <a:r>
              <a:rPr lang="en-US" sz="2000" dirty="0" smtClean="0"/>
              <a:t>Has </a:t>
            </a:r>
            <a:r>
              <a:rPr lang="en-US" sz="2000" dirty="0"/>
              <a:t>impact in several steps in the Wikification process:</a:t>
            </a:r>
          </a:p>
          <a:p>
            <a:pPr lvl="1"/>
            <a:r>
              <a:rPr lang="en-US" sz="1800" dirty="0"/>
              <a:t>From candidate selection to ranking and global decision</a:t>
            </a:r>
          </a:p>
          <a:p>
            <a:pPr lvl="1"/>
            <a:endParaRPr lang="en-US" dirty="0" smtClean="0"/>
          </a:p>
        </p:txBody>
      </p:sp>
      <p:sp>
        <p:nvSpPr>
          <p:cNvPr id="19" name="Rectangle 18"/>
          <p:cNvSpPr/>
          <p:nvPr/>
        </p:nvSpPr>
        <p:spPr>
          <a:xfrm>
            <a:off x="682516" y="1143000"/>
            <a:ext cx="7848600" cy="400110"/>
          </a:xfrm>
          <a:prstGeom prst="rect">
            <a:avLst/>
          </a:prstGeom>
        </p:spPr>
        <p:txBody>
          <a:bodyPr wrap="square">
            <a:spAutoFit/>
          </a:bodyPr>
          <a:lstStyle/>
          <a:p>
            <a:r>
              <a:rPr lang="en-US" sz="2000" u="sng" dirty="0">
                <a:solidFill>
                  <a:srgbClr val="0000FF"/>
                </a:solidFill>
                <a:latin typeface="+mj-lt"/>
              </a:rPr>
              <a:t>Mubarak</a:t>
            </a:r>
            <a:r>
              <a:rPr lang="en-US" sz="2000" dirty="0">
                <a:latin typeface="+mj-lt"/>
              </a:rPr>
              <a:t>, the wife of deposed Egyptian President </a:t>
            </a:r>
            <a:r>
              <a:rPr lang="en-US" sz="2000" u="sng" dirty="0">
                <a:solidFill>
                  <a:srgbClr val="0000FF"/>
                </a:solidFill>
                <a:latin typeface="+mj-lt"/>
              </a:rPr>
              <a:t>Hosni Mubarak</a:t>
            </a:r>
            <a:r>
              <a:rPr lang="en-US" sz="2000" dirty="0">
                <a:solidFill>
                  <a:srgbClr val="0000FF"/>
                </a:solidFill>
                <a:latin typeface="+mj-lt"/>
              </a:rPr>
              <a:t>, </a:t>
            </a:r>
            <a:r>
              <a:rPr lang="en-US" sz="2000" dirty="0">
                <a:latin typeface="+mj-lt"/>
              </a:rPr>
              <a:t>…</a:t>
            </a:r>
          </a:p>
        </p:txBody>
      </p:sp>
      <p:sp>
        <p:nvSpPr>
          <p:cNvPr id="3" name="Rectangle 2"/>
          <p:cNvSpPr/>
          <p:nvPr/>
        </p:nvSpPr>
        <p:spPr>
          <a:xfrm>
            <a:off x="1143000" y="5105400"/>
            <a:ext cx="3463816" cy="381000"/>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20</a:t>
            </a:fld>
            <a:endParaRPr lang="en-US" altLang="zh-TW"/>
          </a:p>
        </p:txBody>
      </p:sp>
    </p:spTree>
    <p:extLst>
      <p:ext uri="{BB962C8B-B14F-4D97-AF65-F5344CB8AC3E}">
        <p14:creationId xmlns:p14="http://schemas.microsoft.com/office/powerpoint/2010/main" val="40512237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63" presetClass="path" presetSubtype="0" accel="50000" decel="50000" fill="hold" grpId="0" nodeType="afterEffect">
                                  <p:stCondLst>
                                    <p:cond delay="0"/>
                                  </p:stCondLst>
                                  <p:childTnLst>
                                    <p:animMotion origin="layout" path="M -4.72222E-6 -1.11111E-6 L 0.22205 0.24167 " pathEditMode="relative" rAng="0" ptsTypes="AA">
                                      <p:cBhvr>
                                        <p:cTn id="10" dur="2000" fill="hold"/>
                                        <p:tgtEl>
                                          <p:spTgt spid="8"/>
                                        </p:tgtEl>
                                        <p:attrNameLst>
                                          <p:attrName>ppt_x</p:attrName>
                                          <p:attrName>ppt_y</p:attrName>
                                        </p:attrNameLst>
                                      </p:cBhvr>
                                      <p:rCtr x="11094" y="12083"/>
                                    </p:animMotion>
                                  </p:childTnLst>
                                </p:cTn>
                              </p:par>
                              <p:par>
                                <p:cTn id="11" presetID="56" presetClass="path" presetSubtype="0" accel="50000" decel="50000" fill="hold" grpId="0" nodeType="withEffect">
                                  <p:stCondLst>
                                    <p:cond delay="0"/>
                                  </p:stCondLst>
                                  <p:childTnLst>
                                    <p:animMotion origin="layout" path="M -4.72222E-6 -1.11111E-6 L 0.07414 0.16389 " pathEditMode="relative" rAng="0" ptsTypes="AA">
                                      <p:cBhvr>
                                        <p:cTn id="12" dur="2000" fill="hold"/>
                                        <p:tgtEl>
                                          <p:spTgt spid="9"/>
                                        </p:tgtEl>
                                        <p:attrNameLst>
                                          <p:attrName>ppt_x</p:attrName>
                                          <p:attrName>ppt_y</p:attrName>
                                        </p:attrNameLst>
                                      </p:cBhvr>
                                      <p:rCtr x="3698" y="8194"/>
                                    </p:animMotion>
                                  </p:childTnLst>
                                </p:cTn>
                              </p:par>
                              <p:par>
                                <p:cTn id="13" presetID="63" presetClass="path" presetSubtype="0" accel="50000" decel="50000" fill="hold" grpId="0" nodeType="withEffect">
                                  <p:stCondLst>
                                    <p:cond delay="0"/>
                                  </p:stCondLst>
                                  <p:childTnLst>
                                    <p:animMotion origin="layout" path="M -2.77778E-6 1.85185E-6 L -0.05382 0.14213 " pathEditMode="relative" rAng="0" ptsTypes="AA">
                                      <p:cBhvr>
                                        <p:cTn id="14" dur="2000" fill="hold"/>
                                        <p:tgtEl>
                                          <p:spTgt spid="16"/>
                                        </p:tgtEl>
                                        <p:attrNameLst>
                                          <p:attrName>ppt_x</p:attrName>
                                          <p:attrName>ppt_y</p:attrName>
                                        </p:attrNameLst>
                                      </p:cBhvr>
                                      <p:rCtr x="-2691" y="7106"/>
                                    </p:animMotion>
                                  </p:childTnLst>
                                </p:cTn>
                              </p:par>
                              <p:par>
                                <p:cTn id="15" presetID="35" presetClass="path" presetSubtype="0" accel="50000" decel="50000" fill="hold" grpId="0" nodeType="withEffect">
                                  <p:stCondLst>
                                    <p:cond delay="0"/>
                                  </p:stCondLst>
                                  <p:childTnLst>
                                    <p:animMotion origin="layout" path="M -5.55556E-7 1.85185E-6 L -0.21701 0.24213 " pathEditMode="relative" rAng="0" ptsTypes="AA">
                                      <p:cBhvr>
                                        <p:cTn id="16" dur="2000" fill="hold"/>
                                        <p:tgtEl>
                                          <p:spTgt spid="17"/>
                                        </p:tgtEl>
                                        <p:attrNameLst>
                                          <p:attrName>ppt_x</p:attrName>
                                          <p:attrName>ppt_y</p:attrName>
                                        </p:attrNameLst>
                                      </p:cBhvr>
                                      <p:rCtr x="-10851" y="12106"/>
                                    </p:animMotion>
                                  </p:childTnLst>
                                </p:cTn>
                              </p:par>
                              <p:par>
                                <p:cTn id="17" presetID="10" presetClass="exit" presetSubtype="0" fill="hold" grpId="0"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8">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xEl>
                                              <p:pRg st="6" end="6"/>
                                            </p:txEl>
                                          </p:spTgt>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8" grpId="0"/>
      <p:bldP spid="9" grpId="0"/>
      <p:bldP spid="16" grpId="0"/>
      <p:bldP spid="17" grpId="0"/>
      <p:bldP spid="19"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914400"/>
            <a:ext cx="8229600" cy="4953000"/>
          </a:xfrm>
        </p:spPr>
        <p:txBody>
          <a:bodyPr/>
          <a:lstStyle/>
          <a:p>
            <a:pPr marL="342900" lvl="1" indent="-342900">
              <a:buClr>
                <a:schemeClr val="bg2"/>
              </a:buClr>
              <a:buSzPct val="75000"/>
              <a:buFont typeface="Wingdings" pitchFamily="2" charset="2"/>
              <a:buChar char="n"/>
            </a:pPr>
            <a:r>
              <a:rPr lang="en-US" sz="2200" dirty="0" smtClean="0">
                <a:solidFill>
                  <a:srgbClr val="0000FF"/>
                </a:solidFill>
              </a:rPr>
              <a:t>Goal: Promote </a:t>
            </a:r>
            <a:r>
              <a:rPr lang="en-US" sz="2200" dirty="0">
                <a:solidFill>
                  <a:srgbClr val="0000FF"/>
                </a:solidFill>
              </a:rPr>
              <a:t>concepts that are </a:t>
            </a:r>
            <a:r>
              <a:rPr lang="en-US" sz="2200" u="sng" dirty="0">
                <a:solidFill>
                  <a:srgbClr val="0000FF"/>
                </a:solidFill>
              </a:rPr>
              <a:t>coherent with textual relations</a:t>
            </a:r>
          </a:p>
          <a:p>
            <a:r>
              <a:rPr lang="en-US" sz="2200" dirty="0" smtClean="0"/>
              <a:t>Formulate as an Integer Linear Program (ILP):</a:t>
            </a:r>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r>
              <a:rPr lang="en-US" sz="2200" dirty="0" smtClean="0"/>
              <a:t>If no relation exists, collapses to the non-structured decision</a:t>
            </a:r>
            <a:endParaRPr lang="en-US" sz="2200" dirty="0"/>
          </a:p>
        </p:txBody>
      </p:sp>
      <p:sp>
        <p:nvSpPr>
          <p:cNvPr id="2" name="Title 1"/>
          <p:cNvSpPr>
            <a:spLocks noGrp="1"/>
          </p:cNvSpPr>
          <p:nvPr>
            <p:ph type="title"/>
          </p:nvPr>
        </p:nvSpPr>
        <p:spPr/>
        <p:txBody>
          <a:bodyPr/>
          <a:lstStyle/>
          <a:p>
            <a:r>
              <a:rPr lang="en-US" dirty="0" smtClean="0"/>
              <a:t>Formulation</a:t>
            </a:r>
            <a:endParaRPr lang="en-US"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74576"/>
          <a:stretch/>
        </p:blipFill>
        <p:spPr bwMode="auto">
          <a:xfrm>
            <a:off x="1652954" y="2728818"/>
            <a:ext cx="553329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954" y="3674452"/>
            <a:ext cx="3657600" cy="158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Rectangular Callout 11"/>
              <p:cNvSpPr/>
              <p:nvPr/>
            </p:nvSpPr>
            <p:spPr>
              <a:xfrm>
                <a:off x="7211646" y="3674452"/>
                <a:ext cx="1856154" cy="1219200"/>
              </a:xfrm>
              <a:prstGeom prst="wedgeRectCallout">
                <a:avLst>
                  <a:gd name="adj1" fmla="val -71626"/>
                  <a:gd name="adj2" fmla="val -80600"/>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FF0000"/>
                    </a:solidFill>
                  </a:rPr>
                  <a:t>Boolean variable: a relation exists between </a:t>
                </a:r>
                <a14:m>
                  <m:oMath xmlns:m="http://schemas.openxmlformats.org/officeDocument/2006/math">
                    <m:sSubSup>
                      <m:sSubSupPr>
                        <m:ctrlPr>
                          <a:rPr lang="en-US" b="0" i="1" smtClean="0">
                            <a:solidFill>
                              <a:srgbClr val="FF0000"/>
                            </a:solidFill>
                            <a:latin typeface="Cambria Math"/>
                          </a:rPr>
                        </m:ctrlPr>
                      </m:sSubSupPr>
                      <m:e>
                        <m:r>
                          <a:rPr lang="en-US" b="0" i="1" smtClean="0">
                            <a:solidFill>
                              <a:srgbClr val="FF0000"/>
                            </a:solidFill>
                            <a:latin typeface="Cambria Math"/>
                          </a:rPr>
                          <m:t>𝑒</m:t>
                        </m:r>
                      </m:e>
                      <m:sub>
                        <m:r>
                          <a:rPr lang="en-US" b="0" i="1" smtClean="0">
                            <a:solidFill>
                              <a:srgbClr val="FF0000"/>
                            </a:solidFill>
                            <a:latin typeface="Cambria Math"/>
                          </a:rPr>
                          <m:t>𝑖</m:t>
                        </m:r>
                      </m:sub>
                      <m:sup>
                        <m:r>
                          <a:rPr lang="en-US" b="0" i="1" smtClean="0">
                            <a:solidFill>
                              <a:srgbClr val="FF0000"/>
                            </a:solidFill>
                            <a:latin typeface="Cambria Math"/>
                          </a:rPr>
                          <m:t>𝑘</m:t>
                        </m:r>
                      </m:sup>
                    </m:sSubSup>
                  </m:oMath>
                </a14:m>
                <a:r>
                  <a:rPr lang="en-US" dirty="0" smtClean="0">
                    <a:solidFill>
                      <a:srgbClr val="FF0000"/>
                    </a:solidFill>
                  </a:rPr>
                  <a:t> and </a:t>
                </a:r>
                <a14:m>
                  <m:oMath xmlns:m="http://schemas.openxmlformats.org/officeDocument/2006/math">
                    <m:sSubSup>
                      <m:sSubSupPr>
                        <m:ctrlPr>
                          <a:rPr lang="en-US" b="0" i="1" smtClean="0">
                            <a:solidFill>
                              <a:srgbClr val="FF0000"/>
                            </a:solidFill>
                            <a:latin typeface="Cambria Math"/>
                          </a:rPr>
                        </m:ctrlPr>
                      </m:sSubSupPr>
                      <m:e>
                        <m:r>
                          <a:rPr lang="en-US" b="0" i="1" smtClean="0">
                            <a:solidFill>
                              <a:srgbClr val="FF0000"/>
                            </a:solidFill>
                            <a:latin typeface="Cambria Math"/>
                          </a:rPr>
                          <m:t>𝑒</m:t>
                        </m:r>
                      </m:e>
                      <m:sub>
                        <m:r>
                          <a:rPr lang="en-US" b="0" i="1" smtClean="0">
                            <a:solidFill>
                              <a:srgbClr val="FF0000"/>
                            </a:solidFill>
                            <a:latin typeface="Cambria Math"/>
                          </a:rPr>
                          <m:t>𝑗</m:t>
                        </m:r>
                      </m:sub>
                      <m:sup>
                        <m:r>
                          <a:rPr lang="en-US" b="0" i="1" smtClean="0">
                            <a:solidFill>
                              <a:srgbClr val="FF0000"/>
                            </a:solidFill>
                            <a:latin typeface="Cambria Math"/>
                          </a:rPr>
                          <m:t>𝑙</m:t>
                        </m:r>
                      </m:sup>
                    </m:sSubSup>
                  </m:oMath>
                </a14:m>
                <a:r>
                  <a:rPr lang="en-US" dirty="0" smtClean="0">
                    <a:solidFill>
                      <a:srgbClr val="FF0000"/>
                    </a:solidFill>
                  </a:rPr>
                  <a:t> (or not)</a:t>
                </a:r>
                <a:endParaRPr lang="en-US" dirty="0">
                  <a:solidFill>
                    <a:srgbClr val="FF0000"/>
                  </a:solidFill>
                </a:endParaRPr>
              </a:p>
            </p:txBody>
          </p:sp>
        </mc:Choice>
        <mc:Fallback xmlns="">
          <p:sp>
            <p:nvSpPr>
              <p:cNvPr id="12" name="Rectangular Callout 11"/>
              <p:cNvSpPr>
                <a:spLocks noRot="1" noChangeAspect="1" noMove="1" noResize="1" noEditPoints="1" noAdjustHandles="1" noChangeArrowheads="1" noChangeShapeType="1" noTextEdit="1"/>
              </p:cNvSpPr>
              <p:nvPr/>
            </p:nvSpPr>
            <p:spPr>
              <a:xfrm>
                <a:off x="7211646" y="3674452"/>
                <a:ext cx="1856154" cy="1219200"/>
              </a:xfrm>
              <a:prstGeom prst="wedgeRectCallout">
                <a:avLst>
                  <a:gd name="adj1" fmla="val -71626"/>
                  <a:gd name="adj2" fmla="val -80600"/>
                </a:avLst>
              </a:prstGeom>
              <a:blipFill rotWithShape="1">
                <a:blip r:embed="rId5"/>
                <a:stretch>
                  <a:fillRect r="-2122" b="-4478"/>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ular Callout 13"/>
              <p:cNvSpPr/>
              <p:nvPr/>
            </p:nvSpPr>
            <p:spPr>
              <a:xfrm>
                <a:off x="5486400" y="3674452"/>
                <a:ext cx="1600200" cy="1219200"/>
              </a:xfrm>
              <a:prstGeom prst="wedgeRectCallout">
                <a:avLst>
                  <a:gd name="adj1" fmla="val 1389"/>
                  <a:gd name="adj2" fmla="val -81712"/>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rgbClr val="FF0000"/>
                    </a:solidFill>
                  </a:rPr>
                  <a:t>weight of </a:t>
                </a:r>
                <a:r>
                  <a:rPr lang="en-US" dirty="0" smtClean="0">
                    <a:solidFill>
                      <a:srgbClr val="FF0000"/>
                    </a:solidFill>
                  </a:rPr>
                  <a:t>a relation </a:t>
                </a:r>
                <a14:m>
                  <m:oMath xmlns:m="http://schemas.openxmlformats.org/officeDocument/2006/math">
                    <m:sSup>
                      <m:sSupPr>
                        <m:ctrlPr>
                          <a:rPr lang="en-US" b="0" i="1" smtClean="0">
                            <a:solidFill>
                              <a:srgbClr val="FF0000"/>
                            </a:solidFill>
                            <a:latin typeface="Cambria Math"/>
                          </a:rPr>
                        </m:ctrlPr>
                      </m:sSupPr>
                      <m:e>
                        <m:sSubSup>
                          <m:sSubSupPr>
                            <m:ctrlPr>
                              <a:rPr lang="en-US" b="0" i="1" smtClean="0">
                                <a:solidFill>
                                  <a:srgbClr val="FF0000"/>
                                </a:solidFill>
                                <a:latin typeface="Cambria Math"/>
                              </a:rPr>
                            </m:ctrlPr>
                          </m:sSubSupPr>
                          <m:e>
                            <m:r>
                              <a:rPr lang="en-US" b="0" i="1" smtClean="0">
                                <a:solidFill>
                                  <a:srgbClr val="FF0000"/>
                                </a:solidFill>
                                <a:latin typeface="Cambria Math"/>
                              </a:rPr>
                              <m:t>𝑟</m:t>
                            </m:r>
                          </m:e>
                          <m:sub>
                            <m:r>
                              <a:rPr lang="en-US" b="0" i="1" smtClean="0">
                                <a:solidFill>
                                  <a:srgbClr val="FF0000"/>
                                </a:solidFill>
                                <a:latin typeface="Cambria Math"/>
                              </a:rPr>
                              <m:t>𝑖𝑗</m:t>
                            </m:r>
                          </m:sub>
                          <m:sup/>
                        </m:sSubSup>
                      </m:e>
                      <m:sup>
                        <m:r>
                          <a:rPr lang="en-US" i="1">
                            <a:solidFill>
                              <a:srgbClr val="FF0000"/>
                            </a:solidFill>
                            <a:latin typeface="Cambria Math"/>
                          </a:rPr>
                          <m:t>(</m:t>
                        </m:r>
                        <m:r>
                          <a:rPr lang="en-US" i="1">
                            <a:solidFill>
                              <a:srgbClr val="FF0000"/>
                            </a:solidFill>
                            <a:latin typeface="Cambria Math"/>
                          </a:rPr>
                          <m:t>𝑘</m:t>
                        </m:r>
                        <m:r>
                          <a:rPr lang="en-US" i="1">
                            <a:solidFill>
                              <a:srgbClr val="FF0000"/>
                            </a:solidFill>
                            <a:latin typeface="Cambria Math"/>
                          </a:rPr>
                          <m:t>,</m:t>
                        </m:r>
                        <m:r>
                          <a:rPr lang="en-US" i="1">
                            <a:solidFill>
                              <a:srgbClr val="FF0000"/>
                            </a:solidFill>
                            <a:latin typeface="Cambria Math"/>
                          </a:rPr>
                          <m:t>𝑙</m:t>
                        </m:r>
                        <m:r>
                          <a:rPr lang="en-US" i="1">
                            <a:solidFill>
                              <a:srgbClr val="FF0000"/>
                            </a:solidFill>
                            <a:latin typeface="Cambria Math"/>
                          </a:rPr>
                          <m:t>)</m:t>
                        </m:r>
                      </m:sup>
                    </m:sSup>
                  </m:oMath>
                </a14:m>
                <a:endParaRPr lang="en-US" dirty="0">
                  <a:solidFill>
                    <a:srgbClr val="FF0000"/>
                  </a:solidFill>
                </a:endParaRPr>
              </a:p>
            </p:txBody>
          </p:sp>
        </mc:Choice>
        <mc:Fallback xmlns="">
          <p:sp>
            <p:nvSpPr>
              <p:cNvPr id="14" name="Rectangular Callout 13"/>
              <p:cNvSpPr>
                <a:spLocks noRot="1" noChangeAspect="1" noMove="1" noResize="1" noEditPoints="1" noAdjustHandles="1" noChangeArrowheads="1" noChangeShapeType="1" noTextEdit="1"/>
              </p:cNvSpPr>
              <p:nvPr/>
            </p:nvSpPr>
            <p:spPr>
              <a:xfrm>
                <a:off x="5486400" y="3674452"/>
                <a:ext cx="1600200" cy="1219200"/>
              </a:xfrm>
              <a:prstGeom prst="wedgeRectCallout">
                <a:avLst>
                  <a:gd name="adj1" fmla="val 1389"/>
                  <a:gd name="adj2" fmla="val -81712"/>
                </a:avLst>
              </a:prstGeom>
              <a:blipFill rotWithShape="1">
                <a:blip r:embed="rId6"/>
                <a:stretch>
                  <a:fillRect l="-372"/>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ular Callout 14"/>
              <p:cNvSpPr/>
              <p:nvPr/>
            </p:nvSpPr>
            <p:spPr>
              <a:xfrm>
                <a:off x="4686300" y="1998052"/>
                <a:ext cx="3619500" cy="609600"/>
              </a:xfrm>
              <a:prstGeom prst="wedgeRectCallout">
                <a:avLst>
                  <a:gd name="adj1" fmla="val -46054"/>
                  <a:gd name="adj2" fmla="val 91667"/>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FF0000"/>
                    </a:solidFill>
                  </a:rPr>
                  <a:t>Boolean variable: </a:t>
                </a:r>
                <a14:m>
                  <m:oMath xmlns:m="http://schemas.openxmlformats.org/officeDocument/2006/math">
                    <m:r>
                      <a:rPr lang="en-US" b="0" i="1" smtClean="0">
                        <a:solidFill>
                          <a:srgbClr val="FF0000"/>
                        </a:solidFill>
                        <a:latin typeface="Cambria Math"/>
                      </a:rPr>
                      <m:t>𝑘</m:t>
                    </m:r>
                  </m:oMath>
                </a14:m>
                <a:r>
                  <a:rPr lang="en-US" dirty="0" err="1" smtClean="0">
                    <a:solidFill>
                      <a:srgbClr val="FF0000"/>
                    </a:solidFill>
                  </a:rPr>
                  <a:t>th</a:t>
                </a:r>
                <a:r>
                  <a:rPr lang="en-US" dirty="0" smtClean="0">
                    <a:solidFill>
                      <a:srgbClr val="FF0000"/>
                    </a:solidFill>
                  </a:rPr>
                  <a:t> candidate corresponds to </a:t>
                </a:r>
                <a14:m>
                  <m:oMath xmlns:m="http://schemas.openxmlformats.org/officeDocument/2006/math">
                    <m:r>
                      <a:rPr lang="en-US" b="0" i="1" smtClean="0">
                        <a:solidFill>
                          <a:srgbClr val="FF0000"/>
                        </a:solidFill>
                        <a:latin typeface="Cambria Math"/>
                      </a:rPr>
                      <m:t>𝑖</m:t>
                    </m:r>
                  </m:oMath>
                </a14:m>
                <a:r>
                  <a:rPr lang="en-US" dirty="0" err="1" smtClean="0">
                    <a:solidFill>
                      <a:srgbClr val="FF0000"/>
                    </a:solidFill>
                  </a:rPr>
                  <a:t>th</a:t>
                </a:r>
                <a:r>
                  <a:rPr lang="en-US" dirty="0" smtClean="0">
                    <a:solidFill>
                      <a:srgbClr val="FF0000"/>
                    </a:solidFill>
                  </a:rPr>
                  <a:t> mention (or not) </a:t>
                </a:r>
                <a:endParaRPr lang="en-US" dirty="0">
                  <a:solidFill>
                    <a:srgbClr val="FF0000"/>
                  </a:solidFill>
                </a:endParaRPr>
              </a:p>
            </p:txBody>
          </p:sp>
        </mc:Choice>
        <mc:Fallback xmlns="">
          <p:sp>
            <p:nvSpPr>
              <p:cNvPr id="15" name="Rectangular Callout 14"/>
              <p:cNvSpPr>
                <a:spLocks noRot="1" noChangeAspect="1" noMove="1" noResize="1" noEditPoints="1" noAdjustHandles="1" noChangeArrowheads="1" noChangeShapeType="1" noTextEdit="1"/>
              </p:cNvSpPr>
              <p:nvPr/>
            </p:nvSpPr>
            <p:spPr>
              <a:xfrm>
                <a:off x="4686300" y="1998052"/>
                <a:ext cx="3619500" cy="609600"/>
              </a:xfrm>
              <a:prstGeom prst="wedgeRectCallout">
                <a:avLst>
                  <a:gd name="adj1" fmla="val -46054"/>
                  <a:gd name="adj2" fmla="val 91667"/>
                </a:avLst>
              </a:prstGeom>
              <a:blipFill rotWithShape="1">
                <a:blip r:embed="rId7"/>
                <a:stretch>
                  <a:fillRect t="-3378" r="-500"/>
                </a:stretch>
              </a:blipFill>
              <a:ln w="38100">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ular Callout 15"/>
              <p:cNvSpPr/>
              <p:nvPr/>
            </p:nvSpPr>
            <p:spPr>
              <a:xfrm>
                <a:off x="2133600" y="1998052"/>
                <a:ext cx="2298700" cy="609600"/>
              </a:xfrm>
              <a:prstGeom prst="wedgeRectCallout">
                <a:avLst>
                  <a:gd name="adj1" fmla="val 47773"/>
                  <a:gd name="adj2" fmla="val 93750"/>
                </a:avLst>
              </a:prstGeom>
              <a:solidFill>
                <a:srgbClr val="FFFFCC"/>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solidFill>
                      <a:srgbClr val="FF0000"/>
                    </a:solidFill>
                  </a:rPr>
                  <a:t>weight of variable </a:t>
                </a:r>
                <a14:m>
                  <m:oMath xmlns:m="http://schemas.openxmlformats.org/officeDocument/2006/math">
                    <m:sSubSup>
                      <m:sSubSupPr>
                        <m:ctrlPr>
                          <a:rPr lang="en-US" b="0" i="1" smtClean="0">
                            <a:solidFill>
                              <a:srgbClr val="FF0000"/>
                            </a:solidFill>
                            <a:latin typeface="Cambria Math"/>
                          </a:rPr>
                        </m:ctrlPr>
                      </m:sSubSupPr>
                      <m:e>
                        <m:r>
                          <a:rPr lang="en-US" b="0" i="1" smtClean="0">
                            <a:solidFill>
                              <a:srgbClr val="FF0000"/>
                            </a:solidFill>
                            <a:latin typeface="Cambria Math"/>
                          </a:rPr>
                          <m:t>𝑒</m:t>
                        </m:r>
                      </m:e>
                      <m:sub>
                        <m:r>
                          <a:rPr lang="en-US" b="0" i="1" smtClean="0">
                            <a:solidFill>
                              <a:srgbClr val="FF0000"/>
                            </a:solidFill>
                            <a:latin typeface="Cambria Math"/>
                          </a:rPr>
                          <m:t>𝑖</m:t>
                        </m:r>
                      </m:sub>
                      <m:sup>
                        <m:r>
                          <a:rPr lang="en-US" b="0" i="1" smtClean="0">
                            <a:solidFill>
                              <a:srgbClr val="FF0000"/>
                            </a:solidFill>
                            <a:latin typeface="Cambria Math"/>
                          </a:rPr>
                          <m:t>𝑘</m:t>
                        </m:r>
                      </m:sup>
                    </m:sSubSup>
                  </m:oMath>
                </a14:m>
                <a:endParaRPr lang="en-US" dirty="0">
                  <a:solidFill>
                    <a:srgbClr val="FF0000"/>
                  </a:solidFill>
                </a:endParaRPr>
              </a:p>
            </p:txBody>
          </p:sp>
        </mc:Choice>
        <mc:Fallback xmlns="">
          <p:sp>
            <p:nvSpPr>
              <p:cNvPr id="16" name="Rectangular Callout 15"/>
              <p:cNvSpPr>
                <a:spLocks noRot="1" noChangeAspect="1" noMove="1" noResize="1" noEditPoints="1" noAdjustHandles="1" noChangeArrowheads="1" noChangeShapeType="1" noTextEdit="1"/>
              </p:cNvSpPr>
              <p:nvPr/>
            </p:nvSpPr>
            <p:spPr>
              <a:xfrm>
                <a:off x="2133600" y="1998052"/>
                <a:ext cx="2298700" cy="609600"/>
              </a:xfrm>
              <a:prstGeom prst="wedgeRectCallout">
                <a:avLst>
                  <a:gd name="adj1" fmla="val 47773"/>
                  <a:gd name="adj2" fmla="val 93750"/>
                </a:avLst>
              </a:prstGeom>
              <a:blipFill rotWithShape="1">
                <a:blip r:embed="rId8"/>
                <a:stretch>
                  <a:fillRect/>
                </a:stretch>
              </a:blipFill>
              <a:ln w="38100">
                <a:solidFill>
                  <a:schemeClr val="bg2"/>
                </a:solidFill>
              </a:ln>
            </p:spPr>
            <p:txBody>
              <a:bodyPr/>
              <a:lstStyle/>
              <a:p>
                <a:r>
                  <a:rPr lang="en-US">
                    <a:noFill/>
                  </a:rPr>
                  <a:t> </a:t>
                </a:r>
              </a:p>
            </p:txBody>
          </p:sp>
        </mc:Fallback>
      </mc:AlternateContent>
      <p:cxnSp>
        <p:nvCxnSpPr>
          <p:cNvPr id="7" name="Straight Connector 6"/>
          <p:cNvCxnSpPr/>
          <p:nvPr/>
        </p:nvCxnSpPr>
        <p:spPr>
          <a:xfrm>
            <a:off x="2514600" y="3490818"/>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787900" y="76200"/>
            <a:ext cx="4279900" cy="8382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rgbClr val="0033CC"/>
                </a:solidFill>
              </a:rPr>
              <a:t>Knowledge + Ability to use it (Inference) facilitates additional knowledge acquisition</a:t>
            </a:r>
            <a:endParaRPr lang="en-US" dirty="0">
              <a:solidFill>
                <a:srgbClr val="FF0000"/>
              </a:solidFill>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21</a:t>
            </a:fld>
            <a:endParaRPr lang="en-US" altLang="zh-TW"/>
          </a:p>
        </p:txBody>
      </p:sp>
    </p:spTree>
    <p:extLst>
      <p:ext uri="{BB962C8B-B14F-4D97-AF65-F5344CB8AC3E}">
        <p14:creationId xmlns:p14="http://schemas.microsoft.com/office/powerpoint/2010/main" val="3741596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Computational Process</a:t>
            </a:r>
            <a:endParaRPr lang="en-US" dirty="0"/>
          </a:p>
        </p:txBody>
      </p:sp>
      <p:sp>
        <p:nvSpPr>
          <p:cNvPr id="7" name="Content Placeholder 6"/>
          <p:cNvSpPr>
            <a:spLocks noGrp="1"/>
          </p:cNvSpPr>
          <p:nvPr>
            <p:ph idx="1"/>
          </p:nvPr>
        </p:nvSpPr>
        <p:spPr>
          <a:xfrm>
            <a:off x="457200" y="990600"/>
            <a:ext cx="8229600" cy="5181600"/>
          </a:xfrm>
        </p:spPr>
        <p:txBody>
          <a:bodyPr/>
          <a:lstStyle/>
          <a:p>
            <a:endParaRPr lang="en-US" dirty="0" smtClean="0"/>
          </a:p>
          <a:p>
            <a:r>
              <a:rPr lang="en-US" dirty="0" smtClean="0"/>
              <a:t>Models are induced via some </a:t>
            </a:r>
            <a:r>
              <a:rPr lang="en-US" dirty="0" smtClean="0">
                <a:solidFill>
                  <a:srgbClr val="0033CC"/>
                </a:solidFill>
              </a:rPr>
              <a:t>interactive learning process </a:t>
            </a:r>
          </a:p>
          <a:p>
            <a:pPr lvl="1"/>
            <a:r>
              <a:rPr lang="en-US" dirty="0" smtClean="0"/>
              <a:t>Feedback goes back to improve earlier learned models</a:t>
            </a:r>
          </a:p>
          <a:p>
            <a:pPr lvl="1"/>
            <a:endParaRPr lang="en-US" dirty="0" smtClean="0"/>
          </a:p>
          <a:p>
            <a:r>
              <a:rPr lang="en-US" dirty="0" smtClean="0"/>
              <a:t>Relatively abstract knowledge, is used</a:t>
            </a:r>
          </a:p>
          <a:p>
            <a:pPr lvl="1"/>
            <a:r>
              <a:rPr lang="en-US" dirty="0" smtClean="0"/>
              <a:t>“Output expectations”, or “constraints” on what can be represented guide learning and prediction (inference) </a:t>
            </a:r>
          </a:p>
          <a:p>
            <a:pPr lvl="1"/>
            <a:endParaRPr lang="en-US" dirty="0"/>
          </a:p>
          <a:p>
            <a:r>
              <a:rPr lang="en-US" dirty="0" smtClean="0"/>
              <a:t>Knowledge impacts both </a:t>
            </a:r>
            <a:r>
              <a:rPr lang="en-US" dirty="0" smtClean="0"/>
              <a:t>models, latent </a:t>
            </a:r>
            <a:r>
              <a:rPr lang="en-US" dirty="0" smtClean="0"/>
              <a:t>representations and </a:t>
            </a:r>
            <a:r>
              <a:rPr lang="en-US" dirty="0" smtClean="0"/>
              <a:t>predictions</a:t>
            </a:r>
          </a:p>
          <a:p>
            <a:pPr lvl="1"/>
            <a:endParaRPr lang="en-US" dirty="0" smtClean="0"/>
          </a:p>
          <a:p>
            <a:r>
              <a:rPr lang="en-US" dirty="0" smtClean="0">
                <a:solidFill>
                  <a:srgbClr val="FF0000"/>
                </a:solidFill>
              </a:rPr>
              <a:t>But</a:t>
            </a:r>
            <a:r>
              <a:rPr lang="en-US" dirty="0" smtClean="0"/>
              <a:t> the </a:t>
            </a:r>
            <a:r>
              <a:rPr lang="en-US" dirty="0" smtClean="0">
                <a:solidFill>
                  <a:srgbClr val="0033CC"/>
                </a:solidFill>
              </a:rPr>
              <a:t>knowledge </a:t>
            </a:r>
            <a:r>
              <a:rPr lang="en-US" dirty="0" smtClean="0"/>
              <a:t>used and the way it is </a:t>
            </a:r>
            <a:r>
              <a:rPr lang="en-US" dirty="0" smtClean="0">
                <a:solidFill>
                  <a:srgbClr val="0033CC"/>
                </a:solidFill>
              </a:rPr>
              <a:t>represented and being used </a:t>
            </a:r>
            <a:r>
              <a:rPr lang="en-US" dirty="0" smtClean="0"/>
              <a:t>are not good enough… </a:t>
            </a:r>
            <a:endParaRPr lang="en-US" dirty="0" smtClean="0"/>
          </a:p>
          <a:p>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r>
              <a:rPr lang="en-US" altLang="zh-TW" smtClean="0">
                <a:solidFill>
                  <a:srgbClr val="000000"/>
                </a:solidFill>
              </a:rPr>
              <a:t>Page </a:t>
            </a:r>
            <a:fld id="{D09CE63E-8DC8-459D-9F1E-51B2C39CB6A5}" type="slidenum">
              <a:rPr lang="en-US" altLang="zh-TW" smtClean="0">
                <a:solidFill>
                  <a:srgbClr val="000000"/>
                </a:solidFill>
              </a:rPr>
              <a:pPr>
                <a:defRPr/>
              </a:pPr>
              <a:t>22</a:t>
            </a:fld>
            <a:endParaRPr lang="en-US" altLang="zh-TW" dirty="0">
              <a:solidFill>
                <a:srgbClr val="000000"/>
              </a:solidFill>
            </a:endParaRPr>
          </a:p>
        </p:txBody>
      </p:sp>
    </p:spTree>
    <p:extLst>
      <p:ext uri="{BB962C8B-B14F-4D97-AF65-F5344CB8AC3E}">
        <p14:creationId xmlns:p14="http://schemas.microsoft.com/office/powerpoint/2010/main" val="32578012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8" name="Rectangle 18"/>
          <p:cNvSpPr>
            <a:spLocks noGrp="1" noChangeArrowheads="1"/>
          </p:cNvSpPr>
          <p:nvPr>
            <p:ph type="title" idx="4294967295"/>
          </p:nvPr>
        </p:nvSpPr>
        <p:spPr>
          <a:xfrm>
            <a:off x="152400" y="381000"/>
            <a:ext cx="8229600" cy="533400"/>
          </a:xfrm>
        </p:spPr>
        <p:txBody>
          <a:bodyPr/>
          <a:lstStyle/>
          <a:p>
            <a:pPr eaLnBrk="1" hangingPunct="1"/>
            <a:r>
              <a:rPr lang="en-US" dirty="0" smtClean="0"/>
              <a:t>I. Coreference Resolution</a:t>
            </a:r>
            <a:endParaRPr lang="en-US" dirty="0" smtClean="0">
              <a:solidFill>
                <a:srgbClr val="FF00FF"/>
              </a:solidFill>
            </a:endParaRPr>
          </a:p>
        </p:txBody>
      </p:sp>
      <p:sp>
        <p:nvSpPr>
          <p:cNvPr id="8201" name="Rectangle 19"/>
          <p:cNvSpPr>
            <a:spLocks noGrp="1" noChangeArrowheads="1"/>
          </p:cNvSpPr>
          <p:nvPr>
            <p:ph type="body" idx="4294967295"/>
          </p:nvPr>
        </p:nvSpPr>
        <p:spPr>
          <a:xfrm>
            <a:off x="149770" y="1016000"/>
            <a:ext cx="8915400" cy="4749800"/>
          </a:xfrm>
        </p:spPr>
        <p:txBody>
          <a:bodyPr/>
          <a:lstStyle/>
          <a:p>
            <a:pPr algn="just" eaLnBrk="1" hangingPunct="1">
              <a:lnSpc>
                <a:spcPct val="90000"/>
              </a:lnSpc>
              <a:buFont typeface="Wingdings" pitchFamily="2" charset="2"/>
              <a:buNone/>
            </a:pPr>
            <a:r>
              <a:rPr lang="en-US" sz="2000" dirty="0" smtClean="0"/>
              <a:t>(ENGLAND, June, 1989) - Christopher Robin is alive and well.  He lives in England.  He is the same person that you read about in the book, Winnie the Pooh. As a boy, Chris lived in a pretty home called </a:t>
            </a:r>
            <a:r>
              <a:rPr lang="en-US" sz="2000" dirty="0" err="1" smtClean="0"/>
              <a:t>Cotchfield</a:t>
            </a:r>
            <a:r>
              <a:rPr lang="en-US" sz="2000" dirty="0" smtClean="0"/>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dirty="0" err="1" smtClean="0"/>
              <a:t>Cotchfield</a:t>
            </a:r>
            <a:r>
              <a:rPr lang="en-US" sz="2000" dirty="0" smtClean="0"/>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33" name="Content Placeholder 2"/>
          <p:cNvSpPr txBox="1">
            <a:spLocks/>
          </p:cNvSpPr>
          <p:nvPr/>
        </p:nvSpPr>
        <p:spPr>
          <a:xfrm>
            <a:off x="457200" y="4572000"/>
            <a:ext cx="8229600" cy="914400"/>
          </a:xfrm>
          <a:prstGeom prst="rect">
            <a:avLst/>
          </a:prstGeom>
          <a:solidFill>
            <a:srgbClr val="FFFFCC"/>
          </a:solidFill>
          <a:ln w="28575">
            <a:solidFill>
              <a:srgbClr val="FF9933"/>
            </a:solidFill>
          </a:ln>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Big Problem; essential to text understanding; hard. </a:t>
            </a:r>
          </a:p>
          <a:p>
            <a:r>
              <a:rPr lang="en-US" kern="0" dirty="0" smtClean="0"/>
              <a:t>Requires: good </a:t>
            </a:r>
            <a:r>
              <a:rPr lang="en-US" kern="0" dirty="0" smtClean="0">
                <a:solidFill>
                  <a:srgbClr val="0033CC"/>
                </a:solidFill>
              </a:rPr>
              <a:t>learning and inference </a:t>
            </a:r>
            <a:r>
              <a:rPr lang="en-US" kern="0" dirty="0" smtClean="0"/>
              <a:t>models &amp;  </a:t>
            </a:r>
            <a:r>
              <a:rPr lang="en-US" kern="0" dirty="0" smtClean="0">
                <a:solidFill>
                  <a:srgbClr val="0033CC"/>
                </a:solidFill>
              </a:rPr>
              <a:t>knowledge</a:t>
            </a:r>
          </a:p>
        </p:txBody>
      </p:sp>
      <p:sp>
        <p:nvSpPr>
          <p:cNvPr id="24" name="Rectangle 19"/>
          <p:cNvSpPr txBox="1">
            <a:spLocks noChangeArrowheads="1"/>
          </p:cNvSpPr>
          <p:nvPr/>
        </p:nvSpPr>
        <p:spPr bwMode="auto">
          <a:xfrm>
            <a:off x="152400" y="1016381"/>
            <a:ext cx="891540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algn="just" eaLnBrk="1" hangingPunct="1">
              <a:lnSpc>
                <a:spcPct val="90000"/>
              </a:lnSpc>
              <a:buFont typeface="Wingdings" pitchFamily="2" charset="2"/>
              <a:buNone/>
            </a:pPr>
            <a:r>
              <a:rPr lang="en-US" sz="2000" kern="0" dirty="0" smtClean="0"/>
              <a:t>(ENGLAND, June, 1989) - </a:t>
            </a:r>
            <a:r>
              <a:rPr lang="en-US" sz="2000" kern="0" dirty="0" smtClean="0">
                <a:solidFill>
                  <a:srgbClr val="FF0000"/>
                </a:solidFill>
              </a:rPr>
              <a:t>Christopher Robin </a:t>
            </a:r>
            <a:r>
              <a:rPr lang="en-US" sz="2000" kern="0" dirty="0" smtClean="0"/>
              <a:t>is alive and well.  </a:t>
            </a:r>
            <a:r>
              <a:rPr lang="en-US" sz="2000" kern="0" dirty="0" smtClean="0">
                <a:solidFill>
                  <a:srgbClr val="FF0000"/>
                </a:solidFill>
              </a:rPr>
              <a:t>He</a:t>
            </a:r>
            <a:r>
              <a:rPr lang="en-US" sz="2000" kern="0" dirty="0" smtClean="0"/>
              <a:t> lives in England.  </a:t>
            </a:r>
            <a:r>
              <a:rPr lang="en-US" sz="2000" kern="0" dirty="0" smtClean="0">
                <a:solidFill>
                  <a:srgbClr val="FF0000"/>
                </a:solidFill>
              </a:rPr>
              <a:t>He</a:t>
            </a:r>
            <a:r>
              <a:rPr lang="en-US" sz="2000" kern="0" dirty="0" smtClean="0"/>
              <a:t> is the same person that you read about in the book, Winnie the Pooh. As a boy, </a:t>
            </a:r>
            <a:r>
              <a:rPr lang="en-US" sz="2000" kern="0" dirty="0" smtClean="0">
                <a:solidFill>
                  <a:srgbClr val="FF0000"/>
                </a:solidFill>
              </a:rPr>
              <a:t>Chris</a:t>
            </a:r>
            <a:r>
              <a:rPr lang="en-US" sz="2000" kern="0" dirty="0" smtClean="0"/>
              <a:t> lived in a pretty home called </a:t>
            </a:r>
            <a:r>
              <a:rPr lang="en-US" sz="2000" kern="0" dirty="0" err="1" smtClean="0"/>
              <a:t>Cotchfield</a:t>
            </a:r>
            <a:r>
              <a:rPr lang="en-US" sz="2000" kern="0" dirty="0" smtClean="0"/>
              <a:t> Farm.  When </a:t>
            </a:r>
            <a:r>
              <a:rPr lang="en-US" sz="2000" kern="0" dirty="0" smtClean="0">
                <a:solidFill>
                  <a:srgbClr val="FF0000"/>
                </a:solidFill>
              </a:rPr>
              <a:t>Chris</a:t>
            </a:r>
            <a:r>
              <a:rPr lang="en-US" sz="2000" kern="0" dirty="0" smtClean="0"/>
              <a:t> was three years old, </a:t>
            </a:r>
            <a:r>
              <a:rPr lang="en-US" sz="2000" kern="0" dirty="0" smtClean="0">
                <a:solidFill>
                  <a:srgbClr val="FF0000"/>
                </a:solidFill>
              </a:rPr>
              <a:t>his</a:t>
            </a:r>
            <a:r>
              <a:rPr lang="en-US" sz="2000" kern="0" dirty="0" smtClean="0"/>
              <a:t> father wrote a poem about </a:t>
            </a:r>
            <a:r>
              <a:rPr lang="en-US" sz="2000" kern="0" dirty="0" smtClean="0">
                <a:solidFill>
                  <a:srgbClr val="FF0000"/>
                </a:solidFill>
              </a:rPr>
              <a:t>him</a:t>
            </a:r>
            <a:r>
              <a:rPr lang="en-US" sz="2000" kern="0" dirty="0" smtClean="0"/>
              <a:t>.  The poem was printed in a magazine for others to read.  </a:t>
            </a:r>
            <a:r>
              <a:rPr lang="en-US" sz="2000" kern="0" dirty="0" smtClean="0">
                <a:solidFill>
                  <a:srgbClr val="FF0000"/>
                </a:solidFill>
              </a:rPr>
              <a:t>Mr. Robin </a:t>
            </a:r>
            <a:r>
              <a:rPr lang="en-US" sz="2000" kern="0" dirty="0" smtClean="0"/>
              <a:t>then wrote a book.  </a:t>
            </a:r>
            <a:r>
              <a:rPr lang="en-US" sz="2000" kern="0" dirty="0" smtClean="0">
                <a:solidFill>
                  <a:srgbClr val="FF0000"/>
                </a:solidFill>
              </a:rPr>
              <a:t>He</a:t>
            </a:r>
            <a:r>
              <a:rPr lang="en-US" sz="2000" kern="0" dirty="0" smtClean="0"/>
              <a:t> made up a fairy tale land where Chris lived.  </a:t>
            </a:r>
            <a:r>
              <a:rPr lang="en-US" sz="2000" kern="0" dirty="0" smtClean="0">
                <a:solidFill>
                  <a:srgbClr val="FF0000"/>
                </a:solidFill>
              </a:rPr>
              <a:t>His</a:t>
            </a:r>
            <a:r>
              <a:rPr lang="en-US" sz="2000" kern="0" dirty="0" smtClean="0"/>
              <a:t> friends were animals.  There was a bear called Winnie the Pooh.  There was also an owl and a young pig, called a piglet.  All the animals were stuffed toys that </a:t>
            </a:r>
            <a:r>
              <a:rPr lang="en-US" sz="2000" kern="0" dirty="0" smtClean="0">
                <a:solidFill>
                  <a:srgbClr val="FF0000"/>
                </a:solidFill>
              </a:rPr>
              <a:t>Chris</a:t>
            </a:r>
            <a:r>
              <a:rPr lang="en-US" sz="2000" kern="0" dirty="0" smtClean="0"/>
              <a:t> owned.  </a:t>
            </a:r>
            <a:r>
              <a:rPr lang="en-US" sz="2000" kern="0" dirty="0" smtClean="0">
                <a:solidFill>
                  <a:srgbClr val="FF0000"/>
                </a:solidFill>
              </a:rPr>
              <a:t>Mr. Robin </a:t>
            </a:r>
            <a:r>
              <a:rPr lang="en-US" sz="2000" kern="0" dirty="0" smtClean="0"/>
              <a:t>made them come to life with </a:t>
            </a:r>
            <a:r>
              <a:rPr lang="en-US" sz="2000" kern="0" dirty="0" smtClean="0">
                <a:solidFill>
                  <a:srgbClr val="FF0000"/>
                </a:solidFill>
              </a:rPr>
              <a:t>his</a:t>
            </a:r>
            <a:r>
              <a:rPr lang="en-US" sz="2000" kern="0" dirty="0" smtClean="0"/>
              <a:t> words.  The places in the story were all near </a:t>
            </a:r>
            <a:r>
              <a:rPr lang="en-US" sz="2000" kern="0" dirty="0" err="1" smtClean="0"/>
              <a:t>Cotchfield</a:t>
            </a:r>
            <a:r>
              <a:rPr lang="en-US" sz="2000" kern="0" dirty="0" smtClean="0"/>
              <a:t> Farm. Winnie the Pooh was written in 1925.  Children still love to read about </a:t>
            </a:r>
            <a:r>
              <a:rPr lang="en-US" sz="2000" kern="0" dirty="0" smtClean="0">
                <a:solidFill>
                  <a:srgbClr val="FF0000"/>
                </a:solidFill>
              </a:rPr>
              <a:t>Christopher Robin </a:t>
            </a:r>
            <a:r>
              <a:rPr lang="en-US" sz="2000" kern="0" dirty="0" smtClean="0"/>
              <a:t>and </a:t>
            </a:r>
            <a:r>
              <a:rPr lang="en-US" sz="2000" kern="0" dirty="0" smtClean="0">
                <a:solidFill>
                  <a:srgbClr val="FF0000"/>
                </a:solidFill>
              </a:rPr>
              <a:t>his</a:t>
            </a:r>
            <a:r>
              <a:rPr lang="en-US" sz="2000" kern="0" dirty="0" smtClean="0"/>
              <a:t> animal friends.  Most people don't know </a:t>
            </a:r>
            <a:r>
              <a:rPr lang="en-US" sz="2000" kern="0" dirty="0" smtClean="0">
                <a:solidFill>
                  <a:srgbClr val="FF0000"/>
                </a:solidFill>
              </a:rPr>
              <a:t>he</a:t>
            </a:r>
            <a:r>
              <a:rPr lang="en-US" sz="2000" kern="0" dirty="0" smtClean="0"/>
              <a:t> is a real person who is grown now.  </a:t>
            </a:r>
            <a:r>
              <a:rPr lang="en-US" sz="2000" kern="0" dirty="0" smtClean="0">
                <a:solidFill>
                  <a:srgbClr val="FF0000"/>
                </a:solidFill>
              </a:rPr>
              <a:t>He</a:t>
            </a:r>
            <a:r>
              <a:rPr lang="en-US" sz="2000" kern="0" dirty="0" smtClean="0"/>
              <a:t> has written two books of </a:t>
            </a:r>
            <a:r>
              <a:rPr lang="en-US" sz="2000" kern="0" dirty="0" smtClean="0">
                <a:solidFill>
                  <a:srgbClr val="FF0000"/>
                </a:solidFill>
              </a:rPr>
              <a:t>his</a:t>
            </a:r>
            <a:r>
              <a:rPr lang="en-US" sz="2000" kern="0" dirty="0" smtClean="0"/>
              <a:t> own.  They tell what it is like to be famous.</a:t>
            </a:r>
          </a:p>
        </p:txBody>
      </p:sp>
      <p:cxnSp>
        <p:nvCxnSpPr>
          <p:cNvPr id="3" name="Straight Connector 2"/>
          <p:cNvCxnSpPr/>
          <p:nvPr/>
        </p:nvCxnSpPr>
        <p:spPr>
          <a:xfrm>
            <a:off x="976952" y="2133600"/>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23</a:t>
            </a:fld>
            <a:endParaRPr lang="en-US" altLang="zh-TW"/>
          </a:p>
        </p:txBody>
      </p:sp>
    </p:spTree>
    <p:extLst>
      <p:ext uri="{BB962C8B-B14F-4D97-AF65-F5344CB8AC3E}">
        <p14:creationId xmlns:p14="http://schemas.microsoft.com/office/powerpoint/2010/main" val="22533019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Advances in Co-reference </a:t>
            </a:r>
            <a:r>
              <a:rPr lang="en-US" sz="1600" dirty="0" smtClean="0"/>
              <a:t>[Chang, Peng, Samdani, Khashabi]</a:t>
            </a:r>
            <a:endParaRPr lang="en-US" dirty="0"/>
          </a:p>
        </p:txBody>
      </p:sp>
      <p:sp>
        <p:nvSpPr>
          <p:cNvPr id="3" name="Content Placeholder 2"/>
          <p:cNvSpPr>
            <a:spLocks noGrp="1"/>
          </p:cNvSpPr>
          <p:nvPr>
            <p:ph idx="1"/>
          </p:nvPr>
        </p:nvSpPr>
        <p:spPr>
          <a:xfrm>
            <a:off x="457200" y="1219200"/>
            <a:ext cx="8534400" cy="4953000"/>
          </a:xfrm>
        </p:spPr>
        <p:txBody>
          <a:bodyPr/>
          <a:lstStyle/>
          <a:p>
            <a:r>
              <a:rPr lang="en-US" dirty="0" smtClean="0"/>
              <a:t>Latent </a:t>
            </a:r>
            <a:r>
              <a:rPr lang="en-US" dirty="0"/>
              <a:t>Left-linking Model (L3M</a:t>
            </a:r>
            <a:r>
              <a:rPr lang="en-US" dirty="0" smtClean="0"/>
              <a:t>) model </a:t>
            </a:r>
            <a:r>
              <a:rPr lang="en-US" altLang="zh-TW" sz="2000" dirty="0"/>
              <a:t>[</a:t>
            </a:r>
            <a:r>
              <a:rPr lang="en-US" sz="2000" dirty="0"/>
              <a:t>ICML </a:t>
            </a:r>
            <a:r>
              <a:rPr lang="en-US" sz="2000" dirty="0" smtClean="0"/>
              <a:t>14]</a:t>
            </a:r>
          </a:p>
          <a:p>
            <a:pPr lvl="1"/>
            <a:r>
              <a:rPr lang="en-US" smtClean="0"/>
              <a:t>A latent variable structured prediction model for discriminative supervised clustering.  </a:t>
            </a:r>
            <a:r>
              <a:rPr lang="en-US" smtClean="0">
                <a:solidFill>
                  <a:srgbClr val="0033CC"/>
                </a:solidFill>
              </a:rPr>
              <a:t>Jointly</a:t>
            </a:r>
            <a:r>
              <a:rPr lang="en-US" smtClean="0"/>
              <a:t> learns a similarity function and performs inference, assuming a </a:t>
            </a:r>
            <a:r>
              <a:rPr lang="en-US" smtClean="0">
                <a:solidFill>
                  <a:srgbClr val="0033CC"/>
                </a:solidFill>
              </a:rPr>
              <a:t>latent left linking forest </a:t>
            </a:r>
            <a:r>
              <a:rPr lang="en-US" smtClean="0"/>
              <a:t>of mentions.</a:t>
            </a:r>
            <a:endParaRPr lang="en-US" dirty="0"/>
          </a:p>
          <a:p>
            <a:r>
              <a:rPr lang="en-US" dirty="0" smtClean="0"/>
              <a:t>Joint </a:t>
            </a:r>
            <a:r>
              <a:rPr lang="en-US" dirty="0"/>
              <a:t>mention identification </a:t>
            </a:r>
            <a:r>
              <a:rPr lang="en-US" dirty="0" smtClean="0"/>
              <a:t>&amp; </a:t>
            </a:r>
            <a:r>
              <a:rPr lang="en-US" dirty="0"/>
              <a:t>co-reference </a:t>
            </a:r>
            <a:r>
              <a:rPr lang="en-US" dirty="0" smtClean="0"/>
              <a:t>resolution </a:t>
            </a:r>
            <a:r>
              <a:rPr lang="en-US" sz="2000" dirty="0" smtClean="0"/>
              <a:t>[CoNLL’15]</a:t>
            </a:r>
          </a:p>
          <a:p>
            <a:pPr lvl="1"/>
            <a:r>
              <a:rPr lang="en-US" smtClean="0"/>
              <a:t>Augment the ILP based Inference formulation with “</a:t>
            </a:r>
            <a:r>
              <a:rPr lang="en-US" smtClean="0">
                <a:solidFill>
                  <a:srgbClr val="0033CC"/>
                </a:solidFill>
              </a:rPr>
              <a:t>a legitimate mention</a:t>
            </a:r>
            <a:r>
              <a:rPr lang="en-US" smtClean="0"/>
              <a:t>” variable, to </a:t>
            </a:r>
            <a:r>
              <a:rPr lang="en-US" smtClean="0">
                <a:solidFill>
                  <a:srgbClr val="0033CC"/>
                </a:solidFill>
              </a:rPr>
              <a:t>jointly</a:t>
            </a:r>
            <a:r>
              <a:rPr lang="en-US" smtClean="0"/>
              <a:t> determine if the mention is legitimate and what to co-ref it with</a:t>
            </a:r>
            <a:endParaRPr lang="en-US" dirty="0" smtClean="0"/>
          </a:p>
          <a:p>
            <a:r>
              <a:rPr lang="en-US" dirty="0" smtClean="0"/>
              <a:t>Hard Co-reference Problems </a:t>
            </a:r>
            <a:r>
              <a:rPr lang="en-US" sz="2000" dirty="0" smtClean="0"/>
              <a:t>[NAACL’15]</a:t>
            </a:r>
          </a:p>
          <a:p>
            <a:endParaRPr lang="en-US" dirty="0"/>
          </a:p>
          <a:p>
            <a:endParaRPr lang="en-US" dirty="0"/>
          </a:p>
          <a:p>
            <a:endParaRPr lang="en-US" dirty="0"/>
          </a:p>
          <a:p>
            <a:endParaRPr lang="en-US" dirty="0"/>
          </a:p>
          <a:p>
            <a:endParaRPr lang="en-US" dirty="0" smtClean="0"/>
          </a:p>
          <a:p>
            <a:pPr marL="0" indent="0">
              <a:buNone/>
            </a:pPr>
            <a:endParaRPr lang="en-US" dirty="0"/>
          </a:p>
        </p:txBody>
      </p:sp>
      <p:sp>
        <p:nvSpPr>
          <p:cNvPr id="5" name="Rectangle 4"/>
          <p:cNvSpPr/>
          <p:nvPr/>
        </p:nvSpPr>
        <p:spPr>
          <a:xfrm>
            <a:off x="5078104" y="143470"/>
            <a:ext cx="3581400" cy="923330"/>
          </a:xfrm>
          <a:prstGeom prst="rect">
            <a:avLst/>
          </a:prstGeom>
          <a:solidFill>
            <a:srgbClr val="FFFFCC"/>
          </a:solidFill>
          <a:ln>
            <a:solidFill>
              <a:srgbClr val="FF0000"/>
            </a:solidFill>
          </a:ln>
        </p:spPr>
        <p:txBody>
          <a:bodyPr wrap="square">
            <a:spAutoFit/>
          </a:bodyPr>
          <a:lstStyle/>
          <a:p>
            <a:r>
              <a:rPr lang="en-US" dirty="0">
                <a:latin typeface="+mn-lt"/>
              </a:rPr>
              <a:t>All together, </a:t>
            </a:r>
            <a:r>
              <a:rPr lang="en-US" dirty="0" smtClean="0">
                <a:latin typeface="+mn-lt"/>
              </a:rPr>
              <a:t>the outcome is </a:t>
            </a:r>
            <a:r>
              <a:rPr lang="en-US" dirty="0">
                <a:latin typeface="+mn-lt"/>
              </a:rPr>
              <a:t>the </a:t>
            </a:r>
            <a:r>
              <a:rPr lang="en-US" dirty="0">
                <a:solidFill>
                  <a:srgbClr val="FF0000"/>
                </a:solidFill>
                <a:latin typeface="+mn-lt"/>
              </a:rPr>
              <a:t>best end-to-end </a:t>
            </a:r>
            <a:r>
              <a:rPr lang="en-US" dirty="0" smtClean="0">
                <a:solidFill>
                  <a:srgbClr val="FF0000"/>
                </a:solidFill>
                <a:latin typeface="+mn-lt"/>
              </a:rPr>
              <a:t>coreference</a:t>
            </a:r>
            <a:r>
              <a:rPr lang="en-US" dirty="0" smtClean="0">
                <a:latin typeface="+mn-lt"/>
              </a:rPr>
              <a:t> results </a:t>
            </a:r>
            <a:r>
              <a:rPr lang="en-US" dirty="0">
                <a:latin typeface="+mn-lt"/>
              </a:rPr>
              <a:t>on </a:t>
            </a:r>
            <a:r>
              <a:rPr lang="en-US" dirty="0" err="1">
                <a:latin typeface="+mn-lt"/>
              </a:rPr>
              <a:t>CoNLL</a:t>
            </a:r>
            <a:r>
              <a:rPr lang="en-US" dirty="0">
                <a:latin typeface="+mn-lt"/>
              </a:rPr>
              <a:t> data and on </a:t>
            </a:r>
            <a:r>
              <a:rPr lang="en-US" dirty="0" smtClean="0">
                <a:latin typeface="+mn-lt"/>
              </a:rPr>
              <a:t>ACE </a:t>
            </a:r>
            <a:r>
              <a:rPr lang="en-US" dirty="0" smtClean="0">
                <a:solidFill>
                  <a:srgbClr val="FF0000"/>
                </a:solidFill>
                <a:latin typeface="+mn-lt"/>
              </a:rPr>
              <a:t>[CoNLL’15]</a:t>
            </a:r>
            <a:endParaRPr lang="en-US" dirty="0">
              <a:solidFill>
                <a:srgbClr val="FF0000"/>
              </a:solidFill>
              <a:latin typeface="+mn-lt"/>
            </a:endParaRPr>
          </a:p>
        </p:txBody>
      </p:sp>
      <p:sp>
        <p:nvSpPr>
          <p:cNvPr id="6" name="Right Arrow 5"/>
          <p:cNvSpPr/>
          <p:nvPr/>
        </p:nvSpPr>
        <p:spPr>
          <a:xfrm>
            <a:off x="144440" y="4128448"/>
            <a:ext cx="6096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24</a:t>
            </a:fld>
            <a:endParaRPr lang="en-US" altLang="zh-TW"/>
          </a:p>
        </p:txBody>
      </p:sp>
    </p:spTree>
    <p:extLst>
      <p:ext uri="{BB962C8B-B14F-4D97-AF65-F5344CB8AC3E}">
        <p14:creationId xmlns:p14="http://schemas.microsoft.com/office/powerpoint/2010/main" val="1422307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lstStyle/>
          <a:p>
            <a:pPr>
              <a:spcBef>
                <a:spcPts val="0"/>
              </a:spcBef>
            </a:pPr>
            <a:r>
              <a:rPr lang="en-US" dirty="0" smtClean="0"/>
              <a:t>When </a:t>
            </a:r>
            <a:r>
              <a:rPr lang="en-US" dirty="0">
                <a:solidFill>
                  <a:srgbClr val="0033CC"/>
                </a:solidFill>
              </a:rPr>
              <a:t>Tina </a:t>
            </a:r>
            <a:r>
              <a:rPr lang="en-US" dirty="0" smtClean="0">
                <a:solidFill>
                  <a:srgbClr val="0033CC"/>
                </a:solidFill>
              </a:rPr>
              <a:t>pressed </a:t>
            </a:r>
            <a:r>
              <a:rPr lang="en-US" dirty="0">
                <a:solidFill>
                  <a:srgbClr val="0033CC"/>
                </a:solidFill>
              </a:rPr>
              <a:t>Joan to the floor </a:t>
            </a:r>
            <a:r>
              <a:rPr lang="en-US" dirty="0">
                <a:solidFill>
                  <a:srgbClr val="FF0000"/>
                </a:solidFill>
              </a:rPr>
              <a:t>she</a:t>
            </a:r>
            <a:r>
              <a:rPr lang="en-US" dirty="0"/>
              <a:t> was punished.</a:t>
            </a:r>
          </a:p>
          <a:p>
            <a:pPr>
              <a:spcBef>
                <a:spcPts val="0"/>
              </a:spcBef>
            </a:pPr>
            <a:endParaRPr lang="en-US" dirty="0"/>
          </a:p>
          <a:p>
            <a:pPr>
              <a:spcBef>
                <a:spcPts val="0"/>
              </a:spcBef>
            </a:pPr>
            <a:r>
              <a:rPr lang="en-US" dirty="0"/>
              <a:t>When </a:t>
            </a:r>
            <a:r>
              <a:rPr lang="en-US" dirty="0">
                <a:solidFill>
                  <a:srgbClr val="0033CC"/>
                </a:solidFill>
              </a:rPr>
              <a:t>Tina </a:t>
            </a:r>
            <a:r>
              <a:rPr lang="en-US" dirty="0" smtClean="0">
                <a:solidFill>
                  <a:srgbClr val="0033CC"/>
                </a:solidFill>
              </a:rPr>
              <a:t>pressed </a:t>
            </a:r>
            <a:r>
              <a:rPr lang="en-US" dirty="0">
                <a:solidFill>
                  <a:srgbClr val="0033CC"/>
                </a:solidFill>
              </a:rPr>
              <a:t>Joan to the floor </a:t>
            </a:r>
            <a:r>
              <a:rPr lang="en-US" dirty="0">
                <a:solidFill>
                  <a:srgbClr val="FF0000"/>
                </a:solidFill>
              </a:rPr>
              <a:t>she</a:t>
            </a:r>
            <a:r>
              <a:rPr lang="en-US" dirty="0"/>
              <a:t> was hurt.</a:t>
            </a:r>
          </a:p>
          <a:p>
            <a:pPr>
              <a:spcBef>
                <a:spcPts val="0"/>
              </a:spcBef>
            </a:pPr>
            <a:endParaRPr lang="en-US" dirty="0"/>
          </a:p>
          <a:p>
            <a:pPr>
              <a:spcBef>
                <a:spcPts val="0"/>
              </a:spcBef>
            </a:pPr>
            <a:r>
              <a:rPr lang="en-US" dirty="0"/>
              <a:t>When </a:t>
            </a:r>
            <a:r>
              <a:rPr lang="en-US" dirty="0">
                <a:solidFill>
                  <a:srgbClr val="0033CC"/>
                </a:solidFill>
              </a:rPr>
              <a:t>Tina </a:t>
            </a:r>
            <a:r>
              <a:rPr lang="en-US" dirty="0" smtClean="0">
                <a:solidFill>
                  <a:srgbClr val="0033CC"/>
                </a:solidFill>
              </a:rPr>
              <a:t>pressed charges against Joan </a:t>
            </a:r>
            <a:r>
              <a:rPr lang="en-US" dirty="0" smtClean="0">
                <a:solidFill>
                  <a:srgbClr val="FF0000"/>
                </a:solidFill>
              </a:rPr>
              <a:t>she</a:t>
            </a:r>
            <a:r>
              <a:rPr lang="en-US" dirty="0" smtClean="0"/>
              <a:t> was jailed.</a:t>
            </a:r>
          </a:p>
          <a:p>
            <a:pPr>
              <a:spcBef>
                <a:spcPts val="0"/>
              </a:spcBef>
            </a:pPr>
            <a:endParaRPr lang="en-US" dirty="0"/>
          </a:p>
          <a:p>
            <a:pPr>
              <a:spcBef>
                <a:spcPts val="0"/>
              </a:spcBef>
            </a:pPr>
            <a:endParaRPr lang="en-US" dirty="0" smtClean="0"/>
          </a:p>
          <a:p>
            <a:pPr>
              <a:spcBef>
                <a:spcPts val="0"/>
              </a:spcBef>
            </a:pPr>
            <a:endParaRPr lang="en-US" dirty="0"/>
          </a:p>
          <a:p>
            <a:pPr>
              <a:spcBef>
                <a:spcPts val="0"/>
              </a:spcBef>
            </a:pPr>
            <a:r>
              <a:rPr lang="en-US" smtClean="0"/>
              <a:t>Requires, among other things, thinking about the structure of the sentence – who does what to whom</a:t>
            </a:r>
            <a:endParaRPr lang="en-US" dirty="0"/>
          </a:p>
          <a:p>
            <a:pPr>
              <a:spcBef>
                <a:spcPts val="0"/>
              </a:spcBef>
            </a:pPr>
            <a:endParaRPr lang="en-US" dirty="0" smtClean="0"/>
          </a:p>
          <a:p>
            <a:pPr>
              <a:spcBef>
                <a:spcPts val="0"/>
              </a:spcBef>
            </a:pPr>
            <a:endParaRPr lang="en-US" dirty="0"/>
          </a:p>
          <a:p>
            <a:endParaRPr lang="en-US" dirty="0"/>
          </a:p>
          <a:p>
            <a:endParaRPr lang="en-US" dirty="0"/>
          </a:p>
          <a:p>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Pronoun Resolution can be Really Hard </a:t>
            </a:r>
            <a:endParaRPr lang="en-US" dirty="0"/>
          </a:p>
        </p:txBody>
      </p:sp>
      <p:cxnSp>
        <p:nvCxnSpPr>
          <p:cNvPr id="6" name="Straight Arrow Connector 5"/>
          <p:cNvCxnSpPr/>
          <p:nvPr/>
        </p:nvCxnSpPr>
        <p:spPr>
          <a:xfrm flipH="1">
            <a:off x="2057400" y="1600200"/>
            <a:ext cx="3581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429000" y="2389496"/>
            <a:ext cx="2209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504795" y="3124200"/>
            <a:ext cx="66740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25</a:t>
            </a:fld>
            <a:endParaRPr lang="en-US" altLang="zh-TW"/>
          </a:p>
        </p:txBody>
      </p:sp>
    </p:spTree>
    <p:extLst>
      <p:ext uri="{BB962C8B-B14F-4D97-AF65-F5344CB8AC3E}">
        <p14:creationId xmlns:p14="http://schemas.microsoft.com/office/powerpoint/2010/main" val="33273631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1000"/>
                                        <p:tgtEl>
                                          <p:spTgt spid="7"/>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Co-reference Problems</a:t>
            </a:r>
            <a:endParaRPr lang="en-US" dirty="0"/>
          </a:p>
        </p:txBody>
      </p:sp>
      <p:sp>
        <p:nvSpPr>
          <p:cNvPr id="3" name="Content Placeholder 2"/>
          <p:cNvSpPr>
            <a:spLocks noGrp="1"/>
          </p:cNvSpPr>
          <p:nvPr>
            <p:ph idx="1"/>
          </p:nvPr>
        </p:nvSpPr>
        <p:spPr>
          <a:xfrm>
            <a:off x="457200" y="1066800"/>
            <a:ext cx="8229600" cy="4953000"/>
          </a:xfrm>
        </p:spPr>
        <p:txBody>
          <a:bodyPr/>
          <a:lstStyle/>
          <a:p>
            <a:r>
              <a:rPr lang="en-US" dirty="0" smtClean="0"/>
              <a:t>Requires knowledge Acquisition</a:t>
            </a:r>
          </a:p>
          <a:p>
            <a:pPr lvl="1"/>
            <a:r>
              <a:rPr lang="en-US" smtClean="0"/>
              <a:t>The </a:t>
            </a:r>
            <a:r>
              <a:rPr lang="en-US" smtClean="0">
                <a:solidFill>
                  <a:srgbClr val="00B050"/>
                </a:solidFill>
              </a:rPr>
              <a:t>bee</a:t>
            </a:r>
            <a:r>
              <a:rPr lang="en-US" smtClean="0">
                <a:solidFill>
                  <a:srgbClr val="0033CC"/>
                </a:solidFill>
              </a:rPr>
              <a:t> </a:t>
            </a:r>
            <a:r>
              <a:rPr lang="en-US" smtClean="0"/>
              <a:t>landed on the </a:t>
            </a:r>
            <a:r>
              <a:rPr lang="en-US" smtClean="0">
                <a:solidFill>
                  <a:srgbClr val="0033CC"/>
                </a:solidFill>
              </a:rPr>
              <a:t>flower</a:t>
            </a:r>
            <a:r>
              <a:rPr lang="en-US" smtClean="0"/>
              <a:t> because </a:t>
            </a:r>
            <a:r>
              <a:rPr lang="en-US" smtClean="0">
                <a:solidFill>
                  <a:srgbClr val="FF0000"/>
                </a:solidFill>
              </a:rPr>
              <a:t>it</a:t>
            </a:r>
            <a:r>
              <a:rPr lang="en-US" smtClean="0"/>
              <a:t> </a:t>
            </a:r>
            <a:r>
              <a:rPr lang="en-US" smtClean="0">
                <a:solidFill>
                  <a:srgbClr val="0033CC"/>
                </a:solidFill>
              </a:rPr>
              <a:t>had</a:t>
            </a:r>
            <a:r>
              <a:rPr lang="en-US" smtClean="0"/>
              <a:t>/</a:t>
            </a:r>
            <a:r>
              <a:rPr lang="en-US" smtClean="0">
                <a:solidFill>
                  <a:srgbClr val="00B050"/>
                </a:solidFill>
              </a:rPr>
              <a:t>wanted</a:t>
            </a:r>
            <a:r>
              <a:rPr lang="en-US" smtClean="0"/>
              <a:t> pollen. </a:t>
            </a:r>
            <a:endParaRPr lang="en-US" dirty="0" smtClean="0"/>
          </a:p>
          <a:p>
            <a:pPr lvl="2"/>
            <a:r>
              <a:rPr lang="en-US" smtClean="0"/>
              <a:t>Lexical knowledge</a:t>
            </a:r>
            <a:endParaRPr lang="en-US" dirty="0"/>
          </a:p>
          <a:p>
            <a:pPr lvl="1"/>
            <a:endParaRPr lang="en-US" dirty="0" smtClean="0">
              <a:solidFill>
                <a:srgbClr val="FF0000"/>
              </a:solidFill>
            </a:endParaRPr>
          </a:p>
          <a:p>
            <a:pPr lvl="1"/>
            <a:r>
              <a:rPr lang="en-US" smtClean="0">
                <a:solidFill>
                  <a:srgbClr val="FF0000"/>
                </a:solidFill>
              </a:rPr>
              <a:t>John Doe </a:t>
            </a:r>
            <a:r>
              <a:rPr lang="en-US" smtClean="0"/>
              <a:t>robbed Jim Roy. </a:t>
            </a:r>
            <a:r>
              <a:rPr lang="en-US" smtClean="0">
                <a:solidFill>
                  <a:srgbClr val="FF0000"/>
                </a:solidFill>
              </a:rPr>
              <a:t>He</a:t>
            </a:r>
            <a:r>
              <a:rPr lang="en-US" smtClean="0"/>
              <a:t> was arrested by the police.</a:t>
            </a:r>
            <a:endParaRPr lang="en-US" dirty="0" smtClean="0"/>
          </a:p>
          <a:p>
            <a:pPr lvl="1"/>
            <a:endParaRPr lang="en-US" dirty="0" smtClean="0"/>
          </a:p>
          <a:p>
            <a:pPr lvl="2"/>
            <a:r>
              <a:rPr lang="en-US" smtClean="0"/>
              <a:t>The </a:t>
            </a:r>
            <a:r>
              <a:rPr lang="en-US" smtClean="0">
                <a:solidFill>
                  <a:srgbClr val="FF0000"/>
                </a:solidFill>
              </a:rPr>
              <a:t>Subj of “rob” </a:t>
            </a:r>
            <a:r>
              <a:rPr lang="en-US" smtClean="0"/>
              <a:t>is more likely than the </a:t>
            </a:r>
            <a:r>
              <a:rPr lang="en-US" smtClean="0">
                <a:solidFill>
                  <a:srgbClr val="FF0000"/>
                </a:solidFill>
              </a:rPr>
              <a:t>Obj of “rob” </a:t>
            </a:r>
            <a:r>
              <a:rPr lang="en-US" smtClean="0"/>
              <a:t>to be the </a:t>
            </a:r>
            <a:r>
              <a:rPr lang="en-US" smtClean="0">
                <a:solidFill>
                  <a:srgbClr val="FF0000"/>
                </a:solidFill>
              </a:rPr>
              <a:t>Obj of “arrest”</a:t>
            </a:r>
            <a:endParaRPr lang="en-US" dirty="0">
              <a:solidFill>
                <a:srgbClr val="FF0000"/>
              </a:solidFill>
            </a:endParaRPr>
          </a:p>
          <a:p>
            <a:endParaRPr lang="en-US" dirty="0" smtClean="0"/>
          </a:p>
          <a:p>
            <a:r>
              <a:rPr lang="en-US" smtClean="0"/>
              <a:t>Requires an inference framework that can make use of this knowledge</a:t>
            </a:r>
            <a:endParaRPr lang="en-US" dirty="0" smtClean="0"/>
          </a:p>
          <a:p>
            <a:endParaRPr lang="en-US" dirty="0" smtClean="0"/>
          </a:p>
          <a:p>
            <a:endParaRPr lang="en-US" dirty="0"/>
          </a:p>
          <a:p>
            <a:endParaRPr lang="en-US" dirty="0"/>
          </a:p>
          <a:p>
            <a:endParaRPr lang="en-US" dirty="0"/>
          </a:p>
          <a:p>
            <a:endParaRPr lang="en-US" dirty="0" smtClean="0"/>
          </a:p>
          <a:p>
            <a:pPr marL="0" indent="0">
              <a:buNone/>
            </a:pPr>
            <a:endParaRPr lang="en-US" dirty="0"/>
          </a:p>
        </p:txBody>
      </p:sp>
      <p:cxnSp>
        <p:nvCxnSpPr>
          <p:cNvPr id="5" name="Straight Arrow Connector 4"/>
          <p:cNvCxnSpPr/>
          <p:nvPr/>
        </p:nvCxnSpPr>
        <p:spPr>
          <a:xfrm flipH="1">
            <a:off x="1738952" y="2590800"/>
            <a:ext cx="239110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AutoShape 191"/>
          <p:cNvSpPr>
            <a:spLocks noChangeArrowheads="1"/>
          </p:cNvSpPr>
          <p:nvPr/>
        </p:nvSpPr>
        <p:spPr bwMode="auto">
          <a:xfrm>
            <a:off x="6019800" y="152400"/>
            <a:ext cx="2971800" cy="685800"/>
          </a:xfrm>
          <a:prstGeom prst="wedgeRectCallout">
            <a:avLst>
              <a:gd name="adj1" fmla="val 12900"/>
              <a:gd name="adj2" fmla="val 397670"/>
            </a:avLst>
          </a:prstGeom>
          <a:solidFill>
            <a:srgbClr val="FFFFCC"/>
          </a:solidFill>
          <a:ln w="9525">
            <a:solidFill>
              <a:srgbClr val="FF9933"/>
            </a:solidFill>
            <a:miter lim="800000"/>
            <a:headEnd/>
            <a:tailEnd/>
          </a:ln>
        </p:spPr>
        <p:txBody>
          <a:bodyPr/>
          <a:lstStyle/>
          <a:p>
            <a:pPr algn="ctr"/>
            <a:r>
              <a:rPr lang="en-US" dirty="0" smtClean="0">
                <a:latin typeface="Calibri"/>
                <a:cs typeface="Arial" charset="0"/>
              </a:rPr>
              <a:t>Knowledge representation  called “</a:t>
            </a:r>
            <a:r>
              <a:rPr lang="en-US" b="1" dirty="0" smtClean="0">
                <a:latin typeface="Calibri"/>
                <a:cs typeface="Arial" charset="0"/>
              </a:rPr>
              <a:t>predicate schemas</a:t>
            </a:r>
            <a:r>
              <a:rPr lang="en-US" dirty="0" smtClean="0">
                <a:latin typeface="Calibri"/>
                <a:cs typeface="Arial" charset="0"/>
              </a:rPr>
              <a:t>”</a:t>
            </a:r>
            <a:endParaRPr lang="en-US" b="1" dirty="0">
              <a:solidFill>
                <a:srgbClr val="000000"/>
              </a:solidFill>
              <a:latin typeface="Calibri"/>
              <a:cs typeface="Arial" charset="0"/>
            </a:endParaRPr>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26</a:t>
            </a:fld>
            <a:endParaRPr lang="en-US" altLang="zh-TW"/>
          </a:p>
        </p:txBody>
      </p:sp>
    </p:spTree>
    <p:extLst>
      <p:ext uri="{BB962C8B-B14F-4D97-AF65-F5344CB8AC3E}">
        <p14:creationId xmlns:p14="http://schemas.microsoft.com/office/powerpoint/2010/main" val="3402876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 name="AutoShape 191"/>
              <p:cNvSpPr>
                <a:spLocks noChangeArrowheads="1"/>
              </p:cNvSpPr>
              <p:nvPr/>
            </p:nvSpPr>
            <p:spPr bwMode="auto">
              <a:xfrm>
                <a:off x="6553200" y="152400"/>
                <a:ext cx="2438400" cy="838200"/>
              </a:xfrm>
              <a:prstGeom prst="wedgeRectCallout">
                <a:avLst>
                  <a:gd name="adj1" fmla="val -149629"/>
                  <a:gd name="adj2" fmla="val 86318"/>
                </a:avLst>
              </a:prstGeom>
              <a:solidFill>
                <a:srgbClr val="FFFFCC"/>
              </a:solidFill>
              <a:ln w="9525">
                <a:solidFill>
                  <a:srgbClr val="FF9933"/>
                </a:solidFill>
                <a:miter lim="800000"/>
                <a:headEnd/>
                <a:tailEnd/>
              </a:ln>
            </p:spPr>
            <p:txBody>
              <a:bodyPr/>
              <a:lstStyle/>
              <a:p>
                <a:pPr algn="ctr"/>
                <a:r>
                  <a:rPr lang="en-US" dirty="0" smtClean="0">
                    <a:latin typeface="Calibri"/>
                    <a:cs typeface="Arial" charset="0"/>
                  </a:rPr>
                  <a:t>Variable </a:t>
                </a:r>
                <a14:m>
                  <m:oMath xmlns:m="http://schemas.openxmlformats.org/officeDocument/2006/math">
                    <m:r>
                      <a:rPr lang="en-US" altLang="zh-TW" b="1" i="1">
                        <a:latin typeface="Cambria Math"/>
                      </a:rPr>
                      <m:t>𝒚</m:t>
                    </m:r>
                    <m:r>
                      <a:rPr lang="en-US" altLang="zh-TW" b="1" i="1" baseline="-25000">
                        <a:latin typeface="Cambria Math"/>
                      </a:rPr>
                      <m:t>𝒖𝒗</m:t>
                    </m:r>
                  </m:oMath>
                </a14:m>
                <a:r>
                  <a:rPr lang="en-US" dirty="0" smtClean="0">
                    <a:latin typeface="Calibri"/>
                    <a:cs typeface="Arial" charset="0"/>
                  </a:rPr>
                  <a:t> indicates a coreference link </a:t>
                </a:r>
                <a:r>
                  <a:rPr lang="en-US" dirty="0" err="1" smtClean="0">
                    <a:latin typeface="Calibri"/>
                    <a:cs typeface="Arial" charset="0"/>
                  </a:rPr>
                  <a:t>u</a:t>
                </a:r>
                <a:r>
                  <a:rPr lang="en-US" dirty="0" err="1" smtClean="0">
                    <a:latin typeface="Calibri"/>
                    <a:cs typeface="Arial" charset="0"/>
                    <a:sym typeface="Wingdings" panose="05000000000000000000" pitchFamily="2" charset="2"/>
                  </a:rPr>
                  <a:t>v</a:t>
                </a:r>
                <a:endParaRPr lang="en-US" b="1" dirty="0">
                  <a:solidFill>
                    <a:srgbClr val="000000"/>
                  </a:solidFill>
                  <a:latin typeface="Calibri"/>
                  <a:cs typeface="Arial" charset="0"/>
                </a:endParaRPr>
              </a:p>
            </p:txBody>
          </p:sp>
        </mc:Choice>
        <mc:Fallback xmlns="">
          <p:sp>
            <p:nvSpPr>
              <p:cNvPr id="35" name="AutoShape 191"/>
              <p:cNvSpPr>
                <a:spLocks noRot="1" noChangeAspect="1" noMove="1" noResize="1" noEditPoints="1" noAdjustHandles="1" noChangeArrowheads="1" noChangeShapeType="1" noTextEdit="1"/>
              </p:cNvSpPr>
              <p:nvPr/>
            </p:nvSpPr>
            <p:spPr bwMode="auto">
              <a:xfrm>
                <a:off x="6553200" y="152400"/>
                <a:ext cx="2438400" cy="838200"/>
              </a:xfrm>
              <a:prstGeom prst="wedgeRectCallout">
                <a:avLst>
                  <a:gd name="adj1" fmla="val -149629"/>
                  <a:gd name="adj2" fmla="val 86318"/>
                </a:avLst>
              </a:prstGeom>
              <a:blipFill rotWithShape="1">
                <a:blip r:embed="rId2"/>
                <a:stretch>
                  <a:fillRect t="-2083" r="-1238"/>
                </a:stretch>
              </a:blipFill>
              <a:ln w="9525">
                <a:solidFill>
                  <a:srgbClr val="FF9933"/>
                </a:solidFill>
                <a:miter lim="800000"/>
                <a:headEnd/>
                <a:tailEnd/>
              </a:ln>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ILP Formulation of Coreference Resolution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04890" y="1116375"/>
                <a:ext cx="8229600" cy="4953000"/>
              </a:xfrm>
            </p:spPr>
            <p:txBody>
              <a:bodyPr/>
              <a:lstStyle/>
              <a:p>
                <a14:m>
                  <m:oMath xmlns:m="http://schemas.openxmlformats.org/officeDocument/2006/math">
                    <m:r>
                      <a:rPr lang="en-US" altLang="zh-TW" b="0" i="1" smtClean="0">
                        <a:latin typeface="Cambria Math"/>
                      </a:rPr>
                      <m:t>𝑦</m:t>
                    </m:r>
                    <m:r>
                      <a:rPr lang="en-US" altLang="zh-TW" b="0">
                        <a:latin typeface="Cambria Math"/>
                      </a:rPr>
                      <m:t>=</m:t>
                    </m:r>
                    <m:r>
                      <m:rPr>
                        <m:sty m:val="p"/>
                      </m:rPr>
                      <a:rPr lang="en-US" altLang="zh-TW" b="0" i="1">
                        <a:latin typeface="Cambria Math"/>
                      </a:rPr>
                      <m:t>arg</m:t>
                    </m:r>
                    <m:r>
                      <a:rPr lang="en-US" altLang="zh-TW" b="0">
                        <a:latin typeface="Cambria Math"/>
                      </a:rPr>
                      <m:t> </m:t>
                    </m:r>
                    <m:r>
                      <m:rPr>
                        <m:sty m:val="p"/>
                      </m:rPr>
                      <a:rPr lang="en-US" altLang="zh-TW" b="0" i="1">
                        <a:latin typeface="Cambria Math"/>
                      </a:rPr>
                      <m:t>ma</m:t>
                    </m:r>
                    <m:sSub>
                      <m:sSubPr>
                        <m:ctrlPr>
                          <a:rPr lang="en-US" altLang="zh-TW" i="1">
                            <a:latin typeface="Cambria Math"/>
                          </a:rPr>
                        </m:ctrlPr>
                      </m:sSubPr>
                      <m:e>
                        <m:r>
                          <m:rPr>
                            <m:sty m:val="p"/>
                          </m:rPr>
                          <a:rPr lang="en-US" altLang="zh-TW" b="0" i="1">
                            <a:latin typeface="Cambria Math"/>
                          </a:rPr>
                          <m:t>x</m:t>
                        </m:r>
                      </m:e>
                      <m:sub>
                        <m:r>
                          <a:rPr lang="en-US" altLang="zh-TW" b="0" i="1" smtClean="0">
                            <a:latin typeface="Cambria Math"/>
                          </a:rPr>
                          <m:t>𝑦</m:t>
                        </m:r>
                      </m:sub>
                    </m:sSub>
                    <m:r>
                      <a:rPr lang="en-US" altLang="zh-TW" b="0">
                        <a:latin typeface="Cambria Math"/>
                      </a:rPr>
                      <m:t> </m:t>
                    </m:r>
                    <m:r>
                      <a:rPr lang="en-US" altLang="zh-TW" b="0" i="1" smtClean="0">
                        <a:latin typeface="Cambria Math"/>
                      </a:rPr>
                      <m:t>∑</m:t>
                    </m:r>
                    <m:r>
                      <a:rPr lang="en-US" altLang="zh-TW" b="0" i="1" baseline="-25000" smtClean="0">
                        <a:latin typeface="Cambria Math"/>
                      </a:rPr>
                      <m:t>𝑢𝑣</m:t>
                    </m:r>
                    <m:r>
                      <a:rPr lang="en-US" altLang="zh-TW" b="0" i="1" smtClean="0">
                        <a:latin typeface="Cambria Math"/>
                      </a:rPr>
                      <m:t> </m:t>
                    </m:r>
                    <m:r>
                      <m:rPr>
                        <m:sty m:val="p"/>
                      </m:rPr>
                      <a:rPr lang="en-US" altLang="zh-TW" b="0" i="1">
                        <a:latin typeface="Cambria Math"/>
                      </a:rPr>
                      <m:t>w</m:t>
                    </m:r>
                    <m:r>
                      <m:rPr>
                        <m:sty m:val="p"/>
                      </m:rPr>
                      <a:rPr lang="en-US" altLang="zh-TW" b="0" i="0" baseline="-25000" smtClean="0">
                        <a:latin typeface="Cambria Math"/>
                      </a:rPr>
                      <m:t>uv</m:t>
                    </m:r>
                  </m:oMath>
                </a14:m>
                <a:r>
                  <a:rPr lang="en-US" altLang="zh-TW" baseline="30000" dirty="0" smtClean="0"/>
                  <a:t> </a:t>
                </a:r>
                <a14:m>
                  <m:oMath xmlns:m="http://schemas.openxmlformats.org/officeDocument/2006/math">
                    <m:r>
                      <a:rPr lang="en-US" altLang="zh-TW" b="0">
                        <a:latin typeface="Cambria Math"/>
                      </a:rPr>
                      <m:t>⋅</m:t>
                    </m:r>
                    <m:r>
                      <a:rPr lang="en-US" altLang="zh-TW" b="0" i="1" smtClean="0">
                        <a:latin typeface="Cambria Math"/>
                      </a:rPr>
                      <m:t>𝑦</m:t>
                    </m:r>
                    <m:r>
                      <a:rPr lang="en-US" altLang="zh-TW" b="0" i="1" baseline="-25000" smtClean="0">
                        <a:latin typeface="Cambria Math"/>
                      </a:rPr>
                      <m:t>𝑢𝑣</m:t>
                    </m:r>
                    <m:r>
                      <a:rPr lang="en-US" altLang="zh-TW" b="0" i="1" smtClean="0">
                        <a:latin typeface="Cambria Math"/>
                      </a:rPr>
                      <m:t> </m:t>
                    </m:r>
                  </m:oMath>
                </a14:m>
                <a:endParaRPr lang="en-US" altLang="zh-TW" dirty="0" smtClean="0"/>
              </a:p>
              <a:p>
                <a:pPr marL="0" indent="0">
                  <a:buNone/>
                </a:pPr>
                <a:r>
                  <a:rPr lang="en-US" dirty="0" smtClean="0"/>
                  <a:t>              </a:t>
                </a:r>
                <a:r>
                  <a:rPr lang="en-US" b="1" dirty="0" smtClean="0"/>
                  <a:t>s.t </a:t>
                </a:r>
                <a14:m>
                  <m:oMath xmlns:m="http://schemas.openxmlformats.org/officeDocument/2006/math">
                    <m:r>
                      <a:rPr lang="en-US" altLang="zh-TW" b="0" i="1">
                        <a:latin typeface="Cambria Math"/>
                      </a:rPr>
                      <m:t>∑</m:t>
                    </m:r>
                    <m:r>
                      <a:rPr lang="en-US" altLang="zh-TW" b="0" i="1" baseline="-25000">
                        <a:latin typeface="Cambria Math"/>
                      </a:rPr>
                      <m:t>𝑢</m:t>
                    </m:r>
                    <m:r>
                      <a:rPr lang="en-US" altLang="zh-TW" b="0" i="1" baseline="-25000" smtClean="0">
                        <a:latin typeface="Cambria Math"/>
                      </a:rPr>
                      <m:t>&lt;</m:t>
                    </m:r>
                    <m:r>
                      <a:rPr lang="en-US" altLang="zh-TW" b="0" i="1" baseline="-25000">
                        <a:latin typeface="Cambria Math"/>
                      </a:rPr>
                      <m:t>𝑣</m:t>
                    </m:r>
                    <m:r>
                      <a:rPr lang="en-US" altLang="zh-TW" b="0" i="1">
                        <a:latin typeface="Cambria Math"/>
                      </a:rPr>
                      <m:t> </m:t>
                    </m:r>
                    <m:r>
                      <a:rPr lang="en-US" altLang="zh-TW" b="0" i="1">
                        <a:latin typeface="Cambria Math"/>
                      </a:rPr>
                      <m:t>𝑦𝑢</m:t>
                    </m:r>
                    <m:r>
                      <a:rPr lang="zh-TW" altLang="en-US" b="0" i="1" baseline="-50000" smtClean="0">
                        <a:latin typeface="Cambria Math"/>
                      </a:rPr>
                      <m:t>𝑣</m:t>
                    </m:r>
                    <m:r>
                      <a:rPr lang="en-US" altLang="zh-TW" b="0" i="1">
                        <a:latin typeface="Cambria Math"/>
                      </a:rPr>
                      <m:t> </m:t>
                    </m:r>
                  </m:oMath>
                </a14:m>
                <a:r>
                  <a:rPr lang="en-US" altLang="zh-TW" dirty="0" smtClean="0"/>
                  <a:t> &lt;= 1,</a:t>
                </a:r>
                <a:r>
                  <a:rPr lang="en-US" altLang="zh-TW" dirty="0" smtClean="0">
                    <a:latin typeface="cmsy10"/>
                  </a:rPr>
                  <a:t> </a:t>
                </a:r>
                <a:r>
                  <a:rPr lang="en-US" altLang="zh-TW" dirty="0" smtClean="0">
                    <a:sym typeface="Symbol"/>
                  </a:rPr>
                  <a:t>v</a:t>
                </a:r>
              </a:p>
              <a:p>
                <a:pPr marL="0" indent="0">
                  <a:buNone/>
                </a:pPr>
                <a14:m>
                  <m:oMath xmlns:m="http://schemas.openxmlformats.org/officeDocument/2006/math">
                    <m:r>
                      <a:rPr lang="en-US" altLang="zh-TW" b="1" i="1" smtClean="0">
                        <a:latin typeface="Cambria Math"/>
                      </a:rPr>
                      <m:t>                    </m:t>
                    </m:r>
                    <m:r>
                      <a:rPr lang="en-US" altLang="zh-TW" b="0" i="1">
                        <a:latin typeface="Cambria Math"/>
                      </a:rPr>
                      <m:t>𝑦</m:t>
                    </m:r>
                    <m:r>
                      <a:rPr lang="en-US" altLang="zh-TW" b="0" i="1" baseline="-25000">
                        <a:latin typeface="Cambria Math"/>
                      </a:rPr>
                      <m:t>𝑢𝑣</m:t>
                    </m:r>
                    <m:r>
                      <a:rPr lang="en-US" altLang="zh-TW" b="0" i="1">
                        <a:latin typeface="Cambria Math"/>
                      </a:rPr>
                      <m:t> </m:t>
                    </m:r>
                  </m:oMath>
                </a14:m>
                <a:r>
                  <a:rPr lang="en-US" altLang="zh-TW" dirty="0">
                    <a:latin typeface="cmsy10"/>
                  </a:rPr>
                  <a:t> </a:t>
                </a:r>
                <a:r>
                  <a:rPr lang="en-US" altLang="zh-TW" dirty="0" smtClean="0">
                    <a:latin typeface="cmsy10"/>
                    <a:sym typeface="Symbol"/>
                  </a:rPr>
                  <a:t> </a:t>
                </a:r>
                <a:r>
                  <a:rPr lang="en-US" dirty="0" smtClean="0"/>
                  <a:t>{0,1} </a:t>
                </a:r>
              </a:p>
              <a:p>
                <a:endParaRPr lang="en-US" dirty="0" smtClean="0"/>
              </a:p>
              <a:p>
                <a:endParaRPr lang="en-US" dirty="0" smtClean="0"/>
              </a:p>
              <a:p>
                <a:endParaRPr lang="en-US" dirty="0" smtClean="0"/>
              </a:p>
              <a:p>
                <a:endParaRPr lang="en-US" dirty="0"/>
              </a:p>
              <a:p>
                <a:endParaRPr lang="en-US" dirty="0"/>
              </a:p>
              <a:p>
                <a:endParaRPr lang="en-US" dirty="0"/>
              </a:p>
              <a:p>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04890" y="1116375"/>
                <a:ext cx="8229600" cy="4953000"/>
              </a:xfrm>
              <a:blipFill rotWithShape="1">
                <a:blip r:embed="rId3"/>
                <a:stretch>
                  <a:fillRect l="-519"/>
                </a:stretch>
              </a:blipFill>
            </p:spPr>
            <p:txBody>
              <a:bodyPr/>
              <a:lstStyle/>
              <a:p>
                <a:r>
                  <a:rPr lang="en-US">
                    <a:noFill/>
                  </a:rPr>
                  <a:t> </a:t>
                </a:r>
              </a:p>
            </p:txBody>
          </p:sp>
        </mc:Fallback>
      </mc:AlternateContent>
      <p:grpSp>
        <p:nvGrpSpPr>
          <p:cNvPr id="9" name="Group 8"/>
          <p:cNvGrpSpPr/>
          <p:nvPr/>
        </p:nvGrpSpPr>
        <p:grpSpPr>
          <a:xfrm>
            <a:off x="4604275" y="1193800"/>
            <a:ext cx="4500498" cy="2234208"/>
            <a:chOff x="1979713" y="4005064"/>
            <a:chExt cx="4824531" cy="1800208"/>
          </a:xfrm>
        </p:grpSpPr>
        <p:sp>
          <p:nvSpPr>
            <p:cNvPr id="10" name="矩形圖說文字 36"/>
            <p:cNvSpPr/>
            <p:nvPr/>
          </p:nvSpPr>
          <p:spPr>
            <a:xfrm>
              <a:off x="5940152" y="4005064"/>
              <a:ext cx="648072" cy="337538"/>
            </a:xfrm>
            <a:prstGeom prst="wedgeRectCallout">
              <a:avLst>
                <a:gd name="adj1" fmla="val -147844"/>
                <a:gd name="adj2" fmla="val 993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Calibri" pitchFamily="34" charset="0"/>
                  <a:cs typeface="Calibri" pitchFamily="34" charset="0"/>
                </a:rPr>
                <a:t>3.1</a:t>
              </a:r>
              <a:endParaRPr lang="zh-TW" altLang="en-US" dirty="0">
                <a:solidFill>
                  <a:schemeClr val="tx1"/>
                </a:solidFill>
                <a:latin typeface="Calibri" pitchFamily="34" charset="0"/>
                <a:cs typeface="Calibri" pitchFamily="34" charset="0"/>
              </a:endParaRPr>
            </a:p>
          </p:txBody>
        </p:sp>
        <p:grpSp>
          <p:nvGrpSpPr>
            <p:cNvPr id="11" name="群組 37"/>
            <p:cNvGrpSpPr/>
            <p:nvPr/>
          </p:nvGrpSpPr>
          <p:grpSpPr>
            <a:xfrm>
              <a:off x="1979713" y="4905164"/>
              <a:ext cx="4619238" cy="0"/>
              <a:chOff x="1979713" y="3897052"/>
              <a:chExt cx="4619238" cy="0"/>
            </a:xfrm>
          </p:grpSpPr>
          <p:cxnSp>
            <p:nvCxnSpPr>
              <p:cNvPr id="25" name="直線接點 13"/>
              <p:cNvCxnSpPr/>
              <p:nvPr/>
            </p:nvCxnSpPr>
            <p:spPr>
              <a:xfrm>
                <a:off x="1979713" y="3897052"/>
                <a:ext cx="513250" cy="0"/>
              </a:xfrm>
              <a:prstGeom prst="line">
                <a:avLst/>
              </a:prstGeom>
              <a:ln>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26" name="直線接點 14"/>
              <p:cNvCxnSpPr/>
              <p:nvPr/>
            </p:nvCxnSpPr>
            <p:spPr>
              <a:xfrm>
                <a:off x="2800910" y="3897052"/>
                <a:ext cx="51325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27" name="直線接點 15"/>
              <p:cNvCxnSpPr/>
              <p:nvPr/>
            </p:nvCxnSpPr>
            <p:spPr>
              <a:xfrm>
                <a:off x="3622108" y="3897052"/>
                <a:ext cx="513250" cy="0"/>
              </a:xfrm>
              <a:prstGeom prst="line">
                <a:avLst/>
              </a:prstGeom>
              <a:ln>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28" name="直線接點 16"/>
              <p:cNvCxnSpPr/>
              <p:nvPr/>
            </p:nvCxnSpPr>
            <p:spPr>
              <a:xfrm>
                <a:off x="4443306" y="3897052"/>
                <a:ext cx="51325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29" name="直線接點 17"/>
              <p:cNvCxnSpPr/>
              <p:nvPr/>
            </p:nvCxnSpPr>
            <p:spPr>
              <a:xfrm>
                <a:off x="5264503" y="3897052"/>
                <a:ext cx="51325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30" name="直線接點 18"/>
              <p:cNvCxnSpPr/>
              <p:nvPr/>
            </p:nvCxnSpPr>
            <p:spPr>
              <a:xfrm>
                <a:off x="6085701" y="3897052"/>
                <a:ext cx="513250"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grpSp>
        <p:sp>
          <p:nvSpPr>
            <p:cNvPr id="12" name="手繪多邊形 19"/>
            <p:cNvSpPr/>
            <p:nvPr/>
          </p:nvSpPr>
          <p:spPr>
            <a:xfrm flipV="1">
              <a:off x="5487102" y="5017677"/>
              <a:ext cx="803898" cy="225025"/>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a:solidFill>
                <a:srgbClr val="7030A0"/>
              </a:solidFill>
              <a:prstDash val="sysDot"/>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p:sp>
          <p:nvSpPr>
            <p:cNvPr id="13" name="手繪多邊形 20"/>
            <p:cNvSpPr/>
            <p:nvPr/>
          </p:nvSpPr>
          <p:spPr>
            <a:xfrm flipV="1">
              <a:off x="4648605" y="5004874"/>
              <a:ext cx="1675220" cy="462852"/>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a:solidFill>
                <a:schemeClr val="accent5">
                  <a:lumMod val="50000"/>
                </a:schemeClr>
              </a:solidFill>
              <a:prstDash val="sysDot"/>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p:sp>
          <p:nvSpPr>
            <p:cNvPr id="14" name="手繪多邊形 21"/>
            <p:cNvSpPr/>
            <p:nvPr/>
          </p:nvSpPr>
          <p:spPr>
            <a:xfrm flipV="1">
              <a:off x="2903560" y="5017677"/>
              <a:ext cx="3420264" cy="787587"/>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a:solidFill>
                <a:schemeClr val="accent5">
                  <a:lumMod val="50000"/>
                </a:schemeClr>
              </a:solidFill>
              <a:prstDash val="sysDot"/>
              <a:headEnd type="triangl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p:sp>
          <p:nvSpPr>
            <p:cNvPr id="15" name="手繪多邊形 22"/>
            <p:cNvSpPr/>
            <p:nvPr/>
          </p:nvSpPr>
          <p:spPr>
            <a:xfrm>
              <a:off x="2287661" y="4230089"/>
              <a:ext cx="4036164" cy="562564"/>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a:solidFill>
                <a:srgbClr val="0070C0"/>
              </a:solidFill>
              <a:prstDash val="sysDot"/>
              <a:headEnd type="triangl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p:sp>
          <p:nvSpPr>
            <p:cNvPr id="16" name="手繪多邊形 23"/>
            <p:cNvSpPr/>
            <p:nvPr/>
          </p:nvSpPr>
          <p:spPr>
            <a:xfrm>
              <a:off x="4122448" y="4531622"/>
              <a:ext cx="2393768" cy="337538"/>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w="57150">
              <a:solidFill>
                <a:srgbClr val="0070C0"/>
              </a:solidFill>
              <a:prstDash val="solid"/>
              <a:headEnd type="triangl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p:sp>
          <p:nvSpPr>
            <p:cNvPr id="17" name="矩形圖說文字 24"/>
            <p:cNvSpPr/>
            <p:nvPr/>
          </p:nvSpPr>
          <p:spPr>
            <a:xfrm>
              <a:off x="2595611" y="4005064"/>
              <a:ext cx="615898" cy="337538"/>
            </a:xfrm>
            <a:prstGeom prst="wedgeRectCallout">
              <a:avLst>
                <a:gd name="adj1" fmla="val 192635"/>
                <a:gd name="adj2" fmla="val 150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Calibri" pitchFamily="34" charset="0"/>
                  <a:cs typeface="Calibri" pitchFamily="34" charset="0"/>
                </a:rPr>
                <a:t>1.5</a:t>
              </a:r>
              <a:endParaRPr lang="zh-TW" altLang="en-US" dirty="0">
                <a:solidFill>
                  <a:schemeClr val="tx1"/>
                </a:solidFill>
                <a:latin typeface="Calibri" pitchFamily="34" charset="0"/>
                <a:cs typeface="Calibri" pitchFamily="34" charset="0"/>
              </a:endParaRPr>
            </a:p>
          </p:txBody>
        </p:sp>
        <p:sp>
          <p:nvSpPr>
            <p:cNvPr id="18" name="矩形圖說文字 25"/>
            <p:cNvSpPr/>
            <p:nvPr/>
          </p:nvSpPr>
          <p:spPr>
            <a:xfrm>
              <a:off x="5940152" y="4005064"/>
              <a:ext cx="658797" cy="337540"/>
            </a:xfrm>
            <a:prstGeom prst="wedgeRectCallout">
              <a:avLst>
                <a:gd name="adj1" fmla="val -160701"/>
                <a:gd name="adj2" fmla="val 10497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Calibri" pitchFamily="34" charset="0"/>
                  <a:cs typeface="Calibri" pitchFamily="34" charset="0"/>
                </a:rPr>
                <a:t>3.1</a:t>
              </a:r>
              <a:endParaRPr lang="zh-TW" altLang="en-US" b="1" dirty="0">
                <a:solidFill>
                  <a:schemeClr val="tx1"/>
                </a:solidFill>
                <a:latin typeface="Calibri" pitchFamily="34" charset="0"/>
                <a:cs typeface="Calibri" pitchFamily="34" charset="0"/>
              </a:endParaRPr>
            </a:p>
          </p:txBody>
        </p:sp>
        <p:sp>
          <p:nvSpPr>
            <p:cNvPr id="19" name="矩形圖說文字 26"/>
            <p:cNvSpPr/>
            <p:nvPr/>
          </p:nvSpPr>
          <p:spPr>
            <a:xfrm>
              <a:off x="2492961" y="5355216"/>
              <a:ext cx="615898" cy="337538"/>
            </a:xfrm>
            <a:prstGeom prst="wedgeRectCallout">
              <a:avLst>
                <a:gd name="adj1" fmla="val 139724"/>
                <a:gd name="adj2" fmla="val 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Calibri" pitchFamily="34" charset="0"/>
                  <a:cs typeface="Calibri" pitchFamily="34" charset="0"/>
                </a:rPr>
                <a:t>-1.5</a:t>
              </a:r>
              <a:endParaRPr lang="zh-TW" altLang="en-US" dirty="0">
                <a:solidFill>
                  <a:schemeClr val="tx1"/>
                </a:solidFill>
                <a:latin typeface="Calibri" pitchFamily="34" charset="0"/>
                <a:cs typeface="Calibri" pitchFamily="34" charset="0"/>
              </a:endParaRPr>
            </a:p>
          </p:txBody>
        </p:sp>
        <p:sp>
          <p:nvSpPr>
            <p:cNvPr id="20" name="矩形圖說文字 27"/>
            <p:cNvSpPr/>
            <p:nvPr/>
          </p:nvSpPr>
          <p:spPr>
            <a:xfrm>
              <a:off x="4135356" y="5242704"/>
              <a:ext cx="615898" cy="337538"/>
            </a:xfrm>
            <a:prstGeom prst="wedgeRectCallout">
              <a:avLst>
                <a:gd name="adj1" fmla="val 139724"/>
                <a:gd name="adj2" fmla="val 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Calibri" pitchFamily="34" charset="0"/>
                  <a:cs typeface="Calibri" pitchFamily="34" charset="0"/>
                </a:rPr>
                <a:t>1.2</a:t>
              </a:r>
              <a:endParaRPr lang="zh-TW" altLang="en-US" dirty="0">
                <a:solidFill>
                  <a:schemeClr val="tx1"/>
                </a:solidFill>
                <a:latin typeface="Calibri" pitchFamily="34" charset="0"/>
                <a:cs typeface="Calibri" pitchFamily="34" charset="0"/>
              </a:endParaRPr>
            </a:p>
          </p:txBody>
        </p:sp>
        <p:sp>
          <p:nvSpPr>
            <p:cNvPr id="21" name="矩形圖說文字 28"/>
            <p:cNvSpPr/>
            <p:nvPr/>
          </p:nvSpPr>
          <p:spPr>
            <a:xfrm>
              <a:off x="6188346" y="5467734"/>
              <a:ext cx="615898" cy="337538"/>
            </a:xfrm>
            <a:prstGeom prst="wedgeRectCallout">
              <a:avLst>
                <a:gd name="adj1" fmla="val -121181"/>
                <a:gd name="adj2" fmla="val -1126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Calibri" pitchFamily="34" charset="0"/>
                  <a:cs typeface="Calibri" pitchFamily="34" charset="0"/>
                </a:rPr>
                <a:t>0.2</a:t>
              </a:r>
              <a:endParaRPr lang="zh-TW" altLang="en-US" dirty="0">
                <a:solidFill>
                  <a:schemeClr val="tx1"/>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2" name="矩形 29"/>
                <p:cNvSpPr/>
                <p:nvPr/>
              </p:nvSpPr>
              <p:spPr>
                <a:xfrm>
                  <a:off x="6372200" y="4571836"/>
                  <a:ext cx="414482" cy="297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1" i="1" smtClean="0">
                            <a:latin typeface="Cambria Math"/>
                          </a:rPr>
                          <m:t>𝒗</m:t>
                        </m:r>
                      </m:oMath>
                    </m:oMathPara>
                  </a14:m>
                  <a:endParaRPr lang="zh-TW" altLang="en-US" b="1" dirty="0"/>
                </a:p>
              </p:txBody>
            </p:sp>
          </mc:Choice>
          <mc:Fallback xmlns="">
            <p:sp>
              <p:nvSpPr>
                <p:cNvPr id="22" name="矩形 29"/>
                <p:cNvSpPr>
                  <a:spLocks noRot="1" noChangeAspect="1" noMove="1" noResize="1" noEditPoints="1" noAdjustHandles="1" noChangeArrowheads="1" noChangeShapeType="1" noTextEdit="1"/>
                </p:cNvSpPr>
                <p:nvPr/>
              </p:nvSpPr>
              <p:spPr>
                <a:xfrm>
                  <a:off x="6372200" y="4571836"/>
                  <a:ext cx="414482" cy="396785"/>
                </a:xfrm>
                <a:prstGeom prst="rect">
                  <a:avLst/>
                </a:prstGeom>
                <a:blipFill rotWithShape="1">
                  <a:blip r:embed="rId4"/>
                  <a:stretch>
                    <a:fillRect/>
                  </a:stretch>
                </a:blipFill>
              </p:spPr>
              <p:txBody>
                <a:bodyPr/>
                <a:lstStyle/>
                <a:p>
                  <a:r>
                    <a:rPr lang="en-US">
                      <a:noFill/>
                    </a:rPr>
                    <a:t> </a:t>
                  </a:r>
                </a:p>
              </p:txBody>
            </p:sp>
          </mc:Fallback>
        </mc:AlternateContent>
        <p:sp>
          <p:nvSpPr>
            <p:cNvPr id="23" name="手繪多邊形 34"/>
            <p:cNvSpPr/>
            <p:nvPr/>
          </p:nvSpPr>
          <p:spPr>
            <a:xfrm>
              <a:off x="4211960" y="4509120"/>
              <a:ext cx="2304256" cy="346540"/>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a:solidFill>
                <a:srgbClr val="0070C0"/>
              </a:solidFill>
              <a:prstDash val="sysDot"/>
              <a:headEnd type="triangl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mc:AlternateContent xmlns:mc="http://schemas.openxmlformats.org/markup-compatibility/2006" xmlns:a14="http://schemas.microsoft.com/office/drawing/2010/main">
          <mc:Choice Requires="a14">
            <p:sp>
              <p:nvSpPr>
                <p:cNvPr id="24" name="矩形 29"/>
                <p:cNvSpPr/>
                <p:nvPr/>
              </p:nvSpPr>
              <p:spPr>
                <a:xfrm>
                  <a:off x="3779912" y="4571836"/>
                  <a:ext cx="426511" cy="297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1" i="1" smtClean="0">
                            <a:latin typeface="Cambria Math"/>
                          </a:rPr>
                          <m:t>𝒖</m:t>
                        </m:r>
                      </m:oMath>
                    </m:oMathPara>
                  </a14:m>
                  <a:endParaRPr lang="zh-TW" altLang="en-US" b="1" dirty="0"/>
                </a:p>
              </p:txBody>
            </p:sp>
          </mc:Choice>
          <mc:Fallback xmlns="">
            <p:sp>
              <p:nvSpPr>
                <p:cNvPr id="24" name="矩形 29"/>
                <p:cNvSpPr>
                  <a:spLocks noRot="1" noChangeAspect="1" noMove="1" noResize="1" noEditPoints="1" noAdjustHandles="1" noChangeArrowheads="1" noChangeShapeType="1" noTextEdit="1"/>
                </p:cNvSpPr>
                <p:nvPr/>
              </p:nvSpPr>
              <p:spPr>
                <a:xfrm>
                  <a:off x="3779912" y="4571836"/>
                  <a:ext cx="426511" cy="396785"/>
                </a:xfrm>
                <a:prstGeom prst="rect">
                  <a:avLst/>
                </a:prstGeom>
                <a:blipFill rotWithShape="1">
                  <a:blip r:embed="rId5"/>
                  <a:stretch>
                    <a:fillRect/>
                  </a:stretch>
                </a:blipFill>
              </p:spPr>
              <p:txBody>
                <a:bodyPr/>
                <a:lstStyle/>
                <a:p>
                  <a:r>
                    <a:rPr lang="en-US">
                      <a:noFill/>
                    </a:rPr>
                    <a:t> </a:t>
                  </a:r>
                </a:p>
              </p:txBody>
            </p:sp>
          </mc:Fallback>
        </mc:AlternateContent>
      </p:grpSp>
      <p:sp>
        <p:nvSpPr>
          <p:cNvPr id="36" name="AutoShape 191"/>
          <p:cNvSpPr>
            <a:spLocks noChangeArrowheads="1"/>
          </p:cNvSpPr>
          <p:nvPr/>
        </p:nvSpPr>
        <p:spPr bwMode="auto">
          <a:xfrm>
            <a:off x="533401" y="2997200"/>
            <a:ext cx="4081665" cy="660400"/>
          </a:xfrm>
          <a:prstGeom prst="wedgeRectCallout">
            <a:avLst>
              <a:gd name="adj1" fmla="val 19042"/>
              <a:gd name="adj2" fmla="val -141632"/>
            </a:avLst>
          </a:prstGeom>
          <a:solidFill>
            <a:srgbClr val="FFFFCC"/>
          </a:solidFill>
          <a:ln w="9525">
            <a:solidFill>
              <a:srgbClr val="FF9933"/>
            </a:solidFill>
            <a:miter lim="800000"/>
            <a:headEnd/>
            <a:tailEnd/>
          </a:ln>
        </p:spPr>
        <p:txBody>
          <a:bodyPr/>
          <a:lstStyle/>
          <a:p>
            <a:pPr algn="ctr"/>
            <a:r>
              <a:rPr lang="en-US" b="1" dirty="0" smtClean="0">
                <a:latin typeface="Calibri"/>
                <a:cs typeface="Arial" charset="0"/>
              </a:rPr>
              <a:t>Best Link Approach: </a:t>
            </a:r>
            <a:r>
              <a:rPr lang="en-US" dirty="0" smtClean="0">
                <a:latin typeface="Calibri"/>
                <a:cs typeface="Arial" charset="0"/>
              </a:rPr>
              <a:t>only one of the antecedents </a:t>
            </a:r>
            <a:r>
              <a:rPr lang="en-US" b="1" dirty="0" smtClean="0">
                <a:latin typeface="Calibri"/>
                <a:cs typeface="Arial" charset="0"/>
              </a:rPr>
              <a:t>u</a:t>
            </a:r>
            <a:r>
              <a:rPr lang="en-US" dirty="0" smtClean="0">
                <a:latin typeface="Calibri"/>
                <a:cs typeface="Arial" charset="0"/>
              </a:rPr>
              <a:t> is linked to  </a:t>
            </a:r>
            <a:r>
              <a:rPr lang="en-US" b="1" dirty="0" smtClean="0">
                <a:latin typeface="Calibri"/>
                <a:cs typeface="Arial" charset="0"/>
              </a:rPr>
              <a:t>v</a:t>
            </a:r>
            <a:endParaRPr lang="en-US" b="1" dirty="0">
              <a:solidFill>
                <a:srgbClr val="000000"/>
              </a:solidFill>
              <a:latin typeface="Calibri"/>
              <a:cs typeface="Arial" charset="0"/>
            </a:endParaRPr>
          </a:p>
        </p:txBody>
      </p:sp>
      <p:sp>
        <p:nvSpPr>
          <p:cNvPr id="37" name="Oval 36"/>
          <p:cNvSpPr/>
          <p:nvPr/>
        </p:nvSpPr>
        <p:spPr>
          <a:xfrm>
            <a:off x="8600989" y="1819376"/>
            <a:ext cx="503784" cy="770799"/>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27</a:t>
            </a:fld>
            <a:endParaRPr lang="en-US" altLang="zh-TW"/>
          </a:p>
        </p:txBody>
      </p:sp>
      <p:cxnSp>
        <p:nvCxnSpPr>
          <p:cNvPr id="6" name="Straight Arrow Connector 5"/>
          <p:cNvCxnSpPr/>
          <p:nvPr/>
        </p:nvCxnSpPr>
        <p:spPr>
          <a:xfrm>
            <a:off x="4615066" y="2434647"/>
            <a:ext cx="3683651" cy="158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084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04984" y="1194792"/>
            <a:ext cx="4500498" cy="2234208"/>
            <a:chOff x="1979713" y="4005064"/>
            <a:chExt cx="4824531" cy="1800208"/>
          </a:xfrm>
        </p:grpSpPr>
        <p:sp>
          <p:nvSpPr>
            <p:cNvPr id="9" name="矩形圖說文字 36"/>
            <p:cNvSpPr/>
            <p:nvPr/>
          </p:nvSpPr>
          <p:spPr>
            <a:xfrm>
              <a:off x="5940152" y="4005064"/>
              <a:ext cx="648072" cy="337538"/>
            </a:xfrm>
            <a:prstGeom prst="wedgeRectCallout">
              <a:avLst>
                <a:gd name="adj1" fmla="val -147844"/>
                <a:gd name="adj2" fmla="val 993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Calibri" pitchFamily="34" charset="0"/>
                  <a:cs typeface="Calibri" pitchFamily="34" charset="0"/>
                </a:rPr>
                <a:t>3.1</a:t>
              </a:r>
              <a:endParaRPr lang="zh-TW" altLang="en-US" dirty="0">
                <a:solidFill>
                  <a:schemeClr val="tx1"/>
                </a:solidFill>
                <a:latin typeface="Calibri" pitchFamily="34" charset="0"/>
                <a:cs typeface="Calibri" pitchFamily="34" charset="0"/>
              </a:endParaRPr>
            </a:p>
          </p:txBody>
        </p:sp>
        <p:grpSp>
          <p:nvGrpSpPr>
            <p:cNvPr id="10" name="群組 37"/>
            <p:cNvGrpSpPr/>
            <p:nvPr/>
          </p:nvGrpSpPr>
          <p:grpSpPr>
            <a:xfrm>
              <a:off x="1979713" y="4905164"/>
              <a:ext cx="4619238" cy="0"/>
              <a:chOff x="1979713" y="3897052"/>
              <a:chExt cx="4619238" cy="0"/>
            </a:xfrm>
          </p:grpSpPr>
          <p:cxnSp>
            <p:nvCxnSpPr>
              <p:cNvPr id="24" name="直線接點 13"/>
              <p:cNvCxnSpPr/>
              <p:nvPr/>
            </p:nvCxnSpPr>
            <p:spPr>
              <a:xfrm>
                <a:off x="1979713" y="3897052"/>
                <a:ext cx="513250" cy="0"/>
              </a:xfrm>
              <a:prstGeom prst="line">
                <a:avLst/>
              </a:prstGeom>
              <a:ln>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25" name="直線接點 14"/>
              <p:cNvCxnSpPr/>
              <p:nvPr/>
            </p:nvCxnSpPr>
            <p:spPr>
              <a:xfrm>
                <a:off x="2800910" y="3897052"/>
                <a:ext cx="51325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26" name="直線接點 15"/>
              <p:cNvCxnSpPr/>
              <p:nvPr/>
            </p:nvCxnSpPr>
            <p:spPr>
              <a:xfrm>
                <a:off x="3622108" y="3897052"/>
                <a:ext cx="513250" cy="0"/>
              </a:xfrm>
              <a:prstGeom prst="line">
                <a:avLst/>
              </a:prstGeom>
              <a:ln>
                <a:solidFill>
                  <a:srgbClr val="0070C0"/>
                </a:solidFill>
              </a:ln>
            </p:spPr>
            <p:style>
              <a:lnRef idx="3">
                <a:schemeClr val="accent2"/>
              </a:lnRef>
              <a:fillRef idx="0">
                <a:schemeClr val="accent2"/>
              </a:fillRef>
              <a:effectRef idx="2">
                <a:schemeClr val="accent2"/>
              </a:effectRef>
              <a:fontRef idx="minor">
                <a:schemeClr val="tx1"/>
              </a:fontRef>
            </p:style>
          </p:cxnSp>
          <p:cxnSp>
            <p:nvCxnSpPr>
              <p:cNvPr id="27" name="直線接點 16"/>
              <p:cNvCxnSpPr/>
              <p:nvPr/>
            </p:nvCxnSpPr>
            <p:spPr>
              <a:xfrm>
                <a:off x="4443306" y="3897052"/>
                <a:ext cx="51325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28" name="直線接點 17"/>
              <p:cNvCxnSpPr/>
              <p:nvPr/>
            </p:nvCxnSpPr>
            <p:spPr>
              <a:xfrm>
                <a:off x="5264503" y="3897052"/>
                <a:ext cx="51325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cxnSp>
            <p:nvCxnSpPr>
              <p:cNvPr id="29" name="直線接點 18"/>
              <p:cNvCxnSpPr/>
              <p:nvPr/>
            </p:nvCxnSpPr>
            <p:spPr>
              <a:xfrm>
                <a:off x="6085701" y="3897052"/>
                <a:ext cx="513250" cy="0"/>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grpSp>
        <p:sp>
          <p:nvSpPr>
            <p:cNvPr id="11" name="手繪多邊形 19"/>
            <p:cNvSpPr/>
            <p:nvPr/>
          </p:nvSpPr>
          <p:spPr>
            <a:xfrm flipV="1">
              <a:off x="5487102" y="5017677"/>
              <a:ext cx="803898" cy="225025"/>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a:solidFill>
                <a:srgbClr val="7030A0"/>
              </a:solidFill>
              <a:prstDash val="sysDot"/>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p:sp>
          <p:nvSpPr>
            <p:cNvPr id="12" name="手繪多邊形 20"/>
            <p:cNvSpPr/>
            <p:nvPr/>
          </p:nvSpPr>
          <p:spPr>
            <a:xfrm flipV="1">
              <a:off x="4648605" y="5004874"/>
              <a:ext cx="1675220" cy="462852"/>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a:solidFill>
                <a:schemeClr val="accent5">
                  <a:lumMod val="50000"/>
                </a:schemeClr>
              </a:solidFill>
              <a:prstDash val="sysDot"/>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p:sp>
          <p:nvSpPr>
            <p:cNvPr id="13" name="手繪多邊形 21"/>
            <p:cNvSpPr/>
            <p:nvPr/>
          </p:nvSpPr>
          <p:spPr>
            <a:xfrm flipV="1">
              <a:off x="2903560" y="5017677"/>
              <a:ext cx="3420264" cy="787587"/>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a:solidFill>
                <a:schemeClr val="accent5">
                  <a:lumMod val="50000"/>
                </a:schemeClr>
              </a:solidFill>
              <a:prstDash val="sysDot"/>
              <a:headEnd type="triangl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p:sp>
          <p:nvSpPr>
            <p:cNvPr id="14" name="手繪多邊形 22"/>
            <p:cNvSpPr/>
            <p:nvPr/>
          </p:nvSpPr>
          <p:spPr>
            <a:xfrm>
              <a:off x="2287661" y="4230089"/>
              <a:ext cx="4036164" cy="562564"/>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a:solidFill>
                <a:srgbClr val="0070C0"/>
              </a:solidFill>
              <a:prstDash val="sysDot"/>
              <a:headEnd type="triangl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p:sp>
          <p:nvSpPr>
            <p:cNvPr id="15" name="手繪多邊形 23"/>
            <p:cNvSpPr/>
            <p:nvPr/>
          </p:nvSpPr>
          <p:spPr>
            <a:xfrm>
              <a:off x="4122448" y="4531622"/>
              <a:ext cx="2393768" cy="337538"/>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w="57150">
              <a:solidFill>
                <a:srgbClr val="0070C0"/>
              </a:solidFill>
              <a:prstDash val="solid"/>
              <a:headEnd type="triangl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p:sp>
          <p:nvSpPr>
            <p:cNvPr id="16" name="矩形圖說文字 24"/>
            <p:cNvSpPr/>
            <p:nvPr/>
          </p:nvSpPr>
          <p:spPr>
            <a:xfrm>
              <a:off x="2595611" y="4005064"/>
              <a:ext cx="615898" cy="337538"/>
            </a:xfrm>
            <a:prstGeom prst="wedgeRectCallout">
              <a:avLst>
                <a:gd name="adj1" fmla="val 192635"/>
                <a:gd name="adj2" fmla="val 150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Calibri" pitchFamily="34" charset="0"/>
                  <a:cs typeface="Calibri" pitchFamily="34" charset="0"/>
                </a:rPr>
                <a:t>1.5</a:t>
              </a:r>
              <a:endParaRPr lang="zh-TW" altLang="en-US" dirty="0">
                <a:solidFill>
                  <a:schemeClr val="tx1"/>
                </a:solidFill>
                <a:latin typeface="Calibri" pitchFamily="34" charset="0"/>
                <a:cs typeface="Calibri" pitchFamily="34" charset="0"/>
              </a:endParaRPr>
            </a:p>
          </p:txBody>
        </p:sp>
        <p:sp>
          <p:nvSpPr>
            <p:cNvPr id="17" name="矩形圖說文字 25"/>
            <p:cNvSpPr/>
            <p:nvPr/>
          </p:nvSpPr>
          <p:spPr>
            <a:xfrm>
              <a:off x="5940152" y="4005064"/>
              <a:ext cx="658797" cy="337540"/>
            </a:xfrm>
            <a:prstGeom prst="wedgeRectCallout">
              <a:avLst>
                <a:gd name="adj1" fmla="val -160701"/>
                <a:gd name="adj2" fmla="val 10497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Calibri" pitchFamily="34" charset="0"/>
                  <a:cs typeface="Calibri" pitchFamily="34" charset="0"/>
                </a:rPr>
                <a:t>3.1</a:t>
              </a:r>
              <a:endParaRPr lang="zh-TW" altLang="en-US" b="1" dirty="0">
                <a:solidFill>
                  <a:schemeClr val="tx1"/>
                </a:solidFill>
                <a:latin typeface="Calibri" pitchFamily="34" charset="0"/>
                <a:cs typeface="Calibri" pitchFamily="34" charset="0"/>
              </a:endParaRPr>
            </a:p>
          </p:txBody>
        </p:sp>
        <p:sp>
          <p:nvSpPr>
            <p:cNvPr id="18" name="矩形圖說文字 26"/>
            <p:cNvSpPr/>
            <p:nvPr/>
          </p:nvSpPr>
          <p:spPr>
            <a:xfrm>
              <a:off x="2492961" y="5355216"/>
              <a:ext cx="615898" cy="337538"/>
            </a:xfrm>
            <a:prstGeom prst="wedgeRectCallout">
              <a:avLst>
                <a:gd name="adj1" fmla="val 139724"/>
                <a:gd name="adj2" fmla="val 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Calibri" pitchFamily="34" charset="0"/>
                  <a:cs typeface="Calibri" pitchFamily="34" charset="0"/>
                </a:rPr>
                <a:t>-1.5</a:t>
              </a:r>
              <a:endParaRPr lang="zh-TW" altLang="en-US" dirty="0">
                <a:solidFill>
                  <a:schemeClr val="tx1"/>
                </a:solidFill>
                <a:latin typeface="Calibri" pitchFamily="34" charset="0"/>
                <a:cs typeface="Calibri" pitchFamily="34" charset="0"/>
              </a:endParaRPr>
            </a:p>
          </p:txBody>
        </p:sp>
        <p:sp>
          <p:nvSpPr>
            <p:cNvPr id="19" name="矩形圖說文字 27"/>
            <p:cNvSpPr/>
            <p:nvPr/>
          </p:nvSpPr>
          <p:spPr>
            <a:xfrm>
              <a:off x="4135356" y="5242704"/>
              <a:ext cx="615898" cy="337538"/>
            </a:xfrm>
            <a:prstGeom prst="wedgeRectCallout">
              <a:avLst>
                <a:gd name="adj1" fmla="val 139724"/>
                <a:gd name="adj2" fmla="val 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Calibri" pitchFamily="34" charset="0"/>
                  <a:cs typeface="Calibri" pitchFamily="34" charset="0"/>
                </a:rPr>
                <a:t>1.2</a:t>
              </a:r>
              <a:endParaRPr lang="zh-TW" altLang="en-US" dirty="0">
                <a:solidFill>
                  <a:schemeClr val="tx1"/>
                </a:solidFill>
                <a:latin typeface="Calibri" pitchFamily="34" charset="0"/>
                <a:cs typeface="Calibri" pitchFamily="34" charset="0"/>
              </a:endParaRPr>
            </a:p>
          </p:txBody>
        </p:sp>
        <p:sp>
          <p:nvSpPr>
            <p:cNvPr id="20" name="矩形圖說文字 28"/>
            <p:cNvSpPr/>
            <p:nvPr/>
          </p:nvSpPr>
          <p:spPr>
            <a:xfrm>
              <a:off x="6188346" y="5467734"/>
              <a:ext cx="615898" cy="337538"/>
            </a:xfrm>
            <a:prstGeom prst="wedgeRectCallout">
              <a:avLst>
                <a:gd name="adj1" fmla="val -121181"/>
                <a:gd name="adj2" fmla="val -1126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Calibri" pitchFamily="34" charset="0"/>
                  <a:cs typeface="Calibri" pitchFamily="34" charset="0"/>
                </a:rPr>
                <a:t>0.2</a:t>
              </a:r>
              <a:endParaRPr lang="zh-TW" altLang="en-US" dirty="0">
                <a:solidFill>
                  <a:schemeClr val="tx1"/>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1" name="矩形 29"/>
                <p:cNvSpPr/>
                <p:nvPr/>
              </p:nvSpPr>
              <p:spPr>
                <a:xfrm>
                  <a:off x="6372200" y="4571836"/>
                  <a:ext cx="414482" cy="297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1" i="1" smtClean="0">
                            <a:latin typeface="Cambria Math"/>
                          </a:rPr>
                          <m:t>𝒗</m:t>
                        </m:r>
                      </m:oMath>
                    </m:oMathPara>
                  </a14:m>
                  <a:endParaRPr lang="zh-TW" altLang="en-US" b="1" dirty="0"/>
                </a:p>
              </p:txBody>
            </p:sp>
          </mc:Choice>
          <mc:Fallback xmlns="">
            <p:sp>
              <p:nvSpPr>
                <p:cNvPr id="22" name="矩形 29"/>
                <p:cNvSpPr>
                  <a:spLocks noRot="1" noChangeAspect="1" noMove="1" noResize="1" noEditPoints="1" noAdjustHandles="1" noChangeArrowheads="1" noChangeShapeType="1" noTextEdit="1"/>
                </p:cNvSpPr>
                <p:nvPr/>
              </p:nvSpPr>
              <p:spPr>
                <a:xfrm>
                  <a:off x="6372200" y="4571836"/>
                  <a:ext cx="414482" cy="396785"/>
                </a:xfrm>
                <a:prstGeom prst="rect">
                  <a:avLst/>
                </a:prstGeom>
                <a:blipFill rotWithShape="1">
                  <a:blip r:embed="rId4"/>
                  <a:stretch>
                    <a:fillRect/>
                  </a:stretch>
                </a:blipFill>
              </p:spPr>
              <p:txBody>
                <a:bodyPr/>
                <a:lstStyle/>
                <a:p>
                  <a:r>
                    <a:rPr lang="en-US">
                      <a:noFill/>
                    </a:rPr>
                    <a:t> </a:t>
                  </a:r>
                </a:p>
              </p:txBody>
            </p:sp>
          </mc:Fallback>
        </mc:AlternateContent>
        <p:sp>
          <p:nvSpPr>
            <p:cNvPr id="22" name="手繪多邊形 34"/>
            <p:cNvSpPr/>
            <p:nvPr/>
          </p:nvSpPr>
          <p:spPr>
            <a:xfrm>
              <a:off x="4211960" y="4509120"/>
              <a:ext cx="2304256" cy="346540"/>
            </a:xfrm>
            <a:custGeom>
              <a:avLst/>
              <a:gdLst>
                <a:gd name="connsiteX0" fmla="*/ 599090 w 599090"/>
                <a:gd name="connsiteY0" fmla="*/ 279838 h 279838"/>
                <a:gd name="connsiteX1" fmla="*/ 323194 w 599090"/>
                <a:gd name="connsiteY1" fmla="*/ 3941 h 279838"/>
                <a:gd name="connsiteX2" fmla="*/ 0 w 599090"/>
                <a:gd name="connsiteY2" fmla="*/ 256190 h 279838"/>
              </a:gdLst>
              <a:ahLst/>
              <a:cxnLst>
                <a:cxn ang="0">
                  <a:pos x="connsiteX0" y="connsiteY0"/>
                </a:cxn>
                <a:cxn ang="0">
                  <a:pos x="connsiteX1" y="connsiteY1"/>
                </a:cxn>
                <a:cxn ang="0">
                  <a:pos x="connsiteX2" y="connsiteY2"/>
                </a:cxn>
              </a:cxnLst>
              <a:rect l="l" t="t" r="r" b="b"/>
              <a:pathLst>
                <a:path w="599090" h="279838">
                  <a:moveTo>
                    <a:pt x="599090" y="279838"/>
                  </a:moveTo>
                  <a:cubicBezTo>
                    <a:pt x="511066" y="143860"/>
                    <a:pt x="423042" y="7882"/>
                    <a:pt x="323194" y="3941"/>
                  </a:cubicBezTo>
                  <a:cubicBezTo>
                    <a:pt x="223346" y="0"/>
                    <a:pt x="111673" y="128095"/>
                    <a:pt x="0" y="256190"/>
                  </a:cubicBezTo>
                </a:path>
              </a:pathLst>
            </a:custGeom>
            <a:ln>
              <a:solidFill>
                <a:srgbClr val="0070C0"/>
              </a:solidFill>
              <a:prstDash val="sysDot"/>
              <a:headEnd type="triangl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2800"/>
            </a:p>
          </p:txBody>
        </p:sp>
        <mc:AlternateContent xmlns:mc="http://schemas.openxmlformats.org/markup-compatibility/2006" xmlns:a14="http://schemas.microsoft.com/office/drawing/2010/main">
          <mc:Choice Requires="a14">
            <p:sp>
              <p:nvSpPr>
                <p:cNvPr id="23" name="矩形 29"/>
                <p:cNvSpPr/>
                <p:nvPr/>
              </p:nvSpPr>
              <p:spPr>
                <a:xfrm>
                  <a:off x="3779912" y="4571836"/>
                  <a:ext cx="426511" cy="297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1" i="1" smtClean="0">
                            <a:latin typeface="Cambria Math"/>
                          </a:rPr>
                          <m:t>𝒖</m:t>
                        </m:r>
                      </m:oMath>
                    </m:oMathPara>
                  </a14:m>
                  <a:endParaRPr lang="zh-TW" altLang="en-US" b="1" dirty="0"/>
                </a:p>
              </p:txBody>
            </p:sp>
          </mc:Choice>
          <mc:Fallback xmlns="">
            <p:sp>
              <p:nvSpPr>
                <p:cNvPr id="24" name="矩形 29"/>
                <p:cNvSpPr>
                  <a:spLocks noRot="1" noChangeAspect="1" noMove="1" noResize="1" noEditPoints="1" noAdjustHandles="1" noChangeArrowheads="1" noChangeShapeType="1" noTextEdit="1"/>
                </p:cNvSpPr>
                <p:nvPr/>
              </p:nvSpPr>
              <p:spPr>
                <a:xfrm>
                  <a:off x="3779912" y="4571836"/>
                  <a:ext cx="426511" cy="396785"/>
                </a:xfrm>
                <a:prstGeom prst="rect">
                  <a:avLst/>
                </a:prstGeom>
                <a:blipFill rotWithShape="1">
                  <a:blip r:embed="rId5"/>
                  <a:stretch>
                    <a:fillRect/>
                  </a:stretch>
                </a:blipFill>
              </p:spPr>
              <p:txBody>
                <a:bodyPr/>
                <a:lstStyle/>
                <a:p>
                  <a:r>
                    <a:rPr lang="en-US">
                      <a:noFill/>
                    </a:rPr>
                    <a:t> </a:t>
                  </a:r>
                </a:p>
              </p:txBody>
            </p:sp>
          </mc:Fallback>
        </mc:AlternateContent>
      </p:grpSp>
      <p:sp>
        <p:nvSpPr>
          <p:cNvPr id="2" name="Title 1"/>
          <p:cNvSpPr>
            <a:spLocks noGrp="1"/>
          </p:cNvSpPr>
          <p:nvPr>
            <p:ph type="title"/>
          </p:nvPr>
        </p:nvSpPr>
        <p:spPr/>
        <p:txBody>
          <a:bodyPr/>
          <a:lstStyle/>
          <a:p>
            <a:r>
              <a:rPr lang="en-US" dirty="0" smtClean="0"/>
              <a:t>ILP Formulation of Coreference Resolution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04890" y="1116375"/>
                <a:ext cx="8229600" cy="4953000"/>
              </a:xfrm>
            </p:spPr>
            <p:txBody>
              <a:bodyPr/>
              <a:lstStyle/>
              <a:p>
                <a14:m>
                  <m:oMath xmlns:m="http://schemas.openxmlformats.org/officeDocument/2006/math">
                    <m:r>
                      <a:rPr lang="en-US" altLang="zh-TW" b="0" i="1" smtClean="0">
                        <a:latin typeface="Cambria Math"/>
                      </a:rPr>
                      <m:t>𝑦</m:t>
                    </m:r>
                    <m:r>
                      <a:rPr lang="en-US" altLang="zh-TW" b="0">
                        <a:latin typeface="Cambria Math"/>
                      </a:rPr>
                      <m:t>=</m:t>
                    </m:r>
                    <m:r>
                      <m:rPr>
                        <m:sty m:val="p"/>
                      </m:rPr>
                      <a:rPr lang="en-US" altLang="zh-TW" b="0" i="1">
                        <a:latin typeface="Cambria Math"/>
                      </a:rPr>
                      <m:t>arg</m:t>
                    </m:r>
                    <m:r>
                      <a:rPr lang="en-US" altLang="zh-TW" b="0">
                        <a:latin typeface="Cambria Math"/>
                      </a:rPr>
                      <m:t> </m:t>
                    </m:r>
                    <m:r>
                      <m:rPr>
                        <m:sty m:val="p"/>
                      </m:rPr>
                      <a:rPr lang="en-US" altLang="zh-TW" b="0" i="1">
                        <a:latin typeface="Cambria Math"/>
                      </a:rPr>
                      <m:t>ma</m:t>
                    </m:r>
                    <m:sSub>
                      <m:sSubPr>
                        <m:ctrlPr>
                          <a:rPr lang="en-US" altLang="zh-TW" i="1">
                            <a:latin typeface="Cambria Math"/>
                          </a:rPr>
                        </m:ctrlPr>
                      </m:sSubPr>
                      <m:e>
                        <m:r>
                          <m:rPr>
                            <m:sty m:val="p"/>
                          </m:rPr>
                          <a:rPr lang="en-US" altLang="zh-TW" b="0" i="1">
                            <a:latin typeface="Cambria Math"/>
                          </a:rPr>
                          <m:t>x</m:t>
                        </m:r>
                      </m:e>
                      <m:sub>
                        <m:r>
                          <a:rPr lang="en-US" altLang="zh-TW" b="0" i="1" smtClean="0">
                            <a:latin typeface="Cambria Math"/>
                          </a:rPr>
                          <m:t>𝑦</m:t>
                        </m:r>
                      </m:sub>
                    </m:sSub>
                    <m:r>
                      <a:rPr lang="en-US" altLang="zh-TW" b="0">
                        <a:latin typeface="Cambria Math"/>
                      </a:rPr>
                      <m:t> </m:t>
                    </m:r>
                    <m:r>
                      <a:rPr lang="en-US" altLang="zh-TW" b="0" i="1" smtClean="0">
                        <a:latin typeface="Cambria Math"/>
                      </a:rPr>
                      <m:t>∑</m:t>
                    </m:r>
                    <m:r>
                      <a:rPr lang="en-US" altLang="zh-TW" b="0" i="1" baseline="-25000" smtClean="0">
                        <a:latin typeface="Cambria Math"/>
                      </a:rPr>
                      <m:t>𝑢𝑣</m:t>
                    </m:r>
                    <m:r>
                      <a:rPr lang="en-US" altLang="zh-TW" b="0" i="1" smtClean="0">
                        <a:latin typeface="Cambria Math"/>
                      </a:rPr>
                      <m:t> </m:t>
                    </m:r>
                    <m:r>
                      <m:rPr>
                        <m:sty m:val="p"/>
                      </m:rPr>
                      <a:rPr lang="en-US" altLang="zh-TW" b="0" i="1">
                        <a:latin typeface="Cambria Math"/>
                      </a:rPr>
                      <m:t>w</m:t>
                    </m:r>
                    <m:r>
                      <m:rPr>
                        <m:sty m:val="p"/>
                      </m:rPr>
                      <a:rPr lang="en-US" altLang="zh-TW" b="0" i="0" baseline="-25000" smtClean="0">
                        <a:latin typeface="Cambria Math"/>
                      </a:rPr>
                      <m:t>uv</m:t>
                    </m:r>
                  </m:oMath>
                </a14:m>
                <a:r>
                  <a:rPr lang="en-US" altLang="zh-TW" baseline="30000" dirty="0" smtClean="0"/>
                  <a:t> </a:t>
                </a:r>
                <a14:m>
                  <m:oMath xmlns:m="http://schemas.openxmlformats.org/officeDocument/2006/math">
                    <m:r>
                      <a:rPr lang="en-US" altLang="zh-TW" b="0">
                        <a:latin typeface="Cambria Math"/>
                      </a:rPr>
                      <m:t>⋅</m:t>
                    </m:r>
                    <m:r>
                      <a:rPr lang="en-US" altLang="zh-TW" b="0" i="1" smtClean="0">
                        <a:latin typeface="Cambria Math"/>
                      </a:rPr>
                      <m:t>𝑦</m:t>
                    </m:r>
                    <m:r>
                      <a:rPr lang="en-US" altLang="zh-TW" b="0" i="1" baseline="-25000" smtClean="0">
                        <a:latin typeface="Cambria Math"/>
                      </a:rPr>
                      <m:t>𝑢𝑣</m:t>
                    </m:r>
                    <m:r>
                      <a:rPr lang="en-US" altLang="zh-TW" b="0" i="1" smtClean="0">
                        <a:latin typeface="Cambria Math"/>
                      </a:rPr>
                      <m:t> </m:t>
                    </m:r>
                  </m:oMath>
                </a14:m>
                <a:endParaRPr lang="en-US" altLang="zh-TW" dirty="0" smtClean="0"/>
              </a:p>
              <a:p>
                <a:pPr marL="0" indent="0">
                  <a:buNone/>
                </a:pPr>
                <a:r>
                  <a:rPr lang="en-US" dirty="0" smtClean="0"/>
                  <a:t>              </a:t>
                </a:r>
                <a:r>
                  <a:rPr lang="en-US" b="1" dirty="0" smtClean="0"/>
                  <a:t>s.t </a:t>
                </a:r>
                <a14:m>
                  <m:oMath xmlns:m="http://schemas.openxmlformats.org/officeDocument/2006/math">
                    <m:r>
                      <a:rPr lang="en-US" altLang="zh-TW" i="1">
                        <a:latin typeface="Cambria Math"/>
                      </a:rPr>
                      <m:t>∑</m:t>
                    </m:r>
                    <m:r>
                      <a:rPr lang="en-US" altLang="zh-TW" i="1" baseline="-25000">
                        <a:latin typeface="Cambria Math"/>
                      </a:rPr>
                      <m:t>𝑢</m:t>
                    </m:r>
                    <m:r>
                      <a:rPr lang="en-US" altLang="zh-TW" i="1" baseline="-25000">
                        <a:latin typeface="Cambria Math"/>
                      </a:rPr>
                      <m:t>&lt;</m:t>
                    </m:r>
                    <m:r>
                      <a:rPr lang="en-US" altLang="zh-TW" i="1" baseline="-25000">
                        <a:latin typeface="Cambria Math"/>
                      </a:rPr>
                      <m:t>𝑣</m:t>
                    </m:r>
                    <m:r>
                      <a:rPr lang="en-US" altLang="zh-TW" b="0" i="1" baseline="-25000" smtClean="0">
                        <a:latin typeface="Cambria Math"/>
                      </a:rPr>
                      <m:t>  </m:t>
                    </m:r>
                    <m:r>
                      <a:rPr lang="en-US" altLang="zh-TW" i="1">
                        <a:latin typeface="Cambria Math"/>
                      </a:rPr>
                      <m:t>𝑦</m:t>
                    </m:r>
                    <m:r>
                      <a:rPr lang="zh-TW" altLang="en-US" i="1" baseline="-50000">
                        <a:latin typeface="Cambria Math"/>
                      </a:rPr>
                      <m:t>𝑢𝑣</m:t>
                    </m:r>
                  </m:oMath>
                </a14:m>
                <a:r>
                  <a:rPr lang="en-US" altLang="zh-TW" dirty="0" smtClean="0"/>
                  <a:t> </a:t>
                </a:r>
                <a:r>
                  <a:rPr lang="en-US" altLang="zh-TW" dirty="0"/>
                  <a:t>&lt;= 1,</a:t>
                </a:r>
                <a:r>
                  <a:rPr lang="en-US" altLang="zh-TW" dirty="0">
                    <a:latin typeface="cmsy10"/>
                  </a:rPr>
                  <a:t> </a:t>
                </a:r>
                <a:r>
                  <a:rPr lang="en-US" altLang="zh-TW" dirty="0">
                    <a:sym typeface="Symbol"/>
                  </a:rPr>
                  <a:t>v</a:t>
                </a:r>
              </a:p>
              <a:p>
                <a:pPr marL="0" indent="0">
                  <a:buNone/>
                </a:pPr>
                <a14:m>
                  <m:oMath xmlns:m="http://schemas.openxmlformats.org/officeDocument/2006/math">
                    <m:r>
                      <a:rPr lang="en-US" altLang="zh-TW" b="1" i="1" smtClean="0">
                        <a:latin typeface="Cambria Math"/>
                      </a:rPr>
                      <m:t>                    </m:t>
                    </m:r>
                    <m:r>
                      <a:rPr lang="en-US" altLang="zh-TW" b="0" i="1">
                        <a:latin typeface="Cambria Math"/>
                      </a:rPr>
                      <m:t>𝑦</m:t>
                    </m:r>
                    <m:r>
                      <a:rPr lang="en-US" altLang="zh-TW" b="0" i="1" baseline="-25000">
                        <a:latin typeface="Cambria Math"/>
                      </a:rPr>
                      <m:t>𝑢𝑣</m:t>
                    </m:r>
                    <m:r>
                      <a:rPr lang="en-US" altLang="zh-TW" b="0" i="1">
                        <a:latin typeface="Cambria Math"/>
                      </a:rPr>
                      <m:t> </m:t>
                    </m:r>
                  </m:oMath>
                </a14:m>
                <a:r>
                  <a:rPr lang="en-US" altLang="zh-TW" dirty="0">
                    <a:latin typeface="cmsy10"/>
                  </a:rPr>
                  <a:t> </a:t>
                </a:r>
                <a:r>
                  <a:rPr lang="en-US" altLang="zh-TW" dirty="0" smtClean="0">
                    <a:latin typeface="cmsy10"/>
                    <a:sym typeface="Symbol"/>
                  </a:rPr>
                  <a:t> </a:t>
                </a:r>
                <a:r>
                  <a:rPr lang="en-US" dirty="0" smtClean="0"/>
                  <a:t>{0,1} </a:t>
                </a:r>
              </a:p>
              <a:p>
                <a:endParaRPr lang="en-US" dirty="0" smtClean="0"/>
              </a:p>
              <a:p>
                <a:endParaRPr lang="en-US" dirty="0" smtClean="0"/>
              </a:p>
              <a:p>
                <a:endParaRPr lang="en-US" dirty="0" smtClean="0"/>
              </a:p>
              <a:p>
                <a:endParaRPr lang="en-US" dirty="0"/>
              </a:p>
              <a:p>
                <a:r>
                  <a:rPr lang="en-US" dirty="0" smtClean="0"/>
                  <a:t>Acquire knowledge; formulated via “Predicate Schemas”.</a:t>
                </a:r>
                <a:endParaRPr lang="en-US" dirty="0"/>
              </a:p>
              <a:p>
                <a:pPr lvl="1"/>
                <a:r>
                  <a:rPr lang="en-US" dirty="0" smtClean="0">
                    <a:solidFill>
                      <a:srgbClr val="0033CC"/>
                    </a:solidFill>
                  </a:rPr>
                  <a:t>Constraints over predicate schemas </a:t>
                </a:r>
                <a:r>
                  <a:rPr lang="en-US" dirty="0" smtClean="0"/>
                  <a:t>are instantiated given a new instance (document) and are incorporated “on-the-fly”  into the ILP-based inference formulation to support </a:t>
                </a:r>
                <a:r>
                  <a:rPr lang="en-US" dirty="0" smtClean="0">
                    <a:solidFill>
                      <a:srgbClr val="FF0000"/>
                    </a:solidFill>
                  </a:rPr>
                  <a:t>preferred interpretations</a:t>
                </a:r>
                <a:r>
                  <a:rPr lang="en-US" dirty="0" smtClean="0"/>
                  <a:t>. </a:t>
                </a:r>
                <a:endParaRPr lang="en-US" dirty="0"/>
              </a:p>
              <a:p>
                <a:endParaRPr lang="en-US" dirty="0" smtClean="0"/>
              </a:p>
              <a:p>
                <a:endParaRPr lang="en-US" dirty="0"/>
              </a:p>
              <a:p>
                <a:endParaRPr lang="en-US" dirty="0"/>
              </a:p>
              <a:p>
                <a:endParaRPr lang="en-US" dirty="0"/>
              </a:p>
              <a:p>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04890" y="1116375"/>
                <a:ext cx="8229600" cy="4953000"/>
              </a:xfrm>
              <a:blipFill rotWithShape="1">
                <a:blip r:embed="rId6"/>
                <a:stretch>
                  <a:fillRect l="-519"/>
                </a:stretch>
              </a:blipFill>
            </p:spPr>
            <p:txBody>
              <a:bodyPr/>
              <a:lstStyle/>
              <a:p>
                <a:r>
                  <a:rPr lang="en-US">
                    <a:noFill/>
                  </a:rPr>
                  <a:t> </a:t>
                </a:r>
              </a:p>
            </p:txBody>
          </p:sp>
        </mc:Fallback>
      </mc:AlternateContent>
      <p:pic>
        <p:nvPicPr>
          <p:cNvPr id="34" name="图片 4" descr="genc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1600" y="3378200"/>
            <a:ext cx="4801881" cy="965200"/>
          </a:xfrm>
          <a:prstGeom prst="rect">
            <a:avLst/>
          </a:prstGeom>
        </p:spPr>
      </p:pic>
      <p:sp>
        <p:nvSpPr>
          <p:cNvPr id="5" name="Rectangle 4"/>
          <p:cNvSpPr/>
          <p:nvPr/>
        </p:nvSpPr>
        <p:spPr>
          <a:xfrm>
            <a:off x="4304765" y="937357"/>
            <a:ext cx="4572000" cy="1015663"/>
          </a:xfrm>
          <a:prstGeom prst="rect">
            <a:avLst/>
          </a:prstGeom>
          <a:solidFill>
            <a:srgbClr val="FFFFCC"/>
          </a:solidFill>
          <a:ln w="28575">
            <a:solidFill>
              <a:schemeClr val="bg2"/>
            </a:solidFill>
          </a:ln>
        </p:spPr>
        <p:txBody>
          <a:bodyPr>
            <a:spAutoFit/>
          </a:bodyPr>
          <a:lstStyle/>
          <a:p>
            <a:r>
              <a:rPr lang="en-US" sz="2000" dirty="0">
                <a:solidFill>
                  <a:srgbClr val="FF0000"/>
                </a:solidFill>
                <a:latin typeface="+mn-lt"/>
              </a:rPr>
              <a:t>Results </a:t>
            </a:r>
            <a:r>
              <a:rPr lang="en-US" sz="2000" dirty="0">
                <a:latin typeface="+mn-lt"/>
              </a:rPr>
              <a:t>in a state-of-the-art coreference that </a:t>
            </a:r>
            <a:r>
              <a:rPr lang="en-US" sz="2000" dirty="0">
                <a:solidFill>
                  <a:srgbClr val="FF0000"/>
                </a:solidFill>
                <a:latin typeface="+mn-lt"/>
              </a:rPr>
              <a:t>at the same time also</a:t>
            </a:r>
            <a:r>
              <a:rPr lang="en-US" sz="2000" dirty="0">
                <a:latin typeface="+mn-lt"/>
              </a:rPr>
              <a:t> handles hard instances at close to 90% Precision.</a:t>
            </a:r>
          </a:p>
        </p:txBody>
      </p:sp>
      <p:sp>
        <p:nvSpPr>
          <p:cNvPr id="32" name="AutoShape 191"/>
          <p:cNvSpPr>
            <a:spLocks noChangeArrowheads="1"/>
          </p:cNvSpPr>
          <p:nvPr/>
        </p:nvSpPr>
        <p:spPr bwMode="auto">
          <a:xfrm>
            <a:off x="1066800" y="2591166"/>
            <a:ext cx="2346212" cy="411480"/>
          </a:xfrm>
          <a:prstGeom prst="wedgeRectCallout">
            <a:avLst>
              <a:gd name="adj1" fmla="val 61854"/>
              <a:gd name="adj2" fmla="val 140015"/>
            </a:avLst>
          </a:prstGeom>
          <a:solidFill>
            <a:srgbClr val="FFFFCC"/>
          </a:solidFill>
          <a:ln w="9525">
            <a:solidFill>
              <a:srgbClr val="FF9933"/>
            </a:solidFill>
            <a:miter lim="800000"/>
            <a:headEnd/>
            <a:tailEnd/>
          </a:ln>
        </p:spPr>
        <p:txBody>
          <a:bodyPr/>
          <a:lstStyle/>
          <a:p>
            <a:pPr algn="ctr"/>
            <a:r>
              <a:rPr lang="en-US" b="1" dirty="0" smtClean="0">
                <a:latin typeface="Calibri"/>
                <a:cs typeface="Arial" charset="0"/>
              </a:rPr>
              <a:t>predicate schemas</a:t>
            </a:r>
            <a:endParaRPr lang="en-US" b="1" dirty="0">
              <a:solidFill>
                <a:srgbClr val="000000"/>
              </a:solidFill>
              <a:latin typeface="Calibri"/>
              <a:cs typeface="Arial" charset="0"/>
            </a:endParaRPr>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28</a:t>
            </a:fld>
            <a:endParaRPr lang="en-US" altLang="zh-TW"/>
          </a:p>
        </p:txBody>
      </p:sp>
      <p:cxnSp>
        <p:nvCxnSpPr>
          <p:cNvPr id="30" name="Straight Connector 29"/>
          <p:cNvCxnSpPr/>
          <p:nvPr/>
        </p:nvCxnSpPr>
        <p:spPr>
          <a:xfrm>
            <a:off x="914400" y="1848295"/>
            <a:ext cx="0" cy="24189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AutoShape 191"/>
          <p:cNvSpPr>
            <a:spLocks noChangeArrowheads="1"/>
          </p:cNvSpPr>
          <p:nvPr/>
        </p:nvSpPr>
        <p:spPr bwMode="auto">
          <a:xfrm>
            <a:off x="1066800" y="2590800"/>
            <a:ext cx="2346212" cy="411480"/>
          </a:xfrm>
          <a:prstGeom prst="wedgeRectCallout">
            <a:avLst>
              <a:gd name="adj1" fmla="val -2714"/>
              <a:gd name="adj2" fmla="val 123431"/>
            </a:avLst>
          </a:prstGeom>
          <a:solidFill>
            <a:srgbClr val="FFFFCC"/>
          </a:solidFill>
          <a:ln w="9525">
            <a:solidFill>
              <a:srgbClr val="FF9933"/>
            </a:solidFill>
            <a:miter lim="800000"/>
            <a:headEnd/>
            <a:tailEnd/>
          </a:ln>
        </p:spPr>
        <p:txBody>
          <a:bodyPr/>
          <a:lstStyle/>
          <a:p>
            <a:pPr algn="ctr"/>
            <a:r>
              <a:rPr lang="en-US" b="1" dirty="0" smtClean="0">
                <a:latin typeface="Calibri"/>
                <a:cs typeface="Arial" charset="0"/>
              </a:rPr>
              <a:t>predicate schemas</a:t>
            </a:r>
            <a:endParaRPr lang="en-US" b="1" dirty="0">
              <a:solidFill>
                <a:srgbClr val="000000"/>
              </a:solidFill>
              <a:latin typeface="Calibri"/>
              <a:cs typeface="Arial" charset="0"/>
            </a:endParaRPr>
          </a:p>
        </p:txBody>
      </p:sp>
    </p:spTree>
    <p:extLst>
      <p:ext uri="{BB962C8B-B14F-4D97-AF65-F5344CB8AC3E}">
        <p14:creationId xmlns:p14="http://schemas.microsoft.com/office/powerpoint/2010/main" val="7471926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10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Quantities &amp; Quantitative Reasoning</a:t>
            </a:r>
            <a:endParaRPr lang="en-US" dirty="0"/>
          </a:p>
        </p:txBody>
      </p:sp>
      <p:sp>
        <p:nvSpPr>
          <p:cNvPr id="3" name="Content Placeholder 2"/>
          <p:cNvSpPr>
            <a:spLocks noGrp="1"/>
          </p:cNvSpPr>
          <p:nvPr>
            <p:ph idx="1"/>
          </p:nvPr>
        </p:nvSpPr>
        <p:spPr/>
        <p:txBody>
          <a:bodyPr/>
          <a:lstStyle/>
          <a:p>
            <a:r>
              <a:rPr lang="en-US" dirty="0" smtClean="0"/>
              <a:t>A crucially important natural language understanding task. </a:t>
            </a:r>
          </a:p>
          <a:p>
            <a:r>
              <a:rPr lang="en-US" dirty="0" smtClean="0"/>
              <a:t>Election results; Stock Market</a:t>
            </a:r>
            <a:r>
              <a:rPr lang="en-US" dirty="0"/>
              <a:t>;</a:t>
            </a:r>
            <a:r>
              <a:rPr lang="en-US" dirty="0" smtClean="0"/>
              <a:t> Casualties,… </a:t>
            </a:r>
          </a:p>
          <a:p>
            <a:pPr marL="0" indent="0">
              <a:buNone/>
            </a:pPr>
            <a:r>
              <a:rPr lang="en-US" smtClean="0"/>
              <a:t>	</a:t>
            </a:r>
            <a:r>
              <a:rPr lang="en-US" smtClean="0">
                <a:solidFill>
                  <a:srgbClr val="0033CC"/>
                </a:solidFill>
              </a:rPr>
              <a:t>The Emmanuel campaign funding totaled three </a:t>
            </a:r>
            <a:endParaRPr lang="en-US" dirty="0" smtClean="0">
              <a:solidFill>
                <a:srgbClr val="0033CC"/>
              </a:solidFill>
            </a:endParaRPr>
          </a:p>
          <a:p>
            <a:pPr marL="0" indent="0">
              <a:buNone/>
            </a:pPr>
            <a:r>
              <a:rPr lang="en-US" smtClean="0">
                <a:solidFill>
                  <a:srgbClr val="0033CC"/>
                </a:solidFill>
              </a:rPr>
              <a:t>	times that of all his opponents put together</a:t>
            </a:r>
            <a:r>
              <a:rPr lang="en-US" smtClean="0"/>
              <a:t>. </a:t>
            </a:r>
            <a:endParaRPr lang="en-US" dirty="0" smtClean="0"/>
          </a:p>
          <a:p>
            <a:r>
              <a:rPr lang="en-US" smtClean="0"/>
              <a:t>Understanding implies mapping the text to an arithmetic expression, or an equation:  </a:t>
            </a:r>
            <a:r>
              <a:rPr lang="en-US" smtClean="0">
                <a:solidFill>
                  <a:srgbClr val="0033CC"/>
                </a:solidFill>
              </a:rPr>
              <a:t>E =     3 </a:t>
            </a:r>
            <a:r>
              <a:rPr lang="en-US" smtClean="0">
                <a:solidFill>
                  <a:srgbClr val="0033CC"/>
                </a:solidFill>
                <a:latin typeface="Symbol"/>
                <a:sym typeface="Symbol"/>
              </a:rPr>
              <a:t></a:t>
            </a:r>
            <a:r>
              <a:rPr lang="en-US" baseline="-25000" smtClean="0">
                <a:solidFill>
                  <a:srgbClr val="0033CC"/>
                </a:solidFill>
                <a:latin typeface="+mj-lt"/>
                <a:sym typeface="Symbol"/>
              </a:rPr>
              <a:t>i</a:t>
            </a:r>
            <a:r>
              <a:rPr lang="en-US" smtClean="0">
                <a:solidFill>
                  <a:srgbClr val="0033CC"/>
                </a:solidFill>
              </a:rPr>
              <a:t> </a:t>
            </a:r>
            <a:r>
              <a:rPr lang="en-US" smtClean="0">
                <a:solidFill>
                  <a:srgbClr val="0033CC"/>
                </a:solidFill>
                <a:latin typeface="Calibri"/>
              </a:rPr>
              <a:t>o</a:t>
            </a:r>
            <a:r>
              <a:rPr lang="en-US" baseline="-25000" smtClean="0">
                <a:solidFill>
                  <a:srgbClr val="0033CC"/>
                </a:solidFill>
                <a:latin typeface="Calibri"/>
              </a:rPr>
              <a:t>i</a:t>
            </a:r>
            <a:r>
              <a:rPr lang="en-US" smtClean="0">
                <a:solidFill>
                  <a:srgbClr val="0033CC"/>
                </a:solidFill>
              </a:rPr>
              <a:t> </a:t>
            </a:r>
            <a:endParaRPr lang="en-US" dirty="0" smtClean="0">
              <a:solidFill>
                <a:srgbClr val="0033CC"/>
              </a:solidFill>
            </a:endParaRPr>
          </a:p>
          <a:p>
            <a:pPr marL="0" indent="0">
              <a:buNone/>
            </a:pPr>
            <a:r>
              <a:rPr lang="en-US" dirty="0" smtClean="0"/>
              <a:t>	</a:t>
            </a:r>
          </a:p>
          <a:p>
            <a:pPr marL="0" indent="0">
              <a:buNone/>
            </a:pPr>
            <a:r>
              <a:rPr lang="en-US" smtClean="0">
                <a:solidFill>
                  <a:srgbClr val="0033CC"/>
                </a:solidFill>
              </a:rPr>
              <a:t>	John had 6 books; he wanted to give it to two of his 	friends. How many will each one get?</a:t>
            </a:r>
            <a:endParaRPr lang="en-US" dirty="0">
              <a:solidFill>
                <a:srgbClr val="0033CC"/>
              </a:solidFill>
            </a:endParaRPr>
          </a:p>
        </p:txBody>
      </p:sp>
      <p:sp>
        <p:nvSpPr>
          <p:cNvPr id="6" name="Rectangle 5"/>
          <p:cNvSpPr/>
          <p:nvPr/>
        </p:nvSpPr>
        <p:spPr>
          <a:xfrm>
            <a:off x="5116818" y="3881735"/>
            <a:ext cx="1741182" cy="461665"/>
          </a:xfrm>
          <a:prstGeom prst="rect">
            <a:avLst/>
          </a:prstGeom>
        </p:spPr>
        <p:txBody>
          <a:bodyPr wrap="none">
            <a:spAutoFit/>
          </a:bodyPr>
          <a:lstStyle/>
          <a:p>
            <a:r>
              <a:rPr lang="en-US" sz="2400" kern="0" dirty="0">
                <a:solidFill>
                  <a:srgbClr val="FF0000"/>
                </a:solidFill>
                <a:latin typeface="Calibri"/>
                <a:cs typeface="Arial"/>
              </a:rPr>
              <a:t>s</a:t>
            </a:r>
            <a:r>
              <a:rPr lang="en-US" sz="2400" kern="0" dirty="0" smtClean="0">
                <a:solidFill>
                  <a:srgbClr val="FF0000"/>
                </a:solidFill>
                <a:latin typeface="Calibri"/>
                <a:cs typeface="Arial"/>
              </a:rPr>
              <a:t>hare it with</a:t>
            </a:r>
            <a:endParaRPr lang="en-US" dirty="0">
              <a:solidFill>
                <a:srgbClr val="FF0000"/>
              </a:solidFill>
            </a:endParaRPr>
          </a:p>
        </p:txBody>
      </p:sp>
      <p:cxnSp>
        <p:nvCxnSpPr>
          <p:cNvPr id="8" name="Straight Connector 7"/>
          <p:cNvCxnSpPr/>
          <p:nvPr/>
        </p:nvCxnSpPr>
        <p:spPr>
          <a:xfrm flipH="1">
            <a:off x="5410200" y="4628752"/>
            <a:ext cx="11315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452048" y="4155744"/>
            <a:ext cx="548640"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89158" y="3415352"/>
            <a:ext cx="492443" cy="461665"/>
          </a:xfrm>
          <a:prstGeom prst="rect">
            <a:avLst/>
          </a:prstGeom>
        </p:spPr>
        <p:txBody>
          <a:bodyPr wrap="none">
            <a:spAutoFit/>
          </a:bodyPr>
          <a:lstStyle/>
          <a:p>
            <a:r>
              <a:rPr lang="en-US" sz="2400" kern="0" dirty="0" smtClean="0">
                <a:solidFill>
                  <a:srgbClr val="FF0000"/>
                </a:solidFill>
                <a:latin typeface="Calibri"/>
                <a:cs typeface="Arial"/>
              </a:rPr>
              <a:t>~~</a:t>
            </a:r>
            <a:endParaRPr lang="en-US" dirty="0">
              <a:solidFill>
                <a:srgbClr val="FF0000"/>
              </a:solidFill>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29</a:t>
            </a:fld>
            <a:endParaRPr lang="en-US" altLang="zh-TW"/>
          </a:p>
        </p:txBody>
      </p:sp>
    </p:spTree>
    <p:extLst>
      <p:ext uri="{BB962C8B-B14F-4D97-AF65-F5344CB8AC3E}">
        <p14:creationId xmlns:p14="http://schemas.microsoft.com/office/powerpoint/2010/main" val="16895753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6019800" y="3733800"/>
            <a:ext cx="5486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 name="Rectangle 13"/>
          <p:cNvSpPr>
            <a:spLocks noChangeArrowheads="1"/>
          </p:cNvSpPr>
          <p:nvPr/>
        </p:nvSpPr>
        <p:spPr bwMode="auto">
          <a:xfrm>
            <a:off x="1752600" y="1295400"/>
            <a:ext cx="12344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a:p>
        </p:txBody>
      </p:sp>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8198" name="Rectangle 18"/>
          <p:cNvSpPr>
            <a:spLocks noGrp="1" noChangeArrowheads="1"/>
          </p:cNvSpPr>
          <p:nvPr>
            <p:ph type="title" idx="4294967295"/>
          </p:nvPr>
        </p:nvSpPr>
        <p:spPr/>
        <p:txBody>
          <a:bodyPr/>
          <a:lstStyle/>
          <a:p>
            <a:pPr eaLnBrk="1" hangingPunct="1"/>
            <a:r>
              <a:rPr lang="en-US" dirty="0" smtClean="0"/>
              <a:t>Comprehension</a:t>
            </a:r>
            <a:endParaRPr lang="en-US" dirty="0" smtClean="0">
              <a:solidFill>
                <a:srgbClr val="FF00FF"/>
              </a:solidFill>
            </a:endParaRP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latin typeface="Tempus Sans ITC" pitchFamily="82" charset="0"/>
              </a:rPr>
              <a:t>1. Christopher Robin was born in England.      2.  Winnie the Pooh is a title of a book.  </a:t>
            </a:r>
          </a:p>
          <a:p>
            <a:r>
              <a:rPr lang="en-US" b="1">
                <a:solidFill>
                  <a:srgbClr val="FF0000"/>
                </a:solidFill>
                <a:latin typeface="Tempus Sans ITC" pitchFamily="82" charset="0"/>
              </a:rPr>
              <a:t>3. Christopher Robin’s dad was a magician.     4. Christopher Robin must be at least 65 now.</a:t>
            </a:r>
            <a:r>
              <a:rPr lang="en-US">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9" name="Rectangle 23"/>
          <p:cNvSpPr>
            <a:spLocks noChangeArrowheads="1"/>
          </p:cNvSpPr>
          <p:nvPr/>
        </p:nvSpPr>
        <p:spPr bwMode="auto">
          <a:xfrm>
            <a:off x="2933700" y="5867400"/>
            <a:ext cx="3276600" cy="38100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dirty="0">
                <a:solidFill>
                  <a:schemeClr val="bg1"/>
                </a:solidFill>
                <a:latin typeface="Tempus Sans ITC" pitchFamily="82" charset="0"/>
              </a:rPr>
              <a:t>This is an Inference Problem</a:t>
            </a:r>
          </a:p>
        </p:txBody>
      </p:sp>
      <p:sp>
        <p:nvSpPr>
          <p:cNvPr id="7" name="Slide Number Placeholder 6"/>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3</a:t>
            </a:fld>
            <a:endParaRPr lang="en-US" altLang="zh-TW"/>
          </a:p>
        </p:txBody>
      </p:sp>
    </p:spTree>
    <p:extLst>
      <p:ext uri="{BB962C8B-B14F-4D97-AF65-F5344CB8AC3E}">
        <p14:creationId xmlns:p14="http://schemas.microsoft.com/office/powerpoint/2010/main" val="310570967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1719">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1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41716" grpId="0"/>
      <p:bldP spid="541719"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Natural Language Text to Expressions </a:t>
            </a:r>
            <a:endParaRPr lang="en-US" dirty="0"/>
          </a:p>
        </p:txBody>
      </p:sp>
      <p:sp>
        <p:nvSpPr>
          <p:cNvPr id="3" name="Content Placeholder 2"/>
          <p:cNvSpPr>
            <a:spLocks noGrp="1"/>
          </p:cNvSpPr>
          <p:nvPr>
            <p:ph idx="1"/>
          </p:nvPr>
        </p:nvSpPr>
        <p:spPr/>
        <p:txBody>
          <a:bodyPr/>
          <a:lstStyle/>
          <a:p>
            <a:r>
              <a:rPr lang="en-US" i="1" dirty="0" smtClean="0"/>
              <a:t>Gwen </a:t>
            </a:r>
            <a:r>
              <a:rPr lang="en-US" i="1" dirty="0"/>
              <a:t>was organizing her book case making sure </a:t>
            </a:r>
            <a:r>
              <a:rPr lang="en-US" i="1" dirty="0" smtClean="0"/>
              <a:t>each of </a:t>
            </a:r>
            <a:r>
              <a:rPr lang="en-US" i="1" dirty="0"/>
              <a:t>the shelves had exactly </a:t>
            </a:r>
            <a:r>
              <a:rPr lang="en-US" dirty="0"/>
              <a:t>9 </a:t>
            </a:r>
            <a:r>
              <a:rPr lang="en-US" i="1" dirty="0"/>
              <a:t>books on it. She has </a:t>
            </a:r>
            <a:r>
              <a:rPr lang="en-US" dirty="0"/>
              <a:t>2 </a:t>
            </a:r>
            <a:r>
              <a:rPr lang="en-US" i="1" dirty="0" smtClean="0"/>
              <a:t>types of </a:t>
            </a:r>
            <a:r>
              <a:rPr lang="en-US" i="1" dirty="0"/>
              <a:t>books </a:t>
            </a:r>
            <a:r>
              <a:rPr lang="en-US" i="1" dirty="0" smtClean="0"/>
              <a:t>– mystery </a:t>
            </a:r>
            <a:r>
              <a:rPr lang="en-US" i="1" dirty="0"/>
              <a:t>books and picture books. If she had </a:t>
            </a:r>
            <a:r>
              <a:rPr lang="en-US" dirty="0" smtClean="0"/>
              <a:t>3 </a:t>
            </a:r>
            <a:r>
              <a:rPr lang="en-US" i="1" dirty="0" smtClean="0"/>
              <a:t>shelves </a:t>
            </a:r>
            <a:r>
              <a:rPr lang="en-US" i="1" dirty="0"/>
              <a:t>of mystery books and </a:t>
            </a:r>
            <a:r>
              <a:rPr lang="en-US" dirty="0"/>
              <a:t>5 </a:t>
            </a:r>
            <a:r>
              <a:rPr lang="en-US" i="1" dirty="0"/>
              <a:t>shelves of picture books</a:t>
            </a:r>
            <a:r>
              <a:rPr lang="en-US" i="1" dirty="0" smtClean="0"/>
              <a:t>, how </a:t>
            </a:r>
            <a:r>
              <a:rPr lang="en-US" i="1" dirty="0"/>
              <a:t>many books did she have total</a:t>
            </a:r>
            <a:r>
              <a:rPr lang="en-US" i="1" dirty="0" smtClean="0"/>
              <a:t>?</a:t>
            </a:r>
          </a:p>
          <a:p>
            <a:endParaRPr lang="en-US" i="1" dirty="0"/>
          </a:p>
          <a:p>
            <a:r>
              <a:rPr lang="en-US" i="1" smtClean="0">
                <a:solidFill>
                  <a:srgbClr val="FF0000"/>
                </a:solidFill>
              </a:rPr>
              <a:t>[Roy &amp; Roth’15] </a:t>
            </a:r>
            <a:r>
              <a:rPr lang="en-US" i="1" smtClean="0"/>
              <a:t>suggests a solution that                             involves “parsing” the problem into  an                        expression tree </a:t>
            </a:r>
            <a:endParaRPr lang="en-US" i="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9370" y="3530600"/>
            <a:ext cx="2936031" cy="2438400"/>
          </a:xfrm>
          <a:prstGeom prst="rect">
            <a:avLst/>
          </a:prstGeom>
          <a:ln w="28575">
            <a:solidFill>
              <a:srgbClr val="FF9933"/>
            </a:solidFill>
          </a:ln>
        </p:spPr>
      </p:pic>
      <p:cxnSp>
        <p:nvCxnSpPr>
          <p:cNvPr id="7" name="Straight Connector 6"/>
          <p:cNvCxnSpPr/>
          <p:nvPr/>
        </p:nvCxnSpPr>
        <p:spPr>
          <a:xfrm flipH="1">
            <a:off x="5979370" y="1600200"/>
            <a:ext cx="345231" cy="50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124200" y="1491016"/>
            <a:ext cx="533400" cy="71120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44904" y="1828800"/>
            <a:ext cx="533400" cy="71120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83256" y="2209800"/>
            <a:ext cx="533400" cy="711200"/>
          </a:xfrm>
          <a:prstGeom prst="ellipse">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30</a:t>
            </a:fld>
            <a:endParaRPr lang="en-US" altLang="zh-TW"/>
          </a:p>
        </p:txBody>
      </p:sp>
    </p:spTree>
    <p:extLst>
      <p:ext uri="{BB962C8B-B14F-4D97-AF65-F5344CB8AC3E}">
        <p14:creationId xmlns:p14="http://schemas.microsoft.com/office/powerpoint/2010/main" val="20683730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9"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the Best Expression Tree</a:t>
            </a:r>
            <a:endParaRPr lang="en-US" dirty="0"/>
          </a:p>
        </p:txBody>
      </p:sp>
      <p:sp>
        <p:nvSpPr>
          <p:cNvPr id="3" name="Content Placeholder 2"/>
          <p:cNvSpPr>
            <a:spLocks noGrp="1"/>
          </p:cNvSpPr>
          <p:nvPr>
            <p:ph idx="1"/>
          </p:nvPr>
        </p:nvSpPr>
        <p:spPr>
          <a:xfrm>
            <a:off x="228600" y="1291989"/>
            <a:ext cx="8610600" cy="4953000"/>
          </a:xfrm>
        </p:spPr>
        <p:txBody>
          <a:bodyPr/>
          <a:lstStyle/>
          <a:p>
            <a:r>
              <a:rPr lang="en-US" sz="2000" dirty="0" smtClean="0">
                <a:solidFill>
                  <a:srgbClr val="0033CC"/>
                </a:solidFill>
              </a:rPr>
              <a:t>Decomposition: </a:t>
            </a:r>
            <a:r>
              <a:rPr lang="en-US" sz="2000" dirty="0" smtClean="0"/>
              <a:t>Uniqueness </a:t>
            </a:r>
            <a:r>
              <a:rPr lang="en-US" sz="2000" dirty="0"/>
              <a:t>properties </a:t>
            </a:r>
            <a:r>
              <a:rPr lang="en-US" sz="2000" dirty="0" smtClean="0"/>
              <a:t>of the </a:t>
            </a:r>
            <a:r>
              <a:rPr lang="en-US" sz="2000" dirty="0" smtClean="0">
                <a:latin typeface="Symbol"/>
                <a:sym typeface="Symbol"/>
              </a:rPr>
              <a:t></a:t>
            </a:r>
            <a:r>
              <a:rPr lang="en-US" sz="2000" dirty="0" smtClean="0"/>
              <a:t>(E) implies that it is determined by the </a:t>
            </a:r>
            <a:r>
              <a:rPr lang="en-US" sz="2000" dirty="0" smtClean="0">
                <a:solidFill>
                  <a:srgbClr val="0033CC"/>
                </a:solidFill>
              </a:rPr>
              <a:t>unique </a:t>
            </a:r>
            <a:r>
              <a:rPr lang="en-US" sz="2000" dirty="0" smtClean="0">
                <a:solidFill>
                  <a:srgbClr val="0033CC"/>
                </a:solidFill>
                <a:latin typeface="Symbol"/>
                <a:sym typeface="Symbol"/>
              </a:rPr>
              <a:t>-</a:t>
            </a:r>
            <a:r>
              <a:rPr lang="en-US" sz="2000" dirty="0" smtClean="0">
                <a:solidFill>
                  <a:srgbClr val="0033CC"/>
                </a:solidFill>
              </a:rPr>
              <a:t>operation </a:t>
            </a:r>
            <a:r>
              <a:rPr lang="en-US" sz="2000" dirty="0"/>
              <a:t>between </a:t>
            </a:r>
            <a:r>
              <a:rPr lang="en-US" sz="2000" dirty="0" smtClean="0"/>
              <a:t>pairs of </a:t>
            </a:r>
            <a:r>
              <a:rPr lang="en-US" sz="2000" dirty="0" smtClean="0">
                <a:solidFill>
                  <a:srgbClr val="0033CC"/>
                </a:solidFill>
              </a:rPr>
              <a:t>relevant quantities</a:t>
            </a:r>
            <a:r>
              <a:rPr lang="en-US" sz="2000" dirty="0"/>
              <a:t>.</a:t>
            </a:r>
            <a:endParaRPr lang="en-US" sz="2000" dirty="0" smtClean="0"/>
          </a:p>
          <a:p>
            <a:endParaRPr lang="en-US" dirty="0"/>
          </a:p>
          <a:p>
            <a:endParaRPr lang="en-US" dirty="0" smtClean="0"/>
          </a:p>
          <a:p>
            <a:pPr marL="0" indent="0">
              <a:buNone/>
            </a:pPr>
            <a:r>
              <a:rPr lang="en-US" smtClean="0"/>
              <a:t>                E* = argmax </a:t>
            </a:r>
            <a:r>
              <a:rPr lang="en-US" smtClean="0">
                <a:latin typeface="Symbol"/>
                <a:sym typeface="Symbol"/>
              </a:rPr>
              <a:t></a:t>
            </a:r>
            <a:r>
              <a:rPr lang="en-US" baseline="-25000" smtClean="0">
                <a:latin typeface="+mj-lt"/>
                <a:sym typeface="Symbol"/>
              </a:rPr>
              <a:t>q</a:t>
            </a:r>
            <a:r>
              <a:rPr lang="en-US" smtClean="0"/>
              <a:t> R(q) </a:t>
            </a:r>
            <a:r>
              <a:rPr lang="en-US" b="1" smtClean="0"/>
              <a:t>1</a:t>
            </a:r>
            <a:r>
              <a:rPr lang="en-US" b="1" baseline="-25000" smtClean="0"/>
              <a:t>q</a:t>
            </a:r>
            <a:r>
              <a:rPr lang="en-US" smtClean="0"/>
              <a:t> </a:t>
            </a:r>
            <a:r>
              <a:rPr lang="en-US" smtClean="0">
                <a:latin typeface="+mj-lt"/>
              </a:rPr>
              <a:t>+ </a:t>
            </a:r>
            <a:r>
              <a:rPr lang="en-US" smtClean="0">
                <a:latin typeface="+mj-lt"/>
                <a:sym typeface="Symbol"/>
              </a:rPr>
              <a:t></a:t>
            </a:r>
            <a:r>
              <a:rPr lang="en-US" i="1" baseline="-50000" smtClean="0">
                <a:latin typeface="+mj-lt"/>
                <a:sym typeface="Symbol"/>
              </a:rPr>
              <a:t>(q, q’)</a:t>
            </a:r>
            <a:r>
              <a:rPr lang="en-US" smtClean="0">
                <a:latin typeface="+mj-lt"/>
              </a:rPr>
              <a:t> </a:t>
            </a:r>
            <a:r>
              <a:rPr lang="en-US" smtClean="0">
                <a:latin typeface="Calibri"/>
              </a:rPr>
              <a:t>Pair(q</a:t>
            </a:r>
            <a:r>
              <a:rPr lang="en-US" smtClean="0"/>
              <a:t>, </a:t>
            </a:r>
            <a:r>
              <a:rPr lang="en-US" smtClean="0">
                <a:latin typeface="Calibri"/>
              </a:rPr>
              <a:t>q’</a:t>
            </a:r>
            <a:r>
              <a:rPr lang="en-US" smtClean="0"/>
              <a:t>, </a:t>
            </a:r>
            <a:r>
              <a:rPr lang="en-US" smtClean="0">
                <a:latin typeface="cmsy10"/>
              </a:rPr>
              <a:t>¯</a:t>
            </a:r>
            <a:r>
              <a:rPr lang="en-US" smtClean="0">
                <a:latin typeface="Calibri"/>
              </a:rPr>
              <a:t>(q</a:t>
            </a:r>
            <a:r>
              <a:rPr lang="en-US" smtClean="0"/>
              <a:t>, </a:t>
            </a:r>
            <a:r>
              <a:rPr lang="en-US" smtClean="0">
                <a:latin typeface="Calibri"/>
              </a:rPr>
              <a:t>q’</a:t>
            </a:r>
            <a:r>
              <a:rPr lang="en-US" smtClean="0"/>
              <a:t>)) </a:t>
            </a:r>
            <a:r>
              <a:rPr lang="en-US" b="1" smtClean="0"/>
              <a:t>1</a:t>
            </a:r>
            <a:r>
              <a:rPr lang="en-US" b="1" baseline="-25000" smtClean="0"/>
              <a:t>q,q’</a:t>
            </a:r>
            <a:endParaRPr lang="en-US" b="1" dirty="0"/>
          </a:p>
          <a:p>
            <a:endParaRPr lang="en-US" dirty="0" smtClean="0"/>
          </a:p>
          <a:p>
            <a:r>
              <a:rPr lang="en-US" smtClean="0"/>
              <a:t>Subject to </a:t>
            </a:r>
            <a:r>
              <a:rPr lang="en-US" smtClean="0">
                <a:solidFill>
                  <a:srgbClr val="FF0000"/>
                </a:solidFill>
              </a:rPr>
              <a:t>commonsense constraints. </a:t>
            </a:r>
            <a:endParaRPr lang="en-US" dirty="0" smtClean="0">
              <a:solidFill>
                <a:srgbClr val="FF0000"/>
              </a:solidFill>
            </a:endParaRPr>
          </a:p>
          <a:p>
            <a:pPr lvl="1"/>
            <a:r>
              <a:rPr lang="en-US" smtClean="0"/>
              <a:t>Legitimacy</a:t>
            </a:r>
            <a:endParaRPr lang="en-US" dirty="0" smtClean="0"/>
          </a:p>
          <a:p>
            <a:pPr lvl="1"/>
            <a:r>
              <a:rPr lang="en-US" smtClean="0">
                <a:solidFill>
                  <a:srgbClr val="0033CC"/>
                </a:solidFill>
              </a:rPr>
              <a:t>Positive </a:t>
            </a:r>
            <a:r>
              <a:rPr lang="en-US" smtClean="0"/>
              <a:t>Answer; </a:t>
            </a:r>
            <a:r>
              <a:rPr lang="en-US" smtClean="0">
                <a:solidFill>
                  <a:srgbClr val="0033CC"/>
                </a:solidFill>
              </a:rPr>
              <a:t>Integral</a:t>
            </a:r>
            <a:r>
              <a:rPr lang="en-US" smtClean="0"/>
              <a:t> Answer ; </a:t>
            </a:r>
            <a:r>
              <a:rPr lang="en-US" smtClean="0">
                <a:solidFill>
                  <a:srgbClr val="0033CC"/>
                </a:solidFill>
              </a:rPr>
              <a:t>Range</a:t>
            </a:r>
            <a:r>
              <a:rPr lang="en-US" smtClean="0"/>
              <a:t>,…</a:t>
            </a:r>
            <a:endParaRPr lang="en-US" dirty="0" smtClean="0"/>
          </a:p>
          <a:p>
            <a:pPr marL="457200" lvl="1" indent="0">
              <a:buNone/>
            </a:pPr>
            <a:r>
              <a:rPr lang="en-US" smtClean="0"/>
              <a:t> </a:t>
            </a:r>
            <a:endParaRPr lang="en-US" dirty="0" smtClean="0"/>
          </a:p>
        </p:txBody>
      </p:sp>
      <p:sp>
        <p:nvSpPr>
          <p:cNvPr id="11" name="AutoShape 191"/>
          <p:cNvSpPr>
            <a:spLocks noChangeArrowheads="1"/>
          </p:cNvSpPr>
          <p:nvPr/>
        </p:nvSpPr>
        <p:spPr bwMode="auto">
          <a:xfrm>
            <a:off x="457200" y="1981200"/>
            <a:ext cx="2146110" cy="731520"/>
          </a:xfrm>
          <a:prstGeom prst="wedgeRectCallout">
            <a:avLst>
              <a:gd name="adj1" fmla="val 93281"/>
              <a:gd name="adj2" fmla="val 85775"/>
            </a:avLst>
          </a:prstGeom>
          <a:solidFill>
            <a:srgbClr val="FFFFCC"/>
          </a:solidFill>
          <a:ln w="9525">
            <a:solidFill>
              <a:srgbClr val="FF9933"/>
            </a:solidFill>
            <a:miter lim="800000"/>
            <a:headEnd/>
            <a:tailEnd/>
          </a:ln>
        </p:spPr>
        <p:txBody>
          <a:bodyPr/>
          <a:lstStyle/>
          <a:p>
            <a:pPr algn="ctr"/>
            <a:r>
              <a:rPr lang="en-US" dirty="0" smtClean="0">
                <a:latin typeface="Calibri"/>
                <a:cs typeface="Arial" charset="0"/>
              </a:rPr>
              <a:t>Score of q being irrelevant to E</a:t>
            </a:r>
            <a:endParaRPr lang="en-US" b="1" dirty="0">
              <a:solidFill>
                <a:srgbClr val="000000"/>
              </a:solidFill>
              <a:latin typeface="Calibri"/>
              <a:cs typeface="Arial" charset="0"/>
            </a:endParaRPr>
          </a:p>
        </p:txBody>
      </p:sp>
      <p:sp>
        <p:nvSpPr>
          <p:cNvPr id="12" name="AutoShape 191"/>
          <p:cNvSpPr>
            <a:spLocks noChangeArrowheads="1"/>
          </p:cNvSpPr>
          <p:nvPr/>
        </p:nvSpPr>
        <p:spPr bwMode="auto">
          <a:xfrm>
            <a:off x="5867400" y="3962400"/>
            <a:ext cx="2590800" cy="914400"/>
          </a:xfrm>
          <a:prstGeom prst="wedgeRectCallout">
            <a:avLst>
              <a:gd name="adj1" fmla="val -50026"/>
              <a:gd name="adj2" fmla="val 20218"/>
            </a:avLst>
          </a:prstGeom>
          <a:solidFill>
            <a:srgbClr val="FFFFCC"/>
          </a:solidFill>
          <a:ln w="28575">
            <a:solidFill>
              <a:srgbClr val="FF9933"/>
            </a:solidFill>
            <a:miter lim="800000"/>
            <a:headEnd/>
            <a:tailEnd/>
          </a:ln>
        </p:spPr>
        <p:txBody>
          <a:bodyPr/>
          <a:lstStyle/>
          <a:p>
            <a:pPr algn="ctr"/>
            <a:r>
              <a:rPr lang="en-US" dirty="0" smtClean="0">
                <a:latin typeface="Calibri"/>
                <a:cs typeface="Arial" charset="0"/>
              </a:rPr>
              <a:t>Abstract </a:t>
            </a:r>
            <a:r>
              <a:rPr lang="en-US" dirty="0" smtClean="0">
                <a:solidFill>
                  <a:srgbClr val="FF0000"/>
                </a:solidFill>
                <a:latin typeface="Calibri"/>
                <a:cs typeface="Arial" charset="0"/>
              </a:rPr>
              <a:t>Expectations</a:t>
            </a:r>
            <a:r>
              <a:rPr lang="en-US" dirty="0" smtClean="0">
                <a:latin typeface="Calibri"/>
                <a:cs typeface="Arial" charset="0"/>
              </a:rPr>
              <a:t> developed given a text snippet</a:t>
            </a:r>
            <a:endParaRPr lang="en-US" b="1" dirty="0">
              <a:solidFill>
                <a:srgbClr val="000000"/>
              </a:solidFill>
              <a:latin typeface="Calibri"/>
              <a:cs typeface="Arial" charset="0"/>
            </a:endParaRPr>
          </a:p>
        </p:txBody>
      </p:sp>
      <p:sp>
        <p:nvSpPr>
          <p:cNvPr id="8" name="AutoShape 191"/>
          <p:cNvSpPr>
            <a:spLocks noChangeArrowheads="1"/>
          </p:cNvSpPr>
          <p:nvPr/>
        </p:nvSpPr>
        <p:spPr bwMode="auto">
          <a:xfrm>
            <a:off x="5029200" y="1981200"/>
            <a:ext cx="3810000" cy="731520"/>
          </a:xfrm>
          <a:prstGeom prst="wedgeRectCallout">
            <a:avLst>
              <a:gd name="adj1" fmla="val -34286"/>
              <a:gd name="adj2" fmla="val 78055"/>
            </a:avLst>
          </a:prstGeom>
          <a:solidFill>
            <a:srgbClr val="FFFFCC"/>
          </a:solidFill>
          <a:ln w="9525">
            <a:solidFill>
              <a:srgbClr val="FF9933"/>
            </a:solidFill>
            <a:miter lim="800000"/>
            <a:headEnd/>
            <a:tailEnd/>
          </a:ln>
        </p:spPr>
        <p:txBody>
          <a:bodyPr/>
          <a:lstStyle/>
          <a:p>
            <a:pPr algn="ctr"/>
            <a:r>
              <a:rPr lang="en-US" dirty="0" smtClean="0">
                <a:latin typeface="Calibri"/>
                <a:cs typeface="Arial" charset="0"/>
              </a:rPr>
              <a:t>Score of </a:t>
            </a:r>
            <a:r>
              <a:rPr lang="en-US" dirty="0" smtClean="0">
                <a:latin typeface="cmsy10"/>
                <a:cs typeface="Arial" charset="0"/>
              </a:rPr>
              <a:t>¯</a:t>
            </a:r>
            <a:r>
              <a:rPr lang="en-US" dirty="0" smtClean="0">
                <a:latin typeface="Calibri"/>
                <a:cs typeface="Arial" charset="0"/>
              </a:rPr>
              <a:t> being the unique operation between </a:t>
            </a:r>
            <a:r>
              <a:rPr lang="en-US" dirty="0" smtClean="0">
                <a:latin typeface="Calibri"/>
              </a:rPr>
              <a:t>(q</a:t>
            </a:r>
            <a:r>
              <a:rPr lang="en-US" baseline="-25000" dirty="0" smtClean="0">
                <a:latin typeface="Calibri"/>
              </a:rPr>
              <a:t>i</a:t>
            </a:r>
            <a:r>
              <a:rPr lang="en-US" dirty="0"/>
              <a:t>, </a:t>
            </a:r>
            <a:r>
              <a:rPr lang="en-US" dirty="0" err="1">
                <a:latin typeface="Calibri"/>
              </a:rPr>
              <a:t>q</a:t>
            </a:r>
            <a:r>
              <a:rPr lang="en-US" baseline="-25000" dirty="0" err="1">
                <a:latin typeface="Calibri"/>
              </a:rPr>
              <a:t>j</a:t>
            </a:r>
            <a:r>
              <a:rPr lang="en-US" baseline="-25000" dirty="0">
                <a:latin typeface="Calibri"/>
              </a:rPr>
              <a:t> </a:t>
            </a:r>
            <a:r>
              <a:rPr lang="en-US" dirty="0" smtClean="0">
                <a:latin typeface="Calibri"/>
                <a:cs typeface="Arial" charset="0"/>
              </a:rPr>
              <a:t>) </a:t>
            </a:r>
            <a:endParaRPr lang="en-US" b="1" dirty="0">
              <a:solidFill>
                <a:srgbClr val="000000"/>
              </a:solidFill>
              <a:latin typeface="Calibri"/>
              <a:cs typeface="Arial" charset="0"/>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31</a:t>
            </a:fld>
            <a:endParaRPr lang="en-US" altLang="zh-TW"/>
          </a:p>
        </p:txBody>
      </p:sp>
      <p:sp>
        <p:nvSpPr>
          <p:cNvPr id="9" name="Rectangle 8"/>
          <p:cNvSpPr/>
          <p:nvPr/>
        </p:nvSpPr>
        <p:spPr>
          <a:xfrm>
            <a:off x="5410201" y="47390"/>
            <a:ext cx="3543835" cy="1015663"/>
          </a:xfrm>
          <a:prstGeom prst="rect">
            <a:avLst/>
          </a:prstGeom>
          <a:solidFill>
            <a:srgbClr val="FFFFCC"/>
          </a:solidFill>
          <a:ln w="28575">
            <a:solidFill>
              <a:schemeClr val="bg2"/>
            </a:solidFill>
          </a:ln>
        </p:spPr>
        <p:txBody>
          <a:bodyPr wrap="square">
            <a:spAutoFit/>
          </a:bodyPr>
          <a:lstStyle/>
          <a:p>
            <a:r>
              <a:rPr lang="en-US" sz="2000" dirty="0" smtClean="0">
                <a:solidFill>
                  <a:srgbClr val="FF0000"/>
                </a:solidFill>
                <a:latin typeface="+mn-lt"/>
              </a:rPr>
              <a:t>State-of-the-art </a:t>
            </a:r>
            <a:r>
              <a:rPr lang="en-US" sz="2000" dirty="0" smtClean="0">
                <a:solidFill>
                  <a:srgbClr val="FF0000"/>
                </a:solidFill>
                <a:latin typeface="+mn-lt"/>
              </a:rPr>
              <a:t>results </a:t>
            </a:r>
            <a:r>
              <a:rPr lang="en-US" sz="2000" dirty="0" smtClean="0">
                <a:latin typeface="+mn-lt"/>
              </a:rPr>
              <a:t>on multiple types of arithmetic word problems </a:t>
            </a:r>
            <a:endParaRPr lang="en-US" sz="2000" dirty="0">
              <a:latin typeface="+mn-lt"/>
            </a:endParaRPr>
          </a:p>
        </p:txBody>
      </p:sp>
    </p:spTree>
    <p:extLst>
      <p:ext uri="{BB962C8B-B14F-4D97-AF65-F5344CB8AC3E}">
        <p14:creationId xmlns:p14="http://schemas.microsoft.com/office/powerpoint/2010/main" val="1317760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a:t>
            </a:r>
            <a:endParaRPr lang="en-US" dirty="0"/>
          </a:p>
        </p:txBody>
      </p:sp>
      <p:sp>
        <p:nvSpPr>
          <p:cNvPr id="3" name="Content Placeholder 2"/>
          <p:cNvSpPr>
            <a:spLocks noGrp="1"/>
          </p:cNvSpPr>
          <p:nvPr>
            <p:ph idx="1"/>
          </p:nvPr>
        </p:nvSpPr>
        <p:spPr/>
        <p:txBody>
          <a:bodyPr/>
          <a:lstStyle/>
          <a:p>
            <a:r>
              <a:rPr lang="en-US" dirty="0" smtClean="0"/>
              <a:t>A lot of our natural language understanding work addresses similar issues and makes use of similar principles </a:t>
            </a:r>
          </a:p>
          <a:p>
            <a:endParaRPr lang="en-US" dirty="0"/>
          </a:p>
          <a:p>
            <a:pPr lvl="1"/>
            <a:r>
              <a:rPr lang="en-US" dirty="0" smtClean="0"/>
              <a:t>Temporal </a:t>
            </a:r>
            <a:r>
              <a:rPr lang="en-US" dirty="0" smtClean="0"/>
              <a:t>Reasoning (Timelines; causality) </a:t>
            </a:r>
            <a:endParaRPr lang="en-US" dirty="0" smtClean="0"/>
          </a:p>
          <a:p>
            <a:pPr lvl="2"/>
            <a:r>
              <a:rPr lang="en-US" dirty="0" smtClean="0"/>
              <a:t>We have expectations of transitivity, for example</a:t>
            </a:r>
          </a:p>
          <a:p>
            <a:pPr lvl="2"/>
            <a:endParaRPr lang="en-US" dirty="0"/>
          </a:p>
          <a:p>
            <a:pPr lvl="1"/>
            <a:r>
              <a:rPr lang="en-US" dirty="0" smtClean="0"/>
              <a:t>Discourse Processing</a:t>
            </a:r>
          </a:p>
          <a:p>
            <a:pPr lvl="2"/>
            <a:r>
              <a:rPr lang="en-US" dirty="0" smtClean="0"/>
              <a:t>We have expectations on “coherency” is conveying ideas</a:t>
            </a:r>
          </a:p>
          <a:p>
            <a:pPr lvl="1"/>
            <a:endParaRPr lang="en-US" dirty="0"/>
          </a:p>
          <a:p>
            <a:pPr lvl="1"/>
            <a:r>
              <a:rPr lang="en-US" dirty="0" smtClean="0"/>
              <a:t>Knowledge Acquisition </a:t>
            </a:r>
          </a:p>
          <a:p>
            <a:pPr lvl="2"/>
            <a:r>
              <a:rPr lang="en-US" dirty="0" smtClean="0"/>
              <a:t>We have expectations dictated by our prior knowledge</a:t>
            </a:r>
          </a:p>
          <a:p>
            <a:pPr lvl="2"/>
            <a:endParaRPr lang="en-US" dirty="0"/>
          </a:p>
          <a:p>
            <a:r>
              <a:rPr lang="en-US" dirty="0" smtClean="0"/>
              <a:t>See references for our work on various semantic processing tasks</a:t>
            </a:r>
          </a:p>
          <a:p>
            <a:pPr lvl="2"/>
            <a:endParaRPr lang="en-US" dirty="0"/>
          </a:p>
          <a:p>
            <a:pPr lvl="2"/>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32</a:t>
            </a:fld>
            <a:endParaRPr lang="en-US" altLang="zh-TW"/>
          </a:p>
        </p:txBody>
      </p:sp>
    </p:spTree>
    <p:extLst>
      <p:ext uri="{BB962C8B-B14F-4D97-AF65-F5344CB8AC3E}">
        <p14:creationId xmlns:p14="http://schemas.microsoft.com/office/powerpoint/2010/main" val="380787422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533400"/>
          </a:xfrm>
        </p:spPr>
        <p:txBody>
          <a:bodyPr/>
          <a:lstStyle/>
          <a:p>
            <a:r>
              <a:rPr lang="en-US" dirty="0" smtClean="0"/>
              <a:t>Question Answering (with Inference)</a:t>
            </a:r>
            <a:endParaRPr lang="en-US" dirty="0"/>
          </a:p>
        </p:txBody>
      </p:sp>
      <p:sp>
        <p:nvSpPr>
          <p:cNvPr id="5" name="Content Placeholder 4"/>
          <p:cNvSpPr>
            <a:spLocks noGrp="1"/>
          </p:cNvSpPr>
          <p:nvPr>
            <p:ph idx="1"/>
          </p:nvPr>
        </p:nvSpPr>
        <p:spPr/>
        <p:txBody>
          <a:bodyPr/>
          <a:lstStyle/>
          <a:p>
            <a:r>
              <a:rPr lang="en-US" dirty="0" smtClean="0"/>
              <a:t>Q: In New York State the shortest day duration occurs during which month?</a:t>
            </a:r>
          </a:p>
          <a:p>
            <a:pPr lvl="1"/>
            <a:r>
              <a:rPr lang="en-US" dirty="0" smtClean="0"/>
              <a:t>(1) December         (2) June          (3) March           (4) September</a:t>
            </a:r>
            <a:endParaRPr lang="en-US" dirty="0"/>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33</a:t>
            </a:fld>
            <a:endParaRPr lang="en-US" altLang="zh-TW"/>
          </a:p>
        </p:txBody>
      </p:sp>
    </p:spTree>
    <p:extLst>
      <p:ext uri="{BB962C8B-B14F-4D97-AF65-F5344CB8AC3E}">
        <p14:creationId xmlns:p14="http://schemas.microsoft.com/office/powerpoint/2010/main" val="119334141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7" y="1447800"/>
            <a:ext cx="7461503" cy="451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p:txBody>
          <a:bodyPr/>
          <a:lstStyle/>
          <a:p>
            <a:r>
              <a:rPr lang="en-US" dirty="0"/>
              <a:t>Question Answering (with Inference</a:t>
            </a:r>
            <a:r>
              <a:rPr lang="en-US" dirty="0" smtClean="0"/>
              <a:t>)</a:t>
            </a:r>
            <a:endParaRPr lang="en-US" dirty="0"/>
          </a:p>
        </p:txBody>
      </p:sp>
      <p:sp>
        <p:nvSpPr>
          <p:cNvPr id="10" name="Content Placeholder 9"/>
          <p:cNvSpPr>
            <a:spLocks noGrp="1"/>
          </p:cNvSpPr>
          <p:nvPr>
            <p:ph idx="1"/>
          </p:nvPr>
        </p:nvSpPr>
        <p:spPr/>
        <p:txBody>
          <a:bodyPr/>
          <a:lstStyle/>
          <a:p>
            <a:endParaRPr lang="en-US"/>
          </a:p>
        </p:txBody>
      </p:sp>
      <p:sp>
        <p:nvSpPr>
          <p:cNvPr id="3" name="Slide Number Placeholder 2"/>
          <p:cNvSpPr>
            <a:spLocks noGrp="1"/>
          </p:cNvSpPr>
          <p:nvPr>
            <p:ph type="sldNum" sz="quarter" idx="11"/>
          </p:nvPr>
        </p:nvSpPr>
        <p:spPr/>
        <p:txBody>
          <a:bodyPr/>
          <a:lstStyle/>
          <a:p>
            <a:r>
              <a:rPr lang="en-US" altLang="zh-TW" smtClean="0"/>
              <a:t>Page </a:t>
            </a:r>
            <a:fld id="{904D9E78-2E4E-4360-A24D-3ECC739393C9}" type="slidenum">
              <a:rPr lang="en-US" altLang="zh-TW" smtClean="0"/>
              <a:pPr/>
              <a:t>34</a:t>
            </a:fld>
            <a:endParaRPr lang="en-US" altLang="zh-TW"/>
          </a:p>
        </p:txBody>
      </p:sp>
    </p:spTree>
    <p:extLst>
      <p:ext uri="{BB962C8B-B14F-4D97-AF65-F5344CB8AC3E}">
        <p14:creationId xmlns:p14="http://schemas.microsoft.com/office/powerpoint/2010/main" val="4148970747"/>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27070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a:t>Question Answering (with Inference</a:t>
            </a:r>
            <a:r>
              <a:rPr lang="en-US" dirty="0" smtClean="0"/>
              <a:t>)</a:t>
            </a:r>
            <a:endParaRPr lang="en-US" dirty="0"/>
          </a:p>
        </p:txBody>
      </p:sp>
      <p:sp>
        <p:nvSpPr>
          <p:cNvPr id="4" name="Content Placeholder 3"/>
          <p:cNvSpPr>
            <a:spLocks noGrp="1"/>
          </p:cNvSpPr>
          <p:nvPr>
            <p:ph idx="1"/>
          </p:nvPr>
        </p:nvSpPr>
        <p:spPr/>
        <p:txBody>
          <a:bodyPr/>
          <a:lstStyle/>
          <a:p>
            <a:endParaRPr lang="en-US"/>
          </a:p>
        </p:txBody>
      </p:sp>
      <p:sp>
        <p:nvSpPr>
          <p:cNvPr id="2" name="Slide Number Placeholder 1"/>
          <p:cNvSpPr>
            <a:spLocks noGrp="1"/>
          </p:cNvSpPr>
          <p:nvPr>
            <p:ph type="sldNum" sz="quarter" idx="11"/>
          </p:nvPr>
        </p:nvSpPr>
        <p:spPr/>
        <p:txBody>
          <a:bodyPr/>
          <a:lstStyle/>
          <a:p>
            <a:pPr>
              <a:defRPr/>
            </a:pPr>
            <a:r>
              <a:rPr lang="en-US" altLang="zh-TW" smtClean="0"/>
              <a:t>Page </a:t>
            </a:r>
            <a:fld id="{904D9E78-2E4E-4360-A24D-3ECC739393C9}" type="slidenum">
              <a:rPr lang="en-US" altLang="zh-TW" smtClean="0"/>
              <a:pPr>
                <a:defRPr/>
              </a:pPr>
              <a:t>35</a:t>
            </a:fld>
            <a:endParaRPr lang="en-US" altLang="zh-TW"/>
          </a:p>
        </p:txBody>
      </p:sp>
    </p:spTree>
    <p:extLst>
      <p:ext uri="{BB962C8B-B14F-4D97-AF65-F5344CB8AC3E}">
        <p14:creationId xmlns:p14="http://schemas.microsoft.com/office/powerpoint/2010/main" val="2316452556"/>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Process</a:t>
            </a:r>
            <a:endParaRPr lang="en-US" dirty="0"/>
          </a:p>
        </p:txBody>
      </p:sp>
      <p:sp>
        <p:nvSpPr>
          <p:cNvPr id="18" name="Content Placeholder 17"/>
          <p:cNvSpPr>
            <a:spLocks noGrp="1"/>
          </p:cNvSpPr>
          <p:nvPr>
            <p:ph idx="1"/>
          </p:nvPr>
        </p:nvSpPr>
        <p:spPr/>
        <p:txBody>
          <a:bodyPr/>
          <a:lstStyle/>
          <a:p>
            <a:r>
              <a:rPr lang="en-US" dirty="0" smtClean="0"/>
              <a:t>Q</a:t>
            </a:r>
            <a:r>
              <a:rPr lang="en-US" dirty="0"/>
              <a:t>: In New York State the shortest period of daylight occurs during which month</a:t>
            </a:r>
            <a:r>
              <a:rPr lang="en-US" dirty="0" smtClean="0"/>
              <a:t>?</a:t>
            </a:r>
          </a:p>
          <a:p>
            <a:pPr marL="342900" lvl="1" indent="-342900">
              <a:buClr>
                <a:schemeClr val="bg2"/>
              </a:buClr>
              <a:buSzPct val="75000"/>
              <a:buFont typeface="Wingdings" pitchFamily="2" charset="2"/>
              <a:buChar char="n"/>
            </a:pPr>
            <a:r>
              <a:rPr lang="en-US" dirty="0"/>
              <a:t>(1) December         (2) June          (3) March           (4) September</a:t>
            </a:r>
          </a:p>
          <a:p>
            <a:pPr marL="0" indent="0">
              <a:buNone/>
            </a:pPr>
            <a:r>
              <a:rPr lang="en-US" dirty="0" smtClean="0"/>
              <a:t> </a:t>
            </a:r>
            <a:endParaRPr lang="en-US" dirty="0"/>
          </a:p>
        </p:txBody>
      </p:sp>
      <p:sp>
        <p:nvSpPr>
          <p:cNvPr id="3" name="Slide Number Placeholder 2"/>
          <p:cNvSpPr>
            <a:spLocks noGrp="1"/>
          </p:cNvSpPr>
          <p:nvPr>
            <p:ph type="sldNum" sz="quarter" idx="11"/>
          </p:nvPr>
        </p:nvSpPr>
        <p:spPr/>
        <p:txBody>
          <a:bodyPr/>
          <a:lstStyle/>
          <a:p>
            <a:r>
              <a:rPr lang="en-US" altLang="zh-TW" smtClean="0"/>
              <a:t>Page </a:t>
            </a:r>
            <a:fld id="{904D9E78-2E4E-4360-A24D-3ECC739393C9}" type="slidenum">
              <a:rPr lang="en-US" altLang="zh-TW" smtClean="0"/>
              <a:pPr/>
              <a:t>36</a:t>
            </a:fld>
            <a:endParaRPr lang="en-US" altLang="zh-TW"/>
          </a:p>
        </p:txBody>
      </p:sp>
      <p:sp>
        <p:nvSpPr>
          <p:cNvPr id="7" name="Left-Right Arrow 6"/>
          <p:cNvSpPr/>
          <p:nvPr/>
        </p:nvSpPr>
        <p:spPr>
          <a:xfrm rot="16200000">
            <a:off x="4126706" y="2613592"/>
            <a:ext cx="590867" cy="299720"/>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Left-Right Arrow 9"/>
          <p:cNvSpPr/>
          <p:nvPr/>
        </p:nvSpPr>
        <p:spPr>
          <a:xfrm rot="2612761">
            <a:off x="4880413" y="3939185"/>
            <a:ext cx="836015" cy="369060"/>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Left-Right Arrow 10"/>
          <p:cNvSpPr/>
          <p:nvPr/>
        </p:nvSpPr>
        <p:spPr>
          <a:xfrm rot="18979433">
            <a:off x="3159671" y="3925837"/>
            <a:ext cx="863703" cy="418255"/>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3263069" y="3181290"/>
            <a:ext cx="2375731" cy="461665"/>
          </a:xfrm>
          <a:prstGeom prst="rect">
            <a:avLst/>
          </a:prstGeom>
          <a:solidFill>
            <a:srgbClr val="FFFFCC"/>
          </a:solidFill>
          <a:ln w="28575">
            <a:solidFill>
              <a:schemeClr val="bg2"/>
            </a:solidFill>
          </a:ln>
        </p:spPr>
        <p:txBody>
          <a:bodyPr wrap="square">
            <a:spAutoFit/>
          </a:bodyPr>
          <a:lstStyle/>
          <a:p>
            <a:r>
              <a:rPr lang="en-US" sz="2400" dirty="0" smtClean="0">
                <a:latin typeface="+mn-lt"/>
              </a:rPr>
              <a:t>Reasoning Engine</a:t>
            </a:r>
            <a:endParaRPr lang="en-US" sz="2400" dirty="0">
              <a:latin typeface="+mn-lt"/>
            </a:endParaRPr>
          </a:p>
        </p:txBody>
      </p:sp>
      <p:sp>
        <p:nvSpPr>
          <p:cNvPr id="20" name="Rectangle 19"/>
          <p:cNvSpPr/>
          <p:nvPr/>
        </p:nvSpPr>
        <p:spPr>
          <a:xfrm>
            <a:off x="304800" y="4772561"/>
            <a:ext cx="4114800" cy="1280160"/>
          </a:xfrm>
          <a:prstGeom prst="rect">
            <a:avLst/>
          </a:prstGeom>
          <a:solidFill>
            <a:srgbClr val="FFFFCC"/>
          </a:solidFill>
          <a:ln w="28575">
            <a:solidFill>
              <a:schemeClr val="bg2"/>
            </a:solidFill>
          </a:ln>
        </p:spPr>
        <p:txBody>
          <a:bodyPr wrap="square">
            <a:spAutoFit/>
          </a:bodyPr>
          <a:lstStyle/>
          <a:p>
            <a:pPr algn="ctr"/>
            <a:r>
              <a:rPr lang="en-US" sz="2000" dirty="0" smtClean="0">
                <a:latin typeface="+mn-lt"/>
              </a:rPr>
              <a:t>Knowledge Base</a:t>
            </a:r>
          </a:p>
          <a:p>
            <a:r>
              <a:rPr lang="en-US" sz="2000" dirty="0" smtClean="0">
                <a:solidFill>
                  <a:srgbClr val="0033CC"/>
                </a:solidFill>
                <a:latin typeface="+mn-lt"/>
              </a:rPr>
              <a:t>A relational representation; tables </a:t>
            </a:r>
            <a:endParaRPr lang="en-US" sz="2000" dirty="0">
              <a:solidFill>
                <a:srgbClr val="0033CC"/>
              </a:solidFill>
              <a:latin typeface="+mn-lt"/>
            </a:endParaRPr>
          </a:p>
          <a:p>
            <a:endParaRPr lang="en-US" sz="2000" dirty="0" smtClean="0">
              <a:solidFill>
                <a:srgbClr val="0033CC"/>
              </a:solidFill>
              <a:latin typeface="+mn-lt"/>
            </a:endParaRPr>
          </a:p>
          <a:p>
            <a:endParaRPr lang="en-US" sz="2000" dirty="0">
              <a:solidFill>
                <a:srgbClr val="0033CC"/>
              </a:solidFill>
              <a:latin typeface="+mn-lt"/>
            </a:endParaRPr>
          </a:p>
        </p:txBody>
      </p:sp>
      <p:sp>
        <p:nvSpPr>
          <p:cNvPr id="21" name="Rectangle 20"/>
          <p:cNvSpPr/>
          <p:nvPr/>
        </p:nvSpPr>
        <p:spPr>
          <a:xfrm>
            <a:off x="4724400" y="4772561"/>
            <a:ext cx="4114800" cy="1280160"/>
          </a:xfrm>
          <a:prstGeom prst="rect">
            <a:avLst/>
          </a:prstGeom>
          <a:solidFill>
            <a:srgbClr val="FFFFCC"/>
          </a:solidFill>
          <a:ln w="28575">
            <a:solidFill>
              <a:schemeClr val="bg2"/>
            </a:solidFill>
          </a:ln>
        </p:spPr>
        <p:txBody>
          <a:bodyPr wrap="square">
            <a:spAutoFit/>
          </a:bodyPr>
          <a:lstStyle/>
          <a:p>
            <a:pPr algn="ctr"/>
            <a:r>
              <a:rPr lang="en-US" sz="2000" dirty="0" smtClean="0">
                <a:latin typeface="+mn-lt"/>
              </a:rPr>
              <a:t>Alignment Functions</a:t>
            </a:r>
          </a:p>
          <a:p>
            <a:r>
              <a:rPr lang="en-US" sz="2000" dirty="0">
                <a:solidFill>
                  <a:srgbClr val="0033CC"/>
                </a:solidFill>
                <a:latin typeface="+mn-lt"/>
              </a:rPr>
              <a:t>Knowledge of Entailment, Causality, Semantic Similarity, Equivalence, etc</a:t>
            </a:r>
            <a:r>
              <a:rPr lang="en-US" sz="2000" dirty="0" smtClean="0">
                <a:solidFill>
                  <a:srgbClr val="0033CC"/>
                </a:solidFill>
                <a:latin typeface="+mn-lt"/>
              </a:rPr>
              <a:t>.</a:t>
            </a:r>
          </a:p>
          <a:p>
            <a:endParaRPr lang="en-US" sz="2000" dirty="0">
              <a:solidFill>
                <a:srgbClr val="0033CC"/>
              </a:solidFill>
              <a:latin typeface="+mn-lt"/>
            </a:endParaRPr>
          </a:p>
        </p:txBody>
      </p:sp>
      <p:grpSp>
        <p:nvGrpSpPr>
          <p:cNvPr id="22" name="Group 21"/>
          <p:cNvGrpSpPr/>
          <p:nvPr/>
        </p:nvGrpSpPr>
        <p:grpSpPr>
          <a:xfrm>
            <a:off x="1771650" y="5481955"/>
            <a:ext cx="1200150" cy="461645"/>
            <a:chOff x="0" y="0"/>
            <a:chExt cx="1200150" cy="461962"/>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0"/>
              <a:ext cx="180975" cy="461962"/>
            </a:xfrm>
            <a:prstGeom prst="rect">
              <a:avLst/>
            </a:prstGeom>
            <a:noFill/>
            <a:ln>
              <a:noFill/>
            </a:ln>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487" y="61912"/>
              <a:ext cx="347663" cy="352425"/>
            </a:xfrm>
            <a:prstGeom prst="rect">
              <a:avLst/>
            </a:prstGeom>
            <a:noFill/>
            <a:ln>
              <a:noFill/>
            </a:ln>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8575"/>
              <a:ext cx="366712" cy="390525"/>
            </a:xfrm>
            <a:prstGeom prst="rect">
              <a:avLst/>
            </a:prstGeom>
            <a:noFill/>
            <a:ln>
              <a:noFill/>
            </a:ln>
          </p:spPr>
        </p:pic>
      </p:grpSp>
    </p:spTree>
    <p:extLst>
      <p:ext uri="{BB962C8B-B14F-4D97-AF65-F5344CB8AC3E}">
        <p14:creationId xmlns:p14="http://schemas.microsoft.com/office/powerpoint/2010/main" val="19735466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500"/>
                            </p:stCondLst>
                            <p:childTnLst>
                              <p:par>
                                <p:cTn id="20" presetID="1" presetClass="entr" presetSubtype="0" fill="hold" grpId="0" nodeType="afterEffect">
                                  <p:stCondLst>
                                    <p:cond delay="250"/>
                                  </p:stCondLst>
                                  <p:childTnLst>
                                    <p:set>
                                      <p:cBhvr>
                                        <p:cTn id="21" dur="1" fill="hold">
                                          <p:stCondLst>
                                            <p:cond delay="0"/>
                                          </p:stCondLst>
                                        </p:cTn>
                                        <p:tgtEl>
                                          <p:spTgt spid="20"/>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9" grpId="0" animBg="1"/>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Formulation</a:t>
            </a:r>
            <a:endParaRPr lang="en-US" dirty="0"/>
          </a:p>
        </p:txBody>
      </p:sp>
      <p:sp>
        <p:nvSpPr>
          <p:cNvPr id="12" name="Content Placeholder 11"/>
          <p:cNvSpPr>
            <a:spLocks noGrp="1"/>
          </p:cNvSpPr>
          <p:nvPr>
            <p:ph idx="1"/>
          </p:nvPr>
        </p:nvSpPr>
        <p:spPr/>
        <p:txBody>
          <a:bodyPr/>
          <a:lstStyle/>
          <a:p>
            <a:endParaRPr lang="en-US" dirty="0"/>
          </a:p>
        </p:txBody>
      </p:sp>
      <p:sp>
        <p:nvSpPr>
          <p:cNvPr id="5" name="Slide Number Placeholder 4"/>
          <p:cNvSpPr>
            <a:spLocks noGrp="1"/>
          </p:cNvSpPr>
          <p:nvPr>
            <p:ph type="sldNum" sz="quarter" idx="11"/>
          </p:nvPr>
        </p:nvSpPr>
        <p:spPr/>
        <p:txBody>
          <a:bodyPr/>
          <a:lstStyle/>
          <a:p>
            <a:r>
              <a:rPr lang="en-US" altLang="zh-TW" smtClean="0"/>
              <a:t>Page </a:t>
            </a:r>
            <a:fld id="{904D9E78-2E4E-4360-A24D-3ECC739393C9}" type="slidenum">
              <a:rPr lang="en-US" altLang="zh-TW" smtClean="0"/>
              <a:pPr/>
              <a:t>37</a:t>
            </a:fld>
            <a:endParaRPr lang="en-US" altLang="zh-TW"/>
          </a:p>
        </p:txBody>
      </p:sp>
      <p:sp>
        <p:nvSpPr>
          <p:cNvPr id="10" name="Rectangle 9"/>
          <p:cNvSpPr/>
          <p:nvPr/>
        </p:nvSpPr>
        <p:spPr>
          <a:xfrm>
            <a:off x="685800" y="4267200"/>
            <a:ext cx="8001000" cy="2062103"/>
          </a:xfrm>
          <a:prstGeom prst="rect">
            <a:avLst/>
          </a:prstGeom>
          <a:solidFill>
            <a:srgbClr val="FFFFCC"/>
          </a:solidFill>
          <a:ln w="28575">
            <a:solidFill>
              <a:schemeClr val="bg2"/>
            </a:solidFill>
          </a:ln>
        </p:spPr>
        <p:txBody>
          <a:bodyPr wrap="square">
            <a:spAutoFit/>
          </a:bodyPr>
          <a:lstStyle/>
          <a:p>
            <a:r>
              <a:rPr lang="en-US" sz="2000" dirty="0" err="1" smtClean="0">
                <a:solidFill>
                  <a:srgbClr val="0033CC"/>
                </a:solidFill>
                <a:latin typeface="Calibri"/>
              </a:rPr>
              <a:t>Argmax</a:t>
            </a:r>
            <a:r>
              <a:rPr lang="en-US" sz="2000" baseline="-25000" dirty="0" err="1" smtClean="0">
                <a:solidFill>
                  <a:srgbClr val="0033CC"/>
                </a:solidFill>
                <a:latin typeface="Calibri"/>
              </a:rPr>
              <a:t>X</a:t>
            </a:r>
            <a:r>
              <a:rPr lang="en-US" sz="2000" dirty="0" smtClean="0">
                <a:solidFill>
                  <a:srgbClr val="0033CC"/>
                </a:solidFill>
                <a:latin typeface="+mn-lt"/>
              </a:rPr>
              <a:t>   </a:t>
            </a:r>
            <a:r>
              <a:rPr lang="en-US" sz="4800" dirty="0" smtClean="0">
                <a:latin typeface="+mn-lt"/>
              </a:rPr>
              <a:t>{</a:t>
            </a:r>
            <a:r>
              <a:rPr lang="en-US" sz="2000" dirty="0" smtClean="0">
                <a:latin typeface="+mn-lt"/>
              </a:rPr>
              <a:t>Linear Objective Weighting Alignment-based Scores</a:t>
            </a:r>
            <a:r>
              <a:rPr lang="en-US" sz="4800" dirty="0" smtClean="0"/>
              <a:t>}</a:t>
            </a:r>
            <a:endParaRPr lang="en-US" sz="4800" dirty="0"/>
          </a:p>
          <a:p>
            <a:endParaRPr lang="en-US" sz="2000" dirty="0" smtClean="0">
              <a:solidFill>
                <a:srgbClr val="0033CC"/>
              </a:solidFill>
              <a:latin typeface="+mn-lt"/>
            </a:endParaRPr>
          </a:p>
          <a:p>
            <a:r>
              <a:rPr lang="en-US" sz="2000" dirty="0">
                <a:solidFill>
                  <a:srgbClr val="0033CC"/>
                </a:solidFill>
                <a:latin typeface="+mn-lt"/>
              </a:rPr>
              <a:t>Subject to</a:t>
            </a:r>
            <a:r>
              <a:rPr lang="en-US" sz="2000" dirty="0" smtClean="0">
                <a:solidFill>
                  <a:srgbClr val="0033CC"/>
                </a:solidFill>
                <a:latin typeface="+mn-lt"/>
              </a:rPr>
              <a:t>:  </a:t>
            </a:r>
            <a:r>
              <a:rPr lang="en-US" sz="2000" dirty="0" smtClean="0">
                <a:latin typeface="+mn-lt"/>
              </a:rPr>
              <a:t>Linear </a:t>
            </a:r>
            <a:r>
              <a:rPr lang="en-US" sz="2000" dirty="0">
                <a:latin typeface="+mn-lt"/>
              </a:rPr>
              <a:t>constraints characterizing a proper </a:t>
            </a:r>
          </a:p>
          <a:p>
            <a:r>
              <a:rPr lang="en-US" sz="2000" dirty="0" smtClean="0">
                <a:latin typeface="+mn-lt"/>
              </a:rPr>
              <a:t>                      alignment </a:t>
            </a:r>
            <a:r>
              <a:rPr lang="en-US" sz="2000" dirty="0">
                <a:latin typeface="+mn-lt"/>
              </a:rPr>
              <a:t>using variables</a:t>
            </a:r>
          </a:p>
          <a:p>
            <a:endParaRPr lang="en-US" sz="2000" dirty="0">
              <a:solidFill>
                <a:srgbClr val="0033CC"/>
              </a:solidFill>
              <a:latin typeface="+mn-lt"/>
            </a:endParaRPr>
          </a:p>
        </p:txBody>
      </p:sp>
      <p:sp>
        <p:nvSpPr>
          <p:cNvPr id="14" name="Rounded Rectangle 13"/>
          <p:cNvSpPr/>
          <p:nvPr/>
        </p:nvSpPr>
        <p:spPr>
          <a:xfrm>
            <a:off x="533400" y="1285875"/>
            <a:ext cx="3810000" cy="2496754"/>
          </a:xfrm>
          <a:prstGeom prst="roundRect">
            <a:avLst/>
          </a:prstGeom>
          <a:solidFill>
            <a:srgbClr val="FFFFCC"/>
          </a:solidFill>
          <a:ln>
            <a:solidFill>
              <a:srgbClr val="FF993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variables </a:t>
            </a:r>
          </a:p>
          <a:p>
            <a:pPr algn="ctr"/>
            <a:endParaRPr lang="en-US" dirty="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p>
            <a:pPr algn="ctr"/>
            <a:endParaRPr lang="en-US" dirty="0"/>
          </a:p>
        </p:txBody>
      </p:sp>
      <mc:AlternateContent xmlns:mc="http://schemas.openxmlformats.org/markup-compatibility/2006">
        <mc:Choice xmlns:a14="http://schemas.microsoft.com/office/drawing/2010/main" Requires="a14">
          <p:sp>
            <p:nvSpPr>
              <p:cNvPr id="15" name="TextBox 14"/>
              <p:cNvSpPr txBox="1"/>
              <p:nvPr/>
            </p:nvSpPr>
            <p:spPr>
              <a:xfrm>
                <a:off x="762000" y="1752600"/>
                <a:ext cx="3346494" cy="3785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𝑥</m:t>
                          </m:r>
                        </m:e>
                        <m:sup>
                          <m:r>
                            <m:rPr>
                              <m:sty m:val="p"/>
                            </m:rPr>
                            <a:rPr lang="en-US" b="0" i="0" smtClean="0">
                              <a:latin typeface="Cambria Math"/>
                            </a:rPr>
                            <m:t>inter</m:t>
                          </m:r>
                          <m:r>
                            <a:rPr lang="en-US" b="0" i="0" smtClean="0">
                              <a:latin typeface="Cambria Math"/>
                            </a:rPr>
                            <m:t>−</m:t>
                          </m:r>
                          <m:r>
                            <m:rPr>
                              <m:sty m:val="p"/>
                            </m:rPr>
                            <a:rPr lang="en-US" b="0" i="0" smtClean="0">
                              <a:latin typeface="Cambria Math"/>
                            </a:rPr>
                            <m:t>table</m:t>
                          </m:r>
                        </m:sup>
                      </m:sSup>
                      <m:d>
                        <m:dPr>
                          <m:ctrlPr>
                            <a:rPr lang="en-US" b="0" i="1" smtClean="0">
                              <a:latin typeface="Cambria Math"/>
                            </a:rPr>
                          </m:ctrlPr>
                        </m:dPr>
                        <m:e>
                          <m:sSub>
                            <m:sSubPr>
                              <m:ctrlPr>
                                <a:rPr lang="en-US" b="0" i="1" smtClean="0">
                                  <a:latin typeface="Cambria Math"/>
                                </a:rPr>
                              </m:ctrlPr>
                            </m:sSubPr>
                            <m:e>
                              <m:r>
                                <m:rPr>
                                  <m:sty m:val="p"/>
                                </m:rPr>
                                <a:rPr lang="en-US" b="0" i="0" smtClean="0">
                                  <a:latin typeface="Cambria Math"/>
                                </a:rPr>
                                <m:t>cell</m:t>
                              </m:r>
                            </m:e>
                            <m:sub>
                              <m:r>
                                <a:rPr lang="en-US" b="0" i="1" smtClean="0">
                                  <a:latin typeface="Cambria Math"/>
                                </a:rPr>
                                <m:t>𝐴</m:t>
                              </m:r>
                            </m:sub>
                          </m:sSub>
                          <m:r>
                            <a:rPr lang="en-US" b="0" i="1" smtClean="0">
                              <a:latin typeface="Cambria Math"/>
                            </a:rPr>
                            <m:t>, </m:t>
                          </m:r>
                          <m:sSub>
                            <m:sSubPr>
                              <m:ctrlPr>
                                <a:rPr lang="en-US" b="0" i="1" smtClean="0">
                                  <a:latin typeface="Cambria Math"/>
                                </a:rPr>
                              </m:ctrlPr>
                            </m:sSubPr>
                            <m:e>
                              <m:r>
                                <m:rPr>
                                  <m:sty m:val="p"/>
                                </m:rPr>
                                <a:rPr lang="en-US" i="0">
                                  <a:latin typeface="Cambria Math"/>
                                </a:rPr>
                                <m:t>cel</m:t>
                              </m:r>
                              <m:r>
                                <m:rPr>
                                  <m:sty m:val="p"/>
                                </m:rPr>
                                <a:rPr lang="en-US" b="0" i="0" smtClean="0">
                                  <a:latin typeface="Cambria Math"/>
                                </a:rPr>
                                <m:t>l</m:t>
                              </m:r>
                            </m:e>
                            <m:sub>
                              <m:r>
                                <a:rPr lang="en-US" b="0" i="1" smtClean="0">
                                  <a:latin typeface="Cambria Math"/>
                                </a:rPr>
                                <m:t>𝐵</m:t>
                              </m:r>
                            </m:sub>
                          </m:sSub>
                        </m:e>
                      </m:d>
                      <m:r>
                        <a:rPr lang="en-US" b="0" i="1" smtClean="0">
                          <a:latin typeface="Cambria Math"/>
                        </a:rPr>
                        <m:t>∈{0,1}</m:t>
                      </m:r>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762000" y="1752600"/>
                <a:ext cx="3346494" cy="378565"/>
              </a:xfrm>
              <a:prstGeom prst="rect">
                <a:avLst/>
              </a:prstGeom>
              <a:blipFill rotWithShape="1">
                <a:blip r:embed="rId3"/>
                <a:stretch>
                  <a:fillRect b="-177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771525" y="2133600"/>
                <a:ext cx="3311035" cy="381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𝑥</m:t>
                          </m:r>
                        </m:e>
                        <m:sup>
                          <m:r>
                            <m:rPr>
                              <m:sty m:val="p"/>
                            </m:rPr>
                            <a:rPr lang="en-US" b="0" i="0" smtClean="0">
                              <a:latin typeface="Cambria Math"/>
                            </a:rPr>
                            <m:t>cell</m:t>
                          </m:r>
                          <m:r>
                            <a:rPr lang="en-US" b="0" i="0" smtClean="0">
                              <a:latin typeface="Cambria Math"/>
                            </a:rPr>
                            <m:t>−</m:t>
                          </m:r>
                          <m:r>
                            <m:rPr>
                              <m:sty m:val="p"/>
                            </m:rPr>
                            <a:rPr lang="en-US" b="0" i="0" smtClean="0">
                              <a:latin typeface="Cambria Math"/>
                            </a:rPr>
                            <m:t>QCons</m:t>
                          </m:r>
                        </m:sup>
                      </m:sSup>
                      <m:d>
                        <m:dPr>
                          <m:ctrlPr>
                            <a:rPr lang="en-US" b="0" i="1" smtClean="0">
                              <a:latin typeface="Cambria Math"/>
                            </a:rPr>
                          </m:ctrlPr>
                        </m:dPr>
                        <m:e>
                          <m:r>
                            <m:rPr>
                              <m:sty m:val="p"/>
                            </m:rPr>
                            <a:rPr lang="en-US" b="0" i="0" smtClean="0">
                              <a:latin typeface="Cambria Math"/>
                            </a:rPr>
                            <m:t>cell</m:t>
                          </m:r>
                          <m:r>
                            <a:rPr lang="en-US" b="0" i="1" smtClean="0">
                              <a:latin typeface="Cambria Math"/>
                            </a:rPr>
                            <m:t>, </m:t>
                          </m:r>
                          <m:r>
                            <m:rPr>
                              <m:sty m:val="p"/>
                            </m:rPr>
                            <a:rPr lang="en-US" b="0" i="0" smtClean="0">
                              <a:latin typeface="Cambria Math"/>
                            </a:rPr>
                            <m:t>qCons</m:t>
                          </m:r>
                        </m:e>
                      </m:d>
                      <m:r>
                        <a:rPr lang="en-US" b="0" i="1" smtClean="0">
                          <a:latin typeface="Cambria Math"/>
                        </a:rPr>
                        <m:t>∈{0,1}</m:t>
                      </m:r>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771525" y="2133600"/>
                <a:ext cx="3311035" cy="381964"/>
              </a:xfrm>
              <a:prstGeom prst="rect">
                <a:avLst/>
              </a:prstGeom>
              <a:blipFill rotWithShape="1">
                <a:blip r:embed="rId4"/>
                <a:stretch>
                  <a:fillRect b="-174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694976" y="2505075"/>
                <a:ext cx="3391249" cy="381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𝑥</m:t>
                          </m:r>
                        </m:e>
                        <m:sup>
                          <m:r>
                            <m:rPr>
                              <m:sty m:val="p"/>
                            </m:rPr>
                            <a:rPr lang="en-US" b="0" i="0" smtClean="0">
                              <a:latin typeface="Cambria Math"/>
                            </a:rPr>
                            <m:t>title</m:t>
                          </m:r>
                          <m:r>
                            <a:rPr lang="en-US" b="0" i="0" smtClean="0">
                              <a:latin typeface="Cambria Math"/>
                            </a:rPr>
                            <m:t>−</m:t>
                          </m:r>
                          <m:r>
                            <m:rPr>
                              <m:sty m:val="p"/>
                            </m:rPr>
                            <a:rPr lang="en-US" b="0" i="0" smtClean="0">
                              <a:latin typeface="Cambria Math"/>
                            </a:rPr>
                            <m:t>QCons</m:t>
                          </m:r>
                        </m:sup>
                      </m:sSup>
                      <m:d>
                        <m:dPr>
                          <m:ctrlPr>
                            <a:rPr lang="en-US" b="0" i="1" smtClean="0">
                              <a:latin typeface="Cambria Math"/>
                            </a:rPr>
                          </m:ctrlPr>
                        </m:dPr>
                        <m:e>
                          <m:r>
                            <m:rPr>
                              <m:sty m:val="p"/>
                            </m:rPr>
                            <a:rPr lang="en-US" b="0" i="0" smtClean="0">
                              <a:latin typeface="Cambria Math"/>
                            </a:rPr>
                            <m:t>title</m:t>
                          </m:r>
                          <m:r>
                            <a:rPr lang="en-US" b="0" i="1" smtClean="0">
                              <a:latin typeface="Cambria Math"/>
                            </a:rPr>
                            <m:t>, </m:t>
                          </m:r>
                          <m:r>
                            <m:rPr>
                              <m:sty m:val="p"/>
                            </m:rPr>
                            <a:rPr lang="en-US" b="0" i="0" smtClean="0">
                              <a:latin typeface="Cambria Math"/>
                            </a:rPr>
                            <m:t>qCons</m:t>
                          </m:r>
                        </m:e>
                      </m:d>
                      <m:r>
                        <a:rPr lang="en-US" b="0" i="1" smtClean="0">
                          <a:latin typeface="Cambria Math"/>
                        </a:rPr>
                        <m:t>∈{0,1}</m:t>
                      </m:r>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694976" y="2505075"/>
                <a:ext cx="3391249" cy="381964"/>
              </a:xfrm>
              <a:prstGeom prst="rect">
                <a:avLst/>
              </a:prstGeom>
              <a:blipFill rotWithShape="1">
                <a:blip r:embed="rId5"/>
                <a:stretch>
                  <a:fillRect b="-174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599119" y="2827961"/>
                <a:ext cx="3644203" cy="381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𝑥</m:t>
                          </m:r>
                        </m:e>
                        <m:sup>
                          <m:r>
                            <m:rPr>
                              <m:sty m:val="p"/>
                            </m:rPr>
                            <a:rPr lang="en-US" b="0" i="0" smtClean="0">
                              <a:latin typeface="Cambria Math"/>
                            </a:rPr>
                            <m:t>cell</m:t>
                          </m:r>
                          <m:r>
                            <a:rPr lang="en-US" b="0" i="0" smtClean="0">
                              <a:latin typeface="Cambria Math"/>
                            </a:rPr>
                            <m:t>−</m:t>
                          </m:r>
                          <m:r>
                            <m:rPr>
                              <m:sty m:val="p"/>
                            </m:rPr>
                            <a:rPr lang="en-US" b="0" i="0" smtClean="0">
                              <a:latin typeface="Cambria Math"/>
                            </a:rPr>
                            <m:t>QOption</m:t>
                          </m:r>
                        </m:sup>
                      </m:sSup>
                      <m:d>
                        <m:dPr>
                          <m:ctrlPr>
                            <a:rPr lang="en-US" b="0" i="1" smtClean="0">
                              <a:latin typeface="Cambria Math"/>
                            </a:rPr>
                          </m:ctrlPr>
                        </m:dPr>
                        <m:e>
                          <m:r>
                            <m:rPr>
                              <m:sty m:val="p"/>
                            </m:rPr>
                            <a:rPr lang="en-US" b="0" i="0" smtClean="0">
                              <a:latin typeface="Cambria Math"/>
                            </a:rPr>
                            <m:t>cell</m:t>
                          </m:r>
                          <m:r>
                            <a:rPr lang="en-US" b="0" i="1" smtClean="0">
                              <a:latin typeface="Cambria Math"/>
                            </a:rPr>
                            <m:t>, </m:t>
                          </m:r>
                          <m:r>
                            <m:rPr>
                              <m:sty m:val="p"/>
                            </m:rPr>
                            <a:rPr lang="en-US" b="0" i="0" smtClean="0">
                              <a:latin typeface="Cambria Math"/>
                            </a:rPr>
                            <m:t>qOption</m:t>
                          </m:r>
                        </m:e>
                      </m:d>
                      <m:r>
                        <a:rPr lang="en-US" b="0" i="1" smtClean="0">
                          <a:latin typeface="Cambria Math"/>
                        </a:rPr>
                        <m:t>∈{0,1}</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599119" y="2827961"/>
                <a:ext cx="3644203" cy="381964"/>
              </a:xfrm>
              <a:prstGeom prst="rect">
                <a:avLst/>
              </a:prstGeom>
              <a:blipFill rotWithShape="1">
                <a:blip r:embed="rId6"/>
                <a:stretch>
                  <a:fillRect b="-174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533400" y="3199436"/>
                <a:ext cx="3745513" cy="381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𝑥</m:t>
                          </m:r>
                        </m:e>
                        <m:sup>
                          <m:r>
                            <m:rPr>
                              <m:sty m:val="p"/>
                            </m:rPr>
                            <a:rPr lang="en-US" b="0" i="0" smtClean="0">
                              <a:latin typeface="Cambria Math"/>
                            </a:rPr>
                            <m:t>title</m:t>
                          </m:r>
                          <m:r>
                            <a:rPr lang="en-US" b="0" i="0" smtClean="0">
                              <a:latin typeface="Cambria Math"/>
                            </a:rPr>
                            <m:t>−</m:t>
                          </m:r>
                          <m:r>
                            <m:rPr>
                              <m:sty m:val="p"/>
                            </m:rPr>
                            <a:rPr lang="en-US" b="0" i="0" smtClean="0">
                              <a:latin typeface="Cambria Math"/>
                            </a:rPr>
                            <m:t>QOption</m:t>
                          </m:r>
                        </m:sup>
                      </m:sSup>
                      <m:d>
                        <m:dPr>
                          <m:ctrlPr>
                            <a:rPr lang="en-US" b="0" i="1" smtClean="0">
                              <a:latin typeface="Cambria Math"/>
                            </a:rPr>
                          </m:ctrlPr>
                        </m:dPr>
                        <m:e>
                          <m:r>
                            <m:rPr>
                              <m:sty m:val="p"/>
                            </m:rPr>
                            <a:rPr lang="en-US" b="0" i="0" smtClean="0">
                              <a:latin typeface="Cambria Math"/>
                            </a:rPr>
                            <m:t>title</m:t>
                          </m:r>
                          <m:r>
                            <a:rPr lang="en-US" b="0" i="1" smtClean="0">
                              <a:latin typeface="Cambria Math"/>
                            </a:rPr>
                            <m:t>, </m:t>
                          </m:r>
                          <m:r>
                            <m:rPr>
                              <m:sty m:val="p"/>
                            </m:rPr>
                            <a:rPr lang="en-US" b="0" i="0" smtClean="0">
                              <a:latin typeface="Cambria Math"/>
                            </a:rPr>
                            <m:t>qOption</m:t>
                          </m:r>
                        </m:e>
                      </m:d>
                      <m:r>
                        <a:rPr lang="en-US" b="0" i="1" smtClean="0">
                          <a:latin typeface="Cambria Math"/>
                        </a:rPr>
                        <m:t>∈{0,1}</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533400" y="3199436"/>
                <a:ext cx="3745513" cy="381964"/>
              </a:xfrm>
              <a:prstGeom prst="rect">
                <a:avLst/>
              </a:prstGeom>
              <a:blipFill rotWithShape="1">
                <a:blip r:embed="rId7"/>
                <a:stretch>
                  <a:fillRect b="-17460"/>
                </a:stretch>
              </a:blipFill>
            </p:spPr>
            <p:txBody>
              <a:bodyPr/>
              <a:lstStyle/>
              <a:p>
                <a:r>
                  <a:rPr lang="en-US">
                    <a:noFill/>
                  </a:rPr>
                  <a:t> </a:t>
                </a:r>
              </a:p>
            </p:txBody>
          </p:sp>
        </mc:Fallback>
      </mc:AlternateContent>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305889"/>
            <a:ext cx="4500049" cy="197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2475" y="1243494"/>
            <a:ext cx="44291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1295400"/>
            <a:ext cx="42386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1266825"/>
            <a:ext cx="42957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1323975"/>
            <a:ext cx="429577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206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p:bldP spid="17"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Challenges</a:t>
            </a:r>
            <a:endParaRPr lang="en-US" dirty="0"/>
          </a:p>
        </p:txBody>
      </p:sp>
      <p:sp>
        <p:nvSpPr>
          <p:cNvPr id="3" name="Content Placeholder 2" descr=" 3"/>
          <p:cNvSpPr>
            <a:spLocks noGrp="1"/>
          </p:cNvSpPr>
          <p:nvPr>
            <p:ph idx="1"/>
          </p:nvPr>
        </p:nvSpPr>
        <p:spPr>
          <a:xfrm>
            <a:off x="457200" y="1066800"/>
            <a:ext cx="8229600" cy="4953000"/>
          </a:xfrm>
        </p:spPr>
        <p:txBody>
          <a:bodyPr>
            <a:noAutofit/>
          </a:bodyPr>
          <a:lstStyle/>
          <a:p>
            <a:r>
              <a:rPr lang="en-US" sz="2000" dirty="0" smtClean="0"/>
              <a:t>We may know of a </a:t>
            </a:r>
            <a:r>
              <a:rPr lang="en-US" sz="2000" dirty="0" smtClean="0">
                <a:solidFill>
                  <a:srgbClr val="0033CC"/>
                </a:solidFill>
              </a:rPr>
              <a:t>huge number </a:t>
            </a:r>
            <a:r>
              <a:rPr lang="en-US" sz="2000" dirty="0" smtClean="0"/>
              <a:t>of relational tables; most are irrelevant to the current problem at hand.  </a:t>
            </a:r>
            <a:r>
              <a:rPr lang="en-US" sz="2000" dirty="0" smtClean="0">
                <a:solidFill>
                  <a:srgbClr val="0033CC"/>
                </a:solidFill>
              </a:rPr>
              <a:t>What information is important</a:t>
            </a:r>
            <a:r>
              <a:rPr lang="en-US" sz="2000" dirty="0" smtClean="0"/>
              <a:t>?</a:t>
            </a:r>
          </a:p>
          <a:p>
            <a:endParaRPr lang="en-US" sz="2000" dirty="0"/>
          </a:p>
          <a:p>
            <a:r>
              <a:rPr lang="en-US" sz="2000" dirty="0" smtClean="0">
                <a:solidFill>
                  <a:srgbClr val="0033CC"/>
                </a:solidFill>
              </a:rPr>
              <a:t>What’s important </a:t>
            </a:r>
            <a:r>
              <a:rPr lang="en-US" sz="2000" dirty="0" smtClean="0"/>
              <a:t>in the </a:t>
            </a:r>
            <a:r>
              <a:rPr lang="en-US" sz="2000" dirty="0" smtClean="0">
                <a:solidFill>
                  <a:srgbClr val="0033CC"/>
                </a:solidFill>
              </a:rPr>
              <a:t>question</a:t>
            </a:r>
            <a:r>
              <a:rPr lang="en-US" sz="2000" dirty="0" smtClean="0"/>
              <a:t>?</a:t>
            </a:r>
          </a:p>
          <a:p>
            <a:endParaRPr lang="en-US" sz="2000" dirty="0"/>
          </a:p>
          <a:p>
            <a:r>
              <a:rPr lang="en-US" sz="2000" dirty="0" smtClean="0"/>
              <a:t>Identifying </a:t>
            </a:r>
            <a:r>
              <a:rPr lang="en-US" sz="2000" dirty="0" smtClean="0">
                <a:solidFill>
                  <a:srgbClr val="0033CC"/>
                </a:solidFill>
              </a:rPr>
              <a:t>corresponding relational tables </a:t>
            </a:r>
            <a:r>
              <a:rPr lang="en-US" sz="2000" dirty="0" smtClean="0"/>
              <a:t>and specific fields within them is itself a </a:t>
            </a:r>
            <a:r>
              <a:rPr lang="en-US" sz="2000" dirty="0" smtClean="0">
                <a:solidFill>
                  <a:srgbClr val="0033CC"/>
                </a:solidFill>
              </a:rPr>
              <a:t>TE problem.</a:t>
            </a:r>
          </a:p>
          <a:p>
            <a:endParaRPr lang="en-US" sz="2000" dirty="0"/>
          </a:p>
          <a:p>
            <a:r>
              <a:rPr lang="en-US" sz="2000" dirty="0" smtClean="0"/>
              <a:t>Scoring variables and scaling.</a:t>
            </a:r>
          </a:p>
          <a:p>
            <a:endParaRPr lang="en-US" sz="2000" dirty="0"/>
          </a:p>
          <a:p>
            <a:r>
              <a:rPr lang="en-US" sz="2000" dirty="0" smtClean="0">
                <a:solidFill>
                  <a:srgbClr val="0033CC"/>
                </a:solidFill>
              </a:rPr>
              <a:t>How to put it together? </a:t>
            </a:r>
          </a:p>
          <a:p>
            <a:pPr lvl="1"/>
            <a:r>
              <a:rPr lang="en-US" sz="1800" dirty="0" smtClean="0"/>
              <a:t>Finding a “chain” could be very difficult </a:t>
            </a:r>
          </a:p>
          <a:p>
            <a:pPr lvl="1"/>
            <a:r>
              <a:rPr lang="en-US" sz="1800" dirty="0" smtClean="0"/>
              <a:t>How do we know what chains to prefer? </a:t>
            </a: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38</a:t>
            </a:fld>
            <a:endParaRPr lang="en-US" altLang="zh-TW"/>
          </a:p>
        </p:txBody>
      </p:sp>
    </p:spTree>
    <p:extLst>
      <p:ext uri="{BB962C8B-B14F-4D97-AF65-F5344CB8AC3E}">
        <p14:creationId xmlns:p14="http://schemas.microsoft.com/office/powerpoint/2010/main" val="2954037101"/>
      </p:ext>
    </p:extLst>
  </p:cSld>
  <p:clrMapOvr>
    <a:masterClrMapping/>
  </p:clrMapOvr>
  <p:transition spd="med">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Conclusion</a:t>
            </a:r>
            <a:endParaRPr lang="en-US" dirty="0"/>
          </a:p>
        </p:txBody>
      </p:sp>
      <p:sp>
        <p:nvSpPr>
          <p:cNvPr id="3" name="Content Placeholder 2" descr=" 3"/>
          <p:cNvSpPr>
            <a:spLocks noGrp="1"/>
          </p:cNvSpPr>
          <p:nvPr>
            <p:ph idx="1"/>
          </p:nvPr>
        </p:nvSpPr>
        <p:spPr>
          <a:xfrm>
            <a:off x="457200" y="1066800"/>
            <a:ext cx="8229600" cy="4953000"/>
          </a:xfrm>
        </p:spPr>
        <p:txBody>
          <a:bodyPr>
            <a:noAutofit/>
          </a:bodyPr>
          <a:lstStyle/>
          <a:p>
            <a:r>
              <a:rPr lang="en-US" sz="2000" dirty="0" smtClean="0"/>
              <a:t>Natural Language Understanding </a:t>
            </a:r>
            <a:r>
              <a:rPr lang="en-US" sz="2000" dirty="0" smtClean="0">
                <a:solidFill>
                  <a:srgbClr val="0033CC"/>
                </a:solidFill>
              </a:rPr>
              <a:t>is</a:t>
            </a:r>
            <a:r>
              <a:rPr lang="en-US" sz="2000" dirty="0" smtClean="0"/>
              <a:t> a Common Sense Inference problem.</a:t>
            </a:r>
          </a:p>
          <a:p>
            <a:endParaRPr lang="en-US" sz="2000" dirty="0" smtClean="0"/>
          </a:p>
          <a:p>
            <a:r>
              <a:rPr lang="en-US" sz="2000" dirty="0" smtClean="0"/>
              <a:t>We would gain by thinking in a unified way </a:t>
            </a:r>
            <a:r>
              <a:rPr lang="en-US" sz="2000" dirty="0" smtClean="0"/>
              <a:t>about </a:t>
            </a:r>
            <a:r>
              <a:rPr lang="en-US" sz="2000" dirty="0" smtClean="0">
                <a:solidFill>
                  <a:srgbClr val="0033CC"/>
                </a:solidFill>
              </a:rPr>
              <a:t>Learning</a:t>
            </a:r>
            <a:r>
              <a:rPr lang="en-US" sz="2000" dirty="0" smtClean="0"/>
              <a:t>, </a:t>
            </a:r>
            <a:r>
              <a:rPr lang="en-US" sz="2000" dirty="0" smtClean="0">
                <a:solidFill>
                  <a:srgbClr val="0033CC"/>
                </a:solidFill>
              </a:rPr>
              <a:t>Knowledge</a:t>
            </a:r>
            <a:r>
              <a:rPr lang="en-US" sz="2000" dirty="0" smtClean="0"/>
              <a:t> (Representation and Acquisition) and </a:t>
            </a:r>
            <a:r>
              <a:rPr lang="en-US" sz="2000" dirty="0" smtClean="0">
                <a:solidFill>
                  <a:srgbClr val="0033CC"/>
                </a:solidFill>
              </a:rPr>
              <a:t>Reasoning</a:t>
            </a:r>
            <a:r>
              <a:rPr lang="en-US" sz="2000" dirty="0" smtClean="0"/>
              <a:t>. </a:t>
            </a:r>
          </a:p>
          <a:p>
            <a:endParaRPr lang="en-US" sz="2000" dirty="0" smtClean="0"/>
          </a:p>
          <a:p>
            <a:r>
              <a:rPr lang="en-US" sz="2000" dirty="0" smtClean="0"/>
              <a:t>Provided some recent samples from a research program that addresses </a:t>
            </a:r>
          </a:p>
          <a:p>
            <a:pPr lvl="1"/>
            <a:r>
              <a:rPr lang="en-US" sz="1800" dirty="0" smtClean="0"/>
              <a:t>Learning, Inference and Knowledge via a unified  approach</a:t>
            </a:r>
          </a:p>
          <a:p>
            <a:pPr lvl="1"/>
            <a:r>
              <a:rPr lang="en-US" sz="1800" dirty="0" smtClean="0"/>
              <a:t>A constrained </a:t>
            </a:r>
            <a:r>
              <a:rPr lang="en-US" sz="1800" dirty="0"/>
              <a:t>o</a:t>
            </a:r>
            <a:r>
              <a:rPr lang="en-US" sz="1800" dirty="0" smtClean="0"/>
              <a:t>ptimization framework</a:t>
            </a:r>
            <a:r>
              <a:rPr lang="en-US" sz="1800" dirty="0"/>
              <a:t> </a:t>
            </a:r>
            <a:r>
              <a:rPr lang="en-US" sz="1800" dirty="0" smtClean="0"/>
              <a:t>that guides “best assignment” inference, with (declarative) expectations on the output.</a:t>
            </a:r>
          </a:p>
          <a:p>
            <a:pPr lvl="1"/>
            <a:endParaRPr lang="en-US" sz="1800" dirty="0"/>
          </a:p>
          <a:p>
            <a:pPr>
              <a:buChar char=" "/>
            </a:pPr>
            <a:r>
              <a:rPr lang="en-US" sz="2200" dirty="0" smtClean="0"/>
              <a:t>                                                             </a:t>
            </a:r>
            <a:br>
              <a:rPr lang="en-US" sz="2200" dirty="0" smtClean="0"/>
            </a:br>
            <a:r>
              <a:rPr lang="en-US" sz="2200" dirty="0" smtClean="0"/>
              <a:t>                                                                   </a:t>
            </a:r>
            <a:br>
              <a:rPr lang="en-US" sz="2200" dirty="0" smtClean="0"/>
            </a:br>
            <a:r>
              <a:rPr lang="en-US" sz="2200" dirty="0" smtClean="0"/>
              <a:t>                                                                 </a:t>
            </a:r>
            <a:br>
              <a:rPr lang="en-US" sz="2200" dirty="0" smtClean="0"/>
            </a:br>
            <a:r>
              <a:rPr lang="en-US" sz="2200" dirty="0" smtClean="0"/>
              <a:t>         </a:t>
            </a: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39</a:t>
            </a:fld>
            <a:endParaRPr lang="en-US" altLang="zh-TW"/>
          </a:p>
        </p:txBody>
      </p:sp>
    </p:spTree>
    <p:extLst>
      <p:ext uri="{BB962C8B-B14F-4D97-AF65-F5344CB8AC3E}">
        <p14:creationId xmlns:p14="http://schemas.microsoft.com/office/powerpoint/2010/main" val="2041498428"/>
      </p:ext>
    </p:extLst>
  </p:cSld>
  <p:clrMapOvr>
    <a:masterClrMapping/>
  </p:clrMapOvr>
  <p:transition spd="med">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6019800" y="3733800"/>
            <a:ext cx="5486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 name="Rectangle 13"/>
          <p:cNvSpPr>
            <a:spLocks noChangeArrowheads="1"/>
          </p:cNvSpPr>
          <p:nvPr/>
        </p:nvSpPr>
        <p:spPr bwMode="auto">
          <a:xfrm>
            <a:off x="1752600" y="1295400"/>
            <a:ext cx="12344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a:p>
        </p:txBody>
      </p:sp>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8198" name="Rectangle 18"/>
          <p:cNvSpPr>
            <a:spLocks noGrp="1" noChangeArrowheads="1"/>
          </p:cNvSpPr>
          <p:nvPr>
            <p:ph type="title" idx="4294967295"/>
          </p:nvPr>
        </p:nvSpPr>
        <p:spPr/>
        <p:txBody>
          <a:bodyPr/>
          <a:lstStyle/>
          <a:p>
            <a:pPr eaLnBrk="1" hangingPunct="1"/>
            <a:r>
              <a:rPr lang="en-US" dirty="0" smtClean="0"/>
              <a:t>Comprehension</a:t>
            </a:r>
            <a:endParaRPr lang="en-US" dirty="0" smtClean="0">
              <a:solidFill>
                <a:srgbClr val="FF00FF"/>
              </a:solidFill>
            </a:endParaRP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latin typeface="Tempus Sans ITC" pitchFamily="82" charset="0"/>
              </a:rPr>
              <a:t>1. Christopher Robin was born in England.      2.  Winnie the Pooh is a title of a book.  </a:t>
            </a:r>
          </a:p>
          <a:p>
            <a:r>
              <a:rPr lang="en-US" b="1">
                <a:solidFill>
                  <a:srgbClr val="FF0000"/>
                </a:solidFill>
                <a:latin typeface="Tempus Sans ITC" pitchFamily="82" charset="0"/>
              </a:rPr>
              <a:t>3. Christopher Robin’s dad was a magician.     4. Christopher Robin must be at least 65 now.</a:t>
            </a:r>
            <a:r>
              <a:rPr lang="en-US">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9" name="Rectangle 23"/>
          <p:cNvSpPr>
            <a:spLocks noChangeArrowheads="1"/>
          </p:cNvSpPr>
          <p:nvPr/>
        </p:nvSpPr>
        <p:spPr bwMode="auto">
          <a:xfrm>
            <a:off x="2933700" y="5867400"/>
            <a:ext cx="3276600" cy="38100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dirty="0">
                <a:solidFill>
                  <a:schemeClr val="bg1"/>
                </a:solidFill>
                <a:latin typeface="Tempus Sans ITC" pitchFamily="82" charset="0"/>
              </a:rPr>
              <a:t>This is an Inference Problem</a:t>
            </a:r>
          </a:p>
        </p:txBody>
      </p:sp>
      <p:sp>
        <p:nvSpPr>
          <p:cNvPr id="7" name="Slide Number Placeholder 6"/>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4</a:t>
            </a:fld>
            <a:endParaRPr lang="en-US" altLang="zh-TW"/>
          </a:p>
        </p:txBody>
      </p:sp>
    </p:spTree>
    <p:extLst>
      <p:ext uri="{BB962C8B-B14F-4D97-AF65-F5344CB8AC3E}">
        <p14:creationId xmlns:p14="http://schemas.microsoft.com/office/powerpoint/2010/main" val="325834092"/>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Conclusion</a:t>
            </a:r>
            <a:endParaRPr lang="en-US" dirty="0"/>
          </a:p>
        </p:txBody>
      </p:sp>
      <p:sp>
        <p:nvSpPr>
          <p:cNvPr id="3" name="Content Placeholder 2" descr=" 3"/>
          <p:cNvSpPr>
            <a:spLocks noGrp="1"/>
          </p:cNvSpPr>
          <p:nvPr>
            <p:ph idx="1"/>
          </p:nvPr>
        </p:nvSpPr>
        <p:spPr>
          <a:xfrm>
            <a:off x="457200" y="1066800"/>
            <a:ext cx="8229600" cy="4953000"/>
          </a:xfrm>
        </p:spPr>
        <p:txBody>
          <a:bodyPr>
            <a:noAutofit/>
          </a:bodyPr>
          <a:lstStyle/>
          <a:p>
            <a:r>
              <a:rPr lang="en-US" sz="2000" dirty="0" smtClean="0"/>
              <a:t>Natural Language Understanding </a:t>
            </a:r>
            <a:r>
              <a:rPr lang="en-US" sz="2000" dirty="0" smtClean="0">
                <a:solidFill>
                  <a:srgbClr val="0033CC"/>
                </a:solidFill>
              </a:rPr>
              <a:t>is</a:t>
            </a:r>
            <a:r>
              <a:rPr lang="en-US" sz="2000" dirty="0" smtClean="0"/>
              <a:t> a Common Sense Inference problem.</a:t>
            </a:r>
          </a:p>
          <a:p>
            <a:endParaRPr lang="en-US" sz="2000" dirty="0" smtClean="0"/>
          </a:p>
          <a:p>
            <a:r>
              <a:rPr lang="en-US" sz="2000" dirty="0" smtClean="0"/>
              <a:t>We would gain by thinking in a unified way </a:t>
            </a:r>
            <a:r>
              <a:rPr lang="en-US" sz="2000" dirty="0" smtClean="0"/>
              <a:t>about </a:t>
            </a:r>
            <a:r>
              <a:rPr lang="en-US" sz="2000" dirty="0" smtClean="0">
                <a:solidFill>
                  <a:srgbClr val="0033CC"/>
                </a:solidFill>
              </a:rPr>
              <a:t>Learning</a:t>
            </a:r>
            <a:r>
              <a:rPr lang="en-US" sz="2000" dirty="0" smtClean="0"/>
              <a:t>, </a:t>
            </a:r>
            <a:r>
              <a:rPr lang="en-US" sz="2000" dirty="0" smtClean="0">
                <a:solidFill>
                  <a:srgbClr val="0033CC"/>
                </a:solidFill>
              </a:rPr>
              <a:t>Knowledge</a:t>
            </a:r>
            <a:r>
              <a:rPr lang="en-US" sz="2000" dirty="0" smtClean="0"/>
              <a:t> (Representation and Acquisition) and </a:t>
            </a:r>
            <a:r>
              <a:rPr lang="en-US" sz="2000" dirty="0" smtClean="0">
                <a:solidFill>
                  <a:srgbClr val="0033CC"/>
                </a:solidFill>
              </a:rPr>
              <a:t>Reasoning</a:t>
            </a:r>
            <a:r>
              <a:rPr lang="en-US" sz="2000" dirty="0" smtClean="0"/>
              <a:t>. </a:t>
            </a:r>
          </a:p>
          <a:p>
            <a:endParaRPr lang="en-US" sz="2000" dirty="0" smtClean="0"/>
          </a:p>
          <a:p>
            <a:r>
              <a:rPr lang="en-US" sz="2000" dirty="0" smtClean="0"/>
              <a:t>Provided some recent samples from a research program that addresses </a:t>
            </a:r>
          </a:p>
          <a:p>
            <a:pPr lvl="1"/>
            <a:r>
              <a:rPr lang="en-US" sz="1800" dirty="0" smtClean="0"/>
              <a:t>Learning, Inference and Knowledge via a unified  approach</a:t>
            </a:r>
          </a:p>
          <a:p>
            <a:pPr lvl="1"/>
            <a:r>
              <a:rPr lang="en-US" sz="1800" dirty="0" smtClean="0"/>
              <a:t>A constrained </a:t>
            </a:r>
            <a:r>
              <a:rPr lang="en-US" sz="1800" dirty="0"/>
              <a:t>o</a:t>
            </a:r>
            <a:r>
              <a:rPr lang="en-US" sz="1800" dirty="0" smtClean="0"/>
              <a:t>ptimization framework</a:t>
            </a:r>
            <a:r>
              <a:rPr lang="en-US" sz="1800" dirty="0"/>
              <a:t> </a:t>
            </a:r>
            <a:r>
              <a:rPr lang="en-US" sz="1800" dirty="0" smtClean="0"/>
              <a:t>that guides “best assignment” inference, with (declarative) expectations on the output</a:t>
            </a:r>
            <a:r>
              <a:rPr lang="en-US" sz="1800" dirty="0" smtClean="0"/>
              <a:t>.</a:t>
            </a:r>
          </a:p>
          <a:p>
            <a:pPr lvl="1"/>
            <a:endParaRPr lang="en-US" sz="1800" dirty="0"/>
          </a:p>
          <a:p>
            <a:r>
              <a:rPr lang="en-US" sz="2200" dirty="0" smtClean="0"/>
              <a:t>A lot more needs to be done to address some key issues involving knowledge and reasoning.</a:t>
            </a:r>
            <a:endParaRPr lang="en-US" sz="2200" dirty="0" smtClean="0"/>
          </a:p>
          <a:p>
            <a:pPr lvl="1"/>
            <a:endParaRPr lang="en-US" sz="1800" dirty="0"/>
          </a:p>
          <a:p>
            <a:pPr>
              <a:buChar char=" "/>
            </a:pPr>
            <a:endParaRPr lang="en-US" sz="2200" dirty="0" smtClean="0"/>
          </a:p>
        </p:txBody>
      </p:sp>
      <p:sp>
        <p:nvSpPr>
          <p:cNvPr id="5" name="TextBox 4"/>
          <p:cNvSpPr txBox="1">
            <a:spLocks noChangeArrowheads="1"/>
          </p:cNvSpPr>
          <p:nvPr/>
        </p:nvSpPr>
        <p:spPr bwMode="auto">
          <a:xfrm>
            <a:off x="5791200" y="376535"/>
            <a:ext cx="2362200" cy="461665"/>
          </a:xfrm>
          <a:prstGeom prst="rect">
            <a:avLst/>
          </a:prstGeom>
          <a:solidFill>
            <a:srgbClr val="FFFFCC"/>
          </a:solidFill>
          <a:ln w="9525">
            <a:solidFill>
              <a:srgbClr val="FF9933"/>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000000"/>
                </a:solidFill>
                <a:latin typeface="Calibri" pitchFamily="34" charset="0"/>
              </a:rPr>
              <a:t>Thank You!</a:t>
            </a:r>
          </a:p>
        </p:txBody>
      </p:sp>
      <p:sp>
        <p:nvSpPr>
          <p:cNvPr id="6" name="TextBox 5"/>
          <p:cNvSpPr txBox="1">
            <a:spLocks noChangeArrowheads="1"/>
          </p:cNvSpPr>
          <p:nvPr/>
        </p:nvSpPr>
        <p:spPr bwMode="auto">
          <a:xfrm>
            <a:off x="1981200" y="5493603"/>
            <a:ext cx="5029200" cy="830997"/>
          </a:xfrm>
          <a:prstGeom prst="rect">
            <a:avLst/>
          </a:prstGeom>
          <a:solidFill>
            <a:srgbClr val="FFFF99"/>
          </a:solidFill>
          <a:ln w="9525">
            <a:solidFill>
              <a:srgbClr val="FF9933"/>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latin typeface="Calibri" pitchFamily="34" charset="0"/>
              </a:rPr>
              <a:t>Check out our </a:t>
            </a:r>
            <a:r>
              <a:rPr lang="en-US" sz="2400" dirty="0" smtClean="0">
                <a:latin typeface="Calibri" pitchFamily="34" charset="0"/>
              </a:rPr>
              <a:t>CCM tutorial </a:t>
            </a:r>
          </a:p>
          <a:p>
            <a:pPr algn="ctr" eaLnBrk="1" hangingPunct="1"/>
            <a:r>
              <a:rPr lang="en-US" sz="2400" dirty="0" smtClean="0">
                <a:latin typeface="Calibri" pitchFamily="34" charset="0"/>
              </a:rPr>
              <a:t>tools, demos, </a:t>
            </a:r>
            <a:r>
              <a:rPr lang="en-US" sz="2400" dirty="0" err="1" smtClean="0">
                <a:latin typeface="Calibri" pitchFamily="34" charset="0"/>
              </a:rPr>
              <a:t>LBJava</a:t>
            </a:r>
            <a:r>
              <a:rPr lang="en-US" sz="2400" dirty="0" smtClean="0">
                <a:latin typeface="Calibri" pitchFamily="34" charset="0"/>
              </a:rPr>
              <a:t>,…</a:t>
            </a:r>
            <a:endParaRPr lang="en-US" sz="2400" dirty="0">
              <a:latin typeface="Calibri" pitchFamily="34" charset="0"/>
            </a:endParaRPr>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40</a:t>
            </a:fld>
            <a:endParaRPr lang="en-US" altLang="zh-TW"/>
          </a:p>
        </p:txBody>
      </p:sp>
    </p:spTree>
    <p:extLst>
      <p:ext uri="{BB962C8B-B14F-4D97-AF65-F5344CB8AC3E}">
        <p14:creationId xmlns:p14="http://schemas.microsoft.com/office/powerpoint/2010/main" val="382544637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Comprehension</a:t>
            </a:r>
            <a:endParaRPr lang="en-US" dirty="0"/>
          </a:p>
        </p:txBody>
      </p:sp>
      <p:sp>
        <p:nvSpPr>
          <p:cNvPr id="3" name="Content Placeholder 2"/>
          <p:cNvSpPr>
            <a:spLocks noGrp="1"/>
          </p:cNvSpPr>
          <p:nvPr>
            <p:ph idx="1"/>
          </p:nvPr>
        </p:nvSpPr>
        <p:spPr/>
        <p:txBody>
          <a:bodyPr/>
          <a:lstStyle/>
          <a:p>
            <a:r>
              <a:rPr lang="en-US" dirty="0" smtClean="0"/>
              <a:t>Dan </a:t>
            </a:r>
            <a:r>
              <a:rPr lang="en-US" dirty="0"/>
              <a:t>is flying to Philadelphia this weekend. Penn is organizing a workshop on the Penn Discourse Treebank.</a:t>
            </a:r>
          </a:p>
          <a:p>
            <a:pPr lvl="1"/>
            <a:r>
              <a:rPr lang="en-US" dirty="0" smtClean="0">
                <a:sym typeface="Wingdings" panose="05000000000000000000" pitchFamily="2" charset="2"/>
              </a:rPr>
              <a:t></a:t>
            </a:r>
            <a:r>
              <a:rPr lang="en-US" dirty="0" smtClean="0"/>
              <a:t>Dan </a:t>
            </a:r>
            <a:r>
              <a:rPr lang="en-US" dirty="0"/>
              <a:t>is attending the workshop</a:t>
            </a:r>
          </a:p>
          <a:p>
            <a:pPr lvl="1"/>
            <a:r>
              <a:rPr lang="en-US" dirty="0" smtClean="0">
                <a:sym typeface="Wingdings" panose="05000000000000000000" pitchFamily="2" charset="2"/>
              </a:rPr>
              <a:t></a:t>
            </a:r>
            <a:r>
              <a:rPr lang="en-US" dirty="0" smtClean="0"/>
              <a:t>The </a:t>
            </a:r>
            <a:r>
              <a:rPr lang="en-US" dirty="0"/>
              <a:t>Workshop is in Philadelphia</a:t>
            </a:r>
          </a:p>
          <a:p>
            <a:endParaRPr lang="en-US" dirty="0" smtClean="0"/>
          </a:p>
          <a:p>
            <a:r>
              <a:rPr lang="en-US" smtClean="0"/>
              <a:t>Jan is a black Dutch man.                </a:t>
            </a:r>
            <a:endParaRPr lang="en-US" dirty="0" smtClean="0"/>
          </a:p>
          <a:p>
            <a:pPr lvl="1"/>
            <a:r>
              <a:rPr lang="en-US" smtClean="0">
                <a:sym typeface="Wingdings" panose="05000000000000000000" pitchFamily="2" charset="2"/>
              </a:rPr>
              <a:t></a:t>
            </a:r>
            <a:r>
              <a:rPr lang="en-US" smtClean="0"/>
              <a:t>Jan is a black man.</a:t>
            </a:r>
            <a:endParaRPr lang="en-US" dirty="0" smtClean="0"/>
          </a:p>
          <a:p>
            <a:endParaRPr lang="en-US" dirty="0" smtClean="0"/>
          </a:p>
          <a:p>
            <a:r>
              <a:rPr lang="en-US" smtClean="0">
                <a:solidFill>
                  <a:srgbClr val="0033CC"/>
                </a:solidFill>
              </a:rPr>
              <a:t>Interpretation</a:t>
            </a:r>
            <a:r>
              <a:rPr lang="en-US" smtClean="0"/>
              <a:t> builds on </a:t>
            </a:r>
            <a:r>
              <a:rPr lang="en-US" smtClean="0">
                <a:solidFill>
                  <a:srgbClr val="0033CC"/>
                </a:solidFill>
              </a:rPr>
              <a:t>expectations</a:t>
            </a:r>
            <a:r>
              <a:rPr lang="en-US" smtClean="0"/>
              <a:t> that </a:t>
            </a:r>
            <a:r>
              <a:rPr lang="en-US" smtClean="0">
                <a:solidFill>
                  <a:srgbClr val="0033CC"/>
                </a:solidFill>
              </a:rPr>
              <a:t>rely</a:t>
            </a:r>
            <a:r>
              <a:rPr lang="en-US" smtClean="0"/>
              <a:t> on  knowledge. </a:t>
            </a:r>
            <a:endParaRPr lang="en-US" dirty="0"/>
          </a:p>
        </p:txBody>
      </p:sp>
      <p:sp>
        <p:nvSpPr>
          <p:cNvPr id="7" name="Rectangle 6"/>
          <p:cNvSpPr/>
          <p:nvPr/>
        </p:nvSpPr>
        <p:spPr>
          <a:xfrm>
            <a:off x="4267200" y="3208360"/>
            <a:ext cx="4572000" cy="830997"/>
          </a:xfrm>
          <a:prstGeom prst="rect">
            <a:avLst/>
          </a:prstGeom>
        </p:spPr>
        <p:txBody>
          <a:bodyPr>
            <a:spAutoFit/>
          </a:bodyPr>
          <a:lstStyle/>
          <a:p>
            <a:pPr marL="342900" lvl="0" indent="-342900" eaLnBrk="0" hangingPunct="0">
              <a:spcBef>
                <a:spcPct val="20000"/>
              </a:spcBef>
              <a:buClr>
                <a:srgbClr val="FF9900"/>
              </a:buClr>
              <a:buSzPct val="75000"/>
              <a:buFont typeface="Wingdings" pitchFamily="2" charset="2"/>
              <a:buChar char="n"/>
            </a:pPr>
            <a:r>
              <a:rPr lang="en-US" sz="2400" kern="0" dirty="0">
                <a:solidFill>
                  <a:srgbClr val="000000"/>
                </a:solidFill>
                <a:latin typeface="Calibri"/>
                <a:cs typeface="Arial"/>
              </a:rPr>
              <a:t>Jan is a short Dutch </a:t>
            </a:r>
            <a:r>
              <a:rPr lang="en-US" sz="2400" kern="0" dirty="0" smtClean="0">
                <a:solidFill>
                  <a:srgbClr val="000000"/>
                </a:solidFill>
                <a:latin typeface="Calibri"/>
                <a:cs typeface="Arial"/>
              </a:rPr>
              <a:t>man.</a:t>
            </a:r>
            <a:endParaRPr lang="en-US" sz="2400" kern="0" dirty="0">
              <a:solidFill>
                <a:srgbClr val="000000"/>
              </a:solidFill>
              <a:latin typeface="Calibri"/>
              <a:cs typeface="Arial"/>
            </a:endParaRPr>
          </a:p>
          <a:p>
            <a:pPr marL="742950" lvl="1" indent="-285750" eaLnBrk="0" hangingPunct="0">
              <a:spcBef>
                <a:spcPct val="20000"/>
              </a:spcBef>
              <a:buClr>
                <a:srgbClr val="FBA313"/>
              </a:buClr>
              <a:buSzPct val="80000"/>
              <a:buFont typeface="Wingdings" pitchFamily="2" charset="2"/>
              <a:buChar char="¨"/>
            </a:pPr>
            <a:r>
              <a:rPr lang="en-US" sz="2000" kern="0" dirty="0">
                <a:solidFill>
                  <a:srgbClr val="000000"/>
                </a:solidFill>
                <a:latin typeface="Calibri"/>
                <a:cs typeface="Arial"/>
                <a:sym typeface="Wingdings" panose="05000000000000000000" pitchFamily="2" charset="2"/>
              </a:rPr>
              <a:t> </a:t>
            </a:r>
            <a:r>
              <a:rPr lang="en-US" sz="2000" kern="0" dirty="0">
                <a:solidFill>
                  <a:srgbClr val="000000"/>
                </a:solidFill>
                <a:latin typeface="Calibri"/>
                <a:cs typeface="Arial"/>
              </a:rPr>
              <a:t>Jan is a short man.</a:t>
            </a:r>
          </a:p>
        </p:txBody>
      </p:sp>
      <p:cxnSp>
        <p:nvCxnSpPr>
          <p:cNvPr id="9" name="Straight Connector 8"/>
          <p:cNvCxnSpPr/>
          <p:nvPr/>
        </p:nvCxnSpPr>
        <p:spPr>
          <a:xfrm>
            <a:off x="5029200" y="3603008"/>
            <a:ext cx="381000" cy="553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a:t>
            </a:fld>
            <a:endParaRPr lang="en-US" altLang="zh-TW"/>
          </a:p>
        </p:txBody>
      </p:sp>
    </p:spTree>
    <p:extLst>
      <p:ext uri="{BB962C8B-B14F-4D97-AF65-F5344CB8AC3E}">
        <p14:creationId xmlns:p14="http://schemas.microsoft.com/office/powerpoint/2010/main" val="27555321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Inferences</a:t>
            </a:r>
            <a:endParaRPr lang="en-US" dirty="0"/>
          </a:p>
        </p:txBody>
      </p:sp>
      <p:sp>
        <p:nvSpPr>
          <p:cNvPr id="3" name="Content Placeholder 2"/>
          <p:cNvSpPr>
            <a:spLocks noGrp="1"/>
          </p:cNvSpPr>
          <p:nvPr>
            <p:ph idx="1"/>
          </p:nvPr>
        </p:nvSpPr>
        <p:spPr>
          <a:ln w="38100"/>
        </p:spPr>
        <p:txBody>
          <a:bodyPr/>
          <a:lstStyle/>
          <a:p>
            <a:r>
              <a:rPr lang="en-US" dirty="0" smtClean="0"/>
              <a:t>At </a:t>
            </a:r>
            <a:r>
              <a:rPr lang="en-US" dirty="0"/>
              <a:t>least 14 people have been killed </a:t>
            </a:r>
            <a:r>
              <a:rPr lang="en-US" dirty="0" smtClean="0"/>
              <a:t>in </a:t>
            </a:r>
            <a:r>
              <a:rPr lang="en-US" dirty="0"/>
              <a:t>southern Sri Lanka, police say. </a:t>
            </a:r>
            <a:r>
              <a:rPr lang="en-US" dirty="0" smtClean="0"/>
              <a:t>The </a:t>
            </a:r>
            <a:r>
              <a:rPr lang="en-US" dirty="0"/>
              <a:t>telecoms minister was among about 35 </a:t>
            </a:r>
            <a:r>
              <a:rPr lang="en-US" dirty="0" smtClean="0"/>
              <a:t>injured </a:t>
            </a:r>
            <a:r>
              <a:rPr lang="en-US" dirty="0"/>
              <a:t>in the blast </a:t>
            </a:r>
            <a:r>
              <a:rPr lang="en-US" dirty="0" smtClean="0"/>
              <a:t>site at </a:t>
            </a:r>
            <a:r>
              <a:rPr lang="en-US" dirty="0"/>
              <a:t>the town of </a:t>
            </a:r>
            <a:r>
              <a:rPr lang="en-US" dirty="0" err="1"/>
              <a:t>Akuressa</a:t>
            </a:r>
            <a:r>
              <a:rPr lang="en-US" dirty="0"/>
              <a:t>, 160km (100 miles) </a:t>
            </a:r>
            <a:r>
              <a:rPr lang="en-US" dirty="0" smtClean="0"/>
              <a:t>south </a:t>
            </a:r>
            <a:r>
              <a:rPr lang="en-US" dirty="0"/>
              <a:t>of the capital, Colombo. Government officials were attending a function at a mosque to celebrate an Islamic </a:t>
            </a:r>
            <a:r>
              <a:rPr lang="en-US" dirty="0" smtClean="0"/>
              <a:t>holiday </a:t>
            </a:r>
            <a:r>
              <a:rPr lang="en-US" dirty="0"/>
              <a:t>at the time. </a:t>
            </a:r>
            <a:r>
              <a:rPr lang="en-US" dirty="0" smtClean="0"/>
              <a:t>          The defense ministry </a:t>
            </a:r>
            <a:r>
              <a:rPr lang="en-US" dirty="0"/>
              <a:t>said the </a:t>
            </a:r>
            <a:r>
              <a:rPr lang="en-US" dirty="0" smtClean="0"/>
              <a:t>suicide attack </a:t>
            </a:r>
            <a:r>
              <a:rPr lang="en-US" dirty="0"/>
              <a:t>was carried out by </a:t>
            </a:r>
            <a:r>
              <a:rPr lang="en-US" dirty="0" smtClean="0"/>
              <a:t>….</a:t>
            </a:r>
            <a:endParaRPr lang="en-US" dirty="0"/>
          </a:p>
          <a:p>
            <a:pPr lvl="1"/>
            <a:r>
              <a:rPr lang="en-US" b="1" smtClean="0">
                <a:solidFill>
                  <a:srgbClr val="FF0000"/>
                </a:solidFill>
                <a:sym typeface="Wingdings" panose="05000000000000000000" pitchFamily="2" charset="2"/>
              </a:rPr>
              <a:t> </a:t>
            </a:r>
            <a:r>
              <a:rPr lang="en-US" smtClean="0"/>
              <a:t>49 people were hit by a suicide bomber in Akuressa.</a:t>
            </a:r>
            <a:endParaRPr lang="en-US" dirty="0" smtClean="0"/>
          </a:p>
          <a:p>
            <a:endParaRPr lang="en-US" dirty="0"/>
          </a:p>
        </p:txBody>
      </p:sp>
      <p:cxnSp>
        <p:nvCxnSpPr>
          <p:cNvPr id="6" name="Straight Connector 5"/>
          <p:cNvCxnSpPr/>
          <p:nvPr/>
        </p:nvCxnSpPr>
        <p:spPr>
          <a:xfrm>
            <a:off x="1828800" y="1600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92448" y="1981200"/>
            <a:ext cx="381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57608" y="1967552"/>
            <a:ext cx="838200" cy="13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38200" y="1600200"/>
            <a:ext cx="838200" cy="13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65496" y="3810000"/>
            <a:ext cx="16411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05952" y="3456296"/>
            <a:ext cx="28603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78336" y="4218296"/>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0" y="16002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65708" y="4218296"/>
            <a:ext cx="6442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25032" y="4218296"/>
            <a:ext cx="14648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543800" y="605135"/>
            <a:ext cx="1069267" cy="461665"/>
          </a:xfrm>
          <a:prstGeom prst="rect">
            <a:avLst/>
          </a:prstGeom>
          <a:noFill/>
          <a:ln>
            <a:solidFill>
              <a:schemeClr val="tx1"/>
            </a:solidFill>
          </a:ln>
        </p:spPr>
        <p:txBody>
          <a:bodyPr wrap="none" rtlCol="0">
            <a:spAutoFit/>
          </a:bodyPr>
          <a:lstStyle/>
          <a:p>
            <a:r>
              <a:rPr lang="en-US" sz="2400" dirty="0">
                <a:latin typeface="+mn-lt"/>
              </a:rPr>
              <a:t>v</a:t>
            </a:r>
            <a:r>
              <a:rPr lang="en-US" sz="2400" dirty="0" smtClean="0">
                <a:latin typeface="+mn-lt"/>
              </a:rPr>
              <a:t>isitors</a:t>
            </a:r>
            <a:endParaRPr lang="en-US" sz="2400" dirty="0">
              <a:latin typeface="+mn-lt"/>
            </a:endParaRPr>
          </a:p>
        </p:txBody>
      </p:sp>
      <p:cxnSp>
        <p:nvCxnSpPr>
          <p:cNvPr id="30" name="Straight Arrow Connector 29"/>
          <p:cNvCxnSpPr/>
          <p:nvPr/>
        </p:nvCxnSpPr>
        <p:spPr>
          <a:xfrm>
            <a:off x="8153400" y="1048539"/>
            <a:ext cx="0" cy="6278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418992" y="1967552"/>
            <a:ext cx="838200" cy="136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a:t>
            </a:fld>
            <a:endParaRPr lang="en-US" altLang="zh-TW"/>
          </a:p>
        </p:txBody>
      </p:sp>
      <p:sp>
        <p:nvSpPr>
          <p:cNvPr id="20" name="Rectangle 23"/>
          <p:cNvSpPr>
            <a:spLocks noChangeArrowheads="1"/>
          </p:cNvSpPr>
          <p:nvPr/>
        </p:nvSpPr>
        <p:spPr bwMode="auto">
          <a:xfrm>
            <a:off x="2990850" y="5840104"/>
            <a:ext cx="3162300" cy="36576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dirty="0">
                <a:solidFill>
                  <a:schemeClr val="bg1"/>
                </a:solidFill>
                <a:latin typeface="+mj-lt"/>
              </a:rPr>
              <a:t>This is an Inference Problem</a:t>
            </a:r>
          </a:p>
        </p:txBody>
      </p:sp>
    </p:spTree>
    <p:extLst>
      <p:ext uri="{BB962C8B-B14F-4D97-AF65-F5344CB8AC3E}">
        <p14:creationId xmlns:p14="http://schemas.microsoft.com/office/powerpoint/2010/main" val="42357323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1+#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ppt_x"/>
                                          </p:val>
                                        </p:tav>
                                        <p:tav tm="100000">
                                          <p:val>
                                            <p:strVal val="#ppt_x"/>
                                          </p:val>
                                        </p:tav>
                                      </p:tavLst>
                                    </p:anim>
                                    <p:anim calcmode="lin" valueType="num">
                                      <p:cBhvr additive="base">
                                        <p:cTn id="36" dur="10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ppt_x"/>
                                          </p:val>
                                        </p:tav>
                                        <p:tav tm="100000">
                                          <p:val>
                                            <p:strVal val="#ppt_x"/>
                                          </p:val>
                                        </p:tav>
                                      </p:tavLst>
                                    </p:anim>
                                    <p:anim calcmode="lin" valueType="num">
                                      <p:cBhvr additive="base">
                                        <p:cTn id="40"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0-#ppt_w/2"/>
                                          </p:val>
                                        </p:tav>
                                        <p:tav tm="100000">
                                          <p:val>
                                            <p:strVal val="#ppt_x"/>
                                          </p:val>
                                        </p:tav>
                                      </p:tavLst>
                                    </p:anim>
                                    <p:anim calcmode="lin" valueType="num">
                                      <p:cBhvr additive="base">
                                        <p:cTn id="4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1000" fill="hold"/>
                                        <p:tgtEl>
                                          <p:spTgt spid="18"/>
                                        </p:tgtEl>
                                        <p:attrNameLst>
                                          <p:attrName>ppt_x</p:attrName>
                                        </p:attrNameLst>
                                      </p:cBhvr>
                                      <p:tavLst>
                                        <p:tav tm="0">
                                          <p:val>
                                            <p:strVal val="0-#ppt_w/2"/>
                                          </p:val>
                                        </p:tav>
                                        <p:tav tm="100000">
                                          <p:val>
                                            <p:strVal val="#ppt_x"/>
                                          </p:val>
                                        </p:tav>
                                      </p:tavLst>
                                    </p:anim>
                                    <p:anim calcmode="lin" valueType="num">
                                      <p:cBhvr additive="base">
                                        <p:cTn id="5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1000" fill="hold"/>
                                        <p:tgtEl>
                                          <p:spTgt spid="24"/>
                                        </p:tgtEl>
                                        <p:attrNameLst>
                                          <p:attrName>ppt_x</p:attrName>
                                        </p:attrNameLst>
                                      </p:cBhvr>
                                      <p:tavLst>
                                        <p:tav tm="0">
                                          <p:val>
                                            <p:strVal val="0-#ppt_w/2"/>
                                          </p:val>
                                        </p:tav>
                                        <p:tav tm="100000">
                                          <p:val>
                                            <p:strVal val="#ppt_x"/>
                                          </p:val>
                                        </p:tav>
                                      </p:tavLst>
                                    </p:anim>
                                    <p:anim calcmode="lin" valueType="num">
                                      <p:cBhvr additive="base">
                                        <p:cTn id="64"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1000" fill="hold"/>
                                        <p:tgtEl>
                                          <p:spTgt spid="25"/>
                                        </p:tgtEl>
                                        <p:attrNameLst>
                                          <p:attrName>ppt_x</p:attrName>
                                        </p:attrNameLst>
                                      </p:cBhvr>
                                      <p:tavLst>
                                        <p:tav tm="0">
                                          <p:val>
                                            <p:strVal val="0-#ppt_w/2"/>
                                          </p:val>
                                        </p:tav>
                                        <p:tav tm="100000">
                                          <p:val>
                                            <p:strVal val="#ppt_x"/>
                                          </p:val>
                                        </p:tav>
                                      </p:tavLst>
                                    </p:anim>
                                    <p:anim calcmode="lin" valueType="num">
                                      <p:cBhvr additive="base">
                                        <p:cTn id="7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1+#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1000" fill="hold"/>
                                        <p:tgtEl>
                                          <p:spTgt spid="17"/>
                                        </p:tgtEl>
                                        <p:attrNameLst>
                                          <p:attrName>ppt_x</p:attrName>
                                        </p:attrNameLst>
                                      </p:cBhvr>
                                      <p:tavLst>
                                        <p:tav tm="0">
                                          <p:val>
                                            <p:strVal val="0-#ppt_w/2"/>
                                          </p:val>
                                        </p:tav>
                                        <p:tav tm="100000">
                                          <p:val>
                                            <p:strVal val="#ppt_x"/>
                                          </p:val>
                                        </p:tav>
                                      </p:tavLst>
                                    </p:anim>
                                    <p:anim calcmode="lin" valueType="num">
                                      <p:cBhvr additive="base">
                                        <p:cTn id="8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
                                            <p:bg/>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5943600" y="152400"/>
            <a:ext cx="3048000" cy="685800"/>
          </a:xfrm>
          <a:prstGeom prst="wedgeRectCallout">
            <a:avLst>
              <a:gd name="adj1" fmla="val 11004"/>
              <a:gd name="adj2" fmla="val 393690"/>
            </a:avLst>
          </a:prstGeom>
          <a:solidFill>
            <a:srgbClr val="FFFFCC"/>
          </a:solidFill>
          <a:ln w="9525">
            <a:solidFill>
              <a:schemeClr val="tx1"/>
            </a:solidFill>
            <a:miter lim="800000"/>
            <a:headEnd/>
            <a:tailEnd/>
          </a:ln>
        </p:spPr>
        <p:txBody>
          <a:bodyPr/>
          <a:lstStyle/>
          <a:p>
            <a:pPr algn="ctr"/>
            <a:r>
              <a:rPr lang="en-US" dirty="0" smtClean="0">
                <a:solidFill>
                  <a:srgbClr val="FF0000"/>
                </a:solidFill>
                <a:latin typeface="Calibri"/>
                <a:cs typeface="Arial" charset="0"/>
              </a:rPr>
              <a:t>Expectation </a:t>
            </a:r>
            <a:r>
              <a:rPr lang="en-US" dirty="0" smtClean="0">
                <a:latin typeface="Calibri"/>
                <a:cs typeface="Arial" charset="0"/>
              </a:rPr>
              <a:t>is a knowledge intensive component</a:t>
            </a:r>
            <a:endParaRPr lang="en-US" dirty="0">
              <a:latin typeface="Calibri"/>
              <a:cs typeface="Arial" charset="0"/>
            </a:endParaRPr>
          </a:p>
        </p:txBody>
      </p:sp>
      <p:sp>
        <p:nvSpPr>
          <p:cNvPr id="18436" name="Rectangle 2"/>
          <p:cNvSpPr>
            <a:spLocks noGrp="1" noChangeArrowheads="1"/>
          </p:cNvSpPr>
          <p:nvPr>
            <p:ph type="title"/>
          </p:nvPr>
        </p:nvSpPr>
        <p:spPr/>
        <p:txBody>
          <a:bodyPr/>
          <a:lstStyle/>
          <a:p>
            <a:r>
              <a:rPr lang="en-US" dirty="0" smtClean="0"/>
              <a:t>Natural Language Understanding</a:t>
            </a:r>
          </a:p>
        </p:txBody>
      </p:sp>
      <p:sp>
        <p:nvSpPr>
          <p:cNvPr id="830467" name="Rectangle 3"/>
          <p:cNvSpPr>
            <a:spLocks noGrp="1" noChangeArrowheads="1"/>
          </p:cNvSpPr>
          <p:nvPr>
            <p:ph idx="1"/>
          </p:nvPr>
        </p:nvSpPr>
        <p:spPr>
          <a:xfrm>
            <a:off x="457200" y="1295400"/>
            <a:ext cx="8229600" cy="4953000"/>
          </a:xfrm>
        </p:spPr>
        <p:txBody>
          <a:bodyPr/>
          <a:lstStyle/>
          <a:p>
            <a:r>
              <a:rPr lang="en-US" altLang="zh-TW" dirty="0" smtClean="0"/>
              <a:t>Natural language understanding decisions are global decisions that require </a:t>
            </a:r>
          </a:p>
          <a:p>
            <a:pPr lvl="1"/>
            <a:r>
              <a:rPr lang="en-US" altLang="zh-TW" dirty="0" smtClean="0">
                <a:solidFill>
                  <a:srgbClr val="0033CC"/>
                </a:solidFill>
              </a:rPr>
              <a:t>Making (local) predictions driven by different models trained in different ways, at different times/conditions/scenarios</a:t>
            </a:r>
          </a:p>
          <a:p>
            <a:pPr lvl="1"/>
            <a:r>
              <a:rPr lang="en-US" altLang="zh-TW" dirty="0" smtClean="0"/>
              <a:t>The ability to put these predictions together coherently</a:t>
            </a:r>
          </a:p>
          <a:p>
            <a:pPr lvl="1"/>
            <a:r>
              <a:rPr lang="en-US" altLang="zh-TW" dirty="0" smtClean="0">
                <a:solidFill>
                  <a:srgbClr val="0033CC"/>
                </a:solidFill>
              </a:rPr>
              <a:t>Knowledge, that guides the decisions so they satisfy our expectations </a:t>
            </a: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p:txBody>
      </p:sp>
      <p:sp>
        <p:nvSpPr>
          <p:cNvPr id="2" name="Rectangle 1"/>
          <p:cNvSpPr/>
          <p:nvPr/>
        </p:nvSpPr>
        <p:spPr>
          <a:xfrm>
            <a:off x="457200" y="3937337"/>
            <a:ext cx="8153400" cy="1015663"/>
          </a:xfrm>
          <a:prstGeom prst="rect">
            <a:avLst/>
          </a:prstGeom>
          <a:solidFill>
            <a:srgbClr val="FFFFCC"/>
          </a:solidFill>
          <a:ln>
            <a:solidFill>
              <a:srgbClr val="FF9933"/>
            </a:solidFill>
          </a:ln>
        </p:spPr>
        <p:txBody>
          <a:bodyPr wrap="square">
            <a:spAutoFit/>
          </a:bodyPr>
          <a:lstStyle/>
          <a:p>
            <a:pPr algn="ctr"/>
            <a:r>
              <a:rPr lang="en-US" altLang="zh-TW" sz="2000" dirty="0">
                <a:latin typeface="+mj-lt"/>
              </a:rPr>
              <a:t>Natural Language Interpretation is </a:t>
            </a:r>
            <a:r>
              <a:rPr lang="en-US" altLang="zh-TW" sz="2000" dirty="0" smtClean="0">
                <a:latin typeface="+mj-lt"/>
              </a:rPr>
              <a:t>a Common Sense driven </a:t>
            </a:r>
            <a:r>
              <a:rPr lang="en-US" altLang="zh-TW" sz="2000" dirty="0" smtClean="0">
                <a:solidFill>
                  <a:srgbClr val="FF0000"/>
                </a:solidFill>
                <a:latin typeface="+mj-lt"/>
              </a:rPr>
              <a:t>Inference Process </a:t>
            </a:r>
            <a:r>
              <a:rPr lang="en-US" altLang="zh-TW" sz="2000" dirty="0">
                <a:latin typeface="+mj-lt"/>
              </a:rPr>
              <a:t>that is best thought of as a </a:t>
            </a:r>
            <a:r>
              <a:rPr lang="en-US" altLang="zh-TW" sz="2000" dirty="0">
                <a:solidFill>
                  <a:srgbClr val="FF0000"/>
                </a:solidFill>
                <a:latin typeface="+mj-lt"/>
              </a:rPr>
              <a:t>knowledge constrained optimization </a:t>
            </a:r>
            <a:r>
              <a:rPr lang="en-US" altLang="zh-TW" sz="2000" dirty="0" smtClean="0">
                <a:solidFill>
                  <a:srgbClr val="FF0000"/>
                </a:solidFill>
                <a:latin typeface="+mj-lt"/>
              </a:rPr>
              <a:t>problem</a:t>
            </a:r>
            <a:r>
              <a:rPr lang="en-US" altLang="zh-TW" sz="2000" dirty="0" smtClean="0">
                <a:latin typeface="+mj-lt"/>
              </a:rPr>
              <a:t>, </a:t>
            </a:r>
            <a:r>
              <a:rPr lang="en-US" altLang="zh-TW" sz="2000" dirty="0">
                <a:latin typeface="+mj-lt"/>
              </a:rPr>
              <a:t>done on top of multiple statistically learned models. </a:t>
            </a:r>
          </a:p>
        </p:txBody>
      </p:sp>
      <p:sp>
        <p:nvSpPr>
          <p:cNvPr id="7" name="Rectangle 23"/>
          <p:cNvSpPr>
            <a:spLocks noChangeArrowheads="1"/>
          </p:cNvSpPr>
          <p:nvPr/>
        </p:nvSpPr>
        <p:spPr bwMode="auto">
          <a:xfrm>
            <a:off x="533400" y="5486399"/>
            <a:ext cx="8001000" cy="365760"/>
          </a:xfrm>
          <a:prstGeom prst="rect">
            <a:avLst/>
          </a:prstGeom>
          <a:solidFill>
            <a:srgbClr val="FFFFCC"/>
          </a:solidFill>
          <a:ln>
            <a:solidFill>
              <a:srgbClr val="FF9933"/>
            </a:solidFill>
          </a:ln>
          <a:extLst/>
        </p:spPr>
        <p:txBody>
          <a:bodyPr/>
          <a:lstStyle/>
          <a:p>
            <a:pPr marL="342900" indent="-342900">
              <a:lnSpc>
                <a:spcPct val="90000"/>
              </a:lnSpc>
              <a:spcBef>
                <a:spcPct val="20000"/>
              </a:spcBef>
              <a:buClr>
                <a:schemeClr val="bg2"/>
              </a:buClr>
              <a:buSzPct val="75000"/>
              <a:buFont typeface="Wingdings" pitchFamily="2" charset="2"/>
              <a:buNone/>
            </a:pPr>
            <a:r>
              <a:rPr lang="en-US" sz="2000" b="1" dirty="0" smtClean="0">
                <a:solidFill>
                  <a:srgbClr val="0033CC"/>
                </a:solidFill>
                <a:latin typeface="+mn-lt"/>
              </a:rPr>
              <a:t>Many forms of Inference; a lot boil down to determining best assignment </a:t>
            </a:r>
            <a:endParaRPr lang="en-US" sz="2000" b="1" dirty="0">
              <a:solidFill>
                <a:srgbClr val="0033CC"/>
              </a:solidFill>
              <a:latin typeface="+mn-lt"/>
            </a:endParaRPr>
          </a:p>
        </p:txBody>
      </p:sp>
      <p:cxnSp>
        <p:nvCxnSpPr>
          <p:cNvPr id="6" name="Straight Connector 5"/>
          <p:cNvCxnSpPr/>
          <p:nvPr/>
        </p:nvCxnSpPr>
        <p:spPr>
          <a:xfrm>
            <a:off x="5929952" y="3102592"/>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43600" y="3483592"/>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a:t>
            </a:fld>
            <a:endParaRPr lang="en-US" altLang="zh-TW"/>
          </a:p>
        </p:txBody>
      </p:sp>
    </p:spTree>
    <p:extLst>
      <p:ext uri="{BB962C8B-B14F-4D97-AF65-F5344CB8AC3E}">
        <p14:creationId xmlns:p14="http://schemas.microsoft.com/office/powerpoint/2010/main" val="36505281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562602" y="1064987"/>
            <a:ext cx="1806767" cy="553998"/>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Hayes&amp;McCarthy</a:t>
            </a:r>
            <a:endParaRPr lang="en-US" sz="1500" b="1" dirty="0"/>
          </a:p>
          <a:p>
            <a:pPr algn="ctr"/>
            <a:r>
              <a:rPr lang="en-US" sz="1500" i="1" dirty="0" smtClean="0"/>
              <a:t>Frame Problem</a:t>
            </a:r>
            <a:endParaRPr lang="en-US" sz="1500" i="1" dirty="0"/>
          </a:p>
        </p:txBody>
      </p:sp>
      <p:sp>
        <p:nvSpPr>
          <p:cNvPr id="28" name="Rectangle 27"/>
          <p:cNvSpPr/>
          <p:nvPr/>
        </p:nvSpPr>
        <p:spPr>
          <a:xfrm>
            <a:off x="5119633" y="1772821"/>
            <a:ext cx="1128769" cy="784830"/>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Quillian</a:t>
            </a:r>
            <a:endParaRPr lang="en-US" sz="1500" b="1" dirty="0"/>
          </a:p>
          <a:p>
            <a:pPr algn="ctr"/>
            <a:r>
              <a:rPr lang="en-US" sz="1500" i="1" dirty="0" smtClean="0"/>
              <a:t>Semantic Networks</a:t>
            </a:r>
            <a:endParaRPr lang="en-US" sz="1500" i="1" dirty="0"/>
          </a:p>
        </p:txBody>
      </p:sp>
      <p:sp>
        <p:nvSpPr>
          <p:cNvPr id="31" name="Rectangle 30"/>
          <p:cNvSpPr/>
          <p:nvPr/>
        </p:nvSpPr>
        <p:spPr>
          <a:xfrm>
            <a:off x="381000" y="2016751"/>
            <a:ext cx="1397650" cy="323165"/>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i="1" dirty="0" err="1" smtClean="0"/>
              <a:t>ConceptNet</a:t>
            </a:r>
            <a:endParaRPr lang="en-US" sz="1500" i="1" dirty="0"/>
          </a:p>
        </p:txBody>
      </p:sp>
      <p:sp>
        <p:nvSpPr>
          <p:cNvPr id="34" name="Rectangle 33"/>
          <p:cNvSpPr/>
          <p:nvPr/>
        </p:nvSpPr>
        <p:spPr>
          <a:xfrm>
            <a:off x="1550624" y="1341985"/>
            <a:ext cx="1443210" cy="553998"/>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smtClean="0"/>
              <a:t>Brooks</a:t>
            </a:r>
            <a:endParaRPr lang="en-US" sz="1500" b="1" dirty="0"/>
          </a:p>
          <a:p>
            <a:pPr algn="ctr"/>
            <a:r>
              <a:rPr lang="en-US" sz="1500" i="1" dirty="0" err="1" smtClean="0"/>
              <a:t>Subsumption</a:t>
            </a:r>
            <a:endParaRPr lang="en-US" sz="1500" i="1" dirty="0"/>
          </a:p>
        </p:txBody>
      </p:sp>
      <p:sp>
        <p:nvSpPr>
          <p:cNvPr id="37" name="Rectangle 36"/>
          <p:cNvSpPr/>
          <p:nvPr/>
        </p:nvSpPr>
        <p:spPr>
          <a:xfrm>
            <a:off x="3352801" y="2034989"/>
            <a:ext cx="1676399" cy="553998"/>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smtClean="0"/>
              <a:t>Minsky, </a:t>
            </a:r>
            <a:r>
              <a:rPr lang="en-US" sz="1500" b="1" dirty="0" err="1" smtClean="0"/>
              <a:t>Filmore</a:t>
            </a:r>
            <a:endParaRPr lang="en-US" sz="1500" b="1" dirty="0"/>
          </a:p>
          <a:p>
            <a:pPr algn="ctr"/>
            <a:r>
              <a:rPr lang="en-US" sz="1500" i="1" dirty="0" smtClean="0"/>
              <a:t>Frames</a:t>
            </a:r>
            <a:endParaRPr lang="en-US" sz="1500" i="1" dirty="0"/>
          </a:p>
        </p:txBody>
      </p:sp>
      <p:sp>
        <p:nvSpPr>
          <p:cNvPr id="2" name="Rectangle 1"/>
          <p:cNvSpPr/>
          <p:nvPr/>
        </p:nvSpPr>
        <p:spPr>
          <a:xfrm>
            <a:off x="0" y="4810204"/>
            <a:ext cx="9144000" cy="304800"/>
          </a:xfrm>
          <a:prstGeom prst="rect">
            <a:avLst/>
          </a:prstGeom>
          <a:solidFill>
            <a:schemeClr val="bg2"/>
          </a:solidFill>
          <a:ln>
            <a:solidFill>
              <a:srgbClr val="FF9933"/>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           2000              1990                1980             1970               1960               1950              1940</a:t>
            </a:r>
          </a:p>
        </p:txBody>
      </p:sp>
      <p:cxnSp>
        <p:nvCxnSpPr>
          <p:cNvPr id="52" name="Straight Arrow Connector 51"/>
          <p:cNvCxnSpPr/>
          <p:nvPr/>
        </p:nvCxnSpPr>
        <p:spPr>
          <a:xfrm>
            <a:off x="1638960" y="5115005"/>
            <a:ext cx="11016" cy="549196"/>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7010400" y="3960587"/>
            <a:ext cx="1257300" cy="833736"/>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553202" y="2992818"/>
            <a:ext cx="805609" cy="1801505"/>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22" idx="2"/>
          </p:cNvCxnSpPr>
          <p:nvPr/>
        </p:nvCxnSpPr>
        <p:spPr>
          <a:xfrm flipV="1">
            <a:off x="6384277" y="1618985"/>
            <a:ext cx="81709" cy="3179805"/>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7" idx="2"/>
          </p:cNvCxnSpPr>
          <p:nvPr/>
        </p:nvCxnSpPr>
        <p:spPr>
          <a:xfrm flipH="1" flipV="1">
            <a:off x="4191001" y="2588987"/>
            <a:ext cx="35349" cy="2209802"/>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203633" y="4341587"/>
            <a:ext cx="0" cy="45720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5666342" y="2575217"/>
            <a:ext cx="35346" cy="2223571"/>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4724400" y="2873189"/>
            <a:ext cx="1371600" cy="553998"/>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Bobrow</a:t>
            </a:r>
            <a:endParaRPr lang="en-US" sz="1500" b="1" dirty="0" smtClean="0"/>
          </a:p>
          <a:p>
            <a:pPr algn="ctr"/>
            <a:r>
              <a:rPr lang="en-US" sz="1500" i="1" dirty="0" smtClean="0"/>
              <a:t>STUDENT</a:t>
            </a:r>
            <a:endParaRPr lang="en-US" sz="1500" i="1" dirty="0"/>
          </a:p>
        </p:txBody>
      </p:sp>
      <p:cxnSp>
        <p:nvCxnSpPr>
          <p:cNvPr id="98" name="Straight Arrow Connector 97"/>
          <p:cNvCxnSpPr/>
          <p:nvPr/>
        </p:nvCxnSpPr>
        <p:spPr>
          <a:xfrm flipH="1" flipV="1">
            <a:off x="5443251" y="3427189"/>
            <a:ext cx="35346" cy="1367135"/>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39866" y="3787589"/>
            <a:ext cx="1327534" cy="553998"/>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smtClean="0"/>
              <a:t>Winograd</a:t>
            </a:r>
            <a:endParaRPr lang="en-US" sz="1500" b="1" dirty="0"/>
          </a:p>
          <a:p>
            <a:pPr algn="ctr"/>
            <a:r>
              <a:rPr lang="en-US" sz="1500" i="1" dirty="0" smtClean="0"/>
              <a:t>SHRDLU</a:t>
            </a:r>
            <a:endParaRPr lang="en-US" sz="1500" i="1" dirty="0"/>
          </a:p>
        </p:txBody>
      </p:sp>
      <p:cxnSp>
        <p:nvCxnSpPr>
          <p:cNvPr id="102" name="Straight Arrow Connector 101"/>
          <p:cNvCxnSpPr/>
          <p:nvPr/>
        </p:nvCxnSpPr>
        <p:spPr>
          <a:xfrm flipH="1" flipV="1">
            <a:off x="2947242" y="4341589"/>
            <a:ext cx="13543" cy="457201"/>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1066800" y="2339917"/>
            <a:ext cx="35346" cy="2470289"/>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34" idx="2"/>
          </p:cNvCxnSpPr>
          <p:nvPr/>
        </p:nvCxnSpPr>
        <p:spPr>
          <a:xfrm flipH="1" flipV="1">
            <a:off x="2272229" y="1895983"/>
            <a:ext cx="8267" cy="2891789"/>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771045" y="5664201"/>
            <a:ext cx="1730566" cy="830997"/>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smtClean="0"/>
              <a:t>Khardon &amp; Roth</a:t>
            </a:r>
          </a:p>
          <a:p>
            <a:pPr algn="ctr"/>
            <a:r>
              <a:rPr lang="en-US" sz="1600" b="1" i="1" dirty="0" smtClean="0">
                <a:solidFill>
                  <a:srgbClr val="0033CC"/>
                </a:solidFill>
              </a:rPr>
              <a:t>Learning to Reason</a:t>
            </a:r>
            <a:endParaRPr lang="en-US" sz="1400" i="1" dirty="0">
              <a:solidFill>
                <a:srgbClr val="0033CC"/>
              </a:solidFill>
            </a:endParaRPr>
          </a:p>
        </p:txBody>
      </p:sp>
      <p:cxnSp>
        <p:nvCxnSpPr>
          <p:cNvPr id="5" name="Straight Arrow Connector 4"/>
          <p:cNvCxnSpPr/>
          <p:nvPr/>
        </p:nvCxnSpPr>
        <p:spPr>
          <a:xfrm flipH="1" flipV="1">
            <a:off x="8077200" y="2888079"/>
            <a:ext cx="190500" cy="287679"/>
          </a:xfrm>
          <a:prstGeom prst="straightConnector1">
            <a:avLst/>
          </a:prstGeom>
          <a:ln>
            <a:solidFill>
              <a:srgbClr val="FF9933"/>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912398" y="1618984"/>
            <a:ext cx="446413" cy="589003"/>
          </a:xfrm>
          <a:prstGeom prst="straightConnector1">
            <a:avLst/>
          </a:prstGeom>
          <a:ln>
            <a:solidFill>
              <a:srgbClr val="FF9933"/>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28" idx="3"/>
          </p:cNvCxnSpPr>
          <p:nvPr/>
        </p:nvCxnSpPr>
        <p:spPr>
          <a:xfrm flipH="1" flipV="1">
            <a:off x="6248402" y="2165236"/>
            <a:ext cx="392017" cy="435169"/>
          </a:xfrm>
          <a:prstGeom prst="straightConnector1">
            <a:avLst/>
          </a:prstGeom>
          <a:ln>
            <a:solidFill>
              <a:srgbClr val="FF9933"/>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96" idx="3"/>
          </p:cNvCxnSpPr>
          <p:nvPr/>
        </p:nvCxnSpPr>
        <p:spPr>
          <a:xfrm flipH="1">
            <a:off x="6096000" y="2600401"/>
            <a:ext cx="544421" cy="549787"/>
          </a:xfrm>
          <a:prstGeom prst="straightConnector1">
            <a:avLst/>
          </a:prstGeom>
          <a:ln>
            <a:solidFill>
              <a:srgbClr val="FF9933"/>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01" idx="3"/>
          </p:cNvCxnSpPr>
          <p:nvPr/>
        </p:nvCxnSpPr>
        <p:spPr>
          <a:xfrm flipH="1">
            <a:off x="5867400" y="2600401"/>
            <a:ext cx="773021" cy="1464187"/>
          </a:xfrm>
          <a:prstGeom prst="straightConnector1">
            <a:avLst/>
          </a:prstGeom>
          <a:ln>
            <a:solidFill>
              <a:srgbClr val="FF9933"/>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7" idx="3"/>
          </p:cNvCxnSpPr>
          <p:nvPr/>
        </p:nvCxnSpPr>
        <p:spPr>
          <a:xfrm flipH="1" flipV="1">
            <a:off x="5029200" y="2311988"/>
            <a:ext cx="1611221" cy="288417"/>
          </a:xfrm>
          <a:prstGeom prst="straightConnector1">
            <a:avLst/>
          </a:prstGeom>
          <a:ln>
            <a:solidFill>
              <a:srgbClr val="FF9933"/>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3507726" y="2600403"/>
            <a:ext cx="3132693" cy="1460215"/>
          </a:xfrm>
          <a:prstGeom prst="straightConnector1">
            <a:avLst/>
          </a:prstGeom>
          <a:ln>
            <a:solidFill>
              <a:srgbClr val="FF9933"/>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34" idx="3"/>
          </p:cNvCxnSpPr>
          <p:nvPr/>
        </p:nvCxnSpPr>
        <p:spPr>
          <a:xfrm flipH="1" flipV="1">
            <a:off x="2993834" y="1618984"/>
            <a:ext cx="4473766" cy="1949190"/>
          </a:xfrm>
          <a:prstGeom prst="straightConnector1">
            <a:avLst/>
          </a:prstGeom>
          <a:ln>
            <a:solidFill>
              <a:srgbClr val="FF9933"/>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8" idx="1"/>
            <a:endCxn id="31" idx="3"/>
          </p:cNvCxnSpPr>
          <p:nvPr/>
        </p:nvCxnSpPr>
        <p:spPr>
          <a:xfrm flipH="1">
            <a:off x="1778650" y="2165236"/>
            <a:ext cx="3340983" cy="13098"/>
          </a:xfrm>
          <a:prstGeom prst="straightConnector1">
            <a:avLst/>
          </a:prstGeom>
          <a:ln>
            <a:solidFill>
              <a:srgbClr val="FF9933"/>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683527" y="2905206"/>
            <a:ext cx="1278875" cy="584775"/>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i="1" dirty="0" smtClean="0">
                <a:solidFill>
                  <a:schemeClr val="dk1"/>
                </a:solidFill>
              </a:rPr>
              <a:t>Description Logic</a:t>
            </a:r>
            <a:endParaRPr lang="en-US" sz="1600" i="1" dirty="0">
              <a:solidFill>
                <a:schemeClr val="dk1"/>
              </a:solidFill>
            </a:endParaRPr>
          </a:p>
        </p:txBody>
      </p:sp>
      <p:cxnSp>
        <p:nvCxnSpPr>
          <p:cNvPr id="104" name="Straight Arrow Connector 103"/>
          <p:cNvCxnSpPr>
            <a:endCxn id="103" idx="2"/>
          </p:cNvCxnSpPr>
          <p:nvPr/>
        </p:nvCxnSpPr>
        <p:spPr>
          <a:xfrm flipV="1">
            <a:off x="3322964" y="3489981"/>
            <a:ext cx="1" cy="1308809"/>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2386759" y="3768230"/>
            <a:ext cx="1120967" cy="584775"/>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b="1" dirty="0" err="1">
                <a:solidFill>
                  <a:schemeClr val="dk1"/>
                </a:solidFill>
              </a:rPr>
              <a:t>Lenant</a:t>
            </a:r>
            <a:endParaRPr lang="en-US" sz="1600" b="1" dirty="0">
              <a:solidFill>
                <a:schemeClr val="dk1"/>
              </a:solidFill>
            </a:endParaRPr>
          </a:p>
          <a:p>
            <a:pPr algn="ctr"/>
            <a:r>
              <a:rPr lang="en-US" sz="1600" i="1" dirty="0" err="1" smtClean="0">
                <a:solidFill>
                  <a:schemeClr val="dk1"/>
                </a:solidFill>
              </a:rPr>
              <a:t>Cyc</a:t>
            </a:r>
            <a:endParaRPr lang="en-US" sz="1600" i="1" dirty="0">
              <a:solidFill>
                <a:schemeClr val="dk1"/>
              </a:solidFill>
            </a:endParaRPr>
          </a:p>
        </p:txBody>
      </p:sp>
      <p:cxnSp>
        <p:nvCxnSpPr>
          <p:cNvPr id="108" name="Straight Arrow Connector 107"/>
          <p:cNvCxnSpPr>
            <a:stCxn id="37" idx="2"/>
          </p:cNvCxnSpPr>
          <p:nvPr/>
        </p:nvCxnSpPr>
        <p:spPr>
          <a:xfrm flipH="1">
            <a:off x="3962404" y="2588987"/>
            <a:ext cx="228597" cy="403831"/>
          </a:xfrm>
          <a:prstGeom prst="straightConnector1">
            <a:avLst/>
          </a:prstGeom>
          <a:ln>
            <a:solidFill>
              <a:srgbClr val="FF9933"/>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3" idx="3"/>
          </p:cNvCxnSpPr>
          <p:nvPr/>
        </p:nvCxnSpPr>
        <p:spPr>
          <a:xfrm flipH="1">
            <a:off x="3962402" y="2593578"/>
            <a:ext cx="1268318" cy="604016"/>
          </a:xfrm>
          <a:prstGeom prst="straightConnector1">
            <a:avLst/>
          </a:prstGeom>
          <a:ln>
            <a:solidFill>
              <a:srgbClr val="FF9933"/>
            </a:solidFill>
            <a:prstDash val="lgDashDotDot"/>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673008" y="2212197"/>
            <a:ext cx="1371600" cy="784830"/>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a:solidFill>
                  <a:schemeClr val="tx1"/>
                </a:solidFill>
              </a:rPr>
              <a:t>McCarthy</a:t>
            </a:r>
          </a:p>
          <a:p>
            <a:pPr algn="ctr"/>
            <a:r>
              <a:rPr lang="en-US" sz="1500" i="1" dirty="0" smtClean="0">
                <a:solidFill>
                  <a:schemeClr val="tx1"/>
                </a:solidFill>
              </a:rPr>
              <a:t>Formalizing Commonsense</a:t>
            </a:r>
            <a:endParaRPr lang="en-US" sz="1500" i="1" dirty="0">
              <a:solidFill>
                <a:schemeClr val="tx1"/>
              </a:solidFill>
            </a:endParaRPr>
          </a:p>
        </p:txBody>
      </p:sp>
      <p:sp>
        <p:nvSpPr>
          <p:cNvPr id="59" name="Rectangle 58"/>
          <p:cNvSpPr/>
          <p:nvPr/>
        </p:nvSpPr>
        <p:spPr>
          <a:xfrm>
            <a:off x="7435008" y="3187173"/>
            <a:ext cx="1556592" cy="784830"/>
          </a:xfrm>
          <a:prstGeom prst="rect">
            <a:avLst/>
          </a:prstGeom>
          <a:solidFill>
            <a:srgbClr val="FFFFCC"/>
          </a:solidFill>
          <a:ln>
            <a:solidFill>
              <a:srgbClr val="FF9933"/>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500" b="1" dirty="0" err="1"/>
              <a:t>Simon&amp;Newell</a:t>
            </a:r>
            <a:endParaRPr lang="en-US" sz="1500" b="1" dirty="0"/>
          </a:p>
          <a:p>
            <a:pPr algn="ctr"/>
            <a:r>
              <a:rPr lang="en-US" sz="1500" i="1" dirty="0"/>
              <a:t>General Problem Solver</a:t>
            </a:r>
          </a:p>
        </p:txBody>
      </p:sp>
      <p:sp>
        <p:nvSpPr>
          <p:cNvPr id="40" name="Rectangle 2"/>
          <p:cNvSpPr>
            <a:spLocks noGrp="1" noChangeArrowheads="1"/>
          </p:cNvSpPr>
          <p:nvPr>
            <p:ph type="title"/>
          </p:nvPr>
        </p:nvSpPr>
        <p:spPr>
          <a:xfrm>
            <a:off x="152400" y="457200"/>
            <a:ext cx="8229600" cy="533400"/>
          </a:xfrm>
        </p:spPr>
        <p:txBody>
          <a:bodyPr/>
          <a:lstStyle/>
          <a:p>
            <a:r>
              <a:rPr lang="en-US" dirty="0" smtClean="0"/>
              <a:t>A Biased View of Common Sense Reasoning</a:t>
            </a:r>
          </a:p>
        </p:txBody>
      </p:sp>
      <p:sp>
        <p:nvSpPr>
          <p:cNvPr id="42" name="Rectangle 3"/>
          <p:cNvSpPr>
            <a:spLocks noGrp="1" noChangeArrowheads="1"/>
          </p:cNvSpPr>
          <p:nvPr>
            <p:ph idx="1"/>
          </p:nvPr>
        </p:nvSpPr>
        <p:spPr>
          <a:xfrm>
            <a:off x="2895600" y="5224189"/>
            <a:ext cx="5791200" cy="1463596"/>
          </a:xfrm>
        </p:spPr>
        <p:txBody>
          <a:bodyPr/>
          <a:lstStyle/>
          <a:p>
            <a:pPr marL="0" indent="0">
              <a:spcBef>
                <a:spcPts val="0"/>
              </a:spcBef>
              <a:buNone/>
            </a:pPr>
            <a:r>
              <a:rPr lang="en-US" altLang="zh-TW" sz="2000" dirty="0" smtClean="0"/>
              <a:t>Common Sense Reasoning was formulated </a:t>
            </a:r>
          </a:p>
          <a:p>
            <a:pPr marL="0" indent="0">
              <a:spcBef>
                <a:spcPts val="0"/>
              </a:spcBef>
              <a:buNone/>
            </a:pPr>
            <a:r>
              <a:rPr lang="en-US" altLang="zh-TW" sz="2000" dirty="0" smtClean="0"/>
              <a:t>traditionally as a “reasoning” process, irrespective of learning and the resulting knowledge representation. </a:t>
            </a:r>
            <a:endParaRPr lang="en-US" altLang="zh-TW" dirty="0" smtClean="0">
              <a:solidFill>
                <a:srgbClr val="0033CC"/>
              </a:solidFill>
            </a:endParaRPr>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8</a:t>
            </a:fld>
            <a:endParaRPr lang="en-US" altLang="zh-TW"/>
          </a:p>
        </p:txBody>
      </p:sp>
    </p:spTree>
    <p:extLst>
      <p:ext uri="{BB962C8B-B14F-4D97-AF65-F5344CB8AC3E}">
        <p14:creationId xmlns:p14="http://schemas.microsoft.com/office/powerpoint/2010/main" val="30158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1+#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1500" fill="hold"/>
                                        <p:tgtEl>
                                          <p:spTgt spid="128"/>
                                        </p:tgtEl>
                                        <p:attrNameLst>
                                          <p:attrName>ppt_x</p:attrName>
                                        </p:attrNameLst>
                                      </p:cBhvr>
                                      <p:tavLst>
                                        <p:tav tm="0">
                                          <p:val>
                                            <p:strVal val="1+#ppt_w/2"/>
                                          </p:val>
                                        </p:tav>
                                        <p:tav tm="100000">
                                          <p:val>
                                            <p:strVal val="#ppt_x"/>
                                          </p:val>
                                        </p:tav>
                                      </p:tavLst>
                                    </p:anim>
                                    <p:anim calcmode="lin" valueType="num">
                                      <p:cBhvr additive="base">
                                        <p:cTn id="12" dur="1500" fill="hold"/>
                                        <p:tgtEl>
                                          <p:spTgt spid="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idx="4294967295"/>
          </p:nvPr>
        </p:nvSpPr>
        <p:spPr/>
        <p:txBody>
          <a:bodyPr/>
          <a:lstStyle/>
          <a:p>
            <a:pPr eaLnBrk="1" hangingPunct="1"/>
            <a:r>
              <a:rPr lang="en-US" dirty="0" smtClean="0"/>
              <a:t>What is Needed?</a:t>
            </a:r>
          </a:p>
        </p:txBody>
      </p:sp>
      <p:sp>
        <p:nvSpPr>
          <p:cNvPr id="29701" name="Rectangle 472"/>
          <p:cNvSpPr>
            <a:spLocks noChangeArrowheads="1"/>
          </p:cNvSpPr>
          <p:nvPr/>
        </p:nvSpPr>
        <p:spPr bwMode="auto">
          <a:xfrm>
            <a:off x="3143250" y="1533526"/>
            <a:ext cx="395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2" name="Rectangle 477"/>
          <p:cNvSpPr>
            <a:spLocks noChangeArrowheads="1"/>
          </p:cNvSpPr>
          <p:nvPr/>
        </p:nvSpPr>
        <p:spPr bwMode="auto">
          <a:xfrm>
            <a:off x="4579940" y="1533526"/>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3" name="Rectangle 480"/>
          <p:cNvSpPr>
            <a:spLocks noChangeArrowheads="1"/>
          </p:cNvSpPr>
          <p:nvPr/>
        </p:nvSpPr>
        <p:spPr bwMode="auto">
          <a:xfrm>
            <a:off x="6202365" y="1533526"/>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pic>
        <p:nvPicPr>
          <p:cNvPr id="102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920" y="3580525"/>
            <a:ext cx="3566160" cy="23205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MYSTUFF\Work\MyTalks\Pictures\knowledge-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429" y="1078156"/>
            <a:ext cx="3351212" cy="23243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MYSTUFF\Work\MyTalks\Pictures\training-on-the-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58" y="896584"/>
            <a:ext cx="3922713" cy="261514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9</a:t>
            </a:fld>
            <a:endParaRPr lang="en-US" altLang="zh-TW"/>
          </a:p>
        </p:txBody>
      </p:sp>
      <p:sp>
        <p:nvSpPr>
          <p:cNvPr id="11" name="Content Placeholder 2"/>
          <p:cNvSpPr txBox="1">
            <a:spLocks/>
          </p:cNvSpPr>
          <p:nvPr/>
        </p:nvSpPr>
        <p:spPr>
          <a:xfrm>
            <a:off x="6324600" y="3327400"/>
            <a:ext cx="2667000" cy="3413760"/>
          </a:xfrm>
          <a:prstGeom prst="rect">
            <a:avLst/>
          </a:prstGeom>
          <a:solidFill>
            <a:srgbClr val="FFFFCC"/>
          </a:solidFill>
          <a:ln w="28575">
            <a:solidFill>
              <a:srgbClr val="FF9933"/>
            </a:solidFill>
          </a:ln>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t>A computational Framework</a:t>
            </a:r>
          </a:p>
          <a:p>
            <a:r>
              <a:rPr lang="en-US" kern="0" dirty="0" smtClean="0"/>
              <a:t>Three Examples:</a:t>
            </a:r>
          </a:p>
          <a:p>
            <a:pPr lvl="1"/>
            <a:r>
              <a:rPr lang="en-US" kern="0" dirty="0" smtClean="0"/>
              <a:t>Pronoun Resolution</a:t>
            </a:r>
          </a:p>
          <a:p>
            <a:pPr lvl="1"/>
            <a:r>
              <a:rPr lang="en-US" kern="0" dirty="0" smtClean="0"/>
              <a:t>Quantitative Reasoning</a:t>
            </a:r>
          </a:p>
          <a:p>
            <a:pPr lvl="1"/>
            <a:r>
              <a:rPr lang="en-US" kern="0" dirty="0" smtClean="0"/>
              <a:t>Semantic Parsing</a:t>
            </a:r>
          </a:p>
          <a:p>
            <a:endParaRPr lang="en-US" kern="0" dirty="0"/>
          </a:p>
        </p:txBody>
      </p:sp>
    </p:spTree>
    <p:extLst>
      <p:ext uri="{BB962C8B-B14F-4D97-AF65-F5344CB8AC3E}">
        <p14:creationId xmlns:p14="http://schemas.microsoft.com/office/powerpoint/2010/main" val="29983198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1000"/>
                                        <p:tgtEl>
                                          <p:spTgt spid="1028"/>
                                        </p:tgtEl>
                                      </p:cBhvr>
                                    </p:animEffect>
                                    <p:anim calcmode="lin" valueType="num">
                                      <p:cBhvr>
                                        <p:cTn id="12" dur="1000" fill="hold"/>
                                        <p:tgtEl>
                                          <p:spTgt spid="1028"/>
                                        </p:tgtEl>
                                        <p:attrNameLst>
                                          <p:attrName>ppt_x</p:attrName>
                                        </p:attrNameLst>
                                      </p:cBhvr>
                                      <p:tavLst>
                                        <p:tav tm="0">
                                          <p:val>
                                            <p:strVal val="#ppt_x"/>
                                          </p:val>
                                        </p:tav>
                                        <p:tav tm="100000">
                                          <p:val>
                                            <p:strVal val="#ppt_x"/>
                                          </p:val>
                                        </p:tav>
                                      </p:tavLst>
                                    </p:anim>
                                    <p:anim calcmode="lin" valueType="num">
                                      <p:cBhvr>
                                        <p:cTn id="1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i, \; \sum_{y \in \mathcal{Y}} 1_{\{y_i=y\}} &amp;= 1 \\&#10;\forall y \in \mathcal{Y}, \; \sum_{i=0}^{n-1} 1_{\{y_i=y\}} &amp;\leq 1 \\&#10;\forall y \in \mathcal{Y}_R, \; \sum_{i=0}^{n-1} 1_{\{y_i=y=\mbox{\footnotesize{``R-Ax''}}\}} &amp;\leq \sum_{i=0}^{n-1} 1_{\{y_i=\mbox{\footnotesize{``Ax''}}\}} \\&#10;\forall j,y \in \mathcal{Y}_C, \; 1_{\{y_j=y=\mbox{\footnotesize{``C-Ax''}}\}} &amp;\leq \sum_{i=0}^j 1_{\{y_i=\mbox{\footnotesize{``Ax''}}\}} \\&#10;\end{align*}&#10;\end{document}&#10;"/>
  <p:tag name="FILENAME" val="TP_tmp"/>
  <p:tag name="FORMAT" val="png16m"/>
  <p:tag name="RES" val="4800"/>
  <p:tag name="BLEND" val="0"/>
  <p:tag name="TRANSPARENT" val="1"/>
  <p:tag name="TBUG" val="0"/>
  <p:tag name="ALLOWFS" val="0"/>
  <p:tag name="ORIGWIDTH" val="202"/>
  <p:tag name="PICTUREFILESIZE" val="536681"/>
</p:tagLst>
</file>

<file path=ppt/theme/theme1.xml><?xml version="1.0" encoding="utf-8"?>
<a:theme xmlns:a="http://schemas.openxmlformats.org/drawingml/2006/main" name="DR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68354</TotalTime>
  <Words>5538</Words>
  <Application>Microsoft Office PowerPoint</Application>
  <PresentationFormat>On-screen Show (4:3)</PresentationFormat>
  <Paragraphs>717</Paragraphs>
  <Slides>40</Slides>
  <Notes>16</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Arial</vt:lpstr>
      <vt:lpstr>Courier New</vt:lpstr>
      <vt:lpstr>Symbol</vt:lpstr>
      <vt:lpstr>Tempus Sans ITC</vt:lpstr>
      <vt:lpstr>cmsy10</vt:lpstr>
      <vt:lpstr>Georgia</vt:lpstr>
      <vt:lpstr>Arial Unicode MS</vt:lpstr>
      <vt:lpstr>Calibri</vt:lpstr>
      <vt:lpstr>cmmi10</vt:lpstr>
      <vt:lpstr>Wingdings</vt:lpstr>
      <vt:lpstr>Cambria Math</vt:lpstr>
      <vt:lpstr>Times New Roman</vt:lpstr>
      <vt:lpstr>Tahoma</vt:lpstr>
      <vt:lpstr>DR_CCG</vt:lpstr>
      <vt:lpstr>   Natural Language Understanding  with Common Sense Reasoning     </vt:lpstr>
      <vt:lpstr>Please…</vt:lpstr>
      <vt:lpstr>Comprehension</vt:lpstr>
      <vt:lpstr>Comprehension</vt:lpstr>
      <vt:lpstr>Comprehension</vt:lpstr>
      <vt:lpstr>Natural Language Inferences</vt:lpstr>
      <vt:lpstr>Natural Language Understanding</vt:lpstr>
      <vt:lpstr>A Biased View of Common Sense Reasoning</vt:lpstr>
      <vt:lpstr>What is Needed?</vt:lpstr>
      <vt:lpstr>Joint Inference with General Constraint Structure [Roth&amp;Yih’04,07,….] Recognizing Entities and Relations </vt:lpstr>
      <vt:lpstr>Constrained Conditional Models</vt:lpstr>
      <vt:lpstr>Examples: CCM Formulations</vt:lpstr>
      <vt:lpstr>Semantic Role Labeling (SRL) </vt:lpstr>
      <vt:lpstr>Algorithmic Approach</vt:lpstr>
      <vt:lpstr>More Examples</vt:lpstr>
      <vt:lpstr>Extended Semantic Role Labeling</vt:lpstr>
      <vt:lpstr>Learning &amp; Inference</vt:lpstr>
      <vt:lpstr>Wikification: The Reference Problem </vt:lpstr>
      <vt:lpstr>Knowledge Acquisition requires Knowledge (&amp;  inference)</vt:lpstr>
      <vt:lpstr>Relational Inference</vt:lpstr>
      <vt:lpstr>Formulation</vt:lpstr>
      <vt:lpstr>The Computational Process</vt:lpstr>
      <vt:lpstr>I. Coreference Resolution</vt:lpstr>
      <vt:lpstr>Recent Advances in Co-reference [Chang, Peng, Samdani, Khashabi]</vt:lpstr>
      <vt:lpstr>Pronoun Resolution can be Really Hard </vt:lpstr>
      <vt:lpstr>Hard Co-reference Problems</vt:lpstr>
      <vt:lpstr>ILP Formulation of Coreference Resolution</vt:lpstr>
      <vt:lpstr>ILP Formulation of Coreference Resolution</vt:lpstr>
      <vt:lpstr>II. Quantities &amp; Quantitative Reasoning</vt:lpstr>
      <vt:lpstr>Mapping Natural Language Text to Expressions </vt:lpstr>
      <vt:lpstr>Inferring the Best Expression Tree</vt:lpstr>
      <vt:lpstr>More Examples</vt:lpstr>
      <vt:lpstr>Question Answering (with Inference)</vt:lpstr>
      <vt:lpstr>Question Answering (with Inference)</vt:lpstr>
      <vt:lpstr>Question Answering (with Inference)</vt:lpstr>
      <vt:lpstr>Computational Process</vt:lpstr>
      <vt:lpstr>Possible Formulation</vt:lpstr>
      <vt:lpstr>Challenges</vt:lpstr>
      <vt:lpstr>Conclusion</vt:lpstr>
      <vt:lpstr>Conclusion</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Maryland, April 2009</dc:subject>
  <dc:creator>Dan Roth</dc:creator>
  <cp:lastModifiedBy>Dan Roth</cp:lastModifiedBy>
  <cp:revision>1029</cp:revision>
  <dcterms:created xsi:type="dcterms:W3CDTF">2004-04-28T22:21:11Z</dcterms:created>
  <dcterms:modified xsi:type="dcterms:W3CDTF">2015-10-26T15:43:24Z</dcterms:modified>
</cp:coreProperties>
</file>