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385" r:id="rId2"/>
    <p:sldId id="1423" r:id="rId3"/>
    <p:sldId id="1262" r:id="rId4"/>
    <p:sldId id="268" r:id="rId5"/>
    <p:sldId id="1263" r:id="rId6"/>
    <p:sldId id="1256" r:id="rId7"/>
    <p:sldId id="464" r:id="rId8"/>
    <p:sldId id="766" r:id="rId9"/>
    <p:sldId id="1450" r:id="rId10"/>
    <p:sldId id="1271" r:id="rId11"/>
    <p:sldId id="1451" r:id="rId12"/>
    <p:sldId id="1452" r:id="rId13"/>
    <p:sldId id="1454" r:id="rId14"/>
    <p:sldId id="1406" r:id="rId15"/>
    <p:sldId id="404" r:id="rId16"/>
    <p:sldId id="482" r:id="rId17"/>
    <p:sldId id="612" r:id="rId18"/>
    <p:sldId id="828" r:id="rId19"/>
    <p:sldId id="1277" r:id="rId20"/>
    <p:sldId id="1273" r:id="rId21"/>
    <p:sldId id="1458" r:id="rId22"/>
    <p:sldId id="1459" r:id="rId23"/>
    <p:sldId id="1471" r:id="rId24"/>
    <p:sldId id="1460" r:id="rId25"/>
    <p:sldId id="1461" r:id="rId26"/>
    <p:sldId id="1492" r:id="rId27"/>
    <p:sldId id="1485" r:id="rId28"/>
    <p:sldId id="1486" r:id="rId29"/>
    <p:sldId id="1487" r:id="rId30"/>
    <p:sldId id="1488" r:id="rId31"/>
    <p:sldId id="1489" r:id="rId32"/>
    <p:sldId id="1490" r:id="rId33"/>
    <p:sldId id="1482" r:id="rId34"/>
    <p:sldId id="1499" r:id="rId35"/>
    <p:sldId id="1494" r:id="rId36"/>
    <p:sldId id="1495" r:id="rId37"/>
    <p:sldId id="1497" r:id="rId38"/>
    <p:sldId id="1493" r:id="rId39"/>
    <p:sldId id="1462" r:id="rId40"/>
    <p:sldId id="1463" r:id="rId41"/>
    <p:sldId id="1464" r:id="rId42"/>
    <p:sldId id="1465" r:id="rId43"/>
    <p:sldId id="1466" r:id="rId44"/>
    <p:sldId id="407" r:id="rId45"/>
    <p:sldId id="1469" r:id="rId46"/>
    <p:sldId id="1472" r:id="rId47"/>
    <p:sldId id="426" r:id="rId48"/>
    <p:sldId id="420" r:id="rId49"/>
    <p:sldId id="421" r:id="rId50"/>
    <p:sldId id="820" r:id="rId51"/>
    <p:sldId id="1473" r:id="rId52"/>
    <p:sldId id="1496" r:id="rId53"/>
    <p:sldId id="1498" r:id="rId54"/>
    <p:sldId id="1475" r:id="rId55"/>
    <p:sldId id="1403" r:id="rId56"/>
    <p:sldId id="1479" r:id="rId57"/>
    <p:sldId id="1480" r:id="rId58"/>
    <p:sldId id="1491" r:id="rId59"/>
    <p:sldId id="756" r:id="rId60"/>
    <p:sldId id="1415" r:id="rId61"/>
    <p:sldId id="857" r:id="rId62"/>
    <p:sldId id="1268" r:id="rId63"/>
    <p:sldId id="860" r:id="rId64"/>
    <p:sldId id="1269" r:id="rId65"/>
    <p:sldId id="56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423"/>
          </p14:sldIdLst>
        </p14:section>
        <p14:section name="Intro" id="{2D77BC84-978C-48D7-8C1C-885BAA38A16D}">
          <p14:sldIdLst>
            <p14:sldId id="1262"/>
            <p14:sldId id="268"/>
            <p14:sldId id="1263"/>
            <p14:sldId id="1256"/>
            <p14:sldId id="464"/>
            <p14:sldId id="766"/>
            <p14:sldId id="1450"/>
            <p14:sldId id="1271"/>
            <p14:sldId id="1451"/>
            <p14:sldId id="1452"/>
            <p14:sldId id="1454"/>
            <p14:sldId id="1406"/>
            <p14:sldId id="404"/>
          </p14:sldIdLst>
        </p14:section>
        <p14:section name="Temporal Reasoning" id="{43D1141C-BDA9-4133-9498-55738065847D}">
          <p14:sldIdLst>
            <p14:sldId id="482"/>
            <p14:sldId id="612"/>
            <p14:sldId id="828"/>
            <p14:sldId id="1277"/>
            <p14:sldId id="1273"/>
            <p14:sldId id="1458"/>
            <p14:sldId id="1459"/>
            <p14:sldId id="1471"/>
            <p14:sldId id="1460"/>
            <p14:sldId id="1461"/>
            <p14:sldId id="1492"/>
            <p14:sldId id="1485"/>
            <p14:sldId id="1486"/>
            <p14:sldId id="1487"/>
            <p14:sldId id="1488"/>
            <p14:sldId id="1489"/>
            <p14:sldId id="1490"/>
            <p14:sldId id="1482"/>
            <p14:sldId id="1499"/>
            <p14:sldId id="1494"/>
            <p14:sldId id="1495"/>
            <p14:sldId id="1497"/>
            <p14:sldId id="1493"/>
            <p14:sldId id="1462"/>
            <p14:sldId id="1463"/>
            <p14:sldId id="1464"/>
            <p14:sldId id="1465"/>
            <p14:sldId id="1466"/>
            <p14:sldId id="407"/>
            <p14:sldId id="1469"/>
            <p14:sldId id="1472"/>
            <p14:sldId id="426"/>
            <p14:sldId id="420"/>
            <p14:sldId id="421"/>
            <p14:sldId id="820"/>
            <p14:sldId id="1473"/>
            <p14:sldId id="1496"/>
            <p14:sldId id="1498"/>
            <p14:sldId id="1475"/>
            <p14:sldId id="1403"/>
            <p14:sldId id="1479"/>
            <p14:sldId id="1480"/>
            <p14:sldId id="1491"/>
          </p14:sldIdLst>
        </p14:section>
        <p14:section name="backup" id="{ADE75B37-800C-4AF7-B325-96ACC3A53F28}">
          <p14:sldIdLst>
            <p14:sldId id="756"/>
            <p14:sldId id="1415"/>
            <p14:sldId id="857"/>
            <p14:sldId id="1268"/>
            <p14:sldId id="860"/>
            <p14:sldId id="1269"/>
            <p14:sldId id="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0000FF"/>
    <a:srgbClr val="3366CC"/>
    <a:srgbClr val="C0C0C0"/>
    <a:srgbClr val="F88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CF8E17-B2FD-4E76-B019-46C8A0BA3BF1}" v="2" dt="2020-03-28T15:09:30.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51" autoAdjust="0"/>
    <p:restoredTop sz="83605" autoAdjust="0"/>
  </p:normalViewPr>
  <p:slideViewPr>
    <p:cSldViewPr snapToGrid="0" snapToObjects="1">
      <p:cViewPr varScale="1">
        <p:scale>
          <a:sx n="137" d="100"/>
          <a:sy n="137" d="100"/>
        </p:scale>
        <p:origin x="704" y="88"/>
      </p:cViewPr>
      <p:guideLst/>
    </p:cSldViewPr>
  </p:slideViewPr>
  <p:notesTextViewPr>
    <p:cViewPr>
      <p:scale>
        <a:sx n="20" d="100"/>
        <a:sy n="20" d="100"/>
      </p:scale>
      <p:origin x="0" y="0"/>
    </p:cViewPr>
  </p:notesTextViewPr>
  <p:sorterViewPr>
    <p:cViewPr varScale="1">
      <p:scale>
        <a:sx n="100" d="100"/>
        <a:sy n="100" d="100"/>
      </p:scale>
      <p:origin x="0" y="-8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CAEVO</c:v>
                </c:pt>
              </c:strCache>
            </c:strRef>
          </c:tx>
          <c:spPr>
            <a:solidFill>
              <a:schemeClr val="accent1"/>
            </a:solidFill>
            <a:ln>
              <a:noFill/>
            </a:ln>
            <a:effectLst/>
          </c:spPr>
          <c:invertIfNegative val="0"/>
          <c:cat>
            <c:strRef>
              <c:f>Sheet1!$A$2</c:f>
              <c:strCache>
                <c:ptCount val="1"/>
                <c:pt idx="0">
                  <c:v>F1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CC3B-6646-80D4-BE3961523A95}"/>
            </c:ext>
          </c:extLst>
        </c:ser>
        <c:ser>
          <c:idx val="1"/>
          <c:order val="1"/>
          <c:tx>
            <c:strRef>
              <c:f>Sheet1!$C$1</c:f>
              <c:strCache>
                <c:ptCount val="1"/>
                <c:pt idx="0">
                  <c:v>EMNLP'17</c:v>
                </c:pt>
              </c:strCache>
            </c:strRef>
          </c:tx>
          <c:spPr>
            <a:solidFill>
              <a:schemeClr val="accent2"/>
            </a:solidFill>
            <a:ln>
              <a:noFill/>
            </a:ln>
            <a:effectLst/>
          </c:spPr>
          <c:invertIfNegative val="0"/>
          <c:cat>
            <c:strRef>
              <c:f>Sheet1!$A$2</c:f>
              <c:strCache>
                <c:ptCount val="1"/>
                <c:pt idx="0">
                  <c:v>F1</c:v>
                </c:pt>
              </c:strCache>
            </c:strRef>
          </c:cat>
          <c:val>
            <c:numRef>
              <c:f>Sheet1!$C$2</c:f>
              <c:numCache>
                <c:formatCode>General</c:formatCode>
                <c:ptCount val="1"/>
                <c:pt idx="0">
                  <c:v>51.5</c:v>
                </c:pt>
              </c:numCache>
            </c:numRef>
          </c:val>
          <c:extLst>
            <c:ext xmlns:c16="http://schemas.microsoft.com/office/drawing/2014/chart" uri="{C3380CC4-5D6E-409C-BE32-E72D297353CC}">
              <c16:uniqueId val="{00000001-CC3B-6646-80D4-BE3961523A95}"/>
            </c:ext>
          </c:extLst>
        </c:ser>
        <c:ser>
          <c:idx val="2"/>
          <c:order val="2"/>
          <c:tx>
            <c:strRef>
              <c:f>Sheet1!$D$1</c:f>
              <c:strCache>
                <c:ptCount val="1"/>
                <c:pt idx="0">
                  <c:v>TemProb</c:v>
                </c:pt>
              </c:strCache>
            </c:strRef>
          </c:tx>
          <c:spPr>
            <a:solidFill>
              <a:schemeClr val="accent3"/>
            </a:solidFill>
            <a:ln>
              <a:noFill/>
            </a:ln>
            <a:effectLst/>
          </c:spPr>
          <c:invertIfNegative val="0"/>
          <c:cat>
            <c:strRef>
              <c:f>Sheet1!$A$2</c:f>
              <c:strCache>
                <c:ptCount val="1"/>
                <c:pt idx="0">
                  <c:v>F1</c:v>
                </c:pt>
              </c:strCache>
            </c:strRef>
          </c:cat>
          <c:val>
            <c:numRef>
              <c:f>Sheet1!$D$2</c:f>
              <c:numCache>
                <c:formatCode>General</c:formatCode>
                <c:ptCount val="1"/>
                <c:pt idx="0">
                  <c:v>55.5</c:v>
                </c:pt>
              </c:numCache>
            </c:numRef>
          </c:val>
          <c:extLst>
            <c:ext xmlns:c16="http://schemas.microsoft.com/office/drawing/2014/chart" uri="{C3380CC4-5D6E-409C-BE32-E72D297353CC}">
              <c16:uniqueId val="{00000002-CC3B-6646-80D4-BE3961523A95}"/>
            </c:ext>
          </c:extLst>
        </c:ser>
        <c:ser>
          <c:idx val="3"/>
          <c:order val="3"/>
          <c:tx>
            <c:strRef>
              <c:f>Sheet1!$E$1</c:f>
              <c:strCache>
                <c:ptCount val="1"/>
                <c:pt idx="0">
                  <c:v>CogCompTime</c:v>
                </c:pt>
              </c:strCache>
            </c:strRef>
          </c:tx>
          <c:spPr>
            <a:solidFill>
              <a:schemeClr val="accent4"/>
            </a:solidFill>
            <a:ln>
              <a:noFill/>
            </a:ln>
            <a:effectLst/>
          </c:spPr>
          <c:invertIfNegative val="0"/>
          <c:cat>
            <c:strRef>
              <c:f>Sheet1!$A$2</c:f>
              <c:strCache>
                <c:ptCount val="1"/>
                <c:pt idx="0">
                  <c:v>F1</c:v>
                </c:pt>
              </c:strCache>
            </c:strRef>
          </c:cat>
          <c:val>
            <c:numRef>
              <c:f>Sheet1!$E$2</c:f>
              <c:numCache>
                <c:formatCode>General</c:formatCode>
                <c:ptCount val="1"/>
                <c:pt idx="0">
                  <c:v>66.599999999999994</c:v>
                </c:pt>
              </c:numCache>
            </c:numRef>
          </c:val>
          <c:extLst>
            <c:ext xmlns:c16="http://schemas.microsoft.com/office/drawing/2014/chart" uri="{C3380CC4-5D6E-409C-BE32-E72D297353CC}">
              <c16:uniqueId val="{00000003-CC3B-6646-80D4-BE3961523A95}"/>
            </c:ext>
          </c:extLst>
        </c:ser>
        <c:ser>
          <c:idx val="4"/>
          <c:order val="4"/>
          <c:tx>
            <c:strRef>
              <c:f>Sheet1!$F$1</c:f>
              <c:strCache>
                <c:ptCount val="1"/>
                <c:pt idx="0">
                  <c:v>LSTM</c:v>
                </c:pt>
              </c:strCache>
            </c:strRef>
          </c:tx>
          <c:spPr>
            <a:solidFill>
              <a:schemeClr val="accent5"/>
            </a:solidFill>
            <a:ln>
              <a:noFill/>
            </a:ln>
            <a:effectLst/>
          </c:spPr>
          <c:invertIfNegative val="0"/>
          <c:cat>
            <c:strRef>
              <c:f>Sheet1!$A$2</c:f>
              <c:strCache>
                <c:ptCount val="1"/>
                <c:pt idx="0">
                  <c:v>F1</c:v>
                </c:pt>
              </c:strCache>
            </c:strRef>
          </c:cat>
          <c:val>
            <c:numRef>
              <c:f>Sheet1!$F$2</c:f>
              <c:numCache>
                <c:formatCode>General</c:formatCode>
                <c:ptCount val="1"/>
                <c:pt idx="0">
                  <c:v>69</c:v>
                </c:pt>
              </c:numCache>
            </c:numRef>
          </c:val>
          <c:extLst>
            <c:ext xmlns:c16="http://schemas.microsoft.com/office/drawing/2014/chart" uri="{C3380CC4-5D6E-409C-BE32-E72D297353CC}">
              <c16:uniqueId val="{00000004-CC3B-6646-80D4-BE3961523A95}"/>
            </c:ext>
          </c:extLst>
        </c:ser>
        <c:ser>
          <c:idx val="5"/>
          <c:order val="5"/>
          <c:tx>
            <c:strRef>
              <c:f>Sheet1!$G$1</c:f>
              <c:strCache>
                <c:ptCount val="1"/>
                <c:pt idx="0">
                  <c:v>LSTM (BERT)</c:v>
                </c:pt>
              </c:strCache>
            </c:strRef>
          </c:tx>
          <c:spPr>
            <a:solidFill>
              <a:schemeClr val="accent6"/>
            </a:solidFill>
            <a:ln>
              <a:noFill/>
            </a:ln>
            <a:effectLst/>
          </c:spPr>
          <c:invertIfNegative val="0"/>
          <c:cat>
            <c:strRef>
              <c:f>Sheet1!$A$2</c:f>
              <c:strCache>
                <c:ptCount val="1"/>
                <c:pt idx="0">
                  <c:v>F1</c:v>
                </c:pt>
              </c:strCache>
            </c:strRef>
          </c:cat>
          <c:val>
            <c:numRef>
              <c:f>Sheet1!$G$2</c:f>
              <c:numCache>
                <c:formatCode>General</c:formatCode>
                <c:ptCount val="1"/>
                <c:pt idx="0">
                  <c:v>73.8</c:v>
                </c:pt>
              </c:numCache>
            </c:numRef>
          </c:val>
          <c:extLst>
            <c:ext xmlns:c16="http://schemas.microsoft.com/office/drawing/2014/chart" uri="{C3380CC4-5D6E-409C-BE32-E72D297353CC}">
              <c16:uniqueId val="{00000005-CC3B-6646-80D4-BE3961523A95}"/>
            </c:ext>
          </c:extLst>
        </c:ser>
        <c:ser>
          <c:idx val="6"/>
          <c:order val="6"/>
          <c:tx>
            <c:strRef>
              <c:f>Sheet1!$H$1</c:f>
              <c:strCache>
                <c:ptCount val="1"/>
                <c:pt idx="0">
                  <c:v>LSTM+Siamese</c:v>
                </c:pt>
              </c:strCache>
            </c:strRef>
          </c:tx>
          <c:spPr>
            <a:solidFill>
              <a:schemeClr val="accent1">
                <a:lumMod val="60000"/>
              </a:schemeClr>
            </a:solidFill>
            <a:ln>
              <a:noFill/>
            </a:ln>
            <a:effectLst/>
          </c:spPr>
          <c:invertIfNegative val="0"/>
          <c:cat>
            <c:strRef>
              <c:f>Sheet1!$A$2</c:f>
              <c:strCache>
                <c:ptCount val="1"/>
                <c:pt idx="0">
                  <c:v>F1</c:v>
                </c:pt>
              </c:strCache>
            </c:strRef>
          </c:cat>
          <c:val>
            <c:numRef>
              <c:f>Sheet1!$H$2</c:f>
              <c:numCache>
                <c:formatCode>General</c:formatCode>
                <c:ptCount val="1"/>
                <c:pt idx="0">
                  <c:v>76.5</c:v>
                </c:pt>
              </c:numCache>
            </c:numRef>
          </c:val>
          <c:extLst>
            <c:ext xmlns:c16="http://schemas.microsoft.com/office/drawing/2014/chart" uri="{C3380CC4-5D6E-409C-BE32-E72D297353CC}">
              <c16:uniqueId val="{00000006-CC3B-6646-80D4-BE3961523A95}"/>
            </c:ext>
          </c:extLst>
        </c:ser>
        <c:dLbls>
          <c:showLegendKey val="0"/>
          <c:showVal val="0"/>
          <c:showCatName val="0"/>
          <c:showSerName val="0"/>
          <c:showPercent val="0"/>
          <c:showBubbleSize val="0"/>
        </c:dLbls>
        <c:gapWidth val="267"/>
        <c:overlap val="-43"/>
        <c:axId val="-1321335344"/>
        <c:axId val="-1321355616"/>
      </c:barChart>
      <c:catAx>
        <c:axId val="-1321335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321355616"/>
        <c:crosses val="autoZero"/>
        <c:auto val="1"/>
        <c:lblAlgn val="ctr"/>
        <c:lblOffset val="100"/>
        <c:noMultiLvlLbl val="0"/>
      </c:catAx>
      <c:valAx>
        <c:axId val="-132135561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13213353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8F92-DE48-B680-0BDF824AA171}"/>
            </c:ext>
          </c:extLst>
        </c:ser>
        <c:dLbls>
          <c:showLegendKey val="0"/>
          <c:showVal val="0"/>
          <c:showCatName val="0"/>
          <c:showSerName val="0"/>
          <c:showPercent val="0"/>
          <c:showBubbleSize val="0"/>
        </c:dLbls>
        <c:gapWidth val="15"/>
        <c:overlap val="-19"/>
        <c:axId val="-1425862832"/>
        <c:axId val="-1449047904"/>
      </c:barChart>
      <c:catAx>
        <c:axId val="-142586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47904"/>
        <c:crosses val="autoZero"/>
        <c:auto val="1"/>
        <c:lblAlgn val="ctr"/>
        <c:lblOffset val="100"/>
        <c:noMultiLvlLbl val="0"/>
      </c:catAx>
      <c:valAx>
        <c:axId val="-1449047904"/>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86283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7FC-A644-A2C3-A2C749E02654}"/>
            </c:ext>
          </c:extLst>
        </c:ser>
        <c:dLbls>
          <c:showLegendKey val="0"/>
          <c:showVal val="0"/>
          <c:showCatName val="0"/>
          <c:showSerName val="0"/>
          <c:showPercent val="0"/>
          <c:showBubbleSize val="0"/>
        </c:dLbls>
        <c:gapWidth val="15"/>
        <c:overlap val="-19"/>
        <c:axId val="-1443134688"/>
        <c:axId val="-1443142752"/>
      </c:barChart>
      <c:catAx>
        <c:axId val="-14431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2752"/>
        <c:crosses val="autoZero"/>
        <c:auto val="1"/>
        <c:lblAlgn val="ctr"/>
        <c:lblOffset val="100"/>
        <c:noMultiLvlLbl val="0"/>
      </c:catAx>
      <c:valAx>
        <c:axId val="-14431427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13468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CAEVO</c:v>
                </c:pt>
              </c:strCache>
            </c:strRef>
          </c:tx>
          <c:spPr>
            <a:solidFill>
              <a:schemeClr val="accent1"/>
            </a:solidFill>
            <a:ln>
              <a:noFill/>
            </a:ln>
            <a:effectLst/>
          </c:spPr>
          <c:invertIfNegative val="0"/>
          <c:cat>
            <c:strRef>
              <c:f>Sheet1!$A$2</c:f>
              <c:strCache>
                <c:ptCount val="1"/>
                <c:pt idx="0">
                  <c:v>F1</c:v>
                </c:pt>
              </c:strCache>
            </c:strRef>
          </c:cat>
          <c:val>
            <c:numRef>
              <c:f>Sheet1!$B$2</c:f>
              <c:numCache>
                <c:formatCode>General</c:formatCode>
                <c:ptCount val="1"/>
                <c:pt idx="0">
                  <c:v>50</c:v>
                </c:pt>
              </c:numCache>
            </c:numRef>
          </c:val>
          <c:extLst>
            <c:ext xmlns:c16="http://schemas.microsoft.com/office/drawing/2014/chart" uri="{C3380CC4-5D6E-409C-BE32-E72D297353CC}">
              <c16:uniqueId val="{00000000-CC3B-6646-80D4-BE3961523A95}"/>
            </c:ext>
          </c:extLst>
        </c:ser>
        <c:ser>
          <c:idx val="1"/>
          <c:order val="1"/>
          <c:tx>
            <c:strRef>
              <c:f>Sheet1!$C$1</c:f>
              <c:strCache>
                <c:ptCount val="1"/>
                <c:pt idx="0">
                  <c:v>EMNLP'17</c:v>
                </c:pt>
              </c:strCache>
            </c:strRef>
          </c:tx>
          <c:spPr>
            <a:solidFill>
              <a:schemeClr val="accent2"/>
            </a:solidFill>
            <a:ln>
              <a:noFill/>
            </a:ln>
            <a:effectLst/>
          </c:spPr>
          <c:invertIfNegative val="0"/>
          <c:cat>
            <c:strRef>
              <c:f>Sheet1!$A$2</c:f>
              <c:strCache>
                <c:ptCount val="1"/>
                <c:pt idx="0">
                  <c:v>F1</c:v>
                </c:pt>
              </c:strCache>
            </c:strRef>
          </c:cat>
          <c:val>
            <c:numRef>
              <c:f>Sheet1!$C$2</c:f>
              <c:numCache>
                <c:formatCode>General</c:formatCode>
                <c:ptCount val="1"/>
                <c:pt idx="0">
                  <c:v>51.5</c:v>
                </c:pt>
              </c:numCache>
            </c:numRef>
          </c:val>
          <c:extLst>
            <c:ext xmlns:c16="http://schemas.microsoft.com/office/drawing/2014/chart" uri="{C3380CC4-5D6E-409C-BE32-E72D297353CC}">
              <c16:uniqueId val="{00000001-CC3B-6646-80D4-BE3961523A95}"/>
            </c:ext>
          </c:extLst>
        </c:ser>
        <c:ser>
          <c:idx val="2"/>
          <c:order val="2"/>
          <c:tx>
            <c:strRef>
              <c:f>Sheet1!$D$1</c:f>
              <c:strCache>
                <c:ptCount val="1"/>
                <c:pt idx="0">
                  <c:v>TemProb</c:v>
                </c:pt>
              </c:strCache>
            </c:strRef>
          </c:tx>
          <c:spPr>
            <a:solidFill>
              <a:schemeClr val="accent3"/>
            </a:solidFill>
            <a:ln>
              <a:noFill/>
            </a:ln>
            <a:effectLst/>
          </c:spPr>
          <c:invertIfNegative val="0"/>
          <c:cat>
            <c:strRef>
              <c:f>Sheet1!$A$2</c:f>
              <c:strCache>
                <c:ptCount val="1"/>
                <c:pt idx="0">
                  <c:v>F1</c:v>
                </c:pt>
              </c:strCache>
            </c:strRef>
          </c:cat>
          <c:val>
            <c:numRef>
              <c:f>Sheet1!$D$2</c:f>
              <c:numCache>
                <c:formatCode>General</c:formatCode>
                <c:ptCount val="1"/>
                <c:pt idx="0">
                  <c:v>55.5</c:v>
                </c:pt>
              </c:numCache>
            </c:numRef>
          </c:val>
          <c:extLst>
            <c:ext xmlns:c16="http://schemas.microsoft.com/office/drawing/2014/chart" uri="{C3380CC4-5D6E-409C-BE32-E72D297353CC}">
              <c16:uniqueId val="{00000002-CC3B-6646-80D4-BE3961523A95}"/>
            </c:ext>
          </c:extLst>
        </c:ser>
        <c:ser>
          <c:idx val="3"/>
          <c:order val="3"/>
          <c:tx>
            <c:strRef>
              <c:f>Sheet1!$E$1</c:f>
              <c:strCache>
                <c:ptCount val="1"/>
                <c:pt idx="0">
                  <c:v>CogCompTime</c:v>
                </c:pt>
              </c:strCache>
            </c:strRef>
          </c:tx>
          <c:spPr>
            <a:solidFill>
              <a:schemeClr val="accent4"/>
            </a:solidFill>
            <a:ln>
              <a:noFill/>
            </a:ln>
            <a:effectLst/>
          </c:spPr>
          <c:invertIfNegative val="0"/>
          <c:cat>
            <c:strRef>
              <c:f>Sheet1!$A$2</c:f>
              <c:strCache>
                <c:ptCount val="1"/>
                <c:pt idx="0">
                  <c:v>F1</c:v>
                </c:pt>
              </c:strCache>
            </c:strRef>
          </c:cat>
          <c:val>
            <c:numRef>
              <c:f>Sheet1!$E$2</c:f>
              <c:numCache>
                <c:formatCode>General</c:formatCode>
                <c:ptCount val="1"/>
                <c:pt idx="0">
                  <c:v>66.599999999999994</c:v>
                </c:pt>
              </c:numCache>
            </c:numRef>
          </c:val>
          <c:extLst>
            <c:ext xmlns:c16="http://schemas.microsoft.com/office/drawing/2014/chart" uri="{C3380CC4-5D6E-409C-BE32-E72D297353CC}">
              <c16:uniqueId val="{00000003-CC3B-6646-80D4-BE3961523A95}"/>
            </c:ext>
          </c:extLst>
        </c:ser>
        <c:ser>
          <c:idx val="4"/>
          <c:order val="4"/>
          <c:tx>
            <c:strRef>
              <c:f>Sheet1!$F$1</c:f>
              <c:strCache>
                <c:ptCount val="1"/>
                <c:pt idx="0">
                  <c:v>LSTM</c:v>
                </c:pt>
              </c:strCache>
            </c:strRef>
          </c:tx>
          <c:spPr>
            <a:solidFill>
              <a:schemeClr val="accent5"/>
            </a:solidFill>
            <a:ln>
              <a:noFill/>
            </a:ln>
            <a:effectLst/>
          </c:spPr>
          <c:invertIfNegative val="0"/>
          <c:cat>
            <c:strRef>
              <c:f>Sheet1!$A$2</c:f>
              <c:strCache>
                <c:ptCount val="1"/>
                <c:pt idx="0">
                  <c:v>F1</c:v>
                </c:pt>
              </c:strCache>
            </c:strRef>
          </c:cat>
          <c:val>
            <c:numRef>
              <c:f>Sheet1!$F$2</c:f>
              <c:numCache>
                <c:formatCode>General</c:formatCode>
                <c:ptCount val="1"/>
                <c:pt idx="0">
                  <c:v>69</c:v>
                </c:pt>
              </c:numCache>
            </c:numRef>
          </c:val>
          <c:extLst>
            <c:ext xmlns:c16="http://schemas.microsoft.com/office/drawing/2014/chart" uri="{C3380CC4-5D6E-409C-BE32-E72D297353CC}">
              <c16:uniqueId val="{00000004-CC3B-6646-80D4-BE3961523A95}"/>
            </c:ext>
          </c:extLst>
        </c:ser>
        <c:ser>
          <c:idx val="5"/>
          <c:order val="5"/>
          <c:tx>
            <c:strRef>
              <c:f>Sheet1!$G$1</c:f>
              <c:strCache>
                <c:ptCount val="1"/>
                <c:pt idx="0">
                  <c:v>LSTM (BERT)</c:v>
                </c:pt>
              </c:strCache>
            </c:strRef>
          </c:tx>
          <c:spPr>
            <a:solidFill>
              <a:schemeClr val="accent6"/>
            </a:solidFill>
            <a:ln>
              <a:noFill/>
            </a:ln>
            <a:effectLst/>
          </c:spPr>
          <c:invertIfNegative val="0"/>
          <c:cat>
            <c:strRef>
              <c:f>Sheet1!$A$2</c:f>
              <c:strCache>
                <c:ptCount val="1"/>
                <c:pt idx="0">
                  <c:v>F1</c:v>
                </c:pt>
              </c:strCache>
            </c:strRef>
          </c:cat>
          <c:val>
            <c:numRef>
              <c:f>Sheet1!$G$2</c:f>
              <c:numCache>
                <c:formatCode>General</c:formatCode>
                <c:ptCount val="1"/>
                <c:pt idx="0">
                  <c:v>73.8</c:v>
                </c:pt>
              </c:numCache>
            </c:numRef>
          </c:val>
          <c:extLst>
            <c:ext xmlns:c16="http://schemas.microsoft.com/office/drawing/2014/chart" uri="{C3380CC4-5D6E-409C-BE32-E72D297353CC}">
              <c16:uniqueId val="{00000005-CC3B-6646-80D4-BE3961523A95}"/>
            </c:ext>
          </c:extLst>
        </c:ser>
        <c:ser>
          <c:idx val="6"/>
          <c:order val="6"/>
          <c:tx>
            <c:strRef>
              <c:f>Sheet1!$H$1</c:f>
              <c:strCache>
                <c:ptCount val="1"/>
                <c:pt idx="0">
                  <c:v>LSTM+Siamese</c:v>
                </c:pt>
              </c:strCache>
            </c:strRef>
          </c:tx>
          <c:spPr>
            <a:solidFill>
              <a:schemeClr val="accent1">
                <a:lumMod val="60000"/>
              </a:schemeClr>
            </a:solidFill>
            <a:ln>
              <a:noFill/>
            </a:ln>
            <a:effectLst/>
          </c:spPr>
          <c:invertIfNegative val="0"/>
          <c:cat>
            <c:strRef>
              <c:f>Sheet1!$A$2</c:f>
              <c:strCache>
                <c:ptCount val="1"/>
                <c:pt idx="0">
                  <c:v>F1</c:v>
                </c:pt>
              </c:strCache>
            </c:strRef>
          </c:cat>
          <c:val>
            <c:numRef>
              <c:f>Sheet1!$H$2</c:f>
              <c:numCache>
                <c:formatCode>General</c:formatCode>
                <c:ptCount val="1"/>
                <c:pt idx="0">
                  <c:v>76.5</c:v>
                </c:pt>
              </c:numCache>
            </c:numRef>
          </c:val>
          <c:extLst>
            <c:ext xmlns:c16="http://schemas.microsoft.com/office/drawing/2014/chart" uri="{C3380CC4-5D6E-409C-BE32-E72D297353CC}">
              <c16:uniqueId val="{00000006-CC3B-6646-80D4-BE3961523A95}"/>
            </c:ext>
          </c:extLst>
        </c:ser>
        <c:dLbls>
          <c:showLegendKey val="0"/>
          <c:showVal val="0"/>
          <c:showCatName val="0"/>
          <c:showSerName val="0"/>
          <c:showPercent val="0"/>
          <c:showBubbleSize val="0"/>
        </c:dLbls>
        <c:gapWidth val="267"/>
        <c:overlap val="-43"/>
        <c:axId val="-1321335344"/>
        <c:axId val="-1321355616"/>
      </c:barChart>
      <c:catAx>
        <c:axId val="-1321335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321355616"/>
        <c:crosses val="autoZero"/>
        <c:auto val="1"/>
        <c:lblAlgn val="ctr"/>
        <c:lblOffset val="100"/>
        <c:noMultiLvlLbl val="0"/>
      </c:catAx>
      <c:valAx>
        <c:axId val="-132135561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latin typeface="+mn-lt"/>
                <a:ea typeface="+mn-ea"/>
                <a:cs typeface="+mn-cs"/>
              </a:defRPr>
            </a:pPr>
            <a:endParaRPr lang="en-US"/>
          </a:p>
        </c:txPr>
        <c:crossAx val="-13213353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4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82F1-4374-B404-05B9A5A70572}"/>
            </c:ext>
          </c:extLst>
        </c:ser>
        <c:dLbls>
          <c:showLegendKey val="0"/>
          <c:showVal val="0"/>
          <c:showCatName val="0"/>
          <c:showSerName val="0"/>
          <c:showPercent val="0"/>
          <c:showBubbleSize val="0"/>
        </c:dLbls>
        <c:gapWidth val="15"/>
        <c:overlap val="-19"/>
        <c:axId val="-1897127952"/>
        <c:axId val="-1890623936"/>
      </c:barChart>
      <c:catAx>
        <c:axId val="-189712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0623936"/>
        <c:crosses val="autoZero"/>
        <c:auto val="1"/>
        <c:lblAlgn val="ctr"/>
        <c:lblOffset val="100"/>
        <c:noMultiLvlLbl val="0"/>
      </c:catAx>
      <c:valAx>
        <c:axId val="-189062393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89712795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55C-4888-9DCB-DCCE7C62E0C4}"/>
            </c:ext>
          </c:extLst>
        </c:ser>
        <c:dLbls>
          <c:showLegendKey val="0"/>
          <c:showVal val="0"/>
          <c:showCatName val="0"/>
          <c:showSerName val="0"/>
          <c:showPercent val="0"/>
          <c:showBubbleSize val="0"/>
        </c:dLbls>
        <c:gapWidth val="15"/>
        <c:overlap val="-19"/>
        <c:axId val="-1991807840"/>
        <c:axId val="-1897328896"/>
      </c:barChart>
      <c:catAx>
        <c:axId val="-199180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7328896"/>
        <c:crosses val="autoZero"/>
        <c:auto val="1"/>
        <c:lblAlgn val="ctr"/>
        <c:lblOffset val="100"/>
        <c:noMultiLvlLbl val="0"/>
      </c:catAx>
      <c:valAx>
        <c:axId val="-18973288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9180784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After “bomb”</a:t>
            </a:r>
          </a:p>
        </c:rich>
      </c:tx>
      <c:layout>
        <c:manualLayout>
          <c:xMode val="edge"/>
          <c:yMode val="edge"/>
          <c:x val="0.33658256768858902"/>
          <c:y val="2.777777777777780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C27990"/>
            </a:solidFill>
            <a:ln>
              <a:noFill/>
            </a:ln>
            <a:effectLst/>
          </c:spPr>
          <c:invertIfNegative val="0"/>
          <c:cat>
            <c:strRef>
              <c:f>Sheet1!$A$2:$A$8</c:f>
              <c:strCache>
                <c:ptCount val="7"/>
                <c:pt idx="0">
                  <c:v>kill</c:v>
                </c:pt>
                <c:pt idx="1">
                  <c:v>destroy</c:v>
                </c:pt>
                <c:pt idx="2">
                  <c:v>suspect</c:v>
                </c:pt>
                <c:pt idx="3">
                  <c:v>strafe</c:v>
                </c:pt>
                <c:pt idx="4">
                  <c:v>include</c:v>
                </c:pt>
                <c:pt idx="5">
                  <c:v>shell</c:v>
                </c:pt>
                <c:pt idx="6">
                  <c:v>wound</c:v>
                </c:pt>
              </c:strCache>
            </c:strRef>
          </c:cat>
          <c:val>
            <c:numRef>
              <c:f>Sheet1!$B$2:$B$8</c:f>
              <c:numCache>
                <c:formatCode>General</c:formatCode>
                <c:ptCount val="7"/>
                <c:pt idx="0">
                  <c:v>27.05184686635042</c:v>
                </c:pt>
                <c:pt idx="1">
                  <c:v>8.8264710397267248</c:v>
                </c:pt>
                <c:pt idx="2">
                  <c:v>6.4737483182894051</c:v>
                </c:pt>
                <c:pt idx="3">
                  <c:v>6.4737483182894051</c:v>
                </c:pt>
                <c:pt idx="4">
                  <c:v>5.5720068149199866</c:v>
                </c:pt>
                <c:pt idx="5">
                  <c:v>4.9915939069102171</c:v>
                </c:pt>
                <c:pt idx="6">
                  <c:v>4.7009061075832763</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25774608"/>
        <c:axId val="-1449032256"/>
      </c:barChart>
      <c:catAx>
        <c:axId val="-14257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9032256"/>
        <c:crosses val="autoZero"/>
        <c:auto val="1"/>
        <c:lblAlgn val="ctr"/>
        <c:lblOffset val="100"/>
        <c:noMultiLvlLbl val="0"/>
      </c:catAx>
      <c:valAx>
        <c:axId val="-144903225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25774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“bomb”</a:t>
            </a:r>
          </a:p>
        </c:rich>
      </c:tx>
      <c:layout>
        <c:manualLayout>
          <c:xMode val="edge"/>
          <c:yMode val="edge"/>
          <c:x val="0.294747374630347"/>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bomb</c:v>
                </c:pt>
              </c:strCache>
            </c:strRef>
          </c:tx>
          <c:spPr>
            <a:solidFill>
              <a:srgbClr val="C27990"/>
            </a:solidFill>
            <a:ln>
              <a:noFill/>
            </a:ln>
            <a:effectLst/>
          </c:spPr>
          <c:invertIfNegative val="0"/>
          <c:cat>
            <c:strRef>
              <c:f>Sheet1!$A$2:$A$8</c:f>
              <c:strCache>
                <c:ptCount val="7"/>
                <c:pt idx="0">
                  <c:v>report</c:v>
                </c:pt>
                <c:pt idx="1">
                  <c:v>fire</c:v>
                </c:pt>
                <c:pt idx="2">
                  <c:v>come</c:v>
                </c:pt>
                <c:pt idx="3">
                  <c:v>continue</c:v>
                </c:pt>
                <c:pt idx="4">
                  <c:v>lead</c:v>
                </c:pt>
                <c:pt idx="5">
                  <c:v>describe</c:v>
                </c:pt>
                <c:pt idx="6">
                  <c:v>refuse</c:v>
                </c:pt>
              </c:strCache>
            </c:strRef>
          </c:cat>
          <c:val>
            <c:numRef>
              <c:f>Sheet1!$B$2:$B$8</c:f>
              <c:numCache>
                <c:formatCode>General</c:formatCode>
                <c:ptCount val="7"/>
                <c:pt idx="0">
                  <c:v>6.1580198871688836</c:v>
                </c:pt>
                <c:pt idx="1">
                  <c:v>6.1580198871688836</c:v>
                </c:pt>
                <c:pt idx="2">
                  <c:v>4.2112321579970349</c:v>
                </c:pt>
                <c:pt idx="3">
                  <c:v>3.447865276103125</c:v>
                </c:pt>
                <c:pt idx="4">
                  <c:v>2.3111732106021292</c:v>
                </c:pt>
                <c:pt idx="5">
                  <c:v>2.3111732106021292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320382416"/>
        <c:axId val="-1320380096"/>
      </c:barChart>
      <c:catAx>
        <c:axId val="-13203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320380096"/>
        <c:crosses val="autoZero"/>
        <c:auto val="1"/>
        <c:lblAlgn val="ctr"/>
        <c:lblOffset val="100"/>
        <c:noMultiLvlLbl val="0"/>
      </c:catAx>
      <c:valAx>
        <c:axId val="-132038009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320382416"/>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“investigate”</a:t>
            </a:r>
          </a:p>
        </c:rich>
      </c:tx>
      <c:layout>
        <c:manualLayout>
          <c:xMode val="edge"/>
          <c:yMode val="edge"/>
          <c:x val="0.27770157642497101"/>
          <c:y val="2.691561847640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report</c:v>
                </c:pt>
                <c:pt idx="1">
                  <c:v>prosecute</c:v>
                </c:pt>
                <c:pt idx="2">
                  <c:v>violate</c:v>
                </c:pt>
                <c:pt idx="3">
                  <c:v>occur</c:v>
                </c:pt>
                <c:pt idx="4">
                  <c:v>pay</c:v>
                </c:pt>
                <c:pt idx="5">
                  <c:v>tell</c:v>
                </c:pt>
                <c:pt idx="6">
                  <c:v>punish</c:v>
                </c:pt>
              </c:strCache>
            </c:strRef>
          </c:cat>
          <c:val>
            <c:numRef>
              <c:f>Sheet1!$B$2:$B$8</c:f>
              <c:numCache>
                <c:formatCode>General</c:formatCode>
                <c:ptCount val="7"/>
                <c:pt idx="0">
                  <c:v>7.6733652878954857</c:v>
                </c:pt>
                <c:pt idx="1">
                  <c:v>7.0834089290521183</c:v>
                </c:pt>
                <c:pt idx="2">
                  <c:v>4.8927537252394764</c:v>
                </c:pt>
                <c:pt idx="3">
                  <c:v>4.4716402113483404</c:v>
                </c:pt>
                <c:pt idx="4">
                  <c:v>3.8487763976105431</c:v>
                </c:pt>
                <c:pt idx="5">
                  <c:v>2.9974300723258311</c:v>
                </c:pt>
                <c:pt idx="6">
                  <c:v>2.9974300723258311</c:v>
                </c:pt>
              </c:numCache>
            </c:numRef>
          </c:val>
          <c:extLst>
            <c:ext xmlns:c16="http://schemas.microsoft.com/office/drawing/2014/chart" uri="{C3380CC4-5D6E-409C-BE32-E72D297353CC}">
              <c16:uniqueId val="{00000000-BA6E-48EE-8EC5-3953232382E0}"/>
            </c:ext>
          </c:extLst>
        </c:ser>
        <c:dLbls>
          <c:showLegendKey val="0"/>
          <c:showVal val="0"/>
          <c:showCatName val="0"/>
          <c:showSerName val="0"/>
          <c:showPercent val="0"/>
          <c:showBubbleSize val="0"/>
        </c:dLbls>
        <c:gapWidth val="15"/>
        <c:overlap val="-19"/>
        <c:axId val="-1442873024"/>
        <c:axId val="-1442932240"/>
      </c:barChart>
      <c:catAx>
        <c:axId val="-144287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2240"/>
        <c:crosses val="autoZero"/>
        <c:auto val="1"/>
        <c:lblAlgn val="ctr"/>
        <c:lblOffset val="100"/>
        <c:noMultiLvlLbl val="0"/>
      </c:catAx>
      <c:valAx>
        <c:axId val="-1442932240"/>
        <c:scaling>
          <c:orientation val="minMax"/>
          <c:max val="8"/>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87302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“investigate”</a:t>
            </a:r>
          </a:p>
        </c:rich>
      </c:tx>
      <c:layout>
        <c:manualLayout>
          <c:xMode val="edge"/>
          <c:yMode val="edge"/>
          <c:x val="0.24412604635947199"/>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Investigate</c:v>
                </c:pt>
              </c:strCache>
            </c:strRef>
          </c:tx>
          <c:spPr>
            <a:solidFill>
              <a:srgbClr val="95A28E"/>
            </a:solidFill>
            <a:ln>
              <a:noFill/>
            </a:ln>
            <a:effectLst/>
          </c:spPr>
          <c:invertIfNegative val="0"/>
          <c:cat>
            <c:strRef>
              <c:f>Sheet1!$A$2:$A$8</c:f>
              <c:strCache>
                <c:ptCount val="7"/>
                <c:pt idx="0">
                  <c:v>involve</c:v>
                </c:pt>
                <c:pt idx="1">
                  <c:v>kill</c:v>
                </c:pt>
                <c:pt idx="2">
                  <c:v>suspect</c:v>
                </c:pt>
                <c:pt idx="3">
                  <c:v>know</c:v>
                </c:pt>
                <c:pt idx="4">
                  <c:v>link</c:v>
                </c:pt>
                <c:pt idx="5">
                  <c:v>raise</c:v>
                </c:pt>
                <c:pt idx="6">
                  <c:v>steal</c:v>
                </c:pt>
              </c:strCache>
            </c:strRef>
          </c:cat>
          <c:val>
            <c:numRef>
              <c:f>Sheet1!$B$2:$B$8</c:f>
              <c:numCache>
                <c:formatCode>General</c:formatCode>
                <c:ptCount val="7"/>
                <c:pt idx="0">
                  <c:v>7.5214224749932699</c:v>
                </c:pt>
                <c:pt idx="1">
                  <c:v>5.684568819219578</c:v>
                </c:pt>
                <c:pt idx="2">
                  <c:v>5.4616736876407801</c:v>
                </c:pt>
                <c:pt idx="3">
                  <c:v>3.0275547453758151</c:v>
                </c:pt>
                <c:pt idx="4">
                  <c:v>1.8922285832099399</c:v>
                </c:pt>
                <c:pt idx="5">
                  <c:v>1.5647957103941661</c:v>
                </c:pt>
                <c:pt idx="6">
                  <c:v>1.3878492948359289</c:v>
                </c:pt>
              </c:numCache>
            </c:numRef>
          </c:val>
          <c:extLst>
            <c:ext xmlns:c16="http://schemas.microsoft.com/office/drawing/2014/chart" uri="{C3380CC4-5D6E-409C-BE32-E72D297353CC}">
              <c16:uniqueId val="{00000000-BF8E-4B3C-A255-8AB206E08EB4}"/>
            </c:ext>
          </c:extLst>
        </c:ser>
        <c:dLbls>
          <c:showLegendKey val="0"/>
          <c:showVal val="0"/>
          <c:showCatName val="0"/>
          <c:showSerName val="0"/>
          <c:showPercent val="0"/>
          <c:showBubbleSize val="0"/>
        </c:dLbls>
        <c:gapWidth val="15"/>
        <c:overlap val="-19"/>
        <c:axId val="-1443791312"/>
        <c:axId val="-1443146992"/>
      </c:barChart>
      <c:catAx>
        <c:axId val="-144379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146992"/>
        <c:crosses val="autoZero"/>
        <c:auto val="1"/>
        <c:lblAlgn val="ctr"/>
        <c:lblOffset val="100"/>
        <c:noMultiLvlLbl val="0"/>
      </c:catAx>
      <c:valAx>
        <c:axId val="-14431469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79131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“grant”</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3690480"/>
        <c:axId val="-1443078192"/>
      </c:barChart>
      <c:catAx>
        <c:axId val="-1443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3078192"/>
        <c:crosses val="autoZero"/>
        <c:auto val="1"/>
        <c:lblAlgn val="ctr"/>
        <c:lblOffset val="100"/>
        <c:noMultiLvlLbl val="0"/>
      </c:catAx>
      <c:valAx>
        <c:axId val="-144307819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3690480"/>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dirty="0">
                <a:solidFill>
                  <a:schemeClr val="tx1"/>
                </a:solidFill>
              </a:rPr>
              <a:t>Before “grant”</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10352"/>
        <c:axId val="-1442908576"/>
      </c:barChart>
      <c:catAx>
        <c:axId val="-144291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08576"/>
        <c:crosses val="autoZero"/>
        <c:auto val="1"/>
        <c:lblAlgn val="ctr"/>
        <c:lblOffset val="100"/>
        <c:noMultiLvlLbl val="0"/>
      </c:catAx>
      <c:valAx>
        <c:axId val="-14429085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1035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After “mourn”</a:t>
            </a:r>
          </a:p>
        </c:rich>
      </c:tx>
      <c:layout>
        <c:manualLayout>
          <c:xMode val="edge"/>
          <c:yMode val="edge"/>
          <c:x val="0.33328910836612802"/>
          <c:y val="2.58558033384524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After "bomb"</c:v>
                </c:pt>
              </c:strCache>
            </c:strRef>
          </c:tx>
          <c:spPr>
            <a:solidFill>
              <a:srgbClr val="544F65"/>
            </a:solidFill>
            <a:ln>
              <a:noFill/>
            </a:ln>
            <a:effectLst/>
          </c:spPr>
          <c:invertIfNegative val="0"/>
          <c:cat>
            <c:strRef>
              <c:f>Sheet1!$A$2:$A$8</c:f>
              <c:strCache>
                <c:ptCount val="7"/>
                <c:pt idx="0">
                  <c:v>send</c:v>
                </c:pt>
                <c:pt idx="1">
                  <c:v>offer</c:v>
                </c:pt>
                <c:pt idx="2">
                  <c:v>play</c:v>
                </c:pt>
                <c:pt idx="3">
                  <c:v>remember</c:v>
                </c:pt>
                <c:pt idx="4">
                  <c:v>return</c:v>
                </c:pt>
                <c:pt idx="5">
                  <c:v>sign</c:v>
                </c:pt>
                <c:pt idx="6">
                  <c:v>share</c:v>
                </c:pt>
              </c:strCache>
            </c:strRef>
          </c:cat>
          <c:val>
            <c:numRef>
              <c:f>Sheet1!$B$2:$B$8</c:f>
              <c:numCache>
                <c:formatCode>General</c:formatCode>
                <c:ptCount val="7"/>
                <c:pt idx="0">
                  <c:v>16.08287882258843</c:v>
                </c:pt>
                <c:pt idx="1">
                  <c:v>9.3722695270060594</c:v>
                </c:pt>
                <c:pt idx="2">
                  <c:v>7.9070540515934384</c:v>
                </c:pt>
                <c:pt idx="3">
                  <c:v>7.6733652878954857</c:v>
                </c:pt>
                <c:pt idx="4">
                  <c:v>3.3126725448998768</c:v>
                </c:pt>
                <c:pt idx="5">
                  <c:v>3.1197575141649949</c:v>
                </c:pt>
                <c:pt idx="6">
                  <c:v>2.739444818768368</c:v>
                </c:pt>
              </c:numCache>
            </c:numRef>
          </c:val>
          <c:extLst>
            <c:ext xmlns:c16="http://schemas.microsoft.com/office/drawing/2014/chart" uri="{C3380CC4-5D6E-409C-BE32-E72D297353CC}">
              <c16:uniqueId val="{00000000-9E49-4D1F-8FD4-3F88F59617CF}"/>
            </c:ext>
          </c:extLst>
        </c:ser>
        <c:dLbls>
          <c:showLegendKey val="0"/>
          <c:showVal val="0"/>
          <c:showCatName val="0"/>
          <c:showSerName val="0"/>
          <c:showPercent val="0"/>
          <c:showBubbleSize val="0"/>
        </c:dLbls>
        <c:gapWidth val="15"/>
        <c:overlap val="-19"/>
        <c:axId val="-1442936496"/>
        <c:axId val="-1442934176"/>
      </c:barChart>
      <c:catAx>
        <c:axId val="-144293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34176"/>
        <c:crosses val="autoZero"/>
        <c:auto val="1"/>
        <c:lblAlgn val="ctr"/>
        <c:lblOffset val="100"/>
        <c:noMultiLvlLbl val="0"/>
      </c:catAx>
      <c:valAx>
        <c:axId val="-144293417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36496"/>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r>
              <a:rPr lang="en-US" sz="1200">
                <a:solidFill>
                  <a:schemeClr val="tx1"/>
                </a:solidFill>
              </a:rPr>
              <a:t>Before “mourn”</a:t>
            </a:r>
          </a:p>
        </c:rich>
      </c:tx>
      <c:layout>
        <c:manualLayout>
          <c:xMode val="edge"/>
          <c:yMode val="edge"/>
          <c:x val="0.307973241293372"/>
          <c:y val="2.72520590146556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Century Gothic" panose="020B0502020202020204" pitchFamily="34"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Before "mourn"</c:v>
                </c:pt>
              </c:strCache>
            </c:strRef>
          </c:tx>
          <c:spPr>
            <a:solidFill>
              <a:srgbClr val="544F65"/>
            </a:solidFill>
            <a:ln>
              <a:noFill/>
            </a:ln>
            <a:effectLst/>
          </c:spPr>
          <c:invertIfNegative val="0"/>
          <c:cat>
            <c:strRef>
              <c:f>Sheet1!$A$2:$A$8</c:f>
              <c:strCache>
                <c:ptCount val="7"/>
                <c:pt idx="0">
                  <c:v>pass</c:v>
                </c:pt>
                <c:pt idx="1">
                  <c:v>serve</c:v>
                </c:pt>
                <c:pt idx="2">
                  <c:v>respect</c:v>
                </c:pt>
                <c:pt idx="3">
                  <c:v>value</c:v>
                </c:pt>
                <c:pt idx="4">
                  <c:v>score</c:v>
                </c:pt>
                <c:pt idx="5">
                  <c:v>trust</c:v>
                </c:pt>
                <c:pt idx="6">
                  <c:v>retire</c:v>
                </c:pt>
              </c:strCache>
            </c:strRef>
          </c:cat>
          <c:val>
            <c:numRef>
              <c:f>Sheet1!$B$2:$B$8</c:f>
              <c:numCache>
                <c:formatCode>General</c:formatCode>
                <c:ptCount val="7"/>
                <c:pt idx="0">
                  <c:v>52.339705948432382</c:v>
                </c:pt>
                <c:pt idx="1">
                  <c:v>15.9228515045117</c:v>
                </c:pt>
                <c:pt idx="2">
                  <c:v>9.5616019305435049</c:v>
                </c:pt>
                <c:pt idx="3">
                  <c:v>7.9865212659555027</c:v>
                </c:pt>
                <c:pt idx="4">
                  <c:v>7.5970140275775391</c:v>
                </c:pt>
                <c:pt idx="5">
                  <c:v>4.0461073832221999</c:v>
                </c:pt>
                <c:pt idx="6">
                  <c:v>3.1827807965096668</c:v>
                </c:pt>
              </c:numCache>
            </c:numRef>
          </c:val>
          <c:extLst>
            <c:ext xmlns:c16="http://schemas.microsoft.com/office/drawing/2014/chart" uri="{C3380CC4-5D6E-409C-BE32-E72D297353CC}">
              <c16:uniqueId val="{00000000-19E8-4631-B497-C09F863AC72B}"/>
            </c:ext>
          </c:extLst>
        </c:ser>
        <c:dLbls>
          <c:showLegendKey val="0"/>
          <c:showVal val="0"/>
          <c:showCatName val="0"/>
          <c:showSerName val="0"/>
          <c:showPercent val="0"/>
          <c:showBubbleSize val="0"/>
        </c:dLbls>
        <c:gapWidth val="15"/>
        <c:overlap val="-19"/>
        <c:axId val="-1442989280"/>
        <c:axId val="-1442992848"/>
      </c:barChart>
      <c:catAx>
        <c:axId val="-14429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Times New Roman" panose="02020603050405020304" pitchFamily="18" charset="0"/>
              </a:defRPr>
            </a:pPr>
            <a:endParaRPr lang="en-US"/>
          </a:p>
        </c:txPr>
        <c:crossAx val="-1442992848"/>
        <c:crosses val="autoZero"/>
        <c:auto val="1"/>
        <c:lblAlgn val="ctr"/>
        <c:lblOffset val="100"/>
        <c:noMultiLvlLbl val="0"/>
      </c:catAx>
      <c:valAx>
        <c:axId val="-1442992848"/>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r>
                  <a:rPr lang="en-US" sz="900"/>
                  <a:t>‰</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Century Gothic" panose="020B0502020202020204" pitchFamily="34" charset="0"/>
                <a:ea typeface="+mn-ea"/>
                <a:cs typeface="Times New Roman" panose="02020603050405020304" pitchFamily="18" charset="0"/>
              </a:defRPr>
            </a:pPr>
            <a:endParaRPr lang="en-US"/>
          </a:p>
        </c:txPr>
        <c:crossAx val="-1442989280"/>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3/28/2020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C70B07D-D95B-4432-A511-0E6F0C0F0C76}" type="slidenum">
              <a:rPr lang="en-US" smtClean="0">
                <a:solidFill>
                  <a:prstClr val="black"/>
                </a:solidFill>
                <a:latin typeface="Times New Roman" pitchFamily="18" charset="0"/>
              </a:rPr>
              <a:pPr eaLnBrk="1" hangingPunct="1"/>
              <a:t>20</a:t>
            </a:fld>
            <a:endParaRPr 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xfrm>
            <a:off x="331788" y="676275"/>
            <a:ext cx="6146800" cy="3457575"/>
          </a:xfrm>
          <a:ln/>
        </p:spPr>
      </p:sp>
      <p:sp>
        <p:nvSpPr>
          <p:cNvPr id="116740" name="Rectangle 3"/>
          <p:cNvSpPr>
            <a:spLocks noGrp="1" noChangeArrowheads="1"/>
          </p:cNvSpPr>
          <p:nvPr>
            <p:ph type="body" idx="1"/>
          </p:nvPr>
        </p:nvSpPr>
        <p:spPr>
          <a:xfrm>
            <a:off x="898525" y="4359275"/>
            <a:ext cx="5011738" cy="4133850"/>
          </a:xfrm>
          <a:noFill/>
        </p:spPr>
        <p:txBody>
          <a:bodyPr/>
          <a:lstStyle/>
          <a:p>
            <a:pPr eaLnBrk="1" hangingPunct="1"/>
            <a:endParaRPr lang="en-US" dirty="0"/>
          </a:p>
        </p:txBody>
      </p:sp>
    </p:spTree>
    <p:extLst>
      <p:ext uri="{BB962C8B-B14F-4D97-AF65-F5344CB8AC3E}">
        <p14:creationId xmlns:p14="http://schemas.microsoft.com/office/powerpoint/2010/main" val="295179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21</a:t>
            </a:fld>
            <a:endParaRPr lang="en-US" altLang="en-US"/>
          </a:p>
        </p:txBody>
      </p:sp>
    </p:spTree>
    <p:extLst>
      <p:ext uri="{BB962C8B-B14F-4D97-AF65-F5344CB8AC3E}">
        <p14:creationId xmlns:p14="http://schemas.microsoft.com/office/powerpoint/2010/main" val="151577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 we used intention axis. We also define other axes, such as opinion and hypothesis.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22</a:t>
            </a:fld>
            <a:endParaRPr lang="en-US" altLang="en-US"/>
          </a:p>
        </p:txBody>
      </p:sp>
    </p:spTree>
    <p:extLst>
      <p:ext uri="{BB962C8B-B14F-4D97-AF65-F5344CB8AC3E}">
        <p14:creationId xmlns:p14="http://schemas.microsoft.com/office/powerpoint/2010/main" val="311954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NAACL'18, we proposed </a:t>
            </a:r>
            <a:r>
              <a:rPr lang="en-US" dirty="0" err="1"/>
              <a:t>TemProb</a:t>
            </a:r>
            <a:r>
              <a:rPr lang="en-US" dirty="0"/>
              <a:t>, short for ... The intuition is that humans get common sense through lots of life experience. We want to mimic this, so we collected over 1 million articles from new </a:t>
            </a:r>
            <a:r>
              <a:rPr lang="en-US" dirty="0" err="1"/>
              <a:t>york</a:t>
            </a:r>
            <a:r>
              <a:rPr lang="en-US" dirty="0"/>
              <a:t> times. We ran our system on top of it to imitate human's reading experience. To accelerate it, we used 100 AWS instances in parallel and finished it within one day. We find that simply by counting, we could get many interesting statistics. For example, we find ask before help, attend after schedule, accept after propose, and die after explode.</a:t>
            </a:r>
          </a:p>
          <a:p>
            <a:r>
              <a:rPr lang="en-US" dirty="0"/>
              <a:t>(1min)</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23</a:t>
            </a:fld>
            <a:endParaRPr lang="en-US" altLang="en-US"/>
          </a:p>
        </p:txBody>
      </p:sp>
    </p:spTree>
    <p:extLst>
      <p:ext uri="{BB962C8B-B14F-4D97-AF65-F5344CB8AC3E}">
        <p14:creationId xmlns:p14="http://schemas.microsoft.com/office/powerpoint/2010/main" val="226784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plotted the distribution of events that usually precede or follow specific events, of course, in terms of time. Although we only have the verbs here, we can still get some intuitive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9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like the most. I have a long list of such examples, and of course, there can be errors in it. But the good thing is, we mined these automatically and no more human annotations were used, so it's pretty nice. Imagine that if we could incorporate the common sense knowledge in </a:t>
            </a:r>
            <a:r>
              <a:rPr lang="en-US" dirty="0" err="1"/>
              <a:t>TemProb</a:t>
            </a:r>
            <a:r>
              <a:rPr lang="en-US" dirty="0"/>
              <a:t> into the temporal relation extraction task, then we can further improve the performance. The only question is how to apply </a:t>
            </a:r>
            <a:r>
              <a:rPr lang="en-US" dirty="0" err="1"/>
              <a:t>TemProb</a:t>
            </a:r>
            <a:r>
              <a:rPr lang="en-US" dirty="0"/>
              <a:t> in our task.</a:t>
            </a:r>
          </a:p>
          <a:p>
            <a:r>
              <a:rPr lang="en-US" dirty="0"/>
              <a:t>(1 min 20 sec)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0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26</a:t>
            </a:fld>
            <a:endParaRPr lang="en-US" altLang="en-US"/>
          </a:p>
        </p:txBody>
      </p:sp>
    </p:spTree>
    <p:extLst>
      <p:ext uri="{BB962C8B-B14F-4D97-AF65-F5344CB8AC3E}">
        <p14:creationId xmlns:p14="http://schemas.microsoft.com/office/powerpoint/2010/main" val="353803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proposal is to use long short-term memory network (LSTM) to represent structured learning, a feedforward neural net to get supervision from our new dataset, and a Siamese network to represent common sense. Let me quickly go through the high-level ideas behind it.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27</a:t>
            </a:fld>
            <a:endParaRPr lang="en-US" altLang="en-US"/>
          </a:p>
        </p:txBody>
      </p:sp>
    </p:spTree>
    <p:extLst>
      <p:ext uri="{BB962C8B-B14F-4D97-AF65-F5344CB8AC3E}">
        <p14:creationId xmlns:p14="http://schemas.microsoft.com/office/powerpoint/2010/main" val="1095746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LSTM takes a sequence of word embeddings as input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28</a:t>
            </a:fld>
            <a:endParaRPr lang="en-US" altLang="en-US"/>
          </a:p>
        </p:txBody>
      </p:sp>
    </p:spTree>
    <p:extLst>
      <p:ext uri="{BB962C8B-B14F-4D97-AF65-F5344CB8AC3E}">
        <p14:creationId xmlns:p14="http://schemas.microsoft.com/office/powerpoint/2010/main" val="211875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generates hidden vectors to represent those events</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29</a:t>
            </a:fld>
            <a:endParaRPr lang="en-US" altLang="en-US"/>
          </a:p>
        </p:txBody>
      </p:sp>
    </p:spTree>
    <p:extLst>
      <p:ext uri="{BB962C8B-B14F-4D97-AF65-F5344CB8AC3E}">
        <p14:creationId xmlns:p14="http://schemas.microsoft.com/office/powerpoint/2010/main" val="90969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SHRDLU, Computer</a:t>
            </a:r>
            <a:r>
              <a:rPr lang="en-US" sz="1800" baseline="0" dirty="0"/>
              <a:t> program that has conversation with user, via Natural Language interface</a:t>
            </a:r>
          </a:p>
          <a:p>
            <a:r>
              <a:rPr lang="en-US" sz="1800" baseline="0" dirty="0"/>
              <a:t>-&gt; About “block world”, </a:t>
            </a:r>
            <a:r>
              <a:rPr lang="en-US" sz="1800" b="0" i="0" kern="1200" dirty="0">
                <a:solidFill>
                  <a:schemeClr val="tx1"/>
                </a:solidFill>
                <a:effectLst/>
                <a:latin typeface="+mn-lt"/>
                <a:ea typeface="+mn-ea"/>
                <a:cs typeface="+mn-cs"/>
              </a:rPr>
              <a:t>virtual box filled with different blocks,</a:t>
            </a:r>
            <a:r>
              <a:rPr lang="en-US" sz="1800" b="0" i="0" kern="1200" baseline="0" dirty="0">
                <a:solidFill>
                  <a:schemeClr val="tx1"/>
                </a:solidFill>
                <a:effectLst/>
                <a:latin typeface="+mn-lt"/>
                <a:ea typeface="+mn-ea"/>
                <a:cs typeface="+mn-cs"/>
              </a:rPr>
              <a:t> different shapes, sizes and colors: e.g.  Red block, white box, blue pyramid </a:t>
            </a:r>
          </a:p>
          <a:p>
            <a:r>
              <a:rPr lang="en-US" sz="1800" b="0" i="0" kern="1200" baseline="0" dirty="0">
                <a:solidFill>
                  <a:schemeClr val="tx1"/>
                </a:solidFill>
                <a:effectLst/>
                <a:latin typeface="+mn-lt"/>
                <a:ea typeface="+mn-ea"/>
                <a:cs typeface="+mn-cs"/>
              </a:rPr>
              <a:t>The robot can pick the objects, move them, count them  .. </a:t>
            </a:r>
          </a:p>
          <a:p>
            <a:endParaRPr lang="en-US" sz="1800" baseline="0" dirty="0"/>
          </a:p>
          <a:p>
            <a:pPr marL="0" indent="0">
              <a:buFontTx/>
              <a:buNone/>
            </a:pPr>
            <a:r>
              <a:rPr lang="en-US" sz="1800" baseline="0" dirty="0"/>
              <a:t>Combination of a few principles made the simulation of robot behavior very realistic </a:t>
            </a:r>
          </a:p>
          <a:p>
            <a:pPr marL="171450" indent="-171450">
              <a:buFont typeface="Wingdings"/>
              <a:buChar char="à"/>
            </a:pPr>
            <a:r>
              <a:rPr lang="en-US" sz="18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628650" lvl="1" indent="-171450">
              <a:buFont typeface="Wingdings"/>
              <a:buChar char="à"/>
            </a:pPr>
            <a:r>
              <a:rPr lang="en-US" sz="1800" b="0" i="0" kern="1200" dirty="0">
                <a:solidFill>
                  <a:schemeClr val="tx1"/>
                </a:solidFill>
                <a:effectLst/>
                <a:latin typeface="+mn-lt"/>
                <a:ea typeface="+mn-ea"/>
                <a:cs typeface="+mn-cs"/>
              </a:rPr>
              <a:t>nouns like "block" and "cone", verbs like "place on" and "move to", and adjectives like "big" and "blue". </a:t>
            </a:r>
          </a:p>
          <a:p>
            <a:pPr marL="628650" lvl="1" indent="-171450">
              <a:buFont typeface="Wingdings"/>
              <a:buChar char="à"/>
            </a:pPr>
            <a:r>
              <a:rPr lang="en-US" sz="1800" b="0" i="0" kern="1200" dirty="0">
                <a:solidFill>
                  <a:schemeClr val="tx1"/>
                </a:solidFill>
                <a:effectLst/>
                <a:latin typeface="+mn-lt"/>
                <a:ea typeface="+mn-ea"/>
                <a:cs typeface="+mn-cs"/>
              </a:rPr>
              <a:t>The possible combinations of these basic language building blocks were quite simple, and the program was fairly adept at figuring out what the user meant.</a:t>
            </a:r>
          </a:p>
          <a:p>
            <a:pPr marL="171450" lvl="0" indent="-171450">
              <a:buFont typeface="Wingdings"/>
              <a:buChar char="à"/>
            </a:pPr>
            <a:r>
              <a:rPr lang="en-US" sz="1800" b="0" i="0" kern="1200" dirty="0">
                <a:solidFill>
                  <a:schemeClr val="tx1"/>
                </a:solidFill>
                <a:effectLst/>
                <a:latin typeface="+mn-lt"/>
                <a:ea typeface="+mn-ea"/>
                <a:cs typeface="+mn-cs"/>
              </a:rPr>
              <a:t>SHRDLU also included a basic memory to supply context. One could ask SHRDLU to "put the green cone on the red block" and then "take the cone off"; "the cone" would be taken to mean the green cone one had just talked about. SHRDLU could search back further through the interactions to find the proper context in most cases when additional adjectives were supplied. One could also ask questions about the history, for instance one could ask "did you pick up anything before the cone?“</a:t>
            </a:r>
          </a:p>
          <a:p>
            <a:pPr marL="171450" lvl="0" indent="-171450">
              <a:buFont typeface="Wingdings"/>
              <a:buChar char="à"/>
            </a:pPr>
            <a:r>
              <a:rPr lang="en-US" sz="1800" baseline="0" dirty="0"/>
              <a:t>Deduction rules: </a:t>
            </a:r>
            <a:r>
              <a:rPr lang="en-US" sz="1800" b="0" i="0" kern="1200" dirty="0">
                <a:solidFill>
                  <a:schemeClr val="tx1"/>
                </a:solidFill>
                <a:effectLst/>
                <a:latin typeface="+mn-lt"/>
                <a:ea typeface="+mn-ea"/>
                <a:cs typeface="+mn-cs"/>
              </a:rPr>
              <a:t>Could deduce that blocks could be stacked by looking for examples, but would realize that triangles couldn't be stacked</a:t>
            </a:r>
          </a:p>
          <a:p>
            <a:pPr marL="171450" lvl="0" indent="-171450">
              <a:buFont typeface="Wingdings"/>
              <a:buChar char="à"/>
            </a:pPr>
            <a:r>
              <a:rPr lang="en-US" sz="1800" b="0" i="0" kern="1200" baseline="0" dirty="0">
                <a:solidFill>
                  <a:schemeClr val="tx1"/>
                </a:solidFill>
                <a:effectLst/>
                <a:latin typeface="+mn-lt"/>
                <a:ea typeface="+mn-ea"/>
                <a:cs typeface="+mn-cs"/>
              </a:rPr>
              <a:t>Learn new names:  </a:t>
            </a:r>
            <a:r>
              <a:rPr lang="en-US" sz="1800" b="0" i="0" kern="1200" dirty="0">
                <a:solidFill>
                  <a:schemeClr val="tx1"/>
                </a:solidFill>
                <a:effectLst/>
                <a:latin typeface="+mn-lt"/>
                <a:ea typeface="+mn-ea"/>
                <a:cs typeface="+mn-cs"/>
              </a:rPr>
              <a:t>For instance one could say "a steeple is a small triangle on top of a tall rectangle"; SHRDLU could then answer questions about steeples in the blocks world, and build new ones.</a:t>
            </a:r>
            <a:endParaRPr lang="en-US" sz="1800" baseline="0" dirty="0"/>
          </a:p>
        </p:txBody>
      </p:sp>
      <p:sp>
        <p:nvSpPr>
          <p:cNvPr id="4" name="Slide Number Placeholder 3"/>
          <p:cNvSpPr>
            <a:spLocks noGrp="1"/>
          </p:cNvSpPr>
          <p:nvPr>
            <p:ph type="sldNum" sz="quarter" idx="10"/>
          </p:nvPr>
        </p:nvSpPr>
        <p:spPr/>
        <p:txBody>
          <a:bodyPr/>
          <a:lstStyle/>
          <a:p>
            <a:fld id="{8D3AAA7F-08EF-454F-AA59-0FEA9AF09163}" type="slidenum">
              <a:rPr lang="en-US" smtClean="0"/>
              <a:t>3</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event representations are stacked as input to the feedforward neural net, which generates the final temporal relation label</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30</a:t>
            </a:fld>
            <a:endParaRPr lang="en-US" altLang="en-US"/>
          </a:p>
        </p:txBody>
      </p:sp>
    </p:spTree>
    <p:extLst>
      <p:ext uri="{BB962C8B-B14F-4D97-AF65-F5344CB8AC3E}">
        <p14:creationId xmlns:p14="http://schemas.microsoft.com/office/powerpoint/2010/main" val="3094541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separate Siamese network fits the statistics in </a:t>
            </a:r>
            <a:r>
              <a:rPr lang="en-US" dirty="0" err="1"/>
              <a:t>TemProb</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31</a:t>
            </a:fld>
            <a:endParaRPr lang="en-US" altLang="en-US"/>
          </a:p>
        </p:txBody>
      </p:sp>
    </p:spTree>
    <p:extLst>
      <p:ext uri="{BB962C8B-B14F-4D97-AF65-F5344CB8AC3E}">
        <p14:creationId xmlns:p14="http://schemas.microsoft.com/office/powerpoint/2010/main" val="4150786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provides additional embeddings that can be used in the feedforward neural net.</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32</a:t>
            </a:fld>
            <a:endParaRPr lang="en-US" altLang="en-US"/>
          </a:p>
        </p:txBody>
      </p:sp>
    </p:spTree>
    <p:extLst>
      <p:ext uri="{BB962C8B-B14F-4D97-AF65-F5344CB8AC3E}">
        <p14:creationId xmlns:p14="http://schemas.microsoft.com/office/powerpoint/2010/main" val="355944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Key challenge, to facilitate reasoning, is to induce semantics</a:t>
            </a:r>
          </a:p>
          <a:p>
            <a:endParaRPr lang="en-US" sz="5400" dirty="0"/>
          </a:p>
          <a:p>
            <a:endParaRPr lang="en-US" sz="5400" dirty="0"/>
          </a:p>
          <a:p>
            <a:r>
              <a:rPr lang="en-US" sz="5400" dirty="0"/>
              <a:t>Move to the importance of supervision</a:t>
            </a:r>
          </a:p>
          <a:p>
            <a:endParaRPr lang="en-US" sz="5400" dirty="0"/>
          </a:p>
          <a:p>
            <a:endParaRPr lang="en-US" sz="5400" dirty="0"/>
          </a:p>
          <a:p>
            <a:r>
              <a:rPr lang="en-US" sz="5400" dirty="0"/>
              <a:t>Examples: Text Classification; Multilingual; Gender classification; Dan gave a talk in an beautiful crowder room at Amazon </a:t>
            </a:r>
            <a:r>
              <a:rPr lang="en-US" sz="5400" dirty="0">
                <a:sym typeface="Wingdings" panose="05000000000000000000" pitchFamily="2" charset="2"/>
              </a:rPr>
              <a:t> SRL annotation.</a:t>
            </a:r>
          </a:p>
          <a:p>
            <a:endParaRPr lang="en-US" sz="5400" dirty="0">
              <a:sym typeface="Wingdings" panose="05000000000000000000" pitchFamily="2" charset="2"/>
            </a:endParaRPr>
          </a:p>
          <a:p>
            <a:endParaRPr lang="en-US" sz="5400"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33</a:t>
            </a:fld>
            <a:endParaRPr lang="en-US" altLang="en-US"/>
          </a:p>
        </p:txBody>
      </p:sp>
    </p:spTree>
    <p:extLst>
      <p:ext uri="{BB962C8B-B14F-4D97-AF65-F5344CB8AC3E}">
        <p14:creationId xmlns:p14="http://schemas.microsoft.com/office/powerpoint/2010/main" val="2070637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36</a:t>
            </a:fld>
            <a:endParaRPr lang="en-US"/>
          </a:p>
        </p:txBody>
      </p:sp>
    </p:spTree>
    <p:extLst>
      <p:ext uri="{BB962C8B-B14F-4D97-AF65-F5344CB8AC3E}">
        <p14:creationId xmlns:p14="http://schemas.microsoft.com/office/powerpoint/2010/main" val="9404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a:solidFill>
                  <a:srgbClr val="000000"/>
                </a:solidFill>
              </a:rPr>
              <a:pPr>
                <a:defRPr/>
              </a:pPr>
              <a:t>37</a:t>
            </a:fld>
            <a:endParaRPr lang="en-US" altLang="en-US">
              <a:solidFill>
                <a:srgbClr val="000000"/>
              </a:solidFill>
            </a:endParaRPr>
          </a:p>
        </p:txBody>
      </p:sp>
    </p:spTree>
    <p:extLst>
      <p:ext uri="{BB962C8B-B14F-4D97-AF65-F5344CB8AC3E}">
        <p14:creationId xmlns:p14="http://schemas.microsoft.com/office/powerpoint/2010/main" val="2595291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39</a:t>
            </a:fld>
            <a:endParaRPr lang="en-US"/>
          </a:p>
        </p:txBody>
      </p:sp>
    </p:spTree>
    <p:extLst>
      <p:ext uri="{BB962C8B-B14F-4D97-AF65-F5344CB8AC3E}">
        <p14:creationId xmlns:p14="http://schemas.microsoft.com/office/powerpoint/2010/main" val="3066552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40</a:t>
            </a:fld>
            <a:endParaRPr lang="en-US"/>
          </a:p>
        </p:txBody>
      </p:sp>
    </p:spTree>
    <p:extLst>
      <p:ext uri="{BB962C8B-B14F-4D97-AF65-F5344CB8AC3E}">
        <p14:creationId xmlns:p14="http://schemas.microsoft.com/office/powerpoint/2010/main" val="1570123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41</a:t>
            </a:fld>
            <a:endParaRPr lang="en-US"/>
          </a:p>
        </p:txBody>
      </p:sp>
    </p:spTree>
    <p:extLst>
      <p:ext uri="{BB962C8B-B14F-4D97-AF65-F5344CB8AC3E}">
        <p14:creationId xmlns:p14="http://schemas.microsoft.com/office/powerpoint/2010/main" val="4266824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42</a:t>
            </a:fld>
            <a:endParaRPr lang="en-US"/>
          </a:p>
        </p:txBody>
      </p:sp>
    </p:spTree>
    <p:extLst>
      <p:ext uri="{BB962C8B-B14F-4D97-AF65-F5344CB8AC3E}">
        <p14:creationId xmlns:p14="http://schemas.microsoft.com/office/powerpoint/2010/main" val="307233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43</a:t>
            </a:fld>
            <a:endParaRPr lang="en-US"/>
          </a:p>
        </p:txBody>
      </p:sp>
    </p:spTree>
    <p:extLst>
      <p:ext uri="{BB962C8B-B14F-4D97-AF65-F5344CB8AC3E}">
        <p14:creationId xmlns:p14="http://schemas.microsoft.com/office/powerpoint/2010/main" val="262181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45</a:t>
            </a:fld>
            <a:endParaRPr lang="en-US"/>
          </a:p>
        </p:txBody>
      </p:sp>
    </p:spTree>
    <p:extLst>
      <p:ext uri="{BB962C8B-B14F-4D97-AF65-F5344CB8AC3E}">
        <p14:creationId xmlns:p14="http://schemas.microsoft.com/office/powerpoint/2010/main" val="2287003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48</a:t>
            </a:fld>
            <a:endParaRPr lang="en-US"/>
          </a:p>
        </p:txBody>
      </p:sp>
    </p:spTree>
    <p:extLst>
      <p:ext uri="{BB962C8B-B14F-4D97-AF65-F5344CB8AC3E}">
        <p14:creationId xmlns:p14="http://schemas.microsoft.com/office/powerpoint/2010/main" val="1348070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49</a:t>
            </a:fld>
            <a:endParaRPr lang="en-US"/>
          </a:p>
        </p:txBody>
      </p:sp>
    </p:spTree>
    <p:extLst>
      <p:ext uri="{BB962C8B-B14F-4D97-AF65-F5344CB8AC3E}">
        <p14:creationId xmlns:p14="http://schemas.microsoft.com/office/powerpoint/2010/main" val="1477829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To show you the big picture, we form an abstraction of text, as a collection of semantic graphs. </a:t>
            </a:r>
          </a:p>
          <a:p>
            <a:pPr marL="0" lvl="0" indent="0" algn="l" rtl="0">
              <a:spcBef>
                <a:spcPts val="360"/>
              </a:spcBef>
              <a:spcAft>
                <a:spcPts val="0"/>
              </a:spcAft>
              <a:buNone/>
            </a:pPr>
            <a:r>
              <a:rPr lang="en-US" dirty="0"/>
              <a:t> - Each instantiation of the graphs, can contain a different phenomena over text, with nodes being mentions within your text. </a:t>
            </a:r>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a:t>- Nodes could contain embeddings/representations that will be used during the reasoning time to create alignments. </a:t>
            </a:r>
            <a:br>
              <a:rPr lang="en-US" dirty="0"/>
            </a:br>
            <a:endParaRPr lang="en-US" dirty="0"/>
          </a:p>
          <a:p>
            <a:pPr marL="0" lvl="0" indent="0" algn="l" rtl="0">
              <a:spcBef>
                <a:spcPts val="360"/>
              </a:spcBef>
              <a:spcAft>
                <a:spcPts val="0"/>
              </a:spcAft>
              <a:buNone/>
            </a:pPr>
            <a:r>
              <a:rPr lang="en-US" dirty="0"/>
              <a:t>I’d like to emphasize that such representations has nothing to do with the QA task. It is purely generic, and it reflects an understanding of the language. </a:t>
            </a:r>
            <a:br>
              <a:rPr lang="en-US" dirty="0"/>
            </a:br>
            <a:br>
              <a:rPr lang="en-US" dirty="0"/>
            </a:br>
            <a:r>
              <a:rPr lang="en-US" dirty="0"/>
              <a:t>consequently, we expect these representations to be useful for a range of tasks; </a:t>
            </a:r>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a:t>
            </a:r>
          </a:p>
          <a:p>
            <a:pPr marL="0" lvl="0" indent="0" algn="l" rtl="0">
              <a:spcBef>
                <a:spcPts val="360"/>
              </a:spcBef>
              <a:spcAft>
                <a:spcPts val="0"/>
              </a:spcAft>
              <a:buNone/>
            </a:pPr>
            <a:r>
              <a:rPr lang="en-US" dirty="0"/>
              <a:t>also, they are to be learned from/as part of/ a range of tasks.</a:t>
            </a:r>
          </a:p>
        </p:txBody>
      </p:sp>
      <p:sp>
        <p:nvSpPr>
          <p:cNvPr id="4" name="Slide Number Placeholder 3"/>
          <p:cNvSpPr>
            <a:spLocks noGrp="1"/>
          </p:cNvSpPr>
          <p:nvPr>
            <p:ph type="sldNum" sz="quarter" idx="5"/>
          </p:nvPr>
        </p:nvSpPr>
        <p:spPr/>
        <p:txBody>
          <a:bodyPr/>
          <a:lstStyle/>
          <a:p>
            <a:fld id="{15E438F2-796D-4542-A64A-55FC71FAA1A2}" type="slidenum">
              <a:rPr lang="en-US" smtClean="0"/>
              <a:t>55</a:t>
            </a:fld>
            <a:endParaRPr lang="en-US"/>
          </a:p>
        </p:txBody>
      </p:sp>
    </p:spTree>
    <p:extLst>
      <p:ext uri="{BB962C8B-B14F-4D97-AF65-F5344CB8AC3E}">
        <p14:creationId xmlns:p14="http://schemas.microsoft.com/office/powerpoint/2010/main" val="2498691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a:solidFill>
                  <a:srgbClr val="000000"/>
                </a:solidFill>
              </a:rPr>
              <a:pPr>
                <a:defRPr/>
              </a:pPr>
              <a:t>61</a:t>
            </a:fld>
            <a:endParaRPr lang="en-US" altLang="en-US">
              <a:solidFill>
                <a:srgbClr val="000000"/>
              </a:solidFill>
            </a:endParaRPr>
          </a:p>
        </p:txBody>
      </p:sp>
    </p:spTree>
    <p:extLst>
      <p:ext uri="{BB962C8B-B14F-4D97-AF65-F5344CB8AC3E}">
        <p14:creationId xmlns:p14="http://schemas.microsoft.com/office/powerpoint/2010/main" val="3869729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64</a:t>
            </a:fld>
            <a:endParaRPr lang="en-US"/>
          </a:p>
        </p:txBody>
      </p:sp>
    </p:spTree>
    <p:extLst>
      <p:ext uri="{BB962C8B-B14F-4D97-AF65-F5344CB8AC3E}">
        <p14:creationId xmlns:p14="http://schemas.microsoft.com/office/powerpoint/2010/main" val="1071159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define k-partial annotation as a vector of random variables </a:t>
            </a:r>
            <a:r>
              <a:rPr lang="en-US" dirty="0" err="1"/>
              <a:t>A_k</a:t>
            </a:r>
            <a:r>
              <a:rPr lang="en-US" dirty="0"/>
              <a:t>. You don’t need to read the formulations below. The translation is: </a:t>
            </a:r>
            <a:r>
              <a:rPr lang="en-US" dirty="0" err="1"/>
              <a:t>A_k</a:t>
            </a:r>
            <a:r>
              <a:rPr lang="en-US" dirty="0"/>
              <a:t> means k variables are labeled in Y. Then actually we can prove, that </a:t>
            </a:r>
            <a:r>
              <a:rPr lang="en-US" dirty="0" err="1"/>
              <a:t>I_k</a:t>
            </a:r>
            <a:r>
              <a:rPr lang="en-US" dirty="0"/>
              <a:t> is the mutual information between structure Y and the k-partial annotation </a:t>
            </a:r>
            <a:r>
              <a:rPr lang="en-US" dirty="0" err="1"/>
              <a:t>A_k</a:t>
            </a:r>
            <a:r>
              <a:rPr lang="en-US" dirty="0"/>
              <a:t>, when they follow certain uniform distributions. This is a very interesting finding.</a:t>
            </a:r>
          </a:p>
          <a:p>
            <a:r>
              <a:rPr lang="en-US" dirty="0"/>
              <a:t>(30 sec)</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65</a:t>
            </a:fld>
            <a:endParaRPr lang="en-US" altLang="en-US"/>
          </a:p>
        </p:txBody>
      </p:sp>
    </p:spTree>
    <p:extLst>
      <p:ext uri="{BB962C8B-B14F-4D97-AF65-F5344CB8AC3E}">
        <p14:creationId xmlns:p14="http://schemas.microsoft.com/office/powerpoint/2010/main" val="48936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7</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7</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Give examples for what’s not abductive reasoning</a:t>
            </a:r>
          </a:p>
          <a:p>
            <a:pPr eaLnBrk="1" hangingPunct="1"/>
            <a:r>
              <a:rPr lang="en-US" dirty="0"/>
              <a:t>Focus on abductive reasoning</a:t>
            </a:r>
          </a:p>
          <a:p>
            <a:pPr eaLnBrk="1" hangingPunct="1"/>
            <a:r>
              <a:rPr lang="en-US" dirty="0"/>
              <a:t>Show the formulation – talk about the boxes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a:t>
            </a:r>
            <a:r>
              <a:rPr lang="en-US" baseline="0"/>
              <a:t>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will say yes!</a:t>
            </a:r>
          </a:p>
        </p:txBody>
      </p:sp>
      <p:sp>
        <p:nvSpPr>
          <p:cNvPr id="4" name="Slide Number Placeholder 3"/>
          <p:cNvSpPr>
            <a:spLocks noGrp="1"/>
          </p:cNvSpPr>
          <p:nvPr>
            <p:ph type="sldNum" sz="quarter" idx="5"/>
          </p:nvPr>
        </p:nvSpPr>
        <p:spPr/>
        <p:txBody>
          <a:bodyPr/>
          <a:lstStyle/>
          <a:p>
            <a:fld id="{2FDDFA38-32CD-004A-B2D7-6BDBF10281FC}" type="slidenum">
              <a:rPr lang="en-US" smtClean="0"/>
              <a:t>10</a:t>
            </a:fld>
            <a:endParaRPr lang="en-US"/>
          </a:p>
        </p:txBody>
      </p:sp>
    </p:spTree>
    <p:extLst>
      <p:ext uri="{BB962C8B-B14F-4D97-AF65-F5344CB8AC3E}">
        <p14:creationId xmlns:p14="http://schemas.microsoft.com/office/powerpoint/2010/main" val="167276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Now let's try to understand two events: people were angry and police used tear gas. If people were angry happened first, the understanding would be people ended in violent conflicts with the police, and the police used tear gas to restore order.</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16</a:t>
            </a:fld>
            <a:endParaRPr lang="en-US" altLang="en-US"/>
          </a:p>
        </p:txBody>
      </p:sp>
    </p:spTree>
    <p:extLst>
      <p:ext uri="{BB962C8B-B14F-4D97-AF65-F5344CB8AC3E}">
        <p14:creationId xmlns:p14="http://schemas.microsoft.com/office/powerpoint/2010/main" val="72548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If we simply reverse the order of these events, we get a new story, which says that police used tear gas and then people were angry at the police. We can see that time is crucial if we want to understand what’s going on in a situation.</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17</a:t>
            </a:fld>
            <a:endParaRPr lang="en-US" altLang="en-US"/>
          </a:p>
        </p:txBody>
      </p:sp>
    </p:spTree>
    <p:extLst>
      <p:ext uri="{BB962C8B-B14F-4D97-AF65-F5344CB8AC3E}">
        <p14:creationId xmlns:p14="http://schemas.microsoft.com/office/powerpoint/2010/main" val="102604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But in natural language, we never have timestamps like here telling us which one is earlier and which one is later. That leads to “temporal relations”</a:t>
            </a: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18</a:t>
            </a:fld>
            <a:endParaRPr lang="en-US" altLang="en-US"/>
          </a:p>
        </p:txBody>
      </p:sp>
    </p:spTree>
    <p:extLst>
      <p:ext uri="{BB962C8B-B14F-4D97-AF65-F5344CB8AC3E}">
        <p14:creationId xmlns:p14="http://schemas.microsoft.com/office/powerpoint/2010/main" val="1395584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1">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transition spd="med"/>
  <p:hf hdr="0" ftr="0" dt="0"/>
  <p:txStyles>
    <p:titleStyle>
      <a:lvl1pPr algn="l" rtl="0" eaLnBrk="1" fontAlgn="base" hangingPunct="1">
        <a:spcBef>
          <a:spcPct val="0"/>
        </a:spcBef>
        <a:spcAft>
          <a:spcPct val="0"/>
        </a:spcAft>
        <a:defRPr sz="4000" b="0" i="0">
          <a:solidFill>
            <a:schemeClr val="tx1">
              <a:lumMod val="75000"/>
              <a:lumOff val="25000"/>
            </a:schemeClr>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mousscientists.org/aristot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image" Target="../media/image43.png"/><Relationship Id="rId2" Type="http://schemas.openxmlformats.org/officeDocument/2006/relationships/chart" Target="../charts/chart14.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en.wikipedia.org/wiki/David_Copperfield_(charact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eg"/><Relationship Id="rId3" Type="http://schemas.openxmlformats.org/officeDocument/2006/relationships/image" Target="../media/image46.jpeg"/><Relationship Id="rId7" Type="http://schemas.openxmlformats.org/officeDocument/2006/relationships/image" Target="../media/image54.jpg"/><Relationship Id="rId12" Type="http://schemas.openxmlformats.org/officeDocument/2006/relationships/image" Target="../media/image59.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image" Target="../media/image57.jpg"/><Relationship Id="rId4" Type="http://schemas.openxmlformats.org/officeDocument/2006/relationships/image" Target="../media/image52.png"/><Relationship Id="rId9" Type="http://schemas.openxmlformats.org/officeDocument/2006/relationships/image" Target="../media/image56.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6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1.png"/><Relationship Id="rId7" Type="http://schemas.openxmlformats.org/officeDocument/2006/relationships/image" Target="../media/image34.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439583" y="5463401"/>
            <a:ext cx="5410200" cy="892552"/>
          </a:xfrm>
          <a:prstGeom prst="rect">
            <a:avLst/>
          </a:prstGeom>
          <a:solidFill>
            <a:srgbClr val="FAE1AF"/>
          </a:solidFill>
          <a:ln w="19050">
            <a:solidFill>
              <a:srgbClr val="A7001B"/>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b="1" dirty="0">
                <a:latin typeface="+mj-lt"/>
              </a:rPr>
              <a:t>Department of Computer Science</a:t>
            </a:r>
          </a:p>
          <a:p>
            <a:pPr algn="ctr" fontAlgn="base"/>
            <a:r>
              <a:rPr lang="en-US" dirty="0">
                <a:latin typeface="+mj-lt"/>
              </a:rPr>
              <a:t>University of California, Santa Barbara</a:t>
            </a:r>
          </a:p>
          <a:p>
            <a:pPr algn="ctr" eaLnBrk="1" hangingPunct="1"/>
            <a:r>
              <a:rPr lang="en-US" sz="1600" b="1" dirty="0">
                <a:latin typeface="+mj-lt"/>
              </a:rPr>
              <a:t>February 2020</a:t>
            </a:r>
          </a:p>
        </p:txBody>
      </p:sp>
      <p:sp>
        <p:nvSpPr>
          <p:cNvPr id="50180" name="Rectangle 2"/>
          <p:cNvSpPr>
            <a:spLocks noGrp="1" noChangeArrowheads="1"/>
          </p:cNvSpPr>
          <p:nvPr>
            <p:ph type="title"/>
          </p:nvPr>
        </p:nvSpPr>
        <p:spPr>
          <a:xfrm>
            <a:off x="963083"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51671" y="3863132"/>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sz="2000" dirty="0">
                <a:solidFill>
                  <a:srgbClr val="0000FF"/>
                </a:solidFill>
                <a:latin typeface="+mj-lt"/>
              </a:rPr>
              <a:t>Computer and Information Science</a:t>
            </a:r>
          </a:p>
          <a:p>
            <a:pPr algn="ctr"/>
            <a:r>
              <a:rPr lang="en-US" altLang="zh-TW" sz="2000" dirty="0">
                <a:solidFill>
                  <a:srgbClr val="0000FF"/>
                </a:solidFill>
                <a:latin typeface="+mj-lt"/>
                <a:ea typeface="Arial Unicode MS" pitchFamily="34" charset="-128"/>
                <a:cs typeface="Arial Unicode MS" pitchFamily="34" charset="-128"/>
              </a:rPr>
              <a:t>University of Pennsylvania </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A0-E164-424C-AF88-13E198164A0B}"/>
              </a:ext>
            </a:extLst>
          </p:cNvPr>
          <p:cNvSpPr>
            <a:spLocks noGrp="1"/>
          </p:cNvSpPr>
          <p:nvPr>
            <p:ph type="title"/>
          </p:nvPr>
        </p:nvSpPr>
        <p:spPr/>
        <p:txBody>
          <a:bodyPr/>
          <a:lstStyle/>
          <a:p>
            <a:r>
              <a:rPr lang="en-US" dirty="0"/>
              <a:t>Aristotle’s Logic </a:t>
            </a:r>
            <a:r>
              <a:rPr lang="en-US" sz="1600" dirty="0">
                <a:hlinkClick r:id="rId3"/>
              </a:rPr>
              <a:t>https://www.famousscientists.org/aristotle/</a:t>
            </a:r>
            <a:endParaRPr lang="en-US" dirty="0"/>
          </a:p>
        </p:txBody>
      </p:sp>
      <p:sp>
        <p:nvSpPr>
          <p:cNvPr id="3" name="Content Placeholder 2">
            <a:extLst>
              <a:ext uri="{FF2B5EF4-FFF2-40B4-BE49-F238E27FC236}">
                <a16:creationId xmlns:a16="http://schemas.microsoft.com/office/drawing/2014/main" id="{26444E08-BBBF-42D5-9C1E-2BB2BCA12B85}"/>
              </a:ext>
            </a:extLst>
          </p:cNvPr>
          <p:cNvSpPr>
            <a:spLocks noGrp="1"/>
          </p:cNvSpPr>
          <p:nvPr>
            <p:ph idx="1"/>
          </p:nvPr>
        </p:nvSpPr>
        <p:spPr>
          <a:xfrm>
            <a:off x="609600" y="1251856"/>
            <a:ext cx="6283569" cy="4484915"/>
          </a:xfrm>
        </p:spPr>
        <p:txBody>
          <a:bodyPr/>
          <a:lstStyle/>
          <a:p>
            <a:r>
              <a:rPr lang="en-US" sz="2000" dirty="0"/>
              <a:t>Aristotle founded the study of formal logic, systematizing logical arguments – he is famous for the syllogism, a method by which known information can be used to prove a point.</a:t>
            </a:r>
          </a:p>
          <a:p>
            <a:endParaRPr lang="en-US" sz="2000" dirty="0"/>
          </a:p>
          <a:p>
            <a:r>
              <a:rPr lang="en-US" sz="2000" dirty="0"/>
              <a:t>Here is a famous example, from Aristotle himself, of a simple syllogism:</a:t>
            </a:r>
          </a:p>
          <a:p>
            <a:pPr lvl="1"/>
            <a:r>
              <a:rPr lang="en-US" sz="1600" dirty="0"/>
              <a:t>All men are mortal.</a:t>
            </a:r>
          </a:p>
          <a:p>
            <a:pPr lvl="1"/>
            <a:r>
              <a:rPr lang="en-US" sz="1600" dirty="0"/>
              <a:t>Socrates is a man.</a:t>
            </a:r>
          </a:p>
          <a:p>
            <a:pPr lvl="1"/>
            <a:r>
              <a:rPr lang="en-US" sz="1600" dirty="0"/>
              <a:t>Therefore, Socrates is mortal.</a:t>
            </a:r>
          </a:p>
          <a:p>
            <a:endParaRPr lang="en-US" sz="2000" dirty="0"/>
          </a:p>
          <a:p>
            <a:endParaRPr lang="en-US" sz="2000" dirty="0"/>
          </a:p>
        </p:txBody>
      </p:sp>
      <p:sp>
        <p:nvSpPr>
          <p:cNvPr id="4" name="Slide Number Placeholder 3">
            <a:extLst>
              <a:ext uri="{FF2B5EF4-FFF2-40B4-BE49-F238E27FC236}">
                <a16:creationId xmlns:a16="http://schemas.microsoft.com/office/drawing/2014/main" id="{C75E0607-D0DA-4F41-8E4C-4AAA677D1511}"/>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2050" name="Picture 2" descr="Aristotle">
            <a:extLst>
              <a:ext uri="{FF2B5EF4-FFF2-40B4-BE49-F238E27FC236}">
                <a16:creationId xmlns:a16="http://schemas.microsoft.com/office/drawing/2014/main" id="{7E24F543-8AA3-4AA6-81B3-E9B3E2AA2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358" y="960245"/>
            <a:ext cx="4762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E928A2-BB77-4ABB-A590-9C928442B434}"/>
              </a:ext>
            </a:extLst>
          </p:cNvPr>
          <p:cNvSpPr/>
          <p:nvPr/>
        </p:nvSpPr>
        <p:spPr>
          <a:xfrm>
            <a:off x="3199430" y="5574589"/>
            <a:ext cx="5793141" cy="523220"/>
          </a:xfrm>
          <a:prstGeom prst="rect">
            <a:avLst/>
          </a:prstGeom>
          <a:solidFill>
            <a:srgbClr val="FFFFCC"/>
          </a:solidFill>
          <a:ln>
            <a:solidFill>
              <a:srgbClr val="FF0000"/>
            </a:solidFill>
          </a:ln>
        </p:spPr>
        <p:txBody>
          <a:bodyPr wrap="square">
            <a:spAutoFit/>
          </a:bodyPr>
          <a:lstStyle/>
          <a:p>
            <a:pPr algn="ctr"/>
            <a:r>
              <a:rPr lang="en-US" sz="2800" dirty="0"/>
              <a:t>So, did Aristotle have a laptop?</a:t>
            </a:r>
          </a:p>
        </p:txBody>
      </p:sp>
      <p:sp>
        <p:nvSpPr>
          <p:cNvPr id="6" name="Rectangle 5">
            <a:extLst>
              <a:ext uri="{FF2B5EF4-FFF2-40B4-BE49-F238E27FC236}">
                <a16:creationId xmlns:a16="http://schemas.microsoft.com/office/drawing/2014/main" id="{67454667-5CB6-4641-AFE8-297CC99090D7}"/>
              </a:ext>
            </a:extLst>
          </p:cNvPr>
          <p:cNvSpPr/>
          <p:nvPr/>
        </p:nvSpPr>
        <p:spPr>
          <a:xfrm>
            <a:off x="-99990" y="6359671"/>
            <a:ext cx="2991716" cy="338554"/>
          </a:xfrm>
          <a:prstGeom prst="rect">
            <a:avLst/>
          </a:prstGeom>
        </p:spPr>
        <p:txBody>
          <a:bodyPr wrap="none">
            <a:spAutoFit/>
          </a:bodyPr>
          <a:lstStyle/>
          <a:p>
            <a:pPr lvl="1" algn="ctr"/>
            <a:r>
              <a:rPr lang="en-US" sz="1600" dirty="0"/>
              <a:t>[Example due to Les Valiant]</a:t>
            </a:r>
          </a:p>
        </p:txBody>
      </p:sp>
    </p:spTree>
    <p:extLst>
      <p:ext uri="{BB962C8B-B14F-4D97-AF65-F5344CB8AC3E}">
        <p14:creationId xmlns:p14="http://schemas.microsoft.com/office/powerpoint/2010/main" val="14347819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599" y="1251856"/>
            <a:ext cx="11295073" cy="4484915"/>
          </a:xfrm>
        </p:spPr>
        <p:txBody>
          <a:bodyPr/>
          <a:lstStyle/>
          <a:p>
            <a:r>
              <a:rPr lang="en-US" dirty="0"/>
              <a:t>Today’s NLP addresses well-defined tasks for which we have, or can generate, a lot of training data, but: </a:t>
            </a:r>
          </a:p>
          <a:p>
            <a:r>
              <a:rPr lang="en-US" dirty="0">
                <a:solidFill>
                  <a:srgbClr val="0000FF"/>
                </a:solidFill>
              </a:rPr>
              <a:t>Who asks the questions? </a:t>
            </a:r>
          </a:p>
          <a:p>
            <a:pPr lvl="1"/>
            <a:r>
              <a:rPr lang="en-US" dirty="0"/>
              <a:t>~~ When did Aristotle die?</a:t>
            </a:r>
          </a:p>
          <a:p>
            <a:pPr lvl="1"/>
            <a:r>
              <a:rPr lang="en-US" dirty="0"/>
              <a:t>~~ When was the laptop invented? </a:t>
            </a:r>
          </a:p>
          <a:p>
            <a:pPr lvl="1"/>
            <a:r>
              <a:rPr lang="en-US" dirty="0"/>
              <a:t>What happened first? </a:t>
            </a:r>
          </a:p>
          <a:p>
            <a:r>
              <a:rPr lang="en-US" dirty="0"/>
              <a:t>The question isn’t if we need reasoning, but rather:</a:t>
            </a:r>
          </a:p>
          <a:p>
            <a:pPr lvl="1"/>
            <a:r>
              <a:rPr lang="en-US" b="1" dirty="0"/>
              <a:t>How to do it?</a:t>
            </a:r>
          </a:p>
          <a:p>
            <a:pPr lvl="2"/>
            <a:r>
              <a:rPr lang="en-US" dirty="0"/>
              <a:t>E.g., how to determine “strategies” on the fly? </a:t>
            </a:r>
          </a:p>
          <a:p>
            <a:pPr lvl="1"/>
            <a:r>
              <a:rPr lang="en-US" b="1" dirty="0"/>
              <a:t>How to train for it?</a:t>
            </a:r>
          </a:p>
          <a:p>
            <a:pPr lvl="2"/>
            <a:r>
              <a:rPr lang="en-US" dirty="0"/>
              <a:t>How can we supervise for these “sparse” events?                [A different talk: On Incidental Supervision]</a:t>
            </a:r>
          </a:p>
          <a:p>
            <a:pPr lvl="2"/>
            <a:r>
              <a:rPr lang="en-US" dirty="0"/>
              <a:t>Should we learn “everything” together? When/how should we decouple/decompose tasks? </a:t>
            </a:r>
          </a:p>
          <a:p>
            <a:r>
              <a:rPr lang="en-US" dirty="0"/>
              <a:t>Not a new set of questions [Khardon &amp; Roth, Learning to Reason, JACM’1996]</a:t>
            </a:r>
          </a:p>
          <a:p>
            <a:pPr lvl="1"/>
            <a:r>
              <a:rPr lang="en-US" dirty="0"/>
              <a:t>Showed, in a formal way, the advantages of joint learning &amp; reasoning</a:t>
            </a:r>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p:txBody>
          <a:bodyPr/>
          <a:lstStyle/>
          <a:p>
            <a:fld id="{BDF588C3-71D6-5D45-B118-1C664482E1C2}" type="slidenum">
              <a:rPr lang="en-US" smtClean="0"/>
              <a:t>11</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65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Are We Doing Any Reasoning in NLP Today?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r>
              <a:rPr lang="en-US" dirty="0"/>
              <a:t>Very little, if at all.</a:t>
            </a:r>
          </a:p>
          <a:p>
            <a:r>
              <a:rPr lang="en-US" dirty="0"/>
              <a:t>Not only because “</a:t>
            </a:r>
            <a:r>
              <a:rPr lang="en-US" b="1" dirty="0"/>
              <a:t>we</a:t>
            </a:r>
            <a:r>
              <a:rPr lang="en-US" dirty="0"/>
              <a:t> are asking the questions”</a:t>
            </a:r>
          </a:p>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it do reasoning?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6311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 Scientific QA Example </a:t>
            </a:r>
            <a:r>
              <a:rPr lang="en-US" sz="2400" dirty="0">
                <a:solidFill>
                  <a:srgbClr val="3366CC"/>
                </a:solidFill>
              </a:rPr>
              <a:t>[Shah et al. In Submission]</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13</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2">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3">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0" name="Rectangle 29">
            <a:extLst>
              <a:ext uri="{FF2B5EF4-FFF2-40B4-BE49-F238E27FC236}">
                <a16:creationId xmlns:a16="http://schemas.microsoft.com/office/drawing/2014/main" id="{378C95D0-CEF5-4560-BE41-BFDE637ED09C}"/>
              </a:ext>
            </a:extLst>
          </p:cNvPr>
          <p:cNvSpPr/>
          <p:nvPr/>
        </p:nvSpPr>
        <p:spPr>
          <a:xfrm>
            <a:off x="139337" y="6546995"/>
            <a:ext cx="470263" cy="129505"/>
          </a:xfrm>
          <a:prstGeom prst="rect">
            <a:avLst/>
          </a:prstGeom>
          <a:solidFill>
            <a:schemeClr val="bg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Tree>
    <p:extLst>
      <p:ext uri="{BB962C8B-B14F-4D97-AF65-F5344CB8AC3E}">
        <p14:creationId xmlns:p14="http://schemas.microsoft.com/office/powerpoint/2010/main" val="3327488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14</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568115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righ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9"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par>
                                <p:cTn id="60" presetID="2" presetClass="entr" presetSubtype="9"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0-#ppt_w/2"/>
                                          </p:val>
                                        </p:tav>
                                        <p:tav tm="100000">
                                          <p:val>
                                            <p:strVal val="#ppt_x"/>
                                          </p:val>
                                        </p:tav>
                                      </p:tavLst>
                                    </p:anim>
                                    <p:anim calcmode="lin" valueType="num">
                                      <p:cBhvr additive="base">
                                        <p:cTn id="63" dur="500" fill="hold"/>
                                        <p:tgtEl>
                                          <p:spTgt spid="8"/>
                                        </p:tgtEl>
                                        <p:attrNameLst>
                                          <p:attrName>ppt_y</p:attrName>
                                        </p:attrNameLst>
                                      </p:cBhvr>
                                      <p:tavLst>
                                        <p:tav tm="0">
                                          <p:val>
                                            <p:strVal val="0-#ppt_h/2"/>
                                          </p:val>
                                        </p:tav>
                                        <p:tav tm="100000">
                                          <p:val>
                                            <p:strVal val="#ppt_y"/>
                                          </p:val>
                                        </p:tav>
                                      </p:tavLst>
                                    </p:anim>
                                  </p:childTnLst>
                                </p:cTn>
                              </p:par>
                              <p:par>
                                <p:cTn id="64" presetID="2" presetClass="entr" presetSubtype="9"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9" grpId="0"/>
      <p:bldP spid="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4181-165C-0244-B327-BFEFD371AD4C}"/>
              </a:ext>
            </a:extLst>
          </p:cNvPr>
          <p:cNvSpPr>
            <a:spLocks noGrp="1"/>
          </p:cNvSpPr>
          <p:nvPr>
            <p:ph type="title"/>
          </p:nvPr>
        </p:nvSpPr>
        <p:spPr/>
        <p:txBody>
          <a:bodyPr/>
          <a:lstStyle/>
          <a:p>
            <a:r>
              <a:rPr lang="en-US" dirty="0"/>
              <a:t>Reasoning about Time and Events</a:t>
            </a:r>
          </a:p>
        </p:txBody>
      </p:sp>
      <p:sp>
        <p:nvSpPr>
          <p:cNvPr id="4" name="Slide Number Placeholder 3">
            <a:extLst>
              <a:ext uri="{FF2B5EF4-FFF2-40B4-BE49-F238E27FC236}">
                <a16:creationId xmlns:a16="http://schemas.microsoft.com/office/drawing/2014/main" id="{D021AB7B-EDCA-774A-BF43-378A657DCF0B}"/>
              </a:ext>
            </a:extLst>
          </p:cNvPr>
          <p:cNvSpPr>
            <a:spLocks noGrp="1"/>
          </p:cNvSpPr>
          <p:nvPr>
            <p:ph type="sldNum" idx="12"/>
          </p:nvPr>
        </p:nvSpPr>
        <p:spPr>
          <a:xfrm>
            <a:off x="6457950" y="6306247"/>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300" b="0" i="0" u="none" strike="noStrike" cap="none">
                <a:solidFill>
                  <a:srgbClr val="23262E"/>
                </a:solidFill>
                <a:latin typeface="Calibri"/>
                <a:ea typeface="Calibri"/>
                <a:cs typeface="Calibri"/>
                <a:sym typeface="Calibri"/>
              </a:defRPr>
            </a:lvl9pPr>
          </a:lstStyle>
          <a:p>
            <a:pPr algn="r"/>
            <a:fld id="{00000000-1234-1234-1234-123412341234}" type="slidenum">
              <a:rPr lang="en-US" smtClean="0"/>
              <a:pPr algn="r"/>
              <a:t>15</a:t>
            </a:fld>
            <a:endParaRPr lang="en-US"/>
          </a:p>
        </p:txBody>
      </p:sp>
      <p:sp>
        <p:nvSpPr>
          <p:cNvPr id="5" name="Content Placeholder 2">
            <a:extLst>
              <a:ext uri="{FF2B5EF4-FFF2-40B4-BE49-F238E27FC236}">
                <a16:creationId xmlns:a16="http://schemas.microsoft.com/office/drawing/2014/main" id="{6CA97126-43DD-494A-9332-82CE5798A022}"/>
              </a:ext>
            </a:extLst>
          </p:cNvPr>
          <p:cNvSpPr txBox="1">
            <a:spLocks/>
          </p:cNvSpPr>
          <p:nvPr/>
        </p:nvSpPr>
        <p:spPr>
          <a:xfrm>
            <a:off x="1826878" y="1885636"/>
            <a:ext cx="4296416" cy="1599461"/>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In Los Angeles that lesson was brought home today when tons of earth </a:t>
            </a:r>
            <a:r>
              <a:rPr lang="en-US" sz="1400" b="1" i="1" dirty="0">
                <a:solidFill>
                  <a:srgbClr val="FF0000"/>
                </a:solidFill>
                <a:latin typeface="Calibri" panose="020F0502020204030204" pitchFamily="34" charset="0"/>
                <a:cs typeface="Calibri" panose="020F0502020204030204" pitchFamily="34" charset="0"/>
              </a:rPr>
              <a:t>cascaded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down a hillside, </a:t>
            </a:r>
            <a:r>
              <a:rPr lang="en-US" sz="1400" b="1" i="1" dirty="0">
                <a:solidFill>
                  <a:srgbClr val="FF0000"/>
                </a:solidFill>
                <a:latin typeface="Calibri" panose="020F0502020204030204" pitchFamily="34" charset="0"/>
                <a:cs typeface="Calibri" panose="020F0502020204030204" pitchFamily="34" charset="0"/>
              </a:rPr>
              <a:t>ripping</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two houses from their foundations. No one was </a:t>
            </a:r>
            <a:r>
              <a:rPr lang="en-US" sz="1400" b="1" i="1" dirty="0">
                <a:solidFill>
                  <a:srgbClr val="FF0000"/>
                </a:solidFill>
                <a:latin typeface="Calibri" panose="020F0502020204030204" pitchFamily="34" charset="0"/>
                <a:cs typeface="Calibri" panose="020F0502020204030204" pitchFamily="34" charset="0"/>
              </a:rPr>
              <a:t>hurt</a:t>
            </a:r>
            <a:r>
              <a:rPr lang="en-US" sz="1400" i="1" dirty="0">
                <a:latin typeface="Calibri" panose="020F0502020204030204" pitchFamily="34" charset="0"/>
                <a:cs typeface="Calibri" panose="020F0502020204030204" pitchFamily="34" charset="0"/>
              </a:rPr>
              <a:t>, but firefighters </a:t>
            </a:r>
            <a:r>
              <a:rPr lang="en-US" sz="1400" b="1" i="1" dirty="0">
                <a:solidFill>
                  <a:srgbClr val="FF0000"/>
                </a:solidFill>
                <a:latin typeface="Calibri" panose="020F0502020204030204" pitchFamily="34" charset="0"/>
                <a:cs typeface="Calibri" panose="020F0502020204030204" pitchFamily="34" charset="0"/>
              </a:rPr>
              <a:t>ordered</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evacuation of nearby homes and said they'll </a:t>
            </a:r>
            <a:r>
              <a:rPr lang="en-US" sz="1400" b="1" i="1" dirty="0">
                <a:solidFill>
                  <a:srgbClr val="FF0000"/>
                </a:solidFill>
                <a:latin typeface="Calibri" panose="020F0502020204030204" pitchFamily="34" charset="0"/>
                <a:cs typeface="Calibri" panose="020F0502020204030204" pitchFamily="34" charset="0"/>
              </a:rPr>
              <a:t>monitor</a:t>
            </a:r>
            <a:r>
              <a:rPr lang="en-US" sz="1400" i="1" dirty="0">
                <a:solidFill>
                  <a:srgbClr val="FF0000"/>
                </a:solidFill>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the shifting ground until March 23</a:t>
            </a:r>
            <a:r>
              <a:rPr lang="en-US" sz="1400" i="1" baseline="30000" dirty="0">
                <a:latin typeface="Calibri" panose="020F0502020204030204" pitchFamily="34" charset="0"/>
                <a:cs typeface="Calibri" panose="020F0502020204030204" pitchFamily="34" charset="0"/>
              </a:rPr>
              <a:t>rd</a:t>
            </a:r>
            <a:r>
              <a:rPr lang="en-US" sz="1400" i="1"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3BF097D-EC65-F941-8837-3A8FD1DB2B98}"/>
              </a:ext>
            </a:extLst>
          </p:cNvPr>
          <p:cNvPicPr>
            <a:picLocks noChangeAspect="1"/>
          </p:cNvPicPr>
          <p:nvPr/>
        </p:nvPicPr>
        <p:blipFill>
          <a:blip r:embed="rId2"/>
          <a:stretch>
            <a:fillRect/>
          </a:stretch>
        </p:blipFill>
        <p:spPr>
          <a:xfrm>
            <a:off x="1701491" y="3209481"/>
            <a:ext cx="2761150" cy="1444406"/>
          </a:xfrm>
          <a:prstGeom prst="rect">
            <a:avLst/>
          </a:prstGeom>
        </p:spPr>
      </p:pic>
      <p:pic>
        <p:nvPicPr>
          <p:cNvPr id="9" name="Picture 8">
            <a:extLst>
              <a:ext uri="{FF2B5EF4-FFF2-40B4-BE49-F238E27FC236}">
                <a16:creationId xmlns:a16="http://schemas.microsoft.com/office/drawing/2014/main" id="{0685FDDD-AA09-094D-8CCA-62E21726F9C5}"/>
              </a:ext>
            </a:extLst>
          </p:cNvPr>
          <p:cNvPicPr>
            <a:picLocks noChangeAspect="1"/>
          </p:cNvPicPr>
          <p:nvPr/>
        </p:nvPicPr>
        <p:blipFill rotWithShape="1">
          <a:blip r:embed="rId3"/>
          <a:srcRect l="4458" t="5842" r="7150" b="2125"/>
          <a:stretch/>
        </p:blipFill>
        <p:spPr>
          <a:xfrm>
            <a:off x="4516278" y="3226596"/>
            <a:ext cx="3520635" cy="3431128"/>
          </a:xfrm>
          <a:prstGeom prst="rect">
            <a:avLst/>
          </a:prstGeom>
          <a:ln>
            <a:solidFill>
              <a:srgbClr val="FF0000"/>
            </a:solidFill>
          </a:ln>
        </p:spPr>
      </p:pic>
      <p:sp>
        <p:nvSpPr>
          <p:cNvPr id="10" name="Content Placeholder 2">
            <a:extLst>
              <a:ext uri="{FF2B5EF4-FFF2-40B4-BE49-F238E27FC236}">
                <a16:creationId xmlns:a16="http://schemas.microsoft.com/office/drawing/2014/main" id="{E902638C-9BE5-4948-8222-8B3966AF44B7}"/>
              </a:ext>
            </a:extLst>
          </p:cNvPr>
          <p:cNvSpPr txBox="1">
            <a:spLocks/>
          </p:cNvSpPr>
          <p:nvPr/>
        </p:nvSpPr>
        <p:spPr>
          <a:xfrm>
            <a:off x="1922414" y="932889"/>
            <a:ext cx="4118995" cy="935686"/>
          </a:xfrm>
          <a:prstGeom prst="rect">
            <a:avLst/>
          </a:prstGeom>
          <a:solidFill>
            <a:srgbClr val="FFFFCC"/>
          </a:solidFill>
          <a:ln>
            <a:solidFill>
              <a:schemeClr val="accent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lvl="8" indent="-285750">
              <a:spcBef>
                <a:spcPts val="300"/>
              </a:spcBef>
              <a:buClr>
                <a:schemeClr val="tx1"/>
              </a:buClr>
              <a:buFont typeface="Wingdings" panose="05000000000000000000" pitchFamily="2" charset="2"/>
              <a:buChar char="§"/>
            </a:pPr>
            <a:r>
              <a:rPr lang="en-US" dirty="0">
                <a:latin typeface="Calibri" panose="020F0502020204030204" pitchFamily="34" charset="0"/>
                <a:cs typeface="Calibri" panose="020F0502020204030204" pitchFamily="34" charset="0"/>
              </a:rPr>
              <a:t>Temporal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Hierarchical relations between events</a:t>
            </a:r>
          </a:p>
          <a:p>
            <a:pPr marL="285750" lvl="1" indent="-285750">
              <a:spcBef>
                <a:spcPts val="300"/>
              </a:spcBef>
              <a:buClr>
                <a:schemeClr val="tx1"/>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Temporal Commonsense</a:t>
            </a:r>
            <a:endParaRPr lang="en-US" dirty="0"/>
          </a:p>
        </p:txBody>
      </p:sp>
      <p:sp>
        <p:nvSpPr>
          <p:cNvPr id="11" name="Content Placeholder 2">
            <a:extLst>
              <a:ext uri="{FF2B5EF4-FFF2-40B4-BE49-F238E27FC236}">
                <a16:creationId xmlns:a16="http://schemas.microsoft.com/office/drawing/2014/main" id="{D538FEFF-D98F-6C44-B721-18837FD80C52}"/>
              </a:ext>
            </a:extLst>
          </p:cNvPr>
          <p:cNvSpPr txBox="1">
            <a:spLocks/>
          </p:cNvSpPr>
          <p:nvPr/>
        </p:nvSpPr>
        <p:spPr>
          <a:xfrm>
            <a:off x="6380830" y="932889"/>
            <a:ext cx="3862519" cy="952746"/>
          </a:xfrm>
          <a:prstGeom prst="rect">
            <a:avLst/>
          </a:prstGeom>
          <a:solidFill>
            <a:srgbClr val="FFFFCC"/>
          </a:solidFill>
          <a:ln>
            <a:solidFill>
              <a:schemeClr val="accent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rgbClr val="3A3838"/>
              </a:buClr>
              <a:buSzPts val="1800"/>
              <a:buFont typeface="Noto Sans Symbols"/>
              <a:buChar char="■"/>
              <a:defRPr sz="24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400"/>
              </a:spcBef>
              <a:spcAft>
                <a:spcPts val="0"/>
              </a:spcAft>
              <a:buClr>
                <a:srgbClr val="3A3838"/>
              </a:buClr>
              <a:buSzPts val="16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02894" algn="l" rtl="0">
              <a:lnSpc>
                <a:spcPct val="100000"/>
              </a:lnSpc>
              <a:spcBef>
                <a:spcPts val="360"/>
              </a:spcBef>
              <a:spcAft>
                <a:spcPts val="0"/>
              </a:spcAft>
              <a:buClr>
                <a:srgbClr val="3A3838"/>
              </a:buClr>
              <a:buSzPts val="117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9719" algn="l" rtl="0">
              <a:lnSpc>
                <a:spcPct val="100000"/>
              </a:lnSpc>
              <a:spcBef>
                <a:spcPts val="320"/>
              </a:spcBef>
              <a:spcAft>
                <a:spcPts val="0"/>
              </a:spcAft>
              <a:buClr>
                <a:srgbClr val="3A3838"/>
              </a:buClr>
              <a:buSzPts val="112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rgbClr val="3A3838"/>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285750" indent="-285750">
              <a:buSzPct val="100000"/>
            </a:pPr>
            <a:r>
              <a:rPr lang="en-US" sz="1600" dirty="0">
                <a:latin typeface="Calibri" panose="020F0502020204030204" pitchFamily="34" charset="0"/>
                <a:cs typeface="Calibri" panose="020F0502020204030204" pitchFamily="34" charset="0"/>
              </a:rPr>
              <a:t>Study them independently and develop approaches to study them as interrelated tasks: Situations</a:t>
            </a:r>
          </a:p>
        </p:txBody>
      </p:sp>
      <p:pic>
        <p:nvPicPr>
          <p:cNvPr id="12" name="Picture 11">
            <a:extLst>
              <a:ext uri="{FF2B5EF4-FFF2-40B4-BE49-F238E27FC236}">
                <a16:creationId xmlns:a16="http://schemas.microsoft.com/office/drawing/2014/main" id="{C4B00E72-1157-0049-9D48-E50E908F0F0E}"/>
              </a:ext>
            </a:extLst>
          </p:cNvPr>
          <p:cNvPicPr>
            <a:picLocks noChangeAspect="1"/>
          </p:cNvPicPr>
          <p:nvPr/>
        </p:nvPicPr>
        <p:blipFill rotWithShape="1">
          <a:blip r:embed="rId4"/>
          <a:srcRect l="13245" t="39006" r="14559" b="5978"/>
          <a:stretch/>
        </p:blipFill>
        <p:spPr>
          <a:xfrm>
            <a:off x="8124092" y="3188744"/>
            <a:ext cx="2407431" cy="1978280"/>
          </a:xfrm>
          <a:prstGeom prst="rect">
            <a:avLst/>
          </a:prstGeom>
        </p:spPr>
      </p:pic>
      <p:sp>
        <p:nvSpPr>
          <p:cNvPr id="13" name="Content Placeholder 2">
            <a:extLst>
              <a:ext uri="{FF2B5EF4-FFF2-40B4-BE49-F238E27FC236}">
                <a16:creationId xmlns:a16="http://schemas.microsoft.com/office/drawing/2014/main" id="{EDD6EC54-36AC-A342-B653-182412ADAEE9}"/>
              </a:ext>
            </a:extLst>
          </p:cNvPr>
          <p:cNvSpPr txBox="1">
            <a:spLocks/>
          </p:cNvSpPr>
          <p:nvPr/>
        </p:nvSpPr>
        <p:spPr>
          <a:xfrm>
            <a:off x="6339886" y="1925216"/>
            <a:ext cx="3943349" cy="1420162"/>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None/>
            </a:pPr>
            <a:r>
              <a:rPr lang="en-US" sz="1400" i="1" dirty="0">
                <a:latin typeface="Calibri" panose="020F0502020204030204" pitchFamily="34" charset="0"/>
                <a:cs typeface="Calibri" panose="020F0502020204030204" pitchFamily="34" charset="0"/>
              </a:rPr>
              <a:t>U.S. President Barack Obama </a:t>
            </a:r>
            <a:r>
              <a:rPr lang="en-US" sz="1400" b="1" i="1" dirty="0">
                <a:solidFill>
                  <a:srgbClr val="FF0000"/>
                </a:solidFill>
                <a:latin typeface="Calibri" panose="020F0502020204030204" pitchFamily="34" charset="0"/>
                <a:cs typeface="Calibri" panose="020F0502020204030204" pitchFamily="34" charset="0"/>
              </a:rPr>
              <a:t>sparred</a:t>
            </a:r>
            <a:r>
              <a:rPr lang="en-US" sz="1400" i="1" dirty="0">
                <a:latin typeface="Calibri" panose="020F0502020204030204" pitchFamily="34" charset="0"/>
                <a:cs typeface="Calibri" panose="020F0502020204030204" pitchFamily="34" charset="0"/>
              </a:rPr>
              <a:t> with Russia’s Vladimir Putin over how to end the </a:t>
            </a:r>
            <a:r>
              <a:rPr lang="en-US" sz="1400" b="1" i="1" dirty="0">
                <a:solidFill>
                  <a:srgbClr val="FF0000"/>
                </a:solidFill>
                <a:latin typeface="Calibri" panose="020F0502020204030204" pitchFamily="34" charset="0"/>
                <a:cs typeface="Calibri" panose="020F0502020204030204" pitchFamily="34" charset="0"/>
              </a:rPr>
              <a:t>war</a:t>
            </a:r>
            <a:r>
              <a:rPr lang="en-US" sz="1400" i="1" dirty="0">
                <a:latin typeface="Calibri" panose="020F0502020204030204" pitchFamily="34" charset="0"/>
                <a:cs typeface="Calibri" panose="020F0502020204030204" pitchFamily="34" charset="0"/>
              </a:rPr>
              <a:t> in Syria on Monday during an icy </a:t>
            </a:r>
            <a:r>
              <a:rPr lang="en-US" sz="1400" b="1" i="1" dirty="0">
                <a:solidFill>
                  <a:srgbClr val="FF0000"/>
                </a:solidFill>
                <a:latin typeface="Calibri" panose="020F0502020204030204" pitchFamily="34" charset="0"/>
                <a:cs typeface="Calibri" panose="020F0502020204030204" pitchFamily="34" charset="0"/>
              </a:rPr>
              <a:t>encounter</a:t>
            </a:r>
            <a:r>
              <a:rPr lang="en-US" sz="1400" i="1" dirty="0">
                <a:latin typeface="Calibri" panose="020F0502020204030204" pitchFamily="34" charset="0"/>
                <a:cs typeface="Calibri" panose="020F0502020204030204" pitchFamily="34" charset="0"/>
              </a:rPr>
              <a:t> at a G8 </a:t>
            </a:r>
            <a:r>
              <a:rPr lang="en-US" sz="1400" b="1" i="1" dirty="0">
                <a:solidFill>
                  <a:srgbClr val="FF0000"/>
                </a:solidFill>
                <a:latin typeface="Calibri" panose="020F0502020204030204" pitchFamily="34" charset="0"/>
                <a:cs typeface="Calibri" panose="020F0502020204030204" pitchFamily="34" charset="0"/>
              </a:rPr>
              <a:t>summit</a:t>
            </a:r>
            <a:r>
              <a:rPr lang="en-US" sz="1400" i="1" dirty="0">
                <a:latin typeface="Calibri" panose="020F0502020204030204" pitchFamily="34" charset="0"/>
                <a:cs typeface="Calibri" panose="020F0502020204030204" pitchFamily="34" charset="0"/>
              </a:rPr>
              <a:t>. </a:t>
            </a:r>
            <a:r>
              <a:rPr lang="en-US" sz="1400" b="1" i="1" dirty="0">
                <a:solidFill>
                  <a:srgbClr val="FF0000"/>
                </a:solidFill>
                <a:latin typeface="Calibri" panose="020F0502020204030204" pitchFamily="34" charset="0"/>
                <a:cs typeface="Calibri" panose="020F0502020204030204" pitchFamily="34" charset="0"/>
              </a:rPr>
              <a:t>Speaking</a:t>
            </a:r>
            <a:r>
              <a:rPr lang="en-US" sz="1400" i="1" dirty="0">
                <a:latin typeface="Calibri" panose="020F0502020204030204" pitchFamily="34" charset="0"/>
                <a:cs typeface="Calibri" panose="020F0502020204030204" pitchFamily="34" charset="0"/>
              </a:rPr>
              <a:t> after </a:t>
            </a:r>
            <a:r>
              <a:rPr lang="en-US" sz="1400" b="1" i="1" dirty="0">
                <a:solidFill>
                  <a:srgbClr val="FF0000"/>
                </a:solidFill>
                <a:latin typeface="Calibri" panose="020F0502020204030204" pitchFamily="34" charset="0"/>
                <a:cs typeface="Calibri" panose="020F0502020204030204" pitchFamily="34" charset="0"/>
              </a:rPr>
              <a:t>talks</a:t>
            </a:r>
            <a:r>
              <a:rPr lang="en-US" sz="1400" i="1" dirty="0">
                <a:latin typeface="Calibri" panose="020F0502020204030204" pitchFamily="34" charset="0"/>
                <a:cs typeface="Calibri" panose="020F0502020204030204" pitchFamily="34" charset="0"/>
              </a:rPr>
              <a:t> with Obama, Putin </a:t>
            </a:r>
            <a:r>
              <a:rPr lang="en-US" sz="1400" b="1" i="1" dirty="0">
                <a:solidFill>
                  <a:srgbClr val="FF0000"/>
                </a:solidFill>
                <a:latin typeface="Calibri" panose="020F0502020204030204" pitchFamily="34" charset="0"/>
                <a:cs typeface="Calibri" panose="020F0502020204030204" pitchFamily="34" charset="0"/>
              </a:rPr>
              <a:t>said</a:t>
            </a:r>
            <a:r>
              <a:rPr lang="en-US" sz="1400" i="1" dirty="0">
                <a:latin typeface="Calibri" panose="020F0502020204030204" pitchFamily="34" charset="0"/>
                <a:cs typeface="Calibri" panose="020F0502020204030204" pitchFamily="34" charset="0"/>
              </a:rPr>
              <a:t> Moscow and Washington agreed the </a:t>
            </a:r>
            <a:r>
              <a:rPr lang="en-US" sz="1400" b="1" i="1" dirty="0">
                <a:solidFill>
                  <a:srgbClr val="FF0000"/>
                </a:solidFill>
                <a:latin typeface="Calibri" panose="020F0502020204030204" pitchFamily="34" charset="0"/>
                <a:cs typeface="Calibri" panose="020F0502020204030204" pitchFamily="34" charset="0"/>
              </a:rPr>
              <a:t>bloodshed</a:t>
            </a:r>
            <a:r>
              <a:rPr lang="en-US" sz="1400" i="1" dirty="0">
                <a:latin typeface="Calibri" panose="020F0502020204030204" pitchFamily="34" charset="0"/>
                <a:cs typeface="Calibri" panose="020F0502020204030204" pitchFamily="34" charset="0"/>
              </a:rPr>
              <a:t> must stop…</a:t>
            </a:r>
          </a:p>
        </p:txBody>
      </p:sp>
      <p:sp>
        <p:nvSpPr>
          <p:cNvPr id="14" name="Rectangle 13">
            <a:extLst>
              <a:ext uri="{FF2B5EF4-FFF2-40B4-BE49-F238E27FC236}">
                <a16:creationId xmlns:a16="http://schemas.microsoft.com/office/drawing/2014/main" id="{8CBC937B-C40E-42FF-9C17-CA81D5AF81DD}"/>
              </a:ext>
            </a:extLst>
          </p:cNvPr>
          <p:cNvSpPr/>
          <p:nvPr/>
        </p:nvSpPr>
        <p:spPr>
          <a:xfrm>
            <a:off x="408297" y="4843858"/>
            <a:ext cx="3363603" cy="1754326"/>
          </a:xfrm>
          <a:prstGeom prst="rect">
            <a:avLst/>
          </a:prstGeom>
          <a:solidFill>
            <a:srgbClr val="FFFFCC"/>
          </a:solidFill>
          <a:ln>
            <a:solidFill>
              <a:schemeClr val="accent2"/>
            </a:solidFill>
          </a:ln>
        </p:spPr>
        <p:txBody>
          <a:bodyPr wrap="square">
            <a:spAutoFit/>
          </a:bodyPr>
          <a:lstStyle/>
          <a:p>
            <a:pPr marL="285750" indent="-285750">
              <a:buFont typeface="Arial" panose="020B0604020202020204" pitchFamily="34" charset="0"/>
              <a:buChar char="•"/>
            </a:pPr>
            <a:r>
              <a:rPr lang="en-US" dirty="0"/>
              <a:t>Reflects an important move in NLU from </a:t>
            </a:r>
            <a:r>
              <a:rPr lang="en-US" b="1" dirty="0"/>
              <a:t>sentence level </a:t>
            </a:r>
            <a:r>
              <a:rPr lang="en-US" dirty="0"/>
              <a:t>to event/</a:t>
            </a:r>
            <a:r>
              <a:rPr lang="en-US" b="1" dirty="0"/>
              <a:t>situation level.</a:t>
            </a:r>
          </a:p>
          <a:p>
            <a:pPr marL="285750" indent="-285750">
              <a:buFont typeface="Arial" panose="020B0604020202020204" pitchFamily="34" charset="0"/>
              <a:buChar char="•"/>
            </a:pPr>
            <a:r>
              <a:rPr lang="en-US" dirty="0"/>
              <a:t>Addresses issues in combining learning and reasoning, and supervision. </a:t>
            </a:r>
          </a:p>
        </p:txBody>
      </p:sp>
    </p:spTree>
    <p:extLst>
      <p:ext uri="{BB962C8B-B14F-4D97-AF65-F5344CB8AC3E}">
        <p14:creationId xmlns:p14="http://schemas.microsoft.com/office/powerpoint/2010/main" val="6651068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838200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3810000" y="4055518"/>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678180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2330263" y="1545403"/>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3738563" y="5053837"/>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3649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831889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8229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475198" y="5594865"/>
            <a:ext cx="9241605" cy="830997"/>
          </a:xfrm>
          <a:prstGeom prst="rect">
            <a:avLst/>
          </a:prstGeom>
          <a:noFill/>
        </p:spPr>
        <p:txBody>
          <a:bodyPr wrap="square" rtlCol="0">
            <a:spAutoFit/>
          </a:bodyPr>
          <a:lstStyle/>
          <a:p>
            <a:r>
              <a:rPr lang="en-US" sz="2400" dirty="0">
                <a:ea typeface="Century Gothic" charset="0"/>
                <a:cs typeface="Century Gothic" charset="0"/>
              </a:rPr>
              <a:t>People </a:t>
            </a:r>
            <a:r>
              <a:rPr lang="en-US" sz="2400" b="1" dirty="0">
                <a:ea typeface="Century Gothic" charset="0"/>
                <a:cs typeface="Century Gothic" charset="0"/>
              </a:rPr>
              <a:t>were</a:t>
            </a:r>
            <a:r>
              <a:rPr lang="en-US" sz="2400" dirty="0">
                <a:ea typeface="Century Gothic" charset="0"/>
                <a:cs typeface="Century Gothic" charset="0"/>
              </a:rPr>
              <a:t> </a:t>
            </a:r>
            <a:r>
              <a:rPr lang="en-US" sz="2400" b="1" dirty="0">
                <a:ea typeface="Century Gothic" charset="0"/>
                <a:cs typeface="Century Gothic" charset="0"/>
              </a:rPr>
              <a:t>angry </a:t>
            </a:r>
            <a:r>
              <a:rPr lang="en-US" sz="2400" dirty="0">
                <a:ea typeface="Century Gothic" charset="0"/>
                <a:cs typeface="Century Gothic" charset="0"/>
              </a:rPr>
              <a:t>at something (which ended in violent conflicts with the police)</a:t>
            </a:r>
            <a:r>
              <a:rPr lang="mr-IN" sz="2400" dirty="0">
                <a:ea typeface="Century Gothic" charset="0"/>
                <a:cs typeface="Century Gothic" charset="0"/>
              </a:rPr>
              <a:t>…</a:t>
            </a:r>
            <a:r>
              <a:rPr lang="en-US" sz="2400" dirty="0">
                <a:ea typeface="Century Gothic" charset="0"/>
                <a:cs typeface="Century Gothic" charset="0"/>
              </a:rPr>
              <a:t>The police finally </a:t>
            </a:r>
            <a:r>
              <a:rPr lang="en-US" sz="2400" b="1" dirty="0">
                <a:ea typeface="Century Gothic" charset="0"/>
                <a:cs typeface="Century Gothic" charset="0"/>
              </a:rPr>
              <a:t>used tear gas </a:t>
            </a:r>
            <a:r>
              <a:rPr lang="en-US" sz="2400" dirty="0">
                <a:ea typeface="Century Gothic" charset="0"/>
                <a:cs typeface="Century Gothic" charset="0"/>
              </a:rPr>
              <a:t>(to restore order).</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dirty="0"/>
              <a:t>Two Events</a:t>
            </a:r>
          </a:p>
        </p:txBody>
      </p:sp>
    </p:spTree>
    <p:extLst>
      <p:ext uri="{BB962C8B-B14F-4D97-AF65-F5344CB8AC3E}">
        <p14:creationId xmlns:p14="http://schemas.microsoft.com/office/powerpoint/2010/main" val="21987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2000"/>
                            </p:stCondLst>
                            <p:childTnLst>
                              <p:par>
                                <p:cTn id="43" presetID="22" presetClass="entr" presetSubtype="4"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Two Events</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881194" y="1570691"/>
            <a:ext cx="3062009" cy="2476525"/>
            <a:chOff x="767264" y="1019732"/>
            <a:chExt cx="3062009" cy="247652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767264" y="250565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17975"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latin typeface="+mj-lt"/>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900237" y="5773856"/>
            <a:ext cx="8391526" cy="461665"/>
          </a:xfrm>
          <a:prstGeom prst="rect">
            <a:avLst/>
          </a:prstGeom>
          <a:noFill/>
        </p:spPr>
        <p:txBody>
          <a:bodyPr wrap="square" rtlCol="0">
            <a:spAutoFit/>
          </a:bodyPr>
          <a:lstStyle/>
          <a:p>
            <a:pPr algn="ctr"/>
            <a:r>
              <a:rPr lang="en-US" sz="2400" dirty="0">
                <a:latin typeface="+mj-lt"/>
                <a:ea typeface="Century Gothic" charset="0"/>
                <a:cs typeface="Century Gothic" charset="0"/>
              </a:rPr>
              <a:t>Police </a:t>
            </a:r>
            <a:r>
              <a:rPr lang="en-US" sz="2400" b="1" dirty="0">
                <a:latin typeface="+mj-lt"/>
                <a:ea typeface="Century Gothic" charset="0"/>
                <a:cs typeface="Century Gothic" charset="0"/>
              </a:rPr>
              <a:t>used tear gas</a:t>
            </a:r>
            <a:r>
              <a:rPr lang="mr-IN" sz="2400" dirty="0">
                <a:latin typeface="+mj-lt"/>
                <a:ea typeface="Century Gothic" charset="0"/>
                <a:cs typeface="Century Gothic" charset="0"/>
              </a:rPr>
              <a:t>…</a:t>
            </a:r>
            <a:r>
              <a:rPr lang="en-US" sz="2400" dirty="0">
                <a:latin typeface="+mj-lt"/>
                <a:ea typeface="Century Gothic" charset="0"/>
                <a:cs typeface="Century Gothic" charset="0"/>
              </a:rPr>
              <a:t>People </a:t>
            </a:r>
            <a:r>
              <a:rPr lang="en-US" sz="2400" b="1" dirty="0">
                <a:latin typeface="+mj-lt"/>
                <a:ea typeface="Century Gothic" charset="0"/>
                <a:cs typeface="Century Gothic" charset="0"/>
              </a:rPr>
              <a:t>were</a:t>
            </a:r>
            <a:r>
              <a:rPr lang="en-US" sz="2400" dirty="0">
                <a:latin typeface="+mj-lt"/>
                <a:ea typeface="Century Gothic" charset="0"/>
                <a:cs typeface="Century Gothic" charset="0"/>
              </a:rPr>
              <a:t> </a:t>
            </a:r>
            <a:r>
              <a:rPr lang="en-US" sz="2400" b="1" dirty="0">
                <a:latin typeface="+mj-lt"/>
                <a:ea typeface="Century Gothic" charset="0"/>
                <a:cs typeface="Century Gothic" charset="0"/>
              </a:rPr>
              <a:t>angry</a:t>
            </a:r>
            <a:r>
              <a:rPr lang="en-US" sz="2400" dirty="0">
                <a:latin typeface="+mj-lt"/>
                <a:ea typeface="Century Gothic" charset="0"/>
                <a:cs typeface="Century Gothic" charset="0"/>
              </a:rPr>
              <a:t> at the police.</a:t>
            </a:r>
          </a:p>
        </p:txBody>
      </p:sp>
      <p:sp>
        <p:nvSpPr>
          <p:cNvPr id="3" name="Slide Number Placeholder 2">
            <a:extLst>
              <a:ext uri="{FF2B5EF4-FFF2-40B4-BE49-F238E27FC236}">
                <a16:creationId xmlns:a16="http://schemas.microsoft.com/office/drawing/2014/main" id="{3DA5DA57-16F1-46B6-885C-1DF8101B7A39}"/>
              </a:ext>
            </a:extLst>
          </p:cNvPr>
          <p:cNvSpPr>
            <a:spLocks noGrp="1"/>
          </p:cNvSpPr>
          <p:nvPr>
            <p:ph type="sldNum" sz="quarter" idx="11"/>
          </p:nvPr>
        </p:nvSpPr>
        <p:spPr/>
        <p:txBody>
          <a:bodyPr/>
          <a:lstStyle/>
          <a:p>
            <a:fld id="{BDF588C3-71D6-5D45-B118-1C664482E1C2}" type="slidenum">
              <a:rPr lang="en-US" smtClean="0"/>
              <a:t>17</a:t>
            </a:fld>
            <a:endParaRPr lang="en-US"/>
          </a:p>
        </p:txBody>
      </p:sp>
    </p:spTree>
    <p:extLst>
      <p:ext uri="{BB962C8B-B14F-4D97-AF65-F5344CB8AC3E}">
        <p14:creationId xmlns:p14="http://schemas.microsoft.com/office/powerpoint/2010/main" val="125858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3948390" y="4055518"/>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8399929" y="4080806"/>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p:txBody>
          <a:bodyPr/>
          <a:lstStyle/>
          <a:p>
            <a:r>
              <a:rPr lang="en-US" dirty="0"/>
              <a:t>Two Events</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2348190" y="1549909"/>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6920192" y="1570691"/>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2200274" y="5128736"/>
            <a:ext cx="8075942" cy="738664"/>
            <a:chOff x="676274" y="4603066"/>
            <a:chExt cx="8075942" cy="738664"/>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05029" cy="738664"/>
            </a:xfrm>
            <a:prstGeom prst="rect">
              <a:avLst/>
            </a:prstGeom>
            <a:noFill/>
            <a:ln>
              <a:noFill/>
            </a:ln>
          </p:spPr>
          <p:txBody>
            <a:bodyPr wrap="none" rtlCol="0">
              <a:spAutoFit/>
            </a:bodyPr>
            <a:lstStyle/>
            <a:p>
              <a:pPr lvl="0">
                <a:spcBef>
                  <a:spcPct val="20000"/>
                </a:spcBef>
                <a:buClr>
                  <a:srgbClr val="000080"/>
                </a:buClr>
              </a:pPr>
              <a:r>
                <a:rPr lang="en-US" sz="2400" dirty="0">
                  <a:latin typeface="+mj-lt"/>
                  <a:ea typeface="Courier" charset="0"/>
                  <a:cs typeface="Courier" charset="0"/>
                  <a:sym typeface="Wingdings" panose="05000000000000000000" pitchFamily="2" charset="2"/>
                </a:rPr>
                <a:t>Time</a:t>
              </a:r>
              <a:endParaRPr lang="en-US" sz="2400" dirty="0">
                <a:latin typeface="+mj-lt"/>
                <a:cs typeface="Calibri" panose="020F0502020204030204" pitchFamily="34" charset="0"/>
                <a:sym typeface="Wingdings" panose="05000000000000000000" pitchFamily="2" charset="2"/>
              </a:endParaRPr>
            </a:p>
            <a:p>
              <a:endParaRPr lang="en-US" dirty="0">
                <a:solidFill>
                  <a:srgbClr val="FF0000"/>
                </a:solidFill>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8328492" y="5079125"/>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8239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3885288" y="5053837"/>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3795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1963305" y="5773856"/>
            <a:ext cx="8391526" cy="830997"/>
          </a:xfrm>
          <a:prstGeom prst="rect">
            <a:avLst/>
          </a:prstGeom>
          <a:noFill/>
        </p:spPr>
        <p:txBody>
          <a:bodyPr wrap="square" rtlCol="0">
            <a:spAutoFit/>
          </a:bodyPr>
          <a:lstStyle/>
          <a:p>
            <a:r>
              <a:rPr lang="en-US" sz="2400" dirty="0">
                <a:latin typeface="+mj-lt"/>
                <a:ea typeface="Century Gothic" charset="0"/>
                <a:cs typeface="Century Gothic" charset="0"/>
              </a:rPr>
              <a:t>In natural language, we rarely see explicit </a:t>
            </a:r>
            <a:r>
              <a:rPr lang="en-US" sz="2400" b="1" dirty="0">
                <a:latin typeface="+mj-lt"/>
                <a:ea typeface="Century Gothic" charset="0"/>
                <a:cs typeface="Century Gothic" charset="0"/>
              </a:rPr>
              <a:t>timestamps</a:t>
            </a:r>
            <a:r>
              <a:rPr lang="en-US" sz="2400" dirty="0">
                <a:latin typeface="+mj-lt"/>
                <a:ea typeface="Century Gothic" charset="0"/>
                <a:cs typeface="Century Gothic" charset="0"/>
              </a:rPr>
              <a:t>, so we have to figure out the temporal order </a:t>
            </a:r>
            <a:r>
              <a:rPr lang="en-US" sz="2400" b="1" dirty="0">
                <a:latin typeface="+mj-lt"/>
                <a:ea typeface="Century Gothic" charset="0"/>
                <a:cs typeface="Century Gothic" charset="0"/>
              </a:rPr>
              <a:t>from cues in the text</a:t>
            </a:r>
            <a:r>
              <a:rPr lang="en-US" sz="2400" dirty="0">
                <a:latin typeface="+mj-lt"/>
                <a:ea typeface="Century Gothic" charset="0"/>
                <a:cs typeface="Century Gothic" charset="0"/>
              </a:rPr>
              <a:t>.</a:t>
            </a:r>
          </a:p>
        </p:txBody>
      </p:sp>
      <p:sp>
        <p:nvSpPr>
          <p:cNvPr id="3" name="Slide Number Placeholder 2">
            <a:extLst>
              <a:ext uri="{FF2B5EF4-FFF2-40B4-BE49-F238E27FC236}">
                <a16:creationId xmlns:a16="http://schemas.microsoft.com/office/drawing/2014/main" id="{0082C8B6-4965-4314-B2AB-263AE9B699B7}"/>
              </a:ext>
            </a:extLst>
          </p:cNvPr>
          <p:cNvSpPr>
            <a:spLocks noGrp="1"/>
          </p:cNvSpPr>
          <p:nvPr>
            <p:ph type="sldNum" sz="quarter" idx="11"/>
          </p:nvPr>
        </p:nvSpPr>
        <p:spPr/>
        <p:txBody>
          <a:bodyPr/>
          <a:lstStyle/>
          <a:p>
            <a:fld id="{BDF588C3-71D6-5D45-B118-1C664482E1C2}" type="slidenum">
              <a:rPr lang="en-US" smtClean="0"/>
              <a:t>18</a:t>
            </a:fld>
            <a:endParaRPr lang="en-US"/>
          </a:p>
        </p:txBody>
      </p:sp>
    </p:spTree>
    <p:extLst>
      <p:ext uri="{BB962C8B-B14F-4D97-AF65-F5344CB8AC3E}">
        <p14:creationId xmlns:p14="http://schemas.microsoft.com/office/powerpoint/2010/main" val="254496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p:txBody>
          <a:bodyPr/>
          <a:lstStyle/>
          <a:p>
            <a:r>
              <a:rPr lang="en-US" dirty="0"/>
              <a:t>Time and Events </a:t>
            </a:r>
            <a:r>
              <a:rPr lang="en-US" sz="1600" dirty="0"/>
              <a:t>[Ning et al. *SEM’2018; ACL’18, EMNLP’18, EMNLP’19]</a:t>
            </a:r>
            <a:endParaRPr lang="en-US" dirty="0"/>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19</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501154"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944024"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3"/>
          <a:stretch>
            <a:fillRect/>
          </a:stretch>
        </p:blipFill>
        <p:spPr>
          <a:xfrm>
            <a:off x="6531032"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4"/>
          <a:stretch>
            <a:fillRect/>
          </a:stretch>
        </p:blipFill>
        <p:spPr>
          <a:xfrm>
            <a:off x="6834187" y="5711567"/>
            <a:ext cx="5133975" cy="822960"/>
          </a:xfrm>
          <a:prstGeom prst="rect">
            <a:avLst/>
          </a:prstGeom>
          <a:ln>
            <a:solidFill>
              <a:schemeClr val="accent2"/>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89899" y="6108502"/>
            <a:ext cx="960120"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83799" y="5740202"/>
            <a:ext cx="502920"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161721" y="2411405"/>
            <a:ext cx="1931055" cy="1809306"/>
          </a:xfrm>
          <a:prstGeom prst="wedgeRectCallout">
            <a:avLst>
              <a:gd name="adj1" fmla="val -74624"/>
              <a:gd name="adj2" fmla="val -477"/>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How to exploit these “expectations”?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 does it impact supervision?</a:t>
            </a:r>
          </a:p>
        </p:txBody>
      </p:sp>
    </p:spTree>
    <p:extLst>
      <p:ext uri="{BB962C8B-B14F-4D97-AF65-F5344CB8AC3E}">
        <p14:creationId xmlns:p14="http://schemas.microsoft.com/office/powerpoint/2010/main" val="1951640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074" y="1066800"/>
            <a:ext cx="9101852" cy="5669280"/>
          </a:xfrm>
          <a:prstGeom prst="rect">
            <a:avLst/>
          </a:prstGeom>
        </p:spPr>
      </p:pic>
      <p:sp>
        <p:nvSpPr>
          <p:cNvPr id="2" name="Title 1"/>
          <p:cNvSpPr>
            <a:spLocks noGrp="1"/>
          </p:cNvSpPr>
          <p:nvPr>
            <p:ph type="title"/>
          </p:nvPr>
        </p:nvSpPr>
        <p:spPr/>
        <p:txBody>
          <a:bodyPr/>
          <a:lstStyle/>
          <a:p>
            <a:r>
              <a:rPr lang="en-US" dirty="0"/>
              <a:t>Cognitive Computation Group: What We Do</a:t>
            </a:r>
          </a:p>
        </p:txBody>
      </p:sp>
      <p:sp>
        <p:nvSpPr>
          <p:cNvPr id="18" name="Content Placeholder 17"/>
          <p:cNvSpPr>
            <a:spLocks noGrp="1"/>
          </p:cNvSpPr>
          <p:nvPr>
            <p:ph idx="1"/>
          </p:nvPr>
        </p:nvSpPr>
        <p:spPr/>
        <p:txBody>
          <a:bodyPr/>
          <a:lstStyle/>
          <a:p>
            <a:endParaRPr lang="en-US" dirty="0"/>
          </a:p>
        </p:txBody>
      </p:sp>
      <p:sp>
        <p:nvSpPr>
          <p:cNvPr id="7" name="TextBox 6"/>
          <p:cNvSpPr txBox="1"/>
          <p:nvPr/>
        </p:nvSpPr>
        <p:spPr>
          <a:xfrm>
            <a:off x="6511986" y="4538245"/>
            <a:ext cx="1632856"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Representation</a:t>
            </a:r>
          </a:p>
        </p:txBody>
      </p:sp>
      <p:sp>
        <p:nvSpPr>
          <p:cNvPr id="8" name="TextBox 7"/>
          <p:cNvSpPr txBox="1"/>
          <p:nvPr/>
        </p:nvSpPr>
        <p:spPr>
          <a:xfrm>
            <a:off x="2266763" y="254606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 to Reason</a:t>
            </a:r>
          </a:p>
        </p:txBody>
      </p:sp>
      <p:sp>
        <p:nvSpPr>
          <p:cNvPr id="9" name="TextBox 8"/>
          <p:cNvSpPr txBox="1"/>
          <p:nvPr/>
        </p:nvSpPr>
        <p:spPr>
          <a:xfrm>
            <a:off x="4449000" y="2546067"/>
            <a:ext cx="1283350" cy="1200329"/>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a:t>
            </a:r>
          </a:p>
          <a:p>
            <a:pPr algn="ctr"/>
            <a:r>
              <a:rPr lang="en-US" dirty="0">
                <a:solidFill>
                  <a:srgbClr val="000080"/>
                </a:solidFill>
              </a:rPr>
              <a:t>with Incidental Supervision</a:t>
            </a:r>
            <a:endParaRPr lang="en-US" dirty="0">
              <a:solidFill>
                <a:srgbClr val="000080"/>
              </a:solidFill>
              <a:latin typeface="+mn-lt"/>
            </a:endParaRPr>
          </a:p>
        </p:txBody>
      </p:sp>
      <p:sp>
        <p:nvSpPr>
          <p:cNvPr id="10" name="TextBox 9"/>
          <p:cNvSpPr txBox="1"/>
          <p:nvPr/>
        </p:nvSpPr>
        <p:spPr>
          <a:xfrm>
            <a:off x="8144842" y="1515070"/>
            <a:ext cx="1600200"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Natural Language Understanding</a:t>
            </a:r>
          </a:p>
        </p:txBody>
      </p:sp>
      <p:sp>
        <p:nvSpPr>
          <p:cNvPr id="11" name="TextBox 10"/>
          <p:cNvSpPr txBox="1"/>
          <p:nvPr/>
        </p:nvSpPr>
        <p:spPr>
          <a:xfrm>
            <a:off x="3775306" y="5443313"/>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Grounding</a:t>
            </a:r>
          </a:p>
        </p:txBody>
      </p:sp>
      <p:sp>
        <p:nvSpPr>
          <p:cNvPr id="12" name="TextBox 11"/>
          <p:cNvSpPr txBox="1"/>
          <p:nvPr/>
        </p:nvSpPr>
        <p:spPr>
          <a:xfrm>
            <a:off x="5320380" y="543858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Psycho-linguistics</a:t>
            </a:r>
          </a:p>
        </p:txBody>
      </p:sp>
      <p:sp>
        <p:nvSpPr>
          <p:cNvPr id="13" name="TextBox 12"/>
          <p:cNvSpPr txBox="1"/>
          <p:nvPr/>
        </p:nvSpPr>
        <p:spPr>
          <a:xfrm>
            <a:off x="8556669" y="4129778"/>
            <a:ext cx="1768231"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Navigating</a:t>
            </a:r>
          </a:p>
          <a:p>
            <a:pPr algn="ctr"/>
            <a:r>
              <a:rPr lang="en-US" dirty="0">
                <a:solidFill>
                  <a:srgbClr val="000080"/>
                </a:solidFill>
                <a:latin typeface="+mn-lt"/>
              </a:rPr>
              <a:t>Information Pollution</a:t>
            </a:r>
          </a:p>
        </p:txBody>
      </p:sp>
      <p:sp>
        <p:nvSpPr>
          <p:cNvPr id="14" name="TextBox 13"/>
          <p:cNvSpPr txBox="1"/>
          <p:nvPr/>
        </p:nvSpPr>
        <p:spPr>
          <a:xfrm>
            <a:off x="6419850" y="2975890"/>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Interaction</a:t>
            </a:r>
          </a:p>
        </p:txBody>
      </p:sp>
      <p:sp>
        <p:nvSpPr>
          <p:cNvPr id="19" name="Slide Number Placeholder 18"/>
          <p:cNvSpPr>
            <a:spLocks noGrp="1"/>
          </p:cNvSpPr>
          <p:nvPr>
            <p:ph type="sldNum" sz="quarter" idx="11"/>
          </p:nvPr>
        </p:nvSpPr>
        <p:spPr/>
        <p:txBody>
          <a:bodyPr/>
          <a:lstStyle/>
          <a:p>
            <a:fld id="{BDF588C3-71D6-5D45-B118-1C664482E1C2}" type="slidenum">
              <a:rPr lang="en-US" smtClean="0"/>
              <a:t>2</a:t>
            </a:fld>
            <a:endParaRPr lang="en-US" dirty="0"/>
          </a:p>
        </p:txBody>
      </p:sp>
      <p:sp>
        <p:nvSpPr>
          <p:cNvPr id="17" name="TextBox 16">
            <a:extLst>
              <a:ext uri="{FF2B5EF4-FFF2-40B4-BE49-F238E27FC236}">
                <a16:creationId xmlns:a16="http://schemas.microsoft.com/office/drawing/2014/main" id="{C90C6D30-FB57-4AAB-9543-A18FF4B92A90}"/>
              </a:ext>
            </a:extLst>
          </p:cNvPr>
          <p:cNvSpPr txBox="1"/>
          <p:nvPr/>
        </p:nvSpPr>
        <p:spPr>
          <a:xfrm>
            <a:off x="8556670" y="2488362"/>
            <a:ext cx="1768231" cy="1569660"/>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sz="1200" dirty="0">
                <a:solidFill>
                  <a:srgbClr val="000080"/>
                </a:solidFill>
              </a:rPr>
              <a:t>Events: Time, Quantities, Space</a:t>
            </a:r>
          </a:p>
          <a:p>
            <a:pPr marL="171450" indent="-171450">
              <a:buFont typeface="Arial" panose="020B0604020202020204" pitchFamily="34" charset="0"/>
              <a:buChar char="•"/>
            </a:pPr>
            <a:r>
              <a:rPr lang="en-US" sz="1200" dirty="0">
                <a:solidFill>
                  <a:srgbClr val="000080"/>
                </a:solidFill>
              </a:rPr>
              <a:t>Semantic Typing</a:t>
            </a:r>
          </a:p>
          <a:p>
            <a:pPr marL="171450" indent="-171450">
              <a:buFont typeface="Arial" panose="020B0604020202020204" pitchFamily="34" charset="0"/>
              <a:buChar char="•"/>
            </a:pPr>
            <a:r>
              <a:rPr lang="en-US" sz="1200" dirty="0">
                <a:solidFill>
                  <a:srgbClr val="000080"/>
                </a:solidFill>
              </a:rPr>
              <a:t>Information Extraction</a:t>
            </a:r>
          </a:p>
          <a:p>
            <a:pPr marL="171450" indent="-171450">
              <a:buFont typeface="Arial" panose="020B0604020202020204" pitchFamily="34" charset="0"/>
              <a:buChar char="•"/>
            </a:pPr>
            <a:r>
              <a:rPr lang="en-US" sz="1200" dirty="0">
                <a:solidFill>
                  <a:srgbClr val="000080"/>
                </a:solidFill>
              </a:rPr>
              <a:t>Linking</a:t>
            </a:r>
          </a:p>
          <a:p>
            <a:pPr marL="171450" indent="-171450">
              <a:buFont typeface="Arial" panose="020B0604020202020204" pitchFamily="34" charset="0"/>
              <a:buChar char="•"/>
            </a:pPr>
            <a:r>
              <a:rPr lang="en-US" sz="1200" dirty="0">
                <a:solidFill>
                  <a:srgbClr val="000080"/>
                </a:solidFill>
              </a:rPr>
              <a:t>Entailment</a:t>
            </a:r>
          </a:p>
          <a:p>
            <a:pPr marL="171450" indent="-171450">
              <a:buFont typeface="Arial" panose="020B0604020202020204" pitchFamily="34" charset="0"/>
              <a:buChar char="•"/>
            </a:pPr>
            <a:r>
              <a:rPr lang="en-US" sz="1200" dirty="0">
                <a:solidFill>
                  <a:srgbClr val="000080"/>
                </a:solidFill>
              </a:rPr>
              <a:t>ESL</a:t>
            </a:r>
          </a:p>
          <a:p>
            <a:pPr marL="171450" indent="-171450">
              <a:buFont typeface="Arial" panose="020B0604020202020204" pitchFamily="34" charset="0"/>
              <a:buChar char="•"/>
            </a:pPr>
            <a:r>
              <a:rPr lang="en-US" sz="1200" dirty="0">
                <a:solidFill>
                  <a:srgbClr val="000080"/>
                </a:solidFill>
              </a:rPr>
              <a:t>Multi-Lingual NLP</a:t>
            </a:r>
          </a:p>
        </p:txBody>
      </p:sp>
      <p:sp>
        <p:nvSpPr>
          <p:cNvPr id="20" name="TextBox 19">
            <a:extLst>
              <a:ext uri="{FF2B5EF4-FFF2-40B4-BE49-F238E27FC236}">
                <a16:creationId xmlns:a16="http://schemas.microsoft.com/office/drawing/2014/main" id="{7431E69B-7DE0-4534-910A-2E62265ED450}"/>
              </a:ext>
            </a:extLst>
          </p:cNvPr>
          <p:cNvSpPr txBox="1"/>
          <p:nvPr/>
        </p:nvSpPr>
        <p:spPr>
          <a:xfrm>
            <a:off x="6855496" y="4946725"/>
            <a:ext cx="1567108" cy="461665"/>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Continuous, Symbolic,</a:t>
            </a:r>
          </a:p>
          <a:p>
            <a:r>
              <a:rPr lang="en-US" sz="1200" dirty="0">
                <a:solidFill>
                  <a:srgbClr val="000080"/>
                </a:solidFill>
              </a:rPr>
              <a:t>Multilingual </a:t>
            </a:r>
            <a:endParaRPr lang="en-US" dirty="0">
              <a:solidFill>
                <a:srgbClr val="000080"/>
              </a:solidFill>
              <a:latin typeface="+mn-lt"/>
            </a:endParaRPr>
          </a:p>
        </p:txBody>
      </p:sp>
      <p:sp>
        <p:nvSpPr>
          <p:cNvPr id="24" name="Explosion 1 3">
            <a:extLst>
              <a:ext uri="{FF2B5EF4-FFF2-40B4-BE49-F238E27FC236}">
                <a16:creationId xmlns:a16="http://schemas.microsoft.com/office/drawing/2014/main" id="{CB90339F-6CEC-41D0-967A-F6EFFB5453D4}"/>
              </a:ext>
            </a:extLst>
          </p:cNvPr>
          <p:cNvSpPr/>
          <p:nvPr/>
        </p:nvSpPr>
        <p:spPr>
          <a:xfrm>
            <a:off x="2294995" y="2774251"/>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1 3">
            <a:extLst>
              <a:ext uri="{FF2B5EF4-FFF2-40B4-BE49-F238E27FC236}">
                <a16:creationId xmlns:a16="http://schemas.microsoft.com/office/drawing/2014/main" id="{D7685E18-9822-4AAC-9149-6187A578DD65}"/>
              </a:ext>
            </a:extLst>
          </p:cNvPr>
          <p:cNvSpPr/>
          <p:nvPr/>
        </p:nvSpPr>
        <p:spPr>
          <a:xfrm>
            <a:off x="4528296" y="2623275"/>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3">
            <a:extLst>
              <a:ext uri="{FF2B5EF4-FFF2-40B4-BE49-F238E27FC236}">
                <a16:creationId xmlns:a16="http://schemas.microsoft.com/office/drawing/2014/main" id="{F801EBAD-D1B4-41EE-8CD3-774996EE3E47}"/>
              </a:ext>
            </a:extLst>
          </p:cNvPr>
          <p:cNvSpPr/>
          <p:nvPr/>
        </p:nvSpPr>
        <p:spPr>
          <a:xfrm>
            <a:off x="8418202" y="2544936"/>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FBBC377-2404-48D1-BFB3-CBE742C73F0A}"/>
              </a:ext>
            </a:extLst>
          </p:cNvPr>
          <p:cNvSpPr txBox="1"/>
          <p:nvPr/>
        </p:nvSpPr>
        <p:spPr>
          <a:xfrm>
            <a:off x="2423082" y="3230387"/>
            <a:ext cx="1178970" cy="276999"/>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Common Sense</a:t>
            </a:r>
            <a:endParaRPr lang="en-US" dirty="0">
              <a:solidFill>
                <a:srgbClr val="000080"/>
              </a:solidFill>
              <a:latin typeface="+mn-lt"/>
            </a:endParaRPr>
          </a:p>
        </p:txBody>
      </p:sp>
    </p:spTree>
    <p:extLst>
      <p:ext uri="{BB962C8B-B14F-4D97-AF65-F5344CB8AC3E}">
        <p14:creationId xmlns:p14="http://schemas.microsoft.com/office/powerpoint/2010/main" val="4087997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0-#ppt_w/2"/>
                                          </p:val>
                                        </p:tav>
                                        <p:tav tm="100000">
                                          <p:val>
                                            <p:strVal val="#ppt_x"/>
                                          </p:val>
                                        </p:tav>
                                      </p:tavLst>
                                    </p:anim>
                                    <p:anim calcmode="lin" valueType="num">
                                      <p:cBhvr additive="base">
                                        <p:cTn id="37" dur="1000" fill="hold"/>
                                        <p:tgtEl>
                                          <p:spTgt spid="24"/>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0-#ppt_w/2"/>
                                          </p:val>
                                        </p:tav>
                                        <p:tav tm="100000">
                                          <p:val>
                                            <p:strVal val="#ppt_x"/>
                                          </p:val>
                                        </p:tav>
                                      </p:tavLst>
                                    </p:anim>
                                    <p:anim calcmode="lin" valueType="num">
                                      <p:cBhvr additive="base">
                                        <p:cTn id="41" dur="10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0-#ppt_w/2"/>
                                          </p:val>
                                        </p:tav>
                                        <p:tav tm="100000">
                                          <p:val>
                                            <p:strVal val="#ppt_x"/>
                                          </p:val>
                                        </p:tav>
                                      </p:tavLst>
                                    </p:anim>
                                    <p:anim calcmode="lin" valueType="num">
                                      <p:cBhvr additive="base">
                                        <p:cTn id="4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7" grpId="0" animBg="1"/>
      <p:bldP spid="20" grpId="0" animBg="1"/>
      <p:bldP spid="24" grpId="0" animBg="1"/>
      <p:bldP spid="25" grpId="0" animBg="1"/>
      <p:bldP spid="26"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06829"/>
            <a:ext cx="10155836" cy="533400"/>
          </a:xfrm>
        </p:spPr>
        <p:txBody>
          <a:bodyPr/>
          <a:lstStyle/>
          <a:p>
            <a:r>
              <a:rPr lang="en-US" altLang="zh-TW" dirty="0"/>
              <a:t>Constrained Conditional Models</a:t>
            </a:r>
            <a:r>
              <a:rPr lang="en-US" altLang="zh-TW" sz="1400" dirty="0"/>
              <a:t> </a:t>
            </a:r>
            <a:r>
              <a:rPr lang="en-US" sz="1600" dirty="0"/>
              <a:t>[Abductive Reasoning; Chang et al.’12]</a:t>
            </a:r>
            <a:endParaRPr lang="en-US" altLang="zh-TW" sz="1600" dirty="0"/>
          </a:p>
        </p:txBody>
      </p:sp>
      <p:sp>
        <p:nvSpPr>
          <p:cNvPr id="10" name="Content Placeholder 9"/>
          <p:cNvSpPr>
            <a:spLocks noGrp="1"/>
          </p:cNvSpPr>
          <p:nvPr>
            <p:ph idx="1"/>
          </p:nvPr>
        </p:nvSpPr>
        <p:spPr>
          <a:xfrm>
            <a:off x="846389" y="4867301"/>
            <a:ext cx="11071087" cy="1821399"/>
          </a:xfrm>
          <a:ln>
            <a:solidFill>
              <a:srgbClr val="99CCFF"/>
            </a:solidFill>
          </a:ln>
        </p:spPr>
        <p:txBody>
          <a:bodyPr/>
          <a:lstStyle/>
          <a:p>
            <a:pPr>
              <a:spcBef>
                <a:spcPts val="0"/>
              </a:spcBef>
              <a:spcAft>
                <a:spcPts val="600"/>
              </a:spcAft>
            </a:pPr>
            <a:r>
              <a:rPr lang="en-US" sz="2000" dirty="0">
                <a:solidFill>
                  <a:srgbClr val="400080"/>
                </a:solidFill>
                <a:latin typeface="Calibri" pitchFamily="34" charset="0"/>
              </a:rPr>
              <a:t>Training:  </a:t>
            </a:r>
            <a:r>
              <a:rPr lang="en-US" sz="2000" dirty="0">
                <a:latin typeface="Calibri" pitchFamily="34" charset="0"/>
              </a:rPr>
              <a:t>Learning the objective function (</a:t>
            </a:r>
            <a:r>
              <a:rPr lang="en-US" sz="2000" b="1" dirty="0">
                <a:latin typeface="Calibri" pitchFamily="34" charset="0"/>
              </a:rPr>
              <a:t>w, u</a:t>
            </a:r>
            <a:r>
              <a:rPr lang="en-US" sz="2000" dirty="0">
                <a:latin typeface="Calibri" pitchFamily="34" charset="0"/>
              </a:rPr>
              <a:t>)?  Learning all the intermediate functions </a:t>
            </a:r>
            <a:r>
              <a:rPr lang="en-US" sz="2000" b="1" dirty="0">
                <a:solidFill>
                  <a:srgbClr val="000080"/>
                </a:solidFill>
                <a:latin typeface="cmmi10"/>
              </a:rPr>
              <a:t>∅(x, y)?</a:t>
            </a:r>
            <a:endParaRPr lang="en-US" sz="2000" dirty="0">
              <a:latin typeface="Calibri" pitchFamily="34" charset="0"/>
            </a:endParaRPr>
          </a:p>
          <a:p>
            <a:pPr lvl="1">
              <a:spcBef>
                <a:spcPts val="0"/>
              </a:spcBef>
              <a:spcAft>
                <a:spcPts val="600"/>
              </a:spcAft>
            </a:pPr>
            <a:r>
              <a:rPr lang="en-US" sz="1800" dirty="0">
                <a:solidFill>
                  <a:srgbClr val="000080"/>
                </a:solidFill>
                <a:latin typeface="Calibri" pitchFamily="34" charset="0"/>
              </a:rPr>
              <a:t>Joint? Decoupled? Learned/provided constraints? Hard/soft? </a:t>
            </a:r>
          </a:p>
          <a:p>
            <a:pPr lvl="1">
              <a:spcBef>
                <a:spcPts val="0"/>
              </a:spcBef>
              <a:spcAft>
                <a:spcPts val="600"/>
              </a:spcAft>
            </a:pPr>
            <a:r>
              <a:rPr lang="en-US" sz="1800" dirty="0">
                <a:solidFill>
                  <a:srgbClr val="000080"/>
                </a:solidFill>
              </a:rPr>
              <a:t>There is some understanding for when to do what</a:t>
            </a:r>
            <a:r>
              <a:rPr lang="en-US" sz="1800" dirty="0">
                <a:solidFill>
                  <a:srgbClr val="000080"/>
                </a:solidFill>
                <a:latin typeface="Calibri" pitchFamily="34" charset="0"/>
              </a:rPr>
              <a:t> [IJCAI’05]</a:t>
            </a:r>
          </a:p>
          <a:p>
            <a:pPr>
              <a:spcBef>
                <a:spcPts val="0"/>
              </a:spcBef>
              <a:spcAft>
                <a:spcPts val="600"/>
              </a:spcAft>
            </a:pPr>
            <a:r>
              <a:rPr lang="en-US" sz="2000" dirty="0">
                <a:solidFill>
                  <a:srgbClr val="400080"/>
                </a:solidFill>
                <a:latin typeface="Calibri" pitchFamily="34" charset="0"/>
              </a:rPr>
              <a:t>Reasoning: </a:t>
            </a:r>
            <a:r>
              <a:rPr lang="en-US" sz="2000" dirty="0">
                <a:latin typeface="Calibri" pitchFamily="34" charset="0"/>
              </a:rPr>
              <a:t>A way to push a </a:t>
            </a:r>
            <a:r>
              <a:rPr lang="en-US" sz="2000" b="1" dirty="0">
                <a:latin typeface="Calibri" pitchFamily="34" charset="0"/>
              </a:rPr>
              <a:t>function over learned models </a:t>
            </a:r>
            <a:r>
              <a:rPr lang="en-US" sz="2000" dirty="0">
                <a:latin typeface="Calibri" pitchFamily="34" charset="0"/>
              </a:rPr>
              <a:t>to satisfy output expectations </a:t>
            </a:r>
          </a:p>
          <a:p>
            <a:pPr lvl="1">
              <a:spcBef>
                <a:spcPts val="0"/>
              </a:spcBef>
              <a:spcAft>
                <a:spcPts val="600"/>
              </a:spcAft>
            </a:pPr>
            <a:r>
              <a:rPr lang="en-US" sz="1800" dirty="0">
                <a:latin typeface="Calibri" pitchFamily="34" charset="0"/>
              </a:rPr>
              <a:t>(can also think about expectations from a latent representation) </a:t>
            </a:r>
          </a:p>
        </p:txBody>
      </p:sp>
      <p:sp>
        <p:nvSpPr>
          <p:cNvPr id="754691" name="Rectangle 3"/>
          <p:cNvSpPr>
            <a:spLocks noChangeArrowheads="1"/>
          </p:cNvSpPr>
          <p:nvPr/>
        </p:nvSpPr>
        <p:spPr bwMode="auto">
          <a:xfrm>
            <a:off x="2057400" y="1143000"/>
            <a:ext cx="777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9900"/>
              </a:buClr>
              <a:buSzPct val="75000"/>
              <a:buFont typeface="Wingdings" pitchFamily="2" charset="2"/>
              <a:buChar char="n"/>
            </a:pPr>
            <a:endParaRPr lang="en-US" altLang="zh-TW" sz="2400" b="1">
              <a:solidFill>
                <a:srgbClr val="CC3300"/>
              </a:solidFill>
              <a:latin typeface="Calibri" pitchFamily="34" charset="0"/>
              <a:ea typeface="Arial Unicode MS" pitchFamily="34" charset="-128"/>
              <a:cs typeface="Arial Unicode MS" pitchFamily="34" charset="-128"/>
            </a:endParaRPr>
          </a:p>
        </p:txBody>
      </p:sp>
      <p:sp>
        <p:nvSpPr>
          <p:cNvPr id="754705" name="Rectangle 17"/>
          <p:cNvSpPr>
            <a:spLocks noChangeArrowheads="1"/>
          </p:cNvSpPr>
          <p:nvPr/>
        </p:nvSpPr>
        <p:spPr bwMode="auto">
          <a:xfrm>
            <a:off x="7848600" y="1562338"/>
            <a:ext cx="2590800" cy="646331"/>
          </a:xfrm>
          <a:prstGeom prst="rect">
            <a:avLst/>
          </a:prstGeom>
          <a:solidFill>
            <a:srgbClr val="FAE1AF"/>
          </a:solidFill>
          <a:ln w="9525">
            <a:solidFill>
              <a:srgbClr val="A7001B"/>
            </a:solidFill>
            <a:miter lim="800000"/>
            <a:headEnd/>
            <a:tailEnd/>
          </a:ln>
          <a:effectLst/>
        </p:spPr>
        <p:txBody>
          <a:bodyPr wrap="square">
            <a:spAutoFit/>
          </a:bodyPr>
          <a:lstStyle/>
          <a:p>
            <a:r>
              <a:rPr lang="en-US" dirty="0">
                <a:solidFill>
                  <a:srgbClr val="000080"/>
                </a:solidFill>
                <a:cs typeface="Arial" charset="0"/>
              </a:rPr>
              <a:t>Knowledge component:  </a:t>
            </a:r>
          </a:p>
          <a:p>
            <a:r>
              <a:rPr lang="en-US" dirty="0">
                <a:solidFill>
                  <a:srgbClr val="000080"/>
                </a:solidFill>
                <a:cs typeface="Arial" charset="0"/>
              </a:rPr>
              <a:t>(Soft) constraints </a:t>
            </a:r>
          </a:p>
        </p:txBody>
      </p:sp>
      <p:grpSp>
        <p:nvGrpSpPr>
          <p:cNvPr id="7" name="Group 6"/>
          <p:cNvGrpSpPr/>
          <p:nvPr/>
        </p:nvGrpSpPr>
        <p:grpSpPr>
          <a:xfrm>
            <a:off x="47875" y="1905001"/>
            <a:ext cx="5057525" cy="880292"/>
            <a:chOff x="-1857125" y="1485900"/>
            <a:chExt cx="5057525" cy="660219"/>
          </a:xfrm>
        </p:grpSpPr>
        <p:sp>
          <p:nvSpPr>
            <p:cNvPr id="61460" name="Rectangle 16"/>
            <p:cNvSpPr>
              <a:spLocks noChangeArrowheads="1"/>
            </p:cNvSpPr>
            <p:nvPr/>
          </p:nvSpPr>
          <p:spPr bwMode="auto">
            <a:xfrm>
              <a:off x="-1857125" y="1661371"/>
              <a:ext cx="3733800" cy="484748"/>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rPr>
                <a:t>A linear function over models – can be used to model any logical function</a:t>
              </a:r>
            </a:p>
          </p:txBody>
        </p:sp>
        <p:sp>
          <p:nvSpPr>
            <p:cNvPr id="61461" name="Line 22"/>
            <p:cNvSpPr>
              <a:spLocks noChangeShapeType="1"/>
            </p:cNvSpPr>
            <p:nvPr/>
          </p:nvSpPr>
          <p:spPr bwMode="auto">
            <a:xfrm flipV="1">
              <a:off x="1905000" y="1485900"/>
              <a:ext cx="1295400" cy="381813"/>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5" name="Group 4"/>
          <p:cNvGrpSpPr/>
          <p:nvPr/>
        </p:nvGrpSpPr>
        <p:grpSpPr>
          <a:xfrm>
            <a:off x="6993760" y="819834"/>
            <a:ext cx="3064640" cy="646331"/>
            <a:chOff x="5338966" y="633170"/>
            <a:chExt cx="3064640" cy="484748"/>
          </a:xfrm>
          <a:solidFill>
            <a:srgbClr val="FAE1AF"/>
          </a:solidFill>
        </p:grpSpPr>
        <p:sp>
          <p:nvSpPr>
            <p:cNvPr id="61458" name="Rectangle 18"/>
            <p:cNvSpPr>
              <a:spLocks noChangeArrowheads="1"/>
            </p:cNvSpPr>
            <p:nvPr/>
          </p:nvSpPr>
          <p:spPr bwMode="auto">
            <a:xfrm>
              <a:off x="6274374" y="633170"/>
              <a:ext cx="2129232" cy="484748"/>
            </a:xfrm>
            <a:prstGeom prst="rect">
              <a:avLst/>
            </a:prstGeom>
            <a:grp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Penalty for violating</a:t>
              </a:r>
            </a:p>
            <a:p>
              <a:r>
                <a:rPr lang="en-US" dirty="0">
                  <a:solidFill>
                    <a:srgbClr val="000000"/>
                  </a:solidFill>
                  <a:cs typeface="Arial" charset="0"/>
                </a:rPr>
                <a:t>the constraints.</a:t>
              </a:r>
            </a:p>
          </p:txBody>
        </p:sp>
        <p:sp>
          <p:nvSpPr>
            <p:cNvPr id="61459" name="Line 23"/>
            <p:cNvSpPr>
              <a:spLocks noChangeShapeType="1"/>
            </p:cNvSpPr>
            <p:nvPr/>
          </p:nvSpPr>
          <p:spPr bwMode="auto">
            <a:xfrm rot="8742848">
              <a:off x="5338966" y="794000"/>
              <a:ext cx="881691" cy="132475"/>
            </a:xfrm>
            <a:prstGeom prst="line">
              <a:avLst/>
            </a:prstGeom>
            <a:grpFill/>
            <a:ln w="38100">
              <a:solidFill>
                <a:srgbClr val="A7001B"/>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754717" name="Group 29"/>
          <p:cNvGrpSpPr>
            <a:grpSpLocks/>
          </p:cNvGrpSpPr>
          <p:nvPr/>
        </p:nvGrpSpPr>
        <p:grpSpPr bwMode="auto">
          <a:xfrm>
            <a:off x="7140035" y="1985963"/>
            <a:ext cx="3606800" cy="1239837"/>
            <a:chOff x="2995" y="1238"/>
            <a:chExt cx="2272" cy="781"/>
          </a:xfrm>
        </p:grpSpPr>
        <p:sp>
          <p:nvSpPr>
            <p:cNvPr id="61457" name="Line 24"/>
            <p:cNvSpPr>
              <a:spLocks noChangeShapeType="1"/>
            </p:cNvSpPr>
            <p:nvPr/>
          </p:nvSpPr>
          <p:spPr bwMode="auto">
            <a:xfrm flipH="1" flipV="1">
              <a:off x="3100" y="1238"/>
              <a:ext cx="432" cy="394"/>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sp>
          <p:nvSpPr>
            <p:cNvPr id="61456" name="Rectangle 19"/>
            <p:cNvSpPr>
              <a:spLocks noChangeArrowheads="1"/>
            </p:cNvSpPr>
            <p:nvPr/>
          </p:nvSpPr>
          <p:spPr bwMode="auto">
            <a:xfrm>
              <a:off x="2995" y="1612"/>
              <a:ext cx="2272" cy="40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cs typeface="Arial" charset="0"/>
                </a:rPr>
                <a:t>How far are the decisions (y) is from a “legal/expected” assignment</a:t>
              </a:r>
            </a:p>
          </p:txBody>
        </p:sp>
      </p:grpSp>
      <p:grpSp>
        <p:nvGrpSpPr>
          <p:cNvPr id="754715" name="Group 27"/>
          <p:cNvGrpSpPr>
            <a:grpSpLocks/>
          </p:cNvGrpSpPr>
          <p:nvPr/>
        </p:nvGrpSpPr>
        <p:grpSpPr bwMode="auto">
          <a:xfrm>
            <a:off x="3810000" y="1905000"/>
            <a:ext cx="2895600" cy="1320800"/>
            <a:chOff x="1200" y="1296"/>
            <a:chExt cx="1824" cy="832"/>
          </a:xfrm>
        </p:grpSpPr>
        <p:sp>
          <p:nvSpPr>
            <p:cNvPr id="61454" name="Rectangle 15"/>
            <p:cNvSpPr>
              <a:spLocks noChangeArrowheads="1"/>
            </p:cNvSpPr>
            <p:nvPr/>
          </p:nvSpPr>
          <p:spPr bwMode="auto">
            <a:xfrm>
              <a:off x="1200" y="1721"/>
              <a:ext cx="1824" cy="407"/>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80"/>
                  </a:solidFill>
                  <a:cs typeface="Arial" charset="0"/>
                </a:rPr>
                <a:t>Features, Models, </a:t>
              </a:r>
              <a:r>
                <a:rPr lang="en-US" dirty="0">
                  <a:solidFill>
                    <a:srgbClr val="400080"/>
                  </a:solidFill>
                  <a:cs typeface="Arial" charset="0"/>
                </a:rPr>
                <a:t>NN</a:t>
              </a:r>
              <a:r>
                <a:rPr lang="en-US" dirty="0">
                  <a:solidFill>
                    <a:srgbClr val="000080"/>
                  </a:solidFill>
                  <a:cs typeface="Arial" charset="0"/>
                </a:rPr>
                <a:t> </a:t>
              </a:r>
            </a:p>
            <a:p>
              <a:r>
                <a:rPr lang="en-US" dirty="0">
                  <a:solidFill>
                    <a:srgbClr val="000080"/>
                  </a:solidFill>
                  <a:cs typeface="Arial" charset="0"/>
                </a:rPr>
                <a:t>(non-linearity comes here)</a:t>
              </a:r>
            </a:p>
          </p:txBody>
        </p:sp>
        <p:sp>
          <p:nvSpPr>
            <p:cNvPr id="61455" name="Line 21"/>
            <p:cNvSpPr>
              <a:spLocks noChangeShapeType="1"/>
            </p:cNvSpPr>
            <p:nvPr/>
          </p:nvSpPr>
          <p:spPr bwMode="auto">
            <a:xfrm flipV="1">
              <a:off x="2304" y="1296"/>
              <a:ext cx="0" cy="432"/>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mc:AlternateContent xmlns:mc="http://schemas.openxmlformats.org/markup-compatibility/2006" xmlns:a14="http://schemas.microsoft.com/office/drawing/2010/main">
        <mc:Choice Requires="a14">
          <p:sp>
            <p:nvSpPr>
              <p:cNvPr id="4" name="Rectangle 3"/>
              <p:cNvSpPr/>
              <p:nvPr/>
            </p:nvSpPr>
            <p:spPr>
              <a:xfrm>
                <a:off x="2133600" y="1349994"/>
                <a:ext cx="8229600" cy="473591"/>
              </a:xfrm>
              <a:prstGeom prst="rect">
                <a:avLst/>
              </a:prstGeom>
            </p:spPr>
            <p:txBody>
              <a:bodyPr wrap="square">
                <a:spAutoFit/>
              </a:bodyPr>
              <a:lstStyle/>
              <a:p>
                <a:pPr lvl="2" eaLnBrk="0" hangingPunct="0">
                  <a:spcBef>
                    <a:spcPct val="20000"/>
                  </a:spcBef>
                  <a:buClr>
                    <a:srgbClr val="FF9900"/>
                  </a:buClr>
                  <a:buSzPct val="65000"/>
                </a:pPr>
                <a:r>
                  <a:rPr lang="en-US" sz="2400" b="1" kern="0" dirty="0">
                    <a:solidFill>
                      <a:srgbClr val="000000"/>
                    </a:solidFill>
                    <a:latin typeface="Calibri"/>
                    <a:cs typeface="Arial"/>
                  </a:rPr>
                  <a:t>y = </a:t>
                </a:r>
                <a:r>
                  <a:rPr lang="en-US" sz="2400" b="1" kern="0" dirty="0" err="1">
                    <a:solidFill>
                      <a:srgbClr val="000000"/>
                    </a:solidFill>
                    <a:latin typeface="Calibri"/>
                    <a:cs typeface="Arial"/>
                  </a:rPr>
                  <a:t>argmax</a:t>
                </a:r>
                <a:r>
                  <a:rPr lang="en-US" sz="2400" b="1" kern="0" baseline="-25000" dirty="0" err="1">
                    <a:solidFill>
                      <a:srgbClr val="000000"/>
                    </a:solidFill>
                    <a:latin typeface="Calibri"/>
                    <a:cs typeface="Arial"/>
                  </a:rPr>
                  <a:t>y</a:t>
                </a:r>
                <a:r>
                  <a:rPr lang="en-US" sz="2400" b="1" kern="0" baseline="-25000" dirty="0">
                    <a:solidFill>
                      <a:srgbClr val="000000"/>
                    </a:solidFill>
                    <a:latin typeface="Calibri"/>
                    <a:cs typeface="Arial"/>
                  </a:rPr>
                  <a:t> </a:t>
                </a:r>
                <a14:m>
                  <m:oMath xmlns:m="http://schemas.openxmlformats.org/officeDocument/2006/math">
                    <m:r>
                      <a:rPr lang="en-US" sz="2400" b="1" i="1" kern="0" baseline="-25000" dirty="0">
                        <a:solidFill>
                          <a:srgbClr val="000000"/>
                        </a:solidFill>
                        <a:latin typeface="Cambria Math" panose="02040503050406030204" pitchFamily="18" charset="0"/>
                        <a:ea typeface="Cambria Math" panose="02040503050406030204" pitchFamily="18" charset="0"/>
                        <a:cs typeface="Arial"/>
                      </a:rPr>
                      <m:t>∈</m:t>
                    </m:r>
                  </m:oMath>
                </a14:m>
                <a:r>
                  <a:rPr lang="en-US" sz="2400" b="1" kern="0" baseline="-25000" dirty="0">
                    <a:solidFill>
                      <a:srgbClr val="000000"/>
                    </a:solidFill>
                    <a:latin typeface="cmsy10"/>
                    <a:cs typeface="Arial"/>
                  </a:rPr>
                  <a:t> </a:t>
                </a:r>
                <a:r>
                  <a:rPr lang="en-US" sz="2400" b="1" kern="0" baseline="-40000" dirty="0">
                    <a:solidFill>
                      <a:srgbClr val="000000"/>
                    </a:solidFill>
                    <a:latin typeface="cmsy10"/>
                    <a:cs typeface="Arial"/>
                  </a:rPr>
                  <a:t>Y</a:t>
                </a:r>
                <a:r>
                  <a:rPr lang="en-US" sz="2400" b="1" kern="0" dirty="0">
                    <a:solidFill>
                      <a:srgbClr val="000000"/>
                    </a:solidFill>
                    <a:latin typeface="Calibri"/>
                    <a:cs typeface="Arial"/>
                  </a:rPr>
                  <a:t>  </a:t>
                </a:r>
                <a:r>
                  <a:rPr lang="en-US" sz="2400" b="1" kern="0" dirty="0" err="1">
                    <a:solidFill>
                      <a:srgbClr val="000000"/>
                    </a:solidFill>
                    <a:latin typeface="Calibri"/>
                    <a:cs typeface="Arial"/>
                  </a:rPr>
                  <a:t>w</a:t>
                </a:r>
                <a:r>
                  <a:rPr lang="en-US" sz="2400" b="1" kern="0" baseline="30000" dirty="0" err="1">
                    <a:solidFill>
                      <a:srgbClr val="000000"/>
                    </a:solidFill>
                    <a:latin typeface="Calibri"/>
                    <a:cs typeface="Arial"/>
                  </a:rPr>
                  <a:t>T</a:t>
                </a:r>
                <a14:m>
                  <m:oMath xmlns:m="http://schemas.openxmlformats.org/officeDocument/2006/math">
                    <m:r>
                      <a:rPr lang="en-US" sz="2400" b="1" i="1" kern="0" dirty="0">
                        <a:solidFill>
                          <a:srgbClr val="000000"/>
                        </a:solidFill>
                        <a:latin typeface="Cambria Math" panose="02040503050406030204" pitchFamily="18" charset="0"/>
                        <a:ea typeface="Cambria Math" panose="02040503050406030204" pitchFamily="18" charset="0"/>
                        <a:cs typeface="Arial"/>
                      </a:rPr>
                      <m:t>∅</m:t>
                    </m:r>
                  </m:oMath>
                </a14:m>
                <a:r>
                  <a:rPr lang="en-US" sz="2400" b="1" kern="0" dirty="0">
                    <a:solidFill>
                      <a:srgbClr val="000000"/>
                    </a:solidFill>
                    <a:latin typeface="Calibri"/>
                    <a:cs typeface="Arial"/>
                  </a:rPr>
                  <a:t>(x, y) + </a:t>
                </a:r>
                <a:r>
                  <a:rPr lang="en-US" sz="2400" b="1" kern="0" dirty="0" err="1">
                    <a:solidFill>
                      <a:srgbClr val="000000"/>
                    </a:solidFill>
                    <a:latin typeface="Calibri"/>
                    <a:cs typeface="Arial"/>
                  </a:rPr>
                  <a:t>u</a:t>
                </a:r>
                <a:r>
                  <a:rPr lang="en-US" sz="2400" b="1" kern="0" baseline="30000" dirty="0" err="1">
                    <a:solidFill>
                      <a:srgbClr val="000000"/>
                    </a:solidFill>
                    <a:latin typeface="Calibri"/>
                    <a:cs typeface="Arial"/>
                  </a:rPr>
                  <a:t>T</a:t>
                </a:r>
                <a:r>
                  <a:rPr lang="en-US" sz="2400" b="1" kern="0" dirty="0" err="1">
                    <a:solidFill>
                      <a:srgbClr val="000000"/>
                    </a:solidFill>
                    <a:latin typeface="cmmi10"/>
                    <a:cs typeface="Arial"/>
                  </a:rPr>
                  <a:t>C</a:t>
                </a:r>
                <a:r>
                  <a:rPr lang="en-US" sz="2400" b="1" kern="0" dirty="0">
                    <a:solidFill>
                      <a:srgbClr val="000000"/>
                    </a:solidFill>
                    <a:latin typeface="Calibri"/>
                    <a:cs typeface="Arial"/>
                  </a:rPr>
                  <a:t>(x, y) </a:t>
                </a:r>
              </a:p>
            </p:txBody>
          </p:sp>
        </mc:Choice>
        <mc:Fallback xmlns="">
          <p:sp>
            <p:nvSpPr>
              <p:cNvPr id="4" name="Rectangle 3"/>
              <p:cNvSpPr>
                <a:spLocks noRot="1" noChangeAspect="1" noMove="1" noResize="1" noEditPoints="1" noAdjustHandles="1" noChangeArrowheads="1" noChangeShapeType="1" noTextEdit="1"/>
              </p:cNvSpPr>
              <p:nvPr/>
            </p:nvSpPr>
            <p:spPr>
              <a:xfrm>
                <a:off x="2133600" y="1349994"/>
                <a:ext cx="8229600" cy="473591"/>
              </a:xfrm>
              <a:prstGeom prst="rect">
                <a:avLst/>
              </a:prstGeom>
              <a:blipFill>
                <a:blip r:embed="rId3"/>
                <a:stretch>
                  <a:fillRect t="-10256" b="-32051"/>
                </a:stretch>
              </a:blipFill>
            </p:spPr>
            <p:txBody>
              <a:bodyPr/>
              <a:lstStyle/>
              <a:p>
                <a:r>
                  <a:rPr lang="en-US">
                    <a:noFill/>
                  </a:rPr>
                  <a:t> </a:t>
                </a:r>
              </a:p>
            </p:txBody>
          </p:sp>
        </mc:Fallback>
      </mc:AlternateContent>
      <p:sp>
        <p:nvSpPr>
          <p:cNvPr id="25" name="Rectangle 18"/>
          <p:cNvSpPr>
            <a:spLocks noChangeArrowheads="1"/>
          </p:cNvSpPr>
          <p:nvPr/>
        </p:nvSpPr>
        <p:spPr bwMode="auto">
          <a:xfrm>
            <a:off x="6324600" y="1450467"/>
            <a:ext cx="1752600" cy="369332"/>
          </a:xfrm>
          <a:prstGeom prst="rect">
            <a:avLst/>
          </a:prstGeom>
          <a:solidFill>
            <a:srgbClr val="FFFFFF"/>
          </a:solidFill>
          <a:ln w="9525">
            <a:noFill/>
            <a:miter lim="800000"/>
            <a:headEnd/>
            <a:tailEnd/>
          </a:ln>
          <a:effectLst/>
        </p:spPr>
        <p:txBody>
          <a:bodyPr wrap="square">
            <a:spAutoFit/>
          </a:bodyPr>
          <a:lstStyle/>
          <a:p>
            <a:r>
              <a:rPr lang="en-US" dirty="0">
                <a:solidFill>
                  <a:srgbClr val="000000"/>
                </a:solidFill>
                <a:cs typeface="Arial" charset="0"/>
              </a:rPr>
              <a:t> </a:t>
            </a:r>
          </a:p>
        </p:txBody>
      </p:sp>
      <p:sp>
        <p:nvSpPr>
          <p:cNvPr id="28" name="Content Placeholder 9">
            <a:extLst>
              <a:ext uri="{FF2B5EF4-FFF2-40B4-BE49-F238E27FC236}">
                <a16:creationId xmlns:a16="http://schemas.microsoft.com/office/drawing/2014/main" id="{77EB7A18-EDF6-436F-A574-265A001E0DD5}"/>
              </a:ext>
            </a:extLst>
          </p:cNvPr>
          <p:cNvSpPr txBox="1">
            <a:spLocks/>
          </p:cNvSpPr>
          <p:nvPr/>
        </p:nvSpPr>
        <p:spPr bwMode="auto">
          <a:xfrm>
            <a:off x="846390" y="3354320"/>
            <a:ext cx="11071088" cy="1313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spcBef>
                <a:spcPts val="0"/>
              </a:spcBef>
              <a:spcAft>
                <a:spcPts val="600"/>
              </a:spcAft>
            </a:pPr>
            <a:r>
              <a:rPr lang="en-US" sz="2000" kern="0" dirty="0">
                <a:solidFill>
                  <a:srgbClr val="400080"/>
                </a:solidFill>
                <a:latin typeface="Calibri" pitchFamily="34" charset="0"/>
              </a:rPr>
              <a:t>What are the variables? How to represent knowledge? </a:t>
            </a:r>
          </a:p>
          <a:p>
            <a:pPr>
              <a:spcBef>
                <a:spcPts val="0"/>
              </a:spcBef>
              <a:spcAft>
                <a:spcPts val="600"/>
              </a:spcAft>
            </a:pPr>
            <a:r>
              <a:rPr lang="en-US" sz="2000" kern="0" dirty="0">
                <a:solidFill>
                  <a:srgbClr val="400080"/>
                </a:solidFill>
                <a:latin typeface="Calibri" pitchFamily="34" charset="0"/>
              </a:rPr>
              <a:t>Is it expressive enough? </a:t>
            </a:r>
          </a:p>
          <a:p>
            <a:pPr lvl="1">
              <a:spcBef>
                <a:spcPts val="0"/>
              </a:spcBef>
              <a:spcAft>
                <a:spcPts val="0"/>
              </a:spcAft>
            </a:pPr>
            <a:r>
              <a:rPr lang="en-US" sz="1600" kern="0" dirty="0">
                <a:solidFill>
                  <a:srgbClr val="400080"/>
                </a:solidFill>
                <a:latin typeface="Calibri" pitchFamily="34" charset="0"/>
              </a:rPr>
              <a:t>All Boolean functions can be represented as sets of linear constrains.</a:t>
            </a:r>
          </a:p>
          <a:p>
            <a:pPr lvl="1">
              <a:spcBef>
                <a:spcPts val="0"/>
              </a:spcBef>
              <a:spcAft>
                <a:spcPts val="0"/>
              </a:spcAft>
            </a:pPr>
            <a:r>
              <a:rPr lang="en-US" sz="1600" dirty="0">
                <a:solidFill>
                  <a:srgbClr val="000080"/>
                </a:solidFill>
              </a:rPr>
              <a:t>Any MAP problem </a:t>
            </a:r>
            <a:r>
              <a:rPr lang="en-US" sz="1600" dirty="0" err="1">
                <a:solidFill>
                  <a:srgbClr val="000080"/>
                </a:solidFill>
              </a:rPr>
              <a:t>w.r.t.</a:t>
            </a:r>
            <a:r>
              <a:rPr lang="en-US" sz="1600" dirty="0">
                <a:solidFill>
                  <a:srgbClr val="000080"/>
                </a:solidFill>
              </a:rPr>
              <a:t> any probabilistic model, can be formulated as an ILP [</a:t>
            </a:r>
            <a:r>
              <a:rPr lang="en-US" sz="1600" dirty="0" err="1">
                <a:solidFill>
                  <a:srgbClr val="000080"/>
                </a:solidFill>
              </a:rPr>
              <a:t>Roth&amp;Yih</a:t>
            </a:r>
            <a:r>
              <a:rPr lang="en-US" sz="1600" dirty="0">
                <a:solidFill>
                  <a:srgbClr val="000080"/>
                </a:solidFill>
              </a:rPr>
              <a:t> 04, </a:t>
            </a:r>
            <a:r>
              <a:rPr lang="en-US" sz="1600" dirty="0" err="1">
                <a:solidFill>
                  <a:srgbClr val="000080"/>
                </a:solidFill>
              </a:rPr>
              <a:t>Taskar</a:t>
            </a:r>
            <a:r>
              <a:rPr lang="en-US" sz="1600" dirty="0">
                <a:solidFill>
                  <a:srgbClr val="000080"/>
                </a:solidFill>
              </a:rPr>
              <a:t> 04]</a:t>
            </a:r>
          </a:p>
          <a:p>
            <a:pPr>
              <a:spcBef>
                <a:spcPts val="0"/>
              </a:spcBef>
              <a:spcAft>
                <a:spcPts val="600"/>
              </a:spcAft>
            </a:pPr>
            <a:endParaRPr lang="en-US" sz="2000" kern="0" dirty="0">
              <a:solidFill>
                <a:srgbClr val="400080"/>
              </a:solidFill>
              <a:latin typeface="Calibri" pitchFamily="34" charset="0"/>
            </a:endParaRPr>
          </a:p>
          <a:p>
            <a:pPr lvl="1">
              <a:spcBef>
                <a:spcPts val="0"/>
              </a:spcBef>
              <a:spcAft>
                <a:spcPts val="600"/>
              </a:spcAft>
            </a:pPr>
            <a:endParaRPr lang="en-US" sz="1600" kern="0" dirty="0">
              <a:latin typeface="Calibri" pitchFamily="34" charset="0"/>
            </a:endParaRPr>
          </a:p>
        </p:txBody>
      </p:sp>
      <p:sp>
        <p:nvSpPr>
          <p:cNvPr id="24" name="TextBox 23">
            <a:extLst>
              <a:ext uri="{FF2B5EF4-FFF2-40B4-BE49-F238E27FC236}">
                <a16:creationId xmlns:a16="http://schemas.microsoft.com/office/drawing/2014/main" id="{687C43B7-A106-4249-BFB5-19F1D14D28E2}"/>
              </a:ext>
            </a:extLst>
          </p:cNvPr>
          <p:cNvSpPr txBox="1"/>
          <p:nvPr/>
        </p:nvSpPr>
        <p:spPr>
          <a:xfrm>
            <a:off x="163440" y="3354320"/>
            <a:ext cx="11865120" cy="1323439"/>
          </a:xfrm>
          <a:prstGeom prst="rect">
            <a:avLst/>
          </a:prstGeom>
          <a:solidFill>
            <a:srgbClr val="FFFFCC"/>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sz="2000" dirty="0">
                <a:solidFill>
                  <a:srgbClr val="000080"/>
                </a:solidFill>
              </a:rPr>
              <a:t>Is it needed/useful in the NN era? </a:t>
            </a:r>
            <a:r>
              <a:rPr lang="en-US" sz="2000" dirty="0">
                <a:solidFill>
                  <a:srgbClr val="FF0000"/>
                </a:solidFill>
              </a:rPr>
              <a:t>Yes</a:t>
            </a:r>
            <a:r>
              <a:rPr lang="en-US" sz="2000" dirty="0">
                <a:solidFill>
                  <a:srgbClr val="000080"/>
                </a:solidFill>
              </a:rPr>
              <a:t> [Deutsch et al. CoNLL’19] ; </a:t>
            </a:r>
            <a:r>
              <a:rPr lang="en-US" sz="2000" b="1" dirty="0">
                <a:solidFill>
                  <a:srgbClr val="000080"/>
                </a:solidFill>
                <a:sym typeface="Wingdings" panose="05000000000000000000" pitchFamily="2" charset="2"/>
              </a:rPr>
              <a:t></a:t>
            </a:r>
            <a:r>
              <a:rPr lang="en-US" sz="2000" dirty="0">
                <a:solidFill>
                  <a:srgbClr val="000080"/>
                </a:solidFill>
              </a:rPr>
              <a:t> </a:t>
            </a:r>
            <a:r>
              <a:rPr lang="en-US" sz="2000" b="1" dirty="0">
                <a:solidFill>
                  <a:srgbClr val="000080"/>
                </a:solidFill>
              </a:rPr>
              <a:t>a neural implementation of CCMs </a:t>
            </a:r>
          </a:p>
          <a:p>
            <a:pPr marL="742950" lvl="1" indent="-285750">
              <a:buFont typeface="Wingdings" panose="05000000000000000000" pitchFamily="2" charset="2"/>
              <a:buChar char="§"/>
            </a:pPr>
            <a:r>
              <a:rPr lang="en-US" sz="2000" dirty="0">
                <a:solidFill>
                  <a:srgbClr val="000080"/>
                </a:solidFill>
              </a:rPr>
              <a:t>But, it’s not sufficient to support all types or reasoning we care about. </a:t>
            </a:r>
          </a:p>
          <a:p>
            <a:pPr marL="285750" indent="-285750">
              <a:buFont typeface="Wingdings" panose="05000000000000000000" pitchFamily="2" charset="2"/>
              <a:buChar char="§"/>
            </a:pPr>
            <a:r>
              <a:rPr lang="en-US" sz="2000" dirty="0">
                <a:solidFill>
                  <a:srgbClr val="000080"/>
                </a:solidFill>
              </a:rPr>
              <a:t>It has been used extensively and successfully used in many NLU tasks from IE to discourse to summarization.</a:t>
            </a:r>
          </a:p>
          <a:p>
            <a:pPr marL="285750" indent="-285750">
              <a:buFont typeface="Wingdings" panose="05000000000000000000" pitchFamily="2" charset="2"/>
              <a:buChar char="§"/>
            </a:pPr>
            <a:r>
              <a:rPr lang="en-US" sz="2000" dirty="0">
                <a:solidFill>
                  <a:srgbClr val="000080"/>
                </a:solidFill>
              </a:rPr>
              <a:t>A good starting point for thinking about further progress in natural language understanding. </a:t>
            </a:r>
          </a:p>
        </p:txBody>
      </p:sp>
      <p:sp>
        <p:nvSpPr>
          <p:cNvPr id="2" name="Slide Number Placeholder 1">
            <a:extLst>
              <a:ext uri="{FF2B5EF4-FFF2-40B4-BE49-F238E27FC236}">
                <a16:creationId xmlns:a16="http://schemas.microsoft.com/office/drawing/2014/main" id="{6F34A100-F8F7-4A5A-8478-B83545FB66AF}"/>
              </a:ext>
            </a:extLst>
          </p:cNvPr>
          <p:cNvSpPr>
            <a:spLocks noGrp="1"/>
          </p:cNvSpPr>
          <p:nvPr>
            <p:ph type="sldNum" sz="quarter" idx="11"/>
          </p:nvPr>
        </p:nvSpPr>
        <p:spPr/>
        <p:txBody>
          <a:bodyPr/>
          <a:lstStyle/>
          <a:p>
            <a:fld id="{BDF588C3-71D6-5D45-B118-1C664482E1C2}" type="slidenum">
              <a:rPr lang="en-US" smtClean="0"/>
              <a:t>20</a:t>
            </a:fld>
            <a:endParaRPr lang="en-US"/>
          </a:p>
        </p:txBody>
      </p:sp>
      <p:sp>
        <p:nvSpPr>
          <p:cNvPr id="26" name="TextBox 25">
            <a:extLst>
              <a:ext uri="{FF2B5EF4-FFF2-40B4-BE49-F238E27FC236}">
                <a16:creationId xmlns:a16="http://schemas.microsoft.com/office/drawing/2014/main" id="{8D79E832-4D4E-4227-B61F-D29DDC66CB7A}"/>
              </a:ext>
            </a:extLst>
          </p:cNvPr>
          <p:cNvSpPr txBox="1"/>
          <p:nvPr/>
        </p:nvSpPr>
        <p:spPr>
          <a:xfrm>
            <a:off x="10619674" y="889338"/>
            <a:ext cx="1392051" cy="1015663"/>
          </a:xfrm>
          <a:prstGeom prst="rect">
            <a:avLst/>
          </a:prstGeom>
          <a:noFill/>
          <a:ln>
            <a:solidFill>
              <a:srgbClr val="3366CC"/>
            </a:solidFill>
          </a:ln>
        </p:spPr>
        <p:txBody>
          <a:bodyPr wrap="square" rtlCol="0">
            <a:spAutoFit/>
          </a:bodyPr>
          <a:lstStyle/>
          <a:p>
            <a:pPr algn="ctr"/>
            <a:r>
              <a:rPr lang="en-US" sz="1200" dirty="0">
                <a:latin typeface="+mj-lt"/>
              </a:rPr>
              <a:t>Formulation goes back to (Roth &amp; Yih 2004). Also related to PR (</a:t>
            </a:r>
            <a:r>
              <a:rPr lang="en-US" sz="1200" dirty="0" err="1">
                <a:latin typeface="+mj-lt"/>
              </a:rPr>
              <a:t>Ganchev</a:t>
            </a:r>
            <a:r>
              <a:rPr lang="en-US" sz="1200" dirty="0">
                <a:latin typeface="+mj-lt"/>
              </a:rPr>
              <a:t> et al. 2010)</a:t>
            </a:r>
          </a:p>
        </p:txBody>
      </p:sp>
      <p:sp>
        <p:nvSpPr>
          <p:cNvPr id="27" name="TextBox 26">
            <a:extLst>
              <a:ext uri="{FF2B5EF4-FFF2-40B4-BE49-F238E27FC236}">
                <a16:creationId xmlns:a16="http://schemas.microsoft.com/office/drawing/2014/main" id="{73991377-A8BB-451C-BBF1-5CDA57EB17C3}"/>
              </a:ext>
            </a:extLst>
          </p:cNvPr>
          <p:cNvSpPr txBox="1"/>
          <p:nvPr/>
        </p:nvSpPr>
        <p:spPr>
          <a:xfrm>
            <a:off x="140596" y="907091"/>
            <a:ext cx="1612004" cy="646331"/>
          </a:xfrm>
          <a:prstGeom prst="rect">
            <a:avLst/>
          </a:prstGeom>
          <a:noFill/>
          <a:ln>
            <a:solidFill>
              <a:srgbClr val="3366CC"/>
            </a:solidFill>
          </a:ln>
        </p:spPr>
        <p:txBody>
          <a:bodyPr wrap="square" rtlCol="0">
            <a:spAutoFit/>
          </a:bodyPr>
          <a:lstStyle/>
          <a:p>
            <a:pPr algn="ctr"/>
            <a:r>
              <a:rPr lang="en-US" sz="1200" dirty="0">
                <a:latin typeface="+mj-lt"/>
              </a:rPr>
              <a:t>Supporting structured, knowledge intensive, NLP decisions</a:t>
            </a:r>
          </a:p>
        </p:txBody>
      </p:sp>
      <p:sp>
        <p:nvSpPr>
          <p:cNvPr id="31" name="Rectangle 30"/>
          <p:cNvSpPr/>
          <p:nvPr/>
        </p:nvSpPr>
        <p:spPr>
          <a:xfrm>
            <a:off x="1600200" y="1322339"/>
            <a:ext cx="6172200" cy="666849"/>
          </a:xfrm>
          <a:prstGeom prst="rect">
            <a:avLst/>
          </a:prstGeom>
          <a:solidFill>
            <a:srgbClr val="FAE1AF"/>
          </a:solidFill>
          <a:ln w="28575">
            <a:solidFill>
              <a:srgbClr val="A7001B"/>
            </a:solidFill>
          </a:ln>
        </p:spPr>
        <p:txBody>
          <a:bodyPr wrap="square">
            <a:spAutoFit/>
          </a:bodyPr>
          <a:lstStyle/>
          <a:p>
            <a:r>
              <a:rPr lang="en-US" sz="2400" dirty="0">
                <a:solidFill>
                  <a:srgbClr val="000080"/>
                </a:solidFill>
                <a:latin typeface="Calibri" pitchFamily="34" charset="0"/>
              </a:rPr>
              <a:t>y = </a:t>
            </a:r>
            <a:r>
              <a:rPr lang="en-US" sz="2400" dirty="0" err="1">
                <a:solidFill>
                  <a:srgbClr val="000080"/>
                </a:solidFill>
                <a:latin typeface="Calibri" pitchFamily="34" charset="0"/>
              </a:rPr>
              <a:t>argmax</a:t>
            </a:r>
            <a:r>
              <a:rPr lang="en-US" sz="2400" baseline="-25000" dirty="0" err="1">
                <a:solidFill>
                  <a:srgbClr val="000080"/>
                </a:solidFill>
                <a:latin typeface="Arial"/>
                <a:sym typeface="Symbol"/>
              </a:rPr>
              <a:t>y</a:t>
            </a:r>
            <a:r>
              <a:rPr lang="en-US" sz="2400" dirty="0">
                <a:solidFill>
                  <a:srgbClr val="000080"/>
                </a:solidFill>
              </a:rPr>
              <a:t> </a:t>
            </a:r>
            <a:r>
              <a:rPr lang="en-US" sz="2000" dirty="0">
                <a:solidFill>
                  <a:srgbClr val="000080"/>
                </a:solidFill>
                <a:latin typeface="Symbol"/>
                <a:sym typeface="Symbol"/>
              </a:rPr>
              <a:t></a:t>
            </a:r>
            <a:r>
              <a:rPr lang="en-US" sz="2000" dirty="0">
                <a:solidFill>
                  <a:srgbClr val="000080"/>
                </a:solidFill>
              </a:rPr>
              <a:t> </a:t>
            </a:r>
            <a:r>
              <a:rPr lang="en-US" sz="2000" b="1" dirty="0">
                <a:solidFill>
                  <a:srgbClr val="000080"/>
                </a:solidFill>
                <a:latin typeface="Calibri"/>
              </a:rPr>
              <a:t>1</a:t>
            </a:r>
            <a:r>
              <a:rPr lang="en-US" sz="2000" b="1" baseline="-25000" dirty="0">
                <a:solidFill>
                  <a:srgbClr val="000080"/>
                </a:solidFill>
                <a:latin typeface="cmmi10"/>
              </a:rPr>
              <a:t>∅(x, y) </a:t>
            </a:r>
            <a:r>
              <a:rPr lang="en-US" sz="2000" b="1" dirty="0" err="1">
                <a:solidFill>
                  <a:srgbClr val="000080"/>
                </a:solidFill>
                <a:latin typeface="cmmi10"/>
              </a:rPr>
              <a:t>w</a:t>
            </a:r>
            <a:r>
              <a:rPr lang="en-US" sz="2000" baseline="-25000" dirty="0" err="1">
                <a:solidFill>
                  <a:srgbClr val="000080"/>
                </a:solidFill>
                <a:latin typeface="Calibri"/>
              </a:rPr>
              <a:t>x,y</a:t>
            </a:r>
            <a:r>
              <a:rPr lang="en-US" sz="2000" baseline="-25000" dirty="0">
                <a:solidFill>
                  <a:srgbClr val="000080"/>
                </a:solidFill>
                <a:latin typeface="Calibri"/>
              </a:rPr>
              <a:t>     </a:t>
            </a:r>
            <a:r>
              <a:rPr lang="en-US" sz="2000" dirty="0">
                <a:solidFill>
                  <a:srgbClr val="000080"/>
                </a:solidFill>
                <a:latin typeface="Calibri" pitchFamily="34" charset="0"/>
              </a:rPr>
              <a:t>subject to Constraints C(</a:t>
            </a:r>
            <a:r>
              <a:rPr lang="en-US" sz="2000" dirty="0" err="1">
                <a:solidFill>
                  <a:srgbClr val="000080"/>
                </a:solidFill>
                <a:latin typeface="Calibri" pitchFamily="34" charset="0"/>
              </a:rPr>
              <a:t>x,y</a:t>
            </a:r>
            <a:r>
              <a:rPr lang="en-US" sz="2000" dirty="0">
                <a:solidFill>
                  <a:srgbClr val="000080"/>
                </a:solidFill>
                <a:latin typeface="Calibri" pitchFamily="34" charset="0"/>
              </a:rPr>
              <a:t>)</a:t>
            </a:r>
          </a:p>
          <a:p>
            <a:endParaRPr lang="en-US" sz="2000" baseline="-25000" dirty="0">
              <a:solidFill>
                <a:srgbClr val="000080"/>
              </a:solidFill>
              <a:latin typeface="Calibri"/>
            </a:endParaRPr>
          </a:p>
        </p:txBody>
      </p:sp>
      <p:sp>
        <p:nvSpPr>
          <p:cNvPr id="23" name="AutoShape 191"/>
          <p:cNvSpPr>
            <a:spLocks noChangeArrowheads="1"/>
          </p:cNvSpPr>
          <p:nvPr/>
        </p:nvSpPr>
        <p:spPr bwMode="auto">
          <a:xfrm>
            <a:off x="3543300" y="848074"/>
            <a:ext cx="2438400" cy="320040"/>
          </a:xfrm>
          <a:prstGeom prst="wedgeRectCallout">
            <a:avLst>
              <a:gd name="adj1" fmla="val -32092"/>
              <a:gd name="adj2" fmla="val 123534"/>
            </a:avLst>
          </a:prstGeom>
          <a:solidFill>
            <a:srgbClr val="FAE1AF"/>
          </a:solidFill>
          <a:ln w="9525">
            <a:solidFill>
              <a:srgbClr val="A7001B"/>
            </a:solidFill>
            <a:miter lim="800000"/>
            <a:headEnd/>
            <a:tailEnd/>
          </a:ln>
        </p:spPr>
        <p:txBody>
          <a:bodyPr/>
          <a:lstStyle/>
          <a:p>
            <a:pPr algn="ctr"/>
            <a:r>
              <a:rPr lang="en-US" b="1" dirty="0">
                <a:solidFill>
                  <a:srgbClr val="400080"/>
                </a:solidFill>
                <a:latin typeface="Calibri"/>
                <a:cs typeface="Arial" charset="0"/>
              </a:rPr>
              <a:t>Variables</a:t>
            </a:r>
            <a:r>
              <a:rPr lang="en-US" b="1" dirty="0">
                <a:solidFill>
                  <a:srgbClr val="000080"/>
                </a:solidFill>
                <a:latin typeface="Calibri"/>
                <a:cs typeface="Arial" charset="0"/>
              </a:rPr>
              <a:t> are models  </a:t>
            </a:r>
          </a:p>
        </p:txBody>
      </p:sp>
    </p:spTree>
    <p:extLst>
      <p:ext uri="{BB962C8B-B14F-4D97-AF65-F5344CB8AC3E}">
        <p14:creationId xmlns:p14="http://schemas.microsoft.com/office/powerpoint/2010/main" val="81978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5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54715"/>
                                        </p:tgtEl>
                                        <p:attrNameLst>
                                          <p:attrName>style.visibility</p:attrName>
                                        </p:attrNameLst>
                                      </p:cBhvr>
                                      <p:to>
                                        <p:strVal val="visible"/>
                                      </p:to>
                                    </p:set>
                                    <p:anim calcmode="lin" valueType="num">
                                      <p:cBhvr additive="base">
                                        <p:cTn id="11" dur="1000" fill="hold"/>
                                        <p:tgtEl>
                                          <p:spTgt spid="754715"/>
                                        </p:tgtEl>
                                        <p:attrNameLst>
                                          <p:attrName>ppt_x</p:attrName>
                                        </p:attrNameLst>
                                      </p:cBhvr>
                                      <p:tavLst>
                                        <p:tav tm="0">
                                          <p:val>
                                            <p:strVal val="0-#ppt_w/2"/>
                                          </p:val>
                                        </p:tav>
                                        <p:tav tm="100000">
                                          <p:val>
                                            <p:strVal val="#ppt_x"/>
                                          </p:val>
                                        </p:tav>
                                      </p:tavLst>
                                    </p:anim>
                                    <p:anim calcmode="lin" valueType="num">
                                      <p:cBhvr additive="base">
                                        <p:cTn id="12" dur="1000" fill="hold"/>
                                        <p:tgtEl>
                                          <p:spTgt spid="7547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754705"/>
                                        </p:tgtEl>
                                        <p:attrNameLst>
                                          <p:attrName>style.visibility</p:attrName>
                                        </p:attrNameLst>
                                      </p:cBhvr>
                                      <p:to>
                                        <p:strVal val="visible"/>
                                      </p:to>
                                    </p:set>
                                    <p:anim calcmode="lin" valueType="num">
                                      <p:cBhvr additive="base">
                                        <p:cTn id="25" dur="1000" fill="hold"/>
                                        <p:tgtEl>
                                          <p:spTgt spid="754705"/>
                                        </p:tgtEl>
                                        <p:attrNameLst>
                                          <p:attrName>ppt_x</p:attrName>
                                        </p:attrNameLst>
                                      </p:cBhvr>
                                      <p:tavLst>
                                        <p:tav tm="0">
                                          <p:val>
                                            <p:strVal val="1+#ppt_w/2"/>
                                          </p:val>
                                        </p:tav>
                                        <p:tav tm="100000">
                                          <p:val>
                                            <p:strVal val="#ppt_x"/>
                                          </p:val>
                                        </p:tav>
                                      </p:tavLst>
                                    </p:anim>
                                    <p:anim calcmode="lin" valueType="num">
                                      <p:cBhvr additive="base">
                                        <p:cTn id="26" dur="1000" fill="hold"/>
                                        <p:tgtEl>
                                          <p:spTgt spid="75470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 presetClass="entr" presetSubtype="6" fill="hold" nodeType="afterEffect">
                                  <p:stCondLst>
                                    <p:cond delay="0"/>
                                  </p:stCondLst>
                                  <p:childTnLst>
                                    <p:set>
                                      <p:cBhvr>
                                        <p:cTn id="35" dur="1" fill="hold">
                                          <p:stCondLst>
                                            <p:cond delay="0"/>
                                          </p:stCondLst>
                                        </p:cTn>
                                        <p:tgtEl>
                                          <p:spTgt spid="754717"/>
                                        </p:tgtEl>
                                        <p:attrNameLst>
                                          <p:attrName>style.visibility</p:attrName>
                                        </p:attrNameLst>
                                      </p:cBhvr>
                                      <p:to>
                                        <p:strVal val="visible"/>
                                      </p:to>
                                    </p:set>
                                    <p:anim calcmode="lin" valueType="num">
                                      <p:cBhvr additive="base">
                                        <p:cTn id="36" dur="1000" fill="hold"/>
                                        <p:tgtEl>
                                          <p:spTgt spid="754717"/>
                                        </p:tgtEl>
                                        <p:attrNameLst>
                                          <p:attrName>ppt_x</p:attrName>
                                        </p:attrNameLst>
                                      </p:cBhvr>
                                      <p:tavLst>
                                        <p:tav tm="0">
                                          <p:val>
                                            <p:strVal val="1+#ppt_w/2"/>
                                          </p:val>
                                        </p:tav>
                                        <p:tav tm="100000">
                                          <p:val>
                                            <p:strVal val="#ppt_x"/>
                                          </p:val>
                                        </p:tav>
                                      </p:tavLst>
                                    </p:anim>
                                    <p:anim calcmode="lin" valueType="num">
                                      <p:cBhvr additive="base">
                                        <p:cTn id="37" dur="1000" fill="hold"/>
                                        <p:tgtEl>
                                          <p:spTgt spid="7547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1000" fill="hold"/>
                                        <p:tgtEl>
                                          <p:spTgt spid="31"/>
                                        </p:tgtEl>
                                        <p:attrNameLst>
                                          <p:attrName>ppt_x</p:attrName>
                                        </p:attrNameLst>
                                      </p:cBhvr>
                                      <p:tavLst>
                                        <p:tav tm="0">
                                          <p:val>
                                            <p:strVal val="0-#ppt_w/2"/>
                                          </p:val>
                                        </p:tav>
                                        <p:tav tm="100000">
                                          <p:val>
                                            <p:strVal val="#ppt_x"/>
                                          </p:val>
                                        </p:tav>
                                      </p:tavLst>
                                    </p:anim>
                                    <p:anim calcmode="lin" valueType="num">
                                      <p:cBhvr additive="base">
                                        <p:cTn id="43" dur="100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754691" grpId="0" autoUpdateAnimBg="0"/>
      <p:bldP spid="754705" grpId="0" animBg="1"/>
      <p:bldP spid="25" grpId="0" animBg="1"/>
      <p:bldP spid="28" grpId="0" animBg="1"/>
      <p:bldP spid="24" grpId="0" animBg="1"/>
      <p:bldP spid="26" grpId="0" animBg="1"/>
      <p:bldP spid="31"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78FC97D-E638-7E41-AB57-FB6A9CE22C67}"/>
              </a:ext>
            </a:extLst>
          </p:cNvPr>
          <p:cNvGraphicFramePr/>
          <p:nvPr/>
        </p:nvGraphicFramePr>
        <p:xfrm>
          <a:off x="2085974" y="914400"/>
          <a:ext cx="8001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a:extLst>
              <a:ext uri="{FF2B5EF4-FFF2-40B4-BE49-F238E27FC236}">
                <a16:creationId xmlns:a16="http://schemas.microsoft.com/office/drawing/2014/main" id="{0DE2B601-8943-F34E-A685-651E19560A19}"/>
              </a:ext>
            </a:extLst>
          </p:cNvPr>
          <p:cNvSpPr/>
          <p:nvPr/>
        </p:nvSpPr>
        <p:spPr>
          <a:xfrm>
            <a:off x="3407225" y="1143000"/>
            <a:ext cx="5521111" cy="2667000"/>
          </a:xfrm>
          <a:custGeom>
            <a:avLst/>
            <a:gdLst>
              <a:gd name="connsiteX0" fmla="*/ 0 w 1482436"/>
              <a:gd name="connsiteY0" fmla="*/ 1108363 h 1108363"/>
              <a:gd name="connsiteX1" fmla="*/ 692727 w 1482436"/>
              <a:gd name="connsiteY1" fmla="*/ 720436 h 1108363"/>
              <a:gd name="connsiteX2" fmla="*/ 1482436 w 1482436"/>
              <a:gd name="connsiteY2" fmla="*/ 0 h 1108363"/>
            </a:gdLst>
            <a:ahLst/>
            <a:cxnLst>
              <a:cxn ang="0">
                <a:pos x="connsiteX0" y="connsiteY0"/>
              </a:cxn>
              <a:cxn ang="0">
                <a:pos x="connsiteX1" y="connsiteY1"/>
              </a:cxn>
              <a:cxn ang="0">
                <a:pos x="connsiteX2" y="connsiteY2"/>
              </a:cxn>
            </a:cxnLst>
            <a:rect l="l" t="t" r="r" b="b"/>
            <a:pathLst>
              <a:path w="1482436" h="1108363">
                <a:moveTo>
                  <a:pt x="0" y="1108363"/>
                </a:moveTo>
                <a:cubicBezTo>
                  <a:pt x="222827" y="1006763"/>
                  <a:pt x="445654" y="905163"/>
                  <a:pt x="692727" y="720436"/>
                </a:cubicBezTo>
                <a:cubicBezTo>
                  <a:pt x="939800" y="535709"/>
                  <a:pt x="1482436" y="0"/>
                  <a:pt x="1482436" y="0"/>
                </a:cubicBezTo>
              </a:path>
            </a:pathLst>
          </a:custGeom>
          <a:noFill/>
          <a:ln w="38100">
            <a:solidFill>
              <a:srgbClr val="A7001B"/>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1FAD4134-EE94-5746-AF3F-8ECE5D8B674F}"/>
              </a:ext>
            </a:extLst>
          </p:cNvPr>
          <p:cNvSpPr txBox="1"/>
          <p:nvPr/>
        </p:nvSpPr>
        <p:spPr>
          <a:xfrm>
            <a:off x="3263664" y="3167390"/>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Previous SOTA</a:t>
            </a:r>
          </a:p>
        </p:txBody>
      </p:sp>
      <p:grpSp>
        <p:nvGrpSpPr>
          <p:cNvPr id="2" name="Group 1">
            <a:extLst>
              <a:ext uri="{FF2B5EF4-FFF2-40B4-BE49-F238E27FC236}">
                <a16:creationId xmlns:a16="http://schemas.microsoft.com/office/drawing/2014/main" id="{E529B9F9-73CC-D646-AA6D-E9AB877092D9}"/>
              </a:ext>
            </a:extLst>
          </p:cNvPr>
          <p:cNvGrpSpPr/>
          <p:nvPr/>
        </p:nvGrpSpPr>
        <p:grpSpPr>
          <a:xfrm>
            <a:off x="4114800" y="2817552"/>
            <a:ext cx="1143000" cy="1311904"/>
            <a:chOff x="2590800" y="2817552"/>
            <a:chExt cx="1143000" cy="1311904"/>
          </a:xfrm>
        </p:grpSpPr>
        <p:sp>
          <p:nvSpPr>
            <p:cNvPr id="17" name="TextBox 16">
              <a:extLst>
                <a:ext uri="{FF2B5EF4-FFF2-40B4-BE49-F238E27FC236}">
                  <a16:creationId xmlns:a16="http://schemas.microsoft.com/office/drawing/2014/main" id="{32F66C12-074B-9F47-A822-300AD9B70BB4}"/>
                </a:ext>
              </a:extLst>
            </p:cNvPr>
            <p:cNvSpPr txBox="1"/>
            <p:nvPr/>
          </p:nvSpPr>
          <p:spPr>
            <a:xfrm>
              <a:off x="2590800" y="281755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Structured learning</a:t>
              </a:r>
            </a:p>
          </p:txBody>
        </p:sp>
        <p:sp>
          <p:nvSpPr>
            <p:cNvPr id="24" name="TextBox 23">
              <a:extLst>
                <a:ext uri="{FF2B5EF4-FFF2-40B4-BE49-F238E27FC236}">
                  <a16:creationId xmlns:a16="http://schemas.microsoft.com/office/drawing/2014/main" id="{1E333C95-5200-C940-B0FE-1AE301728476}"/>
                </a:ext>
              </a:extLst>
            </p:cNvPr>
            <p:cNvSpPr txBox="1"/>
            <p:nvPr/>
          </p:nvSpPr>
          <p:spPr>
            <a:xfrm>
              <a:off x="2590800" y="3821679"/>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+2%</a:t>
              </a:r>
            </a:p>
          </p:txBody>
        </p:sp>
      </p:grpSp>
      <p:grpSp>
        <p:nvGrpSpPr>
          <p:cNvPr id="4" name="Group 3">
            <a:extLst>
              <a:ext uri="{FF2B5EF4-FFF2-40B4-BE49-F238E27FC236}">
                <a16:creationId xmlns:a16="http://schemas.microsoft.com/office/drawing/2014/main" id="{E63FF029-45F1-2644-87FA-75FEF3FE0BCB}"/>
              </a:ext>
            </a:extLst>
          </p:cNvPr>
          <p:cNvGrpSpPr/>
          <p:nvPr/>
        </p:nvGrpSpPr>
        <p:grpSpPr>
          <a:xfrm>
            <a:off x="4901974" y="2327343"/>
            <a:ext cx="1166054" cy="1408575"/>
            <a:chOff x="3377974" y="2327342"/>
            <a:chExt cx="1166054" cy="1408575"/>
          </a:xfrm>
        </p:grpSpPr>
        <p:sp>
          <p:nvSpPr>
            <p:cNvPr id="19" name="TextBox 18">
              <a:extLst>
                <a:ext uri="{FF2B5EF4-FFF2-40B4-BE49-F238E27FC236}">
                  <a16:creationId xmlns:a16="http://schemas.microsoft.com/office/drawing/2014/main" id="{EDFB77F9-647F-DE49-87AF-C6BBB0CFA713}"/>
                </a:ext>
              </a:extLst>
            </p:cNvPr>
            <p:cNvSpPr txBox="1"/>
            <p:nvPr/>
          </p:nvSpPr>
          <p:spPr>
            <a:xfrm>
              <a:off x="3377974" y="232734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Common sense</a:t>
              </a:r>
            </a:p>
          </p:txBody>
        </p:sp>
        <p:sp>
          <p:nvSpPr>
            <p:cNvPr id="25" name="TextBox 24">
              <a:extLst>
                <a:ext uri="{FF2B5EF4-FFF2-40B4-BE49-F238E27FC236}">
                  <a16:creationId xmlns:a16="http://schemas.microsoft.com/office/drawing/2014/main" id="{213E4235-4EA4-6C41-B3C5-46BD6BC0D866}"/>
                </a:ext>
              </a:extLst>
            </p:cNvPr>
            <p:cNvSpPr txBox="1"/>
            <p:nvPr/>
          </p:nvSpPr>
          <p:spPr>
            <a:xfrm>
              <a:off x="3401028" y="3428140"/>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6" name="Group 5">
            <a:extLst>
              <a:ext uri="{FF2B5EF4-FFF2-40B4-BE49-F238E27FC236}">
                <a16:creationId xmlns:a16="http://schemas.microsoft.com/office/drawing/2014/main" id="{C9515CC4-7B13-BC44-BFD5-F665D33C05BC}"/>
              </a:ext>
            </a:extLst>
          </p:cNvPr>
          <p:cNvGrpSpPr/>
          <p:nvPr/>
        </p:nvGrpSpPr>
        <p:grpSpPr>
          <a:xfrm>
            <a:off x="5781556" y="1871507"/>
            <a:ext cx="1152645" cy="1204654"/>
            <a:chOff x="4257555" y="1871507"/>
            <a:chExt cx="1152645" cy="1204654"/>
          </a:xfrm>
        </p:grpSpPr>
        <p:sp>
          <p:nvSpPr>
            <p:cNvPr id="20" name="TextBox 19">
              <a:extLst>
                <a:ext uri="{FF2B5EF4-FFF2-40B4-BE49-F238E27FC236}">
                  <a16:creationId xmlns:a16="http://schemas.microsoft.com/office/drawing/2014/main" id="{7837CF35-9881-7E44-8272-BED47F44BBC2}"/>
                </a:ext>
              </a:extLst>
            </p:cNvPr>
            <p:cNvSpPr txBox="1"/>
            <p:nvPr/>
          </p:nvSpPr>
          <p:spPr>
            <a:xfrm>
              <a:off x="4267200" y="187150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Axes dataset</a:t>
              </a:r>
            </a:p>
          </p:txBody>
        </p:sp>
        <p:sp>
          <p:nvSpPr>
            <p:cNvPr id="26" name="TextBox 25">
              <a:extLst>
                <a:ext uri="{FF2B5EF4-FFF2-40B4-BE49-F238E27FC236}">
                  <a16:creationId xmlns:a16="http://schemas.microsoft.com/office/drawing/2014/main" id="{7FB541D6-BF19-DB42-B2CC-23B7544C8B9B}"/>
                </a:ext>
              </a:extLst>
            </p:cNvPr>
            <p:cNvSpPr txBox="1"/>
            <p:nvPr/>
          </p:nvSpPr>
          <p:spPr>
            <a:xfrm>
              <a:off x="4257555" y="276838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+11%*</a:t>
              </a:r>
            </a:p>
          </p:txBody>
        </p:sp>
      </p:grpSp>
      <p:grpSp>
        <p:nvGrpSpPr>
          <p:cNvPr id="5" name="Group 4">
            <a:extLst>
              <a:ext uri="{FF2B5EF4-FFF2-40B4-BE49-F238E27FC236}">
                <a16:creationId xmlns:a16="http://schemas.microsoft.com/office/drawing/2014/main" id="{F62E5451-C6C2-B44C-9019-B8A771319685}"/>
              </a:ext>
            </a:extLst>
          </p:cNvPr>
          <p:cNvGrpSpPr/>
          <p:nvPr/>
        </p:nvGrpSpPr>
        <p:grpSpPr>
          <a:xfrm>
            <a:off x="6591783" y="1633648"/>
            <a:ext cx="1154278" cy="1095273"/>
            <a:chOff x="5067783" y="1633647"/>
            <a:chExt cx="1154278" cy="1095273"/>
          </a:xfrm>
        </p:grpSpPr>
        <p:sp>
          <p:nvSpPr>
            <p:cNvPr id="21" name="TextBox 20">
              <a:extLst>
                <a:ext uri="{FF2B5EF4-FFF2-40B4-BE49-F238E27FC236}">
                  <a16:creationId xmlns:a16="http://schemas.microsoft.com/office/drawing/2014/main" id="{96011672-7A74-B54A-B263-2383A0352054}"/>
                </a:ext>
              </a:extLst>
            </p:cNvPr>
            <p:cNvSpPr txBox="1"/>
            <p:nvPr/>
          </p:nvSpPr>
          <p:spPr>
            <a:xfrm>
              <a:off x="5079061" y="163364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Neural + ILP</a:t>
              </a:r>
            </a:p>
          </p:txBody>
        </p:sp>
        <p:sp>
          <p:nvSpPr>
            <p:cNvPr id="27" name="TextBox 26">
              <a:extLst>
                <a:ext uri="{FF2B5EF4-FFF2-40B4-BE49-F238E27FC236}">
                  <a16:creationId xmlns:a16="http://schemas.microsoft.com/office/drawing/2014/main" id="{A1078CDE-E1CF-5B40-9522-0375E83425B8}"/>
                </a:ext>
              </a:extLst>
            </p:cNvPr>
            <p:cNvSpPr txBox="1"/>
            <p:nvPr/>
          </p:nvSpPr>
          <p:spPr>
            <a:xfrm>
              <a:off x="5067783" y="24211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grpSp>
        <p:nvGrpSpPr>
          <p:cNvPr id="7" name="Group 6">
            <a:extLst>
              <a:ext uri="{FF2B5EF4-FFF2-40B4-BE49-F238E27FC236}">
                <a16:creationId xmlns:a16="http://schemas.microsoft.com/office/drawing/2014/main" id="{B9F2C1D6-882C-6B4F-B3C0-D444939A70D7}"/>
              </a:ext>
            </a:extLst>
          </p:cNvPr>
          <p:cNvGrpSpPr/>
          <p:nvPr/>
        </p:nvGrpSpPr>
        <p:grpSpPr>
          <a:xfrm>
            <a:off x="7410592" y="1301979"/>
            <a:ext cx="1180719" cy="836633"/>
            <a:chOff x="5886591" y="1301978"/>
            <a:chExt cx="1180719" cy="836633"/>
          </a:xfrm>
        </p:grpSpPr>
        <p:sp>
          <p:nvSpPr>
            <p:cNvPr id="22" name="TextBox 21">
              <a:extLst>
                <a:ext uri="{FF2B5EF4-FFF2-40B4-BE49-F238E27FC236}">
                  <a16:creationId xmlns:a16="http://schemas.microsoft.com/office/drawing/2014/main" id="{DE2F08E5-4801-3542-964A-0F79D7872602}"/>
                </a:ext>
              </a:extLst>
            </p:cNvPr>
            <p:cNvSpPr txBox="1"/>
            <p:nvPr/>
          </p:nvSpPr>
          <p:spPr>
            <a:xfrm>
              <a:off x="5886591" y="1301978"/>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BERT</a:t>
              </a:r>
            </a:p>
          </p:txBody>
        </p:sp>
        <p:sp>
          <p:nvSpPr>
            <p:cNvPr id="28" name="TextBox 27">
              <a:extLst>
                <a:ext uri="{FF2B5EF4-FFF2-40B4-BE49-F238E27FC236}">
                  <a16:creationId xmlns:a16="http://schemas.microsoft.com/office/drawing/2014/main" id="{1ECE3DC5-4644-A74B-9303-6333C2511D32}"/>
                </a:ext>
              </a:extLst>
            </p:cNvPr>
            <p:cNvSpPr txBox="1"/>
            <p:nvPr/>
          </p:nvSpPr>
          <p:spPr>
            <a:xfrm>
              <a:off x="5924310" y="183083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31" name="Group 30">
            <a:extLst>
              <a:ext uri="{FF2B5EF4-FFF2-40B4-BE49-F238E27FC236}">
                <a16:creationId xmlns:a16="http://schemas.microsoft.com/office/drawing/2014/main" id="{A5DEDB0D-B526-DA4A-955D-809BEDE43482}"/>
              </a:ext>
            </a:extLst>
          </p:cNvPr>
          <p:cNvGrpSpPr/>
          <p:nvPr/>
        </p:nvGrpSpPr>
        <p:grpSpPr>
          <a:xfrm>
            <a:off x="8281687" y="807184"/>
            <a:ext cx="1517744" cy="1007336"/>
            <a:chOff x="6757687" y="807184"/>
            <a:chExt cx="1517744" cy="1007336"/>
          </a:xfrm>
        </p:grpSpPr>
        <p:sp>
          <p:nvSpPr>
            <p:cNvPr id="23" name="TextBox 22">
              <a:extLst>
                <a:ext uri="{FF2B5EF4-FFF2-40B4-BE49-F238E27FC236}">
                  <a16:creationId xmlns:a16="http://schemas.microsoft.com/office/drawing/2014/main" id="{7E3CA28F-D866-104B-B7AF-33839E47CF8F}"/>
                </a:ext>
              </a:extLst>
            </p:cNvPr>
            <p:cNvSpPr txBox="1"/>
            <p:nvPr/>
          </p:nvSpPr>
          <p:spPr>
            <a:xfrm>
              <a:off x="6802058" y="807184"/>
              <a:ext cx="1473373" cy="738664"/>
            </a:xfrm>
            <a:prstGeom prst="rect">
              <a:avLst/>
            </a:prstGeom>
            <a:noFill/>
          </p:spPr>
          <p:txBody>
            <a:bodyPr wrap="square" rtlCol="0">
              <a:spAutoFit/>
            </a:bodyPr>
            <a:lstStyle/>
            <a:p>
              <a:pPr algn="ctr"/>
              <a:r>
                <a:rPr lang="en-US" sz="1400" b="1" i="1" dirty="0">
                  <a:latin typeface="Century Gothic" panose="020B0502020202020204" pitchFamily="34" charset="0"/>
                </a:rPr>
                <a:t>Generalized common sense</a:t>
              </a:r>
            </a:p>
          </p:txBody>
        </p:sp>
        <p:sp>
          <p:nvSpPr>
            <p:cNvPr id="29" name="TextBox 28">
              <a:extLst>
                <a:ext uri="{FF2B5EF4-FFF2-40B4-BE49-F238E27FC236}">
                  <a16:creationId xmlns:a16="http://schemas.microsoft.com/office/drawing/2014/main" id="{3D571F23-DB2E-8243-B051-CAEC8F8E88DC}"/>
                </a:ext>
              </a:extLst>
            </p:cNvPr>
            <p:cNvSpPr txBox="1"/>
            <p:nvPr/>
          </p:nvSpPr>
          <p:spPr>
            <a:xfrm>
              <a:off x="6757687" y="15067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lstStyle/>
          <a:p>
            <a:r>
              <a:rPr lang="en-US"/>
              <a:t>A Revolution in Temporal Reasoning</a:t>
            </a:r>
            <a:endParaRPr lang="en-US" dirty="0"/>
          </a:p>
        </p:txBody>
      </p:sp>
      <p:sp>
        <p:nvSpPr>
          <p:cNvPr id="32" name="Rectangle 18">
            <a:extLst>
              <a:ext uri="{FF2B5EF4-FFF2-40B4-BE49-F238E27FC236}">
                <a16:creationId xmlns:a16="http://schemas.microsoft.com/office/drawing/2014/main" id="{7C255854-6D2D-4B5E-ADC5-B95791AC2902}"/>
              </a:ext>
            </a:extLst>
          </p:cNvPr>
          <p:cNvSpPr>
            <a:spLocks noChangeArrowheads="1"/>
          </p:cNvSpPr>
          <p:nvPr/>
        </p:nvSpPr>
        <p:spPr bwMode="auto">
          <a:xfrm>
            <a:off x="3506690"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2015</a:t>
            </a:r>
          </a:p>
        </p:txBody>
      </p:sp>
      <p:sp>
        <p:nvSpPr>
          <p:cNvPr id="33" name="Rectangle 18">
            <a:extLst>
              <a:ext uri="{FF2B5EF4-FFF2-40B4-BE49-F238E27FC236}">
                <a16:creationId xmlns:a16="http://schemas.microsoft.com/office/drawing/2014/main" id="{D7D7611C-B794-477A-97D6-7DA96DBDEA96}"/>
              </a:ext>
            </a:extLst>
          </p:cNvPr>
          <p:cNvSpPr>
            <a:spLocks noChangeArrowheads="1"/>
          </p:cNvSpPr>
          <p:nvPr/>
        </p:nvSpPr>
        <p:spPr bwMode="auto">
          <a:xfrm>
            <a:off x="4317773"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2017</a:t>
            </a:r>
          </a:p>
        </p:txBody>
      </p:sp>
      <p:sp>
        <p:nvSpPr>
          <p:cNvPr id="34" name="Rectangle 18">
            <a:extLst>
              <a:ext uri="{FF2B5EF4-FFF2-40B4-BE49-F238E27FC236}">
                <a16:creationId xmlns:a16="http://schemas.microsoft.com/office/drawing/2014/main" id="{9169D4A2-E6A9-4691-9EFB-8A939FCBCEDD}"/>
              </a:ext>
            </a:extLst>
          </p:cNvPr>
          <p:cNvSpPr>
            <a:spLocks noChangeArrowheads="1"/>
          </p:cNvSpPr>
          <p:nvPr/>
        </p:nvSpPr>
        <p:spPr bwMode="auto">
          <a:xfrm>
            <a:off x="8520415" y="5079091"/>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2019</a:t>
            </a:r>
          </a:p>
        </p:txBody>
      </p:sp>
      <p:sp>
        <p:nvSpPr>
          <p:cNvPr id="30" name="TextBox 29">
            <a:extLst>
              <a:ext uri="{FF2B5EF4-FFF2-40B4-BE49-F238E27FC236}">
                <a16:creationId xmlns:a16="http://schemas.microsoft.com/office/drawing/2014/main" id="{BDAE5F94-C934-49A2-9889-E14BE836D6F0}"/>
              </a:ext>
            </a:extLst>
          </p:cNvPr>
          <p:cNvSpPr txBox="1"/>
          <p:nvPr/>
        </p:nvSpPr>
        <p:spPr>
          <a:xfrm>
            <a:off x="10281726" y="5783687"/>
            <a:ext cx="1713227" cy="461665"/>
          </a:xfrm>
          <a:prstGeom prst="rect">
            <a:avLst/>
          </a:prstGeom>
          <a:noFill/>
          <a:ln>
            <a:solidFill>
              <a:srgbClr val="3366CC"/>
            </a:solidFill>
          </a:ln>
        </p:spPr>
        <p:txBody>
          <a:bodyPr wrap="square" rtlCol="0">
            <a:spAutoFit/>
          </a:bodyPr>
          <a:lstStyle/>
          <a:p>
            <a:pPr algn="ctr"/>
            <a:r>
              <a:rPr lang="en-US" sz="1200" dirty="0">
                <a:latin typeface="+mj-lt"/>
              </a:rPr>
              <a:t>Thesis work of  Qiang Ning (2019)</a:t>
            </a:r>
          </a:p>
        </p:txBody>
      </p:sp>
      <p:sp>
        <p:nvSpPr>
          <p:cNvPr id="35" name="Rectangle 34">
            <a:extLst>
              <a:ext uri="{FF2B5EF4-FFF2-40B4-BE49-F238E27FC236}">
                <a16:creationId xmlns:a16="http://schemas.microsoft.com/office/drawing/2014/main" id="{C1749912-674C-436E-96D8-CFE9FF1D5A4C}"/>
              </a:ext>
            </a:extLst>
          </p:cNvPr>
          <p:cNvSpPr/>
          <p:nvPr/>
        </p:nvSpPr>
        <p:spPr>
          <a:xfrm>
            <a:off x="9534695" y="1866683"/>
            <a:ext cx="2519707" cy="2482824"/>
          </a:xfrm>
          <a:prstGeom prst="rect">
            <a:avLst/>
          </a:prstGeom>
          <a:solidFill>
            <a:srgbClr val="FFFFCC"/>
          </a:solidFill>
          <a:ln>
            <a:solidFill>
              <a:schemeClr val="accent2"/>
            </a:solidFill>
          </a:ln>
        </p:spPr>
        <p:txBody>
          <a:bodyPr wrap="square" anchor="ctr">
            <a:noAutofit/>
          </a:bodyPr>
          <a:lstStyle/>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Involves reasoning with external knowledge via a neural implementation of CCMs</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Declarative knowledge </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Transitivity</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Statistical knowledge</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commonsense knowledge</a:t>
            </a:r>
            <a:endParaRPr lang="en-US" sz="16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4"/>
          <a:stretch>
            <a:fillRect/>
          </a:stretch>
        </p:blipFill>
        <p:spPr>
          <a:xfrm>
            <a:off x="64678" y="942029"/>
            <a:ext cx="4175010" cy="1788648"/>
          </a:xfrm>
          <a:prstGeom prst="rect">
            <a:avLst/>
          </a:prstGeom>
          <a:ln>
            <a:solidFill>
              <a:schemeClr val="accent2"/>
            </a:solidFill>
          </a:ln>
        </p:spPr>
      </p:pic>
    </p:spTree>
    <p:extLst>
      <p:ext uri="{BB962C8B-B14F-4D97-AF65-F5344CB8AC3E}">
        <p14:creationId xmlns:p14="http://schemas.microsoft.com/office/powerpoint/2010/main" val="8425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 name="Group 30"/>
          <p:cNvGrpSpPr/>
          <p:nvPr/>
        </p:nvGrpSpPr>
        <p:grpSpPr>
          <a:xfrm>
            <a:off x="5618417" y="4087597"/>
            <a:ext cx="1556084" cy="1860884"/>
            <a:chOff x="3850105" y="3914274"/>
            <a:chExt cx="1556084" cy="1860884"/>
          </a:xfrm>
        </p:grpSpPr>
        <p:sp>
          <p:nvSpPr>
            <p:cNvPr id="26" name="Freeform 25"/>
            <p:cNvSpPr/>
            <p:nvPr/>
          </p:nvSpPr>
          <p:spPr>
            <a:xfrm>
              <a:off x="3882189" y="4876800"/>
              <a:ext cx="1491916" cy="898358"/>
            </a:xfrm>
            <a:custGeom>
              <a:avLst/>
              <a:gdLst>
                <a:gd name="connsiteX0" fmla="*/ 0 w 1491916"/>
                <a:gd name="connsiteY0" fmla="*/ 0 h 898358"/>
                <a:gd name="connsiteX1" fmla="*/ 1090864 w 1491916"/>
                <a:gd name="connsiteY1" fmla="*/ 433137 h 898358"/>
                <a:gd name="connsiteX2" fmla="*/ 1491916 w 1491916"/>
                <a:gd name="connsiteY2" fmla="*/ 898358 h 898358"/>
              </a:gdLst>
              <a:ahLst/>
              <a:cxnLst>
                <a:cxn ang="0">
                  <a:pos x="connsiteX0" y="connsiteY0"/>
                </a:cxn>
                <a:cxn ang="0">
                  <a:pos x="connsiteX1" y="connsiteY1"/>
                </a:cxn>
                <a:cxn ang="0">
                  <a:pos x="connsiteX2" y="connsiteY2"/>
                </a:cxn>
              </a:cxnLst>
              <a:rect l="l" t="t" r="r" b="b"/>
              <a:pathLst>
                <a:path w="1491916" h="898358">
                  <a:moveTo>
                    <a:pt x="0" y="0"/>
                  </a:moveTo>
                  <a:cubicBezTo>
                    <a:pt x="421105" y="141705"/>
                    <a:pt x="842211" y="283411"/>
                    <a:pt x="1090864" y="433137"/>
                  </a:cubicBezTo>
                  <a:cubicBezTo>
                    <a:pt x="1339517" y="582863"/>
                    <a:pt x="1491916" y="898358"/>
                    <a:pt x="1491916" y="898358"/>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p:cNvSpPr/>
            <p:nvPr/>
          </p:nvSpPr>
          <p:spPr>
            <a:xfrm>
              <a:off x="3850105" y="3914274"/>
              <a:ext cx="1556084" cy="1780673"/>
            </a:xfrm>
            <a:custGeom>
              <a:avLst/>
              <a:gdLst>
                <a:gd name="connsiteX0" fmla="*/ 0 w 1556084"/>
                <a:gd name="connsiteY0" fmla="*/ 0 h 1780673"/>
                <a:gd name="connsiteX1" fmla="*/ 1042737 w 1556084"/>
                <a:gd name="connsiteY1" fmla="*/ 545431 h 1780673"/>
                <a:gd name="connsiteX2" fmla="*/ 1556084 w 1556084"/>
                <a:gd name="connsiteY2" fmla="*/ 1780673 h 1780673"/>
              </a:gdLst>
              <a:ahLst/>
              <a:cxnLst>
                <a:cxn ang="0">
                  <a:pos x="connsiteX0" y="connsiteY0"/>
                </a:cxn>
                <a:cxn ang="0">
                  <a:pos x="connsiteX1" y="connsiteY1"/>
                </a:cxn>
                <a:cxn ang="0">
                  <a:pos x="connsiteX2" y="connsiteY2"/>
                </a:cxn>
              </a:cxnLst>
              <a:rect l="l" t="t" r="r" b="b"/>
              <a:pathLst>
                <a:path w="1556084" h="1780673">
                  <a:moveTo>
                    <a:pt x="0" y="0"/>
                  </a:moveTo>
                  <a:cubicBezTo>
                    <a:pt x="391695" y="124326"/>
                    <a:pt x="783390" y="248652"/>
                    <a:pt x="1042737" y="545431"/>
                  </a:cubicBezTo>
                  <a:cubicBezTo>
                    <a:pt x="1302084" y="842210"/>
                    <a:pt x="1556084" y="1780673"/>
                    <a:pt x="1556084" y="1780673"/>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p:txBody>
          <a:bodyPr/>
          <a:lstStyle/>
          <a:p>
            <a:r>
              <a:rPr lang="en-US" dirty="0"/>
              <a:t>Multi-Axis View of Events </a:t>
            </a:r>
            <a:r>
              <a:rPr lang="en-US" sz="2000" dirty="0"/>
              <a:t>[ACL’18]</a:t>
            </a:r>
            <a:endParaRPr lang="en-US" dirty="0"/>
          </a:p>
        </p:txBody>
      </p:sp>
      <p:sp>
        <p:nvSpPr>
          <p:cNvPr id="3" name="Content Placeholder 2"/>
          <p:cNvSpPr>
            <a:spLocks noGrp="1"/>
          </p:cNvSpPr>
          <p:nvPr>
            <p:ph idx="1"/>
          </p:nvPr>
        </p:nvSpPr>
        <p:spPr>
          <a:xfrm>
            <a:off x="609600" y="1001878"/>
            <a:ext cx="10972800" cy="4484915"/>
          </a:xfrm>
        </p:spPr>
        <p:txBody>
          <a:bodyPr/>
          <a:lstStyle/>
          <a:p>
            <a:r>
              <a:rPr lang="en-US" dirty="0"/>
              <a:t>The improvements involves another conceptually important step:</a:t>
            </a:r>
          </a:p>
          <a:p>
            <a:pPr lvl="1"/>
            <a:r>
              <a:rPr lang="en-US" dirty="0"/>
              <a:t>We suggest that not all events are comparable</a:t>
            </a:r>
          </a:p>
          <a:p>
            <a:pPr lvl="1"/>
            <a:r>
              <a:rPr lang="en-US" b="1" dirty="0"/>
              <a:t>Events reside on multiple axes</a:t>
            </a:r>
            <a:r>
              <a:rPr lang="en-US" dirty="0"/>
              <a:t>.</a:t>
            </a:r>
          </a:p>
          <a:p>
            <a:pPr marL="0" indent="0">
              <a:buNone/>
            </a:pPr>
            <a:r>
              <a:rPr lang="en-US" i="1" dirty="0"/>
              <a:t>Police </a:t>
            </a:r>
            <a:r>
              <a:rPr lang="en-US" b="1" i="1" dirty="0"/>
              <a:t>tried</a:t>
            </a:r>
            <a:r>
              <a:rPr lang="en-US" i="1" dirty="0"/>
              <a:t> to </a:t>
            </a:r>
            <a:r>
              <a:rPr lang="en-US" b="1" i="1" dirty="0"/>
              <a:t>eliminate</a:t>
            </a:r>
            <a:r>
              <a:rPr lang="en-US" i="1" dirty="0"/>
              <a:t> the pro-independence army and </a:t>
            </a:r>
            <a:r>
              <a:rPr lang="en-US" b="1" i="1" dirty="0"/>
              <a:t>restore</a:t>
            </a:r>
            <a:r>
              <a:rPr lang="en-US" i="1" dirty="0"/>
              <a:t> order. At least 51 people were </a:t>
            </a:r>
            <a:r>
              <a:rPr lang="en-US" b="1" i="1" dirty="0"/>
              <a:t>killed</a:t>
            </a:r>
            <a:r>
              <a:rPr lang="en-US" i="1" dirty="0"/>
              <a:t> in clashes between police and citizens in the troubled region.</a:t>
            </a:r>
          </a:p>
          <a:p>
            <a:endParaRPr lang="en-US" dirty="0"/>
          </a:p>
        </p:txBody>
      </p:sp>
      <p:grpSp>
        <p:nvGrpSpPr>
          <p:cNvPr id="4" name="Group 3"/>
          <p:cNvGrpSpPr/>
          <p:nvPr/>
        </p:nvGrpSpPr>
        <p:grpSpPr>
          <a:xfrm>
            <a:off x="3657601" y="3602324"/>
            <a:ext cx="4596817" cy="2733665"/>
            <a:chOff x="2265173" y="-47460"/>
            <a:chExt cx="4596817" cy="2733665"/>
          </a:xfrm>
        </p:grpSpPr>
        <p:grpSp>
          <p:nvGrpSpPr>
            <p:cNvPr id="9" name="Group 8"/>
            <p:cNvGrpSpPr/>
            <p:nvPr/>
          </p:nvGrpSpPr>
          <p:grpSpPr>
            <a:xfrm>
              <a:off x="2265173" y="-47460"/>
              <a:ext cx="4596817" cy="2733665"/>
              <a:chOff x="3569311" y="1831175"/>
              <a:chExt cx="4596817" cy="2733665"/>
            </a:xfrm>
          </p:grpSpPr>
          <p:cxnSp>
            <p:nvCxnSpPr>
              <p:cNvPr id="12" name="Straight Connector 11"/>
              <p:cNvCxnSpPr/>
              <p:nvPr/>
            </p:nvCxnSpPr>
            <p:spPr>
              <a:xfrm>
                <a:off x="4454620" y="4246080"/>
                <a:ext cx="3711508" cy="0"/>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5161" y="1831175"/>
                <a:ext cx="0" cy="2526134"/>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66087" y="4257063"/>
                <a:ext cx="117532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police </a:t>
                </a:r>
                <a:r>
                  <a:rPr lang="en-US" sz="1400" b="1" u="sng" dirty="0">
                    <a:latin typeface="Century Gothic" panose="020B0502020202020204" pitchFamily="34" charset="0"/>
                    <a:ea typeface="Times New Roman" charset="0"/>
                    <a:cs typeface="Times New Roman" charset="0"/>
                  </a:rPr>
                  <a:t>tried</a:t>
                </a:r>
              </a:p>
            </p:txBody>
          </p:sp>
          <p:sp>
            <p:nvSpPr>
              <p:cNvPr id="15" name="TextBox 14"/>
              <p:cNvSpPr txBox="1"/>
              <p:nvPr/>
            </p:nvSpPr>
            <p:spPr>
              <a:xfrm>
                <a:off x="6355510" y="4243106"/>
                <a:ext cx="1580882"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51 people </a:t>
                </a:r>
                <a:r>
                  <a:rPr lang="en-US" sz="1400" b="1" u="sng" dirty="0">
                    <a:latin typeface="Century Gothic" panose="020B0502020202020204" pitchFamily="34" charset="0"/>
                    <a:ea typeface="Times New Roman" charset="0"/>
                    <a:cs typeface="Times New Roman" charset="0"/>
                  </a:rPr>
                  <a:t>killed</a:t>
                </a:r>
              </a:p>
            </p:txBody>
          </p:sp>
          <p:sp>
            <p:nvSpPr>
              <p:cNvPr id="16" name="TextBox 15"/>
              <p:cNvSpPr txBox="1"/>
              <p:nvPr/>
            </p:nvSpPr>
            <p:spPr>
              <a:xfrm>
                <a:off x="3569311" y="2920187"/>
                <a:ext cx="1712328" cy="307777"/>
              </a:xfrm>
              <a:prstGeom prst="rect">
                <a:avLst/>
              </a:prstGeom>
              <a:noFill/>
              <a:ln>
                <a:solidFill>
                  <a:schemeClr val="tx1"/>
                </a:solidFill>
              </a:ln>
            </p:spPr>
            <p:txBody>
              <a:bodyPr wrap="none" rtlCol="0">
                <a:spAutoFit/>
              </a:bodyPr>
              <a:lstStyle/>
              <a:p>
                <a:r>
                  <a:rPr lang="en-US" sz="1400" b="1" dirty="0">
                    <a:latin typeface="Century Gothic" panose="020B0502020202020204" pitchFamily="34" charset="0"/>
                    <a:ea typeface="Times New Roman" charset="0"/>
                    <a:cs typeface="Times New Roman" charset="0"/>
                  </a:rPr>
                  <a:t>to </a:t>
                </a:r>
                <a:r>
                  <a:rPr lang="en-US" sz="1400" b="1" u="sng" dirty="0">
                    <a:latin typeface="Century Gothic" panose="020B0502020202020204" pitchFamily="34" charset="0"/>
                    <a:ea typeface="Times New Roman" charset="0"/>
                    <a:cs typeface="Times New Roman" charset="0"/>
                  </a:rPr>
                  <a:t>eliminate</a:t>
                </a:r>
                <a:r>
                  <a:rPr lang="en-US" sz="1400" b="1" dirty="0">
                    <a:latin typeface="Century Gothic" panose="020B0502020202020204" pitchFamily="34" charset="0"/>
                    <a:ea typeface="Times New Roman" charset="0"/>
                    <a:cs typeface="Times New Roman" charset="0"/>
                  </a:rPr>
                  <a:t> army</a:t>
                </a:r>
              </a:p>
            </p:txBody>
          </p:sp>
          <p:sp>
            <p:nvSpPr>
              <p:cNvPr id="21" name="TextBox 20"/>
              <p:cNvSpPr txBox="1"/>
              <p:nvPr/>
            </p:nvSpPr>
            <p:spPr>
              <a:xfrm>
                <a:off x="3976602" y="2095938"/>
                <a:ext cx="1293944" cy="307777"/>
              </a:xfrm>
              <a:prstGeom prst="rect">
                <a:avLst/>
              </a:prstGeom>
              <a:noFill/>
              <a:ln>
                <a:solidFill>
                  <a:schemeClr val="tx1"/>
                </a:solidFill>
              </a:ln>
            </p:spPr>
            <p:txBody>
              <a:bodyPr wrap="none" rtlCol="0">
                <a:spAutoFit/>
              </a:bodyPr>
              <a:lstStyle/>
              <a:p>
                <a:r>
                  <a:rPr lang="en-US" sz="1400" b="1" u="sng" dirty="0">
                    <a:latin typeface="Century Gothic" panose="020B0502020202020204" pitchFamily="34" charset="0"/>
                    <a:ea typeface="Times New Roman" charset="0"/>
                    <a:cs typeface="Times New Roman" charset="0"/>
                  </a:rPr>
                  <a:t>restore</a:t>
                </a:r>
                <a:r>
                  <a:rPr lang="en-US" sz="1400" b="1" dirty="0">
                    <a:latin typeface="Century Gothic" panose="020B0502020202020204" pitchFamily="34" charset="0"/>
                    <a:ea typeface="Times New Roman" charset="0"/>
                    <a:cs typeface="Times New Roman" charset="0"/>
                  </a:rPr>
                  <a:t> order</a:t>
                </a:r>
              </a:p>
            </p:txBody>
          </p:sp>
        </p:grpSp>
        <p:sp>
          <p:nvSpPr>
            <p:cNvPr id="6" name="Oval 5"/>
            <p:cNvSpPr/>
            <p:nvPr/>
          </p:nvSpPr>
          <p:spPr>
            <a:xfrm>
              <a:off x="4113545"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4113545" y="1352255"/>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5670759" y="2293769"/>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p:cNvSpPr/>
            <p:nvPr/>
          </p:nvSpPr>
          <p:spPr>
            <a:xfrm>
              <a:off x="4113545" y="383648"/>
              <a:ext cx="166255" cy="166255"/>
            </a:xfrm>
            <a:prstGeom prst="ellipse">
              <a:avLst/>
            </a:prstGeom>
            <a:solidFill>
              <a:srgbClr val="665E8A"/>
            </a:solidFill>
            <a:ln w="38100">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2" name="Group 31"/>
          <p:cNvGrpSpPr/>
          <p:nvPr/>
        </p:nvGrpSpPr>
        <p:grpSpPr>
          <a:xfrm>
            <a:off x="6398664" y="4421433"/>
            <a:ext cx="524665" cy="1295138"/>
            <a:chOff x="4648200" y="4248110"/>
            <a:chExt cx="524665" cy="1295138"/>
          </a:xfrm>
        </p:grpSpPr>
        <p:sp>
          <p:nvSpPr>
            <p:cNvPr id="24" name="Multiply 23"/>
            <p:cNvSpPr/>
            <p:nvPr/>
          </p:nvSpPr>
          <p:spPr>
            <a:xfrm>
              <a:off x="4648200" y="5018583"/>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Multiply 29"/>
            <p:cNvSpPr/>
            <p:nvPr/>
          </p:nvSpPr>
          <p:spPr>
            <a:xfrm>
              <a:off x="4648200" y="4248110"/>
              <a:ext cx="524665" cy="524665"/>
            </a:xfrm>
            <a:prstGeom prst="mathMultiply">
              <a:avLst/>
            </a:prstGeom>
            <a:solidFill>
              <a:srgbClr val="FF0000"/>
            </a:solidFill>
            <a:ln w="3175">
              <a:solidFill>
                <a:schemeClr val="tx1"/>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9" name="Group 38"/>
          <p:cNvGrpSpPr/>
          <p:nvPr/>
        </p:nvGrpSpPr>
        <p:grpSpPr>
          <a:xfrm>
            <a:off x="4621966" y="4121150"/>
            <a:ext cx="1984446" cy="2776139"/>
            <a:chOff x="2871503" y="3947826"/>
            <a:chExt cx="1984446" cy="2776139"/>
          </a:xfrm>
        </p:grpSpPr>
        <p:sp>
          <p:nvSpPr>
            <p:cNvPr id="37" name="TextBox 36"/>
            <p:cNvSpPr txBox="1"/>
            <p:nvPr/>
          </p:nvSpPr>
          <p:spPr>
            <a:xfrm>
              <a:off x="2871503" y="3947826"/>
              <a:ext cx="530915" cy="646331"/>
            </a:xfrm>
            <a:prstGeom prst="rect">
              <a:avLst/>
            </a:prstGeom>
            <a:noFill/>
          </p:spPr>
          <p:txBody>
            <a:bodyPr wrap="none" rtlCol="0">
              <a:spAutoFit/>
            </a:bodyPr>
            <a:lstStyle/>
            <a:p>
              <a:r>
                <a:rPr lang="en-US" sz="3600" dirty="0">
                  <a:solidFill>
                    <a:srgbClr val="00B050"/>
                  </a:solidFill>
                </a:rPr>
                <a:t>✓</a:t>
              </a:r>
            </a:p>
          </p:txBody>
        </p:sp>
        <p:sp>
          <p:nvSpPr>
            <p:cNvPr id="38" name="TextBox 37"/>
            <p:cNvSpPr txBox="1"/>
            <p:nvPr/>
          </p:nvSpPr>
          <p:spPr>
            <a:xfrm>
              <a:off x="2871503" y="4994970"/>
              <a:ext cx="530915" cy="646331"/>
            </a:xfrm>
            <a:prstGeom prst="rect">
              <a:avLst/>
            </a:prstGeom>
            <a:noFill/>
          </p:spPr>
          <p:txBody>
            <a:bodyPr wrap="none" rtlCol="0">
              <a:spAutoFit/>
            </a:bodyPr>
            <a:lstStyle/>
            <a:p>
              <a:r>
                <a:rPr lang="en-US" sz="3600" dirty="0">
                  <a:solidFill>
                    <a:srgbClr val="00B050"/>
                  </a:solidFill>
                </a:rPr>
                <a:t>✓</a:t>
              </a:r>
            </a:p>
          </p:txBody>
        </p:sp>
        <p:sp>
          <p:nvSpPr>
            <p:cNvPr id="41" name="TextBox 40"/>
            <p:cNvSpPr txBox="1"/>
            <p:nvPr/>
          </p:nvSpPr>
          <p:spPr>
            <a:xfrm>
              <a:off x="4325034" y="6077634"/>
              <a:ext cx="530915" cy="646331"/>
            </a:xfrm>
            <a:prstGeom prst="rect">
              <a:avLst/>
            </a:prstGeom>
            <a:noFill/>
          </p:spPr>
          <p:txBody>
            <a:bodyPr wrap="none" rtlCol="0">
              <a:spAutoFit/>
            </a:bodyPr>
            <a:lstStyle/>
            <a:p>
              <a:r>
                <a:rPr lang="en-US" sz="3600" dirty="0">
                  <a:solidFill>
                    <a:srgbClr val="00B050"/>
                  </a:solidFill>
                </a:rPr>
                <a:t>✓</a:t>
              </a:r>
            </a:p>
          </p:txBody>
        </p:sp>
      </p:grpSp>
      <p:grpSp>
        <p:nvGrpSpPr>
          <p:cNvPr id="42" name="Group 41"/>
          <p:cNvGrpSpPr/>
          <p:nvPr/>
        </p:nvGrpSpPr>
        <p:grpSpPr>
          <a:xfrm>
            <a:off x="5023052" y="4128445"/>
            <a:ext cx="2101516" cy="2301365"/>
            <a:chOff x="3272589" y="3955121"/>
            <a:chExt cx="2101516" cy="2301365"/>
          </a:xfrm>
        </p:grpSpPr>
        <p:grpSp>
          <p:nvGrpSpPr>
            <p:cNvPr id="36" name="Group 35"/>
            <p:cNvGrpSpPr/>
            <p:nvPr/>
          </p:nvGrpSpPr>
          <p:grpSpPr>
            <a:xfrm>
              <a:off x="3272589" y="3955121"/>
              <a:ext cx="497306" cy="1884205"/>
              <a:chOff x="3272589" y="3955121"/>
              <a:chExt cx="497306" cy="1884205"/>
            </a:xfrm>
          </p:grpSpPr>
          <p:sp>
            <p:nvSpPr>
              <p:cNvPr id="33" name="Freeform 32"/>
              <p:cNvSpPr/>
              <p:nvPr/>
            </p:nvSpPr>
            <p:spPr>
              <a:xfrm>
                <a:off x="3272589" y="4940968"/>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34"/>
              <p:cNvSpPr/>
              <p:nvPr/>
            </p:nvSpPr>
            <p:spPr>
              <a:xfrm>
                <a:off x="3272589" y="3955121"/>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 name="Freeform 39"/>
            <p:cNvSpPr/>
            <p:nvPr/>
          </p:nvSpPr>
          <p:spPr>
            <a:xfrm>
              <a:off x="3818021" y="5903495"/>
              <a:ext cx="1556084" cy="352991"/>
            </a:xfrm>
            <a:custGeom>
              <a:avLst/>
              <a:gdLst>
                <a:gd name="connsiteX0" fmla="*/ 0 w 1556084"/>
                <a:gd name="connsiteY0" fmla="*/ 0 h 352991"/>
                <a:gd name="connsiteX1" fmla="*/ 850232 w 1556084"/>
                <a:gd name="connsiteY1" fmla="*/ 352926 h 352991"/>
                <a:gd name="connsiteX2" fmla="*/ 1556084 w 1556084"/>
                <a:gd name="connsiteY2" fmla="*/ 32084 h 352991"/>
              </a:gdLst>
              <a:ahLst/>
              <a:cxnLst>
                <a:cxn ang="0">
                  <a:pos x="connsiteX0" y="connsiteY0"/>
                </a:cxn>
                <a:cxn ang="0">
                  <a:pos x="connsiteX1" y="connsiteY1"/>
                </a:cxn>
                <a:cxn ang="0">
                  <a:pos x="connsiteX2" y="connsiteY2"/>
                </a:cxn>
              </a:cxnLst>
              <a:rect l="l" t="t" r="r" b="b"/>
              <a:pathLst>
                <a:path w="1556084" h="352991">
                  <a:moveTo>
                    <a:pt x="0" y="0"/>
                  </a:moveTo>
                  <a:cubicBezTo>
                    <a:pt x="295442" y="173789"/>
                    <a:pt x="590885" y="347579"/>
                    <a:pt x="850232" y="352926"/>
                  </a:cubicBezTo>
                  <a:cubicBezTo>
                    <a:pt x="1109579" y="358273"/>
                    <a:pt x="1556084" y="32084"/>
                    <a:pt x="1556084" y="32084"/>
                  </a:cubicBezTo>
                </a:path>
              </a:pathLst>
            </a:custGeom>
            <a:noFill/>
            <a:ln w="28575">
              <a:solidFill>
                <a:schemeClr val="tx1"/>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TextBox 33"/>
          <p:cNvSpPr txBox="1"/>
          <p:nvPr/>
        </p:nvSpPr>
        <p:spPr>
          <a:xfrm>
            <a:off x="5778941" y="3452447"/>
            <a:ext cx="1330814"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Intention axis</a:t>
            </a:r>
          </a:p>
        </p:txBody>
      </p:sp>
      <p:sp>
        <p:nvSpPr>
          <p:cNvPr id="43" name="TextBox 42"/>
          <p:cNvSpPr txBox="1"/>
          <p:nvPr/>
        </p:nvSpPr>
        <p:spPr>
          <a:xfrm>
            <a:off x="8435718" y="5943181"/>
            <a:ext cx="1007007" cy="307777"/>
          </a:xfrm>
          <a:prstGeom prst="rect">
            <a:avLst/>
          </a:prstGeom>
          <a:noFill/>
          <a:ln>
            <a:solidFill>
              <a:schemeClr val="tx1"/>
            </a:solidFill>
          </a:ln>
        </p:spPr>
        <p:txBody>
          <a:bodyPr wrap="none" rtlCol="0">
            <a:spAutoFit/>
          </a:bodyPr>
          <a:lstStyle/>
          <a:p>
            <a:r>
              <a:rPr lang="en-US" sz="1400" b="1" i="1" dirty="0">
                <a:solidFill>
                  <a:srgbClr val="3366CC"/>
                </a:solidFill>
                <a:latin typeface="Century Gothic" panose="020B0502020202020204" pitchFamily="34" charset="0"/>
              </a:rPr>
              <a:t>Main axis</a:t>
            </a:r>
          </a:p>
        </p:txBody>
      </p:sp>
      <p:sp>
        <p:nvSpPr>
          <p:cNvPr id="5" name="Slide Number Placeholder 4">
            <a:extLst>
              <a:ext uri="{FF2B5EF4-FFF2-40B4-BE49-F238E27FC236}">
                <a16:creationId xmlns:a16="http://schemas.microsoft.com/office/drawing/2014/main" id="{C9DE0633-E526-4869-AE1A-6A055A9F654F}"/>
              </a:ext>
            </a:extLst>
          </p:cNvPr>
          <p:cNvSpPr>
            <a:spLocks noGrp="1"/>
          </p:cNvSpPr>
          <p:nvPr>
            <p:ph type="sldNum" sz="quarter" idx="11"/>
          </p:nvPr>
        </p:nvSpPr>
        <p:spPr/>
        <p:txBody>
          <a:bodyPr/>
          <a:lstStyle/>
          <a:p>
            <a:fld id="{BDF588C3-71D6-5D45-B118-1C664482E1C2}" type="slidenum">
              <a:rPr lang="en-US" smtClean="0"/>
              <a:t>22</a:t>
            </a:fld>
            <a:endParaRPr lang="en-US"/>
          </a:p>
        </p:txBody>
      </p:sp>
      <p:cxnSp>
        <p:nvCxnSpPr>
          <p:cNvPr id="45" name="Straight Connector 44">
            <a:extLst>
              <a:ext uri="{FF2B5EF4-FFF2-40B4-BE49-F238E27FC236}">
                <a16:creationId xmlns:a16="http://schemas.microsoft.com/office/drawing/2014/main" id="{733F9E6F-871E-4A12-9B00-2B3FE760045D}"/>
              </a:ext>
            </a:extLst>
          </p:cNvPr>
          <p:cNvCxnSpPr>
            <a:cxnSpLocks/>
          </p:cNvCxnSpPr>
          <p:nvPr/>
        </p:nvCxnSpPr>
        <p:spPr>
          <a:xfrm>
            <a:off x="2170924" y="2945363"/>
            <a:ext cx="839753"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505C64-C297-44AA-85ED-C27BEA22BFA2}"/>
              </a:ext>
            </a:extLst>
          </p:cNvPr>
          <p:cNvCxnSpPr>
            <a:cxnSpLocks/>
          </p:cNvCxnSpPr>
          <p:nvPr/>
        </p:nvCxnSpPr>
        <p:spPr>
          <a:xfrm>
            <a:off x="7742854" y="2587690"/>
            <a:ext cx="978158"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0D2D9543-186F-4F8F-B1A6-6BFE9FAC5768}"/>
              </a:ext>
            </a:extLst>
          </p:cNvPr>
          <p:cNvSpPr txBox="1">
            <a:spLocks/>
          </p:cNvSpPr>
          <p:nvPr/>
        </p:nvSpPr>
        <p:spPr bwMode="auto">
          <a:xfrm>
            <a:off x="7469175" y="3213623"/>
            <a:ext cx="4682399" cy="263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Result: </a:t>
            </a:r>
            <a:r>
              <a:rPr lang="en-US" kern="0" dirty="0"/>
              <a:t>inter-annotator agreements are much higher.</a:t>
            </a:r>
          </a:p>
          <a:p>
            <a:r>
              <a:rPr lang="en-US" kern="0" dirty="0"/>
              <a:t>Higher quality training data, with significant improvement in temporal relation identification</a:t>
            </a:r>
          </a:p>
          <a:p>
            <a:endParaRPr lang="en-US" kern="0" dirty="0"/>
          </a:p>
          <a:p>
            <a:endParaRPr lang="en-US" kern="0" dirty="0"/>
          </a:p>
        </p:txBody>
      </p:sp>
      <p:sp>
        <p:nvSpPr>
          <p:cNvPr id="48" name="Content Placeholder 2">
            <a:extLst>
              <a:ext uri="{FF2B5EF4-FFF2-40B4-BE49-F238E27FC236}">
                <a16:creationId xmlns:a16="http://schemas.microsoft.com/office/drawing/2014/main" id="{128B9C0A-2F94-4676-AA0E-D111C6432273}"/>
              </a:ext>
            </a:extLst>
          </p:cNvPr>
          <p:cNvSpPr txBox="1">
            <a:spLocks/>
          </p:cNvSpPr>
          <p:nvPr/>
        </p:nvSpPr>
        <p:spPr bwMode="auto">
          <a:xfrm>
            <a:off x="40423" y="3328192"/>
            <a:ext cx="4466317" cy="141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Events could be actual, hypothetical, intentions</a:t>
            </a:r>
            <a:r>
              <a:rPr lang="en-US" kern="0" dirty="0"/>
              <a:t>,..</a:t>
            </a:r>
          </a:p>
          <a:p>
            <a:pPr lvl="1"/>
            <a:r>
              <a:rPr lang="en-US" kern="0" dirty="0"/>
              <a:t>Not all events are comparable. </a:t>
            </a:r>
          </a:p>
          <a:p>
            <a:endParaRPr lang="en-US" kern="0" dirty="0"/>
          </a:p>
          <a:p>
            <a:endParaRPr lang="en-US" kern="0" dirty="0"/>
          </a:p>
        </p:txBody>
      </p:sp>
    </p:spTree>
    <p:extLst>
      <p:ext uri="{BB962C8B-B14F-4D97-AF65-F5344CB8AC3E}">
        <p14:creationId xmlns:p14="http://schemas.microsoft.com/office/powerpoint/2010/main" val="30328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par>
                                <p:cTn id="23" presetID="9"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dissolv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par>
                                <p:cTn id="38" presetID="22" presetClass="entr" presetSubtype="8"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TemProb</a:t>
            </a:r>
            <a:r>
              <a:rPr lang="en-US" sz="3200" dirty="0"/>
              <a:t>: Temporal Relation Probabilistic Knowledge Base</a:t>
            </a:r>
          </a:p>
        </p:txBody>
      </p:sp>
      <p:sp>
        <p:nvSpPr>
          <p:cNvPr id="3" name="Content Placeholder 2"/>
          <p:cNvSpPr>
            <a:spLocks noGrp="1"/>
          </p:cNvSpPr>
          <p:nvPr>
            <p:ph idx="1"/>
          </p:nvPr>
        </p:nvSpPr>
        <p:spPr/>
        <p:txBody>
          <a:bodyPr/>
          <a:lstStyle/>
          <a:p>
            <a:r>
              <a:rPr lang="en-US" dirty="0"/>
              <a:t>Run initial system on New York Times 1987-2007, #Articles~1M</a:t>
            </a:r>
          </a:p>
          <a:p>
            <a:r>
              <a:rPr lang="en-US" dirty="0">
                <a:sym typeface="Wingdings" pitchFamily="2" charset="2"/>
              </a:rPr>
              <a:t>Identify events; identify temporal order</a:t>
            </a:r>
          </a:p>
          <a:p>
            <a:r>
              <a:rPr lang="en-US" dirty="0">
                <a:sym typeface="Wingdings" pitchFamily="2" charset="2"/>
              </a:rPr>
              <a:t>80M temporal relations</a:t>
            </a:r>
          </a:p>
          <a:p>
            <a:r>
              <a:rPr lang="en-US" dirty="0"/>
              <a:t>Noisy statistics is sufficient to give good priors. </a:t>
            </a:r>
          </a:p>
          <a:p>
            <a:pPr lvl="2"/>
            <a:endParaRPr lang="en-US" dirty="0"/>
          </a:p>
          <a:p>
            <a:endParaRPr lang="en-US" dirty="0"/>
          </a:p>
        </p:txBody>
      </p:sp>
      <p:sp>
        <p:nvSpPr>
          <p:cNvPr id="5" name="Slide Number Placeholder 4">
            <a:extLst>
              <a:ext uri="{FF2B5EF4-FFF2-40B4-BE49-F238E27FC236}">
                <a16:creationId xmlns:a16="http://schemas.microsoft.com/office/drawing/2014/main" id="{4794FFDB-DB51-4EA3-B6E3-9711768D3638}"/>
              </a:ext>
            </a:extLst>
          </p:cNvPr>
          <p:cNvSpPr>
            <a:spLocks noGrp="1"/>
          </p:cNvSpPr>
          <p:nvPr>
            <p:ph type="sldNum" sz="quarter" idx="11"/>
          </p:nvPr>
        </p:nvSpPr>
        <p:spPr/>
        <p:txBody>
          <a:bodyPr/>
          <a:lstStyle/>
          <a:p>
            <a:fld id="{BDF588C3-71D6-5D45-B118-1C664482E1C2}" type="slidenum">
              <a:rPr lang="en-US" smtClean="0"/>
              <a:pPr/>
              <a:t>23</a:t>
            </a:fld>
            <a:endParaRPr lang="en-US"/>
          </a:p>
        </p:txBody>
      </p:sp>
      <p:graphicFrame>
        <p:nvGraphicFramePr>
          <p:cNvPr id="4" name="Table 3">
            <a:extLst>
              <a:ext uri="{FF2B5EF4-FFF2-40B4-BE49-F238E27FC236}">
                <a16:creationId xmlns:a16="http://schemas.microsoft.com/office/drawing/2014/main" id="{3C78FF00-D755-4A8F-936C-5605ADF618FE}"/>
              </a:ext>
            </a:extLst>
          </p:cNvPr>
          <p:cNvGraphicFramePr>
            <a:graphicFrameLocks noGrp="1"/>
          </p:cNvGraphicFramePr>
          <p:nvPr/>
        </p:nvGraphicFramePr>
        <p:xfrm>
          <a:off x="2700336" y="3835400"/>
          <a:ext cx="6791328" cy="2225040"/>
        </p:xfrm>
        <a:graphic>
          <a:graphicData uri="http://schemas.openxmlformats.org/drawingml/2006/table">
            <a:tbl>
              <a:tblPr firstRow="1" bandRow="1">
                <a:tableStyleId>{5940675A-B579-460E-94D1-54222C63F5DA}</a:tableStyleId>
              </a:tblPr>
              <a:tblGrid>
                <a:gridCol w="1697832">
                  <a:extLst>
                    <a:ext uri="{9D8B030D-6E8A-4147-A177-3AD203B41FA5}">
                      <a16:colId xmlns:a16="http://schemas.microsoft.com/office/drawing/2014/main" val="2761333320"/>
                    </a:ext>
                  </a:extLst>
                </a:gridCol>
                <a:gridCol w="1697832">
                  <a:extLst>
                    <a:ext uri="{9D8B030D-6E8A-4147-A177-3AD203B41FA5}">
                      <a16:colId xmlns:a16="http://schemas.microsoft.com/office/drawing/2014/main" val="4032749486"/>
                    </a:ext>
                  </a:extLst>
                </a:gridCol>
                <a:gridCol w="1697832">
                  <a:extLst>
                    <a:ext uri="{9D8B030D-6E8A-4147-A177-3AD203B41FA5}">
                      <a16:colId xmlns:a16="http://schemas.microsoft.com/office/drawing/2014/main" val="1662114478"/>
                    </a:ext>
                  </a:extLst>
                </a:gridCol>
                <a:gridCol w="1697832">
                  <a:extLst>
                    <a:ext uri="{9D8B030D-6E8A-4147-A177-3AD203B41FA5}">
                      <a16:colId xmlns:a16="http://schemas.microsoft.com/office/drawing/2014/main" val="118045171"/>
                    </a:ext>
                  </a:extLst>
                </a:gridCol>
              </a:tblGrid>
              <a:tr h="370840">
                <a:tc gridSpan="2">
                  <a:txBody>
                    <a:bodyPr/>
                    <a:lstStyle/>
                    <a:p>
                      <a:pPr algn="ctr"/>
                      <a:r>
                        <a:rPr lang="en-US" dirty="0">
                          <a:solidFill>
                            <a:schemeClr val="tx1"/>
                          </a:solidFill>
                          <a:latin typeface="+mj-lt"/>
                        </a:rPr>
                        <a:t>Example pairs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hMerge="1">
                  <a:txBody>
                    <a:bodyPr/>
                    <a:lstStyle/>
                    <a:p>
                      <a:endParaRPr lang="en-US" dirty="0"/>
                    </a:p>
                  </a:txBody>
                  <a:tcPr/>
                </a:tc>
                <a:tc rowSpan="2">
                  <a:txBody>
                    <a:bodyPr/>
                    <a:lstStyle/>
                    <a:p>
                      <a:pPr algn="ctr"/>
                      <a:r>
                        <a:rPr lang="en-US" b="1" dirty="0">
                          <a:solidFill>
                            <a:schemeClr val="tx1"/>
                          </a:solidFill>
                          <a:latin typeface="+mj-lt"/>
                        </a:rPr>
                        <a:t>Temporal  Before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rowSpan="2">
                  <a:txBody>
                    <a:bodyPr/>
                    <a:lstStyle/>
                    <a:p>
                      <a:pPr algn="ctr"/>
                      <a:r>
                        <a:rPr lang="en-US" b="1" dirty="0">
                          <a:solidFill>
                            <a:schemeClr val="tx1"/>
                          </a:solidFill>
                          <a:latin typeface="+mj-lt"/>
                        </a:rPr>
                        <a:t>Temporal</a:t>
                      </a:r>
                    </a:p>
                    <a:p>
                      <a:pPr algn="ctr"/>
                      <a:r>
                        <a:rPr lang="en-US" b="1" dirty="0">
                          <a:solidFill>
                            <a:schemeClr val="tx1"/>
                          </a:solidFill>
                          <a:latin typeface="+mj-lt"/>
                        </a:rPr>
                        <a:t> After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extLst>
                  <a:ext uri="{0D108BD9-81ED-4DB2-BD59-A6C34878D82A}">
                    <a16:rowId xmlns:a16="http://schemas.microsoft.com/office/drawing/2014/main" val="3984453807"/>
                  </a:ext>
                </a:extLst>
              </a:tr>
              <a:tr h="370840">
                <a:tc>
                  <a:txBody>
                    <a:bodyPr/>
                    <a:lstStyle/>
                    <a:p>
                      <a:pPr algn="ctr"/>
                      <a:r>
                        <a:rPr lang="en-US" b="1" dirty="0">
                          <a:solidFill>
                            <a:schemeClr val="tx1"/>
                          </a:solidFill>
                          <a:latin typeface="+mj-lt"/>
                        </a:rPr>
                        <a:t>Text Before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a:txBody>
                    <a:bodyPr/>
                    <a:lstStyle/>
                    <a:p>
                      <a:pPr algn="ctr"/>
                      <a:r>
                        <a:rPr lang="en-US" b="1" dirty="0">
                          <a:solidFill>
                            <a:schemeClr val="tx1"/>
                          </a:solidFill>
                          <a:latin typeface="+mj-lt"/>
                        </a:rPr>
                        <a:t>Text After</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CC">
                        <a:alpha val="74118"/>
                      </a:srgbClr>
                    </a:solidFill>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1"/>
                  </a:ext>
                </a:extLst>
              </a:tr>
              <a:tr h="370840">
                <a:tc>
                  <a:txBody>
                    <a:bodyPr/>
                    <a:lstStyle/>
                    <a:p>
                      <a:pPr algn="ctr"/>
                      <a:r>
                        <a:rPr lang="en-US" dirty="0">
                          <a:solidFill>
                            <a:schemeClr val="tx1"/>
                          </a:solidFill>
                          <a:latin typeface="+mj-lt"/>
                        </a:rPr>
                        <a:t>Ask</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Help</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86</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9</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pPr algn="ctr"/>
                      <a:r>
                        <a:rPr lang="en-US" dirty="0">
                          <a:solidFill>
                            <a:schemeClr val="tx1"/>
                          </a:solidFill>
                          <a:latin typeface="+mj-lt"/>
                        </a:rPr>
                        <a:t>Attend</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Schedule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82</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pPr algn="ctr"/>
                      <a:r>
                        <a:rPr lang="en-US" dirty="0">
                          <a:solidFill>
                            <a:schemeClr val="tx1"/>
                          </a:solidFill>
                          <a:latin typeface="+mj-lt"/>
                        </a:rPr>
                        <a:t>Accept</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Propose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10</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77</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pPr algn="ctr"/>
                      <a:r>
                        <a:rPr lang="en-US" dirty="0">
                          <a:solidFill>
                            <a:schemeClr val="tx1"/>
                          </a:solidFill>
                          <a:latin typeface="+mj-lt"/>
                        </a:rPr>
                        <a:t>Die </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Explode</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14</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dirty="0">
                          <a:solidFill>
                            <a:schemeClr val="tx1"/>
                          </a:solidFill>
                          <a:latin typeface="+mj-lt"/>
                        </a:rPr>
                        <a:t>83</a:t>
                      </a:r>
                      <a:endParaRPr lang="en-US" i="1" dirty="0">
                        <a:solidFill>
                          <a:schemeClr val="tx1"/>
                        </a:solidFill>
                        <a:latin typeface="+mj-lt"/>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bl>
          </a:graphicData>
        </a:graphic>
      </p:graphicFrame>
      <p:sp>
        <p:nvSpPr>
          <p:cNvPr id="6" name="Arrow: Right 5">
            <a:extLst>
              <a:ext uri="{FF2B5EF4-FFF2-40B4-BE49-F238E27FC236}">
                <a16:creationId xmlns:a16="http://schemas.microsoft.com/office/drawing/2014/main" id="{00A78284-F62A-4CA0-AE61-474E0FC87957}"/>
              </a:ext>
            </a:extLst>
          </p:cNvPr>
          <p:cNvSpPr/>
          <p:nvPr/>
        </p:nvSpPr>
        <p:spPr>
          <a:xfrm>
            <a:off x="2116183" y="5381896"/>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TextBox 6">
            <a:extLst>
              <a:ext uri="{FF2B5EF4-FFF2-40B4-BE49-F238E27FC236}">
                <a16:creationId xmlns:a16="http://schemas.microsoft.com/office/drawing/2014/main" id="{23915AD6-0031-423F-BDAC-CE829BBE24EF}"/>
              </a:ext>
            </a:extLst>
          </p:cNvPr>
          <p:cNvSpPr txBox="1"/>
          <p:nvPr/>
        </p:nvSpPr>
        <p:spPr>
          <a:xfrm>
            <a:off x="2700336" y="6154589"/>
            <a:ext cx="6791328" cy="369332"/>
          </a:xfrm>
          <a:prstGeom prst="rect">
            <a:avLst/>
          </a:prstGeom>
          <a:noFill/>
        </p:spPr>
        <p:txBody>
          <a:bodyPr wrap="square" rtlCol="0">
            <a:spAutoFit/>
          </a:bodyPr>
          <a:lstStyle/>
          <a:p>
            <a:pPr algn="ctr"/>
            <a:r>
              <a:rPr lang="en-US" dirty="0">
                <a:latin typeface="+mj-lt"/>
              </a:rPr>
              <a:t>Priors on order are often different than order of occurrence in text</a:t>
            </a:r>
          </a:p>
        </p:txBody>
      </p:sp>
    </p:spTree>
    <p:extLst>
      <p:ext uri="{BB962C8B-B14F-4D97-AF65-F5344CB8AC3E}">
        <p14:creationId xmlns:p14="http://schemas.microsoft.com/office/powerpoint/2010/main" val="3832762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56372E4-154A-426F-984B-E68843429810}"/>
              </a:ext>
            </a:extLst>
          </p:cNvPr>
          <p:cNvGrpSpPr/>
          <p:nvPr/>
        </p:nvGrpSpPr>
        <p:grpSpPr>
          <a:xfrm>
            <a:off x="1455420" y="1538143"/>
            <a:ext cx="4648154" cy="2097089"/>
            <a:chOff x="2990850" y="567266"/>
            <a:chExt cx="6257926" cy="5418667"/>
          </a:xfrm>
        </p:grpSpPr>
        <p:graphicFrame>
          <p:nvGraphicFramePr>
            <p:cNvPr id="35" name="Chart 34">
              <a:extLst>
                <a:ext uri="{FF2B5EF4-FFF2-40B4-BE49-F238E27FC236}">
                  <a16:creationId xmlns:a16="http://schemas.microsoft.com/office/drawing/2014/main" id="{A0AEE44E-D9FC-45DF-A88D-ACDA6468085F}"/>
                </a:ext>
              </a:extLst>
            </p:cNvPr>
            <p:cNvGraphicFramePr/>
            <p:nvPr/>
          </p:nvGraphicFramePr>
          <p:xfrm>
            <a:off x="6143626" y="567266"/>
            <a:ext cx="3105150" cy="53161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itle 1"/>
          <p:cNvSpPr>
            <a:spLocks noGrp="1"/>
          </p:cNvSpPr>
          <p:nvPr>
            <p:ph type="title"/>
          </p:nvPr>
        </p:nvSpPr>
        <p:spPr/>
        <p:txBody>
          <a:bodyPr>
            <a:normAutofit/>
          </a:bodyPr>
          <a:lstStyle/>
          <a:p>
            <a:r>
              <a:rPr lang="en-US" sz="4000" dirty="0"/>
              <a:t>Event distributions Support Temporal Relations</a:t>
            </a:r>
          </a:p>
        </p:txBody>
      </p:sp>
      <p:grpSp>
        <p:nvGrpSpPr>
          <p:cNvPr id="37" name="Group 36">
            <a:extLst>
              <a:ext uri="{FF2B5EF4-FFF2-40B4-BE49-F238E27FC236}">
                <a16:creationId xmlns:a16="http://schemas.microsoft.com/office/drawing/2014/main" id="{60DBE023-6F6D-4A6A-AD2E-1F4DD648E333}"/>
              </a:ext>
            </a:extLst>
          </p:cNvPr>
          <p:cNvGrpSpPr/>
          <p:nvPr/>
        </p:nvGrpSpPr>
        <p:grpSpPr>
          <a:xfrm>
            <a:off x="5963125" y="1525036"/>
            <a:ext cx="4648154" cy="2123303"/>
            <a:chOff x="2990850" y="567264"/>
            <a:chExt cx="6257926" cy="5486400"/>
          </a:xfrm>
        </p:grpSpPr>
        <p:graphicFrame>
          <p:nvGraphicFramePr>
            <p:cNvPr id="38" name="Chart 37">
              <a:extLst>
                <a:ext uri="{FF2B5EF4-FFF2-40B4-BE49-F238E27FC236}">
                  <a16:creationId xmlns:a16="http://schemas.microsoft.com/office/drawing/2014/main" id="{8E55CE37-515A-4AF3-908E-A9A686DCC65B}"/>
                </a:ext>
              </a:extLst>
            </p:cNvPr>
            <p:cNvGraphicFramePr/>
            <p:nvPr/>
          </p:nvGraphicFramePr>
          <p:xfrm>
            <a:off x="6143626" y="567264"/>
            <a:ext cx="3105150" cy="5486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title="‰">
              <a:extLst>
                <a:ext uri="{FF2B5EF4-FFF2-40B4-BE49-F238E27FC236}">
                  <a16:creationId xmlns:a16="http://schemas.microsoft.com/office/drawing/2014/main" id="{F3F024C7-EFC7-45B1-A25B-4B19640666AF}"/>
                </a:ext>
              </a:extLst>
            </p:cNvPr>
            <p:cNvGraphicFramePr/>
            <p:nvPr/>
          </p:nvGraphicFramePr>
          <p:xfrm>
            <a:off x="2990850" y="567266"/>
            <a:ext cx="3105150" cy="541866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0" name="Group 39">
            <a:extLst>
              <a:ext uri="{FF2B5EF4-FFF2-40B4-BE49-F238E27FC236}">
                <a16:creationId xmlns:a16="http://schemas.microsoft.com/office/drawing/2014/main" id="{256372E4-154A-426F-984B-E68843429810}"/>
              </a:ext>
            </a:extLst>
          </p:cNvPr>
          <p:cNvGrpSpPr/>
          <p:nvPr/>
        </p:nvGrpSpPr>
        <p:grpSpPr>
          <a:xfrm>
            <a:off x="1440702" y="3592604"/>
            <a:ext cx="4648154" cy="2210336"/>
            <a:chOff x="2990850" y="567266"/>
            <a:chExt cx="6257926" cy="5711284"/>
          </a:xfrm>
        </p:grpSpPr>
        <p:graphicFrame>
          <p:nvGraphicFramePr>
            <p:cNvPr id="41" name="Chart 40">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Chart 41"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8"/>
            </a:graphicData>
          </a:graphic>
        </p:graphicFrame>
      </p:grpSp>
      <p:grpSp>
        <p:nvGrpSpPr>
          <p:cNvPr id="43" name="Group 42">
            <a:extLst>
              <a:ext uri="{FF2B5EF4-FFF2-40B4-BE49-F238E27FC236}">
                <a16:creationId xmlns:a16="http://schemas.microsoft.com/office/drawing/2014/main" id="{256372E4-154A-426F-984B-E68843429810}"/>
              </a:ext>
            </a:extLst>
          </p:cNvPr>
          <p:cNvGrpSpPr/>
          <p:nvPr/>
        </p:nvGrpSpPr>
        <p:grpSpPr>
          <a:xfrm>
            <a:off x="5791200" y="3618817"/>
            <a:ext cx="4876800" cy="2210336"/>
            <a:chOff x="2990850" y="567266"/>
            <a:chExt cx="6257926" cy="5711284"/>
          </a:xfrm>
        </p:grpSpPr>
        <p:graphicFrame>
          <p:nvGraphicFramePr>
            <p:cNvPr id="44" name="Chart 43">
              <a:extLst>
                <a:ext uri="{FF2B5EF4-FFF2-40B4-BE49-F238E27FC236}">
                  <a16:creationId xmlns:a16="http://schemas.microsoft.com/office/drawing/2014/main" id="{A0AEE44E-D9FC-45DF-A88D-ACDA6468085F}"/>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5" name="Chart 44" title="‰">
              <a:extLst>
                <a:ext uri="{FF2B5EF4-FFF2-40B4-BE49-F238E27FC236}">
                  <a16:creationId xmlns:a16="http://schemas.microsoft.com/office/drawing/2014/main" id="{401D81E2-6BFB-4D12-86A1-BECC96D72668}"/>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10"/>
            </a:graphicData>
          </a:graphic>
        </p:graphicFrame>
      </p:grpSp>
      <p:sp>
        <p:nvSpPr>
          <p:cNvPr id="3" name="Slide Number Placeholder 2">
            <a:extLst>
              <a:ext uri="{FF2B5EF4-FFF2-40B4-BE49-F238E27FC236}">
                <a16:creationId xmlns:a16="http://schemas.microsoft.com/office/drawing/2014/main" id="{E3712526-B355-43EA-BF6D-0C79570FCE1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24</a:t>
            </a:fld>
            <a:endParaRPr lang="en-US" dirty="0"/>
          </a:p>
        </p:txBody>
      </p:sp>
    </p:spTree>
    <p:extLst>
      <p:ext uri="{BB962C8B-B14F-4D97-AF65-F5344CB8AC3E}">
        <p14:creationId xmlns:p14="http://schemas.microsoft.com/office/powerpoint/2010/main" val="25839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F00F344-24FB-4241-B98A-EA66746672A6}"/>
              </a:ext>
            </a:extLst>
          </p:cNvPr>
          <p:cNvGrpSpPr/>
          <p:nvPr/>
        </p:nvGrpSpPr>
        <p:grpSpPr>
          <a:xfrm>
            <a:off x="1930812" y="2006736"/>
            <a:ext cx="8311325" cy="3952283"/>
            <a:chOff x="2990850" y="567266"/>
            <a:chExt cx="6257926" cy="5711284"/>
          </a:xfrm>
        </p:grpSpPr>
        <p:graphicFrame>
          <p:nvGraphicFramePr>
            <p:cNvPr id="22" name="Chart 21">
              <a:extLst>
                <a:ext uri="{FF2B5EF4-FFF2-40B4-BE49-F238E27FC236}">
                  <a16:creationId xmlns:a16="http://schemas.microsoft.com/office/drawing/2014/main" id="{A7ACD9A5-F34E-7D40-B87A-B72B9A7D1C89}"/>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title="‰">
              <a:extLst>
                <a:ext uri="{FF2B5EF4-FFF2-40B4-BE49-F238E27FC236}">
                  <a16:creationId xmlns:a16="http://schemas.microsoft.com/office/drawing/2014/main" id="{88CE20C0-8B24-6A49-BDED-1B4E844C855D}"/>
                </a:ext>
              </a:extLst>
            </p:cNvPr>
            <p:cNvGraphicFramePr/>
            <p:nvPr/>
          </p:nvGraphicFramePr>
          <p:xfrm>
            <a:off x="2990850" y="567266"/>
            <a:ext cx="3105150" cy="5418667"/>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Rounded Rectangle 3"/>
          <p:cNvSpPr/>
          <p:nvPr/>
        </p:nvSpPr>
        <p:spPr>
          <a:xfrm rot="18692017">
            <a:off x="2421443" y="5019643"/>
            <a:ext cx="739238" cy="324641"/>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9" name="Rounded Rectangle 18"/>
          <p:cNvSpPr/>
          <p:nvPr/>
        </p:nvSpPr>
        <p:spPr>
          <a:xfrm rot="18692017">
            <a:off x="4061224" y="5107479"/>
            <a:ext cx="869597"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0" name="Rounded Rectangle 19"/>
          <p:cNvSpPr/>
          <p:nvPr/>
        </p:nvSpPr>
        <p:spPr>
          <a:xfrm rot="18692017">
            <a:off x="6562415" y="5160694"/>
            <a:ext cx="860005"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7" name="Rounded Rectangle 16"/>
          <p:cNvSpPr/>
          <p:nvPr/>
        </p:nvSpPr>
        <p:spPr>
          <a:xfrm rot="18692017">
            <a:off x="5118934" y="5058687"/>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3" name="Title 1"/>
          <p:cNvSpPr>
            <a:spLocks noGrp="1"/>
          </p:cNvSpPr>
          <p:nvPr>
            <p:ph type="title"/>
          </p:nvPr>
        </p:nvSpPr>
        <p:spPr/>
        <p:txBody>
          <a:bodyPr/>
          <a:lstStyle/>
          <a:p>
            <a:r>
              <a:rPr lang="en-US"/>
              <a:t>Event distributions from TemProb</a:t>
            </a:r>
            <a:endParaRPr lang="en-US" dirty="0"/>
          </a:p>
        </p:txBody>
      </p:sp>
      <p:sp>
        <p:nvSpPr>
          <p:cNvPr id="5" name="Content Placeholder 4">
            <a:extLst>
              <a:ext uri="{FF2B5EF4-FFF2-40B4-BE49-F238E27FC236}">
                <a16:creationId xmlns:a16="http://schemas.microsoft.com/office/drawing/2014/main" id="{7DACC8FC-323A-4D10-882B-445E85E03247}"/>
              </a:ext>
            </a:extLst>
          </p:cNvPr>
          <p:cNvSpPr>
            <a:spLocks noGrp="1"/>
          </p:cNvSpPr>
          <p:nvPr>
            <p:ph idx="1"/>
          </p:nvPr>
        </p:nvSpPr>
        <p:spPr>
          <a:xfrm>
            <a:off x="609600" y="839478"/>
            <a:ext cx="10972800" cy="4484915"/>
          </a:xfrm>
        </p:spPr>
        <p:txBody>
          <a:bodyPr/>
          <a:lstStyle/>
          <a:p>
            <a:r>
              <a:rPr lang="en-US" dirty="0"/>
              <a:t>Can be implemented within the same framework, and it’s neural counterpart. </a:t>
            </a:r>
          </a:p>
        </p:txBody>
      </p:sp>
      <p:sp>
        <p:nvSpPr>
          <p:cNvPr id="2" name="Slide Number Placeholder 1">
            <a:extLst>
              <a:ext uri="{FF2B5EF4-FFF2-40B4-BE49-F238E27FC236}">
                <a16:creationId xmlns:a16="http://schemas.microsoft.com/office/drawing/2014/main" id="{347DEA8D-7CE2-493A-ACD0-79C02ADFC251}"/>
              </a:ext>
            </a:extLst>
          </p:cNvPr>
          <p:cNvSpPr>
            <a:spLocks noGrp="1"/>
          </p:cNvSpPr>
          <p:nvPr>
            <p:ph type="sldNum" sz="quarter" idx="11"/>
          </p:nvPr>
        </p:nvSpPr>
        <p:spPr/>
        <p:txBody>
          <a:bodyPr/>
          <a:lstStyle/>
          <a:p>
            <a:fld id="{8A758EFE-665F-4341-B5B8-2DAEADA52F6C}" type="slidenum">
              <a:rPr lang="en-US" smtClean="0"/>
              <a:pPr/>
              <a:t>25</a:t>
            </a:fld>
            <a:endParaRPr lang="en-US" dirty="0"/>
          </a:p>
        </p:txBody>
      </p:sp>
      <p:sp>
        <p:nvSpPr>
          <p:cNvPr id="24" name="Rounded Rectangle 23">
            <a:extLst>
              <a:ext uri="{FF2B5EF4-FFF2-40B4-BE49-F238E27FC236}">
                <a16:creationId xmlns:a16="http://schemas.microsoft.com/office/drawing/2014/main" id="{0364FDA4-BA70-BF43-BCAE-43EE56404990}"/>
              </a:ext>
            </a:extLst>
          </p:cNvPr>
          <p:cNvSpPr/>
          <p:nvPr/>
        </p:nvSpPr>
        <p:spPr>
          <a:xfrm rot="18692017">
            <a:off x="93473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25" name="Rounded Rectangle 24">
            <a:extLst>
              <a:ext uri="{FF2B5EF4-FFF2-40B4-BE49-F238E27FC236}">
                <a16:creationId xmlns:a16="http://schemas.microsoft.com/office/drawing/2014/main" id="{A2F9E6C8-867A-AD49-A732-C447D45E119D}"/>
              </a:ext>
            </a:extLst>
          </p:cNvPr>
          <p:cNvSpPr/>
          <p:nvPr/>
        </p:nvSpPr>
        <p:spPr>
          <a:xfrm rot="18692017">
            <a:off x="7137599" y="5111071"/>
            <a:ext cx="739238" cy="368546"/>
          </a:xfrm>
          <a:prstGeom prst="roundRect">
            <a:avLst/>
          </a:prstGeom>
          <a:noFill/>
          <a:ln w="38100">
            <a:solidFill>
              <a:srgbClr val="665E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5C56D514-A91E-49A4-9C21-5DB38B6B2ACB}"/>
              </a:ext>
            </a:extLst>
          </p:cNvPr>
          <p:cNvSpPr/>
          <p:nvPr/>
        </p:nvSpPr>
        <p:spPr>
          <a:xfrm>
            <a:off x="763244" y="6019716"/>
            <a:ext cx="5713756" cy="491234"/>
          </a:xfrm>
          <a:prstGeom prst="rect">
            <a:avLst/>
          </a:prstGeom>
          <a:solidFill>
            <a:srgbClr val="FFFFCC"/>
          </a:solidFill>
          <a:ln>
            <a:solidFill>
              <a:schemeClr val="accent2"/>
            </a:solidFill>
          </a:ln>
        </p:spPr>
        <p:txBody>
          <a:bodyPr wrap="square" anchor="ctr">
            <a:noAutofit/>
          </a:bodyPr>
          <a:lstStyle/>
          <a:p>
            <a:pPr marL="257175"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We need more types of temporal common sense…</a:t>
            </a:r>
            <a:endParaRPr lang="en-US" sz="20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C149B30-B757-4D9D-8088-CA344FC6421E}"/>
              </a:ext>
            </a:extLst>
          </p:cNvPr>
          <p:cNvPicPr>
            <a:picLocks noChangeAspect="1"/>
          </p:cNvPicPr>
          <p:nvPr/>
        </p:nvPicPr>
        <p:blipFill>
          <a:blip r:embed="rId5"/>
          <a:stretch>
            <a:fillRect/>
          </a:stretch>
        </p:blipFill>
        <p:spPr>
          <a:xfrm>
            <a:off x="4212247" y="1256971"/>
            <a:ext cx="3767506" cy="553900"/>
          </a:xfrm>
          <a:prstGeom prst="rect">
            <a:avLst/>
          </a:prstGeom>
          <a:ln>
            <a:solidFill>
              <a:schemeClr val="accent2"/>
            </a:solidFill>
          </a:ln>
        </p:spPr>
      </p:pic>
    </p:spTree>
    <p:extLst>
      <p:ext uri="{BB962C8B-B14F-4D97-AF65-F5344CB8AC3E}">
        <p14:creationId xmlns:p14="http://schemas.microsoft.com/office/powerpoint/2010/main" val="801057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78FC97D-E638-7E41-AB57-FB6A9CE22C67}"/>
              </a:ext>
            </a:extLst>
          </p:cNvPr>
          <p:cNvGraphicFramePr/>
          <p:nvPr/>
        </p:nvGraphicFramePr>
        <p:xfrm>
          <a:off x="2085974" y="914400"/>
          <a:ext cx="8001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a:extLst>
              <a:ext uri="{FF2B5EF4-FFF2-40B4-BE49-F238E27FC236}">
                <a16:creationId xmlns:a16="http://schemas.microsoft.com/office/drawing/2014/main" id="{0DE2B601-8943-F34E-A685-651E19560A19}"/>
              </a:ext>
            </a:extLst>
          </p:cNvPr>
          <p:cNvSpPr/>
          <p:nvPr/>
        </p:nvSpPr>
        <p:spPr>
          <a:xfrm>
            <a:off x="3407225" y="1143000"/>
            <a:ext cx="5521111" cy="2667000"/>
          </a:xfrm>
          <a:custGeom>
            <a:avLst/>
            <a:gdLst>
              <a:gd name="connsiteX0" fmla="*/ 0 w 1482436"/>
              <a:gd name="connsiteY0" fmla="*/ 1108363 h 1108363"/>
              <a:gd name="connsiteX1" fmla="*/ 692727 w 1482436"/>
              <a:gd name="connsiteY1" fmla="*/ 720436 h 1108363"/>
              <a:gd name="connsiteX2" fmla="*/ 1482436 w 1482436"/>
              <a:gd name="connsiteY2" fmla="*/ 0 h 1108363"/>
            </a:gdLst>
            <a:ahLst/>
            <a:cxnLst>
              <a:cxn ang="0">
                <a:pos x="connsiteX0" y="connsiteY0"/>
              </a:cxn>
              <a:cxn ang="0">
                <a:pos x="connsiteX1" y="connsiteY1"/>
              </a:cxn>
              <a:cxn ang="0">
                <a:pos x="connsiteX2" y="connsiteY2"/>
              </a:cxn>
            </a:cxnLst>
            <a:rect l="l" t="t" r="r" b="b"/>
            <a:pathLst>
              <a:path w="1482436" h="1108363">
                <a:moveTo>
                  <a:pt x="0" y="1108363"/>
                </a:moveTo>
                <a:cubicBezTo>
                  <a:pt x="222827" y="1006763"/>
                  <a:pt x="445654" y="905163"/>
                  <a:pt x="692727" y="720436"/>
                </a:cubicBezTo>
                <a:cubicBezTo>
                  <a:pt x="939800" y="535709"/>
                  <a:pt x="1482436" y="0"/>
                  <a:pt x="1482436" y="0"/>
                </a:cubicBezTo>
              </a:path>
            </a:pathLst>
          </a:custGeom>
          <a:noFill/>
          <a:ln w="38100">
            <a:solidFill>
              <a:srgbClr val="A7001B"/>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TextBox 17">
            <a:extLst>
              <a:ext uri="{FF2B5EF4-FFF2-40B4-BE49-F238E27FC236}">
                <a16:creationId xmlns:a16="http://schemas.microsoft.com/office/drawing/2014/main" id="{1FAD4134-EE94-5746-AF3F-8ECE5D8B674F}"/>
              </a:ext>
            </a:extLst>
          </p:cNvPr>
          <p:cNvSpPr txBox="1"/>
          <p:nvPr/>
        </p:nvSpPr>
        <p:spPr>
          <a:xfrm>
            <a:off x="3263664" y="3167390"/>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Previous SOTA</a:t>
            </a:r>
          </a:p>
        </p:txBody>
      </p:sp>
      <p:grpSp>
        <p:nvGrpSpPr>
          <p:cNvPr id="2" name="Group 1">
            <a:extLst>
              <a:ext uri="{FF2B5EF4-FFF2-40B4-BE49-F238E27FC236}">
                <a16:creationId xmlns:a16="http://schemas.microsoft.com/office/drawing/2014/main" id="{E529B9F9-73CC-D646-AA6D-E9AB877092D9}"/>
              </a:ext>
            </a:extLst>
          </p:cNvPr>
          <p:cNvGrpSpPr/>
          <p:nvPr/>
        </p:nvGrpSpPr>
        <p:grpSpPr>
          <a:xfrm>
            <a:off x="4114800" y="2817552"/>
            <a:ext cx="1143000" cy="1311904"/>
            <a:chOff x="2590800" y="2817552"/>
            <a:chExt cx="1143000" cy="1311904"/>
          </a:xfrm>
        </p:grpSpPr>
        <p:sp>
          <p:nvSpPr>
            <p:cNvPr id="17" name="TextBox 16">
              <a:extLst>
                <a:ext uri="{FF2B5EF4-FFF2-40B4-BE49-F238E27FC236}">
                  <a16:creationId xmlns:a16="http://schemas.microsoft.com/office/drawing/2014/main" id="{32F66C12-074B-9F47-A822-300AD9B70BB4}"/>
                </a:ext>
              </a:extLst>
            </p:cNvPr>
            <p:cNvSpPr txBox="1"/>
            <p:nvPr/>
          </p:nvSpPr>
          <p:spPr>
            <a:xfrm>
              <a:off x="2590800" y="281755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Structured learning</a:t>
              </a:r>
            </a:p>
          </p:txBody>
        </p:sp>
        <p:sp>
          <p:nvSpPr>
            <p:cNvPr id="24" name="TextBox 23">
              <a:extLst>
                <a:ext uri="{FF2B5EF4-FFF2-40B4-BE49-F238E27FC236}">
                  <a16:creationId xmlns:a16="http://schemas.microsoft.com/office/drawing/2014/main" id="{1E333C95-5200-C940-B0FE-1AE301728476}"/>
                </a:ext>
              </a:extLst>
            </p:cNvPr>
            <p:cNvSpPr txBox="1"/>
            <p:nvPr/>
          </p:nvSpPr>
          <p:spPr>
            <a:xfrm>
              <a:off x="2590800" y="3821679"/>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+2%</a:t>
              </a:r>
            </a:p>
          </p:txBody>
        </p:sp>
      </p:grpSp>
      <p:grpSp>
        <p:nvGrpSpPr>
          <p:cNvPr id="4" name="Group 3">
            <a:extLst>
              <a:ext uri="{FF2B5EF4-FFF2-40B4-BE49-F238E27FC236}">
                <a16:creationId xmlns:a16="http://schemas.microsoft.com/office/drawing/2014/main" id="{E63FF029-45F1-2644-87FA-75FEF3FE0BCB}"/>
              </a:ext>
            </a:extLst>
          </p:cNvPr>
          <p:cNvGrpSpPr/>
          <p:nvPr/>
        </p:nvGrpSpPr>
        <p:grpSpPr>
          <a:xfrm>
            <a:off x="4901974" y="2327343"/>
            <a:ext cx="1166054" cy="1408575"/>
            <a:chOff x="3377974" y="2327342"/>
            <a:chExt cx="1166054" cy="1408575"/>
          </a:xfrm>
        </p:grpSpPr>
        <p:sp>
          <p:nvSpPr>
            <p:cNvPr id="19" name="TextBox 18">
              <a:extLst>
                <a:ext uri="{FF2B5EF4-FFF2-40B4-BE49-F238E27FC236}">
                  <a16:creationId xmlns:a16="http://schemas.microsoft.com/office/drawing/2014/main" id="{EDFB77F9-647F-DE49-87AF-C6BBB0CFA713}"/>
                </a:ext>
              </a:extLst>
            </p:cNvPr>
            <p:cNvSpPr txBox="1"/>
            <p:nvPr/>
          </p:nvSpPr>
          <p:spPr>
            <a:xfrm>
              <a:off x="3377974" y="2327342"/>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Common sense</a:t>
              </a:r>
            </a:p>
          </p:txBody>
        </p:sp>
        <p:sp>
          <p:nvSpPr>
            <p:cNvPr id="25" name="TextBox 24">
              <a:extLst>
                <a:ext uri="{FF2B5EF4-FFF2-40B4-BE49-F238E27FC236}">
                  <a16:creationId xmlns:a16="http://schemas.microsoft.com/office/drawing/2014/main" id="{213E4235-4EA4-6C41-B3C5-46BD6BC0D866}"/>
                </a:ext>
              </a:extLst>
            </p:cNvPr>
            <p:cNvSpPr txBox="1"/>
            <p:nvPr/>
          </p:nvSpPr>
          <p:spPr>
            <a:xfrm>
              <a:off x="3401028" y="3428140"/>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6" name="Group 5">
            <a:extLst>
              <a:ext uri="{FF2B5EF4-FFF2-40B4-BE49-F238E27FC236}">
                <a16:creationId xmlns:a16="http://schemas.microsoft.com/office/drawing/2014/main" id="{C9515CC4-7B13-BC44-BFD5-F665D33C05BC}"/>
              </a:ext>
            </a:extLst>
          </p:cNvPr>
          <p:cNvGrpSpPr/>
          <p:nvPr/>
        </p:nvGrpSpPr>
        <p:grpSpPr>
          <a:xfrm>
            <a:off x="5781556" y="1871507"/>
            <a:ext cx="1152645" cy="1204654"/>
            <a:chOff x="4257555" y="1871507"/>
            <a:chExt cx="1152645" cy="1204654"/>
          </a:xfrm>
        </p:grpSpPr>
        <p:sp>
          <p:nvSpPr>
            <p:cNvPr id="20" name="TextBox 19">
              <a:extLst>
                <a:ext uri="{FF2B5EF4-FFF2-40B4-BE49-F238E27FC236}">
                  <a16:creationId xmlns:a16="http://schemas.microsoft.com/office/drawing/2014/main" id="{7837CF35-9881-7E44-8272-BED47F44BBC2}"/>
                </a:ext>
              </a:extLst>
            </p:cNvPr>
            <p:cNvSpPr txBox="1"/>
            <p:nvPr/>
          </p:nvSpPr>
          <p:spPr>
            <a:xfrm>
              <a:off x="4267200" y="187150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Axes dataset</a:t>
              </a:r>
            </a:p>
          </p:txBody>
        </p:sp>
        <p:sp>
          <p:nvSpPr>
            <p:cNvPr id="26" name="TextBox 25">
              <a:extLst>
                <a:ext uri="{FF2B5EF4-FFF2-40B4-BE49-F238E27FC236}">
                  <a16:creationId xmlns:a16="http://schemas.microsoft.com/office/drawing/2014/main" id="{7FB541D6-BF19-DB42-B2CC-23B7544C8B9B}"/>
                </a:ext>
              </a:extLst>
            </p:cNvPr>
            <p:cNvSpPr txBox="1"/>
            <p:nvPr/>
          </p:nvSpPr>
          <p:spPr>
            <a:xfrm>
              <a:off x="4257555" y="276838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+11%*</a:t>
              </a:r>
            </a:p>
          </p:txBody>
        </p:sp>
      </p:grpSp>
      <p:grpSp>
        <p:nvGrpSpPr>
          <p:cNvPr id="5" name="Group 4">
            <a:extLst>
              <a:ext uri="{FF2B5EF4-FFF2-40B4-BE49-F238E27FC236}">
                <a16:creationId xmlns:a16="http://schemas.microsoft.com/office/drawing/2014/main" id="{F62E5451-C6C2-B44C-9019-B8A771319685}"/>
              </a:ext>
            </a:extLst>
          </p:cNvPr>
          <p:cNvGrpSpPr/>
          <p:nvPr/>
        </p:nvGrpSpPr>
        <p:grpSpPr>
          <a:xfrm>
            <a:off x="6591783" y="1633648"/>
            <a:ext cx="1154278" cy="1095273"/>
            <a:chOff x="5067783" y="1633647"/>
            <a:chExt cx="1154278" cy="1095273"/>
          </a:xfrm>
        </p:grpSpPr>
        <p:sp>
          <p:nvSpPr>
            <p:cNvPr id="21" name="TextBox 20">
              <a:extLst>
                <a:ext uri="{FF2B5EF4-FFF2-40B4-BE49-F238E27FC236}">
                  <a16:creationId xmlns:a16="http://schemas.microsoft.com/office/drawing/2014/main" id="{96011672-7A74-B54A-B263-2383A0352054}"/>
                </a:ext>
              </a:extLst>
            </p:cNvPr>
            <p:cNvSpPr txBox="1"/>
            <p:nvPr/>
          </p:nvSpPr>
          <p:spPr>
            <a:xfrm>
              <a:off x="5079061" y="1633647"/>
              <a:ext cx="1143000" cy="523220"/>
            </a:xfrm>
            <a:prstGeom prst="rect">
              <a:avLst/>
            </a:prstGeom>
            <a:noFill/>
          </p:spPr>
          <p:txBody>
            <a:bodyPr wrap="square" rtlCol="0">
              <a:spAutoFit/>
            </a:bodyPr>
            <a:lstStyle/>
            <a:p>
              <a:pPr algn="ctr"/>
              <a:r>
                <a:rPr lang="en-US" sz="1400" b="1" i="1" dirty="0">
                  <a:latin typeface="Century Gothic" panose="020B0502020202020204" pitchFamily="34" charset="0"/>
                </a:rPr>
                <a:t>Neural + ILP</a:t>
              </a:r>
            </a:p>
          </p:txBody>
        </p:sp>
        <p:sp>
          <p:nvSpPr>
            <p:cNvPr id="27" name="TextBox 26">
              <a:extLst>
                <a:ext uri="{FF2B5EF4-FFF2-40B4-BE49-F238E27FC236}">
                  <a16:creationId xmlns:a16="http://schemas.microsoft.com/office/drawing/2014/main" id="{A1078CDE-E1CF-5B40-9522-0375E83425B8}"/>
                </a:ext>
              </a:extLst>
            </p:cNvPr>
            <p:cNvSpPr txBox="1"/>
            <p:nvPr/>
          </p:nvSpPr>
          <p:spPr>
            <a:xfrm>
              <a:off x="5067783" y="24211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grpSp>
        <p:nvGrpSpPr>
          <p:cNvPr id="7" name="Group 6">
            <a:extLst>
              <a:ext uri="{FF2B5EF4-FFF2-40B4-BE49-F238E27FC236}">
                <a16:creationId xmlns:a16="http://schemas.microsoft.com/office/drawing/2014/main" id="{B9F2C1D6-882C-6B4F-B3C0-D444939A70D7}"/>
              </a:ext>
            </a:extLst>
          </p:cNvPr>
          <p:cNvGrpSpPr/>
          <p:nvPr/>
        </p:nvGrpSpPr>
        <p:grpSpPr>
          <a:xfrm>
            <a:off x="7410592" y="1301979"/>
            <a:ext cx="1180719" cy="836633"/>
            <a:chOff x="5886591" y="1301978"/>
            <a:chExt cx="1180719" cy="836633"/>
          </a:xfrm>
        </p:grpSpPr>
        <p:sp>
          <p:nvSpPr>
            <p:cNvPr id="22" name="TextBox 21">
              <a:extLst>
                <a:ext uri="{FF2B5EF4-FFF2-40B4-BE49-F238E27FC236}">
                  <a16:creationId xmlns:a16="http://schemas.microsoft.com/office/drawing/2014/main" id="{DE2F08E5-4801-3542-964A-0F79D7872602}"/>
                </a:ext>
              </a:extLst>
            </p:cNvPr>
            <p:cNvSpPr txBox="1"/>
            <p:nvPr/>
          </p:nvSpPr>
          <p:spPr>
            <a:xfrm>
              <a:off x="5886591" y="1301978"/>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BERT</a:t>
              </a:r>
            </a:p>
          </p:txBody>
        </p:sp>
        <p:sp>
          <p:nvSpPr>
            <p:cNvPr id="28" name="TextBox 27">
              <a:extLst>
                <a:ext uri="{FF2B5EF4-FFF2-40B4-BE49-F238E27FC236}">
                  <a16:creationId xmlns:a16="http://schemas.microsoft.com/office/drawing/2014/main" id="{1ECE3DC5-4644-A74B-9303-6333C2511D32}"/>
                </a:ext>
              </a:extLst>
            </p:cNvPr>
            <p:cNvSpPr txBox="1"/>
            <p:nvPr/>
          </p:nvSpPr>
          <p:spPr>
            <a:xfrm>
              <a:off x="5924310" y="1830834"/>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+4%</a:t>
              </a:r>
            </a:p>
          </p:txBody>
        </p:sp>
      </p:grpSp>
      <p:grpSp>
        <p:nvGrpSpPr>
          <p:cNvPr id="31" name="Group 30">
            <a:extLst>
              <a:ext uri="{FF2B5EF4-FFF2-40B4-BE49-F238E27FC236}">
                <a16:creationId xmlns:a16="http://schemas.microsoft.com/office/drawing/2014/main" id="{A5DEDB0D-B526-DA4A-955D-809BEDE43482}"/>
              </a:ext>
            </a:extLst>
          </p:cNvPr>
          <p:cNvGrpSpPr/>
          <p:nvPr/>
        </p:nvGrpSpPr>
        <p:grpSpPr>
          <a:xfrm>
            <a:off x="8281687" y="807184"/>
            <a:ext cx="1517744" cy="1007336"/>
            <a:chOff x="6757687" y="807184"/>
            <a:chExt cx="1517744" cy="1007336"/>
          </a:xfrm>
        </p:grpSpPr>
        <p:sp>
          <p:nvSpPr>
            <p:cNvPr id="23" name="TextBox 22">
              <a:extLst>
                <a:ext uri="{FF2B5EF4-FFF2-40B4-BE49-F238E27FC236}">
                  <a16:creationId xmlns:a16="http://schemas.microsoft.com/office/drawing/2014/main" id="{7E3CA28F-D866-104B-B7AF-33839E47CF8F}"/>
                </a:ext>
              </a:extLst>
            </p:cNvPr>
            <p:cNvSpPr txBox="1"/>
            <p:nvPr/>
          </p:nvSpPr>
          <p:spPr>
            <a:xfrm>
              <a:off x="6802058" y="807184"/>
              <a:ext cx="1473373" cy="738664"/>
            </a:xfrm>
            <a:prstGeom prst="rect">
              <a:avLst/>
            </a:prstGeom>
            <a:noFill/>
          </p:spPr>
          <p:txBody>
            <a:bodyPr wrap="square" rtlCol="0">
              <a:spAutoFit/>
            </a:bodyPr>
            <a:lstStyle/>
            <a:p>
              <a:pPr algn="ctr"/>
              <a:r>
                <a:rPr lang="en-US" sz="1400" b="1" i="1" dirty="0">
                  <a:latin typeface="Century Gothic" panose="020B0502020202020204" pitchFamily="34" charset="0"/>
                </a:rPr>
                <a:t>Generalized common sense</a:t>
              </a:r>
            </a:p>
          </p:txBody>
        </p:sp>
        <p:sp>
          <p:nvSpPr>
            <p:cNvPr id="29" name="TextBox 28">
              <a:extLst>
                <a:ext uri="{FF2B5EF4-FFF2-40B4-BE49-F238E27FC236}">
                  <a16:creationId xmlns:a16="http://schemas.microsoft.com/office/drawing/2014/main" id="{3D571F23-DB2E-8243-B051-CAEC8F8E88DC}"/>
                </a:ext>
              </a:extLst>
            </p:cNvPr>
            <p:cNvSpPr txBox="1"/>
            <p:nvPr/>
          </p:nvSpPr>
          <p:spPr>
            <a:xfrm>
              <a:off x="6757687" y="1506743"/>
              <a:ext cx="1143000" cy="307777"/>
            </a:xfrm>
            <a:prstGeom prst="rect">
              <a:avLst/>
            </a:prstGeom>
            <a:noFill/>
          </p:spPr>
          <p:txBody>
            <a:bodyPr wrap="square" rtlCol="0">
              <a:spAutoFit/>
            </a:bodyPr>
            <a:lstStyle/>
            <a:p>
              <a:pPr algn="ctr"/>
              <a:r>
                <a:rPr lang="en-US" sz="1400" b="1" i="1" dirty="0">
                  <a:latin typeface="Century Gothic" panose="020B0502020202020204" pitchFamily="34" charset="0"/>
                </a:rPr>
                <a:t>+3%</a:t>
              </a:r>
            </a:p>
          </p:txBody>
        </p:sp>
      </p:grpSp>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lstStyle/>
          <a:p>
            <a:r>
              <a:rPr lang="en-US"/>
              <a:t>A Revolution in Temporal Reasoning</a:t>
            </a:r>
            <a:endParaRPr lang="en-US" dirty="0"/>
          </a:p>
        </p:txBody>
      </p:sp>
      <p:sp>
        <p:nvSpPr>
          <p:cNvPr id="32" name="Rectangle 18">
            <a:extLst>
              <a:ext uri="{FF2B5EF4-FFF2-40B4-BE49-F238E27FC236}">
                <a16:creationId xmlns:a16="http://schemas.microsoft.com/office/drawing/2014/main" id="{7C255854-6D2D-4B5E-ADC5-B95791AC2902}"/>
              </a:ext>
            </a:extLst>
          </p:cNvPr>
          <p:cNvSpPr>
            <a:spLocks noChangeArrowheads="1"/>
          </p:cNvSpPr>
          <p:nvPr/>
        </p:nvSpPr>
        <p:spPr bwMode="auto">
          <a:xfrm>
            <a:off x="3506690"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2015</a:t>
            </a:r>
          </a:p>
        </p:txBody>
      </p:sp>
      <p:sp>
        <p:nvSpPr>
          <p:cNvPr id="33" name="Rectangle 18">
            <a:extLst>
              <a:ext uri="{FF2B5EF4-FFF2-40B4-BE49-F238E27FC236}">
                <a16:creationId xmlns:a16="http://schemas.microsoft.com/office/drawing/2014/main" id="{D7D7611C-B794-477A-97D6-7DA96DBDEA96}"/>
              </a:ext>
            </a:extLst>
          </p:cNvPr>
          <p:cNvSpPr>
            <a:spLocks noChangeArrowheads="1"/>
          </p:cNvSpPr>
          <p:nvPr/>
        </p:nvSpPr>
        <p:spPr bwMode="auto">
          <a:xfrm>
            <a:off x="4317773" y="5071339"/>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2017</a:t>
            </a:r>
          </a:p>
        </p:txBody>
      </p:sp>
      <p:sp>
        <p:nvSpPr>
          <p:cNvPr id="34" name="Rectangle 18">
            <a:extLst>
              <a:ext uri="{FF2B5EF4-FFF2-40B4-BE49-F238E27FC236}">
                <a16:creationId xmlns:a16="http://schemas.microsoft.com/office/drawing/2014/main" id="{9169D4A2-E6A9-4691-9EFB-8A939FCBCEDD}"/>
              </a:ext>
            </a:extLst>
          </p:cNvPr>
          <p:cNvSpPr>
            <a:spLocks noChangeArrowheads="1"/>
          </p:cNvSpPr>
          <p:nvPr/>
        </p:nvSpPr>
        <p:spPr bwMode="auto">
          <a:xfrm>
            <a:off x="8520415" y="5079091"/>
            <a:ext cx="656948"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2019</a:t>
            </a:r>
          </a:p>
        </p:txBody>
      </p:sp>
      <p:sp>
        <p:nvSpPr>
          <p:cNvPr id="30" name="TextBox 29">
            <a:extLst>
              <a:ext uri="{FF2B5EF4-FFF2-40B4-BE49-F238E27FC236}">
                <a16:creationId xmlns:a16="http://schemas.microsoft.com/office/drawing/2014/main" id="{BDAE5F94-C934-49A2-9889-E14BE836D6F0}"/>
              </a:ext>
            </a:extLst>
          </p:cNvPr>
          <p:cNvSpPr txBox="1"/>
          <p:nvPr/>
        </p:nvSpPr>
        <p:spPr>
          <a:xfrm>
            <a:off x="10281726" y="5783687"/>
            <a:ext cx="1713227" cy="461665"/>
          </a:xfrm>
          <a:prstGeom prst="rect">
            <a:avLst/>
          </a:prstGeom>
          <a:noFill/>
          <a:ln>
            <a:solidFill>
              <a:srgbClr val="3366CC"/>
            </a:solidFill>
          </a:ln>
        </p:spPr>
        <p:txBody>
          <a:bodyPr wrap="square" rtlCol="0">
            <a:spAutoFit/>
          </a:bodyPr>
          <a:lstStyle/>
          <a:p>
            <a:pPr algn="ctr"/>
            <a:r>
              <a:rPr lang="en-US" sz="1200" dirty="0">
                <a:latin typeface="+mj-lt"/>
              </a:rPr>
              <a:t>Thesis work of  Qiang Ning (2019)</a:t>
            </a:r>
          </a:p>
        </p:txBody>
      </p:sp>
      <p:sp>
        <p:nvSpPr>
          <p:cNvPr id="35" name="Rectangle 34">
            <a:extLst>
              <a:ext uri="{FF2B5EF4-FFF2-40B4-BE49-F238E27FC236}">
                <a16:creationId xmlns:a16="http://schemas.microsoft.com/office/drawing/2014/main" id="{C1749912-674C-436E-96D8-CFE9FF1D5A4C}"/>
              </a:ext>
            </a:extLst>
          </p:cNvPr>
          <p:cNvSpPr/>
          <p:nvPr/>
        </p:nvSpPr>
        <p:spPr>
          <a:xfrm>
            <a:off x="9534695" y="1866683"/>
            <a:ext cx="2519707" cy="2482824"/>
          </a:xfrm>
          <a:prstGeom prst="rect">
            <a:avLst/>
          </a:prstGeom>
          <a:solidFill>
            <a:srgbClr val="FFFFCC"/>
          </a:solidFill>
          <a:ln>
            <a:solidFill>
              <a:schemeClr val="accent2"/>
            </a:solidFill>
          </a:ln>
        </p:spPr>
        <p:txBody>
          <a:bodyPr wrap="square" anchor="ctr">
            <a:noAutofit/>
          </a:bodyPr>
          <a:lstStyle/>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Involves reasoning with external knowledge via a neural implementation of CCMs</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Declarative knowledge </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Transitivity</a:t>
            </a:r>
          </a:p>
          <a:p>
            <a:pPr marL="257175" indent="-257175">
              <a:buSzPts val="2000"/>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Statistical knowledge</a:t>
            </a:r>
          </a:p>
          <a:p>
            <a:pPr marL="557213" lvl="1" indent="-214313">
              <a:buSzPts val="2000"/>
              <a:buFont typeface="Courier New" panose="02070309020205020404" pitchFamily="49" charset="0"/>
              <a:buChar char="o"/>
            </a:pPr>
            <a:r>
              <a:rPr lang="en-US" sz="1600" b="1" dirty="0">
                <a:latin typeface="Calibri" panose="020F0502020204030204" pitchFamily="34" charset="0"/>
                <a:cs typeface="Calibri" panose="020F0502020204030204" pitchFamily="34" charset="0"/>
              </a:rPr>
              <a:t>commonsense knowledge</a:t>
            </a:r>
            <a:endParaRPr lang="en-US" sz="16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4"/>
          <a:stretch>
            <a:fillRect/>
          </a:stretch>
        </p:blipFill>
        <p:spPr>
          <a:xfrm>
            <a:off x="64678" y="942029"/>
            <a:ext cx="4175010" cy="1788648"/>
          </a:xfrm>
          <a:prstGeom prst="rect">
            <a:avLst/>
          </a:prstGeom>
          <a:ln>
            <a:solidFill>
              <a:schemeClr val="accent2"/>
            </a:solidFill>
          </a:ln>
        </p:spPr>
      </p:pic>
    </p:spTree>
    <p:extLst>
      <p:ext uri="{BB962C8B-B14F-4D97-AF65-F5344CB8AC3E}">
        <p14:creationId xmlns:p14="http://schemas.microsoft.com/office/powerpoint/2010/main" val="252894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240">
            <a:extLst>
              <a:ext uri="{FF2B5EF4-FFF2-40B4-BE49-F238E27FC236}">
                <a16:creationId xmlns:a16="http://schemas.microsoft.com/office/drawing/2014/main" id="{C000E2B7-26F9-E54F-92E1-30BB4A3FF193}"/>
              </a:ext>
            </a:extLst>
          </p:cNvPr>
          <p:cNvSpPr>
            <a:spLocks noGrp="1"/>
          </p:cNvSpPr>
          <p:nvPr>
            <p:ph type="title"/>
          </p:nvPr>
        </p:nvSpPr>
        <p:spPr/>
        <p:txBody>
          <a:bodyPr/>
          <a:lstStyle/>
          <a:p>
            <a:r>
              <a:rPr lang="en-US" dirty="0">
                <a:solidFill>
                  <a:schemeClr val="tx1"/>
                </a:solidFill>
                <a:latin typeface="+mn-lt"/>
              </a:rPr>
              <a:t>Putting it all together: A Neural Approach</a:t>
            </a:r>
          </a:p>
        </p:txBody>
      </p:sp>
      <p:grpSp>
        <p:nvGrpSpPr>
          <p:cNvPr id="5" name="Group 4">
            <a:extLst>
              <a:ext uri="{FF2B5EF4-FFF2-40B4-BE49-F238E27FC236}">
                <a16:creationId xmlns:a16="http://schemas.microsoft.com/office/drawing/2014/main" id="{081E340B-34B3-0045-8A2F-DA6DF6341388}"/>
              </a:ext>
            </a:extLst>
          </p:cNvPr>
          <p:cNvGrpSpPr/>
          <p:nvPr/>
        </p:nvGrpSpPr>
        <p:grpSpPr>
          <a:xfrm>
            <a:off x="7609303" y="1473961"/>
            <a:ext cx="2597303" cy="1486783"/>
            <a:chOff x="6085302" y="1473960"/>
            <a:chExt cx="2597303" cy="1486783"/>
          </a:xfrm>
        </p:grpSpPr>
        <p:sp>
          <p:nvSpPr>
            <p:cNvPr id="148" name="Rectangle 147">
              <a:extLst>
                <a:ext uri="{FF2B5EF4-FFF2-40B4-BE49-F238E27FC236}">
                  <a16:creationId xmlns:a16="http://schemas.microsoft.com/office/drawing/2014/main" id="{D92D59EF-973B-804F-962F-B078BE109ADE}"/>
                </a:ext>
              </a:extLst>
            </p:cNvPr>
            <p:cNvSpPr/>
            <p:nvPr/>
          </p:nvSpPr>
          <p:spPr>
            <a:xfrm>
              <a:off x="6085302" y="1473960"/>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2" name="TextBox 1">
              <a:extLst>
                <a:ext uri="{FF2B5EF4-FFF2-40B4-BE49-F238E27FC236}">
                  <a16:creationId xmlns:a16="http://schemas.microsoft.com/office/drawing/2014/main" id="{6F555E23-F6C4-6B4C-B2F9-2391258E661B}"/>
                </a:ext>
              </a:extLst>
            </p:cNvPr>
            <p:cNvSpPr txBox="1"/>
            <p:nvPr/>
          </p:nvSpPr>
          <p:spPr>
            <a:xfrm>
              <a:off x="6519366" y="1839762"/>
              <a:ext cx="1793953" cy="646331"/>
            </a:xfrm>
            <a:prstGeom prst="rect">
              <a:avLst/>
            </a:prstGeom>
            <a:noFill/>
          </p:spPr>
          <p:txBody>
            <a:bodyPr wrap="none" rtlCol="0">
              <a:spAutoFit/>
            </a:bodyPr>
            <a:lstStyle/>
            <a:p>
              <a:pPr algn="ctr"/>
              <a:r>
                <a:rPr lang="en-US" dirty="0"/>
                <a:t>Siamese network</a:t>
              </a:r>
            </a:p>
            <a:p>
              <a:pPr algn="ctr"/>
              <a:r>
                <a:rPr lang="en-US" b="1" dirty="0"/>
                <a:t>Common sense</a:t>
              </a:r>
            </a:p>
          </p:txBody>
        </p:sp>
      </p:grpSp>
      <p:grpSp>
        <p:nvGrpSpPr>
          <p:cNvPr id="3" name="Group 2">
            <a:extLst>
              <a:ext uri="{FF2B5EF4-FFF2-40B4-BE49-F238E27FC236}">
                <a16:creationId xmlns:a16="http://schemas.microsoft.com/office/drawing/2014/main" id="{41D386EA-41F2-7B4F-AB93-A31415AEF531}"/>
              </a:ext>
            </a:extLst>
          </p:cNvPr>
          <p:cNvGrpSpPr/>
          <p:nvPr/>
        </p:nvGrpSpPr>
        <p:grpSpPr>
          <a:xfrm>
            <a:off x="1790700" y="3750327"/>
            <a:ext cx="4722256" cy="2087398"/>
            <a:chOff x="266700" y="3750327"/>
            <a:chExt cx="4722256" cy="2087398"/>
          </a:xfrm>
        </p:grpSpPr>
        <p:sp>
          <p:nvSpPr>
            <p:cNvPr id="147" name="Rectangle 146">
              <a:extLst>
                <a:ext uri="{FF2B5EF4-FFF2-40B4-BE49-F238E27FC236}">
                  <a16:creationId xmlns:a16="http://schemas.microsoft.com/office/drawing/2014/main" id="{7DC20B6A-F75D-1148-8BC0-C100E4FA2229}"/>
                </a:ext>
              </a:extLst>
            </p:cNvPr>
            <p:cNvSpPr/>
            <p:nvPr/>
          </p:nvSpPr>
          <p:spPr>
            <a:xfrm>
              <a:off x="266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92" name="TextBox 91">
              <a:extLst>
                <a:ext uri="{FF2B5EF4-FFF2-40B4-BE49-F238E27FC236}">
                  <a16:creationId xmlns:a16="http://schemas.microsoft.com/office/drawing/2014/main" id="{39EF388D-A3E7-B74F-A5C3-3EE2D02DCAC2}"/>
                </a:ext>
              </a:extLst>
            </p:cNvPr>
            <p:cNvSpPr txBox="1"/>
            <p:nvPr/>
          </p:nvSpPr>
          <p:spPr>
            <a:xfrm>
              <a:off x="961716" y="4560737"/>
              <a:ext cx="3382786" cy="646331"/>
            </a:xfrm>
            <a:prstGeom prst="rect">
              <a:avLst/>
            </a:prstGeom>
            <a:noFill/>
          </p:spPr>
          <p:txBody>
            <a:bodyPr wrap="none" rtlCol="0">
              <a:spAutoFit/>
            </a:bodyPr>
            <a:lstStyle/>
            <a:p>
              <a:pPr algn="ctr"/>
              <a:r>
                <a:rPr lang="en-US" dirty="0"/>
                <a:t>Long short-term memory network</a:t>
              </a:r>
            </a:p>
            <a:p>
              <a:pPr algn="ctr"/>
              <a:r>
                <a:rPr lang="en-US" b="1" dirty="0"/>
                <a:t>Structured learning</a:t>
              </a:r>
            </a:p>
          </p:txBody>
        </p:sp>
      </p:grpSp>
      <p:grpSp>
        <p:nvGrpSpPr>
          <p:cNvPr id="4" name="Group 3">
            <a:extLst>
              <a:ext uri="{FF2B5EF4-FFF2-40B4-BE49-F238E27FC236}">
                <a16:creationId xmlns:a16="http://schemas.microsoft.com/office/drawing/2014/main" id="{BC004482-2F70-5445-AA88-B4125076ADF6}"/>
              </a:ext>
            </a:extLst>
          </p:cNvPr>
          <p:cNvGrpSpPr/>
          <p:nvPr/>
        </p:nvGrpSpPr>
        <p:grpSpPr>
          <a:xfrm>
            <a:off x="7609303" y="3594647"/>
            <a:ext cx="2597303" cy="2243079"/>
            <a:chOff x="6085302" y="3594646"/>
            <a:chExt cx="2597303" cy="2243079"/>
          </a:xfrm>
        </p:grpSpPr>
        <p:sp>
          <p:nvSpPr>
            <p:cNvPr id="149" name="Rectangle 148">
              <a:extLst>
                <a:ext uri="{FF2B5EF4-FFF2-40B4-BE49-F238E27FC236}">
                  <a16:creationId xmlns:a16="http://schemas.microsoft.com/office/drawing/2014/main" id="{8B1E2EAE-5545-5640-8516-928AFDAE73FD}"/>
                </a:ext>
              </a:extLst>
            </p:cNvPr>
            <p:cNvSpPr/>
            <p:nvPr/>
          </p:nvSpPr>
          <p:spPr>
            <a:xfrm>
              <a:off x="6085302" y="3594646"/>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p>
          </p:txBody>
        </p:sp>
        <p:sp>
          <p:nvSpPr>
            <p:cNvPr id="93" name="TextBox 92">
              <a:extLst>
                <a:ext uri="{FF2B5EF4-FFF2-40B4-BE49-F238E27FC236}">
                  <a16:creationId xmlns:a16="http://schemas.microsoft.com/office/drawing/2014/main" id="{F8E6E6CE-233C-FB4A-9FDE-3D002893DA1C}"/>
                </a:ext>
              </a:extLst>
            </p:cNvPr>
            <p:cNvSpPr txBox="1"/>
            <p:nvPr/>
          </p:nvSpPr>
          <p:spPr>
            <a:xfrm>
              <a:off x="6308538" y="4531519"/>
              <a:ext cx="2215607" cy="646331"/>
            </a:xfrm>
            <a:prstGeom prst="rect">
              <a:avLst/>
            </a:prstGeom>
            <a:noFill/>
          </p:spPr>
          <p:txBody>
            <a:bodyPr wrap="none" rtlCol="0">
              <a:spAutoFit/>
            </a:bodyPr>
            <a:lstStyle/>
            <a:p>
              <a:pPr algn="ctr"/>
              <a:r>
                <a:rPr lang="en-US" dirty="0"/>
                <a:t>Feedforward network</a:t>
              </a:r>
            </a:p>
            <a:p>
              <a:pPr algn="ctr"/>
              <a:r>
                <a:rPr lang="en-US" b="1" dirty="0"/>
                <a:t>Trained on new data</a:t>
              </a:r>
            </a:p>
          </p:txBody>
        </p:sp>
      </p:grpSp>
      <p:cxnSp>
        <p:nvCxnSpPr>
          <p:cNvPr id="12" name="Straight Arrow Connector 11">
            <a:extLst>
              <a:ext uri="{FF2B5EF4-FFF2-40B4-BE49-F238E27FC236}">
                <a16:creationId xmlns:a16="http://schemas.microsoft.com/office/drawing/2014/main" id="{2428F8EC-B6AB-7243-B549-B1DF8ACEFBA2}"/>
              </a:ext>
            </a:extLst>
          </p:cNvPr>
          <p:cNvCxnSpPr>
            <a:stCxn id="147" idx="3"/>
          </p:cNvCxnSpPr>
          <p:nvPr/>
        </p:nvCxnSpPr>
        <p:spPr>
          <a:xfrm>
            <a:off x="6512956" y="4794026"/>
            <a:ext cx="1096346" cy="0"/>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F212FA-13DF-964C-BB67-954846C1294A}"/>
              </a:ext>
            </a:extLst>
          </p:cNvPr>
          <p:cNvSpPr txBox="1"/>
          <p:nvPr/>
        </p:nvSpPr>
        <p:spPr>
          <a:xfrm>
            <a:off x="1723002" y="1406130"/>
            <a:ext cx="4526175" cy="1938992"/>
          </a:xfrm>
          <a:prstGeom prst="rect">
            <a:avLst/>
          </a:prstGeom>
          <a:noFill/>
        </p:spPr>
        <p:txBody>
          <a:bodyPr wrap="none" rtlCol="0">
            <a:spAutoFit/>
          </a:bodyPr>
          <a:lstStyle/>
          <a:p>
            <a:pPr algn="ctr"/>
            <a:r>
              <a:rPr lang="en-US" sz="2400" dirty="0"/>
              <a:t>LSTM </a:t>
            </a:r>
          </a:p>
          <a:p>
            <a:pPr algn="ctr"/>
            <a:r>
              <a:rPr lang="en-US" sz="2400" dirty="0"/>
              <a:t>+</a:t>
            </a:r>
          </a:p>
          <a:p>
            <a:pPr algn="ctr"/>
            <a:r>
              <a:rPr lang="en-US" sz="2400" dirty="0"/>
              <a:t> Feed-Forward NN (+ ILP Inference)</a:t>
            </a:r>
          </a:p>
          <a:p>
            <a:pPr algn="ctr"/>
            <a:r>
              <a:rPr lang="en-US" sz="2400" dirty="0"/>
              <a:t>+</a:t>
            </a:r>
          </a:p>
          <a:p>
            <a:pPr algn="ctr"/>
            <a:r>
              <a:rPr lang="en-US" sz="2400" dirty="0"/>
              <a:t> Siamese</a:t>
            </a:r>
          </a:p>
        </p:txBody>
      </p:sp>
    </p:spTree>
    <p:extLst>
      <p:ext uri="{BB962C8B-B14F-4D97-AF65-F5344CB8AC3E}">
        <p14:creationId xmlns:p14="http://schemas.microsoft.com/office/powerpoint/2010/main" val="33690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up)">
                                      <p:cBhvr>
                                        <p:cTn id="2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2428F8EC-B6AB-7243-B549-B1DF8ACEFBA2}"/>
              </a:ext>
            </a:extLst>
          </p:cNvPr>
          <p:cNvCxnSpPr>
            <a:stCxn id="147" idx="3"/>
          </p:cNvCxnSpPr>
          <p:nvPr/>
        </p:nvCxnSpPr>
        <p:spPr>
          <a:xfrm>
            <a:off x="6512956" y="4794026"/>
            <a:ext cx="1096346" cy="0"/>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sp>
        <p:nvSpPr>
          <p:cNvPr id="28" name="TextBox 27">
            <a:extLst>
              <a:ext uri="{FF2B5EF4-FFF2-40B4-BE49-F238E27FC236}">
                <a16:creationId xmlns:a16="http://schemas.microsoft.com/office/drawing/2014/main" id="{C0B4805D-9F54-8340-8F65-CD4209531321}"/>
              </a:ext>
            </a:extLst>
          </p:cNvPr>
          <p:cNvSpPr txBox="1"/>
          <p:nvPr/>
        </p:nvSpPr>
        <p:spPr>
          <a:xfrm>
            <a:off x="7799645" y="4531520"/>
            <a:ext cx="2281394" cy="646331"/>
          </a:xfrm>
          <a:prstGeom prst="rect">
            <a:avLst/>
          </a:prstGeom>
          <a:noFill/>
        </p:spPr>
        <p:txBody>
          <a:bodyPr wrap="none" rtlCol="0">
            <a:spAutoFit/>
          </a:bodyPr>
          <a:lstStyle/>
          <a:p>
            <a:pPr algn="ctr"/>
            <a:r>
              <a:rPr lang="en-US" dirty="0">
                <a:latin typeface="+mj-lt"/>
              </a:rPr>
              <a:t>Feedforward network</a:t>
            </a:r>
          </a:p>
          <a:p>
            <a:pPr algn="ctr"/>
            <a:r>
              <a:rPr lang="en-US" b="1" dirty="0">
                <a:latin typeface="+mj-lt"/>
              </a:rPr>
              <a:t>(Trained on new data)</a:t>
            </a:r>
          </a:p>
        </p:txBody>
      </p:sp>
      <p:sp>
        <p:nvSpPr>
          <p:cNvPr id="33" name="TextBox 32">
            <a:extLst>
              <a:ext uri="{FF2B5EF4-FFF2-40B4-BE49-F238E27FC236}">
                <a16:creationId xmlns:a16="http://schemas.microsoft.com/office/drawing/2014/main" id="{E977AB19-A005-7F40-AEDD-4F04247AF22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b="1"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36" name="TextBox 35">
            <a:extLst>
              <a:ext uri="{FF2B5EF4-FFF2-40B4-BE49-F238E27FC236}">
                <a16:creationId xmlns:a16="http://schemas.microsoft.com/office/drawing/2014/main" id="{C5019D54-9E17-1846-B03C-2A2579A9F8D2}"/>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4" name="Title 3">
            <a:extLst>
              <a:ext uri="{FF2B5EF4-FFF2-40B4-BE49-F238E27FC236}">
                <a16:creationId xmlns:a16="http://schemas.microsoft.com/office/drawing/2014/main" id="{01B3E779-9737-4528-A530-2E5583F15568}"/>
              </a:ext>
            </a:extLst>
          </p:cNvPr>
          <p:cNvSpPr>
            <a:spLocks noGrp="1"/>
          </p:cNvSpPr>
          <p:nvPr>
            <p:ph type="title"/>
          </p:nvPr>
        </p:nvSpPr>
        <p:spPr>
          <a:xfrm>
            <a:off x="413536" y="-29123"/>
            <a:ext cx="10972800" cy="924806"/>
          </a:xfrm>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1938899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sp>
        <p:nvSpPr>
          <p:cNvPr id="47" name="TextBox 46">
            <a:extLst>
              <a:ext uri="{FF2B5EF4-FFF2-40B4-BE49-F238E27FC236}">
                <a16:creationId xmlns:a16="http://schemas.microsoft.com/office/drawing/2014/main" id="{7A1C6EAD-06FC-0545-945D-58A34A9350FA}"/>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48" name="TextBox 47">
            <a:extLst>
              <a:ext uri="{FF2B5EF4-FFF2-40B4-BE49-F238E27FC236}">
                <a16:creationId xmlns:a16="http://schemas.microsoft.com/office/drawing/2014/main" id="{CE463C90-B1AD-F947-BCC3-5458BEC992E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b="1"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5" name="Title 4">
            <a:extLst>
              <a:ext uri="{FF2B5EF4-FFF2-40B4-BE49-F238E27FC236}">
                <a16:creationId xmlns:a16="http://schemas.microsoft.com/office/drawing/2014/main" id="{85788EB9-ABDA-4F07-B90E-2AA0392DA742}"/>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
        <p:nvSpPr>
          <p:cNvPr id="3" name="Slide Number Placeholder 2">
            <a:extLst>
              <a:ext uri="{FF2B5EF4-FFF2-40B4-BE49-F238E27FC236}">
                <a16:creationId xmlns:a16="http://schemas.microsoft.com/office/drawing/2014/main" id="{D39BE11D-1056-4A89-9135-107CBEE6903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29</a:t>
            </a:fld>
            <a:endParaRPr lang="en-US" dirty="0"/>
          </a:p>
        </p:txBody>
      </p:sp>
    </p:spTree>
    <p:extLst>
      <p:ext uri="{BB962C8B-B14F-4D97-AF65-F5344CB8AC3E}">
        <p14:creationId xmlns:p14="http://schemas.microsoft.com/office/powerpoint/2010/main" val="1211736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52401"/>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rgbClr val="FFFFCC"/>
          </a:solidFill>
          <a:ln w="28575">
            <a:solidFill>
              <a:srgbClr val="FF0000"/>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goals and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3</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8" name="Rectangle 147">
            <a:extLst>
              <a:ext uri="{FF2B5EF4-FFF2-40B4-BE49-F238E27FC236}">
                <a16:creationId xmlns:a16="http://schemas.microsoft.com/office/drawing/2014/main" id="{D92D59EF-973B-804F-962F-B078BE109ADE}"/>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stCxn id="148" idx="2"/>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sp>
        <p:nvSpPr>
          <p:cNvPr id="27" name="TextBox 26">
            <a:extLst>
              <a:ext uri="{FF2B5EF4-FFF2-40B4-BE49-F238E27FC236}">
                <a16:creationId xmlns:a16="http://schemas.microsoft.com/office/drawing/2014/main" id="{80B1D00D-1AA4-6840-8931-CC4B40767130}"/>
              </a:ext>
            </a:extLst>
          </p:cNvPr>
          <p:cNvSpPr txBox="1"/>
          <p:nvPr/>
        </p:nvSpPr>
        <p:spPr>
          <a:xfrm>
            <a:off x="8043367" y="1839763"/>
            <a:ext cx="1793953" cy="646331"/>
          </a:xfrm>
          <a:prstGeom prst="rect">
            <a:avLst/>
          </a:prstGeom>
          <a:noFill/>
        </p:spPr>
        <p:txBody>
          <a:bodyPr wrap="none" rtlCol="0">
            <a:spAutoFit/>
          </a:bodyPr>
          <a:lstStyle/>
          <a:p>
            <a:pPr algn="ctr"/>
            <a:r>
              <a:rPr lang="en-US" dirty="0">
                <a:latin typeface="+mj-lt"/>
              </a:rPr>
              <a:t>Siamese network</a:t>
            </a:r>
          </a:p>
          <a:p>
            <a:pPr algn="ctr"/>
            <a:r>
              <a:rPr lang="en-US" b="1" dirty="0">
                <a:latin typeface="+mj-lt"/>
              </a:rPr>
              <a:t>(Common sense)</a:t>
            </a:r>
          </a:p>
        </p:txBody>
      </p:sp>
      <p:grpSp>
        <p:nvGrpSpPr>
          <p:cNvPr id="6" name="Group 5">
            <a:extLst>
              <a:ext uri="{FF2B5EF4-FFF2-40B4-BE49-F238E27FC236}">
                <a16:creationId xmlns:a16="http://schemas.microsoft.com/office/drawing/2014/main" id="{26D87E97-3BAE-7B41-B4F9-069C739F3649}"/>
              </a:ext>
            </a:extLst>
          </p:cNvPr>
          <p:cNvGrpSpPr/>
          <p:nvPr/>
        </p:nvGrpSpPr>
        <p:grpSpPr>
          <a:xfrm>
            <a:off x="1549167" y="228600"/>
            <a:ext cx="8268132" cy="533400"/>
            <a:chOff x="25167" y="228600"/>
            <a:chExt cx="8268132" cy="533400"/>
          </a:xfrm>
        </p:grpSpPr>
        <p:sp>
          <p:nvSpPr>
            <p:cNvPr id="31" name="Title 240">
              <a:extLst>
                <a:ext uri="{FF2B5EF4-FFF2-40B4-BE49-F238E27FC236}">
                  <a16:creationId xmlns:a16="http://schemas.microsoft.com/office/drawing/2014/main" id="{AA93E823-DA84-874F-B363-44CB4E9BEBEB}"/>
                </a:ext>
              </a:extLst>
            </p:cNvPr>
            <p:cNvSpPr txBox="1">
              <a:spLocks/>
            </p:cNvSpPr>
            <p:nvPr/>
          </p:nvSpPr>
          <p:spPr>
            <a:xfrm>
              <a:off x="4435925" y="228600"/>
              <a:ext cx="3857374" cy="533400"/>
            </a:xfrm>
            <a:prstGeom prst="rect">
              <a:avLst/>
            </a:prstGeom>
          </p:spPr>
          <p:txBody>
            <a:bodyPr/>
            <a:lst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a:lstStyle>
            <a:p>
              <a:r>
                <a:rPr lang="en-US" sz="2800"/>
                <a:t>: a neural approach</a:t>
              </a:r>
              <a:endParaRPr lang="en-US" sz="2800" dirty="0"/>
            </a:p>
          </p:txBody>
        </p:sp>
        <p:sp>
          <p:nvSpPr>
            <p:cNvPr id="32" name="TextBox 31">
              <a:extLst>
                <a:ext uri="{FF2B5EF4-FFF2-40B4-BE49-F238E27FC236}">
                  <a16:creationId xmlns:a16="http://schemas.microsoft.com/office/drawing/2014/main" id="{5B99ECFE-A883-EB43-A634-E217003C5621}"/>
                </a:ext>
              </a:extLst>
            </p:cNvPr>
            <p:cNvSpPr txBox="1"/>
            <p:nvPr/>
          </p:nvSpPr>
          <p:spPr>
            <a:xfrm>
              <a:off x="25167" y="233690"/>
              <a:ext cx="4571995" cy="523220"/>
            </a:xfrm>
            <a:prstGeom prst="rect">
              <a:avLst/>
            </a:prstGeom>
            <a:noFill/>
          </p:spPr>
          <p:txBody>
            <a:bodyPr wrap="square" rtlCol="0">
              <a:spAutoFit/>
            </a:bodyPr>
            <a:lstStyle/>
            <a:p>
              <a:pPr lvl="1">
                <a:spcBef>
                  <a:spcPct val="20000"/>
                </a:spcBef>
                <a:buClr>
                  <a:srgbClr val="400080"/>
                </a:buClr>
                <a:buSzPct val="65000"/>
              </a:pPr>
              <a:r>
                <a:rPr lang="en-US" sz="2800" dirty="0">
                  <a:solidFill>
                    <a:schemeClr val="bg2"/>
                  </a:solidFill>
                  <a:latin typeface="Century Gothic" charset="0"/>
                  <a:ea typeface="Century Gothic" charset="0"/>
                  <a:cs typeface="Century Gothic" charset="0"/>
                </a:rPr>
                <a:t>Put all pieces together</a:t>
              </a: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a:t>
            </a:r>
            <a:r>
              <a:rPr lang="en-US" sz="1050" kern="0" dirty="0" err="1">
                <a:solidFill>
                  <a:prstClr val="black"/>
                </a:solidFill>
                <a:latin typeface="Courier" charset="0"/>
                <a:ea typeface="Courier" charset="0"/>
                <a:cs typeface="Courier" charset="0"/>
              </a:rPr>
              <a:t>utput</a:t>
            </a:r>
            <a:r>
              <a:rPr lang="en-US" sz="1050" kern="0" dirty="0">
                <a:solidFill>
                  <a:prstClr val="black"/>
                </a:solidFill>
                <a:latin typeface="Courier" charset="0"/>
                <a:ea typeface="Courier" charset="0"/>
                <a:cs typeface="Courier" charset="0"/>
              </a:rPr>
              <a:t> confidence scores</a:t>
            </a:r>
          </a:p>
        </p:txBody>
      </p:sp>
      <p:sp>
        <p:nvSpPr>
          <p:cNvPr id="64" name="TextBox 63">
            <a:extLst>
              <a:ext uri="{FF2B5EF4-FFF2-40B4-BE49-F238E27FC236}">
                <a16:creationId xmlns:a16="http://schemas.microsoft.com/office/drawing/2014/main" id="{E7A9DC38-EB69-7843-A435-672B98D754B9}"/>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65" name="TextBox 64">
            <a:extLst>
              <a:ext uri="{FF2B5EF4-FFF2-40B4-BE49-F238E27FC236}">
                <a16:creationId xmlns:a16="http://schemas.microsoft.com/office/drawing/2014/main" id="{7DCF150D-3938-E843-85DD-C391704A17B9}"/>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b="1" dirty="0">
                <a:latin typeface="+mj-lt"/>
              </a:rPr>
              <a:t>FFNN predicts the labels of temporal relations (followed by ILP inference)</a:t>
            </a:r>
          </a:p>
          <a:p>
            <a:pPr marL="342900" indent="-342900">
              <a:buSzPct val="65000"/>
              <a:buFont typeface="Wingdings" pitchFamily="2" charset="2"/>
              <a:buChar char="q"/>
            </a:pPr>
            <a:r>
              <a:rPr lang="en-US" sz="2000" dirty="0">
                <a:latin typeface="+mj-lt"/>
              </a:rPr>
              <a:t>Siamese network is a generalized </a:t>
            </a:r>
            <a:r>
              <a:rPr lang="en-US" sz="2000" dirty="0" err="1">
                <a:latin typeface="+mj-lt"/>
              </a:rPr>
              <a:t>TemProb</a:t>
            </a:r>
            <a:endParaRPr lang="en-US" sz="2000" dirty="0">
              <a:latin typeface="+mj-lt"/>
            </a:endParaRPr>
          </a:p>
        </p:txBody>
      </p:sp>
      <p:sp>
        <p:nvSpPr>
          <p:cNvPr id="7" name="Title 6">
            <a:extLst>
              <a:ext uri="{FF2B5EF4-FFF2-40B4-BE49-F238E27FC236}">
                <a16:creationId xmlns:a16="http://schemas.microsoft.com/office/drawing/2014/main" id="{7593E21A-A71A-49B6-BA74-3FABC201EFB1}"/>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876510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66C9234D-0753-EC42-BBBB-0A689AB90467}"/>
              </a:ext>
            </a:extLst>
          </p:cNvPr>
          <p:cNvCxnSpPr>
            <a:cxnSpLocks/>
            <a:endCxn id="149" idx="0"/>
          </p:cNvCxnSpPr>
          <p:nvPr/>
        </p:nvCxnSpPr>
        <p:spPr>
          <a:xfrm>
            <a:off x="8907954" y="2960744"/>
            <a:ext cx="0" cy="633903"/>
          </a:xfrm>
          <a:prstGeom prst="straightConnector1">
            <a:avLst/>
          </a:prstGeom>
          <a:ln w="38100">
            <a:solidFill>
              <a:schemeClr val="tx1">
                <a:lumMod val="50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Output confidence scores</a:t>
            </a:r>
          </a:p>
        </p:txBody>
      </p:sp>
      <p:sp>
        <p:nvSpPr>
          <p:cNvPr id="66" name="Rectangle 65">
            <a:extLst>
              <a:ext uri="{FF2B5EF4-FFF2-40B4-BE49-F238E27FC236}">
                <a16:creationId xmlns:a16="http://schemas.microsoft.com/office/drawing/2014/main" id="{7540B02E-F3CA-7A41-B9F1-90F0B20C34E8}"/>
              </a:ext>
            </a:extLst>
          </p:cNvPr>
          <p:cNvSpPr>
            <a:spLocks noChangeAspect="1"/>
          </p:cNvSpPr>
          <p:nvPr/>
        </p:nvSpPr>
        <p:spPr>
          <a:xfrm flipH="1">
            <a:off x="8813835" y="2857499"/>
            <a:ext cx="203894" cy="81144"/>
          </a:xfrm>
          <a:prstGeom prst="rect">
            <a:avLst/>
          </a:prstGeom>
          <a:solidFill>
            <a:srgbClr val="FF000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E1A2BF7F-5EF1-A841-BBFD-CD34B062BD4F}"/>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 name="Group 3">
            <a:extLst>
              <a:ext uri="{FF2B5EF4-FFF2-40B4-BE49-F238E27FC236}">
                <a16:creationId xmlns:a16="http://schemas.microsoft.com/office/drawing/2014/main" id="{D33EED2F-F4EA-A64D-BD20-7ACF261822AE}"/>
              </a:ext>
            </a:extLst>
          </p:cNvPr>
          <p:cNvGrpSpPr/>
          <p:nvPr/>
        </p:nvGrpSpPr>
        <p:grpSpPr>
          <a:xfrm>
            <a:off x="7576335" y="1528709"/>
            <a:ext cx="2630270" cy="1321671"/>
            <a:chOff x="6052335" y="1528708"/>
            <a:chExt cx="2630270" cy="1321671"/>
          </a:xfrm>
        </p:grpSpPr>
        <p:sp>
          <p:nvSpPr>
            <p:cNvPr id="62" name="Rectangle 61">
              <a:extLst>
                <a:ext uri="{FF2B5EF4-FFF2-40B4-BE49-F238E27FC236}">
                  <a16:creationId xmlns:a16="http://schemas.microsoft.com/office/drawing/2014/main" id="{1A09AF94-106D-3645-9CD9-E3AA368D1FF5}"/>
                </a:ext>
              </a:extLst>
            </p:cNvPr>
            <p:cNvSpPr/>
            <p:nvPr/>
          </p:nvSpPr>
          <p:spPr>
            <a:xfrm flipH="1">
              <a:off x="6461826"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C6AD86B0-8EAF-C44C-8627-D218DCE32B1D}"/>
                </a:ext>
              </a:extLst>
            </p:cNvPr>
            <p:cNvSpPr/>
            <p:nvPr/>
          </p:nvSpPr>
          <p:spPr>
            <a:xfrm flipH="1">
              <a:off x="7528953"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292AE01C-82B8-0040-BD13-A4F2CFDFB70F}"/>
                </a:ext>
              </a:extLst>
            </p:cNvPr>
            <p:cNvSpPr/>
            <p:nvPr/>
          </p:nvSpPr>
          <p:spPr>
            <a:xfrm flipH="1">
              <a:off x="6787849" y="2384271"/>
              <a:ext cx="1248377" cy="94493"/>
            </a:xfrm>
            <a:prstGeom prst="rect">
              <a:avLst/>
            </a:prstGeom>
            <a:solidFill>
              <a:srgbClr val="E7E6E6">
                <a:lumMod val="5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C887EF61-D8E1-3740-9DBE-D1D1727FBC9E}"/>
                </a:ext>
              </a:extLst>
            </p:cNvPr>
            <p:cNvSpPr/>
            <p:nvPr/>
          </p:nvSpPr>
          <p:spPr>
            <a:xfrm flipH="1">
              <a:off x="7099943" y="2621167"/>
              <a:ext cx="624188" cy="94493"/>
            </a:xfrm>
            <a:prstGeom prst="rect">
              <a:avLst/>
            </a:prstGeom>
            <a:solidFill>
              <a:srgbClr val="E7E6E6">
                <a:lumMod val="75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7" name="TextBox 66">
              <a:extLst>
                <a:ext uri="{FF2B5EF4-FFF2-40B4-BE49-F238E27FC236}">
                  <a16:creationId xmlns:a16="http://schemas.microsoft.com/office/drawing/2014/main" id="{2B65061E-9681-254B-9BCB-98DFD97B0802}"/>
                </a:ext>
              </a:extLst>
            </p:cNvPr>
            <p:cNvSpPr txBox="1"/>
            <p:nvPr/>
          </p:nvSpPr>
          <p:spPr>
            <a:xfrm>
              <a:off x="6303851"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1</a:t>
              </a:r>
            </a:p>
          </p:txBody>
        </p:sp>
        <p:sp>
          <p:nvSpPr>
            <p:cNvPr id="68" name="TextBox 67">
              <a:extLst>
                <a:ext uri="{FF2B5EF4-FFF2-40B4-BE49-F238E27FC236}">
                  <a16:creationId xmlns:a16="http://schemas.microsoft.com/office/drawing/2014/main" id="{AC79644C-43D0-784C-81C5-4CBE84AE6DE9}"/>
                </a:ext>
              </a:extLst>
            </p:cNvPr>
            <p:cNvSpPr txBox="1"/>
            <p:nvPr/>
          </p:nvSpPr>
          <p:spPr>
            <a:xfrm>
              <a:off x="7369699"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2</a:t>
              </a:r>
              <a:endParaRPr lang="en-US" sz="900" kern="0" dirty="0">
                <a:solidFill>
                  <a:prstClr val="black"/>
                </a:solidFill>
                <a:latin typeface="Courier" charset="0"/>
                <a:ea typeface="Courier" charset="0"/>
                <a:cs typeface="Courier" charset="0"/>
              </a:endParaRPr>
            </a:p>
          </p:txBody>
        </p:sp>
        <p:cxnSp>
          <p:nvCxnSpPr>
            <p:cNvPr id="69" name="Straight Arrow Connector 68">
              <a:extLst>
                <a:ext uri="{FF2B5EF4-FFF2-40B4-BE49-F238E27FC236}">
                  <a16:creationId xmlns:a16="http://schemas.microsoft.com/office/drawing/2014/main" id="{8992F45C-566E-844D-9E2F-0B5A79E77E60}"/>
                </a:ext>
              </a:extLst>
            </p:cNvPr>
            <p:cNvCxnSpPr/>
            <p:nvPr/>
          </p:nvCxnSpPr>
          <p:spPr>
            <a:xfrm flipH="1">
              <a:off x="7392711" y="2182098"/>
              <a:ext cx="290644" cy="202179"/>
            </a:xfrm>
            <a:prstGeom prst="straightConnector1">
              <a:avLst/>
            </a:prstGeom>
            <a:noFill/>
            <a:ln w="6350" cap="flat" cmpd="sng" algn="ctr">
              <a:solidFill>
                <a:sysClr val="windowText" lastClr="000000"/>
              </a:solidFill>
              <a:prstDash val="solid"/>
              <a:miter lim="800000"/>
              <a:tailEnd type="triangle"/>
            </a:ln>
            <a:effectLst/>
          </p:spPr>
        </p:cxnSp>
        <p:cxnSp>
          <p:nvCxnSpPr>
            <p:cNvPr id="70" name="Straight Arrow Connector 69">
              <a:extLst>
                <a:ext uri="{FF2B5EF4-FFF2-40B4-BE49-F238E27FC236}">
                  <a16:creationId xmlns:a16="http://schemas.microsoft.com/office/drawing/2014/main" id="{D1931E52-799B-F847-BF13-D0D97F1C9C31}"/>
                </a:ext>
              </a:extLst>
            </p:cNvPr>
            <p:cNvCxnSpPr>
              <a:stCxn id="63" idx="2"/>
            </p:cNvCxnSpPr>
            <p:nvPr/>
          </p:nvCxnSpPr>
          <p:spPr>
            <a:xfrm flipH="1">
              <a:off x="7392711" y="2174978"/>
              <a:ext cx="546044" cy="209299"/>
            </a:xfrm>
            <a:prstGeom prst="straightConnector1">
              <a:avLst/>
            </a:prstGeom>
            <a:noFill/>
            <a:ln w="6350" cap="flat" cmpd="sng" algn="ctr">
              <a:solidFill>
                <a:sysClr val="windowText" lastClr="000000"/>
              </a:solidFill>
              <a:prstDash val="solid"/>
              <a:miter lim="800000"/>
              <a:tailEnd type="triangle"/>
            </a:ln>
            <a:effectLst/>
          </p:spPr>
        </p:cxnSp>
        <p:grpSp>
          <p:nvGrpSpPr>
            <p:cNvPr id="71" name="Group 70">
              <a:extLst>
                <a:ext uri="{FF2B5EF4-FFF2-40B4-BE49-F238E27FC236}">
                  <a16:creationId xmlns:a16="http://schemas.microsoft.com/office/drawing/2014/main" id="{A7C3D8DD-6021-5F44-B776-C5566A1AC939}"/>
                </a:ext>
              </a:extLst>
            </p:cNvPr>
            <p:cNvGrpSpPr/>
            <p:nvPr/>
          </p:nvGrpSpPr>
          <p:grpSpPr>
            <a:xfrm rot="5400000" flipV="1">
              <a:off x="7027519" y="2019084"/>
              <a:ext cx="209302" cy="521085"/>
              <a:chOff x="4885023" y="1789674"/>
              <a:chExt cx="803023" cy="763359"/>
            </a:xfrm>
          </p:grpSpPr>
          <p:cxnSp>
            <p:nvCxnSpPr>
              <p:cNvPr id="91" name="Straight Arrow Connector 90">
                <a:extLst>
                  <a:ext uri="{FF2B5EF4-FFF2-40B4-BE49-F238E27FC236}">
                    <a16:creationId xmlns:a16="http://schemas.microsoft.com/office/drawing/2014/main" id="{253FDEF4-3636-8443-A5FC-1868FD26D728}"/>
                  </a:ext>
                </a:extLst>
              </p:cNvPr>
              <p:cNvCxnSpPr/>
              <p:nvPr/>
            </p:nvCxnSpPr>
            <p:spPr>
              <a:xfrm rot="5400000" flipV="1">
                <a:off x="5073605" y="1938591"/>
                <a:ext cx="435490" cy="793393"/>
              </a:xfrm>
              <a:prstGeom prst="straightConnector1">
                <a:avLst/>
              </a:prstGeom>
              <a:noFill/>
              <a:ln w="6350" cap="flat" cmpd="sng" algn="ctr">
                <a:solidFill>
                  <a:sysClr val="windowText" lastClr="000000"/>
                </a:solidFill>
                <a:prstDash val="solid"/>
                <a:miter lim="800000"/>
                <a:tailEnd type="triangle"/>
              </a:ln>
              <a:effectLst/>
            </p:spPr>
          </p:cxnSp>
          <p:cxnSp>
            <p:nvCxnSpPr>
              <p:cNvPr id="92" name="Straight Arrow Connector 91">
                <a:extLst>
                  <a:ext uri="{FF2B5EF4-FFF2-40B4-BE49-F238E27FC236}">
                    <a16:creationId xmlns:a16="http://schemas.microsoft.com/office/drawing/2014/main" id="{AE28A4C5-9018-4D48-9F13-89E1C597D870}"/>
                  </a:ext>
                </a:extLst>
              </p:cNvPr>
              <p:cNvCxnSpPr>
                <a:stCxn id="62" idx="2"/>
              </p:cNvCxnSpPr>
              <p:nvPr/>
            </p:nvCxnSpPr>
            <p:spPr>
              <a:xfrm rot="5400000" flipV="1">
                <a:off x="4904855" y="1769842"/>
                <a:ext cx="763357" cy="803021"/>
              </a:xfrm>
              <a:prstGeom prst="straightConnector1">
                <a:avLst/>
              </a:prstGeom>
              <a:noFill/>
              <a:ln w="6350" cap="flat" cmpd="sng" algn="ctr">
                <a:solidFill>
                  <a:sysClr val="windowText" lastClr="000000"/>
                </a:solidFill>
                <a:prstDash val="solid"/>
                <a:miter lim="800000"/>
                <a:tailEnd type="triangle"/>
              </a:ln>
              <a:effectLst/>
            </p:spPr>
          </p:cxnSp>
        </p:grpSp>
        <p:cxnSp>
          <p:nvCxnSpPr>
            <p:cNvPr id="72" name="Straight Arrow Connector 71">
              <a:extLst>
                <a:ext uri="{FF2B5EF4-FFF2-40B4-BE49-F238E27FC236}">
                  <a16:creationId xmlns:a16="http://schemas.microsoft.com/office/drawing/2014/main" id="{E38EE8DD-9DC6-054E-B51B-7B144FAC75BC}"/>
                </a:ext>
              </a:extLst>
            </p:cNvPr>
            <p:cNvCxnSpPr/>
            <p:nvPr/>
          </p:nvCxnSpPr>
          <p:spPr>
            <a:xfrm rot="5400000">
              <a:off x="7309774" y="2554749"/>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1CA23853-3FA5-AE4D-9FAC-9D46059F5686}"/>
                </a:ext>
              </a:extLst>
            </p:cNvPr>
            <p:cNvCxnSpPr/>
            <p:nvPr/>
          </p:nvCxnSpPr>
          <p:spPr>
            <a:xfrm rot="5400000">
              <a:off x="7419007" y="2445516"/>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750BB14E-018A-9E44-8FE6-5394B72F7038}"/>
                </a:ext>
              </a:extLst>
            </p:cNvPr>
            <p:cNvCxnSpPr/>
            <p:nvPr/>
          </p:nvCxnSpPr>
          <p:spPr>
            <a:xfrm rot="5400000">
              <a:off x="7502386" y="2362136"/>
              <a:ext cx="151970" cy="385225"/>
            </a:xfrm>
            <a:prstGeom prst="straightConnector1">
              <a:avLst/>
            </a:prstGeom>
            <a:noFill/>
            <a:ln w="6350" cap="flat" cmpd="sng" algn="ctr">
              <a:solidFill>
                <a:sysClr val="windowText" lastClr="000000"/>
              </a:solidFill>
              <a:prstDash val="solid"/>
              <a:miter lim="800000"/>
              <a:tailEnd type="triangle"/>
            </a:ln>
            <a:effectLst/>
          </p:spPr>
        </p:cxnSp>
        <p:grpSp>
          <p:nvGrpSpPr>
            <p:cNvPr id="75" name="Group 74">
              <a:extLst>
                <a:ext uri="{FF2B5EF4-FFF2-40B4-BE49-F238E27FC236}">
                  <a16:creationId xmlns:a16="http://schemas.microsoft.com/office/drawing/2014/main" id="{A76988D8-AD9D-A847-99C0-A44F52D7B0AB}"/>
                </a:ext>
              </a:extLst>
            </p:cNvPr>
            <p:cNvGrpSpPr/>
            <p:nvPr/>
          </p:nvGrpSpPr>
          <p:grpSpPr>
            <a:xfrm rot="5400000" flipV="1">
              <a:off x="7117162" y="2362136"/>
              <a:ext cx="151970" cy="385225"/>
              <a:chOff x="5104983" y="1988699"/>
              <a:chExt cx="583063" cy="564332"/>
            </a:xfrm>
          </p:grpSpPr>
          <p:cxnSp>
            <p:nvCxnSpPr>
              <p:cNvPr id="89" name="Straight Arrow Connector 88">
                <a:extLst>
                  <a:ext uri="{FF2B5EF4-FFF2-40B4-BE49-F238E27FC236}">
                    <a16:creationId xmlns:a16="http://schemas.microsoft.com/office/drawing/2014/main" id="{1B7F84BD-39B2-F441-8D4C-6FEECE6DE29D}"/>
                  </a:ext>
                </a:extLst>
              </p:cNvPr>
              <p:cNvCxnSpPr/>
              <p:nvPr/>
            </p:nvCxnSpPr>
            <p:spPr>
              <a:xfrm>
                <a:off x="5104983" y="2232991"/>
                <a:ext cx="583063" cy="320040"/>
              </a:xfrm>
              <a:prstGeom prst="straightConnector1">
                <a:avLst/>
              </a:prstGeom>
              <a:noFill/>
              <a:ln w="6350" cap="flat" cmpd="sng" algn="ctr">
                <a:solidFill>
                  <a:sysClr val="windowText" lastClr="0000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8E5E5DB8-E4C8-1F4D-B23A-B67BC3A0F43B}"/>
                  </a:ext>
                </a:extLst>
              </p:cNvPr>
              <p:cNvCxnSpPr/>
              <p:nvPr/>
            </p:nvCxnSpPr>
            <p:spPr>
              <a:xfrm>
                <a:off x="5104983" y="1988699"/>
                <a:ext cx="583063" cy="564332"/>
              </a:xfrm>
              <a:prstGeom prst="straightConnector1">
                <a:avLst/>
              </a:prstGeom>
              <a:noFill/>
              <a:ln w="6350" cap="flat" cmpd="sng" algn="ctr">
                <a:solidFill>
                  <a:sysClr val="windowText" lastClr="000000"/>
                </a:solidFill>
                <a:prstDash val="solid"/>
                <a:miter lim="800000"/>
                <a:tailEnd type="triangle"/>
              </a:ln>
              <a:effectLst/>
            </p:spPr>
          </p:cxnSp>
        </p:grpSp>
        <p:cxnSp>
          <p:nvCxnSpPr>
            <p:cNvPr id="76" name="Straight Arrow Connector 75">
              <a:extLst>
                <a:ext uri="{FF2B5EF4-FFF2-40B4-BE49-F238E27FC236}">
                  <a16:creationId xmlns:a16="http://schemas.microsoft.com/office/drawing/2014/main" id="{5DEF899B-626E-874D-BB5F-C612E83AFD69}"/>
                </a:ext>
              </a:extLst>
            </p:cNvPr>
            <p:cNvCxnSpPr/>
            <p:nvPr/>
          </p:nvCxnSpPr>
          <p:spPr>
            <a:xfrm rot="5400000">
              <a:off x="7309774" y="2774394"/>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F5A8D19C-FC95-744F-A270-35563EB30860}"/>
                </a:ext>
              </a:extLst>
            </p:cNvPr>
            <p:cNvCxnSpPr/>
            <p:nvPr/>
          </p:nvCxnSpPr>
          <p:spPr>
            <a:xfrm rot="5400000">
              <a:off x="7419007"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B92E2B80-5FBB-674D-83D0-E3EA266865AC}"/>
                </a:ext>
              </a:extLst>
            </p:cNvPr>
            <p:cNvCxnSpPr/>
            <p:nvPr/>
          </p:nvCxnSpPr>
          <p:spPr>
            <a:xfrm rot="5400000" flipV="1">
              <a:off x="7200541"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9" name="Straight Arrow Connector 78">
              <a:extLst>
                <a:ext uri="{FF2B5EF4-FFF2-40B4-BE49-F238E27FC236}">
                  <a16:creationId xmlns:a16="http://schemas.microsoft.com/office/drawing/2014/main" id="{4D31B2A3-9CD3-924A-843A-468472D79C23}"/>
                </a:ext>
              </a:extLst>
            </p:cNvPr>
            <p:cNvCxnSpPr/>
            <p:nvPr/>
          </p:nvCxnSpPr>
          <p:spPr>
            <a:xfrm flipH="1">
              <a:off x="7406586" y="2184856"/>
              <a:ext cx="780427" cy="196323"/>
            </a:xfrm>
            <a:prstGeom prst="straightConnector1">
              <a:avLst/>
            </a:prstGeom>
            <a:noFill/>
            <a:ln w="6350" cap="flat" cmpd="sng" algn="ctr">
              <a:solidFill>
                <a:sysClr val="windowText" lastClr="000000"/>
              </a:solidFill>
              <a:prstDash val="solid"/>
              <a:miter lim="800000"/>
              <a:tailEnd type="triangle"/>
            </a:ln>
            <a:effectLst/>
          </p:spPr>
        </p:cxnSp>
        <p:sp>
          <p:nvSpPr>
            <p:cNvPr id="80" name="TextBox 79">
              <a:extLst>
                <a:ext uri="{FF2B5EF4-FFF2-40B4-BE49-F238E27FC236}">
                  <a16:creationId xmlns:a16="http://schemas.microsoft.com/office/drawing/2014/main" id="{95CF6EF2-0C49-DF4C-8BE9-65A4876943F8}"/>
                </a:ext>
              </a:extLst>
            </p:cNvPr>
            <p:cNvSpPr txBox="1"/>
            <p:nvPr/>
          </p:nvSpPr>
          <p:spPr>
            <a:xfrm>
              <a:off x="6052335" y="1996059"/>
              <a:ext cx="417386"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1" name="TextBox 80">
              <a:extLst>
                <a:ext uri="{FF2B5EF4-FFF2-40B4-BE49-F238E27FC236}">
                  <a16:creationId xmlns:a16="http://schemas.microsoft.com/office/drawing/2014/main" id="{E63D9937-0727-A84B-AF8A-8E321AF0CA6A}"/>
                </a:ext>
              </a:extLst>
            </p:cNvPr>
            <p:cNvSpPr txBox="1"/>
            <p:nvPr/>
          </p:nvSpPr>
          <p:spPr>
            <a:xfrm>
              <a:off x="6236397" y="2323492"/>
              <a:ext cx="794435"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150</a:t>
              </a:r>
              <a:endParaRPr lang="en-US" sz="900" kern="0" baseline="-25000" dirty="0">
                <a:solidFill>
                  <a:prstClr val="black"/>
                </a:solidFill>
                <a:latin typeface="Courier" charset="0"/>
                <a:ea typeface="Courier" charset="0"/>
                <a:cs typeface="Courier" charset="0"/>
              </a:endParaRPr>
            </a:p>
          </p:txBody>
        </p:sp>
        <p:sp>
          <p:nvSpPr>
            <p:cNvPr id="82" name="TextBox 81">
              <a:extLst>
                <a:ext uri="{FF2B5EF4-FFF2-40B4-BE49-F238E27FC236}">
                  <a16:creationId xmlns:a16="http://schemas.microsoft.com/office/drawing/2014/main" id="{87B045AE-4DDB-3148-8C46-360466075ADF}"/>
                </a:ext>
              </a:extLst>
            </p:cNvPr>
            <p:cNvSpPr txBox="1"/>
            <p:nvPr/>
          </p:nvSpPr>
          <p:spPr>
            <a:xfrm>
              <a:off x="8265838" y="1994270"/>
              <a:ext cx="416767"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3" name="TextBox 82">
              <a:extLst>
                <a:ext uri="{FF2B5EF4-FFF2-40B4-BE49-F238E27FC236}">
                  <a16:creationId xmlns:a16="http://schemas.microsoft.com/office/drawing/2014/main" id="{E51141DA-68BD-CC41-88C3-E8337AB63830}"/>
                </a:ext>
              </a:extLst>
            </p:cNvPr>
            <p:cNvSpPr txBox="1"/>
            <p:nvPr/>
          </p:nvSpPr>
          <p:spPr>
            <a:xfrm>
              <a:off x="6535802" y="2562365"/>
              <a:ext cx="79443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45</a:t>
              </a:r>
              <a:endParaRPr lang="en-US" sz="900" kern="0" baseline="-25000" dirty="0">
                <a:solidFill>
                  <a:prstClr val="black"/>
                </a:solidFill>
                <a:latin typeface="Courier" charset="0"/>
                <a:ea typeface="Courier" charset="0"/>
                <a:cs typeface="Courier" charset="0"/>
              </a:endParaRPr>
            </a:p>
          </p:txBody>
        </p:sp>
        <p:sp>
          <p:nvSpPr>
            <p:cNvPr id="84" name="TextBox 83">
              <a:extLst>
                <a:ext uri="{FF2B5EF4-FFF2-40B4-BE49-F238E27FC236}">
                  <a16:creationId xmlns:a16="http://schemas.microsoft.com/office/drawing/2014/main" id="{C9EFB4BC-8C4E-A24E-835E-F6516B2468E9}"/>
                </a:ext>
              </a:extLst>
            </p:cNvPr>
            <p:cNvSpPr txBox="1"/>
            <p:nvPr/>
          </p:nvSpPr>
          <p:spPr>
            <a:xfrm>
              <a:off x="6447163" y="1528708"/>
              <a:ext cx="1954921" cy="430887"/>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Siamese network trained on </a:t>
              </a:r>
              <a:r>
                <a:rPr lang="en-US" sz="1050" kern="0" dirty="0" err="1">
                  <a:solidFill>
                    <a:prstClr val="black"/>
                  </a:solidFill>
                  <a:latin typeface="Courier" charset="0"/>
                  <a:ea typeface="Courier" charset="0"/>
                  <a:cs typeface="Courier" charset="0"/>
                </a:rPr>
                <a:t>TemProb</a:t>
              </a:r>
              <a:endParaRPr lang="en-US" sz="1050" kern="0" dirty="0">
                <a:solidFill>
                  <a:prstClr val="black"/>
                </a:solidFill>
                <a:latin typeface="Courier" charset="0"/>
                <a:ea typeface="Courier" charset="0"/>
                <a:cs typeface="Courier" charset="0"/>
              </a:endParaRPr>
            </a:p>
          </p:txBody>
        </p:sp>
        <p:sp>
          <p:nvSpPr>
            <p:cNvPr id="86" name="TextBox 85">
              <a:extLst>
                <a:ext uri="{FF2B5EF4-FFF2-40B4-BE49-F238E27FC236}">
                  <a16:creationId xmlns:a16="http://schemas.microsoft.com/office/drawing/2014/main" id="{D384117C-7C05-E84C-990C-039044BE48DB}"/>
                </a:ext>
              </a:extLst>
            </p:cNvPr>
            <p:cNvSpPr txBox="1"/>
            <p:nvPr/>
          </p:nvSpPr>
          <p:spPr>
            <a:xfrm>
              <a:off x="7694098" y="2210184"/>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sp>
          <p:nvSpPr>
            <p:cNvPr id="87" name="TextBox 86">
              <a:extLst>
                <a:ext uri="{FF2B5EF4-FFF2-40B4-BE49-F238E27FC236}">
                  <a16:creationId xmlns:a16="http://schemas.microsoft.com/office/drawing/2014/main" id="{ADE0FB66-27C1-1941-B7A5-821FE19BB2C4}"/>
                </a:ext>
              </a:extLst>
            </p:cNvPr>
            <p:cNvSpPr txBox="1"/>
            <p:nvPr/>
          </p:nvSpPr>
          <p:spPr>
            <a:xfrm>
              <a:off x="7582284" y="2454827"/>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cxnSp>
          <p:nvCxnSpPr>
            <p:cNvPr id="88" name="Straight Arrow Connector 87">
              <a:extLst>
                <a:ext uri="{FF2B5EF4-FFF2-40B4-BE49-F238E27FC236}">
                  <a16:creationId xmlns:a16="http://schemas.microsoft.com/office/drawing/2014/main" id="{6D7772DF-2D47-2944-826A-669549E2F806}"/>
                </a:ext>
              </a:extLst>
            </p:cNvPr>
            <p:cNvCxnSpPr/>
            <p:nvPr/>
          </p:nvCxnSpPr>
          <p:spPr>
            <a:xfrm>
              <a:off x="6539013" y="2173346"/>
              <a:ext cx="835052" cy="210064"/>
            </a:xfrm>
            <a:prstGeom prst="straightConnector1">
              <a:avLst/>
            </a:prstGeom>
            <a:noFill/>
            <a:ln w="6350" cap="flat" cmpd="sng" algn="ctr">
              <a:solidFill>
                <a:sysClr val="windowText" lastClr="000000"/>
              </a:solidFill>
              <a:prstDash val="solid"/>
              <a:miter lim="800000"/>
              <a:tailEnd type="triangle"/>
            </a:ln>
            <a:effectLst/>
          </p:spPr>
        </p:cxnSp>
      </p:grpSp>
      <p:sp>
        <p:nvSpPr>
          <p:cNvPr id="97" name="TextBox 96">
            <a:extLst>
              <a:ext uri="{FF2B5EF4-FFF2-40B4-BE49-F238E27FC236}">
                <a16:creationId xmlns:a16="http://schemas.microsoft.com/office/drawing/2014/main" id="{4D4C5454-AA8D-2345-9F7C-7EAC764BABD7}"/>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98" name="TextBox 97">
            <a:extLst>
              <a:ext uri="{FF2B5EF4-FFF2-40B4-BE49-F238E27FC236}">
                <a16:creationId xmlns:a16="http://schemas.microsoft.com/office/drawing/2014/main" id="{6DD65844-F3A1-7F41-858B-5DD543918C2E}"/>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b="1" dirty="0">
                <a:latin typeface="+mj-lt"/>
              </a:rPr>
              <a:t>Siamese network is a generalized </a:t>
            </a:r>
            <a:r>
              <a:rPr lang="en-US" sz="2000" b="1" dirty="0" err="1">
                <a:latin typeface="+mj-lt"/>
              </a:rPr>
              <a:t>TemProb</a:t>
            </a:r>
            <a:endParaRPr lang="en-US" sz="2000" b="1" dirty="0">
              <a:latin typeface="+mj-lt"/>
            </a:endParaRPr>
          </a:p>
        </p:txBody>
      </p:sp>
      <p:sp>
        <p:nvSpPr>
          <p:cNvPr id="7" name="Title 6">
            <a:extLst>
              <a:ext uri="{FF2B5EF4-FFF2-40B4-BE49-F238E27FC236}">
                <a16:creationId xmlns:a16="http://schemas.microsoft.com/office/drawing/2014/main" id="{9CA9DA3E-4007-4482-99F8-E650AE044425}"/>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22108536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7DC20B6A-F75D-1148-8BC0-C100E4FA2229}"/>
              </a:ext>
            </a:extLst>
          </p:cNvPr>
          <p:cNvSpPr/>
          <p:nvPr/>
        </p:nvSpPr>
        <p:spPr>
          <a:xfrm>
            <a:off x="1790700" y="3750327"/>
            <a:ext cx="4722256" cy="2087398"/>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149" name="Rectangle 148">
            <a:extLst>
              <a:ext uri="{FF2B5EF4-FFF2-40B4-BE49-F238E27FC236}">
                <a16:creationId xmlns:a16="http://schemas.microsoft.com/office/drawing/2014/main" id="{8B1E2EAE-5545-5640-8516-928AFDAE73FD}"/>
              </a:ext>
            </a:extLst>
          </p:cNvPr>
          <p:cNvSpPr/>
          <p:nvPr/>
        </p:nvSpPr>
        <p:spPr>
          <a:xfrm>
            <a:off x="7609303" y="3594647"/>
            <a:ext cx="2597303" cy="2243079"/>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2" name="Group 1"/>
          <p:cNvGrpSpPr/>
          <p:nvPr/>
        </p:nvGrpSpPr>
        <p:grpSpPr>
          <a:xfrm>
            <a:off x="1888411" y="4133476"/>
            <a:ext cx="4626667" cy="1678639"/>
            <a:chOff x="364410" y="4133475"/>
            <a:chExt cx="4626667" cy="1678639"/>
          </a:xfrm>
        </p:grpSpPr>
        <p:sp>
          <p:nvSpPr>
            <p:cNvPr id="13" name="TextBox 12">
              <a:extLst>
                <a:ext uri="{FF2B5EF4-FFF2-40B4-BE49-F238E27FC236}">
                  <a16:creationId xmlns:a16="http://schemas.microsoft.com/office/drawing/2014/main" id="{57FAABF5-FCFF-FD47-889B-36412271B4D9}"/>
                </a:ext>
              </a:extLst>
            </p:cNvPr>
            <p:cNvSpPr txBox="1"/>
            <p:nvPr/>
          </p:nvSpPr>
          <p:spPr>
            <a:xfrm>
              <a:off x="364410" y="5550504"/>
              <a:ext cx="462666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LSTM w/ concatenations of two hidden states</a:t>
              </a:r>
            </a:p>
          </p:txBody>
        </p:sp>
        <p:sp>
          <p:nvSpPr>
            <p:cNvPr id="14" name="Rectangle 13">
              <a:extLst>
                <a:ext uri="{FF2B5EF4-FFF2-40B4-BE49-F238E27FC236}">
                  <a16:creationId xmlns:a16="http://schemas.microsoft.com/office/drawing/2014/main" id="{71505336-B73F-ED4D-9DB9-3F6F4E958A0E}"/>
                </a:ext>
              </a:extLst>
            </p:cNvPr>
            <p:cNvSpPr/>
            <p:nvPr/>
          </p:nvSpPr>
          <p:spPr>
            <a:xfrm>
              <a:off x="1644998" y="4133475"/>
              <a:ext cx="2150931" cy="551983"/>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r>
                <a:rPr lang="en-US" sz="1400" kern="0" dirty="0">
                  <a:solidFill>
                    <a:prstClr val="white"/>
                  </a:solidFill>
                  <a:latin typeface="Courier" charset="0"/>
                  <a:ea typeface="Courier" charset="0"/>
                  <a:cs typeface="Courier" charset="0"/>
                </a:rPr>
                <a:t>LSTM</a:t>
              </a:r>
            </a:p>
          </p:txBody>
        </p:sp>
        <p:sp>
          <p:nvSpPr>
            <p:cNvPr id="15" name="Rectangle 14">
              <a:extLst>
                <a:ext uri="{FF2B5EF4-FFF2-40B4-BE49-F238E27FC236}">
                  <a16:creationId xmlns:a16="http://schemas.microsoft.com/office/drawing/2014/main" id="{37EE7DC9-402A-E649-8450-ADB67AE946ED}"/>
                </a:ext>
              </a:extLst>
            </p:cNvPr>
            <p:cNvSpPr/>
            <p:nvPr/>
          </p:nvSpPr>
          <p:spPr>
            <a:xfrm flipH="1">
              <a:off x="179510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A5BE672E-97BB-DB4A-B9AA-A00EC9D2D12A}"/>
                </a:ext>
              </a:extLst>
            </p:cNvPr>
            <p:cNvCxnSpPr>
              <a:stCxn id="15" idx="0"/>
            </p:cNvCxnSpPr>
            <p:nvPr/>
          </p:nvCxnSpPr>
          <p:spPr>
            <a:xfrm flipV="1">
              <a:off x="1832316"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7" name="Rectangle 16">
              <a:extLst>
                <a:ext uri="{FF2B5EF4-FFF2-40B4-BE49-F238E27FC236}">
                  <a16:creationId xmlns:a16="http://schemas.microsoft.com/office/drawing/2014/main" id="{A638AB4B-8D15-6E49-AC1F-8094368CC28C}"/>
                </a:ext>
              </a:extLst>
            </p:cNvPr>
            <p:cNvSpPr/>
            <p:nvPr/>
          </p:nvSpPr>
          <p:spPr>
            <a:xfrm flipH="1">
              <a:off x="2085824"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AA8F34D5-FD04-AA46-84E4-F521D9AD2E58}"/>
                </a:ext>
              </a:extLst>
            </p:cNvPr>
            <p:cNvCxnSpPr>
              <a:stCxn id="17" idx="0"/>
            </p:cNvCxnSpPr>
            <p:nvPr/>
          </p:nvCxnSpPr>
          <p:spPr>
            <a:xfrm flipV="1">
              <a:off x="2123034"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19" name="Rectangle 18">
              <a:extLst>
                <a:ext uri="{FF2B5EF4-FFF2-40B4-BE49-F238E27FC236}">
                  <a16:creationId xmlns:a16="http://schemas.microsoft.com/office/drawing/2014/main" id="{0CBCAED4-EC87-334B-8A0F-372205831836}"/>
                </a:ext>
              </a:extLst>
            </p:cNvPr>
            <p:cNvSpPr/>
            <p:nvPr/>
          </p:nvSpPr>
          <p:spPr>
            <a:xfrm flipH="1">
              <a:off x="2367991"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433F8AF9-C877-D14C-9693-2041753C6D14}"/>
                </a:ext>
              </a:extLst>
            </p:cNvPr>
            <p:cNvCxnSpPr>
              <a:stCxn id="19" idx="0"/>
            </p:cNvCxnSpPr>
            <p:nvPr/>
          </p:nvCxnSpPr>
          <p:spPr>
            <a:xfrm flipV="1">
              <a:off x="2405202"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1" name="Rectangle 20">
              <a:extLst>
                <a:ext uri="{FF2B5EF4-FFF2-40B4-BE49-F238E27FC236}">
                  <a16:creationId xmlns:a16="http://schemas.microsoft.com/office/drawing/2014/main" id="{2FCB6297-337C-CE4E-AD03-C52E209019D6}"/>
                </a:ext>
              </a:extLst>
            </p:cNvPr>
            <p:cNvSpPr/>
            <p:nvPr/>
          </p:nvSpPr>
          <p:spPr>
            <a:xfrm flipH="1">
              <a:off x="3590716" y="4913948"/>
              <a:ext cx="74421" cy="499351"/>
            </a:xfrm>
            <a:prstGeom prst="rect">
              <a:avLst/>
            </a:prstGeom>
            <a:solidFill>
              <a:srgbClr val="4472C4"/>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22" name="Straight Arrow Connector 21">
              <a:extLst>
                <a:ext uri="{FF2B5EF4-FFF2-40B4-BE49-F238E27FC236}">
                  <a16:creationId xmlns:a16="http://schemas.microsoft.com/office/drawing/2014/main" id="{830D6567-A8F6-6248-97CF-49F1B93FE54F}"/>
                </a:ext>
              </a:extLst>
            </p:cNvPr>
            <p:cNvCxnSpPr>
              <a:stCxn id="21" idx="0"/>
            </p:cNvCxnSpPr>
            <p:nvPr/>
          </p:nvCxnSpPr>
          <p:spPr>
            <a:xfrm flipV="1">
              <a:off x="3627927" y="4682773"/>
              <a:ext cx="0" cy="231175"/>
            </a:xfrm>
            <a:prstGeom prst="straightConnector1">
              <a:avLst/>
            </a:prstGeom>
            <a:noFill/>
            <a:ln w="6350" cap="flat" cmpd="sng" algn="ctr">
              <a:solidFill>
                <a:sysClr val="windowText" lastClr="000000"/>
              </a:solidFill>
              <a:prstDash val="solid"/>
              <a:miter lim="800000"/>
              <a:tailEnd type="triangle"/>
            </a:ln>
            <a:effectLst/>
          </p:spPr>
        </p:cxnSp>
        <p:sp>
          <p:nvSpPr>
            <p:cNvPr id="23" name="TextBox 22">
              <a:extLst>
                <a:ext uri="{FF2B5EF4-FFF2-40B4-BE49-F238E27FC236}">
                  <a16:creationId xmlns:a16="http://schemas.microsoft.com/office/drawing/2014/main" id="{E4E50330-C745-154D-B316-011EFB5E0319}"/>
                </a:ext>
              </a:extLst>
            </p:cNvPr>
            <p:cNvSpPr txBox="1"/>
            <p:nvPr/>
          </p:nvSpPr>
          <p:spPr>
            <a:xfrm>
              <a:off x="1728588" y="5358199"/>
              <a:ext cx="2117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t</a:t>
              </a:r>
              <a:r>
                <a:rPr lang="en-US" sz="900" kern="0" baseline="-25000" dirty="0">
                  <a:solidFill>
                    <a:prstClr val="black"/>
                  </a:solidFill>
                  <a:latin typeface="Courier" charset="0"/>
                  <a:ea typeface="Courier" charset="0"/>
                  <a:cs typeface="Courier" charset="0"/>
                </a:rPr>
                <a:t>0  </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1</a:t>
              </a:r>
              <a:r>
                <a:rPr lang="en-US" sz="900" kern="0" dirty="0">
                  <a:solidFill>
                    <a:prstClr val="black"/>
                  </a:solidFill>
                  <a:latin typeface="Courier" charset="0"/>
                  <a:ea typeface="Courier" charset="0"/>
                  <a:cs typeface="Courier" charset="0"/>
                </a:rPr>
                <a:t>  t</a:t>
              </a:r>
              <a:r>
                <a:rPr lang="en-US" sz="900" kern="0" baseline="-25000" dirty="0">
                  <a:solidFill>
                    <a:prstClr val="black"/>
                  </a:solidFill>
                  <a:latin typeface="Courier" charset="0"/>
                  <a:ea typeface="Courier" charset="0"/>
                  <a:cs typeface="Courier" charset="0"/>
                </a:rPr>
                <a:t>2</a:t>
              </a:r>
              <a:r>
                <a:rPr lang="en-US" sz="900" kern="0" dirty="0">
                  <a:solidFill>
                    <a:prstClr val="black"/>
                  </a:solidFill>
                  <a:latin typeface="Courier" charset="0"/>
                  <a:ea typeface="Courier" charset="0"/>
                  <a:cs typeface="Courier" charset="0"/>
                </a:rPr>
                <a:t>                </a:t>
              </a:r>
              <a:r>
                <a:rPr lang="en-US" sz="900" kern="0" dirty="0" err="1">
                  <a:solidFill>
                    <a:prstClr val="black"/>
                  </a:solidFill>
                  <a:latin typeface="Courier" charset="0"/>
                  <a:ea typeface="Courier" charset="0"/>
                  <a:cs typeface="Courier" charset="0"/>
                </a:rPr>
                <a:t>t</a:t>
              </a:r>
              <a:r>
                <a:rPr lang="en-US" sz="900" kern="0" baseline="-25000" dirty="0" err="1">
                  <a:solidFill>
                    <a:prstClr val="black"/>
                  </a:solidFill>
                  <a:latin typeface="Courier" charset="0"/>
                  <a:ea typeface="Courier" charset="0"/>
                  <a:cs typeface="Courier" charset="0"/>
                </a:rPr>
                <a:t>n</a:t>
              </a:r>
              <a:endParaRPr lang="en-US" sz="900" kern="0" dirty="0">
                <a:solidFill>
                  <a:prstClr val="black"/>
                </a:solidFill>
                <a:latin typeface="Courier" charset="0"/>
                <a:ea typeface="Courier" charset="0"/>
                <a:cs typeface="Courier" charset="0"/>
              </a:endParaRPr>
            </a:p>
          </p:txBody>
        </p:sp>
      </p:grpSp>
      <p:grpSp>
        <p:nvGrpSpPr>
          <p:cNvPr id="26" name="Group 25">
            <a:extLst>
              <a:ext uri="{FF2B5EF4-FFF2-40B4-BE49-F238E27FC236}">
                <a16:creationId xmlns:a16="http://schemas.microsoft.com/office/drawing/2014/main" id="{B2EA2C41-6AF5-3C48-9C9E-8CA8347D0572}"/>
              </a:ext>
            </a:extLst>
          </p:cNvPr>
          <p:cNvGrpSpPr/>
          <p:nvPr/>
        </p:nvGrpSpPr>
        <p:grpSpPr>
          <a:xfrm>
            <a:off x="3581545" y="3610478"/>
            <a:ext cx="5367078" cy="1941686"/>
            <a:chOff x="2057545" y="3610478"/>
            <a:chExt cx="5367078" cy="1941686"/>
          </a:xfrm>
        </p:grpSpPr>
        <p:sp>
          <p:nvSpPr>
            <p:cNvPr id="29" name="TextBox 28">
              <a:extLst>
                <a:ext uri="{FF2B5EF4-FFF2-40B4-BE49-F238E27FC236}">
                  <a16:creationId xmlns:a16="http://schemas.microsoft.com/office/drawing/2014/main" id="{1BEC9E07-A852-BA4B-8E8B-338457D1F3D8}"/>
                </a:ext>
              </a:extLst>
            </p:cNvPr>
            <p:cNvSpPr txBox="1"/>
            <p:nvPr/>
          </p:nvSpPr>
          <p:spPr>
            <a:xfrm>
              <a:off x="6760755" y="4836033"/>
              <a:ext cx="419602"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e2</a:t>
              </a:r>
              <a:endParaRPr lang="en-US" sz="1200" kern="0" dirty="0">
                <a:solidFill>
                  <a:prstClr val="black"/>
                </a:solidFill>
                <a:latin typeface="Courier" charset="0"/>
                <a:ea typeface="Courier" charset="0"/>
                <a:cs typeface="Courier" charset="0"/>
              </a:endParaRPr>
            </a:p>
          </p:txBody>
        </p:sp>
        <p:sp>
          <p:nvSpPr>
            <p:cNvPr id="33" name="TextBox 32">
              <a:extLst>
                <a:ext uri="{FF2B5EF4-FFF2-40B4-BE49-F238E27FC236}">
                  <a16:creationId xmlns:a16="http://schemas.microsoft.com/office/drawing/2014/main" id="{DE29157F-628A-FF42-9411-894779B8745A}"/>
                </a:ext>
              </a:extLst>
            </p:cNvPr>
            <p:cNvSpPr txBox="1"/>
            <p:nvPr/>
          </p:nvSpPr>
          <p:spPr>
            <a:xfrm>
              <a:off x="6694541" y="3610478"/>
              <a:ext cx="504663" cy="276999"/>
            </a:xfrm>
            <a:prstGeom prst="rect">
              <a:avLst/>
            </a:prstGeom>
            <a:noFill/>
          </p:spPr>
          <p:txBody>
            <a:bodyPr wrap="square" rtlCol="0">
              <a:spAutoFit/>
            </a:bodyPr>
            <a:lstStyle/>
            <a:p>
              <a:pPr algn="ctr">
                <a:defRPr/>
              </a:pPr>
              <a:r>
                <a:rPr lang="en-US" sz="1200" kern="0" dirty="0">
                  <a:solidFill>
                    <a:prstClr val="black"/>
                  </a:solidFill>
                  <a:latin typeface="Courier" charset="0"/>
                  <a:ea typeface="Courier" charset="0"/>
                  <a:cs typeface="Courier" charset="0"/>
                </a:rPr>
                <a:t>h</a:t>
              </a:r>
              <a:r>
                <a:rPr lang="en-US" sz="1200" kern="0" baseline="-25000" dirty="0">
                  <a:solidFill>
                    <a:prstClr val="black"/>
                  </a:solidFill>
                  <a:latin typeface="Courier" charset="0"/>
                  <a:ea typeface="Courier" charset="0"/>
                  <a:cs typeface="Courier" charset="0"/>
                </a:rPr>
                <a:t>e1</a:t>
              </a:r>
              <a:endParaRPr lang="en-US" sz="1200" kern="0" dirty="0">
                <a:solidFill>
                  <a:prstClr val="black"/>
                </a:solidFill>
                <a:latin typeface="Courier" charset="0"/>
                <a:ea typeface="Courier" charset="0"/>
                <a:cs typeface="Courier" charset="0"/>
              </a:endParaRPr>
            </a:p>
          </p:txBody>
        </p:sp>
        <p:grpSp>
          <p:nvGrpSpPr>
            <p:cNvPr id="34" name="Group 33">
              <a:extLst>
                <a:ext uri="{FF2B5EF4-FFF2-40B4-BE49-F238E27FC236}">
                  <a16:creationId xmlns:a16="http://schemas.microsoft.com/office/drawing/2014/main" id="{A0302575-CEDA-9349-A079-636F7474C069}"/>
                </a:ext>
              </a:extLst>
            </p:cNvPr>
            <p:cNvGrpSpPr/>
            <p:nvPr/>
          </p:nvGrpSpPr>
          <p:grpSpPr>
            <a:xfrm>
              <a:off x="2057545" y="3849696"/>
              <a:ext cx="5367078" cy="1702468"/>
              <a:chOff x="2057545" y="3849696"/>
              <a:chExt cx="5367078" cy="1702468"/>
            </a:xfrm>
          </p:grpSpPr>
          <p:grpSp>
            <p:nvGrpSpPr>
              <p:cNvPr id="35" name="Group 34">
                <a:extLst>
                  <a:ext uri="{FF2B5EF4-FFF2-40B4-BE49-F238E27FC236}">
                    <a16:creationId xmlns:a16="http://schemas.microsoft.com/office/drawing/2014/main" id="{AB9776E4-A930-2446-A717-466A63D170EF}"/>
                  </a:ext>
                </a:extLst>
              </p:cNvPr>
              <p:cNvGrpSpPr/>
              <p:nvPr/>
            </p:nvGrpSpPr>
            <p:grpSpPr>
              <a:xfrm>
                <a:off x="2057545" y="3898229"/>
                <a:ext cx="5235488" cy="1230841"/>
                <a:chOff x="2057545" y="3898229"/>
                <a:chExt cx="5235488" cy="1230841"/>
              </a:xfrm>
            </p:grpSpPr>
            <p:sp>
              <p:nvSpPr>
                <p:cNvPr id="40" name="Bent-Up Arrow 39">
                  <a:extLst>
                    <a:ext uri="{FF2B5EF4-FFF2-40B4-BE49-F238E27FC236}">
                      <a16:creationId xmlns:a16="http://schemas.microsoft.com/office/drawing/2014/main" id="{749B142F-A334-F24A-BD28-5CDEB0D3E081}"/>
                    </a:ext>
                  </a:extLst>
                </p:cNvPr>
                <p:cNvSpPr/>
                <p:nvPr/>
              </p:nvSpPr>
              <p:spPr>
                <a:xfrm rot="5400000" flipH="1">
                  <a:off x="4552793" y="1402981"/>
                  <a:ext cx="233389" cy="5223885"/>
                </a:xfrm>
                <a:prstGeom prst="bentUpArrow">
                  <a:avLst>
                    <a:gd name="adj1" fmla="val 0"/>
                    <a:gd name="adj2" fmla="val 6756"/>
                    <a:gd name="adj3" fmla="val 20135"/>
                  </a:avLst>
                </a:prstGeom>
                <a:solidFill>
                  <a:sysClr val="windowText" lastClr="000000"/>
                </a:solidFill>
                <a:ln w="6350" cap="flat" cmpd="sng" algn="ctr">
                  <a:solidFill>
                    <a:sysClr val="windowText" lastClr="000000"/>
                  </a:solid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1" name="Group 40">
                  <a:extLst>
                    <a:ext uri="{FF2B5EF4-FFF2-40B4-BE49-F238E27FC236}">
                      <a16:creationId xmlns:a16="http://schemas.microsoft.com/office/drawing/2014/main" id="{7B085608-A053-AB45-8FF0-99A30FAA0AAC}"/>
                    </a:ext>
                  </a:extLst>
                </p:cNvPr>
                <p:cNvGrpSpPr/>
                <p:nvPr/>
              </p:nvGrpSpPr>
              <p:grpSpPr>
                <a:xfrm>
                  <a:off x="3132702" y="4071242"/>
                  <a:ext cx="4160331" cy="1057828"/>
                  <a:chOff x="4427129" y="4129048"/>
                  <a:chExt cx="2314332" cy="1597344"/>
                </a:xfrm>
              </p:grpSpPr>
              <p:cxnSp>
                <p:nvCxnSpPr>
                  <p:cNvPr id="42" name="Elbow Connector 41">
                    <a:extLst>
                      <a:ext uri="{FF2B5EF4-FFF2-40B4-BE49-F238E27FC236}">
                        <a16:creationId xmlns:a16="http://schemas.microsoft.com/office/drawing/2014/main" id="{C01802C8-6206-BC4C-A5A9-203286F39FE6}"/>
                      </a:ext>
                    </a:extLst>
                  </p:cNvPr>
                  <p:cNvCxnSpPr>
                    <a:endCxn id="36" idx="3"/>
                  </p:cNvCxnSpPr>
                  <p:nvPr/>
                </p:nvCxnSpPr>
                <p:spPr>
                  <a:xfrm>
                    <a:off x="4427134" y="4129048"/>
                    <a:ext cx="2314327" cy="1597344"/>
                  </a:xfrm>
                  <a:prstGeom prst="bentConnector3">
                    <a:avLst>
                      <a:gd name="adj1" fmla="val 50000"/>
                    </a:avLst>
                  </a:prstGeom>
                  <a:noFill/>
                  <a:ln w="6350" cap="flat" cmpd="sng" algn="ctr">
                    <a:solidFill>
                      <a:sysClr val="windowText" lastClr="000000"/>
                    </a:solidFill>
                    <a:prstDash val="solid"/>
                    <a:miter lim="800000"/>
                    <a:tailEnd type="triangle"/>
                  </a:ln>
                  <a:effectLst/>
                </p:spPr>
              </p:cxnSp>
              <p:cxnSp>
                <p:nvCxnSpPr>
                  <p:cNvPr id="43" name="Straight Arrow Connector 42">
                    <a:extLst>
                      <a:ext uri="{FF2B5EF4-FFF2-40B4-BE49-F238E27FC236}">
                        <a16:creationId xmlns:a16="http://schemas.microsoft.com/office/drawing/2014/main" id="{B92FE208-41D5-5D4A-BAB8-40C2E2771D8B}"/>
                      </a:ext>
                    </a:extLst>
                  </p:cNvPr>
                  <p:cNvCxnSpPr/>
                  <p:nvPr/>
                </p:nvCxnSpPr>
                <p:spPr>
                  <a:xfrm flipH="1">
                    <a:off x="4427129" y="4129049"/>
                    <a:ext cx="1" cy="91140"/>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grpSp>
          </p:grpSp>
          <p:sp>
            <p:nvSpPr>
              <p:cNvPr id="36" name="Rectangle 35">
                <a:extLst>
                  <a:ext uri="{FF2B5EF4-FFF2-40B4-BE49-F238E27FC236}">
                    <a16:creationId xmlns:a16="http://schemas.microsoft.com/office/drawing/2014/main" id="{0B3BECAF-7BD3-5D4B-9177-97F9B0A52872}"/>
                  </a:ext>
                </a:extLst>
              </p:cNvPr>
              <p:cNvSpPr/>
              <p:nvPr/>
            </p:nvSpPr>
            <p:spPr>
              <a:xfrm flipH="1">
                <a:off x="7293026" y="4705974"/>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47010FEE-D80A-FA4A-B4BE-9CD20B7A1982}"/>
                  </a:ext>
                </a:extLst>
              </p:cNvPr>
              <p:cNvSpPr/>
              <p:nvPr/>
            </p:nvSpPr>
            <p:spPr>
              <a:xfrm flipH="1">
                <a:off x="7293026" y="3849696"/>
                <a:ext cx="74421" cy="84619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38" name="TextBox 37">
                <a:extLst>
                  <a:ext uri="{FF2B5EF4-FFF2-40B4-BE49-F238E27FC236}">
                    <a16:creationId xmlns:a16="http://schemas.microsoft.com/office/drawing/2014/main" id="{6AD0BF0A-16AB-484F-AD99-790A9004BEC1}"/>
                  </a:ext>
                </a:extLst>
              </p:cNvPr>
              <p:cNvSpPr txBox="1"/>
              <p:nvPr/>
            </p:nvSpPr>
            <p:spPr>
              <a:xfrm>
                <a:off x="6909405" y="4057607"/>
                <a:ext cx="45852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sp>
            <p:nvSpPr>
              <p:cNvPr id="39" name="TextBox 38">
                <a:extLst>
                  <a:ext uri="{FF2B5EF4-FFF2-40B4-BE49-F238E27FC236}">
                    <a16:creationId xmlns:a16="http://schemas.microsoft.com/office/drawing/2014/main" id="{3314052D-A997-F24F-BF1C-AE0FE3EFBBB6}"/>
                  </a:ext>
                </a:extLst>
              </p:cNvPr>
              <p:cNvSpPr txBox="1"/>
              <p:nvPr/>
            </p:nvSpPr>
            <p:spPr>
              <a:xfrm>
                <a:off x="6870296" y="5186806"/>
                <a:ext cx="554327"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128</a:t>
                </a:r>
                <a:endParaRPr lang="en-US" sz="900" kern="0" baseline="-25000" dirty="0">
                  <a:solidFill>
                    <a:prstClr val="black"/>
                  </a:solidFill>
                  <a:latin typeface="Courier" charset="0"/>
                  <a:ea typeface="Courier" charset="0"/>
                  <a:cs typeface="Courier" charset="0"/>
                </a:endParaRPr>
              </a:p>
            </p:txBody>
          </p:sp>
        </p:grpSp>
      </p:grpSp>
      <p:grpSp>
        <p:nvGrpSpPr>
          <p:cNvPr id="3" name="Group 2">
            <a:extLst>
              <a:ext uri="{FF2B5EF4-FFF2-40B4-BE49-F238E27FC236}">
                <a16:creationId xmlns:a16="http://schemas.microsoft.com/office/drawing/2014/main" id="{DEC33DAE-30F8-A04B-8EF4-B1D608A85D13}"/>
              </a:ext>
            </a:extLst>
          </p:cNvPr>
          <p:cNvGrpSpPr/>
          <p:nvPr/>
        </p:nvGrpSpPr>
        <p:grpSpPr>
          <a:xfrm>
            <a:off x="8895690" y="4132189"/>
            <a:ext cx="1374279" cy="1321620"/>
            <a:chOff x="7371689" y="4132189"/>
            <a:chExt cx="1374279" cy="1321620"/>
          </a:xfrm>
        </p:grpSpPr>
        <p:sp>
          <p:nvSpPr>
            <p:cNvPr id="44" name="Rectangle 43">
              <a:extLst>
                <a:ext uri="{FF2B5EF4-FFF2-40B4-BE49-F238E27FC236}">
                  <a16:creationId xmlns:a16="http://schemas.microsoft.com/office/drawing/2014/main" id="{4912E571-EF04-BA48-AC5B-4190A38E37DF}"/>
                </a:ext>
              </a:extLst>
            </p:cNvPr>
            <p:cNvSpPr/>
            <p:nvPr/>
          </p:nvSpPr>
          <p:spPr>
            <a:xfrm flipH="1">
              <a:off x="7769699" y="4535844"/>
              <a:ext cx="81145" cy="436932"/>
            </a:xfrm>
            <a:prstGeom prst="rect">
              <a:avLst/>
            </a:prstGeom>
            <a:solidFill>
              <a:srgbClr val="FFC000">
                <a:lumMod val="60000"/>
                <a:lumOff val="4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45" name="Rectangle 44">
              <a:extLst>
                <a:ext uri="{FF2B5EF4-FFF2-40B4-BE49-F238E27FC236}">
                  <a16:creationId xmlns:a16="http://schemas.microsoft.com/office/drawing/2014/main" id="{E711711B-62C7-0542-9FBC-FB81C8C9D01D}"/>
                </a:ext>
              </a:extLst>
            </p:cNvPr>
            <p:cNvSpPr>
              <a:spLocks/>
            </p:cNvSpPr>
            <p:nvPr/>
          </p:nvSpPr>
          <p:spPr>
            <a:xfrm flipH="1">
              <a:off x="8247848" y="4607761"/>
              <a:ext cx="69066" cy="317429"/>
            </a:xfrm>
            <a:prstGeom prst="rect">
              <a:avLst/>
            </a:prstGeom>
            <a:solidFill>
              <a:srgbClr val="00B05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46" name="Straight Arrow Connector 45">
              <a:extLst>
                <a:ext uri="{FF2B5EF4-FFF2-40B4-BE49-F238E27FC236}">
                  <a16:creationId xmlns:a16="http://schemas.microsoft.com/office/drawing/2014/main" id="{AF419D41-88D0-EE4A-AFCB-1027DD05071D}"/>
                </a:ext>
              </a:extLst>
            </p:cNvPr>
            <p:cNvCxnSpPr/>
            <p:nvPr/>
          </p:nvCxnSpPr>
          <p:spPr>
            <a:xfrm>
              <a:off x="7849238" y="4764357"/>
              <a:ext cx="398613"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34504C94-7403-FB40-AD9B-B6EC34AA22FD}"/>
                </a:ext>
              </a:extLst>
            </p:cNvPr>
            <p:cNvCxnSpPr>
              <a:endCxn id="44" idx="3"/>
            </p:cNvCxnSpPr>
            <p:nvPr/>
          </p:nvCxnSpPr>
          <p:spPr>
            <a:xfrm>
              <a:off x="7371689" y="4535844"/>
              <a:ext cx="39801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B689A6C0-9A68-B54B-9BB5-37FF5D0FB441}"/>
                </a:ext>
              </a:extLst>
            </p:cNvPr>
            <p:cNvCxnSpPr>
              <a:endCxn id="44" idx="3"/>
            </p:cNvCxnSpPr>
            <p:nvPr/>
          </p:nvCxnSpPr>
          <p:spPr>
            <a:xfrm>
              <a:off x="7371689" y="4369085"/>
              <a:ext cx="398010" cy="385225"/>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7788E35A-8643-4C43-BEDD-ACDFDDD55BFF}"/>
                </a:ext>
              </a:extLst>
            </p:cNvPr>
            <p:cNvCxnSpPr/>
            <p:nvPr/>
          </p:nvCxnSpPr>
          <p:spPr>
            <a:xfrm flipV="1">
              <a:off x="7376805" y="4773072"/>
              <a:ext cx="398011" cy="218466"/>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524B3F39-9250-FB4C-9EB5-6EB5DDD296AF}"/>
                </a:ext>
              </a:extLst>
            </p:cNvPr>
            <p:cNvCxnSpPr/>
            <p:nvPr/>
          </p:nvCxnSpPr>
          <p:spPr>
            <a:xfrm flipV="1">
              <a:off x="7376805" y="4773072"/>
              <a:ext cx="398011" cy="385225"/>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E774F0FD-827D-C64D-BC34-B67E322DD6F4}"/>
                </a:ext>
              </a:extLst>
            </p:cNvPr>
            <p:cNvCxnSpPr/>
            <p:nvPr/>
          </p:nvCxnSpPr>
          <p:spPr>
            <a:xfrm>
              <a:off x="7846861" y="4639383"/>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4C4E45AB-3A8E-3D42-8594-FF4F1633F4F5}"/>
                </a:ext>
              </a:extLst>
            </p:cNvPr>
            <p:cNvCxnSpPr/>
            <p:nvPr/>
          </p:nvCxnSpPr>
          <p:spPr>
            <a:xfrm>
              <a:off x="7846861" y="4549111"/>
              <a:ext cx="398011" cy="208537"/>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42BD8F8E-EB0D-5746-83E4-D3AFCB948505}"/>
                </a:ext>
              </a:extLst>
            </p:cNvPr>
            <p:cNvCxnSpPr/>
            <p:nvPr/>
          </p:nvCxnSpPr>
          <p:spPr>
            <a:xfrm flipV="1">
              <a:off x="7846861" y="4757647"/>
              <a:ext cx="398011" cy="118264"/>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4E614E47-321F-4F4E-97FA-5D83D0C5C2C9}"/>
                </a:ext>
              </a:extLst>
            </p:cNvPr>
            <p:cNvCxnSpPr/>
            <p:nvPr/>
          </p:nvCxnSpPr>
          <p:spPr>
            <a:xfrm flipV="1">
              <a:off x="7846861" y="4757647"/>
              <a:ext cx="398011" cy="208537"/>
            </a:xfrm>
            <a:prstGeom prst="straightConnector1">
              <a:avLst/>
            </a:prstGeom>
            <a:noFill/>
            <a:ln w="6350" cap="flat" cmpd="sng" algn="ctr">
              <a:solidFill>
                <a:sysClr val="windowText" lastClr="000000"/>
              </a:solidFill>
              <a:prstDash val="solid"/>
              <a:miter lim="800000"/>
              <a:tailEnd type="triangle"/>
            </a:ln>
            <a:effectLst/>
          </p:spPr>
        </p:cxnSp>
        <p:sp>
          <p:nvSpPr>
            <p:cNvPr id="55" name="TextBox 54">
              <a:extLst>
                <a:ext uri="{FF2B5EF4-FFF2-40B4-BE49-F238E27FC236}">
                  <a16:creationId xmlns:a16="http://schemas.microsoft.com/office/drawing/2014/main" id="{8D6B5939-95A0-D64B-913C-80EFD529819C}"/>
                </a:ext>
              </a:extLst>
            </p:cNvPr>
            <p:cNvSpPr txBox="1"/>
            <p:nvPr/>
          </p:nvSpPr>
          <p:spPr>
            <a:xfrm>
              <a:off x="8282380" y="4579960"/>
              <a:ext cx="463588" cy="553998"/>
            </a:xfrm>
            <a:prstGeom prst="rect">
              <a:avLst/>
            </a:prstGeom>
            <a:noFill/>
          </p:spPr>
          <p:txBody>
            <a:bodyPr wrap="none" rtlCol="0">
              <a:spAutoFit/>
            </a:bodyPr>
            <a:lstStyle/>
            <a:p>
              <a:pPr>
                <a:lnSpc>
                  <a:spcPts val="940"/>
                </a:lnSpc>
                <a:defRPr/>
              </a:pPr>
              <a:r>
                <a:rPr lang="en-US" sz="800" kern="0" dirty="0">
                  <a:solidFill>
                    <a:prstClr val="black"/>
                  </a:solidFill>
                  <a:latin typeface="Calibri" panose="020F0502020204030204"/>
                </a:rPr>
                <a:t>before</a:t>
              </a:r>
            </a:p>
            <a:p>
              <a:pPr>
                <a:lnSpc>
                  <a:spcPts val="940"/>
                </a:lnSpc>
                <a:defRPr/>
              </a:pPr>
              <a:r>
                <a:rPr lang="en-US" sz="800" kern="0" dirty="0">
                  <a:solidFill>
                    <a:prstClr val="black"/>
                  </a:solidFill>
                  <a:latin typeface="Calibri" panose="020F0502020204030204"/>
                </a:rPr>
                <a:t>after</a:t>
              </a:r>
            </a:p>
            <a:p>
              <a:pPr>
                <a:lnSpc>
                  <a:spcPts val="940"/>
                </a:lnSpc>
                <a:defRPr/>
              </a:pPr>
              <a:r>
                <a:rPr lang="en-US" sz="800" kern="0" dirty="0">
                  <a:solidFill>
                    <a:prstClr val="black"/>
                  </a:solidFill>
                  <a:latin typeface="Calibri" panose="020F0502020204030204"/>
                </a:rPr>
                <a:t>equal</a:t>
              </a:r>
            </a:p>
            <a:p>
              <a:pPr>
                <a:lnSpc>
                  <a:spcPts val="940"/>
                </a:lnSpc>
                <a:defRPr/>
              </a:pPr>
              <a:r>
                <a:rPr lang="en-US" sz="800" kern="0" dirty="0">
                  <a:solidFill>
                    <a:prstClr val="black"/>
                  </a:solidFill>
                  <a:latin typeface="Calibri" panose="020F0502020204030204"/>
                </a:rPr>
                <a:t>vague</a:t>
              </a:r>
            </a:p>
          </p:txBody>
        </p:sp>
        <p:cxnSp>
          <p:nvCxnSpPr>
            <p:cNvPr id="56" name="Straight Arrow Connector 55">
              <a:extLst>
                <a:ext uri="{FF2B5EF4-FFF2-40B4-BE49-F238E27FC236}">
                  <a16:creationId xmlns:a16="http://schemas.microsoft.com/office/drawing/2014/main" id="{6A52DD67-121C-EE40-ADA3-E8A5B50BDF99}"/>
                </a:ext>
              </a:extLst>
            </p:cNvPr>
            <p:cNvCxnSpPr>
              <a:endCxn id="44" idx="3"/>
            </p:cNvCxnSpPr>
            <p:nvPr/>
          </p:nvCxnSpPr>
          <p:spPr>
            <a:xfrm>
              <a:off x="7374065" y="4132189"/>
              <a:ext cx="395635" cy="622121"/>
            </a:xfrm>
            <a:prstGeom prst="straightConnector1">
              <a:avLst/>
            </a:prstGeom>
            <a:noFill/>
            <a:ln w="6350" cap="flat" cmpd="sng" algn="ctr">
              <a:solidFill>
                <a:sysClr val="windowText" lastClr="000000"/>
              </a:solidFill>
              <a:prstDash val="solid"/>
              <a:miter lim="800000"/>
              <a:tailEnd type="triangle"/>
            </a:ln>
            <a:effectLst/>
          </p:spPr>
        </p:cxnSp>
        <p:cxnSp>
          <p:nvCxnSpPr>
            <p:cNvPr id="57" name="Straight Arrow Connector 56">
              <a:extLst>
                <a:ext uri="{FF2B5EF4-FFF2-40B4-BE49-F238E27FC236}">
                  <a16:creationId xmlns:a16="http://schemas.microsoft.com/office/drawing/2014/main" id="{DE8AD148-0BF7-B44B-852A-2D59D153519F}"/>
                </a:ext>
              </a:extLst>
            </p:cNvPr>
            <p:cNvCxnSpPr/>
            <p:nvPr/>
          </p:nvCxnSpPr>
          <p:spPr>
            <a:xfrm flipV="1">
              <a:off x="7372025" y="4831688"/>
              <a:ext cx="395635" cy="622121"/>
            </a:xfrm>
            <a:prstGeom prst="straightConnector1">
              <a:avLst/>
            </a:prstGeom>
            <a:noFill/>
            <a:ln w="6350" cap="flat" cmpd="sng" algn="ctr">
              <a:solidFill>
                <a:sysClr val="windowText" lastClr="000000"/>
              </a:solidFill>
              <a:prstDash val="solid"/>
              <a:miter lim="800000"/>
              <a:tailEnd type="triangle"/>
            </a:ln>
            <a:effectLst/>
          </p:spPr>
        </p:cxnSp>
        <p:sp>
          <p:nvSpPr>
            <p:cNvPr id="58" name="TextBox 57">
              <a:extLst>
                <a:ext uri="{FF2B5EF4-FFF2-40B4-BE49-F238E27FC236}">
                  <a16:creationId xmlns:a16="http://schemas.microsoft.com/office/drawing/2014/main" id="{33AD5490-6C98-0C42-9E21-D2A1C1BD134A}"/>
                </a:ext>
              </a:extLst>
            </p:cNvPr>
            <p:cNvSpPr txBox="1"/>
            <p:nvPr/>
          </p:nvSpPr>
          <p:spPr>
            <a:xfrm>
              <a:off x="7957296" y="4386573"/>
              <a:ext cx="639934"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output</a:t>
              </a:r>
            </a:p>
          </p:txBody>
        </p:sp>
        <p:sp>
          <p:nvSpPr>
            <p:cNvPr id="59" name="TextBox 58">
              <a:extLst>
                <a:ext uri="{FF2B5EF4-FFF2-40B4-BE49-F238E27FC236}">
                  <a16:creationId xmlns:a16="http://schemas.microsoft.com/office/drawing/2014/main" id="{AE8FF3FD-FF60-2F40-9709-0642924CEB23}"/>
                </a:ext>
              </a:extLst>
            </p:cNvPr>
            <p:cNvSpPr txBox="1"/>
            <p:nvPr/>
          </p:nvSpPr>
          <p:spPr>
            <a:xfrm>
              <a:off x="7607290" y="5024021"/>
              <a:ext cx="407098"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64</a:t>
              </a:r>
              <a:endParaRPr lang="en-US" sz="900" kern="0" baseline="-25000" dirty="0">
                <a:solidFill>
                  <a:prstClr val="black"/>
                </a:solidFill>
                <a:latin typeface="Courier" charset="0"/>
                <a:ea typeface="Courier" charset="0"/>
                <a:cs typeface="Courier" charset="0"/>
              </a:endParaRPr>
            </a:p>
          </p:txBody>
        </p:sp>
      </p:grpSp>
      <p:sp>
        <p:nvSpPr>
          <p:cNvPr id="60" name="TextBox 59">
            <a:extLst>
              <a:ext uri="{FF2B5EF4-FFF2-40B4-BE49-F238E27FC236}">
                <a16:creationId xmlns:a16="http://schemas.microsoft.com/office/drawing/2014/main" id="{F740E140-21E5-C944-B719-A7A1EB5860BE}"/>
              </a:ext>
            </a:extLst>
          </p:cNvPr>
          <p:cNvSpPr txBox="1"/>
          <p:nvPr/>
        </p:nvSpPr>
        <p:spPr>
          <a:xfrm>
            <a:off x="7609304" y="5585612"/>
            <a:ext cx="2377847" cy="261610"/>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Output confidence scores</a:t>
            </a:r>
          </a:p>
        </p:txBody>
      </p:sp>
      <p:sp>
        <p:nvSpPr>
          <p:cNvPr id="66" name="Rectangle 65">
            <a:extLst>
              <a:ext uri="{FF2B5EF4-FFF2-40B4-BE49-F238E27FC236}">
                <a16:creationId xmlns:a16="http://schemas.microsoft.com/office/drawing/2014/main" id="{7540B02E-F3CA-7A41-B9F1-90F0B20C34E8}"/>
              </a:ext>
            </a:extLst>
          </p:cNvPr>
          <p:cNvSpPr>
            <a:spLocks noChangeAspect="1"/>
          </p:cNvSpPr>
          <p:nvPr/>
        </p:nvSpPr>
        <p:spPr>
          <a:xfrm flipH="1">
            <a:off x="8813835" y="2857499"/>
            <a:ext cx="203894" cy="81144"/>
          </a:xfrm>
          <a:prstGeom prst="rect">
            <a:avLst/>
          </a:prstGeom>
          <a:solidFill>
            <a:srgbClr val="FF000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85" name="Rectangle 84">
            <a:extLst>
              <a:ext uri="{FF2B5EF4-FFF2-40B4-BE49-F238E27FC236}">
                <a16:creationId xmlns:a16="http://schemas.microsoft.com/office/drawing/2014/main" id="{E1A2BF7F-5EF1-A841-BBFD-CD34B062BD4F}"/>
              </a:ext>
            </a:extLst>
          </p:cNvPr>
          <p:cNvSpPr/>
          <p:nvPr/>
        </p:nvSpPr>
        <p:spPr>
          <a:xfrm>
            <a:off x="7609303" y="1473961"/>
            <a:ext cx="2597303" cy="1486783"/>
          </a:xfrm>
          <a:prstGeom prst="rect">
            <a:avLst/>
          </a:prstGeom>
          <a:noFill/>
          <a:ln w="12700" cap="flat" cmpd="sng" algn="ctr">
            <a:solidFill>
              <a:sysClr val="windowText" lastClr="000000"/>
            </a:solidFill>
            <a:prstDash val="dash"/>
            <a:miter lim="800000"/>
          </a:ln>
          <a:effectLst/>
        </p:spPr>
        <p:txBody>
          <a:bodyPr rtlCol="0" anchor="ctr"/>
          <a:lstStyle/>
          <a:p>
            <a:pPr algn="ctr">
              <a:defRPr/>
            </a:pPr>
            <a:endParaRPr lang="en-US" sz="1050" kern="0">
              <a:solidFill>
                <a:prstClr val="white"/>
              </a:solidFill>
              <a:latin typeface="Calibri" panose="020F0502020204030204"/>
            </a:endParaRPr>
          </a:p>
        </p:txBody>
      </p:sp>
      <p:grpSp>
        <p:nvGrpSpPr>
          <p:cNvPr id="4" name="Group 3">
            <a:extLst>
              <a:ext uri="{FF2B5EF4-FFF2-40B4-BE49-F238E27FC236}">
                <a16:creationId xmlns:a16="http://schemas.microsoft.com/office/drawing/2014/main" id="{D33EED2F-F4EA-A64D-BD20-7ACF261822AE}"/>
              </a:ext>
            </a:extLst>
          </p:cNvPr>
          <p:cNvGrpSpPr/>
          <p:nvPr/>
        </p:nvGrpSpPr>
        <p:grpSpPr>
          <a:xfrm>
            <a:off x="7576335" y="1528709"/>
            <a:ext cx="2630270" cy="1321671"/>
            <a:chOff x="6052335" y="1528708"/>
            <a:chExt cx="2630270" cy="1321671"/>
          </a:xfrm>
        </p:grpSpPr>
        <p:sp>
          <p:nvSpPr>
            <p:cNvPr id="62" name="Rectangle 61">
              <a:extLst>
                <a:ext uri="{FF2B5EF4-FFF2-40B4-BE49-F238E27FC236}">
                  <a16:creationId xmlns:a16="http://schemas.microsoft.com/office/drawing/2014/main" id="{1A09AF94-106D-3645-9CD9-E3AA368D1FF5}"/>
                </a:ext>
              </a:extLst>
            </p:cNvPr>
            <p:cNvSpPr/>
            <p:nvPr/>
          </p:nvSpPr>
          <p:spPr>
            <a:xfrm flipH="1">
              <a:off x="6461826"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3" name="Rectangle 62">
              <a:extLst>
                <a:ext uri="{FF2B5EF4-FFF2-40B4-BE49-F238E27FC236}">
                  <a16:creationId xmlns:a16="http://schemas.microsoft.com/office/drawing/2014/main" id="{C6AD86B0-8EAF-C44C-8627-D218DCE32B1D}"/>
                </a:ext>
              </a:extLst>
            </p:cNvPr>
            <p:cNvSpPr/>
            <p:nvPr/>
          </p:nvSpPr>
          <p:spPr>
            <a:xfrm flipH="1">
              <a:off x="7528953" y="2080485"/>
              <a:ext cx="819604" cy="94493"/>
            </a:xfrm>
            <a:prstGeom prst="rect">
              <a:avLst/>
            </a:prstGeom>
            <a:solidFill>
              <a:srgbClr val="00B0F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4" name="Rectangle 63">
              <a:extLst>
                <a:ext uri="{FF2B5EF4-FFF2-40B4-BE49-F238E27FC236}">
                  <a16:creationId xmlns:a16="http://schemas.microsoft.com/office/drawing/2014/main" id="{292AE01C-82B8-0040-BD13-A4F2CFDFB70F}"/>
                </a:ext>
              </a:extLst>
            </p:cNvPr>
            <p:cNvSpPr/>
            <p:nvPr/>
          </p:nvSpPr>
          <p:spPr>
            <a:xfrm flipH="1">
              <a:off x="6787849" y="2384271"/>
              <a:ext cx="1248377" cy="94493"/>
            </a:xfrm>
            <a:prstGeom prst="rect">
              <a:avLst/>
            </a:prstGeom>
            <a:solidFill>
              <a:srgbClr val="E7E6E6">
                <a:lumMod val="50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5" name="Rectangle 64">
              <a:extLst>
                <a:ext uri="{FF2B5EF4-FFF2-40B4-BE49-F238E27FC236}">
                  <a16:creationId xmlns:a16="http://schemas.microsoft.com/office/drawing/2014/main" id="{C887EF61-D8E1-3740-9DBE-D1D1727FBC9E}"/>
                </a:ext>
              </a:extLst>
            </p:cNvPr>
            <p:cNvSpPr/>
            <p:nvPr/>
          </p:nvSpPr>
          <p:spPr>
            <a:xfrm flipH="1">
              <a:off x="7099943" y="2621167"/>
              <a:ext cx="624188" cy="94493"/>
            </a:xfrm>
            <a:prstGeom prst="rect">
              <a:avLst/>
            </a:prstGeom>
            <a:solidFill>
              <a:srgbClr val="E7E6E6">
                <a:lumMod val="75000"/>
              </a:srgbClr>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67" name="TextBox 66">
              <a:extLst>
                <a:ext uri="{FF2B5EF4-FFF2-40B4-BE49-F238E27FC236}">
                  <a16:creationId xmlns:a16="http://schemas.microsoft.com/office/drawing/2014/main" id="{2B65061E-9681-254B-9BCB-98DFD97B0802}"/>
                </a:ext>
              </a:extLst>
            </p:cNvPr>
            <p:cNvSpPr txBox="1"/>
            <p:nvPr/>
          </p:nvSpPr>
          <p:spPr>
            <a:xfrm>
              <a:off x="6303851"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1</a:t>
              </a:r>
            </a:p>
          </p:txBody>
        </p:sp>
        <p:sp>
          <p:nvSpPr>
            <p:cNvPr id="68" name="TextBox 67">
              <a:extLst>
                <a:ext uri="{FF2B5EF4-FFF2-40B4-BE49-F238E27FC236}">
                  <a16:creationId xmlns:a16="http://schemas.microsoft.com/office/drawing/2014/main" id="{AC79644C-43D0-784C-81C5-4CBE84AE6DE9}"/>
                </a:ext>
              </a:extLst>
            </p:cNvPr>
            <p:cNvSpPr txBox="1"/>
            <p:nvPr/>
          </p:nvSpPr>
          <p:spPr>
            <a:xfrm>
              <a:off x="7369699" y="1874975"/>
              <a:ext cx="1120773"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v</a:t>
              </a:r>
              <a:r>
                <a:rPr lang="en-US" sz="900" kern="0" baseline="-25000" dirty="0">
                  <a:solidFill>
                    <a:prstClr val="black"/>
                  </a:solidFill>
                  <a:latin typeface="Courier" charset="0"/>
                  <a:ea typeface="Courier" charset="0"/>
                  <a:cs typeface="Courier" charset="0"/>
                </a:rPr>
                <a:t>2</a:t>
              </a:r>
              <a:endParaRPr lang="en-US" sz="900" kern="0" dirty="0">
                <a:solidFill>
                  <a:prstClr val="black"/>
                </a:solidFill>
                <a:latin typeface="Courier" charset="0"/>
                <a:ea typeface="Courier" charset="0"/>
                <a:cs typeface="Courier" charset="0"/>
              </a:endParaRPr>
            </a:p>
          </p:txBody>
        </p:sp>
        <p:cxnSp>
          <p:nvCxnSpPr>
            <p:cNvPr id="69" name="Straight Arrow Connector 68">
              <a:extLst>
                <a:ext uri="{FF2B5EF4-FFF2-40B4-BE49-F238E27FC236}">
                  <a16:creationId xmlns:a16="http://schemas.microsoft.com/office/drawing/2014/main" id="{8992F45C-566E-844D-9E2F-0B5A79E77E60}"/>
                </a:ext>
              </a:extLst>
            </p:cNvPr>
            <p:cNvCxnSpPr/>
            <p:nvPr/>
          </p:nvCxnSpPr>
          <p:spPr>
            <a:xfrm flipH="1">
              <a:off x="7392711" y="2182098"/>
              <a:ext cx="290644" cy="202179"/>
            </a:xfrm>
            <a:prstGeom prst="straightConnector1">
              <a:avLst/>
            </a:prstGeom>
            <a:noFill/>
            <a:ln w="6350" cap="flat" cmpd="sng" algn="ctr">
              <a:solidFill>
                <a:sysClr val="windowText" lastClr="000000"/>
              </a:solidFill>
              <a:prstDash val="solid"/>
              <a:miter lim="800000"/>
              <a:tailEnd type="triangle"/>
            </a:ln>
            <a:effectLst/>
          </p:spPr>
        </p:cxnSp>
        <p:cxnSp>
          <p:nvCxnSpPr>
            <p:cNvPr id="70" name="Straight Arrow Connector 69">
              <a:extLst>
                <a:ext uri="{FF2B5EF4-FFF2-40B4-BE49-F238E27FC236}">
                  <a16:creationId xmlns:a16="http://schemas.microsoft.com/office/drawing/2014/main" id="{D1931E52-799B-F847-BF13-D0D97F1C9C31}"/>
                </a:ext>
              </a:extLst>
            </p:cNvPr>
            <p:cNvCxnSpPr>
              <a:stCxn id="63" idx="2"/>
            </p:cNvCxnSpPr>
            <p:nvPr/>
          </p:nvCxnSpPr>
          <p:spPr>
            <a:xfrm flipH="1">
              <a:off x="7392711" y="2174978"/>
              <a:ext cx="546044" cy="209299"/>
            </a:xfrm>
            <a:prstGeom prst="straightConnector1">
              <a:avLst/>
            </a:prstGeom>
            <a:noFill/>
            <a:ln w="6350" cap="flat" cmpd="sng" algn="ctr">
              <a:solidFill>
                <a:sysClr val="windowText" lastClr="000000"/>
              </a:solidFill>
              <a:prstDash val="solid"/>
              <a:miter lim="800000"/>
              <a:tailEnd type="triangle"/>
            </a:ln>
            <a:effectLst/>
          </p:spPr>
        </p:cxnSp>
        <p:grpSp>
          <p:nvGrpSpPr>
            <p:cNvPr id="71" name="Group 70">
              <a:extLst>
                <a:ext uri="{FF2B5EF4-FFF2-40B4-BE49-F238E27FC236}">
                  <a16:creationId xmlns:a16="http://schemas.microsoft.com/office/drawing/2014/main" id="{A7C3D8DD-6021-5F44-B776-C5566A1AC939}"/>
                </a:ext>
              </a:extLst>
            </p:cNvPr>
            <p:cNvGrpSpPr/>
            <p:nvPr/>
          </p:nvGrpSpPr>
          <p:grpSpPr>
            <a:xfrm rot="5400000" flipV="1">
              <a:off x="7027519" y="2019084"/>
              <a:ext cx="209302" cy="521085"/>
              <a:chOff x="4885023" y="1789674"/>
              <a:chExt cx="803023" cy="763359"/>
            </a:xfrm>
          </p:grpSpPr>
          <p:cxnSp>
            <p:nvCxnSpPr>
              <p:cNvPr id="91" name="Straight Arrow Connector 90">
                <a:extLst>
                  <a:ext uri="{FF2B5EF4-FFF2-40B4-BE49-F238E27FC236}">
                    <a16:creationId xmlns:a16="http://schemas.microsoft.com/office/drawing/2014/main" id="{253FDEF4-3636-8443-A5FC-1868FD26D728}"/>
                  </a:ext>
                </a:extLst>
              </p:cNvPr>
              <p:cNvCxnSpPr/>
              <p:nvPr/>
            </p:nvCxnSpPr>
            <p:spPr>
              <a:xfrm rot="5400000" flipV="1">
                <a:off x="5073605" y="1938591"/>
                <a:ext cx="435490" cy="793393"/>
              </a:xfrm>
              <a:prstGeom prst="straightConnector1">
                <a:avLst/>
              </a:prstGeom>
              <a:noFill/>
              <a:ln w="6350" cap="flat" cmpd="sng" algn="ctr">
                <a:solidFill>
                  <a:sysClr val="windowText" lastClr="000000"/>
                </a:solidFill>
                <a:prstDash val="solid"/>
                <a:miter lim="800000"/>
                <a:tailEnd type="triangle"/>
              </a:ln>
              <a:effectLst/>
            </p:spPr>
          </p:cxnSp>
          <p:cxnSp>
            <p:nvCxnSpPr>
              <p:cNvPr id="92" name="Straight Arrow Connector 91">
                <a:extLst>
                  <a:ext uri="{FF2B5EF4-FFF2-40B4-BE49-F238E27FC236}">
                    <a16:creationId xmlns:a16="http://schemas.microsoft.com/office/drawing/2014/main" id="{AE28A4C5-9018-4D48-9F13-89E1C597D870}"/>
                  </a:ext>
                </a:extLst>
              </p:cNvPr>
              <p:cNvCxnSpPr>
                <a:stCxn id="62" idx="2"/>
              </p:cNvCxnSpPr>
              <p:nvPr/>
            </p:nvCxnSpPr>
            <p:spPr>
              <a:xfrm rot="5400000" flipV="1">
                <a:off x="4904855" y="1769842"/>
                <a:ext cx="763357" cy="803021"/>
              </a:xfrm>
              <a:prstGeom prst="straightConnector1">
                <a:avLst/>
              </a:prstGeom>
              <a:noFill/>
              <a:ln w="6350" cap="flat" cmpd="sng" algn="ctr">
                <a:solidFill>
                  <a:sysClr val="windowText" lastClr="000000"/>
                </a:solidFill>
                <a:prstDash val="solid"/>
                <a:miter lim="800000"/>
                <a:tailEnd type="triangle"/>
              </a:ln>
              <a:effectLst/>
            </p:spPr>
          </p:cxnSp>
        </p:grpSp>
        <p:cxnSp>
          <p:nvCxnSpPr>
            <p:cNvPr id="72" name="Straight Arrow Connector 71">
              <a:extLst>
                <a:ext uri="{FF2B5EF4-FFF2-40B4-BE49-F238E27FC236}">
                  <a16:creationId xmlns:a16="http://schemas.microsoft.com/office/drawing/2014/main" id="{E38EE8DD-9DC6-054E-B51B-7B144FAC75BC}"/>
                </a:ext>
              </a:extLst>
            </p:cNvPr>
            <p:cNvCxnSpPr/>
            <p:nvPr/>
          </p:nvCxnSpPr>
          <p:spPr>
            <a:xfrm rot="5400000">
              <a:off x="7309774" y="2554749"/>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1CA23853-3FA5-AE4D-9FAC-9D46059F5686}"/>
                </a:ext>
              </a:extLst>
            </p:cNvPr>
            <p:cNvCxnSpPr/>
            <p:nvPr/>
          </p:nvCxnSpPr>
          <p:spPr>
            <a:xfrm rot="5400000">
              <a:off x="7419007" y="2445516"/>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750BB14E-018A-9E44-8FE6-5394B72F7038}"/>
                </a:ext>
              </a:extLst>
            </p:cNvPr>
            <p:cNvCxnSpPr/>
            <p:nvPr/>
          </p:nvCxnSpPr>
          <p:spPr>
            <a:xfrm rot="5400000">
              <a:off x="7502386" y="2362136"/>
              <a:ext cx="151970" cy="385225"/>
            </a:xfrm>
            <a:prstGeom prst="straightConnector1">
              <a:avLst/>
            </a:prstGeom>
            <a:noFill/>
            <a:ln w="6350" cap="flat" cmpd="sng" algn="ctr">
              <a:solidFill>
                <a:sysClr val="windowText" lastClr="000000"/>
              </a:solidFill>
              <a:prstDash val="solid"/>
              <a:miter lim="800000"/>
              <a:tailEnd type="triangle"/>
            </a:ln>
            <a:effectLst/>
          </p:spPr>
        </p:cxnSp>
        <p:grpSp>
          <p:nvGrpSpPr>
            <p:cNvPr id="75" name="Group 74">
              <a:extLst>
                <a:ext uri="{FF2B5EF4-FFF2-40B4-BE49-F238E27FC236}">
                  <a16:creationId xmlns:a16="http://schemas.microsoft.com/office/drawing/2014/main" id="{A76988D8-AD9D-A847-99C0-A44F52D7B0AB}"/>
                </a:ext>
              </a:extLst>
            </p:cNvPr>
            <p:cNvGrpSpPr/>
            <p:nvPr/>
          </p:nvGrpSpPr>
          <p:grpSpPr>
            <a:xfrm rot="5400000" flipV="1">
              <a:off x="7117162" y="2362136"/>
              <a:ext cx="151970" cy="385225"/>
              <a:chOff x="5104983" y="1988699"/>
              <a:chExt cx="583063" cy="564332"/>
            </a:xfrm>
          </p:grpSpPr>
          <p:cxnSp>
            <p:nvCxnSpPr>
              <p:cNvPr id="89" name="Straight Arrow Connector 88">
                <a:extLst>
                  <a:ext uri="{FF2B5EF4-FFF2-40B4-BE49-F238E27FC236}">
                    <a16:creationId xmlns:a16="http://schemas.microsoft.com/office/drawing/2014/main" id="{1B7F84BD-39B2-F441-8D4C-6FEECE6DE29D}"/>
                  </a:ext>
                </a:extLst>
              </p:cNvPr>
              <p:cNvCxnSpPr/>
              <p:nvPr/>
            </p:nvCxnSpPr>
            <p:spPr>
              <a:xfrm>
                <a:off x="5104983" y="2232991"/>
                <a:ext cx="583063" cy="320040"/>
              </a:xfrm>
              <a:prstGeom prst="straightConnector1">
                <a:avLst/>
              </a:prstGeom>
              <a:noFill/>
              <a:ln w="6350" cap="flat" cmpd="sng" algn="ctr">
                <a:solidFill>
                  <a:sysClr val="windowText" lastClr="0000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8E5E5DB8-E4C8-1F4D-B23A-B67BC3A0F43B}"/>
                  </a:ext>
                </a:extLst>
              </p:cNvPr>
              <p:cNvCxnSpPr/>
              <p:nvPr/>
            </p:nvCxnSpPr>
            <p:spPr>
              <a:xfrm>
                <a:off x="5104983" y="1988699"/>
                <a:ext cx="583063" cy="564332"/>
              </a:xfrm>
              <a:prstGeom prst="straightConnector1">
                <a:avLst/>
              </a:prstGeom>
              <a:noFill/>
              <a:ln w="6350" cap="flat" cmpd="sng" algn="ctr">
                <a:solidFill>
                  <a:sysClr val="windowText" lastClr="000000"/>
                </a:solidFill>
                <a:prstDash val="solid"/>
                <a:miter lim="800000"/>
                <a:tailEnd type="triangle"/>
              </a:ln>
              <a:effectLst/>
            </p:spPr>
          </p:cxnSp>
        </p:grpSp>
        <p:cxnSp>
          <p:nvCxnSpPr>
            <p:cNvPr id="76" name="Straight Arrow Connector 75">
              <a:extLst>
                <a:ext uri="{FF2B5EF4-FFF2-40B4-BE49-F238E27FC236}">
                  <a16:creationId xmlns:a16="http://schemas.microsoft.com/office/drawing/2014/main" id="{5DEF899B-626E-874D-BB5F-C612E83AFD69}"/>
                </a:ext>
              </a:extLst>
            </p:cNvPr>
            <p:cNvCxnSpPr/>
            <p:nvPr/>
          </p:nvCxnSpPr>
          <p:spPr>
            <a:xfrm rot="5400000">
              <a:off x="7309774" y="2774394"/>
              <a:ext cx="151970" cy="0"/>
            </a:xfrm>
            <a:prstGeom prst="straightConnector1">
              <a:avLst/>
            </a:prstGeom>
            <a:noFill/>
            <a:ln w="6350" cap="flat" cmpd="sng" algn="ctr">
              <a:solidFill>
                <a:sysClr val="windowText" lastClr="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F5A8D19C-FC95-744F-A270-35563EB30860}"/>
                </a:ext>
              </a:extLst>
            </p:cNvPr>
            <p:cNvCxnSpPr/>
            <p:nvPr/>
          </p:nvCxnSpPr>
          <p:spPr>
            <a:xfrm rot="5400000">
              <a:off x="7419007"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B92E2B80-5FBB-674D-83D0-E3EA266865AC}"/>
                </a:ext>
              </a:extLst>
            </p:cNvPr>
            <p:cNvCxnSpPr/>
            <p:nvPr/>
          </p:nvCxnSpPr>
          <p:spPr>
            <a:xfrm rot="5400000" flipV="1">
              <a:off x="7200541" y="2665161"/>
              <a:ext cx="151970" cy="218466"/>
            </a:xfrm>
            <a:prstGeom prst="straightConnector1">
              <a:avLst/>
            </a:prstGeom>
            <a:noFill/>
            <a:ln w="6350" cap="flat" cmpd="sng" algn="ctr">
              <a:solidFill>
                <a:sysClr val="windowText" lastClr="000000"/>
              </a:solidFill>
              <a:prstDash val="solid"/>
              <a:miter lim="800000"/>
              <a:tailEnd type="triangle"/>
            </a:ln>
            <a:effectLst/>
          </p:spPr>
        </p:cxnSp>
        <p:cxnSp>
          <p:nvCxnSpPr>
            <p:cNvPr id="79" name="Straight Arrow Connector 78">
              <a:extLst>
                <a:ext uri="{FF2B5EF4-FFF2-40B4-BE49-F238E27FC236}">
                  <a16:creationId xmlns:a16="http://schemas.microsoft.com/office/drawing/2014/main" id="{4D31B2A3-9CD3-924A-843A-468472D79C23}"/>
                </a:ext>
              </a:extLst>
            </p:cNvPr>
            <p:cNvCxnSpPr/>
            <p:nvPr/>
          </p:nvCxnSpPr>
          <p:spPr>
            <a:xfrm flipH="1">
              <a:off x="7406586" y="2184856"/>
              <a:ext cx="780427" cy="196323"/>
            </a:xfrm>
            <a:prstGeom prst="straightConnector1">
              <a:avLst/>
            </a:prstGeom>
            <a:noFill/>
            <a:ln w="6350" cap="flat" cmpd="sng" algn="ctr">
              <a:solidFill>
                <a:sysClr val="windowText" lastClr="000000"/>
              </a:solidFill>
              <a:prstDash val="solid"/>
              <a:miter lim="800000"/>
              <a:tailEnd type="triangle"/>
            </a:ln>
            <a:effectLst/>
          </p:spPr>
        </p:cxnSp>
        <p:sp>
          <p:nvSpPr>
            <p:cNvPr id="80" name="TextBox 79">
              <a:extLst>
                <a:ext uri="{FF2B5EF4-FFF2-40B4-BE49-F238E27FC236}">
                  <a16:creationId xmlns:a16="http://schemas.microsoft.com/office/drawing/2014/main" id="{95CF6EF2-0C49-DF4C-8BE9-65A4876943F8}"/>
                </a:ext>
              </a:extLst>
            </p:cNvPr>
            <p:cNvSpPr txBox="1"/>
            <p:nvPr/>
          </p:nvSpPr>
          <p:spPr>
            <a:xfrm>
              <a:off x="6052335" y="1996059"/>
              <a:ext cx="417386"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1" name="TextBox 80">
              <a:extLst>
                <a:ext uri="{FF2B5EF4-FFF2-40B4-BE49-F238E27FC236}">
                  <a16:creationId xmlns:a16="http://schemas.microsoft.com/office/drawing/2014/main" id="{E63D9937-0727-A84B-AF8A-8E321AF0CA6A}"/>
                </a:ext>
              </a:extLst>
            </p:cNvPr>
            <p:cNvSpPr txBox="1"/>
            <p:nvPr/>
          </p:nvSpPr>
          <p:spPr>
            <a:xfrm>
              <a:off x="6236397" y="2323492"/>
              <a:ext cx="794435"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150</a:t>
              </a:r>
              <a:endParaRPr lang="en-US" sz="900" kern="0" baseline="-25000" dirty="0">
                <a:solidFill>
                  <a:prstClr val="black"/>
                </a:solidFill>
                <a:latin typeface="Courier" charset="0"/>
                <a:ea typeface="Courier" charset="0"/>
                <a:cs typeface="Courier" charset="0"/>
              </a:endParaRPr>
            </a:p>
          </p:txBody>
        </p:sp>
        <p:sp>
          <p:nvSpPr>
            <p:cNvPr id="82" name="TextBox 81">
              <a:extLst>
                <a:ext uri="{FF2B5EF4-FFF2-40B4-BE49-F238E27FC236}">
                  <a16:creationId xmlns:a16="http://schemas.microsoft.com/office/drawing/2014/main" id="{87B045AE-4DDB-3148-8C46-360466075ADF}"/>
                </a:ext>
              </a:extLst>
            </p:cNvPr>
            <p:cNvSpPr txBox="1"/>
            <p:nvPr/>
          </p:nvSpPr>
          <p:spPr>
            <a:xfrm>
              <a:off x="8265838" y="1994270"/>
              <a:ext cx="416767" cy="2308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500</a:t>
              </a:r>
              <a:endParaRPr lang="en-US" sz="900" kern="0" baseline="-25000" dirty="0">
                <a:solidFill>
                  <a:prstClr val="black"/>
                </a:solidFill>
                <a:latin typeface="Courier" charset="0"/>
                <a:ea typeface="Courier" charset="0"/>
                <a:cs typeface="Courier" charset="0"/>
              </a:endParaRPr>
            </a:p>
          </p:txBody>
        </p:sp>
        <p:sp>
          <p:nvSpPr>
            <p:cNvPr id="83" name="TextBox 82">
              <a:extLst>
                <a:ext uri="{FF2B5EF4-FFF2-40B4-BE49-F238E27FC236}">
                  <a16:creationId xmlns:a16="http://schemas.microsoft.com/office/drawing/2014/main" id="{E51141DA-68BD-CC41-88C3-E8337AB63830}"/>
                </a:ext>
              </a:extLst>
            </p:cNvPr>
            <p:cNvSpPr txBox="1"/>
            <p:nvPr/>
          </p:nvSpPr>
          <p:spPr>
            <a:xfrm>
              <a:off x="6535802" y="2562365"/>
              <a:ext cx="794435" cy="230832"/>
            </a:xfrm>
            <a:prstGeom prst="rect">
              <a:avLst/>
            </a:prstGeom>
            <a:noFill/>
          </p:spPr>
          <p:txBody>
            <a:bodyPr wrap="square" rtlCol="0">
              <a:spAutoFit/>
            </a:bodyPr>
            <a:lstStyle/>
            <a:p>
              <a:pPr algn="ctr">
                <a:defRPr/>
              </a:pPr>
              <a:r>
                <a:rPr lang="en-US" sz="900" kern="0">
                  <a:solidFill>
                    <a:prstClr val="black"/>
                  </a:solidFill>
                  <a:latin typeface="Courier" charset="0"/>
                  <a:ea typeface="Courier" charset="0"/>
                  <a:cs typeface="Courier" charset="0"/>
                </a:rPr>
                <a:t>45</a:t>
              </a:r>
              <a:endParaRPr lang="en-US" sz="900" kern="0" baseline="-25000" dirty="0">
                <a:solidFill>
                  <a:prstClr val="black"/>
                </a:solidFill>
                <a:latin typeface="Courier" charset="0"/>
                <a:ea typeface="Courier" charset="0"/>
                <a:cs typeface="Courier" charset="0"/>
              </a:endParaRPr>
            </a:p>
          </p:txBody>
        </p:sp>
        <p:sp>
          <p:nvSpPr>
            <p:cNvPr id="84" name="TextBox 83">
              <a:extLst>
                <a:ext uri="{FF2B5EF4-FFF2-40B4-BE49-F238E27FC236}">
                  <a16:creationId xmlns:a16="http://schemas.microsoft.com/office/drawing/2014/main" id="{C9EFB4BC-8C4E-A24E-835E-F6516B2468E9}"/>
                </a:ext>
              </a:extLst>
            </p:cNvPr>
            <p:cNvSpPr txBox="1"/>
            <p:nvPr/>
          </p:nvSpPr>
          <p:spPr>
            <a:xfrm>
              <a:off x="6447163" y="1528708"/>
              <a:ext cx="1954921" cy="430887"/>
            </a:xfrm>
            <a:prstGeom prst="rect">
              <a:avLst/>
            </a:prstGeom>
            <a:noFill/>
          </p:spPr>
          <p:txBody>
            <a:bodyPr wrap="square" rtlCol="0">
              <a:spAutoFit/>
            </a:bodyPr>
            <a:lstStyle/>
            <a:p>
              <a:pPr>
                <a:defRPr/>
              </a:pPr>
              <a:r>
                <a:rPr lang="en-US" sz="1050" kern="0" dirty="0">
                  <a:solidFill>
                    <a:prstClr val="black"/>
                  </a:solidFill>
                  <a:latin typeface="Courier" charset="0"/>
                  <a:ea typeface="Courier" charset="0"/>
                  <a:cs typeface="Courier" charset="0"/>
                </a:rPr>
                <a:t>Siamese network trained on </a:t>
              </a:r>
              <a:r>
                <a:rPr lang="en-US" sz="1050" kern="0" dirty="0" err="1">
                  <a:solidFill>
                    <a:prstClr val="black"/>
                  </a:solidFill>
                  <a:latin typeface="Courier" charset="0"/>
                  <a:ea typeface="Courier" charset="0"/>
                  <a:cs typeface="Courier" charset="0"/>
                </a:rPr>
                <a:t>TemProb</a:t>
              </a:r>
              <a:endParaRPr lang="en-US" sz="1050" kern="0" dirty="0">
                <a:solidFill>
                  <a:prstClr val="black"/>
                </a:solidFill>
                <a:latin typeface="Courier" charset="0"/>
                <a:ea typeface="Courier" charset="0"/>
                <a:cs typeface="Courier" charset="0"/>
              </a:endParaRPr>
            </a:p>
          </p:txBody>
        </p:sp>
        <p:sp>
          <p:nvSpPr>
            <p:cNvPr id="86" name="TextBox 85">
              <a:extLst>
                <a:ext uri="{FF2B5EF4-FFF2-40B4-BE49-F238E27FC236}">
                  <a16:creationId xmlns:a16="http://schemas.microsoft.com/office/drawing/2014/main" id="{D384117C-7C05-E84C-990C-039044BE48DB}"/>
                </a:ext>
              </a:extLst>
            </p:cNvPr>
            <p:cNvSpPr txBox="1"/>
            <p:nvPr/>
          </p:nvSpPr>
          <p:spPr>
            <a:xfrm>
              <a:off x="7694098" y="2210184"/>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sp>
          <p:nvSpPr>
            <p:cNvPr id="87" name="TextBox 86">
              <a:extLst>
                <a:ext uri="{FF2B5EF4-FFF2-40B4-BE49-F238E27FC236}">
                  <a16:creationId xmlns:a16="http://schemas.microsoft.com/office/drawing/2014/main" id="{ADE0FB66-27C1-1941-B7A5-821FE19BB2C4}"/>
                </a:ext>
              </a:extLst>
            </p:cNvPr>
            <p:cNvSpPr txBox="1"/>
            <p:nvPr/>
          </p:nvSpPr>
          <p:spPr>
            <a:xfrm>
              <a:off x="7582284" y="2454827"/>
              <a:ext cx="942887" cy="230832"/>
            </a:xfrm>
            <a:prstGeom prst="rect">
              <a:avLst/>
            </a:prstGeom>
            <a:noFill/>
          </p:spPr>
          <p:txBody>
            <a:bodyPr wrap="none" rtlCol="0">
              <a:spAutoFit/>
            </a:bodyPr>
            <a:lstStyle/>
            <a:p>
              <a:pPr>
                <a:defRPr/>
              </a:pPr>
              <a:r>
                <a:rPr lang="en-US" sz="900" kern="0" dirty="0">
                  <a:solidFill>
                    <a:prstClr val="black"/>
                  </a:solidFill>
                  <a:latin typeface="Courier" charset="0"/>
                  <a:ea typeface="Courier" charset="0"/>
                  <a:cs typeface="Courier" charset="0"/>
                </a:rPr>
                <a:t>dropout 0.3</a:t>
              </a:r>
            </a:p>
          </p:txBody>
        </p:sp>
        <p:cxnSp>
          <p:nvCxnSpPr>
            <p:cNvPr id="88" name="Straight Arrow Connector 87">
              <a:extLst>
                <a:ext uri="{FF2B5EF4-FFF2-40B4-BE49-F238E27FC236}">
                  <a16:creationId xmlns:a16="http://schemas.microsoft.com/office/drawing/2014/main" id="{6D7772DF-2D47-2944-826A-669549E2F806}"/>
                </a:ext>
              </a:extLst>
            </p:cNvPr>
            <p:cNvCxnSpPr/>
            <p:nvPr/>
          </p:nvCxnSpPr>
          <p:spPr>
            <a:xfrm>
              <a:off x="6539013" y="2173346"/>
              <a:ext cx="835052" cy="210064"/>
            </a:xfrm>
            <a:prstGeom prst="straightConnector1">
              <a:avLst/>
            </a:prstGeom>
            <a:noFill/>
            <a:ln w="6350" cap="flat" cmpd="sng" algn="ctr">
              <a:solidFill>
                <a:sysClr val="windowText" lastClr="000000"/>
              </a:solidFill>
              <a:prstDash val="solid"/>
              <a:miter lim="800000"/>
              <a:tailEnd type="triangle"/>
            </a:ln>
            <a:effectLst/>
          </p:spPr>
        </p:cxnSp>
      </p:grpSp>
      <p:grpSp>
        <p:nvGrpSpPr>
          <p:cNvPr id="93" name="Group 92">
            <a:extLst>
              <a:ext uri="{FF2B5EF4-FFF2-40B4-BE49-F238E27FC236}">
                <a16:creationId xmlns:a16="http://schemas.microsoft.com/office/drawing/2014/main" id="{797B45D5-D351-674E-96A2-6E1F3B01E0D0}"/>
              </a:ext>
            </a:extLst>
          </p:cNvPr>
          <p:cNvGrpSpPr/>
          <p:nvPr/>
        </p:nvGrpSpPr>
        <p:grpSpPr>
          <a:xfrm>
            <a:off x="8814881" y="2938643"/>
            <a:ext cx="557925" cy="1597202"/>
            <a:chOff x="7290880" y="2938643"/>
            <a:chExt cx="557925" cy="1597202"/>
          </a:xfrm>
        </p:grpSpPr>
        <p:cxnSp>
          <p:nvCxnSpPr>
            <p:cNvPr id="94" name="Straight Arrow Connector 93">
              <a:extLst>
                <a:ext uri="{FF2B5EF4-FFF2-40B4-BE49-F238E27FC236}">
                  <a16:creationId xmlns:a16="http://schemas.microsoft.com/office/drawing/2014/main" id="{712BA1C8-54D6-E641-8013-3ADECBE0C9C1}"/>
                </a:ext>
              </a:extLst>
            </p:cNvPr>
            <p:cNvCxnSpPr>
              <a:cxnSpLocks/>
              <a:endCxn id="97" idx="1"/>
            </p:cNvCxnSpPr>
            <p:nvPr/>
          </p:nvCxnSpPr>
          <p:spPr>
            <a:xfrm flipH="1">
              <a:off x="7331454" y="2938643"/>
              <a:ext cx="60328" cy="711919"/>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nvGrpSpPr>
            <p:cNvPr id="95" name="Group 94">
              <a:extLst>
                <a:ext uri="{FF2B5EF4-FFF2-40B4-BE49-F238E27FC236}">
                  <a16:creationId xmlns:a16="http://schemas.microsoft.com/office/drawing/2014/main" id="{5005506E-7316-2C49-ADBF-EF612C849652}"/>
                </a:ext>
              </a:extLst>
            </p:cNvPr>
            <p:cNvGrpSpPr/>
            <p:nvPr/>
          </p:nvGrpSpPr>
          <p:grpSpPr>
            <a:xfrm>
              <a:off x="7290880" y="2938643"/>
              <a:ext cx="557925" cy="1597202"/>
              <a:chOff x="7290880" y="2938643"/>
              <a:chExt cx="557925" cy="1597202"/>
            </a:xfrm>
          </p:grpSpPr>
          <p:sp>
            <p:nvSpPr>
              <p:cNvPr id="97" name="Rectangle 96">
                <a:extLst>
                  <a:ext uri="{FF2B5EF4-FFF2-40B4-BE49-F238E27FC236}">
                    <a16:creationId xmlns:a16="http://schemas.microsoft.com/office/drawing/2014/main" id="{5875A255-6C91-E04C-94C3-2A11797934E3}"/>
                  </a:ext>
                </a:extLst>
              </p:cNvPr>
              <p:cNvSpPr>
                <a:spLocks noChangeAspect="1"/>
              </p:cNvSpPr>
              <p:nvPr/>
            </p:nvSpPr>
            <p:spPr>
              <a:xfrm rot="16200000" flipH="1">
                <a:off x="7229506" y="3711936"/>
                <a:ext cx="203894" cy="81145"/>
              </a:xfrm>
              <a:prstGeom prst="rect">
                <a:avLst/>
              </a:prstGeom>
              <a:solidFill>
                <a:srgbClr val="7030A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sp>
            <p:nvSpPr>
              <p:cNvPr id="98" name="Rectangle 97">
                <a:extLst>
                  <a:ext uri="{FF2B5EF4-FFF2-40B4-BE49-F238E27FC236}">
                    <a16:creationId xmlns:a16="http://schemas.microsoft.com/office/drawing/2014/main" id="{3C135CF0-5311-384D-9292-298CC78DB682}"/>
                  </a:ext>
                </a:extLst>
              </p:cNvPr>
              <p:cNvSpPr>
                <a:spLocks noChangeAspect="1"/>
              </p:cNvSpPr>
              <p:nvPr/>
            </p:nvSpPr>
            <p:spPr>
              <a:xfrm rot="16200000" flipH="1">
                <a:off x="7706286" y="4393325"/>
                <a:ext cx="203894" cy="81145"/>
              </a:xfrm>
              <a:prstGeom prst="rect">
                <a:avLst/>
              </a:prstGeom>
              <a:solidFill>
                <a:srgbClr val="7030A0"/>
              </a:solidFill>
              <a:ln w="12700" cap="flat" cmpd="sng" algn="ctr">
                <a:noFill/>
                <a:prstDash val="solid"/>
                <a:miter lim="800000"/>
              </a:ln>
              <a:effectLst/>
            </p:spPr>
            <p:txBody>
              <a:bodyPr rtlCol="0" anchor="ctr"/>
              <a:lstStyle/>
              <a:p>
                <a:pPr algn="ctr">
                  <a:defRPr/>
                </a:pPr>
                <a:endParaRPr lang="en-US" sz="1050" kern="0">
                  <a:solidFill>
                    <a:prstClr val="white"/>
                  </a:solidFill>
                  <a:latin typeface="Calibri" panose="020F0502020204030204"/>
                </a:endParaRPr>
              </a:p>
            </p:txBody>
          </p:sp>
          <p:cxnSp>
            <p:nvCxnSpPr>
              <p:cNvPr id="99" name="Straight Arrow Connector 98">
                <a:extLst>
                  <a:ext uri="{FF2B5EF4-FFF2-40B4-BE49-F238E27FC236}">
                    <a16:creationId xmlns:a16="http://schemas.microsoft.com/office/drawing/2014/main" id="{1EE79A6D-37D9-9E40-BD94-897DD400809E}"/>
                  </a:ext>
                </a:extLst>
              </p:cNvPr>
              <p:cNvCxnSpPr>
                <a:endCxn id="98" idx="1"/>
              </p:cNvCxnSpPr>
              <p:nvPr/>
            </p:nvCxnSpPr>
            <p:spPr>
              <a:xfrm>
                <a:off x="7391781" y="2938643"/>
                <a:ext cx="416452" cy="1393308"/>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grpSp>
      </p:grpSp>
      <p:sp>
        <p:nvSpPr>
          <p:cNvPr id="96" name="TextBox 95">
            <a:extLst>
              <a:ext uri="{FF2B5EF4-FFF2-40B4-BE49-F238E27FC236}">
                <a16:creationId xmlns:a16="http://schemas.microsoft.com/office/drawing/2014/main" id="{24BCA9D2-4E4C-074E-8449-AFDB37D2FA2F}"/>
              </a:ext>
            </a:extLst>
          </p:cNvPr>
          <p:cNvSpPr txBox="1"/>
          <p:nvPr/>
        </p:nvSpPr>
        <p:spPr>
          <a:xfrm>
            <a:off x="2032498" y="4756068"/>
            <a:ext cx="1120773" cy="369332"/>
          </a:xfrm>
          <a:prstGeom prst="rect">
            <a:avLst/>
          </a:prstGeom>
          <a:noFill/>
        </p:spPr>
        <p:txBody>
          <a:bodyPr wrap="square" rtlCol="0">
            <a:spAutoFit/>
          </a:bodyPr>
          <a:lstStyle/>
          <a:p>
            <a:pPr algn="ctr">
              <a:defRPr/>
            </a:pPr>
            <a:r>
              <a:rPr lang="en-US" sz="900" kern="0" dirty="0">
                <a:solidFill>
                  <a:prstClr val="black"/>
                </a:solidFill>
                <a:latin typeface="Courier" charset="0"/>
                <a:ea typeface="Courier" charset="0"/>
                <a:cs typeface="Courier" charset="0"/>
              </a:rPr>
              <a:t>word </a:t>
            </a:r>
            <a:r>
              <a:rPr lang="en-US" sz="900" kern="0" dirty="0" err="1">
                <a:solidFill>
                  <a:prstClr val="black"/>
                </a:solidFill>
                <a:latin typeface="Courier" charset="0"/>
                <a:ea typeface="Courier" charset="0"/>
                <a:cs typeface="Courier" charset="0"/>
              </a:rPr>
              <a:t>embeddings</a:t>
            </a:r>
            <a:endParaRPr lang="en-US" sz="900" kern="0" dirty="0">
              <a:solidFill>
                <a:prstClr val="black"/>
              </a:solidFill>
              <a:latin typeface="Courier" charset="0"/>
              <a:ea typeface="Courier" charset="0"/>
              <a:cs typeface="Courier" charset="0"/>
            </a:endParaRPr>
          </a:p>
        </p:txBody>
      </p:sp>
      <p:sp>
        <p:nvSpPr>
          <p:cNvPr id="103" name="TextBox 102">
            <a:extLst>
              <a:ext uri="{FF2B5EF4-FFF2-40B4-BE49-F238E27FC236}">
                <a16:creationId xmlns:a16="http://schemas.microsoft.com/office/drawing/2014/main" id="{8D7FCFBF-E833-2741-BAF4-EF926B2F034F}"/>
              </a:ext>
            </a:extLst>
          </p:cNvPr>
          <p:cNvSpPr txBox="1"/>
          <p:nvPr/>
        </p:nvSpPr>
        <p:spPr>
          <a:xfrm>
            <a:off x="1790701" y="1338702"/>
            <a:ext cx="5412377" cy="1631216"/>
          </a:xfrm>
          <a:prstGeom prst="rect">
            <a:avLst/>
          </a:prstGeom>
          <a:noFill/>
        </p:spPr>
        <p:txBody>
          <a:bodyPr wrap="square" rtlCol="0">
            <a:spAutoFit/>
          </a:bodyPr>
          <a:lstStyle/>
          <a:p>
            <a:pPr marL="342900" indent="-342900">
              <a:buSzPct val="65000"/>
              <a:buFont typeface="Wingdings" pitchFamily="2" charset="2"/>
              <a:buChar char="q"/>
            </a:pPr>
            <a:r>
              <a:rPr lang="en-US" sz="2000" dirty="0">
                <a:latin typeface="+mj-lt"/>
              </a:rPr>
              <a:t>LSTM takes word embeddings as input</a:t>
            </a:r>
          </a:p>
          <a:p>
            <a:pPr marL="342900" indent="-342900">
              <a:buSzPct val="65000"/>
              <a:buFont typeface="Wingdings" pitchFamily="2" charset="2"/>
              <a:buChar char="q"/>
            </a:pPr>
            <a:r>
              <a:rPr lang="en-US" sz="2000" dirty="0">
                <a:latin typeface="+mj-lt"/>
              </a:rPr>
              <a:t>Hidden vectors represent events</a:t>
            </a:r>
          </a:p>
          <a:p>
            <a:pPr marL="342900" indent="-342900">
              <a:buSzPct val="65000"/>
              <a:buFont typeface="Wingdings" pitchFamily="2" charset="2"/>
              <a:buChar char="q"/>
            </a:pPr>
            <a:r>
              <a:rPr lang="en-US" sz="2000" dirty="0">
                <a:latin typeface="+mj-lt"/>
              </a:rPr>
              <a:t>FFNN predicts the labels of temporal relations (followed by ILP inference)</a:t>
            </a:r>
          </a:p>
          <a:p>
            <a:pPr marL="342900" indent="-342900">
              <a:buSzPct val="65000"/>
              <a:buFont typeface="Wingdings" pitchFamily="2" charset="2"/>
              <a:buChar char="q"/>
            </a:pPr>
            <a:r>
              <a:rPr lang="en-US" sz="2000" b="1" dirty="0">
                <a:latin typeface="+mj-lt"/>
              </a:rPr>
              <a:t>Siamese network is a generalized </a:t>
            </a:r>
            <a:r>
              <a:rPr lang="en-US" sz="2000" b="1" dirty="0" err="1">
                <a:latin typeface="+mj-lt"/>
              </a:rPr>
              <a:t>TemProb</a:t>
            </a:r>
            <a:endParaRPr lang="en-US" sz="2000" b="1" dirty="0">
              <a:latin typeface="+mj-lt"/>
            </a:endParaRPr>
          </a:p>
        </p:txBody>
      </p:sp>
      <p:sp>
        <p:nvSpPr>
          <p:cNvPr id="8" name="Title 7">
            <a:extLst>
              <a:ext uri="{FF2B5EF4-FFF2-40B4-BE49-F238E27FC236}">
                <a16:creationId xmlns:a16="http://schemas.microsoft.com/office/drawing/2014/main" id="{3112B6E4-75B7-462D-A10E-C7DD10F7656E}"/>
              </a:ext>
            </a:extLst>
          </p:cNvPr>
          <p:cNvSpPr>
            <a:spLocks noGrp="1"/>
          </p:cNvSpPr>
          <p:nvPr>
            <p:ph type="title"/>
          </p:nvPr>
        </p:nvSpPr>
        <p:spPr/>
        <p:txBody>
          <a:bodyPr/>
          <a:lstStyle/>
          <a:p>
            <a:r>
              <a:rPr lang="en-US" dirty="0">
                <a:solidFill>
                  <a:schemeClr val="tx1"/>
                </a:solidFill>
              </a:rPr>
              <a:t>Putting it all together: A Neural Approach</a:t>
            </a:r>
            <a:endParaRPr lang="en-US" dirty="0"/>
          </a:p>
        </p:txBody>
      </p:sp>
    </p:spTree>
    <p:extLst>
      <p:ext uri="{BB962C8B-B14F-4D97-AF65-F5344CB8AC3E}">
        <p14:creationId xmlns:p14="http://schemas.microsoft.com/office/powerpoint/2010/main" val="1240148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up)">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Inducing Semantics </a:t>
            </a:r>
          </a:p>
        </p:txBody>
      </p:sp>
      <p:sp>
        <p:nvSpPr>
          <p:cNvPr id="3" name="Content Placeholder 2"/>
          <p:cNvSpPr>
            <a:spLocks noGrp="1"/>
          </p:cNvSpPr>
          <p:nvPr>
            <p:ph idx="1"/>
          </p:nvPr>
        </p:nvSpPr>
        <p:spPr/>
        <p:txBody>
          <a:bodyPr/>
          <a:lstStyle/>
          <a:p>
            <a:r>
              <a:rPr lang="en-US" dirty="0"/>
              <a:t>Inducing semantic representations and making decisions that depend on it require </a:t>
            </a:r>
            <a:r>
              <a:rPr lang="en-US" dirty="0">
                <a:solidFill>
                  <a:srgbClr val="3366CC"/>
                </a:solidFill>
              </a:rPr>
              <a:t>learning</a:t>
            </a:r>
            <a:r>
              <a:rPr lang="en-US" dirty="0"/>
              <a:t> and, in turn, </a:t>
            </a:r>
            <a:r>
              <a:rPr lang="en-US" dirty="0">
                <a:solidFill>
                  <a:srgbClr val="3366CC"/>
                </a:solidFill>
              </a:rPr>
              <a:t>supervision.</a:t>
            </a:r>
          </a:p>
          <a:p>
            <a:r>
              <a:rPr lang="en-US" dirty="0"/>
              <a:t>Standard machine learning methodology:</a:t>
            </a:r>
          </a:p>
          <a:p>
            <a:pPr lvl="1"/>
            <a:r>
              <a:rPr lang="en-US" dirty="0"/>
              <a:t>Given a task</a:t>
            </a:r>
          </a:p>
          <a:p>
            <a:pPr lvl="1"/>
            <a:r>
              <a:rPr lang="en-US" dirty="0"/>
              <a:t>Collect data </a:t>
            </a:r>
            <a:r>
              <a:rPr lang="en-US" dirty="0">
                <a:solidFill>
                  <a:srgbClr val="003366"/>
                </a:solidFill>
              </a:rPr>
              <a:t>for the task </a:t>
            </a:r>
            <a:r>
              <a:rPr lang="en-US" dirty="0"/>
              <a:t>and annotate it</a:t>
            </a:r>
          </a:p>
          <a:p>
            <a:pPr lvl="1"/>
            <a:r>
              <a:rPr lang="en-US" dirty="0"/>
              <a:t>Learn a model </a:t>
            </a:r>
            <a:r>
              <a:rPr lang="en-US" b="1" dirty="0"/>
              <a:t>[doesn’t matter how]</a:t>
            </a:r>
          </a:p>
          <a:p>
            <a:r>
              <a:rPr lang="en-US" dirty="0"/>
              <a:t>We will never have </a:t>
            </a:r>
            <a:r>
              <a:rPr lang="en-US" dirty="0">
                <a:solidFill>
                  <a:srgbClr val="3366CC"/>
                </a:solidFill>
              </a:rPr>
              <a:t>enough annotated data </a:t>
            </a:r>
            <a:r>
              <a:rPr lang="en-US" dirty="0"/>
              <a:t>to train </a:t>
            </a:r>
            <a:r>
              <a:rPr lang="en-US" dirty="0">
                <a:solidFill>
                  <a:srgbClr val="3366CC"/>
                </a:solidFill>
              </a:rPr>
              <a:t>all the models, for all the tasks we need,</a:t>
            </a:r>
            <a:r>
              <a:rPr lang="en-US" dirty="0"/>
              <a:t> this way.</a:t>
            </a:r>
          </a:p>
          <a:p>
            <a:pPr lvl="1"/>
            <a:r>
              <a:rPr lang="en-US" dirty="0"/>
              <a:t>We don’t even know what are “all the tasks”</a:t>
            </a:r>
          </a:p>
          <a:p>
            <a:pPr lvl="1"/>
            <a:r>
              <a:rPr lang="en-US" dirty="0"/>
              <a:t>Most of what </a:t>
            </a:r>
            <a:r>
              <a:rPr lang="en-US" b="1" dirty="0"/>
              <a:t>we</a:t>
            </a:r>
            <a:r>
              <a:rPr lang="en-US" dirty="0"/>
              <a:t> learn we don’t learn by “training” on many examples</a:t>
            </a:r>
          </a:p>
          <a:p>
            <a:r>
              <a:rPr lang="en-US" dirty="0"/>
              <a:t>Current methodology is not scalable and, often, makes no sense</a:t>
            </a:r>
          </a:p>
          <a:p>
            <a:pPr lvl="1"/>
            <a:r>
              <a:rPr lang="en-US" dirty="0"/>
              <a:t>Annotating for complex tasks is </a:t>
            </a:r>
            <a:r>
              <a:rPr lang="en-US" dirty="0">
                <a:solidFill>
                  <a:srgbClr val="003366"/>
                </a:solidFill>
              </a:rPr>
              <a:t>difficult</a:t>
            </a:r>
            <a:r>
              <a:rPr lang="en-US" dirty="0"/>
              <a:t>, </a:t>
            </a:r>
            <a:r>
              <a:rPr lang="en-US" dirty="0">
                <a:solidFill>
                  <a:srgbClr val="003366"/>
                </a:solidFill>
              </a:rPr>
              <a:t>costly</a:t>
            </a:r>
            <a:r>
              <a:rPr lang="en-US" dirty="0"/>
              <a:t>, and sometimes </a:t>
            </a:r>
            <a:r>
              <a:rPr lang="en-US" dirty="0">
                <a:solidFill>
                  <a:srgbClr val="003366"/>
                </a:solidFill>
              </a:rPr>
              <a:t>impossible</a:t>
            </a:r>
            <a:r>
              <a:rPr lang="en-US" dirty="0"/>
              <a:t>. </a:t>
            </a:r>
          </a:p>
          <a:p>
            <a:pPr lvl="2"/>
            <a:r>
              <a:rPr lang="en-US" dirty="0"/>
              <a:t>Most decisions we care about are too sparse to be trained for directly </a:t>
            </a:r>
          </a:p>
          <a:p>
            <a:r>
              <a:rPr lang="en-US" sz="1800" dirty="0"/>
              <a:t>(of course, pre-training is a step in the right direction, a lot more is needed) </a:t>
            </a:r>
          </a:p>
          <a:p>
            <a:pPr lvl="2"/>
            <a:endParaRPr lang="en-US" dirty="0"/>
          </a:p>
        </p:txBody>
      </p:sp>
      <p:sp>
        <p:nvSpPr>
          <p:cNvPr id="5" name="Right Arrow 4"/>
          <p:cNvSpPr/>
          <p:nvPr/>
        </p:nvSpPr>
        <p:spPr>
          <a:xfrm>
            <a:off x="407777" y="6025250"/>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8330" y="1705518"/>
            <a:ext cx="5832108" cy="1477328"/>
          </a:xfrm>
          <a:prstGeom prst="rect">
            <a:avLst/>
          </a:prstGeom>
          <a:solidFill>
            <a:srgbClr val="FFFFCC"/>
          </a:solidFill>
          <a:ln w="19050">
            <a:solidFill>
              <a:srgbClr val="A7001B"/>
            </a:solidFill>
          </a:ln>
        </p:spPr>
        <p:txBody>
          <a:bodyPr wrap="square">
            <a:spAutoFit/>
          </a:bodyPr>
          <a:lstStyle/>
          <a:p>
            <a:r>
              <a:rPr lang="en-US" dirty="0">
                <a:solidFill>
                  <a:srgbClr val="000080"/>
                </a:solidFill>
                <a:latin typeface="Calibri" panose="020F0502020204030204" pitchFamily="34" charset="0"/>
                <a:cs typeface="Calibri" panose="020F0502020204030204" pitchFamily="34" charset="0"/>
              </a:rPr>
              <a:t>It’s ok to do supervised learning.</a:t>
            </a:r>
          </a:p>
          <a:p>
            <a:r>
              <a:rPr lang="en-US" dirty="0">
                <a:solidFill>
                  <a:srgbClr val="000080"/>
                </a:solidFill>
                <a:latin typeface="Calibri" panose="020F0502020204030204" pitchFamily="34" charset="0"/>
                <a:cs typeface="Calibri" panose="020F0502020204030204" pitchFamily="34" charset="0"/>
              </a:rPr>
              <a:t>But what about tasks that cannot be supervised directly?</a:t>
            </a:r>
          </a:p>
          <a:p>
            <a:endParaRPr lang="en-US" dirty="0">
              <a:solidFill>
                <a:srgbClr val="000080"/>
              </a:solidFill>
              <a:latin typeface="Calibri" panose="020F0502020204030204" pitchFamily="34" charset="0"/>
              <a:cs typeface="Calibri" panose="020F0502020204030204" pitchFamily="34" charset="0"/>
            </a:endParaRPr>
          </a:p>
          <a:p>
            <a:r>
              <a:rPr lang="en-US" dirty="0">
                <a:solidFill>
                  <a:srgbClr val="000080"/>
                </a:solidFill>
                <a:latin typeface="Calibri" panose="020F0502020204030204" pitchFamily="34" charset="0"/>
                <a:cs typeface="Calibri" panose="020F0502020204030204" pitchFamily="34" charset="0"/>
              </a:rPr>
              <a:t>In most interesting cases, learning should be (and is) driven by </a:t>
            </a:r>
            <a:r>
              <a:rPr lang="en-US" b="1" dirty="0">
                <a:solidFill>
                  <a:srgbClr val="000080"/>
                </a:solidFill>
                <a:latin typeface="Calibri" panose="020F0502020204030204" pitchFamily="34" charset="0"/>
                <a:cs typeface="Calibri" panose="020F0502020204030204" pitchFamily="34" charset="0"/>
              </a:rPr>
              <a:t>incidental supervision </a:t>
            </a:r>
            <a:r>
              <a:rPr lang="en-US" dirty="0">
                <a:solidFill>
                  <a:srgbClr val="000080"/>
                </a:solidFill>
                <a:latin typeface="Calibri" panose="020F0502020204030204" pitchFamily="34" charset="0"/>
                <a:cs typeface="Calibri" panose="020F0502020204030204" pitchFamily="34" charset="0"/>
              </a:rPr>
              <a:t>signals</a:t>
            </a:r>
            <a:r>
              <a:rPr lang="en-US" b="1" dirty="0">
                <a:solidFill>
                  <a:srgbClr val="000080"/>
                </a:solidFill>
                <a:latin typeface="Calibri" panose="020F0502020204030204" pitchFamily="34" charset="0"/>
                <a:cs typeface="Calibri" panose="020F0502020204030204" pitchFamily="34" charset="0"/>
              </a:rPr>
              <a:t> </a:t>
            </a:r>
            <a:r>
              <a:rPr lang="en-US" b="1" dirty="0">
                <a:solidFill>
                  <a:srgbClr val="400080"/>
                </a:solidFill>
                <a:latin typeface="Calibri" panose="020F0502020204030204" pitchFamily="34" charset="0"/>
                <a:cs typeface="Calibri" panose="020F0502020204030204" pitchFamily="34" charset="0"/>
              </a:rPr>
              <a:t>[Roth AAAI’17]</a:t>
            </a:r>
          </a:p>
        </p:txBody>
      </p:sp>
      <p:sp>
        <p:nvSpPr>
          <p:cNvPr id="7" name="Slide Number Placeholder 6">
            <a:extLst>
              <a:ext uri="{FF2B5EF4-FFF2-40B4-BE49-F238E27FC236}">
                <a16:creationId xmlns:a16="http://schemas.microsoft.com/office/drawing/2014/main" id="{CC6A447A-88AE-41C8-AF5C-42CFED79E4AD}"/>
              </a:ext>
            </a:extLst>
          </p:cNvPr>
          <p:cNvSpPr>
            <a:spLocks noGrp="1"/>
          </p:cNvSpPr>
          <p:nvPr>
            <p:ph type="sldNum" sz="quarter" idx="11"/>
          </p:nvPr>
        </p:nvSpPr>
        <p:spPr/>
        <p:txBody>
          <a:bodyPr/>
          <a:lstStyle/>
          <a:p>
            <a:fld id="{BDF588C3-71D6-5D45-B118-1C664482E1C2}" type="slidenum">
              <a:rPr lang="en-US" smtClean="0"/>
              <a:t>33</a:t>
            </a:fld>
            <a:endParaRPr lang="en-US"/>
          </a:p>
        </p:txBody>
      </p:sp>
      <p:sp>
        <p:nvSpPr>
          <p:cNvPr id="8" name="Rectangle 7">
            <a:extLst>
              <a:ext uri="{FF2B5EF4-FFF2-40B4-BE49-F238E27FC236}">
                <a16:creationId xmlns:a16="http://schemas.microsoft.com/office/drawing/2014/main" id="{BA07EA9B-F72C-4AC8-A291-302A8299D9E7}"/>
              </a:ext>
            </a:extLst>
          </p:cNvPr>
          <p:cNvSpPr/>
          <p:nvPr/>
        </p:nvSpPr>
        <p:spPr>
          <a:xfrm>
            <a:off x="6308330" y="4057956"/>
            <a:ext cx="5832108" cy="646331"/>
          </a:xfrm>
          <a:prstGeom prst="rect">
            <a:avLst/>
          </a:prstGeom>
          <a:solidFill>
            <a:srgbClr val="FAC896"/>
          </a:solidFill>
          <a:ln w="19050">
            <a:solidFill>
              <a:srgbClr val="A7001B"/>
            </a:solidFill>
          </a:ln>
        </p:spPr>
        <p:txBody>
          <a:bodyPr wrap="square">
            <a:spAutoFit/>
          </a:bodyPr>
          <a:lstStyle/>
          <a:p>
            <a:r>
              <a:rPr lang="en-US" b="1" dirty="0">
                <a:solidFill>
                  <a:srgbClr val="000080"/>
                </a:solidFill>
                <a:latin typeface="Calibri" panose="020F0502020204030204" pitchFamily="34" charset="0"/>
                <a:cs typeface="Calibri" panose="020F0502020204030204" pitchFamily="34" charset="0"/>
              </a:rPr>
              <a:t>Incidental supervision: </a:t>
            </a:r>
            <a:r>
              <a:rPr lang="en-US" dirty="0">
                <a:solidFill>
                  <a:srgbClr val="000080"/>
                </a:solidFill>
                <a:latin typeface="Calibri" panose="020F0502020204030204" pitchFamily="34" charset="0"/>
                <a:cs typeface="Calibri" panose="020F0502020204030204" pitchFamily="34" charset="0"/>
              </a:rPr>
              <a:t>How to understand, acquire and use signals that were not put there to help a specific target task. </a:t>
            </a:r>
            <a:endParaRPr lang="en-US" dirty="0">
              <a:solidFill>
                <a:srgbClr val="400080"/>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B70DF375-2D3C-4524-8AC7-892EA9C6B588}"/>
              </a:ext>
            </a:extLst>
          </p:cNvPr>
          <p:cNvSpPr/>
          <p:nvPr/>
        </p:nvSpPr>
        <p:spPr>
          <a:xfrm>
            <a:off x="9278257" y="5003848"/>
            <a:ext cx="2862181" cy="1754326"/>
          </a:xfrm>
          <a:prstGeom prst="rect">
            <a:avLst/>
          </a:prstGeom>
          <a:solidFill>
            <a:srgbClr val="FFFFCC"/>
          </a:solidFill>
          <a:ln w="19050">
            <a:solidFill>
              <a:srgbClr val="A7001B"/>
            </a:solidFill>
          </a:ln>
        </p:spPr>
        <p:txBody>
          <a:bodyPr wrap="square">
            <a:spAutoFit/>
          </a:bodyPr>
          <a:lstStyle/>
          <a:p>
            <a:r>
              <a:rPr lang="en-US" b="1" dirty="0">
                <a:latin typeface="Calibri" panose="020F0502020204030204" pitchFamily="34" charset="0"/>
                <a:cs typeface="Calibri" panose="020F0502020204030204" pitchFamily="34" charset="0"/>
              </a:rPr>
              <a:t>Key Examples </a:t>
            </a:r>
            <a:r>
              <a:rPr lang="en-US" dirty="0">
                <a:latin typeface="Calibri" panose="020F0502020204030204" pitchFamily="34" charset="0"/>
                <a:cs typeface="Calibri" panose="020F0502020204030204" pitchFamily="34" charset="0"/>
              </a:rPr>
              <a:t>include the use of external resources such as Wikipedia to support zero-shot semantic typing, text classification, and multilingual NLP</a:t>
            </a:r>
          </a:p>
        </p:txBody>
      </p:sp>
    </p:spTree>
    <p:extLst>
      <p:ext uri="{BB962C8B-B14F-4D97-AF65-F5344CB8AC3E}">
        <p14:creationId xmlns:p14="http://schemas.microsoft.com/office/powerpoint/2010/main" val="2716461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par>
                          <p:cTn id="44" fill="hold">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0-#ppt_w/2"/>
                                          </p:val>
                                        </p:tav>
                                        <p:tav tm="100000">
                                          <p:val>
                                            <p:strVal val="#ppt_x"/>
                                          </p:val>
                                        </p:tav>
                                      </p:tavLst>
                                    </p:anim>
                                    <p:anim calcmode="lin" valueType="num">
                                      <p:cBhvr additive="base">
                                        <p:cTn id="4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arn(inVertic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AutoShape 191"/>
          <p:cNvSpPr>
            <a:spLocks noChangeArrowheads="1"/>
          </p:cNvSpPr>
          <p:nvPr/>
        </p:nvSpPr>
        <p:spPr bwMode="auto">
          <a:xfrm>
            <a:off x="7850476" y="986089"/>
            <a:ext cx="2971800" cy="381000"/>
          </a:xfrm>
          <a:prstGeom prst="wedgeRectCallout">
            <a:avLst>
              <a:gd name="adj1" fmla="val -106932"/>
              <a:gd name="adj2" fmla="val 637077"/>
            </a:avLst>
          </a:prstGeom>
          <a:solidFill>
            <a:srgbClr val="FAE1AF"/>
          </a:solidFill>
          <a:ln w="9525">
            <a:solidFill>
              <a:srgbClr val="A7001B"/>
            </a:solidFill>
            <a:miter lim="800000"/>
            <a:headEnd/>
            <a:tailEnd/>
          </a:ln>
        </p:spPr>
        <p:txBody>
          <a:bodyPr/>
          <a:lstStyle/>
          <a:p>
            <a:pPr algn="ctr"/>
            <a:r>
              <a:rPr lang="en-US" dirty="0">
                <a:solidFill>
                  <a:srgbClr val="003366"/>
                </a:solidFill>
                <a:latin typeface="Calibri"/>
                <a:cs typeface="Arial" charset="0"/>
              </a:rPr>
              <a:t>O’Hare must be in Chicago</a:t>
            </a:r>
            <a:endParaRPr lang="en-US" b="1" dirty="0">
              <a:solidFill>
                <a:srgbClr val="003366"/>
              </a:solidFill>
              <a:latin typeface="Calibri"/>
              <a:cs typeface="Arial" charset="0"/>
            </a:endParaRPr>
          </a:p>
        </p:txBody>
      </p:sp>
      <p:sp>
        <p:nvSpPr>
          <p:cNvPr id="3" name="Content Placeholder 2"/>
          <p:cNvSpPr>
            <a:spLocks noGrp="1"/>
          </p:cNvSpPr>
          <p:nvPr>
            <p:ph idx="1"/>
          </p:nvPr>
        </p:nvSpPr>
        <p:spPr/>
        <p:txBody>
          <a:bodyPr/>
          <a:lstStyle/>
          <a:p>
            <a:endParaRPr lang="en-US" dirty="0"/>
          </a:p>
          <a:p>
            <a:r>
              <a:rPr lang="en-US" dirty="0"/>
              <a:t>Feb 5 2017 Dozens of passengers heading to Chicago had to undergo additional screenings… It took </a:t>
            </a:r>
            <a:r>
              <a:rPr lang="en-US" dirty="0" err="1"/>
              <a:t>Hesam</a:t>
            </a:r>
            <a:r>
              <a:rPr lang="en-US" dirty="0"/>
              <a:t> </a:t>
            </a:r>
            <a:r>
              <a:rPr lang="en-US" dirty="0" err="1"/>
              <a:t>Aamyab</a:t>
            </a:r>
            <a:r>
              <a:rPr lang="en-US" dirty="0"/>
              <a:t> two tries to make it back to the United States from Iran. He is an Iranian citizen with a US visa who is doing post-doctoral research at UIC. …"Right now, I am in the USA and I'm very happy," </a:t>
            </a:r>
            <a:r>
              <a:rPr lang="en-US" dirty="0" err="1"/>
              <a:t>Aamyab</a:t>
            </a:r>
            <a:r>
              <a:rPr lang="en-US" dirty="0"/>
              <a:t> said. But now, he can't go back to Iran or anywhere else without risk.  Other travelers shared the same worry. </a:t>
            </a:r>
            <a:r>
              <a:rPr lang="en-US" dirty="0" err="1"/>
              <a:t>Asem</a:t>
            </a:r>
            <a:r>
              <a:rPr lang="en-US" dirty="0"/>
              <a:t> </a:t>
            </a:r>
            <a:r>
              <a:rPr lang="en-US" dirty="0" err="1"/>
              <a:t>Aleisawi</a:t>
            </a:r>
            <a:r>
              <a:rPr lang="en-US" dirty="0"/>
              <a:t> was at O'Hare on Sunday to meet his wife who was coming in from Jordan. </a:t>
            </a:r>
          </a:p>
          <a:p>
            <a:pPr lvl="1"/>
            <a:endParaRPr lang="en-US" dirty="0"/>
          </a:p>
          <a:p>
            <a:pPr lvl="1"/>
            <a:r>
              <a:rPr lang="en-US" dirty="0"/>
              <a:t>Learning/Supervision requires some level of reasoning to infer these weak signals</a:t>
            </a:r>
          </a:p>
          <a:p>
            <a:pPr marL="914400" lvl="2" indent="0">
              <a:buNone/>
            </a:pPr>
            <a:endParaRPr lang="en-US" dirty="0"/>
          </a:p>
          <a:p>
            <a:endParaRPr lang="en-US" dirty="0"/>
          </a:p>
          <a:p>
            <a:pPr lvl="1"/>
            <a:endParaRPr lang="en-US" dirty="0"/>
          </a:p>
          <a:p>
            <a:pPr lvl="1"/>
            <a:endParaRPr lang="en-US" dirty="0"/>
          </a:p>
        </p:txBody>
      </p:sp>
      <p:sp>
        <p:nvSpPr>
          <p:cNvPr id="2" name="Title 1"/>
          <p:cNvSpPr>
            <a:spLocks noGrp="1"/>
          </p:cNvSpPr>
          <p:nvPr>
            <p:ph type="title"/>
          </p:nvPr>
        </p:nvSpPr>
        <p:spPr/>
        <p:txBody>
          <a:bodyPr/>
          <a:lstStyle/>
          <a:p>
            <a:r>
              <a:rPr lang="en-US" dirty="0"/>
              <a:t>Incidental Supervision &amp; Reasoning</a:t>
            </a:r>
          </a:p>
        </p:txBody>
      </p:sp>
      <p:sp>
        <p:nvSpPr>
          <p:cNvPr id="17" name="AutoShape 191"/>
          <p:cNvSpPr>
            <a:spLocks noChangeArrowheads="1"/>
          </p:cNvSpPr>
          <p:nvPr/>
        </p:nvSpPr>
        <p:spPr bwMode="auto">
          <a:xfrm>
            <a:off x="7850476" y="986089"/>
            <a:ext cx="2971800" cy="381000"/>
          </a:xfrm>
          <a:prstGeom prst="wedgeRectCallout">
            <a:avLst>
              <a:gd name="adj1" fmla="val -74376"/>
              <a:gd name="adj2" fmla="val 161782"/>
            </a:avLst>
          </a:prstGeom>
          <a:solidFill>
            <a:srgbClr val="FAE1AF"/>
          </a:solidFill>
          <a:ln w="9525">
            <a:solidFill>
              <a:srgbClr val="A7001B"/>
            </a:solidFill>
            <a:miter lim="800000"/>
            <a:headEnd/>
            <a:tailEnd/>
          </a:ln>
        </p:spPr>
        <p:txBody>
          <a:bodyPr/>
          <a:lstStyle/>
          <a:p>
            <a:pPr algn="ctr"/>
            <a:r>
              <a:rPr lang="en-US" dirty="0">
                <a:solidFill>
                  <a:srgbClr val="000080"/>
                </a:solidFill>
                <a:latin typeface="Calibri"/>
                <a:cs typeface="Arial" charset="0"/>
              </a:rPr>
              <a:t>O’Hare must be in Chicago</a:t>
            </a:r>
            <a:endParaRPr lang="en-US" b="1" dirty="0">
              <a:solidFill>
                <a:srgbClr val="000080"/>
              </a:solidFill>
              <a:latin typeface="Calibri"/>
              <a:cs typeface="Arial" charset="0"/>
            </a:endParaRPr>
          </a:p>
        </p:txBody>
      </p:sp>
      <p:cxnSp>
        <p:nvCxnSpPr>
          <p:cNvPr id="11" name="Straight Connector 10"/>
          <p:cNvCxnSpPr/>
          <p:nvPr/>
        </p:nvCxnSpPr>
        <p:spPr>
          <a:xfrm>
            <a:off x="6612311" y="2094991"/>
            <a:ext cx="914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45637" y="3901715"/>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CBB44CF-E33F-4F6F-8B1E-B64540C3A3DE}"/>
              </a:ext>
            </a:extLst>
          </p:cNvPr>
          <p:cNvSpPr>
            <a:spLocks noGrp="1"/>
          </p:cNvSpPr>
          <p:nvPr>
            <p:ph type="sldNum" sz="quarter" idx="11"/>
          </p:nvPr>
        </p:nvSpPr>
        <p:spPr/>
        <p:txBody>
          <a:bodyPr/>
          <a:lstStyle/>
          <a:p>
            <a:fld id="{BDF588C3-71D6-5D45-B118-1C664482E1C2}" type="slidenum">
              <a:rPr lang="en-US" smtClean="0"/>
              <a:t>34</a:t>
            </a:fld>
            <a:endParaRPr lang="en-US"/>
          </a:p>
        </p:txBody>
      </p:sp>
    </p:spTree>
    <p:extLst>
      <p:ext uri="{BB962C8B-B14F-4D97-AF65-F5344CB8AC3E}">
        <p14:creationId xmlns:p14="http://schemas.microsoft.com/office/powerpoint/2010/main" val="16079275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Events and Time: How to Supervise? </a:t>
            </a:r>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FF0000"/>
                </a:solidFill>
              </a:rPr>
              <a:t>cascaded</a:t>
            </a:r>
            <a:r>
              <a:rPr lang="en-US" sz="2000" dirty="0">
                <a:solidFill>
                  <a:srgbClr val="FF0000"/>
                </a:solidFill>
              </a:rPr>
              <a:t> </a:t>
            </a:r>
            <a:r>
              <a:rPr lang="en-US" sz="2000" dirty="0"/>
              <a:t>down a hillside, </a:t>
            </a:r>
            <a:r>
              <a:rPr lang="en-US" sz="2000" b="1" dirty="0">
                <a:solidFill>
                  <a:srgbClr val="FF0000"/>
                </a:solidFill>
              </a:rPr>
              <a:t>ripping</a:t>
            </a:r>
            <a:r>
              <a:rPr lang="en-US" sz="2000" dirty="0">
                <a:solidFill>
                  <a:srgbClr val="FF0000"/>
                </a:solidFill>
              </a:rPr>
              <a:t> </a:t>
            </a:r>
            <a:r>
              <a:rPr lang="en-US" sz="2000" dirty="0"/>
              <a:t>two houses from their foundations. No one was </a:t>
            </a:r>
            <a:r>
              <a:rPr lang="en-US" sz="2000" b="1" dirty="0">
                <a:solidFill>
                  <a:srgbClr val="FF0000"/>
                </a:solidFill>
              </a:rPr>
              <a:t>hurt</a:t>
            </a:r>
            <a:r>
              <a:rPr lang="en-US" sz="2000" dirty="0"/>
              <a:t>, but firefighters </a:t>
            </a:r>
            <a:r>
              <a:rPr lang="en-US" sz="2000" b="1" dirty="0">
                <a:solidFill>
                  <a:srgbClr val="FF0000"/>
                </a:solidFill>
              </a:rPr>
              <a:t>ordered</a:t>
            </a:r>
            <a:r>
              <a:rPr lang="en-US" sz="2000" dirty="0">
                <a:solidFill>
                  <a:srgbClr val="FF0000"/>
                </a:solidFill>
              </a:rPr>
              <a:t> </a:t>
            </a:r>
            <a:r>
              <a:rPr lang="en-US" sz="2000" dirty="0"/>
              <a:t>the evacuation of nearby homes and said they'll </a:t>
            </a:r>
            <a:r>
              <a:rPr lang="en-US" sz="2000" b="1" dirty="0">
                <a:solidFill>
                  <a:srgbClr val="FF0000"/>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 some relations.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 [Ning et. al., NAACL’18]</a:t>
            </a:r>
          </a:p>
          <a:p>
            <a:endParaRPr lang="en-US" dirty="0"/>
          </a:p>
          <a:p>
            <a:endParaRPr lang="en-US" dirty="0"/>
          </a:p>
        </p:txBody>
      </p:sp>
      <p:pic>
        <p:nvPicPr>
          <p:cNvPr id="5" name="Picture 4"/>
          <p:cNvPicPr>
            <a:picLocks noChangeAspect="1"/>
          </p:cNvPicPr>
          <p:nvPr/>
        </p:nvPicPr>
        <p:blipFill>
          <a:blip r:embed="rId2"/>
          <a:stretch>
            <a:fillRect/>
          </a:stretch>
        </p:blipFill>
        <p:spPr>
          <a:xfrm>
            <a:off x="2424583" y="3089360"/>
            <a:ext cx="3146367" cy="1645920"/>
          </a:xfrm>
          <a:prstGeom prst="rect">
            <a:avLst/>
          </a:prstGeom>
        </p:spPr>
      </p:pic>
      <p:pic>
        <p:nvPicPr>
          <p:cNvPr id="6" name="Picture 5"/>
          <p:cNvPicPr>
            <a:picLocks noChangeAspect="1"/>
          </p:cNvPicPr>
          <p:nvPr/>
        </p:nvPicPr>
        <p:blipFill>
          <a:blip r:embed="rId3"/>
          <a:stretch>
            <a:fillRect/>
          </a:stretch>
        </p:blipFill>
        <p:spPr>
          <a:xfrm>
            <a:off x="6531032" y="3089360"/>
            <a:ext cx="3146369" cy="1645920"/>
          </a:xfrm>
          <a:prstGeom prst="rect">
            <a:avLst/>
          </a:prstGeom>
        </p:spPr>
      </p:pic>
      <p:sp>
        <p:nvSpPr>
          <p:cNvPr id="4" name="Right Arrow 3"/>
          <p:cNvSpPr/>
          <p:nvPr/>
        </p:nvSpPr>
        <p:spPr>
          <a:xfrm rot="8761159">
            <a:off x="9310008" y="3421717"/>
            <a:ext cx="838200" cy="304800"/>
          </a:xfrm>
          <a:prstGeom prst="rightArrow">
            <a:avLst>
              <a:gd name="adj1" fmla="val 4607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35</a:t>
            </a:fld>
            <a:endParaRPr lang="en-US"/>
          </a:p>
        </p:txBody>
      </p:sp>
      <p:sp>
        <p:nvSpPr>
          <p:cNvPr id="10" name="Rectangular Callout 6">
            <a:extLst>
              <a:ext uri="{FF2B5EF4-FFF2-40B4-BE49-F238E27FC236}">
                <a16:creationId xmlns:a16="http://schemas.microsoft.com/office/drawing/2014/main" id="{2AB1F6A2-54CA-4864-9459-2FA95B2F7B75}"/>
              </a:ext>
            </a:extLst>
          </p:cNvPr>
          <p:cNvSpPr/>
          <p:nvPr/>
        </p:nvSpPr>
        <p:spPr>
          <a:xfrm>
            <a:off x="8949803" y="4954927"/>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Intuition:</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p:spTree>
    <p:extLst>
      <p:ext uri="{BB962C8B-B14F-4D97-AF65-F5344CB8AC3E}">
        <p14:creationId xmlns:p14="http://schemas.microsoft.com/office/powerpoint/2010/main" val="1679322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 presetClass="entr" presetSubtype="3"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98439F3-F390-4148-9588-07946F1A0586}"/>
              </a:ext>
            </a:extLst>
          </p:cNvPr>
          <p:cNvPicPr>
            <a:picLocks noChangeAspect="1"/>
          </p:cNvPicPr>
          <p:nvPr/>
        </p:nvPicPr>
        <p:blipFill>
          <a:blip r:embed="rId3"/>
          <a:stretch>
            <a:fillRect/>
          </a:stretch>
        </p:blipFill>
        <p:spPr>
          <a:xfrm>
            <a:off x="3709052" y="884373"/>
            <a:ext cx="4003409" cy="3345030"/>
          </a:xfrm>
          <a:prstGeom prst="rect">
            <a:avLst/>
          </a:prstGeom>
        </p:spPr>
      </p:pic>
      <p:sp>
        <p:nvSpPr>
          <p:cNvPr id="16" name="Title 15">
            <a:extLst>
              <a:ext uri="{FF2B5EF4-FFF2-40B4-BE49-F238E27FC236}">
                <a16:creationId xmlns:a16="http://schemas.microsoft.com/office/drawing/2014/main" id="{3FCFDDEE-95A6-5F4D-BD39-1EF9FF25DFDD}"/>
              </a:ext>
            </a:extLst>
          </p:cNvPr>
          <p:cNvSpPr>
            <a:spLocks noGrp="1"/>
          </p:cNvSpPr>
          <p:nvPr>
            <p:ph type="title"/>
          </p:nvPr>
        </p:nvSpPr>
        <p:spPr/>
        <p:txBody>
          <a:bodyPr>
            <a:normAutofit fontScale="90000"/>
          </a:bodyPr>
          <a:lstStyle/>
          <a:p>
            <a:r>
              <a:rPr lang="en-US" sz="3600" dirty="0"/>
              <a:t>Information Theoretic Measure of New Label’s Benefit</a:t>
            </a:r>
          </a:p>
        </p:txBody>
      </p:sp>
      <p:sp>
        <p:nvSpPr>
          <p:cNvPr id="30" name="Content Placeholder 29">
            <a:extLst>
              <a:ext uri="{FF2B5EF4-FFF2-40B4-BE49-F238E27FC236}">
                <a16:creationId xmlns:a16="http://schemas.microsoft.com/office/drawing/2014/main" id="{7ECAB96A-9F4F-4907-9D35-D32C66E4D812}"/>
              </a:ext>
            </a:extLst>
          </p:cNvPr>
          <p:cNvSpPr>
            <a:spLocks noGrp="1"/>
          </p:cNvSpPr>
          <p:nvPr>
            <p:ph idx="1"/>
          </p:nvPr>
        </p:nvSpPr>
        <p:spPr>
          <a:xfrm>
            <a:off x="250442" y="1374160"/>
            <a:ext cx="3590640" cy="4484915"/>
          </a:xfrm>
        </p:spPr>
        <p:txBody>
          <a:bodyPr/>
          <a:lstStyle/>
          <a:p>
            <a:pPr marL="0" indent="0">
              <a:buNone/>
            </a:pPr>
            <a:r>
              <a:rPr lang="en-US" dirty="0"/>
              <a:t>Algorithmically:</a:t>
            </a:r>
          </a:p>
          <a:p>
            <a:r>
              <a:rPr lang="en-US" sz="2000" dirty="0"/>
              <a:t>Results are consistent with tightness of the structure</a:t>
            </a:r>
          </a:p>
          <a:p>
            <a:r>
              <a:rPr lang="en-US" sz="2000" dirty="0"/>
              <a:t>A version of the Constraint-Driven Learning (</a:t>
            </a:r>
            <a:r>
              <a:rPr lang="en-US" sz="2000" dirty="0" err="1"/>
              <a:t>CoDL</a:t>
            </a:r>
            <a:r>
              <a:rPr lang="en-US" sz="2000" dirty="0"/>
              <a:t>) Algorithm [Chang et al. 2012] </a:t>
            </a:r>
          </a:p>
          <a:p>
            <a:endParaRPr lang="en-US" dirty="0"/>
          </a:p>
        </p:txBody>
      </p:sp>
      <p:sp>
        <p:nvSpPr>
          <p:cNvPr id="29" name="Slide Number Placeholder 28">
            <a:extLst>
              <a:ext uri="{FF2B5EF4-FFF2-40B4-BE49-F238E27FC236}">
                <a16:creationId xmlns:a16="http://schemas.microsoft.com/office/drawing/2014/main" id="{028A5577-FA4E-4E5E-AFEE-74BC47D795C9}"/>
              </a:ext>
            </a:extLst>
          </p:cNvPr>
          <p:cNvSpPr>
            <a:spLocks noGrp="1"/>
          </p:cNvSpPr>
          <p:nvPr>
            <p:ph type="sldNum" sz="quarter" idx="11"/>
          </p:nvPr>
        </p:nvSpPr>
        <p:spPr>
          <a:xfrm>
            <a:off x="11292116" y="6646225"/>
            <a:ext cx="508000" cy="228600"/>
          </a:xfrm>
        </p:spPr>
        <p:txBody>
          <a:bodyPr/>
          <a:lstStyle/>
          <a:p>
            <a:fld id="{8A758EFE-665F-4341-B5B8-2DAEADA52F6C}" type="slidenum">
              <a:rPr lang="en-US" smtClean="0"/>
              <a:pPr/>
              <a:t>36</a:t>
            </a:fld>
            <a:endParaRPr lang="en-US" dirty="0"/>
          </a:p>
        </p:txBody>
      </p:sp>
      <p:grpSp>
        <p:nvGrpSpPr>
          <p:cNvPr id="4" name="Group 3">
            <a:extLst>
              <a:ext uri="{FF2B5EF4-FFF2-40B4-BE49-F238E27FC236}">
                <a16:creationId xmlns:a16="http://schemas.microsoft.com/office/drawing/2014/main" id="{50176F12-6E7E-B744-8C6D-48C8CBC3EA2B}"/>
              </a:ext>
            </a:extLst>
          </p:cNvPr>
          <p:cNvGrpSpPr/>
          <p:nvPr/>
        </p:nvGrpSpPr>
        <p:grpSpPr>
          <a:xfrm>
            <a:off x="7694894" y="1348888"/>
            <a:ext cx="4048126" cy="2560320"/>
            <a:chOff x="2614138" y="852854"/>
            <a:chExt cx="5486400" cy="3657600"/>
          </a:xfrm>
        </p:grpSpPr>
        <p:pic>
          <p:nvPicPr>
            <p:cNvPr id="5" name="Picture 4">
              <a:extLst>
                <a:ext uri="{FF2B5EF4-FFF2-40B4-BE49-F238E27FC236}">
                  <a16:creationId xmlns:a16="http://schemas.microsoft.com/office/drawing/2014/main" id="{56F55D64-D03E-E34D-B9A2-BA74189E4A33}"/>
                </a:ext>
              </a:extLst>
            </p:cNvPr>
            <p:cNvPicPr>
              <a:picLocks noChangeAspect="1"/>
            </p:cNvPicPr>
            <p:nvPr/>
          </p:nvPicPr>
          <p:blipFill>
            <a:blip r:embed="rId4"/>
            <a:stretch>
              <a:fillRect/>
            </a:stretch>
          </p:blipFill>
          <p:spPr>
            <a:xfrm>
              <a:off x="2614138" y="852854"/>
              <a:ext cx="5486400" cy="3657600"/>
            </a:xfrm>
            <a:prstGeom prst="rect">
              <a:avLst/>
            </a:prstGeom>
          </p:spPr>
        </p:pic>
        <p:grpSp>
          <p:nvGrpSpPr>
            <p:cNvPr id="6" name="Group 5">
              <a:extLst>
                <a:ext uri="{FF2B5EF4-FFF2-40B4-BE49-F238E27FC236}">
                  <a16:creationId xmlns:a16="http://schemas.microsoft.com/office/drawing/2014/main" id="{D72F58BB-51FA-7849-A2FF-F0B5286DDD3C}"/>
                </a:ext>
              </a:extLst>
            </p:cNvPr>
            <p:cNvGrpSpPr/>
            <p:nvPr/>
          </p:nvGrpSpPr>
          <p:grpSpPr>
            <a:xfrm>
              <a:off x="3434067" y="3578470"/>
              <a:ext cx="4070558" cy="527618"/>
              <a:chOff x="4176346" y="4721470"/>
              <a:chExt cx="4070558" cy="527618"/>
            </a:xfrm>
          </p:grpSpPr>
          <p:sp>
            <p:nvSpPr>
              <p:cNvPr id="7" name="TextBox 6">
                <a:extLst>
                  <a:ext uri="{FF2B5EF4-FFF2-40B4-BE49-F238E27FC236}">
                    <a16:creationId xmlns:a16="http://schemas.microsoft.com/office/drawing/2014/main" id="{743AE5D1-F5A8-E944-B8D0-67F1AA73F280}"/>
                  </a:ext>
                </a:extLst>
              </p:cNvPr>
              <p:cNvSpPr txBox="1"/>
              <p:nvPr/>
            </p:nvSpPr>
            <p:spPr>
              <a:xfrm>
                <a:off x="4176346" y="4721470"/>
                <a:ext cx="566946" cy="527618"/>
              </a:xfrm>
              <a:prstGeom prst="rect">
                <a:avLst/>
              </a:prstGeom>
              <a:noFill/>
            </p:spPr>
            <p:txBody>
              <a:bodyPr wrap="none" rtlCol="0">
                <a:spAutoFit/>
              </a:bodyPr>
              <a:lstStyle/>
              <a:p>
                <a:pPr algn="l"/>
                <a:r>
                  <a:rPr lang="en-US" b="1" dirty="0">
                    <a:solidFill>
                      <a:srgbClr val="FF0000"/>
                    </a:solidFill>
                    <a:latin typeface="+mj-lt"/>
                  </a:rPr>
                  <a:t>++</a:t>
                </a:r>
              </a:p>
            </p:txBody>
          </p:sp>
          <p:sp>
            <p:nvSpPr>
              <p:cNvPr id="8" name="TextBox 7">
                <a:extLst>
                  <a:ext uri="{FF2B5EF4-FFF2-40B4-BE49-F238E27FC236}">
                    <a16:creationId xmlns:a16="http://schemas.microsoft.com/office/drawing/2014/main" id="{9E19CC3E-9859-6648-8463-2E09409239F3}"/>
                  </a:ext>
                </a:extLst>
              </p:cNvPr>
              <p:cNvSpPr txBox="1"/>
              <p:nvPr/>
            </p:nvSpPr>
            <p:spPr>
              <a:xfrm>
                <a:off x="4624754"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9" name="TextBox 8">
                <a:extLst>
                  <a:ext uri="{FF2B5EF4-FFF2-40B4-BE49-F238E27FC236}">
                    <a16:creationId xmlns:a16="http://schemas.microsoft.com/office/drawing/2014/main" id="{8417D14F-0DA1-954C-98B3-5A65A3109DFA}"/>
                  </a:ext>
                </a:extLst>
              </p:cNvPr>
              <p:cNvSpPr txBox="1"/>
              <p:nvPr/>
            </p:nvSpPr>
            <p:spPr>
              <a:xfrm>
                <a:off x="508195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0" name="TextBox 9">
                <a:extLst>
                  <a:ext uri="{FF2B5EF4-FFF2-40B4-BE49-F238E27FC236}">
                    <a16:creationId xmlns:a16="http://schemas.microsoft.com/office/drawing/2014/main" id="{38ABE982-BADA-EB40-AB3D-CF17583EEFFD}"/>
                  </a:ext>
                </a:extLst>
              </p:cNvPr>
              <p:cNvSpPr txBox="1"/>
              <p:nvPr/>
            </p:nvSpPr>
            <p:spPr>
              <a:xfrm>
                <a:off x="5539153"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1" name="TextBox 10">
                <a:extLst>
                  <a:ext uri="{FF2B5EF4-FFF2-40B4-BE49-F238E27FC236}">
                    <a16:creationId xmlns:a16="http://schemas.microsoft.com/office/drawing/2014/main" id="{0C27ACCA-CCB4-B54D-BA2D-FED21716B669}"/>
                  </a:ext>
                </a:extLst>
              </p:cNvPr>
              <p:cNvSpPr txBox="1"/>
              <p:nvPr/>
            </p:nvSpPr>
            <p:spPr>
              <a:xfrm>
                <a:off x="5987562"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2" name="TextBox 11">
                <a:extLst>
                  <a:ext uri="{FF2B5EF4-FFF2-40B4-BE49-F238E27FC236}">
                    <a16:creationId xmlns:a16="http://schemas.microsoft.com/office/drawing/2014/main" id="{3FC82353-2590-074D-A7BD-31BA3125FE00}"/>
                  </a:ext>
                </a:extLst>
              </p:cNvPr>
              <p:cNvSpPr txBox="1"/>
              <p:nvPr/>
            </p:nvSpPr>
            <p:spPr>
              <a:xfrm>
                <a:off x="6435970"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3" name="TextBox 12">
                <a:extLst>
                  <a:ext uri="{FF2B5EF4-FFF2-40B4-BE49-F238E27FC236}">
                    <a16:creationId xmlns:a16="http://schemas.microsoft.com/office/drawing/2014/main" id="{216C198E-CC55-9841-B61E-846AA69BB897}"/>
                  </a:ext>
                </a:extLst>
              </p:cNvPr>
              <p:cNvSpPr txBox="1"/>
              <p:nvPr/>
            </p:nvSpPr>
            <p:spPr>
              <a:xfrm>
                <a:off x="687558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4" name="TextBox 13">
                <a:extLst>
                  <a:ext uri="{FF2B5EF4-FFF2-40B4-BE49-F238E27FC236}">
                    <a16:creationId xmlns:a16="http://schemas.microsoft.com/office/drawing/2014/main" id="{DB090768-D7B6-8C40-9CFA-7B301FF85CDA}"/>
                  </a:ext>
                </a:extLst>
              </p:cNvPr>
              <p:cNvSpPr txBox="1"/>
              <p:nvPr/>
            </p:nvSpPr>
            <p:spPr>
              <a:xfrm>
                <a:off x="7341577"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5" name="TextBox 14">
                <a:extLst>
                  <a:ext uri="{FF2B5EF4-FFF2-40B4-BE49-F238E27FC236}">
                    <a16:creationId xmlns:a16="http://schemas.microsoft.com/office/drawing/2014/main" id="{D679E805-0512-5C44-9B1A-6E3FB5BF51C4}"/>
                  </a:ext>
                </a:extLst>
              </p:cNvPr>
              <p:cNvSpPr txBox="1"/>
              <p:nvPr/>
            </p:nvSpPr>
            <p:spPr>
              <a:xfrm>
                <a:off x="7840205" y="4721470"/>
                <a:ext cx="406699" cy="527617"/>
              </a:xfrm>
              <a:prstGeom prst="rect">
                <a:avLst/>
              </a:prstGeom>
              <a:noFill/>
            </p:spPr>
            <p:txBody>
              <a:bodyPr wrap="none" rtlCol="0">
                <a:spAutoFit/>
              </a:bodyPr>
              <a:lstStyle/>
              <a:p>
                <a:pPr algn="l"/>
                <a:r>
                  <a:rPr lang="en-US" b="1" dirty="0">
                    <a:solidFill>
                      <a:srgbClr val="FF0000"/>
                    </a:solidFill>
                    <a:latin typeface="+mj-lt"/>
                  </a:rPr>
                  <a:t>+</a:t>
                </a:r>
              </a:p>
            </p:txBody>
          </p:sp>
        </p:grpSp>
      </p:grpSp>
      <p:sp>
        <p:nvSpPr>
          <p:cNvPr id="2" name="TextBox 1"/>
          <p:cNvSpPr txBox="1"/>
          <p:nvPr/>
        </p:nvSpPr>
        <p:spPr>
          <a:xfrm>
            <a:off x="8899391" y="2695479"/>
            <a:ext cx="863313" cy="523220"/>
          </a:xfrm>
          <a:prstGeom prst="rect">
            <a:avLst/>
          </a:prstGeom>
          <a:noFill/>
        </p:spPr>
        <p:txBody>
          <a:bodyPr wrap="none" rtlCol="0">
            <a:spAutoFit/>
          </a:bodyPr>
          <a:lstStyle/>
          <a:p>
            <a:pPr algn="ctr"/>
            <a:r>
              <a:rPr lang="en-US" sz="1400" b="1" i="1" dirty="0">
                <a:solidFill>
                  <a:srgbClr val="FF0000"/>
                </a:solidFill>
                <a:latin typeface="+mj-lt"/>
              </a:rPr>
              <a:t>+: p&lt;5%</a:t>
            </a:r>
          </a:p>
          <a:p>
            <a:pPr algn="ctr"/>
            <a:r>
              <a:rPr lang="en-US" sz="1400" b="1" i="1" dirty="0">
                <a:solidFill>
                  <a:srgbClr val="FF0000"/>
                </a:solidFill>
                <a:latin typeface="+mj-lt"/>
              </a:rPr>
              <a:t>++: p&lt;1%</a:t>
            </a:r>
          </a:p>
        </p:txBody>
      </p:sp>
      <p:grpSp>
        <p:nvGrpSpPr>
          <p:cNvPr id="17" name="Group 16">
            <a:extLst>
              <a:ext uri="{FF2B5EF4-FFF2-40B4-BE49-F238E27FC236}">
                <a16:creationId xmlns:a16="http://schemas.microsoft.com/office/drawing/2014/main" id="{4A1EC23B-8848-6247-929B-3CE3D5C57BF9}"/>
              </a:ext>
            </a:extLst>
          </p:cNvPr>
          <p:cNvGrpSpPr/>
          <p:nvPr/>
        </p:nvGrpSpPr>
        <p:grpSpPr>
          <a:xfrm>
            <a:off x="3496094" y="4360568"/>
            <a:ext cx="4124326" cy="2560320"/>
            <a:chOff x="2275851" y="808891"/>
            <a:chExt cx="5486400" cy="3657600"/>
          </a:xfrm>
        </p:grpSpPr>
        <p:pic>
          <p:nvPicPr>
            <p:cNvPr id="18" name="Picture 17">
              <a:extLst>
                <a:ext uri="{FF2B5EF4-FFF2-40B4-BE49-F238E27FC236}">
                  <a16:creationId xmlns:a16="http://schemas.microsoft.com/office/drawing/2014/main" id="{A6BBA9CD-B220-384A-8A85-1F32ED5C5BA9}"/>
                </a:ext>
              </a:extLst>
            </p:cNvPr>
            <p:cNvPicPr>
              <a:picLocks noChangeAspect="1"/>
            </p:cNvPicPr>
            <p:nvPr/>
          </p:nvPicPr>
          <p:blipFill>
            <a:blip r:embed="rId5"/>
            <a:stretch>
              <a:fillRect/>
            </a:stretch>
          </p:blipFill>
          <p:spPr>
            <a:xfrm>
              <a:off x="2275851" y="808891"/>
              <a:ext cx="5486400" cy="3657600"/>
            </a:xfrm>
            <a:prstGeom prst="rect">
              <a:avLst/>
            </a:prstGeom>
          </p:spPr>
        </p:pic>
        <p:grpSp>
          <p:nvGrpSpPr>
            <p:cNvPr id="19" name="Group 18">
              <a:extLst>
                <a:ext uri="{FF2B5EF4-FFF2-40B4-BE49-F238E27FC236}">
                  <a16:creationId xmlns:a16="http://schemas.microsoft.com/office/drawing/2014/main" id="{13A0C5BF-E287-0847-973E-D3F92D0ECA73}"/>
                </a:ext>
              </a:extLst>
            </p:cNvPr>
            <p:cNvGrpSpPr/>
            <p:nvPr/>
          </p:nvGrpSpPr>
          <p:grpSpPr>
            <a:xfrm>
              <a:off x="3398767" y="3516895"/>
              <a:ext cx="3890421" cy="527618"/>
              <a:chOff x="4682606" y="4721470"/>
              <a:chExt cx="3890421" cy="527618"/>
            </a:xfrm>
          </p:grpSpPr>
          <p:sp>
            <p:nvSpPr>
              <p:cNvPr id="20" name="TextBox 19">
                <a:extLst>
                  <a:ext uri="{FF2B5EF4-FFF2-40B4-BE49-F238E27FC236}">
                    <a16:creationId xmlns:a16="http://schemas.microsoft.com/office/drawing/2014/main" id="{F712CB14-9577-B14C-AE75-DAB9FA5B01D6}"/>
                  </a:ext>
                </a:extLst>
              </p:cNvPr>
              <p:cNvSpPr txBox="1"/>
              <p:nvPr/>
            </p:nvSpPr>
            <p:spPr>
              <a:xfrm>
                <a:off x="4682606" y="4721470"/>
                <a:ext cx="595366" cy="527618"/>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1" name="TextBox 20">
                <a:extLst>
                  <a:ext uri="{FF2B5EF4-FFF2-40B4-BE49-F238E27FC236}">
                    <a16:creationId xmlns:a16="http://schemas.microsoft.com/office/drawing/2014/main" id="{83C1F2A7-4069-CC42-89F4-16BC1D850AC8}"/>
                  </a:ext>
                </a:extLst>
              </p:cNvPr>
              <p:cNvSpPr txBox="1"/>
              <p:nvPr/>
            </p:nvSpPr>
            <p:spPr>
              <a:xfrm>
                <a:off x="5619728"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2" name="TextBox 21">
                <a:extLst>
                  <a:ext uri="{FF2B5EF4-FFF2-40B4-BE49-F238E27FC236}">
                    <a16:creationId xmlns:a16="http://schemas.microsoft.com/office/drawing/2014/main" id="{87BEDFCE-AD66-D149-B4C9-820DE64A78D7}"/>
                  </a:ext>
                </a:extLst>
              </p:cNvPr>
              <p:cNvSpPr txBox="1"/>
              <p:nvPr/>
            </p:nvSpPr>
            <p:spPr>
              <a:xfrm>
                <a:off x="6109292"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3" name="TextBox 22">
                <a:extLst>
                  <a:ext uri="{FF2B5EF4-FFF2-40B4-BE49-F238E27FC236}">
                    <a16:creationId xmlns:a16="http://schemas.microsoft.com/office/drawing/2014/main" id="{F8B72A27-8C63-5040-A5BC-DB89ED6B2A56}"/>
                  </a:ext>
                </a:extLst>
              </p:cNvPr>
              <p:cNvSpPr txBox="1"/>
              <p:nvPr/>
            </p:nvSpPr>
            <p:spPr>
              <a:xfrm>
                <a:off x="6576250"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4" name="TextBox 23">
                <a:extLst>
                  <a:ext uri="{FF2B5EF4-FFF2-40B4-BE49-F238E27FC236}">
                    <a16:creationId xmlns:a16="http://schemas.microsoft.com/office/drawing/2014/main" id="{928898F7-9C7F-B94C-88F8-F81C95B5649C}"/>
                  </a:ext>
                </a:extLst>
              </p:cNvPr>
              <p:cNvSpPr txBox="1"/>
              <p:nvPr/>
            </p:nvSpPr>
            <p:spPr>
              <a:xfrm>
                <a:off x="7043746"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5" name="TextBox 24">
                <a:extLst>
                  <a:ext uri="{FF2B5EF4-FFF2-40B4-BE49-F238E27FC236}">
                    <a16:creationId xmlns:a16="http://schemas.microsoft.com/office/drawing/2014/main" id="{9EF344F6-796F-A94B-9C4D-8DF2411AD198}"/>
                  </a:ext>
                </a:extLst>
              </p:cNvPr>
              <p:cNvSpPr txBox="1"/>
              <p:nvPr/>
            </p:nvSpPr>
            <p:spPr>
              <a:xfrm>
                <a:off x="7977661"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grpSp>
      </p:grpSp>
      <p:pic>
        <p:nvPicPr>
          <p:cNvPr id="26" name="Picture 25">
            <a:extLst>
              <a:ext uri="{FF2B5EF4-FFF2-40B4-BE49-F238E27FC236}">
                <a16:creationId xmlns:a16="http://schemas.microsoft.com/office/drawing/2014/main" id="{078AE6BA-63AA-BA4D-8AE0-469AE21C4BCC}"/>
              </a:ext>
            </a:extLst>
          </p:cNvPr>
          <p:cNvPicPr>
            <a:picLocks noChangeAspect="1"/>
          </p:cNvPicPr>
          <p:nvPr/>
        </p:nvPicPr>
        <p:blipFill>
          <a:blip r:embed="rId6"/>
          <a:stretch>
            <a:fillRect/>
          </a:stretch>
        </p:blipFill>
        <p:spPr>
          <a:xfrm>
            <a:off x="7746084" y="4360568"/>
            <a:ext cx="4000501" cy="2560320"/>
          </a:xfrm>
          <a:prstGeom prst="rect">
            <a:avLst/>
          </a:prstGeom>
        </p:spPr>
      </p:pic>
      <p:sp>
        <p:nvSpPr>
          <p:cNvPr id="3" name="Rectangle 2"/>
          <p:cNvSpPr/>
          <p:nvPr/>
        </p:nvSpPr>
        <p:spPr>
          <a:xfrm>
            <a:off x="8678983" y="894219"/>
            <a:ext cx="2581604" cy="584775"/>
          </a:xfrm>
          <a:prstGeom prst="rect">
            <a:avLst/>
          </a:prstGeom>
          <a:solidFill>
            <a:srgbClr val="FFFFCC"/>
          </a:solidFill>
          <a:ln>
            <a:solidFill>
              <a:srgbClr val="C00000"/>
            </a:solidFill>
          </a:ln>
        </p:spPr>
        <p:txBody>
          <a:bodyPr wrap="none">
            <a:spAutoFit/>
          </a:bodyPr>
          <a:lstStyle/>
          <a:p>
            <a:pPr algn="ctr"/>
            <a:r>
              <a:rPr lang="en-US" sz="1600" dirty="0">
                <a:latin typeface="+mj-lt"/>
              </a:rPr>
              <a:t>Chain:</a:t>
            </a:r>
          </a:p>
          <a:p>
            <a:pPr algn="ctr"/>
            <a:r>
              <a:rPr lang="en-US" sz="1600" dirty="0">
                <a:latin typeface="+mj-lt"/>
              </a:rPr>
              <a:t>Temporal Relation Extraction</a:t>
            </a:r>
          </a:p>
        </p:txBody>
      </p:sp>
      <p:sp>
        <p:nvSpPr>
          <p:cNvPr id="27" name="Rectangle 26"/>
          <p:cNvSpPr/>
          <p:nvPr/>
        </p:nvSpPr>
        <p:spPr>
          <a:xfrm>
            <a:off x="4522210" y="4116056"/>
            <a:ext cx="2491195" cy="584775"/>
          </a:xfrm>
          <a:prstGeom prst="rect">
            <a:avLst/>
          </a:prstGeom>
          <a:solidFill>
            <a:srgbClr val="FFFFCC"/>
          </a:solidFill>
          <a:ln>
            <a:solidFill>
              <a:srgbClr val="C00000"/>
            </a:solidFill>
          </a:ln>
        </p:spPr>
        <p:txBody>
          <a:bodyPr wrap="none">
            <a:spAutoFit/>
          </a:bodyPr>
          <a:lstStyle/>
          <a:p>
            <a:pPr algn="ctr"/>
            <a:r>
              <a:rPr lang="en-US" sz="1600" dirty="0">
                <a:latin typeface="+mj-lt"/>
              </a:rPr>
              <a:t>Bipartite Graph:</a:t>
            </a:r>
          </a:p>
          <a:p>
            <a:pPr algn="ctr"/>
            <a:r>
              <a:rPr lang="en-US" sz="1600" dirty="0">
                <a:latin typeface="+mj-lt"/>
              </a:rPr>
              <a:t>Semantic Role Classification</a:t>
            </a:r>
          </a:p>
        </p:txBody>
      </p:sp>
      <p:sp>
        <p:nvSpPr>
          <p:cNvPr id="28" name="Rectangle 27"/>
          <p:cNvSpPr/>
          <p:nvPr/>
        </p:nvSpPr>
        <p:spPr>
          <a:xfrm>
            <a:off x="9182877" y="4093757"/>
            <a:ext cx="1477520" cy="584775"/>
          </a:xfrm>
          <a:prstGeom prst="rect">
            <a:avLst/>
          </a:prstGeom>
          <a:solidFill>
            <a:srgbClr val="FFFFCC"/>
          </a:solidFill>
          <a:ln>
            <a:solidFill>
              <a:srgbClr val="C00000"/>
            </a:solidFill>
          </a:ln>
        </p:spPr>
        <p:txBody>
          <a:bodyPr wrap="none">
            <a:spAutoFit/>
          </a:bodyPr>
          <a:lstStyle/>
          <a:p>
            <a:pPr algn="ctr"/>
            <a:r>
              <a:rPr lang="en-US" sz="1600" dirty="0">
                <a:latin typeface="+mj-lt"/>
              </a:rPr>
              <a:t>Seq Tagging</a:t>
            </a:r>
          </a:p>
          <a:p>
            <a:pPr algn="ctr"/>
            <a:r>
              <a:rPr lang="en-US" sz="1600" dirty="0">
                <a:latin typeface="+mj-lt"/>
              </a:rPr>
              <a:t>Shallow Parsing</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356B9E7-83F8-4748-8F4F-6C738ABD1CF3}"/>
                  </a:ext>
                </a:extLst>
              </p:cNvPr>
              <p:cNvSpPr/>
              <p:nvPr/>
            </p:nvSpPr>
            <p:spPr>
              <a:xfrm>
                <a:off x="3714876" y="822425"/>
                <a:ext cx="3882730" cy="338554"/>
              </a:xfrm>
              <a:prstGeom prst="rect">
                <a:avLst/>
              </a:prstGeom>
              <a:solidFill>
                <a:srgbClr val="FFFFFF"/>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rPr>
                        <m:t>: </m:t>
                      </m:r>
                      <m:r>
                        <m:rPr>
                          <m:nor/>
                        </m:rPr>
                        <a:rPr lang="en-US" sz="1600" b="1" dirty="0">
                          <a:solidFill>
                            <a:schemeClr val="tx1"/>
                          </a:solidFill>
                        </a:rPr>
                        <m:t>The</m:t>
                      </m:r>
                      <m:r>
                        <m:rPr>
                          <m:nor/>
                        </m:rPr>
                        <a:rPr lang="en-US" sz="1600" b="1" dirty="0">
                          <a:solidFill>
                            <a:schemeClr val="tx1"/>
                          </a:solidFill>
                        </a:rPr>
                        <m:t> </m:t>
                      </m:r>
                      <m:r>
                        <m:rPr>
                          <m:nor/>
                        </m:rPr>
                        <a:rPr lang="en-US" sz="1600" b="1" dirty="0">
                          <a:solidFill>
                            <a:schemeClr val="tx1"/>
                          </a:solidFill>
                        </a:rPr>
                        <m:t>benefit</m:t>
                      </m:r>
                      <m:r>
                        <m:rPr>
                          <m:nor/>
                        </m:rPr>
                        <a:rPr lang="en-US" sz="1600" b="1" dirty="0">
                          <a:solidFill>
                            <a:schemeClr val="tx1"/>
                          </a:solidFill>
                        </a:rPr>
                        <m:t> </m:t>
                      </m:r>
                      <m:r>
                        <m:rPr>
                          <m:nor/>
                        </m:rPr>
                        <a:rPr lang="en-US" sz="1600" b="1" dirty="0">
                          <a:solidFill>
                            <a:schemeClr val="tx1"/>
                          </a:solidFill>
                        </a:rPr>
                        <m:t>of</m:t>
                      </m:r>
                      <m:r>
                        <m:rPr>
                          <m:nor/>
                        </m:rPr>
                        <a:rPr lang="en-US" sz="1600" b="1" dirty="0">
                          <a:solidFill>
                            <a:schemeClr val="tx1"/>
                          </a:solidFill>
                        </a:rPr>
                        <m:t> </m:t>
                      </m:r>
                      <m:r>
                        <m:rPr>
                          <m:nor/>
                        </m:rPr>
                        <a:rPr lang="en-US" sz="1600" b="1" dirty="0">
                          <a:solidFill>
                            <a:schemeClr val="tx1"/>
                          </a:solidFill>
                        </a:rPr>
                        <m:t>a</m:t>
                      </m:r>
                      <m:r>
                        <m:rPr>
                          <m:nor/>
                        </m:rPr>
                        <a:rPr lang="en-US" sz="1600" b="1" dirty="0">
                          <a:solidFill>
                            <a:schemeClr val="tx1"/>
                          </a:solidFill>
                        </a:rPr>
                        <m:t> </m:t>
                      </m:r>
                      <m:r>
                        <m:rPr>
                          <m:nor/>
                        </m:rPr>
                        <a:rPr lang="en-US" sz="1600" b="1" dirty="0">
                          <a:solidFill>
                            <a:schemeClr val="tx1"/>
                          </a:solidFill>
                        </a:rPr>
                        <m:t>new</m:t>
                      </m:r>
                      <m:r>
                        <m:rPr>
                          <m:nor/>
                        </m:rPr>
                        <a:rPr lang="en-US" sz="1600" b="1" dirty="0">
                          <a:solidFill>
                            <a:schemeClr val="tx1"/>
                          </a:solidFill>
                        </a:rPr>
                        <m:t> </m:t>
                      </m:r>
                      <m:r>
                        <m:rPr>
                          <m:nor/>
                        </m:rPr>
                        <a:rPr lang="en-US" sz="1600" b="1" dirty="0">
                          <a:solidFill>
                            <a:schemeClr val="tx1"/>
                          </a:solidFill>
                        </a:rPr>
                        <m:t>label</m:t>
                      </m:r>
                    </m:oMath>
                  </m:oMathPara>
                </a14:m>
                <a:endParaRPr lang="en-US" b="1" dirty="0">
                  <a:solidFill>
                    <a:schemeClr val="tx1"/>
                  </a:solidFill>
                </a:endParaRPr>
              </a:p>
            </p:txBody>
          </p:sp>
        </mc:Choice>
        <mc:Fallback xmlns="">
          <p:sp>
            <p:nvSpPr>
              <p:cNvPr id="32" name="Rectangle 31">
                <a:extLst>
                  <a:ext uri="{FF2B5EF4-FFF2-40B4-BE49-F238E27FC236}">
                    <a16:creationId xmlns:a16="http://schemas.microsoft.com/office/drawing/2014/main" id="{E356B9E7-83F8-4748-8F4F-6C738ABD1CF3}"/>
                  </a:ext>
                </a:extLst>
              </p:cNvPr>
              <p:cNvSpPr>
                <a:spLocks noRot="1" noChangeAspect="1" noMove="1" noResize="1" noEditPoints="1" noAdjustHandles="1" noChangeArrowheads="1" noChangeShapeType="1" noTextEdit="1"/>
              </p:cNvSpPr>
              <p:nvPr/>
            </p:nvSpPr>
            <p:spPr>
              <a:xfrm>
                <a:off x="3714876" y="822425"/>
                <a:ext cx="3882730" cy="338554"/>
              </a:xfrm>
              <a:prstGeom prst="rect">
                <a:avLst/>
              </a:prstGeom>
              <a:blipFill>
                <a:blip r:embed="rId7"/>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C9AEE886-076B-4D46-90F0-EE515762BFB4}"/>
              </a:ext>
            </a:extLst>
          </p:cNvPr>
          <p:cNvGrpSpPr/>
          <p:nvPr/>
        </p:nvGrpSpPr>
        <p:grpSpPr>
          <a:xfrm>
            <a:off x="6109363" y="2800432"/>
            <a:ext cx="1741182" cy="920822"/>
            <a:chOff x="2558490" y="2470993"/>
            <a:chExt cx="1741182" cy="920822"/>
          </a:xfrm>
        </p:grpSpPr>
        <p:cxnSp>
          <p:nvCxnSpPr>
            <p:cNvPr id="34" name="Straight Arrow Connector 33">
              <a:extLst>
                <a:ext uri="{FF2B5EF4-FFF2-40B4-BE49-F238E27FC236}">
                  <a16:creationId xmlns:a16="http://schemas.microsoft.com/office/drawing/2014/main" id="{359AE2F1-02AE-494E-A7A5-A287D500173A}"/>
                </a:ext>
              </a:extLst>
            </p:cNvPr>
            <p:cNvCxnSpPr>
              <a:cxnSpLocks/>
            </p:cNvCxnSpPr>
            <p:nvPr/>
          </p:nvCxnSpPr>
          <p:spPr>
            <a:xfrm>
              <a:off x="3512140" y="2470993"/>
              <a:ext cx="0" cy="663188"/>
            </a:xfrm>
            <a:prstGeom prst="straightConnector1">
              <a:avLst/>
            </a:prstGeom>
            <a:ln w="38100">
              <a:solidFill>
                <a:schemeClr val="tx1">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56F7DFE-E6D8-4425-B5C7-F8FBECF19158}"/>
                </a:ext>
              </a:extLst>
            </p:cNvPr>
            <p:cNvSpPr txBox="1"/>
            <p:nvPr/>
          </p:nvSpPr>
          <p:spPr>
            <a:xfrm>
              <a:off x="2558490" y="3114816"/>
              <a:ext cx="1741182" cy="276999"/>
            </a:xfrm>
            <a:prstGeom prst="rect">
              <a:avLst/>
            </a:prstGeom>
            <a:noFill/>
          </p:spPr>
          <p:txBody>
            <a:bodyPr wrap="none" rtlCol="0">
              <a:spAutoFit/>
            </a:bodyPr>
            <a:lstStyle/>
            <a:p>
              <a:r>
                <a:rPr lang="en-US" sz="1200" b="1" dirty="0">
                  <a:latin typeface="Century Gothic" panose="020B0502020202020204" pitchFamily="34" charset="0"/>
                </a:rPr>
                <a:t>Tightness of Structure</a:t>
              </a:r>
            </a:p>
          </p:txBody>
        </p:sp>
      </p:grpSp>
      <p:sp>
        <p:nvSpPr>
          <p:cNvPr id="36" name="Rectangular Callout 6">
            <a:extLst>
              <a:ext uri="{FF2B5EF4-FFF2-40B4-BE49-F238E27FC236}">
                <a16:creationId xmlns:a16="http://schemas.microsoft.com/office/drawing/2014/main" id="{1035DB5B-CA74-46B7-8DB1-72FF9F18FE35}"/>
              </a:ext>
            </a:extLst>
          </p:cNvPr>
          <p:cNvSpPr/>
          <p:nvPr/>
        </p:nvSpPr>
        <p:spPr>
          <a:xfrm>
            <a:off x="339684" y="4354777"/>
            <a:ext cx="3102879" cy="2291448"/>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Indeed: </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p>
          <a:p>
            <a:pPr marL="285750" indent="-285750">
              <a:buFont typeface="Arial" panose="020B0604020202020204" pitchFamily="34" charset="0"/>
              <a:buChar char="•"/>
            </a:pPr>
            <a:r>
              <a:rPr lang="en-US" b="1" dirty="0">
                <a:solidFill>
                  <a:srgbClr val="000080"/>
                </a:solidFill>
              </a:rPr>
              <a:t>Exploiting knowledge </a:t>
            </a:r>
            <a:r>
              <a:rPr lang="en-US" b="1" dirty="0">
                <a:solidFill>
                  <a:srgbClr val="000080"/>
                </a:solidFill>
                <a:sym typeface="Wingdings" panose="05000000000000000000" pitchFamily="2" charset="2"/>
              </a:rPr>
              <a:t> less supervision needed</a:t>
            </a:r>
            <a:endParaRPr lang="en-US" b="1" dirty="0">
              <a:solidFill>
                <a:srgbClr val="000080"/>
              </a:solidFill>
            </a:endParaRPr>
          </a:p>
        </p:txBody>
      </p:sp>
    </p:spTree>
    <p:extLst>
      <p:ext uri="{BB962C8B-B14F-4D97-AF65-F5344CB8AC3E}">
        <p14:creationId xmlns:p14="http://schemas.microsoft.com/office/powerpoint/2010/main" val="2755765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2667647" y="1499992"/>
            <a:ext cx="601113" cy="561367"/>
            <a:chOff x="3299081" y="2198810"/>
            <a:chExt cx="1026591" cy="958712"/>
          </a:xfrm>
        </p:grpSpPr>
        <p:grpSp>
          <p:nvGrpSpPr>
            <p:cNvPr id="225" name="Group 224"/>
            <p:cNvGrpSpPr/>
            <p:nvPr/>
          </p:nvGrpSpPr>
          <p:grpSpPr>
            <a:xfrm>
              <a:off x="3299081" y="2213447"/>
              <a:ext cx="999609" cy="944075"/>
              <a:chOff x="2226911" y="1490958"/>
              <a:chExt cx="999609" cy="944075"/>
            </a:xfrm>
          </p:grpSpPr>
          <p:sp>
            <p:nvSpPr>
              <p:cNvPr id="227" name="Oval 22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8" name="Oval 22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9" name="Oval 22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0" name="Oval 22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1" name="Oval 23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32" name="Straight Arrow Connector 23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grpSp>
        <p:sp>
          <p:nvSpPr>
            <p:cNvPr id="226" name="Rectangle 225"/>
            <p:cNvSpPr/>
            <p:nvPr/>
          </p:nvSpPr>
          <p:spPr>
            <a:xfrm>
              <a:off x="3299081" y="2198810"/>
              <a:ext cx="1026591" cy="958712"/>
            </a:xfrm>
            <a:prstGeom prst="rect">
              <a:avLst/>
            </a:prstGeom>
            <a:noFill/>
            <a:ln>
              <a:solidFill>
                <a:srgbClr val="3B8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42" name="Group 241">
            <a:extLst>
              <a:ext uri="{FF2B5EF4-FFF2-40B4-BE49-F238E27FC236}">
                <a16:creationId xmlns:a16="http://schemas.microsoft.com/office/drawing/2014/main" id="{E570505F-34DD-F346-9BB3-A4B6C9EDE8EB}"/>
              </a:ext>
            </a:extLst>
          </p:cNvPr>
          <p:cNvGrpSpPr/>
          <p:nvPr/>
        </p:nvGrpSpPr>
        <p:grpSpPr>
          <a:xfrm>
            <a:off x="1702045" y="1466243"/>
            <a:ext cx="971468" cy="747698"/>
            <a:chOff x="2731717" y="1331106"/>
            <a:chExt cx="1659088" cy="1276930"/>
          </a:xfrm>
        </p:grpSpPr>
        <p:sp>
          <p:nvSpPr>
            <p:cNvPr id="243" name="TextBox 242"/>
            <p:cNvSpPr txBox="1"/>
            <p:nvPr/>
          </p:nvSpPr>
          <p:spPr>
            <a:xfrm>
              <a:off x="2731717" y="1331106"/>
              <a:ext cx="1623963" cy="394218"/>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2060"/>
                  </a:solidFill>
                  <a:latin typeface="Century Gothic" panose="020B0502020202020204" pitchFamily="34" charset="0"/>
                </a:rPr>
                <a:t>(a) Complete</a:t>
              </a:r>
            </a:p>
          </p:txBody>
        </p:sp>
        <p:sp>
          <p:nvSpPr>
            <p:cNvPr id="244" name="Bent-Up Arrow 243"/>
            <p:cNvSpPr/>
            <p:nvPr/>
          </p:nvSpPr>
          <p:spPr>
            <a:xfrm rot="10800000">
              <a:off x="2786912"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45" name="TextBox 244"/>
            <p:cNvSpPr txBox="1"/>
            <p:nvPr/>
          </p:nvSpPr>
          <p:spPr>
            <a:xfrm>
              <a:off x="3005307" y="1670719"/>
              <a:ext cx="1385498"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grpSp>
      <p:grpSp>
        <p:nvGrpSpPr>
          <p:cNvPr id="246" name="Group 245">
            <a:extLst>
              <a:ext uri="{FF2B5EF4-FFF2-40B4-BE49-F238E27FC236}">
                <a16:creationId xmlns:a16="http://schemas.microsoft.com/office/drawing/2014/main" id="{13DB67B1-F441-AC43-A2A0-62B86C9E84BD}"/>
              </a:ext>
            </a:extLst>
          </p:cNvPr>
          <p:cNvGrpSpPr/>
          <p:nvPr/>
        </p:nvGrpSpPr>
        <p:grpSpPr>
          <a:xfrm>
            <a:off x="3268760" y="1461387"/>
            <a:ext cx="933094" cy="752554"/>
            <a:chOff x="5407377" y="1322812"/>
            <a:chExt cx="1593552" cy="1285224"/>
          </a:xfrm>
        </p:grpSpPr>
        <p:sp>
          <p:nvSpPr>
            <p:cNvPr id="247" name="TextBox 246"/>
            <p:cNvSpPr txBox="1"/>
            <p:nvPr/>
          </p:nvSpPr>
          <p:spPr>
            <a:xfrm>
              <a:off x="5565123" y="1322812"/>
              <a:ext cx="1240695" cy="394219"/>
            </a:xfrm>
            <a:prstGeom prst="rect">
              <a:avLst/>
            </a:prstGeom>
            <a:noFill/>
          </p:spPr>
          <p:txBody>
            <a:bodyPr wrap="none" rtlCol="0">
              <a:spAutoFit/>
            </a:bodyPr>
            <a:lstStyle/>
            <a:p>
              <a:pPr eaLnBrk="0" fontAlgn="base" hangingPunct="0">
                <a:spcBef>
                  <a:spcPct val="0"/>
                </a:spcBef>
                <a:spcAft>
                  <a:spcPct val="0"/>
                </a:spcAft>
              </a:pPr>
              <a:r>
                <a:rPr lang="en-US" sz="900" dirty="0">
                  <a:solidFill>
                    <a:srgbClr val="C0706A"/>
                  </a:solidFill>
                  <a:latin typeface="Century Gothic" panose="020B0502020202020204" pitchFamily="34" charset="0"/>
                </a:rPr>
                <a:t>(b) Partial</a:t>
              </a:r>
            </a:p>
          </p:txBody>
        </p:sp>
        <p:sp>
          <p:nvSpPr>
            <p:cNvPr id="248" name="TextBox 247"/>
            <p:cNvSpPr txBox="1"/>
            <p:nvPr/>
          </p:nvSpPr>
          <p:spPr>
            <a:xfrm>
              <a:off x="5508640" y="1659698"/>
              <a:ext cx="1492289"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sp>
          <p:nvSpPr>
            <p:cNvPr id="249" name="Bent-Up Arrow 248"/>
            <p:cNvSpPr/>
            <p:nvPr/>
          </p:nvSpPr>
          <p:spPr>
            <a:xfrm rot="10800000" flipH="1">
              <a:off x="5407377"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250" name="Rounded Rectangle 249"/>
          <p:cNvSpPr/>
          <p:nvPr/>
        </p:nvSpPr>
        <p:spPr>
          <a:xfrm>
            <a:off x="1396441" y="1140147"/>
            <a:ext cx="3126593" cy="2224465"/>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1" name="TextBox 250"/>
          <p:cNvSpPr txBox="1"/>
          <p:nvPr/>
        </p:nvSpPr>
        <p:spPr>
          <a:xfrm>
            <a:off x="1551533" y="1205285"/>
            <a:ext cx="98135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Training Phase</a:t>
            </a:r>
          </a:p>
        </p:txBody>
      </p:sp>
      <p:grpSp>
        <p:nvGrpSpPr>
          <p:cNvPr id="252" name="Group 251"/>
          <p:cNvGrpSpPr/>
          <p:nvPr/>
        </p:nvGrpSpPr>
        <p:grpSpPr>
          <a:xfrm>
            <a:off x="2667647" y="3448600"/>
            <a:ext cx="601113" cy="769057"/>
            <a:chOff x="4778719" y="4360811"/>
            <a:chExt cx="1026591" cy="1313408"/>
          </a:xfrm>
          <a:solidFill>
            <a:schemeClr val="bg2"/>
          </a:solidFill>
        </p:grpSpPr>
        <p:sp>
          <p:nvSpPr>
            <p:cNvPr id="253" name="Oval 252">
              <a:extLst>
                <a:ext uri="{FF2B5EF4-FFF2-40B4-BE49-F238E27FC236}">
                  <a16:creationId xmlns:a16="http://schemas.microsoft.com/office/drawing/2014/main" id="{02A9185F-17CD-430F-B765-DD03EB939117}"/>
                </a:ext>
              </a:extLst>
            </p:cNvPr>
            <p:cNvSpPr/>
            <p:nvPr/>
          </p:nvSpPr>
          <p:spPr>
            <a:xfrm>
              <a:off x="5185967" y="473014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4" name="Oval 253">
              <a:extLst>
                <a:ext uri="{FF2B5EF4-FFF2-40B4-BE49-F238E27FC236}">
                  <a16:creationId xmlns:a16="http://schemas.microsoft.com/office/drawing/2014/main" id="{67183840-CA5E-41AC-8BA4-676FBC67C282}"/>
                </a:ext>
              </a:extLst>
            </p:cNvPr>
            <p:cNvSpPr/>
            <p:nvPr/>
          </p:nvSpPr>
          <p:spPr>
            <a:xfrm>
              <a:off x="4778719"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5" name="Oval 254">
              <a:extLst>
                <a:ext uri="{FF2B5EF4-FFF2-40B4-BE49-F238E27FC236}">
                  <a16:creationId xmlns:a16="http://schemas.microsoft.com/office/drawing/2014/main" id="{A207EA9E-2A7E-4CA2-B13A-7956BC73097B}"/>
                </a:ext>
              </a:extLst>
            </p:cNvPr>
            <p:cNvSpPr/>
            <p:nvPr/>
          </p:nvSpPr>
          <p:spPr>
            <a:xfrm>
              <a:off x="5593215"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6" name="Oval 255">
              <a:extLst>
                <a:ext uri="{FF2B5EF4-FFF2-40B4-BE49-F238E27FC236}">
                  <a16:creationId xmlns:a16="http://schemas.microsoft.com/office/drawing/2014/main" id="{A68926DB-EC77-4FAF-8387-81160673330E}"/>
                </a:ext>
              </a:extLst>
            </p:cNvPr>
            <p:cNvSpPr/>
            <p:nvPr/>
          </p:nvSpPr>
          <p:spPr>
            <a:xfrm>
              <a:off x="496383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7" name="Oval 256">
              <a:extLst>
                <a:ext uri="{FF2B5EF4-FFF2-40B4-BE49-F238E27FC236}">
                  <a16:creationId xmlns:a16="http://schemas.microsoft.com/office/drawing/2014/main" id="{21DDF9FD-DCA9-4F7E-9E84-90C4E26D8618}"/>
                </a:ext>
              </a:extLst>
            </p:cNvPr>
            <p:cNvSpPr/>
            <p:nvPr/>
          </p:nvSpPr>
          <p:spPr>
            <a:xfrm>
              <a:off x="540810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58" name="Straight Arrow Connector 257">
              <a:extLst>
                <a:ext uri="{FF2B5EF4-FFF2-40B4-BE49-F238E27FC236}">
                  <a16:creationId xmlns:a16="http://schemas.microsoft.com/office/drawing/2014/main" id="{45A1FA9B-4B89-4B97-94B0-7BC340E2F4F0}"/>
                </a:ext>
              </a:extLst>
            </p:cNvPr>
            <p:cNvCxnSpPr/>
            <p:nvPr/>
          </p:nvCxnSpPr>
          <p:spPr>
            <a:xfrm>
              <a:off x="5343970"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23ED6BEC-FDE7-441B-87F8-87C0EBBA45B7}"/>
                </a:ext>
              </a:extLst>
            </p:cNvPr>
            <p:cNvCxnSpPr/>
            <p:nvPr/>
          </p:nvCxnSpPr>
          <p:spPr>
            <a:xfrm flipH="1">
              <a:off x="4936723"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F8A4093E-82E2-4F9D-BFCA-FAD5164F088C}"/>
                </a:ext>
              </a:extLst>
            </p:cNvPr>
            <p:cNvCxnSpPr/>
            <p:nvPr/>
          </p:nvCxnSpPr>
          <p:spPr>
            <a:xfrm flipH="1">
              <a:off x="5056388"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80A2A72-AC93-4999-B7B0-0EAE4909DB6A}"/>
                </a:ext>
              </a:extLst>
            </p:cNvPr>
            <p:cNvCxnSpPr/>
            <p:nvPr/>
          </p:nvCxnSpPr>
          <p:spPr>
            <a:xfrm>
              <a:off x="5278523"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95257391-6E72-499A-94F0-49CEE4E82BF3}"/>
                </a:ext>
              </a:extLst>
            </p:cNvPr>
            <p:cNvCxnSpPr/>
            <p:nvPr/>
          </p:nvCxnSpPr>
          <p:spPr>
            <a:xfrm>
              <a:off x="487127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A98374CB-906D-4DEC-8A6D-CD13264682A5}"/>
                </a:ext>
              </a:extLst>
            </p:cNvPr>
            <p:cNvCxnSpPr/>
            <p:nvPr/>
          </p:nvCxnSpPr>
          <p:spPr>
            <a:xfrm flipH="1">
              <a:off x="556610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100E0B43-702D-473C-A222-4F2C370067D6}"/>
                </a:ext>
              </a:extLst>
            </p:cNvPr>
            <p:cNvCxnSpPr/>
            <p:nvPr/>
          </p:nvCxnSpPr>
          <p:spPr>
            <a:xfrm>
              <a:off x="4963832" y="5118881"/>
              <a:ext cx="629383"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CA074040-3AAD-4D3B-8CA7-AA0F6FD9E0B4}"/>
                </a:ext>
              </a:extLst>
            </p:cNvPr>
            <p:cNvCxnSpPr/>
            <p:nvPr/>
          </p:nvCxnSpPr>
          <p:spPr>
            <a:xfrm>
              <a:off x="4963832" y="5118881"/>
              <a:ext cx="471379" cy="397335"/>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5928CDD7-B129-4938-B5C2-75A1DA7C7B1D}"/>
                </a:ext>
              </a:extLst>
            </p:cNvPr>
            <p:cNvCxnSpPr/>
            <p:nvPr/>
          </p:nvCxnSpPr>
          <p:spPr>
            <a:xfrm flipH="1">
              <a:off x="5121835" y="5184328"/>
              <a:ext cx="498488" cy="331887"/>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7DD5F5F7-BB90-45CB-A8F2-2C3F8E72DC27}"/>
                </a:ext>
              </a:extLst>
            </p:cNvPr>
            <p:cNvCxnSpPr/>
            <p:nvPr/>
          </p:nvCxnSpPr>
          <p:spPr>
            <a:xfrm>
              <a:off x="5148944" y="5581663"/>
              <a:ext cx="259158"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68" name="Rectangle 267"/>
            <p:cNvSpPr/>
            <p:nvPr/>
          </p:nvSpPr>
          <p:spPr>
            <a:xfrm>
              <a:off x="4778719" y="4715507"/>
              <a:ext cx="1026591" cy="95871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69" name="TextBox 268"/>
                <p:cNvSpPr txBox="1"/>
                <p:nvPr/>
              </p:nvSpPr>
              <p:spPr>
                <a:xfrm>
                  <a:off x="4992961" y="4360811"/>
                  <a:ext cx="742557" cy="394219"/>
                </a:xfrm>
                <a:prstGeom prst="rect">
                  <a:avLst/>
                </a:prstGeom>
                <a:noFill/>
                <a:ln>
                  <a:noFill/>
                </a:ln>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charset="0"/>
                              </a:rPr>
                              <m:t>𝒯</m:t>
                            </m:r>
                          </m:e>
                          <m:sub>
                            <m:r>
                              <a:rPr lang="en-US" sz="900" i="1">
                                <a:solidFill>
                                  <a:srgbClr val="000000"/>
                                </a:solidFill>
                                <a:latin typeface="Cambria Math" charset="0"/>
                              </a:rPr>
                              <m:t>𝑡𝑒𝑠𝑡</m:t>
                            </m:r>
                          </m:sub>
                        </m:sSub>
                      </m:oMath>
                    </m:oMathPara>
                  </a14:m>
                  <a:endParaRPr lang="en-US" sz="900" dirty="0">
                    <a:solidFill>
                      <a:srgbClr val="000000"/>
                    </a:solidFill>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70" name="Rounded Rectangle 269"/>
          <p:cNvSpPr/>
          <p:nvPr/>
        </p:nvSpPr>
        <p:spPr>
          <a:xfrm>
            <a:off x="1396440" y="3473002"/>
            <a:ext cx="3126594" cy="8995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1" name="TextBox 270"/>
          <p:cNvSpPr txBox="1"/>
          <p:nvPr/>
        </p:nvSpPr>
        <p:spPr>
          <a:xfrm>
            <a:off x="3540910" y="4076263"/>
            <a:ext cx="93326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Testing Phase</a:t>
            </a:r>
          </a:p>
        </p:txBody>
      </p:sp>
      <p:grpSp>
        <p:nvGrpSpPr>
          <p:cNvPr id="272" name="Group 271">
            <a:extLst>
              <a:ext uri="{FF2B5EF4-FFF2-40B4-BE49-F238E27FC236}">
                <a16:creationId xmlns:a16="http://schemas.microsoft.com/office/drawing/2014/main" id="{234A66C0-CCEC-2746-9E7C-B17EA18B3140}"/>
              </a:ext>
            </a:extLst>
          </p:cNvPr>
          <p:cNvGrpSpPr/>
          <p:nvPr/>
        </p:nvGrpSpPr>
        <p:grpSpPr>
          <a:xfrm>
            <a:off x="2128795" y="3096218"/>
            <a:ext cx="1680270" cy="939173"/>
            <a:chOff x="3460527" y="4114801"/>
            <a:chExt cx="2869591" cy="1603934"/>
          </a:xfrm>
        </p:grpSpPr>
        <p:sp>
          <p:nvSpPr>
            <p:cNvPr id="273" name="Bent-Up Arrow 272"/>
            <p:cNvSpPr/>
            <p:nvPr/>
          </p:nvSpPr>
          <p:spPr>
            <a:xfrm rot="16200000" flipH="1" flipV="1">
              <a:off x="311652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4" name="Bent-Up Arrow 273"/>
            <p:cNvSpPr/>
            <p:nvPr/>
          </p:nvSpPr>
          <p:spPr>
            <a:xfrm rot="5400000" flipV="1">
              <a:off x="507019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5" name="Group 274">
            <a:extLst>
              <a:ext uri="{FF2B5EF4-FFF2-40B4-BE49-F238E27FC236}">
                <a16:creationId xmlns:a16="http://schemas.microsoft.com/office/drawing/2014/main" id="{83896762-4732-8C42-B6FA-D36812F47DC9}"/>
              </a:ext>
            </a:extLst>
          </p:cNvPr>
          <p:cNvGrpSpPr/>
          <p:nvPr/>
        </p:nvGrpSpPr>
        <p:grpSpPr>
          <a:xfrm>
            <a:off x="1584010" y="2239820"/>
            <a:ext cx="2753789" cy="782267"/>
            <a:chOff x="2530133" y="2652231"/>
            <a:chExt cx="4702963" cy="1335968"/>
          </a:xfrm>
        </p:grpSpPr>
        <p:sp>
          <p:nvSpPr>
            <p:cNvPr id="276" name="Rectangle 275"/>
            <p:cNvSpPr/>
            <p:nvPr/>
          </p:nvSpPr>
          <p:spPr>
            <a:xfrm>
              <a:off x="4947096" y="2652231"/>
              <a:ext cx="2286000" cy="1335968"/>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7" name="Rectangle 276"/>
            <p:cNvSpPr/>
            <p:nvPr/>
          </p:nvSpPr>
          <p:spPr>
            <a:xfrm>
              <a:off x="2530133" y="2652231"/>
              <a:ext cx="2286000" cy="1335968"/>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nvGrpSpPr>
            <p:cNvPr id="278" name="Group 277"/>
            <p:cNvGrpSpPr/>
            <p:nvPr/>
          </p:nvGrpSpPr>
          <p:grpSpPr>
            <a:xfrm>
              <a:off x="2618926" y="2927844"/>
              <a:ext cx="1026591" cy="958712"/>
              <a:chOff x="3299081" y="2198810"/>
              <a:chExt cx="1026591" cy="958712"/>
            </a:xfrm>
          </p:grpSpPr>
          <p:grpSp>
            <p:nvGrpSpPr>
              <p:cNvPr id="315" name="Group 314"/>
              <p:cNvGrpSpPr/>
              <p:nvPr/>
            </p:nvGrpSpPr>
            <p:grpSpPr>
              <a:xfrm>
                <a:off x="3299081" y="2213447"/>
                <a:ext cx="999609" cy="944075"/>
                <a:chOff x="2226911" y="1490958"/>
                <a:chExt cx="999609" cy="944075"/>
              </a:xfrm>
            </p:grpSpPr>
            <p:sp>
              <p:nvSpPr>
                <p:cNvPr id="317" name="Oval 31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8" name="Oval 31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9" name="Oval 31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0" name="Oval 31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1" name="Oval 32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22" name="Straight Arrow Connector 32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grpSp>
          <p:sp>
            <p:nvSpPr>
              <p:cNvPr id="316" name="Rectangle 315"/>
              <p:cNvSpPr/>
              <p:nvPr/>
            </p:nvSpPr>
            <p:spPr>
              <a:xfrm>
                <a:off x="3299081" y="2198810"/>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9" name="Group 278"/>
            <p:cNvGrpSpPr/>
            <p:nvPr/>
          </p:nvGrpSpPr>
          <p:grpSpPr>
            <a:xfrm>
              <a:off x="3713734" y="2927844"/>
              <a:ext cx="1026591" cy="958712"/>
              <a:chOff x="4619667" y="3734099"/>
              <a:chExt cx="1026591" cy="958712"/>
            </a:xfrm>
          </p:grpSpPr>
          <p:grpSp>
            <p:nvGrpSpPr>
              <p:cNvPr id="308" name="Group 307"/>
              <p:cNvGrpSpPr/>
              <p:nvPr/>
            </p:nvGrpSpPr>
            <p:grpSpPr>
              <a:xfrm>
                <a:off x="4626938" y="3748736"/>
                <a:ext cx="999609" cy="944075"/>
                <a:chOff x="3498049" y="1490958"/>
                <a:chExt cx="999609" cy="944075"/>
              </a:xfrm>
            </p:grpSpPr>
            <p:sp>
              <p:nvSpPr>
                <p:cNvPr id="310" name="Oval 309">
                  <a:extLst>
                    <a:ext uri="{FF2B5EF4-FFF2-40B4-BE49-F238E27FC236}">
                      <a16:creationId xmlns:a16="http://schemas.microsoft.com/office/drawing/2014/main" id="{02A9185F-17CD-430F-B765-DD03EB939117}"/>
                    </a:ext>
                  </a:extLst>
                </p:cNvPr>
                <p:cNvSpPr/>
                <p:nvPr/>
              </p:nvSpPr>
              <p:spPr>
                <a:xfrm>
                  <a:off x="3905297"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1" name="Oval 310">
                  <a:extLst>
                    <a:ext uri="{FF2B5EF4-FFF2-40B4-BE49-F238E27FC236}">
                      <a16:creationId xmlns:a16="http://schemas.microsoft.com/office/drawing/2014/main" id="{67183840-CA5E-41AC-8BA4-676FBC67C282}"/>
                    </a:ext>
                  </a:extLst>
                </p:cNvPr>
                <p:cNvSpPr/>
                <p:nvPr/>
              </p:nvSpPr>
              <p:spPr>
                <a:xfrm>
                  <a:off x="3498049"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2" name="Oval 311">
                  <a:extLst>
                    <a:ext uri="{FF2B5EF4-FFF2-40B4-BE49-F238E27FC236}">
                      <a16:creationId xmlns:a16="http://schemas.microsoft.com/office/drawing/2014/main" id="{A207EA9E-2A7E-4CA2-B13A-7956BC73097B}"/>
                    </a:ext>
                  </a:extLst>
                </p:cNvPr>
                <p:cNvSpPr/>
                <p:nvPr/>
              </p:nvSpPr>
              <p:spPr>
                <a:xfrm>
                  <a:off x="4312545"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3" name="Oval 312">
                  <a:extLst>
                    <a:ext uri="{FF2B5EF4-FFF2-40B4-BE49-F238E27FC236}">
                      <a16:creationId xmlns:a16="http://schemas.microsoft.com/office/drawing/2014/main" id="{A68926DB-EC77-4FAF-8387-81160673330E}"/>
                    </a:ext>
                  </a:extLst>
                </p:cNvPr>
                <p:cNvSpPr/>
                <p:nvPr/>
              </p:nvSpPr>
              <p:spPr>
                <a:xfrm>
                  <a:off x="368316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4" name="Oval 313">
                  <a:extLst>
                    <a:ext uri="{FF2B5EF4-FFF2-40B4-BE49-F238E27FC236}">
                      <a16:creationId xmlns:a16="http://schemas.microsoft.com/office/drawing/2014/main" id="{21DDF9FD-DCA9-4F7E-9E84-90C4E26D8618}"/>
                    </a:ext>
                  </a:extLst>
                </p:cNvPr>
                <p:cNvSpPr/>
                <p:nvPr/>
              </p:nvSpPr>
              <p:spPr>
                <a:xfrm>
                  <a:off x="412743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309" name="Rectangle 308"/>
              <p:cNvSpPr/>
              <p:nvPr/>
            </p:nvSpPr>
            <p:spPr>
              <a:xfrm>
                <a:off x="4619667" y="3734099"/>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80" name="Group 279"/>
            <p:cNvGrpSpPr/>
            <p:nvPr/>
          </p:nvGrpSpPr>
          <p:grpSpPr>
            <a:xfrm>
              <a:off x="5045727" y="2927844"/>
              <a:ext cx="1026591" cy="958712"/>
              <a:chOff x="5951660" y="3474452"/>
              <a:chExt cx="1026591" cy="958712"/>
            </a:xfrm>
          </p:grpSpPr>
          <p:cxnSp>
            <p:nvCxnSpPr>
              <p:cNvPr id="295" name="Straight Arrow Connector 294">
                <a:extLst>
                  <a:ext uri="{FF2B5EF4-FFF2-40B4-BE49-F238E27FC236}">
                    <a16:creationId xmlns:a16="http://schemas.microsoft.com/office/drawing/2014/main" id="{6811DF0B-84E5-1342-9EFD-307D206E224B}"/>
                  </a:ext>
                </a:extLst>
              </p:cNvPr>
              <p:cNvCxnSpPr/>
              <p:nvPr/>
            </p:nvCxnSpPr>
            <p:spPr>
              <a:xfrm flipH="1">
                <a:off x="6731847" y="3980529"/>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96" name="Group 295"/>
              <p:cNvGrpSpPr/>
              <p:nvPr/>
            </p:nvGrpSpPr>
            <p:grpSpPr>
              <a:xfrm>
                <a:off x="5951660" y="3474452"/>
                <a:ext cx="1026591" cy="958712"/>
                <a:chOff x="5951660" y="3734099"/>
                <a:chExt cx="1026591" cy="958712"/>
              </a:xfrm>
            </p:grpSpPr>
            <p:grpSp>
              <p:nvGrpSpPr>
                <p:cNvPr id="297" name="Group 296">
                  <a:extLst>
                    <a:ext uri="{FF2B5EF4-FFF2-40B4-BE49-F238E27FC236}">
                      <a16:creationId xmlns:a16="http://schemas.microsoft.com/office/drawing/2014/main" id="{8BE54C6C-6981-4B81-9F8F-C21AE2C33F97}"/>
                    </a:ext>
                  </a:extLst>
                </p:cNvPr>
                <p:cNvGrpSpPr/>
                <p:nvPr/>
              </p:nvGrpSpPr>
              <p:grpSpPr>
                <a:xfrm>
                  <a:off x="5968863" y="3748736"/>
                  <a:ext cx="999608" cy="944075"/>
                  <a:chOff x="762000" y="4648200"/>
                  <a:chExt cx="2057400" cy="1943100"/>
                </a:xfrm>
                <a:solidFill>
                  <a:srgbClr val="FF0000"/>
                </a:solidFill>
              </p:grpSpPr>
              <p:sp>
                <p:nvSpPr>
                  <p:cNvPr id="299" name="Oval 298">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0" name="Oval 299">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1" name="Oval 300">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2" name="Oval 301">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3" name="Oval 302">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04" name="Straight Arrow Connector 303">
                    <a:extLst>
                      <a:ext uri="{FF2B5EF4-FFF2-40B4-BE49-F238E27FC236}">
                        <a16:creationId xmlns:a16="http://schemas.microsoft.com/office/drawing/2014/main" id="{923F6EA9-872C-444F-ADE5-4FC5C2491BDE}"/>
                      </a:ext>
                    </a:extLst>
                  </p:cNvPr>
                  <p:cNvCxnSpPr/>
                  <p:nvPr/>
                </p:nvCxnSpPr>
                <p:spPr>
                  <a:xfrm>
                    <a:off x="1925404" y="4973404"/>
                    <a:ext cx="568792" cy="340192"/>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33DD37DD-6AD4-4B8A-B620-4B752A49B91A}"/>
                      </a:ext>
                    </a:extLst>
                  </p:cNvPr>
                  <p:cNvCxnSpPr/>
                  <p:nvPr/>
                </p:nvCxnSpPr>
                <p:spPr>
                  <a:xfrm>
                    <a:off x="1143000" y="5448300"/>
                    <a:ext cx="970196" cy="8177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98" name="Rectangle 297"/>
                <p:cNvSpPr/>
                <p:nvPr/>
              </p:nvSpPr>
              <p:spPr>
                <a:xfrm>
                  <a:off x="595166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grpSp>
          <p:nvGrpSpPr>
            <p:cNvPr id="281" name="Group 280"/>
            <p:cNvGrpSpPr/>
            <p:nvPr/>
          </p:nvGrpSpPr>
          <p:grpSpPr>
            <a:xfrm>
              <a:off x="6140757" y="2927844"/>
              <a:ext cx="1026591" cy="958712"/>
              <a:chOff x="7046690" y="3734099"/>
              <a:chExt cx="1026591" cy="958712"/>
            </a:xfrm>
          </p:grpSpPr>
          <p:grpSp>
            <p:nvGrpSpPr>
              <p:cNvPr id="282" name="Group 281"/>
              <p:cNvGrpSpPr/>
              <p:nvPr/>
            </p:nvGrpSpPr>
            <p:grpSpPr>
              <a:xfrm>
                <a:off x="7060183" y="3748736"/>
                <a:ext cx="999608" cy="944075"/>
                <a:chOff x="6181899" y="1490958"/>
                <a:chExt cx="999608" cy="944075"/>
              </a:xfrm>
            </p:grpSpPr>
            <p:cxnSp>
              <p:nvCxnSpPr>
                <p:cNvPr id="284" name="Straight Arrow Connector 283">
                  <a:extLst>
                    <a:ext uri="{FF2B5EF4-FFF2-40B4-BE49-F238E27FC236}">
                      <a16:creationId xmlns:a16="http://schemas.microsoft.com/office/drawing/2014/main" id="{3A02BEAB-59FF-9A44-8D7A-2D878506FEB7}"/>
                    </a:ext>
                  </a:extLst>
                </p:cNvPr>
                <p:cNvCxnSpPr/>
                <p:nvPr/>
              </p:nvCxnSpPr>
              <p:spPr>
                <a:xfrm flipH="1">
                  <a:off x="6949978" y="1972251"/>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8BE54C6C-6981-4B81-9F8F-C21AE2C33F97}"/>
                    </a:ext>
                  </a:extLst>
                </p:cNvPr>
                <p:cNvGrpSpPr/>
                <p:nvPr/>
              </p:nvGrpSpPr>
              <p:grpSpPr>
                <a:xfrm>
                  <a:off x="6181899" y="1490958"/>
                  <a:ext cx="999608" cy="944075"/>
                  <a:chOff x="762000" y="4648200"/>
                  <a:chExt cx="2057400" cy="1943100"/>
                </a:xfrm>
                <a:solidFill>
                  <a:srgbClr val="FF0000"/>
                </a:solidFill>
              </p:grpSpPr>
              <p:sp>
                <p:nvSpPr>
                  <p:cNvPr id="288" name="Oval 287">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89" name="Oval 288">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0" name="Oval 289">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1" name="Oval 290">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2" name="Oval 291">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93" name="Straight Arrow Connector 292">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6" name="Straight Arrow Connector 285">
                  <a:extLst>
                    <a:ext uri="{FF2B5EF4-FFF2-40B4-BE49-F238E27FC236}">
                      <a16:creationId xmlns:a16="http://schemas.microsoft.com/office/drawing/2014/main" id="{29DE84B4-20D1-AA4C-A52E-23E1CC711439}"/>
                    </a:ext>
                  </a:extLst>
                </p:cNvPr>
                <p:cNvCxnSpPr>
                  <a:cxnSpLocks/>
                </p:cNvCxnSpPr>
                <p:nvPr/>
              </p:nvCxnSpPr>
              <p:spPr>
                <a:xfrm flipH="1">
                  <a:off x="6459569" y="1676071"/>
                  <a:ext cx="222135" cy="573849"/>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438B59AB-FE5F-D64A-9821-D58468580957}"/>
                    </a:ext>
                  </a:extLst>
                </p:cNvPr>
                <p:cNvCxnSpPr/>
                <p:nvPr/>
              </p:nvCxnSpPr>
              <p:spPr>
                <a:xfrm>
                  <a:off x="6367012" y="1879695"/>
                  <a:ext cx="629382" cy="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83" name="Rectangle 282"/>
              <p:cNvSpPr/>
              <p:nvPr/>
            </p:nvSpPr>
            <p:spPr>
              <a:xfrm>
                <a:off x="704669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sp>
        <p:nvSpPr>
          <p:cNvPr id="3" name="Title 2"/>
          <p:cNvSpPr>
            <a:spLocks noGrp="1"/>
          </p:cNvSpPr>
          <p:nvPr>
            <p:ph type="title"/>
          </p:nvPr>
        </p:nvSpPr>
        <p:spPr>
          <a:xfrm>
            <a:off x="457200" y="206829"/>
            <a:ext cx="10229850" cy="533400"/>
          </a:xfrm>
        </p:spPr>
        <p:txBody>
          <a:bodyPr/>
          <a:lstStyle/>
          <a:p>
            <a:r>
              <a:rPr lang="en-US" dirty="0"/>
              <a:t>Partial or complete, that’s the question </a:t>
            </a:r>
            <a:r>
              <a:rPr lang="en-US" sz="1600" dirty="0"/>
              <a:t>[Ning et a. NAACL’19]</a:t>
            </a:r>
            <a:endParaRPr lang="en-US" dirty="0"/>
          </a:p>
        </p:txBody>
      </p:sp>
      <p:sp>
        <p:nvSpPr>
          <p:cNvPr id="4" name="Content Placeholder 3">
            <a:extLst>
              <a:ext uri="{FF2B5EF4-FFF2-40B4-BE49-F238E27FC236}">
                <a16:creationId xmlns:a16="http://schemas.microsoft.com/office/drawing/2014/main" id="{D4B3F053-07E8-4E76-86E2-138907946D97}"/>
              </a:ext>
            </a:extLst>
          </p:cNvPr>
          <p:cNvSpPr>
            <a:spLocks noGrp="1"/>
          </p:cNvSpPr>
          <p:nvPr>
            <p:ph idx="1"/>
          </p:nvPr>
        </p:nvSpPr>
        <p:spPr>
          <a:xfrm>
            <a:off x="609600" y="1251856"/>
            <a:ext cx="10972800" cy="448491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we have a fixed budget, partial structures indeed lead to better performance.</a:t>
            </a:r>
          </a:p>
          <a:p>
            <a:r>
              <a:rPr lang="en-US" dirty="0"/>
              <a:t>How should we quantify the quality of “partial”?</a:t>
            </a:r>
          </a:p>
          <a:p>
            <a:endParaRPr lang="en-US" dirty="0"/>
          </a:p>
        </p:txBody>
      </p:sp>
      <p:pic>
        <p:nvPicPr>
          <p:cNvPr id="18" name="Picture 17">
            <a:extLst>
              <a:ext uri="{FF2B5EF4-FFF2-40B4-BE49-F238E27FC236}">
                <a16:creationId xmlns:a16="http://schemas.microsoft.com/office/drawing/2014/main" id="{8AEB90FA-399A-4413-87D2-678A81E3422B}"/>
              </a:ext>
            </a:extLst>
          </p:cNvPr>
          <p:cNvPicPr>
            <a:picLocks noChangeAspect="1"/>
          </p:cNvPicPr>
          <p:nvPr/>
        </p:nvPicPr>
        <p:blipFill>
          <a:blip r:embed="rId8"/>
          <a:stretch>
            <a:fillRect/>
          </a:stretch>
        </p:blipFill>
        <p:spPr>
          <a:xfrm>
            <a:off x="5948948" y="1299637"/>
            <a:ext cx="5243014" cy="2816596"/>
          </a:xfrm>
          <a:prstGeom prst="rect">
            <a:avLst/>
          </a:prstGeom>
        </p:spPr>
      </p:pic>
      <p:grpSp>
        <p:nvGrpSpPr>
          <p:cNvPr id="172" name="Group 171">
            <a:extLst>
              <a:ext uri="{FF2B5EF4-FFF2-40B4-BE49-F238E27FC236}">
                <a16:creationId xmlns:a16="http://schemas.microsoft.com/office/drawing/2014/main" id="{51127A87-DAE7-4B8A-9D2B-7E8EA34088B5}"/>
              </a:ext>
            </a:extLst>
          </p:cNvPr>
          <p:cNvGrpSpPr/>
          <p:nvPr/>
        </p:nvGrpSpPr>
        <p:grpSpPr>
          <a:xfrm>
            <a:off x="2663761" y="3425302"/>
            <a:ext cx="601113" cy="769057"/>
            <a:chOff x="4778719" y="4360811"/>
            <a:chExt cx="1026591" cy="1313408"/>
          </a:xfrm>
          <a:solidFill>
            <a:srgbClr val="000000"/>
          </a:solidFill>
        </p:grpSpPr>
        <p:sp>
          <p:nvSpPr>
            <p:cNvPr id="173" name="Oval 172">
              <a:extLst>
                <a:ext uri="{FF2B5EF4-FFF2-40B4-BE49-F238E27FC236}">
                  <a16:creationId xmlns:a16="http://schemas.microsoft.com/office/drawing/2014/main" id="{963E08B6-69EA-4D5D-92C5-2B0053156410}"/>
                </a:ext>
              </a:extLst>
            </p:cNvPr>
            <p:cNvSpPr/>
            <p:nvPr/>
          </p:nvSpPr>
          <p:spPr>
            <a:xfrm>
              <a:off x="5185967" y="473014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4" name="Oval 173">
              <a:extLst>
                <a:ext uri="{FF2B5EF4-FFF2-40B4-BE49-F238E27FC236}">
                  <a16:creationId xmlns:a16="http://schemas.microsoft.com/office/drawing/2014/main" id="{16AD9938-400C-4C34-8CFB-5179C4E7E89C}"/>
                </a:ext>
              </a:extLst>
            </p:cNvPr>
            <p:cNvSpPr/>
            <p:nvPr/>
          </p:nvSpPr>
          <p:spPr>
            <a:xfrm>
              <a:off x="4778719"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5" name="Oval 174">
              <a:extLst>
                <a:ext uri="{FF2B5EF4-FFF2-40B4-BE49-F238E27FC236}">
                  <a16:creationId xmlns:a16="http://schemas.microsoft.com/office/drawing/2014/main" id="{C1A7386A-DB79-46F6-912F-927E3CACFDC9}"/>
                </a:ext>
              </a:extLst>
            </p:cNvPr>
            <p:cNvSpPr/>
            <p:nvPr/>
          </p:nvSpPr>
          <p:spPr>
            <a:xfrm>
              <a:off x="5593215"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6" name="Oval 175">
              <a:extLst>
                <a:ext uri="{FF2B5EF4-FFF2-40B4-BE49-F238E27FC236}">
                  <a16:creationId xmlns:a16="http://schemas.microsoft.com/office/drawing/2014/main" id="{D10EDBAD-4A33-4425-BE66-7624F39BF7B3}"/>
                </a:ext>
              </a:extLst>
            </p:cNvPr>
            <p:cNvSpPr/>
            <p:nvPr/>
          </p:nvSpPr>
          <p:spPr>
            <a:xfrm>
              <a:off x="496383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7" name="Oval 176">
              <a:extLst>
                <a:ext uri="{FF2B5EF4-FFF2-40B4-BE49-F238E27FC236}">
                  <a16:creationId xmlns:a16="http://schemas.microsoft.com/office/drawing/2014/main" id="{6410B1FE-E625-47B0-997F-9EC1533B48A4}"/>
                </a:ext>
              </a:extLst>
            </p:cNvPr>
            <p:cNvSpPr/>
            <p:nvPr/>
          </p:nvSpPr>
          <p:spPr>
            <a:xfrm>
              <a:off x="540810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178" name="Straight Arrow Connector 177">
              <a:extLst>
                <a:ext uri="{FF2B5EF4-FFF2-40B4-BE49-F238E27FC236}">
                  <a16:creationId xmlns:a16="http://schemas.microsoft.com/office/drawing/2014/main" id="{738177C1-34E2-4B49-A30A-CBB9C43763E0}"/>
                </a:ext>
              </a:extLst>
            </p:cNvPr>
            <p:cNvCxnSpPr/>
            <p:nvPr/>
          </p:nvCxnSpPr>
          <p:spPr>
            <a:xfrm>
              <a:off x="5343970"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79" name="Straight Arrow Connector 178">
              <a:extLst>
                <a:ext uri="{FF2B5EF4-FFF2-40B4-BE49-F238E27FC236}">
                  <a16:creationId xmlns:a16="http://schemas.microsoft.com/office/drawing/2014/main" id="{5E581C90-1821-4F39-8C9A-96117CE07DBA}"/>
                </a:ext>
              </a:extLst>
            </p:cNvPr>
            <p:cNvCxnSpPr/>
            <p:nvPr/>
          </p:nvCxnSpPr>
          <p:spPr>
            <a:xfrm flipH="1">
              <a:off x="4936723"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80" name="Straight Arrow Connector 179">
              <a:extLst>
                <a:ext uri="{FF2B5EF4-FFF2-40B4-BE49-F238E27FC236}">
                  <a16:creationId xmlns:a16="http://schemas.microsoft.com/office/drawing/2014/main" id="{6202A1A7-87C7-4608-8686-759619B9CDDC}"/>
                </a:ext>
              </a:extLst>
            </p:cNvPr>
            <p:cNvCxnSpPr/>
            <p:nvPr/>
          </p:nvCxnSpPr>
          <p:spPr>
            <a:xfrm flipH="1">
              <a:off x="5056388"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1" name="Straight Arrow Connector 180">
              <a:extLst>
                <a:ext uri="{FF2B5EF4-FFF2-40B4-BE49-F238E27FC236}">
                  <a16:creationId xmlns:a16="http://schemas.microsoft.com/office/drawing/2014/main" id="{9B570E13-34BD-417D-9C4C-E44D6F1849B4}"/>
                </a:ext>
              </a:extLst>
            </p:cNvPr>
            <p:cNvCxnSpPr/>
            <p:nvPr/>
          </p:nvCxnSpPr>
          <p:spPr>
            <a:xfrm>
              <a:off x="5278523"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2" name="Straight Arrow Connector 181">
              <a:extLst>
                <a:ext uri="{FF2B5EF4-FFF2-40B4-BE49-F238E27FC236}">
                  <a16:creationId xmlns:a16="http://schemas.microsoft.com/office/drawing/2014/main" id="{F1570CD7-FE11-4E4B-8946-7A6B8EF1C249}"/>
                </a:ext>
              </a:extLst>
            </p:cNvPr>
            <p:cNvCxnSpPr/>
            <p:nvPr/>
          </p:nvCxnSpPr>
          <p:spPr>
            <a:xfrm>
              <a:off x="487127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3" name="Straight Arrow Connector 182">
              <a:extLst>
                <a:ext uri="{FF2B5EF4-FFF2-40B4-BE49-F238E27FC236}">
                  <a16:creationId xmlns:a16="http://schemas.microsoft.com/office/drawing/2014/main" id="{F1753CFE-7132-412B-AEC4-CC942614F6FC}"/>
                </a:ext>
              </a:extLst>
            </p:cNvPr>
            <p:cNvCxnSpPr/>
            <p:nvPr/>
          </p:nvCxnSpPr>
          <p:spPr>
            <a:xfrm flipH="1">
              <a:off x="556610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4" name="Straight Arrow Connector 183">
              <a:extLst>
                <a:ext uri="{FF2B5EF4-FFF2-40B4-BE49-F238E27FC236}">
                  <a16:creationId xmlns:a16="http://schemas.microsoft.com/office/drawing/2014/main" id="{3A9549BD-B53D-4FFA-8742-D49DB5FDEB99}"/>
                </a:ext>
              </a:extLst>
            </p:cNvPr>
            <p:cNvCxnSpPr/>
            <p:nvPr/>
          </p:nvCxnSpPr>
          <p:spPr>
            <a:xfrm>
              <a:off x="4963832" y="5118881"/>
              <a:ext cx="629383" cy="0"/>
            </a:xfrm>
            <a:prstGeom prst="straightConnector1">
              <a:avLst/>
            </a:prstGeom>
            <a:grpFill/>
            <a:ln w="38100" cap="flat" cmpd="sng" algn="ctr">
              <a:solidFill>
                <a:srgbClr val="000000"/>
              </a:solidFill>
              <a:prstDash val="solid"/>
              <a:miter lim="800000"/>
              <a:tailEnd type="triangle"/>
            </a:ln>
            <a:effectLst/>
          </p:spPr>
        </p:cxnSp>
        <p:cxnSp>
          <p:nvCxnSpPr>
            <p:cNvPr id="185" name="Straight Arrow Connector 184">
              <a:extLst>
                <a:ext uri="{FF2B5EF4-FFF2-40B4-BE49-F238E27FC236}">
                  <a16:creationId xmlns:a16="http://schemas.microsoft.com/office/drawing/2014/main" id="{30D7DD42-0438-4DFB-B1A1-B3642F1BB948}"/>
                </a:ext>
              </a:extLst>
            </p:cNvPr>
            <p:cNvCxnSpPr/>
            <p:nvPr/>
          </p:nvCxnSpPr>
          <p:spPr>
            <a:xfrm>
              <a:off x="4963832" y="5118881"/>
              <a:ext cx="471379" cy="397335"/>
            </a:xfrm>
            <a:prstGeom prst="straightConnector1">
              <a:avLst/>
            </a:prstGeom>
            <a:grpFill/>
            <a:ln w="38100" cap="flat" cmpd="sng" algn="ctr">
              <a:solidFill>
                <a:srgbClr val="000000"/>
              </a:solidFill>
              <a:prstDash val="solid"/>
              <a:miter lim="800000"/>
              <a:tailEnd type="triangle"/>
            </a:ln>
            <a:effectLst/>
          </p:spPr>
        </p:cxnSp>
        <p:cxnSp>
          <p:nvCxnSpPr>
            <p:cNvPr id="186" name="Straight Arrow Connector 185">
              <a:extLst>
                <a:ext uri="{FF2B5EF4-FFF2-40B4-BE49-F238E27FC236}">
                  <a16:creationId xmlns:a16="http://schemas.microsoft.com/office/drawing/2014/main" id="{B2484609-7B6B-4BA1-A463-DBD855B6D0C7}"/>
                </a:ext>
              </a:extLst>
            </p:cNvPr>
            <p:cNvCxnSpPr/>
            <p:nvPr/>
          </p:nvCxnSpPr>
          <p:spPr>
            <a:xfrm flipH="1">
              <a:off x="5121835" y="5184328"/>
              <a:ext cx="498488" cy="331887"/>
            </a:xfrm>
            <a:prstGeom prst="straightConnector1">
              <a:avLst/>
            </a:prstGeom>
            <a:grpFill/>
            <a:ln w="38100" cap="flat" cmpd="sng" algn="ctr">
              <a:solidFill>
                <a:srgbClr val="000000"/>
              </a:solidFill>
              <a:prstDash val="solid"/>
              <a:miter lim="800000"/>
              <a:tailEnd type="triangle"/>
            </a:ln>
            <a:effectLst/>
          </p:spPr>
        </p:cxnSp>
        <p:cxnSp>
          <p:nvCxnSpPr>
            <p:cNvPr id="187" name="Straight Arrow Connector 186">
              <a:extLst>
                <a:ext uri="{FF2B5EF4-FFF2-40B4-BE49-F238E27FC236}">
                  <a16:creationId xmlns:a16="http://schemas.microsoft.com/office/drawing/2014/main" id="{25E6A9BC-CB47-4838-A144-739307E7AE56}"/>
                </a:ext>
              </a:extLst>
            </p:cNvPr>
            <p:cNvCxnSpPr/>
            <p:nvPr/>
          </p:nvCxnSpPr>
          <p:spPr>
            <a:xfrm>
              <a:off x="5148944" y="5581663"/>
              <a:ext cx="259158" cy="0"/>
            </a:xfrm>
            <a:prstGeom prst="straightConnector1">
              <a:avLst/>
            </a:prstGeom>
            <a:grpFill/>
            <a:ln w="38100" cap="flat" cmpd="sng" algn="ctr">
              <a:solidFill>
                <a:srgbClr val="000000"/>
              </a:solidFill>
              <a:prstDash val="solid"/>
              <a:miter lim="800000"/>
              <a:tailEnd type="triangle"/>
            </a:ln>
            <a:effectLst/>
          </p:spPr>
        </p:cxnSp>
        <p:sp>
          <p:nvSpPr>
            <p:cNvPr id="188" name="Rectangle 187">
              <a:extLst>
                <a:ext uri="{FF2B5EF4-FFF2-40B4-BE49-F238E27FC236}">
                  <a16:creationId xmlns:a16="http://schemas.microsoft.com/office/drawing/2014/main" id="{4FCE674F-A270-41B6-85BD-7E585E02A794}"/>
                </a:ext>
              </a:extLst>
            </p:cNvPr>
            <p:cNvSpPr/>
            <p:nvPr/>
          </p:nvSpPr>
          <p:spPr>
            <a:xfrm>
              <a:off x="4778719" y="4715507"/>
              <a:ext cx="1026591" cy="958712"/>
            </a:xfrm>
            <a:prstGeom prst="rect">
              <a:avLst/>
            </a:prstGeom>
            <a:noFill/>
            <a:ln w="127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6278844A-B385-4435-B30B-981B7994FB6C}"/>
                    </a:ext>
                  </a:extLst>
                </p:cNvPr>
                <p:cNvSpPr txBox="1"/>
                <p:nvPr/>
              </p:nvSpPr>
              <p:spPr>
                <a:xfrm>
                  <a:off x="4992961" y="4360811"/>
                  <a:ext cx="742557" cy="394219"/>
                </a:xfrm>
                <a:prstGeom prst="rect">
                  <a:avLst/>
                </a:prstGeom>
                <a:noFill/>
                <a:ln>
                  <a:noFill/>
                </a:ln>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900" b="0" i="1" u="none" strike="noStrike" kern="0" cap="none" spc="0" normalizeH="0" baseline="0" noProof="0" smtClean="0">
                                <a:ln>
                                  <a:noFill/>
                                </a:ln>
                                <a:solidFill>
                                  <a:srgbClr val="000000"/>
                                </a:solidFill>
                                <a:effectLst/>
                                <a:uLnTx/>
                                <a:uFillTx/>
                                <a:latin typeface="Cambria Math" charset="0"/>
                              </a:rPr>
                              <m:t>𝒯</m:t>
                            </m:r>
                          </m:e>
                          <m:sub>
                            <m:r>
                              <a:rPr kumimoji="0" lang="en-US" sz="900" b="0" i="1" u="none" strike="noStrike" kern="0" cap="none" spc="0" normalizeH="0" baseline="0" noProof="0" smtClean="0">
                                <a:ln>
                                  <a:noFill/>
                                </a:ln>
                                <a:solidFill>
                                  <a:srgbClr val="000000"/>
                                </a:solidFill>
                                <a:effectLst/>
                                <a:uLnTx/>
                                <a:uFillTx/>
                                <a:latin typeface="Cambria Math" charset="0"/>
                              </a:rPr>
                              <m:t>𝑡𝑒𝑠𝑡</m:t>
                            </m:r>
                          </m:sub>
                        </m:sSub>
                      </m:oMath>
                    </m:oMathPara>
                  </a14:m>
                  <a:endParaRPr kumimoji="0" lang="en-US" sz="900" b="0" i="0" u="none" strike="noStrike" kern="0" cap="none" spc="0" normalizeH="0" baseline="0" noProof="0" dirty="0">
                    <a:ln>
                      <a:noFill/>
                    </a:ln>
                    <a:solidFill>
                      <a:srgbClr val="000000"/>
                    </a:solidFill>
                    <a:effectLst/>
                    <a:uLnTx/>
                    <a:uFillTx/>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 name="Slide Number Placeholder 1">
            <a:extLst>
              <a:ext uri="{FF2B5EF4-FFF2-40B4-BE49-F238E27FC236}">
                <a16:creationId xmlns:a16="http://schemas.microsoft.com/office/drawing/2014/main" id="{E9AE5C76-5F34-408E-A268-85910D018069}"/>
              </a:ext>
            </a:extLst>
          </p:cNvPr>
          <p:cNvSpPr>
            <a:spLocks noGrp="1"/>
          </p:cNvSpPr>
          <p:nvPr>
            <p:ph type="sldNum" sz="quarter" idx="11"/>
          </p:nvPr>
        </p:nvSpPr>
        <p:spPr/>
        <p:txBody>
          <a:bodyPr/>
          <a:lstStyle/>
          <a:p>
            <a:fld id="{BDF588C3-71D6-5D45-B118-1C664482E1C2}" type="slidenum">
              <a:rPr lang="en-US" smtClean="0"/>
              <a:t>37</a:t>
            </a:fld>
            <a:endParaRPr lang="en-US"/>
          </a:p>
        </p:txBody>
      </p:sp>
    </p:spTree>
    <p:extLst>
      <p:ext uri="{BB962C8B-B14F-4D97-AF65-F5344CB8AC3E}">
        <p14:creationId xmlns:p14="http://schemas.microsoft.com/office/powerpoint/2010/main" val="347056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38</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3930438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 </a:t>
            </a:r>
            <a:r>
              <a:rPr lang="en-US" sz="2400" dirty="0"/>
              <a:t>[EMNLP’19 + In </a:t>
            </a:r>
            <a:r>
              <a:rPr lang="en-US" sz="2400" dirty="0" err="1"/>
              <a:t>Submision</a:t>
            </a:r>
            <a:r>
              <a:rPr lang="en-US" sz="2400" dirty="0"/>
              <a:t>]</a:t>
            </a:r>
            <a:endParaRPr lang="en-US" dirty="0"/>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39</a:t>
            </a:fld>
            <a:endParaRPr lang="en-US" dirty="0"/>
          </a:p>
        </p:txBody>
      </p:sp>
    </p:spTree>
    <p:extLst>
      <p:ext uri="{BB962C8B-B14F-4D97-AF65-F5344CB8AC3E}">
        <p14:creationId xmlns:p14="http://schemas.microsoft.com/office/powerpoint/2010/main" val="16983146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865599" y="20647"/>
            <a:ext cx="10972800" cy="924806"/>
          </a:xfrm>
        </p:spPr>
        <p:txBody>
          <a:bodyPr/>
          <a:lstStyle/>
          <a:p>
            <a:r>
              <a:rPr lang="en-US" dirty="0"/>
              <a:t>Communication (</a:t>
            </a:r>
            <a:r>
              <a:rPr lang="en-US" dirty="0" err="1"/>
              <a:t>CwC</a:t>
            </a:r>
            <a:r>
              <a:rPr lang="en-US" dirty="0"/>
              <a:t> Project, 2017-2020)</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College</a:t>
            </a:r>
            <a:r>
              <a:rPr lang="en-US" dirty="0">
                <a:solidFill>
                  <a:schemeClr val="tx1">
                    <a:lumMod val="75000"/>
                    <a:lumOff val="2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Helvetica Neue" charset="0"/>
                <a:ea typeface="Helvetica Neue" charset="0"/>
                <a:cs typeface="Helvetica Neue" charset="0"/>
              </a:rPr>
              <a:t>Bill in North Carolina</a:t>
            </a:r>
            <a:r>
              <a:rPr lang="en-US" dirty="0">
                <a:solidFill>
                  <a:schemeClr val="tx1">
                    <a:lumMod val="75000"/>
                    <a:lumOff val="2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B050"/>
                </a:solidFill>
                <a:latin typeface="Helvetica Neue" charset="0"/>
                <a:ea typeface="Helvetica Neue" charset="0"/>
                <a:cs typeface="Helvetica Neue" charset="0"/>
              </a:rPr>
              <a:t>Duke in North Carolina</a:t>
            </a:r>
            <a:r>
              <a:rPr lang="en-US" dirty="0">
                <a:solidFill>
                  <a:schemeClr val="tx1">
                    <a:lumMod val="75000"/>
                    <a:lumOff val="25000"/>
                  </a:schemeClr>
                </a:solidFill>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2"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lumMod val="75000"/>
                  </a:schemeClr>
                </a:solidFill>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40</a:t>
            </a:fld>
            <a:endParaRPr lang="en-US" dirty="0"/>
          </a:p>
        </p:txBody>
      </p:sp>
    </p:spTree>
    <p:extLst>
      <p:ext uri="{BB962C8B-B14F-4D97-AF65-F5344CB8AC3E}">
        <p14:creationId xmlns:p14="http://schemas.microsoft.com/office/powerpoint/2010/main" val="3005599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30" grpId="0" animBg="1"/>
      <p:bldP spid="64" grpId="0" animBg="1"/>
      <p:bldP spid="68" grpId="0" animBg="1"/>
      <p:bldP spid="69" grpId="0" animBg="1"/>
      <p:bldP spid="70" grpId="0" animBg="1"/>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Join Google</a:t>
            </a:r>
            <a:r>
              <a:rPr lang="en-US" dirty="0">
                <a:solidFill>
                  <a:schemeClr val="tx1">
                    <a:lumMod val="75000"/>
                    <a:lumOff val="2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75000"/>
                  </a:schemeClr>
                </a:solidFill>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41</a:t>
            </a:fld>
            <a:endParaRPr lang="en-US" dirty="0"/>
          </a:p>
        </p:txBody>
      </p:sp>
    </p:spTree>
    <p:extLst>
      <p:ext uri="{BB962C8B-B14F-4D97-AF65-F5344CB8AC3E}">
        <p14:creationId xmlns:p14="http://schemas.microsoft.com/office/powerpoint/2010/main" val="22770954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NBA Finals</a:t>
            </a:r>
            <a:r>
              <a:rPr lang="en-US" dirty="0">
                <a:solidFill>
                  <a:schemeClr val="tx1">
                    <a:lumMod val="75000"/>
                    <a:lumOff val="25000"/>
                  </a:schemeClr>
                </a:solidFill>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Join Google</a:t>
            </a:r>
            <a:r>
              <a:rPr lang="en-US" dirty="0">
                <a:solidFill>
                  <a:schemeClr val="bg1">
                    <a:lumMod val="8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42</a:t>
            </a:fld>
            <a:endParaRPr lang="en-US" dirty="0"/>
          </a:p>
        </p:txBody>
      </p:sp>
    </p:spTree>
    <p:extLst>
      <p:ext uri="{BB962C8B-B14F-4D97-AF65-F5344CB8AC3E}">
        <p14:creationId xmlns:p14="http://schemas.microsoft.com/office/powerpoint/2010/main" val="38008257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t>Temporal Common Sense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NBA Finals</a:t>
            </a:r>
            <a:r>
              <a:rPr lang="en-US" dirty="0">
                <a:solidFill>
                  <a:schemeClr val="bg1">
                    <a:lumMod val="85000"/>
                  </a:schemeClr>
                </a:solidFill>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College</a:t>
            </a:r>
            <a:r>
              <a:rPr lang="en-US" dirty="0">
                <a:solidFill>
                  <a:schemeClr val="bg1">
                    <a:lumMod val="85000"/>
                  </a:schemeClr>
                </a:solidFill>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Helvetica Neue" charset="0"/>
                <a:ea typeface="Helvetica Neue" charset="0"/>
                <a:cs typeface="Helvetica Neue" charset="0"/>
              </a:rPr>
              <a:t>Visit Alma Mater</a:t>
            </a:r>
            <a:r>
              <a:rPr lang="en-US" dirty="0">
                <a:solidFill>
                  <a:schemeClr val="tx1">
                    <a:lumMod val="75000"/>
                    <a:lumOff val="25000"/>
                  </a:schemeClr>
                </a:solidFill>
                <a:latin typeface="Helvetica Neue" charset="0"/>
                <a:ea typeface="Helvetica Neue" charset="0"/>
                <a:cs typeface="Helvetica Neue" charset="0"/>
              </a:rPr>
              <a:t>: 0-2 times per year, 0-2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Helvetica Neue" charset="0"/>
                <a:ea typeface="Helvetica Neue" charset="0"/>
                <a:cs typeface="Helvetica Neue" charset="0"/>
              </a:rPr>
              <a:t>Attend basketball games</a:t>
            </a:r>
            <a:r>
              <a:rPr lang="en-US" dirty="0">
                <a:solidFill>
                  <a:schemeClr val="tx1">
                    <a:lumMod val="75000"/>
                    <a:lumOff val="25000"/>
                  </a:schemeClr>
                </a:solidFill>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Bill in North Carolina</a:t>
            </a:r>
            <a:r>
              <a:rPr lang="en-US" dirty="0">
                <a:solidFill>
                  <a:schemeClr val="bg1">
                    <a:lumMod val="85000"/>
                  </a:schemeClr>
                </a:solidFill>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Duke in North Carolina</a:t>
            </a:r>
            <a:r>
              <a:rPr lang="en-US" dirty="0">
                <a:solidFill>
                  <a:schemeClr val="bg1">
                    <a:lumMod val="85000"/>
                  </a:schemeClr>
                </a:solidFill>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Typical</a:t>
            </a:r>
            <a:r>
              <a:rPr lang="en-US" sz="1200" dirty="0">
                <a:solidFill>
                  <a:schemeClr val="accent4">
                    <a:lumMod val="75000"/>
                  </a:schemeClr>
                </a:solidFill>
                <a:latin typeface="Helvetica Neue" charset="0"/>
                <a:ea typeface="Helvetica Neue" charset="0"/>
                <a:cs typeface="Helvetica Neue" charset="0"/>
              </a:rPr>
              <a:t> </a:t>
            </a:r>
            <a:r>
              <a:rPr lang="en-US" sz="1200" dirty="0">
                <a:solidFill>
                  <a:schemeClr val="bg1">
                    <a:lumMod val="85000"/>
                  </a:schemeClr>
                </a:solidFill>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6">
                    <a:lumMod val="75000"/>
                  </a:schemeClr>
                </a:solidFill>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lumMod val="85000"/>
                  </a:schemeClr>
                </a:solidFill>
                <a:latin typeface="Helvetica Neue" charset="0"/>
                <a:ea typeface="Helvetica Neue" charset="0"/>
                <a:cs typeface="Helvetica Neue" charset="0"/>
              </a:rPr>
              <a:t>Join Google</a:t>
            </a:r>
            <a:r>
              <a:rPr lang="en-US" dirty="0">
                <a:solidFill>
                  <a:schemeClr val="bg1">
                    <a:lumMod val="85000"/>
                  </a:schemeClr>
                </a:solidFill>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lumMod val="75000"/>
                  </a:schemeClr>
                </a:solidFill>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43</a:t>
            </a:fld>
            <a:endParaRPr lang="en-US" dirty="0"/>
          </a:p>
        </p:txBody>
      </p:sp>
    </p:spTree>
    <p:extLst>
      <p:ext uri="{BB962C8B-B14F-4D97-AF65-F5344CB8AC3E}">
        <p14:creationId xmlns:p14="http://schemas.microsoft.com/office/powerpoint/2010/main" val="606017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66" grpId="0" animBg="1"/>
      <p:bldP spid="67" grpId="0" animBg="1"/>
      <p:bldP spid="9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406525"/>
            <a:ext cx="2649538" cy="4394200"/>
          </a:xfrm>
        </p:spPr>
        <p:txBody>
          <a:bodyPr>
            <a:noAutofit/>
          </a:bodyPr>
          <a:lstStyle/>
          <a:p>
            <a:pPr marL="285750" indent="-285750">
              <a:spcBef>
                <a:spcPts val="0"/>
              </a:spcBef>
              <a:buFont typeface="Wingdings" panose="05000000000000000000" pitchFamily="2" charset="2"/>
              <a:buChar char="§"/>
            </a:pPr>
            <a:r>
              <a:rPr lang="en-US" sz="1600" b="1" dirty="0">
                <a:latin typeface="Calibri" panose="020F0502020204030204" pitchFamily="34" charset="0"/>
                <a:cs typeface="Calibri" panose="020F0502020204030204" pitchFamily="34" charset="0"/>
              </a:rPr>
              <a:t>A new QA data set that addresses some temporal reasoning tasks. (Along with a baseline approach)</a:t>
            </a:r>
          </a:p>
          <a:p>
            <a:pPr marL="285750" indent="-285750">
              <a:buFont typeface="Wingdings" panose="05000000000000000000" pitchFamily="2" charset="2"/>
              <a:buChar char="§"/>
            </a:pPr>
            <a:endParaRPr lang="en-US" sz="16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en-US" sz="1600" dirty="0">
              <a:latin typeface="Calibri" panose="020F0502020204030204" pitchFamily="34" charset="0"/>
              <a:cs typeface="Calibri" panose="020F0502020204030204" pitchFamily="34" charset="0"/>
            </a:endParaRPr>
          </a:p>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2"/>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lumMod val="75000"/>
                    <a:lumOff val="25000"/>
                  </a:srgbClr>
                </a:solidFill>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479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lumMod val="75000"/>
                    <a:lumOff val="25000"/>
                  </a:srgbClr>
                </a:solidFill>
                <a:latin typeface="Calibri" panose="020F0502020204030204" pitchFamily="34" charset="0"/>
                <a:ea typeface="Helvetica Neue" charset="0"/>
                <a:cs typeface="Calibri" panose="020F0502020204030204" pitchFamily="34" charset="0"/>
                <a:sym typeface="Arial"/>
              </a:rPr>
              <a:t>Typical Time</a:t>
            </a:r>
          </a:p>
        </p:txBody>
      </p:sp>
      <p:sp>
        <p:nvSpPr>
          <p:cNvPr id="12" name="Google Shape;305;p11">
            <a:extLst>
              <a:ext uri="{FF2B5EF4-FFF2-40B4-BE49-F238E27FC236}">
                <a16:creationId xmlns:a16="http://schemas.microsoft.com/office/drawing/2014/main" id="{154F32D6-C714-394A-9060-DBDDFFAA2660}"/>
              </a:ext>
            </a:extLst>
          </p:cNvPr>
          <p:cNvSpPr txBox="1">
            <a:spLocks/>
          </p:cNvSpPr>
          <p:nvPr/>
        </p:nvSpPr>
        <p:spPr>
          <a:xfrm>
            <a:off x="7981950" y="6306248"/>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kern="0"/>
              <a:pPr algn="r"/>
              <a:t>44</a:t>
            </a:fld>
            <a:endParaRPr lang="en-US" kern="0"/>
          </a:p>
        </p:txBody>
      </p:sp>
    </p:spTree>
    <p:extLst>
      <p:ext uri="{BB962C8B-B14F-4D97-AF65-F5344CB8AC3E}">
        <p14:creationId xmlns:p14="http://schemas.microsoft.com/office/powerpoint/2010/main" val="29643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r>
              <a:rPr lang="en-US" sz="1000" dirty="0">
                <a:solidFill>
                  <a:schemeClr val="bg2">
                    <a:lumMod val="50000"/>
                  </a:schemeClr>
                </a:solidFill>
              </a:rPr>
              <a:t>ESIM: Enhanced LSTM for Natural Language Inference (Chen et al., 2016)</a:t>
            </a:r>
          </a:p>
          <a:p>
            <a:r>
              <a:rPr lang="en-US" sz="1000" dirty="0" err="1">
                <a:solidFill>
                  <a:schemeClr val="bg2">
                    <a:lumMod val="50000"/>
                  </a:schemeClr>
                </a:solidFill>
              </a:rPr>
              <a:t>GloVe</a:t>
            </a:r>
            <a:r>
              <a:rPr lang="en-US" sz="1000" dirty="0">
                <a:solidFill>
                  <a:schemeClr val="bg2">
                    <a:lumMod val="50000"/>
                  </a:schemeClr>
                </a:solidFill>
              </a:rPr>
              <a:t>: Global Vectors for Word Representation (Pennington et al., 2014)</a:t>
            </a:r>
          </a:p>
          <a:p>
            <a:r>
              <a:rPr lang="en-US" sz="1000" dirty="0" err="1">
                <a:solidFill>
                  <a:schemeClr val="bg2">
                    <a:lumMod val="50000"/>
                  </a:schemeClr>
                </a:solidFill>
              </a:rPr>
              <a:t>ELMo</a:t>
            </a:r>
            <a:r>
              <a:rPr lang="en-US" sz="1000" dirty="0">
                <a:solidFill>
                  <a:schemeClr val="bg2">
                    <a:lumMod val="50000"/>
                  </a:schemeClr>
                </a:solidFill>
              </a:rPr>
              <a:t>: Deep contextualized word representations (Peters et al., 2018)</a:t>
            </a:r>
          </a:p>
          <a:p>
            <a:r>
              <a:rPr lang="en-US" sz="1000" dirty="0">
                <a:solidFill>
                  <a:schemeClr val="bg2">
                    <a:lumMod val="50000"/>
                  </a:schemeClr>
                </a:solidFill>
              </a:rPr>
              <a:t>BERT: BERT: Pre-training of Deep Bidirectional Transformers for Language Understanding (Devlin et al., 2019)</a:t>
            </a:r>
          </a:p>
          <a:p>
            <a:r>
              <a:rPr lang="en-US" sz="1000" dirty="0" err="1">
                <a:solidFill>
                  <a:schemeClr val="bg2">
                    <a:lumMod val="50000"/>
                  </a:schemeClr>
                </a:solidFill>
              </a:rPr>
              <a:t>RoBERTa</a:t>
            </a:r>
            <a:r>
              <a:rPr lang="en-US" sz="1000" dirty="0">
                <a:solidFill>
                  <a:schemeClr val="bg2">
                    <a:lumMod val="50000"/>
                  </a:schemeClr>
                </a:solidFill>
              </a:rPr>
              <a:t>: A Robustly Optimized BERT Pretraining Approach (Liu et al., 2019)</a:t>
            </a:r>
          </a:p>
          <a:p>
            <a:endParaRPr lang="en-US" sz="1000" dirty="0">
              <a:solidFill>
                <a:schemeClr val="bg2">
                  <a:lumMod val="50000"/>
                </a:schemeClr>
              </a:solidFil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fld id="{BDF588C3-71D6-5D45-B118-1C664482E1C2}" type="slidenum">
              <a:rPr lang="en-US" smtClean="0"/>
              <a:t>45</a:t>
            </a:fld>
            <a:endParaRPr lang="en-US" dirty="0"/>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solidFill>
                  <a:schemeClr val="tx1">
                    <a:lumMod val="75000"/>
                    <a:lumOff val="25000"/>
                  </a:schemeClr>
                </a:solidFill>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5" y="2464792"/>
            <a:ext cx="5650416" cy="1095531"/>
          </a:xfrm>
          <a:prstGeom prst="rect">
            <a:avLst/>
          </a:prstGeom>
          <a:solidFill>
            <a:srgbClr val="FFFFCC"/>
          </a:solidFill>
          <a:ln>
            <a:solidFill>
              <a:schemeClr val="accent2"/>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buFont typeface="Wingdings" panose="05000000000000000000" pitchFamily="2" charset="2"/>
              <a:buChar char="q"/>
            </a:pPr>
            <a:r>
              <a:rPr lang="en-US" sz="1600" dirty="0">
                <a:latin typeface="Calibri" panose="020F0502020204030204" pitchFamily="34" charset="0"/>
                <a:cs typeface="Calibri" panose="020F0502020204030204" pitchFamily="34" charset="0"/>
              </a:rPr>
              <a:t>It’s important to be careful when evaluating LM-based results.</a:t>
            </a:r>
          </a:p>
          <a:p>
            <a:pPr>
              <a:buFont typeface="Wingdings" panose="05000000000000000000" pitchFamily="2" charset="2"/>
              <a:buChar char="q"/>
            </a:pPr>
            <a:r>
              <a:rPr lang="en-US" sz="1600" dirty="0">
                <a:latin typeface="Calibri" panose="020F0502020204030204" pitchFamily="34" charset="0"/>
                <a:cs typeface="Calibri" panose="020F0502020204030204" pitchFamily="34" charset="0"/>
              </a:rPr>
              <a:t>We have multiple versions of each question, addressing related aspects. We count it as </a:t>
            </a:r>
            <a:r>
              <a:rPr lang="en-US" sz="1600" b="1" dirty="0">
                <a:latin typeface="Calibri" panose="020F0502020204030204" pitchFamily="34" charset="0"/>
                <a:cs typeface="Calibri" panose="020F0502020204030204" pitchFamily="34" charset="0"/>
              </a:rPr>
              <a:t>YES only if ALL questions are answered correctly. </a:t>
            </a:r>
          </a:p>
        </p:txBody>
      </p:sp>
    </p:spTree>
    <p:extLst>
      <p:ext uri="{BB962C8B-B14F-4D97-AF65-F5344CB8AC3E}">
        <p14:creationId xmlns:p14="http://schemas.microsoft.com/office/powerpoint/2010/main" val="2107718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406525"/>
            <a:ext cx="2649538" cy="4394200"/>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A new QA data set that addresses some temporal reasoning tasks. (Along with a baseline approach)</a:t>
            </a:r>
          </a:p>
          <a:p>
            <a:pPr marL="285750" indent="-285750">
              <a:buFont typeface="Wingdings" panose="05000000000000000000" pitchFamily="2" charset="2"/>
              <a:buChar char="§"/>
            </a:pPr>
            <a:endParaRPr lang="en-US" sz="16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endParaRPr lang="en-US" sz="1600" dirty="0">
              <a:latin typeface="Calibri" panose="020F0502020204030204" pitchFamily="34" charset="0"/>
              <a:cs typeface="Calibri" panose="020F0502020204030204" pitchFamily="34" charset="0"/>
            </a:endParaRPr>
          </a:p>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2"/>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lumMod val="75000"/>
                    <a:lumOff val="25000"/>
                  </a:srgbClr>
                </a:solidFill>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4798"/>
            <a:ext cx="1725420" cy="463634"/>
          </a:xfrm>
          <a:prstGeom prst="rightArrow">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lumMod val="75000"/>
                    <a:lumOff val="25000"/>
                  </a:srgbClr>
                </a:solidFill>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154139" y="1406041"/>
            <a:ext cx="2307217" cy="2319798"/>
          </a:xfrm>
          <a:prstGeom prst="rect">
            <a:avLst/>
          </a:prstGeom>
          <a:solidFill>
            <a:srgbClr val="FFFFCC"/>
          </a:solidFill>
          <a:ln>
            <a:solidFill>
              <a:schemeClr val="accent2"/>
            </a:solidFill>
          </a:ln>
        </p:spPr>
        <p:txBody>
          <a:bodyPr wrap="square">
            <a:noAutofit/>
          </a:bodyPr>
          <a:lstStyle/>
          <a:p>
            <a:pPr>
              <a:buClr>
                <a:srgbClr val="000000"/>
              </a:buClr>
            </a:pPr>
            <a:r>
              <a:rPr lang="en-US" sz="1400" kern="0" dirty="0">
                <a:solidFill>
                  <a:srgbClr val="000000"/>
                </a:solidFill>
                <a:latin typeface="Calibri" panose="020F0502020204030204" pitchFamily="34" charset="0"/>
                <a:cs typeface="Calibri" panose="020F0502020204030204" pitchFamily="34" charset="0"/>
                <a:sym typeface="Arial"/>
              </a:rPr>
              <a:t>The results of BERT-based models are </a:t>
            </a:r>
            <a:r>
              <a:rPr lang="en-US" sz="1400" b="1" kern="0" dirty="0">
                <a:solidFill>
                  <a:srgbClr val="000000"/>
                </a:solidFill>
                <a:latin typeface="Calibri" panose="020F0502020204030204" pitchFamily="34" charset="0"/>
                <a:cs typeface="Calibri" panose="020F0502020204030204" pitchFamily="34" charset="0"/>
                <a:sym typeface="Arial"/>
              </a:rPr>
              <a:t>very low</a:t>
            </a:r>
            <a:r>
              <a:rPr lang="en-US" sz="1400" kern="0" dirty="0">
                <a:solidFill>
                  <a:srgbClr val="000000"/>
                </a:solidFill>
                <a:latin typeface="Calibri" panose="020F0502020204030204" pitchFamily="34" charset="0"/>
                <a:cs typeface="Calibri" panose="020F0502020204030204" pitchFamily="34" charset="0"/>
                <a:sym typeface="Arial"/>
              </a:rPr>
              <a:t>. Not surprising given the need to have </a:t>
            </a:r>
            <a:r>
              <a:rPr lang="en-US" sz="1400" b="1" kern="0" dirty="0">
                <a:solidFill>
                  <a:srgbClr val="000000"/>
                </a:solidFill>
                <a:latin typeface="Calibri" panose="020F0502020204030204" pitchFamily="34" charset="0"/>
                <a:cs typeface="Calibri" panose="020F0502020204030204" pitchFamily="34" charset="0"/>
                <a:sym typeface="Arial"/>
              </a:rPr>
              <a:t>commonsense</a:t>
            </a:r>
            <a:r>
              <a:rPr lang="en-US" sz="1400" kern="0" dirty="0">
                <a:solidFill>
                  <a:srgbClr val="000000"/>
                </a:solidFill>
                <a:latin typeface="Calibri" panose="020F0502020204030204" pitchFamily="34" charset="0"/>
                <a:cs typeface="Calibri" panose="020F0502020204030204" pitchFamily="34" charset="0"/>
                <a:sym typeface="Arial"/>
              </a:rPr>
              <a:t> to address these challenges.</a:t>
            </a:r>
          </a:p>
          <a:p>
            <a:pPr>
              <a:buClr>
                <a:srgbClr val="000000"/>
              </a:buClr>
            </a:pPr>
            <a:endParaRPr lang="en-US" sz="1400" kern="0" dirty="0">
              <a:solidFill>
                <a:srgbClr val="000000"/>
              </a:solidFill>
              <a:latin typeface="Calibri" panose="020F0502020204030204" pitchFamily="34" charset="0"/>
              <a:cs typeface="Calibri" panose="020F0502020204030204" pitchFamily="34" charset="0"/>
              <a:sym typeface="Arial"/>
            </a:endParaRPr>
          </a:p>
          <a:p>
            <a:pPr>
              <a:buClr>
                <a:srgbClr val="000000"/>
              </a:buClr>
            </a:pPr>
            <a:r>
              <a:rPr lang="en-US" sz="1400" kern="0" dirty="0">
                <a:solidFill>
                  <a:srgbClr val="000000"/>
                </a:solidFill>
                <a:latin typeface="Calibri" panose="020F0502020204030204" pitchFamily="34" charset="0"/>
                <a:cs typeface="Calibri" panose="020F0502020204030204" pitchFamily="34" charset="0"/>
                <a:sym typeface="Arial"/>
              </a:rPr>
              <a:t>Perhaps more importantly, it illustrates the need to </a:t>
            </a:r>
            <a:r>
              <a:rPr lang="en-US" sz="1400" b="1" kern="0" dirty="0">
                <a:solidFill>
                  <a:srgbClr val="000000"/>
                </a:solidFill>
                <a:latin typeface="Calibri" panose="020F0502020204030204" pitchFamily="34" charset="0"/>
                <a:cs typeface="Calibri" panose="020F0502020204030204" pitchFamily="34" charset="0"/>
                <a:sym typeface="Arial"/>
              </a:rPr>
              <a:t>decompose</a:t>
            </a:r>
            <a:r>
              <a:rPr lang="en-US" sz="1400" kern="0" dirty="0">
                <a:solidFill>
                  <a:srgbClr val="000000"/>
                </a:solidFill>
                <a:latin typeface="Calibri" panose="020F0502020204030204" pitchFamily="34" charset="0"/>
                <a:cs typeface="Calibri" panose="020F0502020204030204" pitchFamily="34" charset="0"/>
                <a:sym typeface="Arial"/>
              </a:rPr>
              <a:t>, and know how to </a:t>
            </a:r>
            <a:r>
              <a:rPr lang="en-US" sz="1400" b="1" kern="0" dirty="0">
                <a:solidFill>
                  <a:srgbClr val="000000"/>
                </a:solidFill>
                <a:latin typeface="Calibri" panose="020F0502020204030204" pitchFamily="34" charset="0"/>
                <a:cs typeface="Calibri" panose="020F0502020204030204" pitchFamily="34" charset="0"/>
                <a:sym typeface="Arial"/>
              </a:rPr>
              <a:t>incorporate knowledge</a:t>
            </a:r>
            <a:r>
              <a:rPr lang="en-US" sz="1400" kern="0" dirty="0">
                <a:solidFill>
                  <a:srgbClr val="000000"/>
                </a:solidFill>
                <a:latin typeface="Calibri" panose="020F0502020204030204" pitchFamily="34" charset="0"/>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151927" y="4294605"/>
            <a:ext cx="2307217" cy="575944"/>
          </a:xfrm>
          <a:prstGeom prst="rect">
            <a:avLst/>
          </a:prstGeom>
          <a:solidFill>
            <a:srgbClr val="FFFFCC"/>
          </a:solidFill>
          <a:ln>
            <a:solidFill>
              <a:schemeClr val="accent2"/>
            </a:solidFill>
          </a:ln>
        </p:spPr>
        <p:txBody>
          <a:bodyPr wrap="square">
            <a:noAutofit/>
          </a:bodyPr>
          <a:lstStyle/>
          <a:p>
            <a:pPr>
              <a:buClr>
                <a:srgbClr val="000000"/>
              </a:buClr>
            </a:pPr>
            <a:r>
              <a:rPr lang="en-US" sz="1400" b="1" kern="0" dirty="0">
                <a:solidFill>
                  <a:srgbClr val="000000"/>
                </a:solidFill>
                <a:latin typeface="Calibri" panose="020F0502020204030204" pitchFamily="34" charset="0"/>
                <a:cs typeface="Calibri" panose="020F0502020204030204" pitchFamily="34" charset="0"/>
                <a:sym typeface="Arial"/>
              </a:rPr>
              <a:t>Will we make it to dinner before the movie? </a:t>
            </a:r>
          </a:p>
        </p:txBody>
      </p:sp>
      <p:sp>
        <p:nvSpPr>
          <p:cNvPr id="12" name="Google Shape;305;p11">
            <a:extLst>
              <a:ext uri="{FF2B5EF4-FFF2-40B4-BE49-F238E27FC236}">
                <a16:creationId xmlns:a16="http://schemas.microsoft.com/office/drawing/2014/main" id="{154F32D6-C714-394A-9060-DBDDFFAA2660}"/>
              </a:ext>
            </a:extLst>
          </p:cNvPr>
          <p:cNvSpPr txBox="1">
            <a:spLocks/>
          </p:cNvSpPr>
          <p:nvPr/>
        </p:nvSpPr>
        <p:spPr>
          <a:xfrm>
            <a:off x="7981950" y="6306248"/>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kern="0"/>
              <a:pPr algn="r"/>
              <a:t>46</a:t>
            </a:fld>
            <a:endParaRPr lang="en-US" kern="0"/>
          </a:p>
        </p:txBody>
      </p:sp>
    </p:spTree>
    <p:extLst>
      <p:ext uri="{BB962C8B-B14F-4D97-AF65-F5344CB8AC3E}">
        <p14:creationId xmlns:p14="http://schemas.microsoft.com/office/powerpoint/2010/main" val="27564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4B82-500A-44EA-972F-C1BAC1C81DE8}"/>
              </a:ext>
            </a:extLst>
          </p:cNvPr>
          <p:cNvSpPr>
            <a:spLocks noGrp="1"/>
          </p:cNvSpPr>
          <p:nvPr>
            <p:ph type="title"/>
          </p:nvPr>
        </p:nvSpPr>
        <p:spPr/>
        <p:txBody>
          <a:bodyPr/>
          <a:lstStyle/>
          <a:p>
            <a:r>
              <a:rPr lang="en-US" dirty="0"/>
              <a:t>Acquiring Temporal Commonsense</a:t>
            </a:r>
          </a:p>
        </p:txBody>
      </p:sp>
      <p:sp>
        <p:nvSpPr>
          <p:cNvPr id="3" name="Content Placeholder 2">
            <a:extLst>
              <a:ext uri="{FF2B5EF4-FFF2-40B4-BE49-F238E27FC236}">
                <a16:creationId xmlns:a16="http://schemas.microsoft.com/office/drawing/2014/main" id="{C5B9C8B9-E153-488E-A860-882D6749B468}"/>
              </a:ext>
            </a:extLst>
          </p:cNvPr>
          <p:cNvSpPr>
            <a:spLocks noGrp="1"/>
          </p:cNvSpPr>
          <p:nvPr>
            <p:ph idx="4294967295"/>
          </p:nvPr>
        </p:nvSpPr>
        <p:spPr>
          <a:xfrm>
            <a:off x="0" y="879475"/>
            <a:ext cx="3756025" cy="711200"/>
          </a:xfrm>
        </p:spPr>
        <p:txBody>
          <a:bodyPr anchor="t">
            <a:noAutofit/>
          </a:bodyPr>
          <a:lstStyle/>
          <a:p>
            <a:pPr>
              <a:lnSpc>
                <a:spcPct val="120000"/>
              </a:lnSpc>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Temporal order of events: </a:t>
            </a:r>
          </a:p>
          <a:p>
            <a:pPr lvl="1">
              <a:lnSpc>
                <a:spcPct val="12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[Ning et al. NAACL’2018]</a:t>
            </a:r>
          </a:p>
        </p:txBody>
      </p:sp>
      <p:grpSp>
        <p:nvGrpSpPr>
          <p:cNvPr id="5" name="Group 4">
            <a:extLst>
              <a:ext uri="{FF2B5EF4-FFF2-40B4-BE49-F238E27FC236}">
                <a16:creationId xmlns:a16="http://schemas.microsoft.com/office/drawing/2014/main" id="{4C3B2BD5-8B16-478F-A50F-74F7A4562BCF}"/>
              </a:ext>
            </a:extLst>
          </p:cNvPr>
          <p:cNvGrpSpPr/>
          <p:nvPr/>
        </p:nvGrpSpPr>
        <p:grpSpPr>
          <a:xfrm>
            <a:off x="901405" y="1633896"/>
            <a:ext cx="3881101" cy="1657752"/>
            <a:chOff x="3304404" y="567266"/>
            <a:chExt cx="5944372" cy="5711284"/>
          </a:xfrm>
        </p:grpSpPr>
        <p:graphicFrame>
          <p:nvGraphicFramePr>
            <p:cNvPr id="6" name="Chart 5">
              <a:extLst>
                <a:ext uri="{FF2B5EF4-FFF2-40B4-BE49-F238E27FC236}">
                  <a16:creationId xmlns:a16="http://schemas.microsoft.com/office/drawing/2014/main" id="{FB6D47A0-3B9F-42A2-A34B-CDAFE669C9C9}"/>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title="‰">
              <a:extLst>
                <a:ext uri="{FF2B5EF4-FFF2-40B4-BE49-F238E27FC236}">
                  <a16:creationId xmlns:a16="http://schemas.microsoft.com/office/drawing/2014/main" id="{7ADF6554-B164-406E-B8BC-C486E048541D}"/>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8" name="Picture 7">
            <a:extLst>
              <a:ext uri="{FF2B5EF4-FFF2-40B4-BE49-F238E27FC236}">
                <a16:creationId xmlns:a16="http://schemas.microsoft.com/office/drawing/2014/main" id="{EDE72D19-3110-4AC9-88BF-9FF6DCE5549B}"/>
              </a:ext>
            </a:extLst>
          </p:cNvPr>
          <p:cNvPicPr preferRelativeResize="0">
            <a:picLocks/>
          </p:cNvPicPr>
          <p:nvPr/>
        </p:nvPicPr>
        <p:blipFill>
          <a:blip r:embed="rId4"/>
          <a:stretch>
            <a:fillRect/>
          </a:stretch>
        </p:blipFill>
        <p:spPr>
          <a:xfrm>
            <a:off x="6411061" y="1592954"/>
            <a:ext cx="2295680" cy="1711437"/>
          </a:xfrm>
          <a:prstGeom prst="rect">
            <a:avLst/>
          </a:prstGeom>
          <a:ln>
            <a:solidFill>
              <a:srgbClr val="0000FF"/>
            </a:solidFill>
          </a:ln>
        </p:spPr>
      </p:pic>
      <p:pic>
        <p:nvPicPr>
          <p:cNvPr id="9" name="Picture 8">
            <a:extLst>
              <a:ext uri="{FF2B5EF4-FFF2-40B4-BE49-F238E27FC236}">
                <a16:creationId xmlns:a16="http://schemas.microsoft.com/office/drawing/2014/main" id="{C4B2BB25-7F0B-41E8-B97F-C141188973DF}"/>
              </a:ext>
            </a:extLst>
          </p:cNvPr>
          <p:cNvPicPr preferRelativeResize="0">
            <a:picLocks/>
          </p:cNvPicPr>
          <p:nvPr/>
        </p:nvPicPr>
        <p:blipFill>
          <a:blip r:embed="rId5"/>
          <a:stretch>
            <a:fillRect/>
          </a:stretch>
        </p:blipFill>
        <p:spPr>
          <a:xfrm>
            <a:off x="8808407" y="1592954"/>
            <a:ext cx="2402007" cy="1711437"/>
          </a:xfrm>
          <a:prstGeom prst="rect">
            <a:avLst/>
          </a:prstGeom>
          <a:ln>
            <a:solidFill>
              <a:srgbClr val="0000FF"/>
            </a:solidFill>
          </a:ln>
        </p:spPr>
      </p:pic>
      <p:sp>
        <p:nvSpPr>
          <p:cNvPr id="10" name="Rectangle 18">
            <a:extLst>
              <a:ext uri="{FF2B5EF4-FFF2-40B4-BE49-F238E27FC236}">
                <a16:creationId xmlns:a16="http://schemas.microsoft.com/office/drawing/2014/main" id="{4BDE289B-2C0E-4455-B763-8AEA5CEDDE04}"/>
              </a:ext>
            </a:extLst>
          </p:cNvPr>
          <p:cNvSpPr>
            <a:spLocks noChangeArrowheads="1"/>
          </p:cNvSpPr>
          <p:nvPr/>
        </p:nvSpPr>
        <p:spPr bwMode="auto">
          <a:xfrm>
            <a:off x="7037485" y="3404639"/>
            <a:ext cx="1042833" cy="253916"/>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buClr>
                <a:srgbClr val="000000"/>
              </a:buClr>
            </a:pPr>
            <a:r>
              <a:rPr lang="en-US" sz="1050" b="1" kern="0" dirty="0">
                <a:solidFill>
                  <a:srgbClr val="000000"/>
                </a:solidFill>
                <a:latin typeface="Calibri" panose="020F0502020204030204" pitchFamily="34" charset="0"/>
                <a:cs typeface="Calibri" panose="020F0502020204030204" pitchFamily="34" charset="0"/>
                <a:sym typeface="Arial"/>
              </a:rPr>
              <a:t>Typical Time</a:t>
            </a:r>
          </a:p>
        </p:txBody>
      </p:sp>
      <p:sp>
        <p:nvSpPr>
          <p:cNvPr id="11" name="Rectangle 18">
            <a:extLst>
              <a:ext uri="{FF2B5EF4-FFF2-40B4-BE49-F238E27FC236}">
                <a16:creationId xmlns:a16="http://schemas.microsoft.com/office/drawing/2014/main" id="{77BDF087-20B4-4FE2-8739-E72AD7C81F05}"/>
              </a:ext>
            </a:extLst>
          </p:cNvPr>
          <p:cNvSpPr>
            <a:spLocks noChangeArrowheads="1"/>
          </p:cNvSpPr>
          <p:nvPr/>
        </p:nvSpPr>
        <p:spPr bwMode="auto">
          <a:xfrm>
            <a:off x="9611624" y="3404639"/>
            <a:ext cx="795572" cy="253916"/>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buClr>
                <a:srgbClr val="000000"/>
              </a:buClr>
            </a:pPr>
            <a:r>
              <a:rPr lang="en-US" sz="1050" b="1" kern="0" dirty="0">
                <a:solidFill>
                  <a:srgbClr val="000000"/>
                </a:solidFill>
                <a:latin typeface="Calibri" panose="020F0502020204030204" pitchFamily="34" charset="0"/>
                <a:cs typeface="Calibri" panose="020F0502020204030204" pitchFamily="34" charset="0"/>
                <a:sym typeface="Arial"/>
              </a:rPr>
              <a:t>Duration</a:t>
            </a:r>
          </a:p>
        </p:txBody>
      </p:sp>
      <p:sp>
        <p:nvSpPr>
          <p:cNvPr id="12" name="Content Placeholder 2">
            <a:extLst>
              <a:ext uri="{FF2B5EF4-FFF2-40B4-BE49-F238E27FC236}">
                <a16:creationId xmlns:a16="http://schemas.microsoft.com/office/drawing/2014/main" id="{074FC6F9-D1A9-4667-8854-4574FCB63F84}"/>
              </a:ext>
            </a:extLst>
          </p:cNvPr>
          <p:cNvSpPr txBox="1">
            <a:spLocks/>
          </p:cNvSpPr>
          <p:nvPr/>
        </p:nvSpPr>
        <p:spPr bwMode="auto">
          <a:xfrm>
            <a:off x="5648136" y="879406"/>
            <a:ext cx="3755543" cy="593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457200" indent="-381000">
              <a:lnSpc>
                <a:spcPct val="120000"/>
              </a:lnSpc>
              <a:spcBef>
                <a:spcPts val="1000"/>
              </a:spcBef>
              <a:spcAft>
                <a:spcPts val="0"/>
              </a:spcAft>
              <a:buClr>
                <a:srgbClr val="000000"/>
              </a:buClr>
              <a:buSzPts val="2400"/>
              <a:buFont typeface="Wingdings" panose="05000000000000000000" pitchFamily="2" charset="2"/>
              <a:buChar char="§"/>
            </a:pPr>
            <a:r>
              <a:rPr lang="en-US" sz="1600" kern="0" dirty="0">
                <a:solidFill>
                  <a:srgbClr val="000000"/>
                </a:solidFill>
                <a:latin typeface="Calibri" panose="020F0502020204030204" pitchFamily="34" charset="0"/>
                <a:cs typeface="Calibri" panose="020F0502020204030204" pitchFamily="34" charset="0"/>
                <a:sym typeface="Arial"/>
              </a:rPr>
              <a:t>Distributions over quantities:</a:t>
            </a:r>
          </a:p>
          <a:p>
            <a:pPr marL="857250" lvl="2" indent="-381000">
              <a:lnSpc>
                <a:spcPct val="120000"/>
              </a:lnSpc>
              <a:spcBef>
                <a:spcPts val="0"/>
              </a:spcBef>
              <a:spcAft>
                <a:spcPts val="0"/>
              </a:spcAft>
              <a:buClr>
                <a:srgbClr val="000000"/>
              </a:buClr>
              <a:buSzPts val="2400"/>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[Elazar et al, ACL’19]</a:t>
            </a:r>
          </a:p>
        </p:txBody>
      </p:sp>
      <p:pic>
        <p:nvPicPr>
          <p:cNvPr id="13" name="Content Placeholder 5">
            <a:extLst>
              <a:ext uri="{FF2B5EF4-FFF2-40B4-BE49-F238E27FC236}">
                <a16:creationId xmlns:a16="http://schemas.microsoft.com/office/drawing/2014/main" id="{461296BD-9A71-47B5-A9FF-595999A86F21}"/>
              </a:ext>
            </a:extLst>
          </p:cNvPr>
          <p:cNvPicPr>
            <a:picLocks noChangeAspect="1"/>
          </p:cNvPicPr>
          <p:nvPr/>
        </p:nvPicPr>
        <p:blipFill>
          <a:blip r:embed="rId6"/>
          <a:stretch>
            <a:fillRect/>
          </a:stretch>
        </p:blipFill>
        <p:spPr bwMode="auto">
          <a:xfrm>
            <a:off x="1552729" y="4527266"/>
            <a:ext cx="3797945" cy="1768507"/>
          </a:xfrm>
          <a:prstGeom prst="rect">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descr="A close up of a map&#10;&#10;Description automatically generated">
            <a:extLst>
              <a:ext uri="{FF2B5EF4-FFF2-40B4-BE49-F238E27FC236}">
                <a16:creationId xmlns:a16="http://schemas.microsoft.com/office/drawing/2014/main" id="{5BF7F925-462B-4610-A3B3-5728936981DC}"/>
              </a:ext>
            </a:extLst>
          </p:cNvPr>
          <p:cNvPicPr>
            <a:picLocks noChangeAspect="1"/>
          </p:cNvPicPr>
          <p:nvPr/>
        </p:nvPicPr>
        <p:blipFill>
          <a:blip r:embed="rId7"/>
          <a:stretch>
            <a:fillRect/>
          </a:stretch>
        </p:blipFill>
        <p:spPr>
          <a:xfrm>
            <a:off x="7376641" y="4524064"/>
            <a:ext cx="3107401" cy="1768507"/>
          </a:xfrm>
          <a:prstGeom prst="rect">
            <a:avLst/>
          </a:prstGeom>
          <a:ln>
            <a:solidFill>
              <a:srgbClr val="0000FF"/>
            </a:solidFill>
          </a:ln>
        </p:spPr>
      </p:pic>
      <p:sp>
        <p:nvSpPr>
          <p:cNvPr id="16" name="Rectangle 15">
            <a:extLst>
              <a:ext uri="{FF2B5EF4-FFF2-40B4-BE49-F238E27FC236}">
                <a16:creationId xmlns:a16="http://schemas.microsoft.com/office/drawing/2014/main" id="{EE577EDF-A933-4159-86F6-56E2240DF421}"/>
              </a:ext>
            </a:extLst>
          </p:cNvPr>
          <p:cNvSpPr/>
          <p:nvPr/>
        </p:nvSpPr>
        <p:spPr>
          <a:xfrm>
            <a:off x="971682" y="1592954"/>
            <a:ext cx="3810823" cy="1711437"/>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50" kern="0" dirty="0">
              <a:solidFill>
                <a:srgbClr val="000000">
                  <a:lumMod val="75000"/>
                  <a:lumOff val="25000"/>
                </a:srgbClr>
              </a:solidFill>
              <a:latin typeface="Helvetica Neue" charset="0"/>
              <a:ea typeface="Helvetica Neue" charset="0"/>
              <a:cs typeface="Helvetica Neue" charset="0"/>
              <a:sym typeface="Arial"/>
            </a:endParaRPr>
          </a:p>
        </p:txBody>
      </p:sp>
      <p:sp>
        <p:nvSpPr>
          <p:cNvPr id="18" name="Content Placeholder 2">
            <a:extLst>
              <a:ext uri="{FF2B5EF4-FFF2-40B4-BE49-F238E27FC236}">
                <a16:creationId xmlns:a16="http://schemas.microsoft.com/office/drawing/2014/main" id="{137C0229-2B3B-CC45-8739-60B7C76CBF30}"/>
              </a:ext>
            </a:extLst>
          </p:cNvPr>
          <p:cNvSpPr txBox="1">
            <a:spLocks/>
          </p:cNvSpPr>
          <p:nvPr/>
        </p:nvSpPr>
        <p:spPr>
          <a:xfrm>
            <a:off x="413536" y="3404639"/>
            <a:ext cx="4937138" cy="10249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chemeClr val="dk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spcBef>
                <a:spcPts val="600"/>
              </a:spcBef>
              <a:buClr>
                <a:srgbClr val="000000"/>
              </a:buClr>
              <a:buFont typeface="Wingdings" panose="05000000000000000000" pitchFamily="2" charset="2"/>
              <a:buChar char="§"/>
            </a:pPr>
            <a:r>
              <a:rPr lang="en-US" sz="1800" kern="0" dirty="0">
                <a:solidFill>
                  <a:srgbClr val="000000"/>
                </a:solidFill>
                <a:latin typeface="Calibri" panose="020F0502020204030204" pitchFamily="34" charset="0"/>
                <a:cs typeface="Calibri" panose="020F0502020204030204" pitchFamily="34" charset="0"/>
              </a:rPr>
              <a:t>Jointly modeling multiple temporal aspects</a:t>
            </a:r>
          </a:p>
          <a:p>
            <a:pPr>
              <a:spcBef>
                <a:spcPts val="600"/>
              </a:spcBef>
              <a:buClr>
                <a:srgbClr val="000000"/>
              </a:buClr>
              <a:buFont typeface="Wingdings" panose="05000000000000000000" pitchFamily="2" charset="2"/>
              <a:buChar char="§"/>
            </a:pPr>
            <a:r>
              <a:rPr lang="en-US" sz="1800" kern="0" dirty="0">
                <a:solidFill>
                  <a:srgbClr val="000000"/>
                </a:solidFill>
                <a:latin typeface="Calibri" panose="020F0502020204030204" pitchFamily="34" charset="0"/>
                <a:cs typeface="Calibri" panose="020F0502020204030204" pitchFamily="34" charset="0"/>
              </a:rPr>
              <a:t>Contextual modeling  </a:t>
            </a:r>
          </a:p>
          <a:p>
            <a:pPr>
              <a:spcBef>
                <a:spcPts val="600"/>
              </a:spcBef>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rPr>
              <a:t>[In submission] </a:t>
            </a:r>
          </a:p>
        </p:txBody>
      </p:sp>
      <p:sp>
        <p:nvSpPr>
          <p:cNvPr id="4" name="Arrow: Right 3">
            <a:extLst>
              <a:ext uri="{FF2B5EF4-FFF2-40B4-BE49-F238E27FC236}">
                <a16:creationId xmlns:a16="http://schemas.microsoft.com/office/drawing/2014/main" id="{5D9A3A8E-86E3-41AC-9BD3-422E579C545C}"/>
              </a:ext>
            </a:extLst>
          </p:cNvPr>
          <p:cNvSpPr/>
          <p:nvPr/>
        </p:nvSpPr>
        <p:spPr>
          <a:xfrm>
            <a:off x="566374" y="5142689"/>
            <a:ext cx="732817" cy="2865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srgbClr val="FFFFFF"/>
              </a:solidFill>
              <a:latin typeface="Arial"/>
              <a:sym typeface="Arial"/>
            </a:endParaRPr>
          </a:p>
        </p:txBody>
      </p:sp>
    </p:spTree>
    <p:extLst>
      <p:ext uri="{BB962C8B-B14F-4D97-AF65-F5344CB8AC3E}">
        <p14:creationId xmlns:p14="http://schemas.microsoft.com/office/powerpoint/2010/main" val="414418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D570-A06A-B24D-B18F-184C9B92ED60}"/>
              </a:ext>
            </a:extLst>
          </p:cNvPr>
          <p:cNvSpPr>
            <a:spLocks noGrp="1"/>
          </p:cNvSpPr>
          <p:nvPr>
            <p:ph type="title"/>
          </p:nvPr>
        </p:nvSpPr>
        <p:spPr/>
        <p:txBody>
          <a:bodyPr/>
          <a:lstStyle/>
          <a:p>
            <a:r>
              <a:rPr lang="en-US" dirty="0"/>
              <a:t>(1) Contextual Modeling</a:t>
            </a:r>
          </a:p>
        </p:txBody>
      </p:sp>
      <p:sp>
        <p:nvSpPr>
          <p:cNvPr id="10" name="Content Placeholder 9">
            <a:extLst>
              <a:ext uri="{FF2B5EF4-FFF2-40B4-BE49-F238E27FC236}">
                <a16:creationId xmlns:a16="http://schemas.microsoft.com/office/drawing/2014/main" id="{8D6F64EC-23F6-4408-9122-25E97C7F5941}"/>
              </a:ext>
            </a:extLst>
          </p:cNvPr>
          <p:cNvSpPr>
            <a:spLocks noGrp="1"/>
          </p:cNvSpPr>
          <p:nvPr>
            <p:ph idx="1"/>
          </p:nvPr>
        </p:nvSpPr>
        <p:spPr/>
        <p:txBody>
          <a:bodyPr/>
          <a:lstStyle/>
          <a:p>
            <a:r>
              <a:rPr lang="en-US" sz="2000" dirty="0"/>
              <a:t>Modelling distributions of temporal properties of events </a:t>
            </a:r>
          </a:p>
          <a:p>
            <a:pPr lvl="1"/>
            <a:r>
              <a:rPr lang="en-US" sz="1800" dirty="0"/>
              <a:t>In fine-grained contexts</a:t>
            </a:r>
          </a:p>
          <a:p>
            <a:r>
              <a:rPr lang="en-US" sz="2000" dirty="0"/>
              <a:t>How long does “move” take? </a:t>
            </a:r>
          </a:p>
          <a:p>
            <a:pPr lvl="1"/>
            <a:r>
              <a:rPr lang="en-US" sz="1800" dirty="0"/>
              <a:t>People do not actually say “I moved my chair for [X] minutes”. </a:t>
            </a:r>
          </a:p>
          <a:p>
            <a:pPr lvl="1"/>
            <a:r>
              <a:rPr lang="en-US" sz="1800" dirty="0"/>
              <a:t>How long does  “I moved to a different city” take?</a:t>
            </a:r>
          </a:p>
          <a:p>
            <a:r>
              <a:rPr lang="en-US" sz="2000" dirty="0"/>
              <a:t>Events are highly contextual: The event must be specific enough to be meaningful</a:t>
            </a:r>
          </a:p>
          <a:p>
            <a:endParaRPr lang="en-US" sz="2000" dirty="0"/>
          </a:p>
        </p:txBody>
      </p:sp>
      <p:pic>
        <p:nvPicPr>
          <p:cNvPr id="11" name="Content Placeholder 5">
            <a:extLst>
              <a:ext uri="{FF2B5EF4-FFF2-40B4-BE49-F238E27FC236}">
                <a16:creationId xmlns:a16="http://schemas.microsoft.com/office/drawing/2014/main" id="{23A17642-464F-48E4-8FFC-4B161B18C92D}"/>
              </a:ext>
            </a:extLst>
          </p:cNvPr>
          <p:cNvPicPr>
            <a:picLocks noChangeAspect="1"/>
          </p:cNvPicPr>
          <p:nvPr/>
        </p:nvPicPr>
        <p:blipFill>
          <a:blip r:embed="rId3"/>
          <a:stretch>
            <a:fillRect/>
          </a:stretch>
        </p:blipFill>
        <p:spPr bwMode="auto">
          <a:xfrm>
            <a:off x="2631142" y="3534643"/>
            <a:ext cx="6929717" cy="32291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11">
            <a:extLst>
              <a:ext uri="{FF2B5EF4-FFF2-40B4-BE49-F238E27FC236}">
                <a16:creationId xmlns:a16="http://schemas.microsoft.com/office/drawing/2014/main" id="{8F1AB320-592D-403A-BFE5-D35F80995CD2}"/>
              </a:ext>
            </a:extLst>
          </p:cNvPr>
          <p:cNvSpPr>
            <a:spLocks noGrp="1"/>
          </p:cNvSpPr>
          <p:nvPr>
            <p:ph type="sldNum" sz="quarter" idx="11"/>
          </p:nvPr>
        </p:nvSpPr>
        <p:spPr/>
        <p:txBody>
          <a:bodyPr/>
          <a:lstStyle/>
          <a:p>
            <a:fld id="{BDF588C3-71D6-5D45-B118-1C664482E1C2}" type="slidenum">
              <a:rPr lang="en-US" smtClean="0"/>
              <a:t>48</a:t>
            </a:fld>
            <a:endParaRPr lang="en-US"/>
          </a:p>
        </p:txBody>
      </p:sp>
    </p:spTree>
    <p:extLst>
      <p:ext uri="{BB962C8B-B14F-4D97-AF65-F5344CB8AC3E}">
        <p14:creationId xmlns:p14="http://schemas.microsoft.com/office/powerpoint/2010/main" val="879214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7F57-0C40-7342-B438-C7425F5E3842}"/>
              </a:ext>
            </a:extLst>
          </p:cNvPr>
          <p:cNvSpPr>
            <a:spLocks noGrp="1"/>
          </p:cNvSpPr>
          <p:nvPr>
            <p:ph type="title"/>
          </p:nvPr>
        </p:nvSpPr>
        <p:spPr/>
        <p:txBody>
          <a:bodyPr/>
          <a:lstStyle/>
          <a:p>
            <a:r>
              <a:rPr lang="en-US" dirty="0"/>
              <a:t>(2) Joint Modeling </a:t>
            </a:r>
          </a:p>
        </p:txBody>
      </p:sp>
      <p:sp>
        <p:nvSpPr>
          <p:cNvPr id="3" name="Content Placeholder 2">
            <a:extLst>
              <a:ext uri="{FF2B5EF4-FFF2-40B4-BE49-F238E27FC236}">
                <a16:creationId xmlns:a16="http://schemas.microsoft.com/office/drawing/2014/main" id="{B0DD9542-E38A-1245-98AC-C78BF01740C7}"/>
              </a:ext>
            </a:extLst>
          </p:cNvPr>
          <p:cNvSpPr>
            <a:spLocks noGrp="1"/>
          </p:cNvSpPr>
          <p:nvPr>
            <p:ph idx="1"/>
          </p:nvPr>
        </p:nvSpPr>
        <p:spPr/>
        <p:txBody>
          <a:bodyPr/>
          <a:lstStyle/>
          <a:p>
            <a:r>
              <a:rPr lang="en-US" dirty="0"/>
              <a:t>Events are interrelated, and their temporal aspects are inter-related</a:t>
            </a:r>
          </a:p>
          <a:p>
            <a:pPr lvl="1"/>
            <a:r>
              <a:rPr lang="en-US" dirty="0"/>
              <a:t>People rarely say explicitly how long it takes to brush their teeth</a:t>
            </a:r>
          </a:p>
          <a:p>
            <a:pPr lvl="1"/>
            <a:r>
              <a:rPr lang="en-US" dirty="0"/>
              <a:t>But, we can get it from “brush teeth in the morning” or “brush teeth every day” or “brush teeth during shower”</a:t>
            </a:r>
          </a:p>
          <a:p>
            <a:r>
              <a:rPr lang="en-US" dirty="0"/>
              <a:t>The are also some natural constraints: duration &lt;= 1/frequency</a:t>
            </a:r>
          </a:p>
          <a:p>
            <a:pPr lvl="1"/>
            <a:endParaRPr lang="en-US" dirty="0"/>
          </a:p>
          <a:p>
            <a:pPr lvl="1"/>
            <a:endParaRPr lang="en-US" dirty="0"/>
          </a:p>
          <a:p>
            <a:endParaRPr lang="en-US" dirty="0"/>
          </a:p>
        </p:txBody>
      </p:sp>
      <p:pic>
        <p:nvPicPr>
          <p:cNvPr id="8" name="Picture 7" descr="A close up of a map&#10;&#10;Description automatically generated">
            <a:extLst>
              <a:ext uri="{FF2B5EF4-FFF2-40B4-BE49-F238E27FC236}">
                <a16:creationId xmlns:a16="http://schemas.microsoft.com/office/drawing/2014/main" id="{70EEBE72-27AD-3047-8889-5B882237D772}"/>
              </a:ext>
            </a:extLst>
          </p:cNvPr>
          <p:cNvPicPr>
            <a:picLocks noChangeAspect="1"/>
          </p:cNvPicPr>
          <p:nvPr/>
        </p:nvPicPr>
        <p:blipFill>
          <a:blip r:embed="rId3"/>
          <a:stretch>
            <a:fillRect/>
          </a:stretch>
        </p:blipFill>
        <p:spPr>
          <a:xfrm>
            <a:off x="3270296" y="3282858"/>
            <a:ext cx="5651408" cy="3216371"/>
          </a:xfrm>
          <a:prstGeom prst="rect">
            <a:avLst/>
          </a:prstGeom>
          <a:ln>
            <a:solidFill>
              <a:srgbClr val="0000FF"/>
            </a:solidFill>
          </a:ln>
        </p:spPr>
      </p:pic>
      <p:sp>
        <p:nvSpPr>
          <p:cNvPr id="11" name="Rectangle 10">
            <a:extLst>
              <a:ext uri="{FF2B5EF4-FFF2-40B4-BE49-F238E27FC236}">
                <a16:creationId xmlns:a16="http://schemas.microsoft.com/office/drawing/2014/main" id="{AE067455-0E9C-4861-AF3D-EECCAF75564A}"/>
              </a:ext>
            </a:extLst>
          </p:cNvPr>
          <p:cNvSpPr/>
          <p:nvPr/>
        </p:nvSpPr>
        <p:spPr>
          <a:xfrm>
            <a:off x="80682" y="3282858"/>
            <a:ext cx="3074893" cy="2308324"/>
          </a:xfrm>
          <a:prstGeom prst="rect">
            <a:avLst/>
          </a:prstGeom>
          <a:solidFill>
            <a:srgbClr val="FFFFCC"/>
          </a:solidFill>
          <a:ln>
            <a:solidFill>
              <a:schemeClr val="accent2"/>
            </a:solidFill>
          </a:ln>
        </p:spPr>
        <p:txBody>
          <a:bodyPr wrap="square">
            <a:spAutoFit/>
          </a:bodyPr>
          <a:lstStyle/>
          <a:p>
            <a:pPr marL="285750" indent="-285750">
              <a:buFont typeface="Wingdings" panose="05000000000000000000" pitchFamily="2" charset="2"/>
              <a:buChar char="§"/>
            </a:pPr>
            <a:r>
              <a:rPr lang="en-US" dirty="0"/>
              <a:t>We extract explicit and implicit temporal mentions from a large corpus. </a:t>
            </a:r>
          </a:p>
          <a:p>
            <a:pPr marL="742950" lvl="1" indent="-285750">
              <a:buFont typeface="Wingdings" panose="05000000000000000000" pitchFamily="2" charset="2"/>
              <a:buChar char="§"/>
            </a:pPr>
            <a:r>
              <a:rPr lang="en-US" dirty="0">
                <a:solidFill>
                  <a:srgbClr val="FF0000"/>
                </a:solidFill>
              </a:rPr>
              <a:t>I opened the window in three seconds.</a:t>
            </a:r>
          </a:p>
          <a:p>
            <a:pPr marL="742950" lvl="1" indent="-285750">
              <a:buFont typeface="Wingdings" panose="05000000000000000000" pitchFamily="2" charset="2"/>
              <a:buChar char="§"/>
            </a:pPr>
            <a:r>
              <a:rPr lang="en-US" dirty="0">
                <a:solidFill>
                  <a:srgbClr val="0000FF"/>
                </a:solidFill>
              </a:rPr>
              <a:t>I opened the window five minutes ago.</a:t>
            </a:r>
          </a:p>
          <a:p>
            <a:pPr marL="285750" indent="-285750">
              <a:buFont typeface="Wingdings" panose="05000000000000000000" pitchFamily="2" charset="2"/>
              <a:buChar char="§"/>
            </a:pPr>
            <a:r>
              <a:rPr lang="en-US" dirty="0"/>
              <a:t>Used as weak supervision</a:t>
            </a:r>
          </a:p>
        </p:txBody>
      </p:sp>
      <p:sp>
        <p:nvSpPr>
          <p:cNvPr id="12" name="Rectangle 11">
            <a:extLst>
              <a:ext uri="{FF2B5EF4-FFF2-40B4-BE49-F238E27FC236}">
                <a16:creationId xmlns:a16="http://schemas.microsoft.com/office/drawing/2014/main" id="{9ECC7FC4-D589-402F-8056-0935A46E6D5A}"/>
              </a:ext>
            </a:extLst>
          </p:cNvPr>
          <p:cNvSpPr/>
          <p:nvPr/>
        </p:nvSpPr>
        <p:spPr>
          <a:xfrm>
            <a:off x="9036424" y="3282858"/>
            <a:ext cx="3074893" cy="2862322"/>
          </a:xfrm>
          <a:prstGeom prst="rect">
            <a:avLst/>
          </a:prstGeom>
          <a:solidFill>
            <a:srgbClr val="FFFFCC"/>
          </a:solidFill>
          <a:ln>
            <a:solidFill>
              <a:schemeClr val="accent2"/>
            </a:solidFill>
          </a:ln>
        </p:spPr>
        <p:txBody>
          <a:bodyPr wrap="square">
            <a:spAutoFit/>
          </a:bodyPr>
          <a:lstStyle/>
          <a:p>
            <a:pPr marL="285750" indent="-285750">
              <a:buFont typeface="Wingdings" panose="05000000000000000000" pitchFamily="2" charset="2"/>
              <a:buChar char="§"/>
            </a:pPr>
            <a:r>
              <a:rPr lang="en-US" dirty="0"/>
              <a:t>Used in a sequential language modeling approach.</a:t>
            </a:r>
          </a:p>
          <a:p>
            <a:pPr marL="285750" indent="-285750">
              <a:buFont typeface="Wingdings" panose="05000000000000000000" pitchFamily="2" charset="2"/>
              <a:buChar char="§"/>
            </a:pPr>
            <a:r>
              <a:rPr lang="en-US" dirty="0"/>
              <a:t>[Event, dim, value] are used in a full event masked LM.</a:t>
            </a:r>
          </a:p>
          <a:p>
            <a:pPr marL="285750" indent="-285750">
              <a:buFont typeface="Wingdings" panose="05000000000000000000" pitchFamily="2" charset="2"/>
              <a:buChar char="§"/>
            </a:pPr>
            <a:r>
              <a:rPr lang="en-US" dirty="0">
                <a:solidFill>
                  <a:srgbClr val="0000FF"/>
                </a:solidFill>
              </a:rPr>
              <a:t>Exploiting these signals jointly and contextually.</a:t>
            </a:r>
          </a:p>
          <a:p>
            <a:pPr marL="285750" indent="-285750">
              <a:buFont typeface="Wingdings" panose="05000000000000000000" pitchFamily="2" charset="2"/>
              <a:buChar char="§"/>
            </a:pPr>
            <a:r>
              <a:rPr lang="en-US" dirty="0"/>
              <a:t>Soft Cross-Entropy Objective for Ordinal Classification</a:t>
            </a:r>
          </a:p>
        </p:txBody>
      </p:sp>
      <p:sp>
        <p:nvSpPr>
          <p:cNvPr id="13" name="Slide Number Placeholder 12">
            <a:extLst>
              <a:ext uri="{FF2B5EF4-FFF2-40B4-BE49-F238E27FC236}">
                <a16:creationId xmlns:a16="http://schemas.microsoft.com/office/drawing/2014/main" id="{9C07230E-0200-4CA9-90CA-6CC9E0248ACE}"/>
              </a:ext>
            </a:extLst>
          </p:cNvPr>
          <p:cNvSpPr>
            <a:spLocks noGrp="1"/>
          </p:cNvSpPr>
          <p:nvPr>
            <p:ph type="sldNum" sz="quarter" idx="11"/>
          </p:nvPr>
        </p:nvSpPr>
        <p:spPr/>
        <p:txBody>
          <a:bodyPr/>
          <a:lstStyle/>
          <a:p>
            <a:fld id="{BDF588C3-71D6-5D45-B118-1C664482E1C2}" type="slidenum">
              <a:rPr lang="en-US" smtClean="0"/>
              <a:t>49</a:t>
            </a:fld>
            <a:endParaRPr lang="en-US"/>
          </a:p>
        </p:txBody>
      </p:sp>
    </p:spTree>
    <p:extLst>
      <p:ext uri="{BB962C8B-B14F-4D97-AF65-F5344CB8AC3E}">
        <p14:creationId xmlns:p14="http://schemas.microsoft.com/office/powerpoint/2010/main" val="3487656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2017-2020)</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545292"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write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7534165" cy="220835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at the sentence level, and mostly extraction tasks.</a:t>
            </a:r>
          </a:p>
          <a:p>
            <a:pPr marL="0" indent="0">
              <a:buNone/>
            </a:pPr>
            <a:r>
              <a:rPr lang="en-US" sz="2000" b="1" kern="0" dirty="0"/>
              <a:t>Today: </a:t>
            </a:r>
          </a:p>
          <a:p>
            <a:r>
              <a:rPr lang="en-US" sz="2000" kern="0" dirty="0"/>
              <a:t>Some (optimistic) thoughts and challenges from the perspective of </a:t>
            </a:r>
            <a:r>
              <a:rPr lang="en-US" sz="2000" b="1" kern="0" dirty="0"/>
              <a:t>Learning to Reason, </a:t>
            </a:r>
            <a:r>
              <a:rPr lang="en-US" sz="2000" kern="0" dirty="0"/>
              <a:t>in the context of reasoning about </a:t>
            </a:r>
            <a:r>
              <a:rPr lang="en-US" sz="2000" b="1" kern="0" dirty="0"/>
              <a:t>time</a:t>
            </a:r>
            <a:r>
              <a:rPr lang="en-US" sz="2000" kern="0" dirty="0"/>
              <a:t>.</a:t>
            </a:r>
          </a:p>
          <a:p>
            <a:pPr lvl="1"/>
            <a:r>
              <a:rPr lang="en-US" sz="1800" kern="0" dirty="0"/>
              <a:t>How can we think about </a:t>
            </a:r>
            <a:r>
              <a:rPr lang="en-US" sz="1800" b="1" kern="0" dirty="0"/>
              <a:t>learning</a:t>
            </a:r>
            <a:r>
              <a:rPr lang="en-US" sz="1800" kern="0" dirty="0"/>
              <a:t> in the context of doing </a:t>
            </a:r>
            <a:r>
              <a:rPr lang="en-US" sz="1800" b="1" kern="0" dirty="0"/>
              <a:t>reasoning?</a:t>
            </a:r>
            <a:endParaRPr lang="en-US" sz="1800" kern="0" dirty="0"/>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5</a:t>
            </a:fld>
            <a:endParaRPr lang="en-US"/>
          </a:p>
        </p:txBody>
      </p: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F630EB-21E3-A34C-B54E-97C170417E8B}"/>
              </a:ext>
            </a:extLst>
          </p:cNvPr>
          <p:cNvSpPr txBox="1">
            <a:spLocks/>
          </p:cNvSpPr>
          <p:nvPr/>
        </p:nvSpPr>
        <p:spPr bwMode="auto">
          <a:xfrm>
            <a:off x="609600" y="1251856"/>
            <a:ext cx="10972800" cy="539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A collection of events with duration of “minutes” or “centuries” (two extremes)</a:t>
            </a:r>
          </a:p>
          <a:p>
            <a:r>
              <a:rPr lang="en-US" kern="0" dirty="0"/>
              <a:t>BERT (left), Ours (right) representation on the event’s trigger</a:t>
            </a:r>
          </a:p>
          <a:p>
            <a:pPr lvl="1"/>
            <a:r>
              <a:rPr lang="en-US" kern="0" dirty="0"/>
              <a:t>PCA + t-SNE to 2D visualization</a:t>
            </a:r>
          </a:p>
          <a:p>
            <a:r>
              <a:rPr lang="en-US" kern="0" dirty="0"/>
              <a:t>Our model separates the events much better (</a:t>
            </a:r>
            <a:r>
              <a:rPr lang="en-US" kern="0" dirty="0">
                <a:sym typeface="Wingdings" panose="05000000000000000000" pitchFamily="2" charset="2"/>
              </a:rPr>
              <a:t> our model is </a:t>
            </a:r>
            <a:r>
              <a:rPr lang="en-US" kern="0" dirty="0"/>
              <a:t>aware of time)</a:t>
            </a:r>
          </a:p>
          <a:p>
            <a:pPr lvl="1"/>
            <a:endParaRPr lang="en-US" kern="0" dirty="0"/>
          </a:p>
        </p:txBody>
      </p:sp>
      <p:sp>
        <p:nvSpPr>
          <p:cNvPr id="2" name="Title 1">
            <a:extLst>
              <a:ext uri="{FF2B5EF4-FFF2-40B4-BE49-F238E27FC236}">
                <a16:creationId xmlns:a16="http://schemas.microsoft.com/office/drawing/2014/main" id="{A1BDD7AB-80E8-364F-911E-CDACC2C43A7C}"/>
              </a:ext>
            </a:extLst>
          </p:cNvPr>
          <p:cNvSpPr>
            <a:spLocks noGrp="1"/>
          </p:cNvSpPr>
          <p:nvPr>
            <p:ph type="title"/>
          </p:nvPr>
        </p:nvSpPr>
        <p:spPr/>
        <p:txBody>
          <a:bodyPr/>
          <a:lstStyle/>
          <a:p>
            <a:r>
              <a:rPr lang="en-US" dirty="0"/>
              <a:t>Evaluation: Embedding space</a:t>
            </a:r>
          </a:p>
        </p:txBody>
      </p:sp>
      <p:pic>
        <p:nvPicPr>
          <p:cNvPr id="6" name="Content Placeholder 5">
            <a:extLst>
              <a:ext uri="{FF2B5EF4-FFF2-40B4-BE49-F238E27FC236}">
                <a16:creationId xmlns:a16="http://schemas.microsoft.com/office/drawing/2014/main" id="{25E560C3-8349-6244-AF97-79DC2F3648E8}"/>
              </a:ext>
            </a:extLst>
          </p:cNvPr>
          <p:cNvPicPr>
            <a:picLocks noGrp="1" noChangeAspect="1"/>
          </p:cNvPicPr>
          <p:nvPr>
            <p:ph idx="1"/>
          </p:nvPr>
        </p:nvPicPr>
        <p:blipFill>
          <a:blip r:embed="rId2"/>
          <a:stretch>
            <a:fillRect/>
          </a:stretch>
        </p:blipFill>
        <p:spPr>
          <a:xfrm>
            <a:off x="6146044" y="3068265"/>
            <a:ext cx="4853763" cy="3393140"/>
          </a:xfrm>
        </p:spPr>
      </p:pic>
      <p:sp>
        <p:nvSpPr>
          <p:cNvPr id="4" name="Slide Number Placeholder 3">
            <a:extLst>
              <a:ext uri="{FF2B5EF4-FFF2-40B4-BE49-F238E27FC236}">
                <a16:creationId xmlns:a16="http://schemas.microsoft.com/office/drawing/2014/main" id="{27BE79DB-DA54-8549-A524-3231CA792966}"/>
              </a:ext>
            </a:extLst>
          </p:cNvPr>
          <p:cNvSpPr>
            <a:spLocks noGrp="1"/>
          </p:cNvSpPr>
          <p:nvPr>
            <p:ph type="sldNum" sz="quarter" idx="11"/>
          </p:nvPr>
        </p:nvSpPr>
        <p:spPr/>
        <p:txBody>
          <a:bodyPr/>
          <a:lstStyle/>
          <a:p>
            <a:fld id="{BDF588C3-71D6-5D45-B118-1C664482E1C2}" type="slidenum">
              <a:rPr lang="en-US" smtClean="0"/>
              <a:t>50</a:t>
            </a:fld>
            <a:endParaRPr lang="en-US"/>
          </a:p>
        </p:txBody>
      </p:sp>
      <p:pic>
        <p:nvPicPr>
          <p:cNvPr id="8" name="Picture 7">
            <a:extLst>
              <a:ext uri="{FF2B5EF4-FFF2-40B4-BE49-F238E27FC236}">
                <a16:creationId xmlns:a16="http://schemas.microsoft.com/office/drawing/2014/main" id="{F9697664-DAC8-0E44-B0C9-3C45596D24B1}"/>
              </a:ext>
            </a:extLst>
          </p:cNvPr>
          <p:cNvPicPr>
            <a:picLocks noChangeAspect="1"/>
          </p:cNvPicPr>
          <p:nvPr/>
        </p:nvPicPr>
        <p:blipFill>
          <a:blip r:embed="rId3"/>
          <a:stretch>
            <a:fillRect/>
          </a:stretch>
        </p:blipFill>
        <p:spPr>
          <a:xfrm>
            <a:off x="770722" y="3068266"/>
            <a:ext cx="4853763" cy="3393140"/>
          </a:xfrm>
          <a:prstGeom prst="rect">
            <a:avLst/>
          </a:prstGeom>
        </p:spPr>
      </p:pic>
      <p:sp>
        <p:nvSpPr>
          <p:cNvPr id="9" name="Rectangle 18">
            <a:extLst>
              <a:ext uri="{FF2B5EF4-FFF2-40B4-BE49-F238E27FC236}">
                <a16:creationId xmlns:a16="http://schemas.microsoft.com/office/drawing/2014/main" id="{8FB76CCC-32BE-46A5-98C3-76F94888BB2A}"/>
              </a:ext>
            </a:extLst>
          </p:cNvPr>
          <p:cNvSpPr>
            <a:spLocks noChangeArrowheads="1"/>
          </p:cNvSpPr>
          <p:nvPr/>
        </p:nvSpPr>
        <p:spPr bwMode="auto">
          <a:xfrm>
            <a:off x="2676187" y="3072291"/>
            <a:ext cx="1042833" cy="365760"/>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b="1" dirty="0">
                <a:latin typeface="Calibri" panose="020F0502020204030204" pitchFamily="34" charset="0"/>
                <a:cs typeface="Calibri" panose="020F0502020204030204" pitchFamily="34" charset="0"/>
              </a:rPr>
              <a:t>BERT</a:t>
            </a:r>
          </a:p>
        </p:txBody>
      </p:sp>
      <p:sp>
        <p:nvSpPr>
          <p:cNvPr id="10" name="Rectangle 18">
            <a:extLst>
              <a:ext uri="{FF2B5EF4-FFF2-40B4-BE49-F238E27FC236}">
                <a16:creationId xmlns:a16="http://schemas.microsoft.com/office/drawing/2014/main" id="{EB672DB6-E71F-4A70-8541-796EA8A5A547}"/>
              </a:ext>
            </a:extLst>
          </p:cNvPr>
          <p:cNvSpPr>
            <a:spLocks noChangeArrowheads="1"/>
          </p:cNvSpPr>
          <p:nvPr/>
        </p:nvSpPr>
        <p:spPr bwMode="auto">
          <a:xfrm>
            <a:off x="7935128" y="3072291"/>
            <a:ext cx="1275595" cy="365760"/>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b="1" dirty="0">
                <a:latin typeface="Calibri" panose="020F0502020204030204" pitchFamily="34" charset="0"/>
                <a:cs typeface="Calibri" panose="020F0502020204030204" pitchFamily="34" charset="0"/>
              </a:rPr>
              <a:t>Our Model</a:t>
            </a:r>
          </a:p>
        </p:txBody>
      </p:sp>
    </p:spTree>
    <p:extLst>
      <p:ext uri="{BB962C8B-B14F-4D97-AF65-F5344CB8AC3E}">
        <p14:creationId xmlns:p14="http://schemas.microsoft.com/office/powerpoint/2010/main" val="391620952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106718-BB4C-4EFA-8B5D-94EA116F0F4F}"/>
              </a:ext>
            </a:extLst>
          </p:cNvPr>
          <p:cNvSpPr/>
          <p:nvPr/>
        </p:nvSpPr>
        <p:spPr>
          <a:xfrm>
            <a:off x="391884" y="5147734"/>
            <a:ext cx="7515983" cy="1604788"/>
          </a:xfrm>
          <a:prstGeom prst="rect">
            <a:avLst/>
          </a:prstGeom>
          <a:solidFill>
            <a:srgbClr val="FFFFCC"/>
          </a:solidFill>
          <a:ln w="127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B962084F-57A8-4C86-B8E3-01A17A35B1CC}"/>
              </a:ext>
            </a:extLst>
          </p:cNvPr>
          <p:cNvSpPr>
            <a:spLocks noGrp="1"/>
          </p:cNvSpPr>
          <p:nvPr>
            <p:ph type="title"/>
          </p:nvPr>
        </p:nvSpPr>
        <p:spPr/>
        <p:txBody>
          <a:bodyPr/>
          <a:lstStyle/>
          <a:p>
            <a:r>
              <a:rPr lang="en-US" dirty="0"/>
              <a:t>What Do We Know?</a:t>
            </a:r>
          </a:p>
        </p:txBody>
      </p:sp>
      <p:sp>
        <p:nvSpPr>
          <p:cNvPr id="3" name="Content Placeholder 2">
            <a:extLst>
              <a:ext uri="{FF2B5EF4-FFF2-40B4-BE49-F238E27FC236}">
                <a16:creationId xmlns:a16="http://schemas.microsoft.com/office/drawing/2014/main" id="{9D97316F-6B52-439C-9D56-2F01771FC364}"/>
              </a:ext>
            </a:extLst>
          </p:cNvPr>
          <p:cNvSpPr>
            <a:spLocks noGrp="1"/>
          </p:cNvSpPr>
          <p:nvPr>
            <p:ph idx="1"/>
          </p:nvPr>
        </p:nvSpPr>
        <p:spPr>
          <a:xfrm>
            <a:off x="609600" y="1251856"/>
            <a:ext cx="10972800" cy="5500665"/>
          </a:xfrm>
        </p:spPr>
        <p:txBody>
          <a:bodyPr/>
          <a:lstStyle/>
          <a:p>
            <a:r>
              <a:rPr lang="en-US" dirty="0"/>
              <a:t>We can estimate some temporal aspects well</a:t>
            </a:r>
          </a:p>
          <a:p>
            <a:endParaRPr lang="en-US" dirty="0"/>
          </a:p>
          <a:p>
            <a:endParaRPr lang="en-US" dirty="0"/>
          </a:p>
          <a:p>
            <a:endParaRPr lang="en-US" dirty="0"/>
          </a:p>
          <a:p>
            <a:endParaRPr lang="en-US" dirty="0"/>
          </a:p>
          <a:p>
            <a:endParaRPr lang="en-US" dirty="0"/>
          </a:p>
          <a:p>
            <a:endParaRPr lang="en-US" dirty="0"/>
          </a:p>
          <a:p>
            <a:r>
              <a:rPr lang="en-US" dirty="0"/>
              <a:t>But we don’t know if Aristotle had a laptop</a:t>
            </a:r>
          </a:p>
          <a:p>
            <a:pPr lvl="1"/>
            <a:r>
              <a:rPr lang="en-US" dirty="0"/>
              <a:t>Not even if “we can make it to dinner before the movie”.</a:t>
            </a:r>
          </a:p>
          <a:p>
            <a:r>
              <a:rPr lang="en-US" b="1" dirty="0"/>
              <a:t>Decompose or not decompose? </a:t>
            </a:r>
          </a:p>
          <a:p>
            <a:pPr lvl="1"/>
            <a:r>
              <a:rPr lang="en-US" b="1" dirty="0"/>
              <a:t>The strategy: </a:t>
            </a:r>
            <a:r>
              <a:rPr lang="en-US" dirty="0"/>
              <a:t>What do we need to know in order to answer</a:t>
            </a:r>
          </a:p>
          <a:p>
            <a:pPr lvl="1"/>
            <a:r>
              <a:rPr lang="en-US" b="1" dirty="0"/>
              <a:t>What functions </a:t>
            </a:r>
            <a:r>
              <a:rPr lang="en-US" dirty="0"/>
              <a:t>are to be computed over components? </a:t>
            </a:r>
          </a:p>
          <a:p>
            <a:r>
              <a:rPr lang="en-US" dirty="0"/>
              <a:t>How/What to </a:t>
            </a:r>
            <a:r>
              <a:rPr lang="en-US" b="1" dirty="0"/>
              <a:t>learn</a:t>
            </a:r>
            <a:r>
              <a:rPr lang="en-US" dirty="0"/>
              <a:t>? </a:t>
            </a:r>
          </a:p>
          <a:p>
            <a:endParaRPr lang="en-US" dirty="0"/>
          </a:p>
          <a:p>
            <a:endParaRPr lang="en-US" dirty="0"/>
          </a:p>
          <a:p>
            <a:r>
              <a:rPr lang="en-US" dirty="0"/>
              <a:t>But, we have made significant progress in reasoning about time, and a few additional reasoning tasks in NLP </a:t>
            </a:r>
          </a:p>
          <a:p>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AF77F24A-0698-4728-83B2-3A67D85B3C8D}"/>
              </a:ext>
            </a:extLst>
          </p:cNvPr>
          <p:cNvSpPr>
            <a:spLocks noGrp="1"/>
          </p:cNvSpPr>
          <p:nvPr>
            <p:ph type="sldNum" sz="quarter" idx="11"/>
          </p:nvPr>
        </p:nvSpPr>
        <p:spPr/>
        <p:txBody>
          <a:bodyPr/>
          <a:lstStyle/>
          <a:p>
            <a:fld id="{BDF588C3-71D6-5D45-B118-1C664482E1C2}" type="slidenum">
              <a:rPr lang="en-US" smtClean="0"/>
              <a:t>51</a:t>
            </a:fld>
            <a:endParaRPr lang="en-US"/>
          </a:p>
        </p:txBody>
      </p:sp>
      <p:pic>
        <p:nvPicPr>
          <p:cNvPr id="5" name="Picture 2" descr="Aristotle">
            <a:extLst>
              <a:ext uri="{FF2B5EF4-FFF2-40B4-BE49-F238E27FC236}">
                <a16:creationId xmlns:a16="http://schemas.microsoft.com/office/drawing/2014/main" id="{A2241010-A948-48B8-AAAB-22C598800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427" y="4671159"/>
            <a:ext cx="3470220" cy="20821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0C86A6-B1D7-42DF-A30D-C5FD810B7A50}"/>
              </a:ext>
            </a:extLst>
          </p:cNvPr>
          <p:cNvPicPr preferRelativeResize="0">
            <a:picLocks/>
          </p:cNvPicPr>
          <p:nvPr/>
        </p:nvPicPr>
        <p:blipFill>
          <a:blip r:embed="rId3"/>
          <a:stretch>
            <a:fillRect/>
          </a:stretch>
        </p:blipFill>
        <p:spPr>
          <a:xfrm>
            <a:off x="4593572" y="1814547"/>
            <a:ext cx="3017520" cy="2011680"/>
          </a:xfrm>
          <a:prstGeom prst="rect">
            <a:avLst/>
          </a:prstGeom>
        </p:spPr>
      </p:pic>
      <p:pic>
        <p:nvPicPr>
          <p:cNvPr id="8" name="Picture 7">
            <a:extLst>
              <a:ext uri="{FF2B5EF4-FFF2-40B4-BE49-F238E27FC236}">
                <a16:creationId xmlns:a16="http://schemas.microsoft.com/office/drawing/2014/main" id="{4BFB9FD7-C9D0-4EF4-B6A5-7B75AD08966E}"/>
              </a:ext>
            </a:extLst>
          </p:cNvPr>
          <p:cNvPicPr preferRelativeResize="0">
            <a:picLocks/>
          </p:cNvPicPr>
          <p:nvPr/>
        </p:nvPicPr>
        <p:blipFill>
          <a:blip r:embed="rId4"/>
          <a:stretch>
            <a:fillRect/>
          </a:stretch>
        </p:blipFill>
        <p:spPr>
          <a:xfrm>
            <a:off x="620017" y="1814547"/>
            <a:ext cx="3017520" cy="2011680"/>
          </a:xfrm>
          <a:prstGeom prst="rect">
            <a:avLst/>
          </a:prstGeom>
        </p:spPr>
      </p:pic>
      <p:sp>
        <p:nvSpPr>
          <p:cNvPr id="9" name="Rectangle 8">
            <a:extLst>
              <a:ext uri="{FF2B5EF4-FFF2-40B4-BE49-F238E27FC236}">
                <a16:creationId xmlns:a16="http://schemas.microsoft.com/office/drawing/2014/main" id="{191AAB67-A119-431A-B2DC-208BD70ECE75}"/>
              </a:ext>
            </a:extLst>
          </p:cNvPr>
          <p:cNvSpPr/>
          <p:nvPr/>
        </p:nvSpPr>
        <p:spPr>
          <a:xfrm>
            <a:off x="8461850" y="4301827"/>
            <a:ext cx="2775375" cy="369332"/>
          </a:xfrm>
          <a:prstGeom prst="rect">
            <a:avLst/>
          </a:prstGeom>
          <a:ln>
            <a:solidFill>
              <a:schemeClr val="accent2"/>
            </a:solidFill>
          </a:ln>
        </p:spPr>
        <p:txBody>
          <a:bodyPr wrap="none">
            <a:spAutoFit/>
          </a:bodyPr>
          <a:lstStyle/>
          <a:p>
            <a:r>
              <a:rPr lang="en-US" dirty="0"/>
              <a:t>Did Aristotle have a laptop?</a:t>
            </a:r>
          </a:p>
        </p:txBody>
      </p:sp>
      <p:sp>
        <p:nvSpPr>
          <p:cNvPr id="10" name="Rectangle 18">
            <a:extLst>
              <a:ext uri="{FF2B5EF4-FFF2-40B4-BE49-F238E27FC236}">
                <a16:creationId xmlns:a16="http://schemas.microsoft.com/office/drawing/2014/main" id="{00A42113-031B-429A-8AEB-4D657F78BEB3}"/>
              </a:ext>
            </a:extLst>
          </p:cNvPr>
          <p:cNvSpPr>
            <a:spLocks noChangeArrowheads="1"/>
          </p:cNvSpPr>
          <p:nvPr/>
        </p:nvSpPr>
        <p:spPr bwMode="auto">
          <a:xfrm>
            <a:off x="5407110" y="3684932"/>
            <a:ext cx="1390444"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Typical Time</a:t>
            </a:r>
          </a:p>
        </p:txBody>
      </p:sp>
      <p:sp>
        <p:nvSpPr>
          <p:cNvPr id="11" name="Rectangle 18">
            <a:extLst>
              <a:ext uri="{FF2B5EF4-FFF2-40B4-BE49-F238E27FC236}">
                <a16:creationId xmlns:a16="http://schemas.microsoft.com/office/drawing/2014/main" id="{5223C905-26DB-4262-B46A-8A02BDC4CA37}"/>
              </a:ext>
            </a:extLst>
          </p:cNvPr>
          <p:cNvSpPr>
            <a:spLocks noChangeArrowheads="1"/>
          </p:cNvSpPr>
          <p:nvPr/>
        </p:nvSpPr>
        <p:spPr bwMode="auto">
          <a:xfrm>
            <a:off x="1598396" y="3684932"/>
            <a:ext cx="1060762" cy="369332"/>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00"/>
                </a:solidFill>
                <a:cs typeface="Arial" charset="0"/>
              </a:rPr>
              <a:t>Duration</a:t>
            </a:r>
          </a:p>
        </p:txBody>
      </p:sp>
      <p:pic>
        <p:nvPicPr>
          <p:cNvPr id="14" name="Picture 13" descr="A close up of a map&#10;&#10;Description automatically generated">
            <a:extLst>
              <a:ext uri="{FF2B5EF4-FFF2-40B4-BE49-F238E27FC236}">
                <a16:creationId xmlns:a16="http://schemas.microsoft.com/office/drawing/2014/main" id="{B99D915F-5984-4FD9-B55F-B4A5B9274C32}"/>
              </a:ext>
            </a:extLst>
          </p:cNvPr>
          <p:cNvPicPr preferRelativeResize="0">
            <a:picLocks/>
          </p:cNvPicPr>
          <p:nvPr/>
        </p:nvPicPr>
        <p:blipFill>
          <a:blip r:embed="rId5"/>
          <a:stretch>
            <a:fillRect/>
          </a:stretch>
        </p:blipFill>
        <p:spPr>
          <a:xfrm>
            <a:off x="8567127" y="1814547"/>
            <a:ext cx="3017520" cy="2011680"/>
          </a:xfrm>
          <a:prstGeom prst="rect">
            <a:avLst/>
          </a:prstGeom>
          <a:ln>
            <a:solidFill>
              <a:srgbClr val="0000FF"/>
            </a:solidFill>
          </a:ln>
        </p:spPr>
      </p:pic>
    </p:spTree>
    <p:extLst>
      <p:ext uri="{BB962C8B-B14F-4D97-AF65-F5344CB8AC3E}">
        <p14:creationId xmlns:p14="http://schemas.microsoft.com/office/powerpoint/2010/main" val="1608324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dirty="0"/>
              <a:t>Addressing “sparse” challenges that one </a:t>
            </a:r>
            <a:r>
              <a:rPr lang="en-US" b="1" dirty="0"/>
              <a:t>cannot train for directly</a:t>
            </a:r>
          </a:p>
          <a:p>
            <a:pPr lvl="1"/>
            <a:r>
              <a:rPr lang="en-US" b="1" dirty="0"/>
              <a:t>Decomposition and Composition (and some more)</a:t>
            </a:r>
          </a:p>
          <a:p>
            <a:r>
              <a:rPr lang="en-US" dirty="0"/>
              <a:t>Assigning values to multiple interrelated variables</a:t>
            </a:r>
          </a:p>
          <a:p>
            <a:pPr lvl="1"/>
            <a:r>
              <a:rPr lang="en-US" dirty="0"/>
              <a:t>Given observations and knowledge</a:t>
            </a:r>
          </a:p>
          <a:p>
            <a:pPr lvl="1"/>
            <a:r>
              <a:rPr lang="en-US" dirty="0"/>
              <a:t>Most likely assignment: Abduction</a:t>
            </a:r>
          </a:p>
          <a:p>
            <a:endParaRPr lang="en-US" dirty="0"/>
          </a:p>
          <a:p>
            <a:r>
              <a:rPr lang="en-US" dirty="0"/>
              <a:t>Computing functions over multiple interrelated inferred variables</a:t>
            </a:r>
          </a:p>
          <a:p>
            <a:pPr lvl="1"/>
            <a:r>
              <a:rPr lang="en-US" dirty="0"/>
              <a:t>Last; longest, most frequent, etc.</a:t>
            </a:r>
          </a:p>
          <a:p>
            <a:endParaRPr lang="en-US" dirty="0"/>
          </a:p>
          <a:p>
            <a:r>
              <a:rPr lang="en-US" dirty="0"/>
              <a:t>Decisions over a dynamic set of interrelated variables </a:t>
            </a:r>
          </a:p>
          <a:p>
            <a:pPr lvl="1"/>
            <a:r>
              <a:rPr lang="en-US" dirty="0"/>
              <a:t>The Aristotle example </a:t>
            </a:r>
          </a:p>
          <a:p>
            <a:pPr lvl="2"/>
            <a:r>
              <a:rPr lang="en-US" dirty="0"/>
              <a:t>Need a strategy to decide what the variables are &amp; a function computed over it </a:t>
            </a:r>
          </a:p>
          <a:p>
            <a:pPr lvl="1"/>
            <a:r>
              <a:rPr lang="en-US" dirty="0"/>
              <a:t>Temporal Commonsense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fld id="{BDF588C3-71D6-5D45-B118-1C664482E1C2}" type="slidenum">
              <a:rPr lang="en-US" smtClean="0"/>
              <a:t>52</a:t>
            </a:fld>
            <a:endParaRPr lang="en-US"/>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7523347" y="3835064"/>
            <a:ext cx="4526562" cy="646331"/>
          </a:xfrm>
          <a:prstGeom prst="rect">
            <a:avLst/>
          </a:prstGeom>
          <a:solidFill>
            <a:srgbClr val="FFFFCC"/>
          </a:solidFill>
          <a:ln>
            <a:solidFill>
              <a:schemeClr val="accent2"/>
            </a:solidFill>
          </a:ln>
        </p:spPr>
        <p:txBody>
          <a:bodyPr wrap="square">
            <a:spAutoFit/>
          </a:bodyPr>
          <a:lstStyle/>
          <a:p>
            <a:r>
              <a:rPr lang="en-US" dirty="0"/>
              <a:t>Who scored the last field goal for the Eagles?</a:t>
            </a:r>
          </a:p>
          <a:p>
            <a:r>
              <a:rPr lang="en-US" dirty="0"/>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5591096"/>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55746"/>
            <a:ext cx="2710701" cy="1211038"/>
          </a:xfrm>
          <a:prstGeom prst="rect">
            <a:avLst/>
          </a:prstGeom>
          <a:ln>
            <a:solidFill>
              <a:schemeClr val="accent2"/>
            </a:solidFill>
          </a:ln>
        </p:spPr>
      </p:pic>
      <p:pic>
        <p:nvPicPr>
          <p:cNvPr id="27" name="Picture 26">
            <a:extLst>
              <a:ext uri="{FF2B5EF4-FFF2-40B4-BE49-F238E27FC236}">
                <a16:creationId xmlns:a16="http://schemas.microsoft.com/office/drawing/2014/main" id="{0CDADACE-264C-4BCC-A248-6050BEF49C22}"/>
              </a:ext>
            </a:extLst>
          </p:cNvPr>
          <p:cNvPicPr>
            <a:picLocks noChangeAspect="1"/>
          </p:cNvPicPr>
          <p:nvPr/>
        </p:nvPicPr>
        <p:blipFill>
          <a:blip r:embed="rId5"/>
          <a:stretch>
            <a:fillRect/>
          </a:stretch>
        </p:blipFill>
        <p:spPr>
          <a:xfrm>
            <a:off x="4163586" y="5940598"/>
            <a:ext cx="3716975" cy="513092"/>
          </a:xfrm>
          <a:prstGeom prst="rect">
            <a:avLst/>
          </a:prstGeom>
          <a:ln>
            <a:solidFill>
              <a:schemeClr val="accent2"/>
            </a:solidFill>
          </a:ln>
        </p:spPr>
      </p:pic>
      <p:sp>
        <p:nvSpPr>
          <p:cNvPr id="10" name="Rectangle 9">
            <a:extLst>
              <a:ext uri="{FF2B5EF4-FFF2-40B4-BE49-F238E27FC236}">
                <a16:creationId xmlns:a16="http://schemas.microsoft.com/office/drawing/2014/main" id="{C35ACE2F-5E97-4EE7-B56A-7C06F78F012B}"/>
              </a:ext>
            </a:extLst>
          </p:cNvPr>
          <p:cNvSpPr/>
          <p:nvPr/>
        </p:nvSpPr>
        <p:spPr>
          <a:xfrm>
            <a:off x="7961344" y="5807359"/>
            <a:ext cx="2570126" cy="646331"/>
          </a:xfrm>
          <a:prstGeom prst="rect">
            <a:avLst/>
          </a:prstGeom>
          <a:solidFill>
            <a:srgbClr val="FFFFCC"/>
          </a:solidFill>
          <a:ln>
            <a:solidFill>
              <a:schemeClr val="accent2"/>
            </a:solidFill>
          </a:ln>
        </p:spPr>
        <p:txBody>
          <a:bodyPr wrap="square">
            <a:spAutoFit/>
          </a:bodyPr>
          <a:lstStyle/>
          <a:p>
            <a:r>
              <a:rPr lang="en-US" dirty="0"/>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r>
              <a:rPr lang="en-US" sz="4000" b="1" kern="0" dirty="0">
                <a:solidFill>
                  <a:srgbClr val="000000">
                    <a:lumMod val="75000"/>
                    <a:lumOff val="25000"/>
                  </a:srgbClr>
                </a:solidFill>
              </a:rPr>
              <a:t>Outline</a:t>
            </a:r>
            <a:endParaRPr lang="en-US" b="1" dirty="0"/>
          </a:p>
        </p:txBody>
      </p:sp>
      <p:sp>
        <p:nvSpPr>
          <p:cNvPr id="8" name="TextBox 7">
            <a:extLst>
              <a:ext uri="{FF2B5EF4-FFF2-40B4-BE49-F238E27FC236}">
                <a16:creationId xmlns:a16="http://schemas.microsoft.com/office/drawing/2014/main" id="{00FB082C-A403-40F4-A7E0-89FA824F804A}"/>
              </a:ext>
            </a:extLst>
          </p:cNvPr>
          <p:cNvSpPr txBox="1"/>
          <p:nvPr/>
        </p:nvSpPr>
        <p:spPr>
          <a:xfrm>
            <a:off x="173266" y="1819275"/>
            <a:ext cx="552450" cy="369332"/>
          </a:xfrm>
          <a:prstGeom prst="rect">
            <a:avLst/>
          </a:prstGeom>
          <a:noFill/>
        </p:spPr>
        <p:txBody>
          <a:bodyPr wrap="square" rtlCol="0">
            <a:spAutoFit/>
          </a:bodyPr>
          <a:lstStyle/>
          <a:p>
            <a:pPr algn="ctr"/>
            <a:r>
              <a:rPr lang="en-US" dirty="0">
                <a:solidFill>
                  <a:srgbClr val="FF0000"/>
                </a:solidFill>
              </a:rPr>
              <a:t>(1)</a:t>
            </a:r>
          </a:p>
        </p:txBody>
      </p:sp>
      <p:sp>
        <p:nvSpPr>
          <p:cNvPr id="13" name="TextBox 12">
            <a:extLst>
              <a:ext uri="{FF2B5EF4-FFF2-40B4-BE49-F238E27FC236}">
                <a16:creationId xmlns:a16="http://schemas.microsoft.com/office/drawing/2014/main" id="{5A175EF5-5CA8-4C95-8B8E-5EE8D8A2279F}"/>
              </a:ext>
            </a:extLst>
          </p:cNvPr>
          <p:cNvSpPr txBox="1"/>
          <p:nvPr/>
        </p:nvSpPr>
        <p:spPr>
          <a:xfrm>
            <a:off x="173266" y="3429000"/>
            <a:ext cx="552450" cy="369332"/>
          </a:xfrm>
          <a:prstGeom prst="rect">
            <a:avLst/>
          </a:prstGeom>
          <a:noFill/>
        </p:spPr>
        <p:txBody>
          <a:bodyPr wrap="square" rtlCol="0">
            <a:spAutoFit/>
          </a:bodyPr>
          <a:lstStyle/>
          <a:p>
            <a:pPr algn="ctr"/>
            <a:r>
              <a:rPr lang="en-US" dirty="0">
                <a:solidFill>
                  <a:srgbClr val="FF0000"/>
                </a:solidFill>
              </a:rPr>
              <a:t>(3)</a:t>
            </a:r>
          </a:p>
        </p:txBody>
      </p:sp>
      <p:sp>
        <p:nvSpPr>
          <p:cNvPr id="14" name="TextBox 13">
            <a:extLst>
              <a:ext uri="{FF2B5EF4-FFF2-40B4-BE49-F238E27FC236}">
                <a16:creationId xmlns:a16="http://schemas.microsoft.com/office/drawing/2014/main" id="{F2ABB6C8-5A62-4870-B8A8-6155A17F776D}"/>
              </a:ext>
            </a:extLst>
          </p:cNvPr>
          <p:cNvSpPr txBox="1"/>
          <p:nvPr/>
        </p:nvSpPr>
        <p:spPr>
          <a:xfrm>
            <a:off x="173266" y="4686300"/>
            <a:ext cx="552450" cy="369332"/>
          </a:xfrm>
          <a:prstGeom prst="rect">
            <a:avLst/>
          </a:prstGeom>
          <a:noFill/>
        </p:spPr>
        <p:txBody>
          <a:bodyPr wrap="square" rtlCol="0">
            <a:spAutoFit/>
          </a:bodyPr>
          <a:lstStyle/>
          <a:p>
            <a:pPr algn="ctr"/>
            <a:r>
              <a:rPr lang="en-US" dirty="0">
                <a:solidFill>
                  <a:srgbClr val="FF0000"/>
                </a:solidFill>
              </a:rPr>
              <a:t>(2)</a:t>
            </a:r>
          </a:p>
        </p:txBody>
      </p:sp>
    </p:spTree>
    <p:extLst>
      <p:ext uri="{BB962C8B-B14F-4D97-AF65-F5344CB8AC3E}">
        <p14:creationId xmlns:p14="http://schemas.microsoft.com/office/powerpoint/2010/main" val="1032109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Some questions to my Sports’ Assistant</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1" y="1251856"/>
            <a:ext cx="6280432" cy="4484915"/>
          </a:xfrm>
        </p:spPr>
        <p:txBody>
          <a:bodyPr/>
          <a:lstStyle/>
          <a:p>
            <a:pPr marL="0" indent="0">
              <a:buNone/>
            </a:pPr>
            <a:r>
              <a:rPr lang="en-US" sz="1800" dirty="0"/>
              <a:t>Coming off a road win over the Cowboys, the Redskins traveled to Lincoln Financial Field for a Week 5 NFC East duel with the Philadelphia Eagles. In the first quarter, the Redskins trailed early </a:t>
            </a:r>
            <a:r>
              <a:rPr lang="en-US" sz="1800" b="1" dirty="0"/>
              <a:t>as RB Brian Westbrook scored on a 9-yard TD run</a:t>
            </a:r>
            <a:r>
              <a:rPr lang="en-US" sz="1800" dirty="0"/>
              <a:t> and </a:t>
            </a:r>
            <a:r>
              <a:rPr lang="en-US" sz="1800" b="1" dirty="0"/>
              <a:t>the Eagles DeSean Jackson returned a punt 68 yards for a touchdown.</a:t>
            </a:r>
            <a:r>
              <a:rPr lang="en-US" sz="1800" dirty="0"/>
              <a:t> Washington still trailed at half time 14:9, </a:t>
            </a:r>
            <a:r>
              <a:rPr lang="en-US" sz="1800" b="1" dirty="0"/>
              <a:t>with field goals from Shaun </a:t>
            </a:r>
            <a:r>
              <a:rPr lang="en-US" sz="1800" b="1" dirty="0" err="1"/>
              <a:t>Suisham</a:t>
            </a:r>
            <a:r>
              <a:rPr lang="en-US" sz="1800" dirty="0"/>
              <a:t>. In the third quarter, the Redskins took the lead on a trick play as WR </a:t>
            </a:r>
            <a:r>
              <a:rPr lang="en-US" sz="1800" dirty="0" err="1"/>
              <a:t>Antwaan</a:t>
            </a:r>
            <a:r>
              <a:rPr lang="en-US" sz="1800" dirty="0"/>
              <a:t> Randle El threw an 18-yard </a:t>
            </a:r>
            <a:r>
              <a:rPr lang="en-US" sz="1800" b="1" dirty="0"/>
              <a:t>TD pass to TE Chris Cooley</a:t>
            </a:r>
            <a:r>
              <a:rPr lang="en-US" sz="1800" dirty="0"/>
              <a:t>. In the fourth quarter, the Redskins increased their lead when </a:t>
            </a:r>
            <a:r>
              <a:rPr lang="en-US" sz="1800" b="1" dirty="0"/>
              <a:t>Clinton Portis scored on a 4-yard TD run</a:t>
            </a:r>
            <a:r>
              <a:rPr lang="en-US" sz="1800" dirty="0"/>
              <a:t>. The Eagles managed one more score in the final quarter for a </a:t>
            </a:r>
            <a:r>
              <a:rPr lang="en-US" sz="1800" b="1" dirty="0"/>
              <a:t>final score of 17:23</a:t>
            </a:r>
            <a:r>
              <a:rPr lang="en-US" sz="1800" dirty="0"/>
              <a:t>.</a:t>
            </a:r>
          </a:p>
          <a:p>
            <a:pPr marL="0" indent="0">
              <a:buNone/>
            </a:pPr>
            <a:r>
              <a:rPr lang="en-US" dirty="0"/>
              <a:t> </a:t>
            </a:r>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53</a:t>
            </a:fld>
            <a:endParaRPr lang="en-US"/>
          </a:p>
        </p:txBody>
      </p:sp>
      <p:sp>
        <p:nvSpPr>
          <p:cNvPr id="5" name="Content Placeholder 2">
            <a:extLst>
              <a:ext uri="{FF2B5EF4-FFF2-40B4-BE49-F238E27FC236}">
                <a16:creationId xmlns:a16="http://schemas.microsoft.com/office/drawing/2014/main" id="{26B84731-FF5D-4E9A-89C1-A2E13948F90D}"/>
              </a:ext>
            </a:extLst>
          </p:cNvPr>
          <p:cNvSpPr txBox="1">
            <a:spLocks/>
          </p:cNvSpPr>
          <p:nvPr/>
        </p:nvSpPr>
        <p:spPr bwMode="auto">
          <a:xfrm>
            <a:off x="8017222" y="1256777"/>
            <a:ext cx="3644835" cy="5267144"/>
          </a:xfrm>
          <a:prstGeom prst="rect">
            <a:avLst/>
          </a:prstGeom>
          <a:solidFill>
            <a:srgbClr val="FFFFCC"/>
          </a:solidFill>
          <a:ln w="19050">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solidFill>
                  <a:srgbClr val="0000FF"/>
                </a:solidFill>
              </a:rPr>
              <a:t>How many touchdowns did the Eagles score in the first quarter?</a:t>
            </a:r>
          </a:p>
          <a:p>
            <a:r>
              <a:rPr lang="en-US" kern="0" dirty="0"/>
              <a:t>Answer: 2</a:t>
            </a:r>
          </a:p>
          <a:p>
            <a:r>
              <a:rPr lang="en-US" kern="0" dirty="0">
                <a:solidFill>
                  <a:srgbClr val="0000FF"/>
                </a:solidFill>
              </a:rPr>
              <a:t>How do you know?</a:t>
            </a:r>
          </a:p>
          <a:p>
            <a:r>
              <a:rPr lang="en-US" kern="0" dirty="0">
                <a:solidFill>
                  <a:srgbClr val="0000FF"/>
                </a:solidFill>
              </a:rPr>
              <a:t>How many field goals did Washington score?</a:t>
            </a:r>
          </a:p>
          <a:p>
            <a:r>
              <a:rPr lang="en-US" kern="0" dirty="0"/>
              <a:t>Answer: 3</a:t>
            </a:r>
          </a:p>
          <a:p>
            <a:r>
              <a:rPr lang="en-US" b="1" kern="0" dirty="0">
                <a:sym typeface="Wingdings" panose="05000000000000000000" pitchFamily="2" charset="2"/>
              </a:rPr>
              <a:t> Need a resource – the rules of the game.</a:t>
            </a:r>
          </a:p>
          <a:p>
            <a:r>
              <a:rPr lang="en-US" kern="0" dirty="0">
                <a:solidFill>
                  <a:srgbClr val="0000FF"/>
                </a:solidFill>
                <a:sym typeface="Wingdings" panose="05000000000000000000" pitchFamily="2" charset="2"/>
              </a:rPr>
              <a:t>How many field goals did the Eagles score? </a:t>
            </a:r>
          </a:p>
          <a:p>
            <a:r>
              <a:rPr lang="en-US" kern="0" dirty="0">
                <a:sym typeface="Wingdings" panose="05000000000000000000" pitchFamily="2" charset="2"/>
              </a:rPr>
              <a:t>Answer: 1</a:t>
            </a:r>
            <a:endParaRPr lang="en-US" kern="0" dirty="0"/>
          </a:p>
          <a:p>
            <a:endParaRPr lang="en-US" kern="0" dirty="0"/>
          </a:p>
          <a:p>
            <a:endParaRPr lang="en-US" kern="0" dirty="0"/>
          </a:p>
          <a:p>
            <a:endParaRPr lang="en-US" kern="0" dirty="0"/>
          </a:p>
        </p:txBody>
      </p:sp>
      <p:cxnSp>
        <p:nvCxnSpPr>
          <p:cNvPr id="7" name="Straight Connector 6">
            <a:extLst>
              <a:ext uri="{FF2B5EF4-FFF2-40B4-BE49-F238E27FC236}">
                <a16:creationId xmlns:a16="http://schemas.microsoft.com/office/drawing/2014/main" id="{D7A55DCC-32B0-4282-A19A-2AFA9CC1B80E}"/>
              </a:ext>
            </a:extLst>
          </p:cNvPr>
          <p:cNvCxnSpPr/>
          <p:nvPr/>
        </p:nvCxnSpPr>
        <p:spPr>
          <a:xfrm>
            <a:off x="3398991" y="2401578"/>
            <a:ext cx="1955969"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67218C5-B5D7-40D0-9066-8E82ABED3831}"/>
              </a:ext>
            </a:extLst>
          </p:cNvPr>
          <p:cNvCxnSpPr>
            <a:cxnSpLocks/>
          </p:cNvCxnSpPr>
          <p:nvPr/>
        </p:nvCxnSpPr>
        <p:spPr>
          <a:xfrm>
            <a:off x="2203868" y="2657123"/>
            <a:ext cx="4094617"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CD85F9-1818-4796-82FF-2D490A796014}"/>
              </a:ext>
            </a:extLst>
          </p:cNvPr>
          <p:cNvCxnSpPr>
            <a:cxnSpLocks/>
          </p:cNvCxnSpPr>
          <p:nvPr/>
        </p:nvCxnSpPr>
        <p:spPr>
          <a:xfrm>
            <a:off x="4071118" y="2956711"/>
            <a:ext cx="2451990"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18E751-09BB-44CC-8C23-107E7EF9E2F8}"/>
              </a:ext>
            </a:extLst>
          </p:cNvPr>
          <p:cNvCxnSpPr>
            <a:cxnSpLocks/>
          </p:cNvCxnSpPr>
          <p:nvPr/>
        </p:nvCxnSpPr>
        <p:spPr>
          <a:xfrm>
            <a:off x="825957" y="4615190"/>
            <a:ext cx="1806583"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490CD42-D13F-4F07-B457-48547BF5CACD}"/>
              </a:ext>
            </a:extLst>
          </p:cNvPr>
          <p:cNvSpPr/>
          <p:nvPr/>
        </p:nvSpPr>
        <p:spPr>
          <a:xfrm>
            <a:off x="7974565" y="1065790"/>
            <a:ext cx="3917992" cy="5585375"/>
          </a:xfrm>
          <a:prstGeom prst="rect">
            <a:avLst/>
          </a:prstGeom>
          <a:solidFill>
            <a:schemeClr val="bg1"/>
          </a:solidFill>
          <a:ln w="12700">
            <a:noFill/>
          </a:ln>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47A1EAAE-BF13-47F1-815E-1E31FBF71CB8}"/>
              </a:ext>
            </a:extLst>
          </p:cNvPr>
          <p:cNvSpPr txBox="1"/>
          <p:nvPr/>
        </p:nvSpPr>
        <p:spPr>
          <a:xfrm>
            <a:off x="610905" y="887445"/>
            <a:ext cx="5391476" cy="369332"/>
          </a:xfrm>
          <a:prstGeom prst="rect">
            <a:avLst/>
          </a:prstGeom>
          <a:noFill/>
          <a:ln w="28575">
            <a:solidFill>
              <a:srgbClr val="99CCFF"/>
            </a:solidFill>
          </a:ln>
        </p:spPr>
        <p:txBody>
          <a:bodyPr wrap="none" rtlCol="0">
            <a:spAutoFit/>
          </a:bodyPr>
          <a:lstStyle/>
          <a:p>
            <a:pPr algn="ctr"/>
            <a:r>
              <a:rPr lang="en-US" dirty="0"/>
              <a:t>Modified version of a question from AI2’s DROP dataset</a:t>
            </a:r>
          </a:p>
        </p:txBody>
      </p:sp>
      <p:cxnSp>
        <p:nvCxnSpPr>
          <p:cNvPr id="16" name="Straight Connector 15">
            <a:extLst>
              <a:ext uri="{FF2B5EF4-FFF2-40B4-BE49-F238E27FC236}">
                <a16:creationId xmlns:a16="http://schemas.microsoft.com/office/drawing/2014/main" id="{D86B89A4-A832-4F05-AEA9-E5209B37A3C9}"/>
              </a:ext>
            </a:extLst>
          </p:cNvPr>
          <p:cNvCxnSpPr>
            <a:cxnSpLocks/>
          </p:cNvCxnSpPr>
          <p:nvPr/>
        </p:nvCxnSpPr>
        <p:spPr>
          <a:xfrm>
            <a:off x="710452" y="3224184"/>
            <a:ext cx="1386261" cy="0"/>
          </a:xfrm>
          <a:prstGeom prst="line">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2" descr="Image result for american football">
            <a:extLst>
              <a:ext uri="{FF2B5EF4-FFF2-40B4-BE49-F238E27FC236}">
                <a16:creationId xmlns:a16="http://schemas.microsoft.com/office/drawing/2014/main" id="{4412651A-EED4-4006-B908-394746D3E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259" y="2884599"/>
            <a:ext cx="2789882" cy="185992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ular Callout 6">
            <a:extLst>
              <a:ext uri="{FF2B5EF4-FFF2-40B4-BE49-F238E27FC236}">
                <a16:creationId xmlns:a16="http://schemas.microsoft.com/office/drawing/2014/main" id="{A5A18493-733A-4C5A-9C16-823DDED86830}"/>
              </a:ext>
            </a:extLst>
          </p:cNvPr>
          <p:cNvSpPr/>
          <p:nvPr/>
        </p:nvSpPr>
        <p:spPr>
          <a:xfrm>
            <a:off x="627646" y="4718766"/>
            <a:ext cx="8004396" cy="1520704"/>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SzPct val="100000"/>
              <a:buFont typeface="Wingdings" panose="05000000000000000000" pitchFamily="2" charset="2"/>
              <a:buChar char="§"/>
            </a:pPr>
            <a:r>
              <a:rPr lang="en-US" sz="2000" dirty="0">
                <a:solidFill>
                  <a:schemeClr val="tx1"/>
                </a:solidFill>
              </a:rPr>
              <a:t>The answer isn’t available in any KB, but can be gleaned from the recap. </a:t>
            </a:r>
          </a:p>
          <a:p>
            <a:pPr marL="342900" indent="-342900">
              <a:buSzPct val="100000"/>
              <a:buFont typeface="Wingdings" panose="05000000000000000000" pitchFamily="2" charset="2"/>
              <a:buChar char="§"/>
            </a:pPr>
            <a:r>
              <a:rPr lang="en-US" sz="2000" dirty="0">
                <a:solidFill>
                  <a:schemeClr val="tx1"/>
                </a:solidFill>
              </a:rPr>
              <a:t>Semantic parsing is harder: it involves executing programs on the text</a:t>
            </a:r>
          </a:p>
          <a:p>
            <a:pPr marL="800100" lvl="1" indent="-342900">
              <a:buSzPct val="100000"/>
              <a:buFont typeface="Wingdings" panose="05000000000000000000" pitchFamily="2" charset="2"/>
              <a:buChar char="§"/>
            </a:pPr>
            <a:r>
              <a:rPr lang="en-US" sz="2000" dirty="0">
                <a:solidFill>
                  <a:srgbClr val="000080"/>
                </a:solidFill>
              </a:rPr>
              <a:t>Count(scoring team=Eagles (identify TD, scoring team))</a:t>
            </a:r>
          </a:p>
          <a:p>
            <a:pPr marL="342900" indent="-342900">
              <a:buSzPct val="100000"/>
              <a:buFont typeface="Wingdings" panose="05000000000000000000" pitchFamily="2" charset="2"/>
              <a:buChar char="§"/>
            </a:pPr>
            <a:r>
              <a:rPr lang="en-US" sz="2000" dirty="0">
                <a:solidFill>
                  <a:srgbClr val="0000FF"/>
                </a:solidFill>
              </a:rPr>
              <a:t>[Nitish Gupta et al. ICLR’20]</a:t>
            </a:r>
          </a:p>
        </p:txBody>
      </p:sp>
      <p:cxnSp>
        <p:nvCxnSpPr>
          <p:cNvPr id="22" name="Straight Connector 21">
            <a:extLst>
              <a:ext uri="{FF2B5EF4-FFF2-40B4-BE49-F238E27FC236}">
                <a16:creationId xmlns:a16="http://schemas.microsoft.com/office/drawing/2014/main" id="{B5AC838C-527F-4C6D-A4FA-C5F0D23C7A6A}"/>
              </a:ext>
            </a:extLst>
          </p:cNvPr>
          <p:cNvCxnSpPr/>
          <p:nvPr/>
        </p:nvCxnSpPr>
        <p:spPr>
          <a:xfrm>
            <a:off x="4753177" y="2127252"/>
            <a:ext cx="1955969"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ular Callout 6">
            <a:extLst>
              <a:ext uri="{FF2B5EF4-FFF2-40B4-BE49-F238E27FC236}">
                <a16:creationId xmlns:a16="http://schemas.microsoft.com/office/drawing/2014/main" id="{8022C4FC-0455-41DA-8230-35E21C847A6E}"/>
              </a:ext>
            </a:extLst>
          </p:cNvPr>
          <p:cNvSpPr/>
          <p:nvPr/>
        </p:nvSpPr>
        <p:spPr>
          <a:xfrm>
            <a:off x="609601" y="4727693"/>
            <a:ext cx="5688884" cy="1933501"/>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00000"/>
            </a:pPr>
            <a:r>
              <a:rPr lang="en-US" sz="2000" b="1" dirty="0">
                <a:solidFill>
                  <a:schemeClr val="tx1"/>
                </a:solidFill>
              </a:rPr>
              <a:t>Football Scoring Rule Book: </a:t>
            </a:r>
          </a:p>
          <a:p>
            <a:pPr marL="342900" indent="-342900">
              <a:buSzPct val="100000"/>
              <a:buFont typeface="Wingdings" panose="05000000000000000000" pitchFamily="2" charset="2"/>
              <a:buChar char="§"/>
            </a:pPr>
            <a:r>
              <a:rPr lang="en-US" sz="2000" dirty="0">
                <a:solidFill>
                  <a:schemeClr val="tx1"/>
                </a:solidFill>
              </a:rPr>
              <a:t>TD could be 6, 7, or 8 points.</a:t>
            </a:r>
          </a:p>
          <a:p>
            <a:pPr marL="800100" lvl="1" indent="-342900">
              <a:buSzPct val="100000"/>
              <a:buFont typeface="Wingdings" panose="05000000000000000000" pitchFamily="2" charset="2"/>
              <a:buChar char="§"/>
            </a:pPr>
            <a:r>
              <a:rPr lang="en-US" sz="2000" dirty="0">
                <a:solidFill>
                  <a:schemeClr val="tx1"/>
                </a:solidFill>
              </a:rPr>
              <a:t>Kick….</a:t>
            </a:r>
          </a:p>
          <a:p>
            <a:pPr marL="342900" indent="-342900">
              <a:buSzPct val="100000"/>
              <a:buFont typeface="Wingdings" panose="05000000000000000000" pitchFamily="2" charset="2"/>
              <a:buChar char="§"/>
            </a:pPr>
            <a:r>
              <a:rPr lang="en-US" sz="2000" dirty="0">
                <a:solidFill>
                  <a:schemeClr val="tx1"/>
                </a:solidFill>
              </a:rPr>
              <a:t>Field goal is worth 3 points</a:t>
            </a:r>
          </a:p>
          <a:p>
            <a:pPr marL="342900" indent="-342900">
              <a:buSzPct val="100000"/>
              <a:buFont typeface="Wingdings" panose="05000000000000000000" pitchFamily="2" charset="2"/>
              <a:buChar char="§"/>
            </a:pPr>
            <a:r>
              <a:rPr lang="en-US" sz="2000" dirty="0">
                <a:solidFill>
                  <a:schemeClr val="tx1"/>
                </a:solidFill>
              </a:rPr>
              <a:t>…..</a:t>
            </a:r>
          </a:p>
          <a:p>
            <a:pPr>
              <a:buSzPct val="100000"/>
            </a:pPr>
            <a:r>
              <a:rPr lang="en-US" sz="2000" dirty="0">
                <a:solidFill>
                  <a:schemeClr val="tx1"/>
                </a:solidFill>
              </a:rPr>
              <a:t>              </a:t>
            </a:r>
            <a:r>
              <a:rPr lang="en-US" sz="2000" b="1" dirty="0">
                <a:solidFill>
                  <a:srgbClr val="0000FF"/>
                </a:solidFill>
              </a:rPr>
              <a:t>General rules </a:t>
            </a:r>
            <a:r>
              <a:rPr lang="en-US" sz="2000" dirty="0">
                <a:solidFill>
                  <a:srgbClr val="0000FF"/>
                </a:solidFill>
              </a:rPr>
              <a:t>that are to be instantiated….</a:t>
            </a:r>
          </a:p>
        </p:txBody>
      </p:sp>
      <p:sp>
        <p:nvSpPr>
          <p:cNvPr id="13" name="Rectangle 17">
            <a:extLst>
              <a:ext uri="{FF2B5EF4-FFF2-40B4-BE49-F238E27FC236}">
                <a16:creationId xmlns:a16="http://schemas.microsoft.com/office/drawing/2014/main" id="{93D2A521-F754-47B7-BC68-29E53AAEA167}"/>
              </a:ext>
            </a:extLst>
          </p:cNvPr>
          <p:cNvSpPr>
            <a:spLocks noChangeArrowheads="1"/>
          </p:cNvSpPr>
          <p:nvPr/>
        </p:nvSpPr>
        <p:spPr bwMode="auto">
          <a:xfrm>
            <a:off x="609601" y="6149568"/>
            <a:ext cx="7326085" cy="646331"/>
          </a:xfrm>
          <a:prstGeom prst="rect">
            <a:avLst/>
          </a:prstGeom>
          <a:solidFill>
            <a:srgbClr val="FAE1AF"/>
          </a:solidFill>
          <a:ln w="19050">
            <a:solidFill>
              <a:srgbClr val="A7001B"/>
            </a:solidFill>
            <a:miter lim="800000"/>
            <a:headEnd/>
            <a:tailEnd/>
          </a:ln>
          <a:effectLst/>
        </p:spPr>
        <p:txBody>
          <a:bodyPr wrap="square">
            <a:spAutoFit/>
          </a:bodyPr>
          <a:lstStyle/>
          <a:p>
            <a:pPr lvl="0" algn="ctr">
              <a:buClr>
                <a:srgbClr val="E7E6E6">
                  <a:lumMod val="25000"/>
                </a:srgbClr>
              </a:buClr>
            </a:pPr>
            <a:r>
              <a:rPr lang="en-US" dirty="0">
                <a:solidFill>
                  <a:srgbClr val="0000FF"/>
                </a:solidFill>
              </a:rPr>
              <a:t>What computational tasks should we think about?</a:t>
            </a:r>
          </a:p>
          <a:p>
            <a:pPr lvl="0" algn="ctr">
              <a:buClr>
                <a:srgbClr val="E7E6E6">
                  <a:lumMod val="25000"/>
                </a:srgbClr>
              </a:buClr>
            </a:pPr>
            <a:r>
              <a:rPr lang="en-US" dirty="0">
                <a:solidFill>
                  <a:srgbClr val="0000FF"/>
                </a:solidFill>
              </a:rPr>
              <a:t>“Discrete” Reasoning is essential here. And, how/what should we train?</a:t>
            </a:r>
          </a:p>
        </p:txBody>
      </p:sp>
    </p:spTree>
    <p:extLst>
      <p:ext uri="{BB962C8B-B14F-4D97-AF65-F5344CB8AC3E}">
        <p14:creationId xmlns:p14="http://schemas.microsoft.com/office/powerpoint/2010/main" val="1457387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38" presetID="1" presetClass="entr" presetSubtype="0" fill="hold" nodeType="with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childTnLst>
                                  <p:subTnLst>
                                    <p:set>
                                      <p:cBhvr override="childStyle">
                                        <p:cTn dur="1" fill="hold" display="0" masterRel="nextClick" afterEffect="1"/>
                                        <p:tgtEl>
                                          <p:spTgt spid="20">
                                            <p:txEl>
                                              <p:pRg st="0" end="0"/>
                                            </p:txEl>
                                          </p:spTgt>
                                        </p:tgtEl>
                                        <p:attrNameLst>
                                          <p:attrName>style.visibility</p:attrName>
                                        </p:attrNameLst>
                                      </p:cBhvr>
                                      <p:to>
                                        <p:strVal val="hidden"/>
                                      </p:to>
                                    </p:set>
                                  </p:subTnLst>
                                </p:cTn>
                              </p:par>
                              <p:par>
                                <p:cTn id="40" presetID="1" presetClass="entr" presetSubtype="0" fill="hold" nodeType="with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childTnLst>
                                  <p:subTnLst>
                                    <p:set>
                                      <p:cBhvr override="childStyle">
                                        <p:cTn dur="1" fill="hold" display="0" masterRel="nextClick" afterEffect="1"/>
                                        <p:tgtEl>
                                          <p:spTgt spid="20">
                                            <p:txEl>
                                              <p:pRg st="1" end="1"/>
                                            </p:txEl>
                                          </p:spTgt>
                                        </p:tgtEl>
                                        <p:attrNameLst>
                                          <p:attrName>style.visibility</p:attrName>
                                        </p:attrNameLst>
                                      </p:cBhvr>
                                      <p:to>
                                        <p:strVal val="hidden"/>
                                      </p:to>
                                    </p:set>
                                  </p:subTnLst>
                                </p:cTn>
                              </p:par>
                              <p:par>
                                <p:cTn id="42" presetID="1" presetClass="entr" presetSubtype="0" fill="hold" nodeType="withEffect">
                                  <p:stCondLst>
                                    <p:cond delay="0"/>
                                  </p:stCondLst>
                                  <p:childTnLst>
                                    <p:set>
                                      <p:cBhvr>
                                        <p:cTn id="43" dur="1" fill="hold">
                                          <p:stCondLst>
                                            <p:cond delay="0"/>
                                          </p:stCondLst>
                                        </p:cTn>
                                        <p:tgtEl>
                                          <p:spTgt spid="20">
                                            <p:txEl>
                                              <p:pRg st="2" end="2"/>
                                            </p:txEl>
                                          </p:spTgt>
                                        </p:tgtEl>
                                        <p:attrNameLst>
                                          <p:attrName>style.visibility</p:attrName>
                                        </p:attrNameLst>
                                      </p:cBhvr>
                                      <p:to>
                                        <p:strVal val="visible"/>
                                      </p:to>
                                    </p:set>
                                  </p:childTnLst>
                                  <p:subTnLst>
                                    <p:set>
                                      <p:cBhvr override="childStyle">
                                        <p:cTn dur="1" fill="hold" display="0" masterRel="nextClick" afterEffect="1"/>
                                        <p:tgtEl>
                                          <p:spTgt spid="20">
                                            <p:txEl>
                                              <p:pRg st="2" end="2"/>
                                            </p:txEl>
                                          </p:spTgt>
                                        </p:tgtEl>
                                        <p:attrNameLst>
                                          <p:attrName>style.visibility</p:attrName>
                                        </p:attrNameLst>
                                      </p:cBhvr>
                                      <p:to>
                                        <p:strVal val="hidden"/>
                                      </p:to>
                                    </p:set>
                                  </p:subTnLst>
                                </p:cTn>
                              </p:par>
                              <p:par>
                                <p:cTn id="44" presetID="1" presetClass="entr" presetSubtype="0" fill="hold" nodeType="withEffect">
                                  <p:stCondLst>
                                    <p:cond delay="0"/>
                                  </p:stCondLst>
                                  <p:childTnLst>
                                    <p:set>
                                      <p:cBhvr>
                                        <p:cTn id="45" dur="1" fill="hold">
                                          <p:stCondLst>
                                            <p:cond delay="0"/>
                                          </p:stCondLst>
                                        </p:cTn>
                                        <p:tgtEl>
                                          <p:spTgt spid="20">
                                            <p:txEl>
                                              <p:pRg st="3" end="3"/>
                                            </p:txEl>
                                          </p:spTgt>
                                        </p:tgtEl>
                                        <p:attrNameLst>
                                          <p:attrName>style.visibility</p:attrName>
                                        </p:attrNameLst>
                                      </p:cBhvr>
                                      <p:to>
                                        <p:strVal val="visible"/>
                                      </p:to>
                                    </p:set>
                                  </p:childTnLst>
                                  <p:subTnLst>
                                    <p:set>
                                      <p:cBhvr override="childStyle">
                                        <p:cTn dur="1" fill="hold" display="0" masterRel="nextClick" afterEffect="1"/>
                                        <p:tgtEl>
                                          <p:spTgt spid="20">
                                            <p:txEl>
                                              <p:pRg st="3" end="3"/>
                                            </p:txEl>
                                          </p:spTgt>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70" presetID="1" presetClass="entr" presetSubtype="0" fill="hold" nodeType="withEffect">
                                  <p:stCondLst>
                                    <p:cond delay="0"/>
                                  </p:stCondLst>
                                  <p:childTnLst>
                                    <p:set>
                                      <p:cBhvr>
                                        <p:cTn id="71" dur="1" fill="hold">
                                          <p:stCondLst>
                                            <p:cond delay="0"/>
                                          </p:stCondLst>
                                        </p:cTn>
                                        <p:tgtEl>
                                          <p:spTgt spid="21">
                                            <p:txEl>
                                              <p:pRg st="0" end="0"/>
                                            </p:txEl>
                                          </p:spTgt>
                                        </p:tgtEl>
                                        <p:attrNameLst>
                                          <p:attrName>style.visibility</p:attrName>
                                        </p:attrNameLst>
                                      </p:cBhvr>
                                      <p:to>
                                        <p:strVal val="visible"/>
                                      </p:to>
                                    </p:set>
                                  </p:childTnLst>
                                  <p:subTnLst>
                                    <p:set>
                                      <p:cBhvr override="childStyle">
                                        <p:cTn dur="1" fill="hold" display="0" masterRel="nextClick" afterEffect="1"/>
                                        <p:tgtEl>
                                          <p:spTgt spid="21">
                                            <p:txEl>
                                              <p:pRg st="0" end="0"/>
                                            </p:txEl>
                                          </p:spTgt>
                                        </p:tgtEl>
                                        <p:attrNameLst>
                                          <p:attrName>style.visibility</p:attrName>
                                        </p:attrNameLst>
                                      </p:cBhvr>
                                      <p:to>
                                        <p:strVal val="hidden"/>
                                      </p:to>
                                    </p:set>
                                  </p:subTnLst>
                                </p:cTn>
                              </p:par>
                              <p:par>
                                <p:cTn id="72" presetID="1" presetClass="entr" presetSubtype="0" fill="hold" nodeType="withEffect">
                                  <p:stCondLst>
                                    <p:cond delay="0"/>
                                  </p:stCondLst>
                                  <p:childTnLst>
                                    <p:set>
                                      <p:cBhvr>
                                        <p:cTn id="73" dur="1" fill="hold">
                                          <p:stCondLst>
                                            <p:cond delay="0"/>
                                          </p:stCondLst>
                                        </p:cTn>
                                        <p:tgtEl>
                                          <p:spTgt spid="21">
                                            <p:txEl>
                                              <p:pRg st="1" end="1"/>
                                            </p:txEl>
                                          </p:spTgt>
                                        </p:tgtEl>
                                        <p:attrNameLst>
                                          <p:attrName>style.visibility</p:attrName>
                                        </p:attrNameLst>
                                      </p:cBhvr>
                                      <p:to>
                                        <p:strVal val="visible"/>
                                      </p:to>
                                    </p:set>
                                  </p:childTnLst>
                                  <p:subTnLst>
                                    <p:set>
                                      <p:cBhvr override="childStyle">
                                        <p:cTn dur="1" fill="hold" display="0" masterRel="nextClick" afterEffect="1"/>
                                        <p:tgtEl>
                                          <p:spTgt spid="21">
                                            <p:txEl>
                                              <p:pRg st="1" end="1"/>
                                            </p:txEl>
                                          </p:spTgt>
                                        </p:tgtEl>
                                        <p:attrNameLst>
                                          <p:attrName>style.visibility</p:attrName>
                                        </p:attrNameLst>
                                      </p:cBhvr>
                                      <p:to>
                                        <p:strVal val="hidden"/>
                                      </p:to>
                                    </p:set>
                                  </p:subTnLst>
                                </p:cTn>
                              </p:par>
                              <p:par>
                                <p:cTn id="74" presetID="1" presetClass="entr" presetSubtype="0" fill="hold" nodeType="withEffect">
                                  <p:stCondLst>
                                    <p:cond delay="0"/>
                                  </p:stCondLst>
                                  <p:childTnLst>
                                    <p:set>
                                      <p:cBhvr>
                                        <p:cTn id="75" dur="1" fill="hold">
                                          <p:stCondLst>
                                            <p:cond delay="0"/>
                                          </p:stCondLst>
                                        </p:cTn>
                                        <p:tgtEl>
                                          <p:spTgt spid="21">
                                            <p:txEl>
                                              <p:pRg st="2" end="2"/>
                                            </p:txEl>
                                          </p:spTgt>
                                        </p:tgtEl>
                                        <p:attrNameLst>
                                          <p:attrName>style.visibility</p:attrName>
                                        </p:attrNameLst>
                                      </p:cBhvr>
                                      <p:to>
                                        <p:strVal val="visible"/>
                                      </p:to>
                                    </p:set>
                                  </p:childTnLst>
                                  <p:subTnLst>
                                    <p:set>
                                      <p:cBhvr override="childStyle">
                                        <p:cTn dur="1" fill="hold" display="0" masterRel="nextClick" afterEffect="1"/>
                                        <p:tgtEl>
                                          <p:spTgt spid="21">
                                            <p:txEl>
                                              <p:pRg st="2" end="2"/>
                                            </p:txEl>
                                          </p:spTgt>
                                        </p:tgtEl>
                                        <p:attrNameLst>
                                          <p:attrName>style.visibility</p:attrName>
                                        </p:attrNameLst>
                                      </p:cBhvr>
                                      <p:to>
                                        <p:strVal val="hidden"/>
                                      </p:to>
                                    </p:set>
                                  </p:subTnLst>
                                </p:cTn>
                              </p:par>
                              <p:par>
                                <p:cTn id="76" presetID="1" presetClass="entr" presetSubtype="0" fill="hold" nodeType="withEffect">
                                  <p:stCondLst>
                                    <p:cond delay="0"/>
                                  </p:stCondLst>
                                  <p:childTnLst>
                                    <p:set>
                                      <p:cBhvr>
                                        <p:cTn id="77" dur="1" fill="hold">
                                          <p:stCondLst>
                                            <p:cond delay="0"/>
                                          </p:stCondLst>
                                        </p:cTn>
                                        <p:tgtEl>
                                          <p:spTgt spid="21">
                                            <p:txEl>
                                              <p:pRg st="3" end="3"/>
                                            </p:txEl>
                                          </p:spTgt>
                                        </p:tgtEl>
                                        <p:attrNameLst>
                                          <p:attrName>style.visibility</p:attrName>
                                        </p:attrNameLst>
                                      </p:cBhvr>
                                      <p:to>
                                        <p:strVal val="visible"/>
                                      </p:to>
                                    </p:set>
                                  </p:childTnLst>
                                  <p:subTnLst>
                                    <p:set>
                                      <p:cBhvr override="childStyle">
                                        <p:cTn dur="1" fill="hold" display="0" masterRel="nextClick" afterEffect="1"/>
                                        <p:tgtEl>
                                          <p:spTgt spid="21">
                                            <p:txEl>
                                              <p:pRg st="3" end="3"/>
                                            </p:txEl>
                                          </p:spTgt>
                                        </p:tgtEl>
                                        <p:attrNameLst>
                                          <p:attrName>style.visibility</p:attrName>
                                        </p:attrNameLst>
                                      </p:cBhvr>
                                      <p:to>
                                        <p:strVal val="hidden"/>
                                      </p:to>
                                    </p:set>
                                  </p:subTnLst>
                                </p:cTn>
                              </p:par>
                              <p:par>
                                <p:cTn id="78" presetID="1" presetClass="entr" presetSubtype="0" fill="hold" nodeType="withEffect">
                                  <p:stCondLst>
                                    <p:cond delay="0"/>
                                  </p:stCondLst>
                                  <p:childTnLst>
                                    <p:set>
                                      <p:cBhvr>
                                        <p:cTn id="79" dur="1" fill="hold">
                                          <p:stCondLst>
                                            <p:cond delay="0"/>
                                          </p:stCondLst>
                                        </p:cTn>
                                        <p:tgtEl>
                                          <p:spTgt spid="21">
                                            <p:txEl>
                                              <p:pRg st="4" end="4"/>
                                            </p:txEl>
                                          </p:spTgt>
                                        </p:tgtEl>
                                        <p:attrNameLst>
                                          <p:attrName>style.visibility</p:attrName>
                                        </p:attrNameLst>
                                      </p:cBhvr>
                                      <p:to>
                                        <p:strVal val="visible"/>
                                      </p:to>
                                    </p:set>
                                  </p:childTnLst>
                                  <p:subTnLst>
                                    <p:set>
                                      <p:cBhvr override="childStyle">
                                        <p:cTn dur="1" fill="hold" display="0" masterRel="nextClick" afterEffect="1"/>
                                        <p:tgtEl>
                                          <p:spTgt spid="21">
                                            <p:txEl>
                                              <p:pRg st="4" end="4"/>
                                            </p:txEl>
                                          </p:spTgt>
                                        </p:tgtEl>
                                        <p:attrNameLst>
                                          <p:attrName>style.visibility</p:attrName>
                                        </p:attrNameLst>
                                      </p:cBhvr>
                                      <p:to>
                                        <p:strVal val="hidden"/>
                                      </p:to>
                                    </p:set>
                                  </p:subTnLst>
                                </p:cTn>
                              </p:par>
                              <p:par>
                                <p:cTn id="80" presetID="1" presetClass="entr" presetSubtype="0" fill="hold" nodeType="withEffect">
                                  <p:stCondLst>
                                    <p:cond delay="0"/>
                                  </p:stCondLst>
                                  <p:childTnLst>
                                    <p:set>
                                      <p:cBhvr>
                                        <p:cTn id="81" dur="1" fill="hold">
                                          <p:stCondLst>
                                            <p:cond delay="0"/>
                                          </p:stCondLst>
                                        </p:cTn>
                                        <p:tgtEl>
                                          <p:spTgt spid="21">
                                            <p:txEl>
                                              <p:pRg st="5" end="5"/>
                                            </p:txEl>
                                          </p:spTgt>
                                        </p:tgtEl>
                                        <p:attrNameLst>
                                          <p:attrName>style.visibility</p:attrName>
                                        </p:attrNameLst>
                                      </p:cBhvr>
                                      <p:to>
                                        <p:strVal val="visible"/>
                                      </p:to>
                                    </p:set>
                                  </p:childTnLst>
                                  <p:subTnLst>
                                    <p:set>
                                      <p:cBhvr override="childStyle">
                                        <p:cTn dur="1" fill="hold" display="0" masterRel="nextClick" afterEffect="1"/>
                                        <p:tgtEl>
                                          <p:spTgt spid="21">
                                            <p:txEl>
                                              <p:pRg st="5" end="5"/>
                                            </p:txEl>
                                          </p:spTgt>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5">
                                            <p:txEl>
                                              <p:pRg st="6" end="6"/>
                                            </p:txEl>
                                          </p:spTgt>
                                        </p:tgtEl>
                                        <p:attrNameLst>
                                          <p:attrName>style.visibility</p:attrName>
                                        </p:attrNameLst>
                                      </p:cBhvr>
                                      <p:to>
                                        <p:strVal val="visible"/>
                                      </p:to>
                                    </p:set>
                                  </p:childTnLst>
                                </p:cTn>
                              </p:par>
                              <p:par>
                                <p:cTn id="86" presetID="22" presetClass="entr" presetSubtype="8"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32F5-6258-4598-9787-617116AC08F8}"/>
              </a:ext>
            </a:extLst>
          </p:cNvPr>
          <p:cNvSpPr>
            <a:spLocks noGrp="1"/>
          </p:cNvSpPr>
          <p:nvPr>
            <p:ph type="title"/>
          </p:nvPr>
        </p:nvSpPr>
        <p:spPr>
          <a:xfrm>
            <a:off x="342899" y="206829"/>
            <a:ext cx="10445931" cy="533400"/>
          </a:xfrm>
        </p:spPr>
        <p:txBody>
          <a:bodyPr/>
          <a:lstStyle/>
          <a:p>
            <a:r>
              <a:rPr lang="en-US" sz="4000" dirty="0"/>
              <a:t>Decomposition for Reasoning about Text</a:t>
            </a:r>
            <a:r>
              <a:rPr lang="en-US" sz="1600" dirty="0"/>
              <a:t>[Gupta et al. ICLR’20]</a:t>
            </a:r>
            <a:endParaRPr lang="en-US" dirty="0"/>
          </a:p>
        </p:txBody>
      </p:sp>
      <p:sp>
        <p:nvSpPr>
          <p:cNvPr id="4" name="Content Placeholder 3">
            <a:extLst>
              <a:ext uri="{FF2B5EF4-FFF2-40B4-BE49-F238E27FC236}">
                <a16:creationId xmlns:a16="http://schemas.microsoft.com/office/drawing/2014/main" id="{1B9E5602-F6C8-4BF6-9FD5-A6DD0F90DC72}"/>
              </a:ext>
            </a:extLst>
          </p:cNvPr>
          <p:cNvSpPr>
            <a:spLocks noGrp="1"/>
          </p:cNvSpPr>
          <p:nvPr>
            <p:ph idx="1"/>
          </p:nvPr>
        </p:nvSpPr>
        <p:spPr/>
        <p:txBody>
          <a:bodyPr/>
          <a:lstStyle/>
          <a:p>
            <a:r>
              <a:rPr lang="en-US" dirty="0"/>
              <a:t>We need to induce a program, with some executable modules at the leaves</a:t>
            </a:r>
          </a:p>
          <a:p>
            <a:pPr lvl="1"/>
            <a:r>
              <a:rPr lang="en-US" dirty="0"/>
              <a:t>“This phrase” indicates a field goal</a:t>
            </a:r>
          </a:p>
          <a:p>
            <a:pPr lvl="1"/>
            <a:r>
              <a:rPr lang="en-US" dirty="0"/>
              <a:t>“This player” scored it; “this is the team” that scored it</a:t>
            </a:r>
          </a:p>
          <a:p>
            <a:pPr lvl="1"/>
            <a:r>
              <a:rPr lang="en-US" dirty="0"/>
              <a:t>“This is the length” of the field goal</a:t>
            </a:r>
          </a:p>
          <a:p>
            <a:r>
              <a:rPr lang="en-US" dirty="0"/>
              <a:t>Reason symbolically over it.</a:t>
            </a:r>
          </a:p>
          <a:p>
            <a:pPr lvl="1"/>
            <a:r>
              <a:rPr lang="en-US" dirty="0"/>
              <a:t>Imagine more expressive functions</a:t>
            </a:r>
          </a:p>
          <a:p>
            <a:pPr lvl="1"/>
            <a:endParaRPr lang="en-US" dirty="0"/>
          </a:p>
        </p:txBody>
      </p:sp>
      <p:pic>
        <p:nvPicPr>
          <p:cNvPr id="3" name="Picture 2">
            <a:extLst>
              <a:ext uri="{FF2B5EF4-FFF2-40B4-BE49-F238E27FC236}">
                <a16:creationId xmlns:a16="http://schemas.microsoft.com/office/drawing/2014/main" id="{FBF535BF-A51A-48F3-B898-4CC9D0ADBA11}"/>
              </a:ext>
            </a:extLst>
          </p:cNvPr>
          <p:cNvPicPr>
            <a:picLocks noChangeAspect="1"/>
          </p:cNvPicPr>
          <p:nvPr/>
        </p:nvPicPr>
        <p:blipFill>
          <a:blip r:embed="rId2"/>
          <a:stretch>
            <a:fillRect/>
          </a:stretch>
        </p:blipFill>
        <p:spPr>
          <a:xfrm>
            <a:off x="69668" y="3626419"/>
            <a:ext cx="12192000" cy="3024752"/>
          </a:xfrm>
          <a:prstGeom prst="rect">
            <a:avLst/>
          </a:prstGeom>
        </p:spPr>
      </p:pic>
      <p:sp>
        <p:nvSpPr>
          <p:cNvPr id="5" name="Rectangle 4">
            <a:extLst>
              <a:ext uri="{FF2B5EF4-FFF2-40B4-BE49-F238E27FC236}">
                <a16:creationId xmlns:a16="http://schemas.microsoft.com/office/drawing/2014/main" id="{8AEF7284-1FD1-4AF6-A9D7-7E574C7EAEEC}"/>
              </a:ext>
            </a:extLst>
          </p:cNvPr>
          <p:cNvSpPr/>
          <p:nvPr/>
        </p:nvSpPr>
        <p:spPr>
          <a:xfrm>
            <a:off x="6383173" y="3402183"/>
            <a:ext cx="4724498" cy="369332"/>
          </a:xfrm>
          <a:prstGeom prst="rect">
            <a:avLst/>
          </a:prstGeom>
          <a:solidFill>
            <a:srgbClr val="FFFFCC"/>
          </a:solidFill>
          <a:ln>
            <a:solidFill>
              <a:srgbClr val="FF0000"/>
            </a:solidFill>
          </a:ln>
        </p:spPr>
        <p:txBody>
          <a:bodyPr wrap="none">
            <a:spAutoFit/>
          </a:bodyPr>
          <a:lstStyle/>
          <a:p>
            <a:r>
              <a:rPr lang="en-US" dirty="0"/>
              <a:t>Colors represent levels of attention over phrases</a:t>
            </a:r>
          </a:p>
        </p:txBody>
      </p:sp>
      <p:sp>
        <p:nvSpPr>
          <p:cNvPr id="6" name="Slide Number Placeholder 5">
            <a:extLst>
              <a:ext uri="{FF2B5EF4-FFF2-40B4-BE49-F238E27FC236}">
                <a16:creationId xmlns:a16="http://schemas.microsoft.com/office/drawing/2014/main" id="{EEF32A42-9C8B-49BB-A5D2-CF7BF6DC16B0}"/>
              </a:ext>
            </a:extLst>
          </p:cNvPr>
          <p:cNvSpPr>
            <a:spLocks noGrp="1"/>
          </p:cNvSpPr>
          <p:nvPr>
            <p:ph type="sldNum" sz="quarter" idx="11"/>
          </p:nvPr>
        </p:nvSpPr>
        <p:spPr/>
        <p:txBody>
          <a:bodyPr/>
          <a:lstStyle/>
          <a:p>
            <a:fld id="{BDF588C3-71D6-5D45-B118-1C664482E1C2}" type="slidenum">
              <a:rPr lang="en-US" smtClean="0"/>
              <a:t>54</a:t>
            </a:fld>
            <a:endParaRPr lang="en-US"/>
          </a:p>
        </p:txBody>
      </p:sp>
      <p:sp>
        <p:nvSpPr>
          <p:cNvPr id="7" name="Rectangle 6">
            <a:extLst>
              <a:ext uri="{FF2B5EF4-FFF2-40B4-BE49-F238E27FC236}">
                <a16:creationId xmlns:a16="http://schemas.microsoft.com/office/drawing/2014/main" id="{C684605A-D33E-4C4C-855C-F1D9BB156D90}"/>
              </a:ext>
            </a:extLst>
          </p:cNvPr>
          <p:cNvSpPr/>
          <p:nvPr/>
        </p:nvSpPr>
        <p:spPr>
          <a:xfrm>
            <a:off x="7505700" y="1814003"/>
            <a:ext cx="4464232" cy="1938992"/>
          </a:xfrm>
          <a:prstGeom prst="rect">
            <a:avLst/>
          </a:prstGeom>
          <a:solidFill>
            <a:srgbClr val="FFFFCC"/>
          </a:solidFill>
          <a:ln>
            <a:solidFill>
              <a:schemeClr val="accent2"/>
            </a:solidFill>
          </a:ln>
        </p:spPr>
        <p:txBody>
          <a:bodyPr wrap="square">
            <a:spAutoFit/>
          </a:bodyPr>
          <a:lstStyle/>
          <a:p>
            <a:pPr marL="342900" indent="-342900">
              <a:buFont typeface="Wingdings" panose="05000000000000000000" pitchFamily="2" charset="2"/>
              <a:buChar char="§"/>
            </a:pPr>
            <a:r>
              <a:rPr lang="en-US" sz="2000" dirty="0"/>
              <a:t>Differentiable modules: to support end-to-end training.</a:t>
            </a:r>
          </a:p>
          <a:p>
            <a:pPr marL="342900" indent="-342900">
              <a:buFont typeface="Wingdings" panose="05000000000000000000" pitchFamily="2" charset="2"/>
              <a:buChar char="§"/>
            </a:pPr>
            <a:r>
              <a:rPr lang="en-US" sz="2000" dirty="0"/>
              <a:t>End-to-end training: </a:t>
            </a:r>
            <a:r>
              <a:rPr lang="en-US" sz="2000" b="1" dirty="0"/>
              <a:t>realistic supervision,</a:t>
            </a:r>
            <a:r>
              <a:rPr lang="en-US" sz="2000" dirty="0"/>
              <a:t> only at the answer level</a:t>
            </a:r>
          </a:p>
          <a:p>
            <a:pPr marL="342900" indent="-342900">
              <a:buFont typeface="Wingdings" panose="05000000000000000000" pitchFamily="2" charset="2"/>
              <a:buChar char="§"/>
            </a:pPr>
            <a:r>
              <a:rPr lang="en-US" sz="2000" dirty="0"/>
              <a:t>But, </a:t>
            </a:r>
            <a:r>
              <a:rPr lang="en-US" sz="2000" b="1" dirty="0"/>
              <a:t>when have we learned “max” and “field goal”? </a:t>
            </a:r>
          </a:p>
        </p:txBody>
      </p:sp>
    </p:spTree>
    <p:extLst>
      <p:ext uri="{BB962C8B-B14F-4D97-AF65-F5344CB8AC3E}">
        <p14:creationId xmlns:p14="http://schemas.microsoft.com/office/powerpoint/2010/main" val="3963797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6A3948-0CD2-A14B-8AF2-90B0E45E3525}"/>
              </a:ext>
            </a:extLst>
          </p:cNvPr>
          <p:cNvSpPr>
            <a:spLocks noGrp="1"/>
          </p:cNvSpPr>
          <p:nvPr>
            <p:ph idx="1"/>
          </p:nvPr>
        </p:nvSpPr>
        <p:spPr>
          <a:xfrm>
            <a:off x="419100" y="1034162"/>
            <a:ext cx="11394948" cy="4458732"/>
          </a:xfrm>
        </p:spPr>
        <p:txBody>
          <a:bodyPr>
            <a:normAutofit/>
          </a:bodyPr>
          <a:lstStyle/>
          <a:p>
            <a:pPr>
              <a:lnSpc>
                <a:spcPct val="100000"/>
              </a:lnSpc>
            </a:pPr>
            <a:r>
              <a:rPr lang="en-US" sz="2000" b="1" dirty="0"/>
              <a:t>Addressing “sparse” QA challenges that one cannot train for directly</a:t>
            </a:r>
          </a:p>
          <a:p>
            <a:pPr>
              <a:lnSpc>
                <a:spcPct val="100000"/>
              </a:lnSpc>
            </a:pPr>
            <a:r>
              <a:rPr lang="en-US" sz="2000" dirty="0"/>
              <a:t>Create a unified representation of families of graphs (symbolic + continuous). </a:t>
            </a:r>
          </a:p>
          <a:p>
            <a:pPr>
              <a:lnSpc>
                <a:spcPct val="100000"/>
              </a:lnSpc>
            </a:pPr>
            <a:r>
              <a:rPr lang="en-US" sz="2000" dirty="0"/>
              <a:t>Use constrained optimization for inference over it. </a:t>
            </a:r>
            <a:endParaRPr lang="en-US" sz="2400" dirty="0"/>
          </a:p>
        </p:txBody>
      </p:sp>
      <p:sp>
        <p:nvSpPr>
          <p:cNvPr id="4" name="Title 3">
            <a:extLst>
              <a:ext uri="{FF2B5EF4-FFF2-40B4-BE49-F238E27FC236}">
                <a16:creationId xmlns:a16="http://schemas.microsoft.com/office/drawing/2014/main" id="{93B61D90-81E4-E941-AE66-3FC4AEE08FF8}"/>
              </a:ext>
            </a:extLst>
          </p:cNvPr>
          <p:cNvSpPr>
            <a:spLocks noGrp="1"/>
          </p:cNvSpPr>
          <p:nvPr>
            <p:ph type="title"/>
          </p:nvPr>
        </p:nvSpPr>
        <p:spPr/>
        <p:txBody>
          <a:bodyPr>
            <a:normAutofit fontScale="90000"/>
          </a:bodyPr>
          <a:lstStyle/>
          <a:p>
            <a:r>
              <a:rPr lang="en-US" dirty="0"/>
              <a:t>QA via Inference over Semantic Graphs </a:t>
            </a:r>
            <a:r>
              <a:rPr lang="en-US" sz="1800" dirty="0"/>
              <a:t>[Khashabi et. al AAAI’18] </a:t>
            </a:r>
            <a:endParaRPr lang="en-US" dirty="0"/>
          </a:p>
        </p:txBody>
      </p:sp>
      <p:pic>
        <p:nvPicPr>
          <p:cNvPr id="11" name="Google Shape;805;p84">
            <a:extLst>
              <a:ext uri="{FF2B5EF4-FFF2-40B4-BE49-F238E27FC236}">
                <a16:creationId xmlns:a16="http://schemas.microsoft.com/office/drawing/2014/main" id="{0AC1BE70-FA2A-4A45-AC88-3E0DD1129A1E}"/>
              </a:ext>
            </a:extLst>
          </p:cNvPr>
          <p:cNvPicPr preferRelativeResize="0"/>
          <p:nvPr/>
        </p:nvPicPr>
        <p:blipFill rotWithShape="1">
          <a:blip r:embed="rId3">
            <a:alphaModFix/>
          </a:blip>
          <a:srcRect t="548" r="25315"/>
          <a:stretch/>
        </p:blipFill>
        <p:spPr>
          <a:xfrm>
            <a:off x="531394" y="2451731"/>
            <a:ext cx="3892747" cy="2983653"/>
          </a:xfrm>
          <a:prstGeom prst="rect">
            <a:avLst/>
          </a:prstGeom>
          <a:noFill/>
          <a:ln>
            <a:noFill/>
          </a:ln>
        </p:spPr>
      </p:pic>
      <p:pic>
        <p:nvPicPr>
          <p:cNvPr id="21" name="Google Shape;493;p33">
            <a:extLst>
              <a:ext uri="{FF2B5EF4-FFF2-40B4-BE49-F238E27FC236}">
                <a16:creationId xmlns:a16="http://schemas.microsoft.com/office/drawing/2014/main" id="{DEB38F78-1C9E-4F32-956E-07C059AB0FC7}"/>
              </a:ext>
            </a:extLst>
          </p:cNvPr>
          <p:cNvPicPr preferRelativeResize="0"/>
          <p:nvPr/>
        </p:nvPicPr>
        <p:blipFill rotWithShape="1">
          <a:blip r:embed="rId4">
            <a:alphaModFix/>
            <a:grayscl/>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p:blipFill>
        <p:spPr>
          <a:xfrm>
            <a:off x="4526448" y="3004408"/>
            <a:ext cx="3678293" cy="1611805"/>
          </a:xfrm>
          <a:prstGeom prst="rect">
            <a:avLst/>
          </a:prstGeom>
          <a:noFill/>
          <a:ln>
            <a:noFill/>
          </a:ln>
        </p:spPr>
      </p:pic>
      <p:sp>
        <p:nvSpPr>
          <p:cNvPr id="23" name="Right Arrow 10">
            <a:extLst>
              <a:ext uri="{FF2B5EF4-FFF2-40B4-BE49-F238E27FC236}">
                <a16:creationId xmlns:a16="http://schemas.microsoft.com/office/drawing/2014/main" id="{FA37819F-0EC2-457D-94EA-7582CC22F2C1}"/>
              </a:ext>
            </a:extLst>
          </p:cNvPr>
          <p:cNvSpPr/>
          <p:nvPr/>
        </p:nvSpPr>
        <p:spPr>
          <a:xfrm>
            <a:off x="7995733" y="36015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EECABD0-CD20-413C-9308-AF6600C44A01}"/>
              </a:ext>
            </a:extLst>
          </p:cNvPr>
          <p:cNvSpPr>
            <a:spLocks noGrp="1"/>
          </p:cNvSpPr>
          <p:nvPr>
            <p:ph type="sldNum" sz="quarter" idx="11"/>
          </p:nvPr>
        </p:nvSpPr>
        <p:spPr/>
        <p:txBody>
          <a:bodyPr/>
          <a:lstStyle/>
          <a:p>
            <a:fld id="{BDF588C3-71D6-5D45-B118-1C664482E1C2}" type="slidenum">
              <a:rPr lang="en-US" smtClean="0"/>
              <a:t>55</a:t>
            </a:fld>
            <a:endParaRPr lang="en-US"/>
          </a:p>
        </p:txBody>
      </p:sp>
      <p:sp>
        <p:nvSpPr>
          <p:cNvPr id="13" name="Rectangle 12">
            <a:extLst>
              <a:ext uri="{FF2B5EF4-FFF2-40B4-BE49-F238E27FC236}">
                <a16:creationId xmlns:a16="http://schemas.microsoft.com/office/drawing/2014/main" id="{72EF8C6E-DD16-4B39-841E-865994CB681C}"/>
              </a:ext>
            </a:extLst>
          </p:cNvPr>
          <p:cNvSpPr/>
          <p:nvPr/>
        </p:nvSpPr>
        <p:spPr>
          <a:xfrm>
            <a:off x="344888" y="5423780"/>
            <a:ext cx="5048494" cy="1261884"/>
          </a:xfrm>
          <a:prstGeom prst="rect">
            <a:avLst/>
          </a:prstGeom>
          <a:solidFill>
            <a:srgbClr val="FFFFCC"/>
          </a:solidFill>
          <a:ln>
            <a:solidFill>
              <a:schemeClr val="accent2"/>
            </a:solidFill>
          </a:ln>
        </p:spPr>
        <p:txBody>
          <a:bodyPr wrap="square">
            <a:spAutoFit/>
          </a:bodyPr>
          <a:lstStyle/>
          <a:p>
            <a:pPr marL="342900" lvl="0" indent="-342900">
              <a:buSzPts val="2000"/>
              <a:buFont typeface="Wingdings" panose="05000000000000000000" pitchFamily="2" charset="2"/>
              <a:buChar char="§"/>
            </a:pPr>
            <a:r>
              <a:rPr lang="en-US" sz="2000" dirty="0">
                <a:solidFill>
                  <a:srgbClr val="000000"/>
                </a:solidFill>
              </a:rPr>
              <a:t>Not a QA specific representation</a:t>
            </a:r>
          </a:p>
          <a:p>
            <a:pPr marL="800100" lvl="1" indent="-342900">
              <a:buSzPts val="2000"/>
              <a:buFont typeface="Wingdings" panose="05000000000000000000" pitchFamily="2" charset="2"/>
              <a:buChar char="§"/>
            </a:pPr>
            <a:r>
              <a:rPr lang="en-US" dirty="0">
                <a:solidFill>
                  <a:srgbClr val="000000"/>
                </a:solidFill>
              </a:rPr>
              <a:t>Used also to address Algebra word problems, Physics 101 , etc. </a:t>
            </a:r>
          </a:p>
          <a:p>
            <a:pPr marL="342900" lvl="0" indent="-342900">
              <a:buSzPts val="2000"/>
              <a:buFont typeface="Wingdings" panose="05000000000000000000" pitchFamily="2" charset="2"/>
              <a:buChar char="§"/>
            </a:pPr>
            <a:r>
              <a:rPr lang="en-US" sz="2000" dirty="0">
                <a:solidFill>
                  <a:srgbClr val="000000"/>
                </a:solidFill>
              </a:rPr>
              <a:t>Components can be as neural as you want</a:t>
            </a:r>
          </a:p>
        </p:txBody>
      </p:sp>
      <p:sp>
        <p:nvSpPr>
          <p:cNvPr id="15" name="Rectangle 14">
            <a:extLst>
              <a:ext uri="{FF2B5EF4-FFF2-40B4-BE49-F238E27FC236}">
                <a16:creationId xmlns:a16="http://schemas.microsoft.com/office/drawing/2014/main" id="{4126ACE2-84F0-41F5-9921-22F59DCFB7C1}"/>
              </a:ext>
            </a:extLst>
          </p:cNvPr>
          <p:cNvSpPr/>
          <p:nvPr/>
        </p:nvSpPr>
        <p:spPr>
          <a:xfrm>
            <a:off x="5947042" y="5423780"/>
            <a:ext cx="5939075" cy="1261884"/>
          </a:xfrm>
          <a:prstGeom prst="rect">
            <a:avLst/>
          </a:prstGeom>
          <a:solidFill>
            <a:srgbClr val="FFFFCC"/>
          </a:solidFill>
          <a:ln>
            <a:solidFill>
              <a:schemeClr val="accent2"/>
            </a:solidFill>
          </a:ln>
        </p:spPr>
        <p:txBody>
          <a:bodyPr wrap="square">
            <a:spAutoFit/>
          </a:bodyPr>
          <a:lstStyle/>
          <a:p>
            <a:pPr marL="342900" indent="-342900">
              <a:lnSpc>
                <a:spcPct val="100000"/>
              </a:lnSpc>
              <a:spcBef>
                <a:spcPts val="0"/>
              </a:spcBef>
              <a:buSzPts val="2000"/>
              <a:buFont typeface="Wingdings" panose="05000000000000000000" pitchFamily="2" charset="2"/>
              <a:buChar char="§"/>
            </a:pPr>
            <a:r>
              <a:rPr lang="en-US" sz="2000" dirty="0"/>
              <a:t>Robust, due to a stronger notion of modularity</a:t>
            </a:r>
          </a:p>
          <a:p>
            <a:pPr marL="342900" indent="-342900">
              <a:lnSpc>
                <a:spcPct val="100000"/>
              </a:lnSpc>
              <a:spcBef>
                <a:spcPts val="0"/>
              </a:spcBef>
              <a:buSzPts val="2000"/>
              <a:buFont typeface="Wingdings" panose="05000000000000000000" pitchFamily="2" charset="2"/>
              <a:buChar char="§"/>
            </a:pPr>
            <a:r>
              <a:rPr lang="en-US" sz="2000" dirty="0"/>
              <a:t>Easier to bring in:</a:t>
            </a:r>
          </a:p>
          <a:p>
            <a:pPr marL="742950" lvl="1" indent="-285750">
              <a:lnSpc>
                <a:spcPct val="100000"/>
              </a:lnSpc>
              <a:spcBef>
                <a:spcPts val="0"/>
              </a:spcBef>
              <a:buSzPts val="2000"/>
              <a:buFont typeface="Wingdings" panose="05000000000000000000" pitchFamily="2" charset="2"/>
              <a:buChar char="§"/>
            </a:pPr>
            <a:r>
              <a:rPr lang="en-US" dirty="0"/>
              <a:t>Previously trained models</a:t>
            </a:r>
          </a:p>
          <a:p>
            <a:pPr marL="742950" lvl="1" indent="-285750">
              <a:lnSpc>
                <a:spcPct val="100000"/>
              </a:lnSpc>
              <a:spcBef>
                <a:spcPts val="0"/>
              </a:spcBef>
              <a:buSzPts val="2000"/>
              <a:buFont typeface="Wingdings" panose="05000000000000000000" pitchFamily="2" charset="2"/>
              <a:buChar char="§"/>
            </a:pPr>
            <a:r>
              <a:rPr lang="en-US" dirty="0"/>
              <a:t>Knowledge: declarative and statistical </a:t>
            </a:r>
            <a:endParaRPr lang="en-US" sz="1600" dirty="0"/>
          </a:p>
        </p:txBody>
      </p:sp>
      <p:pic>
        <p:nvPicPr>
          <p:cNvPr id="22" name="Google Shape;1043;p89">
            <a:extLst>
              <a:ext uri="{FF2B5EF4-FFF2-40B4-BE49-F238E27FC236}">
                <a16:creationId xmlns:a16="http://schemas.microsoft.com/office/drawing/2014/main" id="{D8A8BECD-9701-4EBB-8A76-A39B682B4C0C}"/>
              </a:ext>
            </a:extLst>
          </p:cNvPr>
          <p:cNvPicPr preferRelativeResize="0"/>
          <p:nvPr/>
        </p:nvPicPr>
        <p:blipFill rotWithShape="1">
          <a:blip r:embed="rId6">
            <a:alphaModFix/>
          </a:blip>
          <a:srcRect l="5592" r="4065"/>
          <a:stretch/>
        </p:blipFill>
        <p:spPr>
          <a:xfrm>
            <a:off x="8681993" y="2374175"/>
            <a:ext cx="3189514" cy="2677886"/>
          </a:xfrm>
          <a:prstGeom prst="rect">
            <a:avLst/>
          </a:prstGeom>
          <a:noFill/>
          <a:ln>
            <a:noFill/>
          </a:ln>
        </p:spPr>
      </p:pic>
      <p:sp>
        <p:nvSpPr>
          <p:cNvPr id="16" name="Rectangle 15">
            <a:extLst>
              <a:ext uri="{FF2B5EF4-FFF2-40B4-BE49-F238E27FC236}">
                <a16:creationId xmlns:a16="http://schemas.microsoft.com/office/drawing/2014/main" id="{E3733F24-F759-468C-BA07-8FDCFE1DED63}"/>
              </a:ext>
            </a:extLst>
          </p:cNvPr>
          <p:cNvSpPr/>
          <p:nvPr/>
        </p:nvSpPr>
        <p:spPr>
          <a:xfrm>
            <a:off x="9413966" y="1030295"/>
            <a:ext cx="2576883" cy="923330"/>
          </a:xfrm>
          <a:prstGeom prst="rect">
            <a:avLst/>
          </a:prstGeom>
          <a:solidFill>
            <a:srgbClr val="FFFFCC"/>
          </a:solidFill>
          <a:ln>
            <a:solidFill>
              <a:schemeClr val="accent2"/>
            </a:solidFill>
          </a:ln>
        </p:spPr>
        <p:txBody>
          <a:bodyPr wrap="square">
            <a:spAutoFit/>
          </a:bodyPr>
          <a:lstStyle/>
          <a:p>
            <a:pPr lvl="0">
              <a:buSzPts val="2000"/>
            </a:pPr>
            <a:r>
              <a:rPr lang="en-US" dirty="0">
                <a:solidFill>
                  <a:srgbClr val="000000"/>
                </a:solidFill>
              </a:rPr>
              <a:t>(An optimization method that recovered from the differentiability virus) </a:t>
            </a:r>
          </a:p>
        </p:txBody>
      </p:sp>
      <p:sp>
        <p:nvSpPr>
          <p:cNvPr id="17" name="Rectangle 16">
            <a:extLst>
              <a:ext uri="{FF2B5EF4-FFF2-40B4-BE49-F238E27FC236}">
                <a16:creationId xmlns:a16="http://schemas.microsoft.com/office/drawing/2014/main" id="{B0944E35-45B3-474F-9F96-88402F0B8B37}"/>
              </a:ext>
            </a:extLst>
          </p:cNvPr>
          <p:cNvSpPr/>
          <p:nvPr/>
        </p:nvSpPr>
        <p:spPr>
          <a:xfrm>
            <a:off x="4543207" y="2205265"/>
            <a:ext cx="5062346" cy="646331"/>
          </a:xfrm>
          <a:prstGeom prst="rect">
            <a:avLst/>
          </a:prstGeom>
          <a:solidFill>
            <a:srgbClr val="FFFFCC"/>
          </a:solidFill>
          <a:ln>
            <a:solidFill>
              <a:schemeClr val="accent2"/>
            </a:solidFill>
          </a:ln>
        </p:spPr>
        <p:txBody>
          <a:bodyPr wrap="square">
            <a:spAutoFit/>
          </a:bodyPr>
          <a:lstStyle/>
          <a:p>
            <a:pPr lvl="0">
              <a:buSzPts val="2000"/>
            </a:pPr>
            <a:r>
              <a:rPr lang="en-US" dirty="0">
                <a:solidFill>
                  <a:srgbClr val="000000"/>
                </a:solidFill>
              </a:rPr>
              <a:t>Allows us to think about abductive inference – the best explanation given observations and knowledge</a:t>
            </a:r>
          </a:p>
        </p:txBody>
      </p:sp>
    </p:spTree>
    <p:extLst>
      <p:ext uri="{BB962C8B-B14F-4D97-AF65-F5344CB8AC3E}">
        <p14:creationId xmlns:p14="http://schemas.microsoft.com/office/powerpoint/2010/main" val="158293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t>CliffsNotes </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7250607" cy="4484915"/>
          </a:xfrm>
        </p:spPr>
        <p:txBody>
          <a:bodyPr/>
          <a:lstStyle/>
          <a:p>
            <a:r>
              <a:rPr lang="en-US" dirty="0"/>
              <a:t>Multiple natural language documents</a:t>
            </a:r>
          </a:p>
          <a:p>
            <a:pPr lvl="1"/>
            <a:r>
              <a:rPr lang="en-US" dirty="0"/>
              <a:t>Small units of text or large units of texts</a:t>
            </a:r>
          </a:p>
          <a:p>
            <a:pPr lvl="1"/>
            <a:r>
              <a:rPr lang="en-US" dirty="0"/>
              <a:t>Reading news about an event/situation </a:t>
            </a:r>
            <a:r>
              <a:rPr lang="en-US" b="1" dirty="0"/>
              <a:t>over time </a:t>
            </a:r>
            <a:r>
              <a:rPr lang="en-US" dirty="0"/>
              <a:t>and/or from </a:t>
            </a:r>
            <a:r>
              <a:rPr lang="en-US" b="1" dirty="0"/>
              <a:t>multiple sources </a:t>
            </a:r>
          </a:p>
          <a:p>
            <a:pPr lvl="1"/>
            <a:r>
              <a:rPr lang="en-US" b="1" dirty="0"/>
              <a:t>Reading a book</a:t>
            </a:r>
          </a:p>
          <a:p>
            <a:pPr lvl="1"/>
            <a:endParaRPr lang="en-US" dirty="0"/>
          </a:p>
          <a:p>
            <a:pPr lvl="1"/>
            <a:r>
              <a:rPr lang="en-US" dirty="0"/>
              <a:t>The novel features the character </a:t>
            </a:r>
            <a:r>
              <a:rPr lang="en-US" dirty="0">
                <a:hlinkClick r:id="rId2" tooltip="David Copperfield (character)"/>
              </a:rPr>
              <a:t>David Copperfield</a:t>
            </a:r>
            <a:r>
              <a:rPr lang="en-US" dirty="0"/>
              <a:t>, his journey of change and growth from infancy to maturity, as many people enter and leave his life and he passes through the stages of his development. (</a:t>
            </a:r>
            <a:r>
              <a:rPr lang="en-US" b="1" dirty="0"/>
              <a:t>Fiction, and you know it</a:t>
            </a:r>
            <a:r>
              <a:rPr lang="en-US" dirty="0"/>
              <a:t>)</a:t>
            </a:r>
          </a:p>
          <a:p>
            <a:pPr lvl="1"/>
            <a:r>
              <a:rPr lang="en-US" dirty="0"/>
              <a:t>London and England in the 19-th century; socio-economic state, child exploitation; schools, prisons, emigration to Australia (</a:t>
            </a:r>
            <a:r>
              <a:rPr lang="en-US" b="1" dirty="0"/>
              <a:t>true historical facts</a:t>
            </a:r>
            <a:r>
              <a:rPr lang="en-US" dirty="0"/>
              <a:t>)</a:t>
            </a:r>
          </a:p>
          <a:p>
            <a:r>
              <a:rPr lang="en-US" dirty="0">
                <a:solidFill>
                  <a:srgbClr val="0000FF"/>
                </a:solidFill>
              </a:rPr>
              <a:t>What are the computational tasks that we should think about? </a:t>
            </a:r>
          </a:p>
          <a:p>
            <a:endParaRPr lang="en-US" dirty="0"/>
          </a:p>
          <a:p>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56</a:t>
            </a:fld>
            <a:endParaRPr lang="en-US"/>
          </a:p>
        </p:txBody>
      </p:sp>
      <p:pic>
        <p:nvPicPr>
          <p:cNvPr id="1026" name="Picture 2" descr="Image result for dickens david copperfield">
            <a:extLst>
              <a:ext uri="{FF2B5EF4-FFF2-40B4-BE49-F238E27FC236}">
                <a16:creationId xmlns:a16="http://schemas.microsoft.com/office/drawing/2014/main" id="{88D3E79A-1748-4A54-98E1-D33741789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561" y="1450521"/>
            <a:ext cx="260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4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dirty="0"/>
              <a:t>A small sample from a research program that attempts to address some of the key scientific and engineering challenges between us and understanding natural language</a:t>
            </a:r>
          </a:p>
          <a:p>
            <a:r>
              <a:rPr lang="en-US" dirty="0"/>
              <a:t>In the context of </a:t>
            </a:r>
            <a:r>
              <a:rPr lang="en-US" b="1" dirty="0"/>
              <a:t>temporal reasoning tasks </a:t>
            </a:r>
          </a:p>
          <a:p>
            <a:pPr lvl="1"/>
            <a:r>
              <a:rPr lang="en-US" b="1" dirty="0"/>
              <a:t>Reasoning: </a:t>
            </a:r>
            <a:r>
              <a:rPr lang="en-US" dirty="0"/>
              <a:t>To decouple or not to decouple? </a:t>
            </a:r>
          </a:p>
          <a:p>
            <a:pPr lvl="1"/>
            <a:r>
              <a:rPr lang="en-US" b="1" dirty="0"/>
              <a:t>(Temporal) Common Sense </a:t>
            </a:r>
          </a:p>
          <a:p>
            <a:pPr lvl="1"/>
            <a:r>
              <a:rPr lang="en-US" b="1" dirty="0"/>
              <a:t>Supervision</a:t>
            </a:r>
            <a:r>
              <a:rPr lang="en-US" dirty="0"/>
              <a:t>: how to think about it when we actually want to do reasoning? </a:t>
            </a:r>
          </a:p>
        </p:txBody>
      </p:sp>
      <p:sp>
        <p:nvSpPr>
          <p:cNvPr id="5" name="TextBox 4"/>
          <p:cNvSpPr txBox="1">
            <a:spLocks noChangeArrowheads="1"/>
          </p:cNvSpPr>
          <p:nvPr/>
        </p:nvSpPr>
        <p:spPr bwMode="auto">
          <a:xfrm>
            <a:off x="6858000" y="186259"/>
            <a:ext cx="3352800" cy="46672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6" name="Picture 2" descr="Aristotle">
            <a:extLst>
              <a:ext uri="{FF2B5EF4-FFF2-40B4-BE49-F238E27FC236}">
                <a16:creationId xmlns:a16="http://schemas.microsoft.com/office/drawing/2014/main" id="{2311C665-656F-4B4B-9982-DDA8925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football">
            <a:extLst>
              <a:ext uri="{FF2B5EF4-FFF2-40B4-BE49-F238E27FC236}">
                <a16:creationId xmlns:a16="http://schemas.microsoft.com/office/drawing/2014/main" id="{5BEE5730-7653-41DA-87D1-28B1D92C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31"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longest day in NYC">
            <a:extLst>
              <a:ext uri="{FF2B5EF4-FFF2-40B4-BE49-F238E27FC236}">
                <a16:creationId xmlns:a16="http://schemas.microsoft.com/office/drawing/2014/main" id="{EDCF6BA3-FB66-443A-A26D-C3EF0AEEB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46"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550C7AF-4307-4878-B9E9-6F5B0BE083EC}"/>
              </a:ext>
            </a:extLst>
          </p:cNvPr>
          <p:cNvPicPr>
            <a:picLocks noChangeAspect="1"/>
          </p:cNvPicPr>
          <p:nvPr/>
        </p:nvPicPr>
        <p:blipFill>
          <a:blip r:embed="rId5"/>
          <a:stretch>
            <a:fillRect/>
          </a:stretch>
        </p:blipFill>
        <p:spPr>
          <a:xfrm>
            <a:off x="7883060" y="5228153"/>
            <a:ext cx="4233592" cy="1645920"/>
          </a:xfrm>
          <a:prstGeom prst="rect">
            <a:avLst/>
          </a:prstGeom>
        </p:spPr>
      </p:pic>
      <p:pic>
        <p:nvPicPr>
          <p:cNvPr id="10" name="Picture 9">
            <a:extLst>
              <a:ext uri="{FF2B5EF4-FFF2-40B4-BE49-F238E27FC236}">
                <a16:creationId xmlns:a16="http://schemas.microsoft.com/office/drawing/2014/main" id="{7E543AD5-B694-4D71-BDD2-FA3674CDE53E}"/>
              </a:ext>
            </a:extLst>
          </p:cNvPr>
          <p:cNvPicPr preferRelativeResize="0">
            <a:picLocks/>
          </p:cNvPicPr>
          <p:nvPr/>
        </p:nvPicPr>
        <p:blipFill>
          <a:blip r:embed="rId6"/>
          <a:stretch>
            <a:fillRect/>
          </a:stretch>
        </p:blipFill>
        <p:spPr>
          <a:xfrm>
            <a:off x="2888142" y="5136713"/>
            <a:ext cx="2468880" cy="1737360"/>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D6B9403D-EED4-403F-BADA-F8704397CD1C}"/>
              </a:ext>
            </a:extLst>
          </p:cNvPr>
          <p:cNvPicPr>
            <a:picLocks noChangeAspect="1"/>
          </p:cNvPicPr>
          <p:nvPr/>
        </p:nvPicPr>
        <p:blipFill>
          <a:blip r:embed="rId7"/>
          <a:stretch>
            <a:fillRect/>
          </a:stretch>
        </p:blipFill>
        <p:spPr>
          <a:xfrm>
            <a:off x="2643273" y="3818675"/>
            <a:ext cx="1280160" cy="1280160"/>
          </a:xfrm>
          <a:prstGeom prst="rect">
            <a:avLst/>
          </a:prstGeom>
        </p:spPr>
      </p:pic>
      <p:pic>
        <p:nvPicPr>
          <p:cNvPr id="12" name="Picture 11" descr="A person posing for the camera&#10;&#10;Description automatically generated">
            <a:extLst>
              <a:ext uri="{FF2B5EF4-FFF2-40B4-BE49-F238E27FC236}">
                <a16:creationId xmlns:a16="http://schemas.microsoft.com/office/drawing/2014/main" id="{9274F4B2-140D-4563-A46E-B43CBCA00E3C}"/>
              </a:ext>
            </a:extLst>
          </p:cNvPr>
          <p:cNvPicPr>
            <a:picLocks noChangeAspect="1"/>
          </p:cNvPicPr>
          <p:nvPr/>
        </p:nvPicPr>
        <p:blipFill rotWithShape="1">
          <a:blip r:embed="rId8"/>
          <a:srcRect r="16399"/>
          <a:stretch/>
        </p:blipFill>
        <p:spPr>
          <a:xfrm>
            <a:off x="1210522" y="3818675"/>
            <a:ext cx="1280161" cy="1280160"/>
          </a:xfrm>
          <a:prstGeom prst="rect">
            <a:avLst/>
          </a:prstGeom>
        </p:spPr>
      </p:pic>
      <p:pic>
        <p:nvPicPr>
          <p:cNvPr id="13" name="Picture 12">
            <a:extLst>
              <a:ext uri="{FF2B5EF4-FFF2-40B4-BE49-F238E27FC236}">
                <a16:creationId xmlns:a16="http://schemas.microsoft.com/office/drawing/2014/main" id="{7980A159-4F6A-4F5F-A473-A212A6DF65D1}"/>
              </a:ext>
            </a:extLst>
          </p:cNvPr>
          <p:cNvPicPr>
            <a:picLocks noChangeAspect="1"/>
          </p:cNvPicPr>
          <p:nvPr/>
        </p:nvPicPr>
        <p:blipFill rotWithShape="1">
          <a:blip r:embed="rId9"/>
          <a:srcRect l="9765" t="8530" r="10298" b="10907"/>
          <a:stretch/>
        </p:blipFill>
        <p:spPr>
          <a:xfrm>
            <a:off x="5508773" y="3818675"/>
            <a:ext cx="1278733" cy="1280160"/>
          </a:xfrm>
          <a:prstGeom prst="rect">
            <a:avLst/>
          </a:prstGeom>
        </p:spPr>
      </p:pic>
      <p:pic>
        <p:nvPicPr>
          <p:cNvPr id="14" name="Picture 13">
            <a:extLst>
              <a:ext uri="{FF2B5EF4-FFF2-40B4-BE49-F238E27FC236}">
                <a16:creationId xmlns:a16="http://schemas.microsoft.com/office/drawing/2014/main" id="{B8CC48FF-80E7-4DF3-9696-B2E4F28F5B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0096" y="3818675"/>
            <a:ext cx="1280160" cy="1280160"/>
          </a:xfrm>
          <a:prstGeom prst="rect">
            <a:avLst/>
          </a:prstGeom>
        </p:spPr>
      </p:pic>
      <p:pic>
        <p:nvPicPr>
          <p:cNvPr id="8" name="Picture 2">
            <a:extLst>
              <a:ext uri="{FF2B5EF4-FFF2-40B4-BE49-F238E27FC236}">
                <a16:creationId xmlns:a16="http://schemas.microsoft.com/office/drawing/2014/main" id="{9C984C9C-ACEA-4A66-99FF-DF70BFDF8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2846"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A9CC375-C086-42EE-A537-0E93126EA8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5595" y="3818675"/>
            <a:ext cx="1277499"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tar">
            <a:extLst>
              <a:ext uri="{FF2B5EF4-FFF2-40B4-BE49-F238E27FC236}">
                <a16:creationId xmlns:a16="http://schemas.microsoft.com/office/drawing/2014/main" id="{3E828043-3ED9-4DA9-8CF4-448FEAC7EE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6023" y="3818675"/>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FCC0DA4-1A71-44C4-9DC5-656DB0E46381}"/>
              </a:ext>
            </a:extLst>
          </p:cNvPr>
          <p:cNvSpPr>
            <a:spLocks noGrp="1"/>
          </p:cNvSpPr>
          <p:nvPr>
            <p:ph type="sldNum" sz="quarter" idx="11"/>
          </p:nvPr>
        </p:nvSpPr>
        <p:spPr/>
        <p:txBody>
          <a:bodyPr/>
          <a:lstStyle/>
          <a:p>
            <a:fld id="{BDF588C3-71D6-5D45-B118-1C664482E1C2}" type="slidenum">
              <a:rPr lang="en-US" smtClean="0"/>
              <a:t>57</a:t>
            </a:fld>
            <a:endParaRPr lang="en-US"/>
          </a:p>
        </p:txBody>
      </p:sp>
    </p:spTree>
    <p:extLst>
      <p:ext uri="{BB962C8B-B14F-4D97-AF65-F5344CB8AC3E}">
        <p14:creationId xmlns:p14="http://schemas.microsoft.com/office/powerpoint/2010/main" val="1810906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left)">
                                      <p:cBhvr>
                                        <p:cTn id="15" dur="500"/>
                                        <p:tgtEl>
                                          <p:spTgt spid="103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58</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91"/>
          <p:cNvSpPr>
            <a:spLocks noChangeArrowheads="1"/>
          </p:cNvSpPr>
          <p:nvPr/>
        </p:nvSpPr>
        <p:spPr bwMode="auto">
          <a:xfrm>
            <a:off x="7850476" y="986089"/>
            <a:ext cx="2971800" cy="381000"/>
          </a:xfrm>
          <a:prstGeom prst="wedgeRectCallout">
            <a:avLst>
              <a:gd name="adj1" fmla="val -106932"/>
              <a:gd name="adj2" fmla="val 637077"/>
            </a:avLst>
          </a:prstGeom>
          <a:solidFill>
            <a:srgbClr val="FAE1AF"/>
          </a:solidFill>
          <a:ln w="9525">
            <a:solidFill>
              <a:srgbClr val="A7001B"/>
            </a:solidFill>
            <a:miter lim="800000"/>
            <a:headEnd/>
            <a:tailEnd/>
          </a:ln>
        </p:spPr>
        <p:txBody>
          <a:bodyPr/>
          <a:lstStyle/>
          <a:p>
            <a:pPr algn="ctr"/>
            <a:r>
              <a:rPr lang="en-US" dirty="0">
                <a:solidFill>
                  <a:srgbClr val="003366"/>
                </a:solidFill>
                <a:latin typeface="Calibri"/>
                <a:cs typeface="Arial" charset="0"/>
              </a:rPr>
              <a:t>O’Hare must be in Chicago</a:t>
            </a:r>
            <a:endParaRPr lang="en-US" b="1" dirty="0">
              <a:solidFill>
                <a:srgbClr val="003366"/>
              </a:solidFill>
              <a:latin typeface="Calibri"/>
              <a:cs typeface="Arial" charset="0"/>
            </a:endParaRPr>
          </a:p>
        </p:txBody>
      </p:sp>
      <p:sp>
        <p:nvSpPr>
          <p:cNvPr id="3" name="Content Placeholder 2"/>
          <p:cNvSpPr>
            <a:spLocks noGrp="1"/>
          </p:cNvSpPr>
          <p:nvPr>
            <p:ph idx="1"/>
          </p:nvPr>
        </p:nvSpPr>
        <p:spPr/>
        <p:txBody>
          <a:bodyPr/>
          <a:lstStyle/>
          <a:p>
            <a:endParaRPr lang="en-US" dirty="0"/>
          </a:p>
          <a:p>
            <a:r>
              <a:rPr lang="en-US" dirty="0"/>
              <a:t>Feb 5 2017 Dozens of passengers heading to Chicago had to undergo additional screenings… It took </a:t>
            </a:r>
            <a:r>
              <a:rPr lang="en-US" dirty="0" err="1"/>
              <a:t>Hesam</a:t>
            </a:r>
            <a:r>
              <a:rPr lang="en-US" dirty="0"/>
              <a:t> </a:t>
            </a:r>
            <a:r>
              <a:rPr lang="en-US" dirty="0" err="1"/>
              <a:t>Aamyab</a:t>
            </a:r>
            <a:r>
              <a:rPr lang="en-US" dirty="0"/>
              <a:t> two tries to make it back to the United States from Iran. He is an Iranian citizen with a US visa who is doing post-doctoral research at UIC. …"Right now, I am in the USA and I'm very happy," </a:t>
            </a:r>
            <a:r>
              <a:rPr lang="en-US" dirty="0" err="1"/>
              <a:t>Aamyab</a:t>
            </a:r>
            <a:r>
              <a:rPr lang="en-US" dirty="0"/>
              <a:t> said. But now, he can't go back to Iran or anywhere else without risk.  Other travelers shared the same worry. </a:t>
            </a:r>
            <a:r>
              <a:rPr lang="en-US" dirty="0" err="1"/>
              <a:t>Asem</a:t>
            </a:r>
            <a:r>
              <a:rPr lang="en-US" dirty="0"/>
              <a:t> </a:t>
            </a:r>
            <a:r>
              <a:rPr lang="en-US" dirty="0" err="1"/>
              <a:t>Aleisawi</a:t>
            </a:r>
            <a:r>
              <a:rPr lang="en-US" dirty="0"/>
              <a:t> was at O'Hare on Sunday to meet his wife who was coming in from Jordan. </a:t>
            </a:r>
          </a:p>
          <a:p>
            <a:pPr lvl="1"/>
            <a:endParaRPr lang="en-US" dirty="0"/>
          </a:p>
          <a:p>
            <a:pPr lvl="1"/>
            <a:r>
              <a:rPr lang="en-US" dirty="0"/>
              <a:t>Learning/Supervision requires some level of reasoning to infer these weak signals</a:t>
            </a:r>
          </a:p>
          <a:p>
            <a:pPr marL="914400" lvl="2" indent="0">
              <a:buNone/>
            </a:pPr>
            <a:endParaRPr lang="en-US" dirty="0"/>
          </a:p>
          <a:p>
            <a:endParaRPr lang="en-US" dirty="0"/>
          </a:p>
          <a:p>
            <a:pPr lvl="1"/>
            <a:endParaRPr lang="en-US" dirty="0"/>
          </a:p>
          <a:p>
            <a:pPr lvl="1"/>
            <a:endParaRPr lang="en-US" dirty="0"/>
          </a:p>
        </p:txBody>
      </p:sp>
      <p:sp>
        <p:nvSpPr>
          <p:cNvPr id="2" name="Title 1"/>
          <p:cNvSpPr>
            <a:spLocks noGrp="1"/>
          </p:cNvSpPr>
          <p:nvPr>
            <p:ph type="title"/>
          </p:nvPr>
        </p:nvSpPr>
        <p:spPr/>
        <p:txBody>
          <a:bodyPr/>
          <a:lstStyle/>
          <a:p>
            <a:r>
              <a:rPr lang="en-US" dirty="0"/>
              <a:t>Incidental Supervision &amp; Reasoning</a:t>
            </a:r>
          </a:p>
        </p:txBody>
      </p:sp>
      <p:sp>
        <p:nvSpPr>
          <p:cNvPr id="17" name="AutoShape 191"/>
          <p:cNvSpPr>
            <a:spLocks noChangeArrowheads="1"/>
          </p:cNvSpPr>
          <p:nvPr/>
        </p:nvSpPr>
        <p:spPr bwMode="auto">
          <a:xfrm>
            <a:off x="7850476" y="986089"/>
            <a:ext cx="2971800" cy="381000"/>
          </a:xfrm>
          <a:prstGeom prst="wedgeRectCallout">
            <a:avLst>
              <a:gd name="adj1" fmla="val -74376"/>
              <a:gd name="adj2" fmla="val 161782"/>
            </a:avLst>
          </a:prstGeom>
          <a:solidFill>
            <a:srgbClr val="FAE1AF"/>
          </a:solidFill>
          <a:ln w="9525">
            <a:solidFill>
              <a:srgbClr val="A7001B"/>
            </a:solidFill>
            <a:miter lim="800000"/>
            <a:headEnd/>
            <a:tailEnd/>
          </a:ln>
        </p:spPr>
        <p:txBody>
          <a:bodyPr/>
          <a:lstStyle/>
          <a:p>
            <a:pPr algn="ctr"/>
            <a:r>
              <a:rPr lang="en-US" dirty="0">
                <a:solidFill>
                  <a:srgbClr val="000080"/>
                </a:solidFill>
                <a:latin typeface="Calibri"/>
                <a:cs typeface="Arial" charset="0"/>
              </a:rPr>
              <a:t>O’Hare must be in Chicago</a:t>
            </a:r>
            <a:endParaRPr lang="en-US" b="1" dirty="0">
              <a:solidFill>
                <a:srgbClr val="000080"/>
              </a:solidFill>
              <a:latin typeface="Calibri"/>
              <a:cs typeface="Arial" charset="0"/>
            </a:endParaRPr>
          </a:p>
        </p:txBody>
      </p:sp>
      <p:cxnSp>
        <p:nvCxnSpPr>
          <p:cNvPr id="11" name="Straight Connector 10"/>
          <p:cNvCxnSpPr/>
          <p:nvPr/>
        </p:nvCxnSpPr>
        <p:spPr>
          <a:xfrm>
            <a:off x="6612311" y="2094991"/>
            <a:ext cx="914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45637" y="3901715"/>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CBB44CF-E33F-4F6F-8B1E-B64540C3A3DE}"/>
              </a:ext>
            </a:extLst>
          </p:cNvPr>
          <p:cNvSpPr>
            <a:spLocks noGrp="1"/>
          </p:cNvSpPr>
          <p:nvPr>
            <p:ph type="sldNum" sz="quarter" idx="11"/>
          </p:nvPr>
        </p:nvSpPr>
        <p:spPr/>
        <p:txBody>
          <a:bodyPr/>
          <a:lstStyle/>
          <a:p>
            <a:fld id="{BDF588C3-71D6-5D45-B118-1C664482E1C2}" type="slidenum">
              <a:rPr lang="en-US" smtClean="0"/>
              <a:t>59</a:t>
            </a:fld>
            <a:endParaRPr lang="en-US"/>
          </a:p>
        </p:txBody>
      </p:sp>
    </p:spTree>
    <p:extLst>
      <p:ext uri="{BB962C8B-B14F-4D97-AF65-F5344CB8AC3E}">
        <p14:creationId xmlns:p14="http://schemas.microsoft.com/office/powerpoint/2010/main" val="959323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2"/>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rgbClr val="FAE1AF"/>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rgbClr val="FFFFCC"/>
          </a:solidFill>
          <a:ln w="28575">
            <a:solidFill>
              <a:srgbClr val="FF0000"/>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28F0-DCF0-AE40-B786-0062A6D4D52C}"/>
              </a:ext>
            </a:extLst>
          </p:cNvPr>
          <p:cNvSpPr>
            <a:spLocks noGrp="1"/>
          </p:cNvSpPr>
          <p:nvPr>
            <p:ph type="title"/>
          </p:nvPr>
        </p:nvSpPr>
        <p:spPr/>
        <p:txBody>
          <a:bodyPr/>
          <a:lstStyle/>
          <a:p>
            <a:r>
              <a:rPr lang="en-US" dirty="0"/>
              <a:t>Motivation</a:t>
            </a:r>
          </a:p>
        </p:txBody>
      </p:sp>
      <p:pic>
        <p:nvPicPr>
          <p:cNvPr id="5" name="Content Placeholder 4">
            <a:extLst>
              <a:ext uri="{FF2B5EF4-FFF2-40B4-BE49-F238E27FC236}">
                <a16:creationId xmlns:a16="http://schemas.microsoft.com/office/drawing/2014/main" id="{112C5329-8816-DE47-A051-BB7510E2A278}"/>
              </a:ext>
            </a:extLst>
          </p:cNvPr>
          <p:cNvPicPr>
            <a:picLocks noGrp="1" noChangeAspect="1"/>
          </p:cNvPicPr>
          <p:nvPr>
            <p:ph idx="1"/>
          </p:nvPr>
        </p:nvPicPr>
        <p:blipFill>
          <a:blip r:embed="rId2"/>
          <a:stretch>
            <a:fillRect/>
          </a:stretch>
        </p:blipFill>
        <p:spPr>
          <a:xfrm>
            <a:off x="457200" y="1221581"/>
            <a:ext cx="4483100" cy="2683669"/>
          </a:xfrm>
          <a:prstGeom prst="rect">
            <a:avLst/>
          </a:prstGeom>
        </p:spPr>
      </p:pic>
      <p:sp>
        <p:nvSpPr>
          <p:cNvPr id="4" name="Slide Number Placeholder 3">
            <a:extLst>
              <a:ext uri="{FF2B5EF4-FFF2-40B4-BE49-F238E27FC236}">
                <a16:creationId xmlns:a16="http://schemas.microsoft.com/office/drawing/2014/main" id="{2484167C-19D5-7748-B40D-233F572DCA3C}"/>
              </a:ext>
            </a:extLst>
          </p:cNvPr>
          <p:cNvSpPr>
            <a:spLocks noGrp="1"/>
          </p:cNvSpPr>
          <p:nvPr>
            <p:ph type="sldNum" sz="quarter" idx="11"/>
          </p:nvPr>
        </p:nvSpPr>
        <p:spPr/>
        <p:txBody>
          <a:bodyPr/>
          <a:lstStyle/>
          <a:p>
            <a:fld id="{BDF588C3-71D6-5D45-B118-1C664482E1C2}" type="slidenum">
              <a:rPr lang="en-US" smtClean="0"/>
              <a:t>60</a:t>
            </a:fld>
            <a:endParaRPr lang="en-US"/>
          </a:p>
        </p:txBody>
      </p:sp>
      <p:pic>
        <p:nvPicPr>
          <p:cNvPr id="6" name="Picture 5">
            <a:extLst>
              <a:ext uri="{FF2B5EF4-FFF2-40B4-BE49-F238E27FC236}">
                <a16:creationId xmlns:a16="http://schemas.microsoft.com/office/drawing/2014/main" id="{3CBC684A-E8DC-7B4A-88E8-A5E8B5A06F3A}"/>
              </a:ext>
            </a:extLst>
          </p:cNvPr>
          <p:cNvPicPr>
            <a:picLocks noChangeAspect="1"/>
          </p:cNvPicPr>
          <p:nvPr/>
        </p:nvPicPr>
        <p:blipFill>
          <a:blip r:embed="rId3"/>
          <a:stretch>
            <a:fillRect/>
          </a:stretch>
        </p:blipFill>
        <p:spPr>
          <a:xfrm>
            <a:off x="6172200" y="1088231"/>
            <a:ext cx="5373916" cy="3350419"/>
          </a:xfrm>
          <a:prstGeom prst="rect">
            <a:avLst/>
          </a:prstGeom>
        </p:spPr>
      </p:pic>
      <p:sp>
        <p:nvSpPr>
          <p:cNvPr id="7" name="TextBox 6">
            <a:extLst>
              <a:ext uri="{FF2B5EF4-FFF2-40B4-BE49-F238E27FC236}">
                <a16:creationId xmlns:a16="http://schemas.microsoft.com/office/drawing/2014/main" id="{40B5FAC1-AB17-5C46-86A3-46E1F735E64F}"/>
              </a:ext>
            </a:extLst>
          </p:cNvPr>
          <p:cNvSpPr txBox="1"/>
          <p:nvPr/>
        </p:nvSpPr>
        <p:spPr>
          <a:xfrm>
            <a:off x="1071154" y="4127863"/>
            <a:ext cx="3108960" cy="369332"/>
          </a:xfrm>
          <a:prstGeom prst="rect">
            <a:avLst/>
          </a:prstGeom>
          <a:noFill/>
        </p:spPr>
        <p:txBody>
          <a:bodyPr wrap="square" rtlCol="0">
            <a:spAutoFit/>
          </a:bodyPr>
          <a:lstStyle/>
          <a:p>
            <a:r>
              <a:rPr lang="en-US" dirty="0"/>
              <a:t>An example in the AMR paper.</a:t>
            </a:r>
          </a:p>
        </p:txBody>
      </p:sp>
      <p:sp>
        <p:nvSpPr>
          <p:cNvPr id="8" name="TextBox 7">
            <a:extLst>
              <a:ext uri="{FF2B5EF4-FFF2-40B4-BE49-F238E27FC236}">
                <a16:creationId xmlns:a16="http://schemas.microsoft.com/office/drawing/2014/main" id="{E9DDA6E5-0AEA-E141-AB1B-F58AB8B3578A}"/>
              </a:ext>
            </a:extLst>
          </p:cNvPr>
          <p:cNvSpPr txBox="1"/>
          <p:nvPr/>
        </p:nvSpPr>
        <p:spPr>
          <a:xfrm>
            <a:off x="6918960" y="4589528"/>
            <a:ext cx="3510280" cy="369332"/>
          </a:xfrm>
          <a:prstGeom prst="rect">
            <a:avLst/>
          </a:prstGeom>
          <a:noFill/>
        </p:spPr>
        <p:txBody>
          <a:bodyPr wrap="square" rtlCol="0">
            <a:spAutoFit/>
          </a:bodyPr>
          <a:lstStyle/>
          <a:p>
            <a:r>
              <a:rPr lang="en-US" dirty="0"/>
              <a:t>An example in the QAMR paper.</a:t>
            </a:r>
          </a:p>
        </p:txBody>
      </p:sp>
      <p:sp>
        <p:nvSpPr>
          <p:cNvPr id="9" name="TextBox 8">
            <a:extLst>
              <a:ext uri="{FF2B5EF4-FFF2-40B4-BE49-F238E27FC236}">
                <a16:creationId xmlns:a16="http://schemas.microsoft.com/office/drawing/2014/main" id="{16AD8C77-18AC-8C45-8500-11498A2C403E}"/>
              </a:ext>
            </a:extLst>
          </p:cNvPr>
          <p:cNvSpPr txBox="1"/>
          <p:nvPr/>
        </p:nvSpPr>
        <p:spPr>
          <a:xfrm>
            <a:off x="1071154" y="5199017"/>
            <a:ext cx="9575075" cy="1200329"/>
          </a:xfrm>
          <a:prstGeom prst="rect">
            <a:avLst/>
          </a:prstGeom>
          <a:noFill/>
        </p:spPr>
        <p:txBody>
          <a:bodyPr wrap="square" rtlCol="0">
            <a:spAutoFit/>
          </a:bodyPr>
          <a:lstStyle/>
          <a:p>
            <a:r>
              <a:rPr lang="en-US" dirty="0"/>
              <a:t>Take-away: AMR annotations </a:t>
            </a:r>
            <a:r>
              <a:rPr lang="en-US" b="1" dirty="0"/>
              <a:t>are expensive and not scalable</a:t>
            </a:r>
            <a:r>
              <a:rPr lang="en-US" dirty="0"/>
              <a:t>, while QAMR annotations are </a:t>
            </a:r>
            <a:r>
              <a:rPr lang="en-US" b="1" dirty="0"/>
              <a:t>non-expert and flexible</a:t>
            </a:r>
            <a:r>
              <a:rPr lang="en-US" dirty="0"/>
              <a:t>.  </a:t>
            </a:r>
          </a:p>
          <a:p>
            <a:r>
              <a:rPr lang="en-US" dirty="0"/>
              <a:t>Question: Can we use </a:t>
            </a:r>
            <a:r>
              <a:rPr lang="en-US" b="1" dirty="0"/>
              <a:t>low-cost signals</a:t>
            </a:r>
            <a:r>
              <a:rPr lang="en-US" dirty="0"/>
              <a:t> such as QA data to help related tasks? For example, can we use QAMR to improve NER?</a:t>
            </a:r>
          </a:p>
        </p:txBody>
      </p:sp>
    </p:spTree>
    <p:extLst>
      <p:ext uri="{BB962C8B-B14F-4D97-AF65-F5344CB8AC3E}">
        <p14:creationId xmlns:p14="http://schemas.microsoft.com/office/powerpoint/2010/main" val="94172621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2667647" y="1499992"/>
            <a:ext cx="601113" cy="561367"/>
            <a:chOff x="3299081" y="2198810"/>
            <a:chExt cx="1026591" cy="958712"/>
          </a:xfrm>
        </p:grpSpPr>
        <p:grpSp>
          <p:nvGrpSpPr>
            <p:cNvPr id="225" name="Group 224"/>
            <p:cNvGrpSpPr/>
            <p:nvPr/>
          </p:nvGrpSpPr>
          <p:grpSpPr>
            <a:xfrm>
              <a:off x="3299081" y="2213447"/>
              <a:ext cx="999609" cy="944075"/>
              <a:chOff x="2226911" y="1490958"/>
              <a:chExt cx="999609" cy="944075"/>
            </a:xfrm>
          </p:grpSpPr>
          <p:sp>
            <p:nvSpPr>
              <p:cNvPr id="227" name="Oval 22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8" name="Oval 22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29" name="Oval 22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0" name="Oval 22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31" name="Oval 23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3B814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32" name="Straight Arrow Connector 23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B050"/>
              </a:solidFill>
              <a:ln w="38100">
                <a:solidFill>
                  <a:srgbClr val="3B8149"/>
                </a:solidFill>
                <a:tailEnd type="triangle"/>
              </a:ln>
            </p:spPr>
            <p:style>
              <a:lnRef idx="1">
                <a:schemeClr val="accent1"/>
              </a:lnRef>
              <a:fillRef idx="0">
                <a:schemeClr val="accent1"/>
              </a:fillRef>
              <a:effectRef idx="0">
                <a:schemeClr val="accent1"/>
              </a:effectRef>
              <a:fontRef idx="minor">
                <a:schemeClr val="tx1"/>
              </a:fontRef>
            </p:style>
          </p:cxnSp>
        </p:grpSp>
        <p:sp>
          <p:nvSpPr>
            <p:cNvPr id="226" name="Rectangle 225"/>
            <p:cNvSpPr/>
            <p:nvPr/>
          </p:nvSpPr>
          <p:spPr>
            <a:xfrm>
              <a:off x="3299081" y="2198810"/>
              <a:ext cx="1026591" cy="958712"/>
            </a:xfrm>
            <a:prstGeom prst="rect">
              <a:avLst/>
            </a:prstGeom>
            <a:noFill/>
            <a:ln>
              <a:solidFill>
                <a:srgbClr val="3B8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42" name="Group 241">
            <a:extLst>
              <a:ext uri="{FF2B5EF4-FFF2-40B4-BE49-F238E27FC236}">
                <a16:creationId xmlns:a16="http://schemas.microsoft.com/office/drawing/2014/main" id="{E570505F-34DD-F346-9BB3-A4B6C9EDE8EB}"/>
              </a:ext>
            </a:extLst>
          </p:cNvPr>
          <p:cNvGrpSpPr/>
          <p:nvPr/>
        </p:nvGrpSpPr>
        <p:grpSpPr>
          <a:xfrm>
            <a:off x="1702045" y="1466243"/>
            <a:ext cx="971468" cy="747698"/>
            <a:chOff x="2731717" y="1331106"/>
            <a:chExt cx="1659088" cy="1276930"/>
          </a:xfrm>
        </p:grpSpPr>
        <p:sp>
          <p:nvSpPr>
            <p:cNvPr id="243" name="TextBox 242"/>
            <p:cNvSpPr txBox="1"/>
            <p:nvPr/>
          </p:nvSpPr>
          <p:spPr>
            <a:xfrm>
              <a:off x="2731717" y="1331106"/>
              <a:ext cx="1623963" cy="394218"/>
            </a:xfrm>
            <a:prstGeom prst="rect">
              <a:avLst/>
            </a:prstGeom>
            <a:noFill/>
          </p:spPr>
          <p:txBody>
            <a:bodyPr wrap="none" rtlCol="0">
              <a:spAutoFit/>
            </a:bodyPr>
            <a:lstStyle/>
            <a:p>
              <a:pPr eaLnBrk="0" fontAlgn="base" hangingPunct="0">
                <a:spcBef>
                  <a:spcPct val="0"/>
                </a:spcBef>
                <a:spcAft>
                  <a:spcPct val="0"/>
                </a:spcAft>
              </a:pPr>
              <a:r>
                <a:rPr lang="en-US" sz="900" dirty="0">
                  <a:solidFill>
                    <a:srgbClr val="002060"/>
                  </a:solidFill>
                  <a:latin typeface="Century Gothic" panose="020B0502020202020204" pitchFamily="34" charset="0"/>
                </a:rPr>
                <a:t>(a) Complete</a:t>
              </a:r>
            </a:p>
          </p:txBody>
        </p:sp>
        <p:sp>
          <p:nvSpPr>
            <p:cNvPr id="244" name="Bent-Up Arrow 243"/>
            <p:cNvSpPr/>
            <p:nvPr/>
          </p:nvSpPr>
          <p:spPr>
            <a:xfrm rot="10800000">
              <a:off x="2786912"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45" name="TextBox 244"/>
            <p:cNvSpPr txBox="1"/>
            <p:nvPr/>
          </p:nvSpPr>
          <p:spPr>
            <a:xfrm>
              <a:off x="3005307" y="1670719"/>
              <a:ext cx="1385498"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grpSp>
      <p:grpSp>
        <p:nvGrpSpPr>
          <p:cNvPr id="246" name="Group 245">
            <a:extLst>
              <a:ext uri="{FF2B5EF4-FFF2-40B4-BE49-F238E27FC236}">
                <a16:creationId xmlns:a16="http://schemas.microsoft.com/office/drawing/2014/main" id="{13DB67B1-F441-AC43-A2A0-62B86C9E84BD}"/>
              </a:ext>
            </a:extLst>
          </p:cNvPr>
          <p:cNvGrpSpPr/>
          <p:nvPr/>
        </p:nvGrpSpPr>
        <p:grpSpPr>
          <a:xfrm>
            <a:off x="3268760" y="1461387"/>
            <a:ext cx="933094" cy="752554"/>
            <a:chOff x="5407377" y="1322812"/>
            <a:chExt cx="1593552" cy="1285224"/>
          </a:xfrm>
        </p:grpSpPr>
        <p:sp>
          <p:nvSpPr>
            <p:cNvPr id="247" name="TextBox 246"/>
            <p:cNvSpPr txBox="1"/>
            <p:nvPr/>
          </p:nvSpPr>
          <p:spPr>
            <a:xfrm>
              <a:off x="5565123" y="1322812"/>
              <a:ext cx="1240695" cy="394219"/>
            </a:xfrm>
            <a:prstGeom prst="rect">
              <a:avLst/>
            </a:prstGeom>
            <a:noFill/>
          </p:spPr>
          <p:txBody>
            <a:bodyPr wrap="none" rtlCol="0">
              <a:spAutoFit/>
            </a:bodyPr>
            <a:lstStyle/>
            <a:p>
              <a:pPr eaLnBrk="0" fontAlgn="base" hangingPunct="0">
                <a:spcBef>
                  <a:spcPct val="0"/>
                </a:spcBef>
                <a:spcAft>
                  <a:spcPct val="0"/>
                </a:spcAft>
              </a:pPr>
              <a:r>
                <a:rPr lang="en-US" sz="900" dirty="0">
                  <a:solidFill>
                    <a:srgbClr val="C0706A"/>
                  </a:solidFill>
                  <a:latin typeface="Century Gothic" panose="020B0502020202020204" pitchFamily="34" charset="0"/>
                </a:rPr>
                <a:t>(b) Partial</a:t>
              </a:r>
            </a:p>
          </p:txBody>
        </p:sp>
        <p:sp>
          <p:nvSpPr>
            <p:cNvPr id="248" name="TextBox 247"/>
            <p:cNvSpPr txBox="1"/>
            <p:nvPr/>
          </p:nvSpPr>
          <p:spPr>
            <a:xfrm>
              <a:off x="5508640" y="1659698"/>
              <a:ext cx="1492289" cy="341657"/>
            </a:xfrm>
            <a:prstGeom prst="rect">
              <a:avLst/>
            </a:prstGeom>
            <a:noFill/>
          </p:spPr>
          <p:txBody>
            <a:bodyPr wrap="square" rtlCol="0">
              <a:spAutoFit/>
            </a:bodyPr>
            <a:lstStyle/>
            <a:p>
              <a:pPr eaLnBrk="0" fontAlgn="base" hangingPunct="0">
                <a:spcBef>
                  <a:spcPct val="0"/>
                </a:spcBef>
                <a:spcAft>
                  <a:spcPct val="0"/>
                </a:spcAft>
              </a:pPr>
              <a:r>
                <a:rPr lang="en-US" sz="700" dirty="0">
                  <a:solidFill>
                    <a:srgbClr val="002060"/>
                  </a:solidFill>
                  <a:latin typeface="Century Gothic" panose="020B0502020202020204" pitchFamily="34" charset="0"/>
                </a:rPr>
                <a:t>same budget</a:t>
              </a:r>
            </a:p>
          </p:txBody>
        </p:sp>
        <p:sp>
          <p:nvSpPr>
            <p:cNvPr id="249" name="Bent-Up Arrow 248"/>
            <p:cNvSpPr/>
            <p:nvPr/>
          </p:nvSpPr>
          <p:spPr>
            <a:xfrm rot="10800000" flipH="1">
              <a:off x="5407377" y="1697399"/>
              <a:ext cx="1593552" cy="910637"/>
            </a:xfrm>
            <a:prstGeom prst="bentUpArrow">
              <a:avLst>
                <a:gd name="adj1" fmla="val 25060"/>
                <a:gd name="adj2" fmla="val 33353"/>
                <a:gd name="adj3" fmla="val 3175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250" name="Rounded Rectangle 249"/>
          <p:cNvSpPr/>
          <p:nvPr/>
        </p:nvSpPr>
        <p:spPr>
          <a:xfrm>
            <a:off x="1396441" y="1140147"/>
            <a:ext cx="3126593" cy="2224465"/>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1" name="TextBox 250"/>
          <p:cNvSpPr txBox="1"/>
          <p:nvPr/>
        </p:nvSpPr>
        <p:spPr>
          <a:xfrm>
            <a:off x="1551533" y="1205285"/>
            <a:ext cx="98135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Training Phase</a:t>
            </a:r>
          </a:p>
        </p:txBody>
      </p:sp>
      <p:grpSp>
        <p:nvGrpSpPr>
          <p:cNvPr id="252" name="Group 251"/>
          <p:cNvGrpSpPr/>
          <p:nvPr/>
        </p:nvGrpSpPr>
        <p:grpSpPr>
          <a:xfrm>
            <a:off x="2667647" y="3448600"/>
            <a:ext cx="601113" cy="769057"/>
            <a:chOff x="4778719" y="4360811"/>
            <a:chExt cx="1026591" cy="1313408"/>
          </a:xfrm>
          <a:solidFill>
            <a:schemeClr val="bg2"/>
          </a:solidFill>
        </p:grpSpPr>
        <p:sp>
          <p:nvSpPr>
            <p:cNvPr id="253" name="Oval 252">
              <a:extLst>
                <a:ext uri="{FF2B5EF4-FFF2-40B4-BE49-F238E27FC236}">
                  <a16:creationId xmlns:a16="http://schemas.microsoft.com/office/drawing/2014/main" id="{02A9185F-17CD-430F-B765-DD03EB939117}"/>
                </a:ext>
              </a:extLst>
            </p:cNvPr>
            <p:cNvSpPr/>
            <p:nvPr/>
          </p:nvSpPr>
          <p:spPr>
            <a:xfrm>
              <a:off x="5185967" y="473014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4" name="Oval 253">
              <a:extLst>
                <a:ext uri="{FF2B5EF4-FFF2-40B4-BE49-F238E27FC236}">
                  <a16:creationId xmlns:a16="http://schemas.microsoft.com/office/drawing/2014/main" id="{67183840-CA5E-41AC-8BA4-676FBC67C282}"/>
                </a:ext>
              </a:extLst>
            </p:cNvPr>
            <p:cNvSpPr/>
            <p:nvPr/>
          </p:nvSpPr>
          <p:spPr>
            <a:xfrm>
              <a:off x="4778719"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5" name="Oval 254">
              <a:extLst>
                <a:ext uri="{FF2B5EF4-FFF2-40B4-BE49-F238E27FC236}">
                  <a16:creationId xmlns:a16="http://schemas.microsoft.com/office/drawing/2014/main" id="{A207EA9E-2A7E-4CA2-B13A-7956BC73097B}"/>
                </a:ext>
              </a:extLst>
            </p:cNvPr>
            <p:cNvSpPr/>
            <p:nvPr/>
          </p:nvSpPr>
          <p:spPr>
            <a:xfrm>
              <a:off x="5593215" y="5026324"/>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6" name="Oval 255">
              <a:extLst>
                <a:ext uri="{FF2B5EF4-FFF2-40B4-BE49-F238E27FC236}">
                  <a16:creationId xmlns:a16="http://schemas.microsoft.com/office/drawing/2014/main" id="{A68926DB-EC77-4FAF-8387-81160673330E}"/>
                </a:ext>
              </a:extLst>
            </p:cNvPr>
            <p:cNvSpPr/>
            <p:nvPr/>
          </p:nvSpPr>
          <p:spPr>
            <a:xfrm>
              <a:off x="496383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57" name="Oval 256">
              <a:extLst>
                <a:ext uri="{FF2B5EF4-FFF2-40B4-BE49-F238E27FC236}">
                  <a16:creationId xmlns:a16="http://schemas.microsoft.com/office/drawing/2014/main" id="{21DDF9FD-DCA9-4F7E-9E84-90C4E26D8618}"/>
                </a:ext>
              </a:extLst>
            </p:cNvPr>
            <p:cNvSpPr/>
            <p:nvPr/>
          </p:nvSpPr>
          <p:spPr>
            <a:xfrm>
              <a:off x="5408102" y="5489106"/>
              <a:ext cx="185113" cy="185113"/>
            </a:xfrm>
            <a:prstGeom prst="ellipse">
              <a:avLst/>
            </a:prstGeom>
            <a:gr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58" name="Straight Arrow Connector 257">
              <a:extLst>
                <a:ext uri="{FF2B5EF4-FFF2-40B4-BE49-F238E27FC236}">
                  <a16:creationId xmlns:a16="http://schemas.microsoft.com/office/drawing/2014/main" id="{45A1FA9B-4B89-4B97-94B0-7BC340E2F4F0}"/>
                </a:ext>
              </a:extLst>
            </p:cNvPr>
            <p:cNvCxnSpPr/>
            <p:nvPr/>
          </p:nvCxnSpPr>
          <p:spPr>
            <a:xfrm>
              <a:off x="5343970"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23ED6BEC-FDE7-441B-87F8-87C0EBBA45B7}"/>
                </a:ext>
              </a:extLst>
            </p:cNvPr>
            <p:cNvCxnSpPr/>
            <p:nvPr/>
          </p:nvCxnSpPr>
          <p:spPr>
            <a:xfrm flipH="1">
              <a:off x="4936723" y="4888148"/>
              <a:ext cx="276353" cy="165286"/>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F8A4093E-82E2-4F9D-BFCA-FAD5164F088C}"/>
                </a:ext>
              </a:extLst>
            </p:cNvPr>
            <p:cNvCxnSpPr/>
            <p:nvPr/>
          </p:nvCxnSpPr>
          <p:spPr>
            <a:xfrm flipH="1">
              <a:off x="5056388"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D80A2A72-AC93-4999-B7B0-0EAE4909DB6A}"/>
                </a:ext>
              </a:extLst>
            </p:cNvPr>
            <p:cNvCxnSpPr/>
            <p:nvPr/>
          </p:nvCxnSpPr>
          <p:spPr>
            <a:xfrm>
              <a:off x="5278523" y="4915257"/>
              <a:ext cx="222135" cy="57385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95257391-6E72-499A-94F0-49CEE4E82BF3}"/>
                </a:ext>
              </a:extLst>
            </p:cNvPr>
            <p:cNvCxnSpPr/>
            <p:nvPr/>
          </p:nvCxnSpPr>
          <p:spPr>
            <a:xfrm>
              <a:off x="487127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A98374CB-906D-4DEC-8A6D-CD13264682A5}"/>
                </a:ext>
              </a:extLst>
            </p:cNvPr>
            <p:cNvCxnSpPr/>
            <p:nvPr/>
          </p:nvCxnSpPr>
          <p:spPr>
            <a:xfrm flipH="1">
              <a:off x="5566105" y="5211437"/>
              <a:ext cx="119665" cy="304778"/>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100E0B43-702D-473C-A222-4F2C370067D6}"/>
                </a:ext>
              </a:extLst>
            </p:cNvPr>
            <p:cNvCxnSpPr/>
            <p:nvPr/>
          </p:nvCxnSpPr>
          <p:spPr>
            <a:xfrm>
              <a:off x="4963832" y="5118881"/>
              <a:ext cx="629383"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CA074040-3AAD-4D3B-8CA7-AA0F6FD9E0B4}"/>
                </a:ext>
              </a:extLst>
            </p:cNvPr>
            <p:cNvCxnSpPr/>
            <p:nvPr/>
          </p:nvCxnSpPr>
          <p:spPr>
            <a:xfrm>
              <a:off x="4963832" y="5118881"/>
              <a:ext cx="471379" cy="397335"/>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5928CDD7-B129-4938-B5C2-75A1DA7C7B1D}"/>
                </a:ext>
              </a:extLst>
            </p:cNvPr>
            <p:cNvCxnSpPr/>
            <p:nvPr/>
          </p:nvCxnSpPr>
          <p:spPr>
            <a:xfrm flipH="1">
              <a:off x="5121835" y="5184328"/>
              <a:ext cx="498488" cy="331887"/>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7DD5F5F7-BB90-45CB-A8F2-2C3F8E72DC27}"/>
                </a:ext>
              </a:extLst>
            </p:cNvPr>
            <p:cNvCxnSpPr/>
            <p:nvPr/>
          </p:nvCxnSpPr>
          <p:spPr>
            <a:xfrm>
              <a:off x="5148944" y="5581663"/>
              <a:ext cx="259158" cy="0"/>
            </a:xfrm>
            <a:prstGeom prst="straightConnector1">
              <a:avLst/>
            </a:prstGeom>
            <a:grpFill/>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68" name="Rectangle 267"/>
            <p:cNvSpPr/>
            <p:nvPr/>
          </p:nvSpPr>
          <p:spPr>
            <a:xfrm>
              <a:off x="4778719" y="4715507"/>
              <a:ext cx="1026591" cy="95871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69" name="TextBox 268"/>
                <p:cNvSpPr txBox="1"/>
                <p:nvPr/>
              </p:nvSpPr>
              <p:spPr>
                <a:xfrm>
                  <a:off x="4992961" y="4360811"/>
                  <a:ext cx="742557" cy="394219"/>
                </a:xfrm>
                <a:prstGeom prst="rect">
                  <a:avLst/>
                </a:prstGeom>
                <a:noFill/>
                <a:ln>
                  <a:noFill/>
                </a:ln>
              </p:spPr>
              <p:txBody>
                <a:bodyPr wrap="none" rtlCol="0">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900" i="1">
                                <a:solidFill>
                                  <a:srgbClr val="000000"/>
                                </a:solidFill>
                                <a:latin typeface="Cambria Math" panose="02040503050406030204" pitchFamily="18" charset="0"/>
                              </a:rPr>
                            </m:ctrlPr>
                          </m:sSubPr>
                          <m:e>
                            <m:r>
                              <a:rPr lang="en-US" sz="900" i="1">
                                <a:solidFill>
                                  <a:srgbClr val="000000"/>
                                </a:solidFill>
                                <a:latin typeface="Cambria Math" charset="0"/>
                              </a:rPr>
                              <m:t>𝒯</m:t>
                            </m:r>
                          </m:e>
                          <m:sub>
                            <m:r>
                              <a:rPr lang="en-US" sz="900" i="1">
                                <a:solidFill>
                                  <a:srgbClr val="000000"/>
                                </a:solidFill>
                                <a:latin typeface="Cambria Math" charset="0"/>
                              </a:rPr>
                              <m:t>𝑡𝑒𝑠𝑡</m:t>
                            </m:r>
                          </m:sub>
                        </m:sSub>
                      </m:oMath>
                    </m:oMathPara>
                  </a14:m>
                  <a:endParaRPr lang="en-US" sz="900" dirty="0">
                    <a:solidFill>
                      <a:srgbClr val="000000"/>
                    </a:solidFill>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70" name="Rounded Rectangle 269"/>
          <p:cNvSpPr/>
          <p:nvPr/>
        </p:nvSpPr>
        <p:spPr>
          <a:xfrm>
            <a:off x="1396440" y="3473002"/>
            <a:ext cx="3126594" cy="89950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1" name="TextBox 270"/>
          <p:cNvSpPr txBox="1"/>
          <p:nvPr/>
        </p:nvSpPr>
        <p:spPr>
          <a:xfrm>
            <a:off x="3540910" y="4076263"/>
            <a:ext cx="933269" cy="230832"/>
          </a:xfrm>
          <a:prstGeom prst="rect">
            <a:avLst/>
          </a:prstGeom>
          <a:solidFill>
            <a:schemeClr val="tx1">
              <a:lumMod val="65000"/>
            </a:schemeClr>
          </a:solidFill>
          <a:ln>
            <a:noFill/>
          </a:ln>
        </p:spPr>
        <p:txBody>
          <a:bodyPr wrap="none" rtlCol="0">
            <a:spAutoFit/>
          </a:bodyPr>
          <a:lstStyle/>
          <a:p>
            <a:pPr eaLnBrk="0" fontAlgn="base" hangingPunct="0">
              <a:spcBef>
                <a:spcPct val="0"/>
              </a:spcBef>
              <a:spcAft>
                <a:spcPct val="0"/>
              </a:spcAft>
            </a:pPr>
            <a:r>
              <a:rPr lang="en-US" sz="900" dirty="0">
                <a:solidFill>
                  <a:srgbClr val="FFFFFF"/>
                </a:solidFill>
                <a:latin typeface="Century Gothic" panose="020B0502020202020204" pitchFamily="34" charset="0"/>
              </a:rPr>
              <a:t>Testing Phase</a:t>
            </a:r>
          </a:p>
        </p:txBody>
      </p:sp>
      <p:grpSp>
        <p:nvGrpSpPr>
          <p:cNvPr id="272" name="Group 271">
            <a:extLst>
              <a:ext uri="{FF2B5EF4-FFF2-40B4-BE49-F238E27FC236}">
                <a16:creationId xmlns:a16="http://schemas.microsoft.com/office/drawing/2014/main" id="{234A66C0-CCEC-2746-9E7C-B17EA18B3140}"/>
              </a:ext>
            </a:extLst>
          </p:cNvPr>
          <p:cNvGrpSpPr/>
          <p:nvPr/>
        </p:nvGrpSpPr>
        <p:grpSpPr>
          <a:xfrm>
            <a:off x="2128795" y="3096218"/>
            <a:ext cx="1680270" cy="939173"/>
            <a:chOff x="3460527" y="4114801"/>
            <a:chExt cx="2869591" cy="1603934"/>
          </a:xfrm>
        </p:grpSpPr>
        <p:sp>
          <p:nvSpPr>
            <p:cNvPr id="273" name="Bent-Up Arrow 272"/>
            <p:cNvSpPr/>
            <p:nvPr/>
          </p:nvSpPr>
          <p:spPr>
            <a:xfrm rot="16200000" flipH="1" flipV="1">
              <a:off x="311652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4" name="Bent-Up Arrow 273"/>
            <p:cNvSpPr/>
            <p:nvPr/>
          </p:nvSpPr>
          <p:spPr>
            <a:xfrm rot="5400000" flipV="1">
              <a:off x="5070191" y="4458807"/>
              <a:ext cx="1603934" cy="915921"/>
            </a:xfrm>
            <a:prstGeom prst="bentUpArrow">
              <a:avLst>
                <a:gd name="adj1" fmla="val 20041"/>
                <a:gd name="adj2" fmla="val 20982"/>
                <a:gd name="adj3" fmla="val 25273"/>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5" name="Group 274">
            <a:extLst>
              <a:ext uri="{FF2B5EF4-FFF2-40B4-BE49-F238E27FC236}">
                <a16:creationId xmlns:a16="http://schemas.microsoft.com/office/drawing/2014/main" id="{83896762-4732-8C42-B6FA-D36812F47DC9}"/>
              </a:ext>
            </a:extLst>
          </p:cNvPr>
          <p:cNvGrpSpPr/>
          <p:nvPr/>
        </p:nvGrpSpPr>
        <p:grpSpPr>
          <a:xfrm>
            <a:off x="1584010" y="2239820"/>
            <a:ext cx="2753789" cy="782267"/>
            <a:chOff x="2530133" y="2652231"/>
            <a:chExt cx="4702963" cy="1335968"/>
          </a:xfrm>
        </p:grpSpPr>
        <p:sp>
          <p:nvSpPr>
            <p:cNvPr id="276" name="Rectangle 275"/>
            <p:cNvSpPr/>
            <p:nvPr/>
          </p:nvSpPr>
          <p:spPr>
            <a:xfrm>
              <a:off x="4947096" y="2652231"/>
              <a:ext cx="2286000" cy="1335968"/>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77" name="Rectangle 276"/>
            <p:cNvSpPr/>
            <p:nvPr/>
          </p:nvSpPr>
          <p:spPr>
            <a:xfrm>
              <a:off x="2530133" y="2652231"/>
              <a:ext cx="2286000" cy="1335968"/>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nvGrpSpPr>
            <p:cNvPr id="278" name="Group 277"/>
            <p:cNvGrpSpPr/>
            <p:nvPr/>
          </p:nvGrpSpPr>
          <p:grpSpPr>
            <a:xfrm>
              <a:off x="2618926" y="2927844"/>
              <a:ext cx="1026591" cy="958712"/>
              <a:chOff x="3299081" y="2198810"/>
              <a:chExt cx="1026591" cy="958712"/>
            </a:xfrm>
          </p:grpSpPr>
          <p:grpSp>
            <p:nvGrpSpPr>
              <p:cNvPr id="315" name="Group 314"/>
              <p:cNvGrpSpPr/>
              <p:nvPr/>
            </p:nvGrpSpPr>
            <p:grpSpPr>
              <a:xfrm>
                <a:off x="3299081" y="2213447"/>
                <a:ext cx="999609" cy="944075"/>
                <a:chOff x="2226911" y="1490958"/>
                <a:chExt cx="999609" cy="944075"/>
              </a:xfrm>
            </p:grpSpPr>
            <p:sp>
              <p:nvSpPr>
                <p:cNvPr id="317" name="Oval 316">
                  <a:extLst>
                    <a:ext uri="{FF2B5EF4-FFF2-40B4-BE49-F238E27FC236}">
                      <a16:creationId xmlns:a16="http://schemas.microsoft.com/office/drawing/2014/main" id="{02A9185F-17CD-430F-B765-DD03EB939117}"/>
                    </a:ext>
                  </a:extLst>
                </p:cNvPr>
                <p:cNvSpPr/>
                <p:nvPr/>
              </p:nvSpPr>
              <p:spPr>
                <a:xfrm>
                  <a:off x="2634159"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8" name="Oval 317">
                  <a:extLst>
                    <a:ext uri="{FF2B5EF4-FFF2-40B4-BE49-F238E27FC236}">
                      <a16:creationId xmlns:a16="http://schemas.microsoft.com/office/drawing/2014/main" id="{67183840-CA5E-41AC-8BA4-676FBC67C282}"/>
                    </a:ext>
                  </a:extLst>
                </p:cNvPr>
                <p:cNvSpPr/>
                <p:nvPr/>
              </p:nvSpPr>
              <p:spPr>
                <a:xfrm>
                  <a:off x="2226911"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9" name="Oval 318">
                  <a:extLst>
                    <a:ext uri="{FF2B5EF4-FFF2-40B4-BE49-F238E27FC236}">
                      <a16:creationId xmlns:a16="http://schemas.microsoft.com/office/drawing/2014/main" id="{A207EA9E-2A7E-4CA2-B13A-7956BC73097B}"/>
                    </a:ext>
                  </a:extLst>
                </p:cNvPr>
                <p:cNvSpPr/>
                <p:nvPr/>
              </p:nvSpPr>
              <p:spPr>
                <a:xfrm>
                  <a:off x="3041407"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0" name="Oval 319">
                  <a:extLst>
                    <a:ext uri="{FF2B5EF4-FFF2-40B4-BE49-F238E27FC236}">
                      <a16:creationId xmlns:a16="http://schemas.microsoft.com/office/drawing/2014/main" id="{A68926DB-EC77-4FAF-8387-81160673330E}"/>
                    </a:ext>
                  </a:extLst>
                </p:cNvPr>
                <p:cNvSpPr/>
                <p:nvPr/>
              </p:nvSpPr>
              <p:spPr>
                <a:xfrm>
                  <a:off x="241202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21" name="Oval 320">
                  <a:extLst>
                    <a:ext uri="{FF2B5EF4-FFF2-40B4-BE49-F238E27FC236}">
                      <a16:creationId xmlns:a16="http://schemas.microsoft.com/office/drawing/2014/main" id="{21DDF9FD-DCA9-4F7E-9E84-90C4E26D8618}"/>
                    </a:ext>
                  </a:extLst>
                </p:cNvPr>
                <p:cNvSpPr/>
                <p:nvPr/>
              </p:nvSpPr>
              <p:spPr>
                <a:xfrm>
                  <a:off x="2856294"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22" name="Straight Arrow Connector 321">
                  <a:extLst>
                    <a:ext uri="{FF2B5EF4-FFF2-40B4-BE49-F238E27FC236}">
                      <a16:creationId xmlns:a16="http://schemas.microsoft.com/office/drawing/2014/main" id="{45A1FA9B-4B89-4B97-94B0-7BC340E2F4F0}"/>
                    </a:ext>
                  </a:extLst>
                </p:cNvPr>
                <p:cNvCxnSpPr/>
                <p:nvPr/>
              </p:nvCxnSpPr>
              <p:spPr>
                <a:xfrm>
                  <a:off x="2792162"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23ED6BEC-FDE7-441B-87F8-87C0EBBA45B7}"/>
                    </a:ext>
                  </a:extLst>
                </p:cNvPr>
                <p:cNvCxnSpPr/>
                <p:nvPr/>
              </p:nvCxnSpPr>
              <p:spPr>
                <a:xfrm flipH="1">
                  <a:off x="2384915" y="1648962"/>
                  <a:ext cx="276353" cy="165286"/>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4" name="Straight Arrow Connector 323">
                  <a:extLst>
                    <a:ext uri="{FF2B5EF4-FFF2-40B4-BE49-F238E27FC236}">
                      <a16:creationId xmlns:a16="http://schemas.microsoft.com/office/drawing/2014/main" id="{F8A4093E-82E2-4F9D-BFCA-FAD5164F088C}"/>
                    </a:ext>
                  </a:extLst>
                </p:cNvPr>
                <p:cNvCxnSpPr/>
                <p:nvPr/>
              </p:nvCxnSpPr>
              <p:spPr>
                <a:xfrm flipH="1">
                  <a:off x="2504580"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a:extLst>
                    <a:ext uri="{FF2B5EF4-FFF2-40B4-BE49-F238E27FC236}">
                      <a16:creationId xmlns:a16="http://schemas.microsoft.com/office/drawing/2014/main" id="{D80A2A72-AC93-4999-B7B0-0EAE4909DB6A}"/>
                    </a:ext>
                  </a:extLst>
                </p:cNvPr>
                <p:cNvCxnSpPr/>
                <p:nvPr/>
              </p:nvCxnSpPr>
              <p:spPr>
                <a:xfrm>
                  <a:off x="2726715" y="1676071"/>
                  <a:ext cx="222135" cy="57385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95257391-6E72-499A-94F0-49CEE4E82BF3}"/>
                    </a:ext>
                  </a:extLst>
                </p:cNvPr>
                <p:cNvCxnSpPr/>
                <p:nvPr/>
              </p:nvCxnSpPr>
              <p:spPr>
                <a:xfrm>
                  <a:off x="231946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A98374CB-906D-4DEC-8A6D-CD13264682A5}"/>
                    </a:ext>
                  </a:extLst>
                </p:cNvPr>
                <p:cNvCxnSpPr/>
                <p:nvPr/>
              </p:nvCxnSpPr>
              <p:spPr>
                <a:xfrm flipH="1">
                  <a:off x="3014297" y="1972251"/>
                  <a:ext cx="119665" cy="304778"/>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100E0B43-702D-473C-A222-4F2C370067D6}"/>
                    </a:ext>
                  </a:extLst>
                </p:cNvPr>
                <p:cNvCxnSpPr/>
                <p:nvPr/>
              </p:nvCxnSpPr>
              <p:spPr>
                <a:xfrm>
                  <a:off x="2412024" y="1879695"/>
                  <a:ext cx="629383"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CA074040-3AAD-4D3B-8CA7-AA0F6FD9E0B4}"/>
                    </a:ext>
                  </a:extLst>
                </p:cNvPr>
                <p:cNvCxnSpPr/>
                <p:nvPr/>
              </p:nvCxnSpPr>
              <p:spPr>
                <a:xfrm>
                  <a:off x="2412024" y="1879695"/>
                  <a:ext cx="471379" cy="397335"/>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5928CDD7-B129-4938-B5C2-75A1DA7C7B1D}"/>
                    </a:ext>
                  </a:extLst>
                </p:cNvPr>
                <p:cNvCxnSpPr/>
                <p:nvPr/>
              </p:nvCxnSpPr>
              <p:spPr>
                <a:xfrm flipH="1">
                  <a:off x="2570027" y="1945142"/>
                  <a:ext cx="498488" cy="331887"/>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7DD5F5F7-BB90-45CB-A8F2-2C3F8E72DC27}"/>
                    </a:ext>
                  </a:extLst>
                </p:cNvPr>
                <p:cNvCxnSpPr/>
                <p:nvPr/>
              </p:nvCxnSpPr>
              <p:spPr>
                <a:xfrm>
                  <a:off x="2597136" y="2342477"/>
                  <a:ext cx="259158" cy="0"/>
                </a:xfrm>
                <a:prstGeom prst="straightConnector1">
                  <a:avLst/>
                </a:prstGeom>
                <a:solidFill>
                  <a:srgbClr val="002060"/>
                </a:solidFill>
                <a:ln w="38100">
                  <a:solidFill>
                    <a:srgbClr val="7691CD"/>
                  </a:solidFill>
                  <a:tailEnd type="triangle"/>
                </a:ln>
              </p:spPr>
              <p:style>
                <a:lnRef idx="1">
                  <a:schemeClr val="accent1"/>
                </a:lnRef>
                <a:fillRef idx="0">
                  <a:schemeClr val="accent1"/>
                </a:fillRef>
                <a:effectRef idx="0">
                  <a:schemeClr val="accent1"/>
                </a:effectRef>
                <a:fontRef idx="minor">
                  <a:schemeClr val="tx1"/>
                </a:fontRef>
              </p:style>
            </p:cxnSp>
          </p:grpSp>
          <p:sp>
            <p:nvSpPr>
              <p:cNvPr id="316" name="Rectangle 315"/>
              <p:cNvSpPr/>
              <p:nvPr/>
            </p:nvSpPr>
            <p:spPr>
              <a:xfrm>
                <a:off x="3299081" y="2198810"/>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79" name="Group 278"/>
            <p:cNvGrpSpPr/>
            <p:nvPr/>
          </p:nvGrpSpPr>
          <p:grpSpPr>
            <a:xfrm>
              <a:off x="3713734" y="2927844"/>
              <a:ext cx="1026591" cy="958712"/>
              <a:chOff x="4619667" y="3734099"/>
              <a:chExt cx="1026591" cy="958712"/>
            </a:xfrm>
          </p:grpSpPr>
          <p:grpSp>
            <p:nvGrpSpPr>
              <p:cNvPr id="308" name="Group 307"/>
              <p:cNvGrpSpPr/>
              <p:nvPr/>
            </p:nvGrpSpPr>
            <p:grpSpPr>
              <a:xfrm>
                <a:off x="4626938" y="3748736"/>
                <a:ext cx="999609" cy="944075"/>
                <a:chOff x="3498049" y="1490958"/>
                <a:chExt cx="999609" cy="944075"/>
              </a:xfrm>
            </p:grpSpPr>
            <p:sp>
              <p:nvSpPr>
                <p:cNvPr id="310" name="Oval 309">
                  <a:extLst>
                    <a:ext uri="{FF2B5EF4-FFF2-40B4-BE49-F238E27FC236}">
                      <a16:creationId xmlns:a16="http://schemas.microsoft.com/office/drawing/2014/main" id="{02A9185F-17CD-430F-B765-DD03EB939117}"/>
                    </a:ext>
                  </a:extLst>
                </p:cNvPr>
                <p:cNvSpPr/>
                <p:nvPr/>
              </p:nvSpPr>
              <p:spPr>
                <a:xfrm>
                  <a:off x="3905297" y="149095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1" name="Oval 310">
                  <a:extLst>
                    <a:ext uri="{FF2B5EF4-FFF2-40B4-BE49-F238E27FC236}">
                      <a16:creationId xmlns:a16="http://schemas.microsoft.com/office/drawing/2014/main" id="{67183840-CA5E-41AC-8BA4-676FBC67C282}"/>
                    </a:ext>
                  </a:extLst>
                </p:cNvPr>
                <p:cNvSpPr/>
                <p:nvPr/>
              </p:nvSpPr>
              <p:spPr>
                <a:xfrm>
                  <a:off x="3498049"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2" name="Oval 311">
                  <a:extLst>
                    <a:ext uri="{FF2B5EF4-FFF2-40B4-BE49-F238E27FC236}">
                      <a16:creationId xmlns:a16="http://schemas.microsoft.com/office/drawing/2014/main" id="{A207EA9E-2A7E-4CA2-B13A-7956BC73097B}"/>
                    </a:ext>
                  </a:extLst>
                </p:cNvPr>
                <p:cNvSpPr/>
                <p:nvPr/>
              </p:nvSpPr>
              <p:spPr>
                <a:xfrm>
                  <a:off x="4312545" y="1787138"/>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3" name="Oval 312">
                  <a:extLst>
                    <a:ext uri="{FF2B5EF4-FFF2-40B4-BE49-F238E27FC236}">
                      <a16:creationId xmlns:a16="http://schemas.microsoft.com/office/drawing/2014/main" id="{A68926DB-EC77-4FAF-8387-81160673330E}"/>
                    </a:ext>
                  </a:extLst>
                </p:cNvPr>
                <p:cNvSpPr/>
                <p:nvPr/>
              </p:nvSpPr>
              <p:spPr>
                <a:xfrm>
                  <a:off x="368316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14" name="Oval 313">
                  <a:extLst>
                    <a:ext uri="{FF2B5EF4-FFF2-40B4-BE49-F238E27FC236}">
                      <a16:creationId xmlns:a16="http://schemas.microsoft.com/office/drawing/2014/main" id="{21DDF9FD-DCA9-4F7E-9E84-90C4E26D8618}"/>
                    </a:ext>
                  </a:extLst>
                </p:cNvPr>
                <p:cNvSpPr/>
                <p:nvPr/>
              </p:nvSpPr>
              <p:spPr>
                <a:xfrm>
                  <a:off x="4127432" y="2249920"/>
                  <a:ext cx="185113" cy="185113"/>
                </a:xfrm>
                <a:prstGeom prst="ellipse">
                  <a:avLst/>
                </a:prstGeom>
                <a:solidFill>
                  <a:srgbClr val="7691C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sp>
            <p:nvSpPr>
              <p:cNvPr id="309" name="Rectangle 308"/>
              <p:cNvSpPr/>
              <p:nvPr/>
            </p:nvSpPr>
            <p:spPr>
              <a:xfrm>
                <a:off x="4619667" y="3734099"/>
                <a:ext cx="1026591" cy="958712"/>
              </a:xfrm>
              <a:prstGeom prst="rect">
                <a:avLst/>
              </a:prstGeom>
              <a:noFill/>
              <a:ln>
                <a:solidFill>
                  <a:srgbClr val="7691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nvGrpSpPr>
            <p:cNvPr id="280" name="Group 279"/>
            <p:cNvGrpSpPr/>
            <p:nvPr/>
          </p:nvGrpSpPr>
          <p:grpSpPr>
            <a:xfrm>
              <a:off x="5045727" y="2927844"/>
              <a:ext cx="1026591" cy="958712"/>
              <a:chOff x="5951660" y="3474452"/>
              <a:chExt cx="1026591" cy="958712"/>
            </a:xfrm>
          </p:grpSpPr>
          <p:cxnSp>
            <p:nvCxnSpPr>
              <p:cNvPr id="295" name="Straight Arrow Connector 294">
                <a:extLst>
                  <a:ext uri="{FF2B5EF4-FFF2-40B4-BE49-F238E27FC236}">
                    <a16:creationId xmlns:a16="http://schemas.microsoft.com/office/drawing/2014/main" id="{6811DF0B-84E5-1342-9EFD-307D206E224B}"/>
                  </a:ext>
                </a:extLst>
              </p:cNvPr>
              <p:cNvCxnSpPr/>
              <p:nvPr/>
            </p:nvCxnSpPr>
            <p:spPr>
              <a:xfrm flipH="1">
                <a:off x="6731847" y="3980529"/>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96" name="Group 295"/>
              <p:cNvGrpSpPr/>
              <p:nvPr/>
            </p:nvGrpSpPr>
            <p:grpSpPr>
              <a:xfrm>
                <a:off x="5951660" y="3474452"/>
                <a:ext cx="1026591" cy="958712"/>
                <a:chOff x="5951660" y="3734099"/>
                <a:chExt cx="1026591" cy="958712"/>
              </a:xfrm>
            </p:grpSpPr>
            <p:grpSp>
              <p:nvGrpSpPr>
                <p:cNvPr id="297" name="Group 296">
                  <a:extLst>
                    <a:ext uri="{FF2B5EF4-FFF2-40B4-BE49-F238E27FC236}">
                      <a16:creationId xmlns:a16="http://schemas.microsoft.com/office/drawing/2014/main" id="{8BE54C6C-6981-4B81-9F8F-C21AE2C33F97}"/>
                    </a:ext>
                  </a:extLst>
                </p:cNvPr>
                <p:cNvGrpSpPr/>
                <p:nvPr/>
              </p:nvGrpSpPr>
              <p:grpSpPr>
                <a:xfrm>
                  <a:off x="5968863" y="3748736"/>
                  <a:ext cx="999608" cy="944075"/>
                  <a:chOff x="762000" y="4648200"/>
                  <a:chExt cx="2057400" cy="1943100"/>
                </a:xfrm>
                <a:solidFill>
                  <a:srgbClr val="FF0000"/>
                </a:solidFill>
              </p:grpSpPr>
              <p:sp>
                <p:nvSpPr>
                  <p:cNvPr id="299" name="Oval 298">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0" name="Oval 299">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1" name="Oval 300">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2" name="Oval 301">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303" name="Oval 302">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304" name="Straight Arrow Connector 303">
                    <a:extLst>
                      <a:ext uri="{FF2B5EF4-FFF2-40B4-BE49-F238E27FC236}">
                        <a16:creationId xmlns:a16="http://schemas.microsoft.com/office/drawing/2014/main" id="{923F6EA9-872C-444F-ADE5-4FC5C2491BDE}"/>
                      </a:ext>
                    </a:extLst>
                  </p:cNvPr>
                  <p:cNvCxnSpPr/>
                  <p:nvPr/>
                </p:nvCxnSpPr>
                <p:spPr>
                  <a:xfrm>
                    <a:off x="1925404" y="4973404"/>
                    <a:ext cx="568792" cy="340192"/>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33DD37DD-6AD4-4B8A-B620-4B752A49B91A}"/>
                      </a:ext>
                    </a:extLst>
                  </p:cNvPr>
                  <p:cNvCxnSpPr/>
                  <p:nvPr/>
                </p:nvCxnSpPr>
                <p:spPr>
                  <a:xfrm>
                    <a:off x="1143000" y="5448300"/>
                    <a:ext cx="970196" cy="8177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98" name="Rectangle 297"/>
                <p:cNvSpPr/>
                <p:nvPr/>
              </p:nvSpPr>
              <p:spPr>
                <a:xfrm>
                  <a:off x="595166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grpSp>
          <p:nvGrpSpPr>
            <p:cNvPr id="281" name="Group 280"/>
            <p:cNvGrpSpPr/>
            <p:nvPr/>
          </p:nvGrpSpPr>
          <p:grpSpPr>
            <a:xfrm>
              <a:off x="6140757" y="2927844"/>
              <a:ext cx="1026591" cy="958712"/>
              <a:chOff x="7046690" y="3734099"/>
              <a:chExt cx="1026591" cy="958712"/>
            </a:xfrm>
          </p:grpSpPr>
          <p:grpSp>
            <p:nvGrpSpPr>
              <p:cNvPr id="282" name="Group 281"/>
              <p:cNvGrpSpPr/>
              <p:nvPr/>
            </p:nvGrpSpPr>
            <p:grpSpPr>
              <a:xfrm>
                <a:off x="7060183" y="3748736"/>
                <a:ext cx="999608" cy="944075"/>
                <a:chOff x="6181899" y="1490958"/>
                <a:chExt cx="999608" cy="944075"/>
              </a:xfrm>
            </p:grpSpPr>
            <p:cxnSp>
              <p:nvCxnSpPr>
                <p:cNvPr id="284" name="Straight Arrow Connector 283">
                  <a:extLst>
                    <a:ext uri="{FF2B5EF4-FFF2-40B4-BE49-F238E27FC236}">
                      <a16:creationId xmlns:a16="http://schemas.microsoft.com/office/drawing/2014/main" id="{3A02BEAB-59FF-9A44-8D7A-2D878506FEB7}"/>
                    </a:ext>
                  </a:extLst>
                </p:cNvPr>
                <p:cNvCxnSpPr/>
                <p:nvPr/>
              </p:nvCxnSpPr>
              <p:spPr>
                <a:xfrm flipH="1">
                  <a:off x="6949978" y="1972251"/>
                  <a:ext cx="119665" cy="304778"/>
                </a:xfrm>
                <a:prstGeom prst="straightConnector1">
                  <a:avLst/>
                </a:prstGeom>
                <a:solidFill>
                  <a:srgbClr val="002060"/>
                </a:solid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nvGrpSpPr>
                <p:cNvPr id="285" name="Group 284">
                  <a:extLst>
                    <a:ext uri="{FF2B5EF4-FFF2-40B4-BE49-F238E27FC236}">
                      <a16:creationId xmlns:a16="http://schemas.microsoft.com/office/drawing/2014/main" id="{8BE54C6C-6981-4B81-9F8F-C21AE2C33F97}"/>
                    </a:ext>
                  </a:extLst>
                </p:cNvPr>
                <p:cNvGrpSpPr/>
                <p:nvPr/>
              </p:nvGrpSpPr>
              <p:grpSpPr>
                <a:xfrm>
                  <a:off x="6181899" y="1490958"/>
                  <a:ext cx="999608" cy="944075"/>
                  <a:chOff x="762000" y="4648200"/>
                  <a:chExt cx="2057400" cy="1943100"/>
                </a:xfrm>
                <a:solidFill>
                  <a:srgbClr val="FF0000"/>
                </a:solidFill>
              </p:grpSpPr>
              <p:sp>
                <p:nvSpPr>
                  <p:cNvPr id="288" name="Oval 287">
                    <a:extLst>
                      <a:ext uri="{FF2B5EF4-FFF2-40B4-BE49-F238E27FC236}">
                        <a16:creationId xmlns:a16="http://schemas.microsoft.com/office/drawing/2014/main" id="{D25A5BC8-2F39-483F-9C54-C5797253DF53}"/>
                      </a:ext>
                    </a:extLst>
                  </p:cNvPr>
                  <p:cNvSpPr/>
                  <p:nvPr/>
                </p:nvSpPr>
                <p:spPr>
                  <a:xfrm>
                    <a:off x="1600200" y="46482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89" name="Oval 288">
                    <a:extLst>
                      <a:ext uri="{FF2B5EF4-FFF2-40B4-BE49-F238E27FC236}">
                        <a16:creationId xmlns:a16="http://schemas.microsoft.com/office/drawing/2014/main" id="{379DC205-3F09-4511-820D-415EE3B1851D}"/>
                      </a:ext>
                    </a:extLst>
                  </p:cNvPr>
                  <p:cNvSpPr/>
                  <p:nvPr/>
                </p:nvSpPr>
                <p:spPr>
                  <a:xfrm>
                    <a:off x="7620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0" name="Oval 289">
                    <a:extLst>
                      <a:ext uri="{FF2B5EF4-FFF2-40B4-BE49-F238E27FC236}">
                        <a16:creationId xmlns:a16="http://schemas.microsoft.com/office/drawing/2014/main" id="{0038798E-5C7B-42B4-903E-17CE0F788967}"/>
                      </a:ext>
                    </a:extLst>
                  </p:cNvPr>
                  <p:cNvSpPr/>
                  <p:nvPr/>
                </p:nvSpPr>
                <p:spPr>
                  <a:xfrm>
                    <a:off x="2438400" y="52578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1" name="Oval 290">
                    <a:extLst>
                      <a:ext uri="{FF2B5EF4-FFF2-40B4-BE49-F238E27FC236}">
                        <a16:creationId xmlns:a16="http://schemas.microsoft.com/office/drawing/2014/main" id="{37064CCC-35FB-4514-826D-231F95B6BA05}"/>
                      </a:ext>
                    </a:extLst>
                  </p:cNvPr>
                  <p:cNvSpPr/>
                  <p:nvPr/>
                </p:nvSpPr>
                <p:spPr>
                  <a:xfrm>
                    <a:off x="11430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sp>
                <p:nvSpPr>
                  <p:cNvPr id="292" name="Oval 291">
                    <a:extLst>
                      <a:ext uri="{FF2B5EF4-FFF2-40B4-BE49-F238E27FC236}">
                        <a16:creationId xmlns:a16="http://schemas.microsoft.com/office/drawing/2014/main" id="{426FEC5B-EE24-491D-BBF7-D3A8216522A6}"/>
                      </a:ext>
                    </a:extLst>
                  </p:cNvPr>
                  <p:cNvSpPr/>
                  <p:nvPr/>
                </p:nvSpPr>
                <p:spPr>
                  <a:xfrm>
                    <a:off x="2057400" y="6210300"/>
                    <a:ext cx="381000" cy="381000"/>
                  </a:xfrm>
                  <a:prstGeom prst="ellipse">
                    <a:avLst/>
                  </a:prstGeom>
                  <a:solidFill>
                    <a:srgbClr val="C0706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cxnSp>
                <p:nvCxnSpPr>
                  <p:cNvPr id="293" name="Straight Arrow Connector 292">
                    <a:extLst>
                      <a:ext uri="{FF2B5EF4-FFF2-40B4-BE49-F238E27FC236}">
                        <a16:creationId xmlns:a16="http://schemas.microsoft.com/office/drawing/2014/main" id="{C47B41FF-CE2A-4183-A6CB-7EB310CFC618}"/>
                      </a:ext>
                    </a:extLst>
                  </p:cNvPr>
                  <p:cNvCxnSpPr/>
                  <p:nvPr/>
                </p:nvCxnSpPr>
                <p:spPr>
                  <a:xfrm>
                    <a:off x="1790700" y="5029200"/>
                    <a:ext cx="457200" cy="118110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56B4B8DF-6B8A-4E6F-94C7-4B1FA997B994}"/>
                      </a:ext>
                    </a:extLst>
                  </p:cNvPr>
                  <p:cNvCxnSpPr/>
                  <p:nvPr/>
                </p:nvCxnSpPr>
                <p:spPr>
                  <a:xfrm>
                    <a:off x="952500" y="5638800"/>
                    <a:ext cx="246296" cy="627296"/>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6" name="Straight Arrow Connector 285">
                  <a:extLst>
                    <a:ext uri="{FF2B5EF4-FFF2-40B4-BE49-F238E27FC236}">
                      <a16:creationId xmlns:a16="http://schemas.microsoft.com/office/drawing/2014/main" id="{29DE84B4-20D1-AA4C-A52E-23E1CC711439}"/>
                    </a:ext>
                  </a:extLst>
                </p:cNvPr>
                <p:cNvCxnSpPr>
                  <a:cxnSpLocks/>
                </p:cNvCxnSpPr>
                <p:nvPr/>
              </p:nvCxnSpPr>
              <p:spPr>
                <a:xfrm flipH="1">
                  <a:off x="6459569" y="1676071"/>
                  <a:ext cx="222135" cy="573849"/>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438B59AB-FE5F-D64A-9821-D58468580957}"/>
                    </a:ext>
                  </a:extLst>
                </p:cNvPr>
                <p:cNvCxnSpPr/>
                <p:nvPr/>
              </p:nvCxnSpPr>
              <p:spPr>
                <a:xfrm>
                  <a:off x="6367012" y="1879695"/>
                  <a:ext cx="629382" cy="0"/>
                </a:xfrm>
                <a:prstGeom prst="straightConnector1">
                  <a:avLst/>
                </a:prstGeom>
                <a:grpFill/>
                <a:ln w="38100">
                  <a:solidFill>
                    <a:srgbClr val="C0706A"/>
                  </a:solidFill>
                  <a:tailEnd type="triangle"/>
                </a:ln>
              </p:spPr>
              <p:style>
                <a:lnRef idx="1">
                  <a:schemeClr val="accent1"/>
                </a:lnRef>
                <a:fillRef idx="0">
                  <a:schemeClr val="accent1"/>
                </a:fillRef>
                <a:effectRef idx="0">
                  <a:schemeClr val="accent1"/>
                </a:effectRef>
                <a:fontRef idx="minor">
                  <a:schemeClr val="tx1"/>
                </a:fontRef>
              </p:style>
            </p:cxnSp>
          </p:grpSp>
          <p:sp>
            <p:nvSpPr>
              <p:cNvPr id="283" name="Rectangle 282"/>
              <p:cNvSpPr/>
              <p:nvPr/>
            </p:nvSpPr>
            <p:spPr>
              <a:xfrm>
                <a:off x="7046690" y="3734099"/>
                <a:ext cx="1026591" cy="958712"/>
              </a:xfrm>
              <a:prstGeom prst="rect">
                <a:avLst/>
              </a:prstGeom>
              <a:noFill/>
              <a:ln>
                <a:solidFill>
                  <a:srgbClr val="C070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900">
                  <a:solidFill>
                    <a:srgbClr val="FFFFFF"/>
                  </a:solidFill>
                  <a:latin typeface="Century Gothic" panose="020B0502020202020204" pitchFamily="34" charset="0"/>
                </a:endParaRPr>
              </a:p>
            </p:txBody>
          </p:sp>
        </p:grpSp>
      </p:grpSp>
      <p:sp>
        <p:nvSpPr>
          <p:cNvPr id="3" name="Title 2"/>
          <p:cNvSpPr>
            <a:spLocks noGrp="1"/>
          </p:cNvSpPr>
          <p:nvPr>
            <p:ph type="title"/>
          </p:nvPr>
        </p:nvSpPr>
        <p:spPr/>
        <p:txBody>
          <a:bodyPr/>
          <a:lstStyle/>
          <a:p>
            <a:r>
              <a:rPr lang="en-US" dirty="0"/>
              <a:t>Partial or complete, that’s the question </a:t>
            </a:r>
            <a:r>
              <a:rPr lang="en-US" sz="1800" dirty="0"/>
              <a:t>[NAACL’19]</a:t>
            </a:r>
            <a:endParaRPr lang="en-US" dirty="0"/>
          </a:p>
        </p:txBody>
      </p:sp>
      <p:sp>
        <p:nvSpPr>
          <p:cNvPr id="4" name="Content Placeholder 3">
            <a:extLst>
              <a:ext uri="{FF2B5EF4-FFF2-40B4-BE49-F238E27FC236}">
                <a16:creationId xmlns:a16="http://schemas.microsoft.com/office/drawing/2014/main" id="{D4B3F053-07E8-4E76-86E2-138907946D97}"/>
              </a:ext>
            </a:extLst>
          </p:cNvPr>
          <p:cNvSpPr>
            <a:spLocks noGrp="1"/>
          </p:cNvSpPr>
          <p:nvPr>
            <p:ph idx="1"/>
          </p:nvPr>
        </p:nvSpPr>
        <p:spPr>
          <a:xfrm>
            <a:off x="609600" y="1251856"/>
            <a:ext cx="10972800" cy="448491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we have a fixed budget, partial structures indeed lead to better performance.</a:t>
            </a:r>
          </a:p>
          <a:p>
            <a:r>
              <a:rPr lang="en-US" dirty="0"/>
              <a:t>How should we quantify the quality of “partial”?</a:t>
            </a:r>
          </a:p>
          <a:p>
            <a:endParaRPr lang="en-US" dirty="0"/>
          </a:p>
        </p:txBody>
      </p:sp>
      <p:pic>
        <p:nvPicPr>
          <p:cNvPr id="18" name="Picture 17">
            <a:extLst>
              <a:ext uri="{FF2B5EF4-FFF2-40B4-BE49-F238E27FC236}">
                <a16:creationId xmlns:a16="http://schemas.microsoft.com/office/drawing/2014/main" id="{8AEB90FA-399A-4413-87D2-678A81E3422B}"/>
              </a:ext>
            </a:extLst>
          </p:cNvPr>
          <p:cNvPicPr>
            <a:picLocks noChangeAspect="1"/>
          </p:cNvPicPr>
          <p:nvPr/>
        </p:nvPicPr>
        <p:blipFill>
          <a:blip r:embed="rId8"/>
          <a:stretch>
            <a:fillRect/>
          </a:stretch>
        </p:blipFill>
        <p:spPr>
          <a:xfrm>
            <a:off x="5948948" y="1299637"/>
            <a:ext cx="5243014" cy="2816596"/>
          </a:xfrm>
          <a:prstGeom prst="rect">
            <a:avLst/>
          </a:prstGeom>
        </p:spPr>
      </p:pic>
      <p:grpSp>
        <p:nvGrpSpPr>
          <p:cNvPr id="172" name="Group 171">
            <a:extLst>
              <a:ext uri="{FF2B5EF4-FFF2-40B4-BE49-F238E27FC236}">
                <a16:creationId xmlns:a16="http://schemas.microsoft.com/office/drawing/2014/main" id="{51127A87-DAE7-4B8A-9D2B-7E8EA34088B5}"/>
              </a:ext>
            </a:extLst>
          </p:cNvPr>
          <p:cNvGrpSpPr/>
          <p:nvPr/>
        </p:nvGrpSpPr>
        <p:grpSpPr>
          <a:xfrm>
            <a:off x="2663761" y="3425302"/>
            <a:ext cx="601113" cy="769057"/>
            <a:chOff x="4778719" y="4360811"/>
            <a:chExt cx="1026591" cy="1313408"/>
          </a:xfrm>
          <a:solidFill>
            <a:srgbClr val="000000"/>
          </a:solidFill>
        </p:grpSpPr>
        <p:sp>
          <p:nvSpPr>
            <p:cNvPr id="173" name="Oval 172">
              <a:extLst>
                <a:ext uri="{FF2B5EF4-FFF2-40B4-BE49-F238E27FC236}">
                  <a16:creationId xmlns:a16="http://schemas.microsoft.com/office/drawing/2014/main" id="{963E08B6-69EA-4D5D-92C5-2B0053156410}"/>
                </a:ext>
              </a:extLst>
            </p:cNvPr>
            <p:cNvSpPr/>
            <p:nvPr/>
          </p:nvSpPr>
          <p:spPr>
            <a:xfrm>
              <a:off x="5185967" y="473014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4" name="Oval 173">
              <a:extLst>
                <a:ext uri="{FF2B5EF4-FFF2-40B4-BE49-F238E27FC236}">
                  <a16:creationId xmlns:a16="http://schemas.microsoft.com/office/drawing/2014/main" id="{16AD9938-400C-4C34-8CFB-5179C4E7E89C}"/>
                </a:ext>
              </a:extLst>
            </p:cNvPr>
            <p:cNvSpPr/>
            <p:nvPr/>
          </p:nvSpPr>
          <p:spPr>
            <a:xfrm>
              <a:off x="4778719"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5" name="Oval 174">
              <a:extLst>
                <a:ext uri="{FF2B5EF4-FFF2-40B4-BE49-F238E27FC236}">
                  <a16:creationId xmlns:a16="http://schemas.microsoft.com/office/drawing/2014/main" id="{C1A7386A-DB79-46F6-912F-927E3CACFDC9}"/>
                </a:ext>
              </a:extLst>
            </p:cNvPr>
            <p:cNvSpPr/>
            <p:nvPr/>
          </p:nvSpPr>
          <p:spPr>
            <a:xfrm>
              <a:off x="5593215" y="5026324"/>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6" name="Oval 175">
              <a:extLst>
                <a:ext uri="{FF2B5EF4-FFF2-40B4-BE49-F238E27FC236}">
                  <a16:creationId xmlns:a16="http://schemas.microsoft.com/office/drawing/2014/main" id="{D10EDBAD-4A33-4425-BE66-7624F39BF7B3}"/>
                </a:ext>
              </a:extLst>
            </p:cNvPr>
            <p:cNvSpPr/>
            <p:nvPr/>
          </p:nvSpPr>
          <p:spPr>
            <a:xfrm>
              <a:off x="496383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77" name="Oval 176">
              <a:extLst>
                <a:ext uri="{FF2B5EF4-FFF2-40B4-BE49-F238E27FC236}">
                  <a16:creationId xmlns:a16="http://schemas.microsoft.com/office/drawing/2014/main" id="{6410B1FE-E625-47B0-997F-9EC1533B48A4}"/>
                </a:ext>
              </a:extLst>
            </p:cNvPr>
            <p:cNvSpPr/>
            <p:nvPr/>
          </p:nvSpPr>
          <p:spPr>
            <a:xfrm>
              <a:off x="5408102" y="5489106"/>
              <a:ext cx="185113" cy="185113"/>
            </a:xfrm>
            <a:prstGeom prst="ellipse">
              <a:avLst/>
            </a:prstGeom>
            <a:grpFill/>
            <a:ln w="381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cxnSp>
          <p:nvCxnSpPr>
            <p:cNvPr id="178" name="Straight Arrow Connector 177">
              <a:extLst>
                <a:ext uri="{FF2B5EF4-FFF2-40B4-BE49-F238E27FC236}">
                  <a16:creationId xmlns:a16="http://schemas.microsoft.com/office/drawing/2014/main" id="{738177C1-34E2-4B49-A30A-CBB9C43763E0}"/>
                </a:ext>
              </a:extLst>
            </p:cNvPr>
            <p:cNvCxnSpPr/>
            <p:nvPr/>
          </p:nvCxnSpPr>
          <p:spPr>
            <a:xfrm>
              <a:off x="5343970"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79" name="Straight Arrow Connector 178">
              <a:extLst>
                <a:ext uri="{FF2B5EF4-FFF2-40B4-BE49-F238E27FC236}">
                  <a16:creationId xmlns:a16="http://schemas.microsoft.com/office/drawing/2014/main" id="{5E581C90-1821-4F39-8C9A-96117CE07DBA}"/>
                </a:ext>
              </a:extLst>
            </p:cNvPr>
            <p:cNvCxnSpPr/>
            <p:nvPr/>
          </p:nvCxnSpPr>
          <p:spPr>
            <a:xfrm flipH="1">
              <a:off x="4936723" y="4888148"/>
              <a:ext cx="276353" cy="165286"/>
            </a:xfrm>
            <a:prstGeom prst="straightConnector1">
              <a:avLst/>
            </a:prstGeom>
            <a:grpFill/>
            <a:ln w="38100" cap="flat" cmpd="sng" algn="ctr">
              <a:solidFill>
                <a:srgbClr val="000000"/>
              </a:solidFill>
              <a:prstDash val="solid"/>
              <a:miter lim="800000"/>
              <a:tailEnd type="triangle"/>
            </a:ln>
            <a:effectLst/>
          </p:spPr>
        </p:cxnSp>
        <p:cxnSp>
          <p:nvCxnSpPr>
            <p:cNvPr id="180" name="Straight Arrow Connector 179">
              <a:extLst>
                <a:ext uri="{FF2B5EF4-FFF2-40B4-BE49-F238E27FC236}">
                  <a16:creationId xmlns:a16="http://schemas.microsoft.com/office/drawing/2014/main" id="{6202A1A7-87C7-4608-8686-759619B9CDDC}"/>
                </a:ext>
              </a:extLst>
            </p:cNvPr>
            <p:cNvCxnSpPr/>
            <p:nvPr/>
          </p:nvCxnSpPr>
          <p:spPr>
            <a:xfrm flipH="1">
              <a:off x="5056388"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1" name="Straight Arrow Connector 180">
              <a:extLst>
                <a:ext uri="{FF2B5EF4-FFF2-40B4-BE49-F238E27FC236}">
                  <a16:creationId xmlns:a16="http://schemas.microsoft.com/office/drawing/2014/main" id="{9B570E13-34BD-417D-9C4C-E44D6F1849B4}"/>
                </a:ext>
              </a:extLst>
            </p:cNvPr>
            <p:cNvCxnSpPr/>
            <p:nvPr/>
          </p:nvCxnSpPr>
          <p:spPr>
            <a:xfrm>
              <a:off x="5278523" y="4915257"/>
              <a:ext cx="222135" cy="573850"/>
            </a:xfrm>
            <a:prstGeom prst="straightConnector1">
              <a:avLst/>
            </a:prstGeom>
            <a:grpFill/>
            <a:ln w="38100" cap="flat" cmpd="sng" algn="ctr">
              <a:solidFill>
                <a:srgbClr val="000000"/>
              </a:solidFill>
              <a:prstDash val="solid"/>
              <a:miter lim="800000"/>
              <a:tailEnd type="triangle"/>
            </a:ln>
            <a:effectLst/>
          </p:spPr>
        </p:cxnSp>
        <p:cxnSp>
          <p:nvCxnSpPr>
            <p:cNvPr id="182" name="Straight Arrow Connector 181">
              <a:extLst>
                <a:ext uri="{FF2B5EF4-FFF2-40B4-BE49-F238E27FC236}">
                  <a16:creationId xmlns:a16="http://schemas.microsoft.com/office/drawing/2014/main" id="{F1570CD7-FE11-4E4B-8946-7A6B8EF1C249}"/>
                </a:ext>
              </a:extLst>
            </p:cNvPr>
            <p:cNvCxnSpPr/>
            <p:nvPr/>
          </p:nvCxnSpPr>
          <p:spPr>
            <a:xfrm>
              <a:off x="487127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3" name="Straight Arrow Connector 182">
              <a:extLst>
                <a:ext uri="{FF2B5EF4-FFF2-40B4-BE49-F238E27FC236}">
                  <a16:creationId xmlns:a16="http://schemas.microsoft.com/office/drawing/2014/main" id="{F1753CFE-7132-412B-AEC4-CC942614F6FC}"/>
                </a:ext>
              </a:extLst>
            </p:cNvPr>
            <p:cNvCxnSpPr/>
            <p:nvPr/>
          </p:nvCxnSpPr>
          <p:spPr>
            <a:xfrm flipH="1">
              <a:off x="5566105" y="5211437"/>
              <a:ext cx="119665" cy="304778"/>
            </a:xfrm>
            <a:prstGeom prst="straightConnector1">
              <a:avLst/>
            </a:prstGeom>
            <a:grpFill/>
            <a:ln w="38100" cap="flat" cmpd="sng" algn="ctr">
              <a:solidFill>
                <a:srgbClr val="000000"/>
              </a:solidFill>
              <a:prstDash val="solid"/>
              <a:miter lim="800000"/>
              <a:tailEnd type="triangle"/>
            </a:ln>
            <a:effectLst/>
          </p:spPr>
        </p:cxnSp>
        <p:cxnSp>
          <p:nvCxnSpPr>
            <p:cNvPr id="184" name="Straight Arrow Connector 183">
              <a:extLst>
                <a:ext uri="{FF2B5EF4-FFF2-40B4-BE49-F238E27FC236}">
                  <a16:creationId xmlns:a16="http://schemas.microsoft.com/office/drawing/2014/main" id="{3A9549BD-B53D-4FFA-8742-D49DB5FDEB99}"/>
                </a:ext>
              </a:extLst>
            </p:cNvPr>
            <p:cNvCxnSpPr/>
            <p:nvPr/>
          </p:nvCxnSpPr>
          <p:spPr>
            <a:xfrm>
              <a:off x="4963832" y="5118881"/>
              <a:ext cx="629383" cy="0"/>
            </a:xfrm>
            <a:prstGeom prst="straightConnector1">
              <a:avLst/>
            </a:prstGeom>
            <a:grpFill/>
            <a:ln w="38100" cap="flat" cmpd="sng" algn="ctr">
              <a:solidFill>
                <a:srgbClr val="000000"/>
              </a:solidFill>
              <a:prstDash val="solid"/>
              <a:miter lim="800000"/>
              <a:tailEnd type="triangle"/>
            </a:ln>
            <a:effectLst/>
          </p:spPr>
        </p:cxnSp>
        <p:cxnSp>
          <p:nvCxnSpPr>
            <p:cNvPr id="185" name="Straight Arrow Connector 184">
              <a:extLst>
                <a:ext uri="{FF2B5EF4-FFF2-40B4-BE49-F238E27FC236}">
                  <a16:creationId xmlns:a16="http://schemas.microsoft.com/office/drawing/2014/main" id="{30D7DD42-0438-4DFB-B1A1-B3642F1BB948}"/>
                </a:ext>
              </a:extLst>
            </p:cNvPr>
            <p:cNvCxnSpPr/>
            <p:nvPr/>
          </p:nvCxnSpPr>
          <p:spPr>
            <a:xfrm>
              <a:off x="4963832" y="5118881"/>
              <a:ext cx="471379" cy="397335"/>
            </a:xfrm>
            <a:prstGeom prst="straightConnector1">
              <a:avLst/>
            </a:prstGeom>
            <a:grpFill/>
            <a:ln w="38100" cap="flat" cmpd="sng" algn="ctr">
              <a:solidFill>
                <a:srgbClr val="000000"/>
              </a:solidFill>
              <a:prstDash val="solid"/>
              <a:miter lim="800000"/>
              <a:tailEnd type="triangle"/>
            </a:ln>
            <a:effectLst/>
          </p:spPr>
        </p:cxnSp>
        <p:cxnSp>
          <p:nvCxnSpPr>
            <p:cNvPr id="186" name="Straight Arrow Connector 185">
              <a:extLst>
                <a:ext uri="{FF2B5EF4-FFF2-40B4-BE49-F238E27FC236}">
                  <a16:creationId xmlns:a16="http://schemas.microsoft.com/office/drawing/2014/main" id="{B2484609-7B6B-4BA1-A463-DBD855B6D0C7}"/>
                </a:ext>
              </a:extLst>
            </p:cNvPr>
            <p:cNvCxnSpPr/>
            <p:nvPr/>
          </p:nvCxnSpPr>
          <p:spPr>
            <a:xfrm flipH="1">
              <a:off x="5121835" y="5184328"/>
              <a:ext cx="498488" cy="331887"/>
            </a:xfrm>
            <a:prstGeom prst="straightConnector1">
              <a:avLst/>
            </a:prstGeom>
            <a:grpFill/>
            <a:ln w="38100" cap="flat" cmpd="sng" algn="ctr">
              <a:solidFill>
                <a:srgbClr val="000000"/>
              </a:solidFill>
              <a:prstDash val="solid"/>
              <a:miter lim="800000"/>
              <a:tailEnd type="triangle"/>
            </a:ln>
            <a:effectLst/>
          </p:spPr>
        </p:cxnSp>
        <p:cxnSp>
          <p:nvCxnSpPr>
            <p:cNvPr id="187" name="Straight Arrow Connector 186">
              <a:extLst>
                <a:ext uri="{FF2B5EF4-FFF2-40B4-BE49-F238E27FC236}">
                  <a16:creationId xmlns:a16="http://schemas.microsoft.com/office/drawing/2014/main" id="{25E6A9BC-CB47-4838-A144-739307E7AE56}"/>
                </a:ext>
              </a:extLst>
            </p:cNvPr>
            <p:cNvCxnSpPr/>
            <p:nvPr/>
          </p:nvCxnSpPr>
          <p:spPr>
            <a:xfrm>
              <a:off x="5148944" y="5581663"/>
              <a:ext cx="259158" cy="0"/>
            </a:xfrm>
            <a:prstGeom prst="straightConnector1">
              <a:avLst/>
            </a:prstGeom>
            <a:grpFill/>
            <a:ln w="38100" cap="flat" cmpd="sng" algn="ctr">
              <a:solidFill>
                <a:srgbClr val="000000"/>
              </a:solidFill>
              <a:prstDash val="solid"/>
              <a:miter lim="800000"/>
              <a:tailEnd type="triangle"/>
            </a:ln>
            <a:effectLst/>
          </p:spPr>
        </p:cxnSp>
        <p:sp>
          <p:nvSpPr>
            <p:cNvPr id="188" name="Rectangle 187">
              <a:extLst>
                <a:ext uri="{FF2B5EF4-FFF2-40B4-BE49-F238E27FC236}">
                  <a16:creationId xmlns:a16="http://schemas.microsoft.com/office/drawing/2014/main" id="{4FCE674F-A270-41B6-85BD-7E585E02A794}"/>
                </a:ext>
              </a:extLst>
            </p:cNvPr>
            <p:cNvSpPr/>
            <p:nvPr/>
          </p:nvSpPr>
          <p:spPr>
            <a:xfrm>
              <a:off x="4778719" y="4715507"/>
              <a:ext cx="1026591" cy="958712"/>
            </a:xfrm>
            <a:prstGeom prst="rect">
              <a:avLst/>
            </a:prstGeom>
            <a:noFill/>
            <a:ln w="12700" cap="flat" cmpd="sng" algn="ctr">
              <a:solidFill>
                <a:srgbClr val="000000"/>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6278844A-B385-4435-B30B-981B7994FB6C}"/>
                    </a:ext>
                  </a:extLst>
                </p:cNvPr>
                <p:cNvSpPr txBox="1"/>
                <p:nvPr/>
              </p:nvSpPr>
              <p:spPr>
                <a:xfrm>
                  <a:off x="4992961" y="4360811"/>
                  <a:ext cx="742557" cy="394219"/>
                </a:xfrm>
                <a:prstGeom prst="rect">
                  <a:avLst/>
                </a:prstGeom>
                <a:noFill/>
                <a:ln>
                  <a:noFill/>
                </a:ln>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9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900" b="0" i="1" u="none" strike="noStrike" kern="0" cap="none" spc="0" normalizeH="0" baseline="0" noProof="0" smtClean="0">
                                <a:ln>
                                  <a:noFill/>
                                </a:ln>
                                <a:solidFill>
                                  <a:srgbClr val="000000"/>
                                </a:solidFill>
                                <a:effectLst/>
                                <a:uLnTx/>
                                <a:uFillTx/>
                                <a:latin typeface="Cambria Math" charset="0"/>
                              </a:rPr>
                              <m:t>𝒯</m:t>
                            </m:r>
                          </m:e>
                          <m:sub>
                            <m:r>
                              <a:rPr kumimoji="0" lang="en-US" sz="900" b="0" i="1" u="none" strike="noStrike" kern="0" cap="none" spc="0" normalizeH="0" baseline="0" noProof="0" smtClean="0">
                                <a:ln>
                                  <a:noFill/>
                                </a:ln>
                                <a:solidFill>
                                  <a:srgbClr val="000000"/>
                                </a:solidFill>
                                <a:effectLst/>
                                <a:uLnTx/>
                                <a:uFillTx/>
                                <a:latin typeface="Cambria Math" charset="0"/>
                              </a:rPr>
                              <m:t>𝑡𝑒𝑠𝑡</m:t>
                            </m:r>
                          </m:sub>
                        </m:sSub>
                      </m:oMath>
                    </m:oMathPara>
                  </a14:m>
                  <a:endParaRPr kumimoji="0" lang="en-US" sz="900" b="0" i="0" u="none" strike="noStrike" kern="0" cap="none" spc="0" normalizeH="0" baseline="0" noProof="0" dirty="0">
                    <a:ln>
                      <a:noFill/>
                    </a:ln>
                    <a:solidFill>
                      <a:srgbClr val="000000"/>
                    </a:solidFill>
                    <a:effectLst/>
                    <a:uLnTx/>
                    <a:uFillTx/>
                    <a:latin typeface="Century Gothic" panose="020B0502020202020204" pitchFamily="34" charset="0"/>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4992961" y="4360811"/>
                  <a:ext cx="680123" cy="369332"/>
                </a:xfrm>
                <a:prstGeom prst="rect">
                  <a:avLst/>
                </a:prstGeom>
                <a:blipFill rotWithShape="0">
                  <a:blip r:embed="rId7"/>
                  <a:stretch>
                    <a:fillRect/>
                  </a:stretch>
                </a:blipFill>
                <a:ln>
                  <a:noFill/>
                </a:ln>
              </p:spPr>
              <p:txBody>
                <a:bodyPr/>
                <a:lstStyle/>
                <a:p>
                  <a:r>
                    <a:rPr lang="en-US">
                      <a:noFill/>
                    </a:rPr>
                    <a:t> </a:t>
                  </a:r>
                </a:p>
              </p:txBody>
            </p:sp>
          </mc:Fallback>
        </mc:AlternateContent>
      </p:grpSp>
      <p:sp>
        <p:nvSpPr>
          <p:cNvPr id="2" name="Slide Number Placeholder 1">
            <a:extLst>
              <a:ext uri="{FF2B5EF4-FFF2-40B4-BE49-F238E27FC236}">
                <a16:creationId xmlns:a16="http://schemas.microsoft.com/office/drawing/2014/main" id="{E9AE5C76-5F34-408E-A268-85910D018069}"/>
              </a:ext>
            </a:extLst>
          </p:cNvPr>
          <p:cNvSpPr>
            <a:spLocks noGrp="1"/>
          </p:cNvSpPr>
          <p:nvPr>
            <p:ph type="sldNum" sz="quarter" idx="11"/>
          </p:nvPr>
        </p:nvSpPr>
        <p:spPr/>
        <p:txBody>
          <a:bodyPr/>
          <a:lstStyle/>
          <a:p>
            <a:fld id="{BDF588C3-71D6-5D45-B118-1C664482E1C2}" type="slidenum">
              <a:rPr lang="en-US" smtClean="0"/>
              <a:t>61</a:t>
            </a:fld>
            <a:endParaRPr lang="en-US"/>
          </a:p>
        </p:txBody>
      </p:sp>
    </p:spTree>
    <p:extLst>
      <p:ext uri="{BB962C8B-B14F-4D97-AF65-F5344CB8AC3E}">
        <p14:creationId xmlns:p14="http://schemas.microsoft.com/office/powerpoint/2010/main" val="7150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9330374" y="1259760"/>
            <a:ext cx="2783969" cy="533400"/>
          </a:xfrm>
          <a:prstGeom prst="wedgeRectCallout">
            <a:avLst>
              <a:gd name="adj1" fmla="val -87463"/>
              <a:gd name="adj2" fmla="val -12629"/>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Constrained output; not all assignments are possible. </a:t>
            </a:r>
          </a:p>
        </p:txBody>
      </p:sp>
      <p:sp>
        <p:nvSpPr>
          <p:cNvPr id="3" name="Title 2"/>
          <p:cNvSpPr>
            <a:spLocks noGrp="1"/>
          </p:cNvSpPr>
          <p:nvPr>
            <p:ph type="title"/>
          </p:nvPr>
        </p:nvSpPr>
        <p:spPr/>
        <p:txBody>
          <a:bodyPr/>
          <a:lstStyle/>
          <a:p>
            <a:r>
              <a:rPr lang="en-US" dirty="0"/>
              <a:t>Structure</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sz="2000" b="1" dirty="0"/>
                  <a:t>Structure:</a:t>
                </a:r>
                <a:r>
                  <a:rPr lang="en-US" sz="2000" dirty="0"/>
                  <a:t> a vector of random variables: </a:t>
                </a:r>
                <a14:m>
                  <m:oMath xmlns:m="http://schemas.openxmlformats.org/officeDocument/2006/math">
                    <m:r>
                      <a:rPr lang="en-US" sz="1800" i="1">
                        <a:latin typeface="Cambria Math" charset="0"/>
                      </a:rPr>
                      <m:t>𝑌</m:t>
                    </m:r>
                    <m:r>
                      <a:rPr lang="en-US" sz="1800" i="1">
                        <a:latin typeface="Cambria Math" charset="0"/>
                      </a:rPr>
                      <m:t>=</m:t>
                    </m:r>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1</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2</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𝑌</m:t>
                            </m:r>
                          </m:e>
                          <m:sub>
                            <m:r>
                              <a:rPr lang="en-US" sz="1800" i="1">
                                <a:latin typeface="Cambria Math" charset="0"/>
                              </a:rPr>
                              <m:t>𝑑</m:t>
                            </m:r>
                          </m:sub>
                        </m:sSub>
                      </m:e>
                    </m:d>
                    <m:r>
                      <a:rPr lang="en-US" sz="2000" b="0" i="1" smtClean="0">
                        <a:latin typeface="Cambria Math" charset="0"/>
                      </a:rPr>
                      <m:t>∈</m:t>
                    </m:r>
                    <m:r>
                      <a:rPr lang="en-US" sz="2000" b="0" i="1" smtClean="0">
                        <a:latin typeface="Cambria Math" charset="0"/>
                      </a:rPr>
                      <m:t>𝐶</m:t>
                    </m:r>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charset="0"/>
                              </a:rPr>
                              <m:t>ℒ</m:t>
                            </m:r>
                          </m:e>
                          <m:sup>
                            <m:r>
                              <a:rPr lang="en-US" sz="2000" b="0" i="1" smtClean="0">
                                <a:latin typeface="Cambria Math" charset="0"/>
                              </a:rPr>
                              <m:t>𝑑</m:t>
                            </m:r>
                          </m:sup>
                        </m:sSup>
                      </m:e>
                    </m:d>
                  </m:oMath>
                </a14:m>
                <a:endParaRPr lang="en-US" sz="2000" b="0" i="1" dirty="0">
                  <a:latin typeface="Cambria Math" charset="0"/>
                </a:endParaRPr>
              </a:p>
              <a:p>
                <a:pPr lvl="1"/>
                <a14:m>
                  <m:oMath xmlns:m="http://schemas.openxmlformats.org/officeDocument/2006/math">
                    <m:r>
                      <a:rPr lang="en-US" sz="1800" b="0" i="1" smtClean="0">
                        <a:latin typeface="Cambria Math" charset="0"/>
                      </a:rPr>
                      <m:t>ℒ</m:t>
                    </m:r>
                    <m:r>
                      <a:rPr lang="en-US" sz="1800" b="0" i="1" smtClean="0">
                        <a:latin typeface="Cambria Math" panose="02040503050406030204" pitchFamily="18" charset="0"/>
                      </a:rPr>
                      <m:t> </m:t>
                    </m:r>
                  </m:oMath>
                </a14:m>
                <a:r>
                  <a:rPr lang="en-US" sz="1800" dirty="0"/>
                  <a:t>is the label set</a:t>
                </a:r>
              </a:p>
              <a:p>
                <a:pPr lvl="1"/>
                <a14:m>
                  <m:oMath xmlns:m="http://schemas.openxmlformats.org/officeDocument/2006/math">
                    <m:r>
                      <a:rPr lang="en-US" sz="1800">
                        <a:latin typeface="Cambria Math" panose="02040503050406030204" pitchFamily="18" charset="0"/>
                      </a:rPr>
                      <m:t>𝑌</m:t>
                    </m:r>
                    <m:r>
                      <a:rPr lang="en-US" sz="1800">
                        <a:latin typeface="Cambria Math" panose="02040503050406030204" pitchFamily="18" charset="0"/>
                      </a:rPr>
                      <m:t>∈</m:t>
                    </m:r>
                    <m:r>
                      <a:rPr lang="en-US" sz="1800">
                        <a:latin typeface="Cambria Math" panose="02040503050406030204" pitchFamily="18" charset="0"/>
                      </a:rPr>
                      <m:t>𝐶</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a:latin typeface="Cambria Math" panose="02040503050406030204" pitchFamily="18" charset="0"/>
                              </a:rPr>
                              <m:t>ℒ</m:t>
                            </m:r>
                          </m:e>
                          <m:sup>
                            <m:r>
                              <a:rPr lang="en-US" sz="1800">
                                <a:latin typeface="Cambria Math" panose="02040503050406030204" pitchFamily="18" charset="0"/>
                              </a:rPr>
                              <m:t>𝑑</m:t>
                            </m:r>
                          </m:sup>
                        </m:sSup>
                      </m:e>
                    </m:d>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a:latin typeface="Cambria Math" panose="02040503050406030204" pitchFamily="18" charset="0"/>
                          </a:rPr>
                          <m:t>ℒ</m:t>
                        </m:r>
                      </m:e>
                      <m:sup>
                        <m:r>
                          <a:rPr lang="en-US" sz="1800">
                            <a:latin typeface="Cambria Math" panose="02040503050406030204" pitchFamily="18" charset="0"/>
                          </a:rPr>
                          <m:t>𝑑</m:t>
                        </m:r>
                      </m:sup>
                    </m:sSup>
                    <m:r>
                      <a:rPr lang="en-US" sz="1800" b="0" i="1" smtClean="0">
                        <a:latin typeface="Cambria Math" panose="02040503050406030204" pitchFamily="18" charset="0"/>
                      </a:rPr>
                      <m:t> </m:t>
                    </m:r>
                  </m:oMath>
                </a14:m>
                <a:r>
                  <a:rPr lang="en-US" sz="1800" dirty="0"/>
                  <a:t>represents the constraints imposed by this type of structure. </a:t>
                </a:r>
              </a:p>
              <a:p>
                <a:r>
                  <a:rPr lang="en-US" sz="2000" b="1" dirty="0"/>
                  <a:t>(Generalized) Annotation</a:t>
                </a:r>
                <a:r>
                  <a:rPr lang="en-US" sz="2000" dirty="0"/>
                  <a:t>:  </a:t>
                </a:r>
              </a:p>
              <a:p>
                <a:pPr lvl="1"/>
                <a14:m>
                  <m:oMath xmlns:m="http://schemas.openxmlformats.org/officeDocument/2006/math">
                    <m:r>
                      <a:rPr lang="en-US" sz="1800" b="1" i="1">
                        <a:latin typeface="Cambria Math" charset="0"/>
                      </a:rPr>
                      <m:t>𝒌</m:t>
                    </m:r>
                  </m:oMath>
                </a14:m>
                <a:r>
                  <a:rPr lang="en-US" sz="1800" dirty="0"/>
                  <a:t> out of </a:t>
                </a:r>
                <a14:m>
                  <m:oMath xmlns:m="http://schemas.openxmlformats.org/officeDocument/2006/math">
                    <m:r>
                      <a:rPr lang="en-US" sz="1800" i="1">
                        <a:latin typeface="Cambria Math" charset="0"/>
                      </a:rPr>
                      <m:t>𝑑</m:t>
                    </m:r>
                  </m:oMath>
                </a14:m>
                <a:r>
                  <a:rPr lang="en-US" sz="1800" dirty="0"/>
                  <a:t> variables are labeled </a:t>
                </a:r>
                <a:r>
                  <a:rPr lang="en-US" sz="1800" dirty="0">
                    <a:sym typeface="Wingdings" pitchFamily="2" charset="2"/>
                  </a:rPr>
                  <a:t> </a:t>
                </a:r>
                <a:r>
                  <a:rPr lang="en-US" sz="1800" dirty="0"/>
                  <a:t>a subset of </a:t>
                </a:r>
                <a14:m>
                  <m:oMath xmlns:m="http://schemas.openxmlformats.org/officeDocument/2006/math">
                    <m:r>
                      <a:rPr lang="en-US" sz="1800" i="1">
                        <a:latin typeface="Cambria Math" charset="0"/>
                      </a:rPr>
                      <m:t>𝐶</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charset="0"/>
                              </a:rPr>
                              <m:t>ℒ</m:t>
                            </m:r>
                          </m:e>
                          <m:sup>
                            <m:r>
                              <a:rPr lang="en-US" sz="1800" i="1">
                                <a:latin typeface="Cambria Math" charset="0"/>
                              </a:rPr>
                              <m:t>𝑑</m:t>
                            </m:r>
                          </m:sup>
                        </m:sSup>
                      </m:e>
                    </m:d>
                  </m:oMath>
                </a14:m>
                <a:endParaRPr lang="en-US" sz="1800" dirty="0"/>
              </a:p>
              <a:p>
                <a:pPr lvl="1"/>
                <a:r>
                  <a:rPr lang="en-US" sz="1800" dirty="0"/>
                  <a:t>Let </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charset="0"/>
                          </a:rPr>
                          <m:t>𝒇</m:t>
                        </m:r>
                      </m:e>
                      <m:sub>
                        <m:r>
                          <a:rPr lang="en-US" sz="1800" b="1" i="1">
                            <a:latin typeface="Cambria Math" charset="0"/>
                          </a:rPr>
                          <m:t>𝒌</m:t>
                        </m:r>
                      </m:sub>
                    </m:sSub>
                  </m:oMath>
                </a14:m>
                <a:r>
                  <a:rPr lang="en-US" sz="1800" b="1" dirty="0"/>
                  <a:t> be the size of the feasible subset</a:t>
                </a:r>
                <a:endParaRPr lang="en-US" sz="1800" dirty="0"/>
              </a:p>
              <a:p>
                <a:pPr lvl="1"/>
                <a14:m>
                  <m:oMath xmlns:m="http://schemas.openxmlformats.org/officeDocument/2006/math">
                    <m:sSub>
                      <m:sSubPr>
                        <m:ctrlPr>
                          <a:rPr lang="en-US" i="1">
                            <a:solidFill>
                              <a:srgbClr val="7792CB"/>
                            </a:solidFill>
                            <a:latin typeface="Cambria Math" panose="02040503050406030204" pitchFamily="18" charset="0"/>
                          </a:rPr>
                        </m:ctrlPr>
                      </m:sSubPr>
                      <m:e>
                        <m:r>
                          <a:rPr lang="en-US" i="1">
                            <a:solidFill>
                              <a:srgbClr val="7792CB"/>
                            </a:solidFill>
                            <a:latin typeface="Cambria Math" charset="0"/>
                          </a:rPr>
                          <m:t>𝑓</m:t>
                        </m:r>
                      </m:e>
                      <m:sub>
                        <m:r>
                          <a:rPr lang="en-US" i="1">
                            <a:solidFill>
                              <a:srgbClr val="7792CB"/>
                            </a:solidFill>
                            <a:latin typeface="Cambria Math" charset="0"/>
                          </a:rPr>
                          <m:t>0</m:t>
                        </m:r>
                      </m:sub>
                    </m:sSub>
                    <m:r>
                      <a:rPr lang="en-US" i="1">
                        <a:solidFill>
                          <a:srgbClr val="7792CB"/>
                        </a:solidFill>
                        <a:latin typeface="Cambria Math" charset="0"/>
                      </a:rPr>
                      <m:t>=</m:t>
                    </m:r>
                    <m:d>
                      <m:dPr>
                        <m:begChr m:val="|"/>
                        <m:endChr m:val="|"/>
                        <m:ctrlPr>
                          <a:rPr lang="en-US" i="1">
                            <a:solidFill>
                              <a:srgbClr val="7792CB"/>
                            </a:solidFill>
                            <a:latin typeface="Cambria Math" panose="02040503050406030204" pitchFamily="18" charset="0"/>
                          </a:rPr>
                        </m:ctrlPr>
                      </m:dPr>
                      <m:e>
                        <m:r>
                          <a:rPr lang="en-US" i="1">
                            <a:solidFill>
                              <a:srgbClr val="7792CB"/>
                            </a:solidFill>
                            <a:latin typeface="Cambria Math" charset="0"/>
                          </a:rPr>
                          <m:t>𝐶</m:t>
                        </m:r>
                        <m:d>
                          <m:dPr>
                            <m:ctrlPr>
                              <a:rPr lang="en-US" i="1">
                                <a:solidFill>
                                  <a:srgbClr val="7792CB"/>
                                </a:solidFill>
                                <a:latin typeface="Cambria Math" panose="02040503050406030204" pitchFamily="18" charset="0"/>
                              </a:rPr>
                            </m:ctrlPr>
                          </m:dPr>
                          <m:e>
                            <m:sSup>
                              <m:sSupPr>
                                <m:ctrlPr>
                                  <a:rPr lang="en-US" i="1">
                                    <a:solidFill>
                                      <a:srgbClr val="7792CB"/>
                                    </a:solidFill>
                                    <a:latin typeface="Cambria Math" panose="02040503050406030204" pitchFamily="18" charset="0"/>
                                  </a:rPr>
                                </m:ctrlPr>
                              </m:sSupPr>
                              <m:e>
                                <m:r>
                                  <a:rPr lang="en-US" i="1">
                                    <a:solidFill>
                                      <a:srgbClr val="7792CB"/>
                                    </a:solidFill>
                                    <a:latin typeface="Cambria Math" charset="0"/>
                                  </a:rPr>
                                  <m:t>ℒ</m:t>
                                </m:r>
                              </m:e>
                              <m:sup>
                                <m:r>
                                  <a:rPr lang="en-US" i="1">
                                    <a:solidFill>
                                      <a:srgbClr val="7792CB"/>
                                    </a:solidFill>
                                    <a:latin typeface="Cambria Math" charset="0"/>
                                  </a:rPr>
                                  <m:t>𝑑</m:t>
                                </m:r>
                              </m:sup>
                            </m:sSup>
                          </m:e>
                        </m:d>
                      </m:e>
                    </m:d>
                    <m:r>
                      <a:rPr lang="en-US" i="1">
                        <a:solidFill>
                          <a:srgbClr val="666089"/>
                        </a:solidFill>
                        <a:latin typeface="Cambria Math" charset="0"/>
                      </a:rPr>
                      <m:t>≥</m:t>
                    </m:r>
                    <m:sSub>
                      <m:sSubPr>
                        <m:ctrlPr>
                          <a:rPr lang="en-US" i="1">
                            <a:solidFill>
                              <a:srgbClr val="666089"/>
                            </a:solidFill>
                            <a:latin typeface="Cambria Math" panose="02040503050406030204" pitchFamily="18" charset="0"/>
                          </a:rPr>
                        </m:ctrlPr>
                      </m:sSubPr>
                      <m:e>
                        <m:r>
                          <a:rPr lang="en-US" i="1">
                            <a:solidFill>
                              <a:srgbClr val="666089"/>
                            </a:solidFill>
                            <a:latin typeface="Cambria Math" charset="0"/>
                          </a:rPr>
                          <m:t>𝑓</m:t>
                        </m:r>
                      </m:e>
                      <m:sub>
                        <m:r>
                          <a:rPr lang="en-US" i="1">
                            <a:solidFill>
                              <a:srgbClr val="666089"/>
                            </a:solidFill>
                            <a:latin typeface="Cambria Math" charset="0"/>
                          </a:rPr>
                          <m:t>1</m:t>
                        </m:r>
                      </m:sub>
                    </m:sSub>
                    <m:r>
                      <a:rPr lang="en-US" i="1">
                        <a:solidFill>
                          <a:srgbClr val="666089"/>
                        </a:solidFill>
                        <a:latin typeface="Cambria Math" charset="0"/>
                      </a:rPr>
                      <m:t>≥</m:t>
                    </m:r>
                    <m:sSub>
                      <m:sSubPr>
                        <m:ctrlPr>
                          <a:rPr lang="en-US" i="1">
                            <a:solidFill>
                              <a:srgbClr val="666089"/>
                            </a:solidFill>
                            <a:latin typeface="Cambria Math" panose="02040503050406030204" pitchFamily="18" charset="0"/>
                          </a:rPr>
                        </m:ctrlPr>
                      </m:sSubPr>
                      <m:e>
                        <m:r>
                          <a:rPr lang="en-US" i="1">
                            <a:solidFill>
                              <a:srgbClr val="666089"/>
                            </a:solidFill>
                            <a:latin typeface="Cambria Math" charset="0"/>
                          </a:rPr>
                          <m:t>𝑓</m:t>
                        </m:r>
                      </m:e>
                      <m:sub>
                        <m:r>
                          <a:rPr lang="en-US" i="1">
                            <a:solidFill>
                              <a:srgbClr val="666089"/>
                            </a:solidFill>
                            <a:latin typeface="Cambria Math" charset="0"/>
                          </a:rPr>
                          <m:t>2</m:t>
                        </m:r>
                      </m:sub>
                    </m:sSub>
                    <m:r>
                      <a:rPr lang="en-US" i="1">
                        <a:solidFill>
                          <a:srgbClr val="666089"/>
                        </a:solidFill>
                        <a:latin typeface="Cambria Math" charset="0"/>
                      </a:rPr>
                      <m:t>≥⋯≥</m:t>
                    </m:r>
                    <m:sSub>
                      <m:sSubPr>
                        <m:ctrlPr>
                          <a:rPr lang="en-US" i="1">
                            <a:solidFill>
                              <a:srgbClr val="C17A90"/>
                            </a:solidFill>
                            <a:latin typeface="Cambria Math" panose="02040503050406030204" pitchFamily="18" charset="0"/>
                          </a:rPr>
                        </m:ctrlPr>
                      </m:sSubPr>
                      <m:e>
                        <m:r>
                          <a:rPr lang="en-US" i="1">
                            <a:solidFill>
                              <a:srgbClr val="C17A90"/>
                            </a:solidFill>
                            <a:latin typeface="Cambria Math" charset="0"/>
                          </a:rPr>
                          <m:t>𝑓</m:t>
                        </m:r>
                      </m:e>
                      <m:sub>
                        <m:r>
                          <a:rPr lang="en-US" i="1">
                            <a:solidFill>
                              <a:srgbClr val="C17A90"/>
                            </a:solidFill>
                            <a:latin typeface="Cambria Math" charset="0"/>
                          </a:rPr>
                          <m:t>𝑑</m:t>
                        </m:r>
                      </m:sub>
                    </m:sSub>
                    <m:r>
                      <a:rPr lang="en-US" i="1">
                        <a:solidFill>
                          <a:srgbClr val="C17A90"/>
                        </a:solidFill>
                        <a:latin typeface="Cambria Math" charset="0"/>
                      </a:rPr>
                      <m:t>=1</m:t>
                    </m:r>
                  </m:oMath>
                </a14:m>
                <a:endParaRPr lang="en-US" dirty="0">
                  <a:solidFill>
                    <a:srgbClr val="C17A90"/>
                  </a:solidFill>
                </a:endParaRPr>
              </a:p>
              <a:p>
                <a:endParaRPr lang="en-US" dirty="0"/>
              </a:p>
              <a:p>
                <a:r>
                  <a:rPr lang="en-US" b="1" dirty="0"/>
                  <a:t>Define the benefit of k labels: </a:t>
                </a:r>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a:solidFill>
                              <a:srgbClr val="0000FF"/>
                            </a:solidFill>
                            <a:latin typeface="Cambria Math" charset="0"/>
                          </a:rPr>
                          <m:t>𝑰</m:t>
                        </m:r>
                      </m:e>
                      <m:sub>
                        <m:r>
                          <a:rPr lang="en-US" b="1" i="1">
                            <a:solidFill>
                              <a:srgbClr val="0000FF"/>
                            </a:solidFill>
                            <a:latin typeface="Cambria Math" charset="0"/>
                          </a:rPr>
                          <m:t>𝒌</m:t>
                        </m:r>
                      </m:sub>
                    </m:sSub>
                    <m:r>
                      <a:rPr lang="en-US" b="1" i="1">
                        <a:solidFill>
                          <a:srgbClr val="0000FF"/>
                        </a:solidFill>
                        <a:latin typeface="Cambria Math" charset="0"/>
                        <a:ea typeface="Cambria Math" charset="0"/>
                        <a:cs typeface="Cambria Math" charset="0"/>
                      </a:rPr>
                      <m:t>≜</m:t>
                    </m:r>
                    <m:func>
                      <m:funcPr>
                        <m:ctrlPr>
                          <a:rPr lang="en-US" b="1" i="1">
                            <a:solidFill>
                              <a:srgbClr val="0000FF"/>
                            </a:solidFill>
                            <a:latin typeface="Cambria Math" panose="02040503050406030204" pitchFamily="18" charset="0"/>
                          </a:rPr>
                        </m:ctrlPr>
                      </m:funcPr>
                      <m:fName>
                        <m:r>
                          <a:rPr lang="en-US" b="1">
                            <a:solidFill>
                              <a:srgbClr val="0000FF"/>
                            </a:solidFill>
                            <a:latin typeface="Cambria Math" charset="0"/>
                          </a:rPr>
                          <m:t>𝐥𝐨𝐠</m:t>
                        </m:r>
                      </m:fName>
                      <m:e>
                        <m:r>
                          <a:rPr lang="en-US" b="1" i="1">
                            <a:solidFill>
                              <a:srgbClr val="0000FF"/>
                            </a:solidFill>
                            <a:latin typeface="Cambria Math" charset="0"/>
                          </a:rPr>
                          <m:t>|</m:t>
                        </m:r>
                        <m:r>
                          <a:rPr lang="en-US" b="1" i="1">
                            <a:solidFill>
                              <a:srgbClr val="0000FF"/>
                            </a:solidFill>
                            <a:latin typeface="Cambria Math" charset="0"/>
                          </a:rPr>
                          <m:t>𝑪</m:t>
                        </m:r>
                        <m:r>
                          <a:rPr lang="en-US" b="1" i="1">
                            <a:solidFill>
                              <a:srgbClr val="0000FF"/>
                            </a:solidFill>
                            <a:latin typeface="Cambria Math" charset="0"/>
                          </a:rPr>
                          <m:t>(</m:t>
                        </m:r>
                        <m:sSup>
                          <m:sSupPr>
                            <m:ctrlPr>
                              <a:rPr lang="en-US" b="1" i="1">
                                <a:solidFill>
                                  <a:srgbClr val="0000FF"/>
                                </a:solidFill>
                                <a:latin typeface="Cambria Math" panose="02040503050406030204" pitchFamily="18" charset="0"/>
                              </a:rPr>
                            </m:ctrlPr>
                          </m:sSupPr>
                          <m:e>
                            <m:r>
                              <a:rPr lang="en-US" b="1" i="1">
                                <a:solidFill>
                                  <a:srgbClr val="0000FF"/>
                                </a:solidFill>
                                <a:latin typeface="Cambria Math" charset="0"/>
                              </a:rPr>
                              <m:t>𝓛</m:t>
                            </m:r>
                          </m:e>
                          <m:sup>
                            <m:r>
                              <a:rPr lang="en-US" b="1" i="1">
                                <a:solidFill>
                                  <a:srgbClr val="0000FF"/>
                                </a:solidFill>
                                <a:latin typeface="Cambria Math" charset="0"/>
                              </a:rPr>
                              <m:t>𝒅</m:t>
                            </m:r>
                          </m:sup>
                        </m:sSup>
                        <m:r>
                          <a:rPr lang="en-US" b="1" i="1">
                            <a:solidFill>
                              <a:srgbClr val="0000FF"/>
                            </a:solidFill>
                            <a:latin typeface="Cambria Math" charset="0"/>
                          </a:rPr>
                          <m:t>)|</m:t>
                        </m:r>
                      </m:e>
                    </m:func>
                    <m:r>
                      <a:rPr lang="en-US" b="1" i="1">
                        <a:solidFill>
                          <a:srgbClr val="0000FF"/>
                        </a:solidFill>
                        <a:latin typeface="Cambria Math" charset="0"/>
                      </a:rPr>
                      <m:t>−</m:t>
                    </m:r>
                    <m:r>
                      <a:rPr lang="en-US" b="1" i="1">
                        <a:solidFill>
                          <a:srgbClr val="0000FF"/>
                        </a:solidFill>
                        <a:latin typeface="Cambria Math" charset="0"/>
                      </a:rPr>
                      <m:t>𝑬</m:t>
                    </m:r>
                    <m:r>
                      <a:rPr lang="en-US" b="1" i="1">
                        <a:solidFill>
                          <a:srgbClr val="0000FF"/>
                        </a:solidFill>
                        <a:latin typeface="Cambria Math" charset="0"/>
                      </a:rPr>
                      <m:t>[</m:t>
                    </m:r>
                    <m:func>
                      <m:funcPr>
                        <m:ctrlPr>
                          <a:rPr lang="en-US" b="1" i="1">
                            <a:solidFill>
                              <a:srgbClr val="0000FF"/>
                            </a:solidFill>
                            <a:latin typeface="Cambria Math" panose="02040503050406030204" pitchFamily="18" charset="0"/>
                          </a:rPr>
                        </m:ctrlPr>
                      </m:funcPr>
                      <m:fName>
                        <m:r>
                          <a:rPr lang="en-US" b="1">
                            <a:solidFill>
                              <a:srgbClr val="0000FF"/>
                            </a:solidFill>
                            <a:latin typeface="Cambria Math" charset="0"/>
                          </a:rPr>
                          <m:t>𝐥𝐨𝐠</m:t>
                        </m:r>
                      </m:fName>
                      <m:e>
                        <m:sSub>
                          <m:sSubPr>
                            <m:ctrlPr>
                              <a:rPr lang="en-US" b="1" i="1">
                                <a:solidFill>
                                  <a:srgbClr val="0000FF"/>
                                </a:solidFill>
                                <a:latin typeface="Cambria Math" panose="02040503050406030204" pitchFamily="18" charset="0"/>
                              </a:rPr>
                            </m:ctrlPr>
                          </m:sSubPr>
                          <m:e>
                            <m:r>
                              <a:rPr lang="en-US" b="1" i="1">
                                <a:solidFill>
                                  <a:srgbClr val="0000FF"/>
                                </a:solidFill>
                                <a:latin typeface="Cambria Math" charset="0"/>
                              </a:rPr>
                              <m:t>𝒇</m:t>
                            </m:r>
                          </m:e>
                          <m:sub>
                            <m:r>
                              <a:rPr lang="en-US" b="1" i="1">
                                <a:solidFill>
                                  <a:srgbClr val="0000FF"/>
                                </a:solidFill>
                                <a:latin typeface="Cambria Math" charset="0"/>
                              </a:rPr>
                              <m:t>𝒌</m:t>
                            </m:r>
                          </m:sub>
                        </m:sSub>
                      </m:e>
                    </m:func>
                    <m:r>
                      <a:rPr lang="en-US" b="1" i="1">
                        <a:solidFill>
                          <a:srgbClr val="0000FF"/>
                        </a:solidFill>
                        <a:latin typeface="Cambria Math" charset="0"/>
                      </a:rPr>
                      <m:t>]</m:t>
                    </m:r>
                  </m:oMath>
                </a14:m>
                <a:r>
                  <a:rPr lang="en-US" b="1" dirty="0">
                    <a:solidFill>
                      <a:srgbClr val="0000FF"/>
                    </a:solidFill>
                  </a:rPr>
                  <a:t> </a:t>
                </a:r>
                <a:endParaRPr lang="en-US" sz="2000" dirty="0"/>
              </a:p>
              <a:p>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2"/>
                <a:stretch>
                  <a:fillRect l="-333" t="-40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FCAD8E6-826C-4054-9E01-310EC90BB846}"/>
              </a:ext>
            </a:extLst>
          </p:cNvPr>
          <p:cNvSpPr>
            <a:spLocks noGrp="1"/>
          </p:cNvSpPr>
          <p:nvPr>
            <p:ph type="sldNum" sz="quarter" idx="11"/>
          </p:nvPr>
        </p:nvSpPr>
        <p:spPr/>
        <p:txBody>
          <a:bodyPr/>
          <a:lstStyle/>
          <a:p>
            <a:fld id="{BDF588C3-71D6-5D45-B118-1C664482E1C2}" type="slidenum">
              <a:rPr lang="en-US" smtClean="0"/>
              <a:t>62</a:t>
            </a:fld>
            <a:endParaRPr lang="en-US"/>
          </a:p>
        </p:txBody>
      </p:sp>
      <p:sp>
        <p:nvSpPr>
          <p:cNvPr id="7" name="Rectangular Callout 6">
            <a:extLst>
              <a:ext uri="{FF2B5EF4-FFF2-40B4-BE49-F238E27FC236}">
                <a16:creationId xmlns:a16="http://schemas.microsoft.com/office/drawing/2014/main" id="{565E0980-313A-4F29-A27B-A84DA0D1408F}"/>
              </a:ext>
            </a:extLst>
          </p:cNvPr>
          <p:cNvSpPr/>
          <p:nvPr/>
        </p:nvSpPr>
        <p:spPr>
          <a:xfrm>
            <a:off x="9011464" y="2016529"/>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Intuition:</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mc:AlternateContent xmlns:mc="http://schemas.openxmlformats.org/markup-compatibility/2006" xmlns:a14="http://schemas.microsoft.com/office/drawing/2010/main">
        <mc:Choice Requires="a14">
          <p:sp>
            <p:nvSpPr>
              <p:cNvPr id="8" name="Rectangular Callout 13">
                <a:extLst>
                  <a:ext uri="{FF2B5EF4-FFF2-40B4-BE49-F238E27FC236}">
                    <a16:creationId xmlns:a16="http://schemas.microsoft.com/office/drawing/2014/main" id="{FC01A267-38CE-4F95-B76D-E951F6C37829}"/>
                  </a:ext>
                </a:extLst>
              </p:cNvPr>
              <p:cNvSpPr/>
              <p:nvPr/>
            </p:nvSpPr>
            <p:spPr>
              <a:xfrm>
                <a:off x="9213889" y="4187406"/>
                <a:ext cx="2897203" cy="729417"/>
              </a:xfrm>
              <a:prstGeom prst="wedgeRectCallout">
                <a:avLst>
                  <a:gd name="adj1" fmla="val -61911"/>
                  <a:gd name="adj2" fmla="val 3022"/>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much of </a:t>
                </a:r>
                <a14:m>
                  <m:oMath xmlns:m="http://schemas.openxmlformats.org/officeDocument/2006/math">
                    <m:r>
                      <a:rPr lang="en-US" i="1">
                        <a:solidFill>
                          <a:schemeClr val="tx1"/>
                        </a:solidFill>
                        <a:latin typeface="Cambria Math" panose="02040503050406030204" pitchFamily="18" charset="0"/>
                      </a:rPr>
                      <m:t>𝐶</m:t>
                    </m:r>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ℒ</m:t>
                            </m:r>
                          </m:e>
                          <m:sup>
                            <m:r>
                              <a:rPr lang="en-US" i="1">
                                <a:solidFill>
                                  <a:schemeClr val="tx1"/>
                                </a:solidFill>
                                <a:latin typeface="Cambria Math" panose="02040503050406030204" pitchFamily="18" charset="0"/>
                              </a:rPr>
                              <m:t>𝑑</m:t>
                            </m:r>
                          </m:sup>
                        </m:sSup>
                      </m:e>
                    </m:d>
                  </m:oMath>
                </a14:m>
                <a:r>
                  <a:rPr lang="en-US" dirty="0">
                    <a:solidFill>
                      <a:schemeClr val="tx1"/>
                    </a:solidFill>
                  </a:rPr>
                  <a:t> has been </a:t>
                </a:r>
                <a:r>
                  <a:rPr lang="en-US" b="1" dirty="0">
                    <a:solidFill>
                      <a:schemeClr val="tx1"/>
                    </a:solidFill>
                  </a:rPr>
                  <a:t>disqualified</a:t>
                </a:r>
                <a:r>
                  <a:rPr lang="en-US" dirty="0">
                    <a:solidFill>
                      <a:schemeClr val="tx1"/>
                    </a:solidFill>
                  </a:rPr>
                  <a:t> by 𝑘 labels</a:t>
                </a:r>
              </a:p>
            </p:txBody>
          </p:sp>
        </mc:Choice>
        <mc:Fallback xmlns="">
          <p:sp>
            <p:nvSpPr>
              <p:cNvPr id="8" name="Rectangular Callout 13">
                <a:extLst>
                  <a:ext uri="{FF2B5EF4-FFF2-40B4-BE49-F238E27FC236}">
                    <a16:creationId xmlns:a16="http://schemas.microsoft.com/office/drawing/2014/main" id="{FC01A267-38CE-4F95-B76D-E951F6C37829}"/>
                  </a:ext>
                </a:extLst>
              </p:cNvPr>
              <p:cNvSpPr>
                <a:spLocks noRot="1" noChangeAspect="1" noMove="1" noResize="1" noEditPoints="1" noAdjustHandles="1" noChangeArrowheads="1" noChangeShapeType="1" noTextEdit="1"/>
              </p:cNvSpPr>
              <p:nvPr/>
            </p:nvSpPr>
            <p:spPr>
              <a:xfrm>
                <a:off x="9213889" y="4187406"/>
                <a:ext cx="2897203" cy="729417"/>
              </a:xfrm>
              <a:prstGeom prst="wedgeRectCallout">
                <a:avLst>
                  <a:gd name="adj1" fmla="val -61911"/>
                  <a:gd name="adj2" fmla="val 3022"/>
                </a:avLst>
              </a:prstGeom>
              <a:blipFill>
                <a:blip r:embed="rId3"/>
                <a:stretch>
                  <a:fillRect r="-559" b="-7258"/>
                </a:stretch>
              </a:blipFill>
              <a:ln>
                <a:solidFill>
                  <a:srgbClr val="C00000"/>
                </a:solidFill>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17D053F3-1AD7-468F-8224-C40E8556273D}"/>
              </a:ext>
            </a:extLst>
          </p:cNvPr>
          <p:cNvGrpSpPr/>
          <p:nvPr/>
        </p:nvGrpSpPr>
        <p:grpSpPr>
          <a:xfrm>
            <a:off x="3164531" y="5110696"/>
            <a:ext cx="5261930" cy="1527525"/>
            <a:chOff x="919649" y="3667414"/>
            <a:chExt cx="9231175" cy="2679788"/>
          </a:xfrm>
        </p:grpSpPr>
        <p:grpSp>
          <p:nvGrpSpPr>
            <p:cNvPr id="10" name="Group 9">
              <a:extLst>
                <a:ext uri="{FF2B5EF4-FFF2-40B4-BE49-F238E27FC236}">
                  <a16:creationId xmlns:a16="http://schemas.microsoft.com/office/drawing/2014/main" id="{A906BCC6-A6B8-4E45-900C-2A343F39177F}"/>
                </a:ext>
              </a:extLst>
            </p:cNvPr>
            <p:cNvGrpSpPr/>
            <p:nvPr/>
          </p:nvGrpSpPr>
          <p:grpSpPr>
            <a:xfrm>
              <a:off x="2267747" y="3667414"/>
              <a:ext cx="2589480" cy="2651976"/>
              <a:chOff x="3116678" y="3433823"/>
              <a:chExt cx="2589480" cy="2651976"/>
            </a:xfrm>
          </p:grpSpPr>
          <p:sp>
            <p:nvSpPr>
              <p:cNvPr id="14" name="Oval 13">
                <a:extLst>
                  <a:ext uri="{FF2B5EF4-FFF2-40B4-BE49-F238E27FC236}">
                    <a16:creationId xmlns:a16="http://schemas.microsoft.com/office/drawing/2014/main" id="{03212BB9-7C9B-4561-BE02-2499D872B409}"/>
                  </a:ext>
                </a:extLst>
              </p:cNvPr>
              <p:cNvSpPr/>
              <p:nvPr/>
            </p:nvSpPr>
            <p:spPr>
              <a:xfrm>
                <a:off x="4171651" y="3433823"/>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1</a:t>
                </a:r>
              </a:p>
            </p:txBody>
          </p:sp>
          <p:sp>
            <p:nvSpPr>
              <p:cNvPr id="15" name="Oval 14">
                <a:extLst>
                  <a:ext uri="{FF2B5EF4-FFF2-40B4-BE49-F238E27FC236}">
                    <a16:creationId xmlns:a16="http://schemas.microsoft.com/office/drawing/2014/main" id="{077FFA35-449A-4816-AA9D-7E0827C3DD9A}"/>
                  </a:ext>
                </a:extLst>
              </p:cNvPr>
              <p:cNvSpPr/>
              <p:nvPr/>
            </p:nvSpPr>
            <p:spPr>
              <a:xfrm>
                <a:off x="3116678" y="4560726"/>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2</a:t>
                </a:r>
              </a:p>
            </p:txBody>
          </p:sp>
          <p:sp>
            <p:nvSpPr>
              <p:cNvPr id="16" name="Oval 15">
                <a:extLst>
                  <a:ext uri="{FF2B5EF4-FFF2-40B4-BE49-F238E27FC236}">
                    <a16:creationId xmlns:a16="http://schemas.microsoft.com/office/drawing/2014/main" id="{B802A0DA-5F9E-4925-B40C-B40E790B3C4A}"/>
                  </a:ext>
                </a:extLst>
              </p:cNvPr>
              <p:cNvSpPr/>
              <p:nvPr/>
            </p:nvSpPr>
            <p:spPr>
              <a:xfrm>
                <a:off x="5226624" y="4560726"/>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3</a:t>
                </a:r>
              </a:p>
            </p:txBody>
          </p:sp>
          <p:sp>
            <p:nvSpPr>
              <p:cNvPr id="17" name="Oval 16">
                <a:extLst>
                  <a:ext uri="{FF2B5EF4-FFF2-40B4-BE49-F238E27FC236}">
                    <a16:creationId xmlns:a16="http://schemas.microsoft.com/office/drawing/2014/main" id="{3F69E158-5E1E-42CA-9311-3286AC8795A4}"/>
                  </a:ext>
                </a:extLst>
              </p:cNvPr>
              <p:cNvSpPr/>
              <p:nvPr/>
            </p:nvSpPr>
            <p:spPr>
              <a:xfrm>
                <a:off x="4171651" y="5606265"/>
                <a:ext cx="479534" cy="479534"/>
              </a:xfrm>
              <a:prstGeom prst="ellipse">
                <a:avLst/>
              </a:prstGeom>
              <a:solidFill>
                <a:srgbClr val="C17A90"/>
              </a:solidFill>
              <a:ln w="38100">
                <a:solidFill>
                  <a:srgbClr val="C17A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400" dirty="0">
                    <a:solidFill>
                      <a:srgbClr val="FFFFFF"/>
                    </a:solidFill>
                    <a:latin typeface="Century Gothic" panose="020B0502020202020204" pitchFamily="34" charset="0"/>
                  </a:rPr>
                  <a:t>4</a:t>
                </a:r>
              </a:p>
            </p:txBody>
          </p:sp>
          <p:cxnSp>
            <p:nvCxnSpPr>
              <p:cNvPr id="18" name="Straight Arrow Connector 17">
                <a:extLst>
                  <a:ext uri="{FF2B5EF4-FFF2-40B4-BE49-F238E27FC236}">
                    <a16:creationId xmlns:a16="http://schemas.microsoft.com/office/drawing/2014/main" id="{9D3581F6-CDF6-4B39-B772-C57E24618629}"/>
                  </a:ext>
                </a:extLst>
              </p:cNvPr>
              <p:cNvCxnSpPr>
                <a:cxnSpLocks/>
              </p:cNvCxnSpPr>
              <p:nvPr/>
            </p:nvCxnSpPr>
            <p:spPr>
              <a:xfrm flipH="1">
                <a:off x="3525986" y="3843131"/>
                <a:ext cx="715890" cy="787821"/>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AF5614-26D5-4E92-865B-4152FBD1C460}"/>
                  </a:ext>
                </a:extLst>
              </p:cNvPr>
              <p:cNvCxnSpPr>
                <a:cxnSpLocks/>
              </p:cNvCxnSpPr>
              <p:nvPr/>
            </p:nvCxnSpPr>
            <p:spPr>
              <a:xfrm>
                <a:off x="3525986" y="4970034"/>
                <a:ext cx="715891" cy="706457"/>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3E42D4-24D3-4902-BA84-0D478CF4259D}"/>
                  </a:ext>
                </a:extLst>
              </p:cNvPr>
              <p:cNvCxnSpPr>
                <a:cxnSpLocks/>
              </p:cNvCxnSpPr>
              <p:nvPr/>
            </p:nvCxnSpPr>
            <p:spPr>
              <a:xfrm>
                <a:off x="4580959" y="3843131"/>
                <a:ext cx="715891" cy="787821"/>
              </a:xfrm>
              <a:prstGeom prst="straightConnector1">
                <a:avLst/>
              </a:prstGeom>
              <a:solidFill>
                <a:srgbClr val="C17A90"/>
              </a:solidFill>
              <a:ln w="38100">
                <a:solidFill>
                  <a:srgbClr val="C17A9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465C6A-A392-4817-8BBD-B0595EA0CAAF}"/>
                  </a:ext>
                </a:extLst>
              </p:cNvPr>
              <p:cNvCxnSpPr>
                <a:cxnSpLocks/>
              </p:cNvCxnSpPr>
              <p:nvPr/>
            </p:nvCxnSpPr>
            <p:spPr>
              <a:xfrm flipV="1">
                <a:off x="4580959" y="4970034"/>
                <a:ext cx="715891" cy="706457"/>
              </a:xfrm>
              <a:prstGeom prst="straightConnector1">
                <a:avLst/>
              </a:prstGeom>
              <a:solidFill>
                <a:srgbClr val="C17A90"/>
              </a:solidFill>
              <a:ln w="38100">
                <a:solidFill>
                  <a:srgbClr val="C17A9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C9958F2-3613-4B1D-BD3E-1E156ADBC295}"/>
                </a:ext>
              </a:extLst>
            </p:cNvPr>
            <p:cNvSpPr txBox="1"/>
            <p:nvPr/>
          </p:nvSpPr>
          <p:spPr>
            <a:xfrm>
              <a:off x="5561629" y="4295420"/>
              <a:ext cx="1960667" cy="2051782"/>
            </a:xfrm>
            <a:prstGeom prst="rect">
              <a:avLst/>
            </a:prstGeom>
            <a:noFill/>
          </p:spPr>
          <p:txBody>
            <a:bodyPr wrap="none" rtlCol="0">
              <a:spAutoFit/>
            </a:bodyPr>
            <a:lstStyle/>
            <a:p>
              <a:pPr algn="ctr"/>
              <a:r>
                <a:rPr lang="en-US" sz="1400" b="1" dirty="0">
                  <a:solidFill>
                    <a:srgbClr val="C27990"/>
                  </a:solidFill>
                  <a:latin typeface="Century Gothic" panose="020B0502020202020204" pitchFamily="34" charset="0"/>
                </a:rPr>
                <a:t>1</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2</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3</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4</a:t>
              </a:r>
            </a:p>
            <a:p>
              <a:pPr algn="ctr"/>
              <a:endParaRPr lang="en-US" sz="1400" b="1" dirty="0">
                <a:solidFill>
                  <a:srgbClr val="C27990"/>
                </a:solidFill>
                <a:latin typeface="Century Gothic" panose="020B0502020202020204" pitchFamily="34" charset="0"/>
              </a:endParaRPr>
            </a:p>
            <a:p>
              <a:pPr algn="ctr"/>
              <a:r>
                <a:rPr lang="en-US" sz="1400" b="1" dirty="0">
                  <a:solidFill>
                    <a:srgbClr val="C27990"/>
                  </a:solidFill>
                  <a:latin typeface="Century Gothic" panose="020B0502020202020204" pitchFamily="34" charset="0"/>
                </a:rPr>
                <a:t>Or</a:t>
              </a:r>
            </a:p>
            <a:p>
              <a:pPr algn="ctr"/>
              <a:endParaRPr lang="en-US" sz="1400" b="1" dirty="0">
                <a:solidFill>
                  <a:srgbClr val="C27990"/>
                </a:solidFill>
                <a:latin typeface="Century Gothic" panose="020B0502020202020204" pitchFamily="34" charset="0"/>
              </a:endParaRPr>
            </a:p>
            <a:p>
              <a:pPr algn="ctr"/>
              <a:r>
                <a:rPr lang="en-US" sz="1400" b="1" dirty="0">
                  <a:solidFill>
                    <a:srgbClr val="C27990"/>
                  </a:solidFill>
                  <a:latin typeface="Century Gothic" panose="020B0502020202020204" pitchFamily="34" charset="0"/>
                </a:rPr>
                <a:t>1</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3</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2</a:t>
              </a:r>
              <a:r>
                <a:rPr lang="en-US" sz="1400" b="1" dirty="0">
                  <a:solidFill>
                    <a:srgbClr val="C27990"/>
                  </a:solidFill>
                  <a:latin typeface="Century Gothic" panose="020B0502020202020204" pitchFamily="34" charset="0"/>
                  <a:sym typeface="Wingdings" pitchFamily="2" charset="2"/>
                </a:rPr>
                <a:t></a:t>
              </a:r>
              <a:r>
                <a:rPr lang="en-US" sz="1400" b="1" dirty="0">
                  <a:solidFill>
                    <a:srgbClr val="C27990"/>
                  </a:solidFill>
                  <a:latin typeface="Century Gothic" panose="020B0502020202020204" pitchFamily="34" charset="0"/>
                </a:rPr>
                <a:t>4</a:t>
              </a:r>
            </a:p>
          </p:txBody>
        </p:sp>
        <p:sp>
          <p:nvSpPr>
            <p:cNvPr id="12" name="TextBox 11">
              <a:extLst>
                <a:ext uri="{FF2B5EF4-FFF2-40B4-BE49-F238E27FC236}">
                  <a16:creationId xmlns:a16="http://schemas.microsoft.com/office/drawing/2014/main" id="{DC5ECA1B-EF3C-4289-A8E4-51A468F54363}"/>
                </a:ext>
              </a:extLst>
            </p:cNvPr>
            <p:cNvSpPr txBox="1"/>
            <p:nvPr/>
          </p:nvSpPr>
          <p:spPr>
            <a:xfrm>
              <a:off x="919649" y="5615627"/>
              <a:ext cx="2168769" cy="539943"/>
            </a:xfrm>
            <a:prstGeom prst="rect">
              <a:avLst/>
            </a:prstGeom>
            <a:noFill/>
          </p:spPr>
          <p:txBody>
            <a:bodyPr wrap="none" rtlCol="0">
              <a:spAutoFit/>
            </a:bodyPr>
            <a:lstStyle/>
            <a:p>
              <a:pPr algn="ctr"/>
              <a:r>
                <a:rPr lang="en-US" sz="1400" b="1" dirty="0">
                  <a:solidFill>
                    <a:srgbClr val="C27990"/>
                  </a:solidFill>
                  <a:latin typeface="Century Gothic" panose="020B0502020202020204" pitchFamily="34" charset="0"/>
                </a:rPr>
                <a:t>Partial order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E73D6E5-A831-4E89-AFE4-F0443BA976BF}"/>
                    </a:ext>
                  </a:extLst>
                </p:cNvPr>
                <p:cNvSpPr txBox="1"/>
                <p:nvPr/>
              </p:nvSpPr>
              <p:spPr>
                <a:xfrm>
                  <a:off x="8081608" y="4794317"/>
                  <a:ext cx="2069216" cy="80991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a:solidFill>
                                  <a:srgbClr val="C27990"/>
                                </a:solidFill>
                                <a:latin typeface="Cambria Math" panose="02040503050406030204" pitchFamily="18" charset="0"/>
                              </a:rPr>
                            </m:ctrlPr>
                          </m:sSubPr>
                          <m:e>
                            <m:r>
                              <a:rPr lang="en-US" sz="2400" b="1" i="1">
                                <a:solidFill>
                                  <a:srgbClr val="C27990"/>
                                </a:solidFill>
                                <a:latin typeface="Cambria Math" charset="0"/>
                              </a:rPr>
                              <m:t>𝒇</m:t>
                            </m:r>
                          </m:e>
                          <m:sub>
                            <m:r>
                              <a:rPr lang="en-US" sz="2400" b="1" i="1">
                                <a:solidFill>
                                  <a:srgbClr val="C27990"/>
                                </a:solidFill>
                                <a:latin typeface="Cambria Math" charset="0"/>
                              </a:rPr>
                              <m:t>𝒌</m:t>
                            </m:r>
                          </m:sub>
                        </m:sSub>
                        <m:r>
                          <a:rPr lang="en-US" sz="2400" b="1" i="1">
                            <a:solidFill>
                              <a:srgbClr val="C27990"/>
                            </a:solidFill>
                            <a:latin typeface="Cambria Math" charset="0"/>
                          </a:rPr>
                          <m:t>=</m:t>
                        </m:r>
                        <m:r>
                          <a:rPr lang="en-US" sz="2400" b="1" i="1">
                            <a:solidFill>
                              <a:srgbClr val="C27990"/>
                            </a:solidFill>
                            <a:latin typeface="Cambria Math" charset="0"/>
                          </a:rPr>
                          <m:t>𝟐</m:t>
                        </m:r>
                      </m:oMath>
                    </m:oMathPara>
                  </a14:m>
                  <a:endParaRPr lang="en-US" sz="2400" b="1" dirty="0">
                    <a:solidFill>
                      <a:srgbClr val="C27990"/>
                    </a:solidFill>
                    <a:latin typeface="Century Gothic" panose="020B0502020202020204" pitchFamily="34" charset="0"/>
                  </a:endParaRPr>
                </a:p>
              </p:txBody>
            </p:sp>
          </mc:Choice>
          <mc:Fallback xmlns="">
            <p:sp>
              <p:nvSpPr>
                <p:cNvPr id="31" name="TextBox 30">
                  <a:extLst>
                    <a:ext uri="{FF2B5EF4-FFF2-40B4-BE49-F238E27FC236}">
                      <a16:creationId xmlns:a16="http://schemas.microsoft.com/office/drawing/2014/main" xmlns="" xmlns:a14="http://schemas.microsoft.com/office/drawing/2010/main" id="{D81A8452-7F34-5B4F-B319-6B26B4F7F534}"/>
                    </a:ext>
                  </a:extLst>
                </p:cNvPr>
                <p:cNvSpPr txBox="1">
                  <a:spLocks noRot="1" noChangeAspect="1" noMove="1" noResize="1" noEditPoints="1" noAdjustHandles="1" noChangeArrowheads="1" noChangeShapeType="1" noTextEdit="1"/>
                </p:cNvSpPr>
                <p:nvPr/>
              </p:nvSpPr>
              <p:spPr>
                <a:xfrm>
                  <a:off x="8081608" y="4794317"/>
                  <a:ext cx="2069216" cy="809914"/>
                </a:xfrm>
                <a:prstGeom prst="rect">
                  <a:avLst/>
                </a:prstGeom>
                <a:blipFill rotWithShape="0">
                  <a:blip r:embed="rId4"/>
                  <a:stretch>
                    <a:fillRect l="-3608" b="-21333"/>
                  </a:stretch>
                </a:blipFill>
              </p:spPr>
              <p:txBody>
                <a:bodyPr/>
                <a:lstStyle/>
                <a:p>
                  <a:r>
                    <a:rPr lang="en-US">
                      <a:noFill/>
                    </a:rPr>
                    <a:t> </a:t>
                  </a:r>
                </a:p>
              </p:txBody>
            </p:sp>
          </mc:Fallback>
        </mc:AlternateContent>
      </p:grpSp>
      <p:sp>
        <p:nvSpPr>
          <p:cNvPr id="22" name="Rectangular Callout 11">
            <a:extLst>
              <a:ext uri="{FF2B5EF4-FFF2-40B4-BE49-F238E27FC236}">
                <a16:creationId xmlns:a16="http://schemas.microsoft.com/office/drawing/2014/main" id="{E7D962E2-E30A-438F-A188-3D16F578C012}"/>
              </a:ext>
            </a:extLst>
          </p:cNvPr>
          <p:cNvSpPr/>
          <p:nvPr/>
        </p:nvSpPr>
        <p:spPr>
          <a:xfrm>
            <a:off x="5897467" y="3909011"/>
            <a:ext cx="2481488" cy="369333"/>
          </a:xfrm>
          <a:prstGeom prst="wedgeRectCallout">
            <a:avLst>
              <a:gd name="adj1" fmla="val -74986"/>
              <a:gd name="adj2" fmla="val -75919"/>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Complete annotation</a:t>
            </a:r>
          </a:p>
        </p:txBody>
      </p:sp>
      <p:sp>
        <p:nvSpPr>
          <p:cNvPr id="23" name="Rectangular Callout 12">
            <a:extLst>
              <a:ext uri="{FF2B5EF4-FFF2-40B4-BE49-F238E27FC236}">
                <a16:creationId xmlns:a16="http://schemas.microsoft.com/office/drawing/2014/main" id="{0C71A2A2-DC6E-4710-B255-DCE4244852D0}"/>
              </a:ext>
            </a:extLst>
          </p:cNvPr>
          <p:cNvSpPr/>
          <p:nvPr/>
        </p:nvSpPr>
        <p:spPr>
          <a:xfrm>
            <a:off x="140219" y="3909012"/>
            <a:ext cx="1680259" cy="369332"/>
          </a:xfrm>
          <a:prstGeom prst="wedgeRectCallout">
            <a:avLst>
              <a:gd name="adj1" fmla="val 24581"/>
              <a:gd name="adj2" fmla="val -86552"/>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annotation</a:t>
            </a:r>
          </a:p>
        </p:txBody>
      </p:sp>
      <p:cxnSp>
        <p:nvCxnSpPr>
          <p:cNvPr id="24" name="Straight Arrow Connector 23">
            <a:extLst>
              <a:ext uri="{FF2B5EF4-FFF2-40B4-BE49-F238E27FC236}">
                <a16:creationId xmlns:a16="http://schemas.microsoft.com/office/drawing/2014/main" id="{E57FD6FF-A40B-424E-BB8E-4E9F479A3B57}"/>
              </a:ext>
            </a:extLst>
          </p:cNvPr>
          <p:cNvCxnSpPr>
            <a:cxnSpLocks/>
          </p:cNvCxnSpPr>
          <p:nvPr/>
        </p:nvCxnSpPr>
        <p:spPr>
          <a:xfrm>
            <a:off x="4281292" y="5825867"/>
            <a:ext cx="780420" cy="3339"/>
          </a:xfrm>
          <a:prstGeom prst="straightConnector1">
            <a:avLst/>
          </a:prstGeom>
          <a:solidFill>
            <a:srgbClr val="C17A90"/>
          </a:solidFill>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29A7B3F-016F-4E94-B92D-D9895F420A13}"/>
              </a:ext>
            </a:extLst>
          </p:cNvPr>
          <p:cNvCxnSpPr>
            <a:cxnSpLocks/>
          </p:cNvCxnSpPr>
          <p:nvPr/>
        </p:nvCxnSpPr>
        <p:spPr>
          <a:xfrm flipH="1" flipV="1">
            <a:off x="4255998" y="5938981"/>
            <a:ext cx="777240" cy="0"/>
          </a:xfrm>
          <a:prstGeom prst="straightConnector1">
            <a:avLst/>
          </a:prstGeom>
          <a:solidFill>
            <a:srgbClr val="C17A90"/>
          </a:solidFill>
          <a:ln w="3810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8764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2"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Diminishing Return of New Labels</a:t>
            </a:r>
          </a:p>
        </p:txBody>
      </p:sp>
      <p:grpSp>
        <p:nvGrpSpPr>
          <p:cNvPr id="17" name="Group 16"/>
          <p:cNvGrpSpPr/>
          <p:nvPr/>
        </p:nvGrpSpPr>
        <p:grpSpPr>
          <a:xfrm>
            <a:off x="2918949" y="762001"/>
            <a:ext cx="5850673" cy="5850675"/>
            <a:chOff x="1905000" y="1386235"/>
            <a:chExt cx="4939547" cy="4939547"/>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86235"/>
              <a:ext cx="4939547" cy="493954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627CD5-4AE6-1B4A-B209-94A0E7592FD6}"/>
                    </a:ext>
                  </a:extLst>
                </p:cNvPr>
                <p:cNvSpPr txBox="1"/>
                <p:nvPr/>
              </p:nvSpPr>
              <p:spPr>
                <a:xfrm>
                  <a:off x="2978955" y="1579235"/>
                  <a:ext cx="3086543" cy="207877"/>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charset="0"/>
                          </a:rPr>
                          <m:t>:</m:t>
                        </m:r>
                        <m:r>
                          <m:rPr>
                            <m:nor/>
                          </m:rPr>
                          <a:rPr lang="en-US" sz="1600" b="1" dirty="0">
                            <a:solidFill>
                              <a:schemeClr val="tx1"/>
                            </a:solidFill>
                            <a:latin typeface="Century Gothic" panose="020B0502020202020204" pitchFamily="34" charset="0"/>
                          </a:rPr>
                          <m:t>The</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benefit</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of</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k</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labels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is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concave</m:t>
                        </m:r>
                      </m:oMath>
                    </m:oMathPara>
                  </a14:m>
                  <a:endParaRPr lang="en-US" sz="1600" b="1" dirty="0">
                    <a:solidFill>
                      <a:schemeClr val="bg2">
                        <a:lumMod val="75000"/>
                        <a:lumOff val="25000"/>
                      </a:schemeClr>
                    </a:solidFill>
                    <a:latin typeface="Century Gothic" panose="020B0502020202020204" pitchFamily="34" charset="0"/>
                  </a:endParaRPr>
                </a:p>
              </p:txBody>
            </p:sp>
          </mc:Choice>
          <mc:Fallback xmlns="">
            <p:sp>
              <p:nvSpPr>
                <p:cNvPr id="15" name="TextBox 14">
                  <a:extLst>
                    <a:ext uri="{FF2B5EF4-FFF2-40B4-BE49-F238E27FC236}">
                      <a16:creationId xmlns:a16="http://schemas.microsoft.com/office/drawing/2014/main" id="{5D627CD5-4AE6-1B4A-B209-94A0E7592FD6}"/>
                    </a:ext>
                  </a:extLst>
                </p:cNvPr>
                <p:cNvSpPr txBox="1">
                  <a:spLocks noRot="1" noChangeAspect="1" noMove="1" noResize="1" noEditPoints="1" noAdjustHandles="1" noChangeArrowheads="1" noChangeShapeType="1" noTextEdit="1"/>
                </p:cNvSpPr>
                <p:nvPr/>
              </p:nvSpPr>
              <p:spPr>
                <a:xfrm>
                  <a:off x="2978955" y="1579235"/>
                  <a:ext cx="3086543" cy="207877"/>
                </a:xfrm>
                <a:prstGeom prst="rect">
                  <a:avLst/>
                </a:prstGeom>
                <a:blipFill>
                  <a:blip r:embed="rId3"/>
                  <a:stretch>
                    <a:fillRect l="-835" r="-167"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627CD5-4AE6-1B4A-B209-94A0E7592FD6}"/>
                    </a:ext>
                  </a:extLst>
                </p:cNvPr>
                <p:cNvSpPr txBox="1"/>
                <p:nvPr/>
              </p:nvSpPr>
              <p:spPr>
                <a:xfrm>
                  <a:off x="2237564" y="3867933"/>
                  <a:ext cx="4601393" cy="207877"/>
                </a:xfrm>
                <a:prstGeom prst="rect">
                  <a:avLst/>
                </a:prstGeom>
                <a:solidFill>
                  <a:srgbClr val="FFFFCC"/>
                </a:solidFill>
              </p:spPr>
              <p:txBody>
                <a:bodyPr wrap="none" lIns="0" tIns="0" rIns="0" bIns="0" rtlCol="0" anchor="b">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The</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benefit</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of</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a</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new</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label</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is</m:t>
                        </m:r>
                        <m:r>
                          <m:rPr>
                            <m:nor/>
                          </m:rPr>
                          <a:rPr lang="en-US" sz="1600" b="1" dirty="0">
                            <a:solidFill>
                              <a:schemeClr val="tx1"/>
                            </a:solidFill>
                            <a:latin typeface="Century Gothic" panose="020B0502020202020204" pitchFamily="34" charset="0"/>
                          </a:rPr>
                          <m:t> </m:t>
                        </m:r>
                        <m:r>
                          <m:rPr>
                            <m:nor/>
                          </m:rPr>
                          <a:rPr lang="en-US" sz="1600" b="1" dirty="0">
                            <a:solidFill>
                              <a:schemeClr val="tx1"/>
                            </a:solidFill>
                            <a:latin typeface="Century Gothic" panose="020B0502020202020204" pitchFamily="34" charset="0"/>
                          </a:rPr>
                          <m:t>diminishing</m:t>
                        </m:r>
                      </m:oMath>
                    </m:oMathPara>
                  </a14:m>
                  <a:endParaRPr lang="en-US" sz="1600" b="1" dirty="0">
                    <a:solidFill>
                      <a:schemeClr val="bg2">
                        <a:lumMod val="75000"/>
                        <a:lumOff val="25000"/>
                      </a:schemeClr>
                    </a:solidFill>
                    <a:latin typeface="Century Gothic" panose="020B0502020202020204" pitchFamily="34" charset="0"/>
                  </a:endParaRPr>
                </a:p>
              </p:txBody>
            </p:sp>
          </mc:Choice>
          <mc:Fallback xmlns="">
            <p:sp>
              <p:nvSpPr>
                <p:cNvPr id="16" name="TextBox 15">
                  <a:extLst>
                    <a:ext uri="{FF2B5EF4-FFF2-40B4-BE49-F238E27FC236}">
                      <a16:creationId xmlns:a16="http://schemas.microsoft.com/office/drawing/2014/main" id="{5D627CD5-4AE6-1B4A-B209-94A0E7592FD6}"/>
                    </a:ext>
                  </a:extLst>
                </p:cNvPr>
                <p:cNvSpPr txBox="1">
                  <a:spLocks noRot="1" noChangeAspect="1" noMove="1" noResize="1" noEditPoints="1" noAdjustHandles="1" noChangeArrowheads="1" noChangeShapeType="1" noTextEdit="1"/>
                </p:cNvSpPr>
                <p:nvPr/>
              </p:nvSpPr>
              <p:spPr>
                <a:xfrm>
                  <a:off x="2237564" y="3867933"/>
                  <a:ext cx="4601393" cy="207877"/>
                </a:xfrm>
                <a:prstGeom prst="rect">
                  <a:avLst/>
                </a:prstGeom>
                <a:blipFill>
                  <a:blip r:embed="rId4"/>
                  <a:stretch>
                    <a:fillRect l="-223" r="-559" b="-36585"/>
                  </a:stretch>
                </a:blipFill>
              </p:spPr>
              <p:txBody>
                <a:bodyPr/>
                <a:lstStyle/>
                <a:p>
                  <a:r>
                    <a:rPr lang="en-US">
                      <a:noFill/>
                    </a:rPr>
                    <a:t> </a:t>
                  </a:r>
                </a:p>
              </p:txBody>
            </p:sp>
          </mc:Fallback>
        </mc:AlternateContent>
      </p:grpSp>
      <p:sp>
        <p:nvSpPr>
          <p:cNvPr id="19" name="Right Arrow 18"/>
          <p:cNvSpPr/>
          <p:nvPr/>
        </p:nvSpPr>
        <p:spPr>
          <a:xfrm>
            <a:off x="2819400" y="990601"/>
            <a:ext cx="1272052" cy="246221"/>
          </a:xfrm>
          <a:prstGeom prst="rightArrow">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017483" y="3734518"/>
            <a:ext cx="1272052" cy="246221"/>
          </a:xfrm>
          <a:prstGeom prst="rightArrow">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E750666-C426-46A8-BBCE-E9D2E45F8A9B}"/>
              </a:ext>
            </a:extLst>
          </p:cNvPr>
          <p:cNvSpPr>
            <a:spLocks noGrp="1"/>
          </p:cNvSpPr>
          <p:nvPr>
            <p:ph type="sldNum" sz="quarter" idx="4294967295"/>
          </p:nvPr>
        </p:nvSpPr>
        <p:spPr>
          <a:xfrm>
            <a:off x="8737600" y="6265333"/>
            <a:ext cx="2844800" cy="365125"/>
          </a:xfrm>
        </p:spPr>
        <p:txBody>
          <a:bodyPr/>
          <a:lstStyle/>
          <a:p>
            <a:fld id="{8A758EFE-665F-4341-B5B8-2DAEADA52F6C}" type="slidenum">
              <a:rPr lang="en-US" smtClean="0"/>
              <a:pPr/>
              <a:t>63</a:t>
            </a:fld>
            <a:endParaRPr lang="en-US" dirty="0"/>
          </a:p>
        </p:txBody>
      </p:sp>
    </p:spTree>
    <p:extLst>
      <p:ext uri="{BB962C8B-B14F-4D97-AF65-F5344CB8AC3E}">
        <p14:creationId xmlns:p14="http://schemas.microsoft.com/office/powerpoint/2010/main" val="51452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98439F3-F390-4148-9588-07946F1A0586}"/>
              </a:ext>
            </a:extLst>
          </p:cNvPr>
          <p:cNvPicPr>
            <a:picLocks noChangeAspect="1"/>
          </p:cNvPicPr>
          <p:nvPr/>
        </p:nvPicPr>
        <p:blipFill>
          <a:blip r:embed="rId3"/>
          <a:stretch>
            <a:fillRect/>
          </a:stretch>
        </p:blipFill>
        <p:spPr>
          <a:xfrm>
            <a:off x="3709052" y="836748"/>
            <a:ext cx="4003409" cy="3345030"/>
          </a:xfrm>
          <a:prstGeom prst="rect">
            <a:avLst/>
          </a:prstGeom>
        </p:spPr>
      </p:pic>
      <mc:AlternateContent xmlns:mc="http://schemas.openxmlformats.org/markup-compatibility/2006" xmlns:a14="http://schemas.microsoft.com/office/drawing/2010/main">
        <mc:Choice Requires="a14">
          <p:sp>
            <p:nvSpPr>
              <p:cNvPr id="16" name="Title 15">
                <a:extLst>
                  <a:ext uri="{FF2B5EF4-FFF2-40B4-BE49-F238E27FC236}">
                    <a16:creationId xmlns:a16="http://schemas.microsoft.com/office/drawing/2014/main" id="{3FCFDDEE-95A6-5F4D-BD39-1EF9FF25DFDD}"/>
                  </a:ext>
                </a:extLst>
              </p:cNvPr>
              <p:cNvSpPr>
                <a:spLocks noGrp="1"/>
              </p:cNvSpPr>
              <p:nvPr>
                <p:ph type="title"/>
              </p:nvPr>
            </p:nvSpPr>
            <p:spPr/>
            <p:txBody>
              <a:bodyPr>
                <a:normAutofit fontScale="90000"/>
              </a:bodyPr>
              <a:lstStyle/>
              <a:p>
                <a:r>
                  <a:rPr lang="en-US" sz="3600" dirty="0"/>
                  <a:t>Improvement Consistent With Tightness Analysis By </a:t>
                </a:r>
                <a14:m>
                  <m:oMath xmlns:m="http://schemas.openxmlformats.org/officeDocument/2006/math">
                    <m:sSub>
                      <m:sSubPr>
                        <m:ctrlPr>
                          <a:rPr lang="en-US" sz="3600" i="1">
                            <a:latin typeface="Cambria Math" panose="02040503050406030204" pitchFamily="18" charset="0"/>
                          </a:rPr>
                        </m:ctrlPr>
                      </m:sSubPr>
                      <m:e>
                        <m:r>
                          <a:rPr lang="en-US" sz="3600" i="1">
                            <a:latin typeface="Cambria Math" charset="0"/>
                          </a:rPr>
                          <m:t>𝐼</m:t>
                        </m:r>
                      </m:e>
                      <m:sub>
                        <m:r>
                          <a:rPr lang="en-US" sz="3600" i="1">
                            <a:latin typeface="Cambria Math" charset="0"/>
                          </a:rPr>
                          <m:t>𝑘</m:t>
                        </m:r>
                      </m:sub>
                    </m:sSub>
                  </m:oMath>
                </a14:m>
                <a:endParaRPr lang="en-US" sz="3600" dirty="0"/>
              </a:p>
            </p:txBody>
          </p:sp>
        </mc:Choice>
        <mc:Fallback xmlns="">
          <p:sp>
            <p:nvSpPr>
              <p:cNvPr id="16" name="Title 15">
                <a:extLst>
                  <a:ext uri="{FF2B5EF4-FFF2-40B4-BE49-F238E27FC236}">
                    <a16:creationId xmlns:a16="http://schemas.microsoft.com/office/drawing/2014/main" id="{3FCFDDEE-95A6-5F4D-BD39-1EF9FF25DFDD}"/>
                  </a:ext>
                </a:extLst>
              </p:cNvPr>
              <p:cNvSpPr>
                <a:spLocks noGrp="1" noRot="1" noChangeAspect="1" noMove="1" noResize="1" noEditPoints="1" noAdjustHandles="1" noChangeArrowheads="1" noChangeShapeType="1" noTextEdit="1"/>
              </p:cNvSpPr>
              <p:nvPr>
                <p:ph type="title"/>
              </p:nvPr>
            </p:nvSpPr>
            <p:spPr>
              <a:blipFill>
                <a:blip r:embed="rId4"/>
                <a:stretch>
                  <a:fillRect l="-1542" t="-18391" b="-43678"/>
                </a:stretch>
              </a:blipFill>
            </p:spPr>
            <p:txBody>
              <a:bodyPr/>
              <a:lstStyle/>
              <a:p>
                <a:r>
                  <a:rPr lang="en-US">
                    <a:noFill/>
                  </a:rPr>
                  <a:t> </a:t>
                </a:r>
              </a:p>
            </p:txBody>
          </p:sp>
        </mc:Fallback>
      </mc:AlternateContent>
      <p:sp>
        <p:nvSpPr>
          <p:cNvPr id="30" name="Content Placeholder 29">
            <a:extLst>
              <a:ext uri="{FF2B5EF4-FFF2-40B4-BE49-F238E27FC236}">
                <a16:creationId xmlns:a16="http://schemas.microsoft.com/office/drawing/2014/main" id="{7ECAB96A-9F4F-4907-9D35-D32C66E4D812}"/>
              </a:ext>
            </a:extLst>
          </p:cNvPr>
          <p:cNvSpPr>
            <a:spLocks noGrp="1"/>
          </p:cNvSpPr>
          <p:nvPr>
            <p:ph idx="1"/>
          </p:nvPr>
        </p:nvSpPr>
        <p:spPr>
          <a:xfrm>
            <a:off x="250442" y="1374160"/>
            <a:ext cx="3590640" cy="4484915"/>
          </a:xfrm>
        </p:spPr>
        <p:txBody>
          <a:bodyPr/>
          <a:lstStyle/>
          <a:p>
            <a:pPr marL="0" indent="0">
              <a:buNone/>
            </a:pPr>
            <a:r>
              <a:rPr lang="en-US" dirty="0"/>
              <a:t>Algorithmically:</a:t>
            </a:r>
          </a:p>
          <a:p>
            <a:r>
              <a:rPr lang="en-US" sz="2000" dirty="0"/>
              <a:t>Results are consistent with tightness of the structure</a:t>
            </a:r>
          </a:p>
          <a:p>
            <a:r>
              <a:rPr lang="en-US" sz="2000" dirty="0"/>
              <a:t>A version of the Constraint-Driven Learning (</a:t>
            </a:r>
            <a:r>
              <a:rPr lang="en-US" sz="2000" dirty="0" err="1"/>
              <a:t>CoDL</a:t>
            </a:r>
            <a:r>
              <a:rPr lang="en-US" sz="2000" dirty="0"/>
              <a:t>) Algorithm [Chang et al. 2012] </a:t>
            </a:r>
          </a:p>
          <a:p>
            <a:endParaRPr lang="en-US" dirty="0"/>
          </a:p>
        </p:txBody>
      </p:sp>
      <p:sp>
        <p:nvSpPr>
          <p:cNvPr id="29" name="Slide Number Placeholder 28">
            <a:extLst>
              <a:ext uri="{FF2B5EF4-FFF2-40B4-BE49-F238E27FC236}">
                <a16:creationId xmlns:a16="http://schemas.microsoft.com/office/drawing/2014/main" id="{028A5577-FA4E-4E5E-AFEE-74BC47D795C9}"/>
              </a:ext>
            </a:extLst>
          </p:cNvPr>
          <p:cNvSpPr>
            <a:spLocks noGrp="1"/>
          </p:cNvSpPr>
          <p:nvPr>
            <p:ph type="sldNum" sz="quarter" idx="11"/>
          </p:nvPr>
        </p:nvSpPr>
        <p:spPr>
          <a:xfrm>
            <a:off x="11292116" y="6646225"/>
            <a:ext cx="508000" cy="228600"/>
          </a:xfrm>
        </p:spPr>
        <p:txBody>
          <a:bodyPr/>
          <a:lstStyle/>
          <a:p>
            <a:fld id="{8A758EFE-665F-4341-B5B8-2DAEADA52F6C}" type="slidenum">
              <a:rPr lang="en-US" smtClean="0"/>
              <a:pPr/>
              <a:t>64</a:t>
            </a:fld>
            <a:endParaRPr lang="en-US" dirty="0"/>
          </a:p>
        </p:txBody>
      </p:sp>
      <p:grpSp>
        <p:nvGrpSpPr>
          <p:cNvPr id="4" name="Group 3">
            <a:extLst>
              <a:ext uri="{FF2B5EF4-FFF2-40B4-BE49-F238E27FC236}">
                <a16:creationId xmlns:a16="http://schemas.microsoft.com/office/drawing/2014/main" id="{50176F12-6E7E-B744-8C6D-48C8CBC3EA2B}"/>
              </a:ext>
            </a:extLst>
          </p:cNvPr>
          <p:cNvGrpSpPr/>
          <p:nvPr/>
        </p:nvGrpSpPr>
        <p:grpSpPr>
          <a:xfrm>
            <a:off x="7694894" y="1348888"/>
            <a:ext cx="4048126" cy="2560320"/>
            <a:chOff x="2614138" y="852854"/>
            <a:chExt cx="5486400" cy="3657600"/>
          </a:xfrm>
        </p:grpSpPr>
        <p:pic>
          <p:nvPicPr>
            <p:cNvPr id="5" name="Picture 4">
              <a:extLst>
                <a:ext uri="{FF2B5EF4-FFF2-40B4-BE49-F238E27FC236}">
                  <a16:creationId xmlns:a16="http://schemas.microsoft.com/office/drawing/2014/main" id="{56F55D64-D03E-E34D-B9A2-BA74189E4A33}"/>
                </a:ext>
              </a:extLst>
            </p:cNvPr>
            <p:cNvPicPr>
              <a:picLocks noChangeAspect="1"/>
            </p:cNvPicPr>
            <p:nvPr/>
          </p:nvPicPr>
          <p:blipFill>
            <a:blip r:embed="rId5"/>
            <a:stretch>
              <a:fillRect/>
            </a:stretch>
          </p:blipFill>
          <p:spPr>
            <a:xfrm>
              <a:off x="2614138" y="852854"/>
              <a:ext cx="5486400" cy="3657600"/>
            </a:xfrm>
            <a:prstGeom prst="rect">
              <a:avLst/>
            </a:prstGeom>
          </p:spPr>
        </p:pic>
        <p:grpSp>
          <p:nvGrpSpPr>
            <p:cNvPr id="6" name="Group 5">
              <a:extLst>
                <a:ext uri="{FF2B5EF4-FFF2-40B4-BE49-F238E27FC236}">
                  <a16:creationId xmlns:a16="http://schemas.microsoft.com/office/drawing/2014/main" id="{D72F58BB-51FA-7849-A2FF-F0B5286DDD3C}"/>
                </a:ext>
              </a:extLst>
            </p:cNvPr>
            <p:cNvGrpSpPr/>
            <p:nvPr/>
          </p:nvGrpSpPr>
          <p:grpSpPr>
            <a:xfrm>
              <a:off x="3434067" y="3578470"/>
              <a:ext cx="4070558" cy="527618"/>
              <a:chOff x="4176346" y="4721470"/>
              <a:chExt cx="4070558" cy="527618"/>
            </a:xfrm>
          </p:grpSpPr>
          <p:sp>
            <p:nvSpPr>
              <p:cNvPr id="7" name="TextBox 6">
                <a:extLst>
                  <a:ext uri="{FF2B5EF4-FFF2-40B4-BE49-F238E27FC236}">
                    <a16:creationId xmlns:a16="http://schemas.microsoft.com/office/drawing/2014/main" id="{743AE5D1-F5A8-E944-B8D0-67F1AA73F280}"/>
                  </a:ext>
                </a:extLst>
              </p:cNvPr>
              <p:cNvSpPr txBox="1"/>
              <p:nvPr/>
            </p:nvSpPr>
            <p:spPr>
              <a:xfrm>
                <a:off x="4176346" y="4721470"/>
                <a:ext cx="566946" cy="527618"/>
              </a:xfrm>
              <a:prstGeom prst="rect">
                <a:avLst/>
              </a:prstGeom>
              <a:noFill/>
            </p:spPr>
            <p:txBody>
              <a:bodyPr wrap="none" rtlCol="0">
                <a:spAutoFit/>
              </a:bodyPr>
              <a:lstStyle/>
              <a:p>
                <a:pPr algn="l"/>
                <a:r>
                  <a:rPr lang="en-US" b="1" dirty="0">
                    <a:solidFill>
                      <a:srgbClr val="FF0000"/>
                    </a:solidFill>
                    <a:latin typeface="+mj-lt"/>
                  </a:rPr>
                  <a:t>++</a:t>
                </a:r>
              </a:p>
            </p:txBody>
          </p:sp>
          <p:sp>
            <p:nvSpPr>
              <p:cNvPr id="8" name="TextBox 7">
                <a:extLst>
                  <a:ext uri="{FF2B5EF4-FFF2-40B4-BE49-F238E27FC236}">
                    <a16:creationId xmlns:a16="http://schemas.microsoft.com/office/drawing/2014/main" id="{9E19CC3E-9859-6648-8463-2E09409239F3}"/>
                  </a:ext>
                </a:extLst>
              </p:cNvPr>
              <p:cNvSpPr txBox="1"/>
              <p:nvPr/>
            </p:nvSpPr>
            <p:spPr>
              <a:xfrm>
                <a:off x="4624754"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9" name="TextBox 8">
                <a:extLst>
                  <a:ext uri="{FF2B5EF4-FFF2-40B4-BE49-F238E27FC236}">
                    <a16:creationId xmlns:a16="http://schemas.microsoft.com/office/drawing/2014/main" id="{8417D14F-0DA1-954C-98B3-5A65A3109DFA}"/>
                  </a:ext>
                </a:extLst>
              </p:cNvPr>
              <p:cNvSpPr txBox="1"/>
              <p:nvPr/>
            </p:nvSpPr>
            <p:spPr>
              <a:xfrm>
                <a:off x="508195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0" name="TextBox 9">
                <a:extLst>
                  <a:ext uri="{FF2B5EF4-FFF2-40B4-BE49-F238E27FC236}">
                    <a16:creationId xmlns:a16="http://schemas.microsoft.com/office/drawing/2014/main" id="{38ABE982-BADA-EB40-AB3D-CF17583EEFFD}"/>
                  </a:ext>
                </a:extLst>
              </p:cNvPr>
              <p:cNvSpPr txBox="1"/>
              <p:nvPr/>
            </p:nvSpPr>
            <p:spPr>
              <a:xfrm>
                <a:off x="5539153"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1" name="TextBox 10">
                <a:extLst>
                  <a:ext uri="{FF2B5EF4-FFF2-40B4-BE49-F238E27FC236}">
                    <a16:creationId xmlns:a16="http://schemas.microsoft.com/office/drawing/2014/main" id="{0C27ACCA-CCB4-B54D-BA2D-FED21716B669}"/>
                  </a:ext>
                </a:extLst>
              </p:cNvPr>
              <p:cNvSpPr txBox="1"/>
              <p:nvPr/>
            </p:nvSpPr>
            <p:spPr>
              <a:xfrm>
                <a:off x="5987562"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2" name="TextBox 11">
                <a:extLst>
                  <a:ext uri="{FF2B5EF4-FFF2-40B4-BE49-F238E27FC236}">
                    <a16:creationId xmlns:a16="http://schemas.microsoft.com/office/drawing/2014/main" id="{3FC82353-2590-074D-A7BD-31BA3125FE00}"/>
                  </a:ext>
                </a:extLst>
              </p:cNvPr>
              <p:cNvSpPr txBox="1"/>
              <p:nvPr/>
            </p:nvSpPr>
            <p:spPr>
              <a:xfrm>
                <a:off x="6435970"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3" name="TextBox 12">
                <a:extLst>
                  <a:ext uri="{FF2B5EF4-FFF2-40B4-BE49-F238E27FC236}">
                    <a16:creationId xmlns:a16="http://schemas.microsoft.com/office/drawing/2014/main" id="{216C198E-CC55-9841-B61E-846AA69BB897}"/>
                  </a:ext>
                </a:extLst>
              </p:cNvPr>
              <p:cNvSpPr txBox="1"/>
              <p:nvPr/>
            </p:nvSpPr>
            <p:spPr>
              <a:xfrm>
                <a:off x="6875585"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4" name="TextBox 13">
                <a:extLst>
                  <a:ext uri="{FF2B5EF4-FFF2-40B4-BE49-F238E27FC236}">
                    <a16:creationId xmlns:a16="http://schemas.microsoft.com/office/drawing/2014/main" id="{DB090768-D7B6-8C40-9CFA-7B301FF85CDA}"/>
                  </a:ext>
                </a:extLst>
              </p:cNvPr>
              <p:cNvSpPr txBox="1"/>
              <p:nvPr/>
            </p:nvSpPr>
            <p:spPr>
              <a:xfrm>
                <a:off x="7341577" y="4721470"/>
                <a:ext cx="566946" cy="527617"/>
              </a:xfrm>
              <a:prstGeom prst="rect">
                <a:avLst/>
              </a:prstGeom>
              <a:noFill/>
            </p:spPr>
            <p:txBody>
              <a:bodyPr wrap="none" rtlCol="0">
                <a:spAutoFit/>
              </a:bodyPr>
              <a:lstStyle/>
              <a:p>
                <a:pPr algn="l"/>
                <a:r>
                  <a:rPr lang="en-US" b="1" dirty="0">
                    <a:solidFill>
                      <a:srgbClr val="FF0000"/>
                    </a:solidFill>
                    <a:latin typeface="+mj-lt"/>
                  </a:rPr>
                  <a:t>++</a:t>
                </a:r>
              </a:p>
            </p:txBody>
          </p:sp>
          <p:sp>
            <p:nvSpPr>
              <p:cNvPr id="15" name="TextBox 14">
                <a:extLst>
                  <a:ext uri="{FF2B5EF4-FFF2-40B4-BE49-F238E27FC236}">
                    <a16:creationId xmlns:a16="http://schemas.microsoft.com/office/drawing/2014/main" id="{D679E805-0512-5C44-9B1A-6E3FB5BF51C4}"/>
                  </a:ext>
                </a:extLst>
              </p:cNvPr>
              <p:cNvSpPr txBox="1"/>
              <p:nvPr/>
            </p:nvSpPr>
            <p:spPr>
              <a:xfrm>
                <a:off x="7840205" y="4721470"/>
                <a:ext cx="406699" cy="527617"/>
              </a:xfrm>
              <a:prstGeom prst="rect">
                <a:avLst/>
              </a:prstGeom>
              <a:noFill/>
            </p:spPr>
            <p:txBody>
              <a:bodyPr wrap="none" rtlCol="0">
                <a:spAutoFit/>
              </a:bodyPr>
              <a:lstStyle/>
              <a:p>
                <a:pPr algn="l"/>
                <a:r>
                  <a:rPr lang="en-US" b="1" dirty="0">
                    <a:solidFill>
                      <a:srgbClr val="FF0000"/>
                    </a:solidFill>
                    <a:latin typeface="+mj-lt"/>
                  </a:rPr>
                  <a:t>+</a:t>
                </a:r>
              </a:p>
            </p:txBody>
          </p:sp>
        </p:grpSp>
      </p:grpSp>
      <p:sp>
        <p:nvSpPr>
          <p:cNvPr id="2" name="TextBox 1"/>
          <p:cNvSpPr txBox="1"/>
          <p:nvPr/>
        </p:nvSpPr>
        <p:spPr>
          <a:xfrm>
            <a:off x="8899391" y="2695479"/>
            <a:ext cx="863313" cy="523220"/>
          </a:xfrm>
          <a:prstGeom prst="rect">
            <a:avLst/>
          </a:prstGeom>
          <a:noFill/>
        </p:spPr>
        <p:txBody>
          <a:bodyPr wrap="none" rtlCol="0">
            <a:spAutoFit/>
          </a:bodyPr>
          <a:lstStyle/>
          <a:p>
            <a:pPr algn="ctr"/>
            <a:r>
              <a:rPr lang="en-US" sz="1400" b="1" i="1" dirty="0">
                <a:solidFill>
                  <a:srgbClr val="FF0000"/>
                </a:solidFill>
                <a:latin typeface="+mj-lt"/>
              </a:rPr>
              <a:t>+: p&lt;5%</a:t>
            </a:r>
          </a:p>
          <a:p>
            <a:pPr algn="ctr"/>
            <a:r>
              <a:rPr lang="en-US" sz="1400" b="1" i="1" dirty="0">
                <a:solidFill>
                  <a:srgbClr val="FF0000"/>
                </a:solidFill>
                <a:latin typeface="+mj-lt"/>
              </a:rPr>
              <a:t>++: p&lt;1%</a:t>
            </a:r>
          </a:p>
        </p:txBody>
      </p:sp>
      <p:grpSp>
        <p:nvGrpSpPr>
          <p:cNvPr id="17" name="Group 16">
            <a:extLst>
              <a:ext uri="{FF2B5EF4-FFF2-40B4-BE49-F238E27FC236}">
                <a16:creationId xmlns:a16="http://schemas.microsoft.com/office/drawing/2014/main" id="{4A1EC23B-8848-6247-929B-3CE3D5C57BF9}"/>
              </a:ext>
            </a:extLst>
          </p:cNvPr>
          <p:cNvGrpSpPr/>
          <p:nvPr/>
        </p:nvGrpSpPr>
        <p:grpSpPr>
          <a:xfrm>
            <a:off x="3496094" y="4360568"/>
            <a:ext cx="4124326" cy="2560320"/>
            <a:chOff x="2275851" y="808891"/>
            <a:chExt cx="5486400" cy="3657600"/>
          </a:xfrm>
        </p:grpSpPr>
        <p:pic>
          <p:nvPicPr>
            <p:cNvPr id="18" name="Picture 17">
              <a:extLst>
                <a:ext uri="{FF2B5EF4-FFF2-40B4-BE49-F238E27FC236}">
                  <a16:creationId xmlns:a16="http://schemas.microsoft.com/office/drawing/2014/main" id="{A6BBA9CD-B220-384A-8A85-1F32ED5C5BA9}"/>
                </a:ext>
              </a:extLst>
            </p:cNvPr>
            <p:cNvPicPr>
              <a:picLocks noChangeAspect="1"/>
            </p:cNvPicPr>
            <p:nvPr/>
          </p:nvPicPr>
          <p:blipFill>
            <a:blip r:embed="rId6"/>
            <a:stretch>
              <a:fillRect/>
            </a:stretch>
          </p:blipFill>
          <p:spPr>
            <a:xfrm>
              <a:off x="2275851" y="808891"/>
              <a:ext cx="5486400" cy="3657600"/>
            </a:xfrm>
            <a:prstGeom prst="rect">
              <a:avLst/>
            </a:prstGeom>
          </p:spPr>
        </p:pic>
        <p:grpSp>
          <p:nvGrpSpPr>
            <p:cNvPr id="19" name="Group 18">
              <a:extLst>
                <a:ext uri="{FF2B5EF4-FFF2-40B4-BE49-F238E27FC236}">
                  <a16:creationId xmlns:a16="http://schemas.microsoft.com/office/drawing/2014/main" id="{13A0C5BF-E287-0847-973E-D3F92D0ECA73}"/>
                </a:ext>
              </a:extLst>
            </p:cNvPr>
            <p:cNvGrpSpPr/>
            <p:nvPr/>
          </p:nvGrpSpPr>
          <p:grpSpPr>
            <a:xfrm>
              <a:off x="3398767" y="3516895"/>
              <a:ext cx="3890421" cy="527618"/>
              <a:chOff x="4682606" y="4721470"/>
              <a:chExt cx="3890421" cy="527618"/>
            </a:xfrm>
          </p:grpSpPr>
          <p:sp>
            <p:nvSpPr>
              <p:cNvPr id="20" name="TextBox 19">
                <a:extLst>
                  <a:ext uri="{FF2B5EF4-FFF2-40B4-BE49-F238E27FC236}">
                    <a16:creationId xmlns:a16="http://schemas.microsoft.com/office/drawing/2014/main" id="{F712CB14-9577-B14C-AE75-DAB9FA5B01D6}"/>
                  </a:ext>
                </a:extLst>
              </p:cNvPr>
              <p:cNvSpPr txBox="1"/>
              <p:nvPr/>
            </p:nvSpPr>
            <p:spPr>
              <a:xfrm>
                <a:off x="4682606" y="4721470"/>
                <a:ext cx="595366" cy="527618"/>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1" name="TextBox 20">
                <a:extLst>
                  <a:ext uri="{FF2B5EF4-FFF2-40B4-BE49-F238E27FC236}">
                    <a16:creationId xmlns:a16="http://schemas.microsoft.com/office/drawing/2014/main" id="{83C1F2A7-4069-CC42-89F4-16BC1D850AC8}"/>
                  </a:ext>
                </a:extLst>
              </p:cNvPr>
              <p:cNvSpPr txBox="1"/>
              <p:nvPr/>
            </p:nvSpPr>
            <p:spPr>
              <a:xfrm>
                <a:off x="5619728"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2" name="TextBox 21">
                <a:extLst>
                  <a:ext uri="{FF2B5EF4-FFF2-40B4-BE49-F238E27FC236}">
                    <a16:creationId xmlns:a16="http://schemas.microsoft.com/office/drawing/2014/main" id="{87BEDFCE-AD66-D149-B4C9-820DE64A78D7}"/>
                  </a:ext>
                </a:extLst>
              </p:cNvPr>
              <p:cNvSpPr txBox="1"/>
              <p:nvPr/>
            </p:nvSpPr>
            <p:spPr>
              <a:xfrm>
                <a:off x="6109292"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3" name="TextBox 22">
                <a:extLst>
                  <a:ext uri="{FF2B5EF4-FFF2-40B4-BE49-F238E27FC236}">
                    <a16:creationId xmlns:a16="http://schemas.microsoft.com/office/drawing/2014/main" id="{F8B72A27-8C63-5040-A5BC-DB89ED6B2A56}"/>
                  </a:ext>
                </a:extLst>
              </p:cNvPr>
              <p:cNvSpPr txBox="1"/>
              <p:nvPr/>
            </p:nvSpPr>
            <p:spPr>
              <a:xfrm>
                <a:off x="6576250"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4" name="TextBox 23">
                <a:extLst>
                  <a:ext uri="{FF2B5EF4-FFF2-40B4-BE49-F238E27FC236}">
                    <a16:creationId xmlns:a16="http://schemas.microsoft.com/office/drawing/2014/main" id="{928898F7-9C7F-B94C-88F8-F81C95B5649C}"/>
                  </a:ext>
                </a:extLst>
              </p:cNvPr>
              <p:cNvSpPr txBox="1"/>
              <p:nvPr/>
            </p:nvSpPr>
            <p:spPr>
              <a:xfrm>
                <a:off x="7043746"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sp>
            <p:nvSpPr>
              <p:cNvPr id="25" name="TextBox 24">
                <a:extLst>
                  <a:ext uri="{FF2B5EF4-FFF2-40B4-BE49-F238E27FC236}">
                    <a16:creationId xmlns:a16="http://schemas.microsoft.com/office/drawing/2014/main" id="{9EF344F6-796F-A94B-9C4D-8DF2411AD198}"/>
                  </a:ext>
                </a:extLst>
              </p:cNvPr>
              <p:cNvSpPr txBox="1"/>
              <p:nvPr/>
            </p:nvSpPr>
            <p:spPr>
              <a:xfrm>
                <a:off x="7977661" y="4721470"/>
                <a:ext cx="595366" cy="527617"/>
              </a:xfrm>
              <a:prstGeom prst="rect">
                <a:avLst/>
              </a:prstGeom>
              <a:noFill/>
            </p:spPr>
            <p:txBody>
              <a:bodyPr wrap="none" rtlCol="0">
                <a:spAutoFit/>
              </a:bodyPr>
              <a:lstStyle/>
              <a:p>
                <a:pPr algn="l"/>
                <a:r>
                  <a:rPr lang="en-US" b="1" dirty="0">
                    <a:solidFill>
                      <a:srgbClr val="FF0000"/>
                    </a:solidFill>
                    <a:latin typeface="Times" pitchFamily="2" charset="0"/>
                  </a:rPr>
                  <a:t>++</a:t>
                </a:r>
              </a:p>
            </p:txBody>
          </p:sp>
        </p:grpSp>
      </p:grpSp>
      <p:pic>
        <p:nvPicPr>
          <p:cNvPr id="26" name="Picture 25">
            <a:extLst>
              <a:ext uri="{FF2B5EF4-FFF2-40B4-BE49-F238E27FC236}">
                <a16:creationId xmlns:a16="http://schemas.microsoft.com/office/drawing/2014/main" id="{078AE6BA-63AA-BA4D-8AE0-469AE21C4BCC}"/>
              </a:ext>
            </a:extLst>
          </p:cNvPr>
          <p:cNvPicPr>
            <a:picLocks noChangeAspect="1"/>
          </p:cNvPicPr>
          <p:nvPr/>
        </p:nvPicPr>
        <p:blipFill>
          <a:blip r:embed="rId7"/>
          <a:stretch>
            <a:fillRect/>
          </a:stretch>
        </p:blipFill>
        <p:spPr>
          <a:xfrm>
            <a:off x="7746084" y="4360568"/>
            <a:ext cx="4000501" cy="2560320"/>
          </a:xfrm>
          <a:prstGeom prst="rect">
            <a:avLst/>
          </a:prstGeom>
        </p:spPr>
      </p:pic>
      <p:sp>
        <p:nvSpPr>
          <p:cNvPr id="3" name="Rectangle 2"/>
          <p:cNvSpPr/>
          <p:nvPr/>
        </p:nvSpPr>
        <p:spPr>
          <a:xfrm>
            <a:off x="8678983" y="894219"/>
            <a:ext cx="2581604" cy="584775"/>
          </a:xfrm>
          <a:prstGeom prst="rect">
            <a:avLst/>
          </a:prstGeom>
          <a:solidFill>
            <a:srgbClr val="FFFFCC"/>
          </a:solidFill>
          <a:ln>
            <a:solidFill>
              <a:srgbClr val="C00000"/>
            </a:solidFill>
          </a:ln>
        </p:spPr>
        <p:txBody>
          <a:bodyPr wrap="none">
            <a:spAutoFit/>
          </a:bodyPr>
          <a:lstStyle/>
          <a:p>
            <a:pPr algn="ctr"/>
            <a:r>
              <a:rPr lang="en-US" sz="1600" dirty="0">
                <a:latin typeface="+mj-lt"/>
              </a:rPr>
              <a:t>Chain:</a:t>
            </a:r>
          </a:p>
          <a:p>
            <a:pPr algn="ctr"/>
            <a:r>
              <a:rPr lang="en-US" sz="1600" dirty="0">
                <a:latin typeface="+mj-lt"/>
              </a:rPr>
              <a:t>Temporal Relation Extraction</a:t>
            </a:r>
          </a:p>
        </p:txBody>
      </p:sp>
      <p:sp>
        <p:nvSpPr>
          <p:cNvPr id="27" name="Rectangle 26"/>
          <p:cNvSpPr/>
          <p:nvPr/>
        </p:nvSpPr>
        <p:spPr>
          <a:xfrm>
            <a:off x="4383749" y="4116056"/>
            <a:ext cx="2491195" cy="584775"/>
          </a:xfrm>
          <a:prstGeom prst="rect">
            <a:avLst/>
          </a:prstGeom>
          <a:solidFill>
            <a:srgbClr val="FFFFCC"/>
          </a:solidFill>
          <a:ln>
            <a:solidFill>
              <a:srgbClr val="C00000"/>
            </a:solidFill>
          </a:ln>
        </p:spPr>
        <p:txBody>
          <a:bodyPr wrap="none">
            <a:spAutoFit/>
          </a:bodyPr>
          <a:lstStyle/>
          <a:p>
            <a:pPr algn="ctr"/>
            <a:r>
              <a:rPr lang="en-US" sz="1600" dirty="0">
                <a:latin typeface="+mj-lt"/>
              </a:rPr>
              <a:t>Bipartite Graph:</a:t>
            </a:r>
          </a:p>
          <a:p>
            <a:pPr algn="ctr"/>
            <a:r>
              <a:rPr lang="en-US" sz="1600" dirty="0">
                <a:latin typeface="+mj-lt"/>
              </a:rPr>
              <a:t>Semantic Role Classification</a:t>
            </a:r>
          </a:p>
        </p:txBody>
      </p:sp>
      <p:sp>
        <p:nvSpPr>
          <p:cNvPr id="28" name="Rectangle 27"/>
          <p:cNvSpPr/>
          <p:nvPr/>
        </p:nvSpPr>
        <p:spPr>
          <a:xfrm>
            <a:off x="9106677" y="4093757"/>
            <a:ext cx="1477520" cy="584775"/>
          </a:xfrm>
          <a:prstGeom prst="rect">
            <a:avLst/>
          </a:prstGeom>
          <a:solidFill>
            <a:srgbClr val="FFFFCC"/>
          </a:solidFill>
          <a:ln>
            <a:solidFill>
              <a:srgbClr val="C00000"/>
            </a:solidFill>
          </a:ln>
        </p:spPr>
        <p:txBody>
          <a:bodyPr wrap="none">
            <a:spAutoFit/>
          </a:bodyPr>
          <a:lstStyle/>
          <a:p>
            <a:pPr algn="ctr"/>
            <a:r>
              <a:rPr lang="en-US" sz="1600" dirty="0">
                <a:latin typeface="+mj-lt"/>
              </a:rPr>
              <a:t>Seq Tagging</a:t>
            </a:r>
          </a:p>
          <a:p>
            <a:pPr algn="ctr"/>
            <a:r>
              <a:rPr lang="en-US" sz="1600" dirty="0">
                <a:latin typeface="+mj-lt"/>
              </a:rPr>
              <a:t>Shallow Parsing</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356B9E7-83F8-4748-8F4F-6C738ABD1CF3}"/>
                  </a:ext>
                </a:extLst>
              </p:cNvPr>
              <p:cNvSpPr/>
              <p:nvPr/>
            </p:nvSpPr>
            <p:spPr>
              <a:xfrm>
                <a:off x="3714876" y="784325"/>
                <a:ext cx="3882730" cy="338554"/>
              </a:xfrm>
              <a:prstGeom prst="rect">
                <a:avLst/>
              </a:prstGeom>
              <a:solidFill>
                <a:srgbClr val="FFFFFF"/>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𝜟</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sub>
                      </m:sSub>
                      <m:r>
                        <a:rPr lang="en-US" sz="1600" b="1" i="1">
                          <a:solidFill>
                            <a:schemeClr val="tx1"/>
                          </a:solidFill>
                          <a:latin typeface="Cambria Math" panose="02040503050406030204" pitchFamily="18" charset="0"/>
                        </a:rPr>
                        <m:t>−</m:t>
                      </m:r>
                      <m:sSub>
                        <m:sSubPr>
                          <m:ctrlPr>
                            <a:rPr lang="en-US" sz="1600" b="1" i="1">
                              <a:solidFill>
                                <a:schemeClr val="tx1"/>
                              </a:solidFill>
                              <a:latin typeface="Cambria Math" panose="02040503050406030204" pitchFamily="18" charset="0"/>
                            </a:rPr>
                          </m:ctrlPr>
                        </m:sSubPr>
                        <m:e>
                          <m:r>
                            <a:rPr lang="en-US" sz="1600" b="1" i="1">
                              <a:solidFill>
                                <a:schemeClr val="tx1"/>
                              </a:solidFill>
                              <a:latin typeface="Cambria Math" panose="02040503050406030204" pitchFamily="18" charset="0"/>
                            </a:rPr>
                            <m:t>𝑰</m:t>
                          </m:r>
                        </m:e>
                        <m:sub>
                          <m:r>
                            <a:rPr lang="en-US" sz="1600" b="1" i="1">
                              <a:solidFill>
                                <a:schemeClr val="tx1"/>
                              </a:solidFill>
                              <a:latin typeface="Cambria Math" panose="02040503050406030204" pitchFamily="18" charset="0"/>
                            </a:rPr>
                            <m:t>𝒌</m:t>
                          </m:r>
                          <m:r>
                            <a:rPr lang="en-US" sz="1600" b="1" i="1">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𝟏</m:t>
                          </m:r>
                        </m:sub>
                      </m:sSub>
                      <m:r>
                        <a:rPr lang="en-US" sz="1600" b="1" i="1">
                          <a:solidFill>
                            <a:schemeClr val="tx1"/>
                          </a:solidFill>
                          <a:latin typeface="Cambria Math" panose="02040503050406030204" pitchFamily="18" charset="0"/>
                        </a:rPr>
                        <m:t> </m:t>
                      </m:r>
                      <m:r>
                        <m:rPr>
                          <m:nor/>
                        </m:rPr>
                        <a:rPr lang="en-US" sz="1600" b="1" dirty="0">
                          <a:solidFill>
                            <a:schemeClr val="tx1"/>
                          </a:solidFill>
                        </a:rPr>
                        <m:t>: </m:t>
                      </m:r>
                      <m:r>
                        <m:rPr>
                          <m:nor/>
                        </m:rPr>
                        <a:rPr lang="en-US" sz="1600" b="1" dirty="0">
                          <a:solidFill>
                            <a:schemeClr val="tx1"/>
                          </a:solidFill>
                        </a:rPr>
                        <m:t>The</m:t>
                      </m:r>
                      <m:r>
                        <m:rPr>
                          <m:nor/>
                        </m:rPr>
                        <a:rPr lang="en-US" sz="1600" b="1" dirty="0">
                          <a:solidFill>
                            <a:schemeClr val="tx1"/>
                          </a:solidFill>
                        </a:rPr>
                        <m:t> </m:t>
                      </m:r>
                      <m:r>
                        <m:rPr>
                          <m:nor/>
                        </m:rPr>
                        <a:rPr lang="en-US" sz="1600" b="1" dirty="0">
                          <a:solidFill>
                            <a:schemeClr val="tx1"/>
                          </a:solidFill>
                        </a:rPr>
                        <m:t>benefit</m:t>
                      </m:r>
                      <m:r>
                        <m:rPr>
                          <m:nor/>
                        </m:rPr>
                        <a:rPr lang="en-US" sz="1600" b="1" dirty="0">
                          <a:solidFill>
                            <a:schemeClr val="tx1"/>
                          </a:solidFill>
                        </a:rPr>
                        <m:t> </m:t>
                      </m:r>
                      <m:r>
                        <m:rPr>
                          <m:nor/>
                        </m:rPr>
                        <a:rPr lang="en-US" sz="1600" b="1" dirty="0">
                          <a:solidFill>
                            <a:schemeClr val="tx1"/>
                          </a:solidFill>
                        </a:rPr>
                        <m:t>of</m:t>
                      </m:r>
                      <m:r>
                        <m:rPr>
                          <m:nor/>
                        </m:rPr>
                        <a:rPr lang="en-US" sz="1600" b="1" dirty="0">
                          <a:solidFill>
                            <a:schemeClr val="tx1"/>
                          </a:solidFill>
                        </a:rPr>
                        <m:t> </m:t>
                      </m:r>
                      <m:r>
                        <m:rPr>
                          <m:nor/>
                        </m:rPr>
                        <a:rPr lang="en-US" sz="1600" b="1" dirty="0">
                          <a:solidFill>
                            <a:schemeClr val="tx1"/>
                          </a:solidFill>
                        </a:rPr>
                        <m:t>a</m:t>
                      </m:r>
                      <m:r>
                        <m:rPr>
                          <m:nor/>
                        </m:rPr>
                        <a:rPr lang="en-US" sz="1600" b="1" dirty="0">
                          <a:solidFill>
                            <a:schemeClr val="tx1"/>
                          </a:solidFill>
                        </a:rPr>
                        <m:t> </m:t>
                      </m:r>
                      <m:r>
                        <m:rPr>
                          <m:nor/>
                        </m:rPr>
                        <a:rPr lang="en-US" sz="1600" b="1" dirty="0">
                          <a:solidFill>
                            <a:schemeClr val="tx1"/>
                          </a:solidFill>
                        </a:rPr>
                        <m:t>new</m:t>
                      </m:r>
                      <m:r>
                        <m:rPr>
                          <m:nor/>
                        </m:rPr>
                        <a:rPr lang="en-US" sz="1600" b="1" dirty="0">
                          <a:solidFill>
                            <a:schemeClr val="tx1"/>
                          </a:solidFill>
                        </a:rPr>
                        <m:t> </m:t>
                      </m:r>
                      <m:r>
                        <m:rPr>
                          <m:nor/>
                        </m:rPr>
                        <a:rPr lang="en-US" sz="1600" b="1" dirty="0">
                          <a:solidFill>
                            <a:schemeClr val="tx1"/>
                          </a:solidFill>
                        </a:rPr>
                        <m:t>label</m:t>
                      </m:r>
                    </m:oMath>
                  </m:oMathPara>
                </a14:m>
                <a:endParaRPr lang="en-US" b="1" dirty="0">
                  <a:solidFill>
                    <a:schemeClr val="tx1"/>
                  </a:solidFill>
                </a:endParaRPr>
              </a:p>
            </p:txBody>
          </p:sp>
        </mc:Choice>
        <mc:Fallback xmlns="">
          <p:sp>
            <p:nvSpPr>
              <p:cNvPr id="32" name="Rectangle 31">
                <a:extLst>
                  <a:ext uri="{FF2B5EF4-FFF2-40B4-BE49-F238E27FC236}">
                    <a16:creationId xmlns:a16="http://schemas.microsoft.com/office/drawing/2014/main" id="{E356B9E7-83F8-4748-8F4F-6C738ABD1CF3}"/>
                  </a:ext>
                </a:extLst>
              </p:cNvPr>
              <p:cNvSpPr>
                <a:spLocks noRot="1" noChangeAspect="1" noMove="1" noResize="1" noEditPoints="1" noAdjustHandles="1" noChangeArrowheads="1" noChangeShapeType="1" noTextEdit="1"/>
              </p:cNvSpPr>
              <p:nvPr/>
            </p:nvSpPr>
            <p:spPr>
              <a:xfrm>
                <a:off x="3714876" y="784325"/>
                <a:ext cx="3882730" cy="338554"/>
              </a:xfrm>
              <a:prstGeom prst="rect">
                <a:avLst/>
              </a:prstGeom>
              <a:blipFill>
                <a:blip r:embed="rId8"/>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C9AEE886-076B-4D46-90F0-EE515762BFB4}"/>
              </a:ext>
            </a:extLst>
          </p:cNvPr>
          <p:cNvGrpSpPr/>
          <p:nvPr/>
        </p:nvGrpSpPr>
        <p:grpSpPr>
          <a:xfrm>
            <a:off x="6109363" y="2762332"/>
            <a:ext cx="1303562" cy="920822"/>
            <a:chOff x="2558490" y="2470993"/>
            <a:chExt cx="1303562" cy="920822"/>
          </a:xfrm>
        </p:grpSpPr>
        <p:cxnSp>
          <p:nvCxnSpPr>
            <p:cNvPr id="34" name="Straight Arrow Connector 33">
              <a:extLst>
                <a:ext uri="{FF2B5EF4-FFF2-40B4-BE49-F238E27FC236}">
                  <a16:creationId xmlns:a16="http://schemas.microsoft.com/office/drawing/2014/main" id="{359AE2F1-02AE-494E-A7A5-A287D500173A}"/>
                </a:ext>
              </a:extLst>
            </p:cNvPr>
            <p:cNvCxnSpPr>
              <a:cxnSpLocks/>
            </p:cNvCxnSpPr>
            <p:nvPr/>
          </p:nvCxnSpPr>
          <p:spPr>
            <a:xfrm>
              <a:off x="3512140" y="2470993"/>
              <a:ext cx="0" cy="663188"/>
            </a:xfrm>
            <a:prstGeom prst="straightConnector1">
              <a:avLst/>
            </a:prstGeom>
            <a:ln w="38100">
              <a:solidFill>
                <a:schemeClr val="tx1">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56F7DFE-E6D8-4425-B5C7-F8FBECF19158}"/>
                </a:ext>
              </a:extLst>
            </p:cNvPr>
            <p:cNvSpPr txBox="1"/>
            <p:nvPr/>
          </p:nvSpPr>
          <p:spPr>
            <a:xfrm>
              <a:off x="2558490" y="3114816"/>
              <a:ext cx="1303562" cy="276999"/>
            </a:xfrm>
            <a:prstGeom prst="rect">
              <a:avLst/>
            </a:prstGeom>
            <a:noFill/>
          </p:spPr>
          <p:txBody>
            <a:bodyPr wrap="none" rtlCol="0">
              <a:spAutoFit/>
            </a:bodyPr>
            <a:lstStyle/>
            <a:p>
              <a:r>
                <a:rPr lang="en-US" sz="1200" dirty="0">
                  <a:latin typeface="Century Gothic" panose="020B0502020202020204" pitchFamily="34" charset="0"/>
                </a:rPr>
                <a:t>more</a:t>
              </a:r>
              <a:r>
                <a:rPr lang="en-US" sz="1200" dirty="0">
                  <a:solidFill>
                    <a:schemeClr val="bg2"/>
                  </a:solidFill>
                  <a:latin typeface="Century Gothic" panose="020B0502020202020204" pitchFamily="34" charset="0"/>
                </a:rPr>
                <a:t> </a:t>
              </a:r>
              <a:r>
                <a:rPr lang="en-US" sz="1200" dirty="0">
                  <a:latin typeface="Century Gothic" panose="020B0502020202020204" pitchFamily="34" charset="0"/>
                </a:rPr>
                <a:t>concave</a:t>
              </a:r>
            </a:p>
          </p:txBody>
        </p:sp>
      </p:grpSp>
      <p:sp>
        <p:nvSpPr>
          <p:cNvPr id="36" name="Rectangular Callout 6">
            <a:extLst>
              <a:ext uri="{FF2B5EF4-FFF2-40B4-BE49-F238E27FC236}">
                <a16:creationId xmlns:a16="http://schemas.microsoft.com/office/drawing/2014/main" id="{1035DB5B-CA74-46B7-8DB1-72FF9F18FE35}"/>
              </a:ext>
            </a:extLst>
          </p:cNvPr>
          <p:cNvSpPr/>
          <p:nvPr/>
        </p:nvSpPr>
        <p:spPr>
          <a:xfrm>
            <a:off x="339684" y="4354777"/>
            <a:ext cx="3102879" cy="1748436"/>
          </a:xfrm>
          <a:prstGeom prst="wedgeRectCallout">
            <a:avLst>
              <a:gd name="adj1" fmla="val -17252"/>
              <a:gd name="adj2" fmla="val 31025"/>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80"/>
                </a:solidFill>
              </a:rPr>
              <a:t>Indeed: </a:t>
            </a:r>
          </a:p>
          <a:p>
            <a:pPr marL="285750" indent="-285750">
              <a:buFont typeface="Arial" panose="020B0604020202020204" pitchFamily="34" charset="0"/>
              <a:buChar char="•"/>
            </a:pPr>
            <a:r>
              <a:rPr lang="en-US" dirty="0">
                <a:solidFill>
                  <a:srgbClr val="000080"/>
                </a:solidFill>
              </a:rPr>
              <a:t>If the structure is tight, there is no need to annotate all the variables. </a:t>
            </a:r>
          </a:p>
          <a:p>
            <a:pPr marL="285750" indent="-285750">
              <a:buFont typeface="Arial" panose="020B0604020202020204" pitchFamily="34" charset="0"/>
              <a:buChar char="•"/>
            </a:pPr>
            <a:r>
              <a:rPr lang="en-US" dirty="0">
                <a:solidFill>
                  <a:srgbClr val="000080"/>
                </a:solidFill>
              </a:rPr>
              <a:t>A partial set of signals can supervise all. </a:t>
            </a:r>
            <a:endParaRPr lang="en-US" b="1" dirty="0">
              <a:solidFill>
                <a:srgbClr val="000080"/>
              </a:solidFill>
            </a:endParaRPr>
          </a:p>
        </p:txBody>
      </p:sp>
    </p:spTree>
    <p:extLst>
      <p:ext uri="{BB962C8B-B14F-4D97-AF65-F5344CB8AC3E}">
        <p14:creationId xmlns:p14="http://schemas.microsoft.com/office/powerpoint/2010/main" val="2527546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P spid="3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p:txBody>
              <a:bodyPr/>
              <a:lstStyle/>
              <a:p>
                <a:r>
                  <a:rPr lang="en-US" dirty="0"/>
                  <a:t>What is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𝐼</m:t>
                        </m:r>
                      </m:e>
                      <m:sub>
                        <m:r>
                          <a:rPr lang="en-US" smtClean="0">
                            <a:latin typeface="Cambria Math" panose="02040503050406030204" pitchFamily="18" charset="0"/>
                          </a:rPr>
                          <m:t>𝑘</m:t>
                        </m:r>
                      </m:sub>
                    </m:sSub>
                  </m:oMath>
                </a14:m>
                <a:r>
                  <a:rPr lang="en-US" dirty="0"/>
                  <a:t> Actually?</a:t>
                </a:r>
              </a:p>
            </p:txBody>
          </p:sp>
        </mc:Choice>
        <mc:Fallback xmlns="">
          <p:sp>
            <p:nvSpPr>
              <p:cNvPr id="5" name="Title 4"/>
              <p:cNvSpPr>
                <a:spLocks noGrp="1" noRot="1" noChangeAspect="1" noMove="1" noResize="1" noEditPoints="1" noAdjustHandles="1" noChangeArrowheads="1" noChangeShapeType="1" noTextEdit="1"/>
              </p:cNvSpPr>
              <p:nvPr>
                <p:ph type="title"/>
              </p:nvPr>
            </p:nvSpPr>
            <p:spPr>
              <a:blipFill>
                <a:blip r:embed="rId3"/>
                <a:stretch>
                  <a:fillRect l="-2159" t="-36782" b="-6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609601" y="1251856"/>
                <a:ext cx="9390558" cy="4484915"/>
              </a:xfrm>
            </p:spPr>
            <p:txBody>
              <a:bodyPr/>
              <a:lstStyle/>
              <a:p>
                <a:r>
                  <a:rPr lang="en-US" dirty="0"/>
                  <a:t>Definition: A </a:t>
                </a:r>
                <a14:m>
                  <m:oMath xmlns:m="http://schemas.openxmlformats.org/officeDocument/2006/math">
                    <m:r>
                      <a:rPr lang="en-US">
                        <a:latin typeface="Cambria Math" panose="02040503050406030204" pitchFamily="18" charset="0"/>
                      </a:rPr>
                      <m:t>𝒌</m:t>
                    </m:r>
                  </m:oMath>
                </a14:m>
                <a:r>
                  <a:rPr lang="en-US" dirty="0"/>
                  <a:t>-partial annotation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is a vector of random variables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𝒌</m:t>
                        </m:r>
                      </m:sub>
                    </m:sSub>
                    <m:r>
                      <a:rPr lang="en-US">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𝑑</m:t>
                            </m:r>
                          </m:sub>
                        </m:sSub>
                      </m:e>
                    </m:d>
                    <m:r>
                      <a:rPr lang="en-US">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a:latin typeface="Cambria Math" panose="02040503050406030204" pitchFamily="18" charset="0"/>
                              </a:rPr>
                              <m:t>ℒ</m:t>
                            </m:r>
                            <m:r>
                              <a:rPr lang="en-US">
                                <a:latin typeface="Cambria Math" panose="02040503050406030204" pitchFamily="18" charset="0"/>
                              </a:rPr>
                              <m:t>∪⊓</m:t>
                            </m:r>
                          </m:e>
                        </m:d>
                      </m:e>
                      <m:sup>
                        <m:r>
                          <a:rPr lang="en-US">
                            <a:latin typeface="Cambria Math" panose="02040503050406030204" pitchFamily="18" charset="0"/>
                          </a:rPr>
                          <m:t>𝑑</m:t>
                        </m:r>
                      </m:sup>
                    </m:sSup>
                  </m:oMath>
                </a14:m>
                <a:r>
                  <a:rPr lang="en-US" dirty="0"/>
                  <a:t>, where </a:t>
                </a:r>
                <a14:m>
                  <m:oMath xmlns:m="http://schemas.openxmlformats.org/officeDocument/2006/math">
                    <m:r>
                      <a:rPr lang="en-US" b="1">
                        <a:latin typeface="Cambria Math" panose="02040503050406030204" pitchFamily="18" charset="0"/>
                      </a:rPr>
                      <m:t>⊓</m:t>
                    </m:r>
                  </m:oMath>
                </a14:m>
                <a:r>
                  <a:rPr lang="en-US" dirty="0"/>
                  <a:t> is a special character for no label yet, such that </a:t>
                </a:r>
              </a:p>
              <a:p>
                <a:pPr lvl="1"/>
                <a14:m>
                  <m:oMath xmlns:m="http://schemas.openxmlformats.org/officeDocument/2006/math">
                    <m:nary>
                      <m:naryPr>
                        <m:chr m:val="∑"/>
                        <m:ctrlPr>
                          <a:rPr lang="en-US" i="1">
                            <a:latin typeface="Cambria Math" panose="02040503050406030204" pitchFamily="18" charset="0"/>
                          </a:rPr>
                        </m:ctrlPr>
                      </m:naryPr>
                      <m:sub>
                        <m:r>
                          <a:rPr lang="en-US">
                            <a:latin typeface="Cambria Math" panose="02040503050406030204" pitchFamily="18" charset="0"/>
                          </a:rPr>
                          <m:t>𝑖</m:t>
                        </m:r>
                        <m:r>
                          <a:rPr lang="en-US">
                            <a:latin typeface="Cambria Math" panose="02040503050406030204" pitchFamily="18" charset="0"/>
                          </a:rPr>
                          <m:t>=1</m:t>
                        </m:r>
                      </m:sub>
                      <m:sup>
                        <m:r>
                          <a:rPr lang="en-US">
                            <a:latin typeface="Cambria Math" panose="02040503050406030204" pitchFamily="18" charset="0"/>
                          </a:rPr>
                          <m:t>𝑑</m:t>
                        </m:r>
                      </m:sup>
                      <m:e>
                        <m:r>
                          <a:rPr lang="en-US">
                            <a:latin typeface="Cambria Math" panose="02040503050406030204" pitchFamily="18" charset="0"/>
                          </a:rPr>
                          <m:t>𝕀</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𝑖</m:t>
                            </m:r>
                          </m:sub>
                        </m:sSub>
                        <m:r>
                          <a:rPr lang="en-US">
                            <a:latin typeface="Cambria Math" panose="02040503050406030204" pitchFamily="18" charset="0"/>
                          </a:rPr>
                          <m:t>≠⊓)</m:t>
                        </m:r>
                      </m:e>
                    </m:nary>
                    <m:r>
                      <a:rPr lang="en-US">
                        <a:latin typeface="Cambria Math" panose="02040503050406030204" pitchFamily="18" charset="0"/>
                      </a:rPr>
                      <m:t>=</m:t>
                    </m:r>
                    <m:r>
                      <a:rPr lang="en-US">
                        <a:latin typeface="Cambria Math" panose="02040503050406030204" pitchFamily="18" charset="0"/>
                      </a:rPr>
                      <m:t>𝑘</m:t>
                    </m:r>
                  </m:oMath>
                </a14:m>
                <a:endParaRPr lang="en-US" dirty="0"/>
              </a:p>
              <a:p>
                <a:pPr lvl="1"/>
                <a14:m>
                  <m:oMath xmlns:m="http://schemas.openxmlformats.org/officeDocument/2006/math">
                    <m:r>
                      <a:rPr lang="en-US">
                        <a:latin typeface="Cambria Math" panose="02040503050406030204" pitchFamily="18" charset="0"/>
                      </a:rPr>
                      <m:t>𝑃</m:t>
                    </m:r>
                    <m:d>
                      <m:dPr>
                        <m:ctrlPr>
                          <a:rPr lang="en-US" i="1">
                            <a:latin typeface="Cambria Math" panose="02040503050406030204" pitchFamily="18" charset="0"/>
                          </a:rPr>
                        </m:ctrlPr>
                      </m:dPr>
                      <m:e>
                        <m:r>
                          <a:rPr lang="en-US">
                            <a:latin typeface="Cambria Math" panose="02040503050406030204" pitchFamily="18" charset="0"/>
                          </a:rPr>
                          <m:t>𝑌</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sub>
                        </m:sSub>
                      </m:e>
                    </m:d>
                    <m:r>
                      <a:rPr lang="en-US">
                        <a:latin typeface="Cambria Math" panose="02040503050406030204" pitchFamily="18" charset="0"/>
                      </a:rPr>
                      <m:t>=</m:t>
                    </m:r>
                    <m:r>
                      <a:rPr lang="en-US">
                        <a:latin typeface="Cambria Math" panose="02040503050406030204" pitchFamily="18" charset="0"/>
                      </a:rPr>
                      <m:t>𝑃</m:t>
                    </m:r>
                    <m:r>
                      <a:rPr lang="en-US">
                        <a:latin typeface="Cambria Math" panose="02040503050406030204" pitchFamily="18" charset="0"/>
                      </a:rPr>
                      <m:t>(</m:t>
                    </m:r>
                    <m:r>
                      <a:rPr lang="en-US">
                        <a:latin typeface="Cambria Math" panose="02040503050406030204" pitchFamily="18" charset="0"/>
                      </a:rPr>
                      <m:t>𝑌</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𝑌</m:t>
                        </m:r>
                      </m:e>
                      <m:sub>
                        <m:r>
                          <a:rPr lang="en-US">
                            <a:latin typeface="Cambria Math" panose="02040503050406030204" pitchFamily="18" charset="0"/>
                          </a:rPr>
                          <m:t>𝑗</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𝑗</m:t>
                        </m:r>
                      </m:sub>
                    </m:sSub>
                    <m:r>
                      <a:rPr lang="en-US">
                        <a:latin typeface="Cambria Math" panose="02040503050406030204" pitchFamily="18" charset="0"/>
                      </a:rPr>
                      <m:t>,</m:t>
                    </m:r>
                    <m:r>
                      <a:rPr lang="en-US">
                        <a:latin typeface="Cambria Math" panose="02040503050406030204" pitchFamily="18" charset="0"/>
                      </a:rPr>
                      <m:t>𝑗</m:t>
                    </m:r>
                    <m:r>
                      <a:rPr lang="en-US">
                        <a:latin typeface="Cambria Math" panose="02040503050406030204" pitchFamily="18" charset="0"/>
                      </a:rPr>
                      <m:t>∈</m:t>
                    </m:r>
                    <m:r>
                      <a:rPr lang="en-US">
                        <a:latin typeface="Cambria Math" panose="02040503050406030204" pitchFamily="18" charset="0"/>
                      </a:rPr>
                      <m:t>𝒥</m:t>
                    </m:r>
                    <m:r>
                      <a:rPr lang="en-US">
                        <a:latin typeface="Cambria Math" panose="02040503050406030204" pitchFamily="18" charset="0"/>
                      </a:rPr>
                      <m:t>)</m:t>
                    </m:r>
                  </m:oMath>
                </a14:m>
                <a:r>
                  <a:rPr lang="en-US" dirty="0"/>
                  <a:t>, where </a:t>
                </a:r>
                <a14:m>
                  <m:oMath xmlns:m="http://schemas.openxmlformats.org/officeDocument/2006/math">
                    <m:r>
                      <a:rPr lang="en-US">
                        <a:latin typeface="Cambria Math" panose="02040503050406030204" pitchFamily="18" charset="0"/>
                      </a:rPr>
                      <m:t>𝒥</m:t>
                    </m:r>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a:latin typeface="Cambria Math" panose="02040503050406030204" pitchFamily="18" charset="0"/>
                          </a:rPr>
                          <m:t>𝑗</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𝑎</m:t>
                            </m:r>
                          </m:e>
                          <m:sub>
                            <m:r>
                              <a:rPr lang="en-US">
                                <a:latin typeface="Cambria Math" panose="02040503050406030204" pitchFamily="18" charset="0"/>
                              </a:rPr>
                              <m:t>𝑘</m:t>
                            </m:r>
                            <m:r>
                              <a:rPr lang="en-US">
                                <a:latin typeface="Cambria Math" panose="02040503050406030204" pitchFamily="18" charset="0"/>
                              </a:rPr>
                              <m:t>,</m:t>
                            </m:r>
                            <m:r>
                              <a:rPr lang="en-US">
                                <a:latin typeface="Cambria Math" panose="02040503050406030204" pitchFamily="18" charset="0"/>
                              </a:rPr>
                              <m:t>𝑗</m:t>
                            </m:r>
                          </m:sub>
                        </m:sSub>
                        <m:r>
                          <a:rPr lang="en-US">
                            <a:latin typeface="Cambria Math" panose="02040503050406030204" pitchFamily="18" charset="0"/>
                          </a:rPr>
                          <m:t>≠⊓</m:t>
                        </m:r>
                      </m:e>
                    </m:d>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means k variables in Y are labeled, and they are correct</a:t>
                </a:r>
              </a:p>
              <a:p>
                <a:endParaRPr lang="en-US" dirty="0"/>
              </a:p>
              <a:p>
                <a:endParaRPr lang="en-US" dirty="0"/>
              </a:p>
              <a:p>
                <a:r>
                  <a:rPr lang="en-US" b="1" dirty="0"/>
                  <a:t>Theorem:</a:t>
                </a:r>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𝐼</m:t>
                        </m:r>
                      </m:e>
                      <m:sub>
                        <m:r>
                          <a:rPr lang="en-US">
                            <a:latin typeface="Cambria Math" panose="02040503050406030204" pitchFamily="18" charset="0"/>
                          </a:rPr>
                          <m:t>𝑘</m:t>
                        </m:r>
                      </m:sub>
                    </m:sSub>
                  </m:oMath>
                </a14:m>
                <a:r>
                  <a:rPr lang="en-US" dirty="0"/>
                  <a:t> is the mutual information between </a:t>
                </a:r>
                <a14:m>
                  <m:oMath xmlns:m="http://schemas.openxmlformats.org/officeDocument/2006/math">
                    <m:r>
                      <a:rPr lang="en-US">
                        <a:latin typeface="Cambria Math" panose="02040503050406030204" pitchFamily="18" charset="0"/>
                      </a:rPr>
                      <m:t>𝑌</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when both </a:t>
                </a:r>
                <a14:m>
                  <m:oMath xmlns:m="http://schemas.openxmlformats.org/officeDocument/2006/math">
                    <m:r>
                      <a:rPr lang="en-US">
                        <a:latin typeface="Cambria Math" panose="02040503050406030204" pitchFamily="18" charset="0"/>
                      </a:rPr>
                      <m:t>𝑌</m:t>
                    </m:r>
                  </m:oMath>
                </a14:m>
                <a:r>
                  <a:rPr lang="en-US" dirty="0"/>
                  <a:t> and the </a:t>
                </a:r>
                <a14:m>
                  <m:oMath xmlns:m="http://schemas.openxmlformats.org/officeDocument/2006/math">
                    <m:r>
                      <a:rPr lang="en-US">
                        <a:latin typeface="Cambria Math" panose="02040503050406030204" pitchFamily="18" charset="0"/>
                      </a:rPr>
                      <m:t>𝑘</m:t>
                    </m:r>
                  </m:oMath>
                </a14:m>
                <a:r>
                  <a:rPr lang="en-US" dirty="0"/>
                  <a:t> variables labeled in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𝐴</m:t>
                        </m:r>
                      </m:e>
                      <m:sub>
                        <m:r>
                          <a:rPr lang="en-US">
                            <a:latin typeface="Cambria Math" panose="02040503050406030204" pitchFamily="18" charset="0"/>
                          </a:rPr>
                          <m:t>𝑘</m:t>
                        </m:r>
                      </m:sub>
                    </m:sSub>
                  </m:oMath>
                </a14:m>
                <a:r>
                  <a:rPr lang="en-US" dirty="0"/>
                  <a:t> follow uniform distributions.</a:t>
                </a:r>
              </a:p>
              <a:p>
                <a:pPr lvl="1"/>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609601" y="1251856"/>
                <a:ext cx="9390558" cy="4484915"/>
              </a:xfrm>
              <a:blipFill>
                <a:blip r:embed="rId4"/>
                <a:stretch>
                  <a:fillRect l="-390" t="-108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02E19AC-1293-46C5-9D0A-7B6891BB54A9}"/>
              </a:ext>
            </a:extLst>
          </p:cNvPr>
          <p:cNvSpPr>
            <a:spLocks noGrp="1"/>
          </p:cNvSpPr>
          <p:nvPr>
            <p:ph type="sldNum" sz="quarter" idx="11"/>
          </p:nvPr>
        </p:nvSpPr>
        <p:spPr/>
        <p:txBody>
          <a:bodyPr/>
          <a:lstStyle/>
          <a:p>
            <a:fld id="{BDF588C3-71D6-5D45-B118-1C664482E1C2}" type="slidenum">
              <a:rPr lang="en-US" smtClean="0"/>
              <a:t>65</a:t>
            </a:fld>
            <a:endParaRPr lang="en-US"/>
          </a:p>
        </p:txBody>
      </p:sp>
    </p:spTree>
    <p:extLst>
      <p:ext uri="{BB962C8B-B14F-4D97-AF65-F5344CB8AC3E}">
        <p14:creationId xmlns:p14="http://schemas.microsoft.com/office/powerpoint/2010/main" val="354332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rgbClr val="FAE1AF"/>
          </a:solidFill>
          <a:ln w="19050">
            <a:solidFill>
              <a:srgbClr val="A7001B"/>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p:txBody>
          <a:bodyPr/>
          <a:lstStyle/>
          <a:p>
            <a:r>
              <a:rPr lang="en-US" dirty="0"/>
              <a:t>Natural Language Understanding</a:t>
            </a:r>
          </a:p>
        </p:txBody>
      </p:sp>
      <p:sp>
        <p:nvSpPr>
          <p:cNvPr id="830467" name="Rectangle 3"/>
          <p:cNvSpPr>
            <a:spLocks noGrp="1" noChangeArrowheads="1"/>
          </p:cNvSpPr>
          <p:nvPr>
            <p:ph idx="1"/>
          </p:nvPr>
        </p:nvSpPr>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pPr marL="457200" lvl="1" indent="0">
              <a:buNone/>
            </a:pP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cxnSp>
        <p:nvCxnSpPr>
          <p:cNvPr id="6" name="Straight Connector 5"/>
          <p:cNvCxnSpPr/>
          <p:nvPr/>
        </p:nvCxnSpPr>
        <p:spPr>
          <a:xfrm>
            <a:off x="6096000" y="2725408"/>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p:txBody>
          <a:bodyPr/>
          <a:lstStyle/>
          <a:p>
            <a:fld id="{BDF588C3-71D6-5D45-B118-1C664482E1C2}" type="slidenum">
              <a:rPr lang="en-US" smtClean="0"/>
              <a:t>7</a:t>
            </a:fld>
            <a:endParaRPr lang="en-US"/>
          </a:p>
        </p:txBody>
      </p: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8</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rgbClr val="FFFFCC"/>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marL="609585" defTabSz="1219170">
              <a:buClr>
                <a:srgbClr val="000000"/>
              </a:buClr>
            </a:pP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marL="609585" defTabSz="1219170">
              <a:buClr>
                <a:srgbClr val="000000"/>
              </a:buClr>
            </a:pPr>
            <a:r>
              <a:rPr lang="en-US" sz="2000" kern="0" dirty="0">
                <a:solidFill>
                  <a:srgbClr val="000000"/>
                </a:solidFill>
                <a:latin typeface="Ubuntu Mono"/>
                <a:ea typeface="Ubuntu Mono"/>
                <a:cs typeface="Ubuntu Mono"/>
                <a:sym typeface="Ubuntu Mono"/>
              </a:rPr>
              <a:t>∀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marL="609585" defTabSz="1219170">
              <a:buClr>
                <a:srgbClr val="000000"/>
              </a:buClr>
              <a:buSzPts val="1100"/>
            </a:pP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sym typeface="Wingdings" panose="05000000000000000000" pitchFamily="2" charset="2"/>
              </a:rPr>
              <a:t>Don’t worry, you can still use neural embeddings for the predicates and functions…</a:t>
            </a:r>
          </a:p>
          <a:p>
            <a:r>
              <a:rPr lang="en-US" kern="0" dirty="0">
                <a:sym typeface="Wingdings" panose="05000000000000000000" pitchFamily="2" charset="2"/>
              </a:rPr>
              <a:t>But this abstraction shows that we need to incorporate declarative constraints…</a:t>
            </a:r>
          </a:p>
          <a:p>
            <a:pPr marL="457200" lvl="1" indent="0">
              <a:buFont typeface="Wingdings" charset="2"/>
              <a:buNone/>
            </a:pPr>
            <a:endParaRPr lang="en-US" kern="0" dirty="0"/>
          </a:p>
          <a:p>
            <a:pPr marL="0" indent="0">
              <a:buFont typeface="Wingdings" charset="2"/>
              <a:buNone/>
            </a:pPr>
            <a:endParaRPr lang="en-US" kern="0" dirty="0"/>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9244953" cy="4484915"/>
          </a:xfrm>
        </p:spPr>
        <p:txBody>
          <a:bodyPr/>
          <a:lstStyle/>
          <a:p>
            <a:r>
              <a:rPr lang="en-US" dirty="0"/>
              <a:t>Some people think that </a:t>
            </a:r>
            <a:r>
              <a:rPr lang="en-US" b="1" dirty="0"/>
              <a:t>symbols</a:t>
            </a:r>
            <a:r>
              <a:rPr lang="en-US" dirty="0"/>
              <a:t> are an evil invention of old AI people. </a:t>
            </a:r>
          </a:p>
          <a:p>
            <a:r>
              <a:rPr lang="en-US" dirty="0"/>
              <a:t>It’s not.</a:t>
            </a:r>
          </a:p>
          <a:p>
            <a:r>
              <a:rPr lang="en-US" dirty="0"/>
              <a:t>Language is a symbolic system</a:t>
            </a:r>
          </a:p>
          <a:p>
            <a:pPr lvl="1"/>
            <a:r>
              <a:rPr lang="en-US" dirty="0"/>
              <a:t>Table is a collection of things in world.</a:t>
            </a:r>
          </a:p>
          <a:p>
            <a:r>
              <a:rPr lang="en-US" dirty="0"/>
              <a:t>Even though we communicate via speech, gestures, writing, which are continuous, symbols are the invariants of this communication.  </a:t>
            </a:r>
          </a:p>
          <a:p>
            <a:endParaRPr lang="en-US" dirty="0"/>
          </a:p>
          <a:p>
            <a:pPr lvl="1"/>
            <a:r>
              <a:rPr lang="en-US" dirty="0"/>
              <a:t>Harari: Language – the ability to assign symbols to “things” and “reason” about them is key to human cognitive revolution</a:t>
            </a:r>
          </a:p>
          <a:p>
            <a:pPr lvl="1"/>
            <a:r>
              <a:rPr lang="en-US" dirty="0" err="1"/>
              <a:t>Kripke</a:t>
            </a:r>
            <a:r>
              <a:rPr lang="en-US" dirty="0"/>
              <a:t>: “Naming” things is key to communication and to cognition</a:t>
            </a:r>
          </a:p>
          <a:p>
            <a:pPr lvl="1"/>
            <a:r>
              <a:rPr lang="en-US"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9</a:t>
            </a:fld>
            <a:endParaRPr lang="en-US"/>
          </a:p>
        </p:txBody>
      </p:sp>
      <p:pic>
        <p:nvPicPr>
          <p:cNvPr id="5" name="Picture 4">
            <a:extLst>
              <a:ext uri="{FF2B5EF4-FFF2-40B4-BE49-F238E27FC236}">
                <a16:creationId xmlns:a16="http://schemas.microsoft.com/office/drawing/2014/main" id="{B70A932A-103D-4E1B-9662-D2A25E550DFC}"/>
              </a:ext>
            </a:extLst>
          </p:cNvPr>
          <p:cNvPicPr>
            <a:picLocks noChangeAspect="1"/>
          </p:cNvPicPr>
          <p:nvPr/>
        </p:nvPicPr>
        <p:blipFill rotWithShape="1">
          <a:blip r:embed="rId2"/>
          <a:srcRect l="11002" r="25529" b="1764"/>
          <a:stretch/>
        </p:blipFill>
        <p:spPr>
          <a:xfrm rot="710386">
            <a:off x="9491206" y="2327910"/>
            <a:ext cx="1795272" cy="1998736"/>
          </a:xfrm>
          <a:prstGeom prst="rect">
            <a:avLst/>
          </a:prstGeom>
          <a:effectLst>
            <a:softEdge rad="0"/>
          </a:effectLst>
        </p:spPr>
      </p:pic>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9896">
            <a:off x="9927676" y="4365335"/>
            <a:ext cx="1192294" cy="1706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768623">
            <a:off x="8229892" y="5185711"/>
            <a:ext cx="1047624" cy="1463040"/>
          </a:xfrm>
          <a:prstGeom prst="rect">
            <a:avLst/>
          </a:prstGeom>
          <a:ln>
            <a:solidFill>
              <a:schemeClr val="tx1"/>
            </a:solidFill>
          </a:ln>
        </p:spPr>
      </p:pic>
    </p:spTree>
    <p:extLst>
      <p:ext uri="{BB962C8B-B14F-4D97-AF65-F5344CB8AC3E}">
        <p14:creationId xmlns:p14="http://schemas.microsoft.com/office/powerpoint/2010/main" val="39984382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71129</TotalTime>
  <Words>7876</Words>
  <Application>Microsoft Office PowerPoint</Application>
  <PresentationFormat>Widescreen</PresentationFormat>
  <Paragraphs>1130</Paragraphs>
  <Slides>65</Slides>
  <Notes>37</Notes>
  <HiddenSlides>2</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65</vt:i4>
      </vt:variant>
    </vt:vector>
  </HeadingPairs>
  <TitlesOfParts>
    <vt:vector size="84" baseType="lpstr">
      <vt:lpstr>Arial</vt:lpstr>
      <vt:lpstr>Calibri</vt:lpstr>
      <vt:lpstr>Cambria</vt:lpstr>
      <vt:lpstr>Cambria Math</vt:lpstr>
      <vt:lpstr>Century Gothic</vt:lpstr>
      <vt:lpstr>cmmi10</vt:lpstr>
      <vt:lpstr>cmsy10</vt:lpstr>
      <vt:lpstr>Courier</vt:lpstr>
      <vt:lpstr>Courier New</vt:lpstr>
      <vt:lpstr>Google Sans</vt:lpstr>
      <vt:lpstr>Helvetica Light</vt:lpstr>
      <vt:lpstr>Helvetica Neue</vt:lpstr>
      <vt:lpstr>Noto Sans Symbols</vt:lpstr>
      <vt:lpstr>Symbol</vt:lpstr>
      <vt:lpstr>Times</vt:lpstr>
      <vt:lpstr>Times New Roman</vt:lpstr>
      <vt:lpstr>Ubuntu Mono</vt:lpstr>
      <vt:lpstr>Wingdings</vt:lpstr>
      <vt:lpstr>vasin_CCG</vt:lpstr>
      <vt:lpstr>It’s Time to Reason </vt:lpstr>
      <vt:lpstr>Cognitive Computation Group: What We Do</vt:lpstr>
      <vt:lpstr>SHRDLU (Terry Winograd, 1968)</vt:lpstr>
      <vt:lpstr>Communication (CwC Project, 2017-2020)</vt:lpstr>
      <vt:lpstr>Communication (CwC Project, 2017-2020)</vt:lpstr>
      <vt:lpstr>Nice to Meet You</vt:lpstr>
      <vt:lpstr>Natural Language Understanding</vt:lpstr>
      <vt:lpstr>Let’s Talk about Dinner</vt:lpstr>
      <vt:lpstr>Symbolic Reasoning?</vt:lpstr>
      <vt:lpstr>Aristotle’s Logic https://www.famousscientists.org/aristotle/</vt:lpstr>
      <vt:lpstr>Key Challenges to NLU Researchers</vt:lpstr>
      <vt:lpstr>Are We Doing Any Reasoning in NLP Today? </vt:lpstr>
      <vt:lpstr>A Scientific QA Example [Shah et al. In Submission]</vt:lpstr>
      <vt:lpstr>It’s Time to Reason: </vt:lpstr>
      <vt:lpstr>Reasoning about Time and Events</vt:lpstr>
      <vt:lpstr>Two Events</vt:lpstr>
      <vt:lpstr>Two Events</vt:lpstr>
      <vt:lpstr>Two Events</vt:lpstr>
      <vt:lpstr>Time and Events [Ning et al. *SEM’2018; ACL’18, EMNLP’18, EMNLP’19]</vt:lpstr>
      <vt:lpstr>Constrained Conditional Models [Abductive Reasoning; Chang et al.’12]</vt:lpstr>
      <vt:lpstr>A Revolution in Temporal Reasoning</vt:lpstr>
      <vt:lpstr>Multi-Axis View of Events [ACL’18]</vt:lpstr>
      <vt:lpstr>TemProb: Temporal Relation Probabilistic Knowledge Base</vt:lpstr>
      <vt:lpstr>Event distributions Support Temporal Relations</vt:lpstr>
      <vt:lpstr>Event distributions from TemProb</vt:lpstr>
      <vt:lpstr>A Revolution in Temporal Reasoning</vt:lpstr>
      <vt:lpstr>Putting it all together: A Neural Approach</vt:lpstr>
      <vt:lpstr>Putting it all together: A Neural Approach</vt:lpstr>
      <vt:lpstr>Putting it all together: A Neural Approach</vt:lpstr>
      <vt:lpstr>Putting it all together: A Neural Approach</vt:lpstr>
      <vt:lpstr>Putting it all together: A Neural Approach</vt:lpstr>
      <vt:lpstr>Putting it all together: A Neural Approach</vt:lpstr>
      <vt:lpstr>Inducing Semantics </vt:lpstr>
      <vt:lpstr>Incidental Supervision &amp; Reasoning</vt:lpstr>
      <vt:lpstr>Events and Time: How to Supervise? </vt:lpstr>
      <vt:lpstr>Information Theoretic Measure of New Label’s Benefit</vt:lpstr>
      <vt:lpstr>Partial or complete, that’s the question [Ning et a. NAACL’19]</vt:lpstr>
      <vt:lpstr>It’s Time to Reason: </vt:lpstr>
      <vt:lpstr>Temporal Common Sense [EMNLP’19 + In Submision]</vt:lpstr>
      <vt:lpstr>Temporal Common Sense</vt:lpstr>
      <vt:lpstr>Temporal Common Sense</vt:lpstr>
      <vt:lpstr>Temporal Common Sense</vt:lpstr>
      <vt:lpstr>Temporal Common Sense</vt:lpstr>
      <vt:lpstr>MC-TACO🌮: A Temporal Commonsense Dataset [Zhou et al. EMNLP’19]</vt:lpstr>
      <vt:lpstr>Results: We are Far (from where we want to be)</vt:lpstr>
      <vt:lpstr>MC-TACO🌮: A Temporal Commonsense Dataset [Zhou et al. EMNLP’19]</vt:lpstr>
      <vt:lpstr>Acquiring Temporal Commonsense</vt:lpstr>
      <vt:lpstr>(1) Contextual Modeling</vt:lpstr>
      <vt:lpstr>(2) Joint Modeling </vt:lpstr>
      <vt:lpstr>Evaluation: Embedding space</vt:lpstr>
      <vt:lpstr>What Do We Know?</vt:lpstr>
      <vt:lpstr>It’s Time to Reason: </vt:lpstr>
      <vt:lpstr>Some questions to my Sports’ Assistant</vt:lpstr>
      <vt:lpstr>Decomposition for Reasoning about Text[Gupta et al. ICLR’20]</vt:lpstr>
      <vt:lpstr>QA via Inference over Semantic Graphs [Khashabi et. al AAAI’18] </vt:lpstr>
      <vt:lpstr>CliffsNotes </vt:lpstr>
      <vt:lpstr>Conclusion</vt:lpstr>
      <vt:lpstr>End</vt:lpstr>
      <vt:lpstr>Incidental Supervision &amp; Reasoning</vt:lpstr>
      <vt:lpstr>Motivation</vt:lpstr>
      <vt:lpstr>Partial or complete, that’s the question [NAACL’19]</vt:lpstr>
      <vt:lpstr>Structure</vt:lpstr>
      <vt:lpstr>Diminishing Return of New Labels</vt:lpstr>
      <vt:lpstr>Improvement Consistent With Tightness Analysis By I_k</vt:lpstr>
      <vt:lpstr>What is I_k Actually?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926</cp:revision>
  <dcterms:created xsi:type="dcterms:W3CDTF">2017-10-04T15:10:59Z</dcterms:created>
  <dcterms:modified xsi:type="dcterms:W3CDTF">2020-03-28T15:10:44Z</dcterms:modified>
</cp:coreProperties>
</file>