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9.xml" ContentType="application/vnd.openxmlformats-officedocument.presentationml.notesSlide+xml"/>
  <Override PartName="/ppt/tags/tag8.xml" ContentType="application/vnd.openxmlformats-officedocument.presentationml.tags+xml"/>
  <Override PartName="/ppt/charts/chart6.xml" ContentType="application/vnd.openxmlformats-officedocument.drawingml.chart+xml"/>
  <Override PartName="/ppt/drawings/drawing1.xml" ContentType="application/vnd.openxmlformats-officedocument.drawingml.chartshapes+xml"/>
  <Override PartName="/ppt/tags/tag9.xml" ContentType="application/vnd.openxmlformats-officedocument.presentationml.tags+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73" r:id="rId2"/>
    <p:sldMasterId id="2147484248" r:id="rId3"/>
    <p:sldMasterId id="2147484272" r:id="rId4"/>
  </p:sldMasterIdLst>
  <p:notesMasterIdLst>
    <p:notesMasterId r:id="rId77"/>
  </p:notesMasterIdLst>
  <p:handoutMasterIdLst>
    <p:handoutMasterId r:id="rId78"/>
  </p:handoutMasterIdLst>
  <p:sldIdLst>
    <p:sldId id="256" r:id="rId5"/>
    <p:sldId id="859" r:id="rId6"/>
    <p:sldId id="860" r:id="rId7"/>
    <p:sldId id="862" r:id="rId8"/>
    <p:sldId id="863" r:id="rId9"/>
    <p:sldId id="821" r:id="rId10"/>
    <p:sldId id="873" r:id="rId11"/>
    <p:sldId id="874" r:id="rId12"/>
    <p:sldId id="875" r:id="rId13"/>
    <p:sldId id="882" r:id="rId14"/>
    <p:sldId id="883" r:id="rId15"/>
    <p:sldId id="885" r:id="rId16"/>
    <p:sldId id="952" r:id="rId17"/>
    <p:sldId id="953" r:id="rId18"/>
    <p:sldId id="954" r:id="rId19"/>
    <p:sldId id="955" r:id="rId20"/>
    <p:sldId id="956" r:id="rId21"/>
    <p:sldId id="957" r:id="rId22"/>
    <p:sldId id="958" r:id="rId23"/>
    <p:sldId id="959" r:id="rId24"/>
    <p:sldId id="886" r:id="rId25"/>
    <p:sldId id="887" r:id="rId26"/>
    <p:sldId id="888" r:id="rId27"/>
    <p:sldId id="891" r:id="rId28"/>
    <p:sldId id="945" r:id="rId29"/>
    <p:sldId id="557" r:id="rId30"/>
    <p:sldId id="950" r:id="rId31"/>
    <p:sldId id="823" r:id="rId32"/>
    <p:sldId id="824" r:id="rId33"/>
    <p:sldId id="825" r:id="rId34"/>
    <p:sldId id="826" r:id="rId35"/>
    <p:sldId id="864" r:id="rId36"/>
    <p:sldId id="865" r:id="rId37"/>
    <p:sldId id="866" r:id="rId38"/>
    <p:sldId id="868" r:id="rId39"/>
    <p:sldId id="869" r:id="rId40"/>
    <p:sldId id="870" r:id="rId41"/>
    <p:sldId id="951" r:id="rId42"/>
    <p:sldId id="871" r:id="rId43"/>
    <p:sldId id="872" r:id="rId44"/>
    <p:sldId id="946" r:id="rId45"/>
    <p:sldId id="943" r:id="rId46"/>
    <p:sldId id="897" r:id="rId47"/>
    <p:sldId id="944" r:id="rId48"/>
    <p:sldId id="903" r:id="rId49"/>
    <p:sldId id="904" r:id="rId50"/>
    <p:sldId id="905" r:id="rId51"/>
    <p:sldId id="906" r:id="rId52"/>
    <p:sldId id="907" r:id="rId53"/>
    <p:sldId id="908" r:id="rId54"/>
    <p:sldId id="911" r:id="rId55"/>
    <p:sldId id="915" r:id="rId56"/>
    <p:sldId id="916" r:id="rId57"/>
    <p:sldId id="917" r:id="rId58"/>
    <p:sldId id="920" r:id="rId59"/>
    <p:sldId id="922" r:id="rId60"/>
    <p:sldId id="923" r:id="rId61"/>
    <p:sldId id="924" r:id="rId62"/>
    <p:sldId id="925" r:id="rId63"/>
    <p:sldId id="926" r:id="rId64"/>
    <p:sldId id="927" r:id="rId65"/>
    <p:sldId id="929" r:id="rId66"/>
    <p:sldId id="930" r:id="rId67"/>
    <p:sldId id="932" r:id="rId68"/>
    <p:sldId id="935" r:id="rId69"/>
    <p:sldId id="936" r:id="rId70"/>
    <p:sldId id="938" r:id="rId71"/>
    <p:sldId id="939" r:id="rId72"/>
    <p:sldId id="942" r:id="rId73"/>
    <p:sldId id="796" r:id="rId74"/>
    <p:sldId id="947" r:id="rId75"/>
    <p:sldId id="948" r:id="rId76"/>
  </p:sldIdLst>
  <p:sldSz cx="9144000" cy="6858000" type="screen4x3"/>
  <p:notesSz cx="6858000" cy="9144000"/>
  <p:embeddedFontLst>
    <p:embeddedFont>
      <p:font typeface="Tahoma" pitchFamily="34" charset="0"/>
      <p:regular r:id="rId79"/>
      <p:bold r:id="rId80"/>
    </p:embeddedFont>
    <p:embeddedFont>
      <p:font typeface="Cambria Math" pitchFamily="18" charset="0"/>
      <p:regular r:id="rId81"/>
    </p:embeddedFont>
    <p:embeddedFont>
      <p:font typeface="Helvetica" pitchFamily="34" charset="0"/>
      <p:regular r:id="rId82"/>
      <p:bold r:id="rId83"/>
      <p:italic r:id="rId84"/>
      <p:boldItalic r:id="rId85"/>
    </p:embeddedFont>
    <p:embeddedFont>
      <p:font typeface="Georgia" pitchFamily="18" charset="0"/>
      <p:regular r:id="rId86"/>
      <p:bold r:id="rId87"/>
      <p:italic r:id="rId88"/>
      <p:boldItalic r:id="rId89"/>
    </p:embeddedFont>
    <p:embeddedFont>
      <p:font typeface="Arial Unicode MS" pitchFamily="34" charset="-128"/>
      <p:regular r:id="rId90"/>
    </p:embeddedFont>
    <p:embeddedFont>
      <p:font typeface="Tempus Sans ITC" pitchFamily="82" charset="0"/>
      <p:regular r:id="rId91"/>
    </p:embeddedFont>
    <p:embeddedFont>
      <p:font typeface="Century Gothic" pitchFamily="34" charset="0"/>
      <p:regular r:id="rId92"/>
      <p:bold r:id="rId93"/>
      <p:italic r:id="rId94"/>
      <p:boldItalic r:id="rId95"/>
    </p:embeddedFont>
    <p:embeddedFont>
      <p:font typeface="Palatino Linotype" pitchFamily="18" charset="0"/>
      <p:regular r:id="rId96"/>
      <p:bold r:id="rId97"/>
      <p:italic r:id="rId98"/>
      <p:boldItalic r:id="rId99"/>
    </p:embeddedFont>
    <p:embeddedFont>
      <p:font typeface="cmsy10" pitchFamily="34" charset="0"/>
      <p:regular r:id="rId100"/>
    </p:embeddedFont>
    <p:embeddedFont>
      <p:font typeface="cmmi10" pitchFamily="34" charset="0"/>
      <p:regular r:id="rId101"/>
    </p:embeddedFont>
    <p:embeddedFont>
      <p:font typeface="cmr10" pitchFamily="34" charset="0"/>
      <p:regular r:id="rId102"/>
    </p:embeddedFont>
    <p:embeddedFont>
      <p:font typeface="新細明體" pitchFamily="18" charset="-120"/>
      <p:regular r:id="rId103"/>
    </p:embeddedFont>
    <p:embeddedFont>
      <p:font typeface="Andalus" pitchFamily="18" charset="-78"/>
      <p:regular r:id="rId104"/>
    </p:embeddedFont>
    <p:embeddedFont>
      <p:font typeface="Calibri" pitchFamily="34" charset="0"/>
      <p:regular r:id="rId105"/>
      <p:bold r:id="rId106"/>
      <p:italic r:id="rId107"/>
      <p:boldItalic r:id="rId108"/>
    </p:embeddedFont>
  </p:embeddedFontLst>
  <p:custDataLst>
    <p:tags r:id="rId10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FF9933"/>
    <a:srgbClr val="FFFFCC"/>
    <a:srgbClr val="FFFF99"/>
    <a:srgbClr val="008000"/>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9" autoAdjust="0"/>
    <p:restoredTop sz="90084" autoAdjust="0"/>
  </p:normalViewPr>
  <p:slideViewPr>
    <p:cSldViewPr>
      <p:cViewPr>
        <p:scale>
          <a:sx n="60" d="100"/>
          <a:sy n="60" d="100"/>
        </p:scale>
        <p:origin x="-163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6.fntdata"/><Relationship Id="rId89" Type="http://schemas.openxmlformats.org/officeDocument/2006/relationships/font" Target="fonts/font11.fntdata"/><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font" Target="fonts/font29.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font" Target="fonts/font1.fntdata"/><Relationship Id="rId87" Type="http://schemas.openxmlformats.org/officeDocument/2006/relationships/font" Target="fonts/font9.fntdata"/><Relationship Id="rId102" Type="http://schemas.openxmlformats.org/officeDocument/2006/relationships/font" Target="fonts/font24.fntdata"/><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font" Target="fonts/font1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100" Type="http://schemas.openxmlformats.org/officeDocument/2006/relationships/font" Target="fonts/font22.fntdata"/><Relationship Id="rId105" Type="http://schemas.openxmlformats.org/officeDocument/2006/relationships/font" Target="fonts/font27.fntdata"/><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25.fntdata"/><Relationship Id="rId108" Type="http://schemas.openxmlformats.org/officeDocument/2006/relationships/font" Target="fonts/font3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2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gs" Target="tags/tag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9.fntdata"/><Relationship Id="rId104" Type="http://schemas.openxmlformats.org/officeDocument/2006/relationships/font" Target="fonts/font26.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62547968"/>
        <c:axId val="162549760"/>
      </c:lineChart>
      <c:catAx>
        <c:axId val="162547968"/>
        <c:scaling>
          <c:orientation val="minMax"/>
        </c:scaling>
        <c:delete val="0"/>
        <c:axPos val="b"/>
        <c:numFmt formatCode="General" sourceLinked="1"/>
        <c:majorTickMark val="out"/>
        <c:minorTickMark val="none"/>
        <c:tickLblPos val="nextTo"/>
        <c:spPr>
          <a:ln w="12700">
            <a:solidFill>
              <a:srgbClr val="002060"/>
            </a:solidFill>
          </a:ln>
        </c:spPr>
        <c:crossAx val="162549760"/>
        <c:crosses val="autoZero"/>
        <c:auto val="1"/>
        <c:lblAlgn val="ctr"/>
        <c:lblOffset val="100"/>
        <c:tickLblSkip val="10"/>
        <c:tickMarkSkip val="10"/>
        <c:noMultiLvlLbl val="0"/>
      </c:catAx>
      <c:valAx>
        <c:axId val="162549760"/>
        <c:scaling>
          <c:orientation val="minMax"/>
        </c:scaling>
        <c:delete val="0"/>
        <c:axPos val="l"/>
        <c:majorGridlines/>
        <c:numFmt formatCode="General" sourceLinked="1"/>
        <c:majorTickMark val="out"/>
        <c:minorTickMark val="none"/>
        <c:tickLblPos val="nextTo"/>
        <c:crossAx val="162547968"/>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62999296"/>
        <c:axId val="163001088"/>
      </c:lineChart>
      <c:catAx>
        <c:axId val="162999296"/>
        <c:scaling>
          <c:orientation val="minMax"/>
        </c:scaling>
        <c:delete val="0"/>
        <c:axPos val="b"/>
        <c:numFmt formatCode="General" sourceLinked="1"/>
        <c:majorTickMark val="out"/>
        <c:minorTickMark val="none"/>
        <c:tickLblPos val="nextTo"/>
        <c:spPr>
          <a:ln w="12700">
            <a:solidFill>
              <a:srgbClr val="002060"/>
            </a:solidFill>
          </a:ln>
        </c:spPr>
        <c:crossAx val="163001088"/>
        <c:crosses val="autoZero"/>
        <c:auto val="1"/>
        <c:lblAlgn val="ctr"/>
        <c:lblOffset val="100"/>
        <c:tickLblSkip val="10"/>
        <c:tickMarkSkip val="10"/>
        <c:noMultiLvlLbl val="0"/>
      </c:catAx>
      <c:valAx>
        <c:axId val="163001088"/>
        <c:scaling>
          <c:orientation val="minMax"/>
        </c:scaling>
        <c:delete val="0"/>
        <c:axPos val="l"/>
        <c:majorGridlines/>
        <c:numFmt formatCode="General" sourceLinked="1"/>
        <c:majorTickMark val="out"/>
        <c:minorTickMark val="none"/>
        <c:tickLblPos val="nextTo"/>
        <c:crossAx val="162999296"/>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SRL structures</c:v>
                </c:pt>
              </c:strCache>
            </c:strRef>
          </c:tx>
          <c:spPr>
            <a:ln w="38100">
              <a:solidFill>
                <a:srgbClr val="FF000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26421</c:v>
                </c:pt>
                <c:pt idx="1">
                  <c:v>166843</c:v>
                </c:pt>
                <c:pt idx="2">
                  <c:v>139339</c:v>
                </c:pt>
                <c:pt idx="3">
                  <c:v>68974</c:v>
                </c:pt>
                <c:pt idx="4">
                  <c:v>21768</c:v>
                </c:pt>
                <c:pt idx="5">
                  <c:v>4634</c:v>
                </c:pt>
                <c:pt idx="6">
                  <c:v>795</c:v>
                </c:pt>
                <c:pt idx="7">
                  <c:v>119</c:v>
                </c:pt>
              </c:numCache>
            </c:numRef>
          </c:val>
          <c:smooth val="0"/>
        </c:ser>
        <c:ser>
          <c:idx val="1"/>
          <c:order val="1"/>
          <c:tx>
            <c:strRef>
              <c:f>Sheet1!$C$1</c:f>
              <c:strCache>
                <c:ptCount val="1"/>
                <c:pt idx="0">
                  <c:v>Number of unique SRL structures</c:v>
                </c:pt>
              </c:strCache>
            </c:strRef>
          </c:tx>
          <c:spPr>
            <a:ln w="38100">
              <a:solidFill>
                <a:srgbClr val="00206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21</c:v>
                </c:pt>
                <c:pt idx="1">
                  <c:v>261</c:v>
                </c:pt>
                <c:pt idx="2">
                  <c:v>1683</c:v>
                </c:pt>
                <c:pt idx="3">
                  <c:v>7070</c:v>
                </c:pt>
                <c:pt idx="4">
                  <c:v>9725</c:v>
                </c:pt>
                <c:pt idx="5">
                  <c:v>4109</c:v>
                </c:pt>
                <c:pt idx="6">
                  <c:v>780</c:v>
                </c:pt>
                <c:pt idx="7">
                  <c:v>117</c:v>
                </c:pt>
              </c:numCache>
            </c:numRef>
          </c:val>
          <c:smooth val="0"/>
        </c:ser>
        <c:dLbls>
          <c:showLegendKey val="0"/>
          <c:showVal val="0"/>
          <c:showCatName val="0"/>
          <c:showSerName val="0"/>
          <c:showPercent val="0"/>
          <c:showBubbleSize val="0"/>
        </c:dLbls>
        <c:marker val="1"/>
        <c:smooth val="0"/>
        <c:axId val="163119104"/>
        <c:axId val="163120640"/>
      </c:lineChart>
      <c:catAx>
        <c:axId val="163119104"/>
        <c:scaling>
          <c:orientation val="minMax"/>
        </c:scaling>
        <c:delete val="0"/>
        <c:axPos val="b"/>
        <c:numFmt formatCode="General" sourceLinked="1"/>
        <c:majorTickMark val="out"/>
        <c:minorTickMark val="none"/>
        <c:tickLblPos val="nextTo"/>
        <c:spPr>
          <a:ln w="12700">
            <a:solidFill>
              <a:srgbClr val="002060"/>
            </a:solidFill>
          </a:ln>
        </c:spPr>
        <c:crossAx val="163120640"/>
        <c:crosses val="autoZero"/>
        <c:auto val="1"/>
        <c:lblAlgn val="ctr"/>
        <c:lblOffset val="100"/>
        <c:tickLblSkip val="1"/>
        <c:tickMarkSkip val="1"/>
        <c:noMultiLvlLbl val="0"/>
      </c:catAx>
      <c:valAx>
        <c:axId val="163120640"/>
        <c:scaling>
          <c:orientation val="minMax"/>
        </c:scaling>
        <c:delete val="0"/>
        <c:axPos val="l"/>
        <c:majorGridlines/>
        <c:numFmt formatCode="General" sourceLinked="1"/>
        <c:majorTickMark val="out"/>
        <c:minorTickMark val="none"/>
        <c:tickLblPos val="nextTo"/>
        <c:crossAx val="163119104"/>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63197696"/>
        <c:axId val="163199232"/>
      </c:lineChart>
      <c:catAx>
        <c:axId val="163197696"/>
        <c:scaling>
          <c:orientation val="minMax"/>
        </c:scaling>
        <c:delete val="0"/>
        <c:axPos val="b"/>
        <c:numFmt formatCode="General" sourceLinked="1"/>
        <c:majorTickMark val="out"/>
        <c:minorTickMark val="none"/>
        <c:tickLblPos val="nextTo"/>
        <c:spPr>
          <a:ln w="12700">
            <a:solidFill>
              <a:srgbClr val="002060"/>
            </a:solidFill>
          </a:ln>
        </c:spPr>
        <c:crossAx val="163199232"/>
        <c:crosses val="autoZero"/>
        <c:auto val="1"/>
        <c:lblAlgn val="ctr"/>
        <c:lblOffset val="100"/>
        <c:tickLblSkip val="10"/>
        <c:tickMarkSkip val="10"/>
        <c:noMultiLvlLbl val="0"/>
      </c:catAx>
      <c:valAx>
        <c:axId val="163199232"/>
        <c:scaling>
          <c:orientation val="minMax"/>
        </c:scaling>
        <c:delete val="0"/>
        <c:axPos val="l"/>
        <c:majorGridlines/>
        <c:numFmt formatCode="General" sourceLinked="1"/>
        <c:majorTickMark val="out"/>
        <c:minorTickMark val="none"/>
        <c:tickLblPos val="nextTo"/>
        <c:crossAx val="163197696"/>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64085760"/>
        <c:axId val="164087296"/>
      </c:lineChart>
      <c:catAx>
        <c:axId val="164085760"/>
        <c:scaling>
          <c:orientation val="minMax"/>
        </c:scaling>
        <c:delete val="0"/>
        <c:axPos val="b"/>
        <c:numFmt formatCode="General" sourceLinked="1"/>
        <c:majorTickMark val="out"/>
        <c:minorTickMark val="none"/>
        <c:tickLblPos val="nextTo"/>
        <c:spPr>
          <a:ln w="12700">
            <a:solidFill>
              <a:srgbClr val="002060"/>
            </a:solidFill>
          </a:ln>
        </c:spPr>
        <c:crossAx val="164087296"/>
        <c:crosses val="autoZero"/>
        <c:auto val="1"/>
        <c:lblAlgn val="ctr"/>
        <c:lblOffset val="100"/>
        <c:tickLblSkip val="10"/>
        <c:tickMarkSkip val="10"/>
        <c:noMultiLvlLbl val="0"/>
      </c:catAx>
      <c:valAx>
        <c:axId val="164087296"/>
        <c:scaling>
          <c:orientation val="minMax"/>
        </c:scaling>
        <c:delete val="0"/>
        <c:axPos val="l"/>
        <c:majorGridlines/>
        <c:numFmt formatCode="General" sourceLinked="1"/>
        <c:majorTickMark val="out"/>
        <c:minorTickMark val="none"/>
        <c:tickLblPos val="nextTo"/>
        <c:crossAx val="164085760"/>
        <c:crosses val="autoZero"/>
        <c:crossBetween val="between"/>
        <c:dispUnits>
          <c:builtInUnit val="thousands"/>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spPr>
    <a:ln w="28575">
      <a:solidFill>
        <a:srgbClr val="FF9933"/>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71E-2"/>
          <c:y val="9.814896088808571E-2"/>
          <c:w val="0.90130364414073039"/>
          <c:h val="0.64731342202914288"/>
        </c:manualLayout>
      </c:layout>
      <c:barChart>
        <c:barDir val="col"/>
        <c:grouping val="clustered"/>
        <c:varyColors val="0"/>
        <c:ser>
          <c:idx val="0"/>
          <c:order val="0"/>
          <c:tx>
            <c:strRef>
              <c:f>Sheet1!$B$1</c:f>
              <c:strCache>
                <c:ptCount val="1"/>
                <c:pt idx="0">
                  <c:v>Speedup</c:v>
                </c:pt>
              </c:strCache>
            </c:strRef>
          </c:tx>
          <c:invertIfNegative val="0"/>
          <c:dPt>
            <c:idx val="0"/>
            <c:invertIfNegative val="0"/>
            <c:bubble3D val="0"/>
            <c:spPr>
              <a:solidFill>
                <a:srgbClr val="FF0000"/>
              </a:solidFill>
              <a:ln>
                <a:prstDash val="dash"/>
              </a:ln>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6"/>
            <c:invertIfNegative val="0"/>
            <c:bubble3D val="0"/>
            <c:spPr>
              <a:solidFill>
                <a:srgbClr val="FF0000"/>
              </a:solidFill>
            </c:spPr>
          </c:dPt>
          <c:dPt>
            <c:idx val="7"/>
            <c:invertIfNegative val="0"/>
            <c:bubble3D val="0"/>
            <c:spPr>
              <a:solidFill>
                <a:srgbClr val="0070C0"/>
              </a:solidFill>
            </c:spPr>
          </c:dPt>
          <c:dPt>
            <c:idx val="8"/>
            <c:invertIfNegative val="0"/>
            <c:bubble3D val="0"/>
            <c:spPr>
              <a:solidFill>
                <a:srgbClr val="0070C0"/>
              </a:solidFill>
            </c:spPr>
          </c:dPt>
          <c:dPt>
            <c:idx val="9"/>
            <c:invertIfNegative val="0"/>
            <c:bubble3D val="0"/>
            <c:spPr>
              <a:solidFill>
                <a:srgbClr val="0070C0"/>
              </a:solidFill>
            </c:spPr>
          </c:dPt>
          <c:dPt>
            <c:idx val="10"/>
            <c:invertIfNegative val="0"/>
            <c:bubble3D val="0"/>
            <c:spPr>
              <a:solidFill>
                <a:srgbClr val="0070C0"/>
              </a:solidFill>
            </c:spPr>
          </c:dPt>
          <c:cat>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cat>
          <c:val>
            <c:numRef>
              <c:f>Sheet1!$B$2:$B$12</c:f>
              <c:numCache>
                <c:formatCode>General</c:formatCode>
                <c:ptCount val="11"/>
                <c:pt idx="0">
                  <c:v>1</c:v>
                </c:pt>
                <c:pt idx="1">
                  <c:v>2.44</c:v>
                </c:pt>
                <c:pt idx="2">
                  <c:v>2.1800000000000002</c:v>
                </c:pt>
                <c:pt idx="3">
                  <c:v>2.5</c:v>
                </c:pt>
                <c:pt idx="6">
                  <c:v>1</c:v>
                </c:pt>
                <c:pt idx="7">
                  <c:v>1.86</c:v>
                </c:pt>
                <c:pt idx="8">
                  <c:v>1.86</c:v>
                </c:pt>
                <c:pt idx="9">
                  <c:v>3.19</c:v>
                </c:pt>
                <c:pt idx="10">
                  <c:v>3.25</c:v>
                </c:pt>
              </c:numCache>
            </c:numRef>
          </c:val>
        </c:ser>
        <c:dLbls>
          <c:showLegendKey val="0"/>
          <c:showVal val="0"/>
          <c:showCatName val="0"/>
          <c:showSerName val="0"/>
          <c:showPercent val="0"/>
          <c:showBubbleSize val="0"/>
        </c:dLbls>
        <c:gapWidth val="150"/>
        <c:axId val="164446208"/>
        <c:axId val="164447744"/>
      </c:barChart>
      <c:scatterChart>
        <c:scatterStyle val="lineMarker"/>
        <c:varyColors val="0"/>
        <c:ser>
          <c:idx val="1"/>
          <c:order val="1"/>
          <c:tx>
            <c:strRef>
              <c:f>Sheet1!$C$1</c:f>
              <c:strCache>
                <c:ptCount val="1"/>
                <c:pt idx="0">
                  <c:v>F1</c:v>
                </c:pt>
              </c:strCache>
            </c:strRef>
          </c:tx>
          <c:spPr>
            <a:ln w="28575">
              <a:noFill/>
            </a:ln>
          </c:spPr>
          <c:marker>
            <c:symbol val="square"/>
            <c:size val="10"/>
          </c:marker>
          <c:xVal>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xVal>
          <c:yVal>
            <c:numRef>
              <c:f>Sheet1!$C$2:$C$12</c:f>
              <c:numCache>
                <c:formatCode>General</c:formatCode>
                <c:ptCount val="11"/>
                <c:pt idx="0">
                  <c:v>75.849999999999994</c:v>
                </c:pt>
                <c:pt idx="1">
                  <c:v>75.900000000000006</c:v>
                </c:pt>
                <c:pt idx="2">
                  <c:v>75.790000000000006</c:v>
                </c:pt>
                <c:pt idx="3">
                  <c:v>75.77</c:v>
                </c:pt>
                <c:pt idx="6">
                  <c:v>75.849999999999994</c:v>
                </c:pt>
                <c:pt idx="7">
                  <c:v>62</c:v>
                </c:pt>
                <c:pt idx="8">
                  <c:v>70.06</c:v>
                </c:pt>
                <c:pt idx="9">
                  <c:v>75.760000000000005</c:v>
                </c:pt>
                <c:pt idx="10">
                  <c:v>75.459999999999994</c:v>
                </c:pt>
              </c:numCache>
            </c:numRef>
          </c:yVal>
          <c:smooth val="0"/>
        </c:ser>
        <c:dLbls>
          <c:showLegendKey val="0"/>
          <c:showVal val="0"/>
          <c:showCatName val="0"/>
          <c:showSerName val="0"/>
          <c:showPercent val="0"/>
          <c:showBubbleSize val="0"/>
        </c:dLbls>
        <c:axId val="164455168"/>
        <c:axId val="164449280"/>
      </c:scatterChart>
      <c:catAx>
        <c:axId val="164446208"/>
        <c:scaling>
          <c:orientation val="minMax"/>
        </c:scaling>
        <c:delete val="0"/>
        <c:axPos val="b"/>
        <c:majorTickMark val="out"/>
        <c:minorTickMark val="none"/>
        <c:tickLblPos val="nextTo"/>
        <c:crossAx val="164447744"/>
        <c:crosses val="autoZero"/>
        <c:auto val="1"/>
        <c:lblAlgn val="ctr"/>
        <c:lblOffset val="100"/>
        <c:noMultiLvlLbl val="0"/>
      </c:catAx>
      <c:valAx>
        <c:axId val="164447744"/>
        <c:scaling>
          <c:orientation val="minMax"/>
          <c:min val="0.8"/>
        </c:scaling>
        <c:delete val="0"/>
        <c:axPos val="l"/>
        <c:majorGridlines/>
        <c:numFmt formatCode="General" sourceLinked="1"/>
        <c:majorTickMark val="out"/>
        <c:minorTickMark val="none"/>
        <c:tickLblPos val="nextTo"/>
        <c:crossAx val="164446208"/>
        <c:crosses val="autoZero"/>
        <c:crossBetween val="between"/>
      </c:valAx>
      <c:valAx>
        <c:axId val="164449280"/>
        <c:scaling>
          <c:orientation val="minMax"/>
        </c:scaling>
        <c:delete val="0"/>
        <c:axPos val="r"/>
        <c:numFmt formatCode="General" sourceLinked="1"/>
        <c:majorTickMark val="out"/>
        <c:minorTickMark val="none"/>
        <c:tickLblPos val="nextTo"/>
        <c:crossAx val="164455168"/>
        <c:crosses val="max"/>
        <c:crossBetween val="midCat"/>
      </c:valAx>
      <c:valAx>
        <c:axId val="164455168"/>
        <c:scaling>
          <c:orientation val="minMax"/>
        </c:scaling>
        <c:delete val="1"/>
        <c:axPos val="b"/>
        <c:majorTickMark val="out"/>
        <c:minorTickMark val="none"/>
        <c:tickLblPos val="nextTo"/>
        <c:crossAx val="164449280"/>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71E-2"/>
          <c:y val="9.814896088808571E-2"/>
          <c:w val="0.90130364414073039"/>
          <c:h val="0.64731342202914288"/>
        </c:manualLayout>
      </c:layout>
      <c:barChart>
        <c:barDir val="col"/>
        <c:grouping val="clustered"/>
        <c:varyColors val="0"/>
        <c:ser>
          <c:idx val="0"/>
          <c:order val="0"/>
          <c:tx>
            <c:strRef>
              <c:f>Sheet1!$B$1</c:f>
              <c:strCache>
                <c:ptCount val="1"/>
                <c:pt idx="0">
                  <c:v>Speedup</c:v>
                </c:pt>
              </c:strCache>
            </c:strRef>
          </c:tx>
          <c:invertIfNegative val="0"/>
          <c:dPt>
            <c:idx val="0"/>
            <c:invertIfNegative val="0"/>
            <c:bubble3D val="0"/>
            <c:spPr>
              <a:solidFill>
                <a:srgbClr val="FF0000"/>
              </a:solidFill>
              <a:ln>
                <a:prstDash val="dash"/>
              </a:ln>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6"/>
            <c:invertIfNegative val="0"/>
            <c:bubble3D val="0"/>
            <c:spPr>
              <a:solidFill>
                <a:srgbClr val="FF0000"/>
              </a:solidFill>
            </c:spPr>
          </c:dPt>
          <c:dPt>
            <c:idx val="7"/>
            <c:invertIfNegative val="0"/>
            <c:bubble3D val="0"/>
            <c:spPr>
              <a:solidFill>
                <a:srgbClr val="0070C0"/>
              </a:solidFill>
            </c:spPr>
          </c:dPt>
          <c:dPt>
            <c:idx val="8"/>
            <c:invertIfNegative val="0"/>
            <c:bubble3D val="0"/>
            <c:spPr>
              <a:solidFill>
                <a:srgbClr val="0070C0"/>
              </a:solidFill>
            </c:spPr>
          </c:dPt>
          <c:dPt>
            <c:idx val="9"/>
            <c:invertIfNegative val="0"/>
            <c:bubble3D val="0"/>
            <c:spPr>
              <a:solidFill>
                <a:srgbClr val="0070C0"/>
              </a:solidFill>
            </c:spPr>
          </c:dPt>
          <c:dPt>
            <c:idx val="10"/>
            <c:invertIfNegative val="0"/>
            <c:bubble3D val="0"/>
            <c:spPr>
              <a:solidFill>
                <a:srgbClr val="0070C0"/>
              </a:solidFill>
            </c:spPr>
          </c:dPt>
          <c:cat>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cat>
          <c:val>
            <c:numRef>
              <c:f>Sheet1!$B$2:$B$12</c:f>
              <c:numCache>
                <c:formatCode>General</c:formatCode>
                <c:ptCount val="11"/>
                <c:pt idx="0">
                  <c:v>1</c:v>
                </c:pt>
                <c:pt idx="1">
                  <c:v>1.54</c:v>
                </c:pt>
                <c:pt idx="2">
                  <c:v>1.1399999999999999</c:v>
                </c:pt>
                <c:pt idx="3">
                  <c:v>1.36</c:v>
                </c:pt>
                <c:pt idx="6">
                  <c:v>1</c:v>
                </c:pt>
                <c:pt idx="7">
                  <c:v>1.57</c:v>
                </c:pt>
                <c:pt idx="8">
                  <c:v>1.58</c:v>
                </c:pt>
                <c:pt idx="9">
                  <c:v>1.81</c:v>
                </c:pt>
                <c:pt idx="10">
                  <c:v>1.5</c:v>
                </c:pt>
              </c:numCache>
            </c:numRef>
          </c:val>
        </c:ser>
        <c:dLbls>
          <c:showLegendKey val="0"/>
          <c:showVal val="0"/>
          <c:showCatName val="0"/>
          <c:showSerName val="0"/>
          <c:showPercent val="0"/>
          <c:showBubbleSize val="0"/>
        </c:dLbls>
        <c:gapWidth val="150"/>
        <c:axId val="164847616"/>
        <c:axId val="164849152"/>
      </c:barChart>
      <c:catAx>
        <c:axId val="164847616"/>
        <c:scaling>
          <c:orientation val="minMax"/>
        </c:scaling>
        <c:delete val="0"/>
        <c:axPos val="b"/>
        <c:majorTickMark val="out"/>
        <c:minorTickMark val="none"/>
        <c:tickLblPos val="nextTo"/>
        <c:crossAx val="164849152"/>
        <c:crosses val="autoZero"/>
        <c:auto val="1"/>
        <c:lblAlgn val="ctr"/>
        <c:lblOffset val="100"/>
        <c:noMultiLvlLbl val="0"/>
      </c:catAx>
      <c:valAx>
        <c:axId val="164849152"/>
        <c:scaling>
          <c:orientation val="minMax"/>
          <c:min val="0.8"/>
        </c:scaling>
        <c:delete val="0"/>
        <c:axPos val="l"/>
        <c:majorGridlines/>
        <c:numFmt formatCode="General" sourceLinked="1"/>
        <c:majorTickMark val="out"/>
        <c:minorTickMark val="none"/>
        <c:tickLblPos val="nextTo"/>
        <c:crossAx val="16484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0.82219</cdr:x>
      <cdr:y>0.12877</cdr:y>
    </cdr:from>
    <cdr:to>
      <cdr:x>0.90049</cdr:x>
      <cdr:y>0.12877</cdr:y>
    </cdr:to>
    <cdr:cxnSp macro="">
      <cdr:nvCxnSpPr>
        <cdr:cNvPr id="31" name="Straight Connector 30"/>
        <cdr:cNvCxnSpPr/>
      </cdr:nvCxnSpPr>
      <cdr:spPr>
        <a:xfrm xmlns:a="http://schemas.openxmlformats.org/drawingml/2006/main">
          <a:off x="6400800" y="685800"/>
          <a:ext cx="60960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0.66558</cdr:x>
      <cdr:y>0.12877</cdr:y>
    </cdr:from>
    <cdr:to>
      <cdr:x>0.82219</cdr:x>
      <cdr:y>0.24323</cdr:y>
    </cdr:to>
    <cdr:cxnSp macro="">
      <cdr:nvCxnSpPr>
        <cdr:cNvPr id="34" name="Straight Connector 33"/>
        <cdr:cNvCxnSpPr/>
      </cdr:nvCxnSpPr>
      <cdr:spPr>
        <a:xfrm xmlns:a="http://schemas.openxmlformats.org/drawingml/2006/main" flipV="1">
          <a:off x="5181600" y="685800"/>
          <a:ext cx="1219200" cy="6096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0.58728</cdr:x>
      <cdr:y>0.12877</cdr:y>
    </cdr:from>
    <cdr:to>
      <cdr:x>0.66558</cdr:x>
      <cdr:y>0.24323</cdr:y>
    </cdr:to>
    <cdr:cxnSp macro="">
      <cdr:nvCxnSpPr>
        <cdr:cNvPr id="39" name="Straight Connector 38"/>
        <cdr:cNvCxnSpPr/>
      </cdr:nvCxnSpPr>
      <cdr:spPr>
        <a:xfrm xmlns:a="http://schemas.openxmlformats.org/drawingml/2006/main" flipH="1" flipV="1">
          <a:off x="4572000" y="685800"/>
          <a:ext cx="609601" cy="6096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6324F11B-65F3-43F5-95B5-FC7108342D12}" type="slidenum">
              <a:rPr lang="en-US">
                <a:solidFill>
                  <a:prstClr val="black"/>
                </a:solidFill>
                <a:latin typeface="Times New Roman" pitchFamily="18" charset="0"/>
              </a:rPr>
              <a:pPr eaLnBrk="1" hangingPunct="1"/>
              <a:t>13</a:t>
            </a:fld>
            <a:endParaRPr lang="en-US">
              <a:solidFill>
                <a:prstClr val="black"/>
              </a:solidFill>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14</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smtClean="0"/>
              <a:t>We follow a now seemingly standard approach to SRL.  </a:t>
            </a:r>
          </a:p>
          <a:p>
            <a:endParaRPr lang="en-US" smtClean="0"/>
          </a:p>
          <a:p>
            <a:r>
              <a:rPr lang="en-US" smtClean="0"/>
              <a:t>Given a sentence, first we find a set of potential argument candidates by identifying</a:t>
            </a:r>
          </a:p>
          <a:p>
            <a:r>
              <a:rPr lang="en-US" smtClean="0"/>
              <a:t>which words are at the border of an argument.   </a:t>
            </a:r>
          </a:p>
          <a:p>
            <a:r>
              <a:rPr lang="en-US" smtClean="0"/>
              <a:t>Then, once we have a set of potential arguments, we use a phrase-level classifier to tell us how likely an argument is to be of each type.  </a:t>
            </a:r>
          </a:p>
          <a:p>
            <a:endParaRPr lang="en-US" smtClean="0"/>
          </a:p>
          <a:p>
            <a:r>
              <a:rPr lang="en-US" smtClean="0"/>
              <a:t>Finally, we use all of the information we have so far to find the assignment of types to argument that gives us the “optimal” global assignment.  </a:t>
            </a:r>
          </a:p>
          <a:p>
            <a:endParaRPr lang="en-US" smtClean="0"/>
          </a:p>
          <a:p>
            <a:r>
              <a:rPr lang="en-US" smtClean="0"/>
              <a:t>Similar approaches (with similar results) use inference procedures tied to their represntation.</a:t>
            </a:r>
          </a:p>
          <a:p>
            <a:endParaRPr lang="en-US" smtClean="0"/>
          </a:p>
          <a:p>
            <a:r>
              <a:rPr lang="en-US" smtClean="0"/>
              <a:t>Instead, we use a general inference procedure by setting up the problem as a linear programming problem.</a:t>
            </a:r>
          </a:p>
          <a:p>
            <a:endParaRPr lang="en-US" smtClean="0"/>
          </a:p>
          <a:p>
            <a:r>
              <a:rPr lang="en-US" smtClean="0"/>
              <a:t>This is really where our technique allows us to apply powerful information that similar approaches can not.</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51F4DA1A-A421-40A0-BD11-4F97CA179F4E}" type="slidenum">
              <a:rPr lang="en-US" sz="1300">
                <a:solidFill>
                  <a:prstClr val="black"/>
                </a:solidFill>
                <a:latin typeface="Times New Roman" pitchFamily="18" charset="0"/>
              </a:rPr>
              <a:pPr algn="r" eaLnBrk="1" hangingPunct="1"/>
              <a:t>16</a:t>
            </a:fld>
            <a:endParaRPr lang="en-US" sz="1300">
              <a:solidFill>
                <a:prstClr val="black"/>
              </a:solidFill>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p:txBody>
          <a:bodyPr/>
          <a:lstStyle/>
          <a:p>
            <a:r>
              <a:rPr lang="en-US" smtClean="0"/>
              <a:t>Here is how we use it to solve our problem.  Assume each line and color here represent all possible arguments and argument types with the grey color means </a:t>
            </a:r>
            <a:r>
              <a:rPr lang="en-US" i="1" smtClean="0"/>
              <a:t>null</a:t>
            </a:r>
            <a:r>
              <a:rPr lang="en-US" smtClean="0"/>
              <a:t> or not actually an argument.  Associated with each line is the score obtained from the argument classifier.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B3AC39C6-65D3-4B4F-A166-4AA69369BEC9}" type="slidenum">
              <a:rPr lang="en-US" sz="1300">
                <a:solidFill>
                  <a:prstClr val="black"/>
                </a:solidFill>
                <a:latin typeface="Times New Roman" pitchFamily="18" charset="0"/>
              </a:rPr>
              <a:pPr algn="r" eaLnBrk="1" hangingPunct="1"/>
              <a:t>17</a:t>
            </a:fld>
            <a:endParaRPr lang="en-US" sz="1300">
              <a:solidFill>
                <a:prstClr val="black"/>
              </a:solidFill>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r>
              <a:rPr lang="en-US" smtClean="0"/>
              <a:t>If we were to let the argument classifier to make the final prediction, we would have this output which violates the non-overlapping constarints.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B8687937-6CC7-4951-9EBF-8AD17BD5080D}" type="slidenum">
              <a:rPr lang="en-US" sz="1300">
                <a:solidFill>
                  <a:prstClr val="black"/>
                </a:solidFill>
                <a:latin typeface="Times New Roman" pitchFamily="18" charset="0"/>
              </a:rPr>
              <a:pPr algn="r" eaLnBrk="1" hangingPunct="1"/>
              <a:t>18</a:t>
            </a:fld>
            <a:endParaRPr lang="en-US" sz="13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r>
              <a:rPr lang="en-US" smtClean="0"/>
              <a:t>Instead, when we use the ILP inference, it will eliminate bottom argument which is now the assignment that maximizes the linear summation of the scores that also satisfy the non-overlapping constraints.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908C6A51-A3E9-4F80-A3F9-AB8233A01D61}" type="slidenum">
              <a:rPr lang="en-US" sz="1300">
                <a:solidFill>
                  <a:prstClr val="black"/>
                </a:solidFill>
                <a:latin typeface="Times New Roman" pitchFamily="18" charset="0"/>
              </a:rPr>
              <a:pPr algn="r" eaLnBrk="1" hangingPunct="1"/>
              <a:t>19</a:t>
            </a:fld>
            <a:endParaRPr lang="en-US" sz="1300">
              <a:solidFill>
                <a:prstClr val="black"/>
              </a:solidFill>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686028" y="4343798"/>
            <a:ext cx="5485946" cy="4113609"/>
          </a:xfrm>
        </p:spPr>
        <p:txBody>
          <a:bodyPr/>
          <a:lstStyle/>
          <a:p>
            <a:pPr eaLnBrk="1" hangingPunct="1"/>
            <a:r>
              <a:rPr lang="en-US" altLang="zh-TW" sz="1000" smtClean="0">
                <a:ea typeface="Arial Unicode MS" pitchFamily="34" charset="-128"/>
                <a:cs typeface="Arial Unicode MS" pitchFamily="34" charset="-128"/>
              </a:rPr>
              <a:t>Animation to show the following 3 constraints step by step</a:t>
            </a:r>
          </a:p>
          <a:p>
            <a:pPr lvl="1" eaLnBrk="1" hangingPunct="1"/>
            <a:r>
              <a:rPr lang="en-US" altLang="zh-TW" smtClean="0">
                <a:ea typeface="Arial Unicode MS" pitchFamily="34" charset="-128"/>
                <a:cs typeface="Arial Unicode MS" pitchFamily="34" charset="-128"/>
              </a:rPr>
              <a:t>Binary constraints</a:t>
            </a:r>
          </a:p>
          <a:p>
            <a:pPr lvl="1" eaLnBrk="1" hangingPunct="1"/>
            <a:r>
              <a:rPr lang="en-US" altLang="zh-TW" smtClean="0">
                <a:ea typeface="Arial Unicode MS" pitchFamily="34" charset="-128"/>
                <a:cs typeface="Arial Unicode MS" pitchFamily="34" charset="-128"/>
              </a:rPr>
              <a:t>Summation = 1 assures that it</a:t>
            </a:r>
            <a:r>
              <a:rPr lang="en-US" altLang="zh-TW" smtClean="0">
                <a:latin typeface="Arial" charset="0"/>
                <a:ea typeface="Arial Unicode MS" pitchFamily="34" charset="-128"/>
                <a:cs typeface="Arial Unicode MS" pitchFamily="34" charset="-128"/>
              </a:rPr>
              <a:t>’</a:t>
            </a:r>
            <a:r>
              <a:rPr lang="en-US" altLang="zh-TW" smtClean="0">
                <a:ea typeface="Arial Unicode MS" pitchFamily="34" charset="-128"/>
                <a:cs typeface="Arial Unicode MS" pitchFamily="34" charset="-128"/>
              </a:rPr>
              <a:t>s assigned only one label</a:t>
            </a:r>
          </a:p>
          <a:p>
            <a:pPr lvl="1" eaLnBrk="1" hangingPunct="1"/>
            <a:r>
              <a:rPr lang="en-US" altLang="zh-TW" smtClean="0">
                <a:ea typeface="Arial Unicode MS" pitchFamily="34" charset="-128"/>
                <a:cs typeface="Arial Unicode MS" pitchFamily="34" charset="-128"/>
              </a:rPr>
              <a:t>Non-overlapping constraints </a:t>
            </a:r>
          </a:p>
          <a:p>
            <a:pPr eaLnBrk="1" hangingPunct="1"/>
            <a:r>
              <a:rPr lang="en-US" altLang="zh-TW" smtClean="0">
                <a:ea typeface="Arial Unicode MS" pitchFamily="34" charset="-128"/>
                <a:cs typeface="Arial Unicode MS" pitchFamily="34" charset="-128"/>
              </a:rPr>
              <a:t>Remember to put a small bar picture</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AC260-19EF-47B2-9BFF-38966D274EC4}" type="slidenum">
              <a:rPr lang="en-US">
                <a:solidFill>
                  <a:prstClr val="black"/>
                </a:solidFill>
              </a:rPr>
              <a:pPr/>
              <a:t>23</a:t>
            </a:fld>
            <a:endParaRPr lang="en-US">
              <a:solidFill>
                <a:prstClr val="black"/>
              </a:solidFill>
            </a:endParaRPr>
          </a:p>
        </p:txBody>
      </p:sp>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a:xfrm>
            <a:off x="686028" y="4343798"/>
            <a:ext cx="5485946" cy="4113609"/>
          </a:xfrm>
        </p:spPr>
        <p:txBody>
          <a:bodyPr/>
          <a:lstStyle/>
          <a:p>
            <a:pPr>
              <a:spcBef>
                <a:spcPts val="438"/>
              </a:spcBef>
            </a:pP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latin typeface="Times New Roman" pitchFamily="18" charset="0"/>
              </a:rPr>
              <a:pPr eaLnBrk="1" hangingPunct="1"/>
              <a:t>26</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1725" y="676275"/>
            <a:ext cx="4610100" cy="3457575"/>
          </a:xfrm>
          <a:ln/>
        </p:spPr>
      </p:sp>
      <p:sp>
        <p:nvSpPr>
          <p:cNvPr id="75779" name="Rectangle 3"/>
          <p:cNvSpPr>
            <a:spLocks noGrp="1" noChangeArrowheads="1"/>
          </p:cNvSpPr>
          <p:nvPr>
            <p:ph type="body" idx="1"/>
          </p:nvPr>
        </p:nvSpPr>
        <p:spPr>
          <a:xfrm>
            <a:off x="899206" y="4359672"/>
            <a:ext cx="5010830" cy="4133453"/>
          </a:xfrm>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5BD2653A-F2E3-487E-A899-5C8C865A784F}" type="slidenum">
              <a:rPr lang="en-US">
                <a:latin typeface="Times New Roman" pitchFamily="18" charset="0"/>
              </a:rPr>
              <a:pPr eaLnBrk="1" hangingPunct="1"/>
              <a:t>2</a:t>
            </a:fld>
            <a:endParaRPr lang="en-US">
              <a:latin typeface="Times New Roman" pitchFamily="18" charset="0"/>
            </a:endParaRPr>
          </a:p>
        </p:txBody>
      </p:sp>
      <p:sp>
        <p:nvSpPr>
          <p:cNvPr id="22531"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E8468AC-C22F-4A21-A980-491D569907C6}" type="slidenum">
              <a:rPr lang="en-US" sz="1300">
                <a:latin typeface="Times New Roman" pitchFamily="18" charset="0"/>
              </a:rPr>
              <a:pPr algn="r" eaLnBrk="1" hangingPunct="1"/>
              <a:t>2</a:t>
            </a:fld>
            <a:endParaRPr lang="en-US" sz="1300">
              <a:latin typeface="Times New Roman" pitchFamily="18" charset="0"/>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lIns="96651" tIns="48324" rIns="96651" bIns="48324"/>
          <a:lstStyle/>
          <a:p>
            <a:pPr eaLnBrk="1" hangingPunct="1"/>
            <a:r>
              <a:rPr lang="en-US" dirty="0" smtClean="0"/>
              <a:t>This is how we think about decisions</a:t>
            </a:r>
            <a:r>
              <a:rPr lang="en-US" baseline="0" dirty="0" smtClean="0"/>
              <a:t> in NLP</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3A742-5BAF-4812-AA90-11BF40D35BC8}" type="slidenum">
              <a:rPr lang="en-US" smtClean="0">
                <a:latin typeface="Times New Roman" pitchFamily="18" charset="0"/>
              </a:rPr>
              <a:pPr eaLnBrk="1" hangingPunct="1"/>
              <a:t>28</a:t>
            </a:fld>
            <a:endParaRPr lang="en-US" smtClean="0">
              <a:latin typeface="Times New Roman" pitchFamily="18" charset="0"/>
            </a:endParaRPr>
          </a:p>
        </p:txBody>
      </p:sp>
      <p:sp>
        <p:nvSpPr>
          <p:cNvPr id="11878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50D42559-C32E-4F4B-A2BE-4F69A68C3ABE}"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28</a:t>
            </a:fld>
            <a:endParaRPr lang="en-US" sz="1200">
              <a:solidFill>
                <a:srgbClr val="000000"/>
              </a:solidFill>
              <a:latin typeface="Times New Roman" pitchFamily="18" charset="0"/>
            </a:endParaRPr>
          </a:p>
        </p:txBody>
      </p:sp>
      <p:sp>
        <p:nvSpPr>
          <p:cNvPr id="11878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DAA40B9-F141-46BD-853C-83CE065CEB08}"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28</a:t>
            </a:fld>
            <a:endParaRPr lang="en-US" sz="1200">
              <a:solidFill>
                <a:srgbClr val="000000"/>
              </a:solidFill>
              <a:latin typeface="Times New Roman" pitchFamily="18" charset="0"/>
            </a:endParaRPr>
          </a:p>
        </p:txBody>
      </p:sp>
      <p:sp>
        <p:nvSpPr>
          <p:cNvPr id="118789"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8790" name="Rectangle 3"/>
          <p:cNvSpPr>
            <a:spLocks noGrp="1"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29CFDE-11BC-4B26-82AB-C510F8E6B7C7}" type="slidenum">
              <a:rPr lang="en-US" smtClean="0">
                <a:latin typeface="Times New Roman" pitchFamily="18" charset="0"/>
              </a:rPr>
              <a:pPr eaLnBrk="1" hangingPunct="1"/>
              <a:t>29</a:t>
            </a:fld>
            <a:endParaRPr lang="en-US" smtClean="0">
              <a:latin typeface="Times New Roman" pitchFamily="18" charset="0"/>
            </a:endParaRPr>
          </a:p>
        </p:txBody>
      </p:sp>
      <p:sp>
        <p:nvSpPr>
          <p:cNvPr id="11981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303CB7-4D8E-41BD-9339-DF61D10AEDF9}" type="slidenum">
              <a:rPr lang="en-US" sz="1300">
                <a:latin typeface="Times New Roman" pitchFamily="18" charset="0"/>
              </a:rPr>
              <a:pPr algn="r" eaLnBrk="1" hangingPunct="1"/>
              <a:t>29</a:t>
            </a:fld>
            <a:endParaRPr lang="en-US" sz="1300">
              <a:latin typeface="Times New Roman" pitchFamily="18" charset="0"/>
            </a:endParaRPr>
          </a:p>
        </p:txBody>
      </p:sp>
      <p:sp>
        <p:nvSpPr>
          <p:cNvPr id="119812" name="Rectangle 2"/>
          <p:cNvSpPr>
            <a:spLocks noGrp="1" noRot="1" noChangeAspect="1" noChangeArrowheads="1" noTextEdit="1"/>
          </p:cNvSpPr>
          <p:nvPr>
            <p:ph type="sldImg"/>
          </p:nvPr>
        </p:nvSpPr>
        <p:spPr>
          <a:xfrm>
            <a:off x="1146175" y="687388"/>
            <a:ext cx="4565650" cy="3424237"/>
          </a:xfrm>
          <a:ln/>
        </p:spPr>
      </p:sp>
      <p:sp>
        <p:nvSpPr>
          <p:cNvPr id="119813"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08F713-7CFE-4D52-9E3C-E5A19A64ABA1}" type="slidenum">
              <a:rPr lang="en-US" smtClean="0">
                <a:latin typeface="Times New Roman" pitchFamily="18" charset="0"/>
              </a:rPr>
              <a:pPr eaLnBrk="1" hangingPunct="1"/>
              <a:t>30</a:t>
            </a:fld>
            <a:endParaRPr lang="en-US" smtClean="0">
              <a:latin typeface="Times New Roman" pitchFamily="18" charset="0"/>
            </a:endParaRPr>
          </a:p>
        </p:txBody>
      </p:sp>
      <p:sp>
        <p:nvSpPr>
          <p:cNvPr id="120835" name="Rectangle 2"/>
          <p:cNvSpPr>
            <a:spLocks noGrp="1" noRot="1" noChangeAspect="1" noChangeArrowheads="1" noTextEdit="1"/>
          </p:cNvSpPr>
          <p:nvPr>
            <p:ph type="sldImg"/>
          </p:nvPr>
        </p:nvSpPr>
        <p:spPr>
          <a:xfrm>
            <a:off x="1143000" y="685800"/>
            <a:ext cx="4568825" cy="3425825"/>
          </a:xfrm>
          <a:ln/>
        </p:spPr>
      </p:sp>
      <p:sp>
        <p:nvSpPr>
          <p:cNvPr id="120836" name="Rectangle 3"/>
          <p:cNvSpPr>
            <a:spLocks noGrp="1" noChangeArrowheads="1"/>
          </p:cNvSpPr>
          <p:nvPr>
            <p:ph type="body" idx="1"/>
          </p:nvPr>
        </p:nvSpPr>
        <p:spPr>
          <a:xfrm>
            <a:off x="914400" y="4343400"/>
            <a:ext cx="5026025" cy="4111625"/>
          </a:xfrm>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B7DAEE-3AB8-47BD-B116-5A214DE2AD67}" type="slidenum">
              <a:rPr lang="en-US" smtClean="0">
                <a:latin typeface="Times New Roman" pitchFamily="18" charset="0"/>
              </a:rPr>
              <a:pPr eaLnBrk="1" hangingPunct="1"/>
              <a:t>31</a:t>
            </a:fld>
            <a:endParaRPr lang="en-US" smtClean="0">
              <a:latin typeface="Times New Roman" pitchFamily="18" charset="0"/>
            </a:endParaRPr>
          </a:p>
        </p:txBody>
      </p:sp>
      <p:sp>
        <p:nvSpPr>
          <p:cNvPr id="12185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602EC9-1F00-47A6-9953-B7CAE717F0D3}" type="slidenum">
              <a:rPr lang="en-US" sz="1300">
                <a:latin typeface="Times New Roman" pitchFamily="18" charset="0"/>
              </a:rPr>
              <a:pPr algn="r" eaLnBrk="1" hangingPunct="1"/>
              <a:t>31</a:t>
            </a:fld>
            <a:endParaRPr lang="en-US" sz="1300">
              <a:latin typeface="Times New Roman" pitchFamily="18" charset="0"/>
            </a:endParaRPr>
          </a:p>
        </p:txBody>
      </p:sp>
      <p:sp>
        <p:nvSpPr>
          <p:cNvPr id="121860" name="Rectangle 2"/>
          <p:cNvSpPr>
            <a:spLocks noGrp="1" noRot="1" noChangeAspect="1" noChangeArrowheads="1" noTextEdit="1"/>
          </p:cNvSpPr>
          <p:nvPr>
            <p:ph type="sldImg"/>
          </p:nvPr>
        </p:nvSpPr>
        <p:spPr>
          <a:xfrm>
            <a:off x="1146175" y="687388"/>
            <a:ext cx="4565650" cy="3424237"/>
          </a:xfrm>
          <a:ln/>
        </p:spPr>
      </p:sp>
      <p:sp>
        <p:nvSpPr>
          <p:cNvPr id="121861"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624A1-9573-4B81-8138-0CDF7AA7D917}" type="slidenum">
              <a:rPr lang="en-US" smtClean="0">
                <a:latin typeface="Times New Roman" pitchFamily="18" charset="0"/>
              </a:rPr>
              <a:pPr eaLnBrk="1" hangingPunct="1"/>
              <a:t>32</a:t>
            </a:fld>
            <a:endParaRPr lang="en-US" smtClean="0">
              <a:latin typeface="Times New Roman" pitchFamily="18" charset="0"/>
            </a:endParaRPr>
          </a:p>
        </p:txBody>
      </p:sp>
      <p:sp>
        <p:nvSpPr>
          <p:cNvPr id="122883" name="Rectangle 2"/>
          <p:cNvSpPr>
            <a:spLocks noGrp="1" noRot="1" noChangeAspect="1" noChangeArrowheads="1" noTextEdit="1"/>
          </p:cNvSpPr>
          <p:nvPr>
            <p:ph type="sldImg"/>
          </p:nvPr>
        </p:nvSpPr>
        <p:spPr>
          <a:xfrm>
            <a:off x="1100138" y="676275"/>
            <a:ext cx="4610100" cy="3457575"/>
          </a:xfrm>
          <a:ln/>
        </p:spPr>
      </p:sp>
      <p:sp>
        <p:nvSpPr>
          <p:cNvPr id="12288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3CE77A1D-D486-4100-A449-428958090494}" type="slidenum">
              <a:rPr lang="en-US">
                <a:latin typeface="Times New Roman" pitchFamily="18" charset="0"/>
              </a:rPr>
              <a:pPr eaLnBrk="1" hangingPunct="1"/>
              <a:t>33</a:t>
            </a:fld>
            <a:endParaRPr lang="en-US">
              <a:latin typeface="Times New Roman" pitchFamily="18" charset="0"/>
            </a:endParaRPr>
          </a:p>
        </p:txBody>
      </p:sp>
      <p:sp>
        <p:nvSpPr>
          <p:cNvPr id="100355" name="Rectangle 8"/>
          <p:cNvSpPr txBox="1">
            <a:spLocks noGrp="1" noChangeArrowheads="1"/>
          </p:cNvSpPr>
          <p:nvPr/>
        </p:nvSpPr>
        <p:spPr bwMode="auto">
          <a:xfrm>
            <a:off x="3885974" y="8687594"/>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defTabSz="482600" eaLnBrk="0" hangingPunct="0">
              <a:tabLst>
                <a:tab pos="765175" algn="l"/>
                <a:tab pos="1530350" algn="l"/>
                <a:tab pos="2295525" algn="l"/>
                <a:tab pos="3060700" algn="l"/>
              </a:tabLst>
              <a:defRPr>
                <a:solidFill>
                  <a:schemeClr val="tx1"/>
                </a:solidFill>
                <a:latin typeface="Arial" charset="0"/>
                <a:cs typeface="Arial" charset="0"/>
              </a:defRPr>
            </a:lvl1pPr>
            <a:lvl2pPr marL="785813" indent="-303213" defTabSz="482600" eaLnBrk="0" hangingPunct="0">
              <a:tabLst>
                <a:tab pos="765175" algn="l"/>
                <a:tab pos="1530350" algn="l"/>
                <a:tab pos="2295525" algn="l"/>
                <a:tab pos="3060700" algn="l"/>
              </a:tabLst>
              <a:defRPr>
                <a:solidFill>
                  <a:schemeClr val="tx1"/>
                </a:solidFill>
                <a:latin typeface="Arial" charset="0"/>
                <a:cs typeface="Arial" charset="0"/>
              </a:defRPr>
            </a:lvl2pPr>
            <a:lvl3pPr marL="1208088" indent="-241300" defTabSz="482600" eaLnBrk="0" hangingPunct="0">
              <a:tabLst>
                <a:tab pos="765175" algn="l"/>
                <a:tab pos="1530350" algn="l"/>
                <a:tab pos="2295525" algn="l"/>
                <a:tab pos="3060700" algn="l"/>
              </a:tabLst>
              <a:defRPr>
                <a:solidFill>
                  <a:schemeClr val="tx1"/>
                </a:solidFill>
                <a:latin typeface="Arial" charset="0"/>
                <a:cs typeface="Arial" charset="0"/>
              </a:defRPr>
            </a:lvl3pPr>
            <a:lvl4pPr marL="1692275" indent="-242888" defTabSz="482600" eaLnBrk="0" hangingPunct="0">
              <a:tabLst>
                <a:tab pos="765175" algn="l"/>
                <a:tab pos="1530350" algn="l"/>
                <a:tab pos="2295525" algn="l"/>
                <a:tab pos="3060700" algn="l"/>
              </a:tabLst>
              <a:defRPr>
                <a:solidFill>
                  <a:schemeClr val="tx1"/>
                </a:solidFill>
                <a:latin typeface="Arial" charset="0"/>
                <a:cs typeface="Arial" charset="0"/>
              </a:defRPr>
            </a:lvl4pPr>
            <a:lvl5pPr marL="2174875" indent="-241300" defTabSz="482600" eaLnBrk="0" hangingPunct="0">
              <a:tabLst>
                <a:tab pos="765175" algn="l"/>
                <a:tab pos="1530350" algn="l"/>
                <a:tab pos="2295525" algn="l"/>
                <a:tab pos="3060700" algn="l"/>
              </a:tabLst>
              <a:defRPr>
                <a:solidFill>
                  <a:schemeClr val="tx1"/>
                </a:solidFill>
                <a:latin typeface="Arial" charset="0"/>
                <a:cs typeface="Arial" charset="0"/>
              </a:defRPr>
            </a:lvl5pPr>
            <a:lvl6pPr marL="26320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6pPr>
            <a:lvl7pPr marL="30892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7pPr>
            <a:lvl8pPr marL="35464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8pPr>
            <a:lvl9pPr marL="4003675" indent="-241300" defTabSz="482600" eaLnBrk="0" fontAlgn="base" hangingPunct="0">
              <a:spcBef>
                <a:spcPct val="0"/>
              </a:spcBef>
              <a:spcAft>
                <a:spcPct val="0"/>
              </a:spcAft>
              <a:tabLst>
                <a:tab pos="765175" algn="l"/>
                <a:tab pos="1530350" algn="l"/>
                <a:tab pos="2295525" algn="l"/>
                <a:tab pos="3060700" algn="l"/>
              </a:tabLst>
              <a:defRPr>
                <a:solidFill>
                  <a:schemeClr val="tx1"/>
                </a:solidFill>
                <a:latin typeface="Arial" charset="0"/>
                <a:cs typeface="Arial" charset="0"/>
              </a:defRPr>
            </a:lvl9pPr>
          </a:lstStyle>
          <a:p>
            <a:pPr algn="r" eaLnBrk="1" hangingPunct="1">
              <a:lnSpc>
                <a:spcPct val="102000"/>
              </a:lnSpc>
              <a:buClr>
                <a:srgbClr val="000000"/>
              </a:buClr>
              <a:buSzPct val="100000"/>
              <a:buFont typeface="Wingdings" pitchFamily="2" charset="2"/>
              <a:buNone/>
            </a:pPr>
            <a:fld id="{ADD4632E-E211-457E-87C6-EF04D92A47F1}" type="slidenum">
              <a:rPr lang="en-US" sz="13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33</a:t>
            </a:fld>
            <a:endParaRPr lang="en-US" sz="1300">
              <a:solidFill>
                <a:srgbClr val="000000"/>
              </a:solidFill>
              <a:latin typeface="Times New Roman" pitchFamily="18" charset="0"/>
            </a:endParaRPr>
          </a:p>
        </p:txBody>
      </p:sp>
      <p:sp>
        <p:nvSpPr>
          <p:cNvPr id="100356" name="Text Box 1"/>
          <p:cNvSpPr txBox="1">
            <a:spLocks noChangeArrowheads="1"/>
          </p:cNvSpPr>
          <p:nvPr/>
        </p:nvSpPr>
        <p:spPr bwMode="auto">
          <a:xfrm>
            <a:off x="3885974" y="8687594"/>
            <a:ext cx="2970893" cy="45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1pPr>
            <a:lvl2pPr marL="785813" indent="-303213"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2pPr>
            <a:lvl3pPr marL="1208088" indent="-241300"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3pPr>
            <a:lvl4pPr marL="1692275" indent="-242888"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4pPr>
            <a:lvl5pPr marL="2174875" indent="-241300" defTabSz="482600" eaLnBrk="0" hangingPunct="0">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5pPr>
            <a:lvl6pPr marL="26320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6pPr>
            <a:lvl7pPr marL="30892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7pPr>
            <a:lvl8pPr marL="35464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8pPr>
            <a:lvl9pPr marL="4003675" indent="-241300" defTabSz="482600" eaLnBrk="0" fontAlgn="base" hangingPunct="0">
              <a:spcBef>
                <a:spcPct val="0"/>
              </a:spcBef>
              <a:spcAft>
                <a:spcPct val="0"/>
              </a:spcAft>
              <a:tabLst>
                <a:tab pos="0" algn="l"/>
                <a:tab pos="482600" algn="l"/>
                <a:tab pos="966788" algn="l"/>
                <a:tab pos="1449388" algn="l"/>
                <a:tab pos="1933575" algn="l"/>
                <a:tab pos="2416175" algn="l"/>
                <a:tab pos="2900363" algn="l"/>
                <a:tab pos="3382963" algn="l"/>
                <a:tab pos="3867150" algn="l"/>
                <a:tab pos="4349750" algn="l"/>
                <a:tab pos="4832350" algn="l"/>
                <a:tab pos="5316538" algn="l"/>
                <a:tab pos="5799138" algn="l"/>
                <a:tab pos="6283325" algn="l"/>
                <a:tab pos="6765925" algn="l"/>
                <a:tab pos="7250113" algn="l"/>
                <a:tab pos="7732713" algn="l"/>
                <a:tab pos="8216900" algn="l"/>
                <a:tab pos="8699500" algn="l"/>
                <a:tab pos="9182100" algn="l"/>
                <a:tab pos="9666288" algn="l"/>
              </a:tabLst>
              <a:defRPr>
                <a:solidFill>
                  <a:schemeClr val="tx1"/>
                </a:solidFill>
                <a:latin typeface="Arial" charset="0"/>
                <a:cs typeface="Arial" charset="0"/>
              </a:defRPr>
            </a:lvl9pPr>
          </a:lstStyle>
          <a:p>
            <a:pPr algn="r" eaLnBrk="1" hangingPunct="1">
              <a:buClr>
                <a:srgbClr val="000000"/>
              </a:buClr>
              <a:buSzPct val="100000"/>
              <a:buFont typeface="Times New Roman" pitchFamily="18" charset="0"/>
              <a:buNone/>
            </a:pPr>
            <a:fld id="{C969457F-9B9D-48DC-A4EA-EBE3F1497B2C}" type="slidenum">
              <a:rPr lang="en-US" sz="1300">
                <a:solidFill>
                  <a:srgbClr val="000000"/>
                </a:solidFill>
                <a:latin typeface="Times New Roman" pitchFamily="18" charset="0"/>
              </a:rPr>
              <a:pPr algn="r" eaLnBrk="1" hangingPunct="1">
                <a:buClr>
                  <a:srgbClr val="000000"/>
                </a:buClr>
                <a:buSzPct val="100000"/>
                <a:buFont typeface="Times New Roman" pitchFamily="18" charset="0"/>
                <a:buNone/>
              </a:pPr>
              <a:t>33</a:t>
            </a:fld>
            <a:endParaRPr lang="en-US" sz="1300">
              <a:solidFill>
                <a:srgbClr val="000000"/>
              </a:solidFill>
              <a:latin typeface="Times New Roman" pitchFamily="18" charset="0"/>
            </a:endParaRPr>
          </a:p>
        </p:txBody>
      </p:sp>
      <p:sp>
        <p:nvSpPr>
          <p:cNvPr id="100357" name="Text Box 2"/>
          <p:cNvSpPr txBox="1">
            <a:spLocks noChangeArrowheads="1"/>
          </p:cNvSpPr>
          <p:nvPr/>
        </p:nvSpPr>
        <p:spPr bwMode="auto">
          <a:xfrm>
            <a:off x="1099911" y="676673"/>
            <a:ext cx="4610554" cy="3456781"/>
          </a:xfrm>
          <a:prstGeom prst="rect">
            <a:avLst/>
          </a:prstGeom>
          <a:solidFill>
            <a:srgbClr val="FFFFFF"/>
          </a:solidFill>
          <a:ln w="9360">
            <a:solidFill>
              <a:srgbClr val="000000"/>
            </a:solidFill>
            <a:miter lim="800000"/>
            <a:headEnd/>
            <a:tailEnd/>
          </a:ln>
        </p:spPr>
        <p:txBody>
          <a:bodyPr wrap="none" lIns="96661" tIns="48331" rIns="96661" bIns="48331" anchor="ctr"/>
          <a:lstStyle>
            <a:lvl1pPr defTabSz="482600" eaLnBrk="0" hangingPunct="0">
              <a:defRPr>
                <a:solidFill>
                  <a:schemeClr val="tx1"/>
                </a:solidFill>
                <a:latin typeface="Arial" charset="0"/>
                <a:cs typeface="Arial" charset="0"/>
              </a:defRPr>
            </a:lvl1pPr>
            <a:lvl2pPr marL="785813" indent="-303213" defTabSz="482600" eaLnBrk="0" hangingPunct="0">
              <a:defRPr>
                <a:solidFill>
                  <a:schemeClr val="tx1"/>
                </a:solidFill>
                <a:latin typeface="Arial" charset="0"/>
                <a:cs typeface="Arial" charset="0"/>
              </a:defRPr>
            </a:lvl2pPr>
            <a:lvl3pPr marL="1208088" indent="-241300" defTabSz="482600" eaLnBrk="0" hangingPunct="0">
              <a:defRPr>
                <a:solidFill>
                  <a:schemeClr val="tx1"/>
                </a:solidFill>
                <a:latin typeface="Arial" charset="0"/>
                <a:cs typeface="Arial" charset="0"/>
              </a:defRPr>
            </a:lvl3pPr>
            <a:lvl4pPr marL="1692275" indent="-242888" defTabSz="482600" eaLnBrk="0" hangingPunct="0">
              <a:defRPr>
                <a:solidFill>
                  <a:schemeClr val="tx1"/>
                </a:solidFill>
                <a:latin typeface="Arial" charset="0"/>
                <a:cs typeface="Arial" charset="0"/>
              </a:defRPr>
            </a:lvl4pPr>
            <a:lvl5pPr marL="2174875" indent="-241300" defTabSz="482600" eaLnBrk="0" hangingPunct="0">
              <a:defRPr>
                <a:solidFill>
                  <a:schemeClr val="tx1"/>
                </a:solidFill>
                <a:latin typeface="Arial" charset="0"/>
                <a:cs typeface="Arial" charset="0"/>
              </a:defRPr>
            </a:lvl5pPr>
            <a:lvl6pPr marL="2632075" indent="-241300" defTabSz="482600" eaLnBrk="0" fontAlgn="base" hangingPunct="0">
              <a:spcBef>
                <a:spcPct val="0"/>
              </a:spcBef>
              <a:spcAft>
                <a:spcPct val="0"/>
              </a:spcAft>
              <a:defRPr>
                <a:solidFill>
                  <a:schemeClr val="tx1"/>
                </a:solidFill>
                <a:latin typeface="Arial" charset="0"/>
                <a:cs typeface="Arial" charset="0"/>
              </a:defRPr>
            </a:lvl6pPr>
            <a:lvl7pPr marL="3089275" indent="-241300" defTabSz="482600" eaLnBrk="0" fontAlgn="base" hangingPunct="0">
              <a:spcBef>
                <a:spcPct val="0"/>
              </a:spcBef>
              <a:spcAft>
                <a:spcPct val="0"/>
              </a:spcAft>
              <a:defRPr>
                <a:solidFill>
                  <a:schemeClr val="tx1"/>
                </a:solidFill>
                <a:latin typeface="Arial" charset="0"/>
                <a:cs typeface="Arial" charset="0"/>
              </a:defRPr>
            </a:lvl7pPr>
            <a:lvl8pPr marL="3546475" indent="-241300" defTabSz="482600" eaLnBrk="0" fontAlgn="base" hangingPunct="0">
              <a:spcBef>
                <a:spcPct val="0"/>
              </a:spcBef>
              <a:spcAft>
                <a:spcPct val="0"/>
              </a:spcAft>
              <a:defRPr>
                <a:solidFill>
                  <a:schemeClr val="tx1"/>
                </a:solidFill>
                <a:latin typeface="Arial" charset="0"/>
                <a:cs typeface="Arial" charset="0"/>
              </a:defRPr>
            </a:lvl8pPr>
            <a:lvl9pPr marL="4003675" indent="-241300" defTabSz="482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pPr>
            <a:endParaRPr lang="en-US" sz="2500">
              <a:solidFill>
                <a:schemeClr val="bg1"/>
              </a:solidFill>
              <a:latin typeface="Times New Roman" pitchFamily="18" charset="0"/>
            </a:endParaRPr>
          </a:p>
        </p:txBody>
      </p:sp>
      <p:sp>
        <p:nvSpPr>
          <p:cNvPr id="100358" name="Rectangle 3"/>
          <p:cNvSpPr>
            <a:spLocks noGrp="1" noChangeArrowheads="1"/>
          </p:cNvSpPr>
          <p:nvPr>
            <p:ph type="body"/>
          </p:nvPr>
        </p:nvSpPr>
        <p:spPr>
          <a:xfrm>
            <a:off x="913947" y="4343798"/>
            <a:ext cx="5028974" cy="4113609"/>
          </a:xfrm>
          <a:noFill/>
        </p:spPr>
        <p:txBody>
          <a:bodyPr wrap="none" lIns="0" tIns="0" rIns="0" bIns="0"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1903F1B0-B1DC-4315-AFD3-0620F9BCFAF4}" type="slidenum">
              <a:rPr lang="en-US">
                <a:latin typeface="Times New Roman" pitchFamily="18" charset="0"/>
              </a:rPr>
              <a:pPr eaLnBrk="1" hangingPunct="1"/>
              <a:t>34</a:t>
            </a:fld>
            <a:endParaRPr lang="en-US">
              <a:latin typeface="Times New Roman" pitchFamily="18" charset="0"/>
            </a:endParaRPr>
          </a:p>
        </p:txBody>
      </p:sp>
      <p:sp>
        <p:nvSpPr>
          <p:cNvPr id="101379" name="Rectangle 2"/>
          <p:cNvSpPr>
            <a:spLocks noGrp="1" noRot="1" noChangeAspect="1" noChangeArrowheads="1" noTextEdit="1"/>
          </p:cNvSpPr>
          <p:nvPr>
            <p:ph type="sldImg"/>
          </p:nvPr>
        </p:nvSpPr>
        <p:spPr>
          <a:xfrm>
            <a:off x="1143000" y="688975"/>
            <a:ext cx="4572000" cy="3429000"/>
          </a:xfrm>
          <a:ln/>
        </p:spPr>
      </p:sp>
      <p:sp>
        <p:nvSpPr>
          <p:cNvPr id="101380" name="Rectangle 3"/>
          <p:cNvSpPr>
            <a:spLocks noGrp="1" noChangeArrowheads="1"/>
          </p:cNvSpPr>
          <p:nvPr>
            <p:ph type="body" idx="1"/>
          </p:nvPr>
        </p:nvSpPr>
        <p:spPr>
          <a:xfrm>
            <a:off x="686028" y="4343798"/>
            <a:ext cx="5485946" cy="4111625"/>
          </a:xfrm>
        </p:spPr>
        <p:txBody>
          <a:bodyPr/>
          <a:lstStyle/>
          <a:p>
            <a:pPr eaLnBrk="1" hangingPunct="1">
              <a:spcBef>
                <a:spcPct val="0"/>
              </a:spcBef>
            </a:pPr>
            <a:endParaRPr lang="zh-TW" altLang="en-US" smtClean="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see the details of</a:t>
            </a:r>
            <a:r>
              <a:rPr lang="en-US" baseline="0" dirty="0" smtClean="0"/>
              <a:t> UEM, let’s have a look at how </a:t>
            </a:r>
            <a:r>
              <a:rPr lang="en-US" baseline="0" dirty="0" err="1" smtClean="0"/>
              <a:t>em</a:t>
            </a:r>
            <a:r>
              <a:rPr lang="en-US" baseline="0" dirty="0" smtClean="0"/>
              <a:t> WORKS.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38</a:t>
            </a:fld>
            <a:endParaRPr lang="en-US" dirty="0"/>
          </a:p>
        </p:txBody>
      </p:sp>
    </p:spTree>
    <p:extLst>
      <p:ext uri="{BB962C8B-B14F-4D97-AF65-F5344CB8AC3E}">
        <p14:creationId xmlns:p14="http://schemas.microsoft.com/office/powerpoint/2010/main" val="47042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latin typeface="Times New Roman" pitchFamily="18" charset="0"/>
              </a:rPr>
              <a:pPr eaLnBrk="1" hangingPunct="1"/>
              <a:t>42</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F3488-154E-4ECE-B4F5-671FCFEBD863}" type="slidenum">
              <a:rPr lang="en-US"/>
              <a:pPr/>
              <a:t>65</a:t>
            </a:fld>
            <a:endParaRPr lang="en-US"/>
          </a:p>
        </p:txBody>
      </p:sp>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a:xfrm>
            <a:off x="685800" y="4343400"/>
            <a:ext cx="5486400" cy="4114800"/>
          </a:xfrm>
        </p:spPr>
        <p:txBody>
          <a:bodyPr/>
          <a:lstStyle/>
          <a:p>
            <a:r>
              <a:rPr lang="en-US" dirty="0"/>
              <a:t>Here is the problem of learning the representation –</a:t>
            </a:r>
          </a:p>
          <a:p>
            <a:endParaRPr lang="en-US" dirty="0"/>
          </a:p>
          <a:p>
            <a:r>
              <a:rPr lang="en-US" dirty="0"/>
              <a:t>Notice that these constraints are represented in terms of the arguments – so I need to generate the vocabulary, which I will do using learning, to be able to talk about it and say that I don’t like A2, unless I have an AI.</a:t>
            </a:r>
          </a:p>
          <a:p>
            <a:endParaRPr lang="en-US" dirty="0"/>
          </a:p>
          <a:p>
            <a:endParaRPr lang="en-US" dirty="0"/>
          </a:p>
          <a:p>
            <a:r>
              <a:rPr lang="en-US" dirty="0"/>
              <a:t>The other problem is semantic role labeling problem.  This is the problem that we will focus on in this talk.</a:t>
            </a:r>
          </a:p>
          <a:p>
            <a:endParaRPr lang="en-US" dirty="0"/>
          </a:p>
          <a:p>
            <a:r>
              <a:rPr lang="en-US" dirty="0"/>
              <a:t>In this problem, given a sentence, we want to identify for each verb, all the participants or arguments of that verb.</a:t>
            </a:r>
          </a:p>
          <a:p>
            <a:endParaRPr lang="en-US" dirty="0"/>
          </a:p>
          <a:p>
            <a:r>
              <a:rPr lang="en-US" dirty="0"/>
              <a:t>We can view the process also as trying to identifying different arguments represented by different lines and colors here.  What makes the problem hard is that not only there are quadratic number of possible arguments but if we look at all possible assignments for the whole structure there will be exponential number of them.  And making prediction for each of these arguments independently is not possible because some of the assignments are illegal due to the constraint that the output arguments may not overlap.</a:t>
            </a:r>
          </a:p>
          <a:p>
            <a:endParaRPr lang="en-US" dirty="0"/>
          </a:p>
          <a:p>
            <a:r>
              <a:rPr lang="en-US" dirty="0"/>
              <a:t>The rest of the talk will focus on how we tackle this problem, and also discuss some of the related issues by using this problem in experiment.  We have a demo of the system that we have developed which is currently the state-of-the-art system.  The URL is http://l2r.cs.uiuc.edu/~cogcomp/srl-demo.php.  At any point in this talk if you get tired, you can start playing with this demo. There are also demos of the other systems developed in our group.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4</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4</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70</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70</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218420-A100-4856-92E7-888307958717}" type="slidenum">
              <a:rPr lang="en-US">
                <a:solidFill>
                  <a:prstClr val="black"/>
                </a:solidFill>
              </a:rPr>
              <a:pPr/>
              <a:t>71</a:t>
            </a:fld>
            <a:endParaRPr lang="en-US">
              <a:solidFill>
                <a:prstClr val="black"/>
              </a:solidFill>
            </a:endParaRPr>
          </a:p>
        </p:txBody>
      </p:sp>
      <p:sp>
        <p:nvSpPr>
          <p:cNvPr id="1289218"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1D209C0E-AED7-46E8-94C0-98CED313D1B7}" type="slidenum">
              <a:rPr lang="en-US" sz="1300">
                <a:solidFill>
                  <a:prstClr val="black"/>
                </a:solidFill>
                <a:cs typeface="Arial" charset="0"/>
              </a:rPr>
              <a:pPr algn="r"/>
              <a:t>71</a:t>
            </a:fld>
            <a:endParaRPr lang="en-US" sz="1300">
              <a:solidFill>
                <a:prstClr val="black"/>
              </a:solidFill>
              <a:cs typeface="Arial" charset="0"/>
            </a:endParaRPr>
          </a:p>
        </p:txBody>
      </p:sp>
      <p:sp>
        <p:nvSpPr>
          <p:cNvPr id="1289219" name="Rectangle 2"/>
          <p:cNvSpPr>
            <a:spLocks noGrp="1" noRot="1" noChangeAspect="1" noChangeArrowheads="1" noTextEdit="1"/>
          </p:cNvSpPr>
          <p:nvPr>
            <p:ph type="sldImg"/>
          </p:nvPr>
        </p:nvSpPr>
        <p:spPr>
          <a:xfrm>
            <a:off x="1146175" y="687388"/>
            <a:ext cx="4564063" cy="3424237"/>
          </a:xfrm>
          <a:ln/>
        </p:spPr>
      </p:sp>
      <p:sp>
        <p:nvSpPr>
          <p:cNvPr id="1289220" name="Rectangle 3"/>
          <p:cNvSpPr>
            <a:spLocks noGrp="1" noChangeArrowheads="1"/>
          </p:cNvSpPr>
          <p:nvPr>
            <p:ph type="body" idx="1"/>
          </p:nvPr>
        </p:nvSpPr>
        <p:spPr>
          <a:xfrm>
            <a:off x="913947" y="4343798"/>
            <a:ext cx="5025571" cy="411162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16CD4B7-7979-40B3-9A5B-62BB4FF75F06}" type="slidenum">
              <a:rPr lang="en-US">
                <a:solidFill>
                  <a:prstClr val="black"/>
                </a:solidFill>
              </a:rPr>
              <a:pPr/>
              <a:t>72</a:t>
            </a:fld>
            <a:endParaRPr lang="en-US">
              <a:solidFill>
                <a:prstClr val="black"/>
              </a:solidFill>
            </a:endParaRPr>
          </a:p>
        </p:txBody>
      </p:sp>
      <p:sp>
        <p:nvSpPr>
          <p:cNvPr id="129126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CE29F21B-9A27-48E7-BFBC-95D64A41D816}" type="slidenum">
              <a:rPr lang="en-US" sz="1300">
                <a:solidFill>
                  <a:prstClr val="black"/>
                </a:solidFill>
                <a:cs typeface="Arial" charset="0"/>
              </a:rPr>
              <a:pPr algn="r"/>
              <a:t>72</a:t>
            </a:fld>
            <a:endParaRPr lang="en-US" sz="1300">
              <a:solidFill>
                <a:prstClr val="black"/>
              </a:solidFill>
              <a:cs typeface="Arial" charset="0"/>
            </a:endParaRPr>
          </a:p>
        </p:txBody>
      </p:sp>
      <p:sp>
        <p:nvSpPr>
          <p:cNvPr id="1291267" name="Rectangle 2"/>
          <p:cNvSpPr>
            <a:spLocks noGrp="1" noRot="1" noChangeAspect="1" noChangeArrowheads="1" noTextEdit="1"/>
          </p:cNvSpPr>
          <p:nvPr>
            <p:ph type="sldImg"/>
          </p:nvPr>
        </p:nvSpPr>
        <p:spPr>
          <a:xfrm>
            <a:off x="1146175" y="687388"/>
            <a:ext cx="4564063" cy="3424237"/>
          </a:xfrm>
          <a:ln/>
        </p:spPr>
      </p:sp>
      <p:sp>
        <p:nvSpPr>
          <p:cNvPr id="1291268" name="Rectangle 3"/>
          <p:cNvSpPr>
            <a:spLocks noGrp="1" noChangeArrowheads="1"/>
          </p:cNvSpPr>
          <p:nvPr>
            <p:ph type="body" idx="1"/>
          </p:nvPr>
        </p:nvSpPr>
        <p:spPr>
          <a:xfrm>
            <a:off x="913947" y="4343798"/>
            <a:ext cx="5025571" cy="411162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5</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5</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DCD69-8E97-4687-BD94-7B048F7244E4}" type="slidenum">
              <a:rPr lang="en-US">
                <a:solidFill>
                  <a:prstClr val="black"/>
                </a:solidFill>
              </a:rPr>
              <a:pPr/>
              <a:t>8</a:t>
            </a:fld>
            <a:endParaRPr lang="en-US">
              <a:solidFill>
                <a:prstClr val="black"/>
              </a:solidFill>
            </a:endParaRPr>
          </a:p>
        </p:txBody>
      </p:sp>
      <p:sp>
        <p:nvSpPr>
          <p:cNvPr id="1295362" name="Rectangle 2"/>
          <p:cNvSpPr>
            <a:spLocks noGrp="1" noRot="1" noChangeAspect="1" noChangeArrowheads="1" noTextEdit="1"/>
          </p:cNvSpPr>
          <p:nvPr>
            <p:ph type="sldImg"/>
          </p:nvPr>
        </p:nvSpPr>
        <p:spPr>
          <a:ln/>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9</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9</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E9F4DCA-5937-4159-8617-CD4823B4B345}" type="slidenum">
              <a:rPr lang="en-US">
                <a:solidFill>
                  <a:prstClr val="black"/>
                </a:solidFill>
              </a:rPr>
              <a:pPr/>
              <a:t>10</a:t>
            </a:fld>
            <a:endParaRPr lang="en-US">
              <a:solidFill>
                <a:prstClr val="black"/>
              </a:solidFill>
            </a:endParaRPr>
          </a:p>
        </p:txBody>
      </p:sp>
      <p:sp>
        <p:nvSpPr>
          <p:cNvPr id="1285122"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9C973A7-E499-496C-948C-8A586B5E2CFF}" type="slidenum">
              <a:rPr lang="en-US" sz="1300">
                <a:solidFill>
                  <a:prstClr val="black"/>
                </a:solidFill>
                <a:cs typeface="Arial" charset="0"/>
              </a:rPr>
              <a:pPr algn="r"/>
              <a:t>10</a:t>
            </a:fld>
            <a:endParaRPr lang="en-US" sz="1300">
              <a:solidFill>
                <a:prstClr val="black"/>
              </a:solidFill>
              <a:cs typeface="Arial" charset="0"/>
            </a:endParaRPr>
          </a:p>
        </p:txBody>
      </p:sp>
      <p:sp>
        <p:nvSpPr>
          <p:cNvPr id="1285123" name="Rectangle 2"/>
          <p:cNvSpPr>
            <a:spLocks noGrp="1" noRot="1" noChangeAspect="1" noChangeArrowheads="1" noTextEdit="1"/>
          </p:cNvSpPr>
          <p:nvPr>
            <p:ph type="sldImg"/>
          </p:nvPr>
        </p:nvSpPr>
        <p:spPr>
          <a:ln/>
        </p:spPr>
      </p:sp>
      <p:sp>
        <p:nvSpPr>
          <p:cNvPr id="1285124" name="Rectangle 3"/>
          <p:cNvSpPr>
            <a:spLocks noGrp="1" noChangeArrowheads="1"/>
          </p:cNvSpPr>
          <p:nvPr>
            <p:ph type="body" idx="1"/>
          </p:nvPr>
        </p:nvSpPr>
        <p:spPr>
          <a:xfrm>
            <a:off x="686028" y="4343798"/>
            <a:ext cx="5485946" cy="4113609"/>
          </a:xfrm>
        </p:spPr>
        <p:txBody>
          <a:bodyPr/>
          <a:lstStyle/>
          <a:p>
            <a:pPr>
              <a:spcBef>
                <a:spcPts val="438"/>
              </a:spcBef>
            </a:pPr>
            <a:r>
              <a:rPr lang="en-GB"/>
              <a:t>A constraint C is simply defined as a 3-tuple (R, E1, and E2).  If a class label of a relation is R, the legitimate class labels of its two entity arguments are E1 and E2.</a:t>
            </a:r>
          </a:p>
          <a:p>
            <a:pPr>
              <a:spcBef>
                <a:spcPts val="438"/>
              </a:spcBef>
            </a:pPr>
            <a:r>
              <a:rPr lang="en-GB"/>
              <a:t> </a:t>
            </a:r>
          </a:p>
          <a:p>
            <a:pPr>
              <a:spcBef>
                <a:spcPts val="438"/>
              </a:spcBef>
            </a:pPr>
            <a:r>
              <a:rPr lang="en-GB"/>
              <a:t>For example, the first argument of the born_in relation must be a person, and the second argument is a location.</a:t>
            </a:r>
          </a:p>
          <a:p>
            <a:pPr>
              <a:spcBef>
                <a:spcPts val="438"/>
              </a:spcBef>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11</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solidFill>
                  <a:prstClr val="black"/>
                </a:solidFill>
                <a:latin typeface="Times New Roman" pitchFamily="18" charset="0"/>
              </a:rPr>
              <a:pPr eaLnBrk="1" hangingPunct="1"/>
              <a:t>12</a:t>
            </a:fld>
            <a:endParaRPr lang="en-US" smtClean="0">
              <a:solidFill>
                <a:prstClr val="black"/>
              </a:solidFill>
              <a:latin typeface="Times New Roman" pitchFamily="18" charset="0"/>
            </a:endParaRPr>
          </a:p>
        </p:txBody>
      </p:sp>
      <p:sp>
        <p:nvSpPr>
          <p:cNvPr id="117763" name="Rectangle 2"/>
          <p:cNvSpPr>
            <a:spLocks noGrp="1" noRot="1" noChangeAspect="1"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5" name="Picture 8"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AS_logo_b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1863" y="2667000"/>
            <a:ext cx="13763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2"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1284103"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atin typeface="Arial" charset="0"/>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atin typeface="Arial" charset="0"/>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atin typeface="Arial" charset="0"/>
              </a:defRPr>
            </a:lvl1pPr>
          </a:lstStyle>
          <a:p>
            <a:pPr>
              <a:defRPr/>
            </a:pPr>
            <a:r>
              <a:rPr lang="en-US" altLang="zh-TW"/>
              <a:t>Page </a:t>
            </a:r>
            <a:fld id="{446D210A-1642-4E38-89D0-B051E53C4AC1}" type="slidenum">
              <a:rPr lang="en-US" altLang="zh-TW"/>
              <a:pPr>
                <a:defRPr/>
              </a:pPr>
              <a:t>‹#›</a:t>
            </a:fld>
            <a:endParaRPr lang="en-US" altLang="zh-TW"/>
          </a:p>
        </p:txBody>
      </p:sp>
    </p:spTree>
    <p:extLst>
      <p:ext uri="{BB962C8B-B14F-4D97-AF65-F5344CB8AC3E}">
        <p14:creationId xmlns:p14="http://schemas.microsoft.com/office/powerpoint/2010/main" val="4150241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D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E20FC37C-9894-45C1-B193-B6D8403BFE07}"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6303263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8DC7F22B-43EE-4195-A9AD-1A94435E841C}"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1656854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0F3CF3DA-FD9B-4C5D-A5A4-A5BD91CCE3B4}"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45843207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10B003D2-F9A2-4F54-A85B-BD9A0BB7C8D7}"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8339799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E061F8B8-B283-430D-9149-B3A8E2D94E33}"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23389478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3"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6F591508-7120-4EFB-9651-65E2886437BE}"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069635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7CEC6992-CB55-4736-A52C-1BE184FD95E1}"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0197821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613847BF-27B0-4416-814D-8286EC7DEB7C}"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63161595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59AC0084-5DC4-42C8-901F-28AE7315F14C}"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8779698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A92EA821-9FA5-4BC8-9629-F89F9E531994}"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7073985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37891" name="Rectangle 3"/>
          <p:cNvSpPr>
            <a:spLocks noGrp="1" noChangeArrowheads="1"/>
          </p:cNvSpPr>
          <p:nvPr>
            <p:ph type="dt" sz="half" idx="2"/>
          </p:nvPr>
        </p:nvSpPr>
        <p:spPr>
          <a:xfrm>
            <a:off x="2971800" y="6553200"/>
            <a:ext cx="5029200" cy="228600"/>
          </a:xfrm>
        </p:spPr>
        <p:txBody>
          <a:bodyPr/>
          <a:lstStyle>
            <a:lvl1pPr>
              <a:defRPr/>
            </a:lvl1pPr>
          </a:lstStyle>
          <a:p>
            <a:endParaRPr lang="en-US" altLang="zh-TW">
              <a:solidFill>
                <a:srgbClr val="000000"/>
              </a:solidFill>
            </a:endParaRPr>
          </a:p>
        </p:txBody>
      </p:sp>
      <p:sp>
        <p:nvSpPr>
          <p:cNvPr id="37892" name="Rectangle 4"/>
          <p:cNvSpPr>
            <a:spLocks noGrp="1" noChangeArrowheads="1"/>
          </p:cNvSpPr>
          <p:nvPr>
            <p:ph type="ftr" sz="quarter" idx="3"/>
          </p:nvPr>
        </p:nvSpPr>
        <p:spPr>
          <a:xfrm>
            <a:off x="2971800" y="6248400"/>
            <a:ext cx="6019800" cy="228600"/>
          </a:xfrm>
        </p:spPr>
        <p:txBody>
          <a:bodyPr/>
          <a:lstStyle>
            <a:lvl1pPr>
              <a:defRPr/>
            </a:lvl1pPr>
          </a:lstStyle>
          <a:p>
            <a:endParaRPr lang="en-US" altLang="zh-TW">
              <a:solidFill>
                <a:srgbClr val="000000"/>
              </a:solidFill>
            </a:endParaRPr>
          </a:p>
        </p:txBody>
      </p:sp>
      <p:sp>
        <p:nvSpPr>
          <p:cNvPr id="37893" name="Rectangle 5"/>
          <p:cNvSpPr>
            <a:spLocks noGrp="1" noChangeArrowheads="1"/>
          </p:cNvSpPr>
          <p:nvPr>
            <p:ph type="sldNum" sz="quarter" idx="4"/>
          </p:nvPr>
        </p:nvSpPr>
        <p:spPr>
          <a:xfrm>
            <a:off x="8077200" y="6553200"/>
            <a:ext cx="914400" cy="228600"/>
          </a:xfrm>
        </p:spPr>
        <p:txBody>
          <a:bodyPr/>
          <a:lstStyle>
            <a:lvl1pPr>
              <a:defRPr/>
            </a:lvl1pPr>
          </a:lstStyle>
          <a:p>
            <a:r>
              <a:rPr lang="en-US" altLang="zh-TW">
                <a:solidFill>
                  <a:srgbClr val="000000"/>
                </a:solidFill>
              </a:rPr>
              <a:t>Page </a:t>
            </a:r>
            <a:fld id="{26D31A48-815F-4422-8110-7E835ECBD9FE}" type="slidenum">
              <a:rPr lang="en-US" altLang="zh-TW">
                <a:solidFill>
                  <a:srgbClr val="000000"/>
                </a:solidFill>
              </a:rPr>
              <a:pPr/>
              <a:t>‹#›</a:t>
            </a:fld>
            <a:endParaRPr lang="en-US" altLang="zh-TW">
              <a:solidFill>
                <a:srgbClr val="000000"/>
              </a:solidFill>
            </a:endParaRPr>
          </a:p>
        </p:txBody>
      </p:sp>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pic>
        <p:nvPicPr>
          <p:cNvPr id="37899"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91199"/>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E8007264-EAB3-4E53-8D88-C175708AA4AD}"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7363884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E13816C0-9F51-4A67-9321-43B61093AA02}"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6078460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12614595-16EA-4176-ADBB-423F85455E09}"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2183749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r>
              <a:rPr lang="en-US" altLang="zh-TW">
                <a:solidFill>
                  <a:srgbClr val="000000"/>
                </a:solidFill>
              </a:rPr>
              <a:t>1: </a:t>
            </a:r>
            <a:fld id="{DD1259EE-DF63-4E96-B661-C985CC8A1C84}" type="slidenum">
              <a:rPr lang="en-US" altLang="zh-TW">
                <a:solidFill>
                  <a:srgbClr val="000000"/>
                </a:solidFill>
              </a:rPr>
              <a:pPr/>
              <a:t>‹#›</a:t>
            </a:fld>
            <a:endParaRPr lang="en-US" altLang="zh-TW">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483106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r>
              <a:rPr lang="en-US" altLang="zh-TW">
                <a:solidFill>
                  <a:srgbClr val="000000"/>
                </a:solidFill>
              </a:rPr>
              <a:t>1: </a:t>
            </a:r>
            <a:fld id="{7CA78424-67FA-4958-890C-425C4FB81BD5}" type="slidenum">
              <a:rPr lang="en-US" altLang="zh-TW">
                <a:solidFill>
                  <a:srgbClr val="000000"/>
                </a:solidFill>
              </a:rPr>
              <a:pPr/>
              <a:t>‹#›</a:t>
            </a:fld>
            <a:endParaRPr lang="en-US" altLang="zh-TW">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9505500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r>
              <a:rPr lang="en-US" altLang="zh-TW">
                <a:solidFill>
                  <a:srgbClr val="000000"/>
                </a:solidFill>
              </a:rPr>
              <a:t>1: </a:t>
            </a:r>
            <a:fld id="{545167FD-0F14-454E-8F2B-B01C3600A385}" type="slidenum">
              <a:rPr lang="en-US" altLang="zh-TW">
                <a:solidFill>
                  <a:srgbClr val="000000"/>
                </a:solidFill>
              </a:rPr>
              <a:pPr/>
              <a:t>‹#›</a:t>
            </a:fld>
            <a:endParaRPr lang="en-US" altLang="zh-TW">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394131173"/>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8747A4E0-6002-4F47-98E0-20B143D0D6E6}"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33830473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77B4C5E6-7559-404B-9416-1B69B3986E4E}"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02752815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68830B35-6988-4994-A55D-52ED0A6324A3}"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40425389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8B15EA47-39DE-4C1C-B4E8-9FE96CE5DDD9}"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394833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sz="2000" b="0">
                <a:latin typeface="Calibri" pitchFamily="34" charset="0"/>
                <a:cs typeface="Calibri" pitchFamily="34" charset="0"/>
              </a:defRPr>
            </a:lvl2pPr>
            <a:lvl3pPr>
              <a:defRPr sz="1800" b="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3A32D4DB-8E62-45AB-87C3-838CCCA204A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55717616"/>
      </p:ext>
    </p:extLst>
  </p:cSld>
  <p:clrMapOvr>
    <a:masterClrMapping/>
  </p:clrMapOvr>
  <p:transition spd="med"/>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2A28D7CB-3118-4503-A740-78D32FC12C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03987647"/>
      </p:ext>
    </p:extLst>
  </p:cSld>
  <p:clrMapOvr>
    <a:masterClrMapping/>
  </p:clrMapOvr>
  <p:transition spd="med"/>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401221FC-B00C-4106-BBFA-5A92FB6CD23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71029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EC050687-AA2B-4B26-A626-33C2DE7352F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83192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0A7A67B1-0E9D-4C79-8236-FEAA739E60D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3519174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A1E9D741-4508-4E2E-A960-40629E32BF4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963180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0C0ACC43-3B66-41D8-B582-3EF98D6B9F1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949853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558FAB13-8A1F-4590-852C-9DB6B9BA830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3147620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D7099EDF-74CF-47EE-9ED7-840B4D371A5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7948584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ltLang="zh-TW">
                <a:solidFill>
                  <a:srgbClr val="000000"/>
                </a:solidFill>
              </a:rPr>
              <a:t>2:</a:t>
            </a:r>
            <a:fld id="{D09CE63E-8DC8-459D-9F1E-51B2C39CB6A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598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endParaRPr lang="en-US" altLang="zh-TW"/>
          </a:p>
        </p:txBody>
      </p:sp>
      <p:sp>
        <p:nvSpPr>
          <p:cNvPr id="1283075"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r>
              <a:rPr lang="en-US" altLang="zh-TW"/>
              <a:t>Page </a:t>
            </a:r>
            <a:fld id="{D04DEB47-BC6B-44F1-950E-35E676F47D14}" type="slidenum">
              <a:rPr lang="en-US" altLang="zh-TW"/>
              <a:pPr>
                <a:defRPr/>
              </a:pPr>
              <a:t>‹#›</a:t>
            </a:fld>
            <a:endParaRPr lang="en-US" altLang="zh-TW"/>
          </a:p>
        </p:txBody>
      </p:sp>
      <p:sp>
        <p:nvSpPr>
          <p:cNvPr id="2052"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3"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4"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0"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endParaRPr lang="en-US" altLang="zh-TW"/>
          </a:p>
        </p:txBody>
      </p:sp>
      <p:sp>
        <p:nvSpPr>
          <p:cNvPr id="2057"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cs typeface="Arial" pitchFamily="34" charset="0"/>
        </a:defRPr>
      </a:lvl2pPr>
      <a:lvl3pPr algn="l" rtl="0" eaLnBrk="0" fontAlgn="base" hangingPunct="0">
        <a:spcBef>
          <a:spcPct val="0"/>
        </a:spcBef>
        <a:spcAft>
          <a:spcPct val="0"/>
        </a:spcAft>
        <a:defRPr sz="2800">
          <a:solidFill>
            <a:schemeClr val="tx1"/>
          </a:solidFill>
          <a:latin typeface="Arial" pitchFamily="34" charset="0"/>
          <a:cs typeface="Arial" pitchFamily="34" charset="0"/>
        </a:defRPr>
      </a:lvl3pPr>
      <a:lvl4pPr algn="l" rtl="0" eaLnBrk="0" fontAlgn="base" hangingPunct="0">
        <a:spcBef>
          <a:spcPct val="0"/>
        </a:spcBef>
        <a:spcAft>
          <a:spcPct val="0"/>
        </a:spcAft>
        <a:defRPr sz="2800">
          <a:solidFill>
            <a:schemeClr val="tx1"/>
          </a:solidFill>
          <a:latin typeface="Arial" pitchFamily="34" charset="0"/>
          <a:cs typeface="Arial" pitchFamily="34" charset="0"/>
        </a:defRPr>
      </a:lvl4pPr>
      <a:lvl5pPr algn="l" rtl="0" eaLnBrk="0" fontAlgn="base" hangingPunct="0">
        <a:spcBef>
          <a:spcPct val="0"/>
        </a:spcBef>
        <a:spcAft>
          <a:spcPct val="0"/>
        </a:spcAft>
        <a:defRPr sz="2800">
          <a:solidFill>
            <a:schemeClr val="tx1"/>
          </a:solidFill>
          <a:latin typeface="Arial" pitchFamily="34" charset="0"/>
          <a:cs typeface="Arial" pitchFamily="34" charset="0"/>
        </a:defRPr>
      </a:lvl5pPr>
      <a:lvl6pPr marL="457200" algn="l" rtl="0" fontAlgn="base">
        <a:spcBef>
          <a:spcPct val="0"/>
        </a:spcBef>
        <a:spcAft>
          <a:spcPct val="0"/>
        </a:spcAft>
        <a:defRPr sz="2800">
          <a:solidFill>
            <a:schemeClr val="tx1"/>
          </a:solidFill>
          <a:latin typeface="Arial" pitchFamily="34" charset="0"/>
          <a:cs typeface="Arial" pitchFamily="34" charset="0"/>
        </a:defRPr>
      </a:lvl6pPr>
      <a:lvl7pPr marL="914400" algn="l" rtl="0" fontAlgn="base">
        <a:spcBef>
          <a:spcPct val="0"/>
        </a:spcBef>
        <a:spcAft>
          <a:spcPct val="0"/>
        </a:spcAft>
        <a:defRPr sz="2800">
          <a:solidFill>
            <a:schemeClr val="tx1"/>
          </a:solidFill>
          <a:latin typeface="Arial" pitchFamily="34" charset="0"/>
          <a:cs typeface="Arial" pitchFamily="34" charset="0"/>
        </a:defRPr>
      </a:lvl7pPr>
      <a:lvl8pPr marL="1371600" algn="l" rtl="0" fontAlgn="base">
        <a:spcBef>
          <a:spcPct val="0"/>
        </a:spcBef>
        <a:spcAft>
          <a:spcPct val="0"/>
        </a:spcAft>
        <a:defRPr sz="2800">
          <a:solidFill>
            <a:schemeClr val="tx1"/>
          </a:solidFill>
          <a:latin typeface="Arial" pitchFamily="34" charset="0"/>
          <a:cs typeface="Arial" pitchFamily="34" charset="0"/>
        </a:defRPr>
      </a:lvl8pPr>
      <a:lvl9pPr marL="1828800" algn="l" rtl="0" fontAlgn="base">
        <a:spcBef>
          <a:spcPct val="0"/>
        </a:spcBef>
        <a:spcAft>
          <a:spcPct val="0"/>
        </a:spcAft>
        <a:defRPr sz="28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b="1">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r>
              <a:rPr lang="en-US" altLang="zh-TW">
                <a:solidFill>
                  <a:srgbClr val="000000"/>
                </a:solidFill>
                <a:latin typeface="Arial" charset="0"/>
              </a:rPr>
              <a:t>1: </a:t>
            </a:r>
            <a:fld id="{6916DBAC-6FDA-4415-894C-AF7EBF4D9757}" type="slidenum">
              <a:rPr lang="en-US" altLang="zh-TW">
                <a:solidFill>
                  <a:srgbClr val="000000"/>
                </a:solidFill>
                <a:latin typeface="Arial" charset="0"/>
              </a:rPr>
              <a:pPr/>
              <a:t>‹#›</a:t>
            </a:fld>
            <a:endParaRPr lang="en-US" altLang="zh-TW">
              <a:solidFill>
                <a:srgbClr val="000000"/>
              </a:solidFill>
              <a:latin typeface="Arial" charset="0"/>
            </a:endParaRPr>
          </a:p>
        </p:txBody>
      </p:sp>
      <p:sp>
        <p:nvSpPr>
          <p:cNvPr id="3686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686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687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427599977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med"/>
  <p:timing>
    <p:tnLst>
      <p:par>
        <p:cTn id="1" dur="indefinite" restart="never" nodeType="tmRoot"/>
      </p:par>
    </p:tnLst>
  </p:timing>
  <p:hf hdr="0" ftr="0" dt="0"/>
  <p:txStyles>
    <p:titleStyle>
      <a:lvl1pPr algn="l" rtl="0" fontAlgn="base">
        <a:spcBef>
          <a:spcPct val="0"/>
        </a:spcBef>
        <a:spcAft>
          <a:spcPct val="0"/>
        </a:spcAft>
        <a:defRPr sz="2800">
          <a:solidFill>
            <a:srgbClr val="FF0000"/>
          </a:solidFill>
          <a:latin typeface="+mj-lt"/>
          <a:ea typeface="+mj-ea"/>
          <a:cs typeface="+mj-cs"/>
        </a:defRPr>
      </a:lvl1pPr>
      <a:lvl2pPr algn="l" rtl="0" fontAlgn="base">
        <a:spcBef>
          <a:spcPct val="0"/>
        </a:spcBef>
        <a:spcAft>
          <a:spcPct val="0"/>
        </a:spcAft>
        <a:defRPr sz="2800">
          <a:solidFill>
            <a:srgbClr val="FF0000"/>
          </a:solidFill>
          <a:latin typeface="Calibri" pitchFamily="34" charset="0"/>
          <a:cs typeface="Arial" charset="0"/>
        </a:defRPr>
      </a:lvl2pPr>
      <a:lvl3pPr algn="l" rtl="0" fontAlgn="base">
        <a:spcBef>
          <a:spcPct val="0"/>
        </a:spcBef>
        <a:spcAft>
          <a:spcPct val="0"/>
        </a:spcAft>
        <a:defRPr sz="2800">
          <a:solidFill>
            <a:srgbClr val="FF0000"/>
          </a:solidFill>
          <a:latin typeface="Calibri" pitchFamily="34" charset="0"/>
          <a:cs typeface="Arial" charset="0"/>
        </a:defRPr>
      </a:lvl3pPr>
      <a:lvl4pPr algn="l" rtl="0" fontAlgn="base">
        <a:spcBef>
          <a:spcPct val="0"/>
        </a:spcBef>
        <a:spcAft>
          <a:spcPct val="0"/>
        </a:spcAft>
        <a:defRPr sz="2800">
          <a:solidFill>
            <a:srgbClr val="FF0000"/>
          </a:solidFill>
          <a:latin typeface="Calibri" pitchFamily="34" charset="0"/>
          <a:cs typeface="Arial" charset="0"/>
        </a:defRPr>
      </a:lvl4pPr>
      <a:lvl5pPr algn="l" rtl="0" fontAlgn="base">
        <a:spcBef>
          <a:spcPct val="0"/>
        </a:spcBef>
        <a:spcAft>
          <a:spcPct val="0"/>
        </a:spcAft>
        <a:defRPr sz="2800">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152400" y="457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5"/>
          <p:cNvSpPr>
            <a:spLocks noGrp="1" noChangeArrowheads="1"/>
          </p:cNvSpPr>
          <p:nvPr>
            <p:ph type="body" idx="1"/>
          </p:nvPr>
        </p:nvSpPr>
        <p:spPr bwMode="auto">
          <a:xfrm>
            <a:off x="457200" y="1219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2" name="Picture 6" descr="ccg_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UILogoCL1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14" name="Rectangle 3"/>
          <p:cNvSpPr>
            <a:spLocks noGrp="1" noChangeArrowheads="1"/>
          </p:cNvSpPr>
          <p:nvPr>
            <p:ph type="sldNum" sz="quarter" idx="4"/>
          </p:nvPr>
        </p:nvSpPr>
        <p:spPr bwMode="auto">
          <a:xfrm>
            <a:off x="75438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A42AABA4-78D6-4105-B809-17454CF076A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0131044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Calibri" pitchFamily="34" charset="0"/>
          <a:ea typeface="+mj-ea"/>
          <a:cs typeface="Calibri" pitchFamily="34" charset="0"/>
        </a:defRPr>
      </a:lvl1pPr>
      <a:lvl2pPr algn="l" rtl="0" eaLnBrk="0" fontAlgn="base" hangingPunct="0">
        <a:spcBef>
          <a:spcPct val="0"/>
        </a:spcBef>
        <a:spcAft>
          <a:spcPct val="0"/>
        </a:spcAft>
        <a:defRPr sz="2800">
          <a:solidFill>
            <a:schemeClr val="tx1"/>
          </a:solidFill>
          <a:latin typeface="Calibri" pitchFamily="34" charset="0"/>
          <a:cs typeface="Arial" charset="0"/>
        </a:defRPr>
      </a:lvl2pPr>
      <a:lvl3pPr algn="l" rtl="0" eaLnBrk="0" fontAlgn="base" hangingPunct="0">
        <a:spcBef>
          <a:spcPct val="0"/>
        </a:spcBef>
        <a:spcAft>
          <a:spcPct val="0"/>
        </a:spcAft>
        <a:defRPr sz="2800">
          <a:solidFill>
            <a:schemeClr val="tx1"/>
          </a:solidFill>
          <a:latin typeface="Calibri" pitchFamily="34" charset="0"/>
          <a:cs typeface="Arial" charset="0"/>
        </a:defRPr>
      </a:lvl3pPr>
      <a:lvl4pPr algn="l" rtl="0" eaLnBrk="0" fontAlgn="base" hangingPunct="0">
        <a:spcBef>
          <a:spcPct val="0"/>
        </a:spcBef>
        <a:spcAft>
          <a:spcPct val="0"/>
        </a:spcAft>
        <a:defRPr sz="2800">
          <a:solidFill>
            <a:schemeClr val="tx1"/>
          </a:solidFill>
          <a:latin typeface="Calibri" pitchFamily="34" charset="0"/>
          <a:cs typeface="Arial" charset="0"/>
        </a:defRPr>
      </a:lvl4pPr>
      <a:lvl5pPr algn="l" rtl="0" eaLnBrk="0" fontAlgn="base" hangingPunct="0">
        <a:spcBef>
          <a:spcPct val="0"/>
        </a:spcBef>
        <a:spcAft>
          <a:spcPct val="0"/>
        </a:spcAft>
        <a:defRPr sz="2800">
          <a:solidFill>
            <a:schemeClr val="tx1"/>
          </a:solidFill>
          <a:latin typeface="Calibri" pitchFamily="34" charset="0"/>
          <a:cs typeface="Arial" charset="0"/>
        </a:defRPr>
      </a:lvl5pPr>
      <a:lvl6pPr marL="457200" algn="l" rtl="0" fontAlgn="base">
        <a:spcBef>
          <a:spcPct val="0"/>
        </a:spcBef>
        <a:spcAft>
          <a:spcPct val="0"/>
        </a:spcAft>
        <a:defRPr sz="2800">
          <a:solidFill>
            <a:schemeClr val="tx1"/>
          </a:solidFill>
          <a:latin typeface="Arial" charset="0"/>
          <a:cs typeface="Arial" charset="0"/>
        </a:defRPr>
      </a:lvl6pPr>
      <a:lvl7pPr marL="914400" algn="l" rtl="0" fontAlgn="base">
        <a:spcBef>
          <a:spcPct val="0"/>
        </a:spcBef>
        <a:spcAft>
          <a:spcPct val="0"/>
        </a:spcAft>
        <a:defRPr sz="2800">
          <a:solidFill>
            <a:schemeClr val="tx1"/>
          </a:solidFill>
          <a:latin typeface="Arial" charset="0"/>
          <a:cs typeface="Arial" charset="0"/>
        </a:defRPr>
      </a:lvl7pPr>
      <a:lvl8pPr marL="1371600" algn="l" rtl="0" fontAlgn="base">
        <a:spcBef>
          <a:spcPct val="0"/>
        </a:spcBef>
        <a:spcAft>
          <a:spcPct val="0"/>
        </a:spcAft>
        <a:defRPr sz="2800">
          <a:solidFill>
            <a:schemeClr val="tx1"/>
          </a:solidFill>
          <a:latin typeface="Arial" charset="0"/>
          <a:cs typeface="Arial" charset="0"/>
        </a:defRPr>
      </a:lvl8pPr>
      <a:lvl9pPr marL="1828800" algn="l" rtl="0" fontAlgn="base">
        <a:spcBef>
          <a:spcPct val="0"/>
        </a:spcBef>
        <a:spcAft>
          <a:spcPct val="0"/>
        </a:spcAft>
        <a:defRPr sz="28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hyperlink" Target="http://cogcomp.cs.illinois.edu/"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notesSlide" Target="../notesSlides/notesSlide16.xml"/><Relationship Id="rId4" Type="http://schemas.openxmlformats.org/officeDocument/2006/relationships/slideLayout" Target="../slideLayouts/slideLayout38.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9.xml"/><Relationship Id="rId1" Type="http://schemas.openxmlformats.org/officeDocument/2006/relationships/tags" Target="../tags/tag7.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866900" y="5410200"/>
            <a:ext cx="54102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August 2012</a:t>
            </a:r>
            <a:endParaRPr lang="en-US" sz="1600" b="1" dirty="0"/>
          </a:p>
          <a:p>
            <a:pPr algn="ctr" eaLnBrk="1" hangingPunct="1">
              <a:spcBef>
                <a:spcPct val="50000"/>
              </a:spcBef>
            </a:pPr>
            <a:r>
              <a:rPr lang="en-US" sz="1600" b="1" dirty="0" smtClean="0"/>
              <a:t>Statistical Relational AI @ UAI 2012</a:t>
            </a:r>
            <a:endParaRPr lang="en-US" dirty="0"/>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b="1" dirty="0">
                <a:solidFill>
                  <a:srgbClr val="0033CC"/>
                </a:solidFill>
              </a:rPr>
              <a:t>Constrained Conditional </a:t>
            </a:r>
            <a:r>
              <a:rPr lang="en-US" sz="3200" b="1" dirty="0" smtClean="0">
                <a:solidFill>
                  <a:srgbClr val="0033CC"/>
                </a:solidFill>
              </a:rPr>
              <a:t>Models </a:t>
            </a:r>
            <a:br>
              <a:rPr lang="en-US" sz="3200" b="1" dirty="0" smtClean="0">
                <a:solidFill>
                  <a:srgbClr val="0033CC"/>
                </a:solidFill>
              </a:rPr>
            </a:br>
            <a:r>
              <a:rPr lang="en-US" sz="2800" b="1" dirty="0" smtClean="0">
                <a:solidFill>
                  <a:srgbClr val="0070C0"/>
                </a:solidFill>
              </a:rPr>
              <a:t>Integer </a:t>
            </a:r>
            <a:r>
              <a:rPr lang="en-US" sz="2800" b="1" dirty="0">
                <a:solidFill>
                  <a:srgbClr val="0070C0"/>
                </a:solidFill>
              </a:rPr>
              <a:t>Linear Programming Formulations </a:t>
            </a: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for </a:t>
            </a:r>
            <a:br>
              <a:rPr lang="en-US" sz="2800" b="1" dirty="0" smtClean="0">
                <a:solidFill>
                  <a:srgbClr val="0070C0"/>
                </a:solidFill>
              </a:rPr>
            </a:br>
            <a:r>
              <a:rPr lang="en-US" sz="2800" b="1" dirty="0" smtClean="0">
                <a:solidFill>
                  <a:srgbClr val="0070C0"/>
                </a:solidFill>
              </a:rPr>
              <a:t>Natural </a:t>
            </a:r>
            <a:r>
              <a:rPr lang="en-US" sz="2800" b="1" dirty="0">
                <a:solidFill>
                  <a:srgbClr val="0070C0"/>
                </a:solidFill>
              </a:rPr>
              <a:t>Language Understanding </a:t>
            </a:r>
            <a:r>
              <a:rPr lang="en-US" sz="3200" dirty="0" smtClean="0"/>
              <a:t/>
            </a:r>
            <a:br>
              <a:rPr lang="en-US" sz="3200" dirty="0" smtClean="0"/>
            </a:br>
            <a:endParaRPr lang="en-US" sz="3200" b="1" dirty="0" smtClean="0">
              <a:solidFill>
                <a:srgbClr val="0033CC"/>
              </a:solidFill>
            </a:endParaRP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000" dirty="0" smtClean="0"/>
          </a:p>
        </p:txBody>
      </p:sp>
      <p:sp>
        <p:nvSpPr>
          <p:cNvPr id="2054" name="Text Box 6"/>
          <p:cNvSpPr txBox="1">
            <a:spLocks noChangeArrowheads="1"/>
          </p:cNvSpPr>
          <p:nvPr/>
        </p:nvSpPr>
        <p:spPr bwMode="auto">
          <a:xfrm>
            <a:off x="457200" y="5148263"/>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a:solidFill>
                  <a:srgbClr val="0000FF"/>
                </a:solidFill>
                <a:ea typeface="Arial Unicode MS" pitchFamily="34" charset="-128"/>
                <a:cs typeface="Arial Unicode MS" pitchFamily="34" charset="-128"/>
              </a:rPr>
              <a:t>Ming-Wei 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Gourab Kundu,  Lev Ratinov, Rajhans Samdani,</a:t>
            </a:r>
          </a:p>
          <a:p>
            <a:pPr eaLnBrk="1" hangingPunct="1">
              <a:lnSpc>
                <a:spcPct val="60000"/>
              </a:lnSpc>
              <a:spcBef>
                <a:spcPct val="50000"/>
              </a:spcBef>
            </a:pPr>
            <a:r>
              <a:rPr lang="en-US" sz="1600" b="1" dirty="0" smtClean="0">
                <a:solidFill>
                  <a:srgbClr val="0000FF"/>
                </a:solidFill>
              </a:rPr>
              <a:t> 	       Vivek  </a:t>
            </a:r>
            <a:r>
              <a:rPr lang="en-US" sz="1600" b="1" dirty="0">
                <a:solidFill>
                  <a:srgbClr val="0000FF"/>
                </a:solidFill>
              </a:rPr>
              <a:t>Srikumar, </a:t>
            </a:r>
            <a:r>
              <a:rPr lang="en-US" sz="1600" b="1" dirty="0" smtClean="0">
                <a:solidFill>
                  <a:srgbClr val="0000FF"/>
                </a:solidFill>
              </a:rPr>
              <a:t>Many </a:t>
            </a:r>
            <a:r>
              <a:rPr lang="en-US" sz="1600" b="1" dirty="0">
                <a:solidFill>
                  <a:srgbClr val="0000FF"/>
                </a:solidFill>
              </a:rPr>
              <a:t>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 </a:t>
            </a:r>
          </a:p>
        </p:txBody>
      </p:sp>
      <p:sp>
        <p:nvSpPr>
          <p:cNvPr id="2" name="Slide Number Placeholder 1"/>
          <p:cNvSpPr>
            <a:spLocks noGrp="1"/>
          </p:cNvSpPr>
          <p:nvPr>
            <p:ph type="sldNum" sz="quarter" idx="12"/>
          </p:nvPr>
        </p:nvSpPr>
        <p:spPr/>
        <p:txBody>
          <a:bodyPr/>
          <a:lstStyle/>
          <a:p>
            <a:pPr>
              <a:defRPr/>
            </a:pPr>
            <a:r>
              <a:rPr lang="en-US" altLang="zh-TW" smtClean="0"/>
              <a:t>Page </a:t>
            </a:r>
            <a:fld id="{385D3F47-0B5A-4364-923A-B345F606F3E4}" type="slidenum">
              <a:rPr lang="en-US" altLang="zh-TW" smtClean="0"/>
              <a:pPr>
                <a:defRPr/>
              </a:pPr>
              <a:t>1</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body" idx="4294967295"/>
          </p:nvPr>
        </p:nvSpPr>
        <p:spPr>
          <a:xfrm>
            <a:off x="457200" y="1295400"/>
            <a:ext cx="8231188" cy="4575175"/>
          </a:xfrm>
        </p:spPr>
        <p:txBody>
          <a:bodyPr lIns="0" tIns="0" rIns="0" bIns="0"/>
          <a:lstStyle/>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1800" dirty="0"/>
              <a:t>Random Variables</a:t>
            </a:r>
            <a:r>
              <a:rPr lang="en-GB" sz="1800" dirty="0">
                <a:solidFill>
                  <a:srgbClr val="0000FF"/>
                </a:solidFill>
              </a:rPr>
              <a:t> Y:</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1800" dirty="0">
              <a:solidFill>
                <a:srgbClr val="0000FF"/>
              </a:solidFill>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1800" dirty="0">
              <a:solidFill>
                <a:srgbClr val="0000FF"/>
              </a:solidFill>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1800" dirty="0">
              <a:solidFill>
                <a:srgbClr val="0000FF"/>
              </a:solidFill>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1800" dirty="0">
              <a:solidFill>
                <a:srgbClr val="0000FF"/>
              </a:solidFill>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1800" dirty="0">
              <a:solidFill>
                <a:srgbClr val="0000FF"/>
              </a:solidFill>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1800" dirty="0">
              <a:solidFill>
                <a:srgbClr val="0000FF"/>
              </a:solidFill>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1800" dirty="0">
                <a:solidFill>
                  <a:srgbClr val="0000FF"/>
                </a:solidFill>
              </a:rPr>
              <a:t>Conditional Distributions</a:t>
            </a:r>
            <a:r>
              <a:rPr lang="en-GB" sz="1800" dirty="0"/>
              <a:t> </a:t>
            </a:r>
            <a:r>
              <a:rPr lang="en-GB" sz="1800" dirty="0">
                <a:solidFill>
                  <a:srgbClr val="0033CC"/>
                </a:solidFill>
              </a:rPr>
              <a:t>P</a:t>
            </a:r>
            <a:r>
              <a:rPr lang="en-GB" sz="1800" dirty="0"/>
              <a:t> (learned by models/classifiers)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1800" dirty="0"/>
              <a:t>Constraints</a:t>
            </a:r>
            <a:r>
              <a:rPr lang="en-GB" sz="1800" dirty="0">
                <a:solidFill>
                  <a:srgbClr val="0000FF"/>
                </a:solidFill>
              </a:rPr>
              <a:t> C</a:t>
            </a:r>
            <a:r>
              <a:rPr lang="en-GB" sz="1800" dirty="0"/>
              <a:t>– any Boolean function </a:t>
            </a:r>
          </a:p>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1800" dirty="0"/>
              <a:t>      		defined over partial assignments  (possibly:  + weights </a:t>
            </a:r>
            <a:r>
              <a:rPr lang="en-GB" sz="1800" dirty="0">
                <a:solidFill>
                  <a:srgbClr val="0033CC"/>
                </a:solidFill>
              </a:rPr>
              <a:t>W</a:t>
            </a:r>
            <a:r>
              <a:rPr lang="en-GB" sz="1800" dirty="0"/>
              <a:t> )</a:t>
            </a:r>
          </a:p>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altLang="zh-TW" sz="1800" dirty="0">
              <a:ea typeface="Arial Unicode MS" pitchFamily="34" charset="-128"/>
              <a:cs typeface="Arial Unicode MS" pitchFamily="34" charset="-128"/>
            </a:endParaRP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a:solidFill>
                  <a:srgbClr val="0066FF"/>
                </a:solidFill>
              </a:rPr>
              <a:t>Goal:</a:t>
            </a:r>
            <a:r>
              <a:rPr lang="en-GB" sz="2000" dirty="0"/>
              <a:t>  Find </a:t>
            </a:r>
            <a:r>
              <a:rPr lang="en-GB" altLang="zh-TW" sz="2000" dirty="0">
                <a:ea typeface="Arial Unicode MS" pitchFamily="34" charset="-128"/>
                <a:cs typeface="Arial Unicode MS" pitchFamily="34" charset="-128"/>
              </a:rPr>
              <a:t>the </a:t>
            </a:r>
            <a:r>
              <a:rPr lang="en-GB" sz="2000" dirty="0"/>
              <a:t>“best” assignment</a:t>
            </a:r>
          </a:p>
          <a:p>
            <a:pPr marL="819150" lvl="1" indent="-315913"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b="1" dirty="0"/>
              <a:t>The assignment that achieves the highest global performance.</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a:t>This is an Integer Programming Problem</a:t>
            </a:r>
          </a:p>
        </p:txBody>
      </p:sp>
      <p:sp>
        <p:nvSpPr>
          <p:cNvPr id="1284100" name="Rectangle 3"/>
          <p:cNvSpPr>
            <a:spLocks noGrp="1" noChangeArrowheads="1"/>
          </p:cNvSpPr>
          <p:nvPr>
            <p:ph type="title" idx="4294967295"/>
          </p:nvPr>
        </p:nvSpPr>
        <p:spPr/>
        <p:txBody>
          <a:bodyPr/>
          <a:lstStyle/>
          <a:p>
            <a:r>
              <a:rPr lang="en-US" altLang="zh-TW" dirty="0">
                <a:ea typeface="Arial Unicode MS" pitchFamily="34" charset="-128"/>
                <a:cs typeface="Arial Unicode MS" pitchFamily="34" charset="-128"/>
              </a:rPr>
              <a:t>Problem Setting</a:t>
            </a:r>
          </a:p>
        </p:txBody>
      </p:sp>
      <p:sp>
        <p:nvSpPr>
          <p:cNvPr id="579592" name="Oval 8"/>
          <p:cNvSpPr>
            <a:spLocks noChangeArrowheads="1"/>
          </p:cNvSpPr>
          <p:nvPr/>
        </p:nvSpPr>
        <p:spPr bwMode="auto">
          <a:xfrm>
            <a:off x="6688138" y="19812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2" name="Group 54"/>
          <p:cNvGrpSpPr>
            <a:grpSpLocks/>
          </p:cNvGrpSpPr>
          <p:nvPr/>
        </p:nvGrpSpPr>
        <p:grpSpPr bwMode="auto">
          <a:xfrm>
            <a:off x="2344738" y="1295400"/>
            <a:ext cx="6324600" cy="1295400"/>
            <a:chOff x="1477" y="816"/>
            <a:chExt cx="3984" cy="816"/>
          </a:xfrm>
        </p:grpSpPr>
        <p:sp>
          <p:nvSpPr>
            <p:cNvPr id="1284103" name="Oval 5"/>
            <p:cNvSpPr>
              <a:spLocks noChangeArrowheads="1"/>
            </p:cNvSpPr>
            <p:nvPr/>
          </p:nvSpPr>
          <p:spPr bwMode="auto">
            <a:xfrm>
              <a:off x="1477" y="1248"/>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84104" name="Oval 6"/>
            <p:cNvSpPr>
              <a:spLocks noChangeArrowheads="1"/>
            </p:cNvSpPr>
            <p:nvPr/>
          </p:nvSpPr>
          <p:spPr bwMode="auto">
            <a:xfrm>
              <a:off x="2485" y="1248"/>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84105" name="Oval 7"/>
            <p:cNvSpPr>
              <a:spLocks noChangeArrowheads="1"/>
            </p:cNvSpPr>
            <p:nvPr/>
          </p:nvSpPr>
          <p:spPr bwMode="auto">
            <a:xfrm>
              <a:off x="3349" y="1248"/>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84106" name="Oval 9"/>
            <p:cNvSpPr>
              <a:spLocks noChangeArrowheads="1"/>
            </p:cNvSpPr>
            <p:nvPr/>
          </p:nvSpPr>
          <p:spPr bwMode="auto">
            <a:xfrm>
              <a:off x="5077" y="1248"/>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84107" name="Oval 10"/>
            <p:cNvSpPr>
              <a:spLocks noChangeArrowheads="1"/>
            </p:cNvSpPr>
            <p:nvPr/>
          </p:nvSpPr>
          <p:spPr bwMode="auto">
            <a:xfrm>
              <a:off x="2101" y="81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84108" name="Oval 11"/>
            <p:cNvSpPr>
              <a:spLocks noChangeArrowheads="1"/>
            </p:cNvSpPr>
            <p:nvPr/>
          </p:nvSpPr>
          <p:spPr bwMode="auto">
            <a:xfrm>
              <a:off x="3541" y="81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84109" name="Oval 12"/>
            <p:cNvSpPr>
              <a:spLocks noChangeArrowheads="1"/>
            </p:cNvSpPr>
            <p:nvPr/>
          </p:nvSpPr>
          <p:spPr bwMode="auto">
            <a:xfrm>
              <a:off x="4981" y="81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grpSp>
        <p:nvGrpSpPr>
          <p:cNvPr id="3" name="Group 13"/>
          <p:cNvGrpSpPr>
            <a:grpSpLocks/>
          </p:cNvGrpSpPr>
          <p:nvPr/>
        </p:nvGrpSpPr>
        <p:grpSpPr bwMode="auto">
          <a:xfrm>
            <a:off x="4021138" y="457200"/>
            <a:ext cx="4648200" cy="685800"/>
            <a:chOff x="2533" y="288"/>
            <a:chExt cx="2928" cy="432"/>
          </a:xfrm>
        </p:grpSpPr>
        <p:grpSp>
          <p:nvGrpSpPr>
            <p:cNvPr id="1284111" name="Group 14"/>
            <p:cNvGrpSpPr>
              <a:grpSpLocks/>
            </p:cNvGrpSpPr>
            <p:nvPr/>
          </p:nvGrpSpPr>
          <p:grpSpPr bwMode="auto">
            <a:xfrm>
              <a:off x="2533" y="288"/>
              <a:ext cx="203" cy="432"/>
              <a:chOff x="1191" y="864"/>
              <a:chExt cx="203" cy="432"/>
            </a:xfrm>
          </p:grpSpPr>
          <p:sp>
            <p:nvSpPr>
              <p:cNvPr id="1284112" name="Rectangle 15"/>
              <p:cNvSpPr>
                <a:spLocks noChangeArrowheads="1"/>
              </p:cNvSpPr>
              <p:nvPr/>
            </p:nvSpPr>
            <p:spPr bwMode="auto">
              <a:xfrm>
                <a:off x="1191" y="960"/>
                <a:ext cx="48" cy="336"/>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13" name="Rectangle 16"/>
              <p:cNvSpPr>
                <a:spLocks noChangeArrowheads="1"/>
              </p:cNvSpPr>
              <p:nvPr/>
            </p:nvSpPr>
            <p:spPr bwMode="auto">
              <a:xfrm>
                <a:off x="1244" y="1104"/>
                <a:ext cx="48" cy="192"/>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14" name="Rectangle 17"/>
              <p:cNvSpPr>
                <a:spLocks noChangeArrowheads="1"/>
              </p:cNvSpPr>
              <p:nvPr/>
            </p:nvSpPr>
            <p:spPr bwMode="auto">
              <a:xfrm>
                <a:off x="1298" y="1200"/>
                <a:ext cx="48" cy="96"/>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15" name="Rectangle 18"/>
              <p:cNvSpPr>
                <a:spLocks noChangeArrowheads="1"/>
              </p:cNvSpPr>
              <p:nvPr/>
            </p:nvSpPr>
            <p:spPr bwMode="auto">
              <a:xfrm>
                <a:off x="1346" y="864"/>
                <a:ext cx="48" cy="432"/>
              </a:xfrm>
              <a:prstGeom prst="rect">
                <a:avLst/>
              </a:prstGeom>
              <a:solidFill>
                <a:schemeClr val="hlink"/>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grpSp>
        <p:grpSp>
          <p:nvGrpSpPr>
            <p:cNvPr id="1284116" name="Group 19"/>
            <p:cNvGrpSpPr>
              <a:grpSpLocks/>
            </p:cNvGrpSpPr>
            <p:nvPr/>
          </p:nvGrpSpPr>
          <p:grpSpPr bwMode="auto">
            <a:xfrm>
              <a:off x="3750" y="288"/>
              <a:ext cx="263" cy="432"/>
              <a:chOff x="2629" y="864"/>
              <a:chExt cx="263" cy="432"/>
            </a:xfrm>
          </p:grpSpPr>
          <p:sp>
            <p:nvSpPr>
              <p:cNvPr id="1284117" name="Rectangle 20"/>
              <p:cNvSpPr>
                <a:spLocks noChangeArrowheads="1"/>
              </p:cNvSpPr>
              <p:nvPr/>
            </p:nvSpPr>
            <p:spPr bwMode="auto">
              <a:xfrm>
                <a:off x="2629" y="960"/>
                <a:ext cx="48" cy="336"/>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18" name="Rectangle 21"/>
              <p:cNvSpPr>
                <a:spLocks noChangeArrowheads="1"/>
              </p:cNvSpPr>
              <p:nvPr/>
            </p:nvSpPr>
            <p:spPr bwMode="auto">
              <a:xfrm>
                <a:off x="2682" y="1104"/>
                <a:ext cx="48" cy="192"/>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19" name="Rectangle 22"/>
              <p:cNvSpPr>
                <a:spLocks noChangeArrowheads="1"/>
              </p:cNvSpPr>
              <p:nvPr/>
            </p:nvSpPr>
            <p:spPr bwMode="auto">
              <a:xfrm>
                <a:off x="2736" y="1200"/>
                <a:ext cx="48" cy="96"/>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20" name="Rectangle 23"/>
              <p:cNvSpPr>
                <a:spLocks noChangeArrowheads="1"/>
              </p:cNvSpPr>
              <p:nvPr/>
            </p:nvSpPr>
            <p:spPr bwMode="auto">
              <a:xfrm>
                <a:off x="2784" y="864"/>
                <a:ext cx="48" cy="432"/>
              </a:xfrm>
              <a:prstGeom prst="rect">
                <a:avLst/>
              </a:prstGeom>
              <a:solidFill>
                <a:schemeClr val="hlink"/>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sp>
            <p:nvSpPr>
              <p:cNvPr id="1284121" name="Rectangle 24"/>
              <p:cNvSpPr>
                <a:spLocks noChangeArrowheads="1"/>
              </p:cNvSpPr>
              <p:nvPr/>
            </p:nvSpPr>
            <p:spPr bwMode="auto">
              <a:xfrm flipH="1">
                <a:off x="2838" y="1051"/>
                <a:ext cx="54" cy="245"/>
              </a:xfrm>
              <a:prstGeom prst="rect">
                <a:avLst/>
              </a:prstGeom>
              <a:solidFill>
                <a:schemeClr val="folHlink"/>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grpSp>
        <p:grpSp>
          <p:nvGrpSpPr>
            <p:cNvPr id="1284122" name="Group 25"/>
            <p:cNvGrpSpPr>
              <a:grpSpLocks/>
            </p:cNvGrpSpPr>
            <p:nvPr/>
          </p:nvGrpSpPr>
          <p:grpSpPr bwMode="auto">
            <a:xfrm>
              <a:off x="5125" y="288"/>
              <a:ext cx="336" cy="432"/>
              <a:chOff x="4004" y="864"/>
              <a:chExt cx="336" cy="432"/>
            </a:xfrm>
          </p:grpSpPr>
          <p:sp>
            <p:nvSpPr>
              <p:cNvPr id="1284123" name="Rectangle 26"/>
              <p:cNvSpPr>
                <a:spLocks noChangeArrowheads="1"/>
              </p:cNvSpPr>
              <p:nvPr/>
            </p:nvSpPr>
            <p:spPr bwMode="auto">
              <a:xfrm>
                <a:off x="4069" y="960"/>
                <a:ext cx="48" cy="336"/>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24" name="Rectangle 27"/>
              <p:cNvSpPr>
                <a:spLocks noChangeArrowheads="1"/>
              </p:cNvSpPr>
              <p:nvPr/>
            </p:nvSpPr>
            <p:spPr bwMode="auto">
              <a:xfrm>
                <a:off x="4122" y="1104"/>
                <a:ext cx="48" cy="192"/>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25" name="Rectangle 28"/>
              <p:cNvSpPr>
                <a:spLocks noChangeArrowheads="1"/>
              </p:cNvSpPr>
              <p:nvPr/>
            </p:nvSpPr>
            <p:spPr bwMode="auto">
              <a:xfrm>
                <a:off x="4176" y="1200"/>
                <a:ext cx="48" cy="96"/>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26" name="Rectangle 29"/>
              <p:cNvSpPr>
                <a:spLocks noChangeArrowheads="1"/>
              </p:cNvSpPr>
              <p:nvPr/>
            </p:nvSpPr>
            <p:spPr bwMode="auto">
              <a:xfrm>
                <a:off x="4224" y="864"/>
                <a:ext cx="48" cy="432"/>
              </a:xfrm>
              <a:prstGeom prst="rect">
                <a:avLst/>
              </a:prstGeom>
              <a:solidFill>
                <a:schemeClr val="hlink"/>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sp>
            <p:nvSpPr>
              <p:cNvPr id="1284127" name="Rectangle 30"/>
              <p:cNvSpPr>
                <a:spLocks noChangeArrowheads="1"/>
              </p:cNvSpPr>
              <p:nvPr/>
            </p:nvSpPr>
            <p:spPr bwMode="auto">
              <a:xfrm flipH="1">
                <a:off x="4004" y="1051"/>
                <a:ext cx="54" cy="245"/>
              </a:xfrm>
              <a:prstGeom prst="rect">
                <a:avLst/>
              </a:prstGeom>
              <a:solidFill>
                <a:srgbClr val="66FFCC"/>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sp>
            <p:nvSpPr>
              <p:cNvPr id="1284128" name="Rectangle 31"/>
              <p:cNvSpPr>
                <a:spLocks noChangeArrowheads="1"/>
              </p:cNvSpPr>
              <p:nvPr/>
            </p:nvSpPr>
            <p:spPr bwMode="auto">
              <a:xfrm flipH="1">
                <a:off x="4286" y="1051"/>
                <a:ext cx="54" cy="245"/>
              </a:xfrm>
              <a:prstGeom prst="rect">
                <a:avLst/>
              </a:prstGeom>
              <a:solidFill>
                <a:srgbClr val="FF0000"/>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grpSp>
      </p:grpSp>
      <p:sp>
        <p:nvSpPr>
          <p:cNvPr id="579616" name="Oval 32"/>
          <p:cNvSpPr>
            <a:spLocks noChangeArrowheads="1"/>
          </p:cNvSpPr>
          <p:nvPr/>
        </p:nvSpPr>
        <p:spPr bwMode="auto">
          <a:xfrm rot="3258883">
            <a:off x="2734469" y="694531"/>
            <a:ext cx="914400" cy="2420938"/>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579617" name="Oval 33"/>
          <p:cNvSpPr>
            <a:spLocks noChangeArrowheads="1"/>
          </p:cNvSpPr>
          <p:nvPr/>
        </p:nvSpPr>
        <p:spPr bwMode="auto">
          <a:xfrm>
            <a:off x="5102225" y="1057275"/>
            <a:ext cx="3871913" cy="19050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00"/>
              </a:solidFill>
              <a:latin typeface="Arial" charset="0"/>
              <a:cs typeface="Arial" charset="0"/>
            </a:endParaRPr>
          </a:p>
        </p:txBody>
      </p:sp>
      <p:grpSp>
        <p:nvGrpSpPr>
          <p:cNvPr id="7" name="Group 34"/>
          <p:cNvGrpSpPr>
            <a:grpSpLocks/>
          </p:cNvGrpSpPr>
          <p:nvPr/>
        </p:nvGrpSpPr>
        <p:grpSpPr bwMode="auto">
          <a:xfrm>
            <a:off x="4173538" y="1192213"/>
            <a:ext cx="3810000" cy="560387"/>
            <a:chOff x="2640" y="943"/>
            <a:chExt cx="2400" cy="353"/>
          </a:xfrm>
        </p:grpSpPr>
        <p:sp>
          <p:nvSpPr>
            <p:cNvPr id="1284132" name="Text Box 35"/>
            <p:cNvSpPr txBox="1">
              <a:spLocks noChangeArrowheads="1"/>
            </p:cNvSpPr>
            <p:nvPr/>
          </p:nvSpPr>
          <p:spPr bwMode="auto">
            <a:xfrm>
              <a:off x="2640" y="1065"/>
              <a:ext cx="606" cy="2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sz="1800">
                  <a:solidFill>
                    <a:srgbClr val="000000"/>
                  </a:solidFill>
                  <a:latin typeface="Arial" charset="0"/>
                  <a:cs typeface="Arial" charset="0"/>
                </a:rPr>
                <a:t>C(y</a:t>
              </a:r>
              <a:r>
                <a:rPr lang="en-US" sz="1800" baseline="-25000">
                  <a:solidFill>
                    <a:srgbClr val="000000"/>
                  </a:solidFill>
                  <a:latin typeface="Arial" charset="0"/>
                  <a:cs typeface="Arial" charset="0"/>
                </a:rPr>
                <a:t>1</a:t>
              </a:r>
              <a:r>
                <a:rPr lang="en-US" sz="1800">
                  <a:solidFill>
                    <a:srgbClr val="000000"/>
                  </a:solidFill>
                  <a:latin typeface="Arial" charset="0"/>
                  <a:cs typeface="Arial" charset="0"/>
                </a:rPr>
                <a:t>,y</a:t>
              </a:r>
              <a:r>
                <a:rPr lang="en-US" sz="1800" baseline="-25000">
                  <a:solidFill>
                    <a:srgbClr val="000000"/>
                  </a:solidFill>
                  <a:latin typeface="Arial" charset="0"/>
                  <a:cs typeface="Arial" charset="0"/>
                </a:rPr>
                <a:t>4</a:t>
              </a:r>
              <a:r>
                <a:rPr lang="en-US" sz="1800">
                  <a:solidFill>
                    <a:srgbClr val="000000"/>
                  </a:solidFill>
                  <a:latin typeface="Arial" charset="0"/>
                  <a:cs typeface="Arial" charset="0"/>
                </a:rPr>
                <a:t>)</a:t>
              </a:r>
            </a:p>
          </p:txBody>
        </p:sp>
        <p:sp>
          <p:nvSpPr>
            <p:cNvPr id="1284133" name="Text Box 36"/>
            <p:cNvSpPr txBox="1">
              <a:spLocks noChangeArrowheads="1"/>
            </p:cNvSpPr>
            <p:nvPr/>
          </p:nvSpPr>
          <p:spPr bwMode="auto">
            <a:xfrm>
              <a:off x="3939" y="943"/>
              <a:ext cx="1101" cy="2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sz="1800">
                  <a:solidFill>
                    <a:srgbClr val="000000"/>
                  </a:solidFill>
                  <a:latin typeface="Arial" charset="0"/>
                  <a:cs typeface="Arial" charset="0"/>
                </a:rPr>
                <a:t>C(y</a:t>
              </a:r>
              <a:r>
                <a:rPr lang="en-US" sz="1800" baseline="-25000">
                  <a:solidFill>
                    <a:srgbClr val="000000"/>
                  </a:solidFill>
                  <a:latin typeface="Arial" charset="0"/>
                  <a:cs typeface="Arial" charset="0"/>
                </a:rPr>
                <a:t>2</a:t>
              </a:r>
              <a:r>
                <a:rPr lang="en-US" sz="1800">
                  <a:solidFill>
                    <a:srgbClr val="000000"/>
                  </a:solidFill>
                  <a:latin typeface="Arial" charset="0"/>
                  <a:cs typeface="Arial" charset="0"/>
                </a:rPr>
                <a:t>,y</a:t>
              </a:r>
              <a:r>
                <a:rPr lang="en-US" sz="1800" baseline="-25000">
                  <a:solidFill>
                    <a:srgbClr val="000000"/>
                  </a:solidFill>
                  <a:latin typeface="Arial" charset="0"/>
                  <a:cs typeface="Arial" charset="0"/>
                </a:rPr>
                <a:t>3</a:t>
              </a:r>
              <a:r>
                <a:rPr lang="en-US" sz="1800">
                  <a:solidFill>
                    <a:srgbClr val="000000"/>
                  </a:solidFill>
                  <a:latin typeface="Arial" charset="0"/>
                  <a:cs typeface="Arial" charset="0"/>
                </a:rPr>
                <a:t>,y</a:t>
              </a:r>
              <a:r>
                <a:rPr lang="en-US" sz="1800" baseline="-25000">
                  <a:solidFill>
                    <a:srgbClr val="000000"/>
                  </a:solidFill>
                  <a:latin typeface="Arial" charset="0"/>
                  <a:cs typeface="Arial" charset="0"/>
                </a:rPr>
                <a:t>6</a:t>
              </a:r>
              <a:r>
                <a:rPr lang="en-US" sz="1800">
                  <a:solidFill>
                    <a:srgbClr val="000000"/>
                  </a:solidFill>
                  <a:latin typeface="Arial" charset="0"/>
                  <a:cs typeface="Arial" charset="0"/>
                </a:rPr>
                <a:t>,y</a:t>
              </a:r>
              <a:r>
                <a:rPr lang="en-US" sz="1800" baseline="-25000">
                  <a:solidFill>
                    <a:srgbClr val="000000"/>
                  </a:solidFill>
                  <a:latin typeface="Arial" charset="0"/>
                  <a:cs typeface="Arial" charset="0"/>
                </a:rPr>
                <a:t>7</a:t>
              </a:r>
              <a:r>
                <a:rPr lang="en-US" sz="1800">
                  <a:solidFill>
                    <a:srgbClr val="000000"/>
                  </a:solidFill>
                  <a:latin typeface="Arial" charset="0"/>
                  <a:cs typeface="Arial" charset="0"/>
                </a:rPr>
                <a:t>,y</a:t>
              </a:r>
              <a:r>
                <a:rPr lang="en-US" sz="1800" baseline="-25000">
                  <a:solidFill>
                    <a:srgbClr val="000000"/>
                  </a:solidFill>
                  <a:latin typeface="Arial" charset="0"/>
                  <a:cs typeface="Arial" charset="0"/>
                </a:rPr>
                <a:t>8</a:t>
              </a:r>
              <a:r>
                <a:rPr lang="en-US" sz="1800">
                  <a:solidFill>
                    <a:srgbClr val="000000"/>
                  </a:solidFill>
                  <a:latin typeface="Arial" charset="0"/>
                  <a:cs typeface="Arial" charset="0"/>
                </a:rPr>
                <a:t>)</a:t>
              </a:r>
            </a:p>
          </p:txBody>
        </p:sp>
      </p:grpSp>
      <p:sp>
        <p:nvSpPr>
          <p:cNvPr id="579621" name="Rectangle 37"/>
          <p:cNvSpPr>
            <a:spLocks noChangeArrowheads="1"/>
          </p:cNvSpPr>
          <p:nvPr/>
        </p:nvSpPr>
        <p:spPr bwMode="auto">
          <a:xfrm>
            <a:off x="838200" y="5837238"/>
            <a:ext cx="681019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spcBef>
                <a:spcPct val="20000"/>
              </a:spcBef>
            </a:pPr>
            <a:r>
              <a:rPr lang="en-US" altLang="zh-TW" sz="2400" dirty="0">
                <a:solidFill>
                  <a:srgbClr val="0033CC"/>
                </a:solidFill>
                <a:latin typeface="Calibri"/>
                <a:ea typeface="Arial Unicode MS" pitchFamily="34" charset="-128"/>
                <a:cs typeface="Arial Unicode MS" pitchFamily="34" charset="-128"/>
                <a:sym typeface="Symbol" pitchFamily="18" charset="2"/>
              </a:rPr>
              <a:t>Y*=</a:t>
            </a:r>
            <a:r>
              <a:rPr lang="en-US" altLang="zh-TW" sz="2400" dirty="0" err="1">
                <a:solidFill>
                  <a:srgbClr val="0033CC"/>
                </a:solidFill>
                <a:latin typeface="Calibri"/>
                <a:ea typeface="Arial Unicode MS" pitchFamily="34" charset="-128"/>
                <a:cs typeface="Arial Unicode MS" pitchFamily="34" charset="-128"/>
                <a:sym typeface="Symbol" pitchFamily="18" charset="2"/>
              </a:rPr>
              <a:t>argmax</a:t>
            </a:r>
            <a:r>
              <a:rPr lang="en-US" altLang="zh-TW" sz="2400" baseline="-25000" dirty="0" err="1">
                <a:solidFill>
                  <a:srgbClr val="FF0000"/>
                </a:solidFill>
                <a:latin typeface="Calibri"/>
                <a:ea typeface="Arial Unicode MS" pitchFamily="34" charset="-128"/>
                <a:cs typeface="Arial Unicode MS" pitchFamily="34" charset="-128"/>
                <a:sym typeface="Symbol" pitchFamily="18" charset="2"/>
              </a:rPr>
              <a:t>Y</a:t>
            </a:r>
            <a:r>
              <a:rPr lang="en-US" altLang="zh-TW" sz="2400" dirty="0">
                <a:solidFill>
                  <a:srgbClr val="0033CC"/>
                </a:solidFill>
                <a:latin typeface="Calibri"/>
                <a:ea typeface="Arial Unicode MS" pitchFamily="34" charset="-128"/>
                <a:cs typeface="Arial Unicode MS" pitchFamily="34" charset="-128"/>
                <a:sym typeface="Symbol" pitchFamily="18" charset="2"/>
              </a:rPr>
              <a:t> </a:t>
            </a:r>
            <a:r>
              <a:rPr lang="en-US" altLang="zh-TW" sz="2400" dirty="0">
                <a:solidFill>
                  <a:srgbClr val="0033CC"/>
                </a:solidFill>
                <a:latin typeface="Calibri"/>
                <a:ea typeface="Arial Unicode MS" pitchFamily="34" charset="-128"/>
                <a:cs typeface="Arial Unicode MS" pitchFamily="34" charset="-128"/>
              </a:rPr>
              <a:t>P</a:t>
            </a:r>
            <a:r>
              <a:rPr lang="en-US" altLang="zh-TW" sz="2400" dirty="0">
                <a:solidFill>
                  <a:srgbClr val="0033CC"/>
                </a:solidFill>
                <a:latin typeface="Calibri"/>
                <a:ea typeface="Arial Unicode MS" pitchFamily="34" charset="-128"/>
                <a:cs typeface="Arial Unicode MS" pitchFamily="34" charset="-128"/>
                <a:sym typeface="Symbol" pitchFamily="18" charset="2"/>
              </a:rPr>
              <a:t></a:t>
            </a:r>
            <a:r>
              <a:rPr lang="en-US" altLang="zh-TW" sz="2400" dirty="0">
                <a:solidFill>
                  <a:srgbClr val="0033CC"/>
                </a:solidFill>
                <a:latin typeface="Calibri"/>
                <a:ea typeface="Arial Unicode MS" pitchFamily="34" charset="-128"/>
                <a:cs typeface="Arial Unicode MS" pitchFamily="34" charset="-128"/>
              </a:rPr>
              <a:t>Y                </a:t>
            </a:r>
            <a:r>
              <a:rPr lang="en-US" altLang="zh-TW" sz="2400" dirty="0" smtClean="0">
                <a:solidFill>
                  <a:srgbClr val="0033CC"/>
                </a:solidFill>
                <a:latin typeface="Calibri"/>
                <a:ea typeface="Arial Unicode MS" pitchFamily="34" charset="-128"/>
                <a:cs typeface="Arial Unicode MS" pitchFamily="34" charset="-128"/>
              </a:rPr>
              <a:t>         </a:t>
            </a:r>
            <a:r>
              <a:rPr lang="en-US" altLang="zh-TW" sz="2400" dirty="0" smtClean="0">
                <a:solidFill>
                  <a:srgbClr val="0033CC"/>
                </a:solidFill>
                <a:latin typeface="Calibri"/>
                <a:ea typeface="Arial Unicode MS" pitchFamily="34" charset="-128"/>
                <a:cs typeface="Arial Unicode MS" pitchFamily="34" charset="-128"/>
                <a:sym typeface="Symbol" pitchFamily="18" charset="2"/>
              </a:rPr>
              <a:t>subject </a:t>
            </a:r>
            <a:r>
              <a:rPr lang="en-US" altLang="zh-TW" sz="2400" dirty="0">
                <a:solidFill>
                  <a:srgbClr val="0033CC"/>
                </a:solidFill>
                <a:latin typeface="Calibri"/>
                <a:ea typeface="Arial Unicode MS" pitchFamily="34" charset="-128"/>
                <a:cs typeface="Arial Unicode MS" pitchFamily="34" charset="-128"/>
                <a:sym typeface="Symbol" pitchFamily="18" charset="2"/>
              </a:rPr>
              <a:t>to constraints C</a:t>
            </a:r>
          </a:p>
        </p:txBody>
      </p:sp>
      <p:sp>
        <p:nvSpPr>
          <p:cNvPr id="579622" name="Freeform 38"/>
          <p:cNvSpPr>
            <a:spLocks/>
          </p:cNvSpPr>
          <p:nvPr/>
        </p:nvSpPr>
        <p:spPr bwMode="auto">
          <a:xfrm>
            <a:off x="2209800" y="4876800"/>
            <a:ext cx="1257300" cy="1066800"/>
          </a:xfrm>
          <a:custGeom>
            <a:avLst/>
            <a:gdLst>
              <a:gd name="T0" fmla="*/ 2147483647 w 792"/>
              <a:gd name="T1" fmla="*/ 0 h 672"/>
              <a:gd name="T2" fmla="*/ 2147483647 w 792"/>
              <a:gd name="T3" fmla="*/ 2147483647 h 672"/>
              <a:gd name="T4" fmla="*/ 2147483647 w 792"/>
              <a:gd name="T5" fmla="*/ 2147483647 h 672"/>
              <a:gd name="T6" fmla="*/ 2147483647 w 792"/>
              <a:gd name="T7" fmla="*/ 2147483647 h 672"/>
              <a:gd name="T8" fmla="*/ 0 60000 65536"/>
              <a:gd name="T9" fmla="*/ 0 60000 65536"/>
              <a:gd name="T10" fmla="*/ 0 60000 65536"/>
              <a:gd name="T11" fmla="*/ 0 60000 65536"/>
              <a:gd name="T12" fmla="*/ 0 w 792"/>
              <a:gd name="T13" fmla="*/ 0 h 672"/>
              <a:gd name="T14" fmla="*/ 792 w 792"/>
              <a:gd name="T15" fmla="*/ 672 h 672"/>
            </a:gdLst>
            <a:ahLst/>
            <a:cxnLst>
              <a:cxn ang="T8">
                <a:pos x="T0" y="T1"/>
              </a:cxn>
              <a:cxn ang="T9">
                <a:pos x="T2" y="T3"/>
              </a:cxn>
              <a:cxn ang="T10">
                <a:pos x="T4" y="T5"/>
              </a:cxn>
              <a:cxn ang="T11">
                <a:pos x="T6" y="T7"/>
              </a:cxn>
            </a:cxnLst>
            <a:rect l="T12" t="T13" r="T14" b="T15"/>
            <a:pathLst>
              <a:path w="792" h="672">
                <a:moveTo>
                  <a:pt x="792" y="0"/>
                </a:moveTo>
                <a:cubicBezTo>
                  <a:pt x="468" y="116"/>
                  <a:pt x="144" y="232"/>
                  <a:pt x="72" y="336"/>
                </a:cubicBezTo>
                <a:cubicBezTo>
                  <a:pt x="0" y="440"/>
                  <a:pt x="304" y="576"/>
                  <a:pt x="360" y="624"/>
                </a:cubicBezTo>
                <a:cubicBezTo>
                  <a:pt x="416" y="672"/>
                  <a:pt x="400" y="624"/>
                  <a:pt x="408" y="624"/>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grpSp>
        <p:nvGrpSpPr>
          <p:cNvPr id="8" name="Group 39"/>
          <p:cNvGrpSpPr>
            <a:grpSpLocks/>
          </p:cNvGrpSpPr>
          <p:nvPr/>
        </p:nvGrpSpPr>
        <p:grpSpPr bwMode="auto">
          <a:xfrm>
            <a:off x="3270250" y="4067175"/>
            <a:ext cx="4425950" cy="2201863"/>
            <a:chOff x="2356" y="2544"/>
            <a:chExt cx="2788" cy="1387"/>
          </a:xfrm>
        </p:grpSpPr>
        <p:sp>
          <p:nvSpPr>
            <p:cNvPr id="1284137" name="Rectangle 40"/>
            <p:cNvSpPr>
              <a:spLocks noChangeArrowheads="1"/>
            </p:cNvSpPr>
            <p:nvPr/>
          </p:nvSpPr>
          <p:spPr bwMode="auto">
            <a:xfrm>
              <a:off x="2356" y="3681"/>
              <a:ext cx="7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TW" sz="2000" dirty="0">
                  <a:solidFill>
                    <a:srgbClr val="0033CC"/>
                  </a:solidFill>
                  <a:latin typeface="Arial" charset="0"/>
                  <a:ea typeface="Arial Unicode MS" pitchFamily="34" charset="-128"/>
                  <a:cs typeface="Arial Unicode MS" pitchFamily="34" charset="-128"/>
                </a:rPr>
                <a:t>(+ W</a:t>
              </a:r>
              <a:r>
                <a:rPr lang="en-US" altLang="zh-TW" sz="2000" dirty="0">
                  <a:solidFill>
                    <a:srgbClr val="0033CC"/>
                  </a:solidFill>
                  <a:latin typeface="Arial" charset="0"/>
                  <a:ea typeface="Arial Unicode MS" pitchFamily="34" charset="-128"/>
                  <a:cs typeface="Arial Unicode MS" pitchFamily="34" charset="-128"/>
                  <a:sym typeface="Symbol" pitchFamily="18" charset="2"/>
                </a:rPr>
                <a:t>C)</a:t>
              </a:r>
              <a:endParaRPr lang="en-US" sz="2000" dirty="0">
                <a:solidFill>
                  <a:srgbClr val="0033CC"/>
                </a:solidFill>
                <a:latin typeface="Arial" charset="0"/>
                <a:ea typeface="Arial Unicode MS" pitchFamily="34" charset="-128"/>
                <a:cs typeface="Arial Unicode MS" pitchFamily="34" charset="-128"/>
                <a:sym typeface="Symbol" pitchFamily="18" charset="2"/>
              </a:endParaRPr>
            </a:p>
          </p:txBody>
        </p:sp>
        <p:sp>
          <p:nvSpPr>
            <p:cNvPr id="1284138" name="Freeform 41"/>
            <p:cNvSpPr>
              <a:spLocks/>
            </p:cNvSpPr>
            <p:nvPr/>
          </p:nvSpPr>
          <p:spPr bwMode="auto">
            <a:xfrm>
              <a:off x="2784" y="2544"/>
              <a:ext cx="2360" cy="1104"/>
            </a:xfrm>
            <a:custGeom>
              <a:avLst/>
              <a:gdLst>
                <a:gd name="T0" fmla="*/ 0 w 2552"/>
                <a:gd name="T1" fmla="*/ 2281 h 768"/>
                <a:gd name="T2" fmla="*/ 1784 w 2552"/>
                <a:gd name="T3" fmla="*/ 713 h 768"/>
                <a:gd name="T4" fmla="*/ 1404 w 2552"/>
                <a:gd name="T5" fmla="*/ 0 h 768"/>
                <a:gd name="T6" fmla="*/ 0 60000 65536"/>
                <a:gd name="T7" fmla="*/ 0 60000 65536"/>
                <a:gd name="T8" fmla="*/ 0 60000 65536"/>
                <a:gd name="T9" fmla="*/ 0 w 2552"/>
                <a:gd name="T10" fmla="*/ 0 h 768"/>
                <a:gd name="T11" fmla="*/ 2552 w 2552"/>
                <a:gd name="T12" fmla="*/ 768 h 768"/>
              </a:gdLst>
              <a:ahLst/>
              <a:cxnLst>
                <a:cxn ang="T6">
                  <a:pos x="T0" y="T1"/>
                </a:cxn>
                <a:cxn ang="T7">
                  <a:pos x="T2" y="T3"/>
                </a:cxn>
                <a:cxn ang="T8">
                  <a:pos x="T4" y="T5"/>
                </a:cxn>
              </a:cxnLst>
              <a:rect l="T9" t="T10" r="T11" b="T12"/>
              <a:pathLst>
                <a:path w="2552" h="768">
                  <a:moveTo>
                    <a:pt x="0" y="768"/>
                  </a:moveTo>
                  <a:cubicBezTo>
                    <a:pt x="980" y="568"/>
                    <a:pt x="1960" y="368"/>
                    <a:pt x="2256" y="240"/>
                  </a:cubicBezTo>
                  <a:cubicBezTo>
                    <a:pt x="2552" y="112"/>
                    <a:pt x="1856" y="40"/>
                    <a:pt x="1776"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grpSp>
      <p:grpSp>
        <p:nvGrpSpPr>
          <p:cNvPr id="9" name="Group 53"/>
          <p:cNvGrpSpPr>
            <a:grpSpLocks/>
          </p:cNvGrpSpPr>
          <p:nvPr/>
        </p:nvGrpSpPr>
        <p:grpSpPr bwMode="auto">
          <a:xfrm>
            <a:off x="6248400" y="2209800"/>
            <a:ext cx="1524000" cy="304800"/>
            <a:chOff x="3936" y="1392"/>
            <a:chExt cx="960" cy="192"/>
          </a:xfrm>
        </p:grpSpPr>
        <p:grpSp>
          <p:nvGrpSpPr>
            <p:cNvPr id="1284140" name="Group 48"/>
            <p:cNvGrpSpPr>
              <a:grpSpLocks/>
            </p:cNvGrpSpPr>
            <p:nvPr/>
          </p:nvGrpSpPr>
          <p:grpSpPr bwMode="auto">
            <a:xfrm>
              <a:off x="3984" y="1440"/>
              <a:ext cx="864" cy="144"/>
              <a:chOff x="624" y="2016"/>
              <a:chExt cx="2448" cy="144"/>
            </a:xfrm>
          </p:grpSpPr>
          <p:sp>
            <p:nvSpPr>
              <p:cNvPr id="1284141" name="Line 43"/>
              <p:cNvSpPr>
                <a:spLocks noChangeShapeType="1"/>
              </p:cNvSpPr>
              <p:nvPr/>
            </p:nvSpPr>
            <p:spPr bwMode="auto">
              <a:xfrm>
                <a:off x="624" y="2016"/>
                <a:ext cx="2448"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42" name="Line 44"/>
              <p:cNvSpPr>
                <a:spLocks noChangeShapeType="1"/>
              </p:cNvSpPr>
              <p:nvPr/>
            </p:nvSpPr>
            <p:spPr bwMode="auto">
              <a:xfrm>
                <a:off x="624" y="2016"/>
                <a:ext cx="0" cy="14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43" name="Line 45"/>
              <p:cNvSpPr>
                <a:spLocks noChangeShapeType="1"/>
              </p:cNvSpPr>
              <p:nvPr/>
            </p:nvSpPr>
            <p:spPr bwMode="auto">
              <a:xfrm>
                <a:off x="1440" y="2016"/>
                <a:ext cx="0" cy="14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44" name="Line 46"/>
              <p:cNvSpPr>
                <a:spLocks noChangeShapeType="1"/>
              </p:cNvSpPr>
              <p:nvPr/>
            </p:nvSpPr>
            <p:spPr bwMode="auto">
              <a:xfrm>
                <a:off x="2160" y="2016"/>
                <a:ext cx="0" cy="14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45" name="Line 47"/>
              <p:cNvSpPr>
                <a:spLocks noChangeShapeType="1"/>
              </p:cNvSpPr>
              <p:nvPr/>
            </p:nvSpPr>
            <p:spPr bwMode="auto">
              <a:xfrm>
                <a:off x="3072" y="2016"/>
                <a:ext cx="0" cy="14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sp>
          <p:nvSpPr>
            <p:cNvPr id="1284146" name="Oval 49"/>
            <p:cNvSpPr>
              <a:spLocks noChangeArrowheads="1"/>
            </p:cNvSpPr>
            <p:nvPr/>
          </p:nvSpPr>
          <p:spPr bwMode="auto">
            <a:xfrm>
              <a:off x="3936" y="139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84147" name="Oval 50"/>
            <p:cNvSpPr>
              <a:spLocks noChangeArrowheads="1"/>
            </p:cNvSpPr>
            <p:nvPr/>
          </p:nvSpPr>
          <p:spPr bwMode="auto">
            <a:xfrm>
              <a:off x="4224" y="139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84148" name="Oval 51"/>
            <p:cNvSpPr>
              <a:spLocks noChangeArrowheads="1"/>
            </p:cNvSpPr>
            <p:nvPr/>
          </p:nvSpPr>
          <p:spPr bwMode="auto">
            <a:xfrm>
              <a:off x="4473" y="139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84149" name="Oval 52"/>
            <p:cNvSpPr>
              <a:spLocks noChangeArrowheads="1"/>
            </p:cNvSpPr>
            <p:nvPr/>
          </p:nvSpPr>
          <p:spPr bwMode="auto">
            <a:xfrm>
              <a:off x="4800" y="139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grpSp>
      <p:grpSp>
        <p:nvGrpSpPr>
          <p:cNvPr id="11" name="Group 67"/>
          <p:cNvGrpSpPr>
            <a:grpSpLocks/>
          </p:cNvGrpSpPr>
          <p:nvPr/>
        </p:nvGrpSpPr>
        <p:grpSpPr bwMode="auto">
          <a:xfrm>
            <a:off x="6781800" y="1447800"/>
            <a:ext cx="533400" cy="685800"/>
            <a:chOff x="4004" y="864"/>
            <a:chExt cx="336" cy="432"/>
          </a:xfrm>
        </p:grpSpPr>
        <p:sp>
          <p:nvSpPr>
            <p:cNvPr id="1284151" name="Rectangle 68"/>
            <p:cNvSpPr>
              <a:spLocks noChangeArrowheads="1"/>
            </p:cNvSpPr>
            <p:nvPr/>
          </p:nvSpPr>
          <p:spPr bwMode="auto">
            <a:xfrm>
              <a:off x="4069" y="960"/>
              <a:ext cx="48" cy="336"/>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52" name="Rectangle 69"/>
            <p:cNvSpPr>
              <a:spLocks noChangeArrowheads="1"/>
            </p:cNvSpPr>
            <p:nvPr/>
          </p:nvSpPr>
          <p:spPr bwMode="auto">
            <a:xfrm>
              <a:off x="4122" y="1104"/>
              <a:ext cx="48" cy="192"/>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53" name="Rectangle 70"/>
            <p:cNvSpPr>
              <a:spLocks noChangeArrowheads="1"/>
            </p:cNvSpPr>
            <p:nvPr/>
          </p:nvSpPr>
          <p:spPr bwMode="auto">
            <a:xfrm>
              <a:off x="4176" y="1200"/>
              <a:ext cx="48" cy="96"/>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84154" name="Rectangle 71"/>
            <p:cNvSpPr>
              <a:spLocks noChangeArrowheads="1"/>
            </p:cNvSpPr>
            <p:nvPr/>
          </p:nvSpPr>
          <p:spPr bwMode="auto">
            <a:xfrm>
              <a:off x="4224" y="864"/>
              <a:ext cx="48" cy="432"/>
            </a:xfrm>
            <a:prstGeom prst="rect">
              <a:avLst/>
            </a:prstGeom>
            <a:solidFill>
              <a:schemeClr val="hlink"/>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sp>
          <p:nvSpPr>
            <p:cNvPr id="1284155" name="Rectangle 72"/>
            <p:cNvSpPr>
              <a:spLocks noChangeArrowheads="1"/>
            </p:cNvSpPr>
            <p:nvPr/>
          </p:nvSpPr>
          <p:spPr bwMode="auto">
            <a:xfrm flipH="1">
              <a:off x="4004" y="1051"/>
              <a:ext cx="54" cy="245"/>
            </a:xfrm>
            <a:prstGeom prst="rect">
              <a:avLst/>
            </a:prstGeom>
            <a:solidFill>
              <a:srgbClr val="66FFCC"/>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sp>
          <p:nvSpPr>
            <p:cNvPr id="1284156" name="Rectangle 73"/>
            <p:cNvSpPr>
              <a:spLocks noChangeArrowheads="1"/>
            </p:cNvSpPr>
            <p:nvPr/>
          </p:nvSpPr>
          <p:spPr bwMode="auto">
            <a:xfrm flipH="1">
              <a:off x="4286" y="1051"/>
              <a:ext cx="54" cy="245"/>
            </a:xfrm>
            <a:prstGeom prst="rect">
              <a:avLst/>
            </a:prstGeom>
            <a:solidFill>
              <a:srgbClr val="FF0000"/>
            </a:solidFill>
            <a:ln w="9525">
              <a:solidFill>
                <a:schemeClr val="tx1"/>
              </a:solidFill>
              <a:miter lim="800000"/>
              <a:headEnd/>
              <a:tailEnd/>
            </a:ln>
          </p:spPr>
          <p:txBody>
            <a:bodyPr wrap="none" anchor="ctr"/>
            <a:lstStyle/>
            <a:p>
              <a:pPr algn="ctr"/>
              <a:endParaRPr lang="en-US">
                <a:solidFill>
                  <a:srgbClr val="00FF00"/>
                </a:solidFill>
                <a:latin typeface="Arial" charset="0"/>
                <a:cs typeface="Arial" charset="0"/>
              </a:endParaRPr>
            </a:p>
          </p:txBody>
        </p:sp>
      </p:grpSp>
      <p:grpSp>
        <p:nvGrpSpPr>
          <p:cNvPr id="12" name="Group 88"/>
          <p:cNvGrpSpPr>
            <a:grpSpLocks/>
          </p:cNvGrpSpPr>
          <p:nvPr/>
        </p:nvGrpSpPr>
        <p:grpSpPr bwMode="auto">
          <a:xfrm>
            <a:off x="2743200" y="1905000"/>
            <a:ext cx="3733800" cy="1295400"/>
            <a:chOff x="1728" y="1200"/>
            <a:chExt cx="2352" cy="816"/>
          </a:xfrm>
        </p:grpSpPr>
        <p:sp>
          <p:nvSpPr>
            <p:cNvPr id="1284158" name="Oval 74"/>
            <p:cNvSpPr>
              <a:spLocks noChangeArrowheads="1"/>
            </p:cNvSpPr>
            <p:nvPr/>
          </p:nvSpPr>
          <p:spPr bwMode="auto">
            <a:xfrm>
              <a:off x="182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59" name="Oval 75"/>
            <p:cNvSpPr>
              <a:spLocks noChangeArrowheads="1"/>
            </p:cNvSpPr>
            <p:nvPr/>
          </p:nvSpPr>
          <p:spPr bwMode="auto">
            <a:xfrm>
              <a:off x="209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0" name="Oval 76"/>
            <p:cNvSpPr>
              <a:spLocks noChangeArrowheads="1"/>
            </p:cNvSpPr>
            <p:nvPr/>
          </p:nvSpPr>
          <p:spPr bwMode="auto">
            <a:xfrm>
              <a:off x="236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1" name="Oval 77"/>
            <p:cNvSpPr>
              <a:spLocks noChangeArrowheads="1"/>
            </p:cNvSpPr>
            <p:nvPr/>
          </p:nvSpPr>
          <p:spPr bwMode="auto">
            <a:xfrm>
              <a:off x="263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2" name="Oval 78"/>
            <p:cNvSpPr>
              <a:spLocks noChangeArrowheads="1"/>
            </p:cNvSpPr>
            <p:nvPr/>
          </p:nvSpPr>
          <p:spPr bwMode="auto">
            <a:xfrm>
              <a:off x="290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3" name="Oval 79"/>
            <p:cNvSpPr>
              <a:spLocks noChangeArrowheads="1"/>
            </p:cNvSpPr>
            <p:nvPr/>
          </p:nvSpPr>
          <p:spPr bwMode="auto">
            <a:xfrm>
              <a:off x="317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4" name="Oval 80"/>
            <p:cNvSpPr>
              <a:spLocks noChangeArrowheads="1"/>
            </p:cNvSpPr>
            <p:nvPr/>
          </p:nvSpPr>
          <p:spPr bwMode="auto">
            <a:xfrm>
              <a:off x="344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5" name="Oval 81"/>
            <p:cNvSpPr>
              <a:spLocks noChangeArrowheads="1"/>
            </p:cNvSpPr>
            <p:nvPr/>
          </p:nvSpPr>
          <p:spPr bwMode="auto">
            <a:xfrm>
              <a:off x="371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6" name="Oval 82"/>
            <p:cNvSpPr>
              <a:spLocks noChangeArrowheads="1"/>
            </p:cNvSpPr>
            <p:nvPr/>
          </p:nvSpPr>
          <p:spPr bwMode="auto">
            <a:xfrm>
              <a:off x="3984" y="1920"/>
              <a:ext cx="96" cy="96"/>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latin typeface="Arial" charset="0"/>
                <a:cs typeface="Arial" charset="0"/>
              </a:endParaRPr>
            </a:p>
          </p:txBody>
        </p:sp>
        <p:sp>
          <p:nvSpPr>
            <p:cNvPr id="1284167" name="Line 83"/>
            <p:cNvSpPr>
              <a:spLocks noChangeShapeType="1"/>
            </p:cNvSpPr>
            <p:nvPr/>
          </p:nvSpPr>
          <p:spPr bwMode="auto">
            <a:xfrm>
              <a:off x="1728" y="1632"/>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68" name="Line 84"/>
            <p:cNvSpPr>
              <a:spLocks noChangeShapeType="1"/>
            </p:cNvSpPr>
            <p:nvPr/>
          </p:nvSpPr>
          <p:spPr bwMode="auto">
            <a:xfrm>
              <a:off x="1728" y="1632"/>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69" name="Line 85"/>
            <p:cNvSpPr>
              <a:spLocks noChangeShapeType="1"/>
            </p:cNvSpPr>
            <p:nvPr/>
          </p:nvSpPr>
          <p:spPr bwMode="auto">
            <a:xfrm>
              <a:off x="1728" y="1632"/>
              <a:ext cx="120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70" name="Line 86"/>
            <p:cNvSpPr>
              <a:spLocks noChangeShapeType="1"/>
            </p:cNvSpPr>
            <p:nvPr/>
          </p:nvSpPr>
          <p:spPr bwMode="auto">
            <a:xfrm flipH="1">
              <a:off x="2160" y="1200"/>
              <a:ext cx="144"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71" name="Line 87"/>
            <p:cNvSpPr>
              <a:spLocks noChangeShapeType="1"/>
            </p:cNvSpPr>
            <p:nvPr/>
          </p:nvSpPr>
          <p:spPr bwMode="auto">
            <a:xfrm>
              <a:off x="2304" y="1200"/>
              <a:ext cx="9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sp>
        <p:nvSpPr>
          <p:cNvPr id="579673" name="Text Box 89"/>
          <p:cNvSpPr txBox="1">
            <a:spLocks noChangeArrowheads="1"/>
          </p:cNvSpPr>
          <p:nvPr/>
        </p:nvSpPr>
        <p:spPr bwMode="auto">
          <a:xfrm>
            <a:off x="6781800" y="295275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1800" b="1" dirty="0">
                <a:solidFill>
                  <a:srgbClr val="000000"/>
                </a:solidFill>
                <a:latin typeface="Calibri"/>
                <a:cs typeface="Arial" charset="0"/>
              </a:rPr>
              <a:t>observations</a:t>
            </a:r>
          </a:p>
        </p:txBody>
      </p:sp>
      <p:grpSp>
        <p:nvGrpSpPr>
          <p:cNvPr id="13" name="Group 110"/>
          <p:cNvGrpSpPr>
            <a:grpSpLocks/>
          </p:cNvGrpSpPr>
          <p:nvPr/>
        </p:nvGrpSpPr>
        <p:grpSpPr bwMode="auto">
          <a:xfrm>
            <a:off x="4114800" y="1752600"/>
            <a:ext cx="4114800" cy="1066800"/>
            <a:chOff x="2592" y="1104"/>
            <a:chExt cx="2592" cy="672"/>
          </a:xfrm>
        </p:grpSpPr>
        <p:grpSp>
          <p:nvGrpSpPr>
            <p:cNvPr id="1284174" name="Group 94"/>
            <p:cNvGrpSpPr>
              <a:grpSpLocks/>
            </p:cNvGrpSpPr>
            <p:nvPr/>
          </p:nvGrpSpPr>
          <p:grpSpPr bwMode="auto">
            <a:xfrm>
              <a:off x="2592" y="1632"/>
              <a:ext cx="192" cy="144"/>
              <a:chOff x="624" y="1536"/>
              <a:chExt cx="192" cy="144"/>
            </a:xfrm>
          </p:grpSpPr>
          <p:sp>
            <p:nvSpPr>
              <p:cNvPr id="1284175" name="Line 95"/>
              <p:cNvSpPr>
                <a:spLocks noChangeShapeType="1"/>
              </p:cNvSpPr>
              <p:nvPr/>
            </p:nvSpPr>
            <p:spPr bwMode="auto">
              <a:xfrm flipH="1">
                <a:off x="624"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76" name="Line 96"/>
              <p:cNvSpPr>
                <a:spLocks noChangeShapeType="1"/>
              </p:cNvSpPr>
              <p:nvPr/>
            </p:nvSpPr>
            <p:spPr bwMode="auto">
              <a:xfrm>
                <a:off x="720" y="15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77" name="Line 97"/>
              <p:cNvSpPr>
                <a:spLocks noChangeShapeType="1"/>
              </p:cNvSpPr>
              <p:nvPr/>
            </p:nvSpPr>
            <p:spPr bwMode="auto">
              <a:xfrm>
                <a:off x="720"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1284178" name="Group 98"/>
            <p:cNvGrpSpPr>
              <a:grpSpLocks/>
            </p:cNvGrpSpPr>
            <p:nvPr/>
          </p:nvGrpSpPr>
          <p:grpSpPr bwMode="auto">
            <a:xfrm rot="2671657">
              <a:off x="4896" y="1104"/>
              <a:ext cx="192" cy="144"/>
              <a:chOff x="624" y="1536"/>
              <a:chExt cx="192" cy="144"/>
            </a:xfrm>
          </p:grpSpPr>
          <p:sp>
            <p:nvSpPr>
              <p:cNvPr id="1284179" name="Line 99"/>
              <p:cNvSpPr>
                <a:spLocks noChangeShapeType="1"/>
              </p:cNvSpPr>
              <p:nvPr/>
            </p:nvSpPr>
            <p:spPr bwMode="auto">
              <a:xfrm flipH="1">
                <a:off x="624"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80" name="Line 100"/>
              <p:cNvSpPr>
                <a:spLocks noChangeShapeType="1"/>
              </p:cNvSpPr>
              <p:nvPr/>
            </p:nvSpPr>
            <p:spPr bwMode="auto">
              <a:xfrm>
                <a:off x="720" y="15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81" name="Line 101"/>
              <p:cNvSpPr>
                <a:spLocks noChangeShapeType="1"/>
              </p:cNvSpPr>
              <p:nvPr/>
            </p:nvSpPr>
            <p:spPr bwMode="auto">
              <a:xfrm>
                <a:off x="720"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1284182" name="Group 102"/>
            <p:cNvGrpSpPr>
              <a:grpSpLocks/>
            </p:cNvGrpSpPr>
            <p:nvPr/>
          </p:nvGrpSpPr>
          <p:grpSpPr bwMode="auto">
            <a:xfrm rot="2040450">
              <a:off x="4992" y="1536"/>
              <a:ext cx="192" cy="144"/>
              <a:chOff x="624" y="1536"/>
              <a:chExt cx="192" cy="144"/>
            </a:xfrm>
          </p:grpSpPr>
          <p:sp>
            <p:nvSpPr>
              <p:cNvPr id="1284183" name="Line 103"/>
              <p:cNvSpPr>
                <a:spLocks noChangeShapeType="1"/>
              </p:cNvSpPr>
              <p:nvPr/>
            </p:nvSpPr>
            <p:spPr bwMode="auto">
              <a:xfrm flipH="1">
                <a:off x="624"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84" name="Line 104"/>
              <p:cNvSpPr>
                <a:spLocks noChangeShapeType="1"/>
              </p:cNvSpPr>
              <p:nvPr/>
            </p:nvSpPr>
            <p:spPr bwMode="auto">
              <a:xfrm>
                <a:off x="720" y="15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85" name="Line 105"/>
              <p:cNvSpPr>
                <a:spLocks noChangeShapeType="1"/>
              </p:cNvSpPr>
              <p:nvPr/>
            </p:nvSpPr>
            <p:spPr bwMode="auto">
              <a:xfrm>
                <a:off x="720"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1284186" name="Group 106"/>
            <p:cNvGrpSpPr>
              <a:grpSpLocks/>
            </p:cNvGrpSpPr>
            <p:nvPr/>
          </p:nvGrpSpPr>
          <p:grpSpPr bwMode="auto">
            <a:xfrm>
              <a:off x="3408" y="1632"/>
              <a:ext cx="192" cy="144"/>
              <a:chOff x="624" y="1536"/>
              <a:chExt cx="192" cy="144"/>
            </a:xfrm>
          </p:grpSpPr>
          <p:sp>
            <p:nvSpPr>
              <p:cNvPr id="1284187" name="Line 107"/>
              <p:cNvSpPr>
                <a:spLocks noChangeShapeType="1"/>
              </p:cNvSpPr>
              <p:nvPr/>
            </p:nvSpPr>
            <p:spPr bwMode="auto">
              <a:xfrm flipH="1">
                <a:off x="624"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88" name="Line 108"/>
              <p:cNvSpPr>
                <a:spLocks noChangeShapeType="1"/>
              </p:cNvSpPr>
              <p:nvPr/>
            </p:nvSpPr>
            <p:spPr bwMode="auto">
              <a:xfrm>
                <a:off x="720" y="15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284189" name="Line 109"/>
              <p:cNvSpPr>
                <a:spLocks noChangeShapeType="1"/>
              </p:cNvSpPr>
              <p:nvPr/>
            </p:nvSpPr>
            <p:spPr bwMode="auto">
              <a:xfrm>
                <a:off x="720" y="153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sp>
        <p:nvSpPr>
          <p:cNvPr id="4" name="Slide Number Placeholder 3"/>
          <p:cNvSpPr>
            <a:spLocks noGrp="1"/>
          </p:cNvSpPr>
          <p:nvPr>
            <p:ph type="sldNum" sz="quarter" idx="11"/>
          </p:nvPr>
        </p:nvSpPr>
        <p:spPr/>
        <p:txBody>
          <a:bodyPr/>
          <a:lstStyle/>
          <a:p>
            <a:r>
              <a:rPr lang="en-US" altLang="zh-TW" smtClean="0">
                <a:solidFill>
                  <a:srgbClr val="000000"/>
                </a:solidFill>
              </a:rPr>
              <a:t>1: </a:t>
            </a:r>
            <a:fld id="{545167FD-0F14-454E-8F2B-B01C3600A385}" type="slidenum">
              <a:rPr lang="en-US" altLang="zh-TW" smtClean="0">
                <a:solidFill>
                  <a:srgbClr val="000000"/>
                </a:solidFill>
              </a:rPr>
              <a:pPr/>
              <a:t>10</a:t>
            </a:fld>
            <a:endParaRPr lang="en-US" altLang="zh-TW">
              <a:solidFill>
                <a:srgbClr val="000000"/>
              </a:solidFill>
            </a:endParaRPr>
          </a:p>
        </p:txBody>
      </p:sp>
    </p:spTree>
    <p:extLst>
      <p:ext uri="{BB962C8B-B14F-4D97-AF65-F5344CB8AC3E}">
        <p14:creationId xmlns:p14="http://schemas.microsoft.com/office/powerpoint/2010/main" val="33461627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79586">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000" fill="hold"/>
                                        <p:tgtEl>
                                          <p:spTgt spid="2"/>
                                        </p:tgtEl>
                                        <p:attrNameLst>
                                          <p:attrName>ppt_x</p:attrName>
                                        </p:attrNameLst>
                                      </p:cBhvr>
                                      <p:tavLst>
                                        <p:tav tm="0">
                                          <p:val>
                                            <p:strVal val="1+#ppt_w/2"/>
                                          </p:val>
                                        </p:tav>
                                        <p:tav tm="100000">
                                          <p:val>
                                            <p:strVal val="#ppt_x"/>
                                          </p:val>
                                        </p:tav>
                                      </p:tavLst>
                                    </p:anim>
                                    <p:anim calcmode="lin" valueType="num">
                                      <p:cBhvr additive="base">
                                        <p:cTn id="10" dur="1000" fill="hold"/>
                                        <p:tgtEl>
                                          <p:spTgt spid="2"/>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0"/>
                                  </p:stCondLst>
                                  <p:childTnLst>
                                    <p:set>
                                      <p:cBhvr>
                                        <p:cTn id="12" dur="1" fill="hold">
                                          <p:stCondLst>
                                            <p:cond delay="0"/>
                                          </p:stCondLst>
                                        </p:cTn>
                                        <p:tgtEl>
                                          <p:spTgt spid="579592"/>
                                        </p:tgtEl>
                                        <p:attrNameLst>
                                          <p:attrName>style.visibility</p:attrName>
                                        </p:attrNameLst>
                                      </p:cBhvr>
                                      <p:to>
                                        <p:strVal val="visible"/>
                                      </p:to>
                                    </p:set>
                                    <p:anim calcmode="lin" valueType="num">
                                      <p:cBhvr additive="base">
                                        <p:cTn id="13" dur="1000" fill="hold"/>
                                        <p:tgtEl>
                                          <p:spTgt spid="579592"/>
                                        </p:tgtEl>
                                        <p:attrNameLst>
                                          <p:attrName>ppt_x</p:attrName>
                                        </p:attrNameLst>
                                      </p:cBhvr>
                                      <p:tavLst>
                                        <p:tav tm="0">
                                          <p:val>
                                            <p:strVal val="1+#ppt_w/2"/>
                                          </p:val>
                                        </p:tav>
                                        <p:tav tm="100000">
                                          <p:val>
                                            <p:strVal val="#ppt_x"/>
                                          </p:val>
                                        </p:tav>
                                      </p:tavLst>
                                    </p:anim>
                                    <p:anim calcmode="lin" valueType="num">
                                      <p:cBhvr additive="base">
                                        <p:cTn id="14" dur="1000" fill="hold"/>
                                        <p:tgtEl>
                                          <p:spTgt spid="5795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9586">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26" presetID="4"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9" presetID="4" presetClass="entr" presetSubtype="16" fill="hold" grpId="0" nodeType="withEffect">
                                  <p:stCondLst>
                                    <p:cond delay="0"/>
                                  </p:stCondLst>
                                  <p:childTnLst>
                                    <p:set>
                                      <p:cBhvr>
                                        <p:cTn id="30" dur="1" fill="hold">
                                          <p:stCondLst>
                                            <p:cond delay="0"/>
                                          </p:stCondLst>
                                        </p:cTn>
                                        <p:tgtEl>
                                          <p:spTgt spid="579673"/>
                                        </p:tgtEl>
                                        <p:attrNameLst>
                                          <p:attrName>style.visibility</p:attrName>
                                        </p:attrNameLst>
                                      </p:cBhvr>
                                      <p:to>
                                        <p:strVal val="visible"/>
                                      </p:to>
                                    </p:set>
                                    <p:animEffect transition="in" filter="box(in)">
                                      <p:cBhvr>
                                        <p:cTn id="31" dur="2000"/>
                                        <p:tgtEl>
                                          <p:spTgt spid="579673"/>
                                        </p:tgtEl>
                                      </p:cBhvr>
                                    </p:animEffect>
                                  </p:childTnLst>
                                  <p:subTnLst>
                                    <p:set>
                                      <p:cBhvr override="childStyle">
                                        <p:cTn dur="1" fill="hold" display="0" masterRel="nextClick" afterEffect="1"/>
                                        <p:tgtEl>
                                          <p:spTgt spid="579673"/>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3" nodeType="clickEffect">
                                  <p:stCondLst>
                                    <p:cond delay="0"/>
                                  </p:stCondLst>
                                  <p:childTnLst>
                                    <p:set>
                                      <p:cBhvr>
                                        <p:cTn id="35" dur="1" fill="hold">
                                          <p:stCondLst>
                                            <p:cond delay="0"/>
                                          </p:stCondLst>
                                        </p:cTn>
                                        <p:tgtEl>
                                          <p:spTgt spid="57959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43" presetID="3" presetClass="exit" presetSubtype="10" fill="hold" grpId="1" nodeType="withEffect">
                                  <p:stCondLst>
                                    <p:cond delay="0"/>
                                  </p:stCondLst>
                                  <p:childTnLst>
                                    <p:animEffect transition="out" filter="blinds(horizontal)">
                                      <p:cBhvr>
                                        <p:cTn id="44" dur="500"/>
                                        <p:tgtEl>
                                          <p:spTgt spid="579592"/>
                                        </p:tgtEl>
                                      </p:cBhvr>
                                    </p:animEffect>
                                    <p:set>
                                      <p:cBhvr>
                                        <p:cTn id="45" dur="1" fill="hold">
                                          <p:stCondLst>
                                            <p:cond delay="499"/>
                                          </p:stCondLst>
                                        </p:cTn>
                                        <p:tgtEl>
                                          <p:spTgt spid="579592"/>
                                        </p:tgtEl>
                                        <p:attrNameLst>
                                          <p:attrName>style.visibility</p:attrName>
                                        </p:attrNameLst>
                                      </p:cBhvr>
                                      <p:to>
                                        <p:strVal val="hidden"/>
                                      </p:to>
                                    </p:set>
                                  </p:childTnLst>
                                </p:cTn>
                              </p:par>
                              <p:par>
                                <p:cTn id="46" presetID="55"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grpId="2" nodeType="clickEffect">
                                  <p:stCondLst>
                                    <p:cond delay="0"/>
                                  </p:stCondLst>
                                  <p:childTnLst>
                                    <p:set>
                                      <p:cBhvr>
                                        <p:cTn id="54" dur="1" fill="hold">
                                          <p:stCondLst>
                                            <p:cond delay="0"/>
                                          </p:stCondLst>
                                        </p:cTn>
                                        <p:tgtEl>
                                          <p:spTgt spid="579592"/>
                                        </p:tgtEl>
                                        <p:attrNameLst>
                                          <p:attrName>style.visibility</p:attrName>
                                        </p:attrNameLst>
                                      </p:cBhvr>
                                      <p:to>
                                        <p:strVal val="visible"/>
                                      </p:to>
                                    </p:set>
                                    <p:anim calcmode="lin" valueType="num">
                                      <p:cBhvr>
                                        <p:cTn id="55" dur="1000" fill="hold"/>
                                        <p:tgtEl>
                                          <p:spTgt spid="579592"/>
                                        </p:tgtEl>
                                        <p:attrNameLst>
                                          <p:attrName>ppt_w</p:attrName>
                                        </p:attrNameLst>
                                      </p:cBhvr>
                                      <p:tavLst>
                                        <p:tav tm="0">
                                          <p:val>
                                            <p:strVal val="#ppt_w*0.70"/>
                                          </p:val>
                                        </p:tav>
                                        <p:tav tm="100000">
                                          <p:val>
                                            <p:strVal val="#ppt_w"/>
                                          </p:val>
                                        </p:tav>
                                      </p:tavLst>
                                    </p:anim>
                                    <p:anim calcmode="lin" valueType="num">
                                      <p:cBhvr>
                                        <p:cTn id="56" dur="1000" fill="hold"/>
                                        <p:tgtEl>
                                          <p:spTgt spid="579592"/>
                                        </p:tgtEl>
                                        <p:attrNameLst>
                                          <p:attrName>ppt_h</p:attrName>
                                        </p:attrNameLst>
                                      </p:cBhvr>
                                      <p:tavLst>
                                        <p:tav tm="0">
                                          <p:val>
                                            <p:strVal val="#ppt_h"/>
                                          </p:val>
                                        </p:tav>
                                        <p:tav tm="100000">
                                          <p:val>
                                            <p:strVal val="#ppt_h"/>
                                          </p:val>
                                        </p:tav>
                                      </p:tavLst>
                                    </p:anim>
                                    <p:animEffect transition="in" filter="fade">
                                      <p:cBhvr>
                                        <p:cTn id="57" dur="1000"/>
                                        <p:tgtEl>
                                          <p:spTgt spid="5795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79586">
                                            <p:txEl>
                                              <p:pRg st="8" end="8"/>
                                            </p:txEl>
                                          </p:spTgt>
                                        </p:tgtEl>
                                        <p:attrNameLst>
                                          <p:attrName>style.visibility</p:attrName>
                                        </p:attrNameLst>
                                      </p:cBhvr>
                                      <p:to>
                                        <p:strVal val="visible"/>
                                      </p:to>
                                    </p:set>
                                  </p:childTnLst>
                                </p:cTn>
                              </p:par>
                              <p:par>
                                <p:cTn id="64" presetID="2" presetClass="entr" presetSubtype="8" fill="hold" grpId="0" nodeType="withEffect">
                                  <p:stCondLst>
                                    <p:cond delay="0"/>
                                  </p:stCondLst>
                                  <p:childTnLst>
                                    <p:set>
                                      <p:cBhvr>
                                        <p:cTn id="65" dur="1" fill="hold">
                                          <p:stCondLst>
                                            <p:cond delay="0"/>
                                          </p:stCondLst>
                                        </p:cTn>
                                        <p:tgtEl>
                                          <p:spTgt spid="579616"/>
                                        </p:tgtEl>
                                        <p:attrNameLst>
                                          <p:attrName>style.visibility</p:attrName>
                                        </p:attrNameLst>
                                      </p:cBhvr>
                                      <p:to>
                                        <p:strVal val="visible"/>
                                      </p:to>
                                    </p:set>
                                    <p:anim calcmode="lin" valueType="num">
                                      <p:cBhvr additive="base">
                                        <p:cTn id="66" dur="1000" fill="hold"/>
                                        <p:tgtEl>
                                          <p:spTgt spid="579616"/>
                                        </p:tgtEl>
                                        <p:attrNameLst>
                                          <p:attrName>ppt_x</p:attrName>
                                        </p:attrNameLst>
                                      </p:cBhvr>
                                      <p:tavLst>
                                        <p:tav tm="0">
                                          <p:val>
                                            <p:strVal val="0-#ppt_w/2"/>
                                          </p:val>
                                        </p:tav>
                                        <p:tav tm="100000">
                                          <p:val>
                                            <p:strVal val="#ppt_x"/>
                                          </p:val>
                                        </p:tav>
                                      </p:tavLst>
                                    </p:anim>
                                    <p:anim calcmode="lin" valueType="num">
                                      <p:cBhvr additive="base">
                                        <p:cTn id="67" dur="1000" fill="hold"/>
                                        <p:tgtEl>
                                          <p:spTgt spid="57961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579617"/>
                                        </p:tgtEl>
                                        <p:attrNameLst>
                                          <p:attrName>style.visibility</p:attrName>
                                        </p:attrNameLst>
                                      </p:cBhvr>
                                      <p:to>
                                        <p:strVal val="visible"/>
                                      </p:to>
                                    </p:set>
                                    <p:anim calcmode="lin" valueType="num">
                                      <p:cBhvr additive="base">
                                        <p:cTn id="70" dur="1000" fill="hold"/>
                                        <p:tgtEl>
                                          <p:spTgt spid="579617"/>
                                        </p:tgtEl>
                                        <p:attrNameLst>
                                          <p:attrName>ppt_x</p:attrName>
                                        </p:attrNameLst>
                                      </p:cBhvr>
                                      <p:tavLst>
                                        <p:tav tm="0">
                                          <p:val>
                                            <p:strVal val="1+#ppt_w/2"/>
                                          </p:val>
                                        </p:tav>
                                        <p:tav tm="100000">
                                          <p:val>
                                            <p:strVal val="#ppt_x"/>
                                          </p:val>
                                        </p:tav>
                                      </p:tavLst>
                                    </p:anim>
                                    <p:anim calcmode="lin" valueType="num">
                                      <p:cBhvr additive="base">
                                        <p:cTn id="71" dur="1000" fill="hold"/>
                                        <p:tgtEl>
                                          <p:spTgt spid="579617"/>
                                        </p:tgtEl>
                                        <p:attrNameLst>
                                          <p:attrName>ppt_y</p:attrName>
                                        </p:attrNameLst>
                                      </p:cBhvr>
                                      <p:tavLst>
                                        <p:tav tm="0">
                                          <p:val>
                                            <p:strVal val="#ppt_y"/>
                                          </p:val>
                                        </p:tav>
                                        <p:tav tm="100000">
                                          <p:val>
                                            <p:strVal val="#ppt_y"/>
                                          </p:val>
                                        </p:tav>
                                      </p:tavLst>
                                    </p:anim>
                                  </p:childTnLst>
                                </p:cTn>
                              </p:par>
                              <p:par>
                                <p:cTn id="72" presetID="1" presetClass="entr" presetSubtype="0" fill="hold" nodeType="withEffect">
                                  <p:stCondLst>
                                    <p:cond delay="0"/>
                                  </p:stCondLst>
                                  <p:childTnLst>
                                    <p:set>
                                      <p:cBhvr>
                                        <p:cTn id="73" dur="1" fill="hold">
                                          <p:stCondLst>
                                            <p:cond delay="0"/>
                                          </p:stCondLst>
                                        </p:cTn>
                                        <p:tgtEl>
                                          <p:spTgt spid="579586">
                                            <p:txEl>
                                              <p:pRg st="9" end="9"/>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579586">
                                            <p:txEl>
                                              <p:pRg st="11" end="11"/>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79586">
                                            <p:txEl>
                                              <p:pRg st="12" end="12"/>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579586">
                                            <p:txEl>
                                              <p:pRg st="13" end="13"/>
                                            </p:txEl>
                                          </p:spTgt>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579621"/>
                                        </p:tgtEl>
                                        <p:attrNameLst>
                                          <p:attrName>style.visibility</p:attrName>
                                        </p:attrNameLst>
                                      </p:cBhvr>
                                      <p:to>
                                        <p:strVal val="visible"/>
                                      </p:to>
                                    </p:set>
                                    <p:anim calcmode="lin" valueType="num">
                                      <p:cBhvr additive="base">
                                        <p:cTn id="88" dur="1000" fill="hold"/>
                                        <p:tgtEl>
                                          <p:spTgt spid="579621"/>
                                        </p:tgtEl>
                                        <p:attrNameLst>
                                          <p:attrName>ppt_x</p:attrName>
                                        </p:attrNameLst>
                                      </p:cBhvr>
                                      <p:tavLst>
                                        <p:tav tm="0">
                                          <p:val>
                                            <p:strVal val="0-#ppt_w/2"/>
                                          </p:val>
                                        </p:tav>
                                        <p:tav tm="100000">
                                          <p:val>
                                            <p:strVal val="#ppt_x"/>
                                          </p:val>
                                        </p:tav>
                                      </p:tavLst>
                                    </p:anim>
                                    <p:anim calcmode="lin" valueType="num">
                                      <p:cBhvr additive="base">
                                        <p:cTn id="89" dur="1000" fill="hold"/>
                                        <p:tgtEl>
                                          <p:spTgt spid="579621"/>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0"/>
                                  </p:stCondLst>
                                  <p:childTnLst>
                                    <p:set>
                                      <p:cBhvr>
                                        <p:cTn id="91" dur="1" fill="hold">
                                          <p:stCondLst>
                                            <p:cond delay="0"/>
                                          </p:stCondLst>
                                        </p:cTn>
                                        <p:tgtEl>
                                          <p:spTgt spid="579622"/>
                                        </p:tgtEl>
                                        <p:attrNameLst>
                                          <p:attrName>style.visibility</p:attrName>
                                        </p:attrNameLst>
                                      </p:cBhvr>
                                      <p:to>
                                        <p:strVal val="visible"/>
                                      </p:to>
                                    </p:set>
                                    <p:anim calcmode="lin" valueType="num">
                                      <p:cBhvr>
                                        <p:cTn id="92" dur="1000" fill="hold"/>
                                        <p:tgtEl>
                                          <p:spTgt spid="579622"/>
                                        </p:tgtEl>
                                        <p:attrNameLst>
                                          <p:attrName>ppt_w</p:attrName>
                                        </p:attrNameLst>
                                      </p:cBhvr>
                                      <p:tavLst>
                                        <p:tav tm="0">
                                          <p:val>
                                            <p:strVal val="#ppt_w*0.70"/>
                                          </p:val>
                                        </p:tav>
                                        <p:tav tm="100000">
                                          <p:val>
                                            <p:strVal val="#ppt_w"/>
                                          </p:val>
                                        </p:tav>
                                      </p:tavLst>
                                    </p:anim>
                                    <p:anim calcmode="lin" valueType="num">
                                      <p:cBhvr>
                                        <p:cTn id="93" dur="1000" fill="hold"/>
                                        <p:tgtEl>
                                          <p:spTgt spid="579622"/>
                                        </p:tgtEl>
                                        <p:attrNameLst>
                                          <p:attrName>ppt_h</p:attrName>
                                        </p:attrNameLst>
                                      </p:cBhvr>
                                      <p:tavLst>
                                        <p:tav tm="0">
                                          <p:val>
                                            <p:strVal val="#ppt_h"/>
                                          </p:val>
                                        </p:tav>
                                        <p:tav tm="100000">
                                          <p:val>
                                            <p:strVal val="#ppt_h"/>
                                          </p:val>
                                        </p:tav>
                                      </p:tavLst>
                                    </p:anim>
                                    <p:animEffect transition="in" filter="fade">
                                      <p:cBhvr>
                                        <p:cTn id="94" dur="1000"/>
                                        <p:tgtEl>
                                          <p:spTgt spid="57962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2" grpId="0" animBg="1"/>
      <p:bldP spid="579592" grpId="1" animBg="1"/>
      <p:bldP spid="579592" grpId="2" animBg="1"/>
      <p:bldP spid="579592" grpId="3" animBg="1"/>
      <p:bldP spid="579616" grpId="0" animBg="1"/>
      <p:bldP spid="579617" grpId="0" animBg="1"/>
      <p:bldP spid="579621" grpId="0"/>
      <p:bldP spid="579622" grpId="0" animBg="1"/>
      <p:bldP spid="5796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Constrained Conditional Models</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solve?</a:t>
            </a:r>
          </a:p>
          <a:p>
            <a:pPr eaLnBrk="1" hangingPunct="1">
              <a:spcBef>
                <a:spcPct val="50000"/>
              </a:spcBef>
            </a:pPr>
            <a:r>
              <a:rPr lang="en-US" sz="2000" dirty="0">
                <a:solidFill>
                  <a:srgbClr val="000000"/>
                </a:solidFill>
                <a:latin typeface="Calibri" pitchFamily="34" charset="0"/>
              </a:rPr>
              <a:t>This is an Integer Linear Program</a:t>
            </a:r>
          </a:p>
          <a:p>
            <a:pPr eaLnBrk="1" hangingPunct="1">
              <a:spcBef>
                <a:spcPct val="50000"/>
              </a:spcBef>
            </a:pPr>
            <a:r>
              <a:rPr lang="en-US" sz="2000" dirty="0">
                <a:solidFill>
                  <a:srgbClr val="000000"/>
                </a:solidFill>
                <a:latin typeface="Calibri" pitchFamily="34" charset="0"/>
              </a:rPr>
              <a:t>Solving using ILP packages gives an  exact solution. </a:t>
            </a:r>
          </a:p>
          <a:p>
            <a:pPr eaLnBrk="1" hangingPunct="1">
              <a:spcBef>
                <a:spcPct val="50000"/>
              </a:spcBef>
            </a:pPr>
            <a:r>
              <a:rPr lang="en-US" dirty="0">
                <a:solidFill>
                  <a:srgbClr val="000000"/>
                </a:solidFill>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Penalty for violating</a:t>
              </a:r>
            </a:p>
            <a:p>
              <a:r>
                <a:rPr lang="en-US" dirty="0">
                  <a:solidFill>
                    <a:srgbClr val="000000"/>
                  </a:solidFill>
                  <a:latin typeface="Arial" charset="0"/>
                  <a:cs typeface="Arial" charset="0"/>
                </a:rPr>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How far y is from </a:t>
              </a:r>
            </a:p>
            <a:p>
              <a:r>
                <a:rPr lang="en-US" dirty="0">
                  <a:solidFill>
                    <a:srgbClr val="000000"/>
                  </a:solidFill>
                  <a:latin typeface="Arial" charset="0"/>
                  <a:cs typeface="Arial" charset="0"/>
                </a:rPr>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train?</a:t>
            </a:r>
          </a:p>
          <a:p>
            <a:pPr eaLnBrk="1" hangingPunct="1">
              <a:spcBef>
                <a:spcPct val="50000"/>
              </a:spcBef>
            </a:pPr>
            <a:r>
              <a:rPr lang="en-US" sz="2000" b="1" dirty="0">
                <a:solidFill>
                  <a:srgbClr val="000000"/>
                </a:solidFill>
                <a:latin typeface="Calibri" pitchFamily="34" charset="0"/>
              </a:rPr>
              <a:t>Training</a:t>
            </a:r>
            <a:r>
              <a:rPr lang="en-US" sz="2000" dirty="0">
                <a:solidFill>
                  <a:srgbClr val="000000"/>
                </a:solidFill>
                <a:latin typeface="Calibri" pitchFamily="34" charset="0"/>
              </a:rPr>
              <a:t> is learning the objective function</a:t>
            </a:r>
          </a:p>
          <a:p>
            <a:pPr eaLnBrk="1" hangingPunct="1">
              <a:spcBef>
                <a:spcPct val="50000"/>
              </a:spcBef>
            </a:pPr>
            <a:r>
              <a:rPr lang="en-US" sz="2000" dirty="0">
                <a:solidFill>
                  <a:srgbClr val="000000"/>
                </a:solidFill>
                <a:latin typeface="Calibri" pitchFamily="34" charset="0"/>
              </a:rPr>
              <a:t>Decouple? </a:t>
            </a:r>
            <a:r>
              <a:rPr lang="en-US" sz="2000" dirty="0" smtClean="0">
                <a:solidFill>
                  <a:srgbClr val="000000"/>
                </a:solidFill>
                <a:latin typeface="Calibri" pitchFamily="34" charset="0"/>
              </a:rPr>
              <a:t>Decompose? </a:t>
            </a:r>
            <a:endParaRPr lang="en-US" sz="2000" dirty="0">
              <a:solidFill>
                <a:srgbClr val="000000"/>
              </a:solidFill>
              <a:latin typeface="Calibri" pitchFamily="34" charset="0"/>
            </a:endParaRPr>
          </a:p>
          <a:p>
            <a:pPr eaLnBrk="1" hangingPunct="1">
              <a:spcBef>
                <a:spcPct val="50000"/>
              </a:spcBef>
            </a:pPr>
            <a:r>
              <a:rPr lang="en-US" sz="2000" dirty="0">
                <a:solidFill>
                  <a:srgbClr val="000000"/>
                </a:solidFill>
                <a:latin typeface="Calibri" pitchFamily="34" charset="0"/>
              </a:rPr>
              <a:t>How to exploit the structure to        </a:t>
            </a:r>
            <a:r>
              <a:rPr lang="en-US" sz="2000" dirty="0" smtClean="0">
                <a:solidFill>
                  <a:srgbClr val="000000"/>
                </a:solidFill>
                <a:latin typeface="Calibri" pitchFamily="34" charset="0"/>
              </a:rPr>
              <a:t>minimize </a:t>
            </a:r>
            <a:r>
              <a:rPr lang="en-US" sz="2000" dirty="0">
                <a:solidFill>
                  <a:srgbClr val="000000"/>
                </a:solidFill>
                <a:latin typeface="Calibri" pitchFamily="34" charset="0"/>
              </a:rPr>
              <a:t>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3" name="Slide Number Placeholder 2"/>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11</a:t>
            </a:fld>
            <a:endParaRPr lang="en-US" altLang="zh-TW">
              <a:solidFill>
                <a:srgbClr val="000000"/>
              </a:solidFill>
            </a:endParaRPr>
          </a:p>
        </p:txBody>
      </p:sp>
    </p:spTree>
    <p:extLst>
      <p:ext uri="{BB962C8B-B14F-4D97-AF65-F5344CB8AC3E}">
        <p14:creationId xmlns:p14="http://schemas.microsoft.com/office/powerpoint/2010/main" val="30130916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4"/>
                                        </p:tgtEl>
                                        <p:attrNameLst>
                                          <p:attrName>style.visibility</p:attrName>
                                        </p:attrNameLst>
                                      </p:cBhvr>
                                      <p:to>
                                        <p:strVal val="visible"/>
                                      </p:to>
                                    </p:set>
                                    <p:anim calcmode="lin" valueType="num">
                                      <p:cBhvr additive="base">
                                        <p:cTn id="11" dur="1000" fill="hold"/>
                                        <p:tgtEl>
                                          <p:spTgt spid="754714"/>
                                        </p:tgtEl>
                                        <p:attrNameLst>
                                          <p:attrName>ppt_x</p:attrName>
                                        </p:attrNameLst>
                                      </p:cBhvr>
                                      <p:tavLst>
                                        <p:tav tm="0">
                                          <p:val>
                                            <p:strVal val="0-#ppt_w/2"/>
                                          </p:val>
                                        </p:tav>
                                        <p:tav tm="100000">
                                          <p:val>
                                            <p:strVal val="#ppt_x"/>
                                          </p:val>
                                        </p:tav>
                                      </p:tavLst>
                                    </p:anim>
                                    <p:anim calcmode="lin" valueType="num">
                                      <p:cBhvr additive="base">
                                        <p:cTn id="12" dur="1000" fill="hold"/>
                                        <p:tgtEl>
                                          <p:spTgt spid="75471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54715"/>
                                        </p:tgtEl>
                                        <p:attrNameLst>
                                          <p:attrName>style.visibility</p:attrName>
                                        </p:attrNameLst>
                                      </p:cBhvr>
                                      <p:to>
                                        <p:strVal val="visible"/>
                                      </p:to>
                                    </p:set>
                                    <p:anim calcmode="lin" valueType="num">
                                      <p:cBhvr additive="base">
                                        <p:cTn id="17" dur="1000" fill="hold"/>
                                        <p:tgtEl>
                                          <p:spTgt spid="754715"/>
                                        </p:tgtEl>
                                        <p:attrNameLst>
                                          <p:attrName>ppt_x</p:attrName>
                                        </p:attrNameLst>
                                      </p:cBhvr>
                                      <p:tavLst>
                                        <p:tav tm="0">
                                          <p:val>
                                            <p:strVal val="0-#ppt_w/2"/>
                                          </p:val>
                                        </p:tav>
                                        <p:tav tm="100000">
                                          <p:val>
                                            <p:strVal val="#ppt_x"/>
                                          </p:val>
                                        </p:tav>
                                      </p:tavLst>
                                    </p:anim>
                                    <p:anim calcmode="lin" valueType="num">
                                      <p:cBhvr additive="base">
                                        <p:cTn id="1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54705"/>
                                        </p:tgtEl>
                                        <p:attrNameLst>
                                          <p:attrName>style.visibility</p:attrName>
                                        </p:attrNameLst>
                                      </p:cBhvr>
                                      <p:to>
                                        <p:strVal val="visible"/>
                                      </p:to>
                                    </p:set>
                                    <p:anim calcmode="lin" valueType="num">
                                      <p:cBhvr additive="base">
                                        <p:cTn id="23" dur="1000" fill="hold"/>
                                        <p:tgtEl>
                                          <p:spTgt spid="754705"/>
                                        </p:tgtEl>
                                        <p:attrNameLst>
                                          <p:attrName>ppt_x</p:attrName>
                                        </p:attrNameLst>
                                      </p:cBhvr>
                                      <p:tavLst>
                                        <p:tav tm="0">
                                          <p:val>
                                            <p:strVal val="1+#ppt_w/2"/>
                                          </p:val>
                                        </p:tav>
                                        <p:tav tm="100000">
                                          <p:val>
                                            <p:strVal val="#ppt_x"/>
                                          </p:val>
                                        </p:tav>
                                      </p:tavLst>
                                    </p:anim>
                                    <p:anim calcmode="lin" valueType="num">
                                      <p:cBhvr additive="base">
                                        <p:cTn id="24"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754716"/>
                                        </p:tgtEl>
                                        <p:attrNameLst>
                                          <p:attrName>style.visibility</p:attrName>
                                        </p:attrNameLst>
                                      </p:cBhvr>
                                      <p:to>
                                        <p:strVal val="visible"/>
                                      </p:to>
                                    </p:set>
                                    <p:anim calcmode="lin" valueType="num">
                                      <p:cBhvr additive="base">
                                        <p:cTn id="29" dur="1000" fill="hold"/>
                                        <p:tgtEl>
                                          <p:spTgt spid="754716"/>
                                        </p:tgtEl>
                                        <p:attrNameLst>
                                          <p:attrName>ppt_x</p:attrName>
                                        </p:attrNameLst>
                                      </p:cBhvr>
                                      <p:tavLst>
                                        <p:tav tm="0">
                                          <p:val>
                                            <p:strVal val="1+#ppt_w/2"/>
                                          </p:val>
                                        </p:tav>
                                        <p:tav tm="100000">
                                          <p:val>
                                            <p:strVal val="#ppt_x"/>
                                          </p:val>
                                        </p:tav>
                                      </p:tavLst>
                                    </p:anim>
                                    <p:anim calcmode="lin" valueType="num">
                                      <p:cBhvr additive="base">
                                        <p:cTn id="30" dur="1000" fill="hold"/>
                                        <p:tgtEl>
                                          <p:spTgt spid="7547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6" fill="hold" nodeType="afterEffect">
                                  <p:stCondLst>
                                    <p:cond delay="0"/>
                                  </p:stCondLst>
                                  <p:childTnLst>
                                    <p:set>
                                      <p:cBhvr>
                                        <p:cTn id="33" dur="1" fill="hold">
                                          <p:stCondLst>
                                            <p:cond delay="0"/>
                                          </p:stCondLst>
                                        </p:cTn>
                                        <p:tgtEl>
                                          <p:spTgt spid="754717"/>
                                        </p:tgtEl>
                                        <p:attrNameLst>
                                          <p:attrName>style.visibility</p:attrName>
                                        </p:attrNameLst>
                                      </p:cBhvr>
                                      <p:to>
                                        <p:strVal val="visible"/>
                                      </p:to>
                                    </p:set>
                                    <p:anim calcmode="lin" valueType="num">
                                      <p:cBhvr additive="base">
                                        <p:cTn id="34" dur="1000" fill="hold"/>
                                        <p:tgtEl>
                                          <p:spTgt spid="754717"/>
                                        </p:tgtEl>
                                        <p:attrNameLst>
                                          <p:attrName>ppt_x</p:attrName>
                                        </p:attrNameLst>
                                      </p:cBhvr>
                                      <p:tavLst>
                                        <p:tav tm="0">
                                          <p:val>
                                            <p:strVal val="1+#ppt_w/2"/>
                                          </p:val>
                                        </p:tav>
                                        <p:tav tm="100000">
                                          <p:val>
                                            <p:strVal val="#ppt_x"/>
                                          </p:val>
                                        </p:tav>
                                      </p:tavLst>
                                    </p:anim>
                                    <p:anim calcmode="lin" valueType="num">
                                      <p:cBhvr additive="base">
                                        <p:cTn id="35"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54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47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autoUpdateAnimBg="0"/>
      <p:bldP spid="754702" grpId="0"/>
      <p:bldP spid="754705" grpId="0" animBg="1"/>
      <p:bldP spid="754718" grpId="0"/>
      <p:bldP spid="2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241800"/>
            <a:ext cx="42672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Cannot have both A states and B states in an output sequence. </a:t>
            </a:r>
            <a:endParaRPr lang="en-US" sz="2000" baseline="-25000">
              <a:solidFill>
                <a:srgbClr val="0033CC"/>
              </a:solidFill>
              <a:latin typeface="Calibri" pitchFamily="34" charset="0"/>
            </a:endParaRPr>
          </a:p>
        </p:txBody>
      </p:sp>
      <p:sp>
        <p:nvSpPr>
          <p:cNvPr id="2" name="TextBox 3"/>
          <p:cNvSpPr txBox="1">
            <a:spLocks noChangeArrowheads="1"/>
          </p:cNvSpPr>
          <p:nvPr/>
        </p:nvSpPr>
        <p:spPr bwMode="auto">
          <a:xfrm>
            <a:off x="4572000" y="4241800"/>
            <a:ext cx="42672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endParaRPr lang="en-US" sz="2000">
              <a:solidFill>
                <a:srgbClr val="0033CC"/>
              </a:solidFill>
              <a:latin typeface="Calibri" pitchFamily="34" charset="0"/>
            </a:endParaRPr>
          </a:p>
          <a:p>
            <a:pPr eaLnBrk="1" hangingPunct="1"/>
            <a:r>
              <a:rPr lang="en-US" sz="2000">
                <a:solidFill>
                  <a:srgbClr val="0033CC"/>
                </a:solidFill>
                <a:latin typeface="Calibri" pitchFamily="34" charset="0"/>
              </a:rPr>
              <a:t>If a modifier chosen, include its head</a:t>
            </a:r>
          </a:p>
          <a:p>
            <a:pPr eaLnBrk="1" hangingPunct="1"/>
            <a:r>
              <a:rPr lang="en-US" sz="2000">
                <a:solidFill>
                  <a:srgbClr val="0033CC"/>
                </a:solidFill>
                <a:latin typeface="Calibri" pitchFamily="34" charset="0"/>
              </a:rPr>
              <a:t>If verb is chosen, include its arguments </a:t>
            </a:r>
            <a:endParaRPr lang="en-US" sz="2000" baseline="-25000">
              <a:solidFill>
                <a:srgbClr val="0033CC"/>
              </a:solidFill>
              <a:latin typeface="Calibri"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3"/>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1139825" y="1828800"/>
            <a:ext cx="6972300" cy="708025"/>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a:solidFill>
                  <a:srgbClr val="000000"/>
                </a:solidFill>
                <a:latin typeface="Calibri" pitchFamily="34" charset="0"/>
              </a:rPr>
              <a:t>CCMs can be viewed as a general interface to easily combine declarative domain knowledge with data driven statistical models</a:t>
            </a:r>
          </a:p>
        </p:txBody>
      </p:sp>
      <p:sp>
        <p:nvSpPr>
          <p:cNvPr id="4" name="TextBox 3"/>
          <p:cNvSpPr txBox="1">
            <a:spLocks noChangeArrowheads="1"/>
          </p:cNvSpPr>
          <p:nvPr/>
        </p:nvSpPr>
        <p:spPr bwMode="auto">
          <a:xfrm>
            <a:off x="228600" y="4241800"/>
            <a:ext cx="41910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241800"/>
            <a:ext cx="41910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Sentence Compression/Summarization: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Language Model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ijk</a:t>
            </a:r>
            <a:r>
              <a:rPr lang="en-US" sz="2000">
                <a:solidFill>
                  <a:srgbClr val="0033CC"/>
                </a:solidFill>
                <a:latin typeface="Calibri" pitchFamily="34" charset="0"/>
              </a:rPr>
              <a:t> x</a:t>
            </a:r>
            <a:r>
              <a:rPr lang="en-US" sz="2000" baseline="-25000">
                <a:solidFill>
                  <a:srgbClr val="0033CC"/>
                </a:solidFill>
                <a:latin typeface="Calibri" pitchFamily="34" charset="0"/>
              </a:rPr>
              <a:t>ijk</a:t>
            </a:r>
          </a:p>
        </p:txBody>
      </p:sp>
      <p:sp>
        <p:nvSpPr>
          <p:cNvPr id="7"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a:solidFill>
                  <a:srgbClr val="000000"/>
                </a:solidFill>
                <a:latin typeface="Calibri" pitchFamily="34" charset="0"/>
              </a:rPr>
              <a:t>Formulate NLP Problems as ILP problems         (inference may be done otherwise)</a:t>
            </a:r>
          </a:p>
          <a:p>
            <a:pPr lvl="2" eaLnBrk="1" hangingPunct="1"/>
            <a:r>
              <a:rPr lang="en-US">
                <a:solidFill>
                  <a:srgbClr val="000000"/>
                </a:solidFill>
                <a:latin typeface="Calibri" pitchFamily="34" charset="0"/>
              </a:rPr>
              <a:t>	1. Sequence tagging            </a:t>
            </a:r>
            <a:r>
              <a:rPr lang="en-US">
                <a:solidFill>
                  <a:srgbClr val="0033CC"/>
                </a:solidFill>
                <a:latin typeface="Calibri" pitchFamily="34" charset="0"/>
              </a:rPr>
              <a:t>(HMM/CRF + Global constraints)</a:t>
            </a:r>
          </a:p>
          <a:p>
            <a:pPr lvl="2" eaLnBrk="1" hangingPunct="1"/>
            <a:r>
              <a:rPr lang="en-US">
                <a:solidFill>
                  <a:srgbClr val="000000"/>
                </a:solidFill>
                <a:latin typeface="Calibri" pitchFamily="34" charset="0"/>
              </a:rPr>
              <a:t>	2. Sentence Compression   </a:t>
            </a:r>
            <a:r>
              <a:rPr lang="en-US">
                <a:solidFill>
                  <a:srgbClr val="0033CC"/>
                </a:solidFill>
                <a:latin typeface="Calibri" pitchFamily="34" charset="0"/>
              </a:rPr>
              <a:t>(Language Model + Global Constraints)</a:t>
            </a:r>
          </a:p>
          <a:p>
            <a:pPr lvl="2" eaLnBrk="1" hangingPunct="1"/>
            <a:r>
              <a:rPr lang="en-US">
                <a:solidFill>
                  <a:srgbClr val="000000"/>
                </a:solidFill>
                <a:latin typeface="Calibri" pitchFamily="34" charset="0"/>
              </a:rPr>
              <a:t>	3. SRL                                      </a:t>
            </a:r>
            <a:r>
              <a:rPr lang="en-US">
                <a:solidFill>
                  <a:srgbClr val="0033CC"/>
                </a:solidFill>
                <a:latin typeface="Calibri" pitchFamily="34" charset="0"/>
              </a:rPr>
              <a:t>(Independent classifiers + Global </a:t>
            </a:r>
            <a:r>
              <a:rPr lang="en-US" sz="2000">
                <a:solidFill>
                  <a:srgbClr val="0033CC"/>
                </a:solidFill>
                <a:latin typeface="Calibri" pitchFamily="34" charset="0"/>
              </a:rPr>
              <a:t>Constraints) </a:t>
            </a:r>
          </a:p>
        </p:txBody>
      </p:sp>
      <p:sp>
        <p:nvSpPr>
          <p:cNvPr id="1304588"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89"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90"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3" name="Slide Number Placeholder 2"/>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12</a:t>
            </a:fld>
            <a:endParaRPr lang="en-US" altLang="zh-TW">
              <a:solidFill>
                <a:srgbClr val="000000"/>
              </a:solidFill>
            </a:endParaRPr>
          </a:p>
        </p:txBody>
      </p:sp>
    </p:spTree>
    <p:extLst>
      <p:ext uri="{BB962C8B-B14F-4D97-AF65-F5344CB8AC3E}">
        <p14:creationId xmlns:p14="http://schemas.microsoft.com/office/powerpoint/2010/main" val="1033389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304580"/>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 presetClass="entr" presetSubtype="8" fill="hold" grpId="0" nodeType="withEffect">
                                  <p:stCondLst>
                                    <p:cond delay="0"/>
                                  </p:stCondLst>
                                  <p:childTnLst>
                                    <p:set>
                                      <p:cBhvr>
                                        <p:cTn id="15" dur="1" fill="hold">
                                          <p:stCondLst>
                                            <p:cond delay="0"/>
                                          </p:stCondLst>
                                        </p:cTn>
                                        <p:tgtEl>
                                          <p:spTgt spid="1304588"/>
                                        </p:tgtEl>
                                        <p:attrNameLst>
                                          <p:attrName>style.visibility</p:attrName>
                                        </p:attrNameLst>
                                      </p:cBhvr>
                                      <p:to>
                                        <p:strVal val="visible"/>
                                      </p:to>
                                    </p:set>
                                    <p:anim calcmode="lin" valueType="num">
                                      <p:cBhvr additive="base">
                                        <p:cTn id="16" dur="500" fill="hold"/>
                                        <p:tgtEl>
                                          <p:spTgt spid="1304588"/>
                                        </p:tgtEl>
                                        <p:attrNameLst>
                                          <p:attrName>ppt_x</p:attrName>
                                        </p:attrNameLst>
                                      </p:cBhvr>
                                      <p:tavLst>
                                        <p:tav tm="0">
                                          <p:val>
                                            <p:strVal val="0-#ppt_w/2"/>
                                          </p:val>
                                        </p:tav>
                                        <p:tav tm="100000">
                                          <p:val>
                                            <p:strVal val="#ppt_x"/>
                                          </p:val>
                                        </p:tav>
                                      </p:tavLst>
                                    </p:anim>
                                    <p:anim calcmode="lin" valueType="num">
                                      <p:cBhvr additive="base">
                                        <p:cTn id="17" dur="500" fill="hold"/>
                                        <p:tgtEl>
                                          <p:spTgt spid="1304588"/>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2" presetClass="entr" presetSubtype="8" fill="hold" grpId="0" nodeType="withEffect">
                                  <p:stCondLst>
                                    <p:cond delay="0"/>
                                  </p:stCondLst>
                                  <p:childTnLst>
                                    <p:set>
                                      <p:cBhvr>
                                        <p:cTn id="25" dur="1" fill="hold">
                                          <p:stCondLst>
                                            <p:cond delay="0"/>
                                          </p:stCondLst>
                                        </p:cTn>
                                        <p:tgtEl>
                                          <p:spTgt spid="1304589"/>
                                        </p:tgtEl>
                                        <p:attrNameLst>
                                          <p:attrName>style.visibility</p:attrName>
                                        </p:attrNameLst>
                                      </p:cBhvr>
                                      <p:to>
                                        <p:strVal val="visible"/>
                                      </p:to>
                                    </p:set>
                                    <p:anim calcmode="lin" valueType="num">
                                      <p:cBhvr additive="base">
                                        <p:cTn id="26" dur="500" fill="hold"/>
                                        <p:tgtEl>
                                          <p:spTgt spid="1304589"/>
                                        </p:tgtEl>
                                        <p:attrNameLst>
                                          <p:attrName>ppt_x</p:attrName>
                                        </p:attrNameLst>
                                      </p:cBhvr>
                                      <p:tavLst>
                                        <p:tav tm="0">
                                          <p:val>
                                            <p:strVal val="0-#ppt_w/2"/>
                                          </p:val>
                                        </p:tav>
                                        <p:tav tm="100000">
                                          <p:val>
                                            <p:strVal val="#ppt_x"/>
                                          </p:val>
                                        </p:tav>
                                      </p:tavLst>
                                    </p:anim>
                                    <p:anim calcmode="lin" valueType="num">
                                      <p:cBhvr additive="base">
                                        <p:cTn id="27" dur="500" fill="hold"/>
                                        <p:tgtEl>
                                          <p:spTgt spid="1304589"/>
                                        </p:tgtEl>
                                        <p:attrNameLst>
                                          <p:attrName>ppt_y</p:attrName>
                                        </p:attrNameLst>
                                      </p:cBhvr>
                                      <p:tavLst>
                                        <p:tav tm="0">
                                          <p:val>
                                            <p:strVal val="#ppt_y"/>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304590"/>
                                        </p:tgtEl>
                                        <p:attrNameLst>
                                          <p:attrName>style.visibility</p:attrName>
                                        </p:attrNameLst>
                                      </p:cBhvr>
                                      <p:to>
                                        <p:strVal val="visible"/>
                                      </p:to>
                                    </p:set>
                                    <p:anim calcmode="lin" valueType="num">
                                      <p:cBhvr additive="base">
                                        <p:cTn id="34" dur="500" fill="hold"/>
                                        <p:tgtEl>
                                          <p:spTgt spid="1304590"/>
                                        </p:tgtEl>
                                        <p:attrNameLst>
                                          <p:attrName>ppt_x</p:attrName>
                                        </p:attrNameLst>
                                      </p:cBhvr>
                                      <p:tavLst>
                                        <p:tav tm="0">
                                          <p:val>
                                            <p:strVal val="0-#ppt_w/2"/>
                                          </p:val>
                                        </p:tav>
                                        <p:tav tm="100000">
                                          <p:val>
                                            <p:strVal val="#ppt_x"/>
                                          </p:val>
                                        </p:tav>
                                      </p:tavLst>
                                    </p:anim>
                                    <p:anim calcmode="lin" valueType="num">
                                      <p:cBhvr additive="base">
                                        <p:cTn id="35" dur="500" fill="hold"/>
                                        <p:tgtEl>
                                          <p:spTgt spid="1304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4" grpId="0" animBg="1"/>
      <p:bldP spid="6" grpId="0" animBg="1"/>
      <p:bldP spid="7" grpId="0" animBg="1"/>
      <p:bldP spid="1304588" grpId="0" animBg="1"/>
      <p:bldP spid="1304589" grpId="0" animBg="1"/>
      <p:bldP spid="13045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1036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p:nvPr>
        </p:nvSpPr>
        <p:spPr>
          <a:xfrm>
            <a:off x="152400" y="312738"/>
            <a:ext cx="8069263" cy="677862"/>
          </a:xfrm>
        </p:spPr>
        <p:txBody>
          <a:bodyPr/>
          <a:lstStyle/>
          <a:p>
            <a:pPr eaLnBrk="1" hangingPunct="1"/>
            <a:r>
              <a:rPr lang="en-US" dirty="0" smtClean="0">
                <a:solidFill>
                  <a:srgbClr val="FF0000"/>
                </a:solidFill>
              </a:rPr>
              <a:t>Semantic Role Labeling</a:t>
            </a:r>
          </a:p>
        </p:txBody>
      </p:sp>
      <p:pic>
        <p:nvPicPr>
          <p:cNvPr id="44036" name="Picture 5" descr="S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694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6"/>
          <p:cNvSpPr>
            <a:spLocks noChangeArrowheads="1"/>
          </p:cNvSpPr>
          <p:nvPr/>
        </p:nvSpPr>
        <p:spPr bwMode="auto">
          <a:xfrm>
            <a:off x="4191000" y="2057400"/>
            <a:ext cx="4572000" cy="369887"/>
          </a:xfrm>
          <a:prstGeom prst="rect">
            <a:avLst/>
          </a:prstGeom>
          <a:solidFill>
            <a:srgbClr val="FFFFCC"/>
          </a:solidFill>
          <a:ln w="9525">
            <a:solidFill>
              <a:srgbClr val="FF0000"/>
            </a:solidFill>
            <a:miter lim="800000"/>
            <a:headEnd/>
            <a:tailEnd/>
          </a:ln>
        </p:spPr>
        <p:txBody>
          <a:bodyPr>
            <a:spAutoFit/>
          </a:bodyPr>
          <a:lstStyle/>
          <a:p>
            <a:pPr marL="228600" indent="-228600" algn="ctr"/>
            <a:r>
              <a:rPr lang="en-GB" dirty="0" smtClean="0">
                <a:solidFill>
                  <a:srgbClr val="000000"/>
                </a:solidFill>
                <a:latin typeface="Arial" charset="0"/>
                <a:cs typeface="Arial" charset="0"/>
              </a:rPr>
              <a:t>Demo: </a:t>
            </a:r>
            <a:r>
              <a:rPr lang="en-US" dirty="0" smtClean="0">
                <a:solidFill>
                  <a:srgbClr val="000000"/>
                </a:solidFill>
                <a:latin typeface="Arial" charset="0"/>
                <a:cs typeface="Arial" charset="0"/>
                <a:sym typeface="Symbol" pitchFamily="18" charset="2"/>
                <a:hlinkClick r:id="rId5"/>
              </a:rPr>
              <a:t>http</a:t>
            </a:r>
            <a:r>
              <a:rPr lang="en-US" dirty="0">
                <a:solidFill>
                  <a:srgbClr val="000000"/>
                </a:solidFill>
                <a:latin typeface="Arial" charset="0"/>
                <a:cs typeface="Arial" charset="0"/>
                <a:sym typeface="Symbol" pitchFamily="18" charset="2"/>
                <a:hlinkClick r:id="rId5"/>
              </a:rPr>
              <a:t>://cogcomp.cs.illinois.edu</a:t>
            </a:r>
            <a:r>
              <a:rPr lang="en-US" dirty="0" smtClean="0">
                <a:solidFill>
                  <a:srgbClr val="000000"/>
                </a:solidFill>
                <a:latin typeface="Arial" charset="0"/>
                <a:cs typeface="Arial" charset="0"/>
                <a:sym typeface="Symbol" pitchFamily="18" charset="2"/>
                <a:hlinkClick r:id="rId5"/>
              </a:rPr>
              <a:t>/</a:t>
            </a:r>
            <a:r>
              <a:rPr lang="en-US" dirty="0" smtClean="0">
                <a:solidFill>
                  <a:srgbClr val="000000"/>
                </a:solidFill>
                <a:latin typeface="Arial" charset="0"/>
                <a:cs typeface="Arial" charset="0"/>
                <a:sym typeface="Symbol" pitchFamily="18" charset="2"/>
              </a:rPr>
              <a:t>  </a:t>
            </a:r>
            <a:endParaRPr lang="en-US" dirty="0">
              <a:solidFill>
                <a:srgbClr val="000000"/>
              </a:solidFill>
              <a:latin typeface="Arial" charset="0"/>
              <a:cs typeface="Arial" charset="0"/>
            </a:endParaRPr>
          </a:p>
        </p:txBody>
      </p:sp>
      <p:sp>
        <p:nvSpPr>
          <p:cNvPr id="704520" name="AutoShape 8"/>
          <p:cNvSpPr>
            <a:spLocks noChangeArrowheads="1"/>
          </p:cNvSpPr>
          <p:nvPr/>
        </p:nvSpPr>
        <p:spPr bwMode="auto">
          <a:xfrm>
            <a:off x="4953000" y="3124200"/>
            <a:ext cx="609600" cy="685800"/>
          </a:xfrm>
          <a:prstGeom prst="irregularSeal1">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704521" name="Line 9"/>
          <p:cNvSpPr>
            <a:spLocks noChangeShapeType="1"/>
          </p:cNvSpPr>
          <p:nvPr/>
        </p:nvSpPr>
        <p:spPr bwMode="auto">
          <a:xfrm flipH="1">
            <a:off x="2514600" y="3505200"/>
            <a:ext cx="2438400" cy="3048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charset="0"/>
              <a:cs typeface="Arial" charset="0"/>
            </a:endParaRPr>
          </a:p>
        </p:txBody>
      </p:sp>
      <p:sp>
        <p:nvSpPr>
          <p:cNvPr id="704522" name="Line 10"/>
          <p:cNvSpPr>
            <a:spLocks noChangeShapeType="1"/>
          </p:cNvSpPr>
          <p:nvPr/>
        </p:nvSpPr>
        <p:spPr bwMode="auto">
          <a:xfrm flipH="1" flipV="1">
            <a:off x="2438400" y="3048000"/>
            <a:ext cx="2514600"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charset="0"/>
              <a:cs typeface="Arial" charset="0"/>
            </a:endParaRPr>
          </a:p>
        </p:txBody>
      </p:sp>
      <p:sp>
        <p:nvSpPr>
          <p:cNvPr id="704523" name="Line 11"/>
          <p:cNvSpPr>
            <a:spLocks noChangeShapeType="1"/>
          </p:cNvSpPr>
          <p:nvPr/>
        </p:nvSpPr>
        <p:spPr bwMode="auto">
          <a:xfrm flipH="1">
            <a:off x="2514600" y="3505200"/>
            <a:ext cx="2438400" cy="12954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charset="0"/>
              <a:cs typeface="Arial" charset="0"/>
            </a:endParaRPr>
          </a:p>
        </p:txBody>
      </p:sp>
      <p:sp>
        <p:nvSpPr>
          <p:cNvPr id="704524" name="AutoShape 12"/>
          <p:cNvSpPr>
            <a:spLocks noChangeArrowheads="1"/>
          </p:cNvSpPr>
          <p:nvPr/>
        </p:nvSpPr>
        <p:spPr bwMode="auto">
          <a:xfrm>
            <a:off x="4953000" y="3810000"/>
            <a:ext cx="609600" cy="685800"/>
          </a:xfrm>
          <a:prstGeom prst="irregularSeal1">
            <a:avLst/>
          </a:prstGeom>
          <a:solidFill>
            <a:schemeClr val="hlink"/>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704525" name="Line 13"/>
          <p:cNvSpPr>
            <a:spLocks noChangeShapeType="1"/>
          </p:cNvSpPr>
          <p:nvPr/>
        </p:nvSpPr>
        <p:spPr bwMode="auto">
          <a:xfrm flipH="1">
            <a:off x="4038600" y="4267200"/>
            <a:ext cx="1066800" cy="1143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charset="0"/>
              <a:cs typeface="Arial" charset="0"/>
            </a:endParaRPr>
          </a:p>
        </p:txBody>
      </p:sp>
      <p:sp>
        <p:nvSpPr>
          <p:cNvPr id="704526" name="Line 14"/>
          <p:cNvSpPr>
            <a:spLocks noChangeShapeType="1"/>
          </p:cNvSpPr>
          <p:nvPr/>
        </p:nvSpPr>
        <p:spPr bwMode="auto">
          <a:xfrm flipH="1">
            <a:off x="4038600" y="4267200"/>
            <a:ext cx="1066800" cy="1524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charset="0"/>
              <a:cs typeface="Arial" charset="0"/>
            </a:endParaRPr>
          </a:p>
        </p:txBody>
      </p:sp>
      <p:sp>
        <p:nvSpPr>
          <p:cNvPr id="704527" name="Line 15"/>
          <p:cNvSpPr>
            <a:spLocks noChangeShapeType="1"/>
          </p:cNvSpPr>
          <p:nvPr/>
        </p:nvSpPr>
        <p:spPr bwMode="auto">
          <a:xfrm flipH="1" flipV="1">
            <a:off x="4038600" y="2819400"/>
            <a:ext cx="1066800" cy="14478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charset="0"/>
              <a:cs typeface="Arial" charset="0"/>
            </a:endParaRPr>
          </a:p>
        </p:txBody>
      </p:sp>
      <p:sp>
        <p:nvSpPr>
          <p:cNvPr id="704528" name="Text Box 16"/>
          <p:cNvSpPr txBox="1">
            <a:spLocks noChangeArrowheads="1"/>
          </p:cNvSpPr>
          <p:nvPr/>
        </p:nvSpPr>
        <p:spPr bwMode="auto">
          <a:xfrm>
            <a:off x="4953000" y="4953000"/>
            <a:ext cx="3733800" cy="981075"/>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FF9900"/>
              </a:buClr>
              <a:buSzPct val="75000"/>
              <a:buFont typeface="Wingdings" pitchFamily="2" charset="2"/>
              <a:buNone/>
            </a:pPr>
            <a:r>
              <a:rPr lang="en-US">
                <a:solidFill>
                  <a:srgbClr val="000000"/>
                </a:solidFill>
              </a:rPr>
              <a:t>Top ranked system in CoNLL’05 shared task</a:t>
            </a:r>
            <a:r>
              <a:rPr lang="en-US">
                <a:solidFill>
                  <a:srgbClr val="CC3300"/>
                </a:solidFill>
              </a:rPr>
              <a:t> </a:t>
            </a:r>
          </a:p>
          <a:p>
            <a:pPr algn="ctr" eaLnBrk="1" hangingPunct="1">
              <a:spcBef>
                <a:spcPct val="20000"/>
              </a:spcBef>
              <a:buClr>
                <a:srgbClr val="FF9900"/>
              </a:buClr>
              <a:buSzPct val="75000"/>
              <a:buFont typeface="Wingdings" pitchFamily="2" charset="2"/>
              <a:buNone/>
            </a:pPr>
            <a:r>
              <a:rPr lang="en-US">
                <a:solidFill>
                  <a:srgbClr val="FF0000"/>
                </a:solidFill>
              </a:rPr>
              <a:t>Key difference is the Inference</a:t>
            </a:r>
          </a:p>
        </p:txBody>
      </p:sp>
      <p:sp>
        <p:nvSpPr>
          <p:cNvPr id="44049" name="Rectangle 27"/>
          <p:cNvSpPr>
            <a:spLocks noChangeArrowheads="1"/>
          </p:cNvSpPr>
          <p:nvPr/>
        </p:nvSpPr>
        <p:spPr bwMode="auto">
          <a:xfrm>
            <a:off x="2667000" y="7620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Clr>
                <a:srgbClr val="FF9900"/>
              </a:buClr>
              <a:buSzPct val="75000"/>
              <a:buFont typeface="Wingdings" pitchFamily="2" charset="2"/>
              <a:buNone/>
            </a:pPr>
            <a:r>
              <a:rPr lang="en-US" dirty="0">
                <a:solidFill>
                  <a:srgbClr val="0033CC"/>
                </a:solidFill>
                <a:latin typeface="Calibri" pitchFamily="34" charset="0"/>
                <a:cs typeface="Calibri" pitchFamily="34" charset="0"/>
              </a:rPr>
              <a:t>Who did what to whom, when, where, why,…</a:t>
            </a:r>
          </a:p>
        </p:txBody>
      </p:sp>
      <p:sp>
        <p:nvSpPr>
          <p:cNvPr id="2" name="Slide Number Placeholder 1"/>
          <p:cNvSpPr>
            <a:spLocks noGrp="1"/>
          </p:cNvSpPr>
          <p:nvPr>
            <p:ph type="sldNum" sz="quarter" idx="10"/>
          </p:nvPr>
        </p:nvSpPr>
        <p:spPr/>
        <p:txBody>
          <a:bodyPr/>
          <a:lstStyle/>
          <a:p>
            <a:pPr>
              <a:defRPr/>
            </a:pPr>
            <a:r>
              <a:rPr lang="en-US" altLang="zh-TW" smtClean="0">
                <a:solidFill>
                  <a:srgbClr val="000000"/>
                </a:solidFill>
              </a:rPr>
              <a:t>2:</a:t>
            </a:r>
            <a:fld id="{3A32D4DB-8E62-45AB-87C3-838CCCA204A4}" type="slidenum">
              <a:rPr lang="en-US" altLang="zh-TW" smtClean="0">
                <a:solidFill>
                  <a:srgbClr val="000000"/>
                </a:solidFill>
              </a:rPr>
              <a:pPr>
                <a:defRPr/>
              </a:pPr>
              <a:t>13</a:t>
            </a:fld>
            <a:endParaRPr lang="en-US" altLang="zh-TW">
              <a:solidFill>
                <a:srgbClr val="000000"/>
              </a:solidFill>
            </a:endParaRPr>
          </a:p>
        </p:txBody>
      </p:sp>
    </p:spTree>
    <p:extLst>
      <p:ext uri="{BB962C8B-B14F-4D97-AF65-F5344CB8AC3E}">
        <p14:creationId xmlns:p14="http://schemas.microsoft.com/office/powerpoint/2010/main" val="30862058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4520"/>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704521"/>
                                        </p:tgtEl>
                                        <p:attrNameLst>
                                          <p:attrName>style.visibility</p:attrName>
                                        </p:attrNameLst>
                                      </p:cBhvr>
                                      <p:to>
                                        <p:strVal val="visible"/>
                                      </p:to>
                                    </p:set>
                                    <p:animEffect transition="in" filter="wipe(up)">
                                      <p:cBhvr>
                                        <p:cTn id="9" dur="1000"/>
                                        <p:tgtEl>
                                          <p:spTgt spid="704521"/>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04522"/>
                                        </p:tgtEl>
                                        <p:attrNameLst>
                                          <p:attrName>style.visibility</p:attrName>
                                        </p:attrNameLst>
                                      </p:cBhvr>
                                      <p:to>
                                        <p:strVal val="visible"/>
                                      </p:to>
                                    </p:set>
                                    <p:animEffect transition="in" filter="wipe(down)">
                                      <p:cBhvr>
                                        <p:cTn id="12" dur="1000"/>
                                        <p:tgtEl>
                                          <p:spTgt spid="70452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04523"/>
                                        </p:tgtEl>
                                        <p:attrNameLst>
                                          <p:attrName>style.visibility</p:attrName>
                                        </p:attrNameLst>
                                      </p:cBhvr>
                                      <p:to>
                                        <p:strVal val="visible"/>
                                      </p:to>
                                    </p:set>
                                    <p:animEffect transition="in" filter="wipe(up)">
                                      <p:cBhvr>
                                        <p:cTn id="15" dur="1000"/>
                                        <p:tgtEl>
                                          <p:spTgt spid="70452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04524"/>
                                        </p:tgtEl>
                                        <p:attrNameLst>
                                          <p:attrName>style.visibility</p:attrName>
                                        </p:attrNameLst>
                                      </p:cBhvr>
                                      <p:to>
                                        <p:strVal val="visible"/>
                                      </p:to>
                                    </p:set>
                                  </p:childTnLst>
                                </p:cTn>
                              </p:par>
                              <p:par>
                                <p:cTn id="18" presetID="22" presetClass="entr" presetSubtype="1" fill="hold" grpId="0" nodeType="withEffect">
                                  <p:stCondLst>
                                    <p:cond delay="0"/>
                                  </p:stCondLst>
                                  <p:childTnLst>
                                    <p:set>
                                      <p:cBhvr>
                                        <p:cTn id="19" dur="1" fill="hold">
                                          <p:stCondLst>
                                            <p:cond delay="0"/>
                                          </p:stCondLst>
                                        </p:cTn>
                                        <p:tgtEl>
                                          <p:spTgt spid="704525"/>
                                        </p:tgtEl>
                                        <p:attrNameLst>
                                          <p:attrName>style.visibility</p:attrName>
                                        </p:attrNameLst>
                                      </p:cBhvr>
                                      <p:to>
                                        <p:strVal val="visible"/>
                                      </p:to>
                                    </p:set>
                                    <p:animEffect transition="in" filter="wipe(up)">
                                      <p:cBhvr>
                                        <p:cTn id="20" dur="1000"/>
                                        <p:tgtEl>
                                          <p:spTgt spid="7045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04526"/>
                                        </p:tgtEl>
                                        <p:attrNameLst>
                                          <p:attrName>style.visibility</p:attrName>
                                        </p:attrNameLst>
                                      </p:cBhvr>
                                      <p:to>
                                        <p:strVal val="visible"/>
                                      </p:to>
                                    </p:set>
                                    <p:animEffect transition="in" filter="wipe(up)">
                                      <p:cBhvr>
                                        <p:cTn id="23" dur="1000"/>
                                        <p:tgtEl>
                                          <p:spTgt spid="7045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04527"/>
                                        </p:tgtEl>
                                        <p:attrNameLst>
                                          <p:attrName>style.visibility</p:attrName>
                                        </p:attrNameLst>
                                      </p:cBhvr>
                                      <p:to>
                                        <p:strVal val="visible"/>
                                      </p:to>
                                    </p:set>
                                    <p:animEffect transition="in" filter="wipe(down)">
                                      <p:cBhvr>
                                        <p:cTn id="26" dur="1000"/>
                                        <p:tgtEl>
                                          <p:spTgt spid="7045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04528"/>
                                        </p:tgtEl>
                                        <p:attrNameLst>
                                          <p:attrName>style.visibility</p:attrName>
                                        </p:attrNameLst>
                                      </p:cBhvr>
                                      <p:to>
                                        <p:strVal val="visible"/>
                                      </p:to>
                                    </p:set>
                                    <p:animEffect transition="in" filter="blinds(horizontal)">
                                      <p:cBhvr>
                                        <p:cTn id="31" dur="500"/>
                                        <p:tgtEl>
                                          <p:spTgt spid="704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0" grpId="0" animBg="1"/>
      <p:bldP spid="704521" grpId="0" animBg="1"/>
      <p:bldP spid="704522" grpId="0" animBg="1"/>
      <p:bldP spid="704523" grpId="0" animBg="1"/>
      <p:bldP spid="704524" grpId="0" animBg="1"/>
      <p:bldP spid="704525" grpId="0" animBg="1"/>
      <p:bldP spid="704526" grpId="0" animBg="1"/>
      <p:bldP spid="704527" grpId="0" animBg="1"/>
      <p:bldP spid="7045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solidFill>
                  <a:srgbClr val="FF0000"/>
                </a:solidFill>
              </a:rPr>
              <a:t>A simple sentence</a:t>
            </a:r>
          </a:p>
        </p:txBody>
      </p:sp>
      <p:sp>
        <p:nvSpPr>
          <p:cNvPr id="45059" name="Rectangle 3"/>
          <p:cNvSpPr>
            <a:spLocks noGrp="1" noChangeArrowheads="1"/>
          </p:cNvSpPr>
          <p:nvPr>
            <p:ph type="body" idx="1"/>
          </p:nvPr>
        </p:nvSpPr>
        <p:spPr/>
        <p:txBody>
          <a:bodyPr/>
          <a:lstStyle/>
          <a:p>
            <a:pP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a:p>
            <a:pPr>
              <a:buFont typeface="Wingdings" pitchFamily="2" charset="2"/>
              <a:buNone/>
              <a:tabLst>
                <a:tab pos="1770063" algn="l"/>
              </a:tabLst>
            </a:pPr>
            <a:r>
              <a:rPr lang="en-US" sz="1800" b="1" smtClean="0">
                <a:solidFill>
                  <a:schemeClr val="bg2"/>
                </a:solidFill>
              </a:rPr>
              <a:t>[</a:t>
            </a:r>
            <a:r>
              <a:rPr lang="en-US" sz="1800" b="1" smtClean="0">
                <a:latin typeface="Courier New" pitchFamily="49" charset="0"/>
              </a:rPr>
              <a:t>I</a:t>
            </a:r>
            <a:r>
              <a:rPr lang="en-US" sz="1800" b="1" smtClean="0">
                <a:solidFill>
                  <a:schemeClr val="bg2"/>
                </a:solidFill>
              </a:rPr>
              <a:t>]</a:t>
            </a:r>
            <a:r>
              <a:rPr lang="en-US" sz="1800" b="1" i="1" baseline="-25000" smtClean="0">
                <a:solidFill>
                  <a:schemeClr val="bg2"/>
                </a:solidFill>
                <a:latin typeface="Courier New" pitchFamily="49" charset="0"/>
              </a:rPr>
              <a:t>A0</a:t>
            </a:r>
            <a:r>
              <a:rPr lang="en-US" sz="1800" b="1" smtClean="0">
                <a:latin typeface="Courier New" pitchFamily="49" charset="0"/>
              </a:rPr>
              <a:t> </a:t>
            </a:r>
            <a:r>
              <a:rPr lang="en-US" sz="1800" b="1" i="1" smtClean="0">
                <a:latin typeface="Courier New" pitchFamily="49" charset="0"/>
              </a:rPr>
              <a:t>left</a:t>
            </a:r>
            <a:r>
              <a:rPr lang="en-US" sz="1800" b="1" smtClean="0">
                <a:latin typeface="Courier New" pitchFamily="49" charset="0"/>
              </a:rPr>
              <a:t> </a:t>
            </a:r>
            <a:r>
              <a:rPr lang="en-US" sz="1800" b="1" smtClean="0">
                <a:solidFill>
                  <a:srgbClr val="008000"/>
                </a:solidFill>
              </a:rPr>
              <a:t>[</a:t>
            </a:r>
            <a:r>
              <a:rPr lang="en-US" sz="1800" b="1" smtClean="0">
                <a:latin typeface="Courier New" pitchFamily="49" charset="0"/>
              </a:rPr>
              <a:t>my pearls</a:t>
            </a:r>
            <a:r>
              <a:rPr lang="en-US" sz="1800" b="1" smtClean="0">
                <a:solidFill>
                  <a:srgbClr val="008000"/>
                </a:solidFill>
              </a:rPr>
              <a:t>]</a:t>
            </a:r>
            <a:r>
              <a:rPr lang="en-US" sz="1800" b="1" i="1" baseline="-25000" smtClean="0">
                <a:solidFill>
                  <a:srgbClr val="008000"/>
                </a:solidFill>
                <a:latin typeface="Courier New" pitchFamily="49" charset="0"/>
              </a:rPr>
              <a:t>A1</a:t>
            </a:r>
            <a:r>
              <a:rPr lang="en-US" sz="1800" b="1" smtClean="0">
                <a:latin typeface="Courier New" pitchFamily="49" charset="0"/>
              </a:rPr>
              <a:t> </a:t>
            </a:r>
            <a:r>
              <a:rPr lang="en-US" sz="1800" b="1" smtClean="0">
                <a:solidFill>
                  <a:schemeClr val="folHlink"/>
                </a:solidFill>
              </a:rPr>
              <a:t>[</a:t>
            </a:r>
            <a:r>
              <a:rPr lang="en-US" sz="1800" b="1" smtClean="0">
                <a:latin typeface="Courier New" pitchFamily="49" charset="0"/>
              </a:rPr>
              <a:t>to my daughter</a:t>
            </a:r>
            <a:r>
              <a:rPr lang="en-US" sz="1800" b="1" smtClean="0">
                <a:solidFill>
                  <a:schemeClr val="folHlink"/>
                </a:solidFill>
              </a:rPr>
              <a:t>]</a:t>
            </a:r>
            <a:r>
              <a:rPr lang="en-US" sz="1800" b="1" i="1" baseline="-25000" smtClean="0">
                <a:solidFill>
                  <a:schemeClr val="folHlink"/>
                </a:solidFill>
                <a:latin typeface="Courier New" pitchFamily="49" charset="0"/>
              </a:rPr>
              <a:t>A2</a:t>
            </a:r>
            <a:r>
              <a:rPr lang="en-US" sz="1800" b="1" smtClean="0">
                <a:latin typeface="Courier New" pitchFamily="49" charset="0"/>
              </a:rPr>
              <a:t> </a:t>
            </a:r>
            <a:r>
              <a:rPr lang="en-US" sz="1800" b="1" smtClean="0">
                <a:solidFill>
                  <a:srgbClr val="CC0000"/>
                </a:solidFill>
              </a:rPr>
              <a:t>[</a:t>
            </a:r>
            <a:r>
              <a:rPr lang="en-US" sz="1800" b="1" smtClean="0">
                <a:latin typeface="Courier New" pitchFamily="49" charset="0"/>
              </a:rPr>
              <a:t>in my will</a:t>
            </a:r>
            <a:r>
              <a:rPr lang="en-US" sz="1800" b="1" smtClean="0">
                <a:solidFill>
                  <a:srgbClr val="CC0000"/>
                </a:solidFill>
              </a:rPr>
              <a:t>]</a:t>
            </a:r>
            <a:r>
              <a:rPr lang="en-US" sz="1800" b="1" i="1" baseline="-25000" smtClean="0">
                <a:solidFill>
                  <a:srgbClr val="CC0000"/>
                </a:solidFill>
                <a:latin typeface="Courier New" pitchFamily="49" charset="0"/>
              </a:rPr>
              <a:t>AM-LOC</a:t>
            </a:r>
            <a:r>
              <a:rPr lang="en-US" sz="1800" b="1" smtClean="0">
                <a:latin typeface="Courier New" pitchFamily="49" charset="0"/>
              </a:rPr>
              <a:t> .</a:t>
            </a:r>
          </a:p>
          <a:p>
            <a:pPr>
              <a:buFont typeface="Wingdings" pitchFamily="2" charset="2"/>
              <a:buNone/>
              <a:tabLst>
                <a:tab pos="1770063" algn="l"/>
              </a:tabLst>
            </a:pPr>
            <a:endParaRPr lang="en-US" sz="1800" smtClean="0"/>
          </a:p>
          <a:p>
            <a:pPr>
              <a:tabLst>
                <a:tab pos="1770063" algn="l"/>
              </a:tabLst>
            </a:pPr>
            <a:r>
              <a:rPr lang="en-US" b="1" i="1" smtClean="0">
                <a:solidFill>
                  <a:schemeClr val="bg2"/>
                </a:solidFill>
                <a:latin typeface="Courier New" pitchFamily="49" charset="0"/>
              </a:rPr>
              <a:t>A0</a:t>
            </a:r>
            <a:r>
              <a:rPr lang="en-US" smtClean="0">
                <a:latin typeface="Courier New" pitchFamily="49" charset="0"/>
              </a:rPr>
              <a:t>	Leaver</a:t>
            </a:r>
          </a:p>
          <a:p>
            <a:pPr>
              <a:tabLst>
                <a:tab pos="1770063" algn="l"/>
              </a:tabLst>
            </a:pPr>
            <a:r>
              <a:rPr lang="en-US" b="1" i="1" smtClean="0">
                <a:solidFill>
                  <a:srgbClr val="008000"/>
                </a:solidFill>
                <a:latin typeface="Courier New" pitchFamily="49" charset="0"/>
              </a:rPr>
              <a:t>A1</a:t>
            </a:r>
            <a:r>
              <a:rPr lang="en-US" smtClean="0">
                <a:latin typeface="Courier New" pitchFamily="49" charset="0"/>
              </a:rPr>
              <a:t>	Things left</a:t>
            </a:r>
          </a:p>
          <a:p>
            <a:pPr>
              <a:tabLst>
                <a:tab pos="1770063" algn="l"/>
              </a:tabLst>
            </a:pPr>
            <a:r>
              <a:rPr lang="en-US" b="1" i="1" smtClean="0">
                <a:solidFill>
                  <a:schemeClr val="folHlink"/>
                </a:solidFill>
                <a:latin typeface="Courier New" pitchFamily="49" charset="0"/>
              </a:rPr>
              <a:t>A2</a:t>
            </a:r>
            <a:r>
              <a:rPr lang="en-US" smtClean="0">
                <a:latin typeface="Courier New" pitchFamily="49" charset="0"/>
              </a:rPr>
              <a:t>	Benefactor</a:t>
            </a:r>
          </a:p>
          <a:p>
            <a:pPr>
              <a:tabLst>
                <a:tab pos="1770063" algn="l"/>
              </a:tabLst>
            </a:pPr>
            <a:r>
              <a:rPr lang="en-US" b="1" i="1" smtClean="0">
                <a:solidFill>
                  <a:srgbClr val="CC0000"/>
                </a:solidFill>
                <a:latin typeface="Courier New" pitchFamily="49" charset="0"/>
              </a:rPr>
              <a:t>AM-LOC</a:t>
            </a:r>
            <a:r>
              <a:rPr lang="en-US" smtClean="0">
                <a:latin typeface="Courier New" pitchFamily="49" charset="0"/>
              </a:rPr>
              <a:t>	Location</a:t>
            </a:r>
          </a:p>
          <a:p>
            <a:pPr>
              <a:tabLst>
                <a:tab pos="1770063" algn="l"/>
              </a:tabLst>
            </a:pPr>
            <a:endParaRPr lang="en-US" smtClean="0">
              <a:latin typeface="Courier New" pitchFamily="49" charset="0"/>
            </a:endParaRPr>
          </a:p>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 name="Slide Number Placeholder 1"/>
          <p:cNvSpPr>
            <a:spLocks noGrp="1"/>
          </p:cNvSpPr>
          <p:nvPr>
            <p:ph type="sldNum" sz="quarter" idx="10"/>
          </p:nvPr>
        </p:nvSpPr>
        <p:spPr/>
        <p:txBody>
          <a:bodyPr/>
          <a:lstStyle/>
          <a:p>
            <a:pPr>
              <a:defRPr/>
            </a:pPr>
            <a:r>
              <a:rPr lang="en-US" altLang="zh-TW" smtClean="0">
                <a:solidFill>
                  <a:srgbClr val="000000"/>
                </a:solidFill>
              </a:rPr>
              <a:t>2:</a:t>
            </a:r>
            <a:fld id="{3A32D4DB-8E62-45AB-87C3-838CCCA204A4}" type="slidenum">
              <a:rPr lang="en-US" altLang="zh-TW" smtClean="0">
                <a:solidFill>
                  <a:srgbClr val="000000"/>
                </a:solidFill>
              </a:rPr>
              <a:pPr>
                <a:defRPr/>
              </a:pPr>
              <a:t>14</a:t>
            </a:fld>
            <a:endParaRPr lang="en-US" altLang="zh-TW">
              <a:solidFill>
                <a:srgbClr val="000000"/>
              </a:solidFill>
            </a:endParaRPr>
          </a:p>
        </p:txBody>
      </p:sp>
    </p:spTree>
    <p:extLst>
      <p:ext uri="{BB962C8B-B14F-4D97-AF65-F5344CB8AC3E}">
        <p14:creationId xmlns:p14="http://schemas.microsoft.com/office/powerpoint/2010/main" val="36591184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z="2400" smtClean="0">
                <a:solidFill>
                  <a:srgbClr val="FF0000"/>
                </a:solidFill>
              </a:rPr>
              <a:t>Algorithmic Approach</a:t>
            </a:r>
          </a:p>
        </p:txBody>
      </p:sp>
      <p:sp>
        <p:nvSpPr>
          <p:cNvPr id="46083" name="Rectangle 3"/>
          <p:cNvSpPr>
            <a:spLocks noGrp="1" noChangeArrowheads="1"/>
          </p:cNvSpPr>
          <p:nvPr>
            <p:ph type="body" idx="4294967295"/>
          </p:nvPr>
        </p:nvSpPr>
        <p:spPr>
          <a:xfrm>
            <a:off x="457200" y="1219200"/>
            <a:ext cx="5867400" cy="4953000"/>
          </a:xfrm>
        </p:spPr>
        <p:txBody>
          <a:bodyPr/>
          <a:lstStyle/>
          <a:p>
            <a:r>
              <a:rPr lang="en-US" smtClean="0">
                <a:solidFill>
                  <a:srgbClr val="FF0000"/>
                </a:solidFill>
              </a:rPr>
              <a:t>Identify</a:t>
            </a:r>
            <a:r>
              <a:rPr lang="en-US" smtClean="0"/>
              <a:t> argument candidates</a:t>
            </a:r>
          </a:p>
          <a:p>
            <a:pPr lvl="1"/>
            <a:r>
              <a:rPr lang="en-US" smtClean="0"/>
              <a:t>Pruning  [Xue&amp;Palmer, EMNLP’04]</a:t>
            </a:r>
          </a:p>
          <a:p>
            <a:pPr lvl="1"/>
            <a:r>
              <a:rPr lang="en-US" smtClean="0"/>
              <a:t>Argument Identifier </a:t>
            </a:r>
          </a:p>
          <a:p>
            <a:pPr lvl="2"/>
            <a:r>
              <a:rPr lang="en-US" smtClean="0"/>
              <a:t>Binary classification</a:t>
            </a:r>
          </a:p>
          <a:p>
            <a:r>
              <a:rPr lang="en-US" smtClean="0">
                <a:solidFill>
                  <a:srgbClr val="FF0000"/>
                </a:solidFill>
              </a:rPr>
              <a:t>Classify</a:t>
            </a:r>
            <a:r>
              <a:rPr lang="en-US" smtClean="0"/>
              <a:t> argument candidates</a:t>
            </a:r>
          </a:p>
          <a:p>
            <a:pPr lvl="1"/>
            <a:r>
              <a:rPr lang="en-US" smtClean="0"/>
              <a:t>Argument Classifier </a:t>
            </a:r>
          </a:p>
          <a:p>
            <a:pPr lvl="2"/>
            <a:r>
              <a:rPr lang="en-US" smtClean="0"/>
              <a:t>Multi-class classification</a:t>
            </a:r>
          </a:p>
          <a:p>
            <a:r>
              <a:rPr lang="en-US" smtClean="0">
                <a:solidFill>
                  <a:srgbClr val="FF0000"/>
                </a:solidFill>
              </a:rPr>
              <a:t>Inference</a:t>
            </a:r>
          </a:p>
          <a:p>
            <a:pPr lvl="1"/>
            <a:r>
              <a:rPr lang="en-US" smtClean="0"/>
              <a:t>Use the estimated probability distribution given by the argument classifier</a:t>
            </a:r>
          </a:p>
          <a:p>
            <a:pPr lvl="1"/>
            <a:r>
              <a:rPr lang="en-US" smtClean="0"/>
              <a:t>Use structural and linguistic constraints</a:t>
            </a:r>
          </a:p>
          <a:p>
            <a:pPr lvl="1"/>
            <a:r>
              <a:rPr lang="en-US" smtClean="0"/>
              <a:t>Infer the optimal global output</a:t>
            </a:r>
          </a:p>
          <a:p>
            <a:endParaRPr lang="en-US" smtClean="0"/>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8956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6" name="Slide Number Placeholder 5"/>
          <p:cNvSpPr>
            <a:spLocks noGrp="1"/>
          </p:cNvSpPr>
          <p:nvPr>
            <p:ph type="sldNum" sz="quarter" idx="10"/>
          </p:nvPr>
        </p:nvSpPr>
        <p:spPr/>
        <p:txBody>
          <a:bodyPr/>
          <a:lstStyle/>
          <a:p>
            <a:pPr>
              <a:defRPr/>
            </a:pPr>
            <a:r>
              <a:rPr lang="en-US" altLang="zh-TW" smtClean="0">
                <a:solidFill>
                  <a:srgbClr val="000000"/>
                </a:solidFill>
              </a:rPr>
              <a:t>2:</a:t>
            </a:r>
            <a:fld id="{D09CE63E-8DC8-459D-9F1E-51B2C39CB6A5}" type="slidenum">
              <a:rPr lang="en-US" altLang="zh-TW" smtClean="0">
                <a:solidFill>
                  <a:srgbClr val="000000"/>
                </a:solidFill>
              </a:rPr>
              <a:pPr>
                <a:defRPr/>
              </a:pPr>
              <a:t>15</a:t>
            </a:fld>
            <a:endParaRPr lang="en-US" altLang="zh-TW">
              <a:solidFill>
                <a:srgbClr val="000000"/>
              </a:solidFill>
            </a:endParaRPr>
          </a:p>
        </p:txBody>
      </p:sp>
    </p:spTree>
    <p:extLst>
      <p:ext uri="{BB962C8B-B14F-4D97-AF65-F5344CB8AC3E}">
        <p14:creationId xmlns:p14="http://schemas.microsoft.com/office/powerpoint/2010/main" val="2955396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4" grpId="0" animBg="1"/>
      <p:bldP spid="317534" grpId="1" animBg="1"/>
      <p:bldP spid="317541" grpId="0" animBg="1"/>
      <p:bldP spid="317543" grpId="0" animBg="1"/>
      <p:bldP spid="31754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5412"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5413"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4"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5"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6"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7"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8"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9"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0"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1"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2"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3"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4"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5"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6"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7"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8"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9"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0"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1"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2"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3736"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5447"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48"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49"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50"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51"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3755"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69"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83"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97" name="Group 8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 name="Slide Number Placeholder 1"/>
          <p:cNvSpPr>
            <a:spLocks noGrp="1"/>
          </p:cNvSpPr>
          <p:nvPr>
            <p:ph type="sldNum" sz="quarter" idx="10"/>
          </p:nvPr>
        </p:nvSpPr>
        <p:spPr/>
        <p:txBody>
          <a:bodyPr/>
          <a:lstStyle/>
          <a:p>
            <a:pPr>
              <a:defRPr/>
            </a:pPr>
            <a:r>
              <a:rPr lang="en-US" altLang="zh-TW" smtClean="0">
                <a:solidFill>
                  <a:srgbClr val="000000"/>
                </a:solidFill>
              </a:rPr>
              <a:t>2:</a:t>
            </a:r>
            <a:fld id="{0A7A67B1-0E9D-4C79-8236-FEAA739E60D3}" type="slidenum">
              <a:rPr lang="en-US" altLang="zh-TW" smtClean="0">
                <a:solidFill>
                  <a:srgbClr val="000000"/>
                </a:solidFill>
              </a:rPr>
              <a:pPr>
                <a:defRPr/>
              </a:pPr>
              <a:t>16</a:t>
            </a:fld>
            <a:endParaRPr lang="en-US" altLang="zh-TW">
              <a:solidFill>
                <a:srgbClr val="000000"/>
              </a:solidFill>
            </a:endParaRPr>
          </a:p>
        </p:txBody>
      </p:sp>
    </p:spTree>
    <p:extLst>
      <p:ext uri="{BB962C8B-B14F-4D97-AF65-F5344CB8AC3E}">
        <p14:creationId xmlns:p14="http://schemas.microsoft.com/office/powerpoint/2010/main" val="14344216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55"/>
                                        </p:tgtEl>
                                        <p:attrNameLst>
                                          <p:attrName>style.visibility</p:attrName>
                                        </p:attrNameLst>
                                      </p:cBhvr>
                                      <p:to>
                                        <p:strVal val="visible"/>
                                      </p:to>
                                    </p:set>
                                    <p:animEffect transition="in" filter="dissolve">
                                      <p:cBhvr>
                                        <p:cTn id="7" dur="500"/>
                                        <p:tgtEl>
                                          <p:spTgt spid="243755"/>
                                        </p:tgtEl>
                                      </p:cBhvr>
                                    </p:animEffect>
                                  </p:childTnLst>
                                </p:cTn>
                              </p:par>
                              <p:par>
                                <p:cTn id="8" presetID="9" presetClass="entr" presetSubtype="0" fill="hold" nodeType="withEffect">
                                  <p:stCondLst>
                                    <p:cond delay="0"/>
                                  </p:stCondLst>
                                  <p:childTnLst>
                                    <p:set>
                                      <p:cBhvr>
                                        <p:cTn id="9" dur="1" fill="hold">
                                          <p:stCondLst>
                                            <p:cond delay="0"/>
                                          </p:stCondLst>
                                        </p:cTn>
                                        <p:tgtEl>
                                          <p:spTgt spid="243736"/>
                                        </p:tgtEl>
                                        <p:attrNameLst>
                                          <p:attrName>style.visibility</p:attrName>
                                        </p:attrNameLst>
                                      </p:cBhvr>
                                      <p:to>
                                        <p:strVal val="visible"/>
                                      </p:to>
                                    </p:set>
                                    <p:animEffect transition="in" filter="dissolve">
                                      <p:cBhvr>
                                        <p:cTn id="10" dur="500"/>
                                        <p:tgtEl>
                                          <p:spTgt spid="243736"/>
                                        </p:tgtEl>
                                      </p:cBhvr>
                                    </p:animEffect>
                                  </p:childTnLst>
                                </p:cTn>
                              </p:par>
                              <p:par>
                                <p:cTn id="11" presetID="9" presetClass="entr" presetSubtype="0" fill="hold" nodeType="withEffect">
                                  <p:stCondLst>
                                    <p:cond delay="0"/>
                                  </p:stCondLst>
                                  <p:childTnLst>
                                    <p:set>
                                      <p:cBhvr>
                                        <p:cTn id="12" dur="1" fill="hold">
                                          <p:stCondLst>
                                            <p:cond delay="0"/>
                                          </p:stCondLst>
                                        </p:cTn>
                                        <p:tgtEl>
                                          <p:spTgt spid="243783"/>
                                        </p:tgtEl>
                                        <p:attrNameLst>
                                          <p:attrName>style.visibility</p:attrName>
                                        </p:attrNameLst>
                                      </p:cBhvr>
                                      <p:to>
                                        <p:strVal val="visible"/>
                                      </p:to>
                                    </p:set>
                                    <p:animEffect transition="in" filter="dissolve">
                                      <p:cBhvr>
                                        <p:cTn id="13" dur="500"/>
                                        <p:tgtEl>
                                          <p:spTgt spid="243783"/>
                                        </p:tgtEl>
                                      </p:cBhvr>
                                    </p:animEffect>
                                  </p:childTnLst>
                                </p:cTn>
                              </p:par>
                              <p:par>
                                <p:cTn id="14" presetID="9" presetClass="entr" presetSubtype="0" fill="hold" nodeType="withEffect">
                                  <p:stCondLst>
                                    <p:cond delay="0"/>
                                  </p:stCondLst>
                                  <p:childTnLst>
                                    <p:set>
                                      <p:cBhvr>
                                        <p:cTn id="15" dur="1" fill="hold">
                                          <p:stCondLst>
                                            <p:cond delay="0"/>
                                          </p:stCondLst>
                                        </p:cTn>
                                        <p:tgtEl>
                                          <p:spTgt spid="243797"/>
                                        </p:tgtEl>
                                        <p:attrNameLst>
                                          <p:attrName>style.visibility</p:attrName>
                                        </p:attrNameLst>
                                      </p:cBhvr>
                                      <p:to>
                                        <p:strVal val="visible"/>
                                      </p:to>
                                    </p:set>
                                    <p:animEffect transition="in" filter="dissolve">
                                      <p:cBhvr>
                                        <p:cTn id="16" dur="500"/>
                                        <p:tgtEl>
                                          <p:spTgt spid="243797"/>
                                        </p:tgtEl>
                                      </p:cBhvr>
                                    </p:animEffect>
                                  </p:childTnLst>
                                </p:cTn>
                              </p:par>
                              <p:par>
                                <p:cTn id="17" presetID="9" presetClass="entr" presetSubtype="0" fill="hold" nodeType="withEffect">
                                  <p:stCondLst>
                                    <p:cond delay="0"/>
                                  </p:stCondLst>
                                  <p:childTnLst>
                                    <p:set>
                                      <p:cBhvr>
                                        <p:cTn id="18" dur="1" fill="hold">
                                          <p:stCondLst>
                                            <p:cond delay="0"/>
                                          </p:stCondLst>
                                        </p:cTn>
                                        <p:tgtEl>
                                          <p:spTgt spid="243769"/>
                                        </p:tgtEl>
                                        <p:attrNameLst>
                                          <p:attrName>style.visibility</p:attrName>
                                        </p:attrNameLst>
                                      </p:cBhvr>
                                      <p:to>
                                        <p:strVal val="visible"/>
                                      </p:to>
                                    </p:set>
                                    <p:animEffect transition="in" filter="dissolve">
                                      <p:cBhvr>
                                        <p:cTn id="19" dur="500"/>
                                        <p:tgtEl>
                                          <p:spTgt spid="243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7460"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7461"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2"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3"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4"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5"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6"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7"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8"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9"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0"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1" name="Line 16"/>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2" name="Line 17"/>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3" name="Line 18"/>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4" name="Line 20"/>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5" name="Line 21"/>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6" name="Line 22"/>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7" name="Line 23"/>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8" name="Line 24"/>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9" name="Line 25"/>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80" name="Line 26"/>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39754" name="Group 138"/>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7495" name="Line 43"/>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6" name="Line 44"/>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7" name="Line 45"/>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8" name="Line 46"/>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9" name="Line 47"/>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39760" name="Group 144"/>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7" name="Group 141"/>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6" name="Group 140"/>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9" name="Group 143"/>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39761" name="Line 145"/>
          <p:cNvSpPr>
            <a:spLocks noChangeShapeType="1"/>
          </p:cNvSpPr>
          <p:nvPr/>
        </p:nvSpPr>
        <p:spPr bwMode="auto">
          <a:xfrm>
            <a:off x="1524000" y="61722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2" name="Line 146"/>
          <p:cNvSpPr>
            <a:spLocks noChangeShapeType="1"/>
          </p:cNvSpPr>
          <p:nvPr/>
        </p:nvSpPr>
        <p:spPr bwMode="auto">
          <a:xfrm>
            <a:off x="2514600" y="61722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3" name="Line 147"/>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4" name="Line 148"/>
          <p:cNvSpPr>
            <a:spLocks noChangeShapeType="1"/>
          </p:cNvSpPr>
          <p:nvPr/>
        </p:nvSpPr>
        <p:spPr bwMode="auto">
          <a:xfrm>
            <a:off x="5943600" y="617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5" name="Line 149"/>
          <p:cNvSpPr>
            <a:spLocks noChangeShapeType="1"/>
          </p:cNvSpPr>
          <p:nvPr/>
        </p:nvSpPr>
        <p:spPr bwMode="auto">
          <a:xfrm>
            <a:off x="3810000" y="63246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 name="Slide Number Placeholder 1"/>
          <p:cNvSpPr>
            <a:spLocks noGrp="1"/>
          </p:cNvSpPr>
          <p:nvPr>
            <p:ph type="sldNum" sz="quarter" idx="10"/>
          </p:nvPr>
        </p:nvSpPr>
        <p:spPr/>
        <p:txBody>
          <a:bodyPr/>
          <a:lstStyle/>
          <a:p>
            <a:pPr>
              <a:defRPr/>
            </a:pPr>
            <a:r>
              <a:rPr lang="en-US" altLang="zh-TW" smtClean="0">
                <a:solidFill>
                  <a:srgbClr val="000000"/>
                </a:solidFill>
              </a:rPr>
              <a:t>2:</a:t>
            </a:r>
            <a:fld id="{0A7A67B1-0E9D-4C79-8236-FEAA739E60D3}" type="slidenum">
              <a:rPr lang="en-US" altLang="zh-TW" smtClean="0">
                <a:solidFill>
                  <a:srgbClr val="000000"/>
                </a:solidFill>
              </a:rPr>
              <a:pPr>
                <a:defRPr/>
              </a:pPr>
              <a:t>17</a:t>
            </a:fld>
            <a:endParaRPr lang="en-US" altLang="zh-TW">
              <a:solidFill>
                <a:srgbClr val="000000"/>
              </a:solidFill>
            </a:endParaRPr>
          </a:p>
        </p:txBody>
      </p:sp>
    </p:spTree>
    <p:extLst>
      <p:ext uri="{BB962C8B-B14F-4D97-AF65-F5344CB8AC3E}">
        <p14:creationId xmlns:p14="http://schemas.microsoft.com/office/powerpoint/2010/main" val="26796253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9761"/>
                                        </p:tgtEl>
                                        <p:attrNameLst>
                                          <p:attrName>style.visibility</p:attrName>
                                        </p:attrNameLst>
                                      </p:cBhvr>
                                      <p:to>
                                        <p:strVal val="visible"/>
                                      </p:to>
                                    </p:set>
                                    <p:anim calcmode="lin" valueType="num">
                                      <p:cBhvr>
                                        <p:cTn id="7" dur="500" fill="hold"/>
                                        <p:tgtEl>
                                          <p:spTgt spid="239761"/>
                                        </p:tgtEl>
                                        <p:attrNameLst>
                                          <p:attrName>ppt_w</p:attrName>
                                        </p:attrNameLst>
                                      </p:cBhvr>
                                      <p:tavLst>
                                        <p:tav tm="0">
                                          <p:val>
                                            <p:fltVal val="0"/>
                                          </p:val>
                                        </p:tav>
                                        <p:tav tm="100000">
                                          <p:val>
                                            <p:strVal val="#ppt_w"/>
                                          </p:val>
                                        </p:tav>
                                      </p:tavLst>
                                    </p:anim>
                                    <p:anim calcmode="lin" valueType="num">
                                      <p:cBhvr>
                                        <p:cTn id="8" dur="500" fill="hold"/>
                                        <p:tgtEl>
                                          <p:spTgt spid="239761"/>
                                        </p:tgtEl>
                                        <p:attrNameLst>
                                          <p:attrName>ppt_h</p:attrName>
                                        </p:attrNameLst>
                                      </p:cBhvr>
                                      <p:tavLst>
                                        <p:tav tm="0">
                                          <p:val>
                                            <p:fltVal val="0"/>
                                          </p:val>
                                        </p:tav>
                                        <p:tav tm="100000">
                                          <p:val>
                                            <p:strVal val="#ppt_h"/>
                                          </p:val>
                                        </p:tav>
                                      </p:tavLst>
                                    </p:anim>
                                    <p:animEffect transition="in" filter="fade">
                                      <p:cBhvr>
                                        <p:cTn id="9" dur="500"/>
                                        <p:tgtEl>
                                          <p:spTgt spid="23976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9762"/>
                                        </p:tgtEl>
                                        <p:attrNameLst>
                                          <p:attrName>style.visibility</p:attrName>
                                        </p:attrNameLst>
                                      </p:cBhvr>
                                      <p:to>
                                        <p:strVal val="visible"/>
                                      </p:to>
                                    </p:set>
                                    <p:anim calcmode="lin" valueType="num">
                                      <p:cBhvr>
                                        <p:cTn id="12" dur="500" fill="hold"/>
                                        <p:tgtEl>
                                          <p:spTgt spid="239762"/>
                                        </p:tgtEl>
                                        <p:attrNameLst>
                                          <p:attrName>ppt_w</p:attrName>
                                        </p:attrNameLst>
                                      </p:cBhvr>
                                      <p:tavLst>
                                        <p:tav tm="0">
                                          <p:val>
                                            <p:fltVal val="0"/>
                                          </p:val>
                                        </p:tav>
                                        <p:tav tm="100000">
                                          <p:val>
                                            <p:strVal val="#ppt_w"/>
                                          </p:val>
                                        </p:tav>
                                      </p:tavLst>
                                    </p:anim>
                                    <p:anim calcmode="lin" valueType="num">
                                      <p:cBhvr>
                                        <p:cTn id="13" dur="500" fill="hold"/>
                                        <p:tgtEl>
                                          <p:spTgt spid="239762"/>
                                        </p:tgtEl>
                                        <p:attrNameLst>
                                          <p:attrName>ppt_h</p:attrName>
                                        </p:attrNameLst>
                                      </p:cBhvr>
                                      <p:tavLst>
                                        <p:tav tm="0">
                                          <p:val>
                                            <p:fltVal val="0"/>
                                          </p:val>
                                        </p:tav>
                                        <p:tav tm="100000">
                                          <p:val>
                                            <p:strVal val="#ppt_h"/>
                                          </p:val>
                                        </p:tav>
                                      </p:tavLst>
                                    </p:anim>
                                    <p:animEffect transition="in" filter="fade">
                                      <p:cBhvr>
                                        <p:cTn id="14" dur="500"/>
                                        <p:tgtEl>
                                          <p:spTgt spid="23976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9763"/>
                                        </p:tgtEl>
                                        <p:attrNameLst>
                                          <p:attrName>style.visibility</p:attrName>
                                        </p:attrNameLst>
                                      </p:cBhvr>
                                      <p:to>
                                        <p:strVal val="visible"/>
                                      </p:to>
                                    </p:set>
                                    <p:anim calcmode="lin" valueType="num">
                                      <p:cBhvr>
                                        <p:cTn id="17" dur="500" fill="hold"/>
                                        <p:tgtEl>
                                          <p:spTgt spid="239763"/>
                                        </p:tgtEl>
                                        <p:attrNameLst>
                                          <p:attrName>ppt_w</p:attrName>
                                        </p:attrNameLst>
                                      </p:cBhvr>
                                      <p:tavLst>
                                        <p:tav tm="0">
                                          <p:val>
                                            <p:fltVal val="0"/>
                                          </p:val>
                                        </p:tav>
                                        <p:tav tm="100000">
                                          <p:val>
                                            <p:strVal val="#ppt_w"/>
                                          </p:val>
                                        </p:tav>
                                      </p:tavLst>
                                    </p:anim>
                                    <p:anim calcmode="lin" valueType="num">
                                      <p:cBhvr>
                                        <p:cTn id="18" dur="500" fill="hold"/>
                                        <p:tgtEl>
                                          <p:spTgt spid="239763"/>
                                        </p:tgtEl>
                                        <p:attrNameLst>
                                          <p:attrName>ppt_h</p:attrName>
                                        </p:attrNameLst>
                                      </p:cBhvr>
                                      <p:tavLst>
                                        <p:tav tm="0">
                                          <p:val>
                                            <p:fltVal val="0"/>
                                          </p:val>
                                        </p:tav>
                                        <p:tav tm="100000">
                                          <p:val>
                                            <p:strVal val="#ppt_h"/>
                                          </p:val>
                                        </p:tav>
                                      </p:tavLst>
                                    </p:anim>
                                    <p:animEffect transition="in" filter="fade">
                                      <p:cBhvr>
                                        <p:cTn id="19" dur="500"/>
                                        <p:tgtEl>
                                          <p:spTgt spid="23976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9764"/>
                                        </p:tgtEl>
                                        <p:attrNameLst>
                                          <p:attrName>style.visibility</p:attrName>
                                        </p:attrNameLst>
                                      </p:cBhvr>
                                      <p:to>
                                        <p:strVal val="visible"/>
                                      </p:to>
                                    </p:set>
                                    <p:anim calcmode="lin" valueType="num">
                                      <p:cBhvr>
                                        <p:cTn id="22" dur="500" fill="hold"/>
                                        <p:tgtEl>
                                          <p:spTgt spid="239764"/>
                                        </p:tgtEl>
                                        <p:attrNameLst>
                                          <p:attrName>ppt_w</p:attrName>
                                        </p:attrNameLst>
                                      </p:cBhvr>
                                      <p:tavLst>
                                        <p:tav tm="0">
                                          <p:val>
                                            <p:fltVal val="0"/>
                                          </p:val>
                                        </p:tav>
                                        <p:tav tm="100000">
                                          <p:val>
                                            <p:strVal val="#ppt_w"/>
                                          </p:val>
                                        </p:tav>
                                      </p:tavLst>
                                    </p:anim>
                                    <p:anim calcmode="lin" valueType="num">
                                      <p:cBhvr>
                                        <p:cTn id="23" dur="500" fill="hold"/>
                                        <p:tgtEl>
                                          <p:spTgt spid="239764"/>
                                        </p:tgtEl>
                                        <p:attrNameLst>
                                          <p:attrName>ppt_h</p:attrName>
                                        </p:attrNameLst>
                                      </p:cBhvr>
                                      <p:tavLst>
                                        <p:tav tm="0">
                                          <p:val>
                                            <p:fltVal val="0"/>
                                          </p:val>
                                        </p:tav>
                                        <p:tav tm="100000">
                                          <p:val>
                                            <p:strVal val="#ppt_h"/>
                                          </p:val>
                                        </p:tav>
                                      </p:tavLst>
                                    </p:anim>
                                    <p:animEffect transition="in" filter="fade">
                                      <p:cBhvr>
                                        <p:cTn id="24" dur="500"/>
                                        <p:tgtEl>
                                          <p:spTgt spid="23976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9765"/>
                                        </p:tgtEl>
                                        <p:attrNameLst>
                                          <p:attrName>style.visibility</p:attrName>
                                        </p:attrNameLst>
                                      </p:cBhvr>
                                      <p:to>
                                        <p:strVal val="visible"/>
                                      </p:to>
                                    </p:set>
                                    <p:anim calcmode="lin" valueType="num">
                                      <p:cBhvr>
                                        <p:cTn id="27" dur="500" fill="hold"/>
                                        <p:tgtEl>
                                          <p:spTgt spid="239765"/>
                                        </p:tgtEl>
                                        <p:attrNameLst>
                                          <p:attrName>ppt_w</p:attrName>
                                        </p:attrNameLst>
                                      </p:cBhvr>
                                      <p:tavLst>
                                        <p:tav tm="0">
                                          <p:val>
                                            <p:fltVal val="0"/>
                                          </p:val>
                                        </p:tav>
                                        <p:tav tm="100000">
                                          <p:val>
                                            <p:strVal val="#ppt_w"/>
                                          </p:val>
                                        </p:tav>
                                      </p:tavLst>
                                    </p:anim>
                                    <p:anim calcmode="lin" valueType="num">
                                      <p:cBhvr>
                                        <p:cTn id="28" dur="500" fill="hold"/>
                                        <p:tgtEl>
                                          <p:spTgt spid="239765"/>
                                        </p:tgtEl>
                                        <p:attrNameLst>
                                          <p:attrName>ppt_h</p:attrName>
                                        </p:attrNameLst>
                                      </p:cBhvr>
                                      <p:tavLst>
                                        <p:tav tm="0">
                                          <p:val>
                                            <p:fltVal val="0"/>
                                          </p:val>
                                        </p:tav>
                                        <p:tav tm="100000">
                                          <p:val>
                                            <p:strVal val="#ppt_h"/>
                                          </p:val>
                                        </p:tav>
                                      </p:tavLst>
                                    </p:anim>
                                    <p:animEffect transition="in" filter="fade">
                                      <p:cBhvr>
                                        <p:cTn id="29" dur="500"/>
                                        <p:tgtEl>
                                          <p:spTgt spid="239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61" grpId="0" animBg="1"/>
      <p:bldP spid="239762" grpId="0" animBg="1"/>
      <p:bldP spid="239763" grpId="0" animBg="1"/>
      <p:bldP spid="239764" grpId="0" animBg="1"/>
      <p:bldP spid="2397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9508"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9509"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0"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1"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2"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3"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4"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5"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6"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7"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8"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9"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0"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1"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2"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3"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4"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5"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6"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7"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8"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5784"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9543"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4"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5"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6"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7"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5803"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17"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31"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65" name="Group 10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2"/>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808080"/>
                    </a:solidFill>
                  </a:tcPr>
                </a:tc>
              </a:tr>
            </a:tbl>
          </a:graphicData>
        </a:graphic>
      </p:graphicFrame>
      <p:sp>
        <p:nvSpPr>
          <p:cNvPr id="149604" name="Line 99"/>
          <p:cNvSpPr>
            <a:spLocks noChangeShapeType="1"/>
          </p:cNvSpPr>
          <p:nvPr/>
        </p:nvSpPr>
        <p:spPr bwMode="auto">
          <a:xfrm>
            <a:off x="1524000" y="61722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5" name="Line 100"/>
          <p:cNvSpPr>
            <a:spLocks noChangeShapeType="1"/>
          </p:cNvSpPr>
          <p:nvPr/>
        </p:nvSpPr>
        <p:spPr bwMode="auto">
          <a:xfrm>
            <a:off x="2514600" y="61722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6" name="Line 101"/>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7" name="Line 102"/>
          <p:cNvSpPr>
            <a:spLocks noChangeShapeType="1"/>
          </p:cNvSpPr>
          <p:nvPr/>
        </p:nvSpPr>
        <p:spPr bwMode="auto">
          <a:xfrm>
            <a:off x="5943600" y="617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8" name="Line 103"/>
          <p:cNvSpPr>
            <a:spLocks noChangeShapeType="1"/>
          </p:cNvSpPr>
          <p:nvPr/>
        </p:nvSpPr>
        <p:spPr bwMode="auto">
          <a:xfrm>
            <a:off x="3810000" y="63246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698373" name="Text Box 5"/>
          <p:cNvSpPr txBox="1">
            <a:spLocks noChangeArrowheads="1"/>
          </p:cNvSpPr>
          <p:nvPr/>
        </p:nvSpPr>
        <p:spPr bwMode="auto">
          <a:xfrm>
            <a:off x="381000" y="4946650"/>
            <a:ext cx="2057400" cy="844550"/>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a:solidFill>
                  <a:srgbClr val="FF0000"/>
                </a:solidFill>
                <a:ea typeface="Arial Unicode MS" pitchFamily="34" charset="-128"/>
                <a:cs typeface="Arial Unicode MS" pitchFamily="34" charset="-128"/>
              </a:rPr>
              <a:t>One inference problem for each verb predicate. </a:t>
            </a:r>
          </a:p>
        </p:txBody>
      </p:sp>
      <p:sp>
        <p:nvSpPr>
          <p:cNvPr id="2" name="Slide Number Placeholder 1"/>
          <p:cNvSpPr>
            <a:spLocks noGrp="1"/>
          </p:cNvSpPr>
          <p:nvPr>
            <p:ph type="sldNum" sz="quarter" idx="10"/>
          </p:nvPr>
        </p:nvSpPr>
        <p:spPr/>
        <p:txBody>
          <a:bodyPr/>
          <a:lstStyle/>
          <a:p>
            <a:pPr>
              <a:defRPr/>
            </a:pPr>
            <a:r>
              <a:rPr lang="en-US" altLang="zh-TW" smtClean="0">
                <a:solidFill>
                  <a:srgbClr val="000000"/>
                </a:solidFill>
              </a:rPr>
              <a:t>2:</a:t>
            </a:r>
            <a:fld id="{0A7A67B1-0E9D-4C79-8236-FEAA739E60D3}" type="slidenum">
              <a:rPr lang="en-US" altLang="zh-TW" smtClean="0">
                <a:solidFill>
                  <a:srgbClr val="000000"/>
                </a:solidFill>
              </a:rPr>
              <a:pPr>
                <a:defRPr/>
              </a:pPr>
              <a:t>18</a:t>
            </a:fld>
            <a:endParaRPr lang="en-US" altLang="zh-TW">
              <a:solidFill>
                <a:srgbClr val="000000"/>
              </a:solidFill>
            </a:endParaRPr>
          </a:p>
        </p:txBody>
      </p:sp>
    </p:spTree>
    <p:extLst>
      <p:ext uri="{BB962C8B-B14F-4D97-AF65-F5344CB8AC3E}">
        <p14:creationId xmlns:p14="http://schemas.microsoft.com/office/powerpoint/2010/main" val="23590874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373"/>
                                        </p:tgtEl>
                                        <p:attrNameLst>
                                          <p:attrName>style.visibility</p:attrName>
                                        </p:attrNameLst>
                                      </p:cBhvr>
                                      <p:to>
                                        <p:strVal val="visible"/>
                                      </p:to>
                                    </p:set>
                                    <p:animEffect transition="in" filter="blinds(horizontal)">
                                      <p:cBhvr>
                                        <p:cTn id="7" dur="500"/>
                                        <p:tgtEl>
                                          <p:spTgt spid="69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4294967295"/>
          </p:nvPr>
        </p:nvSpPr>
        <p:spPr>
          <a:xfrm>
            <a:off x="457200" y="1066800"/>
            <a:ext cx="8229600" cy="4572000"/>
          </a:xfrm>
          <a:noFill/>
        </p:spPr>
        <p:txBody>
          <a:bodyPr/>
          <a:lstStyle/>
          <a:p>
            <a:pPr eaLnBrk="1" hangingPunct="1"/>
            <a:r>
              <a:rPr lang="en-US" altLang="zh-TW" sz="2000" dirty="0" smtClean="0">
                <a:ea typeface="Arial Unicode MS" pitchFamily="34" charset="-128"/>
                <a:cs typeface="Arial Unicode MS" pitchFamily="34" charset="-128"/>
              </a:rPr>
              <a:t>No duplicate argument classes</a:t>
            </a: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1400" dirty="0" smtClean="0">
              <a:ea typeface="Arial Unicode MS" pitchFamily="34" charset="-128"/>
              <a:cs typeface="Arial Unicode MS" pitchFamily="34" charset="-128"/>
            </a:endParaRPr>
          </a:p>
          <a:p>
            <a:pPr eaLnBrk="1" hangingPunct="1"/>
            <a:r>
              <a:rPr lang="en-US" altLang="zh-TW" sz="2000" dirty="0" smtClean="0">
                <a:ea typeface="Arial Unicode MS" pitchFamily="34" charset="-128"/>
                <a:cs typeface="Arial Unicode MS" pitchFamily="34" charset="-128"/>
              </a:rPr>
              <a:t>Reference-Ax</a:t>
            </a: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900" dirty="0" smtClean="0">
              <a:ea typeface="Arial Unicode MS" pitchFamily="34" charset="-128"/>
              <a:cs typeface="Arial Unicode MS" pitchFamily="34" charset="-128"/>
            </a:endParaRPr>
          </a:p>
          <a:p>
            <a:pPr eaLnBrk="1" hangingPunct="1"/>
            <a:r>
              <a:rPr lang="en-US" altLang="zh-TW" sz="2000" dirty="0" smtClean="0">
                <a:ea typeface="Arial Unicode MS" pitchFamily="34" charset="-128"/>
                <a:cs typeface="Arial Unicode MS" pitchFamily="34" charset="-128"/>
              </a:rPr>
              <a:t>Continuation-Ax</a:t>
            </a:r>
          </a:p>
          <a:p>
            <a:pPr eaLnBrk="1" hangingPunct="1">
              <a:buSzPct val="80000"/>
              <a:buFont typeface="Wingdings" pitchFamily="2" charset="2"/>
              <a:buBlip>
                <a:blip r:embed="rId6"/>
              </a:buBlip>
            </a:pPr>
            <a:endParaRPr lang="en-US" altLang="zh-TW" sz="2000" dirty="0" smtClean="0">
              <a:ea typeface="Arial Unicode MS" pitchFamily="34" charset="-128"/>
              <a:cs typeface="Arial Unicode MS" pitchFamily="34" charset="-128"/>
            </a:endParaRPr>
          </a:p>
          <a:p>
            <a:pPr eaLnBrk="1" hangingPunct="1">
              <a:buSzPct val="80000"/>
              <a:buFont typeface="Wingdings" pitchFamily="2" charset="2"/>
              <a:buBlip>
                <a:blip r:embed="rId6"/>
              </a:buBlip>
            </a:pPr>
            <a:endParaRPr lang="en-US" altLang="zh-TW" sz="2000" dirty="0" smtClean="0">
              <a:ea typeface="Arial Unicode MS" pitchFamily="34" charset="-128"/>
              <a:cs typeface="Arial Unicode MS" pitchFamily="34" charset="-128"/>
            </a:endParaRPr>
          </a:p>
          <a:p>
            <a:pPr eaLnBrk="1" hangingPunct="1">
              <a:buSzPct val="80000"/>
              <a:buFont typeface="Wingdings" pitchFamily="2" charset="2"/>
              <a:buBlip>
                <a:blip r:embed="rId6"/>
              </a:buBlip>
            </a:pPr>
            <a:r>
              <a:rPr lang="en-US" altLang="zh-TW" sz="2000" dirty="0" smtClean="0">
                <a:ea typeface="Arial Unicode MS" pitchFamily="34" charset="-128"/>
                <a:cs typeface="Arial Unicode MS" pitchFamily="34" charset="-128"/>
              </a:rPr>
              <a:t>Many other possible constraints:</a:t>
            </a:r>
          </a:p>
          <a:p>
            <a:pPr lvl="2" eaLnBrk="1" hangingPunct="1"/>
            <a:r>
              <a:rPr lang="en-US" altLang="zh-TW" dirty="0" smtClean="0">
                <a:ea typeface="Arial Unicode MS" pitchFamily="34" charset="-128"/>
                <a:cs typeface="Arial Unicode MS" pitchFamily="34" charset="-128"/>
              </a:rPr>
              <a:t>Unique labels</a:t>
            </a:r>
          </a:p>
          <a:p>
            <a:pPr lvl="2" eaLnBrk="1" hangingPunct="1"/>
            <a:r>
              <a:rPr lang="en-US" altLang="zh-TW" dirty="0" smtClean="0">
                <a:ea typeface="Arial Unicode MS" pitchFamily="34" charset="-128"/>
                <a:cs typeface="Arial Unicode MS" pitchFamily="34" charset="-128"/>
              </a:rPr>
              <a:t>No overlapping or embedding</a:t>
            </a:r>
          </a:p>
          <a:p>
            <a:pPr lvl="2" eaLnBrk="1" hangingPunct="1"/>
            <a:r>
              <a:rPr lang="en-US" altLang="zh-TW" dirty="0" smtClean="0">
                <a:ea typeface="Arial Unicode MS" pitchFamily="34" charset="-128"/>
                <a:cs typeface="Arial Unicode MS" pitchFamily="34" charset="-128"/>
              </a:rPr>
              <a:t>Relations between number of arguments; order constraints</a:t>
            </a:r>
          </a:p>
          <a:p>
            <a:pPr lvl="2" eaLnBrk="1" hangingPunct="1"/>
            <a:r>
              <a:rPr lang="en-US" altLang="zh-TW" dirty="0" smtClean="0">
                <a:ea typeface="Arial Unicode MS" pitchFamily="34" charset="-128"/>
                <a:cs typeface="Arial Unicode MS" pitchFamily="34" charset="-128"/>
              </a:rPr>
              <a:t>If verb is of type A, no argument of type  B</a:t>
            </a:r>
          </a:p>
        </p:txBody>
      </p:sp>
      <p:sp>
        <p:nvSpPr>
          <p:cNvPr id="700419" name="Text Box 3"/>
          <p:cNvSpPr txBox="1">
            <a:spLocks noChangeArrowheads="1"/>
          </p:cNvSpPr>
          <p:nvPr/>
        </p:nvSpPr>
        <p:spPr bwMode="auto">
          <a:xfrm>
            <a:off x="4953000" y="1003300"/>
            <a:ext cx="4038600" cy="596900"/>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a:solidFill>
                  <a:srgbClr val="FF0000"/>
                </a:solidFill>
                <a:ea typeface="Arial Unicode MS" pitchFamily="34" charset="-128"/>
                <a:cs typeface="Arial Unicode MS" pitchFamily="34" charset="-128"/>
              </a:rPr>
              <a:t>Any Boolean rule can be encoded as a set of linear inequalities.</a:t>
            </a:r>
          </a:p>
        </p:txBody>
      </p:sp>
      <p:sp>
        <p:nvSpPr>
          <p:cNvPr id="700420" name="Text Box 4"/>
          <p:cNvSpPr txBox="1">
            <a:spLocks noChangeArrowheads="1"/>
          </p:cNvSpPr>
          <p:nvPr/>
        </p:nvSpPr>
        <p:spPr bwMode="auto">
          <a:xfrm>
            <a:off x="3810000" y="2057400"/>
            <a:ext cx="5181600" cy="369332"/>
          </a:xfrm>
          <a:prstGeom prst="rect">
            <a:avLst/>
          </a:prstGeom>
          <a:solidFill>
            <a:schemeClr val="bg1"/>
          </a:solidFill>
          <a:ln w="9525">
            <a:solidFill>
              <a:srgbClr val="0033CC"/>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a:solidFill>
                  <a:srgbClr val="FF0000"/>
                </a:solidFill>
                <a:latin typeface="Calibri" pitchFamily="34" charset="0"/>
                <a:cs typeface="Calibri" pitchFamily="34" charset="0"/>
              </a:rPr>
              <a:t>If there is an </a:t>
            </a:r>
            <a:r>
              <a:rPr lang="en-US" dirty="0" smtClean="0">
                <a:solidFill>
                  <a:srgbClr val="FF0000"/>
                </a:solidFill>
                <a:latin typeface="Calibri" pitchFamily="34" charset="0"/>
                <a:cs typeface="Calibri" pitchFamily="34" charset="0"/>
              </a:rPr>
              <a:t>Reference-</a:t>
            </a:r>
            <a:r>
              <a:rPr lang="en-US" dirty="0">
                <a:solidFill>
                  <a:srgbClr val="FF0000"/>
                </a:solidFill>
                <a:latin typeface="Calibri" pitchFamily="34" charset="0"/>
                <a:cs typeface="Calibri" pitchFamily="34" charset="0"/>
              </a:rPr>
              <a:t>Ax phrase, there is an Ax</a:t>
            </a:r>
          </a:p>
        </p:txBody>
      </p:sp>
      <p:sp>
        <p:nvSpPr>
          <p:cNvPr id="700421" name="Text Box 5"/>
          <p:cNvSpPr txBox="1">
            <a:spLocks noChangeArrowheads="1"/>
          </p:cNvSpPr>
          <p:nvPr/>
        </p:nvSpPr>
        <p:spPr bwMode="auto">
          <a:xfrm>
            <a:off x="2590800" y="3288268"/>
            <a:ext cx="6400800" cy="369332"/>
          </a:xfrm>
          <a:prstGeom prst="rect">
            <a:avLst/>
          </a:prstGeom>
          <a:solidFill>
            <a:schemeClr val="bg1"/>
          </a:solidFill>
          <a:ln w="9525">
            <a:solidFill>
              <a:srgbClr val="0033CC"/>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a:solidFill>
                  <a:srgbClr val="FF0000"/>
                </a:solidFill>
                <a:latin typeface="Calibri" pitchFamily="34" charset="0"/>
                <a:cs typeface="Calibri" pitchFamily="34" charset="0"/>
              </a:rPr>
              <a:t>If there is an </a:t>
            </a:r>
            <a:r>
              <a:rPr lang="en-US" dirty="0" smtClean="0">
                <a:solidFill>
                  <a:srgbClr val="FF0000"/>
                </a:solidFill>
                <a:latin typeface="Calibri" pitchFamily="34" charset="0"/>
                <a:cs typeface="Calibri" pitchFamily="34" charset="0"/>
              </a:rPr>
              <a:t>Continuation-</a:t>
            </a:r>
            <a:r>
              <a:rPr lang="en-US" dirty="0">
                <a:solidFill>
                  <a:srgbClr val="FF0000"/>
                </a:solidFill>
                <a:latin typeface="Calibri" pitchFamily="34" charset="0"/>
                <a:cs typeface="Calibri" pitchFamily="34" charset="0"/>
              </a:rPr>
              <a:t>x phrase, there is an Ax before it</a:t>
            </a:r>
          </a:p>
        </p:txBody>
      </p:sp>
      <p:sp>
        <p:nvSpPr>
          <p:cNvPr id="151558" name="Rectangle 6"/>
          <p:cNvSpPr>
            <a:spLocks noChangeArrowheads="1"/>
          </p:cNvSpPr>
          <p:nvPr/>
        </p:nvSpPr>
        <p:spPr bwMode="auto">
          <a:xfrm>
            <a:off x="228600" y="533400"/>
            <a:ext cx="75358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TW" sz="2800">
                <a:solidFill>
                  <a:srgbClr val="FF0000"/>
                </a:solidFill>
                <a:latin typeface="Calibri" pitchFamily="34" charset="0"/>
                <a:ea typeface="Arial Unicode MS" pitchFamily="34" charset="-128"/>
                <a:cs typeface="Arial Unicode MS" pitchFamily="34" charset="-128"/>
              </a:rPr>
              <a:t>Constraints</a:t>
            </a:r>
            <a:endParaRPr lang="en-US" sz="2800">
              <a:solidFill>
                <a:srgbClr val="FF0000"/>
              </a:solidFill>
              <a:latin typeface="Calibri" pitchFamily="34" charset="0"/>
              <a:ea typeface="Arial Unicode MS" pitchFamily="34" charset="-128"/>
              <a:cs typeface="Arial Unicode MS" pitchFamily="34" charset="-128"/>
            </a:endParaRPr>
          </a:p>
        </p:txBody>
      </p:sp>
      <p:sp>
        <p:nvSpPr>
          <p:cNvPr id="700424" name="AutoShape 8"/>
          <p:cNvSpPr>
            <a:spLocks noChangeArrowheads="1"/>
          </p:cNvSpPr>
          <p:nvPr/>
        </p:nvSpPr>
        <p:spPr bwMode="auto">
          <a:xfrm>
            <a:off x="6019800" y="3733800"/>
            <a:ext cx="2895600" cy="685800"/>
          </a:xfrm>
          <a:prstGeom prst="wedgeRoundRectCallout">
            <a:avLst>
              <a:gd name="adj1" fmla="val 3620"/>
              <a:gd name="adj2" fmla="val -234259"/>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Calibri" pitchFamily="34" charset="0"/>
                <a:cs typeface="Calibri" pitchFamily="34" charset="0"/>
              </a:rPr>
              <a:t>Universally</a:t>
            </a:r>
            <a:r>
              <a:rPr lang="en-US" dirty="0">
                <a:solidFill>
                  <a:srgbClr val="000000"/>
                </a:solidFill>
                <a:latin typeface="Tahoma" pitchFamily="34" charset="0"/>
                <a:cs typeface="Arial" charset="0"/>
              </a:rPr>
              <a:t> quantified rules</a:t>
            </a:r>
          </a:p>
        </p:txBody>
      </p:sp>
      <p:sp>
        <p:nvSpPr>
          <p:cNvPr id="700425" name="Text Box 9"/>
          <p:cNvSpPr txBox="1">
            <a:spLocks noChangeArrowheads="1"/>
          </p:cNvSpPr>
          <p:nvPr/>
        </p:nvSpPr>
        <p:spPr bwMode="auto">
          <a:xfrm>
            <a:off x="5181600" y="4419600"/>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000000"/>
                </a:solidFill>
                <a:latin typeface="Calibri" pitchFamily="34" charset="0"/>
                <a:ea typeface="Arial Unicode MS" pitchFamily="34" charset="-128"/>
                <a:cs typeface="Calibri" pitchFamily="34" charset="0"/>
              </a:rPr>
              <a:t>Learning Based Java: </a:t>
            </a:r>
            <a:r>
              <a:rPr lang="en-US" altLang="zh-TW" dirty="0">
                <a:solidFill>
                  <a:srgbClr val="000000"/>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0000"/>
                </a:solidFill>
                <a:latin typeface="Calibri" pitchFamily="34" charset="0"/>
                <a:ea typeface="Arial Unicode MS" pitchFamily="34" charset="-128"/>
                <a:cs typeface="Calibri" pitchFamily="34" charset="0"/>
              </a:rPr>
              <a:t>First Order Logic; </a:t>
            </a:r>
            <a:r>
              <a:rPr lang="en-US" altLang="zh-TW" dirty="0">
                <a:solidFill>
                  <a:srgbClr val="000000"/>
                </a:solidFill>
                <a:latin typeface="Calibri" pitchFamily="34" charset="0"/>
                <a:ea typeface="Arial Unicode MS" pitchFamily="34" charset="-128"/>
                <a:cs typeface="Calibri" pitchFamily="34" charset="0"/>
              </a:rPr>
              <a:t>these are compiled into linear inequalities automatically. </a:t>
            </a:r>
          </a:p>
        </p:txBody>
      </p:sp>
      <p:pic>
        <p:nvPicPr>
          <p:cNvPr id="2" name="Picture 1" descr="TP_tmp.png"/>
          <p:cNvPicPr>
            <a:picLocks noChangeAspect="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6131" y="1447800"/>
            <a:ext cx="2260002" cy="6519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descr="TP_tmp.pn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6228" y="2469356"/>
            <a:ext cx="4922362" cy="73104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descr="TP_tmp.png"/>
          <p:cNvPicPr>
            <a:picLocks noChangeAspect="1"/>
          </p:cNvPicPr>
          <p:nvPr>
            <p:custDataLst>
              <p:tags r:id="rId3"/>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14400" y="3733801"/>
            <a:ext cx="4768650" cy="76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sz="quarter" idx="10"/>
          </p:nvPr>
        </p:nvSpPr>
        <p:spPr/>
        <p:txBody>
          <a:bodyPr/>
          <a:lstStyle/>
          <a:p>
            <a:pPr>
              <a:defRPr/>
            </a:pPr>
            <a:r>
              <a:rPr lang="en-US" altLang="zh-TW" smtClean="0">
                <a:solidFill>
                  <a:srgbClr val="000000"/>
                </a:solidFill>
              </a:rPr>
              <a:t>2:</a:t>
            </a:r>
            <a:fld id="{0A7A67B1-0E9D-4C79-8236-FEAA739E60D3}" type="slidenum">
              <a:rPr lang="en-US" altLang="zh-TW" smtClean="0">
                <a:solidFill>
                  <a:srgbClr val="000000"/>
                </a:solidFill>
              </a:rPr>
              <a:pPr>
                <a:defRPr/>
              </a:pPr>
              <a:t>19</a:t>
            </a:fld>
            <a:endParaRPr lang="en-US" altLang="zh-TW">
              <a:solidFill>
                <a:srgbClr val="000000"/>
              </a:solidFill>
            </a:endParaRPr>
          </a:p>
        </p:txBody>
      </p:sp>
    </p:spTree>
    <p:extLst>
      <p:ext uri="{BB962C8B-B14F-4D97-AF65-F5344CB8AC3E}">
        <p14:creationId xmlns:p14="http://schemas.microsoft.com/office/powerpoint/2010/main" val="33709340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0419"/>
                                        </p:tgtEl>
                                        <p:attrNameLst>
                                          <p:attrName>style.visibility</p:attrName>
                                        </p:attrNameLst>
                                      </p:cBhvr>
                                      <p:to>
                                        <p:strVal val="visible"/>
                                      </p:to>
                                    </p:set>
                                    <p:animEffect transition="in" filter="blinds(horizontal)">
                                      <p:cBhvr>
                                        <p:cTn id="7" dur="500"/>
                                        <p:tgtEl>
                                          <p:spTgt spid="70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00424">
                                            <p:bg/>
                                          </p:spTgt>
                                        </p:tgtEl>
                                        <p:attrNameLst>
                                          <p:attrName>style.visibility</p:attrName>
                                        </p:attrNameLst>
                                      </p:cBhvr>
                                      <p:to>
                                        <p:strVal val="visible"/>
                                      </p:to>
                                    </p:set>
                                  </p:childTnLst>
                                  <p:subTnLst>
                                    <p:set>
                                      <p:cBhvr override="childStyle">
                                        <p:cTn dur="1" fill="hold" display="0" masterRel="nextClick" afterEffect="1"/>
                                        <p:tgtEl>
                                          <p:spTgt spid="700424">
                                            <p:bg/>
                                          </p:spTgt>
                                        </p:tgtEl>
                                        <p:attrNameLst>
                                          <p:attrName>style.visibility</p:attrName>
                                        </p:attrNameLst>
                                      </p:cBhvr>
                                      <p:to>
                                        <p:strVal val="hidden"/>
                                      </p:to>
                                    </p:set>
                                  </p:subTnLst>
                                </p:cTn>
                              </p:par>
                              <p:par>
                                <p:cTn id="12" presetID="1" presetClass="entr" presetSubtype="0" fill="hold" grpId="0" nodeType="withEffect">
                                  <p:stCondLst>
                                    <p:cond delay="0"/>
                                  </p:stCondLst>
                                  <p:childTnLst>
                                    <p:set>
                                      <p:cBhvr>
                                        <p:cTn id="13" dur="1" fill="hold">
                                          <p:stCondLst>
                                            <p:cond delay="0"/>
                                          </p:stCondLst>
                                        </p:cTn>
                                        <p:tgtEl>
                                          <p:spTgt spid="700424">
                                            <p:txEl>
                                              <p:pRg st="0" end="0"/>
                                            </p:txEl>
                                          </p:spTgt>
                                        </p:tgtEl>
                                        <p:attrNameLst>
                                          <p:attrName>style.visibility</p:attrName>
                                        </p:attrNameLst>
                                      </p:cBhvr>
                                      <p:to>
                                        <p:strVal val="visible"/>
                                      </p:to>
                                    </p:set>
                                  </p:childTnLst>
                                  <p:subTnLst>
                                    <p:set>
                                      <p:cBhvr override="childStyle">
                                        <p:cTn dur="1" fill="hold" display="0" masterRel="nextClick" afterEffect="1"/>
                                        <p:tgtEl>
                                          <p:spTgt spid="700424">
                                            <p:txEl>
                                              <p:pRg st="0" end="0"/>
                                            </p:txEl>
                                          </p:spTgt>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00425"/>
                                        </p:tgtEl>
                                        <p:attrNameLst>
                                          <p:attrName>style.visibility</p:attrName>
                                        </p:attrNameLst>
                                      </p:cBhvr>
                                      <p:to>
                                        <p:strVal val="visible"/>
                                      </p:to>
                                    </p:set>
                                    <p:animEffect transition="in" filter="blinds(horizontal)">
                                      <p:cBhvr>
                                        <p:cTn id="18" dur="500"/>
                                        <p:tgtEl>
                                          <p:spTgt spid="7004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animBg="1"/>
      <p:bldP spid="700424" grpId="0" build="allAtOnce" animBg="1"/>
      <p:bldP spid="7004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9" name="Picture 2" descr="nice2meet-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909638"/>
            <a:ext cx="67341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8531" name="Rectangle 3"/>
          <p:cNvSpPr>
            <a:spLocks noGrp="1" noChangeArrowheads="1"/>
          </p:cNvSpPr>
          <p:nvPr>
            <p:ph type="title" idx="4294967295"/>
          </p:nvPr>
        </p:nvSpPr>
        <p:spPr/>
        <p:txBody>
          <a:bodyPr/>
          <a:lstStyle/>
          <a:p>
            <a:pPr eaLnBrk="1" hangingPunct="1"/>
            <a:r>
              <a:rPr lang="en-US" smtClean="0"/>
              <a:t>Nice to Meet You</a:t>
            </a:r>
            <a:endParaRPr lang="en-US" smtClean="0">
              <a:solidFill>
                <a:srgbClr val="FF00FF"/>
              </a:solidFill>
            </a:endParaRP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a:t>
            </a:fld>
            <a:endParaRPr lang="en-US" altLang="zh-TW"/>
          </a:p>
        </p:txBody>
      </p:sp>
    </p:spTree>
    <p:extLst>
      <p:ext uri="{BB962C8B-B14F-4D97-AF65-F5344CB8AC3E}">
        <p14:creationId xmlns:p14="http://schemas.microsoft.com/office/powerpoint/2010/main" val="16247047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152400" y="457200"/>
            <a:ext cx="4648200" cy="533400"/>
          </a:xfrm>
        </p:spPr>
        <p:txBody>
          <a:bodyPr/>
          <a:lstStyle/>
          <a:p>
            <a:r>
              <a:rPr lang="en-US" smtClean="0">
                <a:solidFill>
                  <a:srgbClr val="FF0000"/>
                </a:solidFill>
              </a:rPr>
              <a:t>SRL: Posing the Problem</a:t>
            </a:r>
          </a:p>
        </p:txBody>
      </p:sp>
      <p:pic>
        <p:nvPicPr>
          <p:cNvPr id="3" name="Picture 2"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107" y="1295400"/>
            <a:ext cx="4242798" cy="149462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3604" name="Picture 2" descr="SR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33400"/>
            <a:ext cx="37703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1222" y="2667000"/>
            <a:ext cx="4852568" cy="307489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Slide Number Placeholder 3"/>
          <p:cNvSpPr>
            <a:spLocks noGrp="1"/>
          </p:cNvSpPr>
          <p:nvPr>
            <p:ph type="sldNum" sz="quarter" idx="10"/>
          </p:nvPr>
        </p:nvSpPr>
        <p:spPr/>
        <p:txBody>
          <a:bodyPr/>
          <a:lstStyle/>
          <a:p>
            <a:pPr>
              <a:defRPr/>
            </a:pPr>
            <a:r>
              <a:rPr lang="en-US" altLang="zh-TW" smtClean="0">
                <a:solidFill>
                  <a:srgbClr val="000000"/>
                </a:solidFill>
              </a:rPr>
              <a:t>2:</a:t>
            </a:r>
            <a:fld id="{0A7A67B1-0E9D-4C79-8236-FEAA739E60D3}" type="slidenum">
              <a:rPr lang="en-US" altLang="zh-TW" smtClean="0">
                <a:solidFill>
                  <a:srgbClr val="000000"/>
                </a:solidFill>
              </a:rPr>
              <a:pPr>
                <a:defRPr/>
              </a:pPr>
              <a:t>20</a:t>
            </a:fld>
            <a:endParaRPr lang="en-US" altLang="zh-TW">
              <a:solidFill>
                <a:srgbClr val="000000"/>
              </a:solidFill>
            </a:endParaRPr>
          </a:p>
        </p:txBody>
      </p:sp>
    </p:spTree>
    <p:extLst>
      <p:ext uri="{BB962C8B-B14F-4D97-AF65-F5344CB8AC3E}">
        <p14:creationId xmlns:p14="http://schemas.microsoft.com/office/powerpoint/2010/main" val="29428716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There are Many Formalisms </a:t>
            </a:r>
            <a:endParaRPr lang="en-US" dirty="0"/>
          </a:p>
        </p:txBody>
      </p:sp>
      <p:sp>
        <p:nvSpPr>
          <p:cNvPr id="3" name="Content Placeholder 2"/>
          <p:cNvSpPr>
            <a:spLocks noGrp="1"/>
          </p:cNvSpPr>
          <p:nvPr>
            <p:ph idx="1"/>
          </p:nvPr>
        </p:nvSpPr>
        <p:spPr/>
        <p:txBody>
          <a:bodyPr/>
          <a:lstStyle/>
          <a:p>
            <a:r>
              <a:rPr lang="en-US" sz="2000" dirty="0" smtClean="0"/>
              <a:t>Our goal is to assign values to multiple interdependent discrete variables </a:t>
            </a:r>
          </a:p>
          <a:p>
            <a:r>
              <a:rPr lang="en-US" sz="2000" dirty="0" smtClean="0">
                <a:solidFill>
                  <a:srgbClr val="0033CC"/>
                </a:solidFill>
              </a:rPr>
              <a:t>These problems can be formulated and solved with multiple approaches</a:t>
            </a:r>
          </a:p>
          <a:p>
            <a:pPr lvl="1"/>
            <a:r>
              <a:rPr lang="en-US" sz="1800" dirty="0" smtClean="0"/>
              <a:t>Markov Random Fields (MRFs) provide a general framework for it. But:</a:t>
            </a:r>
          </a:p>
          <a:p>
            <a:r>
              <a:rPr lang="en-US" sz="2000" dirty="0" smtClean="0"/>
              <a:t>The </a:t>
            </a:r>
            <a:r>
              <a:rPr lang="en-US" sz="2000" dirty="0" smtClean="0">
                <a:solidFill>
                  <a:srgbClr val="FF0000"/>
                </a:solidFill>
              </a:rPr>
              <a:t>decision problem </a:t>
            </a:r>
            <a:r>
              <a:rPr lang="en-US" sz="2000" dirty="0" smtClean="0"/>
              <a:t>for MRFs can be written as an ILP too</a:t>
            </a:r>
          </a:p>
          <a:p>
            <a:pPr lvl="1"/>
            <a:r>
              <a:rPr lang="en-US" sz="1600" dirty="0" smtClean="0"/>
              <a:t>[Roth &amp; Yih 04,07, Taskar 04]</a:t>
            </a:r>
          </a:p>
          <a:p>
            <a:r>
              <a:rPr lang="en-US" sz="2000" dirty="0" smtClean="0">
                <a:solidFill>
                  <a:srgbClr val="0033CC"/>
                </a:solidFill>
              </a:rPr>
              <a:t>Key difference: </a:t>
            </a:r>
            <a:r>
              <a:rPr lang="en-US" sz="2000" dirty="0" smtClean="0"/>
              <a:t>In MRF approaches the model is </a:t>
            </a:r>
            <a:r>
              <a:rPr lang="en-US" sz="2000" dirty="0" smtClean="0">
                <a:solidFill>
                  <a:srgbClr val="FF0000"/>
                </a:solidFill>
              </a:rPr>
              <a:t>learned globally</a:t>
            </a:r>
            <a:r>
              <a:rPr lang="en-US" sz="2000" dirty="0" smtClean="0"/>
              <a:t>. </a:t>
            </a:r>
          </a:p>
          <a:p>
            <a:pPr lvl="1"/>
            <a:r>
              <a:rPr lang="en-US" sz="1800" dirty="0" smtClean="0">
                <a:solidFill>
                  <a:srgbClr val="0033CC"/>
                </a:solidFill>
              </a:rPr>
              <a:t>Not easy to systematically incorporate problem understanding and knowledge</a:t>
            </a:r>
          </a:p>
          <a:p>
            <a:pPr lvl="1"/>
            <a:r>
              <a:rPr lang="en-US" sz="1800" dirty="0" smtClean="0">
                <a:solidFill>
                  <a:srgbClr val="FF0000"/>
                </a:solidFill>
              </a:rPr>
              <a:t>CCMs</a:t>
            </a:r>
            <a:r>
              <a:rPr lang="en-US" sz="1800" dirty="0" smtClean="0"/>
              <a:t>, on the other hand,  are designed to address also cases in which </a:t>
            </a:r>
            <a:r>
              <a:rPr lang="en-US" sz="1800" dirty="0" smtClean="0">
                <a:solidFill>
                  <a:srgbClr val="0033CC"/>
                </a:solidFill>
              </a:rPr>
              <a:t>some of the component models are learned in other contexts </a:t>
            </a:r>
            <a:r>
              <a:rPr lang="en-US" sz="1800" dirty="0" smtClean="0"/>
              <a:t>and at other times, or incorporated as background knowledge. </a:t>
            </a:r>
          </a:p>
          <a:p>
            <a:pPr lvl="1"/>
            <a:r>
              <a:rPr lang="en-US" sz="1800" b="1" dirty="0" smtClean="0">
                <a:solidFill>
                  <a:srgbClr val="FF0000"/>
                </a:solidFill>
              </a:rPr>
              <a:t>That is, some components of the global decision need not, or cannot, be trained in the context of the decision problem.</a:t>
            </a:r>
          </a:p>
          <a:p>
            <a:pPr lvl="1"/>
            <a:r>
              <a:rPr lang="en-US" sz="1800" dirty="0" smtClean="0"/>
              <a:t>Markov Logic Networks (MLNs) attempt to compile knowledge into an MRF, thus provide one example of a global training approach.</a:t>
            </a:r>
          </a:p>
          <a:p>
            <a:r>
              <a:rPr lang="en-US" sz="2200" dirty="0" smtClean="0">
                <a:solidFill>
                  <a:srgbClr val="0033CC"/>
                </a:solidFill>
              </a:rPr>
              <a:t>Caveat: </a:t>
            </a:r>
            <a:r>
              <a:rPr lang="en-US" sz="2200" dirty="0" smtClean="0"/>
              <a:t>Everything can be done with everything, but there are key conceptual differences that impact what is easy to do</a:t>
            </a:r>
          </a:p>
          <a:p>
            <a:endParaRPr lang="en-US" sz="2000" dirty="0"/>
          </a:p>
        </p:txBody>
      </p:sp>
      <p:sp>
        <p:nvSpPr>
          <p:cNvPr id="5" name="Slide Number Placeholder 4"/>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21</a:t>
            </a:fld>
            <a:endParaRPr lang="en-US" altLang="zh-TW">
              <a:solidFill>
                <a:srgbClr val="000000"/>
              </a:solidFill>
            </a:endParaRPr>
          </a:p>
        </p:txBody>
      </p:sp>
    </p:spTree>
    <p:extLst>
      <p:ext uri="{BB962C8B-B14F-4D97-AF65-F5344CB8AC3E}">
        <p14:creationId xmlns:p14="http://schemas.microsoft.com/office/powerpoint/2010/main" val="7467983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TW">
                <a:solidFill>
                  <a:srgbClr val="000000"/>
                </a:solidFill>
                <a:cs typeface="Arial Unicode MS" pitchFamily="34" charset="-128"/>
              </a:rPr>
              <a:t>0: </a:t>
            </a:r>
            <a:fld id="{F351C77F-0C36-442A-9607-9B879361C4FC}" type="slidenum">
              <a:rPr lang="en-US" altLang="zh-TW">
                <a:solidFill>
                  <a:srgbClr val="000000"/>
                </a:solidFill>
                <a:cs typeface="Arial Unicode MS" pitchFamily="34" charset="-128"/>
              </a:rPr>
              <a:pPr eaLnBrk="1" hangingPunct="1"/>
              <a:t>22</a:t>
            </a:fld>
            <a:endParaRPr lang="en-US" altLang="zh-TW">
              <a:solidFill>
                <a:srgbClr val="000000"/>
              </a:solidFill>
              <a:cs typeface="Arial Unicode MS" pitchFamily="34" charset="-128"/>
            </a:endParaRPr>
          </a:p>
        </p:txBody>
      </p:sp>
      <p:sp>
        <p:nvSpPr>
          <p:cNvPr id="133124" name="Title 1"/>
          <p:cNvSpPr>
            <a:spLocks noGrp="1"/>
          </p:cNvSpPr>
          <p:nvPr>
            <p:ph type="title" idx="4294967295"/>
          </p:nvPr>
        </p:nvSpPr>
        <p:spPr>
          <a:xfrm>
            <a:off x="152400" y="457200"/>
            <a:ext cx="8610600" cy="533400"/>
          </a:xfrm>
        </p:spPr>
        <p:txBody>
          <a:bodyPr/>
          <a:lstStyle/>
          <a:p>
            <a:pPr eaLnBrk="1" hangingPunct="1"/>
            <a:r>
              <a:rPr lang="en-US" dirty="0" smtClean="0"/>
              <a:t>Constrained Conditional Models: Probabilistic Justification</a:t>
            </a:r>
          </a:p>
        </p:txBody>
      </p:sp>
      <p:sp>
        <p:nvSpPr>
          <p:cNvPr id="133125" name="Content Placeholder 2"/>
          <p:cNvSpPr>
            <a:spLocks noGrp="1"/>
          </p:cNvSpPr>
          <p:nvPr>
            <p:ph idx="4294967295"/>
          </p:nvPr>
        </p:nvSpPr>
        <p:spPr>
          <a:xfrm>
            <a:off x="457200" y="533400"/>
            <a:ext cx="8229600" cy="6019800"/>
          </a:xfrm>
        </p:spPr>
        <p:txBody>
          <a:bodyPr/>
          <a:lstStyle/>
          <a:p>
            <a:endParaRPr lang="en-US" dirty="0" smtClean="0"/>
          </a:p>
          <a:p>
            <a:r>
              <a:rPr lang="en-US" dirty="0" smtClean="0"/>
              <a:t>Assume that you have learned a probability distribution P(</a:t>
            </a:r>
            <a:r>
              <a:rPr lang="en-US" dirty="0" err="1" smtClean="0"/>
              <a:t>x,y</a:t>
            </a:r>
            <a:r>
              <a:rPr lang="en-US" dirty="0" smtClean="0"/>
              <a:t>). </a:t>
            </a:r>
            <a:endParaRPr lang="en-US" dirty="0"/>
          </a:p>
          <a:p>
            <a:r>
              <a:rPr lang="en-US" dirty="0" smtClean="0"/>
              <a:t>And, a set of constraints </a:t>
            </a:r>
            <a:r>
              <a:rPr lang="en-US" dirty="0" err="1" smtClean="0">
                <a:latin typeface="Calibri"/>
              </a:rPr>
              <a:t>C</a:t>
            </a:r>
            <a:r>
              <a:rPr lang="en-US" baseline="-25000" dirty="0" err="1" smtClean="0">
                <a:latin typeface="Calibri"/>
              </a:rPr>
              <a:t>i</a:t>
            </a:r>
            <a:endParaRPr lang="en-US" baseline="-25000" dirty="0" smtClean="0">
              <a:latin typeface="Calibri"/>
            </a:endParaRPr>
          </a:p>
          <a:p>
            <a:r>
              <a:rPr lang="en-US" dirty="0" smtClean="0"/>
              <a:t>The </a:t>
            </a:r>
            <a:r>
              <a:rPr lang="en-US" dirty="0"/>
              <a:t>closest </a:t>
            </a:r>
            <a:r>
              <a:rPr lang="en-US" dirty="0" smtClean="0"/>
              <a:t>distribution to P(</a:t>
            </a:r>
            <a:r>
              <a:rPr lang="en-US" dirty="0" err="1" smtClean="0"/>
              <a:t>x,y</a:t>
            </a:r>
            <a:r>
              <a:rPr lang="en-US" dirty="0" smtClean="0"/>
              <a:t>) </a:t>
            </a:r>
            <a:r>
              <a:rPr lang="en-US" dirty="0"/>
              <a:t>that “satisfies the constraints” </a:t>
            </a:r>
            <a:r>
              <a:rPr lang="en-US" dirty="0" smtClean="0"/>
              <a:t>has the form: </a:t>
            </a:r>
            <a:r>
              <a:rPr lang="en-US" sz="1800" dirty="0" smtClean="0">
                <a:solidFill>
                  <a:srgbClr val="0033CC"/>
                </a:solidFill>
              </a:rPr>
              <a:t>[</a:t>
            </a:r>
            <a:r>
              <a:rPr lang="en-US" sz="1800" dirty="0" err="1" smtClean="0">
                <a:solidFill>
                  <a:srgbClr val="0033CC"/>
                </a:solidFill>
              </a:rPr>
              <a:t>Ganchev</a:t>
            </a:r>
            <a:r>
              <a:rPr lang="en-US" sz="1800" dirty="0" smtClean="0">
                <a:solidFill>
                  <a:srgbClr val="0033CC"/>
                </a:solidFill>
              </a:rPr>
              <a:t> et. al. JMLR</a:t>
            </a:r>
            <a:r>
              <a:rPr lang="en-US" sz="1800" dirty="0">
                <a:solidFill>
                  <a:srgbClr val="0033CC"/>
                </a:solidFill>
              </a:rPr>
              <a:t>, </a:t>
            </a:r>
            <a:r>
              <a:rPr lang="en-US" sz="1800" dirty="0" smtClean="0">
                <a:solidFill>
                  <a:srgbClr val="0033CC"/>
                </a:solidFill>
              </a:rPr>
              <a:t>2010]</a:t>
            </a:r>
            <a:endParaRPr lang="en-US" sz="1800" dirty="0">
              <a:solidFill>
                <a:srgbClr val="0033CC"/>
              </a:solidFill>
            </a:endParaRPr>
          </a:p>
          <a:p>
            <a:endParaRPr lang="en-US" dirty="0" smtClean="0"/>
          </a:p>
          <a:p>
            <a:pPr marL="0" indent="0">
              <a:buNone/>
            </a:pPr>
            <a:endParaRPr lang="en-US" dirty="0"/>
          </a:p>
          <a:p>
            <a:r>
              <a:rPr lang="en-US" dirty="0" smtClean="0"/>
              <a:t>The resulting objective function is has a CCM form:</a:t>
            </a:r>
          </a:p>
          <a:p>
            <a:endParaRPr lang="en-US" dirty="0"/>
          </a:p>
          <a:p>
            <a:endParaRPr lang="en-US" dirty="0" smtClean="0"/>
          </a:p>
          <a:p>
            <a:r>
              <a:rPr lang="en-US" dirty="0" smtClean="0"/>
              <a:t>CCM is the “right” objective function if you want to learn a model and “push” it to satisfy a set of given constraints.</a:t>
            </a:r>
            <a:endParaRPr lang="en-US" dirty="0"/>
          </a:p>
          <a:p>
            <a:pPr eaLnBrk="1" hangingPunct="1"/>
            <a:endParaRPr lang="en-US" dirty="0" smtClean="0"/>
          </a:p>
          <a:p>
            <a:pPr eaLnBrk="1" hangingPunct="1">
              <a:buFont typeface="Wingdings" pitchFamily="2" charset="2"/>
              <a:buNone/>
            </a:pPr>
            <a:endParaRPr lang="en-US" dirty="0" smtClean="0"/>
          </a:p>
          <a:p>
            <a:pPr eaLnBrk="1" hangingPunct="1"/>
            <a:endParaRPr lang="en-US" dirty="0" smtClean="0"/>
          </a:p>
        </p:txBody>
      </p:sp>
      <p:pic>
        <p:nvPicPr>
          <p:cNvPr id="133126" name="Picture 9" descr="TP_tmp.emf"/>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246313" y="4572000"/>
            <a:ext cx="53324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752600" y="3213337"/>
                <a:ext cx="6030913" cy="520463"/>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a:rPr>
                        <m:t>𝑃</m:t>
                      </m:r>
                      <m:d>
                        <m:dPr>
                          <m:ctrlPr>
                            <a:rPr lang="en-US" sz="2400" i="1" smtClean="0">
                              <a:solidFill>
                                <a:srgbClr val="000000"/>
                              </a:solidFill>
                              <a:latin typeface="Cambria Math"/>
                            </a:rPr>
                          </m:ctrlPr>
                        </m:dPr>
                        <m:e>
                          <m:r>
                            <a:rPr lang="en-US" sz="2400" i="1" smtClean="0">
                              <a:solidFill>
                                <a:srgbClr val="000000"/>
                              </a:solidFill>
                              <a:latin typeface="Cambria Math"/>
                            </a:rPr>
                            <m:t>𝑥</m:t>
                          </m:r>
                          <m:r>
                            <a:rPr lang="en-US" sz="2400" i="1" smtClean="0">
                              <a:solidFill>
                                <a:srgbClr val="000000"/>
                              </a:solidFill>
                              <a:latin typeface="Cambria Math"/>
                            </a:rPr>
                            <m:t>,</m:t>
                          </m:r>
                          <m:r>
                            <a:rPr lang="en-US" sz="2400" i="1" smtClean="0">
                              <a:solidFill>
                                <a:srgbClr val="000000"/>
                              </a:solidFill>
                              <a:latin typeface="Cambria Math"/>
                            </a:rPr>
                            <m:t>𝑦</m:t>
                          </m:r>
                        </m:e>
                      </m:d>
                      <m:sSup>
                        <m:sSupPr>
                          <m:ctrlPr>
                            <a:rPr lang="en-US" sz="2400" i="1" smtClean="0">
                              <a:solidFill>
                                <a:srgbClr val="000000"/>
                              </a:solidFill>
                              <a:latin typeface="Cambria Math"/>
                            </a:rPr>
                          </m:ctrlPr>
                        </m:sSupPr>
                        <m:e>
                          <m:r>
                            <a:rPr lang="en-US" sz="2400" i="1" smtClean="0">
                              <a:solidFill>
                                <a:srgbClr val="000000"/>
                              </a:solidFill>
                              <a:latin typeface="Cambria Math"/>
                            </a:rPr>
                            <m:t>𝑒𝑥𝑝</m:t>
                          </m:r>
                        </m:e>
                        <m:sup>
                          <m:r>
                            <a:rPr lang="en-US" sz="2400" i="1" smtClean="0">
                              <a:solidFill>
                                <a:srgbClr val="000000"/>
                              </a:solidFill>
                              <a:latin typeface="Cambria Math"/>
                            </a:rPr>
                            <m:t>−</m:t>
                          </m:r>
                          <m:nary>
                            <m:naryPr>
                              <m:chr m:val="∑"/>
                              <m:subHide m:val="on"/>
                              <m:supHide m:val="on"/>
                              <m:ctrlPr>
                                <a:rPr lang="en-US" sz="2400" i="1" smtClean="0">
                                  <a:solidFill>
                                    <a:srgbClr val="000000"/>
                                  </a:solidFill>
                                  <a:latin typeface="Cambria Math"/>
                                </a:rPr>
                              </m:ctrlPr>
                            </m:naryPr>
                            <m:sub/>
                            <m:sup/>
                            <m:e>
                              <m:sSub>
                                <m:sSubPr>
                                  <m:ctrlPr>
                                    <a:rPr lang="en-US" sz="2400" i="1" smtClean="0">
                                      <a:solidFill>
                                        <a:srgbClr val="000000"/>
                                      </a:solidFill>
                                      <a:latin typeface="Cambria Math"/>
                                      <a:ea typeface="Cambria Math"/>
                                    </a:rPr>
                                  </m:ctrlPr>
                                </m:sSubPr>
                                <m:e>
                                  <m:r>
                                    <a:rPr lang="en-US" sz="2400" i="1" smtClean="0">
                                      <a:solidFill>
                                        <a:srgbClr val="000000"/>
                                      </a:solidFill>
                                      <a:latin typeface="Cambria Math"/>
                                      <a:ea typeface="Cambria Math"/>
                                    </a:rPr>
                                    <m:t>𝜌</m:t>
                                  </m:r>
                                </m:e>
                                <m:sub>
                                  <m:r>
                                    <a:rPr lang="en-US" sz="2400" i="1" smtClean="0">
                                      <a:solidFill>
                                        <a:srgbClr val="000000"/>
                                      </a:solidFill>
                                      <a:latin typeface="Cambria Math"/>
                                      <a:ea typeface="Cambria Math"/>
                                    </a:rPr>
                                    <m:t>𝑖</m:t>
                                  </m:r>
                                </m:sub>
                              </m:sSub>
                              <m:r>
                                <a:rPr lang="en-US" sz="2400" i="1" smtClean="0">
                                  <a:solidFill>
                                    <a:srgbClr val="000000"/>
                                  </a:solidFill>
                                  <a:latin typeface="Cambria Math"/>
                                  <a:ea typeface="Cambria Math"/>
                                </a:rPr>
                                <m:t>𝑑</m:t>
                              </m:r>
                              <m:r>
                                <a:rPr lang="en-US" sz="2400" i="1" smtClean="0">
                                  <a:solidFill>
                                    <a:srgbClr val="000000"/>
                                  </a:solidFill>
                                  <a:latin typeface="Cambria Math"/>
                                  <a:ea typeface="Cambria Math"/>
                                </a:rPr>
                                <m:t>(</m:t>
                              </m:r>
                              <m:r>
                                <a:rPr lang="en-US" sz="2400" i="1" smtClean="0">
                                  <a:solidFill>
                                    <a:srgbClr val="000000"/>
                                  </a:solidFill>
                                  <a:latin typeface="Cambria Math"/>
                                  <a:ea typeface="Cambria Math"/>
                                </a:rPr>
                                <m:t>𝑦</m:t>
                              </m:r>
                              <m:r>
                                <a:rPr lang="en-US" sz="2400" i="1" smtClean="0">
                                  <a:solidFill>
                                    <a:srgbClr val="000000"/>
                                  </a:solidFill>
                                  <a:latin typeface="Cambria Math"/>
                                  <a:ea typeface="Cambria Math"/>
                                </a:rPr>
                                <m:t>, </m:t>
                              </m:r>
                              <m:sSub>
                                <m:sSubPr>
                                  <m:ctrlPr>
                                    <a:rPr lang="en-US" sz="2400" i="1" smtClean="0">
                                      <a:solidFill>
                                        <a:srgbClr val="000000"/>
                                      </a:solidFill>
                                      <a:latin typeface="Cambria Math"/>
                                      <a:ea typeface="Cambria Math"/>
                                    </a:rPr>
                                  </m:ctrlPr>
                                </m:sSubPr>
                                <m:e>
                                  <m:r>
                                    <a:rPr lang="en-US" sz="2400" i="1" smtClean="0">
                                      <a:solidFill>
                                        <a:srgbClr val="000000"/>
                                      </a:solidFill>
                                      <a:latin typeface="Cambria Math"/>
                                      <a:ea typeface="Cambria Math"/>
                                    </a:rPr>
                                    <m:t>1</m:t>
                                  </m:r>
                                </m:e>
                                <m:sub>
                                  <m:sSub>
                                    <m:sSubPr>
                                      <m:ctrlPr>
                                        <a:rPr lang="en-US" sz="2400" i="1" smtClean="0">
                                          <a:solidFill>
                                            <a:srgbClr val="000000"/>
                                          </a:solidFill>
                                          <a:latin typeface="Cambria Math"/>
                                          <a:ea typeface="Cambria Math"/>
                                        </a:rPr>
                                      </m:ctrlPr>
                                    </m:sSubPr>
                                    <m:e>
                                      <m:r>
                                        <a:rPr lang="en-US" sz="2400" i="1" smtClean="0">
                                          <a:solidFill>
                                            <a:srgbClr val="000000"/>
                                          </a:solidFill>
                                          <a:latin typeface="Cambria Math"/>
                                          <a:ea typeface="Cambria Math"/>
                                        </a:rPr>
                                        <m:t>𝐶</m:t>
                                      </m:r>
                                    </m:e>
                                    <m:sub>
                                      <m:r>
                                        <a:rPr lang="en-US" sz="2400" i="1" smtClean="0">
                                          <a:solidFill>
                                            <a:srgbClr val="000000"/>
                                          </a:solidFill>
                                          <a:latin typeface="Cambria Math"/>
                                          <a:ea typeface="Cambria Math"/>
                                        </a:rPr>
                                        <m:t>𝑖</m:t>
                                      </m:r>
                                    </m:sub>
                                  </m:sSub>
                                </m:sub>
                              </m:sSub>
                              <m:d>
                                <m:dPr>
                                  <m:ctrlPr>
                                    <a:rPr lang="en-US" sz="2400" i="1" smtClean="0">
                                      <a:solidFill>
                                        <a:srgbClr val="000000"/>
                                      </a:solidFill>
                                      <a:latin typeface="Cambria Math"/>
                                      <a:ea typeface="Cambria Math"/>
                                    </a:rPr>
                                  </m:ctrlPr>
                                </m:dPr>
                                <m:e>
                                  <m:r>
                                    <a:rPr lang="en-US" sz="2400" i="1" smtClean="0">
                                      <a:solidFill>
                                        <a:srgbClr val="000000"/>
                                      </a:solidFill>
                                      <a:latin typeface="Cambria Math"/>
                                      <a:ea typeface="Cambria Math"/>
                                    </a:rPr>
                                    <m:t>𝑥</m:t>
                                  </m:r>
                                </m:e>
                              </m:d>
                              <m:r>
                                <a:rPr lang="en-US" sz="2400" i="1" smtClean="0">
                                  <a:solidFill>
                                    <a:srgbClr val="000000"/>
                                  </a:solidFill>
                                  <a:latin typeface="Cambria Math"/>
                                  <a:ea typeface="Cambria Math"/>
                                </a:rPr>
                                <m:t>)</m:t>
                              </m:r>
                            </m:e>
                          </m:nary>
                        </m:sup>
                      </m:sSup>
                    </m:oMath>
                  </m:oMathPara>
                </a14:m>
                <a:endParaRPr lang="en-US" sz="2400" dirty="0">
                  <a:solidFill>
                    <a:srgbClr val="000000"/>
                  </a:solidFill>
                  <a:latin typeface="Arial" charset="0"/>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52600" y="3213337"/>
                <a:ext cx="6030913" cy="520463"/>
              </a:xfrm>
              <a:prstGeom prst="rect">
                <a:avLst/>
              </a:prstGeom>
              <a:blipFill rotWithShape="1">
                <a:blip r:embed="rId4"/>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79879465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body" idx="1"/>
          </p:nvPr>
        </p:nvSpPr>
        <p:spPr>
          <a:xfrm>
            <a:off x="76200" y="2743200"/>
            <a:ext cx="4267200" cy="1908175"/>
          </a:xfrm>
          <a:solidFill>
            <a:srgbClr val="FFFFCC"/>
          </a:solidFill>
          <a:ln>
            <a:solidFill>
              <a:srgbClr val="FF9900"/>
            </a:solidFill>
            <a:miter lim="800000"/>
            <a:headEnd/>
            <a:tailEnd/>
          </a:ln>
        </p:spPr>
        <p:txBody>
          <a:bodyPr lIns="0" tIns="0" rIns="0" bIns="0"/>
          <a:lstStyle/>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dirty="0"/>
              <a:t>       </a:t>
            </a:r>
            <a:r>
              <a:rPr lang="en-GB" b="1" dirty="0"/>
              <a:t>y* = </a:t>
            </a:r>
            <a:r>
              <a:rPr lang="en-GB" b="1" dirty="0" err="1"/>
              <a:t>argmax</a:t>
            </a:r>
            <a:r>
              <a:rPr lang="en-GB" b="1" baseline="-25000" dirty="0" err="1"/>
              <a:t>y</a:t>
            </a:r>
            <a:r>
              <a:rPr lang="en-GB" b="1" dirty="0"/>
              <a:t> </a:t>
            </a:r>
            <a:r>
              <a:rPr lang="en-GB" b="1" dirty="0">
                <a:latin typeface="Symbol" pitchFamily="18" charset="2"/>
                <a:sym typeface="Symbol" pitchFamily="18" charset="2"/>
              </a:rPr>
              <a:t></a:t>
            </a:r>
            <a:r>
              <a:rPr lang="en-GB" b="1" dirty="0"/>
              <a:t> </a:t>
            </a:r>
            <a:r>
              <a:rPr lang="en-GB" b="1" dirty="0" err="1"/>
              <a:t>w</a:t>
            </a:r>
            <a:r>
              <a:rPr lang="en-GB" b="1" baseline="-25000" dirty="0" err="1"/>
              <a:t>i</a:t>
            </a:r>
            <a:r>
              <a:rPr lang="en-GB" b="1" dirty="0"/>
              <a:t> </a:t>
            </a:r>
            <a:r>
              <a:rPr lang="en-GB" b="1" dirty="0">
                <a:latin typeface="cmmi10" pitchFamily="34" charset="0"/>
              </a:rPr>
              <a:t>Á</a:t>
            </a:r>
            <a:r>
              <a:rPr lang="en-GB" b="1" dirty="0"/>
              <a:t>(x; y)</a:t>
            </a:r>
          </a:p>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dirty="0"/>
              <a:t>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a:t>Linear objective functions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smtClean="0"/>
              <a:t>Often </a:t>
            </a:r>
            <a:r>
              <a:rPr lang="en-GB" sz="2000" dirty="0">
                <a:latin typeface="cmmi10" pitchFamily="34" charset="0"/>
              </a:rPr>
              <a:t>Á</a:t>
            </a:r>
            <a:r>
              <a:rPr lang="en-GB" sz="2000" dirty="0"/>
              <a:t>(</a:t>
            </a:r>
            <a:r>
              <a:rPr lang="en-GB" sz="2000" dirty="0" err="1"/>
              <a:t>x,y</a:t>
            </a:r>
            <a:r>
              <a:rPr lang="en-GB" sz="2000" dirty="0"/>
              <a:t>) will be local functions, or </a:t>
            </a:r>
            <a:r>
              <a:rPr lang="en-GB" sz="2000" dirty="0">
                <a:latin typeface="cmmi10" pitchFamily="34" charset="0"/>
              </a:rPr>
              <a:t>Á</a:t>
            </a:r>
            <a:r>
              <a:rPr lang="en-GB" sz="2000" dirty="0"/>
              <a:t>(</a:t>
            </a:r>
            <a:r>
              <a:rPr lang="en-GB" sz="2000" dirty="0" err="1"/>
              <a:t>x,y</a:t>
            </a:r>
            <a:r>
              <a:rPr lang="en-GB" sz="2000" dirty="0"/>
              <a:t>) = </a:t>
            </a:r>
            <a:r>
              <a:rPr lang="en-GB" sz="2000" dirty="0">
                <a:latin typeface="cmmi10" pitchFamily="34" charset="0"/>
              </a:rPr>
              <a:t>Á</a:t>
            </a:r>
            <a:r>
              <a:rPr lang="en-GB" sz="2000" dirty="0"/>
              <a:t>(x)</a:t>
            </a:r>
            <a:r>
              <a:rPr lang="en-GB" sz="2000" dirty="0">
                <a:solidFill>
                  <a:srgbClr val="0000FF"/>
                </a:solidFill>
              </a:rPr>
              <a:t>  </a:t>
            </a:r>
          </a:p>
        </p:txBody>
      </p:sp>
      <p:sp>
        <p:nvSpPr>
          <p:cNvPr id="1269763" name="Rectangle 3"/>
          <p:cNvSpPr>
            <a:spLocks noGrp="1" noChangeArrowheads="1"/>
          </p:cNvSpPr>
          <p:nvPr>
            <p:ph type="title"/>
          </p:nvPr>
        </p:nvSpPr>
        <p:spPr/>
        <p:txBody>
          <a:bodyPr/>
          <a:lstStyle/>
          <a:p>
            <a:r>
              <a:rPr lang="en-US" altLang="zh-TW" dirty="0" smtClean="0">
                <a:ea typeface="Arial Unicode MS" pitchFamily="34" charset="-128"/>
                <a:cs typeface="Arial Unicode MS" pitchFamily="34" charset="-128"/>
              </a:rPr>
              <a:t>Context: Constrained </a:t>
            </a:r>
            <a:r>
              <a:rPr lang="en-US" altLang="zh-TW" dirty="0">
                <a:ea typeface="Arial Unicode MS" pitchFamily="34" charset="-128"/>
                <a:cs typeface="Arial Unicode MS" pitchFamily="34" charset="-128"/>
              </a:rPr>
              <a:t>Conditional Models</a:t>
            </a:r>
          </a:p>
        </p:txBody>
      </p:sp>
      <p:grpSp>
        <p:nvGrpSpPr>
          <p:cNvPr id="1269764" name="Group 4"/>
          <p:cNvGrpSpPr>
            <a:grpSpLocks/>
          </p:cNvGrpSpPr>
          <p:nvPr/>
        </p:nvGrpSpPr>
        <p:grpSpPr bwMode="auto">
          <a:xfrm>
            <a:off x="4876800" y="1219200"/>
            <a:ext cx="3792538" cy="1371600"/>
            <a:chOff x="3072" y="816"/>
            <a:chExt cx="2389" cy="1200"/>
          </a:xfrm>
        </p:grpSpPr>
        <p:sp>
          <p:nvSpPr>
            <p:cNvPr id="1269765" name="Oval 5"/>
            <p:cNvSpPr>
              <a:spLocks noChangeArrowheads="1"/>
            </p:cNvSpPr>
            <p:nvPr/>
          </p:nvSpPr>
          <p:spPr bwMode="auto">
            <a:xfrm>
              <a:off x="4713" y="1248"/>
              <a:ext cx="23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1269766" name="Group 6"/>
            <p:cNvGrpSpPr>
              <a:grpSpLocks/>
            </p:cNvGrpSpPr>
            <p:nvPr/>
          </p:nvGrpSpPr>
          <p:grpSpPr bwMode="auto">
            <a:xfrm>
              <a:off x="3072" y="816"/>
              <a:ext cx="2389" cy="816"/>
              <a:chOff x="1477" y="816"/>
              <a:chExt cx="3984" cy="816"/>
            </a:xfrm>
          </p:grpSpPr>
          <p:sp>
            <p:nvSpPr>
              <p:cNvPr id="1269767" name="Oval 7"/>
              <p:cNvSpPr>
                <a:spLocks noChangeArrowheads="1"/>
              </p:cNvSpPr>
              <p:nvPr/>
            </p:nvSpPr>
            <p:spPr bwMode="auto">
              <a:xfrm>
                <a:off x="14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69768" name="Oval 8"/>
              <p:cNvSpPr>
                <a:spLocks noChangeArrowheads="1"/>
              </p:cNvSpPr>
              <p:nvPr/>
            </p:nvSpPr>
            <p:spPr bwMode="auto">
              <a:xfrm>
                <a:off x="2485"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69769" name="Oval 9"/>
              <p:cNvSpPr>
                <a:spLocks noChangeArrowheads="1"/>
              </p:cNvSpPr>
              <p:nvPr/>
            </p:nvSpPr>
            <p:spPr bwMode="auto">
              <a:xfrm>
                <a:off x="3349"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69770" name="Oval 10"/>
              <p:cNvSpPr>
                <a:spLocks noChangeArrowheads="1"/>
              </p:cNvSpPr>
              <p:nvPr/>
            </p:nvSpPr>
            <p:spPr bwMode="auto">
              <a:xfrm>
                <a:off x="50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69771" name="Oval 11"/>
              <p:cNvSpPr>
                <a:spLocks noChangeArrowheads="1"/>
              </p:cNvSpPr>
              <p:nvPr/>
            </p:nvSpPr>
            <p:spPr bwMode="auto">
              <a:xfrm>
                <a:off x="210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69772" name="Oval 12"/>
              <p:cNvSpPr>
                <a:spLocks noChangeArrowheads="1"/>
              </p:cNvSpPr>
              <p:nvPr/>
            </p:nvSpPr>
            <p:spPr bwMode="auto">
              <a:xfrm>
                <a:off x="354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69773" name="Oval 13"/>
              <p:cNvSpPr>
                <a:spLocks noChangeArrowheads="1"/>
              </p:cNvSpPr>
              <p:nvPr/>
            </p:nvSpPr>
            <p:spPr bwMode="auto">
              <a:xfrm>
                <a:off x="498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sp>
          <p:nvSpPr>
            <p:cNvPr id="1269774" name="Oval 14"/>
            <p:cNvSpPr>
              <a:spLocks noChangeArrowheads="1"/>
            </p:cNvSpPr>
            <p:nvPr/>
          </p:nvSpPr>
          <p:spPr bwMode="auto">
            <a:xfrm>
              <a:off x="4547" y="1392"/>
              <a:ext cx="58"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5" name="Oval 15"/>
            <p:cNvSpPr>
              <a:spLocks noChangeArrowheads="1"/>
            </p:cNvSpPr>
            <p:nvPr/>
          </p:nvSpPr>
          <p:spPr bwMode="auto">
            <a:xfrm>
              <a:off x="4720"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6" name="Oval 16"/>
            <p:cNvSpPr>
              <a:spLocks noChangeArrowheads="1"/>
            </p:cNvSpPr>
            <p:nvPr/>
          </p:nvSpPr>
          <p:spPr bwMode="auto">
            <a:xfrm>
              <a:off x="4869"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7" name="Oval 17"/>
            <p:cNvSpPr>
              <a:spLocks noChangeArrowheads="1"/>
            </p:cNvSpPr>
            <p:nvPr/>
          </p:nvSpPr>
          <p:spPr bwMode="auto">
            <a:xfrm>
              <a:off x="5065"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8" name="Oval 18"/>
            <p:cNvSpPr>
              <a:spLocks noChangeArrowheads="1"/>
            </p:cNvSpPr>
            <p:nvPr/>
          </p:nvSpPr>
          <p:spPr bwMode="auto">
            <a:xfrm>
              <a:off x="3281"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9" name="Oval 19"/>
            <p:cNvSpPr>
              <a:spLocks noChangeArrowheads="1"/>
            </p:cNvSpPr>
            <p:nvPr/>
          </p:nvSpPr>
          <p:spPr bwMode="auto">
            <a:xfrm>
              <a:off x="3442"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0" name="Oval 20"/>
            <p:cNvSpPr>
              <a:spLocks noChangeArrowheads="1"/>
            </p:cNvSpPr>
            <p:nvPr/>
          </p:nvSpPr>
          <p:spPr bwMode="auto">
            <a:xfrm>
              <a:off x="3604"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1" name="Oval 21"/>
            <p:cNvSpPr>
              <a:spLocks noChangeArrowheads="1"/>
            </p:cNvSpPr>
            <p:nvPr/>
          </p:nvSpPr>
          <p:spPr bwMode="auto">
            <a:xfrm>
              <a:off x="3766"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2" name="Oval 22"/>
            <p:cNvSpPr>
              <a:spLocks noChangeArrowheads="1"/>
            </p:cNvSpPr>
            <p:nvPr/>
          </p:nvSpPr>
          <p:spPr bwMode="auto">
            <a:xfrm>
              <a:off x="3928"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3" name="Oval 23"/>
            <p:cNvSpPr>
              <a:spLocks noChangeArrowheads="1"/>
            </p:cNvSpPr>
            <p:nvPr/>
          </p:nvSpPr>
          <p:spPr bwMode="auto">
            <a:xfrm>
              <a:off x="4090"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4" name="Oval 24"/>
            <p:cNvSpPr>
              <a:spLocks noChangeArrowheads="1"/>
            </p:cNvSpPr>
            <p:nvPr/>
          </p:nvSpPr>
          <p:spPr bwMode="auto">
            <a:xfrm>
              <a:off x="4252"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5" name="Oval 25"/>
            <p:cNvSpPr>
              <a:spLocks noChangeArrowheads="1"/>
            </p:cNvSpPr>
            <p:nvPr/>
          </p:nvSpPr>
          <p:spPr bwMode="auto">
            <a:xfrm>
              <a:off x="4414"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6" name="Oval 26"/>
            <p:cNvSpPr>
              <a:spLocks noChangeArrowheads="1"/>
            </p:cNvSpPr>
            <p:nvPr/>
          </p:nvSpPr>
          <p:spPr bwMode="auto">
            <a:xfrm>
              <a:off x="4575"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grpSp>
      <p:grpSp>
        <p:nvGrpSpPr>
          <p:cNvPr id="1269787" name="Group 27"/>
          <p:cNvGrpSpPr>
            <a:grpSpLocks/>
          </p:cNvGrpSpPr>
          <p:nvPr/>
        </p:nvGrpSpPr>
        <p:grpSpPr bwMode="auto">
          <a:xfrm>
            <a:off x="585788" y="1219200"/>
            <a:ext cx="3792537" cy="1371600"/>
            <a:chOff x="1477" y="816"/>
            <a:chExt cx="3984" cy="1200"/>
          </a:xfrm>
        </p:grpSpPr>
        <p:sp>
          <p:nvSpPr>
            <p:cNvPr id="1269788" name="Oval 28"/>
            <p:cNvSpPr>
              <a:spLocks noChangeArrowheads="1"/>
            </p:cNvSpPr>
            <p:nvPr/>
          </p:nvSpPr>
          <p:spPr bwMode="auto">
            <a:xfrm>
              <a:off x="4213"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1269789" name="Group 29"/>
            <p:cNvGrpSpPr>
              <a:grpSpLocks/>
            </p:cNvGrpSpPr>
            <p:nvPr/>
          </p:nvGrpSpPr>
          <p:grpSpPr bwMode="auto">
            <a:xfrm>
              <a:off x="1477" y="816"/>
              <a:ext cx="3984" cy="816"/>
              <a:chOff x="1477" y="816"/>
              <a:chExt cx="3984" cy="816"/>
            </a:xfrm>
          </p:grpSpPr>
          <p:sp>
            <p:nvSpPr>
              <p:cNvPr id="1269790" name="Oval 30"/>
              <p:cNvSpPr>
                <a:spLocks noChangeArrowheads="1"/>
              </p:cNvSpPr>
              <p:nvPr/>
            </p:nvSpPr>
            <p:spPr bwMode="auto">
              <a:xfrm>
                <a:off x="14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69791" name="Oval 31"/>
              <p:cNvSpPr>
                <a:spLocks noChangeArrowheads="1"/>
              </p:cNvSpPr>
              <p:nvPr/>
            </p:nvSpPr>
            <p:spPr bwMode="auto">
              <a:xfrm>
                <a:off x="2485"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69792" name="Oval 32"/>
              <p:cNvSpPr>
                <a:spLocks noChangeArrowheads="1"/>
              </p:cNvSpPr>
              <p:nvPr/>
            </p:nvSpPr>
            <p:spPr bwMode="auto">
              <a:xfrm>
                <a:off x="3349"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69793" name="Oval 33"/>
              <p:cNvSpPr>
                <a:spLocks noChangeArrowheads="1"/>
              </p:cNvSpPr>
              <p:nvPr/>
            </p:nvSpPr>
            <p:spPr bwMode="auto">
              <a:xfrm>
                <a:off x="50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69794" name="Oval 34"/>
              <p:cNvSpPr>
                <a:spLocks noChangeArrowheads="1"/>
              </p:cNvSpPr>
              <p:nvPr/>
            </p:nvSpPr>
            <p:spPr bwMode="auto">
              <a:xfrm>
                <a:off x="210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69795" name="Oval 35"/>
              <p:cNvSpPr>
                <a:spLocks noChangeArrowheads="1"/>
              </p:cNvSpPr>
              <p:nvPr/>
            </p:nvSpPr>
            <p:spPr bwMode="auto">
              <a:xfrm>
                <a:off x="354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69796" name="Oval 36"/>
              <p:cNvSpPr>
                <a:spLocks noChangeArrowheads="1"/>
              </p:cNvSpPr>
              <p:nvPr/>
            </p:nvSpPr>
            <p:spPr bwMode="auto">
              <a:xfrm>
                <a:off x="498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grpSp>
          <p:nvGrpSpPr>
            <p:cNvPr id="1269797" name="Group 37"/>
            <p:cNvGrpSpPr>
              <a:grpSpLocks/>
            </p:cNvGrpSpPr>
            <p:nvPr/>
          </p:nvGrpSpPr>
          <p:grpSpPr bwMode="auto">
            <a:xfrm>
              <a:off x="3936" y="1392"/>
              <a:ext cx="960" cy="192"/>
              <a:chOff x="3936" y="1392"/>
              <a:chExt cx="960" cy="192"/>
            </a:xfrm>
          </p:grpSpPr>
          <p:grpSp>
            <p:nvGrpSpPr>
              <p:cNvPr id="1269798" name="Group 38"/>
              <p:cNvGrpSpPr>
                <a:grpSpLocks/>
              </p:cNvGrpSpPr>
              <p:nvPr/>
            </p:nvGrpSpPr>
            <p:grpSpPr bwMode="auto">
              <a:xfrm>
                <a:off x="3984" y="1440"/>
                <a:ext cx="864" cy="144"/>
                <a:chOff x="624" y="2016"/>
                <a:chExt cx="2448" cy="144"/>
              </a:xfrm>
            </p:grpSpPr>
            <p:sp>
              <p:nvSpPr>
                <p:cNvPr id="1269799" name="Line 39"/>
                <p:cNvSpPr>
                  <a:spLocks noChangeShapeType="1"/>
                </p:cNvSpPr>
                <p:nvPr/>
              </p:nvSpPr>
              <p:spPr bwMode="auto">
                <a:xfrm>
                  <a:off x="624" y="2016"/>
                  <a:ext cx="2448"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0" name="Line 40"/>
                <p:cNvSpPr>
                  <a:spLocks noChangeShapeType="1"/>
                </p:cNvSpPr>
                <p:nvPr/>
              </p:nvSpPr>
              <p:spPr bwMode="auto">
                <a:xfrm>
                  <a:off x="624"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1" name="Line 41"/>
                <p:cNvSpPr>
                  <a:spLocks noChangeShapeType="1"/>
                </p:cNvSpPr>
                <p:nvPr/>
              </p:nvSpPr>
              <p:spPr bwMode="auto">
                <a:xfrm>
                  <a:off x="1440"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2" name="Line 42"/>
                <p:cNvSpPr>
                  <a:spLocks noChangeShapeType="1"/>
                </p:cNvSpPr>
                <p:nvPr/>
              </p:nvSpPr>
              <p:spPr bwMode="auto">
                <a:xfrm>
                  <a:off x="2160"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3" name="Line 43"/>
                <p:cNvSpPr>
                  <a:spLocks noChangeShapeType="1"/>
                </p:cNvSpPr>
                <p:nvPr/>
              </p:nvSpPr>
              <p:spPr bwMode="auto">
                <a:xfrm>
                  <a:off x="3072"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1269804" name="Oval 44"/>
              <p:cNvSpPr>
                <a:spLocks noChangeArrowheads="1"/>
              </p:cNvSpPr>
              <p:nvPr/>
            </p:nvSpPr>
            <p:spPr bwMode="auto">
              <a:xfrm>
                <a:off x="3936"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5" name="Oval 45"/>
              <p:cNvSpPr>
                <a:spLocks noChangeArrowheads="1"/>
              </p:cNvSpPr>
              <p:nvPr/>
            </p:nvSpPr>
            <p:spPr bwMode="auto">
              <a:xfrm>
                <a:off x="4224"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6" name="Oval 46"/>
              <p:cNvSpPr>
                <a:spLocks noChangeArrowheads="1"/>
              </p:cNvSpPr>
              <p:nvPr/>
            </p:nvSpPr>
            <p:spPr bwMode="auto">
              <a:xfrm>
                <a:off x="4473"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7" name="Oval 47"/>
              <p:cNvSpPr>
                <a:spLocks noChangeArrowheads="1"/>
              </p:cNvSpPr>
              <p:nvPr/>
            </p:nvSpPr>
            <p:spPr bwMode="auto">
              <a:xfrm>
                <a:off x="4800"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grpSp>
        <p:grpSp>
          <p:nvGrpSpPr>
            <p:cNvPr id="1269808" name="Group 48"/>
            <p:cNvGrpSpPr>
              <a:grpSpLocks/>
            </p:cNvGrpSpPr>
            <p:nvPr/>
          </p:nvGrpSpPr>
          <p:grpSpPr bwMode="auto">
            <a:xfrm>
              <a:off x="1728" y="1200"/>
              <a:ext cx="2352" cy="816"/>
              <a:chOff x="1728" y="1200"/>
              <a:chExt cx="2352" cy="816"/>
            </a:xfrm>
          </p:grpSpPr>
          <p:sp>
            <p:nvSpPr>
              <p:cNvPr id="1269809" name="Oval 49"/>
              <p:cNvSpPr>
                <a:spLocks noChangeArrowheads="1"/>
              </p:cNvSpPr>
              <p:nvPr/>
            </p:nvSpPr>
            <p:spPr bwMode="auto">
              <a:xfrm>
                <a:off x="182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0" name="Oval 50"/>
              <p:cNvSpPr>
                <a:spLocks noChangeArrowheads="1"/>
              </p:cNvSpPr>
              <p:nvPr/>
            </p:nvSpPr>
            <p:spPr bwMode="auto">
              <a:xfrm>
                <a:off x="209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1" name="Oval 51"/>
              <p:cNvSpPr>
                <a:spLocks noChangeArrowheads="1"/>
              </p:cNvSpPr>
              <p:nvPr/>
            </p:nvSpPr>
            <p:spPr bwMode="auto">
              <a:xfrm>
                <a:off x="236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2" name="Oval 52"/>
              <p:cNvSpPr>
                <a:spLocks noChangeArrowheads="1"/>
              </p:cNvSpPr>
              <p:nvPr/>
            </p:nvSpPr>
            <p:spPr bwMode="auto">
              <a:xfrm>
                <a:off x="263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3" name="Oval 53"/>
              <p:cNvSpPr>
                <a:spLocks noChangeArrowheads="1"/>
              </p:cNvSpPr>
              <p:nvPr/>
            </p:nvSpPr>
            <p:spPr bwMode="auto">
              <a:xfrm>
                <a:off x="290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4" name="Oval 54"/>
              <p:cNvSpPr>
                <a:spLocks noChangeArrowheads="1"/>
              </p:cNvSpPr>
              <p:nvPr/>
            </p:nvSpPr>
            <p:spPr bwMode="auto">
              <a:xfrm>
                <a:off x="317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5" name="Oval 55"/>
              <p:cNvSpPr>
                <a:spLocks noChangeArrowheads="1"/>
              </p:cNvSpPr>
              <p:nvPr/>
            </p:nvSpPr>
            <p:spPr bwMode="auto">
              <a:xfrm>
                <a:off x="344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6" name="Oval 56"/>
              <p:cNvSpPr>
                <a:spLocks noChangeArrowheads="1"/>
              </p:cNvSpPr>
              <p:nvPr/>
            </p:nvSpPr>
            <p:spPr bwMode="auto">
              <a:xfrm>
                <a:off x="371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7" name="Oval 57"/>
              <p:cNvSpPr>
                <a:spLocks noChangeArrowheads="1"/>
              </p:cNvSpPr>
              <p:nvPr/>
            </p:nvSpPr>
            <p:spPr bwMode="auto">
              <a:xfrm>
                <a:off x="398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8" name="Line 58"/>
              <p:cNvSpPr>
                <a:spLocks noChangeShapeType="1"/>
              </p:cNvSpPr>
              <p:nvPr/>
            </p:nvSpPr>
            <p:spPr bwMode="auto">
              <a:xfrm>
                <a:off x="1728" y="1632"/>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19" name="Line 59"/>
              <p:cNvSpPr>
                <a:spLocks noChangeShapeType="1"/>
              </p:cNvSpPr>
              <p:nvPr/>
            </p:nvSpPr>
            <p:spPr bwMode="auto">
              <a:xfrm>
                <a:off x="1728" y="1632"/>
                <a:ext cx="38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0" name="Line 60"/>
              <p:cNvSpPr>
                <a:spLocks noChangeShapeType="1"/>
              </p:cNvSpPr>
              <p:nvPr/>
            </p:nvSpPr>
            <p:spPr bwMode="auto">
              <a:xfrm>
                <a:off x="1728" y="1632"/>
                <a:ext cx="120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1" name="Line 61"/>
              <p:cNvSpPr>
                <a:spLocks noChangeShapeType="1"/>
              </p:cNvSpPr>
              <p:nvPr/>
            </p:nvSpPr>
            <p:spPr bwMode="auto">
              <a:xfrm flipH="1">
                <a:off x="2160" y="1200"/>
                <a:ext cx="144"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2" name="Line 62"/>
              <p:cNvSpPr>
                <a:spLocks noChangeShapeType="1"/>
              </p:cNvSpPr>
              <p:nvPr/>
            </p:nvSpPr>
            <p:spPr bwMode="auto">
              <a:xfrm>
                <a:off x="2304" y="1200"/>
                <a:ext cx="9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23" name="Group 63"/>
            <p:cNvGrpSpPr>
              <a:grpSpLocks/>
            </p:cNvGrpSpPr>
            <p:nvPr/>
          </p:nvGrpSpPr>
          <p:grpSpPr bwMode="auto">
            <a:xfrm>
              <a:off x="2592" y="1104"/>
              <a:ext cx="2592" cy="672"/>
              <a:chOff x="2592" y="1104"/>
              <a:chExt cx="2592" cy="672"/>
            </a:xfrm>
          </p:grpSpPr>
          <p:grpSp>
            <p:nvGrpSpPr>
              <p:cNvPr id="1269824" name="Group 64"/>
              <p:cNvGrpSpPr>
                <a:grpSpLocks/>
              </p:cNvGrpSpPr>
              <p:nvPr/>
            </p:nvGrpSpPr>
            <p:grpSpPr bwMode="auto">
              <a:xfrm>
                <a:off x="2592" y="1632"/>
                <a:ext cx="192" cy="144"/>
                <a:chOff x="624" y="1536"/>
                <a:chExt cx="192" cy="144"/>
              </a:xfrm>
            </p:grpSpPr>
            <p:sp>
              <p:nvSpPr>
                <p:cNvPr id="1269825" name="Line 65"/>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6" name="Line 66"/>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7" name="Line 67"/>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28" name="Group 68"/>
              <p:cNvGrpSpPr>
                <a:grpSpLocks/>
              </p:cNvGrpSpPr>
              <p:nvPr/>
            </p:nvGrpSpPr>
            <p:grpSpPr bwMode="auto">
              <a:xfrm rot="-18928343">
                <a:off x="4896" y="1104"/>
                <a:ext cx="192" cy="144"/>
                <a:chOff x="624" y="1536"/>
                <a:chExt cx="192" cy="144"/>
              </a:xfrm>
            </p:grpSpPr>
            <p:sp>
              <p:nvSpPr>
                <p:cNvPr id="1269829" name="Line 69"/>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0" name="Line 70"/>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1" name="Line 71"/>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32" name="Group 72"/>
              <p:cNvGrpSpPr>
                <a:grpSpLocks/>
              </p:cNvGrpSpPr>
              <p:nvPr/>
            </p:nvGrpSpPr>
            <p:grpSpPr bwMode="auto">
              <a:xfrm rot="2040450">
                <a:off x="4992" y="1536"/>
                <a:ext cx="192" cy="144"/>
                <a:chOff x="624" y="1536"/>
                <a:chExt cx="192" cy="144"/>
              </a:xfrm>
            </p:grpSpPr>
            <p:sp>
              <p:nvSpPr>
                <p:cNvPr id="1269833" name="Line 73"/>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4" name="Line 74"/>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5" name="Line 75"/>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36" name="Group 76"/>
              <p:cNvGrpSpPr>
                <a:grpSpLocks/>
              </p:cNvGrpSpPr>
              <p:nvPr/>
            </p:nvGrpSpPr>
            <p:grpSpPr bwMode="auto">
              <a:xfrm>
                <a:off x="3408" y="1632"/>
                <a:ext cx="192" cy="144"/>
                <a:chOff x="624" y="1536"/>
                <a:chExt cx="192" cy="144"/>
              </a:xfrm>
            </p:grpSpPr>
            <p:sp>
              <p:nvSpPr>
                <p:cNvPr id="1269837" name="Line 77"/>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8" name="Line 78"/>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9" name="Line 79"/>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grpSp>
          <p:nvGrpSpPr>
            <p:cNvPr id="1269840" name="Group 80"/>
            <p:cNvGrpSpPr>
              <a:grpSpLocks/>
            </p:cNvGrpSpPr>
            <p:nvPr/>
          </p:nvGrpSpPr>
          <p:grpSpPr bwMode="auto">
            <a:xfrm>
              <a:off x="1776" y="960"/>
              <a:ext cx="1776" cy="384"/>
              <a:chOff x="1776" y="960"/>
              <a:chExt cx="1776" cy="384"/>
            </a:xfrm>
          </p:grpSpPr>
          <p:sp>
            <p:nvSpPr>
              <p:cNvPr id="1269841" name="Line 81"/>
              <p:cNvSpPr>
                <a:spLocks noChangeShapeType="1"/>
              </p:cNvSpPr>
              <p:nvPr/>
            </p:nvSpPr>
            <p:spPr bwMode="auto">
              <a:xfrm>
                <a:off x="2496" y="960"/>
                <a:ext cx="105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2" name="Line 82"/>
              <p:cNvSpPr>
                <a:spLocks noChangeShapeType="1"/>
              </p:cNvSpPr>
              <p:nvPr/>
            </p:nvSpPr>
            <p:spPr bwMode="auto">
              <a:xfrm>
                <a:off x="2448" y="1104"/>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3" name="Line 83"/>
              <p:cNvSpPr>
                <a:spLocks noChangeShapeType="1"/>
              </p:cNvSpPr>
              <p:nvPr/>
            </p:nvSpPr>
            <p:spPr bwMode="auto">
              <a:xfrm flipV="1">
                <a:off x="1776" y="1056"/>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4" name="Line 84"/>
              <p:cNvSpPr>
                <a:spLocks noChangeShapeType="1"/>
              </p:cNvSpPr>
              <p:nvPr/>
            </p:nvSpPr>
            <p:spPr bwMode="auto">
              <a:xfrm flipV="1">
                <a:off x="2832" y="1104"/>
                <a:ext cx="72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sp>
        <p:nvSpPr>
          <p:cNvPr id="1269845" name="Text Box 85"/>
          <p:cNvSpPr txBox="1">
            <a:spLocks noChangeArrowheads="1"/>
          </p:cNvSpPr>
          <p:nvPr/>
        </p:nvSpPr>
        <p:spPr bwMode="auto">
          <a:xfrm>
            <a:off x="914400" y="9906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00"/>
                </a:solidFill>
                <a:latin typeface="Arial" charset="0"/>
                <a:cs typeface="Arial" charset="0"/>
              </a:rPr>
              <a:t>Conditional Markov Random Field</a:t>
            </a:r>
          </a:p>
        </p:txBody>
      </p:sp>
      <p:sp>
        <p:nvSpPr>
          <p:cNvPr id="1269846" name="Text Box 86"/>
          <p:cNvSpPr txBox="1">
            <a:spLocks noChangeArrowheads="1"/>
          </p:cNvSpPr>
          <p:nvPr/>
        </p:nvSpPr>
        <p:spPr bwMode="auto">
          <a:xfrm>
            <a:off x="5867400" y="9906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00"/>
                </a:solidFill>
                <a:latin typeface="Arial" charset="0"/>
                <a:cs typeface="Arial" charset="0"/>
              </a:rPr>
              <a:t>Constraints Network</a:t>
            </a:r>
          </a:p>
        </p:txBody>
      </p:sp>
      <p:sp>
        <p:nvSpPr>
          <p:cNvPr id="1269847" name="Rectangle 87"/>
          <p:cNvSpPr>
            <a:spLocks noChangeArrowheads="1"/>
          </p:cNvSpPr>
          <p:nvPr/>
        </p:nvSpPr>
        <p:spPr bwMode="auto">
          <a:xfrm>
            <a:off x="4495800" y="2743200"/>
            <a:ext cx="4648200" cy="190500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77825" indent="-377825" defTabSz="1008063">
              <a:lnSpc>
                <a:spcPct val="80000"/>
              </a:lnSpc>
              <a:spcBef>
                <a:spcPct val="20000"/>
              </a:spcBef>
              <a:buClr>
                <a:srgbClr val="FF9900"/>
              </a:buClr>
              <a:buSzPct val="75000"/>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Symbol" pitchFamily="18" charset="2"/>
                <a:cs typeface="Arial" charset="0"/>
                <a:sym typeface="Symbol" pitchFamily="18" charset="2"/>
              </a:rPr>
              <a:t>           -  </a:t>
            </a:r>
            <a:r>
              <a:rPr lang="en-GB" sz="2400" b="1">
                <a:solidFill>
                  <a:srgbClr val="000000"/>
                </a:solidFill>
                <a:latin typeface="Symbol" pitchFamily="18" charset="2"/>
                <a:cs typeface="Arial" charset="0"/>
                <a:sym typeface="Symbol" pitchFamily="18" charset="2"/>
              </a:rPr>
              <a:t></a:t>
            </a:r>
            <a:r>
              <a:rPr lang="en-GB" sz="2400" b="1" baseline="-25000">
                <a:solidFill>
                  <a:srgbClr val="000000"/>
                </a:solidFill>
                <a:latin typeface="Calibri" pitchFamily="34" charset="0"/>
                <a:cs typeface="Arial" charset="0"/>
                <a:sym typeface="Symbol" pitchFamily="18" charset="2"/>
              </a:rPr>
              <a:t>i</a:t>
            </a:r>
            <a:r>
              <a:rPr lang="en-GB" sz="2400" b="1">
                <a:solidFill>
                  <a:srgbClr val="000000"/>
                </a:solidFill>
                <a:latin typeface="Calibri" pitchFamily="34" charset="0"/>
                <a:cs typeface="Arial" charset="0"/>
              </a:rPr>
              <a:t> </a:t>
            </a:r>
            <a:r>
              <a:rPr lang="en-GB" sz="2400" b="1">
                <a:solidFill>
                  <a:srgbClr val="000000"/>
                </a:solidFill>
                <a:latin typeface="cmmi10" pitchFamily="34" charset="0"/>
                <a:cs typeface="Arial" charset="0"/>
              </a:rPr>
              <a:t>½</a:t>
            </a:r>
            <a:r>
              <a:rPr lang="en-GB" sz="2400" b="1" baseline="-25000">
                <a:solidFill>
                  <a:srgbClr val="000000"/>
                </a:solidFill>
                <a:latin typeface="Calibri" pitchFamily="34" charset="0"/>
                <a:cs typeface="Arial" charset="0"/>
              </a:rPr>
              <a:t>i</a:t>
            </a:r>
            <a:r>
              <a:rPr lang="en-GB" sz="2400" b="1">
                <a:solidFill>
                  <a:srgbClr val="000000"/>
                </a:solidFill>
                <a:latin typeface="Calibri" pitchFamily="34" charset="0"/>
                <a:cs typeface="Arial" charset="0"/>
              </a:rPr>
              <a:t> d</a:t>
            </a:r>
            <a:r>
              <a:rPr lang="en-GB" sz="2400" b="1" baseline="-25000">
                <a:solidFill>
                  <a:srgbClr val="000000"/>
                </a:solidFill>
                <a:latin typeface="Calibri" pitchFamily="34" charset="0"/>
                <a:cs typeface="Arial" charset="0"/>
              </a:rPr>
              <a:t>C</a:t>
            </a:r>
            <a:r>
              <a:rPr lang="en-GB" sz="2400" b="1">
                <a:solidFill>
                  <a:srgbClr val="000000"/>
                </a:solidFill>
                <a:latin typeface="Calibri" pitchFamily="34" charset="0"/>
                <a:cs typeface="Arial" charset="0"/>
              </a:rPr>
              <a:t>(x,y)</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2400" b="1">
              <a:solidFill>
                <a:srgbClr val="000000"/>
              </a:solidFill>
              <a:latin typeface="Calibri" pitchFamily="34" charset="0"/>
              <a:cs typeface="Arial" charset="0"/>
            </a:endParaRP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Expressive constraints over output variables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Soft, weighted constraints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Specified declaratively as FOL formulae</a:t>
            </a:r>
          </a:p>
        </p:txBody>
      </p:sp>
      <p:sp>
        <p:nvSpPr>
          <p:cNvPr id="1269848" name="Rectangle 88"/>
          <p:cNvSpPr>
            <a:spLocks noChangeArrowheads="1"/>
          </p:cNvSpPr>
          <p:nvPr/>
        </p:nvSpPr>
        <p:spPr bwMode="auto">
          <a:xfrm>
            <a:off x="381000" y="4724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400">
                <a:solidFill>
                  <a:srgbClr val="000000"/>
                </a:solidFill>
                <a:latin typeface="Calibri" pitchFamily="34" charset="0"/>
                <a:cs typeface="Arial" charset="0"/>
              </a:rPr>
              <a:t>Clearly, there is a joint probability distribution that represents this </a:t>
            </a:r>
            <a:r>
              <a:rPr lang="en-GB" sz="2400">
                <a:solidFill>
                  <a:srgbClr val="0033CC"/>
                </a:solidFill>
                <a:latin typeface="Calibri" pitchFamily="34" charset="0"/>
                <a:cs typeface="Arial" charset="0"/>
              </a:rPr>
              <a:t>mixed</a:t>
            </a:r>
            <a:r>
              <a:rPr lang="en-GB" sz="2400">
                <a:solidFill>
                  <a:srgbClr val="000000"/>
                </a:solidFill>
                <a:latin typeface="Calibri" pitchFamily="34" charset="0"/>
                <a:cs typeface="Arial" charset="0"/>
              </a:rPr>
              <a:t> model.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400">
                <a:solidFill>
                  <a:srgbClr val="FF0000"/>
                </a:solidFill>
                <a:latin typeface="Calibri" pitchFamily="34" charset="0"/>
                <a:cs typeface="Arial" charset="0"/>
              </a:rPr>
              <a:t>We would like to: </a:t>
            </a:r>
          </a:p>
          <a:p>
            <a:pPr marL="819150" lvl="1" indent="-315913" defTabSz="1008063">
              <a:lnSpc>
                <a:spcPct val="80000"/>
              </a:lnSpc>
              <a:spcBef>
                <a:spcPct val="20000"/>
              </a:spcBef>
              <a:buClr>
                <a:srgbClr val="FBA313"/>
              </a:buClr>
              <a:buSzPct val="80000"/>
              <a:buFont typeface="Wingdings" pitchFamily="2" charset="2"/>
              <a:buChar char="¨"/>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FF0000"/>
                </a:solidFill>
                <a:latin typeface="Calibri" pitchFamily="34" charset="0"/>
                <a:cs typeface="Arial" charset="0"/>
              </a:rPr>
              <a:t>Learn</a:t>
            </a:r>
            <a:r>
              <a:rPr lang="en-GB" sz="2000">
                <a:solidFill>
                  <a:srgbClr val="000000"/>
                </a:solidFill>
                <a:latin typeface="Calibri" pitchFamily="34" charset="0"/>
                <a:cs typeface="Arial" charset="0"/>
              </a:rPr>
              <a:t> a simple model </a:t>
            </a:r>
            <a:r>
              <a:rPr lang="en-GB" sz="2000">
                <a:solidFill>
                  <a:srgbClr val="FF0000"/>
                </a:solidFill>
                <a:latin typeface="Calibri" pitchFamily="34" charset="0"/>
                <a:cs typeface="Arial" charset="0"/>
              </a:rPr>
              <a:t>or </a:t>
            </a:r>
            <a:r>
              <a:rPr lang="en-GB" sz="2000">
                <a:solidFill>
                  <a:srgbClr val="000000"/>
                </a:solidFill>
                <a:latin typeface="Calibri" pitchFamily="34" charset="0"/>
                <a:cs typeface="Arial" charset="0"/>
              </a:rPr>
              <a:t>several </a:t>
            </a:r>
            <a:r>
              <a:rPr lang="en-GB" sz="2000" u="sng">
                <a:solidFill>
                  <a:srgbClr val="FF0000"/>
                </a:solidFill>
                <a:latin typeface="Calibri" pitchFamily="34" charset="0"/>
                <a:cs typeface="Arial" charset="0"/>
              </a:rPr>
              <a:t>simple</a:t>
            </a:r>
            <a:r>
              <a:rPr lang="en-GB" sz="2000" u="sng">
                <a:solidFill>
                  <a:srgbClr val="000000"/>
                </a:solidFill>
                <a:latin typeface="Calibri" pitchFamily="34" charset="0"/>
                <a:cs typeface="Arial" charset="0"/>
              </a:rPr>
              <a:t> models</a:t>
            </a:r>
          </a:p>
          <a:p>
            <a:pPr marL="819150" lvl="1" indent="-315913" defTabSz="1008063">
              <a:lnSpc>
                <a:spcPct val="80000"/>
              </a:lnSpc>
              <a:spcBef>
                <a:spcPct val="20000"/>
              </a:spcBef>
              <a:buClr>
                <a:srgbClr val="FBA313"/>
              </a:buClr>
              <a:buSzPct val="80000"/>
              <a:buFont typeface="Wingdings" pitchFamily="2" charset="2"/>
              <a:buChar char="¨"/>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FF0000"/>
                </a:solidFill>
                <a:latin typeface="Calibri" pitchFamily="34" charset="0"/>
                <a:cs typeface="Arial" charset="0"/>
              </a:rPr>
              <a:t>Make decisions</a:t>
            </a:r>
            <a:r>
              <a:rPr lang="en-GB" sz="2000">
                <a:solidFill>
                  <a:srgbClr val="000000"/>
                </a:solidFill>
                <a:latin typeface="Calibri" pitchFamily="34" charset="0"/>
                <a:cs typeface="Arial" charset="0"/>
              </a:rPr>
              <a:t> with respect to a </a:t>
            </a:r>
            <a:r>
              <a:rPr lang="en-GB" sz="2000" u="sng">
                <a:solidFill>
                  <a:srgbClr val="FF0000"/>
                </a:solidFill>
                <a:latin typeface="Calibri" pitchFamily="34" charset="0"/>
                <a:cs typeface="Arial" charset="0"/>
              </a:rPr>
              <a:t>complex</a:t>
            </a:r>
            <a:r>
              <a:rPr lang="en-GB" sz="2000" u="sng">
                <a:solidFill>
                  <a:srgbClr val="000000"/>
                </a:solidFill>
                <a:latin typeface="Calibri" pitchFamily="34" charset="0"/>
                <a:cs typeface="Arial" charset="0"/>
              </a:rPr>
              <a:t> model</a:t>
            </a:r>
            <a:r>
              <a:rPr lang="en-GB" sz="2000">
                <a:solidFill>
                  <a:srgbClr val="000000"/>
                </a:solidFill>
                <a:latin typeface="Calibri" pitchFamily="34" charset="0"/>
                <a:cs typeface="Arial" charset="0"/>
              </a:rPr>
              <a:t>                 </a:t>
            </a:r>
            <a:endParaRPr lang="en-GB">
              <a:solidFill>
                <a:srgbClr val="000000"/>
              </a:solidFill>
              <a:latin typeface="Calibri" pitchFamily="34" charset="0"/>
              <a:cs typeface="Arial" charset="0"/>
            </a:endParaRPr>
          </a:p>
        </p:txBody>
      </p:sp>
      <p:sp>
        <p:nvSpPr>
          <p:cNvPr id="1269849" name="Freeform 89"/>
          <p:cNvSpPr>
            <a:spLocks/>
          </p:cNvSpPr>
          <p:nvPr/>
        </p:nvSpPr>
        <p:spPr bwMode="auto">
          <a:xfrm>
            <a:off x="5853113" y="1219200"/>
            <a:ext cx="990600" cy="317500"/>
          </a:xfrm>
          <a:custGeom>
            <a:avLst/>
            <a:gdLst>
              <a:gd name="T0" fmla="*/ 0 w 624"/>
              <a:gd name="T1" fmla="*/ 152 h 200"/>
              <a:gd name="T2" fmla="*/ 288 w 624"/>
              <a:gd name="T3" fmla="*/ 8 h 200"/>
              <a:gd name="T4" fmla="*/ 624 w 624"/>
              <a:gd name="T5" fmla="*/ 200 h 200"/>
            </a:gdLst>
            <a:ahLst/>
            <a:cxnLst>
              <a:cxn ang="0">
                <a:pos x="T0" y="T1"/>
              </a:cxn>
              <a:cxn ang="0">
                <a:pos x="T2" y="T3"/>
              </a:cxn>
              <a:cxn ang="0">
                <a:pos x="T4" y="T5"/>
              </a:cxn>
            </a:cxnLst>
            <a:rect l="0" t="0" r="r" b="b"/>
            <a:pathLst>
              <a:path w="624" h="200">
                <a:moveTo>
                  <a:pt x="0" y="152"/>
                </a:moveTo>
                <a:cubicBezTo>
                  <a:pt x="92" y="76"/>
                  <a:pt x="184" y="0"/>
                  <a:pt x="288" y="8"/>
                </a:cubicBezTo>
                <a:cubicBezTo>
                  <a:pt x="392" y="16"/>
                  <a:pt x="568" y="168"/>
                  <a:pt x="624" y="20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0" name="Freeform 90"/>
          <p:cNvSpPr>
            <a:spLocks/>
          </p:cNvSpPr>
          <p:nvPr/>
        </p:nvSpPr>
        <p:spPr bwMode="auto">
          <a:xfrm>
            <a:off x="5029200" y="1309688"/>
            <a:ext cx="457200" cy="368300"/>
          </a:xfrm>
          <a:custGeom>
            <a:avLst/>
            <a:gdLst>
              <a:gd name="T0" fmla="*/ 0 w 288"/>
              <a:gd name="T1" fmla="*/ 280 h 280"/>
              <a:gd name="T2" fmla="*/ 48 w 288"/>
              <a:gd name="T3" fmla="*/ 40 h 280"/>
              <a:gd name="T4" fmla="*/ 288 w 288"/>
              <a:gd name="T5" fmla="*/ 40 h 280"/>
            </a:gdLst>
            <a:ahLst/>
            <a:cxnLst>
              <a:cxn ang="0">
                <a:pos x="T0" y="T1"/>
              </a:cxn>
              <a:cxn ang="0">
                <a:pos x="T2" y="T3"/>
              </a:cxn>
              <a:cxn ang="0">
                <a:pos x="T4" y="T5"/>
              </a:cxn>
            </a:cxnLst>
            <a:rect l="0" t="0" r="r" b="b"/>
            <a:pathLst>
              <a:path w="288" h="280">
                <a:moveTo>
                  <a:pt x="0" y="280"/>
                </a:moveTo>
                <a:cubicBezTo>
                  <a:pt x="0" y="180"/>
                  <a:pt x="0" y="80"/>
                  <a:pt x="48" y="40"/>
                </a:cubicBezTo>
                <a:cubicBezTo>
                  <a:pt x="96" y="0"/>
                  <a:pt x="248" y="40"/>
                  <a:pt x="288" y="4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1" name="Freeform 91"/>
          <p:cNvSpPr>
            <a:spLocks/>
          </p:cNvSpPr>
          <p:nvPr/>
        </p:nvSpPr>
        <p:spPr bwMode="auto">
          <a:xfrm>
            <a:off x="7743825" y="1428750"/>
            <a:ext cx="457200" cy="304800"/>
          </a:xfrm>
          <a:custGeom>
            <a:avLst/>
            <a:gdLst>
              <a:gd name="T0" fmla="*/ 336 w 336"/>
              <a:gd name="T1" fmla="*/ 0 h 144"/>
              <a:gd name="T2" fmla="*/ 0 w 336"/>
              <a:gd name="T3" fmla="*/ 144 h 144"/>
            </a:gdLst>
            <a:ahLst/>
            <a:cxnLst>
              <a:cxn ang="0">
                <a:pos x="T0" y="T1"/>
              </a:cxn>
              <a:cxn ang="0">
                <a:pos x="T2" y="T3"/>
              </a:cxn>
            </a:cxnLst>
            <a:rect l="0" t="0" r="r" b="b"/>
            <a:pathLst>
              <a:path w="336" h="144">
                <a:moveTo>
                  <a:pt x="336" y="0"/>
                </a:moveTo>
                <a:cubicBezTo>
                  <a:pt x="196" y="60"/>
                  <a:pt x="56" y="120"/>
                  <a:pt x="0" y="144"/>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2" name="Freeform 92"/>
          <p:cNvSpPr>
            <a:spLocks/>
          </p:cNvSpPr>
          <p:nvPr/>
        </p:nvSpPr>
        <p:spPr bwMode="auto">
          <a:xfrm>
            <a:off x="6096000" y="1600200"/>
            <a:ext cx="1447800" cy="152400"/>
          </a:xfrm>
          <a:custGeom>
            <a:avLst/>
            <a:gdLst>
              <a:gd name="T0" fmla="*/ 1056 w 1056"/>
              <a:gd name="T1" fmla="*/ 96 h 96"/>
              <a:gd name="T2" fmla="*/ 192 w 1056"/>
              <a:gd name="T3" fmla="*/ 0 h 96"/>
              <a:gd name="T4" fmla="*/ 0 w 1056"/>
              <a:gd name="T5" fmla="*/ 96 h 96"/>
            </a:gdLst>
            <a:ahLst/>
            <a:cxnLst>
              <a:cxn ang="0">
                <a:pos x="T0" y="T1"/>
              </a:cxn>
              <a:cxn ang="0">
                <a:pos x="T2" y="T3"/>
              </a:cxn>
              <a:cxn ang="0">
                <a:pos x="T4" y="T5"/>
              </a:cxn>
            </a:cxnLst>
            <a:rect l="0" t="0" r="r" b="b"/>
            <a:pathLst>
              <a:path w="1056" h="96">
                <a:moveTo>
                  <a:pt x="1056" y="96"/>
                </a:moveTo>
                <a:cubicBezTo>
                  <a:pt x="712" y="48"/>
                  <a:pt x="368" y="0"/>
                  <a:pt x="192" y="0"/>
                </a:cubicBezTo>
                <a:cubicBezTo>
                  <a:pt x="16" y="0"/>
                  <a:pt x="8" y="48"/>
                  <a:pt x="0" y="96"/>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3" name="Freeform 93"/>
          <p:cNvSpPr>
            <a:spLocks/>
          </p:cNvSpPr>
          <p:nvPr/>
        </p:nvSpPr>
        <p:spPr bwMode="auto">
          <a:xfrm>
            <a:off x="5257800" y="1676400"/>
            <a:ext cx="581025" cy="228600"/>
          </a:xfrm>
          <a:custGeom>
            <a:avLst/>
            <a:gdLst>
              <a:gd name="T0" fmla="*/ 336 w 336"/>
              <a:gd name="T1" fmla="*/ 144 h 144"/>
              <a:gd name="T2" fmla="*/ 192 w 336"/>
              <a:gd name="T3" fmla="*/ 0 h 144"/>
              <a:gd name="T4" fmla="*/ 0 w 336"/>
              <a:gd name="T5" fmla="*/ 144 h 144"/>
            </a:gdLst>
            <a:ahLst/>
            <a:cxnLst>
              <a:cxn ang="0">
                <a:pos x="T0" y="T1"/>
              </a:cxn>
              <a:cxn ang="0">
                <a:pos x="T2" y="T3"/>
              </a:cxn>
              <a:cxn ang="0">
                <a:pos x="T4" y="T5"/>
              </a:cxn>
            </a:cxnLst>
            <a:rect l="0" t="0" r="r" b="b"/>
            <a:pathLst>
              <a:path w="336" h="144">
                <a:moveTo>
                  <a:pt x="336" y="144"/>
                </a:moveTo>
                <a:cubicBezTo>
                  <a:pt x="292" y="72"/>
                  <a:pt x="248" y="0"/>
                  <a:pt x="192" y="0"/>
                </a:cubicBezTo>
                <a:cubicBezTo>
                  <a:pt x="136" y="0"/>
                  <a:pt x="32" y="120"/>
                  <a:pt x="0" y="144"/>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4" name="Rectangle 94"/>
          <p:cNvSpPr>
            <a:spLocks noChangeArrowheads="1"/>
          </p:cNvSpPr>
          <p:nvPr/>
        </p:nvSpPr>
        <p:spPr bwMode="auto">
          <a:xfrm>
            <a:off x="3276600" y="5062538"/>
            <a:ext cx="5715000" cy="650875"/>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000000"/>
                </a:solidFill>
                <a:latin typeface="Arial" charset="0"/>
                <a:cs typeface="Arial" charset="0"/>
              </a:rPr>
              <a:t>Key difference from MLNs</a:t>
            </a:r>
            <a:r>
              <a:rPr lang="en-US" dirty="0">
                <a:solidFill>
                  <a:srgbClr val="000000"/>
                </a:solidFill>
                <a:latin typeface="Arial" charset="0"/>
                <a:cs typeface="Arial" charset="0"/>
              </a:rPr>
              <a:t> which provide a concise definition of a model, but the whole joint one.</a:t>
            </a:r>
          </a:p>
        </p:txBody>
      </p:sp>
      <p:sp>
        <p:nvSpPr>
          <p:cNvPr id="3" name="Slide Number Placeholder 2"/>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23</a:t>
            </a:fld>
            <a:endParaRPr lang="en-US" altLang="zh-TW">
              <a:solidFill>
                <a:srgbClr val="000000"/>
              </a:solidFill>
            </a:endParaRPr>
          </a:p>
        </p:txBody>
      </p:sp>
    </p:spTree>
    <p:extLst>
      <p:ext uri="{BB962C8B-B14F-4D97-AF65-F5344CB8AC3E}">
        <p14:creationId xmlns:p14="http://schemas.microsoft.com/office/powerpoint/2010/main" val="8390377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7"/>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1269845"/>
                                        </p:tgtEl>
                                        <p:attrNameLst>
                                          <p:attrName>style.visibility</p:attrName>
                                        </p:attrNameLst>
                                      </p:cBhvr>
                                      <p:to>
                                        <p:strVal val="visible"/>
                                      </p:to>
                                    </p:set>
                                    <p:animEffect transition="in" filter="box(in)">
                                      <p:cBhvr>
                                        <p:cTn id="9" dur="2000"/>
                                        <p:tgtEl>
                                          <p:spTgt spid="1269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69762">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69762">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69762">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69762">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69762">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6976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698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698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698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698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69853"/>
                                        </p:tgtEl>
                                        <p:attrNameLst>
                                          <p:attrName>style.visibility</p:attrName>
                                        </p:attrNameLst>
                                      </p:cBhvr>
                                      <p:to>
                                        <p:strVal val="visible"/>
                                      </p:to>
                                    </p:set>
                                  </p:childTnLst>
                                </p:cTn>
                              </p:par>
                              <p:par>
                                <p:cTn id="36" presetID="4" presetClass="entr" presetSubtype="16" fill="hold" grpId="0" nodeType="withEffect">
                                  <p:stCondLst>
                                    <p:cond delay="0"/>
                                  </p:stCondLst>
                                  <p:childTnLst>
                                    <p:set>
                                      <p:cBhvr>
                                        <p:cTn id="37" dur="1" fill="hold">
                                          <p:stCondLst>
                                            <p:cond delay="0"/>
                                          </p:stCondLst>
                                        </p:cTn>
                                        <p:tgtEl>
                                          <p:spTgt spid="1269846"/>
                                        </p:tgtEl>
                                        <p:attrNameLst>
                                          <p:attrName>style.visibility</p:attrName>
                                        </p:attrNameLst>
                                      </p:cBhvr>
                                      <p:to>
                                        <p:strVal val="visible"/>
                                      </p:to>
                                    </p:set>
                                    <p:animEffect transition="in" filter="box(in)">
                                      <p:cBhvr>
                                        <p:cTn id="38" dur="2000"/>
                                        <p:tgtEl>
                                          <p:spTgt spid="12698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6984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69848">
                                            <p:txEl>
                                              <p:pRg st="0" end="0"/>
                                            </p:txEl>
                                          </p:spTgt>
                                        </p:tgtEl>
                                        <p:attrNameLst>
                                          <p:attrName>style.visibility</p:attrName>
                                        </p:attrNameLst>
                                      </p:cBhvr>
                                      <p:to>
                                        <p:strVal val="visible"/>
                                      </p:to>
                                    </p:set>
                                    <p:animEffect transition="in" filter="blinds(horizontal)">
                                      <p:cBhvr>
                                        <p:cTn id="47" dur="1000"/>
                                        <p:tgtEl>
                                          <p:spTgt spid="126984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269848">
                                            <p:txEl>
                                              <p:pRg st="1" end="1"/>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269848">
                                            <p:txEl>
                                              <p:pRg st="2" end="2"/>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69848">
                                            <p:txEl>
                                              <p:pRg st="3" end="3"/>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269854"/>
                                        </p:tgtEl>
                                        <p:attrNameLst>
                                          <p:attrName>style.visibility</p:attrName>
                                        </p:attrNameLst>
                                      </p:cBhvr>
                                      <p:to>
                                        <p:strVal val="visible"/>
                                      </p:to>
                                    </p:set>
                                    <p:animEffect transition="in" filter="wipe(right)">
                                      <p:cBhvr>
                                        <p:cTn id="60" dur="1000"/>
                                        <p:tgtEl>
                                          <p:spTgt spid="126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2" grpId="0" build="p" animBg="1"/>
      <p:bldP spid="1269845" grpId="0"/>
      <p:bldP spid="1269846" grpId="0"/>
      <p:bldP spid="1269847" grpId="0" animBg="1"/>
      <p:bldP spid="1269848" grpId="0" build="allAtOnce"/>
      <p:bldP spid="1269849" grpId="0" animBg="1"/>
      <p:bldP spid="1269850" grpId="0" animBg="1"/>
      <p:bldP spid="1269851" grpId="0" animBg="1"/>
      <p:bldP spid="1269852" grpId="0" animBg="1"/>
      <p:bldP spid="1269853" grpId="0" animBg="1"/>
      <p:bldP spid="12698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8" name="Rectangle 4"/>
          <p:cNvSpPr>
            <a:spLocks noGrp="1" noChangeArrowheads="1"/>
          </p:cNvSpPr>
          <p:nvPr>
            <p:ph type="body" idx="1"/>
          </p:nvPr>
        </p:nvSpPr>
        <p:spPr>
          <a:xfrm>
            <a:off x="457200" y="811213"/>
            <a:ext cx="8458200" cy="4953000"/>
          </a:xfrm>
        </p:spPr>
        <p:txBody>
          <a:bodyPr/>
          <a:lstStyle/>
          <a:p>
            <a:pPr eaLnBrk="1" hangingPunct="1">
              <a:defRPr/>
            </a:pPr>
            <a:endParaRPr lang="en-US" dirty="0" smtClean="0"/>
          </a:p>
          <a:p>
            <a:pPr eaLnBrk="1" hangingPunct="1">
              <a:defRPr/>
            </a:pPr>
            <a:r>
              <a:rPr lang="en-US" dirty="0" smtClean="0"/>
              <a:t>Constrained Conditional Models – </a:t>
            </a:r>
            <a:r>
              <a:rPr lang="en-US" dirty="0" smtClean="0">
                <a:solidFill>
                  <a:srgbClr val="0033CC"/>
                </a:solidFill>
              </a:rPr>
              <a:t>ILP formulations</a:t>
            </a:r>
            <a:r>
              <a:rPr lang="en-US" dirty="0" smtClean="0"/>
              <a:t> – have been shown useful in the context of many NLP problems</a:t>
            </a:r>
          </a:p>
          <a:p>
            <a:pPr eaLnBrk="1" hangingPunct="1">
              <a:defRPr/>
            </a:pPr>
            <a:r>
              <a:rPr lang="en-US" sz="1800" dirty="0" smtClean="0">
                <a:solidFill>
                  <a:srgbClr val="0033CC"/>
                </a:solidFill>
              </a:rPr>
              <a:t>[Roth&amp;Yih, 04,07: </a:t>
            </a:r>
            <a:r>
              <a:rPr lang="en-US" sz="1800" dirty="0" smtClean="0"/>
              <a:t>Entities and Relations</a:t>
            </a:r>
            <a:r>
              <a:rPr lang="en-US" sz="1800" dirty="0" smtClean="0">
                <a:solidFill>
                  <a:srgbClr val="0033CC"/>
                </a:solidFill>
              </a:rPr>
              <a:t>; Punyakanok et. al: </a:t>
            </a:r>
            <a:r>
              <a:rPr lang="en-US" sz="1800" dirty="0" smtClean="0"/>
              <a:t>SRL</a:t>
            </a:r>
            <a:r>
              <a:rPr lang="en-US" sz="1800" dirty="0" smtClean="0">
                <a:solidFill>
                  <a:srgbClr val="0033CC"/>
                </a:solidFill>
              </a:rPr>
              <a:t>  …]</a:t>
            </a:r>
          </a:p>
          <a:p>
            <a:pPr lvl="1" eaLnBrk="1" hangingPunct="1">
              <a:lnSpc>
                <a:spcPct val="88000"/>
              </a:lnSpc>
              <a:defRPr/>
            </a:pPr>
            <a:r>
              <a:rPr lang="en-US" dirty="0" smtClean="0">
                <a:solidFill>
                  <a:srgbClr val="FF0000"/>
                </a:solidFill>
              </a:rPr>
              <a:t>Summarization; Co-reference; Information &amp; Relation Extraction; Event Identifications; Transliteration</a:t>
            </a:r>
            <a:r>
              <a:rPr lang="en-US" dirty="0">
                <a:solidFill>
                  <a:srgbClr val="FF0000"/>
                </a:solidFill>
              </a:rPr>
              <a:t>;</a:t>
            </a:r>
            <a:r>
              <a:rPr lang="en-US" dirty="0" smtClean="0">
                <a:solidFill>
                  <a:srgbClr val="FF0000"/>
                </a:solidFill>
              </a:rPr>
              <a:t> Textual Entailment; Knowledge Acquisition; Sentiments; Temporal Reasoning, Dependency Parsing,…</a:t>
            </a:r>
          </a:p>
          <a:p>
            <a:pPr eaLnBrk="1" hangingPunct="1">
              <a:lnSpc>
                <a:spcPct val="88000"/>
              </a:lnSpc>
              <a:defRPr/>
            </a:pPr>
            <a:r>
              <a:rPr lang="en-US" dirty="0" smtClean="0"/>
              <a:t>Some theoretical work on training paradigms </a:t>
            </a:r>
            <a:r>
              <a:rPr lang="en-US" sz="1800" dirty="0" smtClean="0">
                <a:solidFill>
                  <a:srgbClr val="0033CC"/>
                </a:solidFill>
              </a:rPr>
              <a:t>[Punyakanok et. al., 05 more; Constraints Driven Learning, PR, Constrained EM…] </a:t>
            </a:r>
          </a:p>
          <a:p>
            <a:pPr eaLnBrk="1" hangingPunct="1">
              <a:lnSpc>
                <a:spcPct val="88000"/>
              </a:lnSpc>
              <a:defRPr/>
            </a:pPr>
            <a:r>
              <a:rPr lang="en-US" dirty="0" smtClean="0"/>
              <a:t>Some work on Inference, mostly approximations, bringing back ideas on </a:t>
            </a:r>
            <a:r>
              <a:rPr lang="en-US" dirty="0" err="1" smtClean="0"/>
              <a:t>Lagrangian</a:t>
            </a:r>
            <a:r>
              <a:rPr lang="en-US" dirty="0" smtClean="0"/>
              <a:t> relaxation, etc. </a:t>
            </a:r>
            <a:endParaRPr lang="en-US" sz="1400" b="1" dirty="0" smtClean="0">
              <a:solidFill>
                <a:srgbClr val="0033CC"/>
              </a:solidFill>
              <a:latin typeface="Arial" charset="0"/>
            </a:endParaRPr>
          </a:p>
          <a:p>
            <a:pPr lvl="1" eaLnBrk="1" hangingPunct="1">
              <a:lnSpc>
                <a:spcPct val="88000"/>
              </a:lnSpc>
              <a:defRPr/>
            </a:pPr>
            <a:endParaRPr lang="en-US" sz="1400" b="1" dirty="0" smtClean="0">
              <a:solidFill>
                <a:srgbClr val="0033CC"/>
              </a:solidFill>
              <a:latin typeface="Arial" charset="0"/>
            </a:endParaRPr>
          </a:p>
          <a:p>
            <a:pPr eaLnBrk="1" hangingPunct="1">
              <a:lnSpc>
                <a:spcPct val="88000"/>
              </a:lnSpc>
              <a:defRPr/>
            </a:pPr>
            <a:r>
              <a:rPr lang="en-US" dirty="0" smtClean="0"/>
              <a:t>We will present some recent work on learning and inference in this context.</a:t>
            </a:r>
            <a:endParaRPr lang="en-US" dirty="0" smtClean="0">
              <a:solidFill>
                <a:srgbClr val="FF0000"/>
              </a:solidFill>
            </a:endParaRP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r>
              <a:rPr lang="en-US" altLang="zh-TW" sz="2000" b="1" dirty="0" smtClean="0">
                <a:ea typeface="Arial Unicode MS" pitchFamily="34" charset="-128"/>
                <a:cs typeface="Arial Unicode MS" pitchFamily="34" charset="-128"/>
              </a:rPr>
              <a:t>Summary of work </a:t>
            </a:r>
            <a:r>
              <a:rPr lang="en-US" altLang="zh-TW" sz="2000" b="1" dirty="0">
                <a:ea typeface="Arial Unicode MS" pitchFamily="34" charset="-128"/>
                <a:cs typeface="Arial Unicode MS" pitchFamily="34" charset="-128"/>
              </a:rPr>
              <a:t>&amp;</a:t>
            </a:r>
            <a:r>
              <a:rPr lang="en-US" altLang="zh-TW" sz="2000" b="1" dirty="0" smtClean="0">
                <a:ea typeface="Arial Unicode MS" pitchFamily="34" charset="-128"/>
                <a:cs typeface="Arial Unicode MS" pitchFamily="34" charset="-128"/>
              </a:rPr>
              <a:t> a bibliography: </a:t>
            </a:r>
            <a:r>
              <a:rPr lang="en-US" altLang="zh-TW" sz="2000" b="1" dirty="0" smtClean="0">
                <a:ea typeface="Arial Unicode MS" pitchFamily="34" charset="-128"/>
                <a:cs typeface="Arial Unicode MS" pitchFamily="34" charset="-128"/>
                <a:hlinkClick r:id="rId2"/>
              </a:rPr>
              <a:t>http://L2R.cs.uiuc.edu/tutorials.html</a:t>
            </a:r>
            <a:endParaRPr lang="en-US" altLang="zh-TW" sz="2000" b="1" dirty="0" smtClean="0">
              <a:ea typeface="Arial Unicode MS" pitchFamily="34" charset="-128"/>
              <a:cs typeface="Arial Unicode MS" pitchFamily="34" charset="-128"/>
            </a:endParaRPr>
          </a:p>
          <a:p>
            <a:pPr marL="0" indent="0" eaLnBrk="1" hangingPunct="1">
              <a:lnSpc>
                <a:spcPct val="88000"/>
              </a:lnSpc>
              <a:buFont typeface="Wingdings" pitchFamily="2" charset="2"/>
              <a:buNone/>
              <a:defRPr/>
            </a:pPr>
            <a:r>
              <a:rPr lang="en-US" altLang="zh-TW" sz="1800" b="1" dirty="0" smtClean="0">
                <a:latin typeface="Arial" charset="0"/>
                <a:ea typeface="Arial Unicode MS" pitchFamily="34" charset="-128"/>
                <a:cs typeface="Arial Unicode MS" pitchFamily="34" charset="-128"/>
              </a:rPr>
              <a:t> </a:t>
            </a:r>
            <a:endParaRPr lang="en-US" altLang="zh-TW" sz="2000" b="1" dirty="0" smtClean="0">
              <a:ea typeface="Arial Unicode MS" pitchFamily="34" charset="-128"/>
              <a:cs typeface="Arial Unicode MS" pitchFamily="34" charset="-128"/>
            </a:endParaRPr>
          </a:p>
          <a:p>
            <a:pPr eaLnBrk="1" hangingPunct="1">
              <a:defRPr/>
            </a:pPr>
            <a:endParaRPr lang="en-US" altLang="zh-TW" dirty="0" smtClean="0">
              <a:ea typeface="Arial Unicode MS" pitchFamily="34" charset="-128"/>
              <a:cs typeface="Arial Unicode MS" pitchFamily="34" charset="-128"/>
            </a:endParaRPr>
          </a:p>
          <a:p>
            <a:pPr eaLnBrk="1" hangingPunct="1">
              <a:defRPr/>
            </a:pPr>
            <a:endParaRPr lang="en-US" altLang="zh-TW" b="1" dirty="0" smtClean="0">
              <a:ea typeface="Arial Unicode MS" pitchFamily="34" charset="-128"/>
              <a:cs typeface="Arial Unicode MS" pitchFamily="34" charset="-128"/>
            </a:endParaRPr>
          </a:p>
        </p:txBody>
      </p:sp>
      <p:sp>
        <p:nvSpPr>
          <p:cNvPr id="72708" name="Rectangle 3"/>
          <p:cNvSpPr>
            <a:spLocks noGrp="1" noChangeArrowheads="1"/>
          </p:cNvSpPr>
          <p:nvPr>
            <p:ph type="title"/>
          </p:nvPr>
        </p:nvSpPr>
        <p:spPr>
          <a:xfrm>
            <a:off x="152400" y="533400"/>
            <a:ext cx="8229600" cy="533400"/>
          </a:xfrm>
        </p:spPr>
        <p:txBody>
          <a:bodyPr/>
          <a:lstStyle/>
          <a:p>
            <a:pPr eaLnBrk="1" hangingPunct="1"/>
            <a:r>
              <a:rPr lang="en-US" dirty="0" smtClean="0"/>
              <a:t>Constrained Conditional Models—Before a Summary</a:t>
            </a:r>
            <a:endParaRPr lang="en-US" dirty="0" smtClean="0">
              <a:solidFill>
                <a:schemeClr val="tx1"/>
              </a:solidFill>
            </a:endParaRPr>
          </a:p>
        </p:txBody>
      </p:sp>
      <p:sp>
        <p:nvSpPr>
          <p:cNvPr id="2" name="Slide Number Placeholder 1"/>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24</a:t>
            </a:fld>
            <a:endParaRPr lang="en-US" altLang="zh-TW">
              <a:solidFill>
                <a:srgbClr val="000000"/>
              </a:solidFill>
            </a:endParaRPr>
          </a:p>
        </p:txBody>
      </p:sp>
    </p:spTree>
    <p:extLst>
      <p:ext uri="{BB962C8B-B14F-4D97-AF65-F5344CB8AC3E}">
        <p14:creationId xmlns:p14="http://schemas.microsoft.com/office/powerpoint/2010/main" val="365652719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534400" cy="5181600"/>
          </a:xfrm>
        </p:spPr>
        <p:txBody>
          <a:bodyPr/>
          <a:lstStyle/>
          <a:p>
            <a:pPr eaLnBrk="1" hangingPunct="1">
              <a:lnSpc>
                <a:spcPct val="90000"/>
              </a:lnSpc>
            </a:pPr>
            <a:r>
              <a:rPr lang="en-US" dirty="0" smtClean="0"/>
              <a:t>Background: NL Structure with Constrained Conditional Models</a:t>
            </a:r>
          </a:p>
          <a:p>
            <a:pPr lvl="1" eaLnBrk="1" hangingPunct="1">
              <a:lnSpc>
                <a:spcPct val="90000"/>
              </a:lnSpc>
            </a:pPr>
            <a:r>
              <a:rPr lang="en-US" dirty="0" smtClean="0"/>
              <a:t>Global Inference with expressive structural constraints in NLP</a:t>
            </a:r>
          </a:p>
          <a:p>
            <a:pPr eaLnBrk="1" hangingPunct="1">
              <a:lnSpc>
                <a:spcPct val="90000"/>
              </a:lnSpc>
            </a:pPr>
            <a:endParaRPr lang="en-US" dirty="0" smtClean="0"/>
          </a:p>
          <a:p>
            <a:pPr eaLnBrk="1" hangingPunct="1">
              <a:lnSpc>
                <a:spcPct val="90000"/>
              </a:lnSpc>
            </a:pPr>
            <a:r>
              <a:rPr lang="en-US" dirty="0" smtClean="0">
                <a:solidFill>
                  <a:srgbClr val="FF0000"/>
                </a:solidFill>
              </a:rPr>
              <a:t>Constraints Driven Learning </a:t>
            </a:r>
          </a:p>
          <a:p>
            <a:pPr lvl="1" eaLnBrk="1" hangingPunct="1">
              <a:lnSpc>
                <a:spcPct val="90000"/>
              </a:lnSpc>
            </a:pPr>
            <a:r>
              <a:rPr lang="en-US" dirty="0" smtClean="0"/>
              <a:t>Training Paradigms for latent structure </a:t>
            </a:r>
          </a:p>
          <a:p>
            <a:pPr lvl="1" eaLnBrk="1" hangingPunct="1">
              <a:lnSpc>
                <a:spcPct val="90000"/>
              </a:lnSpc>
            </a:pPr>
            <a:r>
              <a:rPr lang="en-US" dirty="0" smtClean="0"/>
              <a:t>Constraints Driven Learning (CoDL)</a:t>
            </a:r>
          </a:p>
          <a:p>
            <a:pPr lvl="1" eaLnBrk="1" hangingPunct="1">
              <a:lnSpc>
                <a:spcPct val="90000"/>
              </a:lnSpc>
            </a:pPr>
            <a:r>
              <a:rPr lang="en-US" dirty="0" smtClean="0"/>
              <a:t>Unified (Constrained) Expectation Maximization</a:t>
            </a:r>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ILP Inference</a:t>
            </a:r>
          </a:p>
          <a:p>
            <a:pPr lvl="1" eaLnBrk="1" hangingPunct="1">
              <a:lnSpc>
                <a:spcPct val="90000"/>
              </a:lnSpc>
            </a:pPr>
            <a:r>
              <a:rPr lang="en-US" dirty="0" smtClean="0"/>
              <a:t>Exploiting Previous Inference Results</a:t>
            </a:r>
          </a:p>
        </p:txBody>
      </p:sp>
      <p:sp>
        <p:nvSpPr>
          <p:cNvPr id="2" name="Slide Number Placeholder 1"/>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25</a:t>
            </a:fld>
            <a:endParaRPr lang="en-US" altLang="zh-TW">
              <a:solidFill>
                <a:srgbClr val="000000"/>
              </a:solidFill>
            </a:endParaRPr>
          </a:p>
        </p:txBody>
      </p:sp>
    </p:spTree>
    <p:extLst>
      <p:ext uri="{BB962C8B-B14F-4D97-AF65-F5344CB8AC3E}">
        <p14:creationId xmlns:p14="http://schemas.microsoft.com/office/powerpoint/2010/main" val="848538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333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Constrained Conditional Models (aka ILP Inference)</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solve?</a:t>
            </a:r>
          </a:p>
          <a:p>
            <a:pPr eaLnBrk="1" hangingPunct="1">
              <a:spcBef>
                <a:spcPct val="50000"/>
              </a:spcBef>
            </a:pPr>
            <a:r>
              <a:rPr lang="en-US" sz="2000">
                <a:latin typeface="Calibri" pitchFamily="34" charset="0"/>
              </a:rPr>
              <a:t>This is an Integer Linear Program</a:t>
            </a:r>
          </a:p>
          <a:p>
            <a:pPr eaLnBrk="1" hangingPunct="1">
              <a:spcBef>
                <a:spcPct val="50000"/>
              </a:spcBef>
            </a:pPr>
            <a:r>
              <a:rPr lang="en-US" sz="2000">
                <a:latin typeface="Calibri" pitchFamily="34" charset="0"/>
              </a:rPr>
              <a:t>Solving using ILP packages gives an  exact solution. </a:t>
            </a:r>
          </a:p>
          <a:p>
            <a:pPr eaLnBrk="1" hangingPunct="1">
              <a:spcBef>
                <a:spcPct val="50000"/>
              </a:spcBef>
            </a:pPr>
            <a:r>
              <a:rPr lang="en-US">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Penalty for violating</a:t>
              </a:r>
            </a:p>
            <a:p>
              <a:r>
                <a:rPr lang="en-US"/>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How far y is from </a:t>
              </a:r>
            </a:p>
            <a:p>
              <a:r>
                <a:rPr lang="en-US"/>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train?</a:t>
            </a:r>
          </a:p>
          <a:p>
            <a:pPr eaLnBrk="1" hangingPunct="1">
              <a:spcBef>
                <a:spcPct val="50000"/>
              </a:spcBef>
            </a:pPr>
            <a:r>
              <a:rPr lang="en-US" sz="2000" b="1">
                <a:latin typeface="Calibri" pitchFamily="34" charset="0"/>
              </a:rPr>
              <a:t>Training</a:t>
            </a:r>
            <a:r>
              <a:rPr lang="en-US" sz="2000">
                <a:latin typeface="Calibri" pitchFamily="34" charset="0"/>
              </a:rPr>
              <a:t> is learning the objective function</a:t>
            </a:r>
          </a:p>
          <a:p>
            <a:pPr eaLnBrk="1" hangingPunct="1">
              <a:spcBef>
                <a:spcPct val="50000"/>
              </a:spcBef>
            </a:pPr>
            <a:r>
              <a:rPr lang="en-US" sz="2000">
                <a:latin typeface="Calibri" pitchFamily="34" charset="0"/>
              </a:rPr>
              <a:t>Decouple? Decompose?</a:t>
            </a:r>
          </a:p>
          <a:p>
            <a:pPr eaLnBrk="1" hangingPunct="1">
              <a:spcBef>
                <a:spcPct val="50000"/>
              </a:spcBef>
            </a:pPr>
            <a:r>
              <a:rPr lang="en-US" sz="2000">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3" name="Right Arrow 2"/>
          <p:cNvSpPr/>
          <p:nvPr/>
        </p:nvSpPr>
        <p:spPr>
          <a:xfrm rot="7630127">
            <a:off x="8244090" y="3383365"/>
            <a:ext cx="762000" cy="533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26</a:t>
            </a:fld>
            <a:endParaRPr lang="en-US" altLang="zh-TW"/>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Grp="1" noChangeArrowheads="1"/>
          </p:cNvSpPr>
          <p:nvPr>
            <p:ph type="body" idx="1"/>
          </p:nvPr>
        </p:nvSpPr>
        <p:spPr>
          <a:xfrm>
            <a:off x="228600" y="2771775"/>
            <a:ext cx="8458200" cy="4114800"/>
          </a:xfrm>
          <a:noFill/>
        </p:spPr>
        <p:txBody>
          <a:bodyPr/>
          <a:lstStyle/>
          <a:p>
            <a:pPr marL="514350" indent="-457200">
              <a:lnSpc>
                <a:spcPct val="90000"/>
              </a:lnSpc>
            </a:pPr>
            <a:r>
              <a:rPr lang="en-US" sz="2200" dirty="0" smtClean="0"/>
              <a:t>Training:</a:t>
            </a:r>
          </a:p>
          <a:p>
            <a:pPr marL="914400" lvl="1" indent="-457200">
              <a:lnSpc>
                <a:spcPct val="90000"/>
              </a:lnSpc>
            </a:pPr>
            <a:r>
              <a:rPr lang="en-US" sz="1800" dirty="0" smtClean="0"/>
              <a:t>Independently of the constraints (L+I)</a:t>
            </a:r>
          </a:p>
          <a:p>
            <a:pPr marL="914400" lvl="1" indent="-457200">
              <a:lnSpc>
                <a:spcPct val="90000"/>
              </a:lnSpc>
            </a:pPr>
            <a:r>
              <a:rPr lang="en-US" sz="1800" dirty="0" smtClean="0"/>
              <a:t>Jointly, in the presence of the constraints (IBT)</a:t>
            </a:r>
          </a:p>
          <a:p>
            <a:pPr marL="914400" lvl="1" indent="-457200">
              <a:lnSpc>
                <a:spcPct val="90000"/>
              </a:lnSpc>
            </a:pPr>
            <a:r>
              <a:rPr lang="en-US" sz="1800" dirty="0" smtClean="0"/>
              <a:t>Decomposed to simpler models</a:t>
            </a:r>
          </a:p>
          <a:p>
            <a:pPr marL="514350" indent="-457200">
              <a:lnSpc>
                <a:spcPct val="90000"/>
              </a:lnSpc>
            </a:pPr>
            <a:r>
              <a:rPr lang="en-US" sz="2200" dirty="0" smtClean="0"/>
              <a:t>There has been a lot of work, theoretical and experimental, on these issues, starting with [</a:t>
            </a:r>
            <a:r>
              <a:rPr lang="en-US" sz="2200" dirty="0" smtClean="0">
                <a:solidFill>
                  <a:srgbClr val="FF0000"/>
                </a:solidFill>
              </a:rPr>
              <a:t>Punyakanok et. al IJCAI’05]</a:t>
            </a:r>
          </a:p>
          <a:p>
            <a:pPr marL="514350" indent="-457200">
              <a:lnSpc>
                <a:spcPct val="90000"/>
              </a:lnSpc>
            </a:pPr>
            <a:r>
              <a:rPr lang="en-US" sz="2200" dirty="0" smtClean="0">
                <a:solidFill>
                  <a:srgbClr val="FF0000"/>
                </a:solidFill>
              </a:rPr>
              <a:t>Not surprisingly, decomposition is good.</a:t>
            </a:r>
          </a:p>
          <a:p>
            <a:pPr marL="914400" lvl="1" indent="-457200">
              <a:lnSpc>
                <a:spcPct val="90000"/>
              </a:lnSpc>
            </a:pPr>
            <a:r>
              <a:rPr lang="en-US" sz="1800" dirty="0" smtClean="0"/>
              <a:t>See a summary in </a:t>
            </a:r>
            <a:r>
              <a:rPr lang="en-US" sz="1800" dirty="0" smtClean="0">
                <a:solidFill>
                  <a:srgbClr val="FF0000"/>
                </a:solidFill>
              </a:rPr>
              <a:t>[Chang et. al. Machine Learning Journal 2012]</a:t>
            </a:r>
          </a:p>
          <a:p>
            <a:pPr marL="514350" indent="-457200">
              <a:lnSpc>
                <a:spcPct val="90000"/>
              </a:lnSpc>
            </a:pPr>
            <a:r>
              <a:rPr lang="en-US" sz="2200" dirty="0" smtClean="0"/>
              <a:t>There has been a lot of work on exploiting CCMs in learning structures with indirect supervision </a:t>
            </a:r>
            <a:r>
              <a:rPr lang="en-US" sz="2000" dirty="0" smtClean="0">
                <a:solidFill>
                  <a:srgbClr val="FF0000"/>
                </a:solidFill>
              </a:rPr>
              <a:t>[Chang et. al, NAACL’10, ICML’10]</a:t>
            </a:r>
            <a:endParaRPr lang="en-US" sz="2200" dirty="0" smtClean="0">
              <a:solidFill>
                <a:srgbClr val="FF0000"/>
              </a:solidFill>
            </a:endParaRPr>
          </a:p>
          <a:p>
            <a:pPr marL="514350" indent="-457200">
              <a:lnSpc>
                <a:spcPct val="90000"/>
              </a:lnSpc>
            </a:pPr>
            <a:r>
              <a:rPr lang="en-US" sz="2200" dirty="0" smtClean="0"/>
              <a:t>Some recent work: [</a:t>
            </a:r>
            <a:r>
              <a:rPr lang="en-US" sz="2200" dirty="0" smtClean="0">
                <a:solidFill>
                  <a:srgbClr val="FF0000"/>
                </a:solidFill>
              </a:rPr>
              <a:t>Samdani et. al ICML’12]</a:t>
            </a:r>
            <a:endParaRPr lang="en-US" sz="1800" dirty="0" smtClean="0"/>
          </a:p>
          <a:p>
            <a:pPr marL="914400" lvl="1" indent="-457200">
              <a:lnSpc>
                <a:spcPct val="90000"/>
              </a:lnSpc>
            </a:pPr>
            <a:endParaRPr lang="en-US" sz="1800" dirty="0" smtClean="0"/>
          </a:p>
        </p:txBody>
      </p:sp>
      <p:sp>
        <p:nvSpPr>
          <p:cNvPr id="140290" name="AutoShape 2"/>
          <p:cNvSpPr>
            <a:spLocks noChangeArrowheads="1"/>
          </p:cNvSpPr>
          <p:nvPr/>
        </p:nvSpPr>
        <p:spPr bwMode="auto">
          <a:xfrm>
            <a:off x="1676400" y="889000"/>
            <a:ext cx="2819400" cy="304800"/>
          </a:xfrm>
          <a:prstGeom prst="wedgeRectCallout">
            <a:avLst>
              <a:gd name="adj1" fmla="val 27986"/>
              <a:gd name="adj2" fmla="val 210940"/>
            </a:avLst>
          </a:prstGeom>
          <a:solidFill>
            <a:srgbClr val="FFFF66"/>
          </a:solidFill>
          <a:ln w="9525">
            <a:solidFill>
              <a:schemeClr val="tx1"/>
            </a:solidFill>
            <a:miter lim="800000"/>
            <a:headEnd/>
            <a:tailEnd/>
          </a:ln>
        </p:spPr>
        <p:txBody>
          <a:bodyPr/>
          <a:lstStyle/>
          <a:p>
            <a:pPr algn="ctr"/>
            <a:r>
              <a:rPr lang="en-US" b="1">
                <a:solidFill>
                  <a:srgbClr val="0033CC"/>
                </a:solidFill>
              </a:rPr>
              <a:t>Decompose Model</a:t>
            </a:r>
          </a:p>
        </p:txBody>
      </p:sp>
      <p:sp>
        <p:nvSpPr>
          <p:cNvPr id="7172" name="Rectangle 3"/>
          <p:cNvSpPr>
            <a:spLocks noGrp="1" noChangeArrowheads="1"/>
          </p:cNvSpPr>
          <p:nvPr>
            <p:ph type="title"/>
          </p:nvPr>
        </p:nvSpPr>
        <p:spPr>
          <a:xfrm>
            <a:off x="457200" y="312738"/>
            <a:ext cx="7916863" cy="677862"/>
          </a:xfrm>
        </p:spPr>
        <p:txBody>
          <a:bodyPr/>
          <a:lstStyle/>
          <a:p>
            <a:r>
              <a:rPr lang="en-US" altLang="zh-TW" smtClean="0">
                <a:solidFill>
                  <a:srgbClr val="0033CC"/>
                </a:solidFill>
                <a:ea typeface="Arial Unicode MS" pitchFamily="34" charset="-128"/>
                <a:cs typeface="Arial Unicode MS" pitchFamily="34" charset="-128"/>
              </a:rPr>
              <a:t>Training</a:t>
            </a:r>
            <a:r>
              <a:rPr lang="en-US" altLang="zh-TW" smtClean="0">
                <a:ea typeface="Arial Unicode MS" pitchFamily="34" charset="-128"/>
                <a:cs typeface="Arial Unicode MS" pitchFamily="34" charset="-128"/>
              </a:rPr>
              <a:t> Constrained Conditional Models </a:t>
            </a:r>
          </a:p>
        </p:txBody>
      </p:sp>
      <p:sp>
        <p:nvSpPr>
          <p:cNvPr id="140292" name="Rectangle 4"/>
          <p:cNvSpPr>
            <a:spLocks noChangeArrowheads="1"/>
          </p:cNvSpPr>
          <p:nvPr/>
        </p:nvSpPr>
        <p:spPr bwMode="auto">
          <a:xfrm>
            <a:off x="533400" y="11430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409700"/>
            <a:ext cx="5305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Line 7"/>
          <p:cNvSpPr>
            <a:spLocks noChangeShapeType="1"/>
          </p:cNvSpPr>
          <p:nvPr/>
        </p:nvSpPr>
        <p:spPr bwMode="auto">
          <a:xfrm>
            <a:off x="3048000" y="1666875"/>
            <a:ext cx="16764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6" name="Line 8"/>
          <p:cNvSpPr>
            <a:spLocks noChangeShapeType="1"/>
          </p:cNvSpPr>
          <p:nvPr/>
        </p:nvSpPr>
        <p:spPr bwMode="auto">
          <a:xfrm>
            <a:off x="3048000" y="2514600"/>
            <a:ext cx="4191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97" name="AutoShape 9"/>
          <p:cNvSpPr>
            <a:spLocks noChangeArrowheads="1"/>
          </p:cNvSpPr>
          <p:nvPr/>
        </p:nvSpPr>
        <p:spPr bwMode="auto">
          <a:xfrm>
            <a:off x="4648200" y="2743200"/>
            <a:ext cx="4343400" cy="381000"/>
          </a:xfrm>
          <a:prstGeom prst="wedgeRectCallout">
            <a:avLst>
              <a:gd name="adj1" fmla="val -34065"/>
              <a:gd name="adj2" fmla="val -108333"/>
            </a:avLst>
          </a:prstGeom>
          <a:solidFill>
            <a:srgbClr val="FFFF66"/>
          </a:solidFill>
          <a:ln w="9525">
            <a:solidFill>
              <a:schemeClr val="tx1"/>
            </a:solidFill>
            <a:miter lim="800000"/>
            <a:headEnd/>
            <a:tailEnd/>
          </a:ln>
        </p:spPr>
        <p:txBody>
          <a:bodyPr/>
          <a:lstStyle/>
          <a:p>
            <a:pPr algn="ctr"/>
            <a:r>
              <a:rPr lang="en-US" b="1">
                <a:solidFill>
                  <a:srgbClr val="FF0000"/>
                </a:solidFill>
              </a:rPr>
              <a:t>Decompose Model from constraints</a:t>
            </a:r>
          </a:p>
        </p:txBody>
      </p:sp>
      <p:sp>
        <p:nvSpPr>
          <p:cNvPr id="140298" name="Line 10"/>
          <p:cNvSpPr>
            <a:spLocks noChangeShapeType="1"/>
          </p:cNvSpPr>
          <p:nvPr/>
        </p:nvSpPr>
        <p:spPr bwMode="auto">
          <a:xfrm flipV="1">
            <a:off x="5410200" y="2057400"/>
            <a:ext cx="2286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299" name="Line 11"/>
          <p:cNvSpPr>
            <a:spLocks noChangeShapeType="1"/>
          </p:cNvSpPr>
          <p:nvPr/>
        </p:nvSpPr>
        <p:spPr bwMode="auto">
          <a:xfrm flipH="1" flipV="1">
            <a:off x="4267200" y="2133600"/>
            <a:ext cx="1143000"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00" name="Line 12"/>
          <p:cNvSpPr>
            <a:spLocks noChangeShapeType="1"/>
          </p:cNvSpPr>
          <p:nvPr/>
        </p:nvSpPr>
        <p:spPr bwMode="auto">
          <a:xfrm rot="19980297" flipV="1">
            <a:off x="3790950" y="1185863"/>
            <a:ext cx="228600" cy="457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01" name="Line 13"/>
          <p:cNvSpPr>
            <a:spLocks noChangeShapeType="1"/>
          </p:cNvSpPr>
          <p:nvPr/>
        </p:nvSpPr>
        <p:spPr bwMode="auto">
          <a:xfrm rot="842933" flipV="1">
            <a:off x="3979863" y="1179513"/>
            <a:ext cx="209550" cy="484187"/>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02" name="Line 14"/>
          <p:cNvSpPr>
            <a:spLocks noChangeShapeType="1"/>
          </p:cNvSpPr>
          <p:nvPr/>
        </p:nvSpPr>
        <p:spPr bwMode="auto">
          <a:xfrm rot="17730028" flipV="1">
            <a:off x="3619500" y="1219200"/>
            <a:ext cx="228600" cy="457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27</a:t>
            </a:fld>
            <a:endParaRPr lang="en-US" altLang="zh-TW"/>
          </a:p>
        </p:txBody>
      </p:sp>
    </p:spTree>
    <p:extLst>
      <p:ext uri="{BB962C8B-B14F-4D97-AF65-F5344CB8AC3E}">
        <p14:creationId xmlns:p14="http://schemas.microsoft.com/office/powerpoint/2010/main" val="38918297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9"/>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499"/>
                                          </p:stCondLst>
                                        </p:cTn>
                                        <p:tgtEl>
                                          <p:spTgt spid="140292"/>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140296"/>
                                        </p:tgtEl>
                                        <p:attrNameLst>
                                          <p:attrName>style.visibility</p:attrName>
                                        </p:attrNameLst>
                                      </p:cBhvr>
                                      <p:to>
                                        <p:strVal val="visible"/>
                                      </p:to>
                                    </p:set>
                                    <p:animEffect transition="in" filter="wipe(right)">
                                      <p:cBhvr>
                                        <p:cTn id="13" dur="1000"/>
                                        <p:tgtEl>
                                          <p:spTgt spid="14029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029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029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029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0294">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0295"/>
                                        </p:tgtEl>
                                        <p:attrNameLst>
                                          <p:attrName>style.visibility</p:attrName>
                                        </p:attrNameLst>
                                      </p:cBhvr>
                                      <p:to>
                                        <p:strVal val="visible"/>
                                      </p:to>
                                    </p:set>
                                    <p:animEffect transition="in" filter="wipe(left)">
                                      <p:cBhvr>
                                        <p:cTn id="26" dur="1000"/>
                                        <p:tgtEl>
                                          <p:spTgt spid="14029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02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3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03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3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029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029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29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029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0294">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02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2" grpId="0" autoUpdateAnimBg="0"/>
      <p:bldP spid="140295" grpId="0" animBg="1"/>
      <p:bldP spid="140296" grpId="0" animBg="1"/>
      <p:bldP spid="140297" grpId="0" animBg="1"/>
      <p:bldP spid="140298" grpId="0" animBg="1"/>
      <p:bldP spid="140299" grpId="0" animBg="1"/>
      <p:bldP spid="140300" grpId="0" animBg="1"/>
      <p:bldP spid="140301" grpId="0" animBg="1"/>
      <p:bldP spid="1403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lnSpc>
                <a:spcPct val="104000"/>
              </a:lnSpc>
              <a:buClr>
                <a:srgbClr val="000000"/>
              </a:buClr>
              <a:buSzPct val="100000"/>
              <a:buFont typeface="Arial" pitchFamily="34" charset="0"/>
              <a:buNone/>
            </a:pPr>
            <a:r>
              <a:rPr lang="en-US" sz="2800">
                <a:solidFill>
                  <a:srgbClr val="000000"/>
                </a:solidFill>
                <a:latin typeface="Calibri" pitchFamily="34" charset="0"/>
                <a:ea typeface="Arial Unicode MS" pitchFamily="34" charset="-128"/>
                <a:cs typeface="Arial Unicode MS" pitchFamily="34" charset="-128"/>
              </a:rPr>
              <a:t>Information extraction without </a:t>
            </a:r>
            <a:r>
              <a:rPr lang="en-US" sz="2800">
                <a:solidFill>
                  <a:srgbClr val="FF0000"/>
                </a:solidFill>
                <a:latin typeface="Calibri" pitchFamily="34" charset="0"/>
                <a:ea typeface="Arial Unicode MS" pitchFamily="34" charset="-128"/>
                <a:cs typeface="Arial Unicode MS" pitchFamily="34" charset="-128"/>
              </a:rPr>
              <a:t>Prior Knowledge</a:t>
            </a:r>
            <a:endParaRPr lang="en-US" sz="2800">
              <a:solidFill>
                <a:srgbClr val="000000"/>
              </a:solidFill>
              <a:latin typeface="Calibri" pitchFamily="34" charset="0"/>
              <a:ea typeface="Arial Unicode MS" pitchFamily="34" charset="-128"/>
              <a:cs typeface="Arial Unicode MS" pitchFamily="34" charset="-128"/>
            </a:endParaRPr>
          </a:p>
        </p:txBody>
      </p:sp>
      <p:sp>
        <p:nvSpPr>
          <p:cNvPr id="65539" name="Rectangle 5"/>
          <p:cNvSpPr>
            <a:spLocks noChangeArrowheads="1"/>
          </p:cNvSpPr>
          <p:nvPr/>
        </p:nvSpPr>
        <p:spPr bwMode="auto">
          <a:xfrm>
            <a:off x="2286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a:solidFill>
                  <a:srgbClr val="008000"/>
                </a:solidFill>
                <a:latin typeface="Courier New" pitchFamily="49" charset="0"/>
                <a:ea typeface="Arial Unicode MS" pitchFamily="34" charset="-128"/>
                <a:cs typeface="Arial Unicode MS" pitchFamily="34" charset="-128"/>
              </a:rPr>
              <a:t>		</a:t>
            </a:r>
            <a:r>
              <a:rPr lang="en-US">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solidFill>
                <a:srgbClr val="000000"/>
              </a:solidFill>
              <a:latin typeface="Tempus Sans ITC" pitchFamily="82" charset="0"/>
              <a:ea typeface="Arial Unicode MS" pitchFamily="34" charset="-128"/>
              <a:cs typeface="Arial Unicode MS" pitchFamily="34" charset="-128"/>
            </a:endParaRPr>
          </a:p>
        </p:txBody>
      </p:sp>
      <p:sp>
        <p:nvSpPr>
          <p:cNvPr id="65540" name="Rectangle 6"/>
          <p:cNvSpPr>
            <a:spLocks noChangeArrowheads="1"/>
          </p:cNvSpPr>
          <p:nvPr/>
        </p:nvSpPr>
        <p:spPr bwMode="auto">
          <a:xfrm>
            <a:off x="381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[AUTHOR]</a:t>
            </a:r>
            <a:r>
              <a:rPr lang="en-US" b="1" i="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[TITLE]</a:t>
            </a:r>
            <a:r>
              <a:rPr lang="en-US" b="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[EDITOR]</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[BOOKTITLE]</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[TECH-REPORT]</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[INSTITUTION]</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[DATE]</a:t>
            </a:r>
            <a:r>
              <a:rPr lang="en-US" b="1">
                <a:solidFill>
                  <a:srgbClr val="FFFFFF"/>
                </a:solidFill>
                <a:latin typeface="Tempus Sans ITC" pitchFamily="82" charset="0"/>
                <a:ea typeface="Arial Unicode MS" pitchFamily="34" charset="-128"/>
                <a:cs typeface="Arial Unicode MS" pitchFamily="34" charset="-128"/>
              </a:rPr>
              <a:t> </a:t>
            </a:r>
            <a:r>
              <a:rPr lang="en-US" sz="2400" b="1">
                <a:solidFill>
                  <a:srgbClr val="FFFFFF"/>
                </a:solidFill>
                <a:latin typeface="Tempus Sans ITC" pitchFamily="82" charset="0"/>
                <a:ea typeface="Arial Unicode MS" pitchFamily="34" charset="-128"/>
                <a:cs typeface="Arial Unicode MS" pitchFamily="34" charset="-128"/>
              </a:rPr>
              <a:t>		</a:t>
            </a:r>
          </a:p>
        </p:txBody>
      </p:sp>
      <p:sp>
        <p:nvSpPr>
          <p:cNvPr id="50183" name="Oval 8"/>
          <p:cNvSpPr>
            <a:spLocks noChangeArrowheads="1"/>
          </p:cNvSpPr>
          <p:nvPr/>
        </p:nvSpPr>
        <p:spPr bwMode="auto">
          <a:xfrm>
            <a:off x="4724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50184" name="Line 9"/>
          <p:cNvSpPr>
            <a:spLocks noChangeShapeType="1"/>
          </p:cNvSpPr>
          <p:nvPr/>
        </p:nvSpPr>
        <p:spPr bwMode="auto">
          <a:xfrm>
            <a:off x="6705600" y="38115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185" name="Oval 10"/>
          <p:cNvSpPr>
            <a:spLocks noChangeArrowheads="1"/>
          </p:cNvSpPr>
          <p:nvPr/>
        </p:nvSpPr>
        <p:spPr bwMode="auto">
          <a:xfrm>
            <a:off x="2971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50186" name="Oval 11"/>
          <p:cNvSpPr>
            <a:spLocks noChangeArrowheads="1"/>
          </p:cNvSpPr>
          <p:nvPr/>
        </p:nvSpPr>
        <p:spPr bwMode="auto">
          <a:xfrm>
            <a:off x="6172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50187" name="Line 12"/>
          <p:cNvSpPr>
            <a:spLocks noChangeShapeType="1"/>
          </p:cNvSpPr>
          <p:nvPr/>
        </p:nvSpPr>
        <p:spPr bwMode="auto">
          <a:xfrm>
            <a:off x="4800600" y="41163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3"/>
          <p:cNvSpPr>
            <a:spLocks noChangeShapeType="1"/>
          </p:cNvSpPr>
          <p:nvPr/>
        </p:nvSpPr>
        <p:spPr bwMode="auto">
          <a:xfrm>
            <a:off x="6629400" y="54879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4"/>
          <p:cNvSpPr>
            <a:spLocks noChangeShapeType="1"/>
          </p:cNvSpPr>
          <p:nvPr/>
        </p:nvSpPr>
        <p:spPr bwMode="auto">
          <a:xfrm flipV="1">
            <a:off x="4572000" y="4802188"/>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87856" name="Rectangle 16"/>
          <p:cNvSpPr>
            <a:spLocks noChangeArrowheads="1"/>
          </p:cNvSpPr>
          <p:nvPr/>
        </p:nvSpPr>
        <p:spPr bwMode="auto">
          <a:xfrm>
            <a:off x="4286250" y="5878513"/>
            <a:ext cx="401955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Calibri" pitchFamily="34" charset="0"/>
                <a:cs typeface="Tahoma" pitchFamily="34" charset="0"/>
              </a:rPr>
              <a:t>Violates lots of </a:t>
            </a:r>
            <a:r>
              <a:rPr lang="en-US" sz="2000">
                <a:solidFill>
                  <a:srgbClr val="FF0000"/>
                </a:solidFill>
                <a:latin typeface="Calibri" pitchFamily="34" charset="0"/>
                <a:cs typeface="Tahoma" pitchFamily="34" charset="0"/>
              </a:rPr>
              <a:t>natural</a:t>
            </a:r>
            <a:r>
              <a:rPr lang="en-US" sz="2000">
                <a:latin typeface="Calibri" pitchFamily="34" charset="0"/>
                <a:cs typeface="Tahoma" pitchFamily="34" charset="0"/>
              </a:rPr>
              <a:t> constraints!</a:t>
            </a:r>
          </a:p>
        </p:txBody>
      </p:sp>
      <p:sp>
        <p:nvSpPr>
          <p:cNvPr id="50191" name="Line 17"/>
          <p:cNvSpPr>
            <a:spLocks noChangeShapeType="1"/>
          </p:cNvSpPr>
          <p:nvPr/>
        </p:nvSpPr>
        <p:spPr bwMode="auto">
          <a:xfrm>
            <a:off x="3048000" y="44211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550" name="Text Box 3"/>
          <p:cNvSpPr txBox="1">
            <a:spLocks noChangeArrowheads="1"/>
          </p:cNvSpPr>
          <p:nvPr/>
        </p:nvSpPr>
        <p:spPr bwMode="auto">
          <a:xfrm>
            <a:off x="533400" y="990600"/>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buFont typeface="Wingdings" pitchFamily="2" charset="2"/>
              <a:buNone/>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pic>
        <p:nvPicPr>
          <p:cNvPr id="1187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891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Rectangle 21"/>
          <p:cNvSpPr>
            <a:spLocks noChangeArrowheads="1"/>
          </p:cNvSpPr>
          <p:nvPr/>
        </p:nvSpPr>
        <p:spPr bwMode="auto">
          <a:xfrm>
            <a:off x="4267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62" name="Rectangle 22"/>
          <p:cNvSpPr>
            <a:spLocks noChangeArrowheads="1"/>
          </p:cNvSpPr>
          <p:nvPr/>
        </p:nvSpPr>
        <p:spPr bwMode="auto">
          <a:xfrm>
            <a:off x="1612900" y="2362200"/>
            <a:ext cx="2819400" cy="5334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28</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P spid="50186" grpId="0" animBg="1"/>
      <p:bldP spid="50187" grpId="0" animBg="1"/>
      <p:bldP spid="50188" grpId="0" animBg="1"/>
      <p:bldP spid="50189" grpId="0" animBg="1"/>
      <p:bldP spid="1187856" grpId="0" animBg="1"/>
      <p:bldP spid="50191" grpId="0" animBg="1"/>
      <p:bldP spid="11878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p:txBody>
          <a:bodyPr lIns="0" tIns="0" rIns="0" bIns="0"/>
          <a:lstStyle/>
          <a:p>
            <a:pPr eaLnBrk="1" hangingPunct="1"/>
            <a:r>
              <a:rPr lang="en-US" smtClean="0"/>
              <a:t>Strategies for Improving the Results</a:t>
            </a:r>
          </a:p>
        </p:txBody>
      </p:sp>
      <p:sp>
        <p:nvSpPr>
          <p:cNvPr id="3" name="Content Placeholder 2"/>
          <p:cNvSpPr>
            <a:spLocks noGrp="1"/>
          </p:cNvSpPr>
          <p:nvPr>
            <p:ph idx="4294967295"/>
          </p:nvPr>
        </p:nvSpPr>
        <p:spPr/>
        <p:txBody>
          <a:bodyPr lIns="0" tIns="0" rIns="0" bIns="0"/>
          <a:lstStyle/>
          <a:p>
            <a:pPr marL="339725" indent="-339725" defTabSz="457200" eaLnBrk="1" hangingPunct="1">
              <a:lnSpc>
                <a:spcPct val="98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(Pure) Machine Learning Approaches</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Higher Order HMM/CRF?</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Increasing the window size?</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Adding </a:t>
            </a:r>
            <a:r>
              <a:rPr lang="en-US" smtClean="0">
                <a:solidFill>
                  <a:srgbClr val="FF0000"/>
                </a:solidFill>
              </a:rPr>
              <a:t>a lot of </a:t>
            </a:r>
            <a:r>
              <a:rPr lang="en-US" smtClean="0"/>
              <a:t>new features </a:t>
            </a:r>
          </a:p>
          <a:p>
            <a:pPr marL="1196975" lvl="2"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0" smtClean="0"/>
              <a:t>Requires </a:t>
            </a:r>
            <a:r>
              <a:rPr lang="en-US" b="0" smtClean="0">
                <a:solidFill>
                  <a:srgbClr val="FF0000"/>
                </a:solidFill>
              </a:rPr>
              <a:t>a lot of </a:t>
            </a:r>
            <a:r>
              <a:rPr lang="en-US" b="0" smtClean="0"/>
              <a:t>labeled examples</a:t>
            </a:r>
          </a:p>
          <a:p>
            <a:pPr marL="1196975" lvl="2"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0" smtClean="0"/>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What if we only have </a:t>
            </a:r>
            <a:r>
              <a:rPr lang="en-US" smtClean="0">
                <a:solidFill>
                  <a:srgbClr val="FF0000"/>
                </a:solidFill>
              </a:rPr>
              <a:t>a few </a:t>
            </a:r>
            <a:r>
              <a:rPr lang="en-US" smtClean="0"/>
              <a:t>labeled examples?</a:t>
            </a:r>
          </a:p>
          <a:p>
            <a:pPr marL="739775" lvl="1" indent="-282575"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marL="739775" lvl="1" indent="-282575"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smtClean="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Other options?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Constrain the output to </a:t>
            </a:r>
            <a:r>
              <a:rPr lang="en-US" smtClean="0">
                <a:solidFill>
                  <a:srgbClr val="FF0000"/>
                </a:solidFill>
              </a:rPr>
              <a:t>make sense</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Push the  (simple) model in a direction that </a:t>
            </a:r>
            <a:r>
              <a:rPr lang="en-US" smtClean="0">
                <a:solidFill>
                  <a:srgbClr val="FF0000"/>
                </a:solidFill>
              </a:rPr>
              <a:t>makes sense</a:t>
            </a:r>
            <a:endParaRPr lang="en-US" smtClean="0"/>
          </a:p>
        </p:txBody>
      </p:sp>
      <p:sp>
        <p:nvSpPr>
          <p:cNvPr id="6152" name="Rectangle 8"/>
          <p:cNvSpPr>
            <a:spLocks noChangeArrowheads="1"/>
          </p:cNvSpPr>
          <p:nvPr/>
        </p:nvSpPr>
        <p:spPr bwMode="auto">
          <a:xfrm>
            <a:off x="4953000" y="1828800"/>
            <a:ext cx="39624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latin typeface="Tahoma" pitchFamily="34" charset="0"/>
              </a:rPr>
              <a:t>Increasing the model complexity</a:t>
            </a:r>
          </a:p>
        </p:txBody>
      </p:sp>
      <p:sp>
        <p:nvSpPr>
          <p:cNvPr id="2" name="Rectangle 8"/>
          <p:cNvSpPr>
            <a:spLocks noChangeArrowheads="1"/>
          </p:cNvSpPr>
          <p:nvPr/>
        </p:nvSpPr>
        <p:spPr bwMode="auto">
          <a:xfrm>
            <a:off x="3962400" y="4060825"/>
            <a:ext cx="5029200" cy="7112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Tahoma" pitchFamily="34" charset="0"/>
              </a:rPr>
              <a:t>Can we keep the </a:t>
            </a:r>
            <a:r>
              <a:rPr lang="en-US" sz="2000">
                <a:solidFill>
                  <a:srgbClr val="FF0000"/>
                </a:solidFill>
                <a:latin typeface="Tahoma" pitchFamily="34" charset="0"/>
              </a:rPr>
              <a:t>learned</a:t>
            </a:r>
            <a:r>
              <a:rPr lang="en-US" sz="2000">
                <a:latin typeface="Tahoma" pitchFamily="34" charset="0"/>
              </a:rPr>
              <a:t> model simple and still make expressive decisions? </a:t>
            </a:r>
          </a:p>
        </p:txBody>
      </p:sp>
      <p:sp>
        <p:nvSpPr>
          <p:cNvPr id="7" name="Rectangle 8"/>
          <p:cNvSpPr>
            <a:spLocks noChangeArrowheads="1"/>
          </p:cNvSpPr>
          <p:nvPr/>
        </p:nvSpPr>
        <p:spPr bwMode="auto">
          <a:xfrm>
            <a:off x="4926013" y="2336800"/>
            <a:ext cx="39624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latin typeface="Tahoma" pitchFamily="34" charset="0"/>
              </a:rPr>
              <a:t>Increase difficulty of Learning</a:t>
            </a:r>
          </a:p>
        </p:txBody>
      </p:sp>
      <p:sp>
        <p:nvSpPr>
          <p:cNvPr id="4" name="Slide Number Placeholder 3"/>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29</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ipe(up)">
                                      <p:cBhvr>
                                        <p:cTn id="17" dur="1000"/>
                                        <p:tgtEl>
                                          <p:spTgt spid="6152"/>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60" name="Rectangle 4"/>
          <p:cNvSpPr>
            <a:spLocks noChangeArrowheads="1"/>
          </p:cNvSpPr>
          <p:nvPr/>
        </p:nvSpPr>
        <p:spPr bwMode="auto">
          <a:xfrm>
            <a:off x="762000" y="4343400"/>
            <a:ext cx="8077200" cy="19812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259" name="Rectangle 3"/>
          <p:cNvSpPr>
            <a:spLocks noGrp="1" noChangeArrowheads="1"/>
          </p:cNvSpPr>
          <p:nvPr>
            <p:ph type="body" idx="1"/>
          </p:nvPr>
        </p:nvSpPr>
        <p:spPr>
          <a:xfrm>
            <a:off x="457200" y="1295400"/>
            <a:ext cx="8458200" cy="4953000"/>
          </a:xfrm>
        </p:spPr>
        <p:txBody>
          <a:bodyPr/>
          <a:lstStyle/>
          <a:p>
            <a:pPr eaLnBrk="1" hangingPunct="1">
              <a:lnSpc>
                <a:spcPct val="90000"/>
              </a:lnSpc>
            </a:pPr>
            <a:r>
              <a:rPr lang="en-US" dirty="0" smtClean="0"/>
              <a:t>Natural Language </a:t>
            </a:r>
            <a:r>
              <a:rPr lang="en-US" altLang="zh-TW" dirty="0" smtClean="0">
                <a:ea typeface="Arial Unicode MS" pitchFamily="34" charset="-128"/>
                <a:cs typeface="Arial Unicode MS" pitchFamily="34" charset="-128"/>
              </a:rPr>
              <a:t>Decisions are Structured </a:t>
            </a:r>
          </a:p>
          <a:p>
            <a:pPr lvl="1" eaLnBrk="1" hangingPunct="1">
              <a:lnSpc>
                <a:spcPct val="90000"/>
              </a:lnSpc>
            </a:pPr>
            <a:r>
              <a:rPr lang="en-US" altLang="zh-TW" dirty="0" smtClean="0">
                <a:solidFill>
                  <a:srgbClr val="0033CC"/>
                </a:solidFill>
                <a:ea typeface="Arial Unicode MS" pitchFamily="34" charset="-128"/>
                <a:cs typeface="Arial Unicode MS" pitchFamily="34" charset="-128"/>
              </a:rPr>
              <a:t>Global decisions in which several local decisions play a role  but there are mutual dependencies on their outcome.</a:t>
            </a:r>
          </a:p>
          <a:p>
            <a:pPr eaLnBrk="1" hangingPunct="1">
              <a:lnSpc>
                <a:spcPct val="90000"/>
              </a:lnSpc>
            </a:pPr>
            <a:r>
              <a:rPr lang="en-US" altLang="zh-TW" dirty="0" smtClean="0">
                <a:ea typeface="Arial Unicode MS" pitchFamily="34" charset="-128"/>
                <a:cs typeface="Arial Unicode MS" pitchFamily="34" charset="-128"/>
              </a:rPr>
              <a:t>It is essential to make coherent decisions in a way that takes the interdependencies into account. </a:t>
            </a:r>
            <a:r>
              <a:rPr lang="en-US" altLang="zh-TW" dirty="0" smtClean="0">
                <a:solidFill>
                  <a:srgbClr val="0033CC"/>
                </a:solidFill>
                <a:ea typeface="Arial Unicode MS" pitchFamily="34" charset="-128"/>
                <a:cs typeface="Arial Unicode MS" pitchFamily="34" charset="-128"/>
              </a:rPr>
              <a:t>Joint, Global Inference</a:t>
            </a:r>
            <a:r>
              <a:rPr lang="en-US" altLang="zh-TW" b="1" dirty="0" smtClean="0">
                <a:solidFill>
                  <a:srgbClr val="0033CC"/>
                </a:solidFill>
                <a:ea typeface="Arial Unicode MS" pitchFamily="34" charset="-128"/>
                <a:cs typeface="Arial Unicode MS" pitchFamily="34" charset="-128"/>
              </a:rPr>
              <a:t>.</a:t>
            </a:r>
          </a:p>
          <a:p>
            <a:pPr eaLnBrk="1" hangingPunct="1">
              <a:lnSpc>
                <a:spcPct val="90000"/>
              </a:lnSpc>
            </a:pPr>
            <a:r>
              <a:rPr lang="en-US" altLang="zh-TW" dirty="0" smtClean="0">
                <a:solidFill>
                  <a:srgbClr val="0033CC"/>
                </a:solidFill>
                <a:ea typeface="Arial Unicode MS" pitchFamily="34" charset="-128"/>
                <a:cs typeface="Arial Unicode MS" pitchFamily="34" charset="-128"/>
              </a:rPr>
              <a:t>TODAY:</a:t>
            </a:r>
          </a:p>
          <a:p>
            <a:pPr lvl="1" eaLnBrk="1" hangingPunct="1">
              <a:lnSpc>
                <a:spcPct val="90000"/>
              </a:lnSpc>
            </a:pPr>
            <a:r>
              <a:rPr lang="en-US" altLang="zh-TW" dirty="0" smtClean="0">
                <a:ea typeface="Arial Unicode MS" pitchFamily="34" charset="-128"/>
                <a:cs typeface="Arial Unicode MS" pitchFamily="34" charset="-128"/>
              </a:rPr>
              <a:t>How to support real, high level, natural language decisions</a:t>
            </a:r>
          </a:p>
          <a:p>
            <a:pPr lvl="1" eaLnBrk="1" hangingPunct="1">
              <a:lnSpc>
                <a:spcPct val="90000"/>
              </a:lnSpc>
            </a:pPr>
            <a:r>
              <a:rPr lang="en-US" altLang="zh-TW" dirty="0" smtClean="0">
                <a:ea typeface="Arial Unicode MS" pitchFamily="34" charset="-128"/>
                <a:cs typeface="Arial Unicode MS" pitchFamily="34" charset="-128"/>
              </a:rPr>
              <a:t>How to learn models that are used, eventually, to make global decisions</a:t>
            </a:r>
          </a:p>
          <a:p>
            <a:pPr lvl="1" eaLnBrk="1" hangingPunct="1">
              <a:lnSpc>
                <a:spcPct val="90000"/>
              </a:lnSpc>
            </a:pPr>
            <a:endParaRPr lang="en-US" altLang="zh-TW" dirty="0" smtClean="0">
              <a:solidFill>
                <a:srgbClr val="0033CC"/>
              </a:solidFill>
              <a:ea typeface="Arial Unicode MS" pitchFamily="34" charset="-128"/>
              <a:cs typeface="Arial Unicode MS" pitchFamily="34" charset="-128"/>
            </a:endParaRPr>
          </a:p>
          <a:p>
            <a:pPr lvl="1" eaLnBrk="1" hangingPunct="1">
              <a:lnSpc>
                <a:spcPct val="90000"/>
              </a:lnSpc>
            </a:pPr>
            <a:r>
              <a:rPr lang="en-US" altLang="zh-TW" dirty="0" smtClean="0">
                <a:solidFill>
                  <a:srgbClr val="0033CC"/>
                </a:solidFill>
                <a:ea typeface="Arial Unicode MS" pitchFamily="34" charset="-128"/>
                <a:cs typeface="Arial Unicode MS" pitchFamily="34" charset="-128"/>
              </a:rPr>
              <a:t>A framework that allows one to exploit </a:t>
            </a:r>
            <a:r>
              <a:rPr lang="en-US" altLang="zh-TW" dirty="0">
                <a:solidFill>
                  <a:srgbClr val="0033CC"/>
                </a:solidFill>
                <a:ea typeface="Arial Unicode MS" pitchFamily="34" charset="-128"/>
                <a:cs typeface="Arial Unicode MS" pitchFamily="34" charset="-128"/>
              </a:rPr>
              <a:t>interdependencies among decision </a:t>
            </a:r>
            <a:r>
              <a:rPr lang="en-US" altLang="zh-TW" dirty="0" smtClean="0">
                <a:solidFill>
                  <a:srgbClr val="0033CC"/>
                </a:solidFill>
                <a:ea typeface="Arial Unicode MS" pitchFamily="34" charset="-128"/>
                <a:cs typeface="Arial Unicode MS" pitchFamily="34" charset="-128"/>
              </a:rPr>
              <a:t>variables both in </a:t>
            </a:r>
            <a:r>
              <a:rPr lang="en-US" altLang="zh-TW" dirty="0" smtClean="0">
                <a:ea typeface="Arial Unicode MS" pitchFamily="34" charset="-128"/>
                <a:cs typeface="Arial Unicode MS" pitchFamily="34" charset="-128"/>
              </a:rPr>
              <a:t>inference</a:t>
            </a:r>
            <a:r>
              <a:rPr lang="en-US" altLang="zh-TW" dirty="0" smtClean="0">
                <a:solidFill>
                  <a:srgbClr val="0033CC"/>
                </a:solidFill>
                <a:ea typeface="Arial Unicode MS" pitchFamily="34" charset="-128"/>
                <a:cs typeface="Arial Unicode MS" pitchFamily="34" charset="-128"/>
              </a:rPr>
              <a:t> (decision making) and in </a:t>
            </a:r>
            <a:r>
              <a:rPr lang="en-US" altLang="zh-TW" dirty="0" smtClean="0">
                <a:ea typeface="Arial Unicode MS" pitchFamily="34" charset="-128"/>
                <a:cs typeface="Arial Unicode MS" pitchFamily="34" charset="-128"/>
              </a:rPr>
              <a:t>learning.</a:t>
            </a:r>
          </a:p>
          <a:p>
            <a:pPr lvl="1" eaLnBrk="1" hangingPunct="1">
              <a:lnSpc>
                <a:spcPct val="90000"/>
              </a:lnSpc>
            </a:pPr>
            <a:r>
              <a:rPr lang="en-US" altLang="zh-TW" b="1" dirty="0" smtClean="0">
                <a:ea typeface="Arial Unicode MS" pitchFamily="34" charset="-128"/>
                <a:cs typeface="Arial Unicode MS" pitchFamily="34" charset="-128"/>
              </a:rPr>
              <a:t>Inference: </a:t>
            </a:r>
            <a:r>
              <a:rPr lang="en-US" altLang="zh-TW" dirty="0" smtClean="0">
                <a:ea typeface="Arial Unicode MS" pitchFamily="34" charset="-128"/>
                <a:cs typeface="Arial Unicode MS" pitchFamily="34" charset="-128"/>
              </a:rPr>
              <a:t>A formulation for inference with expressive declarative knowledge.</a:t>
            </a:r>
          </a:p>
          <a:p>
            <a:pPr lvl="1" eaLnBrk="1" hangingPunct="1">
              <a:lnSpc>
                <a:spcPct val="90000"/>
              </a:lnSpc>
            </a:pPr>
            <a:r>
              <a:rPr lang="en-US" altLang="zh-TW" b="1" dirty="0" smtClean="0">
                <a:ea typeface="Arial Unicode MS" pitchFamily="34" charset="-128"/>
                <a:cs typeface="Arial Unicode MS" pitchFamily="34" charset="-128"/>
              </a:rPr>
              <a:t>Learning: </a:t>
            </a:r>
            <a:r>
              <a:rPr lang="en-US" altLang="zh-TW" dirty="0" smtClean="0">
                <a:ea typeface="Arial Unicode MS" pitchFamily="34" charset="-128"/>
                <a:cs typeface="Arial Unicode MS" pitchFamily="34" charset="-128"/>
              </a:rPr>
              <a:t>Ability to learn simple models; amplify its power by exploiting interdependencies. </a:t>
            </a:r>
            <a:endParaRPr lang="en-US" dirty="0" smtClean="0"/>
          </a:p>
        </p:txBody>
      </p:sp>
      <p:sp>
        <p:nvSpPr>
          <p:cNvPr id="60419" name="Rectangle 2"/>
          <p:cNvSpPr>
            <a:spLocks noGrp="1" noChangeArrowheads="1"/>
          </p:cNvSpPr>
          <p:nvPr>
            <p:ph type="title"/>
          </p:nvPr>
        </p:nvSpPr>
        <p:spPr/>
        <p:txBody>
          <a:bodyPr/>
          <a:lstStyle/>
          <a:p>
            <a:pPr eaLnBrk="1" hangingPunct="1"/>
            <a:r>
              <a:rPr lang="en-US" smtClean="0"/>
              <a:t>Learning and Inference in NLP</a:t>
            </a: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a:t>
            </a:fld>
            <a:endParaRPr lang="en-US" altLang="zh-TW"/>
          </a:p>
        </p:txBody>
      </p:sp>
    </p:spTree>
    <p:extLst>
      <p:ext uri="{BB962C8B-B14F-4D97-AF65-F5344CB8AC3E}">
        <p14:creationId xmlns:p14="http://schemas.microsoft.com/office/powerpoint/2010/main" val="1309032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2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0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02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02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02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025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02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idx="4294967295"/>
          </p:nvPr>
        </p:nvSpPr>
        <p:spPr/>
        <p:txBody>
          <a:bodyPr lIns="0" tIns="0" rIns="0" bIns="0"/>
          <a:lstStyle/>
          <a:p>
            <a:pPr eaLnBrk="1" hangingPunct="1"/>
            <a:r>
              <a:rPr lang="en-US" smtClean="0">
                <a:ea typeface="Arial Unicode MS" pitchFamily="34" charset="-128"/>
                <a:cs typeface="Arial Unicode MS" pitchFamily="34" charset="-128"/>
              </a:rPr>
              <a:t>Examples of Constraints</a:t>
            </a:r>
            <a:endParaRPr lang="en-US" smtClean="0"/>
          </a:p>
        </p:txBody>
      </p:sp>
      <p:sp>
        <p:nvSpPr>
          <p:cNvPr id="3" name="Content Placeholder 2"/>
          <p:cNvSpPr>
            <a:spLocks noGrp="1"/>
          </p:cNvSpPr>
          <p:nvPr>
            <p:ph idx="4294967295"/>
          </p:nvPr>
        </p:nvSpPr>
        <p:spPr>
          <a:xfrm>
            <a:off x="457200" y="1219200"/>
            <a:ext cx="8229600" cy="4498975"/>
          </a:xfrm>
        </p:spPr>
        <p:txBody>
          <a:bodyPr lIns="0" tIns="0" rIns="0" bIns="0"/>
          <a:lstStyle/>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Each field must be a</a:t>
            </a:r>
            <a:r>
              <a:rPr lang="en-US" smtClean="0">
                <a:solidFill>
                  <a:srgbClr val="FCC66E"/>
                </a:solidFill>
              </a:rPr>
              <a:t> </a:t>
            </a:r>
            <a:r>
              <a:rPr lang="en-US" smtClean="0">
                <a:solidFill>
                  <a:srgbClr val="FF0000"/>
                </a:solidFill>
              </a:rPr>
              <a:t>consecutive list of words and </a:t>
            </a:r>
            <a:r>
              <a:rPr lang="en-US" smtClean="0"/>
              <a:t>can appear at most</a:t>
            </a:r>
            <a:r>
              <a:rPr lang="en-US" smtClean="0">
                <a:solidFill>
                  <a:srgbClr val="CC3300"/>
                </a:solidFill>
              </a:rPr>
              <a:t> </a:t>
            </a:r>
            <a:r>
              <a:rPr lang="en-US" smtClean="0">
                <a:solidFill>
                  <a:srgbClr val="FF0000"/>
                </a:solidFill>
              </a:rPr>
              <a:t>once</a:t>
            </a:r>
            <a:r>
              <a:rPr lang="en-US" smtClean="0">
                <a:solidFill>
                  <a:srgbClr val="CC3300"/>
                </a:solidFill>
              </a:rPr>
              <a:t> </a:t>
            </a:r>
            <a:r>
              <a:rPr lang="en-US" smtClean="0"/>
              <a:t>in a citation</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State transitions must occur on</a:t>
            </a:r>
            <a:r>
              <a:rPr lang="en-US" smtClean="0">
                <a:solidFill>
                  <a:srgbClr val="FCC66E"/>
                </a:solidFill>
              </a:rPr>
              <a:t> </a:t>
            </a:r>
            <a:r>
              <a:rPr lang="en-US" smtClean="0">
                <a:solidFill>
                  <a:srgbClr val="FF0000"/>
                </a:solidFill>
              </a:rPr>
              <a:t>punctuation marks.</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F0000"/>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citation can only start with</a:t>
            </a:r>
            <a:r>
              <a:rPr lang="en-US" smtClean="0">
                <a:solidFill>
                  <a:srgbClr val="FCC66E"/>
                </a:solidFill>
              </a:rPr>
              <a:t> </a:t>
            </a:r>
            <a:r>
              <a:rPr lang="en-US" i="1" u="sng" smtClean="0">
                <a:solidFill>
                  <a:srgbClr val="008000"/>
                </a:solidFill>
              </a:rPr>
              <a:t>AUTHOR</a:t>
            </a:r>
            <a:r>
              <a:rPr lang="en-US" smtClean="0">
                <a:solidFill>
                  <a:srgbClr val="FCC66E"/>
                </a:solidFill>
              </a:rPr>
              <a:t> </a:t>
            </a:r>
            <a:r>
              <a:rPr lang="en-US" smtClean="0"/>
              <a:t>or</a:t>
            </a:r>
            <a:r>
              <a:rPr lang="en-US" smtClean="0">
                <a:solidFill>
                  <a:srgbClr val="FCC66E"/>
                </a:solidFill>
              </a:rPr>
              <a:t> </a:t>
            </a:r>
            <a:r>
              <a:rPr lang="en-US" i="1" u="sng" smtClean="0">
                <a:solidFill>
                  <a:srgbClr val="008000"/>
                </a:solidFill>
              </a:rPr>
              <a:t>EDITOR</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words</a:t>
            </a:r>
            <a:r>
              <a:rPr lang="en-US" smtClean="0">
                <a:solidFill>
                  <a:srgbClr val="008000"/>
                </a:solidFill>
              </a:rPr>
              <a:t> </a:t>
            </a:r>
            <a:r>
              <a:rPr lang="en-US" i="1" smtClean="0">
                <a:solidFill>
                  <a:srgbClr val="FF0000"/>
                </a:solidFill>
              </a:rPr>
              <a:t>pp., pages</a:t>
            </a:r>
            <a:r>
              <a:rPr lang="en-US" smtClean="0">
                <a:solidFill>
                  <a:srgbClr val="008000"/>
                </a:solidFill>
              </a:rPr>
              <a:t> </a:t>
            </a:r>
            <a:r>
              <a:rPr lang="en-US" smtClean="0"/>
              <a:t>correspond to</a:t>
            </a:r>
            <a:r>
              <a:rPr lang="en-US" smtClean="0">
                <a:solidFill>
                  <a:srgbClr val="008000"/>
                </a:solidFill>
              </a:rPr>
              <a:t> </a:t>
            </a:r>
            <a:r>
              <a:rPr lang="en-US" i="1" u="sng" smtClean="0">
                <a:solidFill>
                  <a:srgbClr val="008000"/>
                </a:solidFill>
              </a:rPr>
              <a:t>PAGE</a:t>
            </a:r>
            <a:r>
              <a:rPr lang="en-US" i="1"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Four digits starting with</a:t>
            </a:r>
            <a:r>
              <a:rPr lang="en-US" smtClean="0">
                <a:solidFill>
                  <a:srgbClr val="008000"/>
                </a:solidFill>
              </a:rPr>
              <a:t> </a:t>
            </a:r>
            <a:r>
              <a:rPr lang="en-US" smtClean="0">
                <a:solidFill>
                  <a:srgbClr val="FF0000"/>
                </a:solidFill>
              </a:rPr>
              <a:t>20xx and 19xx</a:t>
            </a:r>
            <a:r>
              <a:rPr lang="en-US" smtClean="0"/>
              <a:t> are</a:t>
            </a:r>
            <a:r>
              <a:rPr lang="en-US" smtClean="0">
                <a:solidFill>
                  <a:srgbClr val="008000"/>
                </a:solidFill>
              </a:rPr>
              <a:t> </a:t>
            </a:r>
            <a:r>
              <a:rPr lang="en-US" i="1" u="sng" smtClean="0">
                <a:solidFill>
                  <a:srgbClr val="008000"/>
                </a:solidFill>
              </a:rPr>
              <a:t>DATE</a:t>
            </a:r>
            <a:r>
              <a:rPr lang="en-US"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solidFill>
                  <a:srgbClr val="FF0000"/>
                </a:solidFill>
              </a:rPr>
              <a:t>Quotations</a:t>
            </a:r>
            <a:r>
              <a:rPr lang="en-US" smtClean="0">
                <a:solidFill>
                  <a:srgbClr val="008000"/>
                </a:solidFill>
              </a:rPr>
              <a:t> </a:t>
            </a:r>
            <a:r>
              <a:rPr lang="en-US" smtClean="0"/>
              <a:t>can appear only in</a:t>
            </a:r>
            <a:r>
              <a:rPr lang="en-US" smtClean="0">
                <a:solidFill>
                  <a:srgbClr val="008000"/>
                </a:solidFill>
              </a:rPr>
              <a:t> </a:t>
            </a:r>
            <a:r>
              <a:rPr lang="en-US" i="1" u="sng" smtClean="0">
                <a:solidFill>
                  <a:srgbClr val="008000"/>
                </a:solidFill>
              </a:rPr>
              <a:t>TITLE</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a:t>
            </a:r>
          </a:p>
        </p:txBody>
      </p:sp>
      <p:sp>
        <p:nvSpPr>
          <p:cNvPr id="4" name="Rectangle 4"/>
          <p:cNvSpPr>
            <a:spLocks noChangeArrowheads="1"/>
          </p:cNvSpPr>
          <p:nvPr/>
        </p:nvSpPr>
        <p:spPr bwMode="auto">
          <a:xfrm>
            <a:off x="3352800" y="5349875"/>
            <a:ext cx="46482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Calibri" pitchFamily="34" charset="0"/>
              </a:rPr>
              <a:t>Easy to express pieces of “knowledge”</a:t>
            </a:r>
            <a:endParaRPr lang="en-US" sz="2000">
              <a:latin typeface="Calibri" pitchFamily="34" charset="0"/>
              <a:ea typeface="Arial Unicode MS" pitchFamily="34" charset="-128"/>
              <a:cs typeface="Arial Unicode MS" pitchFamily="34" charset="-128"/>
            </a:endParaRPr>
          </a:p>
        </p:txBody>
      </p:sp>
      <p:sp>
        <p:nvSpPr>
          <p:cNvPr id="2" name="Rectangle 4"/>
          <p:cNvSpPr>
            <a:spLocks noChangeArrowheads="1"/>
          </p:cNvSpPr>
          <p:nvPr/>
        </p:nvSpPr>
        <p:spPr bwMode="auto">
          <a:xfrm>
            <a:off x="3352800" y="5867400"/>
            <a:ext cx="46482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Calibri" pitchFamily="34" charset="0"/>
              </a:rPr>
              <a:t>Non Propositional; May use Quantifiers</a:t>
            </a:r>
            <a:r>
              <a:rPr lang="en-US" sz="2000">
                <a:latin typeface="Calibri" pitchFamily="34" charset="0"/>
                <a:ea typeface="Arial Unicode MS" pitchFamily="34" charset="-128"/>
                <a:cs typeface="Arial Unicode MS" pitchFamily="34" charset="-128"/>
              </a:rPr>
              <a:t> </a:t>
            </a:r>
          </a:p>
        </p:txBody>
      </p:sp>
      <p:sp>
        <p:nvSpPr>
          <p:cNvPr id="5" name="Slide Number Placeholder 4"/>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30</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lIns="0" tIns="0" rIns="0" bIns="0"/>
          <a:lstStyle/>
          <a:p>
            <a:pPr eaLnBrk="1" hangingPunct="1"/>
            <a:r>
              <a:rPr lang="en-US" smtClean="0">
                <a:solidFill>
                  <a:srgbClr val="000000"/>
                </a:solidFill>
              </a:rPr>
              <a:t>Information Extraction </a:t>
            </a:r>
            <a:r>
              <a:rPr lang="en-US" smtClean="0"/>
              <a:t>with Constraints</a:t>
            </a:r>
          </a:p>
        </p:txBody>
      </p:sp>
      <p:sp>
        <p:nvSpPr>
          <p:cNvPr id="3" name="Content Placeholder 2"/>
          <p:cNvSpPr>
            <a:spLocks noGrp="1"/>
          </p:cNvSpPr>
          <p:nvPr>
            <p:ph idx="4294967295"/>
          </p:nvPr>
        </p:nvSpPr>
        <p:spPr>
          <a:xfrm>
            <a:off x="457200" y="990600"/>
            <a:ext cx="8229600" cy="4953000"/>
          </a:xfrm>
        </p:spPr>
        <p:txBody>
          <a:bodyPr lIns="0" tIns="0" rIns="0" bIns="0"/>
          <a:lstStyle/>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000000"/>
                </a:solidFill>
              </a:rPr>
              <a:t>Adding constraints, we get</a:t>
            </a:r>
            <a:r>
              <a:rPr lang="en-US" smtClean="0">
                <a:solidFill>
                  <a:srgbClr val="CC3300"/>
                </a:solidFill>
              </a:rPr>
              <a:t> </a:t>
            </a:r>
            <a:r>
              <a:rPr lang="en-US" smtClean="0">
                <a:solidFill>
                  <a:srgbClr val="FF0000"/>
                </a:solidFill>
              </a:rPr>
              <a:t>correct</a:t>
            </a:r>
            <a:r>
              <a:rPr lang="en-US" smtClean="0">
                <a:solidFill>
                  <a:srgbClr val="CC3300"/>
                </a:solidFill>
              </a:rPr>
              <a:t> </a:t>
            </a:r>
            <a:r>
              <a:rPr lang="en-US" smtClean="0">
                <a:solidFill>
                  <a:srgbClr val="000000"/>
                </a:solidFill>
              </a:rPr>
              <a:t>results!</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u="sng" smtClean="0">
                <a:solidFill>
                  <a:srgbClr val="FF0000"/>
                </a:solidFill>
              </a:rPr>
              <a:t>Without </a:t>
            </a:r>
            <a:r>
              <a:rPr lang="en-US" b="1" u="sng" smtClean="0">
                <a:solidFill>
                  <a:srgbClr val="000000"/>
                </a:solidFill>
              </a:rPr>
              <a:t>changing the model</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b="1" u="sng"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i="1" u="sng" smtClean="0">
              <a:solidFill>
                <a:srgbClr val="008000"/>
              </a:solidFill>
              <a:latin typeface="Tempus Sans ITC" pitchFamily="82" charset="0"/>
              <a:ea typeface="Arial Unicode MS" pitchFamily="34" charset="-128"/>
              <a:cs typeface="Arial Unicode MS" pitchFamily="34" charset="-128"/>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i="1" u="sng" smtClean="0">
                <a:solidFill>
                  <a:srgbClr val="008000"/>
                </a:solidFill>
                <a:latin typeface="Tempus Sans ITC" pitchFamily="82" charset="0"/>
                <a:ea typeface="Arial Unicode MS" pitchFamily="34" charset="-128"/>
                <a:cs typeface="Arial Unicode MS" pitchFamily="34" charset="-128"/>
              </a:rPr>
              <a:t>[AUTHOR]</a:t>
            </a:r>
            <a:r>
              <a:rPr lang="en-US" sz="2000" i="1"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Lars Ole Andersen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[TITLE]</a:t>
            </a:r>
            <a:r>
              <a:rPr lang="en-US" sz="2000"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Program analysis and</a:t>
            </a:r>
            <a:r>
              <a:rPr lang="en-US" sz="2000"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specialization for the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C Programming language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[TECH-REPORT]</a:t>
            </a:r>
            <a:r>
              <a:rPr lang="en-US" sz="2000" smtClean="0">
                <a:solidFill>
                  <a:srgbClr val="000000"/>
                </a:solidFill>
                <a:latin typeface="Tempus Sans ITC" pitchFamily="82" charset="0"/>
                <a:ea typeface="Arial Unicode MS" pitchFamily="34" charset="-128"/>
                <a:cs typeface="Arial Unicode MS" pitchFamily="34" charset="-128"/>
              </a:rPr>
              <a:t> 	PhD thesis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[INSTITUTION]</a:t>
            </a:r>
            <a:r>
              <a:rPr lang="en-US" sz="2000" smtClean="0">
                <a:solidFill>
                  <a:srgbClr val="000000"/>
                </a:solidFill>
                <a:latin typeface="Tempus Sans ITC" pitchFamily="82" charset="0"/>
                <a:ea typeface="Arial Unicode MS" pitchFamily="34" charset="-128"/>
                <a:cs typeface="Arial Unicode MS" pitchFamily="34" charset="-128"/>
              </a:rPr>
              <a:t> 		DIKU , University of Copenhagen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[DATE]</a:t>
            </a:r>
            <a:r>
              <a:rPr lang="en-US" sz="2000" smtClean="0">
                <a:solidFill>
                  <a:srgbClr val="000000"/>
                </a:solidFill>
                <a:latin typeface="Tempus Sans ITC" pitchFamily="82" charset="0"/>
                <a:ea typeface="Arial Unicode MS" pitchFamily="34" charset="-128"/>
                <a:cs typeface="Arial Unicode MS" pitchFamily="34" charset="-128"/>
              </a:rPr>
              <a:t> 				May, 1994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smtClean="0">
              <a:solidFill>
                <a:srgbClr val="000000"/>
              </a:solidFill>
            </a:endParaRPr>
          </a:p>
        </p:txBody>
      </p:sp>
      <p:sp>
        <p:nvSpPr>
          <p:cNvPr id="10244" name="Oval 4"/>
          <p:cNvSpPr>
            <a:spLocks noChangeArrowheads="1"/>
          </p:cNvSpPr>
          <p:nvPr/>
        </p:nvSpPr>
        <p:spPr bwMode="auto">
          <a:xfrm>
            <a:off x="5181600" y="28448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0245" name="Oval 5"/>
          <p:cNvSpPr>
            <a:spLocks noChangeArrowheads="1"/>
          </p:cNvSpPr>
          <p:nvPr/>
        </p:nvSpPr>
        <p:spPr bwMode="auto">
          <a:xfrm>
            <a:off x="5867400" y="3530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0246" name="Oval 6"/>
          <p:cNvSpPr>
            <a:spLocks noChangeArrowheads="1"/>
          </p:cNvSpPr>
          <p:nvPr/>
        </p:nvSpPr>
        <p:spPr bwMode="auto">
          <a:xfrm>
            <a:off x="4267200" y="3911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0247" name="Oval 7"/>
          <p:cNvSpPr>
            <a:spLocks noChangeArrowheads="1"/>
          </p:cNvSpPr>
          <p:nvPr/>
        </p:nvSpPr>
        <p:spPr bwMode="auto">
          <a:xfrm>
            <a:off x="6705600" y="4292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265674" name="Rectangle 10"/>
          <p:cNvSpPr>
            <a:spLocks noChangeArrowheads="1"/>
          </p:cNvSpPr>
          <p:nvPr/>
        </p:nvSpPr>
        <p:spPr bwMode="auto">
          <a:xfrm>
            <a:off x="1066800" y="4724400"/>
            <a:ext cx="7162800"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rgbClr val="0033CC"/>
                </a:solidFill>
                <a:latin typeface="Calibri" pitchFamily="34" charset="0"/>
              </a:rPr>
              <a:t>Constrained Conditional Models Allow:</a:t>
            </a:r>
          </a:p>
          <a:p>
            <a:pPr marL="342900" indent="-342900">
              <a:lnSpc>
                <a:spcPct val="90000"/>
              </a:lnSpc>
              <a:spcBef>
                <a:spcPct val="20000"/>
              </a:spcBef>
              <a:buClr>
                <a:schemeClr val="bg2"/>
              </a:buClr>
              <a:buSzPct val="75000"/>
              <a:buFont typeface="Wingdings" pitchFamily="2" charset="2"/>
              <a:buChar char="n"/>
            </a:pPr>
            <a:r>
              <a:rPr lang="en-US" sz="2000" b="1">
                <a:latin typeface="Calibri" pitchFamily="34" charset="0"/>
              </a:rPr>
              <a:t>Learning a simple model </a:t>
            </a:r>
          </a:p>
          <a:p>
            <a:pPr marL="342900" indent="-342900">
              <a:lnSpc>
                <a:spcPct val="90000"/>
              </a:lnSpc>
              <a:spcBef>
                <a:spcPct val="20000"/>
              </a:spcBef>
              <a:buClr>
                <a:schemeClr val="bg2"/>
              </a:buClr>
              <a:buSzPct val="75000"/>
              <a:buFont typeface="Wingdings" pitchFamily="2" charset="2"/>
              <a:buChar char="n"/>
            </a:pPr>
            <a:r>
              <a:rPr lang="en-US" sz="2000" b="1">
                <a:latin typeface="Calibri" pitchFamily="34" charset="0"/>
              </a:rPr>
              <a:t>Make decisions with a more complex model</a:t>
            </a:r>
          </a:p>
          <a:p>
            <a:pPr marL="342900" indent="-342900">
              <a:lnSpc>
                <a:spcPct val="90000"/>
              </a:lnSpc>
              <a:spcBef>
                <a:spcPct val="20000"/>
              </a:spcBef>
              <a:buClr>
                <a:schemeClr val="bg2"/>
              </a:buClr>
              <a:buSzPct val="75000"/>
              <a:buFont typeface="Wingdings" pitchFamily="2" charset="2"/>
              <a:buChar char="n"/>
            </a:pPr>
            <a:r>
              <a:rPr lang="en-US" sz="2000" b="1">
                <a:latin typeface="Calibri" pitchFamily="34" charset="0"/>
              </a:rPr>
              <a:t>Accomplished by directly incorporating constraints to bias/re-rank decisions made by the simpler model</a:t>
            </a:r>
            <a:endParaRPr lang="en-US" sz="2000">
              <a:latin typeface="Calibri" pitchFamily="34" charset="0"/>
            </a:endParaRPr>
          </a:p>
        </p:txBody>
      </p:sp>
      <p:pic>
        <p:nvPicPr>
          <p:cNvPr id="686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224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5676" name="Rectangle 12"/>
          <p:cNvSpPr>
            <a:spLocks noChangeArrowheads="1"/>
          </p:cNvSpPr>
          <p:nvPr/>
        </p:nvSpPr>
        <p:spPr bwMode="auto">
          <a:xfrm>
            <a:off x="4267200" y="1828800"/>
            <a:ext cx="2590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5677" name="Rectangle 13"/>
          <p:cNvSpPr>
            <a:spLocks noChangeArrowheads="1"/>
          </p:cNvSpPr>
          <p:nvPr/>
        </p:nvSpPr>
        <p:spPr bwMode="auto">
          <a:xfrm>
            <a:off x="4279900" y="1930400"/>
            <a:ext cx="2590800" cy="7620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31</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024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024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6567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6567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5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265674" grpId="0" animBg="1"/>
      <p:bldP spid="1265676" grpId="0" animBg="1"/>
      <p:bldP spid="12656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ltLang="zh-TW" smtClean="0">
                <a:ea typeface="Arial Unicode MS" pitchFamily="34" charset="-128"/>
                <a:cs typeface="Arial Unicode MS" pitchFamily="34" charset="-128"/>
              </a:rPr>
              <a:t>Guiding (Semi-Supervised) Learning with Constraints</a:t>
            </a:r>
          </a:p>
        </p:txBody>
      </p:sp>
      <p:sp>
        <p:nvSpPr>
          <p:cNvPr id="1171459" name="Text Box 3"/>
          <p:cNvSpPr txBox="1">
            <a:spLocks noChangeArrowheads="1"/>
          </p:cNvSpPr>
          <p:nvPr/>
        </p:nvSpPr>
        <p:spPr bwMode="auto">
          <a:xfrm>
            <a:off x="2886075" y="4114800"/>
            <a:ext cx="9969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Model</a:t>
            </a:r>
          </a:p>
        </p:txBody>
      </p:sp>
      <p:sp>
        <p:nvSpPr>
          <p:cNvPr id="1171460" name="Text Box 4"/>
          <p:cNvSpPr txBox="1">
            <a:spLocks noChangeArrowheads="1"/>
          </p:cNvSpPr>
          <p:nvPr/>
        </p:nvSpPr>
        <p:spPr bwMode="auto">
          <a:xfrm>
            <a:off x="1219200" y="5586413"/>
            <a:ext cx="1992313" cy="831850"/>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Decision Time </a:t>
            </a:r>
          </a:p>
          <a:p>
            <a:pPr algn="ctr" eaLnBrk="1" hangingPunct="1"/>
            <a:r>
              <a:rPr lang="en-US" sz="2400" dirty="0">
                <a:solidFill>
                  <a:srgbClr val="0033CC"/>
                </a:solidFill>
                <a:latin typeface="Calibri" pitchFamily="34" charset="0"/>
              </a:rPr>
              <a:t>Constraints</a:t>
            </a:r>
          </a:p>
        </p:txBody>
      </p:sp>
      <p:sp>
        <p:nvSpPr>
          <p:cNvPr id="1171461" name="Text Box 5"/>
          <p:cNvSpPr txBox="1">
            <a:spLocks noChangeArrowheads="1"/>
          </p:cNvSpPr>
          <p:nvPr/>
        </p:nvSpPr>
        <p:spPr bwMode="auto">
          <a:xfrm>
            <a:off x="3971925" y="5424488"/>
            <a:ext cx="2203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Un-labeled Data</a:t>
            </a:r>
          </a:p>
        </p:txBody>
      </p:sp>
      <p:sp>
        <p:nvSpPr>
          <p:cNvPr id="1171462" name="Line 6"/>
          <p:cNvSpPr>
            <a:spLocks noChangeShapeType="1"/>
          </p:cNvSpPr>
          <p:nvPr/>
        </p:nvSpPr>
        <p:spPr bwMode="auto">
          <a:xfrm>
            <a:off x="3725863" y="4697413"/>
            <a:ext cx="137160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3" name="Line 7"/>
          <p:cNvSpPr>
            <a:spLocks noChangeShapeType="1"/>
          </p:cNvSpPr>
          <p:nvPr/>
        </p:nvSpPr>
        <p:spPr bwMode="auto">
          <a:xfrm flipV="1">
            <a:off x="2354263" y="4730750"/>
            <a:ext cx="990600" cy="838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4" name="Line 8"/>
          <p:cNvSpPr>
            <a:spLocks noChangeShapeType="1"/>
          </p:cNvSpPr>
          <p:nvPr/>
        </p:nvSpPr>
        <p:spPr bwMode="auto">
          <a:xfrm flipH="1" flipV="1">
            <a:off x="3497263" y="4730750"/>
            <a:ext cx="12192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5" name="Text Box 9"/>
          <p:cNvSpPr txBox="1">
            <a:spLocks noChangeArrowheads="1"/>
          </p:cNvSpPr>
          <p:nvPr/>
        </p:nvSpPr>
        <p:spPr bwMode="auto">
          <a:xfrm>
            <a:off x="5068888" y="4162425"/>
            <a:ext cx="1600200" cy="466725"/>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Constraints</a:t>
            </a:r>
          </a:p>
        </p:txBody>
      </p:sp>
      <p:sp>
        <p:nvSpPr>
          <p:cNvPr id="1171466" name="Line 10"/>
          <p:cNvSpPr>
            <a:spLocks noChangeShapeType="1"/>
          </p:cNvSpPr>
          <p:nvPr/>
        </p:nvSpPr>
        <p:spPr bwMode="auto">
          <a:xfrm flipH="1">
            <a:off x="5097463" y="4602163"/>
            <a:ext cx="6858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7" name="Text Box 11"/>
          <p:cNvSpPr txBox="1">
            <a:spLocks noChangeArrowheads="1"/>
          </p:cNvSpPr>
          <p:nvPr/>
        </p:nvSpPr>
        <p:spPr bwMode="auto">
          <a:xfrm>
            <a:off x="609600" y="1295400"/>
            <a:ext cx="8001000" cy="262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FF6600"/>
              </a:buClr>
              <a:buSzPct val="80000"/>
              <a:buFont typeface="Wingdings" pitchFamily="2" charset="2"/>
              <a:buChar char="n"/>
            </a:pPr>
            <a:r>
              <a:rPr lang="en-US" altLang="zh-TW" sz="2400" dirty="0">
                <a:latin typeface="Calibri" pitchFamily="34" charset="0"/>
                <a:ea typeface="Arial Unicode MS" pitchFamily="34" charset="-128"/>
                <a:cs typeface="Arial Unicode MS" pitchFamily="34" charset="-128"/>
              </a:rPr>
              <a:t>In traditional Semi-Supervised learning the model can drift away from the correct one. </a:t>
            </a:r>
          </a:p>
          <a:p>
            <a:pPr eaLnBrk="1" hangingPunct="1">
              <a:spcBef>
                <a:spcPct val="20000"/>
              </a:spcBef>
              <a:buClr>
                <a:srgbClr val="FF6600"/>
              </a:buClr>
              <a:buSzPct val="80000"/>
              <a:buFont typeface="Wingdings" pitchFamily="2" charset="2"/>
              <a:buChar char="n"/>
            </a:pPr>
            <a:r>
              <a:rPr lang="en-US" altLang="zh-TW" sz="2400" dirty="0">
                <a:latin typeface="Calibri" pitchFamily="34" charset="0"/>
                <a:ea typeface="Arial Unicode MS" pitchFamily="34" charset="-128"/>
                <a:cs typeface="Arial Unicode MS" pitchFamily="34" charset="-128"/>
              </a:rPr>
              <a:t>Constraints can be used to </a:t>
            </a:r>
            <a:r>
              <a:rPr lang="en-US" altLang="zh-TW" sz="2400" dirty="0">
                <a:solidFill>
                  <a:srgbClr val="0033CC"/>
                </a:solidFill>
                <a:latin typeface="Calibri" pitchFamily="34" charset="0"/>
                <a:ea typeface="Arial Unicode MS" pitchFamily="34" charset="-128"/>
                <a:cs typeface="Arial Unicode MS" pitchFamily="34" charset="-128"/>
              </a:rPr>
              <a:t>generate better training data</a:t>
            </a:r>
          </a:p>
          <a:p>
            <a:pPr lvl="1" eaLnBrk="1" hangingPunct="1">
              <a:spcBef>
                <a:spcPct val="20000"/>
              </a:spcBef>
              <a:buClr>
                <a:srgbClr val="FF6600"/>
              </a:buClr>
              <a:buSzPct val="65000"/>
              <a:buFont typeface="Wingdings" pitchFamily="2" charset="2"/>
              <a:buChar char="¨"/>
            </a:pPr>
            <a:r>
              <a:rPr lang="en-US" altLang="zh-TW" sz="2000" dirty="0">
                <a:latin typeface="Calibri" pitchFamily="34" charset="0"/>
                <a:ea typeface="Arial Unicode MS" pitchFamily="34" charset="-128"/>
                <a:cs typeface="Arial Unicode MS" pitchFamily="34" charset="-128"/>
              </a:rPr>
              <a:t>At </a:t>
            </a:r>
            <a:r>
              <a:rPr lang="en-US" altLang="zh-TW" sz="2000" dirty="0">
                <a:solidFill>
                  <a:srgbClr val="0033CC"/>
                </a:solidFill>
                <a:latin typeface="Calibri" pitchFamily="34" charset="0"/>
                <a:ea typeface="Arial Unicode MS" pitchFamily="34" charset="-128"/>
                <a:cs typeface="Arial Unicode MS" pitchFamily="34" charset="-128"/>
              </a:rPr>
              <a:t>training</a:t>
            </a:r>
            <a:r>
              <a:rPr lang="en-US" altLang="zh-TW" sz="2000" dirty="0">
                <a:latin typeface="Calibri" pitchFamily="34" charset="0"/>
                <a:ea typeface="Arial Unicode MS" pitchFamily="34" charset="-128"/>
                <a:cs typeface="Arial Unicode MS" pitchFamily="34" charset="-128"/>
              </a:rPr>
              <a:t> to improve labeling of un-labeled data (and thus improve the model)</a:t>
            </a:r>
          </a:p>
          <a:p>
            <a:pPr lvl="1" eaLnBrk="1" hangingPunct="1">
              <a:spcBef>
                <a:spcPct val="20000"/>
              </a:spcBef>
              <a:buClr>
                <a:srgbClr val="FF6600"/>
              </a:buClr>
              <a:buSzPct val="65000"/>
              <a:buFont typeface="Wingdings" pitchFamily="2" charset="2"/>
              <a:buChar char="¨"/>
            </a:pPr>
            <a:r>
              <a:rPr lang="en-US" altLang="zh-TW" sz="2000" dirty="0">
                <a:latin typeface="Calibri" pitchFamily="34" charset="0"/>
                <a:ea typeface="Arial Unicode MS" pitchFamily="34" charset="-128"/>
                <a:cs typeface="Arial Unicode MS" pitchFamily="34" charset="-128"/>
              </a:rPr>
              <a:t>At </a:t>
            </a:r>
            <a:r>
              <a:rPr lang="en-US" altLang="zh-TW" sz="2000" dirty="0">
                <a:solidFill>
                  <a:srgbClr val="0033CC"/>
                </a:solidFill>
                <a:latin typeface="Calibri" pitchFamily="34" charset="0"/>
                <a:ea typeface="Arial Unicode MS" pitchFamily="34" charset="-128"/>
                <a:cs typeface="Arial Unicode MS" pitchFamily="34" charset="-128"/>
              </a:rPr>
              <a:t>decision time</a:t>
            </a:r>
            <a:r>
              <a:rPr lang="en-US" altLang="zh-TW" sz="2000" dirty="0">
                <a:latin typeface="Calibri" pitchFamily="34" charset="0"/>
                <a:ea typeface="Arial Unicode MS" pitchFamily="34" charset="-128"/>
                <a:cs typeface="Arial Unicode MS" pitchFamily="34" charset="-128"/>
              </a:rPr>
              <a:t>, to bias the objective function towards favoring constraint satisfaction. </a:t>
            </a:r>
          </a:p>
        </p:txBody>
      </p:sp>
      <p:sp>
        <p:nvSpPr>
          <p:cNvPr id="13" name="Text Box 79"/>
          <p:cNvSpPr txBox="1">
            <a:spLocks noChangeArrowheads="1"/>
          </p:cNvSpPr>
          <p:nvPr/>
        </p:nvSpPr>
        <p:spPr bwMode="auto">
          <a:xfrm>
            <a:off x="5721438" y="4800600"/>
            <a:ext cx="3270162" cy="369332"/>
          </a:xfrm>
          <a:prstGeom prst="rect">
            <a:avLst/>
          </a:prstGeom>
          <a:solidFill>
            <a:srgbClr val="FFFF66"/>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zh-TW" dirty="0">
                <a:solidFill>
                  <a:srgbClr val="000000"/>
                </a:solidFill>
                <a:latin typeface="Calibri" pitchFamily="34" charset="0"/>
                <a:ea typeface="Arial Unicode MS" pitchFamily="34" charset="-128"/>
                <a:cs typeface="Arial Unicode MS" pitchFamily="34" charset="-128"/>
              </a:rPr>
              <a:t>Better </a:t>
            </a:r>
            <a:r>
              <a:rPr lang="en-US" altLang="zh-TW" dirty="0" smtClean="0">
                <a:solidFill>
                  <a:srgbClr val="000000"/>
                </a:solidFill>
                <a:latin typeface="Calibri" pitchFamily="34" charset="0"/>
                <a:ea typeface="Arial Unicode MS" pitchFamily="34" charset="-128"/>
                <a:cs typeface="Arial Unicode MS" pitchFamily="34" charset="-128"/>
              </a:rPr>
              <a:t>model-based labeled </a:t>
            </a:r>
            <a:r>
              <a:rPr lang="en-US" altLang="zh-TW" dirty="0">
                <a:solidFill>
                  <a:srgbClr val="000000"/>
                </a:solidFill>
                <a:latin typeface="Calibri" pitchFamily="34" charset="0"/>
                <a:ea typeface="Arial Unicode MS" pitchFamily="34" charset="-128"/>
                <a:cs typeface="Arial Unicode MS" pitchFamily="34" charset="-128"/>
              </a:rPr>
              <a:t>data</a:t>
            </a:r>
          </a:p>
        </p:txBody>
      </p:sp>
      <p:sp>
        <p:nvSpPr>
          <p:cNvPr id="14" name="Text Box 79"/>
          <p:cNvSpPr txBox="1">
            <a:spLocks noChangeArrowheads="1"/>
          </p:cNvSpPr>
          <p:nvPr/>
        </p:nvSpPr>
        <p:spPr bwMode="auto">
          <a:xfrm>
            <a:off x="266700" y="4800600"/>
            <a:ext cx="1905000" cy="369332"/>
          </a:xfrm>
          <a:prstGeom prst="rect">
            <a:avLst/>
          </a:prstGeom>
          <a:solidFill>
            <a:srgbClr val="FFFF66"/>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ct val="50000"/>
              </a:spcBef>
              <a:spcAft>
                <a:spcPts val="0"/>
              </a:spcAft>
              <a:defRPr/>
            </a:pPr>
            <a:r>
              <a:rPr lang="en-US" altLang="zh-TW" dirty="0" smtClean="0">
                <a:ea typeface="新細明體" pitchFamily="18" charset="-120"/>
              </a:rPr>
              <a:t>Better Predictions</a:t>
            </a:r>
            <a:endParaRPr lang="en-US" altLang="zh-TW" dirty="0">
              <a:ea typeface="新細明體" pitchFamily="18" charset="-120"/>
            </a:endParaRPr>
          </a:p>
        </p:txBody>
      </p:sp>
      <p:sp>
        <p:nvSpPr>
          <p:cNvPr id="15" name="Text Box 9"/>
          <p:cNvSpPr txBox="1">
            <a:spLocks noChangeArrowheads="1"/>
          </p:cNvSpPr>
          <p:nvPr/>
        </p:nvSpPr>
        <p:spPr bwMode="auto">
          <a:xfrm>
            <a:off x="313351" y="4114800"/>
            <a:ext cx="2040303" cy="461665"/>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smtClean="0">
                <a:solidFill>
                  <a:srgbClr val="0033CC"/>
                </a:solidFill>
                <a:latin typeface="Calibri" pitchFamily="34" charset="0"/>
              </a:rPr>
              <a:t>Seed examples</a:t>
            </a:r>
            <a:endParaRPr lang="en-US" sz="2400" dirty="0">
              <a:solidFill>
                <a:srgbClr val="0033CC"/>
              </a:solidFill>
              <a:latin typeface="Calibri" pitchFamily="34" charset="0"/>
            </a:endParaRPr>
          </a:p>
        </p:txBody>
      </p:sp>
      <p:cxnSp>
        <p:nvCxnSpPr>
          <p:cNvPr id="3" name="Straight Arrow Connector 2"/>
          <p:cNvCxnSpPr>
            <a:stCxn id="15" idx="3"/>
          </p:cNvCxnSpPr>
          <p:nvPr/>
        </p:nvCxnSpPr>
        <p:spPr>
          <a:xfrm flipV="1">
            <a:off x="2353654" y="4336844"/>
            <a:ext cx="551366" cy="87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32</a:t>
            </a:fld>
            <a:endParaRPr lang="en-US" altLang="zh-TW"/>
          </a:p>
        </p:txBody>
      </p:sp>
    </p:spTree>
    <p:extLst>
      <p:ext uri="{BB962C8B-B14F-4D97-AF65-F5344CB8AC3E}">
        <p14:creationId xmlns:p14="http://schemas.microsoft.com/office/powerpoint/2010/main" val="28764865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1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1462"/>
                                        </p:tgtEl>
                                        <p:attrNameLst>
                                          <p:attrName>style.visibility</p:attrName>
                                        </p:attrNameLst>
                                      </p:cBhvr>
                                      <p:to>
                                        <p:strVal val="visible"/>
                                      </p:to>
                                    </p:set>
                                    <p:animEffect transition="in" filter="wipe(up)">
                                      <p:cBhvr>
                                        <p:cTn id="17" dur="1000"/>
                                        <p:tgtEl>
                                          <p:spTgt spid="11714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71464"/>
                                        </p:tgtEl>
                                        <p:attrNameLst>
                                          <p:attrName>style.visibility</p:attrName>
                                        </p:attrNameLst>
                                      </p:cBhvr>
                                      <p:to>
                                        <p:strVal val="visible"/>
                                      </p:to>
                                    </p:set>
                                    <p:animEffect transition="in" filter="wipe(down)">
                                      <p:cBhvr>
                                        <p:cTn id="22" dur="1000"/>
                                        <p:tgtEl>
                                          <p:spTgt spid="1171464"/>
                                        </p:tgtEl>
                                      </p:cBhvr>
                                    </p:animEffect>
                                  </p:childTnLst>
                                </p:cTn>
                              </p:par>
                              <p:par>
                                <p:cTn id="23" presetID="1" presetClass="entr" presetSubtype="0" fill="hold" nodeType="withEffect">
                                  <p:stCondLst>
                                    <p:cond delay="0"/>
                                  </p:stCondLst>
                                  <p:childTnLst>
                                    <p:set>
                                      <p:cBhvr>
                                        <p:cTn id="24" dur="1" fill="hold">
                                          <p:stCondLst>
                                            <p:cond delay="0"/>
                                          </p:stCondLst>
                                        </p:cTn>
                                        <p:tgtEl>
                                          <p:spTgt spid="117146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146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1171466"/>
                                        </p:tgtEl>
                                        <p:attrNameLst>
                                          <p:attrName>style.visibility</p:attrName>
                                        </p:attrNameLst>
                                      </p:cBhvr>
                                      <p:to>
                                        <p:strVal val="visible"/>
                                      </p:to>
                                    </p:set>
                                    <p:animEffect transition="in" filter="wipe(up)">
                                      <p:cBhvr>
                                        <p:cTn id="32" dur="1000"/>
                                        <p:tgtEl>
                                          <p:spTgt spid="117146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171460"/>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171463"/>
                                        </p:tgtEl>
                                        <p:attrNameLst>
                                          <p:attrName>style.visibility</p:attrName>
                                        </p:attrNameLst>
                                      </p:cBhvr>
                                      <p:to>
                                        <p:strVal val="visible"/>
                                      </p:to>
                                    </p:set>
                                    <p:animEffect transition="in" filter="wipe(down)">
                                      <p:cBhvr>
                                        <p:cTn id="38" dur="500"/>
                                        <p:tgtEl>
                                          <p:spTgt spid="1171463"/>
                                        </p:tgtEl>
                                      </p:cBhvr>
                                    </p:animEffect>
                                  </p:childTnLst>
                                </p:cTn>
                              </p:par>
                              <p:par>
                                <p:cTn id="39" presetID="1" presetClass="entr" presetSubtype="0" fill="hold" nodeType="withEffect">
                                  <p:stCondLst>
                                    <p:cond delay="0"/>
                                  </p:stCondLst>
                                  <p:childTnLst>
                                    <p:set>
                                      <p:cBhvr>
                                        <p:cTn id="40" dur="1" fill="hold">
                                          <p:stCondLst>
                                            <p:cond delay="0"/>
                                          </p:stCondLst>
                                        </p:cTn>
                                        <p:tgtEl>
                                          <p:spTgt spid="1171467">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71467">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7146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nimBg="1"/>
      <p:bldP spid="1171461" grpId="0" animBg="1"/>
      <p:bldP spid="1171462" grpId="0" animBg="1"/>
      <p:bldP spid="1171463" grpId="0" animBg="1"/>
      <p:bldP spid="1171464" grpId="0" animBg="1"/>
      <p:bldP spid="1171465" grpId="0" animBg="1"/>
      <p:bldP spid="1171466"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eaLnBrk="1" hangingPunct="1">
              <a:lnSpc>
                <a:spcPct val="104000"/>
              </a:lnSpc>
              <a:buClr>
                <a:srgbClr val="000000"/>
              </a:buClr>
              <a:buSzPct val="100000"/>
              <a:buFont typeface="Arial" charset="0"/>
              <a:buNone/>
            </a:pPr>
            <a:r>
              <a:rPr lang="en-US" sz="2800">
                <a:solidFill>
                  <a:srgbClr val="FF0000"/>
                </a:solidFill>
                <a:latin typeface="Calibri" pitchFamily="34" charset="0"/>
                <a:ea typeface="Arial Unicode MS" pitchFamily="34" charset="-128"/>
                <a:cs typeface="Arial Unicode MS" pitchFamily="34" charset="-128"/>
              </a:rPr>
              <a:t>Constraints Driven Learning (CoDL)</a:t>
            </a:r>
            <a:r>
              <a:rPr lang="en-US" sz="2800" i="1">
                <a:solidFill>
                  <a:srgbClr val="FF0000"/>
                </a:solidFill>
                <a:latin typeface="Calibri" pitchFamily="34" charset="0"/>
                <a:ea typeface="Arial Unicode MS" pitchFamily="34" charset="-128"/>
                <a:cs typeface="Arial Unicode MS" pitchFamily="34" charset="-128"/>
              </a:rPr>
              <a:t>			</a:t>
            </a:r>
            <a:endParaRPr lang="en-US" sz="2800">
              <a:solidFill>
                <a:srgbClr val="FF0000"/>
              </a:solidFill>
              <a:latin typeface="Calibri" pitchFamily="34" charset="0"/>
              <a:ea typeface="Arial Unicode MS" pitchFamily="34" charset="-128"/>
              <a:cs typeface="Arial Unicode MS" pitchFamily="34" charset="-128"/>
            </a:endParaRPr>
          </a:p>
        </p:txBody>
      </p:sp>
      <p:sp>
        <p:nvSpPr>
          <p:cNvPr id="38916" name="Rectangle 3"/>
          <p:cNvSpPr>
            <a:spLocks noChangeArrowheads="1"/>
          </p:cNvSpPr>
          <p:nvPr/>
        </p:nvSpPr>
        <p:spPr bwMode="auto">
          <a:xfrm>
            <a:off x="533400" y="1143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9725" indent="-339725" defTabSz="457200">
              <a:spcBef>
                <a:spcPts val="7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800">
              <a:solidFill>
                <a:srgbClr val="000000"/>
              </a:solidFill>
              <a:latin typeface="Helvetica" pitchFamily="34" charset="0"/>
              <a:ea typeface="Arial Unicode MS" pitchFamily="34" charset="-128"/>
              <a:cs typeface="Arial Unicode MS" pitchFamily="34" charset="-128"/>
            </a:endParaRP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latin typeface="Calibri" pitchFamily="34" charset="0"/>
                <a:ea typeface="Arial Unicode MS" pitchFamily="34" charset="-128"/>
                <a:cs typeface="Arial Unicode MS" pitchFamily="34" charset="-128"/>
              </a:rPr>
              <a:t>(w</a:t>
            </a:r>
            <a:r>
              <a:rPr lang="en-US" sz="2400" baseline="-25000">
                <a:solidFill>
                  <a:srgbClr val="000000"/>
                </a:solidFill>
                <a:latin typeface="Calibri" pitchFamily="34" charset="0"/>
                <a:ea typeface="Arial Unicode MS" pitchFamily="34" charset="-128"/>
                <a:cs typeface="Arial Unicode MS" pitchFamily="34" charset="-128"/>
              </a:rPr>
              <a:t>0</a:t>
            </a:r>
            <a:r>
              <a:rPr lang="en-US" sz="2400">
                <a:solidFill>
                  <a:srgbClr val="000000"/>
                </a:solidFill>
                <a:latin typeface="Calibri" pitchFamily="34" charset="0"/>
                <a:ea typeface="Arial Unicode MS" pitchFamily="34" charset="-128"/>
                <a:cs typeface="Arial Unicode MS" pitchFamily="34" charset="-128"/>
              </a:rPr>
              <a:t>,</a:t>
            </a:r>
            <a:r>
              <a:rPr lang="en-US" sz="2400">
                <a:solidFill>
                  <a:srgbClr val="000000"/>
                </a:solidFill>
                <a:latin typeface="cmmi10" pitchFamily="34" charset="0"/>
                <a:ea typeface="Arial Unicode MS" pitchFamily="34" charset="-128"/>
                <a:cs typeface="Arial Unicode MS" pitchFamily="34" charset="-128"/>
              </a:rPr>
              <a:t>½</a:t>
            </a:r>
            <a:r>
              <a:rPr lang="en-US" sz="2400" baseline="-25000">
                <a:solidFill>
                  <a:srgbClr val="000000"/>
                </a:solidFill>
                <a:ea typeface="Arial Unicode MS" pitchFamily="34" charset="-128"/>
                <a:cs typeface="Arial Unicode MS" pitchFamily="34" charset="-128"/>
              </a:rPr>
              <a:t>0</a:t>
            </a:r>
            <a:r>
              <a:rPr lang="en-US" sz="2400">
                <a:solidFill>
                  <a:srgbClr val="000000"/>
                </a:solidFill>
                <a:latin typeface="Calibri" pitchFamily="34" charset="0"/>
                <a:ea typeface="Arial Unicode MS" pitchFamily="34" charset="-128"/>
                <a:cs typeface="Arial Unicode MS" pitchFamily="34" charset="-128"/>
              </a:rPr>
              <a:t>)=</a:t>
            </a:r>
            <a:r>
              <a:rPr lang="en-US" sz="2400">
                <a:solidFill>
                  <a:srgbClr val="0033CC"/>
                </a:solidFill>
                <a:ea typeface="Arial Unicode MS" pitchFamily="34" charset="-128"/>
                <a:cs typeface="Arial Unicode MS" pitchFamily="34" charset="-128"/>
              </a:rPr>
              <a:t>learn(L)</a:t>
            </a:r>
            <a:r>
              <a:rPr lang="x-none" sz="2400">
                <a:solidFill>
                  <a:srgbClr val="0033CC"/>
                </a:solidFill>
              </a:rPr>
              <a:t>‏</a:t>
            </a:r>
            <a:endParaRPr lang="en-US" sz="2400">
              <a:solidFill>
                <a:srgbClr val="0033CC"/>
              </a:solidFill>
              <a:ea typeface="Arial Unicode MS" pitchFamily="34" charset="-128"/>
              <a:cs typeface="Arial Unicode MS" pitchFamily="34" charset="-128"/>
            </a:endParaRP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For N iterations do</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T=</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For each x in </a:t>
            </a:r>
            <a:r>
              <a:rPr lang="en-US" sz="2400">
                <a:solidFill>
                  <a:srgbClr val="0033CC"/>
                </a:solidFill>
                <a:ea typeface="Arial Unicode MS" pitchFamily="34" charset="-128"/>
                <a:cs typeface="Arial Unicode MS" pitchFamily="34" charset="-128"/>
              </a:rPr>
              <a:t>unlabeled dataset</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h </a:t>
            </a:r>
            <a:r>
              <a:rPr lang="en-US" sz="2400">
                <a:solidFill>
                  <a:srgbClr val="000000"/>
                </a:solidFill>
                <a:latin typeface="cmsy10" pitchFamily="34" charset="0"/>
                <a:ea typeface="Arial Unicode MS" pitchFamily="34" charset="-128"/>
                <a:cs typeface="Arial Unicode MS" pitchFamily="34" charset="-128"/>
              </a:rPr>
              <a:t>Ã</a:t>
            </a:r>
            <a:r>
              <a:rPr lang="en-US" sz="2400">
                <a:solidFill>
                  <a:srgbClr val="000000"/>
                </a:solidFill>
                <a:ea typeface="Arial Unicode MS" pitchFamily="34" charset="-128"/>
                <a:cs typeface="Arial Unicode MS" pitchFamily="34" charset="-128"/>
              </a:rPr>
              <a:t> argmax</a:t>
            </a:r>
            <a:r>
              <a:rPr lang="en-US" sz="2400" baseline="-25000">
                <a:solidFill>
                  <a:srgbClr val="000000"/>
                </a:solidFill>
                <a:ea typeface="Arial Unicode MS" pitchFamily="34" charset="-128"/>
                <a:cs typeface="Arial Unicode MS" pitchFamily="34" charset="-128"/>
              </a:rPr>
              <a:t>y</a:t>
            </a:r>
            <a:r>
              <a:rPr lang="en-US" sz="2400">
                <a:solidFill>
                  <a:srgbClr val="000000"/>
                </a:solidFill>
                <a:ea typeface="Arial Unicode MS" pitchFamily="34" charset="-128"/>
                <a:cs typeface="Arial Unicode MS" pitchFamily="34" charset="-128"/>
              </a:rPr>
              <a:t> w</a:t>
            </a:r>
            <a:r>
              <a:rPr lang="en-US" sz="2400" baseline="30000">
                <a:solidFill>
                  <a:srgbClr val="000000"/>
                </a:solidFill>
                <a:ea typeface="Arial Unicode MS" pitchFamily="34" charset="-128"/>
                <a:cs typeface="Arial Unicode MS" pitchFamily="34" charset="-128"/>
              </a:rPr>
              <a:t>T</a:t>
            </a:r>
            <a:r>
              <a:rPr lang="en-US" sz="2400">
                <a:solidFill>
                  <a:srgbClr val="000000"/>
                </a:solidFill>
                <a:ea typeface="Arial Unicode MS" pitchFamily="34" charset="-128"/>
                <a:cs typeface="Arial Unicode MS" pitchFamily="34" charset="-128"/>
              </a:rPr>
              <a:t> </a:t>
            </a:r>
            <a:r>
              <a:rPr lang="en-US" sz="2400">
                <a:solidFill>
                  <a:srgbClr val="000000"/>
                </a:solidFill>
                <a:latin typeface="cmmi10" pitchFamily="34" charset="0"/>
                <a:ea typeface="Arial Unicode MS" pitchFamily="34" charset="-128"/>
                <a:cs typeface="Arial Unicode MS" pitchFamily="34" charset="-128"/>
              </a:rPr>
              <a:t>Á</a:t>
            </a:r>
            <a:r>
              <a:rPr lang="en-US" sz="2400">
                <a:solidFill>
                  <a:srgbClr val="000000"/>
                </a:solidFill>
                <a:ea typeface="Arial Unicode MS" pitchFamily="34" charset="-128"/>
                <a:cs typeface="Arial Unicode MS" pitchFamily="34" charset="-128"/>
              </a:rPr>
              <a:t>(x,y) - </a:t>
            </a:r>
            <a:r>
              <a:rPr lang="en-US" sz="2400">
                <a:solidFill>
                  <a:srgbClr val="000000"/>
                </a:solidFill>
                <a:latin typeface="Symbol" pitchFamily="18" charset="2"/>
                <a:ea typeface="Arial Unicode MS" pitchFamily="34" charset="-128"/>
                <a:cs typeface="Arial Unicode MS" pitchFamily="34" charset="-128"/>
                <a:sym typeface="Symbol" pitchFamily="18" charset="2"/>
              </a:rPr>
              <a:t></a:t>
            </a:r>
            <a:r>
              <a:rPr lang="en-US" sz="2400">
                <a:solidFill>
                  <a:srgbClr val="000000"/>
                </a:solidFill>
                <a:ea typeface="Arial Unicode MS" pitchFamily="34" charset="-128"/>
                <a:cs typeface="Arial Unicode MS" pitchFamily="34" charset="-128"/>
              </a:rPr>
              <a:t> </a:t>
            </a:r>
            <a:r>
              <a:rPr lang="en-US" sz="2400">
                <a:solidFill>
                  <a:srgbClr val="000000"/>
                </a:solidFill>
                <a:latin typeface="cmmi10" pitchFamily="34" charset="0"/>
                <a:ea typeface="Arial Unicode MS" pitchFamily="34" charset="-128"/>
                <a:cs typeface="Arial Unicode MS" pitchFamily="34" charset="-128"/>
              </a:rPr>
              <a:t>½</a:t>
            </a:r>
            <a:r>
              <a:rPr lang="en-US" sz="2400" baseline="-25000">
                <a:solidFill>
                  <a:srgbClr val="000000"/>
                </a:solidFill>
                <a:ea typeface="Arial Unicode MS" pitchFamily="34" charset="-128"/>
                <a:cs typeface="Arial Unicode MS" pitchFamily="34" charset="-128"/>
              </a:rPr>
              <a:t>k</a:t>
            </a:r>
            <a:r>
              <a:rPr lang="en-US" sz="2400">
                <a:solidFill>
                  <a:srgbClr val="000000"/>
                </a:solidFill>
                <a:ea typeface="Arial Unicode MS" pitchFamily="34" charset="-128"/>
                <a:cs typeface="Arial Unicode MS" pitchFamily="34" charset="-128"/>
              </a:rPr>
              <a:t> d</a:t>
            </a:r>
            <a:r>
              <a:rPr lang="en-US" sz="2400" baseline="-25000">
                <a:solidFill>
                  <a:srgbClr val="000000"/>
                </a:solidFill>
                <a:ea typeface="Arial Unicode MS" pitchFamily="34" charset="-128"/>
                <a:cs typeface="Arial Unicode MS" pitchFamily="34" charset="-128"/>
              </a:rPr>
              <a:t>C</a:t>
            </a:r>
            <a:r>
              <a:rPr lang="en-US" sz="2400">
                <a:solidFill>
                  <a:srgbClr val="000000"/>
                </a:solidFill>
                <a:ea typeface="Arial Unicode MS" pitchFamily="34" charset="-128"/>
                <a:cs typeface="Arial Unicode MS" pitchFamily="34" charset="-128"/>
              </a:rPr>
              <a:t>(x,y)</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T=T </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{(x, h)}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a:t>
            </a:r>
            <a:r>
              <a:rPr lang="en-US" sz="2400">
                <a:solidFill>
                  <a:srgbClr val="0033CC"/>
                </a:solidFill>
                <a:ea typeface="Arial Unicode MS" pitchFamily="34" charset="-128"/>
                <a:cs typeface="Arial Unicode MS" pitchFamily="34" charset="-128"/>
              </a:rPr>
              <a:t>(w,</a:t>
            </a:r>
            <a:r>
              <a:rPr lang="en-US" sz="2400">
                <a:solidFill>
                  <a:srgbClr val="0033CC"/>
                </a:solidFill>
                <a:latin typeface="cmmi10" pitchFamily="34" charset="0"/>
                <a:ea typeface="Arial Unicode MS" pitchFamily="34" charset="-128"/>
                <a:cs typeface="Arial Unicode MS" pitchFamily="34" charset="-128"/>
              </a:rPr>
              <a:t>½</a:t>
            </a:r>
            <a:r>
              <a:rPr lang="en-US" sz="2400">
                <a:solidFill>
                  <a:srgbClr val="0033CC"/>
                </a:solidFill>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 </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(w</a:t>
            </a:r>
            <a:r>
              <a:rPr lang="en-US" sz="2400" baseline="-25000">
                <a:solidFill>
                  <a:srgbClr val="000000"/>
                </a:solidFill>
                <a:ea typeface="Arial Unicode MS" pitchFamily="34" charset="-128"/>
                <a:cs typeface="Arial Unicode MS" pitchFamily="34" charset="-128"/>
              </a:rPr>
              <a:t>0</a:t>
            </a:r>
            <a:r>
              <a:rPr lang="en-US" sz="2400">
                <a:solidFill>
                  <a:srgbClr val="000000"/>
                </a:solidFill>
                <a:ea typeface="Arial Unicode MS" pitchFamily="34" charset="-128"/>
                <a:cs typeface="Arial Unicode MS" pitchFamily="34" charset="-128"/>
              </a:rPr>
              <a:t>,</a:t>
            </a:r>
            <a:r>
              <a:rPr lang="en-US" sz="2400">
                <a:solidFill>
                  <a:srgbClr val="000000"/>
                </a:solidFill>
                <a:latin typeface="cmmi10" pitchFamily="34" charset="0"/>
                <a:ea typeface="Arial Unicode MS" pitchFamily="34" charset="-128"/>
                <a:cs typeface="Arial Unicode MS" pitchFamily="34" charset="-128"/>
              </a:rPr>
              <a:t>½</a:t>
            </a:r>
            <a:r>
              <a:rPr lang="en-US" sz="2400" baseline="-25000">
                <a:solidFill>
                  <a:srgbClr val="000000"/>
                </a:solidFill>
                <a:ea typeface="Arial Unicode MS" pitchFamily="34" charset="-128"/>
                <a:cs typeface="Arial Unicode MS" pitchFamily="34" charset="-128"/>
              </a:rPr>
              <a:t>0</a:t>
            </a:r>
            <a:r>
              <a:rPr lang="en-US" sz="2400">
                <a:solidFill>
                  <a:srgbClr val="000000"/>
                </a:solidFill>
                <a:ea typeface="Arial Unicode MS" pitchFamily="34" charset="-128"/>
                <a:cs typeface="Arial Unicode MS" pitchFamily="34" charset="-128"/>
              </a:rPr>
              <a:t>) + (1- </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learn(T)</a:t>
            </a:r>
          </a:p>
        </p:txBody>
      </p:sp>
      <p:sp>
        <p:nvSpPr>
          <p:cNvPr id="19462" name="Freeform 6"/>
          <p:cNvSpPr>
            <a:spLocks/>
          </p:cNvSpPr>
          <p:nvPr/>
        </p:nvSpPr>
        <p:spPr bwMode="auto">
          <a:xfrm>
            <a:off x="5241925" y="4953000"/>
            <a:ext cx="612775" cy="1588"/>
          </a:xfrm>
          <a:custGeom>
            <a:avLst/>
            <a:gdLst>
              <a:gd name="T0" fmla="*/ 2147483647 w 1703"/>
              <a:gd name="T1" fmla="*/ 0 h 5"/>
              <a:gd name="T2" fmla="*/ 0 w 1703"/>
              <a:gd name="T3" fmla="*/ 2147483647 h 5"/>
              <a:gd name="T4" fmla="*/ 0 60000 65536"/>
              <a:gd name="T5" fmla="*/ 0 60000 65536"/>
              <a:gd name="T6" fmla="*/ 0 w 1703"/>
              <a:gd name="T7" fmla="*/ 0 h 5"/>
              <a:gd name="T8" fmla="*/ 1703 w 1703"/>
              <a:gd name="T9" fmla="*/ 5 h 5"/>
            </a:gdLst>
            <a:ahLst/>
            <a:cxnLst>
              <a:cxn ang="T4">
                <a:pos x="T0" y="T1"/>
              </a:cxn>
              <a:cxn ang="T5">
                <a:pos x="T2" y="T3"/>
              </a:cxn>
            </a:cxnLst>
            <a:rect l="T6" t="T7" r="T8" b="T9"/>
            <a:pathLst>
              <a:path w="1703" h="5">
                <a:moveTo>
                  <a:pt x="1702" y="0"/>
                </a:moveTo>
                <a:lnTo>
                  <a:pt x="0" y="4"/>
                </a:lnTo>
              </a:path>
            </a:pathLst>
          </a:custGeom>
          <a:noFill/>
          <a:ln w="76320">
            <a:solidFill>
              <a:srgbClr val="FF9933"/>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73517" name="Line 10"/>
          <p:cNvSpPr>
            <a:spLocks noChangeShapeType="1"/>
          </p:cNvSpPr>
          <p:nvPr/>
        </p:nvSpPr>
        <p:spPr bwMode="auto">
          <a:xfrm flipH="1">
            <a:off x="2819400" y="1905000"/>
            <a:ext cx="762000" cy="0"/>
          </a:xfrm>
          <a:prstGeom prst="line">
            <a:avLst/>
          </a:prstGeom>
          <a:noFill/>
          <a:ln w="76320">
            <a:solidFill>
              <a:srgbClr val="FF99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3518" name="Rectangle 11"/>
          <p:cNvSpPr>
            <a:spLocks noChangeArrowheads="1"/>
          </p:cNvSpPr>
          <p:nvPr/>
        </p:nvSpPr>
        <p:spPr bwMode="auto">
          <a:xfrm>
            <a:off x="482600" y="1600200"/>
            <a:ext cx="2362200" cy="5588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38920" name="Rectangle 15"/>
          <p:cNvSpPr>
            <a:spLocks noChangeArrowheads="1"/>
          </p:cNvSpPr>
          <p:nvPr/>
        </p:nvSpPr>
        <p:spPr bwMode="auto">
          <a:xfrm>
            <a:off x="4495800" y="866775"/>
            <a:ext cx="419100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4000"/>
              </a:lnSpc>
              <a:buClr>
                <a:srgbClr val="000000"/>
              </a:buClr>
              <a:buSzPct val="100000"/>
              <a:buFont typeface="Arial" charset="0"/>
              <a:buNone/>
            </a:pPr>
            <a:r>
              <a:rPr lang="en-US" sz="1400" dirty="0">
                <a:solidFill>
                  <a:srgbClr val="FF0000"/>
                </a:solidFill>
              </a:rPr>
              <a:t>[Chang, Ratinov, Roth, </a:t>
            </a:r>
            <a:r>
              <a:rPr lang="en-US" sz="1400" dirty="0" smtClean="0">
                <a:solidFill>
                  <a:srgbClr val="FF0000"/>
                </a:solidFill>
              </a:rPr>
              <a:t>ACL’07;ICML’08,MLJ’12]</a:t>
            </a:r>
            <a:endParaRPr lang="en-US" sz="1400" dirty="0">
              <a:solidFill>
                <a:srgbClr val="FF0000"/>
              </a:solidFill>
            </a:endParaRPr>
          </a:p>
        </p:txBody>
      </p:sp>
      <p:sp>
        <p:nvSpPr>
          <p:cNvPr id="1173522" name="Rectangle 18"/>
          <p:cNvSpPr>
            <a:spLocks noChangeArrowheads="1"/>
          </p:cNvSpPr>
          <p:nvPr/>
        </p:nvSpPr>
        <p:spPr bwMode="auto">
          <a:xfrm>
            <a:off x="3683000" y="1371600"/>
            <a:ext cx="5334000" cy="1066800"/>
          </a:xfrm>
          <a:prstGeom prst="rect">
            <a:avLst/>
          </a:prstGeom>
          <a:solidFill>
            <a:srgbClr val="FFFF99"/>
          </a:solidFill>
          <a:ln w="9525">
            <a:solidFill>
              <a:srgbClr val="FF9933"/>
            </a:solidFill>
            <a:miter lim="800000"/>
            <a:headEnd/>
            <a:tailEnd/>
          </a:ln>
        </p:spPr>
        <p:txBody>
          <a:bodyPr wrap="none" anchor="ctr"/>
          <a:lstStyle/>
          <a:p>
            <a:r>
              <a:rPr lang="en-US" sz="2000" b="1">
                <a:latin typeface="Calibri" pitchFamily="34" charset="0"/>
              </a:rPr>
              <a:t>Supervised learning algorithm parameterized by</a:t>
            </a:r>
          </a:p>
          <a:p>
            <a:r>
              <a:rPr lang="en-US" sz="2000" b="1">
                <a:latin typeface="Calibri" pitchFamily="34" charset="0"/>
              </a:rPr>
              <a:t> (w,</a:t>
            </a:r>
            <a:r>
              <a:rPr lang="en-US" sz="2000" b="1">
                <a:latin typeface="cmmi10" pitchFamily="34" charset="0"/>
              </a:rPr>
              <a:t>½</a:t>
            </a:r>
            <a:r>
              <a:rPr lang="en-US" sz="2000" b="1">
                <a:latin typeface="Calibri" pitchFamily="34" charset="0"/>
              </a:rPr>
              <a:t>). </a:t>
            </a:r>
            <a:r>
              <a:rPr lang="en-US" sz="2000">
                <a:latin typeface="Calibri" pitchFamily="34" charset="0"/>
              </a:rPr>
              <a:t>Learning can be justified as an optimization</a:t>
            </a:r>
          </a:p>
          <a:p>
            <a:r>
              <a:rPr lang="en-US" sz="2000">
                <a:latin typeface="Calibri" pitchFamily="34" charset="0"/>
              </a:rPr>
              <a:t> procedure for an objective function</a:t>
            </a:r>
          </a:p>
        </p:txBody>
      </p:sp>
      <p:sp>
        <p:nvSpPr>
          <p:cNvPr id="1173523" name="Rectangle 19"/>
          <p:cNvSpPr>
            <a:spLocks noChangeArrowheads="1"/>
          </p:cNvSpPr>
          <p:nvPr/>
        </p:nvSpPr>
        <p:spPr bwMode="auto">
          <a:xfrm>
            <a:off x="5969000" y="2476500"/>
            <a:ext cx="3048000" cy="762000"/>
          </a:xfrm>
          <a:prstGeom prst="rect">
            <a:avLst/>
          </a:prstGeom>
          <a:solidFill>
            <a:srgbClr val="FFFF99"/>
          </a:solidFill>
          <a:ln w="9525">
            <a:solidFill>
              <a:srgbClr val="FF9933"/>
            </a:solidFill>
            <a:miter lim="800000"/>
            <a:headEnd/>
            <a:tailEnd/>
          </a:ln>
        </p:spPr>
        <p:txBody>
          <a:bodyPr wrap="none" anchor="ctr"/>
          <a:lstStyle/>
          <a:p>
            <a:r>
              <a:rPr lang="en-US" sz="2000" b="1">
                <a:latin typeface="Calibri" pitchFamily="34" charset="0"/>
              </a:rPr>
              <a:t>Inference with constraints:</a:t>
            </a:r>
            <a:r>
              <a:rPr lang="en-US" sz="2000">
                <a:latin typeface="Calibri" pitchFamily="34" charset="0"/>
              </a:rPr>
              <a:t> </a:t>
            </a:r>
          </a:p>
          <a:p>
            <a:r>
              <a:rPr lang="en-US" sz="2000">
                <a:latin typeface="Calibri" pitchFamily="34" charset="0"/>
              </a:rPr>
              <a:t>augment the training set </a:t>
            </a:r>
          </a:p>
        </p:txBody>
      </p:sp>
      <p:sp>
        <p:nvSpPr>
          <p:cNvPr id="1173524" name="Line 10"/>
          <p:cNvSpPr>
            <a:spLocks noChangeShapeType="1"/>
          </p:cNvSpPr>
          <p:nvPr/>
        </p:nvSpPr>
        <p:spPr bwMode="auto">
          <a:xfrm flipH="1">
            <a:off x="7010400" y="3276600"/>
            <a:ext cx="762000" cy="228600"/>
          </a:xfrm>
          <a:prstGeom prst="line">
            <a:avLst/>
          </a:prstGeom>
          <a:noFill/>
          <a:ln w="76320">
            <a:solidFill>
              <a:srgbClr val="FF99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3525" name="Rectangle 21"/>
          <p:cNvSpPr>
            <a:spLocks noChangeArrowheads="1"/>
          </p:cNvSpPr>
          <p:nvPr/>
        </p:nvSpPr>
        <p:spPr bwMode="auto">
          <a:xfrm>
            <a:off x="5791200" y="4419600"/>
            <a:ext cx="3225800" cy="1066800"/>
          </a:xfrm>
          <a:prstGeom prst="rect">
            <a:avLst/>
          </a:prstGeom>
          <a:solidFill>
            <a:srgbClr val="FFFF99"/>
          </a:solidFill>
          <a:ln w="9525">
            <a:solidFill>
              <a:srgbClr val="FF9933"/>
            </a:solidFill>
            <a:miter lim="800000"/>
            <a:headEnd/>
            <a:tailEnd/>
          </a:ln>
        </p:spPr>
        <p:txBody>
          <a:bodyPr wrap="none" anchor="ctr"/>
          <a:lstStyle/>
          <a:p>
            <a:r>
              <a:rPr lang="en-US" sz="2000" b="1">
                <a:latin typeface="Calibri" pitchFamily="34" charset="0"/>
              </a:rPr>
              <a:t>Learn from new training data</a:t>
            </a:r>
            <a:endParaRPr lang="en-US" sz="2000">
              <a:latin typeface="Calibri" pitchFamily="34" charset="0"/>
            </a:endParaRPr>
          </a:p>
          <a:p>
            <a:r>
              <a:rPr lang="en-US" sz="2000">
                <a:latin typeface="Calibri" pitchFamily="34" charset="0"/>
              </a:rPr>
              <a:t>Weigh supervised &amp; </a:t>
            </a:r>
          </a:p>
          <a:p>
            <a:r>
              <a:rPr lang="en-US" sz="2000">
                <a:latin typeface="Calibri" pitchFamily="34" charset="0"/>
              </a:rPr>
              <a:t>unsupervised models.</a:t>
            </a:r>
            <a:endParaRPr lang="en-US" sz="2400">
              <a:latin typeface="Calibri" pitchFamily="34" charset="0"/>
            </a:endParaRPr>
          </a:p>
        </p:txBody>
      </p:sp>
      <p:sp>
        <p:nvSpPr>
          <p:cNvPr id="38925" name="Line 22"/>
          <p:cNvSpPr>
            <a:spLocks noChangeShapeType="1"/>
          </p:cNvSpPr>
          <p:nvPr/>
        </p:nvSpPr>
        <p:spPr bwMode="auto">
          <a:xfrm>
            <a:off x="838200" y="3124200"/>
            <a:ext cx="0" cy="190500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527" name="Rectangle 11"/>
          <p:cNvSpPr>
            <a:spLocks noChangeArrowheads="1"/>
          </p:cNvSpPr>
          <p:nvPr/>
        </p:nvSpPr>
        <p:spPr bwMode="auto">
          <a:xfrm>
            <a:off x="1752600" y="3479800"/>
            <a:ext cx="5257800" cy="8636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73528" name="Rectangle 11"/>
          <p:cNvSpPr>
            <a:spLocks noChangeArrowheads="1"/>
          </p:cNvSpPr>
          <p:nvPr/>
        </p:nvSpPr>
        <p:spPr bwMode="auto">
          <a:xfrm>
            <a:off x="914400" y="4648200"/>
            <a:ext cx="4343400" cy="6096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73529" name="Rectangle 25"/>
          <p:cNvSpPr>
            <a:spLocks noChangeArrowheads="1"/>
          </p:cNvSpPr>
          <p:nvPr/>
        </p:nvSpPr>
        <p:spPr bwMode="auto">
          <a:xfrm>
            <a:off x="990600" y="5749925"/>
            <a:ext cx="7543800" cy="650875"/>
          </a:xfrm>
          <a:prstGeom prst="rect">
            <a:avLst/>
          </a:prstGeom>
          <a:solidFill>
            <a:srgbClr val="FFFF99"/>
          </a:solidFill>
          <a:ln w="9525">
            <a:solidFill>
              <a:schemeClr val="bg2"/>
            </a:solidFill>
            <a:miter lim="800000"/>
            <a:headEnd/>
            <a:tailEnd/>
          </a:ln>
        </p:spPr>
        <p:txBody>
          <a:bodyPr>
            <a:spAutoFit/>
          </a:bodyPr>
          <a:lstStyle/>
          <a:p>
            <a:r>
              <a:rPr lang="en-US" b="1">
                <a:latin typeface="Calibri" pitchFamily="34" charset="0"/>
              </a:rPr>
              <a:t>Excellent Experimental Results</a:t>
            </a:r>
            <a:r>
              <a:rPr lang="en-US">
                <a:latin typeface="Calibri" pitchFamily="34" charset="0"/>
              </a:rPr>
              <a:t> showing the advantages of using constraints, especially with small amounts on labeled data [Chang et. al, Others]</a:t>
            </a: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33</a:t>
            </a:fld>
            <a:endParaRPr lang="en-US" altLang="zh-TW"/>
          </a:p>
        </p:txBody>
      </p:sp>
    </p:spTree>
    <p:extLst>
      <p:ext uri="{BB962C8B-B14F-4D97-AF65-F5344CB8AC3E}">
        <p14:creationId xmlns:p14="http://schemas.microsoft.com/office/powerpoint/2010/main" val="38918262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35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3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35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35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35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35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35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7352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73529">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35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173517" grpId="0" animBg="1"/>
      <p:bldP spid="1173518" grpId="0" animBg="1"/>
      <p:bldP spid="1173522" grpId="0" animBg="1"/>
      <p:bldP spid="1173523" grpId="0" animBg="1"/>
      <p:bldP spid="1173524" grpId="0" animBg="1"/>
      <p:bldP spid="1173525" grpId="0" animBg="1"/>
      <p:bldP spid="1173527" grpId="0" animBg="1"/>
      <p:bldP spid="1173528" grpId="0" animBg="1"/>
      <p:bldP spid="1173529"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eaLnBrk="1" hangingPunct="1"/>
            <a:r>
              <a:rPr lang="en-US" altLang="zh-TW" smtClean="0">
                <a:ea typeface="Arial Unicode MS" pitchFamily="34" charset="-128"/>
                <a:cs typeface="Arial Unicode MS" pitchFamily="34" charset="-128"/>
              </a:rPr>
              <a:t>Value of Constraints in Semi-Supervised Learning</a:t>
            </a:r>
          </a:p>
        </p:txBody>
      </p:sp>
      <p:sp>
        <p:nvSpPr>
          <p:cNvPr id="39940" name="Text Box 2"/>
          <p:cNvSpPr txBox="1">
            <a:spLocks noChangeArrowheads="1"/>
          </p:cNvSpPr>
          <p:nvPr/>
        </p:nvSpPr>
        <p:spPr bwMode="auto">
          <a:xfrm>
            <a:off x="533400" y="10668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a:latin typeface="Tempus Sans ITC" pitchFamily="82" charset="0"/>
                <a:ea typeface="Arial Unicode MS" pitchFamily="34" charset="-128"/>
                <a:cs typeface="Arial Unicode MS" pitchFamily="34" charset="-128"/>
              </a:rPr>
              <a:t>Objective function: </a:t>
            </a:r>
          </a:p>
        </p:txBody>
      </p:sp>
      <p:grpSp>
        <p:nvGrpSpPr>
          <p:cNvPr id="39941" name="Group 18"/>
          <p:cNvGrpSpPr>
            <a:grpSpLocks/>
          </p:cNvGrpSpPr>
          <p:nvPr/>
        </p:nvGrpSpPr>
        <p:grpSpPr bwMode="auto">
          <a:xfrm>
            <a:off x="152400" y="1866900"/>
            <a:ext cx="5715000" cy="4386263"/>
            <a:chOff x="152400" y="1866900"/>
            <a:chExt cx="5715000" cy="4386263"/>
          </a:xfrm>
        </p:grpSpPr>
        <p:pic>
          <p:nvPicPr>
            <p:cNvPr id="39954" name="Picture 5" descr="uns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6900"/>
              <a:ext cx="5662613" cy="40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 Box 4"/>
            <p:cNvSpPr txBox="1">
              <a:spLocks noChangeArrowheads="1"/>
            </p:cNvSpPr>
            <p:nvPr/>
          </p:nvSpPr>
          <p:spPr bwMode="auto">
            <a:xfrm>
              <a:off x="762000" y="5791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sz="2400" b="1">
                  <a:latin typeface="Tempus Sans ITC" pitchFamily="82" charset="0"/>
                  <a:ea typeface="Arial Unicode MS" pitchFamily="34" charset="-128"/>
                  <a:cs typeface="Arial Unicode MS" pitchFamily="34" charset="-128"/>
                </a:rPr>
                <a:t># of available labeled examples</a:t>
              </a:r>
            </a:p>
          </p:txBody>
        </p:sp>
      </p:grpSp>
      <p:sp>
        <p:nvSpPr>
          <p:cNvPr id="39942" name="Text Box 6"/>
          <p:cNvSpPr txBox="1">
            <a:spLocks noChangeArrowheads="1"/>
          </p:cNvSpPr>
          <p:nvPr/>
        </p:nvSpPr>
        <p:spPr bwMode="auto">
          <a:xfrm>
            <a:off x="1219200" y="2414588"/>
            <a:ext cx="4191000"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a:solidFill>
                  <a:srgbClr val="FF0000"/>
                </a:solidFill>
                <a:latin typeface="Tempus Sans ITC" pitchFamily="82" charset="0"/>
                <a:ea typeface="Arial Unicode MS" pitchFamily="34" charset="-128"/>
                <a:cs typeface="Arial Unicode MS" pitchFamily="34" charset="-128"/>
              </a:rPr>
              <a:t>Learning w 10 Constraints</a:t>
            </a:r>
          </a:p>
        </p:txBody>
      </p:sp>
      <p:sp>
        <p:nvSpPr>
          <p:cNvPr id="891911" name="Text Box 7"/>
          <p:cNvSpPr txBox="1">
            <a:spLocks noChangeArrowheads="1"/>
          </p:cNvSpPr>
          <p:nvPr/>
        </p:nvSpPr>
        <p:spPr bwMode="auto">
          <a:xfrm>
            <a:off x="6096000" y="2184400"/>
            <a:ext cx="2895600" cy="2554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a:latin typeface="Tempus Sans ITC" pitchFamily="82" charset="0"/>
                <a:ea typeface="Arial Unicode MS" pitchFamily="34" charset="-128"/>
                <a:cs typeface="Arial Unicode MS" pitchFamily="34" charset="-128"/>
              </a:rPr>
              <a:t>Constraints are used to Bootstrap a semi-supervised learner</a:t>
            </a:r>
            <a:r>
              <a:rPr lang="en-US" altLang="zh-TW" sz="2000">
                <a:latin typeface="Tempus Sans ITC" pitchFamily="82" charset="0"/>
                <a:ea typeface="Arial Unicode MS" pitchFamily="34" charset="-128"/>
                <a:cs typeface="Arial Unicode MS" pitchFamily="34" charset="-128"/>
              </a:rPr>
              <a:t> </a:t>
            </a:r>
          </a:p>
          <a:p>
            <a:pPr eaLnBrk="1" hangingPunct="1">
              <a:buFont typeface="Wingdings" pitchFamily="2" charset="2"/>
              <a:buNone/>
            </a:pPr>
            <a:r>
              <a:rPr lang="en-US" altLang="zh-TW" sz="2000">
                <a:solidFill>
                  <a:srgbClr val="0066FF"/>
                </a:solidFill>
                <a:latin typeface="Tempus Sans ITC" pitchFamily="82" charset="0"/>
                <a:ea typeface="Arial Unicode MS" pitchFamily="34" charset="-128"/>
                <a:cs typeface="Arial Unicode MS" pitchFamily="34" charset="-128"/>
              </a:rPr>
              <a:t>Poor model</a:t>
            </a:r>
            <a:r>
              <a:rPr lang="en-US" altLang="zh-TW" sz="2000">
                <a:latin typeface="Tempus Sans ITC" pitchFamily="82" charset="0"/>
                <a:ea typeface="Arial Unicode MS" pitchFamily="34" charset="-128"/>
                <a:cs typeface="Arial Unicode MS" pitchFamily="34" charset="-128"/>
              </a:rPr>
              <a:t> + </a:t>
            </a:r>
            <a:r>
              <a:rPr lang="en-US" altLang="zh-TW" sz="2000">
                <a:solidFill>
                  <a:srgbClr val="FF0000"/>
                </a:solidFill>
                <a:latin typeface="Tempus Sans ITC" pitchFamily="82" charset="0"/>
                <a:ea typeface="Arial Unicode MS" pitchFamily="34" charset="-128"/>
                <a:cs typeface="Arial Unicode MS" pitchFamily="34" charset="-128"/>
              </a:rPr>
              <a:t>constraints </a:t>
            </a:r>
            <a:r>
              <a:rPr lang="en-US" altLang="zh-TW" sz="2000">
                <a:latin typeface="Tempus Sans ITC" pitchFamily="82" charset="0"/>
                <a:ea typeface="Arial Unicode MS" pitchFamily="34" charset="-128"/>
                <a:cs typeface="Arial Unicode MS" pitchFamily="34" charset="-128"/>
              </a:rPr>
              <a:t>used to annotate unlabeled data, which in turn is used to keep training the model. </a:t>
            </a:r>
          </a:p>
        </p:txBody>
      </p:sp>
      <p:sp>
        <p:nvSpPr>
          <p:cNvPr id="39944" name="Line 8"/>
          <p:cNvSpPr>
            <a:spLocks noChangeShapeType="1"/>
          </p:cNvSpPr>
          <p:nvPr/>
        </p:nvSpPr>
        <p:spPr bwMode="auto">
          <a:xfrm>
            <a:off x="990600" y="3429000"/>
            <a:ext cx="4572000"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9"/>
          <p:cNvSpPr>
            <a:spLocks noChangeShapeType="1"/>
          </p:cNvSpPr>
          <p:nvPr/>
        </p:nvSpPr>
        <p:spPr bwMode="auto">
          <a:xfrm>
            <a:off x="1003300" y="3429000"/>
            <a:ext cx="45720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Freeform 10"/>
          <p:cNvSpPr>
            <a:spLocks/>
          </p:cNvSpPr>
          <p:nvPr/>
        </p:nvSpPr>
        <p:spPr bwMode="auto">
          <a:xfrm>
            <a:off x="1066800" y="2514600"/>
            <a:ext cx="4495800" cy="2209800"/>
          </a:xfrm>
          <a:custGeom>
            <a:avLst/>
            <a:gdLst>
              <a:gd name="T0" fmla="*/ 0 w 2832"/>
              <a:gd name="T1" fmla="*/ 2147483647 h 1392"/>
              <a:gd name="T2" fmla="*/ 2147483647 w 2832"/>
              <a:gd name="T3" fmla="*/ 2147483647 h 1392"/>
              <a:gd name="T4" fmla="*/ 2147483647 w 2832"/>
              <a:gd name="T5" fmla="*/ 2147483647 h 1392"/>
              <a:gd name="T6" fmla="*/ 2147483647 w 2832"/>
              <a:gd name="T7" fmla="*/ 2147483647 h 1392"/>
              <a:gd name="T8" fmla="*/ 2147483647 w 2832"/>
              <a:gd name="T9" fmla="*/ 2147483647 h 1392"/>
              <a:gd name="T10" fmla="*/ 2147483647 w 2832"/>
              <a:gd name="T11" fmla="*/ 0 h 1392"/>
              <a:gd name="T12" fmla="*/ 0 60000 65536"/>
              <a:gd name="T13" fmla="*/ 0 60000 65536"/>
              <a:gd name="T14" fmla="*/ 0 60000 65536"/>
              <a:gd name="T15" fmla="*/ 0 60000 65536"/>
              <a:gd name="T16" fmla="*/ 0 60000 65536"/>
              <a:gd name="T17" fmla="*/ 0 60000 65536"/>
              <a:gd name="T18" fmla="*/ 0 w 2832"/>
              <a:gd name="T19" fmla="*/ 0 h 1392"/>
              <a:gd name="T20" fmla="*/ 2832 w 2832"/>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2832" h="1392">
                <a:moveTo>
                  <a:pt x="0" y="1392"/>
                </a:moveTo>
                <a:cubicBezTo>
                  <a:pt x="196" y="1168"/>
                  <a:pt x="392" y="944"/>
                  <a:pt x="576" y="816"/>
                </a:cubicBezTo>
                <a:cubicBezTo>
                  <a:pt x="760" y="688"/>
                  <a:pt x="920" y="664"/>
                  <a:pt x="1104" y="624"/>
                </a:cubicBezTo>
                <a:cubicBezTo>
                  <a:pt x="1288" y="584"/>
                  <a:pt x="1488" y="600"/>
                  <a:pt x="1680" y="576"/>
                </a:cubicBezTo>
                <a:cubicBezTo>
                  <a:pt x="1872" y="552"/>
                  <a:pt x="2064" y="576"/>
                  <a:pt x="2256" y="480"/>
                </a:cubicBezTo>
                <a:cubicBezTo>
                  <a:pt x="2448" y="384"/>
                  <a:pt x="2736" y="80"/>
                  <a:pt x="2832"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empus Sans ITC" pitchFamily="82" charset="0"/>
            </a:endParaRPr>
          </a:p>
        </p:txBody>
      </p:sp>
      <p:sp>
        <p:nvSpPr>
          <p:cNvPr id="39947" name="Rectangle 11"/>
          <p:cNvSpPr>
            <a:spLocks noChangeArrowheads="1"/>
          </p:cNvSpPr>
          <p:nvPr/>
        </p:nvSpPr>
        <p:spPr bwMode="auto">
          <a:xfrm>
            <a:off x="1028700" y="2057400"/>
            <a:ext cx="4533900" cy="3429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empus Sans ITC" pitchFamily="82" charset="0"/>
            </a:endParaRPr>
          </a:p>
        </p:txBody>
      </p:sp>
      <p:sp>
        <p:nvSpPr>
          <p:cNvPr id="891916" name="Line 12"/>
          <p:cNvSpPr>
            <a:spLocks noChangeShapeType="1"/>
          </p:cNvSpPr>
          <p:nvPr/>
        </p:nvSpPr>
        <p:spPr bwMode="auto">
          <a:xfrm flipH="1" flipV="1">
            <a:off x="5029200" y="1600200"/>
            <a:ext cx="16764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917" name="Line 13"/>
          <p:cNvSpPr>
            <a:spLocks noChangeShapeType="1"/>
          </p:cNvSpPr>
          <p:nvPr/>
        </p:nvSpPr>
        <p:spPr bwMode="auto">
          <a:xfrm flipH="1" flipV="1">
            <a:off x="6477000" y="1600200"/>
            <a:ext cx="16002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Text Box 14"/>
          <p:cNvSpPr txBox="1">
            <a:spLocks noChangeArrowheads="1"/>
          </p:cNvSpPr>
          <p:nvPr/>
        </p:nvSpPr>
        <p:spPr bwMode="auto">
          <a:xfrm>
            <a:off x="1143000" y="2057400"/>
            <a:ext cx="4267200" cy="369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a:solidFill>
                  <a:srgbClr val="0066FF"/>
                </a:solidFill>
                <a:latin typeface="Tempus Sans ITC" pitchFamily="82" charset="0"/>
                <a:ea typeface="Arial Unicode MS" pitchFamily="34" charset="-128"/>
                <a:cs typeface="Arial Unicode MS" pitchFamily="34" charset="-128"/>
              </a:rPr>
              <a:t>Learning w/o Constraints: 300 examples.</a:t>
            </a:r>
          </a:p>
        </p:txBody>
      </p:sp>
      <p:pic>
        <p:nvPicPr>
          <p:cNvPr id="399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066800"/>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34</a:t>
            </a:fld>
            <a:endParaRPr lang="en-US" altLang="zh-TW"/>
          </a:p>
        </p:txBody>
      </p:sp>
    </p:spTree>
    <p:extLst>
      <p:ext uri="{BB962C8B-B14F-4D97-AF65-F5344CB8AC3E}">
        <p14:creationId xmlns:p14="http://schemas.microsoft.com/office/powerpoint/2010/main" val="15301833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1911"/>
                                        </p:tgtEl>
                                        <p:attrNameLst>
                                          <p:attrName>style.visibility</p:attrName>
                                        </p:attrNameLst>
                                      </p:cBhvr>
                                      <p:to>
                                        <p:strVal val="visible"/>
                                      </p:to>
                                    </p:set>
                                    <p:animEffect transition="in" filter="checkerboard(across)">
                                      <p:cBhvr>
                                        <p:cTn id="7" dur="500"/>
                                        <p:tgtEl>
                                          <p:spTgt spid="8919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1916"/>
                                        </p:tgtEl>
                                        <p:attrNameLst>
                                          <p:attrName>style.visibility</p:attrName>
                                        </p:attrNameLst>
                                      </p:cBhvr>
                                      <p:to>
                                        <p:strVal val="visible"/>
                                      </p:to>
                                    </p:set>
                                    <p:animEffect transition="in" filter="wipe(down)">
                                      <p:cBhvr>
                                        <p:cTn id="10" dur="500"/>
                                        <p:tgtEl>
                                          <p:spTgt spid="8919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1917"/>
                                        </p:tgtEl>
                                        <p:attrNameLst>
                                          <p:attrName>style.visibility</p:attrName>
                                        </p:attrNameLst>
                                      </p:cBhvr>
                                      <p:to>
                                        <p:strVal val="visible"/>
                                      </p:to>
                                    </p:set>
                                    <p:animEffect transition="in" filter="wipe(down)">
                                      <p:cBhvr>
                                        <p:cTn id="13" dur="500"/>
                                        <p:tgtEl>
                                          <p:spTgt spid="891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16" grpId="0" animBg="1"/>
      <p:bldP spid="8919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CoDL</a:t>
            </a:r>
            <a:r>
              <a:rPr lang="en-US" dirty="0" smtClean="0"/>
              <a:t> as Constrained Hard EM</a:t>
            </a:r>
            <a:endParaRPr lang="en-US" dirty="0"/>
          </a:p>
        </p:txBody>
      </p:sp>
      <p:sp>
        <p:nvSpPr>
          <p:cNvPr id="3" name="Content Placeholder 2"/>
          <p:cNvSpPr>
            <a:spLocks noGrp="1"/>
          </p:cNvSpPr>
          <p:nvPr>
            <p:ph idx="1"/>
          </p:nvPr>
        </p:nvSpPr>
        <p:spPr/>
        <p:txBody>
          <a:bodyPr/>
          <a:lstStyle/>
          <a:p>
            <a:r>
              <a:rPr lang="en-US" dirty="0">
                <a:solidFill>
                  <a:srgbClr val="000000"/>
                </a:solidFill>
              </a:rPr>
              <a:t>Hard EM </a:t>
            </a:r>
            <a:r>
              <a:rPr lang="en-US" dirty="0" smtClean="0">
                <a:solidFill>
                  <a:srgbClr val="000000"/>
                </a:solidFill>
              </a:rPr>
              <a:t>is a popular variant of EM</a:t>
            </a:r>
          </a:p>
          <a:p>
            <a:r>
              <a:rPr lang="en-US" dirty="0" smtClean="0">
                <a:solidFill>
                  <a:srgbClr val="000000"/>
                </a:solidFill>
              </a:rPr>
              <a:t>While EM estimates a distribution over all </a:t>
            </a:r>
            <a:r>
              <a:rPr lang="en-US" dirty="0" smtClean="0">
                <a:solidFill>
                  <a:srgbClr val="0033CC"/>
                </a:solidFill>
              </a:rPr>
              <a:t>y</a:t>
            </a:r>
            <a:r>
              <a:rPr lang="en-US" dirty="0" smtClean="0">
                <a:solidFill>
                  <a:srgbClr val="000000"/>
                </a:solidFill>
              </a:rPr>
              <a:t> variables in the E-step,</a:t>
            </a:r>
          </a:p>
          <a:p>
            <a:r>
              <a:rPr lang="en-US" dirty="0" smtClean="0">
                <a:solidFill>
                  <a:srgbClr val="000000"/>
                </a:solidFill>
              </a:rPr>
              <a:t>… Hard EM predicts the best output in the E-step</a:t>
            </a:r>
          </a:p>
          <a:p>
            <a:pPr marL="0" indent="0" algn="ctr">
              <a:buNone/>
            </a:pPr>
            <a:r>
              <a:rPr lang="en-US" b="1" dirty="0" smtClean="0">
                <a:solidFill>
                  <a:srgbClr val="000000"/>
                </a:solidFill>
                <a:latin typeface="cmmi10"/>
              </a:rPr>
              <a:t>y</a:t>
            </a:r>
            <a:r>
              <a:rPr lang="en-US" b="1" baseline="30000" dirty="0">
                <a:solidFill>
                  <a:srgbClr val="000000"/>
                </a:solidFill>
                <a:latin typeface="Century Gothic"/>
              </a:rPr>
              <a:t>*</a:t>
            </a:r>
            <a:r>
              <a:rPr lang="en-US" b="1" dirty="0">
                <a:solidFill>
                  <a:srgbClr val="000000"/>
                </a:solidFill>
                <a:latin typeface="cmr10"/>
              </a:rPr>
              <a:t>=</a:t>
            </a:r>
            <a:r>
              <a:rPr lang="en-US" b="1" dirty="0">
                <a:solidFill>
                  <a:srgbClr val="000000"/>
                </a:solidFill>
              </a:rPr>
              <a:t> </a:t>
            </a:r>
            <a:r>
              <a:rPr lang="en-US" b="1" dirty="0" err="1">
                <a:solidFill>
                  <a:srgbClr val="000000"/>
                </a:solidFill>
                <a:latin typeface="Palatino Linotype"/>
              </a:rPr>
              <a:t>argmax</a:t>
            </a:r>
            <a:r>
              <a:rPr lang="en-US" b="1" baseline="-25000" dirty="0" err="1">
                <a:solidFill>
                  <a:srgbClr val="000000"/>
                </a:solidFill>
                <a:latin typeface="cmr10"/>
              </a:rPr>
              <a:t>y</a:t>
            </a:r>
            <a:r>
              <a:rPr lang="en-US" b="1" dirty="0">
                <a:solidFill>
                  <a:srgbClr val="000000"/>
                </a:solidFill>
                <a:latin typeface="cmr10"/>
              </a:rPr>
              <a:t> </a:t>
            </a:r>
            <a:r>
              <a:rPr lang="en-US" b="1" dirty="0">
                <a:solidFill>
                  <a:srgbClr val="000000"/>
                </a:solidFill>
                <a:latin typeface="cmmi10"/>
              </a:rPr>
              <a:t>P</a:t>
            </a:r>
            <a:r>
              <a:rPr lang="en-US" b="1" dirty="0">
                <a:solidFill>
                  <a:srgbClr val="000000"/>
                </a:solidFill>
                <a:latin typeface="cmr10"/>
              </a:rPr>
              <a:t>(</a:t>
            </a:r>
            <a:r>
              <a:rPr lang="en-US" b="1" dirty="0" err="1">
                <a:solidFill>
                  <a:srgbClr val="000000"/>
                </a:solidFill>
                <a:latin typeface="cmr10"/>
              </a:rPr>
              <a:t>y</a:t>
            </a:r>
            <a:r>
              <a:rPr lang="en-US" b="1" dirty="0" err="1">
                <a:solidFill>
                  <a:srgbClr val="000000"/>
                </a:solidFill>
                <a:latin typeface="Century Gothic"/>
                <a:cs typeface="Century Gothic"/>
              </a:rPr>
              <a:t>|</a:t>
            </a:r>
            <a:r>
              <a:rPr lang="en-US" b="1" dirty="0" err="1">
                <a:solidFill>
                  <a:srgbClr val="000000"/>
                </a:solidFill>
                <a:latin typeface="cmr10"/>
              </a:rPr>
              <a:t>x,w</a:t>
            </a:r>
            <a:r>
              <a:rPr lang="en-US" b="1" dirty="0" smtClean="0">
                <a:solidFill>
                  <a:srgbClr val="000000"/>
                </a:solidFill>
                <a:latin typeface="cmr10"/>
              </a:rPr>
              <a:t>)</a:t>
            </a:r>
          </a:p>
          <a:p>
            <a:r>
              <a:rPr lang="en-US" dirty="0" smtClean="0">
                <a:solidFill>
                  <a:srgbClr val="000000"/>
                </a:solidFill>
              </a:rPr>
              <a:t>Alternatively, hard EM predicts a peaked distribution</a:t>
            </a:r>
          </a:p>
          <a:p>
            <a:pPr marL="0" indent="0" algn="ctr">
              <a:buNone/>
            </a:pPr>
            <a:r>
              <a:rPr lang="en-US" b="1" dirty="0" smtClean="0">
                <a:solidFill>
                  <a:srgbClr val="000000"/>
                </a:solidFill>
                <a:latin typeface="cmmi10"/>
              </a:rPr>
              <a:t>q</a:t>
            </a:r>
            <a:r>
              <a:rPr lang="en-US" b="1" dirty="0" smtClean="0">
                <a:solidFill>
                  <a:srgbClr val="000000"/>
                </a:solidFill>
              </a:rPr>
              <a:t>(</a:t>
            </a:r>
            <a:r>
              <a:rPr lang="en-US" b="1" dirty="0" smtClean="0">
                <a:solidFill>
                  <a:srgbClr val="000000"/>
                </a:solidFill>
                <a:latin typeface="cmmi10"/>
              </a:rPr>
              <a:t>y</a:t>
            </a:r>
            <a:r>
              <a:rPr lang="en-US" b="1" dirty="0" smtClean="0">
                <a:solidFill>
                  <a:srgbClr val="000000"/>
                </a:solidFill>
              </a:rPr>
              <a:t>) = </a:t>
            </a:r>
            <a:r>
              <a:rPr lang="en-US" b="1" dirty="0" smtClean="0">
                <a:solidFill>
                  <a:srgbClr val="000000"/>
                </a:solidFill>
                <a:latin typeface="cmmi10"/>
                <a:ea typeface="cmmi10"/>
                <a:cs typeface="cmmi10"/>
              </a:rPr>
              <a:t>±</a:t>
            </a:r>
            <a:r>
              <a:rPr lang="en-US" b="1" baseline="-25000" dirty="0" smtClean="0">
                <a:solidFill>
                  <a:srgbClr val="000000"/>
                </a:solidFill>
                <a:latin typeface="cmmi10"/>
              </a:rPr>
              <a:t>y</a:t>
            </a:r>
            <a:r>
              <a:rPr lang="en-US" b="1" baseline="-25000" dirty="0" smtClean="0">
                <a:solidFill>
                  <a:srgbClr val="000000"/>
                </a:solidFill>
                <a:latin typeface="Tempus Sans ITC"/>
                <a:ea typeface="cmmi10"/>
                <a:cs typeface="cmmi10"/>
              </a:rPr>
              <a:t>=</a:t>
            </a:r>
            <a:r>
              <a:rPr lang="en-US" b="1" baseline="-25000" dirty="0" smtClean="0">
                <a:solidFill>
                  <a:srgbClr val="000000"/>
                </a:solidFill>
                <a:latin typeface="cmmi10"/>
              </a:rPr>
              <a:t>y</a:t>
            </a:r>
            <a:r>
              <a:rPr lang="en-US" b="1" baseline="-25000" dirty="0" smtClean="0">
                <a:solidFill>
                  <a:srgbClr val="000000"/>
                </a:solidFill>
                <a:latin typeface="Tempus Sans ITC"/>
                <a:ea typeface="cmmi10"/>
                <a:cs typeface="cmmi10"/>
              </a:rPr>
              <a:t>*</a:t>
            </a:r>
            <a:r>
              <a:rPr lang="en-US" sz="2800" b="1" dirty="0" smtClean="0">
                <a:solidFill>
                  <a:srgbClr val="000000"/>
                </a:solidFill>
              </a:rPr>
              <a:t>	</a:t>
            </a:r>
          </a:p>
          <a:p>
            <a:r>
              <a:rPr lang="en-US" sz="2200" dirty="0" smtClean="0">
                <a:solidFill>
                  <a:srgbClr val="000000"/>
                </a:solidFill>
              </a:rPr>
              <a:t>Constrained-Driven </a:t>
            </a:r>
            <a:r>
              <a:rPr lang="en-US" sz="2200" dirty="0">
                <a:solidFill>
                  <a:srgbClr val="000000"/>
                </a:solidFill>
              </a:rPr>
              <a:t>Learning (</a:t>
            </a:r>
            <a:r>
              <a:rPr lang="en-US" sz="2200" dirty="0" smtClean="0">
                <a:solidFill>
                  <a:srgbClr val="000000"/>
                </a:solidFill>
              </a:rPr>
              <a:t>CODL) </a:t>
            </a:r>
            <a:r>
              <a:rPr lang="en-US" sz="2200" dirty="0">
                <a:solidFill>
                  <a:srgbClr val="000000"/>
                </a:solidFill>
              </a:rPr>
              <a:t>– </a:t>
            </a:r>
            <a:r>
              <a:rPr lang="en-US" sz="2200" dirty="0" smtClean="0">
                <a:solidFill>
                  <a:srgbClr val="000000"/>
                </a:solidFill>
              </a:rPr>
              <a:t>can be viewed as a </a:t>
            </a:r>
            <a:r>
              <a:rPr lang="en-US" sz="2200" dirty="0" smtClean="0">
                <a:solidFill>
                  <a:srgbClr val="0033CC"/>
                </a:solidFill>
              </a:rPr>
              <a:t>constrained version of hard EM</a:t>
            </a:r>
            <a:r>
              <a:rPr lang="en-US" sz="2200" dirty="0" smtClean="0">
                <a:solidFill>
                  <a:srgbClr val="000000"/>
                </a:solidFill>
              </a:rPr>
              <a:t>: </a:t>
            </a:r>
          </a:p>
          <a:p>
            <a:endParaRPr lang="en-US" sz="2200" dirty="0" smtClean="0">
              <a:solidFill>
                <a:srgbClr val="000000"/>
              </a:solidFill>
            </a:endParaRPr>
          </a:p>
          <a:p>
            <a:pPr marL="0" indent="0">
              <a:buNone/>
            </a:pPr>
            <a:r>
              <a:rPr lang="en-US" sz="2200" dirty="0">
                <a:solidFill>
                  <a:srgbClr val="000000"/>
                </a:solidFill>
                <a:latin typeface="cmmi10"/>
              </a:rPr>
              <a:t>	</a:t>
            </a:r>
            <a:r>
              <a:rPr lang="en-US" sz="2200" dirty="0" smtClean="0">
                <a:solidFill>
                  <a:srgbClr val="000000"/>
                </a:solidFill>
                <a:latin typeface="cmmi10"/>
              </a:rPr>
              <a:t>	     </a:t>
            </a:r>
            <a:r>
              <a:rPr lang="en-US" b="1" dirty="0" smtClean="0">
                <a:solidFill>
                  <a:srgbClr val="000000"/>
                </a:solidFill>
                <a:latin typeface="cmmi10"/>
              </a:rPr>
              <a:t>y</a:t>
            </a:r>
            <a:r>
              <a:rPr lang="en-US" b="1" baseline="30000" dirty="0">
                <a:solidFill>
                  <a:srgbClr val="000000"/>
                </a:solidFill>
              </a:rPr>
              <a:t>*</a:t>
            </a:r>
            <a:r>
              <a:rPr lang="en-US" b="1" dirty="0">
                <a:solidFill>
                  <a:srgbClr val="000000"/>
                </a:solidFill>
                <a:latin typeface="cmr10"/>
              </a:rPr>
              <a:t>=</a:t>
            </a:r>
            <a:r>
              <a:rPr lang="en-US" b="1" dirty="0">
                <a:solidFill>
                  <a:srgbClr val="000000"/>
                </a:solidFill>
              </a:rPr>
              <a:t> </a:t>
            </a:r>
            <a:r>
              <a:rPr lang="en-US" b="1" dirty="0" err="1">
                <a:solidFill>
                  <a:srgbClr val="000000"/>
                </a:solidFill>
                <a:latin typeface="Palatino Linotype"/>
              </a:rPr>
              <a:t>argmax</a:t>
            </a:r>
            <a:r>
              <a:rPr lang="en-US" b="1" baseline="-25000" dirty="0" err="1">
                <a:solidFill>
                  <a:srgbClr val="000000"/>
                </a:solidFill>
                <a:latin typeface="cmr10"/>
              </a:rPr>
              <a:t>y:Uy</a:t>
            </a:r>
            <a:r>
              <a:rPr lang="en-US" b="1" baseline="-25000" dirty="0">
                <a:solidFill>
                  <a:srgbClr val="000000"/>
                </a:solidFill>
                <a:latin typeface="cmsy10"/>
                <a:ea typeface="cmsy10"/>
                <a:cs typeface="cmsy10"/>
              </a:rPr>
              <a:t>·</a:t>
            </a:r>
            <a:r>
              <a:rPr lang="en-US" b="1" baseline="-25000" dirty="0">
                <a:solidFill>
                  <a:srgbClr val="000000"/>
                </a:solidFill>
                <a:latin typeface="cmr10"/>
              </a:rPr>
              <a:t> b</a:t>
            </a:r>
            <a:r>
              <a:rPr lang="en-US" b="1" dirty="0">
                <a:solidFill>
                  <a:srgbClr val="000000"/>
                </a:solidFill>
                <a:latin typeface="cmr10"/>
              </a:rPr>
              <a:t> </a:t>
            </a:r>
            <a:r>
              <a:rPr lang="en-US" b="1" dirty="0">
                <a:solidFill>
                  <a:srgbClr val="000000"/>
                </a:solidFill>
                <a:latin typeface="cmmi10"/>
              </a:rPr>
              <a:t>P</a:t>
            </a:r>
            <a:r>
              <a:rPr lang="en-US" b="1" baseline="-25000" dirty="0">
                <a:solidFill>
                  <a:srgbClr val="000000"/>
                </a:solidFill>
                <a:latin typeface="cmmi10"/>
              </a:rPr>
              <a:t>w</a:t>
            </a:r>
            <a:r>
              <a:rPr lang="en-US" b="1" dirty="0">
                <a:solidFill>
                  <a:srgbClr val="000000"/>
                </a:solidFill>
                <a:latin typeface="cmr10"/>
              </a:rPr>
              <a:t>(</a:t>
            </a:r>
            <a:r>
              <a:rPr lang="en-US" b="1" dirty="0" err="1">
                <a:solidFill>
                  <a:srgbClr val="000000"/>
                </a:solidFill>
                <a:latin typeface="cmmi10"/>
              </a:rPr>
              <a:t>y</a:t>
            </a:r>
            <a:r>
              <a:rPr lang="en-US" b="1" dirty="0" err="1">
                <a:solidFill>
                  <a:srgbClr val="000000"/>
                </a:solidFill>
                <a:cs typeface="Century Gothic"/>
              </a:rPr>
              <a:t>|</a:t>
            </a:r>
            <a:r>
              <a:rPr lang="en-US" b="1" dirty="0" err="1">
                <a:solidFill>
                  <a:srgbClr val="000000"/>
                </a:solidFill>
                <a:latin typeface="cmmi10"/>
              </a:rPr>
              <a:t>x</a:t>
            </a:r>
            <a:r>
              <a:rPr lang="en-US" b="1" dirty="0">
                <a:solidFill>
                  <a:srgbClr val="000000"/>
                </a:solidFill>
                <a:latin typeface="cmr10"/>
              </a:rPr>
              <a:t>)</a:t>
            </a:r>
            <a:endParaRPr lang="en-US" sz="3200" b="1" dirty="0"/>
          </a:p>
        </p:txBody>
      </p:sp>
      <p:sp>
        <p:nvSpPr>
          <p:cNvPr id="5" name="Rectangular Callout 4"/>
          <p:cNvSpPr/>
          <p:nvPr/>
        </p:nvSpPr>
        <p:spPr>
          <a:xfrm>
            <a:off x="5943600" y="4648200"/>
            <a:ext cx="1981200" cy="609600"/>
          </a:xfrm>
          <a:prstGeom prst="wedgeRectCallout">
            <a:avLst>
              <a:gd name="adj1" fmla="val -104809"/>
              <a:gd name="adj2" fmla="val 106866"/>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Constraining the feasible set</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35</a:t>
            </a:fld>
            <a:endParaRPr lang="en-US" altLang="zh-TW"/>
          </a:p>
        </p:txBody>
      </p:sp>
    </p:spTree>
    <p:extLst>
      <p:ext uri="{BB962C8B-B14F-4D97-AF65-F5344CB8AC3E}">
        <p14:creationId xmlns:p14="http://schemas.microsoft.com/office/powerpoint/2010/main" val="109431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Constrained EM: Two Versions</a:t>
            </a:r>
            <a:endParaRPr lang="en-US" dirty="0"/>
          </a:p>
        </p:txBody>
      </p:sp>
      <p:sp>
        <p:nvSpPr>
          <p:cNvPr id="3" name="Content Placeholder 2"/>
          <p:cNvSpPr>
            <a:spLocks noGrp="1"/>
          </p:cNvSpPr>
          <p:nvPr>
            <p:ph idx="1"/>
          </p:nvPr>
        </p:nvSpPr>
        <p:spPr/>
        <p:txBody>
          <a:bodyPr>
            <a:noAutofit/>
          </a:bodyPr>
          <a:lstStyle/>
          <a:p>
            <a:r>
              <a:rPr lang="en-US" dirty="0" smtClean="0">
                <a:solidFill>
                  <a:srgbClr val="000000"/>
                </a:solidFill>
              </a:rPr>
              <a:t>While Constrained-Driven </a:t>
            </a:r>
            <a:r>
              <a:rPr lang="en-US" dirty="0">
                <a:solidFill>
                  <a:srgbClr val="000000"/>
                </a:solidFill>
              </a:rPr>
              <a:t>Learning </a:t>
            </a:r>
            <a:r>
              <a:rPr lang="en-US" dirty="0" smtClean="0">
                <a:solidFill>
                  <a:srgbClr val="000000"/>
                </a:solidFill>
              </a:rPr>
              <a:t> </a:t>
            </a:r>
            <a:r>
              <a:rPr lang="en-US" sz="2000" dirty="0" smtClean="0">
                <a:solidFill>
                  <a:srgbClr val="FF0000"/>
                </a:solidFill>
              </a:rPr>
              <a:t>[CODL</a:t>
            </a:r>
            <a:r>
              <a:rPr lang="en-US" sz="2000" dirty="0">
                <a:solidFill>
                  <a:srgbClr val="FF0000"/>
                </a:solidFill>
              </a:rPr>
              <a:t>; Chang et al, </a:t>
            </a:r>
            <a:r>
              <a:rPr lang="en-US" sz="2000" dirty="0" smtClean="0">
                <a:solidFill>
                  <a:srgbClr val="FF0000"/>
                </a:solidFill>
              </a:rPr>
              <a:t>07] </a:t>
            </a:r>
            <a:r>
              <a:rPr lang="en-US" dirty="0" smtClean="0">
                <a:solidFill>
                  <a:srgbClr val="000000"/>
                </a:solidFill>
              </a:rPr>
              <a:t>is a constrained version of </a:t>
            </a:r>
            <a:r>
              <a:rPr lang="en-US" dirty="0" smtClean="0">
                <a:solidFill>
                  <a:srgbClr val="0033CC"/>
                </a:solidFill>
              </a:rPr>
              <a:t>hard EM</a:t>
            </a:r>
            <a:r>
              <a:rPr lang="en-US" dirty="0" smtClean="0">
                <a:solidFill>
                  <a:srgbClr val="000000"/>
                </a:solidFill>
              </a:rPr>
              <a:t>:</a:t>
            </a:r>
          </a:p>
          <a:p>
            <a:endParaRPr lang="en-US" dirty="0" smtClean="0">
              <a:solidFill>
                <a:srgbClr val="000000"/>
              </a:solidFill>
            </a:endParaRPr>
          </a:p>
          <a:p>
            <a:pPr marL="0" indent="0">
              <a:buNone/>
            </a:pPr>
            <a:r>
              <a:rPr lang="en-US" dirty="0">
                <a:solidFill>
                  <a:srgbClr val="000000"/>
                </a:solidFill>
                <a:latin typeface="cmmi10"/>
              </a:rPr>
              <a:t> </a:t>
            </a:r>
            <a:r>
              <a:rPr lang="en-US" dirty="0" smtClean="0">
                <a:solidFill>
                  <a:srgbClr val="000000"/>
                </a:solidFill>
                <a:latin typeface="cmmi10"/>
              </a:rPr>
              <a:t>                       y</a:t>
            </a:r>
            <a:r>
              <a:rPr lang="en-US" baseline="30000" dirty="0">
                <a:solidFill>
                  <a:srgbClr val="000000"/>
                </a:solidFill>
              </a:rPr>
              <a:t>*</a:t>
            </a:r>
            <a:r>
              <a:rPr lang="en-US" dirty="0">
                <a:solidFill>
                  <a:srgbClr val="000000"/>
                </a:solidFill>
                <a:latin typeface="cmr10"/>
              </a:rPr>
              <a:t>=</a:t>
            </a:r>
            <a:r>
              <a:rPr lang="en-US" dirty="0">
                <a:solidFill>
                  <a:srgbClr val="000000"/>
                </a:solidFill>
              </a:rPr>
              <a:t> </a:t>
            </a:r>
            <a:r>
              <a:rPr lang="en-US" dirty="0" err="1">
                <a:solidFill>
                  <a:srgbClr val="000000"/>
                </a:solidFill>
                <a:latin typeface="Palatino Linotype"/>
              </a:rPr>
              <a:t>argmax</a:t>
            </a:r>
            <a:r>
              <a:rPr lang="en-US" b="1" baseline="-25000" dirty="0" err="1">
                <a:solidFill>
                  <a:srgbClr val="000000"/>
                </a:solidFill>
                <a:latin typeface="cmr10"/>
              </a:rPr>
              <a:t>y:Uy</a:t>
            </a:r>
            <a:r>
              <a:rPr lang="en-US" b="1" baseline="-25000" dirty="0">
                <a:solidFill>
                  <a:srgbClr val="000000"/>
                </a:solidFill>
                <a:latin typeface="cmsy10"/>
                <a:ea typeface="cmsy10"/>
                <a:cs typeface="cmsy10"/>
              </a:rPr>
              <a:t>·</a:t>
            </a:r>
            <a:r>
              <a:rPr lang="en-US" b="1" baseline="-25000" dirty="0">
                <a:solidFill>
                  <a:srgbClr val="000000"/>
                </a:solidFill>
                <a:latin typeface="cmr10"/>
              </a:rPr>
              <a:t> b</a:t>
            </a:r>
            <a:r>
              <a:rPr lang="en-US" dirty="0">
                <a:solidFill>
                  <a:srgbClr val="000000"/>
                </a:solidFill>
                <a:latin typeface="cmr10"/>
              </a:rPr>
              <a:t> </a:t>
            </a:r>
            <a:r>
              <a:rPr lang="en-US" dirty="0">
                <a:solidFill>
                  <a:srgbClr val="000000"/>
                </a:solidFill>
                <a:latin typeface="cmmi10"/>
              </a:rPr>
              <a:t>P</a:t>
            </a:r>
            <a:r>
              <a:rPr lang="en-US" baseline="-25000" dirty="0">
                <a:solidFill>
                  <a:srgbClr val="000000"/>
                </a:solidFill>
                <a:latin typeface="cmmi10"/>
              </a:rPr>
              <a:t>w</a:t>
            </a:r>
            <a:r>
              <a:rPr lang="en-US" dirty="0">
                <a:solidFill>
                  <a:srgbClr val="000000"/>
                </a:solidFill>
                <a:latin typeface="cmr10"/>
              </a:rPr>
              <a:t>(</a:t>
            </a:r>
            <a:r>
              <a:rPr lang="en-US" dirty="0" err="1">
                <a:solidFill>
                  <a:srgbClr val="000000"/>
                </a:solidFill>
                <a:latin typeface="cmmi10"/>
              </a:rPr>
              <a:t>y</a:t>
            </a:r>
            <a:r>
              <a:rPr lang="en-US" dirty="0" err="1">
                <a:solidFill>
                  <a:srgbClr val="000000"/>
                </a:solidFill>
                <a:cs typeface="Century Gothic"/>
              </a:rPr>
              <a:t>|</a:t>
            </a:r>
            <a:r>
              <a:rPr lang="en-US" dirty="0" err="1">
                <a:solidFill>
                  <a:srgbClr val="000000"/>
                </a:solidFill>
                <a:latin typeface="cmmi10"/>
              </a:rPr>
              <a:t>x</a:t>
            </a:r>
            <a:r>
              <a:rPr lang="en-US" dirty="0" smtClean="0">
                <a:solidFill>
                  <a:srgbClr val="000000"/>
                </a:solidFill>
                <a:latin typeface="cmr10"/>
              </a:rPr>
              <a:t>)</a:t>
            </a:r>
            <a:endParaRPr lang="en-US" dirty="0" smtClean="0">
              <a:solidFill>
                <a:srgbClr val="000000"/>
              </a:solidFill>
            </a:endParaRPr>
          </a:p>
          <a:p>
            <a:r>
              <a:rPr lang="en-US" dirty="0" smtClean="0">
                <a:solidFill>
                  <a:srgbClr val="000000"/>
                </a:solidFill>
              </a:rPr>
              <a:t>… It is possible to derive a constrained version of </a:t>
            </a:r>
            <a:r>
              <a:rPr lang="en-US" dirty="0" smtClean="0">
                <a:solidFill>
                  <a:srgbClr val="0033CC"/>
                </a:solidFill>
              </a:rPr>
              <a:t>EM:</a:t>
            </a:r>
          </a:p>
          <a:p>
            <a:r>
              <a:rPr lang="en-US" dirty="0" smtClean="0">
                <a:solidFill>
                  <a:srgbClr val="000000"/>
                </a:solidFill>
              </a:rPr>
              <a:t>To do that, constraints are relaxed into </a:t>
            </a:r>
            <a:r>
              <a:rPr lang="en-US" dirty="0" smtClean="0">
                <a:solidFill>
                  <a:srgbClr val="0033CC"/>
                </a:solidFill>
              </a:rPr>
              <a:t>expectation constraints </a:t>
            </a:r>
            <a:r>
              <a:rPr lang="en-US" dirty="0" smtClean="0">
                <a:solidFill>
                  <a:srgbClr val="000000"/>
                </a:solidFill>
              </a:rPr>
              <a:t>on the posterior probability </a:t>
            </a:r>
            <a:r>
              <a:rPr lang="en-US" dirty="0" smtClean="0">
                <a:solidFill>
                  <a:srgbClr val="FF0000"/>
                </a:solidFill>
              </a:rPr>
              <a:t>q</a:t>
            </a:r>
            <a:r>
              <a:rPr lang="en-US" b="1" dirty="0" smtClean="0">
                <a:solidFill>
                  <a:srgbClr val="000000"/>
                </a:solidFill>
                <a:latin typeface="cmr10"/>
              </a:rPr>
              <a:t>: </a:t>
            </a:r>
          </a:p>
          <a:p>
            <a:pPr marL="0" indent="0" algn="ctr">
              <a:buNone/>
            </a:pPr>
            <a:r>
              <a:rPr lang="en-US" dirty="0" err="1" smtClean="0">
                <a:solidFill>
                  <a:srgbClr val="000000"/>
                </a:solidFill>
                <a:latin typeface="Palatino Linotype"/>
                <a:sym typeface="Symbol"/>
              </a:rPr>
              <a:t>E</a:t>
            </a:r>
            <a:r>
              <a:rPr lang="en-US" b="1" baseline="-25000" dirty="0" err="1" smtClean="0">
                <a:solidFill>
                  <a:srgbClr val="000000"/>
                </a:solidFill>
                <a:latin typeface="cmmi10"/>
                <a:sym typeface="Symbol"/>
              </a:rPr>
              <a:t>q</a:t>
            </a:r>
            <a:r>
              <a:rPr lang="en-US" b="1" dirty="0" smtClean="0">
                <a:solidFill>
                  <a:srgbClr val="000000"/>
                </a:solidFill>
                <a:latin typeface="cmr10"/>
                <a:sym typeface="Symbol"/>
              </a:rPr>
              <a:t>[</a:t>
            </a:r>
            <a:r>
              <a:rPr lang="en-US" b="1" dirty="0" err="1" smtClean="0">
                <a:solidFill>
                  <a:srgbClr val="000000"/>
                </a:solidFill>
                <a:latin typeface="cmmi10"/>
                <a:sym typeface="Symbol"/>
              </a:rPr>
              <a:t>Uy</a:t>
            </a:r>
            <a:r>
              <a:rPr lang="en-US" b="1" dirty="0" smtClean="0">
                <a:solidFill>
                  <a:srgbClr val="000000"/>
                </a:solidFill>
                <a:latin typeface="cmr10"/>
                <a:sym typeface="Symbol"/>
              </a:rPr>
              <a:t>] </a:t>
            </a:r>
            <a:r>
              <a:rPr lang="en-US" b="1" dirty="0" smtClean="0">
                <a:solidFill>
                  <a:srgbClr val="000000"/>
                </a:solidFill>
                <a:latin typeface="cmsy10"/>
                <a:ea typeface="cmsy10"/>
                <a:cs typeface="cmsy10"/>
                <a:sym typeface="Symbol"/>
              </a:rPr>
              <a:t>·</a:t>
            </a:r>
            <a:r>
              <a:rPr lang="en-US" b="1" dirty="0" smtClean="0">
                <a:solidFill>
                  <a:srgbClr val="000000"/>
                </a:solidFill>
                <a:latin typeface="cmr10"/>
                <a:sym typeface="Symbol"/>
              </a:rPr>
              <a:t> </a:t>
            </a:r>
            <a:r>
              <a:rPr lang="en-US" b="1" dirty="0" smtClean="0">
                <a:solidFill>
                  <a:srgbClr val="000000"/>
                </a:solidFill>
                <a:latin typeface="cmmi10"/>
                <a:sym typeface="Symbol"/>
              </a:rPr>
              <a:t>b</a:t>
            </a:r>
          </a:p>
          <a:p>
            <a:r>
              <a:rPr lang="en-US" dirty="0" smtClean="0"/>
              <a:t>The E-step now becomes:</a:t>
            </a:r>
          </a:p>
          <a:p>
            <a:pPr marL="0" indent="0">
              <a:buNone/>
            </a:pPr>
            <a:r>
              <a:rPr lang="en-US" dirty="0">
                <a:solidFill>
                  <a:srgbClr val="0033CC"/>
                </a:solidFill>
              </a:rPr>
              <a:t> </a:t>
            </a:r>
            <a:r>
              <a:rPr lang="en-US" dirty="0" smtClean="0">
                <a:solidFill>
                  <a:srgbClr val="0033CC"/>
                </a:solidFill>
              </a:rPr>
              <a:t>             </a:t>
            </a:r>
            <a:r>
              <a:rPr lang="en-US" dirty="0" smtClean="0"/>
              <a:t>q’ = </a:t>
            </a:r>
            <a:endParaRPr lang="en-US" dirty="0">
              <a:solidFill>
                <a:srgbClr val="0033CC"/>
              </a:solidFill>
            </a:endParaRPr>
          </a:p>
          <a:p>
            <a:endParaRPr lang="en-US" dirty="0" smtClean="0">
              <a:solidFill>
                <a:srgbClr val="0033CC"/>
              </a:solidFill>
            </a:endParaRPr>
          </a:p>
          <a:p>
            <a:r>
              <a:rPr lang="en-US" dirty="0" smtClean="0"/>
              <a:t>This is the </a:t>
            </a:r>
            <a:r>
              <a:rPr lang="en-US" dirty="0" smtClean="0">
                <a:solidFill>
                  <a:srgbClr val="0033CC"/>
                </a:solidFill>
              </a:rPr>
              <a:t>Posterior </a:t>
            </a:r>
            <a:r>
              <a:rPr lang="en-US" dirty="0">
                <a:solidFill>
                  <a:srgbClr val="0033CC"/>
                </a:solidFill>
              </a:rPr>
              <a:t>R</a:t>
            </a:r>
            <a:r>
              <a:rPr lang="en-US" dirty="0" smtClean="0">
                <a:solidFill>
                  <a:srgbClr val="0033CC"/>
                </a:solidFill>
              </a:rPr>
              <a:t>egularization  model </a:t>
            </a:r>
            <a:r>
              <a:rPr lang="en-US" sz="2000" dirty="0">
                <a:solidFill>
                  <a:srgbClr val="FF0000"/>
                </a:solidFill>
              </a:rPr>
              <a:t>[</a:t>
            </a:r>
            <a:r>
              <a:rPr lang="en-US" sz="2000" dirty="0" smtClean="0">
                <a:solidFill>
                  <a:srgbClr val="FF0000"/>
                </a:solidFill>
              </a:rPr>
              <a:t>PR</a:t>
            </a:r>
            <a:r>
              <a:rPr lang="en-US" sz="2000" dirty="0">
                <a:solidFill>
                  <a:srgbClr val="FF0000"/>
                </a:solidFill>
              </a:rPr>
              <a:t>; </a:t>
            </a:r>
            <a:r>
              <a:rPr lang="en-US" sz="2000" dirty="0" err="1">
                <a:solidFill>
                  <a:srgbClr val="FF0000"/>
                </a:solidFill>
              </a:rPr>
              <a:t>Ganchev</a:t>
            </a:r>
            <a:r>
              <a:rPr lang="en-US" sz="2000" dirty="0">
                <a:solidFill>
                  <a:srgbClr val="FF0000"/>
                </a:solidFill>
              </a:rPr>
              <a:t> et al, </a:t>
            </a:r>
            <a:r>
              <a:rPr lang="en-US" sz="2000" dirty="0" smtClean="0">
                <a:solidFill>
                  <a:srgbClr val="FF0000"/>
                </a:solidFill>
              </a:rPr>
              <a:t>10]</a:t>
            </a:r>
            <a:endParaRPr lang="en-US" dirty="0">
              <a:solidFill>
                <a:srgbClr val="FF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a:p>
        </p:txBody>
      </p:sp>
      <p:pic>
        <p:nvPicPr>
          <p:cNvPr id="5" name="Picture 4"/>
          <p:cNvPicPr>
            <a:picLocks noChangeAspect="1"/>
          </p:cNvPicPr>
          <p:nvPr/>
        </p:nvPicPr>
        <p:blipFill>
          <a:blip r:embed="rId2"/>
          <a:stretch>
            <a:fillRect/>
          </a:stretch>
        </p:blipFill>
        <p:spPr>
          <a:xfrm>
            <a:off x="2211714" y="5098177"/>
            <a:ext cx="5560686" cy="693023"/>
          </a:xfrm>
          <a:prstGeom prst="rect">
            <a:avLst/>
          </a:prstGeom>
        </p:spPr>
      </p:pic>
      <p:sp>
        <p:nvSpPr>
          <p:cNvPr id="6" name="Rectangular Callout 5"/>
          <p:cNvSpPr/>
          <p:nvPr/>
        </p:nvSpPr>
        <p:spPr>
          <a:xfrm>
            <a:off x="5333553" y="1600200"/>
            <a:ext cx="1981200" cy="609600"/>
          </a:xfrm>
          <a:prstGeom prst="wedgeRectCallout">
            <a:avLst>
              <a:gd name="adj1" fmla="val -71007"/>
              <a:gd name="adj2" fmla="val 113204"/>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Constraining the feasible set</a:t>
            </a:r>
            <a:endParaRPr lang="en-US" dirty="0">
              <a:solidFill>
                <a:schemeClr val="tx1"/>
              </a:solidFill>
            </a:endParaRP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36</a:t>
            </a:fld>
            <a:endParaRPr lang="en-US" altLang="zh-TW"/>
          </a:p>
        </p:txBody>
      </p:sp>
    </p:spTree>
    <p:extLst>
      <p:ext uri="{BB962C8B-B14F-4D97-AF65-F5344CB8AC3E}">
        <p14:creationId xmlns:p14="http://schemas.microsoft.com/office/powerpoint/2010/main" val="2921913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(Constrained) EM to use?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There is a lot of literature on EM </a:t>
                </a:r>
                <a:r>
                  <a:rPr lang="en-US" dirty="0" err="1" smtClean="0"/>
                  <a:t>vs</a:t>
                </a:r>
                <a:r>
                  <a:rPr lang="en-US" dirty="0" smtClean="0"/>
                  <a:t> hard EM</a:t>
                </a:r>
              </a:p>
              <a:p>
                <a:pPr lvl="1"/>
                <a:r>
                  <a:rPr lang="en-US" dirty="0" smtClean="0"/>
                  <a:t>Experimentally, the bottom line is that with a good enough (???) initialization point, hard EM is probably better (and more efficient).</a:t>
                </a:r>
              </a:p>
              <a:p>
                <a:pPr lvl="2"/>
                <a:r>
                  <a:rPr lang="en-US" sz="1800" dirty="0" smtClean="0"/>
                  <a:t>E.g., EM </a:t>
                </a:r>
                <a:r>
                  <a:rPr lang="en-US" sz="1800" dirty="0" err="1" smtClean="0"/>
                  <a:t>vs</a:t>
                </a:r>
                <a:r>
                  <a:rPr lang="en-US" sz="1800" dirty="0" smtClean="0"/>
                  <a:t> hard EM (</a:t>
                </a:r>
                <a:r>
                  <a:rPr lang="en-US" sz="1800" dirty="0" err="1" smtClean="0"/>
                  <a:t>Spitkovsky</a:t>
                </a:r>
                <a:r>
                  <a:rPr lang="en-US" sz="1800" dirty="0" smtClean="0"/>
                  <a:t> et al, 10)</a:t>
                </a:r>
              </a:p>
              <a:p>
                <a:r>
                  <a:rPr lang="en-US" dirty="0" smtClean="0"/>
                  <a:t>Similar issues exist in the constrained case: </a:t>
                </a:r>
                <a:r>
                  <a:rPr lang="en-US" dirty="0" smtClean="0">
                    <a:solidFill>
                      <a:srgbClr val="0033CC"/>
                    </a:solidFill>
                  </a:rPr>
                  <a:t>CoDL vs. PR</a:t>
                </a:r>
              </a:p>
              <a:p>
                <a:r>
                  <a:rPr lang="en-US" dirty="0" smtClean="0">
                    <a:solidFill>
                      <a:srgbClr val="FF0000"/>
                    </a:solidFill>
                  </a:rPr>
                  <a:t>New – </a:t>
                </a:r>
                <a:r>
                  <a:rPr lang="en-US" dirty="0" smtClean="0"/>
                  <a:t>Unified EM (UEM)  </a:t>
                </a:r>
              </a:p>
              <a:p>
                <a:pPr lvl="1"/>
                <a:r>
                  <a:rPr lang="en-US" dirty="0" smtClean="0">
                    <a:solidFill>
                      <a:srgbClr val="0033CC"/>
                    </a:solidFill>
                  </a:rPr>
                  <a:t>[Samdani et. al., NAACL-12]</a:t>
                </a:r>
              </a:p>
              <a:p>
                <a:pPr lvl="1"/>
                <a:r>
                  <a:rPr lang="en-US" dirty="0" smtClean="0"/>
                  <a:t>UEM is a family of EM algorithms, </a:t>
                </a:r>
                <a:r>
                  <a:rPr lang="en-US" sz="2000" b="0" dirty="0" smtClean="0"/>
                  <a:t>Parameterized by a single parameter  </a:t>
                </a:r>
                <a14:m>
                  <m:oMath xmlns:m="http://schemas.openxmlformats.org/officeDocument/2006/math">
                    <m:r>
                      <a:rPr lang="en-US" sz="2000" b="0" i="1" dirty="0" smtClean="0">
                        <a:solidFill>
                          <a:srgbClr val="0033CC"/>
                        </a:solidFill>
                        <a:latin typeface="Cambria Math"/>
                        <a:ea typeface="Cambria Math"/>
                      </a:rPr>
                      <m:t>𝛾</m:t>
                    </m:r>
                    <m:r>
                      <a:rPr lang="en-US" sz="2000" b="0" i="1" dirty="0" smtClean="0">
                        <a:latin typeface="Cambria Math"/>
                        <a:ea typeface="Cambria Math"/>
                      </a:rPr>
                      <m:t> </m:t>
                    </m:r>
                  </m:oMath>
                </a14:m>
                <a:r>
                  <a:rPr lang="en-US" sz="2000" b="0" dirty="0" smtClean="0"/>
                  <a:t>that </a:t>
                </a:r>
              </a:p>
              <a:p>
                <a:pPr lvl="2"/>
                <a:r>
                  <a:rPr lang="en-US" sz="2000" b="0" dirty="0" smtClean="0"/>
                  <a:t>Provides a </a:t>
                </a:r>
                <a:r>
                  <a:rPr lang="en-US" sz="2000" b="0" dirty="0" smtClean="0">
                    <a:solidFill>
                      <a:srgbClr val="FF0000"/>
                    </a:solidFill>
                  </a:rPr>
                  <a:t>continuum of algorithms </a:t>
                </a:r>
                <a:r>
                  <a:rPr lang="en-US" sz="2000" b="0" dirty="0" smtClean="0"/>
                  <a:t>– from EM to hard EM, and infinitely many new EM algorithms in between.  </a:t>
                </a:r>
              </a:p>
              <a:p>
                <a:pPr lvl="2"/>
                <a:r>
                  <a:rPr lang="en-US" sz="2000" b="0" dirty="0" smtClean="0"/>
                  <a:t>Implementation wise, not more complicated than 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8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37</a:t>
            </a:fld>
            <a:endParaRPr lang="en-US" altLang="zh-TW"/>
          </a:p>
        </p:txBody>
      </p:sp>
    </p:spTree>
    <p:extLst>
      <p:ext uri="{BB962C8B-B14F-4D97-AF65-F5344CB8AC3E}">
        <p14:creationId xmlns:p14="http://schemas.microsoft.com/office/powerpoint/2010/main" val="40857538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493520"/>
            <a:ext cx="8463280" cy="4862830"/>
          </a:xfrm>
        </p:spPr>
        <p:txBody>
          <a:bodyPr>
            <a:normAutofit/>
          </a:bodyPr>
          <a:lstStyle/>
          <a:p>
            <a:r>
              <a:rPr lang="en-US" dirty="0" smtClean="0">
                <a:solidFill>
                  <a:srgbClr val="000000"/>
                </a:solidFill>
              </a:rPr>
              <a:t>EM (PR) minimizes the KL-Divergence  </a:t>
            </a:r>
            <a:r>
              <a:rPr lang="en-US" dirty="0">
                <a:solidFill>
                  <a:srgbClr val="000000"/>
                </a:solidFill>
                <a:latin typeface="cmmi10"/>
              </a:rPr>
              <a:t>KL</a:t>
            </a:r>
            <a:r>
              <a:rPr lang="en-US" dirty="0">
                <a:solidFill>
                  <a:srgbClr val="000000"/>
                </a:solidFill>
              </a:rPr>
              <a:t>(</a:t>
            </a:r>
            <a:r>
              <a:rPr lang="en-US" dirty="0" smtClean="0">
                <a:solidFill>
                  <a:srgbClr val="000000"/>
                </a:solidFill>
                <a:latin typeface="cmmi10"/>
              </a:rPr>
              <a:t>q </a:t>
            </a:r>
            <a:r>
              <a:rPr lang="en-US" dirty="0" smtClean="0">
                <a:solidFill>
                  <a:srgbClr val="000000"/>
                </a:solidFill>
                <a:latin typeface="cmr10"/>
              </a:rPr>
              <a:t>, </a:t>
            </a:r>
            <a:r>
              <a:rPr lang="en-US" dirty="0" smtClean="0">
                <a:solidFill>
                  <a:srgbClr val="000000"/>
                </a:solidFill>
                <a:latin typeface="cmmi10"/>
              </a:rPr>
              <a:t>P </a:t>
            </a:r>
            <a:r>
              <a:rPr lang="en-US" dirty="0">
                <a:solidFill>
                  <a:srgbClr val="000000"/>
                </a:solidFill>
              </a:rPr>
              <a:t>(</a:t>
            </a:r>
            <a:r>
              <a:rPr lang="en-US" dirty="0" err="1">
                <a:solidFill>
                  <a:srgbClr val="000000"/>
                </a:solidFill>
                <a:latin typeface="cmmi10"/>
              </a:rPr>
              <a:t>y</a:t>
            </a:r>
            <a:r>
              <a:rPr lang="en-US" dirty="0" err="1">
                <a:solidFill>
                  <a:srgbClr val="000000"/>
                </a:solidFill>
              </a:rPr>
              <a:t>|</a:t>
            </a:r>
            <a:r>
              <a:rPr lang="en-US" dirty="0" err="1">
                <a:solidFill>
                  <a:srgbClr val="000000"/>
                </a:solidFill>
                <a:latin typeface="cmmi10"/>
              </a:rPr>
              <a:t>x;w</a:t>
            </a:r>
            <a:r>
              <a:rPr lang="en-US" dirty="0" smtClean="0">
                <a:solidFill>
                  <a:srgbClr val="000000"/>
                </a:solidFill>
              </a:rPr>
              <a:t>)) 	       	            </a:t>
            </a:r>
            <a:r>
              <a:rPr lang="en-US" dirty="0" smtClean="0">
                <a:solidFill>
                  <a:srgbClr val="000000"/>
                </a:solidFill>
                <a:latin typeface="cmmi10"/>
              </a:rPr>
              <a:t>KL</a:t>
            </a:r>
            <a:r>
              <a:rPr lang="en-US" dirty="0" smtClean="0">
                <a:solidFill>
                  <a:srgbClr val="000000"/>
                </a:solidFill>
              </a:rPr>
              <a:t>(</a:t>
            </a:r>
            <a:r>
              <a:rPr lang="en-US" dirty="0" smtClean="0">
                <a:solidFill>
                  <a:srgbClr val="000000"/>
                </a:solidFill>
                <a:latin typeface="cmmi10"/>
              </a:rPr>
              <a:t>q</a:t>
            </a:r>
            <a:r>
              <a:rPr lang="en-US" dirty="0" smtClean="0">
                <a:solidFill>
                  <a:srgbClr val="000000"/>
                </a:solidFill>
                <a:latin typeface="cmr10"/>
              </a:rPr>
              <a:t> , </a:t>
            </a:r>
            <a:r>
              <a:rPr lang="en-US" dirty="0" smtClean="0">
                <a:solidFill>
                  <a:srgbClr val="000000"/>
                </a:solidFill>
                <a:latin typeface="cmmi10"/>
              </a:rPr>
              <a:t>p</a:t>
            </a:r>
            <a:r>
              <a:rPr lang="en-US" dirty="0" smtClean="0">
                <a:solidFill>
                  <a:srgbClr val="000000"/>
                </a:solidFill>
              </a:rPr>
              <a:t>) = </a:t>
            </a:r>
            <a:r>
              <a:rPr lang="en-US" dirty="0" smtClean="0">
                <a:solidFill>
                  <a:srgbClr val="000000"/>
                </a:solidFill>
                <a:latin typeface="Symbol"/>
                <a:sym typeface="Symbol"/>
              </a:rPr>
              <a:t></a:t>
            </a:r>
            <a:r>
              <a:rPr lang="en-US" sz="2800" baseline="-25000" dirty="0" smtClean="0">
                <a:solidFill>
                  <a:srgbClr val="000000"/>
                </a:solidFill>
                <a:latin typeface="cmmi10"/>
                <a:sym typeface="Symbol"/>
              </a:rPr>
              <a:t>y</a:t>
            </a:r>
            <a:r>
              <a:rPr lang="en-US" dirty="0" smtClean="0">
                <a:solidFill>
                  <a:srgbClr val="000000"/>
                </a:solidFill>
              </a:rPr>
              <a:t> </a:t>
            </a:r>
            <a:r>
              <a:rPr lang="en-US" dirty="0" smtClean="0">
                <a:solidFill>
                  <a:srgbClr val="0000FF"/>
                </a:solidFill>
                <a:latin typeface="cmmi10"/>
              </a:rPr>
              <a:t>q</a:t>
            </a:r>
            <a:r>
              <a:rPr lang="en-US" dirty="0" smtClean="0">
                <a:solidFill>
                  <a:srgbClr val="0000FF"/>
                </a:solidFill>
              </a:rPr>
              <a:t>(</a:t>
            </a:r>
            <a:r>
              <a:rPr lang="en-US" dirty="0" smtClean="0">
                <a:solidFill>
                  <a:srgbClr val="0000FF"/>
                </a:solidFill>
                <a:latin typeface="cmmi10"/>
                <a:cs typeface="cmmi10"/>
              </a:rPr>
              <a:t>y</a:t>
            </a:r>
            <a:r>
              <a:rPr lang="en-US" dirty="0" smtClean="0">
                <a:solidFill>
                  <a:srgbClr val="0000FF"/>
                </a:solidFill>
              </a:rPr>
              <a:t>) log </a:t>
            </a:r>
            <a:r>
              <a:rPr lang="en-US" dirty="0" smtClean="0">
                <a:solidFill>
                  <a:srgbClr val="0000FF"/>
                </a:solidFill>
                <a:latin typeface="cmmi10"/>
              </a:rPr>
              <a:t>q</a:t>
            </a:r>
            <a:r>
              <a:rPr lang="en-US" dirty="0" smtClean="0">
                <a:solidFill>
                  <a:srgbClr val="0000FF"/>
                </a:solidFill>
              </a:rPr>
              <a:t>(</a:t>
            </a:r>
            <a:r>
              <a:rPr lang="en-US" dirty="0" smtClean="0">
                <a:solidFill>
                  <a:srgbClr val="0000FF"/>
                </a:solidFill>
                <a:latin typeface="cmmi10"/>
                <a:cs typeface="cmmi10"/>
              </a:rPr>
              <a:t>y</a:t>
            </a:r>
            <a:r>
              <a:rPr lang="en-US" dirty="0" smtClean="0">
                <a:solidFill>
                  <a:srgbClr val="0000FF"/>
                </a:solidFill>
              </a:rPr>
              <a:t>) </a:t>
            </a:r>
            <a:r>
              <a:rPr lang="en-US" dirty="0" smtClean="0">
                <a:solidFill>
                  <a:srgbClr val="000000"/>
                </a:solidFill>
              </a:rPr>
              <a:t>– </a:t>
            </a:r>
            <a:r>
              <a:rPr lang="en-US" dirty="0" smtClean="0">
                <a:solidFill>
                  <a:schemeClr val="accent1">
                    <a:lumMod val="50000"/>
                  </a:schemeClr>
                </a:solidFill>
                <a:latin typeface="cmmi10"/>
              </a:rPr>
              <a:t>q</a:t>
            </a:r>
            <a:r>
              <a:rPr lang="en-US" dirty="0" smtClean="0">
                <a:solidFill>
                  <a:schemeClr val="accent1">
                    <a:lumMod val="50000"/>
                  </a:schemeClr>
                </a:solidFill>
              </a:rPr>
              <a:t>(</a:t>
            </a:r>
            <a:r>
              <a:rPr lang="en-US" dirty="0" smtClean="0">
                <a:solidFill>
                  <a:schemeClr val="accent1">
                    <a:lumMod val="50000"/>
                  </a:schemeClr>
                </a:solidFill>
                <a:latin typeface="cmmi10"/>
                <a:cs typeface="cmmi10"/>
              </a:rPr>
              <a:t>y</a:t>
            </a:r>
            <a:r>
              <a:rPr lang="en-US" dirty="0" smtClean="0">
                <a:solidFill>
                  <a:schemeClr val="accent1">
                    <a:lumMod val="50000"/>
                  </a:schemeClr>
                </a:solidFill>
              </a:rPr>
              <a:t>) log </a:t>
            </a:r>
            <a:r>
              <a:rPr lang="en-US" dirty="0" smtClean="0">
                <a:solidFill>
                  <a:schemeClr val="accent1">
                    <a:lumMod val="50000"/>
                  </a:schemeClr>
                </a:solidFill>
                <a:latin typeface="cmmi10"/>
              </a:rPr>
              <a:t>p</a:t>
            </a:r>
            <a:r>
              <a:rPr lang="en-US" dirty="0" smtClean="0">
                <a:solidFill>
                  <a:schemeClr val="accent1">
                    <a:lumMod val="50000"/>
                  </a:schemeClr>
                </a:solidFill>
              </a:rPr>
              <a:t>(</a:t>
            </a:r>
            <a:r>
              <a:rPr lang="en-US" dirty="0" smtClean="0">
                <a:solidFill>
                  <a:schemeClr val="accent1">
                    <a:lumMod val="50000"/>
                  </a:schemeClr>
                </a:solidFill>
                <a:latin typeface="cmmi10"/>
                <a:cs typeface="cmmi10"/>
              </a:rPr>
              <a:t>y</a:t>
            </a:r>
            <a:r>
              <a:rPr lang="en-US" dirty="0" smtClean="0">
                <a:solidFill>
                  <a:schemeClr val="accent1">
                    <a:lumMod val="50000"/>
                  </a:schemeClr>
                </a:solidFill>
              </a:rPr>
              <a:t>)</a:t>
            </a:r>
          </a:p>
          <a:p>
            <a:endParaRPr lang="en-US" dirty="0" smtClean="0">
              <a:solidFill>
                <a:srgbClr val="000000"/>
              </a:solidFill>
            </a:endParaRPr>
          </a:p>
          <a:p>
            <a:r>
              <a:rPr lang="en-US" dirty="0" smtClean="0">
                <a:solidFill>
                  <a:srgbClr val="000000"/>
                </a:solidFill>
              </a:rPr>
              <a:t>UEM changes the E-step of standard EM and minimizes a modified KL divergence </a:t>
            </a:r>
            <a:r>
              <a:rPr lang="en-US" dirty="0" smtClean="0">
                <a:latin typeface="cmmi10"/>
              </a:rPr>
              <a:t>KL</a:t>
            </a:r>
            <a:r>
              <a:rPr lang="en-US" dirty="0" smtClean="0"/>
              <a:t>(</a:t>
            </a:r>
            <a:r>
              <a:rPr lang="en-US" dirty="0" smtClean="0">
                <a:latin typeface="cmmi10"/>
              </a:rPr>
              <a:t>q</a:t>
            </a:r>
            <a:r>
              <a:rPr lang="en-US" dirty="0" smtClean="0">
                <a:latin typeface="cmr10"/>
              </a:rPr>
              <a:t> , </a:t>
            </a:r>
            <a:r>
              <a:rPr lang="en-US" dirty="0" smtClean="0">
                <a:latin typeface="cmmi10"/>
              </a:rPr>
              <a:t>P </a:t>
            </a:r>
            <a:r>
              <a:rPr lang="en-US" dirty="0" smtClean="0"/>
              <a:t>(</a:t>
            </a:r>
            <a:r>
              <a:rPr lang="en-US" dirty="0" err="1" smtClean="0">
                <a:latin typeface="cmmi10"/>
              </a:rPr>
              <a:t>y</a:t>
            </a:r>
            <a:r>
              <a:rPr lang="en-US" dirty="0" err="1" smtClean="0"/>
              <a:t>|</a:t>
            </a:r>
            <a:r>
              <a:rPr lang="en-US" dirty="0" err="1" smtClean="0">
                <a:latin typeface="cmmi10"/>
              </a:rPr>
              <a:t>x;w</a:t>
            </a:r>
            <a:r>
              <a:rPr lang="en-US" dirty="0" smtClean="0"/>
              <a:t>)</a:t>
            </a:r>
            <a:r>
              <a:rPr lang="en-US" dirty="0" smtClean="0">
                <a:solidFill>
                  <a:srgbClr val="000000"/>
                </a:solidFill>
              </a:rPr>
              <a:t>; </a:t>
            </a:r>
            <a:r>
              <a:rPr lang="en-US" b="1" dirty="0" smtClean="0">
                <a:solidFill>
                  <a:srgbClr val="FF0000"/>
                </a:solidFill>
                <a:latin typeface="cmmi10"/>
                <a:ea typeface="cmmi10"/>
                <a:cs typeface="cmmi10"/>
              </a:rPr>
              <a:t>°</a:t>
            </a:r>
            <a:r>
              <a:rPr lang="en-US" dirty="0" smtClean="0">
                <a:solidFill>
                  <a:srgbClr val="000000"/>
                </a:solidFill>
              </a:rPr>
              <a:t>) where</a:t>
            </a:r>
          </a:p>
          <a:p>
            <a:pPr marL="0" indent="0" algn="ctr">
              <a:buNone/>
            </a:pPr>
            <a:r>
              <a:rPr lang="en-US" dirty="0" smtClean="0">
                <a:solidFill>
                  <a:srgbClr val="000000"/>
                </a:solidFill>
                <a:latin typeface="cmmi10"/>
              </a:rPr>
              <a:t>KL</a:t>
            </a:r>
            <a:r>
              <a:rPr lang="en-US" dirty="0">
                <a:solidFill>
                  <a:srgbClr val="000000"/>
                </a:solidFill>
              </a:rPr>
              <a:t>(</a:t>
            </a:r>
            <a:r>
              <a:rPr lang="en-US" dirty="0">
                <a:solidFill>
                  <a:srgbClr val="000000"/>
                </a:solidFill>
                <a:latin typeface="cmmi10"/>
              </a:rPr>
              <a:t>q</a:t>
            </a:r>
            <a:r>
              <a:rPr lang="en-US" dirty="0">
                <a:solidFill>
                  <a:srgbClr val="000000"/>
                </a:solidFill>
                <a:latin typeface="cmr10"/>
              </a:rPr>
              <a:t> , </a:t>
            </a:r>
            <a:r>
              <a:rPr lang="en-US" dirty="0" smtClean="0">
                <a:solidFill>
                  <a:srgbClr val="000000"/>
                </a:solidFill>
                <a:latin typeface="cmmi10"/>
              </a:rPr>
              <a:t>p</a:t>
            </a:r>
            <a:r>
              <a:rPr lang="en-US" dirty="0" smtClean="0">
                <a:solidFill>
                  <a:srgbClr val="000000"/>
                </a:solidFill>
              </a:rPr>
              <a:t>; </a:t>
            </a:r>
            <a:r>
              <a:rPr lang="en-US" b="1" dirty="0">
                <a:solidFill>
                  <a:srgbClr val="FF0000"/>
                </a:solidFill>
                <a:latin typeface="cmmi10"/>
                <a:ea typeface="cmmi10"/>
                <a:cs typeface="cmmi10"/>
              </a:rPr>
              <a:t>°</a:t>
            </a:r>
            <a:r>
              <a:rPr lang="en-US" dirty="0" smtClean="0">
                <a:solidFill>
                  <a:srgbClr val="000000"/>
                </a:solidFill>
              </a:rPr>
              <a:t>) = </a:t>
            </a:r>
            <a:r>
              <a:rPr lang="en-US" dirty="0">
                <a:solidFill>
                  <a:srgbClr val="000000"/>
                </a:solidFill>
                <a:latin typeface="Symbol"/>
                <a:sym typeface="Symbol"/>
              </a:rPr>
              <a:t></a:t>
            </a:r>
            <a:r>
              <a:rPr lang="en-US" sz="2800" baseline="-25000" dirty="0">
                <a:solidFill>
                  <a:srgbClr val="000000"/>
                </a:solidFill>
                <a:latin typeface="cmmi10"/>
                <a:sym typeface="Symbol"/>
              </a:rPr>
              <a:t>y</a:t>
            </a:r>
            <a:r>
              <a:rPr lang="en-US" dirty="0">
                <a:solidFill>
                  <a:srgbClr val="000000"/>
                </a:solidFill>
              </a:rPr>
              <a:t> </a:t>
            </a:r>
            <a:r>
              <a:rPr lang="en-US" sz="2600" b="1" dirty="0" smtClean="0">
                <a:solidFill>
                  <a:srgbClr val="FF0000"/>
                </a:solidFill>
                <a:latin typeface="cmmi10"/>
                <a:ea typeface="cmmi10"/>
                <a:cs typeface="cmmi10"/>
              </a:rPr>
              <a:t>°</a:t>
            </a:r>
            <a:r>
              <a:rPr lang="en-US" dirty="0" smtClean="0">
                <a:solidFill>
                  <a:srgbClr val="000000"/>
                </a:solidFill>
              </a:rPr>
              <a:t> </a:t>
            </a:r>
            <a:r>
              <a:rPr lang="en-US" dirty="0" smtClean="0">
                <a:solidFill>
                  <a:srgbClr val="0000FF"/>
                </a:solidFill>
                <a:latin typeface="cmmi10"/>
              </a:rPr>
              <a:t>q</a:t>
            </a:r>
            <a:r>
              <a:rPr lang="en-US" dirty="0">
                <a:solidFill>
                  <a:srgbClr val="0000FF"/>
                </a:solidFill>
              </a:rPr>
              <a:t>(</a:t>
            </a:r>
            <a:r>
              <a:rPr lang="en-US" dirty="0">
                <a:solidFill>
                  <a:srgbClr val="0000FF"/>
                </a:solidFill>
                <a:latin typeface="cmmi10"/>
                <a:cs typeface="cmmi10"/>
              </a:rPr>
              <a:t>y</a:t>
            </a:r>
            <a:r>
              <a:rPr lang="en-US" dirty="0">
                <a:solidFill>
                  <a:srgbClr val="0000FF"/>
                </a:solidFill>
              </a:rPr>
              <a:t>) log </a:t>
            </a:r>
            <a:r>
              <a:rPr lang="en-US" dirty="0">
                <a:solidFill>
                  <a:srgbClr val="0000FF"/>
                </a:solidFill>
                <a:latin typeface="cmmi10"/>
              </a:rPr>
              <a:t>q</a:t>
            </a:r>
            <a:r>
              <a:rPr lang="en-US" dirty="0">
                <a:solidFill>
                  <a:srgbClr val="0000FF"/>
                </a:solidFill>
              </a:rPr>
              <a:t>(</a:t>
            </a:r>
            <a:r>
              <a:rPr lang="en-US" dirty="0">
                <a:solidFill>
                  <a:srgbClr val="0000FF"/>
                </a:solidFill>
                <a:latin typeface="cmmi10"/>
                <a:cs typeface="cmmi10"/>
              </a:rPr>
              <a:t>y</a:t>
            </a:r>
            <a:r>
              <a:rPr lang="en-US" dirty="0">
                <a:solidFill>
                  <a:srgbClr val="0000FF"/>
                </a:solidFill>
              </a:rPr>
              <a:t>) </a:t>
            </a:r>
            <a:r>
              <a:rPr lang="en-US" dirty="0">
                <a:solidFill>
                  <a:srgbClr val="000000"/>
                </a:solidFill>
              </a:rPr>
              <a:t>– </a:t>
            </a:r>
            <a:r>
              <a:rPr lang="en-US" dirty="0">
                <a:solidFill>
                  <a:srgbClr val="CC6600"/>
                </a:solidFill>
                <a:latin typeface="cmmi10"/>
              </a:rPr>
              <a:t>q</a:t>
            </a:r>
            <a:r>
              <a:rPr lang="en-US" dirty="0">
                <a:solidFill>
                  <a:srgbClr val="CC6600"/>
                </a:solidFill>
              </a:rPr>
              <a:t>(</a:t>
            </a:r>
            <a:r>
              <a:rPr lang="en-US" dirty="0">
                <a:solidFill>
                  <a:srgbClr val="CC6600"/>
                </a:solidFill>
                <a:latin typeface="cmmi10"/>
                <a:cs typeface="cmmi10"/>
              </a:rPr>
              <a:t>y</a:t>
            </a:r>
            <a:r>
              <a:rPr lang="en-US" dirty="0">
                <a:solidFill>
                  <a:srgbClr val="CC6600"/>
                </a:solidFill>
              </a:rPr>
              <a:t>) log </a:t>
            </a:r>
            <a:r>
              <a:rPr lang="en-US" dirty="0">
                <a:solidFill>
                  <a:srgbClr val="CC6600"/>
                </a:solidFill>
                <a:latin typeface="cmmi10"/>
              </a:rPr>
              <a:t>p</a:t>
            </a:r>
            <a:r>
              <a:rPr lang="en-US" dirty="0">
                <a:solidFill>
                  <a:srgbClr val="CC6600"/>
                </a:solidFill>
              </a:rPr>
              <a:t>(</a:t>
            </a:r>
            <a:r>
              <a:rPr lang="en-US" dirty="0">
                <a:solidFill>
                  <a:srgbClr val="CC6600"/>
                </a:solidFill>
                <a:latin typeface="cmmi10"/>
                <a:cs typeface="cmmi10"/>
              </a:rPr>
              <a:t>y</a:t>
            </a:r>
            <a:r>
              <a:rPr lang="en-US" dirty="0">
                <a:solidFill>
                  <a:srgbClr val="CC6600"/>
                </a:solidFill>
              </a:rPr>
              <a:t>)</a:t>
            </a:r>
          </a:p>
          <a:p>
            <a:pPr marL="0" indent="0">
              <a:buNone/>
            </a:pPr>
            <a:endParaRPr lang="en-US" dirty="0" smtClean="0">
              <a:solidFill>
                <a:srgbClr val="000000"/>
              </a:solidFill>
            </a:endParaRPr>
          </a:p>
          <a:p>
            <a:endParaRPr lang="en-US" dirty="0" smtClean="0">
              <a:solidFill>
                <a:srgbClr val="000000"/>
              </a:solidFill>
            </a:endParaRPr>
          </a:p>
          <a:p>
            <a:r>
              <a:rPr lang="en-US" dirty="0" smtClean="0">
                <a:solidFill>
                  <a:srgbClr val="000000"/>
                </a:solidFill>
              </a:rPr>
              <a:t>Provably: Different </a:t>
            </a:r>
            <a:r>
              <a:rPr lang="en-US" dirty="0" smtClean="0">
                <a:solidFill>
                  <a:srgbClr val="FF0000"/>
                </a:solidFill>
                <a:latin typeface="cmmi10"/>
                <a:ea typeface="cmmi10"/>
                <a:cs typeface="cmmi10"/>
              </a:rPr>
              <a:t>°</a:t>
            </a:r>
            <a:r>
              <a:rPr lang="en-US" dirty="0" smtClean="0">
                <a:solidFill>
                  <a:srgbClr val="000000"/>
                </a:solidFill>
              </a:rPr>
              <a:t> values </a:t>
            </a:r>
            <a:r>
              <a:rPr lang="en-US" sz="3200" dirty="0" smtClean="0">
                <a:solidFill>
                  <a:srgbClr val="000000"/>
                </a:solidFill>
                <a:latin typeface="cmsy10"/>
                <a:ea typeface="cmsy10"/>
                <a:cs typeface="cmsy10"/>
              </a:rPr>
              <a:t>!</a:t>
            </a:r>
            <a:r>
              <a:rPr lang="en-US" dirty="0" smtClean="0">
                <a:solidFill>
                  <a:srgbClr val="000000"/>
                </a:solidFill>
              </a:rPr>
              <a:t> different EM algorithms</a:t>
            </a:r>
          </a:p>
          <a:p>
            <a:endParaRPr lang="en-US" dirty="0">
              <a:latin typeface="cmmi10"/>
              <a:ea typeface="cmmi10"/>
              <a:cs typeface="cmmi10"/>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latin typeface="cmmi10"/>
            </a:endParaRPr>
          </a:p>
          <a:p>
            <a:endParaRPr lang="en-US" dirty="0">
              <a:solidFill>
                <a:srgbClr val="000000"/>
              </a:solidFill>
            </a:endParaRPr>
          </a:p>
        </p:txBody>
      </p:sp>
      <p:grpSp>
        <p:nvGrpSpPr>
          <p:cNvPr id="13" name="Group 12"/>
          <p:cNvGrpSpPr/>
          <p:nvPr/>
        </p:nvGrpSpPr>
        <p:grpSpPr>
          <a:xfrm>
            <a:off x="3886200" y="3654970"/>
            <a:ext cx="325120" cy="648975"/>
            <a:chOff x="3799840" y="5090160"/>
            <a:chExt cx="325120" cy="648975"/>
          </a:xfrm>
        </p:grpSpPr>
        <p:sp>
          <p:nvSpPr>
            <p:cNvPr id="8" name="Oval 7"/>
            <p:cNvSpPr/>
            <p:nvPr/>
          </p:nvSpPr>
          <p:spPr>
            <a:xfrm>
              <a:off x="3799840" y="5090160"/>
              <a:ext cx="325120" cy="3987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4"/>
            </p:cNvCxnSpPr>
            <p:nvPr/>
          </p:nvCxnSpPr>
          <p:spPr>
            <a:xfrm flipV="1">
              <a:off x="3962400" y="5488936"/>
              <a:ext cx="0" cy="250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962400" y="4343400"/>
            <a:ext cx="3287972" cy="646331"/>
          </a:xfrm>
          <a:prstGeom prst="rect">
            <a:avLst/>
          </a:prstGeom>
          <a:noFill/>
          <a:ln>
            <a:solidFill>
              <a:schemeClr val="tx1"/>
            </a:solidFill>
          </a:ln>
        </p:spPr>
        <p:txBody>
          <a:bodyPr wrap="square" rtlCol="0">
            <a:spAutoFit/>
          </a:bodyPr>
          <a:lstStyle/>
          <a:p>
            <a:r>
              <a:rPr lang="en-US" b="1" dirty="0" smtClean="0"/>
              <a:t>Changes the entropy of the posterior</a:t>
            </a:r>
            <a:endParaRPr lang="en-US" b="1" dirty="0"/>
          </a:p>
        </p:txBody>
      </p:sp>
      <p:sp>
        <p:nvSpPr>
          <p:cNvPr id="2" name="Title 1"/>
          <p:cNvSpPr>
            <a:spLocks noGrp="1"/>
          </p:cNvSpPr>
          <p:nvPr>
            <p:ph type="title"/>
          </p:nvPr>
        </p:nvSpPr>
        <p:spPr/>
        <p:txBody>
          <a:bodyPr>
            <a:normAutofit/>
          </a:bodyPr>
          <a:lstStyle/>
          <a:p>
            <a:r>
              <a:rPr lang="en-US" dirty="0" smtClean="0"/>
              <a:t>Unified EM (UEM)</a:t>
            </a:r>
            <a:endParaRPr lang="en-US" dirty="0"/>
          </a:p>
        </p:txBody>
      </p:sp>
      <p:sp>
        <p:nvSpPr>
          <p:cNvPr id="12" name="Rectangular Callout 11"/>
          <p:cNvSpPr/>
          <p:nvPr/>
        </p:nvSpPr>
        <p:spPr>
          <a:xfrm>
            <a:off x="7053463" y="2349064"/>
            <a:ext cx="1869820" cy="431476"/>
          </a:xfrm>
          <a:prstGeom prst="wedgeRectCallout">
            <a:avLst>
              <a:gd name="adj1" fmla="val -111106"/>
              <a:gd name="adj2" fmla="val -56939"/>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Neal &amp; Hinton 99</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38</a:t>
            </a:fld>
            <a:endParaRPr lang="en-US" altLang="zh-TW"/>
          </a:p>
        </p:txBody>
      </p:sp>
    </p:spTree>
    <p:extLst>
      <p:ext uri="{BB962C8B-B14F-4D97-AF65-F5344CB8AC3E}">
        <p14:creationId xmlns:p14="http://schemas.microsoft.com/office/powerpoint/2010/main" val="3771367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a:off x="7045580" y="6274124"/>
            <a:ext cx="1565020" cy="431476"/>
          </a:xfrm>
          <a:prstGeom prst="wedgeRectCallout">
            <a:avLst>
              <a:gd name="adj1" fmla="val -60517"/>
              <a:gd name="adj2" fmla="val -126362"/>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Hard EM</a:t>
            </a:r>
            <a:endParaRPr lang="en-US" dirty="0">
              <a:solidFill>
                <a:schemeClr val="tx1"/>
              </a:solidFill>
            </a:endParaRPr>
          </a:p>
        </p:txBody>
      </p:sp>
      <p:sp>
        <p:nvSpPr>
          <p:cNvPr id="2" name="Title 1"/>
          <p:cNvSpPr>
            <a:spLocks noGrp="1"/>
          </p:cNvSpPr>
          <p:nvPr>
            <p:ph type="title"/>
          </p:nvPr>
        </p:nvSpPr>
        <p:spPr/>
        <p:txBody>
          <a:bodyPr/>
          <a:lstStyle/>
          <a:p>
            <a:r>
              <a:rPr lang="en-US" dirty="0" smtClean="0"/>
              <a:t>Unsupervised POS tagging: Different EM instantiations</a:t>
            </a:r>
            <a:endParaRPr lang="en-US" dirty="0">
              <a:latin typeface="cmmi10"/>
            </a:endParaRPr>
          </a:p>
        </p:txBody>
      </p:sp>
      <p:sp>
        <p:nvSpPr>
          <p:cNvPr id="3" name="Content Placeholder 2"/>
          <p:cNvSpPr>
            <a:spLocks noGrp="1"/>
          </p:cNvSpPr>
          <p:nvPr>
            <p:ph idx="1"/>
          </p:nvPr>
        </p:nvSpPr>
        <p:spPr/>
        <p:txBody>
          <a:bodyPr/>
          <a:lstStyle/>
          <a:p>
            <a:r>
              <a:rPr lang="en-US" dirty="0" smtClean="0"/>
              <a:t>Measure percentage accuracy relative to EM</a:t>
            </a:r>
          </a:p>
          <a:p>
            <a:endParaRPr lang="en-US" dirty="0"/>
          </a:p>
          <a:p>
            <a:endParaRPr lang="en-US" dirty="0" smtClean="0"/>
          </a:p>
          <a:p>
            <a:endParaRPr lang="en-US" dirty="0"/>
          </a:p>
        </p:txBody>
      </p:sp>
      <p:pic>
        <p:nvPicPr>
          <p:cNvPr id="11" name="Content Placeholder 4" descr="em.pdf"/>
          <p:cNvPicPr>
            <a:picLocks noChangeAspect="1"/>
          </p:cNvPicPr>
          <p:nvPr/>
        </p:nvPicPr>
        <p:blipFill>
          <a:blip r:embed="rId2">
            <a:extLst>
              <a:ext uri="{28A0092B-C50C-407E-A947-70E740481C1C}">
                <a14:useLocalDpi xmlns:a14="http://schemas.microsoft.com/office/drawing/2010/main" val="0"/>
              </a:ext>
            </a:extLst>
          </a:blip>
          <a:srcRect l="-62614" r="-62614"/>
          <a:stretch>
            <a:fillRect/>
          </a:stretch>
        </p:blipFill>
        <p:spPr bwMode="auto">
          <a:xfrm>
            <a:off x="-1752600" y="1574476"/>
            <a:ext cx="12156440" cy="4862830"/>
          </a:xfrm>
          <a:prstGeom prst="rect">
            <a:avLst/>
          </a:prstGeom>
          <a:noFill/>
          <a:ln w="9525">
            <a:noFill/>
            <a:miter lim="800000"/>
            <a:headEnd/>
            <a:tailEnd/>
          </a:ln>
          <a:effectLst/>
        </p:spPr>
      </p:pic>
      <p:sp>
        <p:nvSpPr>
          <p:cNvPr id="52" name="TextBox 51"/>
          <p:cNvSpPr txBox="1"/>
          <p:nvPr/>
        </p:nvSpPr>
        <p:spPr>
          <a:xfrm>
            <a:off x="7008632" y="5269379"/>
            <a:ext cx="1483318" cy="646331"/>
          </a:xfrm>
          <a:prstGeom prst="rect">
            <a:avLst/>
          </a:prstGeom>
          <a:noFill/>
        </p:spPr>
        <p:txBody>
          <a:bodyPr wrap="square" rtlCol="0">
            <a:spAutoFit/>
          </a:bodyPr>
          <a:lstStyle/>
          <a:p>
            <a:r>
              <a:rPr lang="en-US" dirty="0" smtClean="0">
                <a:solidFill>
                  <a:srgbClr val="FF0000"/>
                </a:solidFill>
                <a:latin typeface="+mj-lt"/>
              </a:rPr>
              <a:t>Uniform Initialization</a:t>
            </a:r>
            <a:endParaRPr lang="en-US" dirty="0">
              <a:solidFill>
                <a:srgbClr val="FF0000"/>
              </a:solidFill>
              <a:latin typeface="+mj-lt"/>
            </a:endParaRPr>
          </a:p>
        </p:txBody>
      </p:sp>
      <p:sp>
        <p:nvSpPr>
          <p:cNvPr id="53" name="TextBox 52"/>
          <p:cNvSpPr txBox="1"/>
          <p:nvPr/>
        </p:nvSpPr>
        <p:spPr>
          <a:xfrm>
            <a:off x="6981185" y="4623048"/>
            <a:ext cx="1875913" cy="646331"/>
          </a:xfrm>
          <a:prstGeom prst="rect">
            <a:avLst/>
          </a:prstGeom>
          <a:noFill/>
        </p:spPr>
        <p:txBody>
          <a:bodyPr wrap="square" rtlCol="0">
            <a:spAutoFit/>
          </a:bodyPr>
          <a:lstStyle/>
          <a:p>
            <a:r>
              <a:rPr lang="en-US" dirty="0" smtClean="0">
                <a:solidFill>
                  <a:srgbClr val="008000"/>
                </a:solidFill>
                <a:latin typeface="+mj-lt"/>
              </a:rPr>
              <a:t>Initialization with 5 examples</a:t>
            </a:r>
            <a:endParaRPr lang="en-US" dirty="0">
              <a:solidFill>
                <a:srgbClr val="008000"/>
              </a:solidFill>
              <a:latin typeface="+mj-lt"/>
            </a:endParaRPr>
          </a:p>
        </p:txBody>
      </p:sp>
      <p:sp>
        <p:nvSpPr>
          <p:cNvPr id="54" name="TextBox 53"/>
          <p:cNvSpPr txBox="1"/>
          <p:nvPr/>
        </p:nvSpPr>
        <p:spPr>
          <a:xfrm>
            <a:off x="7036799" y="3916420"/>
            <a:ext cx="1875913" cy="646331"/>
          </a:xfrm>
          <a:prstGeom prst="rect">
            <a:avLst/>
          </a:prstGeom>
          <a:noFill/>
        </p:spPr>
        <p:txBody>
          <a:bodyPr wrap="square" rtlCol="0">
            <a:spAutoFit/>
          </a:bodyPr>
          <a:lstStyle/>
          <a:p>
            <a:r>
              <a:rPr lang="en-US" dirty="0" smtClean="0">
                <a:solidFill>
                  <a:srgbClr val="0033CC"/>
                </a:solidFill>
                <a:latin typeface="+mn-lt"/>
              </a:rPr>
              <a:t>Initialization with 10 examples</a:t>
            </a:r>
            <a:endParaRPr lang="en-US" dirty="0">
              <a:solidFill>
                <a:srgbClr val="0033CC"/>
              </a:solidFill>
              <a:latin typeface="+mn-lt"/>
            </a:endParaRPr>
          </a:p>
        </p:txBody>
      </p:sp>
      <p:sp>
        <p:nvSpPr>
          <p:cNvPr id="55" name="TextBox 54"/>
          <p:cNvSpPr txBox="1"/>
          <p:nvPr/>
        </p:nvSpPr>
        <p:spPr>
          <a:xfrm>
            <a:off x="7095688" y="3225800"/>
            <a:ext cx="1875913" cy="646331"/>
          </a:xfrm>
          <a:prstGeom prst="rect">
            <a:avLst/>
          </a:prstGeom>
          <a:noFill/>
        </p:spPr>
        <p:txBody>
          <a:bodyPr wrap="square" rtlCol="0">
            <a:spAutoFit/>
          </a:bodyPr>
          <a:lstStyle/>
          <a:p>
            <a:r>
              <a:rPr lang="en-US" dirty="0" smtClean="0">
                <a:solidFill>
                  <a:srgbClr val="D60093"/>
                </a:solidFill>
                <a:latin typeface="+mj-lt"/>
              </a:rPr>
              <a:t>Initialization with 20 examples</a:t>
            </a:r>
            <a:endParaRPr lang="en-US" dirty="0">
              <a:solidFill>
                <a:srgbClr val="D60093"/>
              </a:solidFill>
              <a:latin typeface="+mj-lt"/>
            </a:endParaRPr>
          </a:p>
        </p:txBody>
      </p:sp>
      <p:sp>
        <p:nvSpPr>
          <p:cNvPr id="56" name="TextBox 55"/>
          <p:cNvSpPr txBox="1"/>
          <p:nvPr/>
        </p:nvSpPr>
        <p:spPr>
          <a:xfrm>
            <a:off x="7095688" y="2529357"/>
            <a:ext cx="1875913" cy="646331"/>
          </a:xfrm>
          <a:prstGeom prst="rect">
            <a:avLst/>
          </a:prstGeom>
          <a:noFill/>
        </p:spPr>
        <p:txBody>
          <a:bodyPr wrap="square" rtlCol="0">
            <a:spAutoFit/>
          </a:bodyPr>
          <a:lstStyle/>
          <a:p>
            <a:r>
              <a:rPr lang="en-US" dirty="0" smtClean="0">
                <a:solidFill>
                  <a:srgbClr val="00B0F0"/>
                </a:solidFill>
                <a:latin typeface="+mj-lt"/>
              </a:rPr>
              <a:t>Initialization with 40-80 examples</a:t>
            </a:r>
            <a:endParaRPr lang="en-US" dirty="0">
              <a:solidFill>
                <a:srgbClr val="00B0F0"/>
              </a:solidFill>
              <a:latin typeface="+mj-lt"/>
            </a:endParaRPr>
          </a:p>
        </p:txBody>
      </p:sp>
      <p:sp>
        <p:nvSpPr>
          <p:cNvPr id="5" name="Rectangle 4"/>
          <p:cNvSpPr/>
          <p:nvPr/>
        </p:nvSpPr>
        <p:spPr>
          <a:xfrm>
            <a:off x="1524000" y="2362200"/>
            <a:ext cx="446880" cy="3048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2313780" y="3324821"/>
            <a:ext cx="454422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258220" y="3352800"/>
            <a:ext cx="3686959" cy="1420073"/>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225650" y="3354326"/>
            <a:ext cx="2182670" cy="148004"/>
          </a:xfrm>
          <a:prstGeom prst="straightConnector1">
            <a:avLst/>
          </a:prstGeom>
          <a:ln w="5715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2209800" y="2529357"/>
            <a:ext cx="939003" cy="824969"/>
          </a:xfrm>
          <a:prstGeom prst="straightConnector1">
            <a:avLst/>
          </a:prstGeom>
          <a:ln w="571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209800" y="2792293"/>
            <a:ext cx="939003" cy="562033"/>
          </a:xfrm>
          <a:prstGeom prst="straightConnector1">
            <a:avLst/>
          </a:prstGeom>
          <a:ln w="57150">
            <a:solidFill>
              <a:srgbClr val="D60093"/>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267821" y="2984500"/>
            <a:ext cx="1133399" cy="369826"/>
          </a:xfrm>
          <a:prstGeom prst="straightConnector1">
            <a:avLst/>
          </a:prstGeom>
          <a:ln w="57150">
            <a:solidFill>
              <a:srgbClr val="0033CC"/>
            </a:solidFill>
            <a:tailEnd type="arrow"/>
          </a:ln>
        </p:spPr>
        <p:style>
          <a:lnRef idx="2">
            <a:schemeClr val="accent1"/>
          </a:lnRef>
          <a:fillRef idx="0">
            <a:schemeClr val="accent1"/>
          </a:fillRef>
          <a:effectRef idx="1">
            <a:schemeClr val="accent1"/>
          </a:effectRef>
          <a:fontRef idx="minor">
            <a:schemeClr val="tx1"/>
          </a:fontRef>
        </p:style>
      </p:cxnSp>
      <p:sp>
        <p:nvSpPr>
          <p:cNvPr id="18" name="Text Box 9"/>
          <p:cNvSpPr txBox="1">
            <a:spLocks noChangeArrowheads="1"/>
          </p:cNvSpPr>
          <p:nvPr/>
        </p:nvSpPr>
        <p:spPr bwMode="auto">
          <a:xfrm>
            <a:off x="3858420" y="6162675"/>
            <a:ext cx="1600200" cy="400110"/>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smtClean="0">
                <a:solidFill>
                  <a:srgbClr val="0033CC"/>
                </a:solidFill>
                <a:latin typeface="Calibri" pitchFamily="34" charset="0"/>
              </a:rPr>
              <a:t>Gamma</a:t>
            </a:r>
            <a:endParaRPr lang="en-US" sz="2000" dirty="0">
              <a:solidFill>
                <a:srgbClr val="0033CC"/>
              </a:solidFill>
              <a:latin typeface="Calibri" pitchFamily="34" charset="0"/>
            </a:endParaRPr>
          </a:p>
        </p:txBody>
      </p:sp>
      <p:sp>
        <p:nvSpPr>
          <p:cNvPr id="19" name="Text Box 9"/>
          <p:cNvSpPr txBox="1">
            <a:spLocks noChangeArrowheads="1"/>
          </p:cNvSpPr>
          <p:nvPr/>
        </p:nvSpPr>
        <p:spPr bwMode="auto">
          <a:xfrm rot="16200000">
            <a:off x="-581055" y="3762345"/>
            <a:ext cx="3810000" cy="400110"/>
          </a:xfrm>
          <a:prstGeom prst="rect">
            <a:avLst/>
          </a:prstGeom>
          <a:solidFill>
            <a:srgbClr val="FFFFCC"/>
          </a:solidFill>
          <a:ln w="1905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smtClean="0">
                <a:solidFill>
                  <a:srgbClr val="0033CC"/>
                </a:solidFill>
                <a:latin typeface="Calibri" pitchFamily="34" charset="0"/>
              </a:rPr>
              <a:t>Performance relative to EM</a:t>
            </a:r>
            <a:endParaRPr lang="en-US" sz="2000" dirty="0">
              <a:solidFill>
                <a:srgbClr val="0033CC"/>
              </a:solidFill>
              <a:latin typeface="Calibri" pitchFamily="34" charset="0"/>
            </a:endParaRPr>
          </a:p>
        </p:txBody>
      </p:sp>
      <p:sp>
        <p:nvSpPr>
          <p:cNvPr id="22" name="Rectangular Callout 21"/>
          <p:cNvSpPr/>
          <p:nvPr/>
        </p:nvSpPr>
        <p:spPr>
          <a:xfrm>
            <a:off x="685800" y="6274124"/>
            <a:ext cx="1295400" cy="431476"/>
          </a:xfrm>
          <a:prstGeom prst="wedgeRectCallout">
            <a:avLst>
              <a:gd name="adj1" fmla="val 77999"/>
              <a:gd name="adj2" fmla="val -132506"/>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spTree>
    <p:extLst>
      <p:ext uri="{BB962C8B-B14F-4D97-AF65-F5344CB8AC3E}">
        <p14:creationId xmlns:p14="http://schemas.microsoft.com/office/powerpoint/2010/main" val="15371537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3"/>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0"/>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4" grpId="0"/>
      <p:bldP spid="54" grpId="1"/>
      <p:bldP spid="55" grpId="0"/>
      <p:bldP spid="55" grpId="1"/>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smtClean="0"/>
              <a:t>Comprehension</a:t>
            </a:r>
            <a:endParaRPr lang="en-US" smtClean="0">
              <a:solidFill>
                <a:srgbClr val="FF00FF"/>
              </a:solidFill>
            </a:endParaRPr>
          </a:p>
        </p:txBody>
      </p:sp>
      <p:sp>
        <p:nvSpPr>
          <p:cNvPr id="541716" name="Rectangle 20"/>
          <p:cNvSpPr>
            <a:spLocks noChangeArrowheads="1"/>
          </p:cNvSpPr>
          <p:nvPr/>
        </p:nvSpPr>
        <p:spPr bwMode="auto">
          <a:xfrm>
            <a:off x="3810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smtClean="0">
                <a:latin typeface="Tempus Sans ITC" pitchFamily="82" charset="0"/>
              </a:rPr>
              <a:t>(ENGLAND, June, 1989) - Christopher Robin is alive and well.  He lives in England.  He is the same person that you read about in the book, Winnie the Pooh. As a boy, Chris lived in a pretty home called Cotchfield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Cotchfield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5" name="Slide Number Placeholder 4"/>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4</a:t>
            </a:fld>
            <a:endParaRPr lang="en-US" altLang="zh-TW"/>
          </a:p>
        </p:txBody>
      </p:sp>
    </p:spTree>
    <p:extLst>
      <p:ext uri="{BB962C8B-B14F-4D97-AF65-F5344CB8AC3E}">
        <p14:creationId xmlns:p14="http://schemas.microsoft.com/office/powerpoint/2010/main" val="8783353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171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16" grpId="0"/>
      <p:bldP spid="541719"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Constraints as Supervision</a:t>
            </a:r>
            <a:endParaRPr lang="en-US" dirty="0"/>
          </a:p>
        </p:txBody>
      </p:sp>
      <p:sp>
        <p:nvSpPr>
          <p:cNvPr id="3" name="Content Placeholder 2"/>
          <p:cNvSpPr>
            <a:spLocks noGrp="1"/>
          </p:cNvSpPr>
          <p:nvPr>
            <p:ph idx="1"/>
          </p:nvPr>
        </p:nvSpPr>
        <p:spPr>
          <a:xfrm>
            <a:off x="345440" y="1106019"/>
            <a:ext cx="8463280" cy="5447594"/>
          </a:xfrm>
        </p:spPr>
        <p:txBody>
          <a:bodyPr>
            <a:normAutofit/>
          </a:bodyPr>
          <a:lstStyle/>
          <a:p>
            <a:r>
              <a:rPr lang="en-US" dirty="0" smtClean="0">
                <a:solidFill>
                  <a:srgbClr val="000000"/>
                </a:solidFill>
              </a:rPr>
              <a:t>Introducing domain knowledge-based constraints can help guiding semi-supervised learning</a:t>
            </a:r>
          </a:p>
          <a:p>
            <a:pPr lvl="1"/>
            <a:r>
              <a:rPr lang="en-US" dirty="0" smtClean="0">
                <a:solidFill>
                  <a:srgbClr val="000000"/>
                </a:solidFill>
              </a:rPr>
              <a:t>E.g. “the sentence must have at least one verb”, “a field y appears once in a citation” </a:t>
            </a:r>
          </a:p>
          <a:p>
            <a:r>
              <a:rPr lang="en-US" dirty="0" smtClean="0">
                <a:solidFill>
                  <a:srgbClr val="0033CC"/>
                </a:solidFill>
              </a:rPr>
              <a:t>Constrained Driven Learning (CoDL) : Constrained hard EM </a:t>
            </a:r>
          </a:p>
          <a:p>
            <a:r>
              <a:rPr lang="en-US" dirty="0" smtClean="0">
                <a:solidFill>
                  <a:srgbClr val="0033CC"/>
                </a:solidFill>
              </a:rPr>
              <a:t>PR: Constrained  soft EM</a:t>
            </a:r>
          </a:p>
          <a:p>
            <a:r>
              <a:rPr lang="en-US" dirty="0" smtClean="0">
                <a:solidFill>
                  <a:srgbClr val="0033CC"/>
                </a:solidFill>
              </a:rPr>
              <a:t>UEM : Beyond “hard” and “soft”</a:t>
            </a:r>
            <a:endParaRPr lang="en-US" b="1" dirty="0" smtClean="0">
              <a:solidFill>
                <a:srgbClr val="000000"/>
              </a:solidFill>
              <a:latin typeface="cmr10"/>
            </a:endParaRPr>
          </a:p>
          <a:p>
            <a:r>
              <a:rPr lang="en-US" dirty="0" smtClean="0">
                <a:solidFill>
                  <a:srgbClr val="000000"/>
                </a:solidFill>
              </a:rPr>
              <a:t>Related literature: </a:t>
            </a:r>
          </a:p>
          <a:p>
            <a:pPr lvl="1"/>
            <a:r>
              <a:rPr lang="en-US" sz="1900" dirty="0">
                <a:solidFill>
                  <a:srgbClr val="000000"/>
                </a:solidFill>
              </a:rPr>
              <a:t>Constraint-driven Learning (Chang et al, 07; MLJ-12</a:t>
            </a:r>
            <a:r>
              <a:rPr lang="en-US" sz="1900" dirty="0" smtClean="0">
                <a:solidFill>
                  <a:srgbClr val="000000"/>
                </a:solidFill>
              </a:rPr>
              <a:t>),</a:t>
            </a:r>
          </a:p>
          <a:p>
            <a:pPr lvl="1"/>
            <a:r>
              <a:rPr lang="en-US" sz="1900" dirty="0" smtClean="0">
                <a:solidFill>
                  <a:srgbClr val="000000"/>
                </a:solidFill>
              </a:rPr>
              <a:t>Posterior Regularization (</a:t>
            </a:r>
            <a:r>
              <a:rPr lang="en-US" sz="1900" dirty="0" err="1" smtClean="0">
                <a:solidFill>
                  <a:srgbClr val="000000"/>
                </a:solidFill>
              </a:rPr>
              <a:t>Ganchev</a:t>
            </a:r>
            <a:r>
              <a:rPr lang="en-US" sz="1900" dirty="0" smtClean="0">
                <a:solidFill>
                  <a:srgbClr val="000000"/>
                </a:solidFill>
              </a:rPr>
              <a:t> et al, 10),</a:t>
            </a:r>
          </a:p>
          <a:p>
            <a:pPr lvl="1"/>
            <a:r>
              <a:rPr lang="en-US" sz="1900" dirty="0" smtClean="0">
                <a:solidFill>
                  <a:srgbClr val="000000"/>
                </a:solidFill>
              </a:rPr>
              <a:t>Generalized Expectation Criterion (Mann &amp; McCallum, 08),</a:t>
            </a:r>
          </a:p>
          <a:p>
            <a:pPr lvl="1"/>
            <a:r>
              <a:rPr lang="en-US" sz="1900" dirty="0" smtClean="0">
                <a:solidFill>
                  <a:srgbClr val="000000"/>
                </a:solidFill>
              </a:rPr>
              <a:t>Learning from Measurements (Liang et al, 09)</a:t>
            </a:r>
          </a:p>
          <a:p>
            <a:pPr lvl="1"/>
            <a:r>
              <a:rPr lang="en-US" sz="1900" b="1" dirty="0">
                <a:solidFill>
                  <a:srgbClr val="000000"/>
                </a:solidFill>
              </a:rPr>
              <a:t>Unified EM (Samdani et al 2012: </a:t>
            </a:r>
            <a:r>
              <a:rPr lang="en-US" sz="1900" b="1" dirty="0">
                <a:solidFill>
                  <a:srgbClr val="FF0000"/>
                </a:solidFill>
              </a:rPr>
              <a:t>NAACL-12</a:t>
            </a:r>
            <a:r>
              <a:rPr lang="en-US" sz="1900" b="1" dirty="0">
                <a:solidFill>
                  <a:srgbClr val="000000"/>
                </a:solidFill>
              </a:rPr>
              <a:t>)</a:t>
            </a:r>
          </a:p>
          <a:p>
            <a:pPr lvl="1"/>
            <a:endParaRPr lang="en-US" sz="1900" dirty="0" smtClean="0">
              <a:solidFill>
                <a:srgbClr val="000000"/>
              </a:solidFill>
            </a:endParaRPr>
          </a:p>
          <a:p>
            <a:endParaRPr lang="en-US" dirty="0" smtClean="0">
              <a:solidFill>
                <a:srgbClr val="000000"/>
              </a:solidFill>
            </a:endParaRPr>
          </a:p>
          <a:p>
            <a:endParaRPr lang="en-US" b="1" dirty="0">
              <a:solidFill>
                <a:srgbClr val="000000"/>
              </a:solidFill>
              <a:latin typeface="cmr10"/>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a:p>
        </p:txBody>
      </p:sp>
    </p:spTree>
    <p:extLst>
      <p:ext uri="{BB962C8B-B14F-4D97-AF65-F5344CB8AC3E}">
        <p14:creationId xmlns:p14="http://schemas.microsoft.com/office/powerpoint/2010/main" val="21778713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534400" cy="5181600"/>
          </a:xfrm>
        </p:spPr>
        <p:txBody>
          <a:bodyPr/>
          <a:lstStyle/>
          <a:p>
            <a:pPr eaLnBrk="1" hangingPunct="1">
              <a:lnSpc>
                <a:spcPct val="90000"/>
              </a:lnSpc>
            </a:pPr>
            <a:r>
              <a:rPr lang="en-US" dirty="0" smtClean="0"/>
              <a:t>Background: NL Structure with Constrained Conditional Models</a:t>
            </a:r>
          </a:p>
          <a:p>
            <a:pPr lvl="1" eaLnBrk="1" hangingPunct="1">
              <a:lnSpc>
                <a:spcPct val="90000"/>
              </a:lnSpc>
            </a:pPr>
            <a:r>
              <a:rPr lang="en-US" dirty="0" smtClean="0"/>
              <a:t>Global Inference with expressive structural constraints in NLP</a:t>
            </a:r>
          </a:p>
          <a:p>
            <a:pPr eaLnBrk="1" hangingPunct="1">
              <a:lnSpc>
                <a:spcPct val="90000"/>
              </a:lnSpc>
            </a:pPr>
            <a:endParaRPr lang="en-US" dirty="0" smtClean="0"/>
          </a:p>
          <a:p>
            <a:pPr eaLnBrk="1" hangingPunct="1">
              <a:lnSpc>
                <a:spcPct val="90000"/>
              </a:lnSpc>
            </a:pPr>
            <a:r>
              <a:rPr lang="en-US" dirty="0" smtClean="0"/>
              <a:t>Constraints Driven Learning </a:t>
            </a:r>
          </a:p>
          <a:p>
            <a:pPr lvl="1" eaLnBrk="1" hangingPunct="1">
              <a:lnSpc>
                <a:spcPct val="90000"/>
              </a:lnSpc>
            </a:pPr>
            <a:r>
              <a:rPr lang="en-US" dirty="0" smtClean="0"/>
              <a:t>Training Paradigms for latent structure </a:t>
            </a:r>
          </a:p>
          <a:p>
            <a:pPr lvl="1" eaLnBrk="1" hangingPunct="1">
              <a:lnSpc>
                <a:spcPct val="90000"/>
              </a:lnSpc>
            </a:pPr>
            <a:r>
              <a:rPr lang="en-US" dirty="0" smtClean="0"/>
              <a:t>Constraints Driven Learning (CoDL)</a:t>
            </a:r>
          </a:p>
          <a:p>
            <a:pPr lvl="1" eaLnBrk="1" hangingPunct="1">
              <a:lnSpc>
                <a:spcPct val="90000"/>
              </a:lnSpc>
            </a:pPr>
            <a:r>
              <a:rPr lang="en-US" dirty="0" smtClean="0"/>
              <a:t>Unified (Constrained) Expectation Maximization</a:t>
            </a:r>
          </a:p>
          <a:p>
            <a:pPr lvl="1" eaLnBrk="1" hangingPunct="1">
              <a:lnSpc>
                <a:spcPct val="90000"/>
              </a:lnSpc>
            </a:pPr>
            <a:endParaRPr lang="en-US" dirty="0" smtClean="0">
              <a:solidFill>
                <a:srgbClr val="0033CC"/>
              </a:solidFill>
            </a:endParaRPr>
          </a:p>
          <a:p>
            <a:pPr eaLnBrk="1" hangingPunct="1">
              <a:lnSpc>
                <a:spcPct val="90000"/>
              </a:lnSpc>
            </a:pPr>
            <a:r>
              <a:rPr lang="en-US" dirty="0" smtClean="0">
                <a:solidFill>
                  <a:srgbClr val="FF0000"/>
                </a:solidFill>
              </a:rPr>
              <a:t>Amortized ILP Inference</a:t>
            </a:r>
          </a:p>
          <a:p>
            <a:pPr lvl="1" eaLnBrk="1" hangingPunct="1">
              <a:lnSpc>
                <a:spcPct val="90000"/>
              </a:lnSpc>
            </a:pPr>
            <a:r>
              <a:rPr lang="en-US" dirty="0" smtClean="0"/>
              <a:t>Exploiting Previous Inference Results</a:t>
            </a: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41</a:t>
            </a:fld>
            <a:endParaRPr lang="en-US" altLang="zh-TW"/>
          </a:p>
        </p:txBody>
      </p:sp>
    </p:spTree>
    <p:extLst>
      <p:ext uri="{BB962C8B-B14F-4D97-AF65-F5344CB8AC3E}">
        <p14:creationId xmlns:p14="http://schemas.microsoft.com/office/powerpoint/2010/main" val="41125989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333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Constrained Conditional Models (aka ILP Inference)</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solve?</a:t>
            </a:r>
          </a:p>
          <a:p>
            <a:pPr eaLnBrk="1" hangingPunct="1">
              <a:spcBef>
                <a:spcPct val="50000"/>
              </a:spcBef>
            </a:pPr>
            <a:r>
              <a:rPr lang="en-US" sz="2000">
                <a:latin typeface="Calibri" pitchFamily="34" charset="0"/>
              </a:rPr>
              <a:t>This is an Integer Linear Program</a:t>
            </a:r>
          </a:p>
          <a:p>
            <a:pPr eaLnBrk="1" hangingPunct="1">
              <a:spcBef>
                <a:spcPct val="50000"/>
              </a:spcBef>
            </a:pPr>
            <a:r>
              <a:rPr lang="en-US" sz="2000">
                <a:latin typeface="Calibri" pitchFamily="34" charset="0"/>
              </a:rPr>
              <a:t>Solving using ILP packages gives an  exact solution. </a:t>
            </a:r>
          </a:p>
          <a:p>
            <a:pPr eaLnBrk="1" hangingPunct="1">
              <a:spcBef>
                <a:spcPct val="50000"/>
              </a:spcBef>
            </a:pPr>
            <a:r>
              <a:rPr lang="en-US">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Penalty for violating</a:t>
              </a:r>
            </a:p>
            <a:p>
              <a:r>
                <a:rPr lang="en-US"/>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How far y is from </a:t>
              </a:r>
            </a:p>
            <a:p>
              <a:r>
                <a:rPr lang="en-US"/>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train?</a:t>
            </a:r>
          </a:p>
          <a:p>
            <a:pPr eaLnBrk="1" hangingPunct="1">
              <a:spcBef>
                <a:spcPct val="50000"/>
              </a:spcBef>
            </a:pPr>
            <a:r>
              <a:rPr lang="en-US" sz="2000" b="1">
                <a:latin typeface="Calibri" pitchFamily="34" charset="0"/>
              </a:rPr>
              <a:t>Training</a:t>
            </a:r>
            <a:r>
              <a:rPr lang="en-US" sz="2000">
                <a:latin typeface="Calibri" pitchFamily="34" charset="0"/>
              </a:rPr>
              <a:t> is learning the objective function</a:t>
            </a:r>
          </a:p>
          <a:p>
            <a:pPr eaLnBrk="1" hangingPunct="1">
              <a:spcBef>
                <a:spcPct val="50000"/>
              </a:spcBef>
            </a:pPr>
            <a:r>
              <a:rPr lang="en-US" sz="2000">
                <a:latin typeface="Calibri" pitchFamily="34" charset="0"/>
              </a:rPr>
              <a:t>Decouple? Decompose?</a:t>
            </a:r>
          </a:p>
          <a:p>
            <a:pPr eaLnBrk="1" hangingPunct="1">
              <a:spcBef>
                <a:spcPct val="50000"/>
              </a:spcBef>
            </a:pPr>
            <a:r>
              <a:rPr lang="en-US" sz="2000">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3" name="Right Arrow 2"/>
          <p:cNvSpPr/>
          <p:nvPr/>
        </p:nvSpPr>
        <p:spPr>
          <a:xfrm rot="2379830">
            <a:off x="9525" y="3388123"/>
            <a:ext cx="838200" cy="5389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42</a:t>
            </a:fld>
            <a:endParaRPr lang="en-US" altLang="zh-TW"/>
          </a:p>
        </p:txBody>
      </p:sp>
    </p:spTree>
    <p:extLst>
      <p:ext uri="{BB962C8B-B14F-4D97-AF65-F5344CB8AC3E}">
        <p14:creationId xmlns:p14="http://schemas.microsoft.com/office/powerpoint/2010/main" val="209044838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NLP</a:t>
            </a:r>
            <a:endParaRPr lang="en-US" dirty="0"/>
          </a:p>
        </p:txBody>
      </p:sp>
      <p:sp>
        <p:nvSpPr>
          <p:cNvPr id="3" name="Content Placeholder 2"/>
          <p:cNvSpPr>
            <a:spLocks noGrp="1"/>
          </p:cNvSpPr>
          <p:nvPr>
            <p:ph idx="1"/>
          </p:nvPr>
        </p:nvSpPr>
        <p:spPr>
          <a:xfrm>
            <a:off x="457200" y="1219200"/>
            <a:ext cx="8382000" cy="4953000"/>
          </a:xfrm>
        </p:spPr>
        <p:txBody>
          <a:bodyPr/>
          <a:lstStyle/>
          <a:p>
            <a:r>
              <a:rPr lang="en-US" dirty="0" smtClean="0"/>
              <a:t>In NLP, we typically don’t solve a single inference problem. </a:t>
            </a:r>
          </a:p>
          <a:p>
            <a:r>
              <a:rPr lang="en-US" dirty="0" smtClean="0"/>
              <a:t>We solve one or more inference per sentence.</a:t>
            </a:r>
          </a:p>
          <a:p>
            <a:r>
              <a:rPr lang="en-US" dirty="0" smtClean="0"/>
              <a:t>Beyond improving the inference algorithm, what can be done?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5655702"/>
              </p:ext>
            </p:extLst>
          </p:nvPr>
        </p:nvGraphicFramePr>
        <p:xfrm>
          <a:off x="5969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t>S1</a:t>
                      </a:r>
                      <a:endParaRPr lang="en-US" dirty="0"/>
                    </a:p>
                  </a:txBody>
                  <a:tcPr/>
                </a:tc>
              </a:tr>
              <a:tr h="370840">
                <a:tc>
                  <a:txBody>
                    <a:bodyPr/>
                    <a:lstStyle/>
                    <a:p>
                      <a:r>
                        <a:rPr lang="en-US" dirty="0" smtClean="0"/>
                        <a:t>He</a:t>
                      </a:r>
                      <a:endParaRPr lang="en-US" dirty="0"/>
                    </a:p>
                  </a:txBody>
                  <a:tcPr/>
                </a:tc>
              </a:tr>
              <a:tr h="370840">
                <a:tc>
                  <a:txBody>
                    <a:bodyPr/>
                    <a:lstStyle/>
                    <a:p>
                      <a:r>
                        <a:rPr lang="en-US" dirty="0" smtClean="0"/>
                        <a:t>is</a:t>
                      </a:r>
                      <a:endParaRPr lang="en-US" dirty="0"/>
                    </a:p>
                  </a:txBody>
                  <a:tcPr/>
                </a:tc>
              </a:tr>
              <a:tr h="370840">
                <a:tc>
                  <a:txBody>
                    <a:bodyPr/>
                    <a:lstStyle/>
                    <a:p>
                      <a:r>
                        <a:rPr lang="en-US" dirty="0" smtClean="0"/>
                        <a:t>reading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book</a:t>
                      </a:r>
                      <a:endParaRPr lang="en-US" dirty="0"/>
                    </a:p>
                  </a:txBody>
                  <a:tcPr/>
                </a:tc>
              </a:tr>
            </a:tbl>
          </a:graphicData>
        </a:graphic>
      </p:graphicFrame>
      <p:sp>
        <p:nvSpPr>
          <p:cNvPr id="9" name="TextBox 8"/>
          <p:cNvSpPr txBox="1"/>
          <p:nvPr/>
        </p:nvSpPr>
        <p:spPr>
          <a:xfrm>
            <a:off x="495300" y="5087203"/>
            <a:ext cx="5156027" cy="830997"/>
          </a:xfrm>
          <a:prstGeom prst="rect">
            <a:avLst/>
          </a:prstGeom>
          <a:noFill/>
        </p:spPr>
        <p:txBody>
          <a:bodyPr wrap="none" rtlCol="0">
            <a:spAutoFit/>
          </a:bodyPr>
          <a:lstStyle/>
          <a:p>
            <a:r>
              <a:rPr lang="en-US" sz="2400" dirty="0" smtClean="0">
                <a:latin typeface="Calibri" pitchFamily="34" charset="0"/>
                <a:cs typeface="Calibri" pitchFamily="34" charset="0"/>
              </a:rPr>
              <a:t>After </a:t>
            </a:r>
            <a:r>
              <a:rPr lang="en-US" sz="2400" dirty="0">
                <a:latin typeface="Calibri" pitchFamily="34" charset="0"/>
                <a:cs typeface="Calibri" pitchFamily="34" charset="0"/>
              </a:rPr>
              <a:t>inferring the POS </a:t>
            </a:r>
            <a:r>
              <a:rPr lang="en-US" sz="2400" dirty="0" smtClean="0">
                <a:latin typeface="Calibri" pitchFamily="34" charset="0"/>
                <a:cs typeface="Calibri" pitchFamily="34" charset="0"/>
              </a:rPr>
              <a:t>structure </a:t>
            </a:r>
            <a:r>
              <a:rPr lang="en-US" sz="2400" dirty="0">
                <a:latin typeface="Calibri" pitchFamily="34" charset="0"/>
                <a:cs typeface="Calibri" pitchFamily="34" charset="0"/>
              </a:rPr>
              <a:t>for </a:t>
            </a:r>
            <a:r>
              <a:rPr lang="en-US" sz="2400" dirty="0" smtClean="0">
                <a:latin typeface="Calibri" pitchFamily="34" charset="0"/>
                <a:cs typeface="Calibri" pitchFamily="34" charset="0"/>
              </a:rPr>
              <a:t>S1</a:t>
            </a:r>
            <a:r>
              <a:rPr lang="en-US" sz="2400" dirty="0">
                <a:latin typeface="Calibri" pitchFamily="34" charset="0"/>
                <a:cs typeface="Calibri" pitchFamily="34" charset="0"/>
              </a:rPr>
              <a:t>, </a:t>
            </a:r>
            <a:endParaRPr lang="en-US" sz="2400" dirty="0" smtClean="0">
              <a:latin typeface="Calibri" pitchFamily="34" charset="0"/>
              <a:cs typeface="Calibri" pitchFamily="34" charset="0"/>
            </a:endParaRPr>
          </a:p>
          <a:p>
            <a:r>
              <a:rPr lang="en-US" sz="2400" dirty="0">
                <a:latin typeface="Calibri" pitchFamily="34" charset="0"/>
                <a:cs typeface="Calibri" pitchFamily="34" charset="0"/>
              </a:rPr>
              <a:t>C</a:t>
            </a:r>
            <a:r>
              <a:rPr lang="en-US" sz="2400" dirty="0" smtClean="0">
                <a:latin typeface="Calibri" pitchFamily="34" charset="0"/>
                <a:cs typeface="Calibri" pitchFamily="34" charset="0"/>
              </a:rPr>
              <a:t>an </a:t>
            </a:r>
            <a:r>
              <a:rPr lang="en-US" sz="2400" dirty="0">
                <a:latin typeface="Calibri" pitchFamily="34" charset="0"/>
                <a:cs typeface="Calibri" pitchFamily="34" charset="0"/>
              </a:rPr>
              <a:t>we speed up inference for </a:t>
            </a:r>
            <a:r>
              <a:rPr lang="en-US" sz="2400" dirty="0" smtClean="0">
                <a:latin typeface="Calibri" pitchFamily="34" charset="0"/>
                <a:cs typeface="Calibri" pitchFamily="34" charset="0"/>
              </a:rPr>
              <a:t>S2 ?</a:t>
            </a:r>
            <a:endParaRPr lang="en-US" sz="2400" dirty="0">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4724400"/>
            <a:ext cx="1905000" cy="13589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42482147"/>
              </p:ext>
            </p:extLst>
          </p:nvPr>
        </p:nvGraphicFramePr>
        <p:xfrm>
          <a:off x="19177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t>S2</a:t>
                      </a:r>
                      <a:endParaRPr lang="en-US" dirty="0"/>
                    </a:p>
                  </a:txBody>
                  <a:tcPr/>
                </a:tc>
              </a:tr>
              <a:tr h="370840">
                <a:tc>
                  <a:txBody>
                    <a:bodyPr/>
                    <a:lstStyle/>
                    <a:p>
                      <a:r>
                        <a:rPr lang="en-US" dirty="0" smtClean="0"/>
                        <a:t>I</a:t>
                      </a:r>
                      <a:endParaRPr lang="en-US" dirty="0"/>
                    </a:p>
                  </a:txBody>
                  <a:tcPr/>
                </a:tc>
              </a:tr>
              <a:tr h="370840">
                <a:tc>
                  <a:txBody>
                    <a:bodyPr/>
                    <a:lstStyle/>
                    <a:p>
                      <a:r>
                        <a:rPr lang="en-US" dirty="0" smtClean="0"/>
                        <a:t>am</a:t>
                      </a:r>
                      <a:endParaRPr lang="en-US" dirty="0"/>
                    </a:p>
                  </a:txBody>
                  <a:tcPr/>
                </a:tc>
              </a:tr>
              <a:tr h="370840">
                <a:tc>
                  <a:txBody>
                    <a:bodyPr/>
                    <a:lstStyle/>
                    <a:p>
                      <a:r>
                        <a:rPr lang="en-US" dirty="0" smtClean="0"/>
                        <a:t>watching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movie</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58852499"/>
              </p:ext>
            </p:extLst>
          </p:nvPr>
        </p:nvGraphicFramePr>
        <p:xfrm>
          <a:off x="33782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t>POS</a:t>
                      </a:r>
                      <a:endParaRPr lang="en-US" dirty="0"/>
                    </a:p>
                  </a:txBody>
                  <a:tcPr/>
                </a:tc>
              </a:tr>
              <a:tr h="370840">
                <a:tc>
                  <a:txBody>
                    <a:bodyPr/>
                    <a:lstStyle/>
                    <a:p>
                      <a:r>
                        <a:rPr lang="en-US" dirty="0" smtClean="0"/>
                        <a:t>PRP</a:t>
                      </a:r>
                      <a:endParaRPr lang="en-US" dirty="0"/>
                    </a:p>
                  </a:txBody>
                  <a:tcPr/>
                </a:tc>
              </a:tr>
              <a:tr h="370840">
                <a:tc>
                  <a:txBody>
                    <a:bodyPr/>
                    <a:lstStyle/>
                    <a:p>
                      <a:r>
                        <a:rPr lang="en-US" dirty="0" smtClean="0"/>
                        <a:t>VBZ</a:t>
                      </a:r>
                      <a:endParaRPr lang="en-US" dirty="0"/>
                    </a:p>
                  </a:txBody>
                  <a:tcPr/>
                </a:tc>
              </a:tr>
              <a:tr h="370840">
                <a:tc>
                  <a:txBody>
                    <a:bodyPr/>
                    <a:lstStyle/>
                    <a:p>
                      <a:r>
                        <a:rPr lang="en-US" dirty="0" smtClean="0"/>
                        <a:t>VBG</a:t>
                      </a:r>
                      <a:endParaRPr lang="en-US" dirty="0"/>
                    </a:p>
                  </a:txBody>
                  <a:tcPr/>
                </a:tc>
              </a:tr>
              <a:tr h="370840">
                <a:tc>
                  <a:txBody>
                    <a:bodyPr/>
                    <a:lstStyle/>
                    <a:p>
                      <a:r>
                        <a:rPr lang="en-US" dirty="0" smtClean="0"/>
                        <a:t>DT</a:t>
                      </a:r>
                      <a:endParaRPr lang="en-US" dirty="0"/>
                    </a:p>
                  </a:txBody>
                  <a:tcPr/>
                </a:tc>
              </a:tr>
              <a:tr h="370840">
                <a:tc>
                  <a:txBody>
                    <a:bodyPr/>
                    <a:lstStyle/>
                    <a:p>
                      <a:r>
                        <a:rPr lang="en-US" dirty="0" smtClean="0"/>
                        <a:t>NN</a:t>
                      </a:r>
                      <a:endParaRPr lang="en-US" dirty="0"/>
                    </a:p>
                  </a:txBody>
                  <a:tcPr/>
                </a:tc>
              </a:tr>
            </a:tbl>
          </a:graphicData>
        </a:graphic>
      </p:graphicFrame>
      <p:sp>
        <p:nvSpPr>
          <p:cNvPr id="13" name="Rectangular Callout 12"/>
          <p:cNvSpPr/>
          <p:nvPr/>
        </p:nvSpPr>
        <p:spPr>
          <a:xfrm>
            <a:off x="5943600" y="2667000"/>
            <a:ext cx="2895600" cy="841248"/>
          </a:xfrm>
          <a:prstGeom prst="wedgeRectCallout">
            <a:avLst>
              <a:gd name="adj1" fmla="val -92612"/>
              <a:gd name="adj2" fmla="val 265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Calibri" pitchFamily="34" charset="0"/>
              </a:rPr>
              <a:t>S1 &amp; S2 look very different but their output structures are the same  </a:t>
            </a:r>
          </a:p>
        </p:txBody>
      </p:sp>
      <p:sp>
        <p:nvSpPr>
          <p:cNvPr id="14" name="Rectangular Callout 13"/>
          <p:cNvSpPr/>
          <p:nvPr/>
        </p:nvSpPr>
        <p:spPr>
          <a:xfrm>
            <a:off x="5943600" y="3730752"/>
            <a:ext cx="2895600" cy="841248"/>
          </a:xfrm>
          <a:prstGeom prst="wedgeRectCallout">
            <a:avLst>
              <a:gd name="adj1" fmla="val -49055"/>
              <a:gd name="adj2" fmla="val 2465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Andalus" pitchFamily="2" charset="-78"/>
              </a:rPr>
              <a:t>The inference outcomes </a:t>
            </a:r>
          </a:p>
          <a:p>
            <a:r>
              <a:rPr lang="en-US" dirty="0">
                <a:solidFill>
                  <a:schemeClr val="tx1"/>
                </a:solidFill>
                <a:latin typeface="Calibri" pitchFamily="34" charset="0"/>
                <a:cs typeface="Andalus" pitchFamily="2" charset="-78"/>
              </a:rPr>
              <a:t>are the same</a:t>
            </a:r>
          </a:p>
        </p:txBody>
      </p:sp>
      <p:sp>
        <p:nvSpPr>
          <p:cNvPr id="15" name="Slide Number Placeholder 1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43</a:t>
            </a:fld>
            <a:endParaRPr lang="en-US" altLang="zh-TW"/>
          </a:p>
        </p:txBody>
      </p:sp>
    </p:spTree>
    <p:extLst>
      <p:ext uri="{BB962C8B-B14F-4D97-AF65-F5344CB8AC3E}">
        <p14:creationId xmlns:p14="http://schemas.microsoft.com/office/powerpoint/2010/main" val="2375258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Amortized ILP Inference  </a:t>
            </a:r>
            <a:r>
              <a:rPr lang="en-US" sz="1800" dirty="0"/>
              <a:t>[Kundu, Srikumar &amp; Roth, EMNLP-12]</a:t>
            </a:r>
            <a:endParaRPr lang="en-US" dirty="0" smtClean="0"/>
          </a:p>
        </p:txBody>
      </p:sp>
      <p:sp>
        <p:nvSpPr>
          <p:cNvPr id="1123331" name="Rectangle 3"/>
          <p:cNvSpPr>
            <a:spLocks noGrp="1" noChangeArrowheads="1"/>
          </p:cNvSpPr>
          <p:nvPr>
            <p:ph type="body" idx="1"/>
          </p:nvPr>
        </p:nvSpPr>
        <p:spPr>
          <a:xfrm>
            <a:off x="457200" y="990600"/>
            <a:ext cx="8382000" cy="5181600"/>
          </a:xfrm>
        </p:spPr>
        <p:txBody>
          <a:bodyPr/>
          <a:lstStyle/>
          <a:p>
            <a:pPr eaLnBrk="1" hangingPunct="1">
              <a:lnSpc>
                <a:spcPct val="90000"/>
              </a:lnSpc>
            </a:pPr>
            <a:endParaRPr lang="en-US" dirty="0" smtClean="0"/>
          </a:p>
          <a:p>
            <a:pPr eaLnBrk="1" hangingPunct="1">
              <a:lnSpc>
                <a:spcPct val="90000"/>
              </a:lnSpc>
            </a:pPr>
            <a:r>
              <a:rPr lang="en-US" dirty="0" smtClean="0"/>
              <a:t>We </a:t>
            </a:r>
            <a:r>
              <a:rPr lang="en-US" dirty="0"/>
              <a:t>formulate the problem of amortized inference: reducing inference time over the </a:t>
            </a:r>
            <a:r>
              <a:rPr lang="en-US" dirty="0">
                <a:solidFill>
                  <a:srgbClr val="0033CC"/>
                </a:solidFill>
              </a:rPr>
              <a:t>lifetime</a:t>
            </a:r>
            <a:r>
              <a:rPr lang="en-US" dirty="0"/>
              <a:t> of an NLP </a:t>
            </a:r>
            <a:r>
              <a:rPr lang="en-US" dirty="0" smtClean="0"/>
              <a:t>tool </a:t>
            </a:r>
          </a:p>
          <a:p>
            <a:pPr eaLnBrk="1" hangingPunct="1">
              <a:lnSpc>
                <a:spcPct val="90000"/>
              </a:lnSpc>
            </a:pPr>
            <a:r>
              <a:rPr lang="en-US" dirty="0" smtClean="0"/>
              <a:t>We </a:t>
            </a:r>
            <a:r>
              <a:rPr lang="en-US" dirty="0"/>
              <a:t>develop conditions under which the solution of a new problem can be </a:t>
            </a:r>
            <a:r>
              <a:rPr lang="en-US" dirty="0">
                <a:solidFill>
                  <a:srgbClr val="0033CC"/>
                </a:solidFill>
              </a:rPr>
              <a:t>exactly inferred </a:t>
            </a:r>
            <a:r>
              <a:rPr lang="en-US" dirty="0"/>
              <a:t>from </a:t>
            </a:r>
            <a:r>
              <a:rPr lang="en-US" dirty="0" smtClean="0"/>
              <a:t>earlier solutions </a:t>
            </a:r>
            <a:r>
              <a:rPr lang="en-US" dirty="0" smtClean="0">
                <a:solidFill>
                  <a:srgbClr val="0033CC"/>
                </a:solidFill>
              </a:rPr>
              <a:t>without </a:t>
            </a:r>
            <a:r>
              <a:rPr lang="en-US" dirty="0">
                <a:solidFill>
                  <a:srgbClr val="0033CC"/>
                </a:solidFill>
              </a:rPr>
              <a:t>invoking the solver</a:t>
            </a:r>
            <a:r>
              <a:rPr lang="en-US" dirty="0" smtClean="0">
                <a:solidFill>
                  <a:srgbClr val="0033CC"/>
                </a:solidFill>
              </a:rPr>
              <a:t>. </a:t>
            </a:r>
          </a:p>
          <a:p>
            <a:pPr lvl="1" eaLnBrk="1" hangingPunct="1">
              <a:lnSpc>
                <a:spcPct val="90000"/>
              </a:lnSpc>
            </a:pPr>
            <a:r>
              <a:rPr lang="en-US" dirty="0" smtClean="0">
                <a:solidFill>
                  <a:srgbClr val="0033CC"/>
                </a:solidFill>
                <a:sym typeface="Wingdings" pitchFamily="2" charset="2"/>
              </a:rPr>
              <a:t> </a:t>
            </a:r>
            <a:r>
              <a:rPr lang="en-US" dirty="0" smtClean="0">
                <a:sym typeface="Wingdings" pitchFamily="2" charset="2"/>
              </a:rPr>
              <a:t>A</a:t>
            </a:r>
            <a:r>
              <a:rPr lang="en-US" dirty="0" smtClean="0"/>
              <a:t> family of </a:t>
            </a:r>
            <a:r>
              <a:rPr lang="en-US" dirty="0" smtClean="0">
                <a:solidFill>
                  <a:srgbClr val="0033CC"/>
                </a:solidFill>
              </a:rPr>
              <a:t>exact</a:t>
            </a:r>
            <a:r>
              <a:rPr lang="en-US" dirty="0" smtClean="0"/>
              <a:t> inference schemes</a:t>
            </a:r>
          </a:p>
          <a:p>
            <a:pPr lvl="1" eaLnBrk="1" hangingPunct="1">
              <a:lnSpc>
                <a:spcPct val="90000"/>
              </a:lnSpc>
            </a:pPr>
            <a:r>
              <a:rPr lang="en-US" dirty="0">
                <a:solidFill>
                  <a:srgbClr val="0033CC"/>
                </a:solidFill>
                <a:sym typeface="Wingdings" pitchFamily="2" charset="2"/>
              </a:rPr>
              <a:t> </a:t>
            </a:r>
            <a:r>
              <a:rPr lang="en-US" dirty="0" smtClean="0">
                <a:sym typeface="Wingdings" pitchFamily="2" charset="2"/>
              </a:rPr>
              <a:t>A family of </a:t>
            </a:r>
            <a:r>
              <a:rPr lang="en-US" dirty="0" smtClean="0">
                <a:solidFill>
                  <a:srgbClr val="0033CC"/>
                </a:solidFill>
              </a:rPr>
              <a:t>approximate </a:t>
            </a:r>
            <a:r>
              <a:rPr lang="en-US" dirty="0"/>
              <a:t>solution </a:t>
            </a:r>
            <a:r>
              <a:rPr lang="en-US" dirty="0" smtClean="0"/>
              <a:t>schemes </a:t>
            </a:r>
          </a:p>
          <a:p>
            <a:pPr eaLnBrk="1" hangingPunct="1">
              <a:lnSpc>
                <a:spcPct val="90000"/>
              </a:lnSpc>
            </a:pPr>
            <a:r>
              <a:rPr lang="en-US" dirty="0" smtClean="0"/>
              <a:t>Our </a:t>
            </a:r>
            <a:r>
              <a:rPr lang="en-US" dirty="0"/>
              <a:t>methods are </a:t>
            </a:r>
            <a:r>
              <a:rPr lang="en-US" dirty="0">
                <a:solidFill>
                  <a:srgbClr val="0033CC"/>
                </a:solidFill>
              </a:rPr>
              <a:t>invariant </a:t>
            </a:r>
            <a:r>
              <a:rPr lang="en-US" dirty="0"/>
              <a:t>to the underlying </a:t>
            </a:r>
            <a:r>
              <a:rPr lang="en-US" dirty="0" smtClean="0"/>
              <a:t>solver; we simply reduce </a:t>
            </a:r>
            <a:r>
              <a:rPr lang="en-US" dirty="0"/>
              <a:t>the number of calls to the </a:t>
            </a:r>
            <a:r>
              <a:rPr lang="en-US" dirty="0" smtClean="0"/>
              <a:t>solver </a:t>
            </a:r>
          </a:p>
          <a:p>
            <a:pPr eaLnBrk="1" hangingPunct="1">
              <a:lnSpc>
                <a:spcPct val="90000"/>
              </a:lnSpc>
            </a:pPr>
            <a:endParaRPr lang="en-US" dirty="0" smtClean="0"/>
          </a:p>
          <a:p>
            <a:pPr eaLnBrk="1" hangingPunct="1">
              <a:lnSpc>
                <a:spcPct val="90000"/>
              </a:lnSpc>
            </a:pPr>
            <a:r>
              <a:rPr lang="en-US" dirty="0" smtClean="0"/>
              <a:t>Significant </a:t>
            </a:r>
            <a:r>
              <a:rPr lang="en-US" dirty="0"/>
              <a:t>improvements both in terms of </a:t>
            </a:r>
            <a:r>
              <a:rPr lang="en-US" dirty="0">
                <a:solidFill>
                  <a:srgbClr val="0033CC"/>
                </a:solidFill>
              </a:rPr>
              <a:t>solver calls</a:t>
            </a:r>
            <a:r>
              <a:rPr lang="en-US" dirty="0">
                <a:solidFill>
                  <a:srgbClr val="FF0000"/>
                </a:solidFill>
              </a:rPr>
              <a:t> </a:t>
            </a:r>
            <a:r>
              <a:rPr lang="en-US" dirty="0"/>
              <a:t>and </a:t>
            </a:r>
            <a:r>
              <a:rPr lang="en-US" dirty="0">
                <a:solidFill>
                  <a:srgbClr val="0033CC"/>
                </a:solidFill>
              </a:rPr>
              <a:t>wall clock time </a:t>
            </a:r>
            <a:r>
              <a:rPr lang="en-US" dirty="0"/>
              <a:t>in a state-of-the-art Semantic Role </a:t>
            </a:r>
            <a:r>
              <a:rPr lang="en-US" dirty="0" smtClean="0"/>
              <a:t>Labeling</a:t>
            </a:r>
            <a:endParaRPr lang="en-US" dirty="0"/>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44</a:t>
            </a:fld>
            <a:endParaRPr lang="en-US" altLang="zh-TW"/>
          </a:p>
        </p:txBody>
      </p:sp>
    </p:spTree>
    <p:extLst>
      <p:ext uri="{BB962C8B-B14F-4D97-AF65-F5344CB8AC3E}">
        <p14:creationId xmlns:p14="http://schemas.microsoft.com/office/powerpoint/2010/main" val="524557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3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33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33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3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graphicFrame>
        <p:nvGraphicFramePr>
          <p:cNvPr id="8" name="Chart 7"/>
          <p:cNvGraphicFramePr/>
          <p:nvPr>
            <p:extLst>
              <p:ext uri="{D42A27DB-BD31-4B8C-83A1-F6EECF244321}">
                <p14:modId xmlns:p14="http://schemas.microsoft.com/office/powerpoint/2010/main" val="1379044047"/>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45</a:t>
            </a:fld>
            <a:endParaRPr lang="en-US" altLang="zh-TW"/>
          </a:p>
        </p:txBody>
      </p:sp>
    </p:spTree>
    <p:extLst>
      <p:ext uri="{BB962C8B-B14F-4D97-AF65-F5344CB8AC3E}">
        <p14:creationId xmlns:p14="http://schemas.microsoft.com/office/powerpoint/2010/main" val="45151181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1510303970"/>
              </p:ext>
            </p:extLst>
          </p:nvPr>
        </p:nvGraphicFramePr>
        <p:xfrm>
          <a:off x="571500" y="1130300"/>
          <a:ext cx="8140700" cy="38735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0223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2" name="Rectangle 11"/>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46</a:t>
            </a:fld>
            <a:endParaRPr lang="en-US" altLang="zh-TW"/>
          </a:p>
        </p:txBody>
      </p:sp>
    </p:spTree>
    <p:extLst>
      <p:ext uri="{BB962C8B-B14F-4D97-AF65-F5344CB8AC3E}">
        <p14:creationId xmlns:p14="http://schemas.microsoft.com/office/powerpoint/2010/main" val="298787545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Semantic Role Labeling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1464084486"/>
              </p:ext>
            </p:extLst>
          </p:nvPr>
        </p:nvGraphicFramePr>
        <p:xfrm>
          <a:off x="571500" y="1130300"/>
          <a:ext cx="81407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3144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 name="Rectangle 10"/>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47</a:t>
            </a:fld>
            <a:endParaRPr lang="en-US" altLang="zh-TW"/>
          </a:p>
        </p:txBody>
      </p:sp>
    </p:spTree>
    <p:extLst>
      <p:ext uri="{BB962C8B-B14F-4D97-AF65-F5344CB8AC3E}">
        <p14:creationId xmlns:p14="http://schemas.microsoft.com/office/powerpoint/2010/main" val="392612713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357738576"/>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POS Tagging on </a:t>
            </a:r>
            <a:r>
              <a:rPr lang="en-US" dirty="0" err="1" smtClean="0"/>
              <a:t>Gigaword</a:t>
            </a:r>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How skewed is the distribution of the structures?</a:t>
            </a:r>
            <a:endParaRPr lang="en-US" sz="2000" dirty="0">
              <a:solidFill>
                <a:schemeClr val="tx1"/>
              </a:solidFill>
              <a:latin typeface="Calibri" pitchFamily="34" charset="0"/>
              <a:cs typeface="Andalus" pitchFamily="2" charset="-78"/>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48</a:t>
            </a:fld>
            <a:endParaRPr lang="en-US" altLang="zh-TW"/>
          </a:p>
        </p:txBody>
      </p:sp>
    </p:spTree>
    <p:extLst>
      <p:ext uri="{BB962C8B-B14F-4D97-AF65-F5344CB8AC3E}">
        <p14:creationId xmlns:p14="http://schemas.microsoft.com/office/powerpoint/2010/main" val="133944415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192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b="0">
                <a:solidFill>
                  <a:schemeClr val="tx1"/>
                </a:solidFill>
                <a:latin typeface="Calibri" pitchFamily="34" charset="0"/>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Frequency Distribution – </a:t>
            </a:r>
            <a:r>
              <a:rPr lang="en-US" dirty="0"/>
              <a:t>POS Tagging (5 tokens)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189" y="1358077"/>
            <a:ext cx="7686420" cy="3506023"/>
          </a:xfrm>
        </p:spPr>
      </p:pic>
      <p:sp>
        <p:nvSpPr>
          <p:cNvPr id="6" name="TextBox 5"/>
          <p:cNvSpPr txBox="1"/>
          <p:nvPr/>
        </p:nvSpPr>
        <p:spPr>
          <a:xfrm>
            <a:off x="3632200" y="4851400"/>
            <a:ext cx="1689100" cy="369332"/>
          </a:xfrm>
          <a:prstGeom prst="rect">
            <a:avLst/>
          </a:prstGeom>
          <a:noFill/>
        </p:spPr>
        <p:txBody>
          <a:bodyPr wrap="square" rtlCol="0">
            <a:spAutoFit/>
          </a:bodyPr>
          <a:lstStyle/>
          <a:p>
            <a:r>
              <a:rPr lang="en-US" dirty="0" smtClean="0">
                <a:cs typeface="Andalus" pitchFamily="2" charset="-78"/>
              </a:rPr>
              <a:t>Solution Id</a:t>
            </a:r>
            <a:endParaRPr lang="en-US" dirty="0">
              <a:cs typeface="Andalus" pitchFamily="2" charset="-78"/>
            </a:endParaRPr>
          </a:p>
        </p:txBody>
      </p:sp>
      <p:sp>
        <p:nvSpPr>
          <p:cNvPr id="9" name="TextBox 8"/>
          <p:cNvSpPr txBox="1"/>
          <p:nvPr/>
        </p:nvSpPr>
        <p:spPr>
          <a:xfrm>
            <a:off x="0" y="2794000"/>
            <a:ext cx="1689100" cy="646331"/>
          </a:xfrm>
          <a:prstGeom prst="rect">
            <a:avLst/>
          </a:prstGeom>
          <a:noFill/>
        </p:spPr>
        <p:txBody>
          <a:bodyPr wrap="square" rtlCol="0">
            <a:spAutoFit/>
          </a:bodyPr>
          <a:lstStyle/>
          <a:p>
            <a:r>
              <a:rPr lang="en-US" dirty="0" smtClean="0">
                <a:cs typeface="Andalus" pitchFamily="2" charset="-78"/>
              </a:rPr>
              <a:t>log </a:t>
            </a:r>
          </a:p>
          <a:p>
            <a:r>
              <a:rPr lang="en-US" dirty="0" smtClean="0">
                <a:cs typeface="Andalus" pitchFamily="2" charset="-78"/>
              </a:rPr>
              <a:t>frequency</a:t>
            </a:r>
            <a:endParaRPr lang="en-US" dirty="0">
              <a:cs typeface="Andalus" pitchFamily="2" charset="-78"/>
            </a:endParaRPr>
          </a:p>
        </p:txBody>
      </p:sp>
      <p:sp>
        <p:nvSpPr>
          <p:cNvPr id="13" name="Rectangle 12"/>
          <p:cNvSpPr/>
          <p:nvPr/>
        </p:nvSpPr>
        <p:spPr>
          <a:xfrm>
            <a:off x="2819400" y="2451100"/>
            <a:ext cx="19050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Some structures occur very frequently</a:t>
            </a:r>
            <a:endParaRPr lang="en-US" sz="2000" dirty="0">
              <a:solidFill>
                <a:schemeClr val="tx1"/>
              </a:solidFill>
              <a:latin typeface="Calibri" pitchFamily="34" charset="0"/>
              <a:cs typeface="Andalus" pitchFamily="2" charset="-78"/>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49</a:t>
            </a:fld>
            <a:endParaRPr lang="en-US" altLang="zh-TW"/>
          </a:p>
        </p:txBody>
      </p:sp>
    </p:spTree>
    <p:extLst>
      <p:ext uri="{BB962C8B-B14F-4D97-AF65-F5344CB8AC3E}">
        <p14:creationId xmlns:p14="http://schemas.microsoft.com/office/powerpoint/2010/main" val="280880128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mtClean="0"/>
              <a:t>Learning and Inference </a:t>
            </a:r>
          </a:p>
        </p:txBody>
      </p:sp>
      <p:sp>
        <p:nvSpPr>
          <p:cNvPr id="830467" name="Rectangle 3"/>
          <p:cNvSpPr>
            <a:spLocks noGrp="1" noChangeArrowheads="1"/>
          </p:cNvSpPr>
          <p:nvPr>
            <p:ph idx="1"/>
          </p:nvPr>
        </p:nvSpPr>
        <p:spPr/>
        <p:txBody>
          <a:bodyPr/>
          <a:lstStyle/>
          <a:p>
            <a:r>
              <a:rPr lang="en-US" altLang="zh-TW" dirty="0" smtClean="0"/>
              <a:t>Global decisions in which several local decisions play a role  but there are mutual dependencies on their outcome.</a:t>
            </a:r>
          </a:p>
          <a:p>
            <a:pPr lvl="1"/>
            <a:r>
              <a:rPr lang="en-US" altLang="zh-TW" dirty="0" smtClean="0">
                <a:solidFill>
                  <a:srgbClr val="0033CC"/>
                </a:solidFill>
              </a:rPr>
              <a:t>In current NLP we often think about simpler structured problems: Parsing, Information Extraction, SRL, etc. </a:t>
            </a:r>
          </a:p>
          <a:p>
            <a:pPr lvl="1"/>
            <a:r>
              <a:rPr lang="en-US" altLang="zh-TW" dirty="0" smtClean="0"/>
              <a:t>As we </a:t>
            </a:r>
            <a:r>
              <a:rPr lang="en-US" altLang="zh-TW" dirty="0"/>
              <a:t>move up the problem hierarchy </a:t>
            </a:r>
            <a:r>
              <a:rPr lang="en-US" altLang="zh-TW" dirty="0" smtClean="0"/>
              <a:t>(Textual </a:t>
            </a:r>
            <a:r>
              <a:rPr lang="en-US" altLang="zh-TW" dirty="0"/>
              <a:t>Entailment, </a:t>
            </a:r>
            <a:r>
              <a:rPr lang="en-US" altLang="zh-TW" dirty="0" smtClean="0"/>
              <a:t>QA,….) not </a:t>
            </a:r>
            <a:r>
              <a:rPr lang="en-US" altLang="zh-TW" dirty="0"/>
              <a:t>all </a:t>
            </a:r>
            <a:r>
              <a:rPr lang="en-US" altLang="zh-TW" dirty="0" smtClean="0"/>
              <a:t>component models </a:t>
            </a:r>
            <a:r>
              <a:rPr lang="en-US" altLang="zh-TW" dirty="0"/>
              <a:t>can be learned simultaneously</a:t>
            </a:r>
          </a:p>
          <a:p>
            <a:pPr lvl="1"/>
            <a:r>
              <a:rPr lang="en-US" altLang="zh-TW" dirty="0" smtClean="0">
                <a:solidFill>
                  <a:srgbClr val="0033CC"/>
                </a:solidFill>
              </a:rPr>
              <a:t>We need to think about (learned) models for different sub-problems</a:t>
            </a:r>
          </a:p>
          <a:p>
            <a:pPr lvl="1"/>
            <a:r>
              <a:rPr lang="en-US" altLang="zh-TW" dirty="0" smtClean="0"/>
              <a:t>Knowledge relating sub-problems  (constraints) may appear only at evaluation time</a:t>
            </a:r>
          </a:p>
          <a:p>
            <a:r>
              <a:rPr lang="en-US" altLang="zh-TW" dirty="0" smtClean="0"/>
              <a:t>Goal: Incorporate models’ information, along with prior knowledge (constraints</a:t>
            </a:r>
            <a:r>
              <a:rPr lang="en-US" altLang="zh-TW" dirty="0"/>
              <a:t>)</a:t>
            </a:r>
            <a:r>
              <a:rPr lang="en-US" altLang="zh-TW" dirty="0" smtClean="0"/>
              <a:t> in making coherent decisions </a:t>
            </a:r>
          </a:p>
          <a:p>
            <a:pPr lvl="1"/>
            <a:r>
              <a:rPr lang="en-US" altLang="zh-TW" dirty="0" smtClean="0">
                <a:solidFill>
                  <a:srgbClr val="0033CC"/>
                </a:solidFill>
              </a:rPr>
              <a:t>Decisions that respect the local models as well as domain &amp; context specific knowledge/constraints.</a:t>
            </a: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a:t>
            </a:fld>
            <a:endParaRPr lang="en-US" altLang="zh-TW"/>
          </a:p>
        </p:txBody>
      </p:sp>
    </p:spTree>
    <p:extLst>
      <p:ext uri="{BB962C8B-B14F-4D97-AF65-F5344CB8AC3E}">
        <p14:creationId xmlns:p14="http://schemas.microsoft.com/office/powerpoint/2010/main" val="380847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04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04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04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04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Frequency Distribution – </a:t>
            </a:r>
            <a:r>
              <a:rPr lang="en-US" dirty="0"/>
              <a:t>POS Tagging </a:t>
            </a:r>
            <a:r>
              <a:rPr lang="en-US" dirty="0" smtClean="0"/>
              <a:t>(10 </a:t>
            </a:r>
            <a:r>
              <a:rPr lang="en-US" dirty="0"/>
              <a:t>tokens)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97" y="1294577"/>
            <a:ext cx="7979004" cy="3734623"/>
          </a:xfrm>
          <a:prstGeom prst="rect">
            <a:avLst/>
          </a:prstGeom>
        </p:spPr>
      </p:pic>
      <p:sp>
        <p:nvSpPr>
          <p:cNvPr id="5" name="TextBox 4"/>
          <p:cNvSpPr txBox="1"/>
          <p:nvPr/>
        </p:nvSpPr>
        <p:spPr>
          <a:xfrm>
            <a:off x="3632200" y="5029200"/>
            <a:ext cx="1689100" cy="369332"/>
          </a:xfrm>
          <a:prstGeom prst="rect">
            <a:avLst/>
          </a:prstGeom>
          <a:noFill/>
        </p:spPr>
        <p:txBody>
          <a:bodyPr wrap="square" rtlCol="0">
            <a:spAutoFit/>
          </a:bodyPr>
          <a:lstStyle/>
          <a:p>
            <a:r>
              <a:rPr lang="en-US" dirty="0" smtClean="0">
                <a:cs typeface="Andalus" pitchFamily="2" charset="-78"/>
              </a:rPr>
              <a:t>Solution Id</a:t>
            </a:r>
            <a:endParaRPr lang="en-US" dirty="0">
              <a:cs typeface="Andalus" pitchFamily="2" charset="-78"/>
            </a:endParaRPr>
          </a:p>
        </p:txBody>
      </p:sp>
      <p:sp>
        <p:nvSpPr>
          <p:cNvPr id="7" name="TextBox 6"/>
          <p:cNvSpPr txBox="1"/>
          <p:nvPr/>
        </p:nvSpPr>
        <p:spPr>
          <a:xfrm>
            <a:off x="-12700" y="2794000"/>
            <a:ext cx="1689100" cy="646331"/>
          </a:xfrm>
          <a:prstGeom prst="rect">
            <a:avLst/>
          </a:prstGeom>
          <a:noFill/>
        </p:spPr>
        <p:txBody>
          <a:bodyPr wrap="square" rtlCol="0">
            <a:spAutoFit/>
          </a:bodyPr>
          <a:lstStyle/>
          <a:p>
            <a:r>
              <a:rPr lang="en-US" dirty="0" smtClean="0">
                <a:cs typeface="Andalus" pitchFamily="2" charset="-78"/>
              </a:rPr>
              <a:t>log </a:t>
            </a:r>
          </a:p>
          <a:p>
            <a:r>
              <a:rPr lang="en-US" dirty="0" smtClean="0">
                <a:cs typeface="Andalus" pitchFamily="2" charset="-78"/>
              </a:rPr>
              <a:t>frequency</a:t>
            </a:r>
            <a:endParaRPr lang="en-US" dirty="0">
              <a:cs typeface="Andalus" pitchFamily="2" charset="-78"/>
            </a:endParaRPr>
          </a:p>
        </p:txBody>
      </p:sp>
      <p:sp>
        <p:nvSpPr>
          <p:cNvPr id="10" name="Rectangle 9"/>
          <p:cNvSpPr/>
          <p:nvPr/>
        </p:nvSpPr>
        <p:spPr>
          <a:xfrm>
            <a:off x="2819400" y="2451100"/>
            <a:ext cx="19050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Some structures occur very frequently</a:t>
            </a:r>
            <a:endParaRPr lang="en-US" sz="2000" dirty="0">
              <a:solidFill>
                <a:schemeClr val="tx1"/>
              </a:solidFill>
              <a:latin typeface="Calibri" pitchFamily="34" charset="0"/>
              <a:cs typeface="Andalus" pitchFamily="2" charset="-78"/>
            </a:endParaRPr>
          </a:p>
        </p:txBody>
      </p:sp>
      <p:sp>
        <p:nvSpPr>
          <p:cNvPr id="12" name="Slide Number Placeholder 1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50</a:t>
            </a:fld>
            <a:endParaRPr lang="en-US" altLang="zh-TW"/>
          </a:p>
        </p:txBody>
      </p:sp>
    </p:spTree>
    <p:extLst>
      <p:ext uri="{BB962C8B-B14F-4D97-AF65-F5344CB8AC3E}">
        <p14:creationId xmlns:p14="http://schemas.microsoft.com/office/powerpoint/2010/main" val="32744733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ILP Inference</a:t>
            </a:r>
            <a:endParaRPr lang="en-US" dirty="0"/>
          </a:p>
        </p:txBody>
      </p:sp>
      <p:sp>
        <p:nvSpPr>
          <p:cNvPr id="3" name="Content Placeholder 2"/>
          <p:cNvSpPr>
            <a:spLocks noGrp="1"/>
          </p:cNvSpPr>
          <p:nvPr>
            <p:ph idx="1"/>
          </p:nvPr>
        </p:nvSpPr>
        <p:spPr/>
        <p:txBody>
          <a:bodyPr/>
          <a:lstStyle/>
          <a:p>
            <a:r>
              <a:rPr lang="en-US" dirty="0"/>
              <a:t>These statistics show that for many </a:t>
            </a:r>
            <a:r>
              <a:rPr lang="en-US" dirty="0">
                <a:solidFill>
                  <a:srgbClr val="FF0000"/>
                </a:solidFill>
              </a:rPr>
              <a:t>different instances </a:t>
            </a:r>
            <a:r>
              <a:rPr lang="en-US" dirty="0"/>
              <a:t>the inference outcomes are </a:t>
            </a:r>
            <a:r>
              <a:rPr lang="en-US" dirty="0">
                <a:solidFill>
                  <a:srgbClr val="FF0000"/>
                </a:solidFill>
              </a:rPr>
              <a:t>identical</a:t>
            </a:r>
          </a:p>
          <a:p>
            <a:r>
              <a:rPr lang="en-US" b="1" dirty="0">
                <a:cs typeface="Andalus" pitchFamily="2" charset="-78"/>
              </a:rPr>
              <a:t>The question is: how to exploit this fact and save inference cost</a:t>
            </a:r>
            <a:r>
              <a:rPr lang="en-US" dirty="0">
                <a:cs typeface="Andalus" pitchFamily="2" charset="-78"/>
              </a:rPr>
              <a:t>.</a:t>
            </a:r>
          </a:p>
          <a:p>
            <a:endParaRPr lang="en-US" dirty="0" smtClean="0"/>
          </a:p>
          <a:p>
            <a:r>
              <a:rPr lang="en-US" dirty="0" smtClean="0"/>
              <a:t>We do this in the context of 0-1 LP, which is the most commonly used formulation in NLP.</a:t>
            </a:r>
          </a:p>
          <a:p>
            <a:r>
              <a:rPr lang="en-US" dirty="0" smtClean="0"/>
              <a:t>ILP can be expressed as</a:t>
            </a:r>
          </a:p>
          <a:p>
            <a:pPr marL="0" indent="0">
              <a:buNone/>
            </a:pPr>
            <a:r>
              <a:rPr lang="en-US" dirty="0"/>
              <a:t> </a:t>
            </a:r>
            <a:r>
              <a:rPr lang="en-US" dirty="0" smtClean="0"/>
              <a:t>                   max </a:t>
            </a:r>
            <a:r>
              <a:rPr lang="en-US" b="1" dirty="0" smtClean="0">
                <a:solidFill>
                  <a:srgbClr val="FF0000"/>
                </a:solidFill>
              </a:rPr>
              <a:t>cx</a:t>
            </a:r>
          </a:p>
          <a:p>
            <a:pPr marL="0" indent="0">
              <a:buNone/>
            </a:pPr>
            <a:r>
              <a:rPr lang="en-US" dirty="0"/>
              <a:t> </a:t>
            </a:r>
            <a:r>
              <a:rPr lang="en-US" dirty="0" smtClean="0"/>
              <a:t>                            </a:t>
            </a:r>
            <a:r>
              <a:rPr lang="en-US" dirty="0" smtClean="0">
                <a:solidFill>
                  <a:srgbClr val="FF0000"/>
                </a:solidFill>
              </a:rPr>
              <a:t>A</a:t>
            </a:r>
            <a:r>
              <a:rPr lang="en-US" b="1" dirty="0" smtClean="0">
                <a:solidFill>
                  <a:srgbClr val="FF0000"/>
                </a:solidFill>
              </a:rPr>
              <a:t>x</a:t>
            </a:r>
            <a:r>
              <a:rPr lang="en-US" dirty="0" smtClean="0">
                <a:solidFill>
                  <a:srgbClr val="FF0000"/>
                </a:solidFill>
              </a:rPr>
              <a:t> ≤ </a:t>
            </a:r>
            <a:r>
              <a:rPr lang="en-US" b="1" dirty="0" smtClean="0">
                <a:solidFill>
                  <a:srgbClr val="FF0000"/>
                </a:solidFill>
              </a:rPr>
              <a:t>b</a:t>
            </a:r>
          </a:p>
          <a:p>
            <a:pPr marL="0" indent="0">
              <a:buNone/>
            </a:pPr>
            <a:r>
              <a:rPr lang="en-US" dirty="0"/>
              <a:t> </a:t>
            </a:r>
            <a:r>
              <a:rPr lang="en-US" dirty="0" smtClean="0"/>
              <a:t>                              </a:t>
            </a:r>
            <a:r>
              <a:rPr lang="en-US" b="1" dirty="0" smtClean="0">
                <a:solidFill>
                  <a:srgbClr val="FF0000"/>
                </a:solidFill>
              </a:rPr>
              <a:t>x</a:t>
            </a:r>
            <a:r>
              <a:rPr lang="en-US" dirty="0" smtClean="0">
                <a:solidFill>
                  <a:srgbClr val="FF0000"/>
                </a:solidFill>
              </a:rPr>
              <a:t>  </a:t>
            </a:r>
            <a:r>
              <a:rPr lang="en-US" dirty="0" smtClean="0">
                <a:solidFill>
                  <a:srgbClr val="FF0000"/>
                </a:solidFill>
                <a:latin typeface="cmsy10"/>
              </a:rPr>
              <a:t>2</a:t>
            </a:r>
            <a:r>
              <a:rPr lang="en-US" dirty="0" smtClean="0">
                <a:solidFill>
                  <a:srgbClr val="FF0000"/>
                </a:solidFill>
              </a:rPr>
              <a:t> {0,1} </a:t>
            </a: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51</a:t>
            </a:fld>
            <a:endParaRPr lang="en-US" altLang="zh-TW"/>
          </a:p>
        </p:txBody>
      </p:sp>
    </p:spTree>
    <p:extLst>
      <p:ext uri="{BB962C8B-B14F-4D97-AF65-F5344CB8AC3E}">
        <p14:creationId xmlns:p14="http://schemas.microsoft.com/office/powerpoint/2010/main" val="2476310600"/>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44825" y="5181600"/>
            <a:ext cx="2324100" cy="762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4385608"/>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7550" y="2785408"/>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 y="2811661"/>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4385608"/>
            <a:ext cx="2355850" cy="1938992"/>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1, 1, 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3, 2, 1&gt;</a:t>
            </a: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4, 2, 0.5&gt;</a:t>
            </a:r>
          </a:p>
          <a:p>
            <a:endParaRPr lang="en-US" sz="2400" dirty="0" smtClean="0">
              <a:latin typeface="Calibri" pitchFamily="34" charset="0"/>
              <a:cs typeface="Andalus" pitchFamily="2" charset="-78"/>
            </a:endParaRPr>
          </a:p>
        </p:txBody>
      </p:sp>
      <p:sp>
        <p:nvSpPr>
          <p:cNvPr id="7" name="TextBox 6"/>
          <p:cNvSpPr txBox="1"/>
          <p:nvPr/>
        </p:nvSpPr>
        <p:spPr>
          <a:xfrm>
            <a:off x="5797550" y="2785408"/>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158750" y="2811661"/>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3" name="Oval 12"/>
          <p:cNvSpPr/>
          <p:nvPr/>
        </p:nvSpPr>
        <p:spPr>
          <a:xfrm>
            <a:off x="61912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0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016000" y="2184042"/>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105650" y="2184042"/>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TextBox 13"/>
          <p:cNvSpPr txBox="1"/>
          <p:nvPr/>
        </p:nvSpPr>
        <p:spPr>
          <a:xfrm>
            <a:off x="3028950" y="3085743"/>
            <a:ext cx="2768600" cy="830997"/>
          </a:xfrm>
          <a:prstGeom prst="rect">
            <a:avLst/>
          </a:prstGeom>
          <a:noFill/>
        </p:spPr>
        <p:txBody>
          <a:bodyPr wrap="square" rtlCol="0">
            <a:spAutoFit/>
          </a:bodyPr>
          <a:lstStyle/>
          <a:p>
            <a:r>
              <a:rPr lang="en-US" sz="2400" dirty="0" smtClean="0">
                <a:latin typeface="Calibri" pitchFamily="34" charset="0"/>
                <a:cs typeface="Andalus" pitchFamily="2" charset="-78"/>
              </a:rPr>
              <a:t>  Same equivalence                   </a:t>
            </a:r>
          </a:p>
          <a:p>
            <a:r>
              <a:rPr lang="en-US" sz="2400" dirty="0">
                <a:latin typeface="Calibri" pitchFamily="34" charset="0"/>
                <a:cs typeface="Andalus" pitchFamily="2" charset="-78"/>
              </a:rPr>
              <a:t> </a:t>
            </a:r>
            <a:r>
              <a:rPr lang="en-US" sz="2400" dirty="0" smtClean="0">
                <a:latin typeface="Calibri" pitchFamily="34" charset="0"/>
                <a:cs typeface="Andalus" pitchFamily="2" charset="-78"/>
              </a:rPr>
              <a:t>             class</a:t>
            </a:r>
            <a:endParaRPr lang="en-US" sz="2400" dirty="0">
              <a:latin typeface="Calibri" pitchFamily="34" charset="0"/>
              <a:cs typeface="Andalus" pitchFamily="2" charset="-78"/>
            </a:endParaRPr>
          </a:p>
        </p:txBody>
      </p:sp>
      <p:sp>
        <p:nvSpPr>
          <p:cNvPr id="19" name="Oval 18"/>
          <p:cNvSpPr/>
          <p:nvPr/>
        </p:nvSpPr>
        <p:spPr>
          <a:xfrm>
            <a:off x="2984064" y="2920643"/>
            <a:ext cx="2762250" cy="103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6934200" y="4397441"/>
            <a:ext cx="1981200" cy="523748"/>
          </a:xfrm>
          <a:prstGeom prst="wedgeRectCallout">
            <a:avLst>
              <a:gd name="adj1" fmla="val -122055"/>
              <a:gd name="adj2" fmla="val 54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Optimal Solution</a:t>
            </a:r>
            <a:endParaRPr lang="en-US" dirty="0">
              <a:solidFill>
                <a:schemeClr val="tx1"/>
              </a:solidFill>
              <a:latin typeface="Calibri" pitchFamily="34" charset="0"/>
              <a:cs typeface="Calibri" pitchFamily="34" charset="0"/>
            </a:endParaRPr>
          </a:p>
        </p:txBody>
      </p:sp>
      <p:sp>
        <p:nvSpPr>
          <p:cNvPr id="23" name="Rectangular Callout 22"/>
          <p:cNvSpPr/>
          <p:nvPr/>
        </p:nvSpPr>
        <p:spPr>
          <a:xfrm>
            <a:off x="6324600" y="5025795"/>
            <a:ext cx="2590800" cy="752348"/>
          </a:xfrm>
          <a:prstGeom prst="wedgeRectCallout">
            <a:avLst>
              <a:gd name="adj1" fmla="val -79740"/>
              <a:gd name="adj2" fmla="val 1410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Objective coefficients of problems P, Q</a:t>
            </a:r>
            <a:endParaRPr lang="en-US" dirty="0">
              <a:solidFill>
                <a:schemeClr val="tx1"/>
              </a:solidFill>
              <a:latin typeface="Calibri" pitchFamily="34" charset="0"/>
              <a:cs typeface="Calibri" pitchFamily="34" charset="0"/>
            </a:endParaRPr>
          </a:p>
        </p:txBody>
      </p:sp>
      <p:sp>
        <p:nvSpPr>
          <p:cNvPr id="3" name="Rectangle 2"/>
          <p:cNvSpPr/>
          <p:nvPr/>
        </p:nvSpPr>
        <p:spPr>
          <a:xfrm>
            <a:off x="2209800" y="838200"/>
            <a:ext cx="4724400" cy="1705082"/>
          </a:xfrm>
          <a:prstGeom prst="rect">
            <a:avLst/>
          </a:prstGeom>
          <a:solidFill>
            <a:srgbClr val="FFFFCC"/>
          </a:solidFill>
          <a:ln>
            <a:solidFill>
              <a:srgbClr val="FF9933"/>
            </a:solidFill>
          </a:ln>
        </p:spPr>
        <p:txBody>
          <a:bodyPr wrap="square">
            <a:spAutoFit/>
          </a:bodyPr>
          <a:lstStyle/>
          <a:p>
            <a:pPr marL="342900" lvl="0" indent="-342900" eaLnBrk="0" hangingPunct="0">
              <a:spcBef>
                <a:spcPct val="20000"/>
              </a:spcBef>
              <a:buClr>
                <a:srgbClr val="FF9900"/>
              </a:buClr>
              <a:buSzPct val="75000"/>
              <a:buFont typeface="Wingdings" pitchFamily="2" charset="2"/>
              <a:buChar char="n"/>
            </a:pPr>
            <a:r>
              <a:rPr lang="en-US" sz="2000" kern="0" dirty="0" smtClean="0">
                <a:solidFill>
                  <a:srgbClr val="000000"/>
                </a:solidFill>
                <a:latin typeface="+mn-lt"/>
                <a:cs typeface="Arial"/>
              </a:rPr>
              <a:t>We define </a:t>
            </a:r>
            <a:r>
              <a:rPr lang="en-US" sz="2000" dirty="0" smtClean="0">
                <a:latin typeface="+mn-lt"/>
              </a:rPr>
              <a:t>an </a:t>
            </a:r>
            <a:r>
              <a:rPr lang="en-US" sz="2000" b="1" dirty="0" smtClean="0">
                <a:latin typeface="+mn-lt"/>
              </a:rPr>
              <a:t>equivalence class </a:t>
            </a:r>
            <a:r>
              <a:rPr lang="en-US" sz="2000" dirty="0" smtClean="0">
                <a:latin typeface="+mn-lt"/>
              </a:rPr>
              <a:t>as the set of ILPs that have: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number of inference variables </a:t>
            </a:r>
            <a:r>
              <a:rPr lang="en-US" dirty="0" smtClean="0">
                <a:solidFill>
                  <a:srgbClr val="0033CC"/>
                </a:solidFill>
                <a:latin typeface="+mn-lt"/>
              </a:rPr>
              <a:t>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feasible </a:t>
            </a:r>
            <a:r>
              <a:rPr lang="en-US" dirty="0" smtClean="0">
                <a:solidFill>
                  <a:srgbClr val="0033CC"/>
                </a:solidFill>
                <a:latin typeface="+mn-lt"/>
              </a:rPr>
              <a:t>set </a:t>
            </a:r>
          </a:p>
          <a:p>
            <a:pPr lvl="1" eaLnBrk="0" hangingPunct="0">
              <a:spcBef>
                <a:spcPct val="20000"/>
              </a:spcBef>
              <a:buClr>
                <a:srgbClr val="FF9900"/>
              </a:buClr>
              <a:buSzPct val="75000"/>
            </a:pPr>
            <a:r>
              <a:rPr lang="en-US" dirty="0" smtClean="0">
                <a:latin typeface="+mn-lt"/>
              </a:rPr>
              <a:t>       (same constraints modulo renaming)</a:t>
            </a:r>
            <a:endParaRPr lang="en-US" dirty="0">
              <a:latin typeface="+mn-lt"/>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52</a:t>
            </a:fld>
            <a:endParaRPr lang="en-US" altLang="zh-TW"/>
          </a:p>
        </p:txBody>
      </p:sp>
    </p:spTree>
    <p:extLst>
      <p:ext uri="{BB962C8B-B14F-4D97-AF65-F5344CB8AC3E}">
        <p14:creationId xmlns:p14="http://schemas.microsoft.com/office/powerpoint/2010/main" val="12813182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6" grpId="0"/>
      <p:bldP spid="13" grpId="0" animBg="1"/>
      <p:bldP spid="12" grpId="0" animBg="1"/>
      <p:bldP spid="14" grpId="0"/>
      <p:bldP spid="19" grpId="0" animBg="1"/>
      <p:bldP spid="21" grpId="0" animBg="1"/>
      <p:bldP spid="23"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607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a:t>
            </a:r>
            <a:r>
              <a:rPr lang="en-US" sz="2400" b="1" dirty="0" smtClean="0">
                <a:solidFill>
                  <a:srgbClr val="FF0000"/>
                </a:solidFill>
                <a:latin typeface="Calibri" pitchFamily="34" charset="0"/>
                <a:cs typeface="Andalus" pitchFamily="2" charset="-78"/>
              </a:rPr>
              <a:t>1, 1, </a:t>
            </a:r>
            <a:r>
              <a:rPr lang="en-US" sz="2400" dirty="0" smtClean="0">
                <a:latin typeface="Calibri" pitchFamily="34" charset="0"/>
                <a:cs typeface="Andalus" pitchFamily="2" charset="-78"/>
              </a:rPr>
              <a:t>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3, 2, </a:t>
            </a:r>
            <a:r>
              <a:rPr lang="en-US" sz="2400" dirty="0" smtClean="0">
                <a:latin typeface="Calibri" pitchFamily="34" charset="0"/>
                <a:cs typeface="Andalus" pitchFamily="2" charset="-78"/>
              </a:rPr>
              <a:t>1&gt;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4, 2,</a:t>
            </a:r>
            <a:r>
              <a:rPr lang="en-US" sz="2400" dirty="0" smtClean="0">
                <a:latin typeface="Calibri" pitchFamily="34" charset="0"/>
                <a:cs typeface="Andalus" pitchFamily="2" charset="-78"/>
              </a:rPr>
              <a:t> 0.5&gt;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21" name="TextBox 20"/>
          <p:cNvSpPr txBox="1"/>
          <p:nvPr/>
        </p:nvSpPr>
        <p:spPr>
          <a:xfrm>
            <a:off x="5733256" y="3743235"/>
            <a:ext cx="3309144" cy="1200329"/>
          </a:xfrm>
          <a:prstGeom prst="rect">
            <a:avLst/>
          </a:prstGeom>
          <a:noFill/>
        </p:spPr>
        <p:txBody>
          <a:bodyPr wrap="square" rtlCol="0">
            <a:spAutoFit/>
          </a:bodyPr>
          <a:lstStyle/>
          <a:p>
            <a:r>
              <a:rPr lang="en-US" sz="2400" dirty="0">
                <a:latin typeface="Calibri" pitchFamily="34" charset="0"/>
                <a:cs typeface="Calibri" pitchFamily="34" charset="0"/>
              </a:rPr>
              <a:t>Objective coefficients of </a:t>
            </a:r>
            <a:r>
              <a:rPr lang="en-US" sz="2400" dirty="0">
                <a:solidFill>
                  <a:srgbClr val="0033CC"/>
                </a:solidFill>
                <a:latin typeface="Calibri" pitchFamily="34" charset="0"/>
                <a:cs typeface="Calibri" pitchFamily="34" charset="0"/>
              </a:rPr>
              <a:t>active</a:t>
            </a:r>
            <a:r>
              <a:rPr lang="en-US" sz="2400" dirty="0">
                <a:latin typeface="Calibri" pitchFamily="34" charset="0"/>
                <a:cs typeface="Calibri" pitchFamily="34" charset="0"/>
              </a:rPr>
              <a:t> 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decrease</a:t>
            </a:r>
            <a:r>
              <a:rPr lang="en-US" sz="2400" dirty="0">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3" name="Down Arrow 2"/>
          <p:cNvSpPr/>
          <p:nvPr/>
        </p:nvSpPr>
        <p:spPr>
          <a:xfrm>
            <a:off x="41433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4227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53</a:t>
            </a:fld>
            <a:endParaRPr lang="en-US" altLang="zh-TW"/>
          </a:p>
        </p:txBody>
      </p:sp>
    </p:spTree>
    <p:extLst>
      <p:ext uri="{BB962C8B-B14F-4D97-AF65-F5344CB8AC3E}">
        <p14:creationId xmlns:p14="http://schemas.microsoft.com/office/powerpoint/2010/main" val="2674270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289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607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 1, 1, </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3, 2, </a:t>
            </a:r>
            <a:r>
              <a:rPr lang="en-US" sz="2400" b="1" dirty="0" smtClean="0">
                <a:solidFill>
                  <a:srgbClr val="FF0000"/>
                </a:solidFill>
                <a:latin typeface="Calibri" pitchFamily="34" charset="0"/>
                <a:cs typeface="Andalus" pitchFamily="2" charset="-78"/>
              </a:rPr>
              <a:t>1</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4, 2, </a:t>
            </a:r>
            <a:r>
              <a:rPr lang="en-US" sz="2400" b="1" dirty="0" smtClean="0">
                <a:solidFill>
                  <a:srgbClr val="FF0000"/>
                </a:solidFill>
                <a:latin typeface="Calibri" pitchFamily="34" charset="0"/>
                <a:cs typeface="Andalus" pitchFamily="2" charset="-78"/>
              </a:rPr>
              <a:t>0.5</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solidFill>
            <a:srgbClr val="FFFFCC"/>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Down Arrow 13"/>
          <p:cNvSpPr/>
          <p:nvPr/>
        </p:nvSpPr>
        <p:spPr>
          <a:xfrm>
            <a:off x="38512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7656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5733256" y="3743235"/>
            <a:ext cx="3309144" cy="1200329"/>
          </a:xfrm>
          <a:prstGeom prst="rect">
            <a:avLst/>
          </a:prstGeom>
          <a:noFill/>
        </p:spPr>
        <p:txBody>
          <a:bodyPr wrap="square" rtlCol="0">
            <a:spAutoFit/>
          </a:bodyPr>
          <a:lstStyle/>
          <a:p>
            <a:r>
              <a:rPr lang="en-US" sz="2400" dirty="0">
                <a:latin typeface="Calibri" pitchFamily="34" charset="0"/>
                <a:cs typeface="Calibri" pitchFamily="34" charset="0"/>
              </a:rPr>
              <a:t>Objective coefficients of </a:t>
            </a:r>
            <a:r>
              <a:rPr lang="en-US" sz="2400" dirty="0" smtClean="0">
                <a:solidFill>
                  <a:srgbClr val="0033CC"/>
                </a:solidFill>
                <a:latin typeface="Calibri" pitchFamily="34" charset="0"/>
                <a:cs typeface="Calibri" pitchFamily="34" charset="0"/>
              </a:rPr>
              <a:t>inactive</a:t>
            </a:r>
            <a:r>
              <a:rPr lang="en-US" sz="2400" dirty="0" smtClean="0">
                <a:latin typeface="Calibri" pitchFamily="34" charset="0"/>
                <a:cs typeface="Calibri" pitchFamily="34" charset="0"/>
              </a:rPr>
              <a:t> </a:t>
            </a:r>
            <a:r>
              <a:rPr lang="en-US" sz="2400" dirty="0">
                <a:latin typeface="Calibri" pitchFamily="34" charset="0"/>
                <a:cs typeface="Calibri" pitchFamily="34" charset="0"/>
              </a:rPr>
              <a:t>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a:t>
            </a:r>
            <a:r>
              <a:rPr lang="en-US" sz="2400" b="1" dirty="0" smtClean="0">
                <a:latin typeface="Calibri" pitchFamily="34" charset="0"/>
                <a:cs typeface="Calibri" pitchFamily="34" charset="0"/>
              </a:rPr>
              <a:t>increase</a:t>
            </a:r>
            <a:r>
              <a:rPr lang="en-US" sz="2400" dirty="0" smtClean="0">
                <a:latin typeface="Calibri" pitchFamily="34" charset="0"/>
                <a:cs typeface="Calibri" pitchFamily="34" charset="0"/>
              </a:rPr>
              <a:t> </a:t>
            </a:r>
            <a:r>
              <a:rPr lang="en-US" sz="2400" dirty="0">
                <a:latin typeface="Calibri" pitchFamily="34" charset="0"/>
                <a:cs typeface="Calibri" pitchFamily="34" charset="0"/>
              </a:rPr>
              <a:t>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19" name="Rectangle 18"/>
          <p:cNvSpPr/>
          <p:nvPr/>
        </p:nvSpPr>
        <p:spPr>
          <a:xfrm>
            <a:off x="3581400" y="1549400"/>
            <a:ext cx="1355725" cy="660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06800" y="1640531"/>
            <a:ext cx="1330325" cy="461665"/>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FF0000"/>
                </a:solidFill>
                <a:latin typeface="Calibri" pitchFamily="34" charset="0"/>
                <a:cs typeface="Andalus" pitchFamily="2" charset="-78"/>
              </a:rPr>
              <a:t>=</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3" name="Rectangular Callout 22"/>
          <p:cNvSpPr/>
          <p:nvPr/>
        </p:nvSpPr>
        <p:spPr>
          <a:xfrm>
            <a:off x="2743200" y="533399"/>
            <a:ext cx="3225800" cy="825499"/>
          </a:xfrm>
          <a:prstGeom prst="wedgeRectCallout">
            <a:avLst>
              <a:gd name="adj1" fmla="val -7208"/>
              <a:gd name="adj2" fmla="val 6848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that same is P’s </a:t>
            </a:r>
            <a:endParaRPr lang="en-US" dirty="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54</a:t>
            </a:fld>
            <a:endParaRPr lang="en-US" altLang="zh-TW"/>
          </a:p>
        </p:txBody>
      </p:sp>
    </p:spTree>
    <p:extLst>
      <p:ext uri="{BB962C8B-B14F-4D97-AF65-F5344CB8AC3E}">
        <p14:creationId xmlns:p14="http://schemas.microsoft.com/office/powerpoint/2010/main" val="2852773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a:t>
            </a:r>
            <a:endParaRPr lang="en-US" dirty="0"/>
          </a:p>
        </p:txBody>
      </p:sp>
      <p:sp>
        <p:nvSpPr>
          <p:cNvPr id="7" name="Content Placeholder 6"/>
          <p:cNvSpPr>
            <a:spLocks noGrp="1"/>
          </p:cNvSpPr>
          <p:nvPr>
            <p:ph idx="1"/>
          </p:nvPr>
        </p:nvSpPr>
        <p:spPr/>
        <p:txBody>
          <a:bodyPr/>
          <a:lstStyle/>
          <a:p>
            <a:endParaRPr lang="en-US" dirty="0" smtClean="0"/>
          </a:p>
          <a:p>
            <a:r>
              <a:rPr lang="en-US" dirty="0" smtClean="0">
                <a:effectLst>
                  <a:glow rad="101600">
                    <a:schemeClr val="accent3">
                      <a:satMod val="175000"/>
                      <a:alpha val="40000"/>
                    </a:schemeClr>
                  </a:glow>
                </a:effectLst>
              </a:rPr>
              <a:t>Denote: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a:t>
            </a:r>
            <a:endParaRPr lang="en-US" baseline="-25000" dirty="0">
              <a:solidFill>
                <a:srgbClr val="FF0000"/>
              </a:solidFill>
              <a:effectLst>
                <a:glow rad="101600">
                  <a:schemeClr val="accent3">
                    <a:satMod val="175000"/>
                    <a:alpha val="40000"/>
                  </a:schemeClr>
                </a:glow>
              </a:effectLst>
            </a:endParaRPr>
          </a:p>
          <a:p>
            <a:pPr marL="0" indent="0">
              <a:buNone/>
            </a:pPr>
            <a:endParaRPr lang="en-US" b="1" dirty="0" smtClean="0"/>
          </a:p>
          <a:p>
            <a:pPr marL="0" indent="0">
              <a:buNone/>
            </a:pPr>
            <a:r>
              <a:rPr lang="en-US" b="1" dirty="0" smtClean="0"/>
              <a:t>Theorem:</a:t>
            </a:r>
          </a:p>
          <a:p>
            <a:r>
              <a:rPr lang="en-US" dirty="0" smtClean="0"/>
              <a:t>Let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a:t> </a:t>
            </a:r>
            <a:r>
              <a:rPr lang="en-US" dirty="0" smtClean="0"/>
              <a:t> be the optimal solution of an ILP </a:t>
            </a:r>
            <a:r>
              <a:rPr lang="en-US" dirty="0" smtClean="0">
                <a:solidFill>
                  <a:srgbClr val="FF0000"/>
                </a:solidFill>
              </a:rPr>
              <a:t>P </a:t>
            </a:r>
            <a:r>
              <a:rPr lang="en-US" dirty="0" smtClean="0"/>
              <a:t>We are and assume that an ILP </a:t>
            </a:r>
            <a:r>
              <a:rPr lang="en-US" dirty="0" smtClean="0">
                <a:solidFill>
                  <a:srgbClr val="FF0000"/>
                </a:solidFill>
              </a:rPr>
              <a:t>Q</a:t>
            </a:r>
          </a:p>
          <a:p>
            <a:pPr lvl="1"/>
            <a:r>
              <a:rPr lang="en-US" dirty="0" smtClean="0">
                <a:effectLst>
                  <a:glow rad="101600">
                    <a:schemeClr val="accent3">
                      <a:satMod val="175000"/>
                      <a:alpha val="40000"/>
                    </a:schemeClr>
                  </a:glow>
                </a:effectLst>
              </a:rPr>
              <a:t>Is in the same equivalence class as </a:t>
            </a:r>
            <a:r>
              <a:rPr lang="en-US" dirty="0" smtClean="0">
                <a:solidFill>
                  <a:srgbClr val="FF0000"/>
                </a:solidFill>
                <a:effectLst>
                  <a:glow rad="101600">
                    <a:schemeClr val="accent3">
                      <a:satMod val="175000"/>
                      <a:alpha val="40000"/>
                    </a:schemeClr>
                  </a:glow>
                </a:effectLst>
              </a:rPr>
              <a:t>P </a:t>
            </a:r>
          </a:p>
          <a:p>
            <a:pPr lvl="1"/>
            <a:r>
              <a:rPr lang="en-US" dirty="0" smtClean="0">
                <a:effectLst>
                  <a:glow rad="101600">
                    <a:schemeClr val="accent3">
                      <a:satMod val="175000"/>
                      <a:alpha val="40000"/>
                    </a:schemeClr>
                  </a:glow>
                </a:effectLst>
              </a:rPr>
              <a:t>And</a:t>
            </a:r>
            <a:r>
              <a:rPr lang="en-US" dirty="0" smtClean="0">
                <a:solidFill>
                  <a:srgbClr val="FF0000"/>
                </a:solidFill>
                <a:effectLst>
                  <a:glow rad="101600">
                    <a:schemeClr val="accent3">
                      <a:satMod val="175000"/>
                      <a:alpha val="40000"/>
                    </a:schemeClr>
                  </a:glow>
                </a:effectLst>
              </a:rPr>
              <a:t>, </a:t>
            </a:r>
            <a:r>
              <a:rPr lang="en-US" dirty="0" smtClean="0">
                <a:effectLst>
                  <a:glow rad="101600">
                    <a:schemeClr val="accent3">
                      <a:satMod val="175000"/>
                      <a:alpha val="40000"/>
                    </a:schemeClr>
                  </a:glow>
                </a:effectLst>
              </a:rPr>
              <a:t>For each </a:t>
            </a:r>
            <a:r>
              <a:rPr lang="en-US" dirty="0" err="1"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a:t>
            </a:r>
            <a:r>
              <a:rPr lang="el-GR" dirty="0" smtClean="0">
                <a:solidFill>
                  <a:srgbClr val="FF0000"/>
                </a:solidFill>
                <a:effectLst>
                  <a:glow rad="101600">
                    <a:schemeClr val="accent3">
                      <a:satMod val="175000"/>
                      <a:alpha val="40000"/>
                    </a:schemeClr>
                  </a:glow>
                </a:effectLst>
              </a:rPr>
              <a:t>ϵ</a:t>
            </a:r>
            <a:r>
              <a:rPr lang="en-US" dirty="0" smtClean="0">
                <a:solidFill>
                  <a:srgbClr val="FF0000"/>
                </a:solidFill>
                <a:effectLst>
                  <a:glow rad="101600">
                    <a:schemeClr val="accent3">
                      <a:satMod val="175000"/>
                      <a:alpha val="40000"/>
                    </a:schemeClr>
                  </a:glow>
                </a:effectLst>
              </a:rPr>
              <a:t> {1, …, </a:t>
            </a:r>
            <a:r>
              <a:rPr lang="en-US" dirty="0" err="1" smtClean="0">
                <a:solidFill>
                  <a:srgbClr val="FF0000"/>
                </a:solidFill>
                <a:effectLst>
                  <a:glow rad="101600">
                    <a:schemeClr val="accent3">
                      <a:satMod val="175000"/>
                      <a:alpha val="40000"/>
                    </a:schemeClr>
                  </a:glow>
                </a:effectLst>
              </a:rPr>
              <a:t>n</a:t>
            </a:r>
            <a:r>
              <a:rPr lang="en-US" baseline="-25000" dirty="0" err="1" smtClean="0">
                <a:solidFill>
                  <a:srgbClr val="FF0000"/>
                </a:solidFill>
                <a:effectLst>
                  <a:glow rad="101600">
                    <a:schemeClr val="accent3">
                      <a:satMod val="175000"/>
                      <a:alpha val="40000"/>
                    </a:schemeClr>
                  </a:glow>
                </a:effectLst>
              </a:rPr>
              <a:t>p</a:t>
            </a:r>
            <a:r>
              <a:rPr lang="en-US" dirty="0" smtClean="0">
                <a:solidFill>
                  <a:srgbClr val="FF0000"/>
                </a:solidFill>
                <a:effectLst>
                  <a:glow rad="101600">
                    <a:schemeClr val="accent3">
                      <a:satMod val="175000"/>
                      <a:alpha val="40000"/>
                    </a:schemeClr>
                  </a:glow>
                </a:effectLst>
              </a:rPr>
              <a:t> } (2</a:t>
            </a:r>
            <a:r>
              <a:rPr lang="en-US" b="1" dirty="0" smtClean="0">
                <a:solidFill>
                  <a:srgbClr val="FF0000"/>
                </a:solidFill>
                <a:effectLst>
                  <a:glow rad="101600">
                    <a:schemeClr val="accent3">
                      <a:satMod val="175000"/>
                      <a:alpha val="40000"/>
                    </a:schemeClr>
                  </a:glow>
                </a:effectLst>
              </a:rPr>
              <a:t>x</a:t>
            </a:r>
            <a:r>
              <a:rPr lang="en-US" baseline="30000" dirty="0" smtClean="0">
                <a:solidFill>
                  <a:srgbClr val="FF0000"/>
                </a:solidFill>
                <a:effectLst>
                  <a:glow rad="101600">
                    <a:schemeClr val="accent3">
                      <a:satMod val="175000"/>
                      <a:alpha val="40000"/>
                    </a:schemeClr>
                  </a:glow>
                </a:effectLst>
              </a:rPr>
              <a:t>*</a:t>
            </a:r>
            <a:r>
              <a:rPr lang="en-US" baseline="-25000" dirty="0" err="1" smtClean="0">
                <a:solidFill>
                  <a:srgbClr val="FF0000"/>
                </a:solidFill>
                <a:effectLst>
                  <a:glow rad="101600">
                    <a:schemeClr val="accent3">
                      <a:satMod val="175000"/>
                      <a:alpha val="40000"/>
                    </a:schemeClr>
                  </a:glow>
                </a:effectLst>
              </a:rPr>
              <a:t>P,i</a:t>
            </a:r>
            <a:r>
              <a:rPr lang="en-US" dirty="0" smtClean="0">
                <a:solidFill>
                  <a:srgbClr val="FF0000"/>
                </a:solidFill>
                <a:effectLst>
                  <a:glow rad="101600">
                    <a:schemeClr val="accent3">
                      <a:satMod val="175000"/>
                      <a:alpha val="40000"/>
                    </a:schemeClr>
                  </a:glow>
                </a:effectLst>
              </a:rPr>
              <a:t> – 1)</a:t>
            </a:r>
            <a:r>
              <a:rPr lang="el-GR" dirty="0" smtClean="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baseline="-25000" dirty="0"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 0, </a:t>
            </a:r>
            <a:r>
              <a:rPr lang="en-US" dirty="0" smtClean="0">
                <a:effectLst>
                  <a:glow rad="101600">
                    <a:schemeClr val="accent3">
                      <a:satMod val="175000"/>
                      <a:alpha val="40000"/>
                    </a:schemeClr>
                  </a:glow>
                </a:effectLst>
              </a:rPr>
              <a:t>where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Q</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P</a:t>
            </a:r>
            <a:endParaRPr lang="en-US" baseline="-25000" dirty="0" smtClean="0">
              <a:solidFill>
                <a:srgbClr val="FF0000"/>
              </a:solidFill>
              <a:effectLst>
                <a:glow rad="101600">
                  <a:schemeClr val="accent3">
                    <a:satMod val="175000"/>
                    <a:alpha val="40000"/>
                  </a:schemeClr>
                </a:glow>
              </a:effectLst>
            </a:endParaRPr>
          </a:p>
          <a:p>
            <a:r>
              <a:rPr lang="en-US" dirty="0" smtClean="0"/>
              <a:t>Then, without solving </a:t>
            </a:r>
            <a:r>
              <a:rPr lang="en-US" dirty="0" smtClean="0">
                <a:solidFill>
                  <a:srgbClr val="FF0000"/>
                </a:solidFill>
              </a:rPr>
              <a:t>Q,</a:t>
            </a:r>
            <a:r>
              <a:rPr lang="en-US" dirty="0" smtClean="0"/>
              <a:t> we can guarantee that the optimal solution of </a:t>
            </a:r>
            <a:r>
              <a:rPr lang="en-US" dirty="0" smtClean="0">
                <a:solidFill>
                  <a:srgbClr val="FF0000"/>
                </a:solidFill>
              </a:rPr>
              <a:t>Q</a:t>
            </a:r>
            <a:r>
              <a:rPr lang="en-US" dirty="0" smtClean="0"/>
              <a:t> is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Q</a:t>
            </a:r>
            <a:r>
              <a:rPr lang="en-US" dirty="0" smtClean="0">
                <a:solidFill>
                  <a:srgbClr val="FF0000"/>
                </a:solidFill>
              </a:rPr>
              <a: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smtClean="0">
                <a:solidFill>
                  <a:srgbClr val="FF0000"/>
                </a:solidFill>
              </a:rPr>
              <a:t> </a:t>
            </a:r>
          </a:p>
          <a:p>
            <a:endParaRPr lang="en-US" dirty="0">
              <a:solidFill>
                <a:srgbClr val="FF0000"/>
              </a:solidFill>
            </a:endParaRPr>
          </a:p>
        </p:txBody>
      </p:sp>
      <p:sp>
        <p:nvSpPr>
          <p:cNvPr id="5" name="TextBox 4"/>
          <p:cNvSpPr txBox="1"/>
          <p:nvPr/>
        </p:nvSpPr>
        <p:spPr>
          <a:xfrm>
            <a:off x="825500" y="11684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0</a:t>
            </a:r>
            <a:endParaRPr lang="en-US" sz="2400" dirty="0">
              <a:solidFill>
                <a:srgbClr val="FF0000"/>
              </a:solidFill>
              <a:latin typeface="Calibri" pitchFamily="34" charset="0"/>
              <a:cs typeface="Andalus" pitchFamily="2" charset="-78"/>
            </a:endParaRPr>
          </a:p>
        </p:txBody>
      </p:sp>
      <p:sp>
        <p:nvSpPr>
          <p:cNvPr id="6" name="TextBox 5"/>
          <p:cNvSpPr txBox="1"/>
          <p:nvPr/>
        </p:nvSpPr>
        <p:spPr>
          <a:xfrm>
            <a:off x="2628900" y="11684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8" name="Right Arrow 7"/>
          <p:cNvSpPr/>
          <p:nvPr/>
        </p:nvSpPr>
        <p:spPr>
          <a:xfrm>
            <a:off x="2101850" y="12838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33900" y="11430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1</a:t>
            </a:r>
            <a:endParaRPr lang="en-US" sz="2400" dirty="0">
              <a:solidFill>
                <a:srgbClr val="FF0000"/>
              </a:solidFill>
              <a:latin typeface="Calibri" pitchFamily="34" charset="0"/>
              <a:cs typeface="Andalus" pitchFamily="2" charset="-78"/>
            </a:endParaRPr>
          </a:p>
        </p:txBody>
      </p:sp>
      <p:sp>
        <p:nvSpPr>
          <p:cNvPr id="10" name="TextBox 9"/>
          <p:cNvSpPr txBox="1"/>
          <p:nvPr/>
        </p:nvSpPr>
        <p:spPr>
          <a:xfrm>
            <a:off x="6337300" y="11430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11" name="Right Arrow 10"/>
          <p:cNvSpPr/>
          <p:nvPr/>
        </p:nvSpPr>
        <p:spPr>
          <a:xfrm>
            <a:off x="5797550" y="12584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4800" y="42225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55</a:t>
            </a:fld>
            <a:endParaRPr lang="en-US" altLang="zh-TW"/>
          </a:p>
        </p:txBody>
      </p:sp>
    </p:spTree>
    <p:extLst>
      <p:ext uri="{BB962C8B-B14F-4D97-AF65-F5344CB8AC3E}">
        <p14:creationId xmlns:p14="http://schemas.microsoft.com/office/powerpoint/2010/main" val="1899098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54550" y="3177232"/>
            <a:ext cx="3511550" cy="83099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50" y="5071765"/>
            <a:ext cx="34925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73600" y="5071765"/>
            <a:ext cx="34925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10x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+18x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+10x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+3.5x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3" name="TextBox 2"/>
          <p:cNvSpPr txBox="1"/>
          <p:nvPr/>
        </p:nvSpPr>
        <p:spPr>
          <a:xfrm>
            <a:off x="4667250" y="3189932"/>
            <a:ext cx="3498850" cy="830997"/>
          </a:xfrm>
          <a:prstGeom prst="rect">
            <a:avLst/>
          </a:prstGeom>
          <a:noFill/>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&lt;10, 18, 10, 3.5&gt;</a:t>
            </a:r>
          </a:p>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a:t>
            </a:r>
            <a:r>
              <a:rPr lang="en-US" sz="2400" dirty="0" smtClean="0">
                <a:solidFill>
                  <a:srgbClr val="FF0000"/>
                </a:solidFill>
                <a:latin typeface="Calibri" pitchFamily="34" charset="0"/>
                <a:cs typeface="Andalus" pitchFamily="2" charset="-78"/>
              </a:rPr>
              <a:t>=         2</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+ 3</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endParaRPr lang="en-US" sz="2400" baseline="-25000" dirty="0">
              <a:solidFill>
                <a:srgbClr val="FF0000"/>
              </a:solidFill>
              <a:latin typeface="Calibri" pitchFamily="34" charset="0"/>
              <a:cs typeface="Andalus" pitchFamily="2" charset="-78"/>
            </a:endParaRPr>
          </a:p>
        </p:txBody>
      </p:sp>
      <p:sp>
        <p:nvSpPr>
          <p:cNvPr id="15" name="Rectangle 14"/>
          <p:cNvSpPr/>
          <p:nvPr/>
        </p:nvSpPr>
        <p:spPr>
          <a:xfrm>
            <a:off x="260350" y="1998365"/>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67250" y="1346641"/>
            <a:ext cx="3492500" cy="142195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0350" y="1998365"/>
            <a:ext cx="2990850" cy="156966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1</a:t>
            </a:r>
          </a:p>
          <a:p>
            <a:endParaRPr lang="en-US" sz="2400" dirty="0">
              <a:latin typeface="Calibri" pitchFamily="34" charset="0"/>
              <a:cs typeface="Andalus" pitchFamily="2" charset="-78"/>
            </a:endParaRPr>
          </a:p>
        </p:txBody>
      </p:sp>
      <p:sp>
        <p:nvSpPr>
          <p:cNvPr id="2" name="Title 1"/>
          <p:cNvSpPr>
            <a:spLocks noGrp="1"/>
          </p:cNvSpPr>
          <p:nvPr>
            <p:ph type="title"/>
          </p:nvPr>
        </p:nvSpPr>
        <p:spPr/>
        <p:txBody>
          <a:bodyPr/>
          <a:lstStyle/>
          <a:p>
            <a:r>
              <a:rPr lang="en-US" dirty="0" smtClean="0"/>
              <a:t>Example II</a:t>
            </a:r>
            <a:endParaRPr lang="en-US" dirty="0"/>
          </a:p>
        </p:txBody>
      </p:sp>
      <p:sp>
        <p:nvSpPr>
          <p:cNvPr id="6" name="TextBox 5"/>
          <p:cNvSpPr txBox="1"/>
          <p:nvPr/>
        </p:nvSpPr>
        <p:spPr>
          <a:xfrm>
            <a:off x="4654550" y="1346641"/>
            <a:ext cx="3371850" cy="1569660"/>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P1=p2</a:t>
            </a:r>
            <a:r>
              <a:rPr lang="en-US" sz="2400" dirty="0" smtClean="0">
                <a:latin typeface="Calibri" pitchFamily="34" charset="0"/>
                <a:cs typeface="Andalus" pitchFamily="2" charset="-78"/>
              </a:rPr>
              <a:t>:    &lt;0, 1, 1, 0&gt;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latin typeface="Calibri" pitchFamily="34" charset="0"/>
                <a:cs typeface="Andalus" pitchFamily="2" charset="-78"/>
              </a:rPr>
              <a:t>:           </a:t>
            </a:r>
            <a:r>
              <a:rPr lang="en-US" sz="2400" dirty="0">
                <a:latin typeface="Calibri" pitchFamily="34" charset="0"/>
                <a:cs typeface="Andalus" pitchFamily="2" charset="-78"/>
              </a:rPr>
              <a:t>&lt;2, </a:t>
            </a:r>
            <a:r>
              <a:rPr lang="en-US" sz="2400" dirty="0" smtClean="0">
                <a:latin typeface="Calibri" pitchFamily="34" charset="0"/>
                <a:cs typeface="Andalus" pitchFamily="2" charset="-78"/>
              </a:rPr>
              <a:t>3, </a:t>
            </a:r>
            <a:r>
              <a:rPr lang="en-US" sz="2400" dirty="0">
                <a:latin typeface="Calibri" pitchFamily="34" charset="0"/>
                <a:cs typeface="Andalus" pitchFamily="2" charset="-78"/>
              </a:rPr>
              <a:t>2,</a:t>
            </a:r>
            <a:r>
              <a:rPr lang="en-US" sz="2400" b="1" dirty="0">
                <a:solidFill>
                  <a:srgbClr val="FF0000"/>
                </a:solidFill>
                <a:latin typeface="Calibri" pitchFamily="34" charset="0"/>
                <a:cs typeface="Andalus" pitchFamily="2" charset="-78"/>
              </a:rPr>
              <a:t> </a:t>
            </a:r>
            <a:r>
              <a:rPr lang="en-US" sz="2400" dirty="0">
                <a:latin typeface="Calibri" pitchFamily="34" charset="0"/>
                <a:cs typeface="Andalus" pitchFamily="2" charset="-78"/>
              </a:rPr>
              <a:t>1&gt;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r>
              <a:rPr lang="en-US" sz="2400" dirty="0" smtClean="0">
                <a:latin typeface="Calibri" pitchFamily="34" charset="0"/>
                <a:cs typeface="Andalus" pitchFamily="2" charset="-78"/>
              </a:rPr>
              <a:t>:           &lt;</a:t>
            </a:r>
            <a:r>
              <a:rPr lang="en-US" sz="2400" dirty="0">
                <a:latin typeface="Calibri" pitchFamily="34" charset="0"/>
                <a:cs typeface="Andalus" pitchFamily="2" charset="-78"/>
              </a:rPr>
              <a:t>2, 4, 2, 0.5&gt;</a:t>
            </a:r>
          </a:p>
          <a:p>
            <a:endParaRPr lang="en-US" sz="2400" dirty="0" smtClean="0">
              <a:latin typeface="Calibri" pitchFamily="34" charset="0"/>
              <a:cs typeface="Andalus" pitchFamily="2" charset="-78"/>
            </a:endParaRPr>
          </a:p>
        </p:txBody>
      </p:sp>
      <p:sp>
        <p:nvSpPr>
          <p:cNvPr id="8" name="TextBox 7"/>
          <p:cNvSpPr txBox="1"/>
          <p:nvPr/>
        </p:nvSpPr>
        <p:spPr>
          <a:xfrm>
            <a:off x="1187450" y="1358899"/>
            <a:ext cx="7175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P1</a:t>
            </a:r>
            <a:endParaRPr lang="en-US" sz="2400" dirty="0">
              <a:solidFill>
                <a:srgbClr val="FF0000"/>
              </a:solidFill>
              <a:latin typeface="Calibri" pitchFamily="34" charset="0"/>
              <a:cs typeface="Andalus" pitchFamily="2" charset="-78"/>
            </a:endParaRPr>
          </a:p>
        </p:txBody>
      </p:sp>
      <p:sp>
        <p:nvSpPr>
          <p:cNvPr id="14" name="Rectangle 13"/>
          <p:cNvSpPr/>
          <p:nvPr/>
        </p:nvSpPr>
        <p:spPr>
          <a:xfrm>
            <a:off x="273050" y="3954165"/>
            <a:ext cx="2978150" cy="1327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050" y="4017665"/>
            <a:ext cx="310515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8" name="TextBox 17"/>
          <p:cNvSpPr txBox="1"/>
          <p:nvPr/>
        </p:nvSpPr>
        <p:spPr>
          <a:xfrm>
            <a:off x="1200150" y="3314699"/>
            <a:ext cx="7048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P2</a:t>
            </a:r>
            <a:endParaRPr lang="en-US" sz="2400" dirty="0">
              <a:solidFill>
                <a:srgbClr val="FF0000"/>
              </a:solidFill>
              <a:latin typeface="Calibri" pitchFamily="34" charset="0"/>
              <a:cs typeface="Andalus" pitchFamily="2" charset="-78"/>
            </a:endParaRPr>
          </a:p>
        </p:txBody>
      </p:sp>
      <p:sp>
        <p:nvSpPr>
          <p:cNvPr id="16" name="TextBox 15"/>
          <p:cNvSpPr txBox="1"/>
          <p:nvPr/>
        </p:nvSpPr>
        <p:spPr>
          <a:xfrm>
            <a:off x="6007100" y="45211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9" name="Rectangle 18"/>
          <p:cNvSpPr/>
          <p:nvPr/>
        </p:nvSpPr>
        <p:spPr>
          <a:xfrm>
            <a:off x="6654800" y="609600"/>
            <a:ext cx="2032000" cy="489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654800" y="637231"/>
            <a:ext cx="2032000" cy="461665"/>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P2</a:t>
            </a:r>
            <a:r>
              <a:rPr lang="en-US" sz="2400" dirty="0" smtClean="0">
                <a:solidFill>
                  <a:srgbClr val="FF0000"/>
                </a:solidFill>
                <a:latin typeface="Calibri" pitchFamily="34" charset="0"/>
                <a:cs typeface="Andalus" pitchFamily="2" charset="-78"/>
              </a:rPr>
              <a:t> =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1" name="Rectangular Callout 20"/>
          <p:cNvSpPr/>
          <p:nvPr/>
        </p:nvSpPr>
        <p:spPr>
          <a:xfrm>
            <a:off x="2743200" y="457200"/>
            <a:ext cx="3492500" cy="825499"/>
          </a:xfrm>
          <a:prstGeom prst="wedgeRectCallout">
            <a:avLst>
              <a:gd name="adj1" fmla="val 61406"/>
              <a:gd name="adj2" fmla="val -600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the P’s </a:t>
            </a:r>
            <a:endParaRPr lang="en-US" dirty="0">
              <a:solidFill>
                <a:schemeClr val="tx1"/>
              </a:solidFill>
              <a:latin typeface="Calibri" pitchFamily="34" charset="0"/>
              <a:cs typeface="Calibri" pitchFamily="34" charset="0"/>
            </a:endParaRPr>
          </a:p>
        </p:txBody>
      </p:sp>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56</a:t>
            </a:fld>
            <a:endParaRPr lang="en-US" altLang="zh-TW"/>
          </a:p>
        </p:txBody>
      </p:sp>
    </p:spTree>
    <p:extLst>
      <p:ext uri="{BB962C8B-B14F-4D97-AF65-F5344CB8AC3E}">
        <p14:creationId xmlns:p14="http://schemas.microsoft.com/office/powerpoint/2010/main" val="3713842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1" grpId="0" animBg="1"/>
      <p:bldP spid="6" grpId="0"/>
      <p:bldP spid="16" grpId="0" animBg="1"/>
      <p:bldP spid="19" grpId="0" animBg="1"/>
      <p:bldP spid="20" grpId="0"/>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smtClean="0"/>
              <a:t>Assume we have seen </a:t>
            </a:r>
            <a:r>
              <a:rPr lang="en-US" dirty="0">
                <a:solidFill>
                  <a:srgbClr val="FF0000"/>
                </a:solidFill>
              </a:rPr>
              <a:t>m</a:t>
            </a:r>
            <a:r>
              <a:rPr lang="en-US" dirty="0"/>
              <a:t> ILP </a:t>
            </a:r>
            <a:r>
              <a:rPr lang="en-US" dirty="0" smtClean="0"/>
              <a:t>problems {</a:t>
            </a:r>
            <a:r>
              <a:rPr lang="en-US" dirty="0" smtClean="0">
                <a:solidFill>
                  <a:srgbClr val="FF0000"/>
                </a:solidFill>
              </a:rPr>
              <a:t>P</a:t>
            </a:r>
            <a:r>
              <a:rPr lang="en-US" baseline="-25000" dirty="0" smtClean="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smtClean="0"/>
              <a:t>s.t.</a:t>
            </a:r>
            <a:r>
              <a:rPr lang="en-US" dirty="0" smtClean="0"/>
              <a:t>  </a:t>
            </a:r>
          </a:p>
          <a:p>
            <a:pPr lvl="1"/>
            <a:r>
              <a:rPr lang="en-US" dirty="0" smtClean="0"/>
              <a:t>All are in </a:t>
            </a:r>
            <a:r>
              <a:rPr lang="en-US" dirty="0"/>
              <a:t>the same equivalence </a:t>
            </a:r>
            <a:r>
              <a:rPr lang="en-US" dirty="0" smtClean="0"/>
              <a:t>class </a:t>
            </a:r>
          </a:p>
          <a:p>
            <a:pPr lvl="1"/>
            <a:r>
              <a:rPr lang="en-US" dirty="0" smtClean="0"/>
              <a:t>All have the </a:t>
            </a:r>
            <a:r>
              <a:rPr lang="en-US" dirty="0"/>
              <a:t>same optimal solution</a:t>
            </a:r>
          </a:p>
          <a:p>
            <a:r>
              <a:rPr lang="en-US" dirty="0" smtClean="0"/>
              <a:t>Let ILP </a:t>
            </a:r>
            <a:r>
              <a:rPr lang="en-US" dirty="0">
                <a:solidFill>
                  <a:srgbClr val="FF0000"/>
                </a:solidFill>
              </a:rPr>
              <a:t>Q</a:t>
            </a:r>
            <a:r>
              <a:rPr lang="en-US" dirty="0"/>
              <a:t> </a:t>
            </a:r>
            <a:r>
              <a:rPr lang="en-US" dirty="0" smtClean="0"/>
              <a:t>be a new problem </a:t>
            </a:r>
            <a:r>
              <a:rPr lang="en-US" dirty="0" err="1" smtClean="0"/>
              <a:t>s.t.</a:t>
            </a:r>
            <a:r>
              <a:rPr lang="en-US" dirty="0" smtClean="0"/>
              <a:t> </a:t>
            </a:r>
          </a:p>
          <a:p>
            <a:pPr lvl="1"/>
            <a:r>
              <a:rPr lang="en-US" dirty="0" smtClean="0">
                <a:solidFill>
                  <a:srgbClr val="FF0000"/>
                </a:solidFill>
                <a:effectLst>
                  <a:glow rad="101600">
                    <a:schemeClr val="accent3">
                      <a:satMod val="175000"/>
                      <a:alpha val="40000"/>
                    </a:schemeClr>
                  </a:glow>
                </a:effectLst>
              </a:rPr>
              <a:t>Q</a:t>
            </a:r>
            <a:r>
              <a:rPr lang="en-US" dirty="0" smtClean="0">
                <a:effectLst>
                  <a:glow rad="101600">
                    <a:schemeClr val="accent3">
                      <a:satMod val="175000"/>
                      <a:alpha val="40000"/>
                    </a:schemeClr>
                  </a:glow>
                </a:effectLst>
              </a:rPr>
              <a:t> is in </a:t>
            </a:r>
            <a:r>
              <a:rPr lang="en-US" dirty="0">
                <a:effectLst>
                  <a:glow rad="101600">
                    <a:schemeClr val="accent3">
                      <a:satMod val="175000"/>
                      <a:alpha val="40000"/>
                    </a:schemeClr>
                  </a:glow>
                </a:effectLst>
              </a:rPr>
              <a:t>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457200" y="365760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57</a:t>
            </a:fld>
            <a:endParaRPr lang="en-US" altLang="zh-TW"/>
          </a:p>
        </p:txBody>
      </p:sp>
    </p:spTree>
    <p:extLst>
      <p:ext uri="{BB962C8B-B14F-4D97-AF65-F5344CB8AC3E}">
        <p14:creationId xmlns:p14="http://schemas.microsoft.com/office/powerpoint/2010/main" val="1300778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820898" y="1383788"/>
            <a:ext cx="4823053" cy="40021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Freeform 63"/>
          <p:cNvSpPr/>
          <p:nvPr/>
        </p:nvSpPr>
        <p:spPr>
          <a:xfrm>
            <a:off x="3829050" y="1419594"/>
            <a:ext cx="3244850" cy="2698759"/>
          </a:xfrm>
          <a:custGeom>
            <a:avLst/>
            <a:gdLst>
              <a:gd name="connsiteX0" fmla="*/ 0 w 3244850"/>
              <a:gd name="connsiteY0" fmla="*/ 0 h 2705100"/>
              <a:gd name="connsiteX1" fmla="*/ 1758950 w 3244850"/>
              <a:gd name="connsiteY1" fmla="*/ 2705100 h 2705100"/>
              <a:gd name="connsiteX2" fmla="*/ 3244850 w 3244850"/>
              <a:gd name="connsiteY2" fmla="*/ 0 h 2705100"/>
              <a:gd name="connsiteX3" fmla="*/ 0 w 3244850"/>
              <a:gd name="connsiteY3" fmla="*/ 0 h 2705100"/>
            </a:gdLst>
            <a:ahLst/>
            <a:cxnLst>
              <a:cxn ang="0">
                <a:pos x="connsiteX0" y="connsiteY0"/>
              </a:cxn>
              <a:cxn ang="0">
                <a:pos x="connsiteX1" y="connsiteY1"/>
              </a:cxn>
              <a:cxn ang="0">
                <a:pos x="connsiteX2" y="connsiteY2"/>
              </a:cxn>
              <a:cxn ang="0">
                <a:pos x="connsiteX3" y="connsiteY3"/>
              </a:cxn>
            </a:cxnLst>
            <a:rect l="l" t="t" r="r" b="b"/>
            <a:pathLst>
              <a:path w="3244850" h="2705100">
                <a:moveTo>
                  <a:pt x="0" y="0"/>
                </a:moveTo>
                <a:lnTo>
                  <a:pt x="1758950" y="2705100"/>
                </a:lnTo>
                <a:lnTo>
                  <a:pt x="3244850" y="0"/>
                </a:lnTo>
                <a:lnTo>
                  <a:pt x="0" y="0"/>
                </a:lnTo>
                <a:close/>
              </a:path>
            </a:pathLst>
          </a:custGeom>
          <a:gradFill>
            <a:gsLst>
              <a:gs pos="0">
                <a:schemeClr val="accent1">
                  <a:tint val="100000"/>
                  <a:shade val="100000"/>
                  <a:satMod val="13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a:off x="4124960" y="1791714"/>
            <a:ext cx="4297680" cy="3159760"/>
          </a:xfrm>
          <a:custGeom>
            <a:avLst/>
            <a:gdLst>
              <a:gd name="connsiteX0" fmla="*/ 985520 w 4297680"/>
              <a:gd name="connsiteY0" fmla="*/ 0 h 3159760"/>
              <a:gd name="connsiteX1" fmla="*/ 0 w 4297680"/>
              <a:gd name="connsiteY1" fmla="*/ 2428240 h 3159760"/>
              <a:gd name="connsiteX2" fmla="*/ 2367280 w 4297680"/>
              <a:gd name="connsiteY2" fmla="*/ 3159760 h 3159760"/>
              <a:gd name="connsiteX3" fmla="*/ 4297680 w 4297680"/>
              <a:gd name="connsiteY3" fmla="*/ 1950720 h 3159760"/>
              <a:gd name="connsiteX4" fmla="*/ 4257040 w 4297680"/>
              <a:gd name="connsiteY4" fmla="*/ 731520 h 3159760"/>
              <a:gd name="connsiteX5" fmla="*/ 1056640 w 4297680"/>
              <a:gd name="connsiteY5" fmla="*/ 0 h 3159760"/>
              <a:gd name="connsiteX6" fmla="*/ 985520 w 4297680"/>
              <a:gd name="connsiteY6" fmla="*/ 0 h 31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680" h="3159760">
                <a:moveTo>
                  <a:pt x="985520" y="0"/>
                </a:moveTo>
                <a:lnTo>
                  <a:pt x="0" y="2428240"/>
                </a:lnTo>
                <a:lnTo>
                  <a:pt x="2367280" y="3159760"/>
                </a:lnTo>
                <a:lnTo>
                  <a:pt x="4297680" y="1950720"/>
                </a:lnTo>
                <a:lnTo>
                  <a:pt x="4257040" y="731520"/>
                </a:lnTo>
                <a:lnTo>
                  <a:pt x="1056640" y="0"/>
                </a:lnTo>
                <a:lnTo>
                  <a:pt x="985520" y="0"/>
                </a:ln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3" name="Group 82"/>
          <p:cNvGrpSpPr/>
          <p:nvPr/>
        </p:nvGrpSpPr>
        <p:grpSpPr>
          <a:xfrm>
            <a:off x="4836697" y="3177016"/>
            <a:ext cx="759713" cy="939633"/>
            <a:chOff x="4836697" y="4341862"/>
            <a:chExt cx="759713" cy="939633"/>
          </a:xfrm>
        </p:grpSpPr>
        <p:cxnSp>
          <p:nvCxnSpPr>
            <p:cNvPr id="12" name="Straight Arrow Connector 11"/>
            <p:cNvCxnSpPr/>
            <p:nvPr/>
          </p:nvCxnSpPr>
          <p:spPr>
            <a:xfrm flipH="1" flipV="1">
              <a:off x="4976226" y="4341862"/>
              <a:ext cx="620184" cy="939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4836697" y="4581449"/>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P1</a:t>
              </a:r>
              <a:endParaRPr lang="en-US" sz="2400" dirty="0"/>
            </a:p>
          </p:txBody>
        </p:sp>
      </p:grpSp>
      <p:grpSp>
        <p:nvGrpSpPr>
          <p:cNvPr id="84" name="Group 83"/>
          <p:cNvGrpSpPr/>
          <p:nvPr/>
        </p:nvGrpSpPr>
        <p:grpSpPr>
          <a:xfrm>
            <a:off x="5596409" y="2409067"/>
            <a:ext cx="1191998" cy="1707582"/>
            <a:chOff x="5596409" y="3573913"/>
            <a:chExt cx="1191998" cy="1707582"/>
          </a:xfrm>
        </p:grpSpPr>
        <p:cxnSp>
          <p:nvCxnSpPr>
            <p:cNvPr id="20" name="Straight Arrow Connector 19"/>
            <p:cNvCxnSpPr/>
            <p:nvPr/>
          </p:nvCxnSpPr>
          <p:spPr>
            <a:xfrm flipV="1">
              <a:off x="5596409" y="3573913"/>
              <a:ext cx="930273" cy="17075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264956" y="4119784"/>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P2</a:t>
              </a:r>
              <a:endParaRPr lang="en-US" sz="2400" dirty="0"/>
            </a:p>
          </p:txBody>
        </p:sp>
      </p:grpSp>
      <p:sp>
        <p:nvSpPr>
          <p:cNvPr id="33" name="Oval 32"/>
          <p:cNvSpPr/>
          <p:nvPr/>
        </p:nvSpPr>
        <p:spPr>
          <a:xfrm flipV="1">
            <a:off x="5083698" y="1733827"/>
            <a:ext cx="103378" cy="1033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2" name="Group 81"/>
          <p:cNvGrpSpPr/>
          <p:nvPr/>
        </p:nvGrpSpPr>
        <p:grpSpPr>
          <a:xfrm>
            <a:off x="5171937" y="1512304"/>
            <a:ext cx="3333423" cy="369332"/>
            <a:chOff x="5171937" y="2677150"/>
            <a:chExt cx="3333423" cy="369332"/>
          </a:xfrm>
        </p:grpSpPr>
        <p:sp>
          <p:nvSpPr>
            <p:cNvPr id="34" name="TextBox 33"/>
            <p:cNvSpPr txBox="1"/>
            <p:nvPr/>
          </p:nvSpPr>
          <p:spPr>
            <a:xfrm>
              <a:off x="7058268" y="2677150"/>
              <a:ext cx="1447092" cy="369332"/>
            </a:xfrm>
            <a:prstGeom prst="rect">
              <a:avLst/>
            </a:prstGeom>
            <a:noFill/>
          </p:spPr>
          <p:txBody>
            <a:bodyPr wrap="square" rtlCol="0">
              <a:spAutoFit/>
            </a:bodyPr>
            <a:lstStyle/>
            <a:p>
              <a:r>
                <a:rPr lang="en-US" dirty="0" smtClean="0"/>
                <a:t>Solution x*</a:t>
              </a:r>
              <a:endParaRPr lang="en-US" dirty="0"/>
            </a:p>
          </p:txBody>
        </p:sp>
        <p:cxnSp>
          <p:nvCxnSpPr>
            <p:cNvPr id="36" name="Straight Arrow Connector 35"/>
            <p:cNvCxnSpPr>
              <a:stCxn id="34" idx="1"/>
              <a:endCxn id="33" idx="5"/>
            </p:cNvCxnSpPr>
            <p:nvPr/>
          </p:nvCxnSpPr>
          <p:spPr>
            <a:xfrm flipH="1" flipV="1">
              <a:off x="5171937" y="2849800"/>
              <a:ext cx="1886331" cy="12016"/>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81" name="Group 80"/>
          <p:cNvGrpSpPr/>
          <p:nvPr/>
        </p:nvGrpSpPr>
        <p:grpSpPr>
          <a:xfrm>
            <a:off x="3810000" y="4373810"/>
            <a:ext cx="1664895" cy="807790"/>
            <a:chOff x="3931515" y="5700539"/>
            <a:chExt cx="1664895" cy="807790"/>
          </a:xfrm>
        </p:grpSpPr>
        <p:sp>
          <p:nvSpPr>
            <p:cNvPr id="32" name="TextBox 31"/>
            <p:cNvSpPr txBox="1"/>
            <p:nvPr/>
          </p:nvSpPr>
          <p:spPr>
            <a:xfrm>
              <a:off x="3931515" y="6138997"/>
              <a:ext cx="1664895" cy="369332"/>
            </a:xfrm>
            <a:prstGeom prst="rect">
              <a:avLst/>
            </a:prstGeom>
            <a:noFill/>
          </p:spPr>
          <p:txBody>
            <a:bodyPr wrap="square" rtlCol="0">
              <a:spAutoFit/>
            </a:bodyPr>
            <a:lstStyle/>
            <a:p>
              <a:r>
                <a:rPr lang="en-US" dirty="0" smtClean="0"/>
                <a:t>Feasible region</a:t>
              </a:r>
              <a:endParaRPr lang="en-US" dirty="0"/>
            </a:p>
          </p:txBody>
        </p:sp>
        <p:cxnSp>
          <p:nvCxnSpPr>
            <p:cNvPr id="40" name="Straight Arrow Connector 39"/>
            <p:cNvCxnSpPr>
              <a:stCxn id="32" idx="0"/>
            </p:cNvCxnSpPr>
            <p:nvPr/>
          </p:nvCxnSpPr>
          <p:spPr>
            <a:xfrm flipV="1">
              <a:off x="4763963" y="5700539"/>
              <a:ext cx="423113" cy="438458"/>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99" name="Group 98"/>
          <p:cNvGrpSpPr/>
          <p:nvPr/>
        </p:nvGrpSpPr>
        <p:grpSpPr>
          <a:xfrm>
            <a:off x="5360148" y="1002788"/>
            <a:ext cx="664732" cy="3115565"/>
            <a:chOff x="5360148" y="2167634"/>
            <a:chExt cx="664732" cy="3115565"/>
          </a:xfrm>
        </p:grpSpPr>
        <p:cxnSp>
          <p:nvCxnSpPr>
            <p:cNvPr id="70" name="Straight Arrow Connector 69"/>
            <p:cNvCxnSpPr>
              <a:stCxn id="64" idx="1"/>
            </p:cNvCxnSpPr>
            <p:nvPr/>
          </p:nvCxnSpPr>
          <p:spPr>
            <a:xfrm flipH="1" flipV="1">
              <a:off x="5360148" y="3416603"/>
              <a:ext cx="227852" cy="701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V="1">
              <a:off x="5596410" y="3573914"/>
              <a:ext cx="428470" cy="17092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64" idx="1"/>
            </p:cNvCxnSpPr>
            <p:nvPr/>
          </p:nvCxnSpPr>
          <p:spPr>
            <a:xfrm flipV="1">
              <a:off x="5588000" y="2167634"/>
              <a:ext cx="8410" cy="1950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273050" y="2409069"/>
            <a:ext cx="5609055" cy="2669528"/>
            <a:chOff x="273050" y="3573915"/>
            <a:chExt cx="5609055" cy="2669528"/>
          </a:xfrm>
        </p:grpSpPr>
        <p:sp>
          <p:nvSpPr>
            <p:cNvPr id="85" name="TextBox 84"/>
            <p:cNvSpPr txBox="1"/>
            <p:nvPr/>
          </p:nvSpPr>
          <p:spPr>
            <a:xfrm>
              <a:off x="273050" y="5043114"/>
              <a:ext cx="2780632" cy="1200329"/>
            </a:xfrm>
            <a:prstGeom prst="rect">
              <a:avLst/>
            </a:prstGeom>
            <a:noFill/>
            <a:ln>
              <a:solidFill>
                <a:schemeClr val="tx1"/>
              </a:solidFill>
            </a:ln>
          </p:spPr>
          <p:txBody>
            <a:bodyPr wrap="square" rtlCol="0">
              <a:spAutoFit/>
            </a:bodyPr>
            <a:lstStyle/>
            <a:p>
              <a:r>
                <a:rPr lang="en-US" dirty="0" smtClean="0">
                  <a:latin typeface="Calibri" pitchFamily="34" charset="0"/>
                  <a:cs typeface="Calibri" pitchFamily="34" charset="0"/>
                </a:rPr>
                <a:t>ILPs corresponding to all these objective vectors will share the same </a:t>
              </a:r>
              <a:r>
                <a:rPr lang="en-US" dirty="0" err="1" smtClean="0">
                  <a:latin typeface="Calibri" pitchFamily="34" charset="0"/>
                  <a:cs typeface="Calibri" pitchFamily="34" charset="0"/>
                </a:rPr>
                <a:t>maximizer</a:t>
              </a:r>
              <a:r>
                <a:rPr lang="en-US" dirty="0" smtClean="0">
                  <a:latin typeface="Calibri" pitchFamily="34" charset="0"/>
                  <a:cs typeface="Calibri" pitchFamily="34" charset="0"/>
                </a:rPr>
                <a:t> </a:t>
              </a:r>
              <a:r>
                <a:rPr lang="en-US" i="1" dirty="0" smtClean="0">
                  <a:latin typeface="Calibri" pitchFamily="34" charset="0"/>
                  <a:cs typeface="Calibri" pitchFamily="34" charset="0"/>
                </a:rPr>
                <a:t>for this feasible region</a:t>
              </a:r>
              <a:endParaRPr lang="en-US" i="1" dirty="0">
                <a:latin typeface="Calibri" pitchFamily="34" charset="0"/>
                <a:cs typeface="Calibri" pitchFamily="34" charset="0"/>
              </a:endParaRPr>
            </a:p>
          </p:txBody>
        </p:sp>
        <p:grpSp>
          <p:nvGrpSpPr>
            <p:cNvPr id="95" name="Group 94"/>
            <p:cNvGrpSpPr/>
            <p:nvPr/>
          </p:nvGrpSpPr>
          <p:grpSpPr>
            <a:xfrm>
              <a:off x="3053682" y="3573915"/>
              <a:ext cx="2828423" cy="2069364"/>
              <a:chOff x="3053682" y="3573915"/>
              <a:chExt cx="2828423" cy="2069364"/>
            </a:xfrm>
          </p:grpSpPr>
          <p:cxnSp>
            <p:nvCxnSpPr>
              <p:cNvPr id="87" name="Straight Arrow Connector 86"/>
              <p:cNvCxnSpPr>
                <a:stCxn id="85" idx="3"/>
              </p:cNvCxnSpPr>
              <p:nvPr/>
            </p:nvCxnSpPr>
            <p:spPr>
              <a:xfrm flipV="1">
                <a:off x="3053682" y="4852737"/>
                <a:ext cx="2427371" cy="790542"/>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a:stCxn id="85" idx="3"/>
              </p:cNvCxnSpPr>
              <p:nvPr/>
            </p:nvCxnSpPr>
            <p:spPr>
              <a:xfrm flipV="1">
                <a:off x="3053682" y="3573915"/>
                <a:ext cx="2534318" cy="206936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a:stCxn id="85" idx="3"/>
              </p:cNvCxnSpPr>
              <p:nvPr/>
            </p:nvCxnSpPr>
            <p:spPr>
              <a:xfrm flipV="1">
                <a:off x="3053682" y="4119785"/>
                <a:ext cx="2828423" cy="152349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grpSp>
        <p:nvGrpSpPr>
          <p:cNvPr id="101" name="Group 100"/>
          <p:cNvGrpSpPr/>
          <p:nvPr/>
        </p:nvGrpSpPr>
        <p:grpSpPr>
          <a:xfrm>
            <a:off x="273050" y="2694617"/>
            <a:ext cx="4381500" cy="1756232"/>
            <a:chOff x="273050" y="3783263"/>
            <a:chExt cx="4381500" cy="1756232"/>
          </a:xfrm>
        </p:grpSpPr>
        <p:sp>
          <p:nvSpPr>
            <p:cNvPr id="96" name="TextBox 95"/>
            <p:cNvSpPr txBox="1"/>
            <p:nvPr/>
          </p:nvSpPr>
          <p:spPr>
            <a:xfrm>
              <a:off x="273050" y="4893164"/>
              <a:ext cx="2780632" cy="646331"/>
            </a:xfrm>
            <a:prstGeom prst="rect">
              <a:avLst/>
            </a:prstGeom>
            <a:noFill/>
            <a:ln>
              <a:solidFill>
                <a:schemeClr val="tx1"/>
              </a:solidFill>
            </a:ln>
          </p:spPr>
          <p:txBody>
            <a:bodyPr wrap="square" rtlCol="0">
              <a:spAutoFit/>
            </a:bodyPr>
            <a:lstStyle/>
            <a:p>
              <a:r>
                <a:rPr lang="en-US" dirty="0" smtClean="0"/>
                <a:t>All ILPs in the </a:t>
              </a:r>
              <a:r>
                <a:rPr lang="en-US" b="1" i="1" dirty="0" smtClean="0"/>
                <a:t>cone </a:t>
              </a:r>
              <a:r>
                <a:rPr lang="en-US" dirty="0" smtClean="0"/>
                <a:t>will share the </a:t>
              </a:r>
              <a:r>
                <a:rPr lang="en-US" dirty="0" err="1" smtClean="0"/>
                <a:t>maximizer</a:t>
              </a:r>
              <a:endParaRPr lang="en-US" b="1" i="1" dirty="0"/>
            </a:p>
          </p:txBody>
        </p:sp>
        <p:cxnSp>
          <p:nvCxnSpPr>
            <p:cNvPr id="98" name="Straight Arrow Connector 97"/>
            <p:cNvCxnSpPr>
              <a:stCxn id="96" idx="3"/>
            </p:cNvCxnSpPr>
            <p:nvPr/>
          </p:nvCxnSpPr>
          <p:spPr>
            <a:xfrm flipV="1">
              <a:off x="3053682" y="3783263"/>
              <a:ext cx="1600868" cy="1433067"/>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sp>
        <p:nvSpPr>
          <p:cNvPr id="37" name="Title 1"/>
          <p:cNvSpPr txBox="1">
            <a:spLocks/>
          </p:cNvSpPr>
          <p:nvPr/>
        </p:nvSpPr>
        <p:spPr>
          <a:xfrm>
            <a:off x="152400" y="457200"/>
            <a:ext cx="8229600" cy="533400"/>
          </a:xfrm>
          <a:prstGeom prst="rect">
            <a:avLst/>
          </a:prstGeom>
        </p:spPr>
        <p:txBody>
          <a:bodyPr/>
          <a:lst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a:lstStyle>
          <a:p>
            <a:r>
              <a:rPr lang="en-US" dirty="0" smtClean="0">
                <a:solidFill>
                  <a:srgbClr val="FF0000"/>
                </a:solidFill>
              </a:rPr>
              <a:t>Exact Theorem II (Geometric Interpretation)</a:t>
            </a:r>
            <a:endParaRPr lang="en-US" dirty="0">
              <a:solidFill>
                <a:srgbClr val="FF0000"/>
              </a:solidFill>
            </a:endParaRPr>
          </a:p>
        </p:txBody>
      </p:sp>
      <p:sp>
        <p:nvSpPr>
          <p:cNvPr id="2" name="Slide Number Placeholder 1"/>
          <p:cNvSpPr>
            <a:spLocks noGrp="1"/>
          </p:cNvSpPr>
          <p:nvPr>
            <p:ph type="sldNum" sz="quarter" idx="11"/>
          </p:nvPr>
        </p:nvSpPr>
        <p:spPr>
          <a:xfrm>
            <a:off x="7543800" y="5388354"/>
            <a:ext cx="914400" cy="228600"/>
          </a:xfrm>
        </p:spPr>
        <p:txBody>
          <a:bodyPr/>
          <a:lstStyle/>
          <a:p>
            <a:fld id="{0454E2C8-7336-4661-B8CD-ECC70F1401B3}" type="slidenum">
              <a:rPr lang="en-US" smtClean="0"/>
              <a:t>58</a:t>
            </a:fld>
            <a:endParaRPr lang="en-US" dirty="0"/>
          </a:p>
        </p:txBody>
      </p:sp>
    </p:spTree>
    <p:extLst>
      <p:ext uri="{BB962C8B-B14F-4D97-AF65-F5344CB8AC3E}">
        <p14:creationId xmlns:p14="http://schemas.microsoft.com/office/powerpoint/2010/main" val="26123424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00"/>
                                        </p:tgtEl>
                                      </p:cBhvr>
                                    </p:animEffect>
                                    <p:set>
                                      <p:cBhvr>
                                        <p:cTn id="36" dur="1" fill="hold">
                                          <p:stCondLst>
                                            <p:cond delay="499"/>
                                          </p:stCondLst>
                                        </p:cTn>
                                        <p:tgtEl>
                                          <p:spTgt spid="100"/>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dissolve">
                                      <p:cBhvr>
                                        <p:cTn id="39" dur="500"/>
                                        <p:tgtEl>
                                          <p:spTgt spid="6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4" grpId="0" animBg="1"/>
      <p:bldP spid="80" grpId="0" animBg="1"/>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3050" y="3268365"/>
            <a:ext cx="297815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8450" y="4957465"/>
            <a:ext cx="295275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4944765"/>
            <a:ext cx="349250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10x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+18x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+10x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+3.5x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17" name="TextBox 16"/>
          <p:cNvSpPr txBox="1"/>
          <p:nvPr/>
        </p:nvSpPr>
        <p:spPr>
          <a:xfrm>
            <a:off x="273050" y="3242965"/>
            <a:ext cx="310515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2x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+4x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+2x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+0.5x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15" name="Rectangle 14"/>
          <p:cNvSpPr/>
          <p:nvPr/>
        </p:nvSpPr>
        <p:spPr>
          <a:xfrm>
            <a:off x="260350" y="1591965"/>
            <a:ext cx="299085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0350" y="1591965"/>
            <a:ext cx="299085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2x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+3x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+2x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III</a:t>
            </a:r>
            <a:endParaRPr lang="en-US" dirty="0"/>
          </a:p>
        </p:txBody>
      </p:sp>
      <p:sp>
        <p:nvSpPr>
          <p:cNvPr id="8" name="TextBox 7"/>
          <p:cNvSpPr txBox="1"/>
          <p:nvPr/>
        </p:nvSpPr>
        <p:spPr>
          <a:xfrm>
            <a:off x="1187450" y="1104899"/>
            <a:ext cx="7175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FF0000"/>
                </a:solidFill>
                <a:latin typeface="Calibri" pitchFamily="34" charset="0"/>
                <a:cs typeface="Andalus" pitchFamily="2" charset="-78"/>
              </a:rPr>
              <a:t>P1</a:t>
            </a:r>
            <a:endParaRPr lang="en-US" sz="2000" dirty="0">
              <a:solidFill>
                <a:srgbClr val="FF0000"/>
              </a:solidFill>
              <a:latin typeface="Calibri" pitchFamily="34" charset="0"/>
              <a:cs typeface="Andalus" pitchFamily="2" charset="-78"/>
            </a:endParaRPr>
          </a:p>
        </p:txBody>
      </p:sp>
      <p:sp>
        <p:nvSpPr>
          <p:cNvPr id="18" name="TextBox 17"/>
          <p:cNvSpPr txBox="1"/>
          <p:nvPr/>
        </p:nvSpPr>
        <p:spPr>
          <a:xfrm>
            <a:off x="1187450" y="2730499"/>
            <a:ext cx="7048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FF0000"/>
                </a:solidFill>
                <a:latin typeface="Calibri" pitchFamily="34" charset="0"/>
                <a:cs typeface="Andalus" pitchFamily="2" charset="-78"/>
              </a:rPr>
              <a:t>P2</a:t>
            </a:r>
            <a:endParaRPr lang="en-US" sz="2000" dirty="0">
              <a:solidFill>
                <a:srgbClr val="FF0000"/>
              </a:solidFill>
              <a:latin typeface="Calibri" pitchFamily="34" charset="0"/>
              <a:cs typeface="Andalus" pitchFamily="2" charset="-78"/>
            </a:endParaRPr>
          </a:p>
        </p:txBody>
      </p:sp>
      <p:sp>
        <p:nvSpPr>
          <p:cNvPr id="16" name="TextBox 15"/>
          <p:cNvSpPr txBox="1"/>
          <p:nvPr/>
        </p:nvSpPr>
        <p:spPr>
          <a:xfrm>
            <a:off x="1187450" y="4485331"/>
            <a:ext cx="7048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solidFill>
                  <a:srgbClr val="FF0000"/>
                </a:solidFill>
                <a:latin typeface="Calibri" pitchFamily="34" charset="0"/>
                <a:cs typeface="Andalus" pitchFamily="2" charset="-78"/>
              </a:rPr>
              <a:t>Q</a:t>
            </a:r>
          </a:p>
        </p:txBody>
      </p:sp>
      <p:sp>
        <p:nvSpPr>
          <p:cNvPr id="31" name="Rectangle 30"/>
          <p:cNvSpPr/>
          <p:nvPr/>
        </p:nvSpPr>
        <p:spPr>
          <a:xfrm>
            <a:off x="4667250" y="1346641"/>
            <a:ext cx="3041650" cy="75315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654550" y="1346641"/>
            <a:ext cx="3752850" cy="1384995"/>
          </a:xfrm>
          <a:prstGeom prst="rect">
            <a:avLst/>
          </a:prstGeom>
          <a:noFill/>
        </p:spPr>
        <p:txBody>
          <a:bodyPr wrap="square" rtlCol="0">
            <a:spAutoFit/>
          </a:bodyPr>
          <a:lstStyle/>
          <a:p>
            <a:r>
              <a:rPr lang="en-US" sz="2000" b="1" dirty="0" err="1">
                <a:solidFill>
                  <a:srgbClr val="FF0000"/>
                </a:solidFill>
                <a:latin typeface="Calibri" pitchFamily="34" charset="0"/>
                <a:cs typeface="Andalus" pitchFamily="2" charset="-78"/>
              </a:rPr>
              <a:t>c</a:t>
            </a:r>
            <a:r>
              <a:rPr lang="en-US" sz="2000" baseline="-25000" dirty="0" err="1">
                <a:solidFill>
                  <a:srgbClr val="FF0000"/>
                </a:solidFill>
                <a:latin typeface="Calibri" pitchFamily="34" charset="0"/>
                <a:cs typeface="Andalus" pitchFamily="2" charset="-78"/>
              </a:rPr>
              <a:t>Q</a:t>
            </a:r>
            <a:r>
              <a:rPr lang="en-US" sz="2000" dirty="0">
                <a:latin typeface="Calibri" pitchFamily="34" charset="0"/>
                <a:cs typeface="Andalus" pitchFamily="2" charset="-78"/>
              </a:rPr>
              <a:t> </a:t>
            </a:r>
            <a:r>
              <a:rPr lang="en-US" sz="2000" dirty="0">
                <a:solidFill>
                  <a:srgbClr val="FF0000"/>
                </a:solidFill>
                <a:latin typeface="Calibri" pitchFamily="34" charset="0"/>
                <a:cs typeface="Andalus" pitchFamily="2" charset="-78"/>
              </a:rPr>
              <a:t>=         2</a:t>
            </a:r>
            <a:r>
              <a:rPr lang="en-US" sz="2000" b="1" dirty="0">
                <a:solidFill>
                  <a:srgbClr val="FF0000"/>
                </a:solidFill>
                <a:latin typeface="Calibri" pitchFamily="34" charset="0"/>
                <a:cs typeface="Andalus" pitchFamily="2" charset="-78"/>
              </a:rPr>
              <a:t>c</a:t>
            </a:r>
            <a:r>
              <a:rPr lang="en-US" sz="2000" baseline="-25000" dirty="0">
                <a:solidFill>
                  <a:srgbClr val="FF0000"/>
                </a:solidFill>
                <a:latin typeface="Calibri" pitchFamily="34" charset="0"/>
                <a:cs typeface="Andalus" pitchFamily="2" charset="-78"/>
              </a:rPr>
              <a:t>P1</a:t>
            </a:r>
            <a:r>
              <a:rPr lang="en-US" sz="2000" dirty="0">
                <a:solidFill>
                  <a:srgbClr val="FF0000"/>
                </a:solidFill>
                <a:latin typeface="Calibri" pitchFamily="34" charset="0"/>
                <a:cs typeface="Andalus" pitchFamily="2" charset="-78"/>
              </a:rPr>
              <a:t> + 3</a:t>
            </a:r>
            <a:r>
              <a:rPr lang="en-US" sz="2000" b="1" dirty="0">
                <a:solidFill>
                  <a:srgbClr val="FF0000"/>
                </a:solidFill>
                <a:latin typeface="Calibri" pitchFamily="34" charset="0"/>
                <a:cs typeface="Andalus" pitchFamily="2" charset="-78"/>
              </a:rPr>
              <a:t>c</a:t>
            </a:r>
            <a:r>
              <a:rPr lang="en-US" sz="2000" baseline="-25000" dirty="0">
                <a:solidFill>
                  <a:srgbClr val="FF0000"/>
                </a:solidFill>
                <a:latin typeface="Calibri" pitchFamily="34" charset="0"/>
                <a:cs typeface="Andalus" pitchFamily="2" charset="-78"/>
              </a:rPr>
              <a:t>P2</a:t>
            </a:r>
          </a:p>
          <a:p>
            <a:r>
              <a:rPr lang="en-US" sz="2000" b="1" dirty="0" smtClean="0">
                <a:solidFill>
                  <a:srgbClr val="FF0000"/>
                </a:solidFill>
                <a:latin typeface="Calibri" pitchFamily="34" charset="0"/>
                <a:cs typeface="Andalus" pitchFamily="2" charset="-78"/>
              </a:rPr>
              <a:t>x</a:t>
            </a:r>
            <a:r>
              <a:rPr lang="en-US" sz="2000" baseline="30000" dirty="0" smtClean="0">
                <a:solidFill>
                  <a:srgbClr val="FF0000"/>
                </a:solidFill>
                <a:latin typeface="Calibri" pitchFamily="34" charset="0"/>
                <a:cs typeface="Andalus" pitchFamily="2" charset="-78"/>
              </a:rPr>
              <a:t>*</a:t>
            </a:r>
            <a:r>
              <a:rPr lang="en-US" sz="2000" baseline="-25000" dirty="0" smtClean="0">
                <a:solidFill>
                  <a:srgbClr val="FF0000"/>
                </a:solidFill>
                <a:latin typeface="Calibri" pitchFamily="34" charset="0"/>
                <a:cs typeface="Andalus" pitchFamily="2" charset="-78"/>
              </a:rPr>
              <a:t>P1</a:t>
            </a:r>
            <a:r>
              <a:rPr lang="en-US" sz="2000" dirty="0">
                <a:solidFill>
                  <a:srgbClr val="FF0000"/>
                </a:solidFill>
                <a:latin typeface="Calibri" pitchFamily="34" charset="0"/>
                <a:cs typeface="Andalus" pitchFamily="2" charset="-78"/>
              </a:rPr>
              <a:t>= </a:t>
            </a:r>
            <a:r>
              <a:rPr lang="en-US" sz="2000" b="1" dirty="0">
                <a:solidFill>
                  <a:srgbClr val="FF0000"/>
                </a:solidFill>
                <a:latin typeface="Calibri" pitchFamily="34" charset="0"/>
                <a:cs typeface="Andalus" pitchFamily="2" charset="-78"/>
              </a:rPr>
              <a:t>x</a:t>
            </a:r>
            <a:r>
              <a:rPr lang="en-US" sz="2000" baseline="30000" dirty="0">
                <a:solidFill>
                  <a:srgbClr val="FF0000"/>
                </a:solidFill>
                <a:latin typeface="Calibri" pitchFamily="34" charset="0"/>
                <a:cs typeface="Andalus" pitchFamily="2" charset="-78"/>
              </a:rPr>
              <a:t>*</a:t>
            </a:r>
            <a:r>
              <a:rPr lang="en-US" sz="2000" baseline="-25000" dirty="0">
                <a:solidFill>
                  <a:srgbClr val="FF0000"/>
                </a:solidFill>
                <a:latin typeface="Calibri" pitchFamily="34" charset="0"/>
                <a:cs typeface="Andalus" pitchFamily="2" charset="-78"/>
              </a:rPr>
              <a:t>P2</a:t>
            </a:r>
            <a:r>
              <a:rPr lang="en-US" sz="2000" dirty="0">
                <a:solidFill>
                  <a:srgbClr val="FF0000"/>
                </a:solidFill>
                <a:latin typeface="Calibri" pitchFamily="34" charset="0"/>
                <a:cs typeface="Andalus" pitchFamily="2" charset="-78"/>
              </a:rPr>
              <a:t> = </a:t>
            </a:r>
            <a:r>
              <a:rPr lang="en-US" sz="2000" b="1" dirty="0">
                <a:solidFill>
                  <a:srgbClr val="FF0000"/>
                </a:solidFill>
                <a:latin typeface="Calibri" pitchFamily="34" charset="0"/>
                <a:cs typeface="Andalus" pitchFamily="2" charset="-78"/>
              </a:rPr>
              <a:t>x</a:t>
            </a:r>
            <a:r>
              <a:rPr lang="en-US" sz="2000" baseline="30000" dirty="0">
                <a:solidFill>
                  <a:srgbClr val="FF0000"/>
                </a:solidFill>
                <a:latin typeface="Calibri" pitchFamily="34" charset="0"/>
                <a:cs typeface="Andalus" pitchFamily="2" charset="-78"/>
              </a:rPr>
              <a:t>*</a:t>
            </a:r>
            <a:r>
              <a:rPr lang="en-US" sz="2000" baseline="-25000" dirty="0">
                <a:solidFill>
                  <a:srgbClr val="FF0000"/>
                </a:solidFill>
                <a:latin typeface="Calibri" pitchFamily="34" charset="0"/>
                <a:cs typeface="Andalus" pitchFamily="2" charset="-78"/>
              </a:rPr>
              <a:t>Q</a:t>
            </a:r>
          </a:p>
          <a:p>
            <a:endParaRPr lang="en-US" sz="2000" dirty="0">
              <a:latin typeface="Calibri" pitchFamily="34" charset="0"/>
              <a:cs typeface="Andalus" pitchFamily="2" charset="-78"/>
            </a:endParaRPr>
          </a:p>
          <a:p>
            <a:endParaRPr lang="en-US" sz="2400" dirty="0" smtClean="0">
              <a:latin typeface="Calibri" pitchFamily="34" charset="0"/>
              <a:cs typeface="Andalus" pitchFamily="2" charset="-78"/>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59</a:t>
            </a:fld>
            <a:endParaRPr lang="en-US" altLang="zh-TW"/>
          </a:p>
        </p:txBody>
      </p:sp>
    </p:spTree>
    <p:extLst>
      <p:ext uri="{BB962C8B-B14F-4D97-AF65-F5344CB8AC3E}">
        <p14:creationId xmlns:p14="http://schemas.microsoft.com/office/powerpoint/2010/main" val="286986534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458200" cy="5181600"/>
          </a:xfrm>
        </p:spPr>
        <p:txBody>
          <a:bodyPr/>
          <a:lstStyle/>
          <a:p>
            <a:pPr eaLnBrk="1" hangingPunct="1">
              <a:lnSpc>
                <a:spcPct val="90000"/>
              </a:lnSpc>
            </a:pPr>
            <a:r>
              <a:rPr lang="en-US" dirty="0" smtClean="0">
                <a:solidFill>
                  <a:srgbClr val="FF0000"/>
                </a:solidFill>
              </a:rPr>
              <a:t>Background: </a:t>
            </a:r>
            <a:r>
              <a:rPr lang="en-US" dirty="0" smtClean="0"/>
              <a:t>NL Structure with Constrained Conditional Models</a:t>
            </a:r>
          </a:p>
          <a:p>
            <a:pPr lvl="1" eaLnBrk="1" hangingPunct="1">
              <a:lnSpc>
                <a:spcPct val="90000"/>
              </a:lnSpc>
            </a:pPr>
            <a:r>
              <a:rPr lang="en-US" dirty="0" smtClean="0"/>
              <a:t>Global Inference with expressive structural constraints in NLP</a:t>
            </a:r>
          </a:p>
          <a:p>
            <a:pPr eaLnBrk="1" hangingPunct="1">
              <a:lnSpc>
                <a:spcPct val="90000"/>
              </a:lnSpc>
            </a:pPr>
            <a:endParaRPr lang="en-US" dirty="0" smtClean="0"/>
          </a:p>
          <a:p>
            <a:pPr eaLnBrk="1" hangingPunct="1">
              <a:lnSpc>
                <a:spcPct val="90000"/>
              </a:lnSpc>
            </a:pPr>
            <a:r>
              <a:rPr lang="en-US" dirty="0" smtClean="0"/>
              <a:t>Constraints Driven Learning </a:t>
            </a:r>
          </a:p>
          <a:p>
            <a:pPr lvl="1" eaLnBrk="1" hangingPunct="1">
              <a:lnSpc>
                <a:spcPct val="90000"/>
              </a:lnSpc>
            </a:pPr>
            <a:r>
              <a:rPr lang="en-US" dirty="0" smtClean="0"/>
              <a:t>Training Paradigms for latent structure </a:t>
            </a:r>
          </a:p>
          <a:p>
            <a:pPr lvl="1" eaLnBrk="1" hangingPunct="1">
              <a:lnSpc>
                <a:spcPct val="90000"/>
              </a:lnSpc>
            </a:pPr>
            <a:r>
              <a:rPr lang="en-US" dirty="0" smtClean="0"/>
              <a:t>Constraints Driven Learning (CoDL)</a:t>
            </a:r>
          </a:p>
          <a:p>
            <a:pPr lvl="1" eaLnBrk="1" hangingPunct="1">
              <a:lnSpc>
                <a:spcPct val="90000"/>
              </a:lnSpc>
            </a:pPr>
            <a:r>
              <a:rPr lang="en-US" dirty="0" smtClean="0"/>
              <a:t>Unified (Constrained) Expectation Maximization</a:t>
            </a:r>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ILP Inference</a:t>
            </a:r>
          </a:p>
          <a:p>
            <a:pPr lvl="1" eaLnBrk="1" hangingPunct="1">
              <a:lnSpc>
                <a:spcPct val="90000"/>
              </a:lnSpc>
            </a:pPr>
            <a:r>
              <a:rPr lang="en-US" dirty="0" smtClean="0"/>
              <a:t>Exploiting Previous Inference Results</a:t>
            </a:r>
          </a:p>
        </p:txBody>
      </p:sp>
      <p:sp>
        <p:nvSpPr>
          <p:cNvPr id="2" name="Slide Number Placeholder 1"/>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6</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333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654550" y="2861187"/>
            <a:ext cx="3054350" cy="132343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667250" y="2861187"/>
            <a:ext cx="3041650" cy="1323439"/>
          </a:xfrm>
          <a:prstGeom prst="rect">
            <a:avLst/>
          </a:prstGeom>
          <a:noFill/>
        </p:spPr>
        <p:txBody>
          <a:bodyPr wrap="square" rtlCol="0">
            <a:spAutoFit/>
          </a:bodyPr>
          <a:lstStyle/>
          <a:p>
            <a:r>
              <a:rPr lang="en-US" sz="2000" b="1" dirty="0" err="1" smtClean="0">
                <a:solidFill>
                  <a:srgbClr val="FF0000"/>
                </a:solidFill>
                <a:latin typeface="Calibri" pitchFamily="34" charset="0"/>
                <a:cs typeface="Andalus" pitchFamily="2" charset="-78"/>
              </a:rPr>
              <a:t>c</a:t>
            </a:r>
            <a:r>
              <a:rPr lang="en-US" sz="2000" baseline="-25000" dirty="0" err="1" smtClean="0">
                <a:solidFill>
                  <a:srgbClr val="FF0000"/>
                </a:solidFill>
                <a:latin typeface="Calibri" pitchFamily="34" charset="0"/>
                <a:cs typeface="Andalus" pitchFamily="2" charset="-78"/>
              </a:rPr>
              <a:t>Q</a:t>
            </a:r>
            <a:r>
              <a:rPr lang="en-US" sz="2000" baseline="-25000" dirty="0" smtClean="0">
                <a:solidFill>
                  <a:srgbClr val="FF0000"/>
                </a:solidFill>
                <a:latin typeface="Calibri" pitchFamily="34" charset="0"/>
                <a:cs typeface="Andalus" pitchFamily="2" charset="-78"/>
              </a:rPr>
              <a:t>’</a:t>
            </a:r>
            <a:r>
              <a:rPr lang="en-US" sz="2000" dirty="0">
                <a:latin typeface="Calibri" pitchFamily="34" charset="0"/>
                <a:cs typeface="Andalus" pitchFamily="2" charset="-78"/>
              </a:rPr>
              <a:t>= </a:t>
            </a:r>
            <a:r>
              <a:rPr lang="en-US" sz="2000" dirty="0" smtClean="0">
                <a:latin typeface="Calibri" pitchFamily="34" charset="0"/>
                <a:cs typeface="Andalus" pitchFamily="2" charset="-78"/>
              </a:rPr>
              <a:t>      &lt; </a:t>
            </a:r>
            <a:r>
              <a:rPr lang="en-US" sz="2000" dirty="0" smtClean="0">
                <a:solidFill>
                  <a:srgbClr val="FF0000"/>
                </a:solidFill>
                <a:latin typeface="Calibri" pitchFamily="34" charset="0"/>
                <a:cs typeface="Andalus" pitchFamily="2" charset="-78"/>
              </a:rPr>
              <a:t>9</a:t>
            </a:r>
            <a:r>
              <a:rPr lang="en-US" sz="2000" dirty="0">
                <a:latin typeface="Calibri" pitchFamily="34" charset="0"/>
                <a:cs typeface="Andalus" pitchFamily="2" charset="-78"/>
              </a:rPr>
              <a:t>,  </a:t>
            </a:r>
            <a:r>
              <a:rPr lang="en-US" sz="2000" dirty="0">
                <a:solidFill>
                  <a:srgbClr val="00B050"/>
                </a:solidFill>
                <a:latin typeface="Calibri" pitchFamily="34" charset="0"/>
                <a:cs typeface="Andalus" pitchFamily="2" charset="-78"/>
              </a:rPr>
              <a:t>19</a:t>
            </a:r>
            <a:r>
              <a:rPr lang="en-US" sz="2000" dirty="0">
                <a:latin typeface="Calibri" pitchFamily="34" charset="0"/>
                <a:cs typeface="Andalus" pitchFamily="2" charset="-78"/>
              </a:rPr>
              <a:t>, </a:t>
            </a:r>
            <a:r>
              <a:rPr lang="en-US" sz="2000" dirty="0">
                <a:solidFill>
                  <a:srgbClr val="00B050"/>
                </a:solidFill>
                <a:latin typeface="Calibri" pitchFamily="34" charset="0"/>
                <a:cs typeface="Andalus" pitchFamily="2" charset="-78"/>
              </a:rPr>
              <a:t>12</a:t>
            </a:r>
            <a:r>
              <a:rPr lang="en-US" sz="2000" dirty="0">
                <a:latin typeface="Calibri" pitchFamily="34" charset="0"/>
                <a:cs typeface="Andalus" pitchFamily="2" charset="-78"/>
              </a:rPr>
              <a:t>, </a:t>
            </a:r>
            <a:r>
              <a:rPr lang="en-US" sz="2000" dirty="0">
                <a:solidFill>
                  <a:srgbClr val="FF0000"/>
                </a:solidFill>
                <a:latin typeface="Calibri" pitchFamily="34" charset="0"/>
                <a:cs typeface="Andalus" pitchFamily="2" charset="-78"/>
              </a:rPr>
              <a:t>2.5</a:t>
            </a:r>
            <a:r>
              <a:rPr lang="en-US" sz="2000" dirty="0" smtClean="0">
                <a:latin typeface="Calibri" pitchFamily="34" charset="0"/>
                <a:cs typeface="Andalus" pitchFamily="2" charset="-78"/>
              </a:rPr>
              <a:t>&gt;</a:t>
            </a:r>
          </a:p>
          <a:p>
            <a:endParaRPr lang="en-US" sz="2000" b="1" dirty="0" smtClean="0">
              <a:solidFill>
                <a:srgbClr val="FF0000"/>
              </a:solidFill>
              <a:latin typeface="Calibri" pitchFamily="34" charset="0"/>
              <a:cs typeface="Andalus" pitchFamily="2" charset="-78"/>
            </a:endParaRPr>
          </a:p>
          <a:p>
            <a:r>
              <a:rPr lang="en-US" sz="2000" b="1" dirty="0" err="1" smtClean="0">
                <a:solidFill>
                  <a:srgbClr val="FF0000"/>
                </a:solidFill>
                <a:latin typeface="Calibri" pitchFamily="34" charset="0"/>
                <a:cs typeface="Andalus" pitchFamily="2" charset="-78"/>
              </a:rPr>
              <a:t>c</a:t>
            </a:r>
            <a:r>
              <a:rPr lang="en-US" sz="2000" baseline="-25000" dirty="0" err="1" smtClean="0">
                <a:solidFill>
                  <a:srgbClr val="FF0000"/>
                </a:solidFill>
                <a:latin typeface="Calibri" pitchFamily="34" charset="0"/>
                <a:cs typeface="Andalus" pitchFamily="2" charset="-78"/>
              </a:rPr>
              <a:t>Q</a:t>
            </a:r>
            <a:r>
              <a:rPr lang="en-US" sz="2000" dirty="0" smtClean="0">
                <a:latin typeface="Calibri" pitchFamily="34" charset="0"/>
                <a:cs typeface="Andalus" pitchFamily="2" charset="-78"/>
              </a:rPr>
              <a:t> =       &lt; </a:t>
            </a:r>
            <a:r>
              <a:rPr lang="en-US" sz="2000" dirty="0">
                <a:solidFill>
                  <a:srgbClr val="FF0000"/>
                </a:solidFill>
                <a:latin typeface="Calibri" pitchFamily="34" charset="0"/>
                <a:cs typeface="Andalus" pitchFamily="2" charset="-78"/>
              </a:rPr>
              <a:t>10</a:t>
            </a:r>
            <a:r>
              <a:rPr lang="en-US" sz="2000" dirty="0">
                <a:latin typeface="Calibri" pitchFamily="34" charset="0"/>
                <a:cs typeface="Andalus" pitchFamily="2" charset="-78"/>
              </a:rPr>
              <a:t>, </a:t>
            </a:r>
            <a:r>
              <a:rPr lang="en-US" sz="2000" dirty="0">
                <a:solidFill>
                  <a:srgbClr val="00B050"/>
                </a:solidFill>
                <a:latin typeface="Calibri" pitchFamily="34" charset="0"/>
                <a:cs typeface="Andalus" pitchFamily="2" charset="-78"/>
              </a:rPr>
              <a:t>18</a:t>
            </a:r>
            <a:r>
              <a:rPr lang="en-US" sz="2000" dirty="0">
                <a:latin typeface="Calibri" pitchFamily="34" charset="0"/>
                <a:cs typeface="Andalus" pitchFamily="2" charset="-78"/>
              </a:rPr>
              <a:t>, </a:t>
            </a:r>
            <a:r>
              <a:rPr lang="en-US" sz="2000" dirty="0">
                <a:solidFill>
                  <a:srgbClr val="00B050"/>
                </a:solidFill>
                <a:latin typeface="Calibri" pitchFamily="34" charset="0"/>
                <a:cs typeface="Andalus" pitchFamily="2" charset="-78"/>
              </a:rPr>
              <a:t>10</a:t>
            </a:r>
            <a:r>
              <a:rPr lang="en-US" sz="2000" dirty="0">
                <a:latin typeface="Calibri" pitchFamily="34" charset="0"/>
                <a:cs typeface="Andalus" pitchFamily="2" charset="-78"/>
              </a:rPr>
              <a:t>, </a:t>
            </a:r>
            <a:r>
              <a:rPr lang="en-US" sz="2000" dirty="0">
                <a:solidFill>
                  <a:srgbClr val="FF0000"/>
                </a:solidFill>
                <a:latin typeface="Calibri" pitchFamily="34" charset="0"/>
                <a:cs typeface="Andalus" pitchFamily="2" charset="-78"/>
              </a:rPr>
              <a:t>3.5</a:t>
            </a:r>
            <a:r>
              <a:rPr lang="en-US" sz="2000" dirty="0">
                <a:latin typeface="Calibri" pitchFamily="34" charset="0"/>
                <a:cs typeface="Andalus" pitchFamily="2" charset="-78"/>
              </a:rPr>
              <a:t>&gt;</a:t>
            </a:r>
            <a:endParaRPr lang="en-US" sz="2000" dirty="0" smtClean="0">
              <a:latin typeface="Calibri" pitchFamily="34" charset="0"/>
              <a:cs typeface="Andalus" pitchFamily="2" charset="-78"/>
            </a:endParaRPr>
          </a:p>
          <a:p>
            <a:r>
              <a:rPr lang="en-US" sz="2000" b="1" dirty="0" smtClean="0">
                <a:solidFill>
                  <a:srgbClr val="FF0000"/>
                </a:solidFill>
                <a:latin typeface="Calibri" pitchFamily="34" charset="0"/>
                <a:cs typeface="Andalus" pitchFamily="2" charset="-78"/>
              </a:rPr>
              <a:t>x</a:t>
            </a:r>
            <a:r>
              <a:rPr lang="en-US" sz="2000" dirty="0" smtClean="0">
                <a:solidFill>
                  <a:srgbClr val="FF0000"/>
                </a:solidFill>
                <a:latin typeface="Calibri" pitchFamily="34" charset="0"/>
                <a:cs typeface="Andalus" pitchFamily="2" charset="-78"/>
              </a:rPr>
              <a:t>*</a:t>
            </a:r>
            <a:r>
              <a:rPr lang="en-US" sz="2000" baseline="-25000" dirty="0" smtClean="0">
                <a:solidFill>
                  <a:srgbClr val="FF0000"/>
                </a:solidFill>
                <a:latin typeface="Calibri" pitchFamily="34" charset="0"/>
                <a:cs typeface="Andalus" pitchFamily="2" charset="-78"/>
              </a:rPr>
              <a:t>Q</a:t>
            </a:r>
            <a:r>
              <a:rPr lang="en-US" sz="2000" dirty="0" smtClean="0">
                <a:latin typeface="Calibri" pitchFamily="34" charset="0"/>
                <a:cs typeface="Andalus" pitchFamily="2" charset="-78"/>
              </a:rPr>
              <a:t> =    &lt;  </a:t>
            </a:r>
            <a:r>
              <a:rPr lang="en-US" sz="2000" dirty="0" smtClean="0">
                <a:solidFill>
                  <a:srgbClr val="FF0000"/>
                </a:solidFill>
                <a:latin typeface="Calibri" pitchFamily="34" charset="0"/>
                <a:cs typeface="Andalus" pitchFamily="2" charset="-78"/>
              </a:rPr>
              <a:t>0</a:t>
            </a:r>
            <a:r>
              <a:rPr lang="en-US" sz="2000" dirty="0" smtClean="0">
                <a:latin typeface="Calibri" pitchFamily="34" charset="0"/>
                <a:cs typeface="Andalus" pitchFamily="2" charset="-78"/>
              </a:rPr>
              <a:t>,   </a:t>
            </a:r>
            <a:r>
              <a:rPr lang="en-US" sz="2000" dirty="0" smtClean="0">
                <a:solidFill>
                  <a:srgbClr val="00B050"/>
                </a:solidFill>
                <a:latin typeface="Calibri" pitchFamily="34" charset="0"/>
                <a:cs typeface="Andalus" pitchFamily="2" charset="-78"/>
              </a:rPr>
              <a:t>1</a:t>
            </a:r>
            <a:r>
              <a:rPr lang="en-US" sz="2000" dirty="0" smtClean="0">
                <a:latin typeface="Calibri" pitchFamily="34" charset="0"/>
                <a:cs typeface="Andalus" pitchFamily="2" charset="-78"/>
              </a:rPr>
              <a:t>,   </a:t>
            </a:r>
            <a:r>
              <a:rPr lang="en-US" sz="2000" dirty="0" smtClean="0">
                <a:solidFill>
                  <a:srgbClr val="00B050"/>
                </a:solidFill>
                <a:latin typeface="Calibri" pitchFamily="34" charset="0"/>
                <a:cs typeface="Andalus" pitchFamily="2" charset="-78"/>
              </a:rPr>
              <a:t>1</a:t>
            </a:r>
            <a:r>
              <a:rPr lang="en-US" sz="2000" dirty="0" smtClean="0">
                <a:latin typeface="Calibri" pitchFamily="34" charset="0"/>
                <a:cs typeface="Andalus" pitchFamily="2" charset="-78"/>
              </a:rPr>
              <a:t>,   </a:t>
            </a:r>
            <a:r>
              <a:rPr lang="en-US" sz="2000" dirty="0" smtClean="0">
                <a:solidFill>
                  <a:srgbClr val="FF0000"/>
                </a:solidFill>
                <a:latin typeface="Calibri" pitchFamily="34" charset="0"/>
                <a:cs typeface="Andalus" pitchFamily="2" charset="-78"/>
              </a:rPr>
              <a:t>0</a:t>
            </a:r>
            <a:r>
              <a:rPr lang="en-US" sz="2000" dirty="0" smtClean="0">
                <a:latin typeface="Calibri" pitchFamily="34" charset="0"/>
                <a:cs typeface="Andalus" pitchFamily="2" charset="-78"/>
              </a:rPr>
              <a:t>&gt;</a:t>
            </a:r>
            <a:endParaRPr lang="en-US" sz="2000" dirty="0">
              <a:latin typeface="Calibri" pitchFamily="34" charset="0"/>
              <a:cs typeface="Andalus" pitchFamily="2" charset="-78"/>
            </a:endParaRPr>
          </a:p>
        </p:txBody>
      </p:sp>
      <p:sp>
        <p:nvSpPr>
          <p:cNvPr id="25" name="Rectangle 24"/>
          <p:cNvSpPr/>
          <p:nvPr/>
        </p:nvSpPr>
        <p:spPr>
          <a:xfrm>
            <a:off x="4667250" y="1600200"/>
            <a:ext cx="3041650" cy="75315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654550" y="1600200"/>
            <a:ext cx="3752850" cy="1384995"/>
          </a:xfrm>
          <a:prstGeom prst="rect">
            <a:avLst/>
          </a:prstGeom>
          <a:noFill/>
        </p:spPr>
        <p:txBody>
          <a:bodyPr wrap="square" rtlCol="0">
            <a:spAutoFit/>
          </a:bodyPr>
          <a:lstStyle/>
          <a:p>
            <a:r>
              <a:rPr lang="en-US" sz="2000" b="1" dirty="0" err="1">
                <a:solidFill>
                  <a:srgbClr val="FF0000"/>
                </a:solidFill>
                <a:latin typeface="Calibri" pitchFamily="34" charset="0"/>
                <a:cs typeface="Andalus" pitchFamily="2" charset="-78"/>
              </a:rPr>
              <a:t>c</a:t>
            </a:r>
            <a:r>
              <a:rPr lang="en-US" sz="2000" baseline="-25000" dirty="0" err="1">
                <a:solidFill>
                  <a:srgbClr val="FF0000"/>
                </a:solidFill>
                <a:latin typeface="Calibri" pitchFamily="34" charset="0"/>
                <a:cs typeface="Andalus" pitchFamily="2" charset="-78"/>
              </a:rPr>
              <a:t>Q</a:t>
            </a:r>
            <a:r>
              <a:rPr lang="en-US" sz="2000" dirty="0">
                <a:latin typeface="Calibri" pitchFamily="34" charset="0"/>
                <a:cs typeface="Andalus" pitchFamily="2" charset="-78"/>
              </a:rPr>
              <a:t> </a:t>
            </a:r>
            <a:r>
              <a:rPr lang="en-US" sz="2000" dirty="0">
                <a:solidFill>
                  <a:srgbClr val="FF0000"/>
                </a:solidFill>
                <a:latin typeface="Calibri" pitchFamily="34" charset="0"/>
                <a:cs typeface="Andalus" pitchFamily="2" charset="-78"/>
              </a:rPr>
              <a:t>=         2</a:t>
            </a:r>
            <a:r>
              <a:rPr lang="en-US" sz="2000" b="1" dirty="0">
                <a:solidFill>
                  <a:srgbClr val="FF0000"/>
                </a:solidFill>
                <a:latin typeface="Calibri" pitchFamily="34" charset="0"/>
                <a:cs typeface="Andalus" pitchFamily="2" charset="-78"/>
              </a:rPr>
              <a:t>c</a:t>
            </a:r>
            <a:r>
              <a:rPr lang="en-US" sz="2000" baseline="-25000" dirty="0">
                <a:solidFill>
                  <a:srgbClr val="FF0000"/>
                </a:solidFill>
                <a:latin typeface="Calibri" pitchFamily="34" charset="0"/>
                <a:cs typeface="Andalus" pitchFamily="2" charset="-78"/>
              </a:rPr>
              <a:t>P1</a:t>
            </a:r>
            <a:r>
              <a:rPr lang="en-US" sz="2000" dirty="0">
                <a:solidFill>
                  <a:srgbClr val="FF0000"/>
                </a:solidFill>
                <a:latin typeface="Calibri" pitchFamily="34" charset="0"/>
                <a:cs typeface="Andalus" pitchFamily="2" charset="-78"/>
              </a:rPr>
              <a:t> + 3</a:t>
            </a:r>
            <a:r>
              <a:rPr lang="en-US" sz="2000" b="1" dirty="0">
                <a:solidFill>
                  <a:srgbClr val="FF0000"/>
                </a:solidFill>
                <a:latin typeface="Calibri" pitchFamily="34" charset="0"/>
                <a:cs typeface="Andalus" pitchFamily="2" charset="-78"/>
              </a:rPr>
              <a:t>c</a:t>
            </a:r>
            <a:r>
              <a:rPr lang="en-US" sz="2000" baseline="-25000" dirty="0">
                <a:solidFill>
                  <a:srgbClr val="FF0000"/>
                </a:solidFill>
                <a:latin typeface="Calibri" pitchFamily="34" charset="0"/>
                <a:cs typeface="Andalus" pitchFamily="2" charset="-78"/>
              </a:rPr>
              <a:t>P2</a:t>
            </a:r>
          </a:p>
          <a:p>
            <a:r>
              <a:rPr lang="en-US" sz="2000" b="1" dirty="0" smtClean="0">
                <a:solidFill>
                  <a:srgbClr val="FF0000"/>
                </a:solidFill>
                <a:latin typeface="Calibri" pitchFamily="34" charset="0"/>
                <a:cs typeface="Andalus" pitchFamily="2" charset="-78"/>
              </a:rPr>
              <a:t>x</a:t>
            </a:r>
            <a:r>
              <a:rPr lang="en-US" sz="2000" baseline="30000" dirty="0" smtClean="0">
                <a:solidFill>
                  <a:srgbClr val="FF0000"/>
                </a:solidFill>
                <a:latin typeface="Calibri" pitchFamily="34" charset="0"/>
                <a:cs typeface="Andalus" pitchFamily="2" charset="-78"/>
              </a:rPr>
              <a:t>*</a:t>
            </a:r>
            <a:r>
              <a:rPr lang="en-US" sz="2000" baseline="-25000" dirty="0" smtClean="0">
                <a:solidFill>
                  <a:srgbClr val="FF0000"/>
                </a:solidFill>
                <a:latin typeface="Calibri" pitchFamily="34" charset="0"/>
                <a:cs typeface="Andalus" pitchFamily="2" charset="-78"/>
              </a:rPr>
              <a:t>P1</a:t>
            </a:r>
            <a:r>
              <a:rPr lang="en-US" sz="2000" dirty="0">
                <a:solidFill>
                  <a:srgbClr val="FF0000"/>
                </a:solidFill>
                <a:latin typeface="Calibri" pitchFamily="34" charset="0"/>
                <a:cs typeface="Andalus" pitchFamily="2" charset="-78"/>
              </a:rPr>
              <a:t>= </a:t>
            </a:r>
            <a:r>
              <a:rPr lang="en-US" sz="2000" b="1" dirty="0">
                <a:solidFill>
                  <a:srgbClr val="FF0000"/>
                </a:solidFill>
                <a:latin typeface="Calibri" pitchFamily="34" charset="0"/>
                <a:cs typeface="Andalus" pitchFamily="2" charset="-78"/>
              </a:rPr>
              <a:t>x</a:t>
            </a:r>
            <a:r>
              <a:rPr lang="en-US" sz="2000" baseline="30000" dirty="0">
                <a:solidFill>
                  <a:srgbClr val="FF0000"/>
                </a:solidFill>
                <a:latin typeface="Calibri" pitchFamily="34" charset="0"/>
                <a:cs typeface="Andalus" pitchFamily="2" charset="-78"/>
              </a:rPr>
              <a:t>*</a:t>
            </a:r>
            <a:r>
              <a:rPr lang="en-US" sz="2000" baseline="-25000" dirty="0">
                <a:solidFill>
                  <a:srgbClr val="FF0000"/>
                </a:solidFill>
                <a:latin typeface="Calibri" pitchFamily="34" charset="0"/>
                <a:cs typeface="Andalus" pitchFamily="2" charset="-78"/>
              </a:rPr>
              <a:t>P2</a:t>
            </a:r>
            <a:r>
              <a:rPr lang="en-US" sz="2000" dirty="0">
                <a:solidFill>
                  <a:srgbClr val="FF0000"/>
                </a:solidFill>
                <a:latin typeface="Calibri" pitchFamily="34" charset="0"/>
                <a:cs typeface="Andalus" pitchFamily="2" charset="-78"/>
              </a:rPr>
              <a:t> = </a:t>
            </a:r>
            <a:r>
              <a:rPr lang="en-US" sz="2000" b="1" dirty="0">
                <a:solidFill>
                  <a:srgbClr val="FF0000"/>
                </a:solidFill>
                <a:latin typeface="Calibri" pitchFamily="34" charset="0"/>
                <a:cs typeface="Andalus" pitchFamily="2" charset="-78"/>
              </a:rPr>
              <a:t>x</a:t>
            </a:r>
            <a:r>
              <a:rPr lang="en-US" sz="2000" baseline="30000" dirty="0">
                <a:solidFill>
                  <a:srgbClr val="FF0000"/>
                </a:solidFill>
                <a:latin typeface="Calibri" pitchFamily="34" charset="0"/>
                <a:cs typeface="Andalus" pitchFamily="2" charset="-78"/>
              </a:rPr>
              <a:t>*</a:t>
            </a:r>
            <a:r>
              <a:rPr lang="en-US" sz="2000" baseline="-25000" dirty="0">
                <a:solidFill>
                  <a:srgbClr val="FF0000"/>
                </a:solidFill>
                <a:latin typeface="Calibri" pitchFamily="34" charset="0"/>
                <a:cs typeface="Andalus" pitchFamily="2" charset="-78"/>
              </a:rPr>
              <a:t>Q</a:t>
            </a:r>
          </a:p>
          <a:p>
            <a:endParaRPr lang="en-US" sz="2000" dirty="0">
              <a:latin typeface="Calibri" pitchFamily="34" charset="0"/>
              <a:cs typeface="Andalus" pitchFamily="2" charset="-78"/>
            </a:endParaRPr>
          </a:p>
          <a:p>
            <a:endParaRPr lang="en-US" sz="2400" dirty="0" smtClean="0">
              <a:latin typeface="Calibri" pitchFamily="34" charset="0"/>
              <a:cs typeface="Andalus" pitchFamily="2" charset="-78"/>
            </a:endParaRPr>
          </a:p>
        </p:txBody>
      </p:sp>
      <p:sp>
        <p:nvSpPr>
          <p:cNvPr id="19" name="Rectangle 18"/>
          <p:cNvSpPr/>
          <p:nvPr/>
        </p:nvSpPr>
        <p:spPr>
          <a:xfrm>
            <a:off x="6222999" y="533400"/>
            <a:ext cx="2803526" cy="489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67250" y="5026358"/>
            <a:ext cx="306070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0350" y="1591965"/>
            <a:ext cx="299085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3050" y="3268365"/>
            <a:ext cx="297815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8450" y="4957465"/>
            <a:ext cx="2952750" cy="1015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222999" y="536846"/>
            <a:ext cx="3835401" cy="461665"/>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 </a:t>
            </a:r>
            <a:r>
              <a:rPr lang="en-US" sz="2400" b="1" dirty="0" smtClean="0">
                <a:solidFill>
                  <a:srgbClr val="FF0000"/>
                </a:solidFill>
                <a:latin typeface="Calibri" pitchFamily="34" charset="0"/>
                <a:cs typeface="Andalus" pitchFamily="2" charset="-78"/>
              </a:rPr>
              <a:t>= </a:t>
            </a:r>
            <a:r>
              <a:rPr lang="en-US" sz="2400" b="1" dirty="0">
                <a:solidFill>
                  <a:srgbClr val="FF0000"/>
                </a:solidFill>
                <a:latin typeface="Calibri" pitchFamily="34" charset="0"/>
                <a:cs typeface="Andalus" pitchFamily="2" charset="-78"/>
              </a:rPr>
              <a:t>x</a:t>
            </a:r>
            <a:r>
              <a:rPr lang="en-US" sz="2400" baseline="30000" dirty="0">
                <a:solidFill>
                  <a:srgbClr val="FF0000"/>
                </a:solidFill>
                <a:latin typeface="Calibri" pitchFamily="34" charset="0"/>
                <a:cs typeface="Andalus" pitchFamily="2" charset="-78"/>
              </a:rPr>
              <a:t>*</a:t>
            </a:r>
            <a:r>
              <a:rPr lang="en-US" sz="2400" baseline="-25000" dirty="0">
                <a:solidFill>
                  <a:srgbClr val="FF0000"/>
                </a:solidFill>
                <a:latin typeface="Calibri" pitchFamily="34" charset="0"/>
                <a:cs typeface="Andalus" pitchFamily="2" charset="-78"/>
              </a:rPr>
              <a:t>Q </a:t>
            </a:r>
            <a:r>
              <a:rPr lang="en-US" sz="2400" baseline="-25000" dirty="0" smtClean="0">
                <a:solidFill>
                  <a:srgbClr val="FF0000"/>
                </a:solidFill>
                <a:latin typeface="Calibri" pitchFamily="34" charset="0"/>
                <a:cs typeface="Andalus" pitchFamily="2" charset="-78"/>
              </a:rPr>
              <a:t> </a:t>
            </a:r>
            <a:r>
              <a:rPr lang="en-US" sz="2400" b="1" dirty="0" smtClean="0">
                <a:solidFill>
                  <a:srgbClr val="FF0000"/>
                </a:solidFill>
                <a:latin typeface="Calibri" pitchFamily="34" charset="0"/>
                <a:cs typeface="Andalus" pitchFamily="2" charset="-78"/>
              </a:rPr>
              <a:t>= 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P2</a:t>
            </a:r>
            <a:endParaRPr lang="en-US" sz="2400" baseline="-25000" dirty="0">
              <a:solidFill>
                <a:srgbClr val="FF0000"/>
              </a:solidFill>
              <a:latin typeface="Calibri" pitchFamily="34" charset="0"/>
              <a:cs typeface="Andalus" pitchFamily="2" charset="-78"/>
            </a:endParaRPr>
          </a:p>
        </p:txBody>
      </p:sp>
      <p:sp>
        <p:nvSpPr>
          <p:cNvPr id="13" name="TextBox 12"/>
          <p:cNvSpPr txBox="1"/>
          <p:nvPr/>
        </p:nvSpPr>
        <p:spPr>
          <a:xfrm>
            <a:off x="304800" y="4944765"/>
            <a:ext cx="349250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10x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+18x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+10x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+3.5x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21" name="TextBox 20"/>
          <p:cNvSpPr txBox="1"/>
          <p:nvPr/>
        </p:nvSpPr>
        <p:spPr>
          <a:xfrm>
            <a:off x="4667250" y="5026358"/>
            <a:ext cx="349250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9x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+19x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+12x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+2.5x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17" name="TextBox 16"/>
          <p:cNvSpPr txBox="1"/>
          <p:nvPr/>
        </p:nvSpPr>
        <p:spPr>
          <a:xfrm>
            <a:off x="273050" y="3242965"/>
            <a:ext cx="310515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2x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+4x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+2x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+0.5x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5" name="TextBox 4"/>
          <p:cNvSpPr txBox="1"/>
          <p:nvPr/>
        </p:nvSpPr>
        <p:spPr>
          <a:xfrm>
            <a:off x="260350" y="1591965"/>
            <a:ext cx="2990850" cy="10156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latin typeface="Calibri" pitchFamily="34" charset="0"/>
                <a:cs typeface="Andalus" pitchFamily="2" charset="-78"/>
              </a:rPr>
              <a:t>max 2x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+3x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+2x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1</a:t>
            </a:r>
            <a:r>
              <a:rPr lang="en-US" sz="2000" dirty="0" smtClean="0">
                <a:latin typeface="Calibri" pitchFamily="34" charset="0"/>
                <a:cs typeface="Andalus" pitchFamily="2" charset="-78"/>
              </a:rPr>
              <a:t> + x</a:t>
            </a:r>
            <a:r>
              <a:rPr lang="en-US" sz="2000" baseline="-25000" dirty="0" smtClean="0">
                <a:latin typeface="Calibri" pitchFamily="34" charset="0"/>
                <a:cs typeface="Andalus" pitchFamily="2" charset="-78"/>
              </a:rPr>
              <a:t>2</a:t>
            </a:r>
            <a:r>
              <a:rPr lang="en-US" sz="2000" dirty="0" smtClean="0">
                <a:latin typeface="Calibri" pitchFamily="34" charset="0"/>
                <a:cs typeface="Andalus" pitchFamily="2" charset="-78"/>
              </a:rPr>
              <a:t> ≤ 1</a:t>
            </a:r>
          </a:p>
          <a:p>
            <a:r>
              <a:rPr lang="en-US" sz="2000" dirty="0" smtClean="0">
                <a:latin typeface="Calibri" pitchFamily="34" charset="0"/>
                <a:cs typeface="Andalus" pitchFamily="2" charset="-78"/>
              </a:rPr>
              <a:t>         x</a:t>
            </a:r>
            <a:r>
              <a:rPr lang="en-US" sz="2000" baseline="-25000" dirty="0" smtClean="0">
                <a:latin typeface="Calibri" pitchFamily="34" charset="0"/>
                <a:cs typeface="Andalus" pitchFamily="2" charset="-78"/>
              </a:rPr>
              <a:t>3</a:t>
            </a:r>
            <a:r>
              <a:rPr lang="en-US" sz="2000" dirty="0" smtClean="0">
                <a:latin typeface="Calibri" pitchFamily="34" charset="0"/>
                <a:cs typeface="Andalus" pitchFamily="2" charset="-78"/>
              </a:rPr>
              <a:t> </a:t>
            </a:r>
            <a:r>
              <a:rPr lang="en-US" sz="2000" dirty="0">
                <a:latin typeface="Calibri" pitchFamily="34" charset="0"/>
                <a:cs typeface="Andalus" pitchFamily="2" charset="-78"/>
              </a:rPr>
              <a:t>+ </a:t>
            </a:r>
            <a:r>
              <a:rPr lang="en-US" sz="2000" dirty="0" smtClean="0">
                <a:latin typeface="Calibri" pitchFamily="34" charset="0"/>
                <a:cs typeface="Andalus" pitchFamily="2" charset="-78"/>
              </a:rPr>
              <a:t>x</a:t>
            </a:r>
            <a:r>
              <a:rPr lang="en-US" sz="2000" baseline="-25000" dirty="0" smtClean="0">
                <a:latin typeface="Calibri" pitchFamily="34" charset="0"/>
                <a:cs typeface="Andalus" pitchFamily="2" charset="-78"/>
              </a:rPr>
              <a:t>4</a:t>
            </a:r>
            <a:r>
              <a:rPr lang="en-US" sz="2000" dirty="0" smtClean="0">
                <a:latin typeface="Calibri" pitchFamily="34" charset="0"/>
                <a:cs typeface="Andalus" pitchFamily="2" charset="-78"/>
              </a:rPr>
              <a:t> </a:t>
            </a:r>
            <a:r>
              <a:rPr lang="en-US" sz="2000" dirty="0">
                <a:latin typeface="Calibri" pitchFamily="34" charset="0"/>
                <a:cs typeface="Andalus" pitchFamily="2" charset="-78"/>
              </a:rPr>
              <a:t>≤ 1</a:t>
            </a:r>
          </a:p>
        </p:txBody>
      </p:sp>
      <p:sp>
        <p:nvSpPr>
          <p:cNvPr id="22" name="TextBox 21"/>
          <p:cNvSpPr txBox="1"/>
          <p:nvPr/>
        </p:nvSpPr>
        <p:spPr>
          <a:xfrm>
            <a:off x="5953125" y="4444558"/>
            <a:ext cx="4889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FF0000"/>
                </a:solidFill>
                <a:latin typeface="Calibri" pitchFamily="34" charset="0"/>
                <a:cs typeface="Andalus" pitchFamily="2" charset="-78"/>
              </a:rPr>
              <a:t>Q’</a:t>
            </a:r>
            <a:endParaRPr lang="en-US" sz="2000" dirty="0">
              <a:solidFill>
                <a:srgbClr val="FF0000"/>
              </a:solidFill>
              <a:latin typeface="Calibri" pitchFamily="34" charset="0"/>
              <a:cs typeface="Andalus" pitchFamily="2" charset="-78"/>
            </a:endParaRPr>
          </a:p>
        </p:txBody>
      </p:sp>
      <p:sp>
        <p:nvSpPr>
          <p:cNvPr id="2" name="Title 1"/>
          <p:cNvSpPr>
            <a:spLocks noGrp="1"/>
          </p:cNvSpPr>
          <p:nvPr>
            <p:ph type="title"/>
          </p:nvPr>
        </p:nvSpPr>
        <p:spPr/>
        <p:txBody>
          <a:bodyPr/>
          <a:lstStyle/>
          <a:p>
            <a:r>
              <a:rPr lang="en-US" dirty="0" smtClean="0"/>
              <a:t>Example III</a:t>
            </a:r>
            <a:endParaRPr lang="en-US" dirty="0"/>
          </a:p>
        </p:txBody>
      </p:sp>
      <p:sp>
        <p:nvSpPr>
          <p:cNvPr id="8" name="TextBox 7"/>
          <p:cNvSpPr txBox="1"/>
          <p:nvPr/>
        </p:nvSpPr>
        <p:spPr>
          <a:xfrm>
            <a:off x="1187450" y="1104899"/>
            <a:ext cx="7175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FF0000"/>
                </a:solidFill>
                <a:latin typeface="Calibri" pitchFamily="34" charset="0"/>
                <a:cs typeface="Andalus" pitchFamily="2" charset="-78"/>
              </a:rPr>
              <a:t>P1</a:t>
            </a:r>
            <a:endParaRPr lang="en-US" sz="2000" dirty="0">
              <a:solidFill>
                <a:srgbClr val="FF0000"/>
              </a:solidFill>
              <a:latin typeface="Calibri" pitchFamily="34" charset="0"/>
              <a:cs typeface="Andalus" pitchFamily="2" charset="-78"/>
            </a:endParaRPr>
          </a:p>
        </p:txBody>
      </p:sp>
      <p:sp>
        <p:nvSpPr>
          <p:cNvPr id="18" name="TextBox 17"/>
          <p:cNvSpPr txBox="1"/>
          <p:nvPr/>
        </p:nvSpPr>
        <p:spPr>
          <a:xfrm>
            <a:off x="1187450" y="2730499"/>
            <a:ext cx="7048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FF0000"/>
                </a:solidFill>
                <a:latin typeface="Calibri" pitchFamily="34" charset="0"/>
                <a:cs typeface="Andalus" pitchFamily="2" charset="-78"/>
              </a:rPr>
              <a:t>P2</a:t>
            </a:r>
            <a:endParaRPr lang="en-US" sz="2000" dirty="0">
              <a:solidFill>
                <a:srgbClr val="FF0000"/>
              </a:solidFill>
              <a:latin typeface="Calibri" pitchFamily="34" charset="0"/>
              <a:cs typeface="Andalus" pitchFamily="2" charset="-78"/>
            </a:endParaRPr>
          </a:p>
        </p:txBody>
      </p:sp>
      <p:sp>
        <p:nvSpPr>
          <p:cNvPr id="16" name="TextBox 15"/>
          <p:cNvSpPr txBox="1"/>
          <p:nvPr/>
        </p:nvSpPr>
        <p:spPr>
          <a:xfrm>
            <a:off x="1187450" y="4485331"/>
            <a:ext cx="7048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solidFill>
                  <a:srgbClr val="FF0000"/>
                </a:solidFill>
                <a:latin typeface="Calibri" pitchFamily="34" charset="0"/>
                <a:cs typeface="Andalus" pitchFamily="2" charset="-78"/>
              </a:rPr>
              <a:t>Q</a:t>
            </a:r>
          </a:p>
        </p:txBody>
      </p:sp>
      <p:sp>
        <p:nvSpPr>
          <p:cNvPr id="31" name="Down Arrow 30"/>
          <p:cNvSpPr/>
          <p:nvPr/>
        </p:nvSpPr>
        <p:spPr>
          <a:xfrm>
            <a:off x="6538912" y="3184113"/>
            <a:ext cx="161925" cy="348347"/>
          </a:xfrm>
          <a:prstGeom prst="downArrow">
            <a:avLst/>
          </a:prstGeom>
          <a:solidFill>
            <a:srgbClr val="0070C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32" name="Down Arrow 31"/>
          <p:cNvSpPr/>
          <p:nvPr/>
        </p:nvSpPr>
        <p:spPr>
          <a:xfrm>
            <a:off x="6886575" y="3174559"/>
            <a:ext cx="161925" cy="348347"/>
          </a:xfrm>
          <a:prstGeom prst="downArrow">
            <a:avLst/>
          </a:prstGeom>
          <a:solidFill>
            <a:srgbClr val="0070C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33" name="Down Arrow 32"/>
          <p:cNvSpPr/>
          <p:nvPr/>
        </p:nvSpPr>
        <p:spPr>
          <a:xfrm>
            <a:off x="5815012" y="3184113"/>
            <a:ext cx="161925" cy="348347"/>
          </a:xfrm>
          <a:prstGeom prst="downArrow">
            <a:avLst/>
          </a:prstGeom>
          <a:solidFill>
            <a:srgbClr val="0070C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34" name="Down Arrow 33"/>
          <p:cNvSpPr/>
          <p:nvPr/>
        </p:nvSpPr>
        <p:spPr>
          <a:xfrm>
            <a:off x="6162675" y="3174559"/>
            <a:ext cx="161925" cy="348347"/>
          </a:xfrm>
          <a:prstGeom prst="downArrow">
            <a:avLst/>
          </a:prstGeom>
          <a:solidFill>
            <a:srgbClr val="0070C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27" name="Rectangular Callout 26"/>
          <p:cNvSpPr/>
          <p:nvPr/>
        </p:nvSpPr>
        <p:spPr>
          <a:xfrm>
            <a:off x="2286000" y="457200"/>
            <a:ext cx="3492500" cy="825499"/>
          </a:xfrm>
          <a:prstGeom prst="wedgeRectCallout">
            <a:avLst>
              <a:gd name="adj1" fmla="val 61406"/>
              <a:gd name="adj2" fmla="val -600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that of Q </a:t>
            </a:r>
            <a:endParaRPr lang="en-US" dirty="0">
              <a:solidFill>
                <a:schemeClr val="tx1"/>
              </a:solidFill>
              <a:latin typeface="Calibri" pitchFamily="34" charset="0"/>
              <a:cs typeface="Calibri" pitchFamily="34" charset="0"/>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60</a:t>
            </a:fld>
            <a:endParaRPr lang="en-US" altLang="zh-TW"/>
          </a:p>
        </p:txBody>
      </p:sp>
    </p:spTree>
    <p:extLst>
      <p:ext uri="{BB962C8B-B14F-4D97-AF65-F5344CB8AC3E}">
        <p14:creationId xmlns:p14="http://schemas.microsoft.com/office/powerpoint/2010/main" val="2491934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P spid="31" grpId="0" animBg="1"/>
      <p:bldP spid="31" grpId="1" animBg="1"/>
      <p:bldP spid="32" grpId="0" animBg="1"/>
      <p:bldP spid="32" grpId="1" animBg="1"/>
      <p:bldP spid="33" grpId="0" animBg="1"/>
      <p:bldP spid="33" grpId="1" animBg="1"/>
      <p:bldP spid="34" grpId="0" animBg="1"/>
      <p:bldP spid="34" grpId="1"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III (Combining I and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a:t>Assume we have seen </a:t>
            </a:r>
            <a:r>
              <a:rPr lang="en-US" dirty="0">
                <a:solidFill>
                  <a:srgbClr val="FF0000"/>
                </a:solidFill>
              </a:rPr>
              <a:t>m</a:t>
            </a:r>
            <a:r>
              <a:rPr lang="en-US" dirty="0"/>
              <a:t> ILP problems {</a:t>
            </a:r>
            <a:r>
              <a:rPr lang="en-US" dirty="0">
                <a:solidFill>
                  <a:srgbClr val="FF0000"/>
                </a:solidFill>
              </a:rPr>
              <a:t>P</a:t>
            </a:r>
            <a:r>
              <a:rPr lang="en-US" baseline="-25000" dirty="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a:t>s.t.</a:t>
            </a:r>
            <a:r>
              <a:rPr lang="en-US" dirty="0"/>
              <a:t>  </a:t>
            </a:r>
          </a:p>
          <a:p>
            <a:pPr lvl="1"/>
            <a:r>
              <a:rPr lang="en-US" dirty="0"/>
              <a:t>All are in the same equivalence class </a:t>
            </a:r>
          </a:p>
          <a:p>
            <a:pPr lvl="1"/>
            <a:r>
              <a:rPr lang="en-US" dirty="0"/>
              <a:t>All have the same optimal solution</a:t>
            </a:r>
          </a:p>
          <a:p>
            <a:r>
              <a:rPr lang="en-US" dirty="0"/>
              <a:t>Let ILP </a:t>
            </a:r>
            <a:r>
              <a:rPr lang="en-US" dirty="0">
                <a:solidFill>
                  <a:srgbClr val="FF0000"/>
                </a:solidFill>
              </a:rPr>
              <a:t>Q</a:t>
            </a:r>
            <a:r>
              <a:rPr lang="en-US" dirty="0"/>
              <a:t> be a new problem </a:t>
            </a:r>
            <a:r>
              <a:rPr lang="en-US" dirty="0" err="1"/>
              <a:t>s.t.</a:t>
            </a:r>
            <a:r>
              <a:rPr lang="en-US" dirty="0"/>
              <a:t> </a:t>
            </a:r>
          </a:p>
          <a:p>
            <a:pPr lvl="1"/>
            <a:r>
              <a:rPr lang="en-US" dirty="0">
                <a:solidFill>
                  <a:srgbClr val="FF0000"/>
                </a:solidFill>
                <a:effectLst>
                  <a:glow rad="101600">
                    <a:schemeClr val="accent3">
                      <a:satMod val="175000"/>
                      <a:alpha val="40000"/>
                    </a:schemeClr>
                  </a:glow>
                </a:effectLst>
              </a:rPr>
              <a:t>Q</a:t>
            </a:r>
            <a:r>
              <a:rPr lang="en-US" dirty="0">
                <a:effectLst>
                  <a:glow rad="101600">
                    <a:schemeClr val="accent3">
                      <a:satMod val="175000"/>
                      <a:alpha val="40000"/>
                    </a:schemeClr>
                  </a:glow>
                </a:effectLst>
              </a:rPr>
              <a:t> is in 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 </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a:t>
            </a:r>
            <a:r>
              <a:rPr lang="en-US" sz="2800" b="1" dirty="0">
                <a:solidFill>
                  <a:srgbClr val="FF0000"/>
                </a:solidFill>
                <a:effectLst>
                  <a:glow rad="101600">
                    <a:schemeClr val="accent3">
                      <a:satMod val="175000"/>
                      <a:alpha val="40000"/>
                    </a:schemeClr>
                  </a:glow>
                </a:effectLst>
              </a:rPr>
              <a:t>-</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r>
              <a:rPr lang="en-US" baseline="-25000"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and </a:t>
            </a:r>
            <a:r>
              <a:rPr lang="en-US" dirty="0">
                <a:solidFill>
                  <a:srgbClr val="FF0000"/>
                </a:solidFill>
                <a:effectLst>
                  <a:glow rad="101600">
                    <a:schemeClr val="accent3">
                      <a:satMod val="175000"/>
                      <a:alpha val="40000"/>
                    </a:schemeClr>
                  </a:glow>
                </a:effectLst>
              </a:rPr>
              <a:t>(2</a:t>
            </a:r>
            <a:r>
              <a:rPr lang="en-US" b="1" dirty="0">
                <a:solidFill>
                  <a:srgbClr val="FF0000"/>
                </a:solidFill>
                <a:effectLst>
                  <a:glow rad="101600">
                    <a:schemeClr val="accent3">
                      <a:satMod val="175000"/>
                      <a:alpha val="40000"/>
                    </a:schemeClr>
                  </a:glow>
                </a:effectLst>
              </a:rPr>
              <a:t>x</a:t>
            </a:r>
            <a:r>
              <a:rPr lang="en-US" baseline="30000" dirty="0">
                <a:solidFill>
                  <a:srgbClr val="FF0000"/>
                </a:solidFill>
                <a:effectLst>
                  <a:glow rad="101600">
                    <a:schemeClr val="accent3">
                      <a:satMod val="175000"/>
                      <a:alpha val="40000"/>
                    </a:schemeClr>
                  </a:glow>
                </a:effectLst>
              </a:rPr>
              <a:t>*</a:t>
            </a:r>
            <a:r>
              <a:rPr lang="en-US" baseline="-25000" dirty="0" err="1">
                <a:solidFill>
                  <a:srgbClr val="FF0000"/>
                </a:solidFill>
                <a:effectLst>
                  <a:glow rad="101600">
                    <a:schemeClr val="accent3">
                      <a:satMod val="175000"/>
                      <a:alpha val="40000"/>
                    </a:schemeClr>
                  </a:glow>
                </a:effectLst>
              </a:rPr>
              <a:t>P,i</a:t>
            </a:r>
            <a:r>
              <a:rPr lang="en-US" dirty="0">
                <a:solidFill>
                  <a:srgbClr val="FF0000"/>
                </a:solidFill>
                <a:effectLst>
                  <a:glow rad="101600">
                    <a:schemeClr val="accent3">
                      <a:satMod val="175000"/>
                      <a:alpha val="40000"/>
                    </a:schemeClr>
                  </a:glow>
                </a:effectLst>
              </a:rPr>
              <a:t> – 1)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baseline="-25000" dirty="0">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 0</a:t>
            </a:r>
            <a:r>
              <a:rPr lang="en-US" dirty="0">
                <a:effectLst>
                  <a:glow rad="101600">
                    <a:schemeClr val="accent3">
                      <a:satMod val="175000"/>
                      <a:alpha val="40000"/>
                    </a:schemeClr>
                  </a:glow>
                </a:effectLst>
              </a:rPr>
              <a:t> </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304800" y="381000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61</a:t>
            </a:fld>
            <a:endParaRPr lang="en-US" altLang="zh-TW"/>
          </a:p>
        </p:txBody>
      </p:sp>
    </p:spTree>
    <p:extLst>
      <p:ext uri="{BB962C8B-B14F-4D97-AF65-F5344CB8AC3E}">
        <p14:creationId xmlns:p14="http://schemas.microsoft.com/office/powerpoint/2010/main" val="3076555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Methods</a:t>
            </a:r>
            <a:endParaRPr lang="en-US" dirty="0"/>
          </a:p>
        </p:txBody>
      </p:sp>
      <p:sp>
        <p:nvSpPr>
          <p:cNvPr id="3" name="Content Placeholder 2"/>
          <p:cNvSpPr>
            <a:spLocks noGrp="1"/>
          </p:cNvSpPr>
          <p:nvPr>
            <p:ph idx="1"/>
          </p:nvPr>
        </p:nvSpPr>
        <p:spPr/>
        <p:txBody>
          <a:bodyPr/>
          <a:lstStyle/>
          <a:p>
            <a:r>
              <a:rPr lang="en-US" dirty="0" smtClean="0"/>
              <a:t>Will the conditions of the exact theorem hold in practice?</a:t>
            </a:r>
          </a:p>
          <a:p>
            <a:endParaRPr lang="en-US" dirty="0"/>
          </a:p>
          <a:p>
            <a:r>
              <a:rPr lang="en-US" sz="2000" dirty="0" smtClean="0"/>
              <a:t>The statistics we showed </a:t>
            </a:r>
          </a:p>
          <a:p>
            <a:pPr marL="0" indent="0">
              <a:buNone/>
            </a:pPr>
            <a:r>
              <a:rPr lang="en-US" sz="2000" dirty="0" smtClean="0"/>
              <a:t>      before almost guarantees </a:t>
            </a:r>
          </a:p>
          <a:p>
            <a:pPr marL="0" indent="0">
              <a:buNone/>
            </a:pPr>
            <a:r>
              <a:rPr lang="en-US" sz="2000" dirty="0"/>
              <a:t> </a:t>
            </a:r>
            <a:r>
              <a:rPr lang="en-US" sz="2000" dirty="0" smtClean="0"/>
              <a:t>     they will. There are very </a:t>
            </a:r>
          </a:p>
          <a:p>
            <a:pPr marL="0" indent="0">
              <a:buNone/>
            </a:pPr>
            <a:r>
              <a:rPr lang="en-US" sz="2000" dirty="0"/>
              <a:t> </a:t>
            </a:r>
            <a:r>
              <a:rPr lang="en-US" sz="2000" dirty="0" smtClean="0"/>
              <a:t>     few structures relative to </a:t>
            </a:r>
          </a:p>
          <a:p>
            <a:pPr marL="0" indent="0">
              <a:buNone/>
            </a:pPr>
            <a:r>
              <a:rPr lang="en-US" sz="2000" dirty="0"/>
              <a:t> </a:t>
            </a:r>
            <a:r>
              <a:rPr lang="en-US" sz="2000" dirty="0" smtClean="0"/>
              <a:t>     the number of instances.</a:t>
            </a:r>
          </a:p>
          <a:p>
            <a:endParaRPr lang="en-US" sz="2000" dirty="0" smtClean="0"/>
          </a:p>
          <a:p>
            <a:r>
              <a:rPr lang="en-US" sz="2000" dirty="0" smtClean="0"/>
              <a:t>To guarantee that the conditions on the objective coefficients be satisfied we can relax them, and move to approximation methods. </a:t>
            </a:r>
          </a:p>
          <a:p>
            <a:r>
              <a:rPr lang="en-US" sz="2000" dirty="0" smtClean="0"/>
              <a:t>Approximate methods have potential for more speedup than exact theorems. It turns out that indeed:</a:t>
            </a:r>
            <a:endParaRPr lang="en-US" sz="2000" dirty="0"/>
          </a:p>
          <a:p>
            <a:pPr lvl="1"/>
            <a:r>
              <a:rPr lang="en-US" sz="1800" dirty="0" smtClean="0"/>
              <a:t>Higher Speedup is higher without a drop in accuracy.</a:t>
            </a:r>
          </a:p>
        </p:txBody>
      </p:sp>
      <p:graphicFrame>
        <p:nvGraphicFramePr>
          <p:cNvPr id="5" name="Chart 4"/>
          <p:cNvGraphicFramePr/>
          <p:nvPr>
            <p:extLst>
              <p:ext uri="{D42A27DB-BD31-4B8C-83A1-F6EECF244321}">
                <p14:modId xmlns:p14="http://schemas.microsoft.com/office/powerpoint/2010/main" val="3616211992"/>
              </p:ext>
            </p:extLst>
          </p:nvPr>
        </p:nvGraphicFramePr>
        <p:xfrm>
          <a:off x="4495800" y="1676400"/>
          <a:ext cx="4457700" cy="264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62</a:t>
            </a:fld>
            <a:endParaRPr lang="en-US" altLang="zh-TW"/>
          </a:p>
        </p:txBody>
      </p:sp>
    </p:spTree>
    <p:extLst>
      <p:ext uri="{BB962C8B-B14F-4D97-AF65-F5344CB8AC3E}">
        <p14:creationId xmlns:p14="http://schemas.microsoft.com/office/powerpoint/2010/main" val="3122947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Approximation Method (I, II)</a:t>
            </a:r>
            <a:endParaRPr lang="en-US" dirty="0"/>
          </a:p>
        </p:txBody>
      </p:sp>
      <p:sp>
        <p:nvSpPr>
          <p:cNvPr id="3" name="Content Placeholder 2"/>
          <p:cNvSpPr>
            <a:spLocks noGrp="1"/>
          </p:cNvSpPr>
          <p:nvPr>
            <p:ph idx="1"/>
          </p:nvPr>
        </p:nvSpPr>
        <p:spPr/>
        <p:txBody>
          <a:bodyPr/>
          <a:lstStyle/>
          <a:p>
            <a:r>
              <a:rPr lang="en-US" dirty="0"/>
              <a:t>Most Frequent Solution</a:t>
            </a:r>
            <a:r>
              <a:rPr lang="en-US" dirty="0" smtClean="0"/>
              <a:t>: </a:t>
            </a:r>
          </a:p>
          <a:p>
            <a:pPr lvl="1"/>
            <a:r>
              <a:rPr lang="en-US" dirty="0" smtClean="0"/>
              <a:t>Find </a:t>
            </a:r>
            <a:r>
              <a:rPr lang="en-US" dirty="0"/>
              <a:t>the set of ILPs </a:t>
            </a:r>
            <a:r>
              <a:rPr lang="en-US" dirty="0">
                <a:solidFill>
                  <a:srgbClr val="FF0000"/>
                </a:solidFill>
              </a:rPr>
              <a:t>C </a:t>
            </a:r>
            <a:r>
              <a:rPr lang="en-US" dirty="0" smtClean="0"/>
              <a:t>solved previously</a:t>
            </a:r>
            <a:r>
              <a:rPr lang="en-US" dirty="0" smtClean="0">
                <a:solidFill>
                  <a:srgbClr val="FF0000"/>
                </a:solidFill>
              </a:rPr>
              <a:t> </a:t>
            </a:r>
            <a:r>
              <a:rPr lang="en-US" dirty="0" smtClean="0"/>
              <a:t>that </a:t>
            </a:r>
            <a:r>
              <a:rPr lang="en-US" dirty="0"/>
              <a:t>fall in the same equivalence class as </a:t>
            </a:r>
            <a:r>
              <a:rPr lang="en-US" dirty="0" smtClean="0">
                <a:solidFill>
                  <a:srgbClr val="FF0000"/>
                </a:solidFill>
              </a:rPr>
              <a:t>Q </a:t>
            </a:r>
          </a:p>
          <a:p>
            <a:pPr lvl="1"/>
            <a:r>
              <a:rPr lang="en-US" dirty="0" smtClean="0"/>
              <a:t>Find </a:t>
            </a:r>
            <a:r>
              <a:rPr lang="en-US" dirty="0"/>
              <a:t>the Solution </a:t>
            </a:r>
            <a:r>
              <a:rPr lang="en-US" dirty="0">
                <a:solidFill>
                  <a:srgbClr val="FF0000"/>
                </a:solidFill>
              </a:rPr>
              <a:t>S</a:t>
            </a:r>
            <a:r>
              <a:rPr lang="en-US" dirty="0"/>
              <a:t> that occurs most frequently in </a:t>
            </a:r>
            <a:r>
              <a:rPr lang="en-US" dirty="0" smtClean="0">
                <a:solidFill>
                  <a:srgbClr val="FF0000"/>
                </a:solidFill>
              </a:rPr>
              <a:t>C </a:t>
            </a:r>
          </a:p>
          <a:p>
            <a:pPr lvl="1"/>
            <a:r>
              <a:rPr lang="en-US" dirty="0" smtClean="0"/>
              <a:t>If </a:t>
            </a:r>
            <a:r>
              <a:rPr lang="en-US" dirty="0"/>
              <a:t>the frequency of </a:t>
            </a:r>
            <a:r>
              <a:rPr lang="en-US" dirty="0">
                <a:solidFill>
                  <a:srgbClr val="FF0000"/>
                </a:solidFill>
              </a:rPr>
              <a:t>S</a:t>
            </a:r>
            <a:r>
              <a:rPr lang="en-US" dirty="0"/>
              <a:t> is above a threshold (</a:t>
            </a:r>
            <a:r>
              <a:rPr lang="en-US" dirty="0">
                <a:solidFill>
                  <a:srgbClr val="FF0000"/>
                </a:solidFill>
              </a:rPr>
              <a:t>support</a:t>
            </a:r>
            <a:r>
              <a:rPr lang="en-US" dirty="0"/>
              <a:t>) in </a:t>
            </a:r>
            <a:r>
              <a:rPr lang="en-US" dirty="0">
                <a:solidFill>
                  <a:srgbClr val="FF0000"/>
                </a:solidFill>
              </a:rPr>
              <a:t>C</a:t>
            </a:r>
            <a:r>
              <a:rPr lang="en-US" dirty="0"/>
              <a:t>, return </a:t>
            </a:r>
            <a:r>
              <a:rPr lang="en-US" dirty="0">
                <a:solidFill>
                  <a:srgbClr val="FF0000"/>
                </a:solidFill>
              </a:rPr>
              <a:t>S</a:t>
            </a:r>
            <a:r>
              <a:rPr lang="en-US" dirty="0"/>
              <a:t> otherwise call the ILP </a:t>
            </a:r>
            <a:r>
              <a:rPr lang="en-US" dirty="0" smtClean="0"/>
              <a:t>solver</a:t>
            </a:r>
          </a:p>
          <a:p>
            <a:r>
              <a:rPr lang="en-US" dirty="0"/>
              <a:t>Top K Approximation</a:t>
            </a:r>
            <a:r>
              <a:rPr lang="en-US" dirty="0" smtClean="0"/>
              <a:t>: </a:t>
            </a:r>
          </a:p>
          <a:p>
            <a:pPr lvl="1"/>
            <a:r>
              <a:rPr lang="en-US" dirty="0" smtClean="0"/>
              <a:t>Find </a:t>
            </a:r>
            <a:r>
              <a:rPr lang="en-US" dirty="0"/>
              <a:t>the set of ILPs </a:t>
            </a:r>
            <a:r>
              <a:rPr lang="en-US" dirty="0">
                <a:solidFill>
                  <a:srgbClr val="FF0000"/>
                </a:solidFill>
              </a:rPr>
              <a:t>C </a:t>
            </a:r>
            <a:r>
              <a:rPr lang="en-US" dirty="0"/>
              <a:t>from cache that fall in the same equivalence class as </a:t>
            </a:r>
            <a:r>
              <a:rPr lang="en-US" dirty="0" smtClean="0">
                <a:solidFill>
                  <a:srgbClr val="FF0000"/>
                </a:solidFill>
              </a:rPr>
              <a:t>Q </a:t>
            </a:r>
          </a:p>
          <a:p>
            <a:pPr lvl="1"/>
            <a:r>
              <a:rPr lang="en-US" dirty="0" smtClean="0"/>
              <a:t>Find </a:t>
            </a:r>
            <a:r>
              <a:rPr lang="en-US" dirty="0"/>
              <a:t>the </a:t>
            </a:r>
            <a:r>
              <a:rPr lang="en-US" dirty="0">
                <a:solidFill>
                  <a:srgbClr val="FF0000"/>
                </a:solidFill>
              </a:rPr>
              <a:t>K</a:t>
            </a:r>
            <a:r>
              <a:rPr lang="en-US" dirty="0"/>
              <a:t> Solutions that occur most frequently in </a:t>
            </a:r>
            <a:r>
              <a:rPr lang="en-US" dirty="0" smtClean="0">
                <a:solidFill>
                  <a:srgbClr val="FF0000"/>
                </a:solidFill>
              </a:rPr>
              <a:t>C </a:t>
            </a:r>
          </a:p>
          <a:p>
            <a:pPr lvl="1"/>
            <a:r>
              <a:rPr lang="en-US" dirty="0" smtClean="0"/>
              <a:t>Evaluate </a:t>
            </a:r>
            <a:r>
              <a:rPr lang="en-US" dirty="0"/>
              <a:t>each of the </a:t>
            </a:r>
            <a:r>
              <a:rPr lang="en-US" dirty="0">
                <a:solidFill>
                  <a:srgbClr val="FF0000"/>
                </a:solidFill>
              </a:rPr>
              <a:t>K</a:t>
            </a:r>
            <a:r>
              <a:rPr lang="en-US" dirty="0"/>
              <a:t> solutions on the objective function of </a:t>
            </a:r>
            <a:r>
              <a:rPr lang="en-US" dirty="0">
                <a:solidFill>
                  <a:srgbClr val="FF0000"/>
                </a:solidFill>
              </a:rPr>
              <a:t>Q</a:t>
            </a:r>
            <a:r>
              <a:rPr lang="en-US" dirty="0"/>
              <a:t> and select the one with the highest objective value</a:t>
            </a:r>
          </a:p>
          <a:p>
            <a:pPr lvl="1"/>
            <a:endParaRPr lang="en-US" dirty="0"/>
          </a:p>
          <a:p>
            <a:endParaRPr lang="en-US" dirty="0"/>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63</a:t>
            </a:fld>
            <a:endParaRPr lang="en-US" altLang="zh-TW"/>
          </a:p>
        </p:txBody>
      </p:sp>
    </p:spTree>
    <p:extLst>
      <p:ext uri="{BB962C8B-B14F-4D97-AF65-F5344CB8AC3E}">
        <p14:creationId xmlns:p14="http://schemas.microsoft.com/office/powerpoint/2010/main" val="910681200"/>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based Approximation Methods (III, IV)</a:t>
            </a:r>
            <a:endParaRPr lang="en-US" dirty="0"/>
          </a:p>
        </p:txBody>
      </p:sp>
      <p:sp>
        <p:nvSpPr>
          <p:cNvPr id="3" name="Content Placeholder 2"/>
          <p:cNvSpPr>
            <a:spLocks noGrp="1"/>
          </p:cNvSpPr>
          <p:nvPr>
            <p:ph idx="1"/>
          </p:nvPr>
        </p:nvSpPr>
        <p:spPr/>
        <p:txBody>
          <a:bodyPr/>
          <a:lstStyle/>
          <a:p>
            <a:r>
              <a:rPr lang="en-US" dirty="0" smtClean="0"/>
              <a:t>Approximation of </a:t>
            </a:r>
            <a:r>
              <a:rPr lang="en-US" dirty="0"/>
              <a:t>Theorem I</a:t>
            </a:r>
            <a:r>
              <a:rPr lang="en-US" dirty="0" smtClean="0"/>
              <a:t>: </a:t>
            </a:r>
          </a:p>
          <a:p>
            <a:pPr lvl="1"/>
            <a:r>
              <a:rPr lang="en-US" dirty="0" smtClean="0"/>
              <a:t>Find </a:t>
            </a:r>
            <a:r>
              <a:rPr lang="en-US" dirty="0"/>
              <a:t>the set of ILPs </a:t>
            </a:r>
            <a:r>
              <a:rPr lang="en-US" dirty="0">
                <a:solidFill>
                  <a:srgbClr val="FF0000"/>
                </a:solidFill>
              </a:rPr>
              <a:t>C </a:t>
            </a:r>
            <a:r>
              <a:rPr lang="en-US" dirty="0" smtClean="0"/>
              <a:t>previously solved that </a:t>
            </a:r>
            <a:r>
              <a:rPr lang="en-US" dirty="0"/>
              <a:t>fall in the same equivalence class as </a:t>
            </a:r>
            <a:r>
              <a:rPr lang="en-US" dirty="0" smtClean="0">
                <a:solidFill>
                  <a:srgbClr val="FF0000"/>
                </a:solidFill>
              </a:rPr>
              <a:t>Q </a:t>
            </a:r>
          </a:p>
          <a:p>
            <a:pPr lvl="1"/>
            <a:r>
              <a:rPr lang="en-US" dirty="0" smtClean="0"/>
              <a:t>If there is an ILP </a:t>
            </a:r>
            <a:r>
              <a:rPr lang="en-US" dirty="0" smtClean="0">
                <a:solidFill>
                  <a:srgbClr val="FF0000"/>
                </a:solidFill>
              </a:rPr>
              <a:t>P</a:t>
            </a:r>
            <a:r>
              <a:rPr lang="en-US" dirty="0" smtClean="0"/>
              <a:t> in </a:t>
            </a:r>
            <a:r>
              <a:rPr lang="en-US" dirty="0" smtClean="0">
                <a:solidFill>
                  <a:srgbClr val="FF0000"/>
                </a:solidFill>
              </a:rPr>
              <a:t>C</a:t>
            </a:r>
            <a:r>
              <a:rPr lang="en-US" dirty="0" smtClean="0"/>
              <a:t> that satisfies Theorem I within an </a:t>
            </a:r>
            <a:r>
              <a:rPr lang="en-US" dirty="0" smtClean="0">
                <a:solidFill>
                  <a:srgbClr val="FF0000"/>
                </a:solidFill>
              </a:rPr>
              <a:t>error margin </a:t>
            </a:r>
            <a:r>
              <a:rPr lang="en-US" dirty="0" smtClean="0"/>
              <a:t>of </a:t>
            </a:r>
            <a:r>
              <a:rPr lang="el-GR" dirty="0" smtClean="0">
                <a:solidFill>
                  <a:srgbClr val="FF0000"/>
                </a:solidFill>
              </a:rPr>
              <a:t>ϵ</a:t>
            </a:r>
            <a:r>
              <a:rPr lang="en-US" dirty="0" smtClean="0"/>
              <a:t>, (</a:t>
            </a:r>
            <a:r>
              <a:rPr lang="en-US" dirty="0">
                <a:solidFill>
                  <a:srgbClr val="000000"/>
                </a:solidFill>
                <a:effectLst>
                  <a:glow rad="101600">
                    <a:srgbClr val="FFFFFF">
                      <a:satMod val="175000"/>
                      <a:alpha val="40000"/>
                    </a:srgbClr>
                  </a:glow>
                </a:effectLst>
              </a:rPr>
              <a:t>f</a:t>
            </a:r>
            <a:r>
              <a:rPr lang="en-US" dirty="0" smtClean="0">
                <a:solidFill>
                  <a:srgbClr val="000000"/>
                </a:solidFill>
                <a:effectLst>
                  <a:glow rad="101600">
                    <a:srgbClr val="FFFFFF">
                      <a:satMod val="175000"/>
                      <a:alpha val="40000"/>
                    </a:srgbClr>
                  </a:glow>
                </a:effectLst>
              </a:rPr>
              <a:t>or </a:t>
            </a:r>
            <a:r>
              <a:rPr lang="en-US" dirty="0">
                <a:solidFill>
                  <a:srgbClr val="000000"/>
                </a:solidFill>
                <a:effectLst>
                  <a:glow rad="101600">
                    <a:srgbClr val="FFFFFF">
                      <a:satMod val="175000"/>
                      <a:alpha val="40000"/>
                    </a:srgbClr>
                  </a:glow>
                </a:effectLst>
              </a:rPr>
              <a:t>each </a:t>
            </a:r>
            <a:r>
              <a:rPr lang="en-US" dirty="0" err="1">
                <a:solidFill>
                  <a:srgbClr val="FF0000"/>
                </a:solidFill>
                <a:effectLst>
                  <a:glow rad="101600">
                    <a:srgbClr val="FFFFFF">
                      <a:satMod val="175000"/>
                      <a:alpha val="40000"/>
                    </a:srgbClr>
                  </a:glow>
                </a:effectLst>
              </a:rPr>
              <a:t>i</a:t>
            </a:r>
            <a:r>
              <a:rPr lang="en-US" dirty="0">
                <a:solidFill>
                  <a:srgbClr val="FF0000"/>
                </a:solidFill>
                <a:effectLst>
                  <a:glow rad="101600">
                    <a:srgbClr val="FFFFFF">
                      <a:satMod val="175000"/>
                      <a:alpha val="40000"/>
                    </a:srgbClr>
                  </a:glow>
                </a:effectLst>
              </a:rPr>
              <a:t> </a:t>
            </a:r>
            <a:r>
              <a:rPr lang="el-GR" dirty="0">
                <a:solidFill>
                  <a:srgbClr val="FF0000"/>
                </a:solidFill>
                <a:effectLst>
                  <a:glow rad="101600">
                    <a:srgbClr val="FFFFFF">
                      <a:satMod val="175000"/>
                      <a:alpha val="40000"/>
                    </a:srgbClr>
                  </a:glow>
                </a:effectLst>
              </a:rPr>
              <a:t>ϵ</a:t>
            </a:r>
            <a:r>
              <a:rPr lang="en-US" dirty="0">
                <a:solidFill>
                  <a:srgbClr val="FF0000"/>
                </a:solidFill>
                <a:effectLst>
                  <a:glow rad="101600">
                    <a:srgbClr val="FFFFFF">
                      <a:satMod val="175000"/>
                      <a:alpha val="40000"/>
                    </a:srgbClr>
                  </a:glow>
                </a:effectLst>
              </a:rPr>
              <a:t> {1, …, </a:t>
            </a:r>
            <a:r>
              <a:rPr lang="en-US" dirty="0" err="1">
                <a:solidFill>
                  <a:srgbClr val="FF0000"/>
                </a:solidFill>
                <a:effectLst>
                  <a:glow rad="101600">
                    <a:srgbClr val="FFFFFF">
                      <a:satMod val="175000"/>
                      <a:alpha val="40000"/>
                    </a:srgbClr>
                  </a:glow>
                </a:effectLst>
              </a:rPr>
              <a:t>n</a:t>
            </a:r>
            <a:r>
              <a:rPr lang="en-US" baseline="-25000" dirty="0" err="1">
                <a:solidFill>
                  <a:srgbClr val="FF0000"/>
                </a:solidFill>
                <a:effectLst>
                  <a:glow rad="101600">
                    <a:srgbClr val="FFFFFF">
                      <a:satMod val="175000"/>
                      <a:alpha val="40000"/>
                    </a:srgbClr>
                  </a:glow>
                </a:effectLst>
              </a:rPr>
              <a:t>p</a:t>
            </a:r>
            <a:r>
              <a:rPr lang="en-US" dirty="0">
                <a:solidFill>
                  <a:srgbClr val="FF0000"/>
                </a:solidFill>
                <a:effectLst>
                  <a:glow rad="101600">
                    <a:srgbClr val="FFFFFF">
                      <a:satMod val="175000"/>
                      <a:alpha val="40000"/>
                    </a:srgbClr>
                  </a:glow>
                </a:effectLst>
              </a:rPr>
              <a:t> } (2</a:t>
            </a:r>
            <a:r>
              <a:rPr lang="en-US" b="1" dirty="0">
                <a:solidFill>
                  <a:srgbClr val="FF0000"/>
                </a:solidFill>
                <a:effectLst>
                  <a:glow rad="101600">
                    <a:srgbClr val="FFFFFF">
                      <a:satMod val="175000"/>
                      <a:alpha val="40000"/>
                    </a:srgbClr>
                  </a:glow>
                </a:effectLst>
              </a:rPr>
              <a:t>x</a:t>
            </a:r>
            <a:r>
              <a:rPr lang="en-US" baseline="30000" dirty="0">
                <a:solidFill>
                  <a:srgbClr val="FF0000"/>
                </a:solidFill>
                <a:effectLst>
                  <a:glow rad="101600">
                    <a:srgbClr val="FFFFFF">
                      <a:satMod val="175000"/>
                      <a:alpha val="40000"/>
                    </a:srgbClr>
                  </a:glow>
                </a:effectLst>
              </a:rPr>
              <a:t>*</a:t>
            </a:r>
            <a:r>
              <a:rPr lang="en-US" baseline="-25000" dirty="0" err="1">
                <a:solidFill>
                  <a:srgbClr val="FF0000"/>
                </a:solidFill>
                <a:effectLst>
                  <a:glow rad="101600">
                    <a:srgbClr val="FFFFFF">
                      <a:satMod val="175000"/>
                      <a:alpha val="40000"/>
                    </a:srgbClr>
                  </a:glow>
                </a:effectLst>
              </a:rPr>
              <a:t>P,i</a:t>
            </a:r>
            <a:r>
              <a:rPr lang="en-US" dirty="0">
                <a:solidFill>
                  <a:srgbClr val="FF0000"/>
                </a:solidFill>
                <a:effectLst>
                  <a:glow rad="101600">
                    <a:srgbClr val="FFFFFF">
                      <a:satMod val="175000"/>
                      <a:alpha val="40000"/>
                    </a:srgbClr>
                  </a:glow>
                </a:effectLst>
              </a:rPr>
              <a:t> – 1)</a:t>
            </a:r>
            <a:r>
              <a:rPr lang="el-GR" dirty="0">
                <a:solidFill>
                  <a:srgbClr val="FF0000"/>
                </a:solidFill>
                <a:effectLst>
                  <a:glow rad="101600">
                    <a:srgbClr val="FFFFFF">
                      <a:satMod val="175000"/>
                      <a:alpha val="40000"/>
                    </a:srgbClr>
                  </a:glow>
                </a:effectLst>
              </a:rPr>
              <a:t>δ</a:t>
            </a:r>
            <a:r>
              <a:rPr lang="en-US" b="1" dirty="0">
                <a:solidFill>
                  <a:srgbClr val="FF0000"/>
                </a:solidFill>
                <a:effectLst>
                  <a:glow rad="101600">
                    <a:srgbClr val="FFFFFF">
                      <a:satMod val="175000"/>
                      <a:alpha val="40000"/>
                    </a:srgbClr>
                  </a:glow>
                </a:effectLst>
              </a:rPr>
              <a:t>c</a:t>
            </a:r>
            <a:r>
              <a:rPr lang="en-US" baseline="-25000" dirty="0">
                <a:solidFill>
                  <a:srgbClr val="FF0000"/>
                </a:solidFill>
                <a:effectLst>
                  <a:glow rad="101600">
                    <a:srgbClr val="FFFFFF">
                      <a:satMod val="175000"/>
                      <a:alpha val="40000"/>
                    </a:srgbClr>
                  </a:glow>
                </a:effectLst>
              </a:rPr>
              <a:t>i</a:t>
            </a:r>
            <a:r>
              <a:rPr lang="en-US" dirty="0">
                <a:solidFill>
                  <a:srgbClr val="FF0000"/>
                </a:solidFill>
                <a:effectLst>
                  <a:glow rad="101600">
                    <a:srgbClr val="FFFFFF">
                      <a:satMod val="175000"/>
                      <a:alpha val="40000"/>
                    </a:srgbClr>
                  </a:glow>
                </a:effectLst>
              </a:rPr>
              <a:t> </a:t>
            </a:r>
            <a:r>
              <a:rPr lang="en-US" dirty="0" smtClean="0">
                <a:solidFill>
                  <a:srgbClr val="FF0000"/>
                </a:solidFill>
                <a:effectLst>
                  <a:glow rad="101600">
                    <a:srgbClr val="FFFFFF">
                      <a:satMod val="175000"/>
                      <a:alpha val="40000"/>
                    </a:srgbClr>
                  </a:glow>
                </a:effectLst>
              </a:rPr>
              <a:t> </a:t>
            </a:r>
            <a:r>
              <a:rPr lang="en-US" u="sng" dirty="0" smtClean="0">
                <a:solidFill>
                  <a:srgbClr val="FF0000"/>
                </a:solidFill>
                <a:effectLst>
                  <a:glow rad="101600">
                    <a:srgbClr val="FFFFFF">
                      <a:satMod val="175000"/>
                      <a:alpha val="40000"/>
                    </a:srgbClr>
                  </a:glow>
                </a:effectLst>
              </a:rPr>
              <a:t>+ </a:t>
            </a:r>
            <a:r>
              <a:rPr lang="el-GR" u="sng" dirty="0" smtClean="0">
                <a:solidFill>
                  <a:srgbClr val="FF0000"/>
                </a:solidFill>
                <a:effectLst>
                  <a:glow rad="101600">
                    <a:srgbClr val="FFFFFF">
                      <a:satMod val="175000"/>
                      <a:alpha val="40000"/>
                    </a:srgbClr>
                  </a:glow>
                </a:effectLst>
              </a:rPr>
              <a:t>ϵ</a:t>
            </a:r>
            <a:r>
              <a:rPr lang="en-US" dirty="0" smtClean="0">
                <a:solidFill>
                  <a:srgbClr val="FF0000"/>
                </a:solidFill>
                <a:effectLst>
                  <a:glow rad="101600">
                    <a:srgbClr val="FFFFFF">
                      <a:satMod val="175000"/>
                      <a:alpha val="40000"/>
                    </a:srgbClr>
                  </a:glow>
                </a:effectLst>
              </a:rPr>
              <a:t> ≥ </a:t>
            </a:r>
            <a:r>
              <a:rPr lang="en-US" dirty="0">
                <a:solidFill>
                  <a:srgbClr val="FF0000"/>
                </a:solidFill>
                <a:effectLst>
                  <a:glow rad="101600">
                    <a:srgbClr val="FFFFFF">
                      <a:satMod val="175000"/>
                      <a:alpha val="40000"/>
                    </a:srgbClr>
                  </a:glow>
                </a:effectLst>
              </a:rPr>
              <a:t>0, </a:t>
            </a:r>
            <a:r>
              <a:rPr lang="en-US" dirty="0">
                <a:solidFill>
                  <a:srgbClr val="000000"/>
                </a:solidFill>
                <a:effectLst>
                  <a:glow rad="101600">
                    <a:srgbClr val="FFFFFF">
                      <a:satMod val="175000"/>
                      <a:alpha val="40000"/>
                    </a:srgbClr>
                  </a:glow>
                </a:effectLst>
              </a:rPr>
              <a:t>where</a:t>
            </a:r>
            <a:r>
              <a:rPr lang="en-US" dirty="0">
                <a:solidFill>
                  <a:srgbClr val="FF0000"/>
                </a:solidFill>
                <a:effectLst>
                  <a:glow rad="101600">
                    <a:srgbClr val="FFFFFF">
                      <a:satMod val="175000"/>
                      <a:alpha val="40000"/>
                    </a:srgbClr>
                  </a:glow>
                </a:effectLst>
              </a:rPr>
              <a:t> </a:t>
            </a:r>
            <a:r>
              <a:rPr lang="el-GR" dirty="0">
                <a:solidFill>
                  <a:srgbClr val="FF0000"/>
                </a:solidFill>
                <a:effectLst>
                  <a:glow rad="101600">
                    <a:srgbClr val="FFFFFF">
                      <a:satMod val="175000"/>
                      <a:alpha val="40000"/>
                    </a:srgbClr>
                  </a:glow>
                </a:effectLst>
              </a:rPr>
              <a:t>δ</a:t>
            </a:r>
            <a:r>
              <a:rPr lang="en-US" b="1" dirty="0">
                <a:solidFill>
                  <a:srgbClr val="FF0000"/>
                </a:solidFill>
                <a:effectLst>
                  <a:glow rad="101600">
                    <a:srgbClr val="FFFFFF">
                      <a:satMod val="175000"/>
                      <a:alpha val="40000"/>
                    </a:srgbClr>
                  </a:glow>
                </a:effectLst>
              </a:rPr>
              <a:t>c</a:t>
            </a:r>
            <a:r>
              <a:rPr lang="en-US" dirty="0">
                <a:solidFill>
                  <a:srgbClr val="FF0000"/>
                </a:solidFill>
                <a:effectLst>
                  <a:glow rad="101600">
                    <a:srgbClr val="FFFFFF">
                      <a:satMod val="175000"/>
                      <a:alpha val="40000"/>
                    </a:srgbClr>
                  </a:glow>
                </a:effectLst>
              </a:rPr>
              <a:t> = </a:t>
            </a:r>
            <a:r>
              <a:rPr lang="en-US" b="1" dirty="0" err="1">
                <a:solidFill>
                  <a:srgbClr val="FF0000"/>
                </a:solidFill>
                <a:effectLst>
                  <a:glow rad="101600">
                    <a:srgbClr val="FFFFFF">
                      <a:satMod val="175000"/>
                      <a:alpha val="40000"/>
                    </a:srgbClr>
                  </a:glow>
                </a:effectLst>
              </a:rPr>
              <a:t>c</a:t>
            </a:r>
            <a:r>
              <a:rPr lang="en-US" baseline="-25000" dirty="0" err="1">
                <a:solidFill>
                  <a:srgbClr val="FF0000"/>
                </a:solidFill>
                <a:effectLst>
                  <a:glow rad="101600">
                    <a:srgbClr val="FFFFFF">
                      <a:satMod val="175000"/>
                      <a:alpha val="40000"/>
                    </a:srgbClr>
                  </a:glow>
                </a:effectLst>
              </a:rPr>
              <a:t>Q</a:t>
            </a:r>
            <a:r>
              <a:rPr lang="en-US" dirty="0">
                <a:solidFill>
                  <a:srgbClr val="FF0000"/>
                </a:solidFill>
                <a:effectLst>
                  <a:glow rad="101600">
                    <a:srgbClr val="FFFFFF">
                      <a:satMod val="175000"/>
                      <a:alpha val="40000"/>
                    </a:srgbClr>
                  </a:glow>
                </a:effectLst>
              </a:rPr>
              <a:t> </a:t>
            </a:r>
            <a:r>
              <a:rPr lang="en-US" dirty="0" smtClean="0">
                <a:solidFill>
                  <a:srgbClr val="FF0000"/>
                </a:solidFill>
                <a:effectLst>
                  <a:glow rad="101600">
                    <a:srgbClr val="FFFFFF">
                      <a:satMod val="175000"/>
                      <a:alpha val="40000"/>
                    </a:srgbClr>
                  </a:glow>
                </a:effectLst>
              </a:rPr>
              <a:t>- </a:t>
            </a:r>
            <a:r>
              <a:rPr lang="en-US" b="1" dirty="0" err="1" smtClean="0">
                <a:solidFill>
                  <a:srgbClr val="FF0000"/>
                </a:solidFill>
                <a:effectLst>
                  <a:glow rad="101600">
                    <a:srgbClr val="FFFFFF">
                      <a:satMod val="175000"/>
                      <a:alpha val="40000"/>
                    </a:srgbClr>
                  </a:glow>
                </a:effectLst>
              </a:rPr>
              <a:t>c</a:t>
            </a:r>
            <a:r>
              <a:rPr lang="en-US" baseline="-25000" dirty="0" err="1" smtClean="0">
                <a:solidFill>
                  <a:srgbClr val="FF0000"/>
                </a:solidFill>
                <a:effectLst>
                  <a:glow rad="101600">
                    <a:srgbClr val="FFFFFF">
                      <a:satMod val="175000"/>
                      <a:alpha val="40000"/>
                    </a:srgbClr>
                  </a:glow>
                </a:effectLst>
              </a:rPr>
              <a:t>P</a:t>
            </a:r>
            <a:r>
              <a:rPr lang="en-US" baseline="-25000" dirty="0" smtClean="0">
                <a:solidFill>
                  <a:srgbClr val="FF0000"/>
                </a:solidFill>
                <a:effectLst>
                  <a:glow rad="101600">
                    <a:srgbClr val="FFFFFF">
                      <a:satMod val="175000"/>
                      <a:alpha val="40000"/>
                    </a:srgbClr>
                  </a:glow>
                </a:effectLst>
              </a:rPr>
              <a:t> </a:t>
            </a:r>
            <a:r>
              <a:rPr lang="en-US" dirty="0" smtClean="0">
                <a:effectLst>
                  <a:glow rad="101600">
                    <a:srgbClr val="FFFFFF">
                      <a:satMod val="175000"/>
                      <a:alpha val="40000"/>
                    </a:srgbClr>
                  </a:glow>
                </a:effectLst>
              </a:rPr>
              <a:t>), return </a:t>
            </a:r>
            <a:r>
              <a:rPr lang="en-US" b="1" dirty="0" smtClean="0">
                <a:solidFill>
                  <a:srgbClr val="FF0000"/>
                </a:solidFill>
                <a:effectLst>
                  <a:glow rad="101600">
                    <a:srgbClr val="FFFFFF">
                      <a:satMod val="175000"/>
                      <a:alpha val="40000"/>
                    </a:srgbClr>
                  </a:glow>
                </a:effectLst>
              </a:rPr>
              <a:t>x</a:t>
            </a:r>
            <a:r>
              <a:rPr lang="en-US" baseline="30000" dirty="0" smtClean="0">
                <a:solidFill>
                  <a:srgbClr val="FF0000"/>
                </a:solidFill>
                <a:effectLst>
                  <a:glow rad="101600">
                    <a:srgbClr val="FFFFFF">
                      <a:satMod val="175000"/>
                      <a:alpha val="40000"/>
                    </a:srgbClr>
                  </a:glow>
                </a:effectLst>
              </a:rPr>
              <a:t>*</a:t>
            </a:r>
            <a:r>
              <a:rPr lang="en-US" baseline="-25000" dirty="0" smtClean="0">
                <a:solidFill>
                  <a:srgbClr val="FF0000"/>
                </a:solidFill>
                <a:effectLst>
                  <a:glow rad="101600">
                    <a:srgbClr val="FFFFFF">
                      <a:satMod val="175000"/>
                      <a:alpha val="40000"/>
                    </a:srgbClr>
                  </a:glow>
                </a:effectLst>
              </a:rPr>
              <a:t>P</a:t>
            </a:r>
          </a:p>
          <a:p>
            <a:pPr lvl="1"/>
            <a:endParaRPr lang="en-US" baseline="-25000" dirty="0">
              <a:solidFill>
                <a:srgbClr val="FF0000"/>
              </a:solidFill>
              <a:effectLst>
                <a:glow rad="101600">
                  <a:srgbClr val="FFFFFF">
                    <a:satMod val="175000"/>
                    <a:alpha val="40000"/>
                  </a:srgbClr>
                </a:glow>
              </a:effectLst>
            </a:endParaRPr>
          </a:p>
          <a:p>
            <a:r>
              <a:rPr lang="en-US" dirty="0"/>
              <a:t>Approximation of Theorem III</a:t>
            </a:r>
            <a:r>
              <a:rPr lang="en-US" dirty="0" smtClean="0"/>
              <a:t>: </a:t>
            </a:r>
          </a:p>
          <a:p>
            <a:pPr lvl="1"/>
            <a:r>
              <a:rPr lang="en-US" dirty="0" smtClean="0"/>
              <a:t>Find </a:t>
            </a:r>
            <a:r>
              <a:rPr lang="en-US" dirty="0"/>
              <a:t>the set of ILPs </a:t>
            </a:r>
            <a:r>
              <a:rPr lang="en-US" dirty="0">
                <a:solidFill>
                  <a:srgbClr val="FF0000"/>
                </a:solidFill>
              </a:rPr>
              <a:t>C </a:t>
            </a:r>
            <a:r>
              <a:rPr lang="en-US" dirty="0"/>
              <a:t>from cache that fall in the same equivalence class as </a:t>
            </a:r>
            <a:r>
              <a:rPr lang="en-US" dirty="0" smtClean="0">
                <a:solidFill>
                  <a:srgbClr val="FF0000"/>
                </a:solidFill>
              </a:rPr>
              <a:t>Q </a:t>
            </a:r>
          </a:p>
          <a:p>
            <a:pPr lvl="1"/>
            <a:r>
              <a:rPr lang="en-US" dirty="0" smtClean="0"/>
              <a:t>If </a:t>
            </a:r>
            <a:r>
              <a:rPr lang="en-US" dirty="0"/>
              <a:t>there is an ILP </a:t>
            </a:r>
            <a:r>
              <a:rPr lang="en-US" dirty="0">
                <a:solidFill>
                  <a:srgbClr val="FF0000"/>
                </a:solidFill>
              </a:rPr>
              <a:t>P</a:t>
            </a:r>
            <a:r>
              <a:rPr lang="en-US" dirty="0"/>
              <a:t> in </a:t>
            </a:r>
            <a:r>
              <a:rPr lang="en-US" dirty="0">
                <a:solidFill>
                  <a:srgbClr val="FF0000"/>
                </a:solidFill>
              </a:rPr>
              <a:t>C</a:t>
            </a:r>
            <a:r>
              <a:rPr lang="en-US" dirty="0"/>
              <a:t> that satisfies Theorem III within an </a:t>
            </a:r>
            <a:r>
              <a:rPr lang="en-US" dirty="0">
                <a:solidFill>
                  <a:srgbClr val="FF0000"/>
                </a:solidFill>
              </a:rPr>
              <a:t>error margin </a:t>
            </a:r>
            <a:r>
              <a:rPr lang="en-US" dirty="0"/>
              <a:t>of </a:t>
            </a:r>
            <a:r>
              <a:rPr lang="el-GR" dirty="0">
                <a:solidFill>
                  <a:srgbClr val="FF0000"/>
                </a:solidFill>
              </a:rPr>
              <a:t>ϵ</a:t>
            </a:r>
            <a:r>
              <a:rPr lang="en-US" dirty="0"/>
              <a:t>, (</a:t>
            </a:r>
            <a:r>
              <a:rPr lang="en-US" dirty="0">
                <a:effectLst>
                  <a:glow rad="101600">
                    <a:schemeClr val="accent3">
                      <a:satMod val="175000"/>
                      <a:alpha val="40000"/>
                    </a:schemeClr>
                  </a:glow>
                </a:effectLst>
              </a:rPr>
              <a:t>There 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a:t>
            </a:r>
            <a:r>
              <a:rPr lang="en-US" sz="2800" b="1" dirty="0">
                <a:solidFill>
                  <a:srgbClr val="FF0000"/>
                </a:solidFill>
                <a:effectLst>
                  <a:glow rad="101600">
                    <a:schemeClr val="accent3">
                      <a:satMod val="175000"/>
                      <a:alpha val="40000"/>
                    </a:schemeClr>
                  </a:glow>
                </a:effectLst>
              </a:rPr>
              <a:t>-</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r>
              <a:rPr lang="en-US" baseline="-25000"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and </a:t>
            </a:r>
            <a:r>
              <a:rPr lang="en-US" dirty="0">
                <a:solidFill>
                  <a:srgbClr val="FF0000"/>
                </a:solidFill>
                <a:effectLst>
                  <a:glow rad="101600">
                    <a:schemeClr val="accent3">
                      <a:satMod val="175000"/>
                      <a:alpha val="40000"/>
                    </a:schemeClr>
                  </a:glow>
                </a:effectLst>
              </a:rPr>
              <a:t>(2</a:t>
            </a:r>
            <a:r>
              <a:rPr lang="en-US" b="1" dirty="0">
                <a:solidFill>
                  <a:srgbClr val="FF0000"/>
                </a:solidFill>
                <a:effectLst>
                  <a:glow rad="101600">
                    <a:schemeClr val="accent3">
                      <a:satMod val="175000"/>
                      <a:alpha val="40000"/>
                    </a:schemeClr>
                  </a:glow>
                </a:effectLst>
              </a:rPr>
              <a:t>x</a:t>
            </a:r>
            <a:r>
              <a:rPr lang="en-US" baseline="30000" dirty="0">
                <a:solidFill>
                  <a:srgbClr val="FF0000"/>
                </a:solidFill>
                <a:effectLst>
                  <a:glow rad="101600">
                    <a:schemeClr val="accent3">
                      <a:satMod val="175000"/>
                      <a:alpha val="40000"/>
                    </a:schemeClr>
                  </a:glow>
                </a:effectLst>
              </a:rPr>
              <a:t>*</a:t>
            </a:r>
            <a:r>
              <a:rPr lang="en-US" baseline="-25000" dirty="0" err="1">
                <a:solidFill>
                  <a:srgbClr val="FF0000"/>
                </a:solidFill>
                <a:effectLst>
                  <a:glow rad="101600">
                    <a:schemeClr val="accent3">
                      <a:satMod val="175000"/>
                      <a:alpha val="40000"/>
                    </a:schemeClr>
                  </a:glow>
                </a:effectLst>
              </a:rPr>
              <a:t>P,i</a:t>
            </a:r>
            <a:r>
              <a:rPr lang="en-US" dirty="0">
                <a:solidFill>
                  <a:srgbClr val="FF0000"/>
                </a:solidFill>
                <a:effectLst>
                  <a:glow rad="101600">
                    <a:schemeClr val="accent3">
                      <a:satMod val="175000"/>
                      <a:alpha val="40000"/>
                    </a:schemeClr>
                  </a:glow>
                </a:effectLst>
              </a:rPr>
              <a:t> – 1)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baseline="-25000" dirty="0">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u="sng" dirty="0">
                <a:solidFill>
                  <a:srgbClr val="FF0000"/>
                </a:solidFill>
                <a:effectLst>
                  <a:glow rad="101600">
                    <a:srgbClr val="FFFFFF">
                      <a:satMod val="175000"/>
                      <a:alpha val="40000"/>
                    </a:srgbClr>
                  </a:glow>
                </a:effectLst>
              </a:rPr>
              <a:t>+ </a:t>
            </a:r>
            <a:r>
              <a:rPr lang="el-GR" u="sng" dirty="0">
                <a:solidFill>
                  <a:srgbClr val="FF0000"/>
                </a:solidFill>
                <a:effectLst>
                  <a:glow rad="101600">
                    <a:srgbClr val="FFFFFF">
                      <a:satMod val="175000"/>
                      <a:alpha val="40000"/>
                    </a:srgbClr>
                  </a:glow>
                </a:effectLst>
              </a:rPr>
              <a:t>ϵ </a:t>
            </a:r>
            <a:r>
              <a:rPr lang="en-US" dirty="0">
                <a:solidFill>
                  <a:srgbClr val="FF0000"/>
                </a:solidFill>
                <a:effectLst>
                  <a:glow rad="101600">
                    <a:schemeClr val="accent3">
                      <a:satMod val="175000"/>
                      <a:alpha val="40000"/>
                    </a:schemeClr>
                  </a:glow>
                </a:effectLst>
              </a:rPr>
              <a:t>≥ 0</a:t>
            </a:r>
            <a:r>
              <a:rPr lang="en-US" dirty="0">
                <a:effectLst>
                  <a:glow rad="101600">
                    <a:schemeClr val="accent3">
                      <a:satMod val="175000"/>
                      <a:alpha val="40000"/>
                    </a:schemeClr>
                  </a:glow>
                </a:effectLst>
              </a:rPr>
              <a:t> </a:t>
            </a:r>
            <a:r>
              <a:rPr lang="en-US" baseline="-25000" dirty="0">
                <a:solidFill>
                  <a:srgbClr val="FF0000"/>
                </a:solidFill>
                <a:effectLst>
                  <a:glow rad="101600">
                    <a:srgbClr val="FFFFFF">
                      <a:satMod val="175000"/>
                      <a:alpha val="40000"/>
                    </a:srgbClr>
                  </a:glow>
                </a:effectLst>
              </a:rPr>
              <a:t> </a:t>
            </a:r>
            <a:r>
              <a:rPr lang="en-US" dirty="0">
                <a:effectLst>
                  <a:glow rad="101600">
                    <a:srgbClr val="FFFFFF">
                      <a:satMod val="175000"/>
                      <a:alpha val="40000"/>
                    </a:srgbClr>
                  </a:glow>
                </a:effectLst>
              </a:rPr>
              <a:t>), return </a:t>
            </a:r>
            <a:r>
              <a:rPr lang="en-US" b="1" dirty="0">
                <a:solidFill>
                  <a:srgbClr val="FF0000"/>
                </a:solidFill>
                <a:effectLst>
                  <a:glow rad="101600">
                    <a:srgbClr val="FFFFFF">
                      <a:satMod val="175000"/>
                      <a:alpha val="40000"/>
                    </a:srgbClr>
                  </a:glow>
                </a:effectLst>
              </a:rPr>
              <a:t>x</a:t>
            </a:r>
            <a:r>
              <a:rPr lang="en-US" baseline="30000" dirty="0">
                <a:solidFill>
                  <a:srgbClr val="FF0000"/>
                </a:solidFill>
                <a:effectLst>
                  <a:glow rad="101600">
                    <a:srgbClr val="FFFFFF">
                      <a:satMod val="175000"/>
                      <a:alpha val="40000"/>
                    </a:srgbClr>
                  </a:glow>
                </a:effectLst>
              </a:rPr>
              <a:t>*</a:t>
            </a:r>
            <a:r>
              <a:rPr lang="en-US" baseline="-25000" dirty="0">
                <a:solidFill>
                  <a:srgbClr val="FF0000"/>
                </a:solidFill>
                <a:effectLst>
                  <a:glow rad="101600">
                    <a:srgbClr val="FFFFFF">
                      <a:satMod val="175000"/>
                      <a:alpha val="40000"/>
                    </a:srgbClr>
                  </a:glow>
                </a:effectLst>
              </a:rPr>
              <a:t>P</a:t>
            </a:r>
          </a:p>
          <a:p>
            <a:pPr lvl="1"/>
            <a:endParaRPr lang="en-US" baseline="-25000" dirty="0">
              <a:solidFill>
                <a:srgbClr val="FF0000"/>
              </a:solidFill>
              <a:effectLst>
                <a:glow rad="101600">
                  <a:srgbClr val="FFFFFF">
                    <a:satMod val="175000"/>
                    <a:alpha val="40000"/>
                  </a:srgbClr>
                </a:glow>
              </a:effectLst>
            </a:endParaRPr>
          </a:p>
          <a:p>
            <a:endParaRPr lang="en-US" dirty="0"/>
          </a:p>
        </p:txBody>
      </p:sp>
      <p:sp>
        <p:nvSpPr>
          <p:cNvPr id="5" name="Down Arrow 4"/>
          <p:cNvSpPr/>
          <p:nvPr/>
        </p:nvSpPr>
        <p:spPr>
          <a:xfrm rot="9674264">
            <a:off x="5733516" y="2935580"/>
            <a:ext cx="355600" cy="6477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Down Arrow 5"/>
          <p:cNvSpPr/>
          <p:nvPr/>
        </p:nvSpPr>
        <p:spPr>
          <a:xfrm rot="9674264">
            <a:off x="1542516" y="5789320"/>
            <a:ext cx="355600" cy="6477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64</a:t>
            </a:fld>
            <a:endParaRPr lang="en-US" altLang="zh-TW"/>
          </a:p>
        </p:txBody>
      </p:sp>
    </p:spTree>
    <p:extLst>
      <p:ext uri="{BB962C8B-B14F-4D97-AF65-F5344CB8AC3E}">
        <p14:creationId xmlns:p14="http://schemas.microsoft.com/office/powerpoint/2010/main" val="7119078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p:txBody>
          <a:bodyPr/>
          <a:lstStyle/>
          <a:p>
            <a:r>
              <a:rPr lang="en-US" dirty="0" smtClean="0"/>
              <a:t>Semantic </a:t>
            </a:r>
            <a:r>
              <a:rPr lang="en-US" dirty="0"/>
              <a:t>Role </a:t>
            </a:r>
            <a:r>
              <a:rPr lang="en-US" dirty="0" smtClean="0"/>
              <a:t>Labeling Task </a:t>
            </a:r>
            <a:endParaRPr lang="en-US" dirty="0"/>
          </a:p>
        </p:txBody>
      </p:sp>
      <p:sp>
        <p:nvSpPr>
          <p:cNvPr id="1211395" name="Rectangle 3"/>
          <p:cNvSpPr>
            <a:spLocks noGrp="1" noChangeArrowheads="1"/>
          </p:cNvSpPr>
          <p:nvPr>
            <p:ph type="body" idx="1"/>
          </p:nvPr>
        </p:nvSpPr>
        <p:spPr/>
        <p:txBody>
          <a:bodyPr/>
          <a:lstStyle/>
          <a:p>
            <a:pPr>
              <a:buFont typeface="Wingdings" pitchFamily="2" charset="2"/>
              <a:buNone/>
              <a:tabLst>
                <a:tab pos="1770063" algn="l"/>
              </a:tabLst>
            </a:pPr>
            <a:r>
              <a:rPr lang="en-US" sz="1800" b="1" dirty="0">
                <a:latin typeface="Courier New" pitchFamily="49" charset="0"/>
              </a:rPr>
              <a:t>I </a:t>
            </a:r>
            <a:r>
              <a:rPr lang="en-US" sz="1800" b="1" i="1" dirty="0">
                <a:latin typeface="Courier New" pitchFamily="49" charset="0"/>
              </a:rPr>
              <a:t>left</a:t>
            </a:r>
            <a:r>
              <a:rPr lang="en-US" sz="1800" b="1" dirty="0">
                <a:latin typeface="Courier New" pitchFamily="49" charset="0"/>
              </a:rPr>
              <a:t> my pearls to my daughter in my will .</a:t>
            </a:r>
          </a:p>
          <a:p>
            <a:pPr>
              <a:buFont typeface="Wingdings" pitchFamily="2" charset="2"/>
              <a:buNone/>
              <a:tabLst>
                <a:tab pos="1770063" algn="l"/>
              </a:tabLst>
            </a:pPr>
            <a:r>
              <a:rPr lang="en-US" sz="1800" b="1" dirty="0">
                <a:solidFill>
                  <a:schemeClr val="bg2"/>
                </a:solidFill>
              </a:rPr>
              <a:t>[</a:t>
            </a:r>
            <a:r>
              <a:rPr lang="en-US" sz="1800" b="1" dirty="0">
                <a:latin typeface="Courier New" pitchFamily="49" charset="0"/>
              </a:rPr>
              <a:t>I</a:t>
            </a:r>
            <a:r>
              <a:rPr lang="en-US" sz="1800" b="1" dirty="0">
                <a:solidFill>
                  <a:schemeClr val="bg2"/>
                </a:solidFill>
              </a:rPr>
              <a:t>]</a:t>
            </a:r>
            <a:r>
              <a:rPr lang="en-US" sz="1800" b="1" i="1" baseline="-25000" dirty="0">
                <a:solidFill>
                  <a:schemeClr val="bg2"/>
                </a:solidFill>
                <a:latin typeface="Courier New" pitchFamily="49" charset="0"/>
              </a:rPr>
              <a:t>A0</a:t>
            </a:r>
            <a:r>
              <a:rPr lang="en-US" sz="1800" b="1" dirty="0">
                <a:latin typeface="Courier New" pitchFamily="49" charset="0"/>
              </a:rPr>
              <a:t> </a:t>
            </a:r>
            <a:r>
              <a:rPr lang="en-US" sz="1800" b="1" i="1" dirty="0">
                <a:latin typeface="Courier New" pitchFamily="49" charset="0"/>
              </a:rPr>
              <a:t>left</a:t>
            </a:r>
            <a:r>
              <a:rPr lang="en-US" sz="1800" b="1" dirty="0">
                <a:latin typeface="Courier New" pitchFamily="49" charset="0"/>
              </a:rPr>
              <a:t> </a:t>
            </a:r>
            <a:r>
              <a:rPr lang="en-US" sz="1800" b="1" dirty="0">
                <a:solidFill>
                  <a:srgbClr val="008000"/>
                </a:solidFill>
              </a:rPr>
              <a:t>[</a:t>
            </a:r>
            <a:r>
              <a:rPr lang="en-US" sz="1800" b="1" dirty="0">
                <a:latin typeface="Courier New" pitchFamily="49" charset="0"/>
              </a:rPr>
              <a:t>my pearls</a:t>
            </a:r>
            <a:r>
              <a:rPr lang="en-US" sz="1800" b="1" dirty="0">
                <a:solidFill>
                  <a:srgbClr val="008000"/>
                </a:solidFill>
              </a:rPr>
              <a:t>]</a:t>
            </a:r>
            <a:r>
              <a:rPr lang="en-US" sz="1800" b="1" i="1" baseline="-25000" dirty="0">
                <a:solidFill>
                  <a:srgbClr val="008000"/>
                </a:solidFill>
                <a:latin typeface="Courier New" pitchFamily="49" charset="0"/>
              </a:rPr>
              <a:t>A1</a:t>
            </a:r>
            <a:r>
              <a:rPr lang="en-US" sz="1800" b="1" dirty="0">
                <a:latin typeface="Courier New" pitchFamily="49" charset="0"/>
              </a:rPr>
              <a:t> </a:t>
            </a:r>
            <a:r>
              <a:rPr lang="en-US" sz="1800" b="1" dirty="0">
                <a:solidFill>
                  <a:schemeClr val="folHlink"/>
                </a:solidFill>
              </a:rPr>
              <a:t>[</a:t>
            </a:r>
            <a:r>
              <a:rPr lang="en-US" sz="1800" b="1" dirty="0">
                <a:latin typeface="Courier New" pitchFamily="49" charset="0"/>
              </a:rPr>
              <a:t>to my daughter</a:t>
            </a:r>
            <a:r>
              <a:rPr lang="en-US" sz="1800" b="1" dirty="0">
                <a:solidFill>
                  <a:schemeClr val="folHlink"/>
                </a:solidFill>
              </a:rPr>
              <a:t>]</a:t>
            </a:r>
            <a:r>
              <a:rPr lang="en-US" sz="1800" b="1" i="1" baseline="-25000" dirty="0">
                <a:solidFill>
                  <a:schemeClr val="folHlink"/>
                </a:solidFill>
                <a:latin typeface="Courier New" pitchFamily="49" charset="0"/>
              </a:rPr>
              <a:t>A2</a:t>
            </a:r>
            <a:r>
              <a:rPr lang="en-US" sz="1800" b="1" dirty="0">
                <a:latin typeface="Courier New" pitchFamily="49" charset="0"/>
              </a:rPr>
              <a:t> </a:t>
            </a:r>
            <a:r>
              <a:rPr lang="en-US" sz="1800" b="1" dirty="0">
                <a:solidFill>
                  <a:srgbClr val="CC0000"/>
                </a:solidFill>
              </a:rPr>
              <a:t>[</a:t>
            </a:r>
            <a:r>
              <a:rPr lang="en-US" sz="1800" b="1" dirty="0">
                <a:latin typeface="Courier New" pitchFamily="49" charset="0"/>
              </a:rPr>
              <a:t>in my will</a:t>
            </a:r>
            <a:r>
              <a:rPr lang="en-US" sz="1800" b="1" dirty="0">
                <a:solidFill>
                  <a:srgbClr val="CC0000"/>
                </a:solidFill>
              </a:rPr>
              <a:t>]</a:t>
            </a:r>
            <a:r>
              <a:rPr lang="en-US" sz="1800" b="1" i="1" baseline="-25000" dirty="0">
                <a:solidFill>
                  <a:srgbClr val="CC0000"/>
                </a:solidFill>
                <a:latin typeface="Courier New" pitchFamily="49" charset="0"/>
              </a:rPr>
              <a:t>AM-LOC</a:t>
            </a:r>
            <a:r>
              <a:rPr lang="en-US" sz="1800" b="1" dirty="0">
                <a:latin typeface="Courier New" pitchFamily="49" charset="0"/>
              </a:rPr>
              <a:t> .</a:t>
            </a:r>
          </a:p>
          <a:p>
            <a:pPr>
              <a:buFont typeface="Wingdings" pitchFamily="2" charset="2"/>
              <a:buNone/>
              <a:tabLst>
                <a:tab pos="1770063" algn="l"/>
              </a:tabLst>
            </a:pPr>
            <a:endParaRPr lang="en-US" sz="1800" dirty="0"/>
          </a:p>
          <a:p>
            <a:pPr>
              <a:tabLst>
                <a:tab pos="1770063" algn="l"/>
              </a:tabLst>
            </a:pPr>
            <a:r>
              <a:rPr lang="en-US" sz="2000" b="1" i="1" dirty="0">
                <a:solidFill>
                  <a:schemeClr val="bg2"/>
                </a:solidFill>
                <a:latin typeface="Arial" pitchFamily="34" charset="0"/>
              </a:rPr>
              <a:t>A0</a:t>
            </a:r>
            <a:r>
              <a:rPr lang="en-US" sz="2000" dirty="0">
                <a:latin typeface="Arial" pitchFamily="34" charset="0"/>
              </a:rPr>
              <a:t>	Leaver</a:t>
            </a:r>
          </a:p>
          <a:p>
            <a:pPr>
              <a:tabLst>
                <a:tab pos="1770063" algn="l"/>
              </a:tabLst>
            </a:pPr>
            <a:r>
              <a:rPr lang="en-US" sz="2000" b="1" i="1" dirty="0">
                <a:solidFill>
                  <a:srgbClr val="008000"/>
                </a:solidFill>
                <a:latin typeface="Arial" pitchFamily="34" charset="0"/>
              </a:rPr>
              <a:t>A1</a:t>
            </a:r>
            <a:r>
              <a:rPr lang="en-US" sz="2000" dirty="0">
                <a:latin typeface="Arial" pitchFamily="34" charset="0"/>
              </a:rPr>
              <a:t>	Things left</a:t>
            </a:r>
          </a:p>
          <a:p>
            <a:pPr>
              <a:tabLst>
                <a:tab pos="1770063" algn="l"/>
              </a:tabLst>
            </a:pPr>
            <a:r>
              <a:rPr lang="en-US" sz="2000" b="1" i="1" dirty="0">
                <a:solidFill>
                  <a:schemeClr val="folHlink"/>
                </a:solidFill>
                <a:latin typeface="Arial" pitchFamily="34" charset="0"/>
              </a:rPr>
              <a:t>A2</a:t>
            </a:r>
            <a:r>
              <a:rPr lang="en-US" sz="2000" dirty="0">
                <a:latin typeface="Arial" pitchFamily="34" charset="0"/>
              </a:rPr>
              <a:t>	Benefactor</a:t>
            </a:r>
          </a:p>
          <a:p>
            <a:pPr>
              <a:tabLst>
                <a:tab pos="1770063" algn="l"/>
              </a:tabLst>
            </a:pPr>
            <a:r>
              <a:rPr lang="en-US" sz="2000" b="1" i="1" dirty="0">
                <a:solidFill>
                  <a:srgbClr val="CC0000"/>
                </a:solidFill>
                <a:latin typeface="Arial" pitchFamily="34" charset="0"/>
              </a:rPr>
              <a:t>AM-LOC</a:t>
            </a:r>
            <a:r>
              <a:rPr lang="en-US" sz="2000" dirty="0">
                <a:latin typeface="Arial" pitchFamily="34" charset="0"/>
              </a:rPr>
              <a:t>	Location</a:t>
            </a:r>
          </a:p>
          <a:p>
            <a:pPr>
              <a:buFont typeface="Wingdings" pitchFamily="2" charset="2"/>
              <a:buNone/>
              <a:tabLst>
                <a:tab pos="1770063" algn="l"/>
              </a:tabLst>
            </a:pPr>
            <a:r>
              <a:rPr lang="en-US" sz="1800" b="1" dirty="0">
                <a:latin typeface="Courier New" pitchFamily="49" charset="0"/>
              </a:rPr>
              <a:t>       I </a:t>
            </a:r>
            <a:r>
              <a:rPr lang="en-US" sz="1800" b="1" i="1" dirty="0">
                <a:latin typeface="Courier New" pitchFamily="49" charset="0"/>
              </a:rPr>
              <a:t>left</a:t>
            </a:r>
            <a:r>
              <a:rPr lang="en-US" sz="1800" b="1" dirty="0">
                <a:latin typeface="Courier New" pitchFamily="49" charset="0"/>
              </a:rPr>
              <a:t> my pearls to my daughter in my will .</a:t>
            </a:r>
          </a:p>
        </p:txBody>
      </p:sp>
      <p:sp>
        <p:nvSpPr>
          <p:cNvPr id="1211396" name="Line 4"/>
          <p:cNvSpPr>
            <a:spLocks noChangeShapeType="1"/>
          </p:cNvSpPr>
          <p:nvPr/>
        </p:nvSpPr>
        <p:spPr bwMode="auto">
          <a:xfrm>
            <a:off x="1524000" y="4343400"/>
            <a:ext cx="2286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397" name="Line 5"/>
          <p:cNvSpPr>
            <a:spLocks noChangeShapeType="1"/>
          </p:cNvSpPr>
          <p:nvPr/>
        </p:nvSpPr>
        <p:spPr bwMode="auto">
          <a:xfrm>
            <a:off x="2514600" y="4343400"/>
            <a:ext cx="12192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398" name="Line 6"/>
          <p:cNvSpPr>
            <a:spLocks noChangeShapeType="1"/>
          </p:cNvSpPr>
          <p:nvPr/>
        </p:nvSpPr>
        <p:spPr bwMode="auto">
          <a:xfrm>
            <a:off x="3810000" y="4343400"/>
            <a:ext cx="19812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399" name="Line 7"/>
          <p:cNvSpPr>
            <a:spLocks noChangeShapeType="1"/>
          </p:cNvSpPr>
          <p:nvPr/>
        </p:nvSpPr>
        <p:spPr bwMode="auto">
          <a:xfrm>
            <a:off x="5943600" y="4343400"/>
            <a:ext cx="1371600" cy="0"/>
          </a:xfrm>
          <a:prstGeom prst="line">
            <a:avLst/>
          </a:prstGeom>
          <a:noFill/>
          <a:ln w="76200">
            <a:solidFill>
              <a:srgbClr val="CC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0" name="Line 8"/>
          <p:cNvSpPr>
            <a:spLocks noChangeShapeType="1"/>
          </p:cNvSpPr>
          <p:nvPr/>
        </p:nvSpPr>
        <p:spPr bwMode="auto">
          <a:xfrm>
            <a:off x="1524000" y="4648200"/>
            <a:ext cx="2286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1" name="Line 9"/>
          <p:cNvSpPr>
            <a:spLocks noChangeShapeType="1"/>
          </p:cNvSpPr>
          <p:nvPr/>
        </p:nvSpPr>
        <p:spPr bwMode="auto">
          <a:xfrm>
            <a:off x="2514600" y="4648200"/>
            <a:ext cx="12192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2" name="Line 10"/>
          <p:cNvSpPr>
            <a:spLocks noChangeShapeType="1"/>
          </p:cNvSpPr>
          <p:nvPr/>
        </p:nvSpPr>
        <p:spPr bwMode="auto">
          <a:xfrm>
            <a:off x="4267200" y="4648200"/>
            <a:ext cx="30480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3" name="Line 11"/>
          <p:cNvSpPr>
            <a:spLocks noChangeShapeType="1"/>
          </p:cNvSpPr>
          <p:nvPr/>
        </p:nvSpPr>
        <p:spPr bwMode="auto">
          <a:xfrm>
            <a:off x="1524000" y="4953000"/>
            <a:ext cx="22098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4" name="Line 12"/>
          <p:cNvSpPr>
            <a:spLocks noChangeShapeType="1"/>
          </p:cNvSpPr>
          <p:nvPr/>
        </p:nvSpPr>
        <p:spPr bwMode="auto">
          <a:xfrm>
            <a:off x="3810000" y="4953000"/>
            <a:ext cx="19812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5" name="Line 13"/>
          <p:cNvSpPr>
            <a:spLocks noChangeShapeType="1"/>
          </p:cNvSpPr>
          <p:nvPr/>
        </p:nvSpPr>
        <p:spPr bwMode="auto">
          <a:xfrm>
            <a:off x="5943600" y="4953000"/>
            <a:ext cx="1371600" cy="0"/>
          </a:xfrm>
          <a:prstGeom prst="line">
            <a:avLst/>
          </a:prstGeom>
          <a:noFill/>
          <a:ln w="76200">
            <a:solidFill>
              <a:srgbClr val="CC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6" name="Line 14"/>
          <p:cNvSpPr>
            <a:spLocks noChangeShapeType="1"/>
          </p:cNvSpPr>
          <p:nvPr/>
        </p:nvSpPr>
        <p:spPr bwMode="auto">
          <a:xfrm>
            <a:off x="1524000" y="5334000"/>
            <a:ext cx="2286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7" name="Line 15"/>
          <p:cNvSpPr>
            <a:spLocks noChangeShapeType="1"/>
          </p:cNvSpPr>
          <p:nvPr/>
        </p:nvSpPr>
        <p:spPr bwMode="auto">
          <a:xfrm>
            <a:off x="2514600" y="5334000"/>
            <a:ext cx="12192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8" name="Line 16"/>
          <p:cNvSpPr>
            <a:spLocks noChangeShapeType="1"/>
          </p:cNvSpPr>
          <p:nvPr/>
        </p:nvSpPr>
        <p:spPr bwMode="auto">
          <a:xfrm>
            <a:off x="4267200" y="5334000"/>
            <a:ext cx="30480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09" name="Line 17"/>
          <p:cNvSpPr>
            <a:spLocks noChangeShapeType="1"/>
          </p:cNvSpPr>
          <p:nvPr/>
        </p:nvSpPr>
        <p:spPr bwMode="auto">
          <a:xfrm>
            <a:off x="5943600" y="5410200"/>
            <a:ext cx="1371600" cy="0"/>
          </a:xfrm>
          <a:prstGeom prst="line">
            <a:avLst/>
          </a:prstGeom>
          <a:noFill/>
          <a:ln w="76200">
            <a:solidFill>
              <a:srgbClr val="CC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0" name="Line 18"/>
          <p:cNvSpPr>
            <a:spLocks noChangeShapeType="1"/>
          </p:cNvSpPr>
          <p:nvPr/>
        </p:nvSpPr>
        <p:spPr bwMode="auto">
          <a:xfrm>
            <a:off x="1524000" y="5688013"/>
            <a:ext cx="914400" cy="0"/>
          </a:xfrm>
          <a:prstGeom prst="line">
            <a:avLst/>
          </a:prstGeom>
          <a:noFill/>
          <a:ln w="76200">
            <a:solidFill>
              <a:schemeClr val="bg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1" name="Line 19"/>
          <p:cNvSpPr>
            <a:spLocks noChangeShapeType="1"/>
          </p:cNvSpPr>
          <p:nvPr/>
        </p:nvSpPr>
        <p:spPr bwMode="auto">
          <a:xfrm>
            <a:off x="1828800" y="5764213"/>
            <a:ext cx="2286000" cy="0"/>
          </a:xfrm>
          <a:prstGeom prst="line">
            <a:avLst/>
          </a:prstGeom>
          <a:noFill/>
          <a:ln w="76200">
            <a:solidFill>
              <a:srgbClr val="008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2" name="Line 20"/>
          <p:cNvSpPr>
            <a:spLocks noChangeShapeType="1"/>
          </p:cNvSpPr>
          <p:nvPr/>
        </p:nvSpPr>
        <p:spPr bwMode="auto">
          <a:xfrm>
            <a:off x="3810000" y="5688013"/>
            <a:ext cx="1981200" cy="0"/>
          </a:xfrm>
          <a:prstGeom prst="line">
            <a:avLst/>
          </a:prstGeom>
          <a:noFill/>
          <a:ln w="76200">
            <a:solidFill>
              <a:schemeClr val="folHlink"/>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3" name="Line 21"/>
          <p:cNvSpPr>
            <a:spLocks noChangeShapeType="1"/>
          </p:cNvSpPr>
          <p:nvPr/>
        </p:nvSpPr>
        <p:spPr bwMode="auto">
          <a:xfrm>
            <a:off x="5943600" y="5688013"/>
            <a:ext cx="1371600" cy="0"/>
          </a:xfrm>
          <a:prstGeom prst="line">
            <a:avLst/>
          </a:prstGeom>
          <a:noFill/>
          <a:ln w="76200">
            <a:solidFill>
              <a:srgbClr val="660033"/>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4" name="Line 22"/>
          <p:cNvSpPr>
            <a:spLocks noChangeShapeType="1"/>
          </p:cNvSpPr>
          <p:nvPr/>
        </p:nvSpPr>
        <p:spPr bwMode="auto">
          <a:xfrm>
            <a:off x="1828800" y="4648200"/>
            <a:ext cx="609600" cy="0"/>
          </a:xfrm>
          <a:prstGeom prst="line">
            <a:avLst/>
          </a:prstGeom>
          <a:noFill/>
          <a:ln w="76200">
            <a:solidFill>
              <a:srgbClr val="660033"/>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415" name="AutoShape 23"/>
          <p:cNvSpPr>
            <a:spLocks noChangeArrowheads="1"/>
          </p:cNvSpPr>
          <p:nvPr/>
        </p:nvSpPr>
        <p:spPr bwMode="auto">
          <a:xfrm rot="2700000">
            <a:off x="1139825" y="5184775"/>
            <a:ext cx="331788" cy="325438"/>
          </a:xfrm>
          <a:prstGeom prst="plus">
            <a:avLst>
              <a:gd name="adj" fmla="val 32917"/>
            </a:avLst>
          </a:prstGeom>
          <a:solidFill>
            <a:srgbClr val="CC330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416" name="AutoShape 24"/>
          <p:cNvSpPr>
            <a:spLocks noChangeArrowheads="1"/>
          </p:cNvSpPr>
          <p:nvPr/>
        </p:nvSpPr>
        <p:spPr bwMode="auto">
          <a:xfrm rot="2700000">
            <a:off x="1139825" y="5538788"/>
            <a:ext cx="331787" cy="325438"/>
          </a:xfrm>
          <a:prstGeom prst="plus">
            <a:avLst>
              <a:gd name="adj" fmla="val 32917"/>
            </a:avLst>
          </a:prstGeom>
          <a:solidFill>
            <a:srgbClr val="CC3300"/>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418" name="AutoShape 26"/>
          <p:cNvSpPr>
            <a:spLocks noChangeArrowheads="1"/>
          </p:cNvSpPr>
          <p:nvPr/>
        </p:nvSpPr>
        <p:spPr bwMode="auto">
          <a:xfrm>
            <a:off x="4762500" y="4928984"/>
            <a:ext cx="1676400" cy="759029"/>
          </a:xfrm>
          <a:prstGeom prst="wedgeRoundRectCallout">
            <a:avLst>
              <a:gd name="adj1" fmla="val -129065"/>
              <a:gd name="adj2" fmla="val 46759"/>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dirty="0">
                <a:latin typeface="Tahoma" pitchFamily="34" charset="0"/>
              </a:rPr>
              <a:t>Overlapping arguments</a:t>
            </a:r>
          </a:p>
          <a:p>
            <a:pPr algn="ctr"/>
            <a:endParaRPr lang="en-US" sz="2000" dirty="0">
              <a:latin typeface="Tahoma" pitchFamily="34" charset="0"/>
            </a:endParaRPr>
          </a:p>
          <a:p>
            <a:pPr algn="ctr"/>
            <a:r>
              <a:rPr lang="en-US" sz="2000" dirty="0" smtClean="0">
                <a:latin typeface="Tahoma" pitchFamily="34" charset="0"/>
              </a:rPr>
              <a:t> </a:t>
            </a:r>
            <a:endParaRPr lang="en-US" sz="2000" dirty="0">
              <a:latin typeface="Tahoma" pitchFamily="34" charset="0"/>
            </a:endParaRPr>
          </a:p>
        </p:txBody>
      </p:sp>
      <p:sp>
        <p:nvSpPr>
          <p:cNvPr id="1211419" name="Rectangle 27"/>
          <p:cNvSpPr>
            <a:spLocks noChangeArrowheads="1"/>
          </p:cNvSpPr>
          <p:nvPr/>
        </p:nvSpPr>
        <p:spPr bwMode="auto">
          <a:xfrm>
            <a:off x="1676400" y="901700"/>
            <a:ext cx="6172200" cy="393700"/>
          </a:xfrm>
          <a:prstGeom prst="rect">
            <a:avLst/>
          </a:prstGeom>
          <a:solidFill>
            <a:srgbClr val="FFFFCC"/>
          </a:solidFill>
          <a:ln w="9525">
            <a:solidFill>
              <a:srgbClr val="FFC000"/>
            </a:solidFill>
            <a:miter lim="800000"/>
            <a:headEnd/>
            <a:tailEnd/>
          </a:ln>
          <a:effectLst/>
        </p:spPr>
        <p:txBody>
          <a:bodyPr/>
          <a:lstStyle/>
          <a:p>
            <a:pPr marL="609600" indent="-609600">
              <a:spcBef>
                <a:spcPct val="20000"/>
              </a:spcBef>
              <a:buClr>
                <a:schemeClr val="bg2"/>
              </a:buClr>
              <a:buSzPct val="75000"/>
              <a:buFont typeface="Wingdings" pitchFamily="2" charset="2"/>
              <a:buNone/>
            </a:pPr>
            <a:r>
              <a:rPr lang="en-US" sz="2000" dirty="0">
                <a:solidFill>
                  <a:srgbClr val="0033CC"/>
                </a:solidFill>
                <a:latin typeface="Calibri" pitchFamily="34" charset="0"/>
                <a:cs typeface="Calibri" pitchFamily="34" charset="0"/>
              </a:rPr>
              <a:t>Who did what to whom, when, where, why,…</a:t>
            </a: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65</a:t>
            </a:fld>
            <a:endParaRPr lang="en-US" altLang="zh-TW"/>
          </a:p>
        </p:txBody>
      </p:sp>
    </p:spTree>
    <p:extLst>
      <p:ext uri="{BB962C8B-B14F-4D97-AF65-F5344CB8AC3E}">
        <p14:creationId xmlns:p14="http://schemas.microsoft.com/office/powerpoint/2010/main" val="12519490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1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13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13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13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13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13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139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11396"/>
                                        </p:tgtEl>
                                        <p:attrNameLst>
                                          <p:attrName>style.visibility</p:attrName>
                                        </p:attrNameLst>
                                      </p:cBhvr>
                                      <p:to>
                                        <p:strVal val="visible"/>
                                      </p:to>
                                    </p:set>
                                    <p:animEffect transition="in" filter="dissolve">
                                      <p:cBhvr>
                                        <p:cTn id="27" dur="500"/>
                                        <p:tgtEl>
                                          <p:spTgt spid="121139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11397"/>
                                        </p:tgtEl>
                                        <p:attrNameLst>
                                          <p:attrName>style.visibility</p:attrName>
                                        </p:attrNameLst>
                                      </p:cBhvr>
                                      <p:to>
                                        <p:strVal val="visible"/>
                                      </p:to>
                                    </p:set>
                                    <p:animEffect transition="in" filter="dissolve">
                                      <p:cBhvr>
                                        <p:cTn id="30" dur="500"/>
                                        <p:tgtEl>
                                          <p:spTgt spid="121139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11398"/>
                                        </p:tgtEl>
                                        <p:attrNameLst>
                                          <p:attrName>style.visibility</p:attrName>
                                        </p:attrNameLst>
                                      </p:cBhvr>
                                      <p:to>
                                        <p:strVal val="visible"/>
                                      </p:to>
                                    </p:set>
                                    <p:animEffect transition="in" filter="dissolve">
                                      <p:cBhvr>
                                        <p:cTn id="33" dur="500"/>
                                        <p:tgtEl>
                                          <p:spTgt spid="121139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11399"/>
                                        </p:tgtEl>
                                        <p:attrNameLst>
                                          <p:attrName>style.visibility</p:attrName>
                                        </p:attrNameLst>
                                      </p:cBhvr>
                                      <p:to>
                                        <p:strVal val="visible"/>
                                      </p:to>
                                    </p:set>
                                    <p:animEffect transition="in" filter="dissolve">
                                      <p:cBhvr>
                                        <p:cTn id="36" dur="500"/>
                                        <p:tgtEl>
                                          <p:spTgt spid="121139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11400"/>
                                        </p:tgtEl>
                                        <p:attrNameLst>
                                          <p:attrName>style.visibility</p:attrName>
                                        </p:attrNameLst>
                                      </p:cBhvr>
                                      <p:to>
                                        <p:strVal val="visible"/>
                                      </p:to>
                                    </p:set>
                                    <p:animEffect transition="in" filter="dissolve">
                                      <p:cBhvr>
                                        <p:cTn id="41" dur="500"/>
                                        <p:tgtEl>
                                          <p:spTgt spid="121140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11401"/>
                                        </p:tgtEl>
                                        <p:attrNameLst>
                                          <p:attrName>style.visibility</p:attrName>
                                        </p:attrNameLst>
                                      </p:cBhvr>
                                      <p:to>
                                        <p:strVal val="visible"/>
                                      </p:to>
                                    </p:set>
                                    <p:animEffect transition="in" filter="dissolve">
                                      <p:cBhvr>
                                        <p:cTn id="44" dur="500"/>
                                        <p:tgtEl>
                                          <p:spTgt spid="121140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11402"/>
                                        </p:tgtEl>
                                        <p:attrNameLst>
                                          <p:attrName>style.visibility</p:attrName>
                                        </p:attrNameLst>
                                      </p:cBhvr>
                                      <p:to>
                                        <p:strVal val="visible"/>
                                      </p:to>
                                    </p:set>
                                    <p:animEffect transition="in" filter="dissolve">
                                      <p:cBhvr>
                                        <p:cTn id="47" dur="500"/>
                                        <p:tgtEl>
                                          <p:spTgt spid="121140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11403"/>
                                        </p:tgtEl>
                                        <p:attrNameLst>
                                          <p:attrName>style.visibility</p:attrName>
                                        </p:attrNameLst>
                                      </p:cBhvr>
                                      <p:to>
                                        <p:strVal val="visible"/>
                                      </p:to>
                                    </p:set>
                                    <p:animEffect transition="in" filter="dissolve">
                                      <p:cBhvr>
                                        <p:cTn id="50" dur="500"/>
                                        <p:tgtEl>
                                          <p:spTgt spid="121140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211404"/>
                                        </p:tgtEl>
                                        <p:attrNameLst>
                                          <p:attrName>style.visibility</p:attrName>
                                        </p:attrNameLst>
                                      </p:cBhvr>
                                      <p:to>
                                        <p:strVal val="visible"/>
                                      </p:to>
                                    </p:set>
                                    <p:animEffect transition="in" filter="dissolve">
                                      <p:cBhvr>
                                        <p:cTn id="53" dur="500"/>
                                        <p:tgtEl>
                                          <p:spTgt spid="121140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211405"/>
                                        </p:tgtEl>
                                        <p:attrNameLst>
                                          <p:attrName>style.visibility</p:attrName>
                                        </p:attrNameLst>
                                      </p:cBhvr>
                                      <p:to>
                                        <p:strVal val="visible"/>
                                      </p:to>
                                    </p:set>
                                    <p:animEffect transition="in" filter="dissolve">
                                      <p:cBhvr>
                                        <p:cTn id="56" dur="500"/>
                                        <p:tgtEl>
                                          <p:spTgt spid="121140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11414"/>
                                        </p:tgtEl>
                                        <p:attrNameLst>
                                          <p:attrName>style.visibility</p:attrName>
                                        </p:attrNameLst>
                                      </p:cBhvr>
                                      <p:to>
                                        <p:strVal val="visible"/>
                                      </p:to>
                                    </p:set>
                                    <p:animEffect transition="in" filter="dissolve">
                                      <p:cBhvr>
                                        <p:cTn id="59" dur="500"/>
                                        <p:tgtEl>
                                          <p:spTgt spid="12114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211406"/>
                                        </p:tgtEl>
                                        <p:attrNameLst>
                                          <p:attrName>style.visibility</p:attrName>
                                        </p:attrNameLst>
                                      </p:cBhvr>
                                      <p:to>
                                        <p:strVal val="visible"/>
                                      </p:to>
                                    </p:set>
                                    <p:animEffect transition="in" filter="dissolve">
                                      <p:cBhvr>
                                        <p:cTn id="64" dur="500"/>
                                        <p:tgtEl>
                                          <p:spTgt spid="121140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11407"/>
                                        </p:tgtEl>
                                        <p:attrNameLst>
                                          <p:attrName>style.visibility</p:attrName>
                                        </p:attrNameLst>
                                      </p:cBhvr>
                                      <p:to>
                                        <p:strVal val="visible"/>
                                      </p:to>
                                    </p:set>
                                    <p:animEffect transition="in" filter="dissolve">
                                      <p:cBhvr>
                                        <p:cTn id="67" dur="500"/>
                                        <p:tgtEl>
                                          <p:spTgt spid="121140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11408"/>
                                        </p:tgtEl>
                                        <p:attrNameLst>
                                          <p:attrName>style.visibility</p:attrName>
                                        </p:attrNameLst>
                                      </p:cBhvr>
                                      <p:to>
                                        <p:strVal val="visible"/>
                                      </p:to>
                                    </p:set>
                                    <p:animEffect transition="in" filter="dissolve">
                                      <p:cBhvr>
                                        <p:cTn id="70" dur="500"/>
                                        <p:tgtEl>
                                          <p:spTgt spid="121140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211409"/>
                                        </p:tgtEl>
                                        <p:attrNameLst>
                                          <p:attrName>style.visibility</p:attrName>
                                        </p:attrNameLst>
                                      </p:cBhvr>
                                      <p:to>
                                        <p:strVal val="visible"/>
                                      </p:to>
                                    </p:set>
                                    <p:animEffect transition="in" filter="dissolve">
                                      <p:cBhvr>
                                        <p:cTn id="73" dur="500"/>
                                        <p:tgtEl>
                                          <p:spTgt spid="121140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11410"/>
                                        </p:tgtEl>
                                        <p:attrNameLst>
                                          <p:attrName>style.visibility</p:attrName>
                                        </p:attrNameLst>
                                      </p:cBhvr>
                                      <p:to>
                                        <p:strVal val="visible"/>
                                      </p:to>
                                    </p:set>
                                    <p:animEffect transition="in" filter="dissolve">
                                      <p:cBhvr>
                                        <p:cTn id="76" dur="500"/>
                                        <p:tgtEl>
                                          <p:spTgt spid="121141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211411"/>
                                        </p:tgtEl>
                                        <p:attrNameLst>
                                          <p:attrName>style.visibility</p:attrName>
                                        </p:attrNameLst>
                                      </p:cBhvr>
                                      <p:to>
                                        <p:strVal val="visible"/>
                                      </p:to>
                                    </p:set>
                                    <p:animEffect transition="in" filter="dissolve">
                                      <p:cBhvr>
                                        <p:cTn id="79" dur="500"/>
                                        <p:tgtEl>
                                          <p:spTgt spid="121141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211412"/>
                                        </p:tgtEl>
                                        <p:attrNameLst>
                                          <p:attrName>style.visibility</p:attrName>
                                        </p:attrNameLst>
                                      </p:cBhvr>
                                      <p:to>
                                        <p:strVal val="visible"/>
                                      </p:to>
                                    </p:set>
                                    <p:animEffect transition="in" filter="dissolve">
                                      <p:cBhvr>
                                        <p:cTn id="82" dur="500"/>
                                        <p:tgtEl>
                                          <p:spTgt spid="121141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211413"/>
                                        </p:tgtEl>
                                        <p:attrNameLst>
                                          <p:attrName>style.visibility</p:attrName>
                                        </p:attrNameLst>
                                      </p:cBhvr>
                                      <p:to>
                                        <p:strVal val="visible"/>
                                      </p:to>
                                    </p:set>
                                    <p:animEffect transition="in" filter="dissolve">
                                      <p:cBhvr>
                                        <p:cTn id="85" dur="500"/>
                                        <p:tgtEl>
                                          <p:spTgt spid="121141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211415"/>
                                        </p:tgtEl>
                                        <p:attrNameLst>
                                          <p:attrName>style.visibility</p:attrName>
                                        </p:attrNameLst>
                                      </p:cBhvr>
                                      <p:to>
                                        <p:strVal val="visible"/>
                                      </p:to>
                                    </p:set>
                                    <p:animEffect transition="in" filter="dissolve">
                                      <p:cBhvr>
                                        <p:cTn id="88" dur="500"/>
                                        <p:tgtEl>
                                          <p:spTgt spid="121141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211416"/>
                                        </p:tgtEl>
                                        <p:attrNameLst>
                                          <p:attrName>style.visibility</p:attrName>
                                        </p:attrNameLst>
                                      </p:cBhvr>
                                      <p:to>
                                        <p:strVal val="visible"/>
                                      </p:to>
                                    </p:set>
                                    <p:animEffect transition="in" filter="dissolve">
                                      <p:cBhvr>
                                        <p:cTn id="91" dur="500"/>
                                        <p:tgtEl>
                                          <p:spTgt spid="121141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11418">
                                            <p:bg/>
                                          </p:spTgt>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211418">
                                            <p:txEl>
                                              <p:pRg st="0" end="0"/>
                                            </p:txEl>
                                          </p:spTgt>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2114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6" grpId="0" animBg="1"/>
      <p:bldP spid="1211397" grpId="0" animBg="1"/>
      <p:bldP spid="1211398" grpId="0" animBg="1"/>
      <p:bldP spid="1211399" grpId="0" animBg="1"/>
      <p:bldP spid="1211400" grpId="0" animBg="1"/>
      <p:bldP spid="1211401" grpId="0" animBg="1"/>
      <p:bldP spid="1211402" grpId="0" animBg="1"/>
      <p:bldP spid="1211403" grpId="0" animBg="1"/>
      <p:bldP spid="1211404" grpId="0" animBg="1"/>
      <p:bldP spid="1211405" grpId="0" animBg="1"/>
      <p:bldP spid="1211406" grpId="0" animBg="1"/>
      <p:bldP spid="1211407" grpId="0" animBg="1"/>
      <p:bldP spid="1211408" grpId="0" animBg="1"/>
      <p:bldP spid="1211409" grpId="0" animBg="1"/>
      <p:bldP spid="1211410" grpId="0" animBg="1"/>
      <p:bldP spid="1211411" grpId="0" animBg="1"/>
      <p:bldP spid="1211412" grpId="0" animBg="1"/>
      <p:bldP spid="1211413" grpId="0" animBg="1"/>
      <p:bldP spid="1211414" grpId="0" animBg="1"/>
      <p:bldP spid="1211415" grpId="0" animBg="1"/>
      <p:bldP spid="1211416" grpId="0" animBg="1"/>
      <p:bldP spid="1211418"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Semantic Role Labeling </a:t>
            </a:r>
            <a:endParaRPr lang="en-US" dirty="0"/>
          </a:p>
        </p:txBody>
      </p:sp>
      <p:sp>
        <p:nvSpPr>
          <p:cNvPr id="3" name="Content Placeholder 2"/>
          <p:cNvSpPr>
            <a:spLocks noGrp="1"/>
          </p:cNvSpPr>
          <p:nvPr>
            <p:ph idx="1"/>
          </p:nvPr>
        </p:nvSpPr>
        <p:spPr/>
        <p:txBody>
          <a:bodyPr/>
          <a:lstStyle/>
          <a:p>
            <a:r>
              <a:rPr lang="en-US" sz="2000" dirty="0" smtClean="0">
                <a:solidFill>
                  <a:srgbClr val="FF0000"/>
                </a:solidFill>
                <a:cs typeface="Calibri" pitchFamily="34" charset="0"/>
              </a:rPr>
              <a:t>SRL:</a:t>
            </a:r>
            <a:r>
              <a:rPr lang="en-US" sz="2000" dirty="0" smtClean="0">
                <a:cs typeface="Calibri" pitchFamily="34" charset="0"/>
              </a:rPr>
              <a:t> Based on the state-of-the-art Illinois SRL</a:t>
            </a:r>
          </a:p>
          <a:p>
            <a:pPr lvl="1"/>
            <a:r>
              <a:rPr lang="en-US" sz="1800" dirty="0" smtClean="0">
                <a:cs typeface="Calibri" pitchFamily="34" charset="0"/>
              </a:rPr>
              <a:t>Top performing system </a:t>
            </a:r>
            <a:r>
              <a:rPr lang="en-US" sz="1800" dirty="0">
                <a:cs typeface="Calibri" pitchFamily="34" charset="0"/>
              </a:rPr>
              <a:t>in CoNLL </a:t>
            </a:r>
            <a:r>
              <a:rPr lang="en-US" sz="1800" dirty="0" smtClean="0">
                <a:cs typeface="Calibri" pitchFamily="34" charset="0"/>
              </a:rPr>
              <a:t>2005 </a:t>
            </a:r>
          </a:p>
          <a:p>
            <a:pPr lvl="1"/>
            <a:r>
              <a:rPr lang="en-US" sz="1800" dirty="0" smtClean="0">
                <a:cs typeface="Calibri" pitchFamily="34" charset="0"/>
              </a:rPr>
              <a:t>[V</a:t>
            </a:r>
            <a:r>
              <a:rPr lang="en-US" sz="1800" dirty="0">
                <a:cs typeface="Calibri" pitchFamily="34" charset="0"/>
              </a:rPr>
              <a:t>. </a:t>
            </a:r>
            <a:r>
              <a:rPr lang="en-US" sz="1800" dirty="0" err="1">
                <a:cs typeface="Calibri" pitchFamily="34" charset="0"/>
              </a:rPr>
              <a:t>Punyakanok</a:t>
            </a:r>
            <a:r>
              <a:rPr lang="en-US" sz="1800" dirty="0">
                <a:cs typeface="Calibri" pitchFamily="34" charset="0"/>
              </a:rPr>
              <a:t> and D. Roth and W. </a:t>
            </a:r>
            <a:r>
              <a:rPr lang="en-US" sz="1800" dirty="0" err="1">
                <a:cs typeface="Calibri" pitchFamily="34" charset="0"/>
              </a:rPr>
              <a:t>Yih</a:t>
            </a:r>
            <a:r>
              <a:rPr lang="en-US" sz="1800" dirty="0">
                <a:cs typeface="Calibri" pitchFamily="34" charset="0"/>
              </a:rPr>
              <a:t>, </a:t>
            </a:r>
            <a:r>
              <a:rPr lang="en-US" sz="1800" b="1" i="1" dirty="0">
                <a:cs typeface="Calibri" pitchFamily="34" charset="0"/>
              </a:rPr>
              <a:t>The Importance of Syntactic Parsing and Inference in Semantic Role Labeling</a:t>
            </a:r>
            <a:r>
              <a:rPr lang="en-US" sz="1800" b="1" dirty="0">
                <a:cs typeface="Calibri" pitchFamily="34" charset="0"/>
              </a:rPr>
              <a:t>,  </a:t>
            </a:r>
            <a:r>
              <a:rPr lang="en-US" sz="1800" dirty="0">
                <a:cs typeface="Calibri" pitchFamily="34" charset="0"/>
              </a:rPr>
              <a:t>Computational Linguistics </a:t>
            </a:r>
            <a:r>
              <a:rPr lang="en-US" sz="1800" dirty="0" smtClean="0">
                <a:cs typeface="Calibri" pitchFamily="34" charset="0"/>
              </a:rPr>
              <a:t>– 2008] </a:t>
            </a:r>
            <a:endParaRPr lang="en-US" sz="1800" dirty="0">
              <a:cs typeface="Calibri" pitchFamily="34" charset="0"/>
            </a:endParaRPr>
          </a:p>
          <a:p>
            <a:pPr lvl="1"/>
            <a:r>
              <a:rPr lang="en-US" sz="1800" dirty="0" smtClean="0">
                <a:cs typeface="Calibri" pitchFamily="34" charset="0"/>
              </a:rPr>
              <a:t>In SRL, we solve an ILP problem for each verb predicate in each sentence</a:t>
            </a:r>
          </a:p>
          <a:p>
            <a:endParaRPr lang="en-US" sz="2000" dirty="0" smtClean="0">
              <a:solidFill>
                <a:srgbClr val="FF0000"/>
              </a:solidFill>
            </a:endParaRPr>
          </a:p>
          <a:p>
            <a:r>
              <a:rPr lang="en-US" sz="2000" dirty="0" smtClean="0">
                <a:solidFill>
                  <a:srgbClr val="FF0000"/>
                </a:solidFill>
              </a:rPr>
              <a:t>Amortization Experiments:</a:t>
            </a:r>
          </a:p>
          <a:p>
            <a:pPr lvl="1"/>
            <a:r>
              <a:rPr lang="en-US" sz="1800" dirty="0" smtClean="0"/>
              <a:t>Speedup </a:t>
            </a:r>
            <a:r>
              <a:rPr lang="en-US" sz="1800" dirty="0"/>
              <a:t>&amp; Accuracy are measured over WSJ test set (Section </a:t>
            </a:r>
            <a:r>
              <a:rPr lang="en-US" sz="1800" dirty="0" smtClean="0"/>
              <a:t>23)</a:t>
            </a:r>
          </a:p>
          <a:p>
            <a:pPr lvl="1"/>
            <a:r>
              <a:rPr lang="en-US" sz="2000" dirty="0" smtClean="0"/>
              <a:t>Baseline </a:t>
            </a:r>
            <a:r>
              <a:rPr lang="en-US" sz="2000" dirty="0"/>
              <a:t>is solving ILP using Gurobi </a:t>
            </a:r>
            <a:r>
              <a:rPr lang="en-US" sz="2000" dirty="0" smtClean="0"/>
              <a:t>4.6 </a:t>
            </a:r>
            <a:endParaRPr lang="en-US" sz="2000" dirty="0"/>
          </a:p>
          <a:p>
            <a:r>
              <a:rPr lang="en-US" sz="2000" dirty="0" smtClean="0"/>
              <a:t>For </a:t>
            </a:r>
            <a:r>
              <a:rPr lang="en-US" sz="2000" dirty="0"/>
              <a:t>amortization:</a:t>
            </a:r>
          </a:p>
          <a:p>
            <a:pPr lvl="1"/>
            <a:r>
              <a:rPr lang="en-US" sz="1800" dirty="0"/>
              <a:t>We collect </a:t>
            </a:r>
            <a:r>
              <a:rPr lang="en-US" sz="1800" dirty="0" smtClean="0"/>
              <a:t>250,000 </a:t>
            </a:r>
            <a:r>
              <a:rPr lang="en-US" sz="1800" dirty="0"/>
              <a:t>SRL inference problems from </a:t>
            </a:r>
            <a:r>
              <a:rPr lang="en-US" sz="1800" dirty="0" err="1"/>
              <a:t>Gigaword</a:t>
            </a:r>
            <a:r>
              <a:rPr lang="en-US" sz="1800" dirty="0"/>
              <a:t> and store in a database</a:t>
            </a:r>
          </a:p>
          <a:p>
            <a:pPr lvl="1"/>
            <a:r>
              <a:rPr lang="en-US" sz="1800" dirty="0"/>
              <a:t>For each ILP in test set, we invoke  one of the theorems (exact / approx.)</a:t>
            </a:r>
          </a:p>
          <a:p>
            <a:pPr lvl="1"/>
            <a:r>
              <a:rPr lang="en-US" sz="1800" dirty="0"/>
              <a:t>If found, we return it, otherwise we call the baseline ILP solver</a:t>
            </a:r>
          </a:p>
          <a:p>
            <a:endParaRPr lang="en-US" sz="2000" dirty="0">
              <a:cs typeface="Calibri" pitchFamily="34" charset="0"/>
            </a:endParaRPr>
          </a:p>
          <a:p>
            <a:endParaRPr lang="en-US" sz="2000" dirty="0" smtClean="0"/>
          </a:p>
          <a:p>
            <a:endParaRPr lang="en-US" sz="2000" dirty="0"/>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66</a:t>
            </a:fld>
            <a:endParaRPr lang="en-US" altLang="zh-TW"/>
          </a:p>
        </p:txBody>
      </p:sp>
    </p:spTree>
    <p:extLst>
      <p:ext uri="{BB962C8B-B14F-4D97-AF65-F5344CB8AC3E}">
        <p14:creationId xmlns:p14="http://schemas.microsoft.com/office/powerpoint/2010/main" val="19838064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496817624"/>
              </p:ext>
            </p:extLst>
          </p:nvPr>
        </p:nvGraphicFramePr>
        <p:xfrm>
          <a:off x="685800" y="1066800"/>
          <a:ext cx="7785100" cy="53257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55800" y="6057900"/>
            <a:ext cx="1219200" cy="461665"/>
          </a:xfrm>
          <a:prstGeom prst="rect">
            <a:avLst/>
          </a:prstGeom>
          <a:noFill/>
        </p:spPr>
        <p:txBody>
          <a:bodyPr wrap="square" rtlCol="0">
            <a:spAutoFit/>
          </a:bodyPr>
          <a:lstStyle/>
          <a:p>
            <a:r>
              <a:rPr lang="en-US" sz="2400" dirty="0" smtClean="0">
                <a:solidFill>
                  <a:srgbClr val="00B050"/>
                </a:solidFill>
                <a:latin typeface="Calibri" pitchFamily="34" charset="0"/>
                <a:cs typeface="Andalus" pitchFamily="2" charset="-78"/>
              </a:rPr>
              <a:t>Exact</a:t>
            </a:r>
            <a:endParaRPr lang="en-US" sz="2400" dirty="0">
              <a:solidFill>
                <a:srgbClr val="00B050"/>
              </a:solidFill>
              <a:latin typeface="Calibri" pitchFamily="34" charset="0"/>
              <a:cs typeface="Andalus" pitchFamily="2" charset="-78"/>
            </a:endParaRPr>
          </a:p>
        </p:txBody>
      </p:sp>
      <p:sp>
        <p:nvSpPr>
          <p:cNvPr id="8" name="TextBox 7"/>
          <p:cNvSpPr txBox="1"/>
          <p:nvPr/>
        </p:nvSpPr>
        <p:spPr>
          <a:xfrm>
            <a:off x="5676900" y="6057900"/>
            <a:ext cx="2019300" cy="461665"/>
          </a:xfrm>
          <a:prstGeom prst="rect">
            <a:avLst/>
          </a:prstGeom>
          <a:noFill/>
        </p:spPr>
        <p:txBody>
          <a:bodyPr wrap="square" rtlCol="0">
            <a:spAutoFit/>
          </a:bodyPr>
          <a:lstStyle/>
          <a:p>
            <a:r>
              <a:rPr lang="en-US" sz="2400" dirty="0" smtClean="0">
                <a:solidFill>
                  <a:srgbClr val="0070C0"/>
                </a:solidFill>
                <a:latin typeface="Calibri" pitchFamily="34" charset="0"/>
                <a:cs typeface="Andalus" pitchFamily="2" charset="-78"/>
              </a:rPr>
              <a:t>Approximate</a:t>
            </a:r>
            <a:endParaRPr lang="en-US" sz="2400" dirty="0">
              <a:solidFill>
                <a:srgbClr val="0070C0"/>
              </a:solidFill>
              <a:latin typeface="Calibri" pitchFamily="34" charset="0"/>
              <a:cs typeface="Andalus" pitchFamily="2" charset="-78"/>
            </a:endParaRPr>
          </a:p>
        </p:txBody>
      </p:sp>
      <p:pic>
        <p:nvPicPr>
          <p:cNvPr id="13" name="Picture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1472653"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177800" y="2260600"/>
            <a:ext cx="355600" cy="2246769"/>
          </a:xfrm>
          <a:prstGeom prst="rect">
            <a:avLst/>
          </a:prstGeom>
          <a:noFill/>
        </p:spPr>
        <p:txBody>
          <a:bodyPr wrap="square" rtlCol="0">
            <a:spAutoFit/>
          </a:bodyPr>
          <a:lstStyle/>
          <a:p>
            <a:r>
              <a:rPr lang="en-US" sz="2000" dirty="0" smtClean="0">
                <a:latin typeface="Calibri" pitchFamily="34" charset="0"/>
                <a:cs typeface="Andalus" pitchFamily="2" charset="-78"/>
              </a:rPr>
              <a:t>Speedup</a:t>
            </a:r>
            <a:endParaRPr lang="en-US" sz="2000" dirty="0">
              <a:latin typeface="Calibri" pitchFamily="34" charset="0"/>
              <a:cs typeface="Andalus" pitchFamily="2" charset="-78"/>
            </a:endParaRPr>
          </a:p>
        </p:txBody>
      </p:sp>
      <p:sp>
        <p:nvSpPr>
          <p:cNvPr id="5" name="TextBox 4"/>
          <p:cNvSpPr txBox="1"/>
          <p:nvPr/>
        </p:nvSpPr>
        <p:spPr>
          <a:xfrm>
            <a:off x="8483600" y="3162300"/>
            <a:ext cx="433132" cy="400110"/>
          </a:xfrm>
          <a:prstGeom prst="rect">
            <a:avLst/>
          </a:prstGeom>
          <a:noFill/>
        </p:spPr>
        <p:txBody>
          <a:bodyPr wrap="none" rtlCol="0">
            <a:spAutoFit/>
          </a:bodyPr>
          <a:lstStyle/>
          <a:p>
            <a:r>
              <a:rPr lang="en-US" sz="2000" dirty="0" smtClean="0">
                <a:solidFill>
                  <a:schemeClr val="bg2"/>
                </a:solidFill>
                <a:latin typeface="Calibri" pitchFamily="34" charset="0"/>
                <a:cs typeface="Andalus" pitchFamily="2" charset="-78"/>
              </a:rPr>
              <a:t>F1</a:t>
            </a:r>
            <a:endParaRPr lang="en-US" sz="2000" dirty="0">
              <a:solidFill>
                <a:schemeClr val="bg2"/>
              </a:solidFill>
              <a:latin typeface="Calibri" pitchFamily="34" charset="0"/>
              <a:cs typeface="Andalus" pitchFamily="2" charset="-78"/>
            </a:endParaRPr>
          </a:p>
        </p:txBody>
      </p:sp>
      <p:cxnSp>
        <p:nvCxnSpPr>
          <p:cNvPr id="23" name="Straight Connector 22"/>
          <p:cNvCxnSpPr/>
          <p:nvPr/>
        </p:nvCxnSpPr>
        <p:spPr>
          <a:xfrm>
            <a:off x="1472653" y="1752600"/>
            <a:ext cx="1956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67</a:t>
            </a:fld>
            <a:endParaRPr lang="en-US" altLang="zh-TW"/>
          </a:p>
        </p:txBody>
      </p:sp>
    </p:spTree>
    <p:extLst>
      <p:ext uri="{BB962C8B-B14F-4D97-AF65-F5344CB8AC3E}">
        <p14:creationId xmlns:p14="http://schemas.microsoft.com/office/powerpoint/2010/main" val="3541160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in terms of clock time</a:t>
            </a:r>
            <a:endParaRPr lang="en-US" dirty="0"/>
          </a:p>
        </p:txBody>
      </p:sp>
      <p:graphicFrame>
        <p:nvGraphicFramePr>
          <p:cNvPr id="6" name="Chart 5"/>
          <p:cNvGraphicFramePr/>
          <p:nvPr>
            <p:extLst>
              <p:ext uri="{D42A27DB-BD31-4B8C-83A1-F6EECF244321}">
                <p14:modId xmlns:p14="http://schemas.microsoft.com/office/powerpoint/2010/main" val="4087685072"/>
              </p:ext>
            </p:extLst>
          </p:nvPr>
        </p:nvGraphicFramePr>
        <p:xfrm>
          <a:off x="685800" y="990600"/>
          <a:ext cx="7785100" cy="53257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55800" y="6057900"/>
            <a:ext cx="1219200" cy="461665"/>
          </a:xfrm>
          <a:prstGeom prst="rect">
            <a:avLst/>
          </a:prstGeom>
          <a:noFill/>
        </p:spPr>
        <p:txBody>
          <a:bodyPr wrap="square" rtlCol="0">
            <a:spAutoFit/>
          </a:bodyPr>
          <a:lstStyle/>
          <a:p>
            <a:r>
              <a:rPr lang="en-US" sz="2400" dirty="0" smtClean="0">
                <a:solidFill>
                  <a:srgbClr val="00B050"/>
                </a:solidFill>
                <a:latin typeface="Calibri" pitchFamily="34" charset="0"/>
                <a:cs typeface="Andalus" pitchFamily="2" charset="-78"/>
              </a:rPr>
              <a:t>Exact</a:t>
            </a:r>
            <a:endParaRPr lang="en-US" sz="2400" dirty="0">
              <a:solidFill>
                <a:srgbClr val="00B050"/>
              </a:solidFill>
              <a:latin typeface="Calibri" pitchFamily="34" charset="0"/>
              <a:cs typeface="Andalus" pitchFamily="2" charset="-78"/>
            </a:endParaRPr>
          </a:p>
        </p:txBody>
      </p:sp>
      <p:sp>
        <p:nvSpPr>
          <p:cNvPr id="8" name="TextBox 7"/>
          <p:cNvSpPr txBox="1"/>
          <p:nvPr/>
        </p:nvSpPr>
        <p:spPr>
          <a:xfrm>
            <a:off x="5676900" y="6057900"/>
            <a:ext cx="2019300" cy="461665"/>
          </a:xfrm>
          <a:prstGeom prst="rect">
            <a:avLst/>
          </a:prstGeom>
          <a:noFill/>
        </p:spPr>
        <p:txBody>
          <a:bodyPr wrap="square" rtlCol="0">
            <a:spAutoFit/>
          </a:bodyPr>
          <a:lstStyle/>
          <a:p>
            <a:r>
              <a:rPr lang="en-US" sz="2400" dirty="0" smtClean="0">
                <a:solidFill>
                  <a:srgbClr val="0070C0"/>
                </a:solidFill>
                <a:latin typeface="Calibri" pitchFamily="34" charset="0"/>
                <a:cs typeface="Andalus" pitchFamily="2" charset="-78"/>
              </a:rPr>
              <a:t>Approximate</a:t>
            </a:r>
            <a:endParaRPr lang="en-US" sz="2400" dirty="0">
              <a:solidFill>
                <a:srgbClr val="0070C0"/>
              </a:solidFill>
              <a:latin typeface="Calibri" pitchFamily="34" charset="0"/>
              <a:cs typeface="Andalus" pitchFamily="2" charset="-78"/>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1879338" y="1028700"/>
            <a:ext cx="5689626" cy="43133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68</a:t>
            </a:fld>
            <a:endParaRPr lang="en-US" altLang="zh-TW"/>
          </a:p>
        </p:txBody>
      </p:sp>
    </p:spTree>
    <p:extLst>
      <p:ext uri="{BB962C8B-B14F-4D97-AF65-F5344CB8AC3E}">
        <p14:creationId xmlns:p14="http://schemas.microsoft.com/office/powerpoint/2010/main" val="46802263"/>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Amortized ILP Inference</a:t>
            </a:r>
            <a:endParaRPr lang="en-US" dirty="0"/>
          </a:p>
        </p:txBody>
      </p:sp>
      <p:sp>
        <p:nvSpPr>
          <p:cNvPr id="3" name="Content Placeholder 2"/>
          <p:cNvSpPr>
            <a:spLocks noGrp="1"/>
          </p:cNvSpPr>
          <p:nvPr>
            <p:ph idx="1"/>
          </p:nvPr>
        </p:nvSpPr>
        <p:spPr/>
        <p:txBody>
          <a:bodyPr/>
          <a:lstStyle/>
          <a:p>
            <a:r>
              <a:rPr lang="en-US" dirty="0" smtClean="0"/>
              <a:t>Inference can be amortized over the lifetime of an NLP tool</a:t>
            </a:r>
          </a:p>
          <a:p>
            <a:r>
              <a:rPr lang="en-US" dirty="0" smtClean="0"/>
              <a:t>Yields significant speed up, due to reducing the number of calls to the inference engine, independently of the solver. </a:t>
            </a:r>
            <a:endParaRPr lang="en-US" dirty="0"/>
          </a:p>
          <a:p>
            <a:endParaRPr lang="en-US" dirty="0" smtClean="0"/>
          </a:p>
          <a:p>
            <a:r>
              <a:rPr lang="en-US" dirty="0" smtClean="0"/>
              <a:t>Future work:</a:t>
            </a:r>
          </a:p>
          <a:p>
            <a:pPr lvl="1"/>
            <a:r>
              <a:rPr lang="en-US" dirty="0" smtClean="0"/>
              <a:t>Decomposed </a:t>
            </a:r>
            <a:r>
              <a:rPr lang="en-US" dirty="0"/>
              <a:t>Amortized Inference</a:t>
            </a:r>
          </a:p>
          <a:p>
            <a:pPr lvl="1"/>
            <a:r>
              <a:rPr lang="en-US" dirty="0" smtClean="0"/>
              <a:t>Approximation augmented with warm start </a:t>
            </a:r>
          </a:p>
          <a:p>
            <a:pPr lvl="1"/>
            <a:r>
              <a:rPr lang="en-US" dirty="0" smtClean="0"/>
              <a:t>Relations to Lifted </a:t>
            </a:r>
            <a:r>
              <a:rPr lang="en-US" dirty="0"/>
              <a:t>Inference</a:t>
            </a:r>
          </a:p>
          <a:p>
            <a:pPr marL="0" indent="0">
              <a:buNone/>
            </a:pPr>
            <a:endParaRPr lang="en-US"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69</a:t>
            </a:fld>
            <a:endParaRPr lang="en-US" altLang="zh-TW"/>
          </a:p>
        </p:txBody>
      </p:sp>
    </p:spTree>
    <p:extLst>
      <p:ext uri="{BB962C8B-B14F-4D97-AF65-F5344CB8AC3E}">
        <p14:creationId xmlns:p14="http://schemas.microsoft.com/office/powerpoint/2010/main" val="40279073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152400" y="457200"/>
            <a:ext cx="8686800" cy="533400"/>
          </a:xfrm>
        </p:spPr>
        <p:txBody>
          <a:bodyPr/>
          <a:lstStyle/>
          <a:p>
            <a:pPr eaLnBrk="1" hangingPunct="1"/>
            <a:r>
              <a:rPr lang="en-US" dirty="0" smtClean="0"/>
              <a:t>Three Ideas </a:t>
            </a:r>
            <a:r>
              <a:rPr lang="en-US" dirty="0" smtClean="0">
                <a:solidFill>
                  <a:schemeClr val="tx1"/>
                </a:solidFill>
              </a:rPr>
              <a:t>Underlying Constrained Conditional Models</a:t>
            </a:r>
          </a:p>
        </p:txBody>
      </p:sp>
      <p:sp>
        <p:nvSpPr>
          <p:cNvPr id="1141764" name="Rectangle 4"/>
          <p:cNvSpPr>
            <a:spLocks noGrp="1" noChangeArrowheads="1"/>
          </p:cNvSpPr>
          <p:nvPr>
            <p:ph type="body" idx="1"/>
          </p:nvPr>
        </p:nvSpPr>
        <p:spPr>
          <a:xfrm>
            <a:off x="457200" y="1066800"/>
            <a:ext cx="8458200" cy="4953000"/>
          </a:xfrm>
        </p:spPr>
        <p:txBody>
          <a:bodyPr/>
          <a:lstStyle/>
          <a:p>
            <a:pPr>
              <a:defRPr/>
            </a:pPr>
            <a:r>
              <a:rPr lang="en-US" b="1" dirty="0" smtClean="0"/>
              <a:t>Idea 1:</a:t>
            </a:r>
            <a:r>
              <a:rPr lang="en-US" dirty="0" smtClean="0"/>
              <a:t> </a:t>
            </a:r>
          </a:p>
          <a:p>
            <a:pPr marL="0" indent="0">
              <a:buFont typeface="Wingdings" pitchFamily="2" charset="2"/>
              <a:buNone/>
              <a:defRPr/>
            </a:pPr>
            <a:r>
              <a:rPr lang="en-US" dirty="0"/>
              <a:t> </a:t>
            </a:r>
            <a:r>
              <a:rPr lang="en-US" dirty="0" smtClean="0"/>
              <a:t>    Separate </a:t>
            </a:r>
            <a:r>
              <a:rPr lang="en-US" dirty="0"/>
              <a:t>modeling </a:t>
            </a:r>
            <a:r>
              <a:rPr lang="en-US" dirty="0" smtClean="0"/>
              <a:t>and problem formulation from algorithms</a:t>
            </a:r>
          </a:p>
          <a:p>
            <a:pPr lvl="1">
              <a:defRPr/>
            </a:pPr>
            <a:r>
              <a:rPr lang="en-US" dirty="0" smtClean="0"/>
              <a:t>Similar </a:t>
            </a:r>
            <a:r>
              <a:rPr lang="en-US" dirty="0"/>
              <a:t>to the philosophy of probabilistic </a:t>
            </a:r>
            <a:r>
              <a:rPr lang="en-US" dirty="0" smtClean="0"/>
              <a:t>modeling</a:t>
            </a:r>
          </a:p>
          <a:p>
            <a:pPr lvl="1">
              <a:defRPr/>
            </a:pPr>
            <a:endParaRPr lang="en-US" dirty="0"/>
          </a:p>
          <a:p>
            <a:pPr>
              <a:defRPr/>
            </a:pPr>
            <a:r>
              <a:rPr lang="en-US" b="1" dirty="0" smtClean="0"/>
              <a:t>Idea 2: </a:t>
            </a:r>
          </a:p>
          <a:p>
            <a:pPr marL="0" indent="0">
              <a:buFont typeface="Wingdings" pitchFamily="2" charset="2"/>
              <a:buNone/>
              <a:defRPr/>
            </a:pPr>
            <a:r>
              <a:rPr lang="en-US" b="1" dirty="0">
                <a:solidFill>
                  <a:srgbClr val="FF9933"/>
                </a:solidFill>
              </a:rPr>
              <a:t> </a:t>
            </a:r>
            <a:r>
              <a:rPr lang="en-US" b="1" dirty="0" smtClean="0">
                <a:solidFill>
                  <a:srgbClr val="FF9933"/>
                </a:solidFill>
              </a:rPr>
              <a:t>    </a:t>
            </a:r>
            <a:r>
              <a:rPr lang="en-US" dirty="0" smtClean="0"/>
              <a:t>Keep </a:t>
            </a:r>
            <a:r>
              <a:rPr lang="en-US" dirty="0"/>
              <a:t>model simple, make expressive </a:t>
            </a:r>
            <a:r>
              <a:rPr lang="en-US" dirty="0" smtClean="0"/>
              <a:t>decisions (via constraints)</a:t>
            </a:r>
            <a:endParaRPr lang="en-US" dirty="0"/>
          </a:p>
          <a:p>
            <a:pPr lvl="1">
              <a:defRPr/>
            </a:pPr>
            <a:r>
              <a:rPr lang="en-US" dirty="0" smtClean="0"/>
              <a:t>Unlike probabilistic modeling, where models become more </a:t>
            </a:r>
            <a:r>
              <a:rPr lang="en-US" dirty="0"/>
              <a:t>expressive </a:t>
            </a:r>
            <a:endParaRPr lang="en-US" dirty="0" smtClean="0"/>
          </a:p>
          <a:p>
            <a:pPr lvl="1">
              <a:defRPr/>
            </a:pPr>
            <a:endParaRPr lang="en-US" b="1" dirty="0">
              <a:solidFill>
                <a:srgbClr val="FF0000"/>
              </a:solidFill>
            </a:endParaRPr>
          </a:p>
          <a:p>
            <a:pPr>
              <a:defRPr/>
            </a:pPr>
            <a:r>
              <a:rPr lang="en-US" b="1" dirty="0" smtClean="0"/>
              <a:t>Idea 3: </a:t>
            </a:r>
          </a:p>
          <a:p>
            <a:pPr marL="0" indent="0">
              <a:buFont typeface="Wingdings" pitchFamily="2" charset="2"/>
              <a:buNone/>
              <a:defRPr/>
            </a:pPr>
            <a:r>
              <a:rPr lang="en-US" b="1" dirty="0">
                <a:solidFill>
                  <a:srgbClr val="FF0000"/>
                </a:solidFill>
              </a:rPr>
              <a:t> </a:t>
            </a:r>
            <a:r>
              <a:rPr lang="en-US" b="1" dirty="0" smtClean="0">
                <a:solidFill>
                  <a:srgbClr val="FF0000"/>
                </a:solidFill>
              </a:rPr>
              <a:t>    </a:t>
            </a:r>
            <a:r>
              <a:rPr lang="en-US" dirty="0" smtClean="0"/>
              <a:t>Expressive structured decisions can be supported by simply </a:t>
            </a:r>
          </a:p>
          <a:p>
            <a:pPr marL="0" indent="0">
              <a:buFont typeface="Wingdings" pitchFamily="2" charset="2"/>
              <a:buNone/>
              <a:defRPr/>
            </a:pPr>
            <a:r>
              <a:rPr lang="en-US" dirty="0"/>
              <a:t> </a:t>
            </a:r>
            <a:r>
              <a:rPr lang="en-US" dirty="0" smtClean="0"/>
              <a:t>    learned models </a:t>
            </a:r>
          </a:p>
          <a:p>
            <a:pPr lvl="1" eaLnBrk="1" hangingPunct="1">
              <a:defRPr/>
            </a:pPr>
            <a:r>
              <a:rPr lang="en-US" dirty="0" smtClean="0"/>
              <a:t>Global Inference can be used to amplify the simple models (and even minimal supervision).</a:t>
            </a:r>
          </a:p>
        </p:txBody>
      </p:sp>
      <p:sp>
        <p:nvSpPr>
          <p:cNvPr id="5" name="Rectangle 17"/>
          <p:cNvSpPr>
            <a:spLocks noChangeArrowheads="1"/>
          </p:cNvSpPr>
          <p:nvPr/>
        </p:nvSpPr>
        <p:spPr bwMode="auto">
          <a:xfrm>
            <a:off x="6096000" y="10017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000000"/>
                </a:solidFill>
                <a:latin typeface="Arial" charset="0"/>
                <a:cs typeface="Arial" charset="0"/>
              </a:rPr>
              <a:t>Modeling</a:t>
            </a:r>
          </a:p>
        </p:txBody>
      </p:sp>
      <p:sp>
        <p:nvSpPr>
          <p:cNvPr id="6" name="Rectangle 17"/>
          <p:cNvSpPr>
            <a:spLocks noChangeArrowheads="1"/>
          </p:cNvSpPr>
          <p:nvPr/>
        </p:nvSpPr>
        <p:spPr bwMode="auto">
          <a:xfrm>
            <a:off x="6096000" y="26019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Inference</a:t>
            </a:r>
          </a:p>
        </p:txBody>
      </p:sp>
      <p:sp>
        <p:nvSpPr>
          <p:cNvPr id="7" name="Rectangle 17"/>
          <p:cNvSpPr>
            <a:spLocks noChangeArrowheads="1"/>
          </p:cNvSpPr>
          <p:nvPr/>
        </p:nvSpPr>
        <p:spPr bwMode="auto">
          <a:xfrm>
            <a:off x="6096000" y="42783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Learning</a:t>
            </a:r>
          </a:p>
        </p:txBody>
      </p:sp>
      <p:sp>
        <p:nvSpPr>
          <p:cNvPr id="2" name="Slide Number Placeholder 1"/>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7</a:t>
            </a:fld>
            <a:endParaRPr lang="en-US" altLang="zh-TW">
              <a:solidFill>
                <a:srgbClr val="000000"/>
              </a:solidFill>
            </a:endParaRPr>
          </a:p>
        </p:txBody>
      </p:sp>
    </p:spTree>
    <p:extLst>
      <p:ext uri="{BB962C8B-B14F-4D97-AF65-F5344CB8AC3E}">
        <p14:creationId xmlns:p14="http://schemas.microsoft.com/office/powerpoint/2010/main" val="88153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idx="4294967295"/>
          </p:nvPr>
        </p:nvSpPr>
        <p:spPr/>
        <p:txBody>
          <a:bodyPr/>
          <a:lstStyle/>
          <a:p>
            <a:pPr eaLnBrk="1" hangingPunct="1"/>
            <a:r>
              <a:rPr lang="en-US" smtClean="0"/>
              <a:t>Conclusion</a:t>
            </a:r>
          </a:p>
        </p:txBody>
      </p:sp>
      <p:sp>
        <p:nvSpPr>
          <p:cNvPr id="3" name="Content Placeholder 2"/>
          <p:cNvSpPr>
            <a:spLocks noGrp="1"/>
          </p:cNvSpPr>
          <p:nvPr>
            <p:ph idx="4294967295"/>
          </p:nvPr>
        </p:nvSpPr>
        <p:spPr>
          <a:xfrm>
            <a:off x="457200" y="990600"/>
            <a:ext cx="8382000" cy="5181600"/>
          </a:xfrm>
        </p:spPr>
        <p:txBody>
          <a:bodyPr/>
          <a:lstStyle/>
          <a:p>
            <a:pPr>
              <a:defRPr/>
            </a:pPr>
            <a:r>
              <a:rPr lang="en-US" sz="2000" dirty="0" smtClean="0"/>
              <a:t>Presented </a:t>
            </a:r>
            <a:r>
              <a:rPr lang="en-US" sz="2000" dirty="0" smtClean="0">
                <a:solidFill>
                  <a:srgbClr val="0033CC"/>
                </a:solidFill>
              </a:rPr>
              <a:t>Constrained </a:t>
            </a:r>
            <a:r>
              <a:rPr lang="en-US" sz="2000" dirty="0">
                <a:solidFill>
                  <a:srgbClr val="0033CC"/>
                </a:solidFill>
              </a:rPr>
              <a:t>Conditional Models:</a:t>
            </a:r>
            <a:r>
              <a:rPr lang="en-US" sz="2000" dirty="0"/>
              <a:t>  </a:t>
            </a:r>
            <a:r>
              <a:rPr lang="en-US" sz="2000" dirty="0" smtClean="0"/>
              <a:t>A Computational </a:t>
            </a:r>
            <a:r>
              <a:rPr lang="en-US" sz="2000" dirty="0"/>
              <a:t>Framework for global inference and a vehicle for incorporating knowledge in structured tasks </a:t>
            </a:r>
            <a:r>
              <a:rPr lang="en-US" sz="2000" dirty="0" smtClean="0"/>
              <a:t>– via </a:t>
            </a:r>
            <a:r>
              <a:rPr lang="en-US" sz="2000" dirty="0"/>
              <a:t>I</a:t>
            </a:r>
            <a:r>
              <a:rPr lang="en-US" sz="1800" dirty="0"/>
              <a:t>nteger Linear Programming Formulations</a:t>
            </a:r>
          </a:p>
          <a:p>
            <a:pPr>
              <a:defRPr/>
            </a:pPr>
            <a:endParaRPr lang="en-US" sz="2000" dirty="0" smtClean="0"/>
          </a:p>
          <a:p>
            <a:pPr>
              <a:defRPr/>
            </a:pPr>
            <a:r>
              <a:rPr lang="en-US" sz="2000" dirty="0" smtClean="0"/>
              <a:t>A powerful learning and inference paradigm for high level tasks, where multiple interdependent components are learned and need to support coherent decisions, often modulo declarative constraints.</a:t>
            </a:r>
          </a:p>
          <a:p>
            <a:pPr>
              <a:defRPr/>
            </a:pPr>
            <a:r>
              <a:rPr lang="en-US" sz="2000" dirty="0" smtClean="0">
                <a:solidFill>
                  <a:srgbClr val="0033CC"/>
                </a:solidFill>
              </a:rPr>
              <a:t>Learning issues: </a:t>
            </a:r>
          </a:p>
          <a:p>
            <a:pPr lvl="1">
              <a:defRPr/>
            </a:pPr>
            <a:r>
              <a:rPr lang="en-US" sz="1800" dirty="0" smtClean="0"/>
              <a:t>Constraints driven learning, constrained EM </a:t>
            </a:r>
          </a:p>
          <a:p>
            <a:pPr lvl="1">
              <a:defRPr/>
            </a:pPr>
            <a:r>
              <a:rPr lang="en-US" sz="1800" dirty="0" smtClean="0"/>
              <a:t>Many other issues have been and should be studied</a:t>
            </a:r>
          </a:p>
          <a:p>
            <a:pPr>
              <a:defRPr/>
            </a:pPr>
            <a:r>
              <a:rPr lang="en-US" sz="2000" dirty="0" smtClean="0">
                <a:solidFill>
                  <a:srgbClr val="0033CC"/>
                </a:solidFill>
              </a:rPr>
              <a:t>Inference:</a:t>
            </a:r>
          </a:p>
          <a:p>
            <a:pPr lvl="1">
              <a:defRPr/>
            </a:pPr>
            <a:r>
              <a:rPr lang="en-US" sz="1800" dirty="0" smtClean="0"/>
              <a:t>Presented a first step in amortized inference</a:t>
            </a:r>
          </a:p>
          <a:p>
            <a:pPr lvl="1">
              <a:defRPr/>
            </a:pPr>
            <a:r>
              <a:rPr lang="en-US" sz="1800" dirty="0" smtClean="0"/>
              <a:t>How to use previous  inference outcomes to reduce inference cost </a:t>
            </a:r>
          </a:p>
        </p:txBody>
      </p:sp>
      <p:sp>
        <p:nvSpPr>
          <p:cNvPr id="87" name="TextBox 86"/>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Thank You!</a:t>
            </a:r>
          </a:p>
        </p:txBody>
      </p:sp>
      <p:sp>
        <p:nvSpPr>
          <p:cNvPr id="6" name="TextBox 5"/>
          <p:cNvSpPr txBox="1">
            <a:spLocks noChangeArrowheads="1"/>
          </p:cNvSpPr>
          <p:nvPr/>
        </p:nvSpPr>
        <p:spPr bwMode="auto">
          <a:xfrm>
            <a:off x="2286000" y="5715000"/>
            <a:ext cx="4343400" cy="461963"/>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Check out our tools &amp; demos</a:t>
            </a: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70</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checkerboard(across)">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5" name="Title 1"/>
          <p:cNvSpPr>
            <a:spLocks noGrp="1"/>
          </p:cNvSpPr>
          <p:nvPr>
            <p:ph type="title" idx="4294967295"/>
          </p:nvPr>
        </p:nvSpPr>
        <p:spPr/>
        <p:txBody>
          <a:bodyPr lIns="0" tIns="0" rIns="0" bIns="0"/>
          <a:lstStyle/>
          <a:p>
            <a:r>
              <a:rPr lang="en-US" dirty="0"/>
              <a:t>Features Versus </a:t>
            </a:r>
            <a:r>
              <a:rPr lang="en-US" dirty="0" smtClean="0"/>
              <a:t>Constraints in CCMs</a:t>
            </a:r>
            <a:endParaRPr lang="en-US" dirty="0"/>
          </a:p>
        </p:txBody>
      </p:sp>
      <p:sp>
        <p:nvSpPr>
          <p:cNvPr id="3" name="Content Placeholder 2"/>
          <p:cNvSpPr>
            <a:spLocks noGrp="1"/>
          </p:cNvSpPr>
          <p:nvPr>
            <p:ph idx="4294967295"/>
          </p:nvPr>
        </p:nvSpPr>
        <p:spPr/>
        <p:txBody>
          <a:bodyPr lIns="0" tIns="0" rIns="0" bIns="0"/>
          <a:lstStyle/>
          <a:p>
            <a:pPr marL="0"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cmmi10" pitchFamily="34" charset="0"/>
              </a:rPr>
              <a:t> F</a:t>
            </a:r>
            <a:r>
              <a:rPr lang="en-US" baseline="-25000" dirty="0" smtClean="0"/>
              <a:t>i </a:t>
            </a:r>
            <a:r>
              <a:rPr lang="en-US" dirty="0"/>
              <a:t>: X </a:t>
            </a:r>
            <a:r>
              <a:rPr lang="en-US" dirty="0">
                <a:latin typeface="cmsy10" pitchFamily="34" charset="0"/>
              </a:rPr>
              <a:t>£</a:t>
            </a:r>
            <a:r>
              <a:rPr lang="en-US" dirty="0"/>
              <a:t> Y </a:t>
            </a:r>
            <a:r>
              <a:rPr lang="en-US" dirty="0">
                <a:latin typeface="cmsy10" pitchFamily="34" charset="0"/>
              </a:rPr>
              <a:t>!</a:t>
            </a:r>
            <a:r>
              <a:rPr lang="en-US" dirty="0"/>
              <a:t> </a:t>
            </a:r>
            <a:r>
              <a:rPr lang="en-US" dirty="0" smtClean="0"/>
              <a:t>{0,1} or R</a:t>
            </a:r>
            <a:r>
              <a:rPr lang="en-US" dirty="0"/>
              <a:t>;             </a:t>
            </a:r>
            <a:r>
              <a:rPr lang="en-US" dirty="0" err="1">
                <a:latin typeface="cmmi10" pitchFamily="34" charset="0"/>
              </a:rPr>
              <a:t>C</a:t>
            </a:r>
            <a:r>
              <a:rPr lang="en-US" baseline="-25000" dirty="0" err="1"/>
              <a:t>i</a:t>
            </a:r>
            <a:r>
              <a:rPr lang="en-US" baseline="-25000" dirty="0"/>
              <a:t> </a:t>
            </a:r>
            <a:r>
              <a:rPr lang="en-US" dirty="0"/>
              <a:t>: X </a:t>
            </a:r>
            <a:r>
              <a:rPr lang="en-US" dirty="0">
                <a:latin typeface="cmsy10" pitchFamily="34" charset="0"/>
              </a:rPr>
              <a:t>£</a:t>
            </a:r>
            <a:r>
              <a:rPr lang="en-US" dirty="0"/>
              <a:t> Y </a:t>
            </a:r>
            <a:r>
              <a:rPr lang="en-US" dirty="0">
                <a:latin typeface="cmsy10" pitchFamily="34" charset="0"/>
              </a:rPr>
              <a:t>!</a:t>
            </a:r>
            <a:r>
              <a:rPr lang="en-US" dirty="0"/>
              <a:t> {0,1</a:t>
            </a:r>
            <a:r>
              <a:rPr lang="en-US" dirty="0" smtClean="0"/>
              <a:t>}; </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 In principle, constraints and features can encode the same properties</a:t>
            </a:r>
          </a:p>
          <a:p>
            <a:pPr marL="0"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a:t>
            </a:r>
            <a:r>
              <a:rPr lang="en-US" dirty="0" smtClean="0"/>
              <a:t> In </a:t>
            </a:r>
            <a:r>
              <a:rPr lang="en-US" dirty="0"/>
              <a:t>practice, they are </a:t>
            </a:r>
            <a:r>
              <a:rPr lang="en-US" dirty="0">
                <a:solidFill>
                  <a:srgbClr val="FF0000"/>
                </a:solidFill>
              </a:rPr>
              <a:t>very different</a:t>
            </a:r>
          </a:p>
          <a:p>
            <a:pPr marL="0" indent="0" defTabSz="457200">
              <a:lnSpc>
                <a:spcPct val="98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a:p>
            <a:pPr marL="0"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Features </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Local , short distance properties – to </a:t>
            </a:r>
            <a:r>
              <a:rPr lang="en-US" dirty="0">
                <a:solidFill>
                  <a:srgbClr val="FF0000"/>
                </a:solidFill>
              </a:rPr>
              <a:t>allow tractable inference </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FF0000"/>
                </a:solidFill>
              </a:rPr>
              <a:t> </a:t>
            </a:r>
            <a:r>
              <a:rPr lang="en-US" dirty="0"/>
              <a:t>Propositional (grounded):      </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a:t>
            </a:r>
            <a:r>
              <a:rPr lang="en-US" dirty="0">
                <a:solidFill>
                  <a:srgbClr val="FF0000"/>
                </a:solidFill>
              </a:rPr>
              <a:t>E.g</a:t>
            </a:r>
            <a:r>
              <a:rPr lang="en-US" dirty="0"/>
              <a:t>. True if:           </a:t>
            </a:r>
            <a:r>
              <a:rPr lang="en-US" u="sng" dirty="0"/>
              <a:t>“the”</a:t>
            </a:r>
            <a:r>
              <a:rPr lang="en-US" u="sng" dirty="0">
                <a:solidFill>
                  <a:srgbClr val="FF0000"/>
                </a:solidFill>
              </a:rPr>
              <a:t> followed by a </a:t>
            </a:r>
            <a:r>
              <a:rPr lang="en-US" u="sng" dirty="0"/>
              <a:t>Noun</a:t>
            </a:r>
            <a:r>
              <a:rPr lang="en-US" u="sng" dirty="0">
                <a:solidFill>
                  <a:srgbClr val="FF0000"/>
                </a:solidFill>
              </a:rPr>
              <a:t> occurs in the sentence”</a:t>
            </a:r>
            <a:r>
              <a:rPr lang="en-US" dirty="0"/>
              <a:t> </a:t>
            </a:r>
          </a:p>
          <a:p>
            <a:pPr marL="0"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FF0000"/>
                </a:solidFill>
              </a:rPr>
              <a:t>   </a:t>
            </a:r>
            <a:r>
              <a:rPr lang="en-US" dirty="0"/>
              <a:t>Constraints</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Global properties</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Quantified, first order logic expressions </a:t>
            </a:r>
          </a:p>
          <a:p>
            <a:pPr marL="400050" lvl="1" indent="0" defTabSz="457200">
              <a:lnSpc>
                <a:spcPct val="9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 </a:t>
            </a:r>
            <a:r>
              <a:rPr lang="en-US" dirty="0" err="1">
                <a:solidFill>
                  <a:srgbClr val="FF0000"/>
                </a:solidFill>
              </a:rPr>
              <a:t>E.g</a:t>
            </a:r>
            <a:r>
              <a:rPr lang="en-US" dirty="0" err="1"/>
              <a:t>.True</a:t>
            </a:r>
            <a:r>
              <a:rPr lang="en-US" dirty="0"/>
              <a:t> if:       </a:t>
            </a:r>
            <a:r>
              <a:rPr lang="en-US" u="sng" dirty="0">
                <a:solidFill>
                  <a:srgbClr val="FF0000"/>
                </a:solidFill>
              </a:rPr>
              <a:t>“all </a:t>
            </a:r>
            <a:r>
              <a:rPr lang="en-US" u="sng" dirty="0" err="1"/>
              <a:t>y</a:t>
            </a:r>
            <a:r>
              <a:rPr lang="en-US" u="sng" baseline="-25000" dirty="0" err="1"/>
              <a:t>i</a:t>
            </a:r>
            <a:r>
              <a:rPr lang="en-US" u="sng" dirty="0" err="1">
                <a:solidFill>
                  <a:srgbClr val="FF0000"/>
                </a:solidFill>
              </a:rPr>
              <a:t>s</a:t>
            </a:r>
            <a:r>
              <a:rPr lang="en-US" u="sng" dirty="0">
                <a:solidFill>
                  <a:srgbClr val="FF0000"/>
                </a:solidFill>
              </a:rPr>
              <a:t> in the sequence </a:t>
            </a:r>
            <a:r>
              <a:rPr lang="en-US" u="sng" dirty="0"/>
              <a:t>y</a:t>
            </a:r>
            <a:r>
              <a:rPr lang="en-US" u="sng" dirty="0">
                <a:solidFill>
                  <a:srgbClr val="FF0000"/>
                </a:solidFill>
              </a:rPr>
              <a:t> are assigned different values.”</a:t>
            </a:r>
            <a:r>
              <a:rPr lang="en-US" dirty="0"/>
              <a:t> </a:t>
            </a:r>
          </a:p>
          <a:p>
            <a:pPr marL="400050" lvl="1" indent="0" defTabSz="457200">
              <a:lnSpc>
                <a:spcPct val="98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p>
        </p:txBody>
      </p:sp>
      <p:sp>
        <p:nvSpPr>
          <p:cNvPr id="4" name="TextBox 3"/>
          <p:cNvSpPr txBox="1">
            <a:spLocks noChangeArrowheads="1"/>
          </p:cNvSpPr>
          <p:nvPr/>
        </p:nvSpPr>
        <p:spPr bwMode="auto">
          <a:xfrm>
            <a:off x="5334000" y="4724400"/>
            <a:ext cx="3200400" cy="466725"/>
          </a:xfrm>
          <a:prstGeom prst="rect">
            <a:avLst/>
          </a:prstGeom>
          <a:solidFill>
            <a:srgbClr val="FFFFCC"/>
          </a:solidFill>
          <a:ln w="9525">
            <a:solidFill>
              <a:srgbClr val="FF9900"/>
            </a:solidFill>
            <a:miter lim="800000"/>
            <a:headEnd/>
            <a:tailEnd/>
          </a:ln>
        </p:spPr>
        <p:txBody>
          <a:bodyPr wrap="square">
            <a:spAutoFit/>
          </a:bodyPr>
          <a:lstStyle>
            <a:lvl1pPr defTabSz="457200">
              <a:defRPr sz="2400">
                <a:solidFill>
                  <a:schemeClr val="tx1"/>
                </a:solidFill>
                <a:latin typeface="Times New Roman" pitchFamily="18" charset="0"/>
              </a:defRPr>
            </a:lvl1pPr>
            <a:lvl2pPr marL="742950" indent="-285750" defTabSz="457200">
              <a:defRPr sz="2400">
                <a:solidFill>
                  <a:schemeClr val="tx1"/>
                </a:solidFill>
                <a:latin typeface="Times New Roman" pitchFamily="18" charset="0"/>
              </a:defRPr>
            </a:lvl2pPr>
            <a:lvl3pPr marL="1143000" indent="-228600" defTabSz="457200">
              <a:defRPr sz="2400">
                <a:solidFill>
                  <a:schemeClr val="tx1"/>
                </a:solidFill>
                <a:latin typeface="Times New Roman" pitchFamily="18" charset="0"/>
              </a:defRPr>
            </a:lvl3pPr>
            <a:lvl4pPr marL="1600200" indent="-228600" defTabSz="457200">
              <a:defRPr sz="2400">
                <a:solidFill>
                  <a:schemeClr val="tx1"/>
                </a:solidFill>
                <a:latin typeface="Times New Roman" pitchFamily="18" charset="0"/>
              </a:defRPr>
            </a:lvl4pPr>
            <a:lvl5pPr marL="2057400" indent="-228600" defTabSz="457200">
              <a:defRPr sz="2400">
                <a:solidFill>
                  <a:schemeClr val="tx1"/>
                </a:solidFill>
                <a:latin typeface="Times New Roman" pitchFamily="18" charset="0"/>
              </a:defRPr>
            </a:lvl5pPr>
            <a:lvl6pPr marL="2514600" indent="-228600" defTabSz="457200" fontAlgn="base">
              <a:spcBef>
                <a:spcPct val="0"/>
              </a:spcBef>
              <a:spcAft>
                <a:spcPct val="0"/>
              </a:spcAft>
              <a:defRPr sz="2400">
                <a:solidFill>
                  <a:schemeClr val="tx1"/>
                </a:solidFill>
                <a:latin typeface="Times New Roman" pitchFamily="18" charset="0"/>
              </a:defRPr>
            </a:lvl6pPr>
            <a:lvl7pPr marL="2971800" indent="-228600" defTabSz="457200" fontAlgn="base">
              <a:spcBef>
                <a:spcPct val="0"/>
              </a:spcBef>
              <a:spcAft>
                <a:spcPct val="0"/>
              </a:spcAft>
              <a:defRPr sz="2400">
                <a:solidFill>
                  <a:schemeClr val="tx1"/>
                </a:solidFill>
                <a:latin typeface="Times New Roman" pitchFamily="18" charset="0"/>
              </a:defRPr>
            </a:lvl7pPr>
            <a:lvl8pPr marL="3429000" indent="-228600" defTabSz="457200" fontAlgn="base">
              <a:spcBef>
                <a:spcPct val="0"/>
              </a:spcBef>
              <a:spcAft>
                <a:spcPct val="0"/>
              </a:spcAft>
              <a:defRPr sz="2400">
                <a:solidFill>
                  <a:schemeClr val="tx1"/>
                </a:solidFill>
                <a:latin typeface="Times New Roman" pitchFamily="18" charset="0"/>
              </a:defRPr>
            </a:lvl8pPr>
            <a:lvl9pPr marL="3886200" indent="-228600" defTabSz="457200" fontAlgn="base">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dirty="0">
                <a:solidFill>
                  <a:srgbClr val="000000"/>
                </a:solidFill>
                <a:latin typeface="Calibri"/>
                <a:cs typeface="Arial" charset="0"/>
              </a:rPr>
              <a:t>Indeed, used differently</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139264"/>
            <a:ext cx="43862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71</a:t>
            </a:fld>
            <a:endParaRPr lang="en-US" altLang="zh-TW"/>
          </a:p>
        </p:txBody>
      </p:sp>
    </p:spTree>
    <p:extLst>
      <p:ext uri="{BB962C8B-B14F-4D97-AF65-F5344CB8AC3E}">
        <p14:creationId xmlns:p14="http://schemas.microsoft.com/office/powerpoint/2010/main" val="31205023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3" name="Title 1"/>
          <p:cNvSpPr>
            <a:spLocks noGrp="1"/>
          </p:cNvSpPr>
          <p:nvPr>
            <p:ph type="title"/>
          </p:nvPr>
        </p:nvSpPr>
        <p:spPr/>
        <p:txBody>
          <a:bodyPr/>
          <a:lstStyle/>
          <a:p>
            <a:r>
              <a:rPr lang="en-US" dirty="0" smtClean="0"/>
              <a:t>Role of Constraints: Encoding Prior Knowledge</a:t>
            </a:r>
            <a:endParaRPr lang="en-US" dirty="0"/>
          </a:p>
        </p:txBody>
      </p:sp>
      <p:sp>
        <p:nvSpPr>
          <p:cNvPr id="3" name="Content Placeholder 2"/>
          <p:cNvSpPr>
            <a:spLocks noGrp="1"/>
          </p:cNvSpPr>
          <p:nvPr>
            <p:ph idx="1"/>
          </p:nvPr>
        </p:nvSpPr>
        <p:spPr>
          <a:xfrm>
            <a:off x="457200" y="914400"/>
            <a:ext cx="8229600" cy="4953000"/>
          </a:xfrm>
        </p:spPr>
        <p:txBody>
          <a:bodyPr/>
          <a:lstStyle/>
          <a:p>
            <a:r>
              <a:rPr lang="en-US" dirty="0" smtClean="0"/>
              <a:t>Consider encoding the knowledge that: </a:t>
            </a:r>
          </a:p>
          <a:p>
            <a:pPr lvl="1"/>
            <a:r>
              <a:rPr lang="en-US" dirty="0" smtClean="0">
                <a:solidFill>
                  <a:srgbClr val="0033CC"/>
                </a:solidFill>
              </a:rPr>
              <a:t>Entities of type A and B cannot occur simultaneously in a sentence </a:t>
            </a:r>
          </a:p>
          <a:p>
            <a:r>
              <a:rPr lang="en-US" dirty="0" smtClean="0"/>
              <a:t>The “Feature” Way       </a:t>
            </a:r>
          </a:p>
          <a:p>
            <a:pPr lvl="1"/>
            <a:r>
              <a:rPr lang="en-US" dirty="0"/>
              <a:t>Many new (possible) features: </a:t>
            </a:r>
            <a:r>
              <a:rPr lang="en-US" dirty="0" err="1"/>
              <a:t>propsitionalizing</a:t>
            </a:r>
            <a:r>
              <a:rPr lang="en-US" dirty="0"/>
              <a:t>; </a:t>
            </a:r>
            <a:endParaRPr lang="en-US" dirty="0" smtClean="0"/>
          </a:p>
          <a:p>
            <a:pPr lvl="1"/>
            <a:r>
              <a:rPr lang="en-US" dirty="0" smtClean="0">
                <a:solidFill>
                  <a:srgbClr val="0033CC"/>
                </a:solidFill>
              </a:rPr>
              <a:t>Only a “suggestion” to the learning algorithm; need to learn weights</a:t>
            </a:r>
          </a:p>
          <a:p>
            <a:pPr lvl="1"/>
            <a:r>
              <a:rPr lang="en-US" dirty="0"/>
              <a:t>Wastes parameters to learn indirectly knowledge we have.</a:t>
            </a:r>
          </a:p>
          <a:p>
            <a:pPr lvl="1"/>
            <a:r>
              <a:rPr lang="en-US" dirty="0" smtClean="0">
                <a:solidFill>
                  <a:srgbClr val="0033CC"/>
                </a:solidFill>
              </a:rPr>
              <a:t>Results in higher order models; may require tailored models </a:t>
            </a:r>
          </a:p>
          <a:p>
            <a:r>
              <a:rPr lang="en-US" dirty="0" smtClean="0"/>
              <a:t>The  Constraints  Way</a:t>
            </a:r>
          </a:p>
          <a:p>
            <a:pPr lvl="1"/>
            <a:r>
              <a:rPr lang="en-US" dirty="0" smtClean="0">
                <a:solidFill>
                  <a:srgbClr val="0033CC"/>
                </a:solidFill>
              </a:rPr>
              <a:t>Tell the model what it should attend to</a:t>
            </a:r>
          </a:p>
          <a:p>
            <a:pPr lvl="1"/>
            <a:r>
              <a:rPr lang="en-US" dirty="0" smtClean="0"/>
              <a:t>Keep the model simple;  add expressive constraints directly</a:t>
            </a:r>
          </a:p>
          <a:p>
            <a:pPr lvl="1"/>
            <a:r>
              <a:rPr lang="en-US" dirty="0" smtClean="0">
                <a:solidFill>
                  <a:srgbClr val="0033CC"/>
                </a:solidFill>
              </a:rPr>
              <a:t>A small  set of constraints</a:t>
            </a:r>
          </a:p>
          <a:p>
            <a:pPr lvl="1"/>
            <a:r>
              <a:rPr lang="en-US" dirty="0" smtClean="0"/>
              <a:t>Allows for decision time incorporation of constraints </a:t>
            </a:r>
            <a:endParaRPr lang="en-US" dirty="0"/>
          </a:p>
        </p:txBody>
      </p:sp>
      <p:sp>
        <p:nvSpPr>
          <p:cNvPr id="4" name="TextBox 3"/>
          <p:cNvSpPr txBox="1">
            <a:spLocks noChangeArrowheads="1"/>
          </p:cNvSpPr>
          <p:nvPr/>
        </p:nvSpPr>
        <p:spPr bwMode="auto">
          <a:xfrm>
            <a:off x="5867400" y="3733800"/>
            <a:ext cx="2895600" cy="466725"/>
          </a:xfrm>
          <a:prstGeom prst="rect">
            <a:avLst/>
          </a:prstGeom>
          <a:solidFill>
            <a:srgbClr val="FFFFCC"/>
          </a:solidFill>
          <a:ln w="9525">
            <a:solidFill>
              <a:srgbClr val="FF9900"/>
            </a:solidFill>
            <a:miter lim="800000"/>
            <a:headEnd/>
            <a:tailEnd/>
          </a:ln>
        </p:spPr>
        <p:txBody>
          <a:bodyPr wrap="square">
            <a:spAutoFit/>
          </a:bodyPr>
          <a:lstStyle>
            <a:lvl1pPr defTabSz="457200">
              <a:defRPr sz="2400">
                <a:solidFill>
                  <a:schemeClr val="tx1"/>
                </a:solidFill>
                <a:latin typeface="Times New Roman" pitchFamily="18" charset="0"/>
              </a:defRPr>
            </a:lvl1pPr>
            <a:lvl2pPr marL="742950" indent="-285750" defTabSz="457200">
              <a:defRPr sz="2400">
                <a:solidFill>
                  <a:schemeClr val="tx1"/>
                </a:solidFill>
                <a:latin typeface="Times New Roman" pitchFamily="18" charset="0"/>
              </a:defRPr>
            </a:lvl2pPr>
            <a:lvl3pPr marL="1143000" indent="-228600" defTabSz="457200">
              <a:defRPr sz="2400">
                <a:solidFill>
                  <a:schemeClr val="tx1"/>
                </a:solidFill>
                <a:latin typeface="Times New Roman" pitchFamily="18" charset="0"/>
              </a:defRPr>
            </a:lvl3pPr>
            <a:lvl4pPr marL="1600200" indent="-228600" defTabSz="457200">
              <a:defRPr sz="2400">
                <a:solidFill>
                  <a:schemeClr val="tx1"/>
                </a:solidFill>
                <a:latin typeface="Times New Roman" pitchFamily="18" charset="0"/>
              </a:defRPr>
            </a:lvl4pPr>
            <a:lvl5pPr marL="2057400" indent="-228600" defTabSz="457200">
              <a:defRPr sz="2400">
                <a:solidFill>
                  <a:schemeClr val="tx1"/>
                </a:solidFill>
                <a:latin typeface="Times New Roman" pitchFamily="18" charset="0"/>
              </a:defRPr>
            </a:lvl5pPr>
            <a:lvl6pPr marL="2514600" indent="-228600" defTabSz="457200" fontAlgn="base">
              <a:spcBef>
                <a:spcPct val="0"/>
              </a:spcBef>
              <a:spcAft>
                <a:spcPct val="0"/>
              </a:spcAft>
              <a:defRPr sz="2400">
                <a:solidFill>
                  <a:schemeClr val="tx1"/>
                </a:solidFill>
                <a:latin typeface="Times New Roman" pitchFamily="18" charset="0"/>
              </a:defRPr>
            </a:lvl6pPr>
            <a:lvl7pPr marL="2971800" indent="-228600" defTabSz="457200" fontAlgn="base">
              <a:spcBef>
                <a:spcPct val="0"/>
              </a:spcBef>
              <a:spcAft>
                <a:spcPct val="0"/>
              </a:spcAft>
              <a:defRPr sz="2400">
                <a:solidFill>
                  <a:schemeClr val="tx1"/>
                </a:solidFill>
                <a:latin typeface="Times New Roman" pitchFamily="18" charset="0"/>
              </a:defRPr>
            </a:lvl7pPr>
            <a:lvl8pPr marL="3429000" indent="-228600" defTabSz="457200" fontAlgn="base">
              <a:spcBef>
                <a:spcPct val="0"/>
              </a:spcBef>
              <a:spcAft>
                <a:spcPct val="0"/>
              </a:spcAft>
              <a:defRPr sz="2400">
                <a:solidFill>
                  <a:schemeClr val="tx1"/>
                </a:solidFill>
                <a:latin typeface="Times New Roman" pitchFamily="18" charset="0"/>
              </a:defRPr>
            </a:lvl8pPr>
            <a:lvl9pPr marL="3886200" indent="-228600" defTabSz="457200" fontAlgn="base">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dirty="0">
                <a:solidFill>
                  <a:srgbClr val="000000"/>
                </a:solidFill>
                <a:latin typeface="Calibri"/>
                <a:cs typeface="Arial" charset="0"/>
              </a:rPr>
              <a:t>A form of supervision</a:t>
            </a:r>
          </a:p>
        </p:txBody>
      </p:sp>
      <p:sp>
        <p:nvSpPr>
          <p:cNvPr id="8" name="TextBox 3"/>
          <p:cNvSpPr txBox="1">
            <a:spLocks noChangeArrowheads="1"/>
          </p:cNvSpPr>
          <p:nvPr/>
        </p:nvSpPr>
        <p:spPr bwMode="auto">
          <a:xfrm>
            <a:off x="457200" y="5638800"/>
            <a:ext cx="8229600" cy="830997"/>
          </a:xfrm>
          <a:prstGeom prst="rect">
            <a:avLst/>
          </a:prstGeom>
          <a:solidFill>
            <a:srgbClr val="FFFFCC"/>
          </a:solidFill>
          <a:ln w="9525">
            <a:solidFill>
              <a:srgbClr val="FF9900"/>
            </a:solidFill>
            <a:miter lim="800000"/>
            <a:headEnd/>
            <a:tailEnd/>
          </a:ln>
        </p:spPr>
        <p:txBody>
          <a:bodyPr wrap="square">
            <a:spAutoFit/>
          </a:bodyPr>
          <a:lstStyle>
            <a:lvl1pPr defTabSz="457200">
              <a:defRPr sz="2400">
                <a:solidFill>
                  <a:schemeClr val="tx1"/>
                </a:solidFill>
                <a:latin typeface="Times New Roman" pitchFamily="18" charset="0"/>
              </a:defRPr>
            </a:lvl1pPr>
            <a:lvl2pPr marL="742950" indent="-285750" defTabSz="457200">
              <a:defRPr sz="2400">
                <a:solidFill>
                  <a:schemeClr val="tx1"/>
                </a:solidFill>
                <a:latin typeface="Times New Roman" pitchFamily="18" charset="0"/>
              </a:defRPr>
            </a:lvl2pPr>
            <a:lvl3pPr marL="1143000" indent="-228600" defTabSz="457200">
              <a:defRPr sz="2400">
                <a:solidFill>
                  <a:schemeClr val="tx1"/>
                </a:solidFill>
                <a:latin typeface="Times New Roman" pitchFamily="18" charset="0"/>
              </a:defRPr>
            </a:lvl3pPr>
            <a:lvl4pPr marL="1600200" indent="-228600" defTabSz="457200">
              <a:defRPr sz="2400">
                <a:solidFill>
                  <a:schemeClr val="tx1"/>
                </a:solidFill>
                <a:latin typeface="Times New Roman" pitchFamily="18" charset="0"/>
              </a:defRPr>
            </a:lvl4pPr>
            <a:lvl5pPr marL="2057400" indent="-228600" defTabSz="457200">
              <a:defRPr sz="2400">
                <a:solidFill>
                  <a:schemeClr val="tx1"/>
                </a:solidFill>
                <a:latin typeface="Times New Roman" pitchFamily="18" charset="0"/>
              </a:defRPr>
            </a:lvl5pPr>
            <a:lvl6pPr marL="2514600" indent="-228600" defTabSz="457200" fontAlgn="base">
              <a:spcBef>
                <a:spcPct val="0"/>
              </a:spcBef>
              <a:spcAft>
                <a:spcPct val="0"/>
              </a:spcAft>
              <a:defRPr sz="2400">
                <a:solidFill>
                  <a:schemeClr val="tx1"/>
                </a:solidFill>
                <a:latin typeface="Times New Roman" pitchFamily="18" charset="0"/>
              </a:defRPr>
            </a:lvl6pPr>
            <a:lvl7pPr marL="2971800" indent="-228600" defTabSz="457200" fontAlgn="base">
              <a:spcBef>
                <a:spcPct val="0"/>
              </a:spcBef>
              <a:spcAft>
                <a:spcPct val="0"/>
              </a:spcAft>
              <a:defRPr sz="2400">
                <a:solidFill>
                  <a:schemeClr val="tx1"/>
                </a:solidFill>
                <a:latin typeface="Times New Roman" pitchFamily="18" charset="0"/>
              </a:defRPr>
            </a:lvl7pPr>
            <a:lvl8pPr marL="3429000" indent="-228600" defTabSz="457200" fontAlgn="base">
              <a:spcBef>
                <a:spcPct val="0"/>
              </a:spcBef>
              <a:spcAft>
                <a:spcPct val="0"/>
              </a:spcAft>
              <a:defRPr sz="2400">
                <a:solidFill>
                  <a:schemeClr val="tx1"/>
                </a:solidFill>
                <a:latin typeface="Times New Roman" pitchFamily="18" charset="0"/>
              </a:defRPr>
            </a:lvl8pPr>
            <a:lvl9pPr marL="3886200" indent="-228600" defTabSz="457200" fontAlgn="base">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dirty="0" smtClean="0">
                <a:solidFill>
                  <a:srgbClr val="000000"/>
                </a:solidFill>
                <a:latin typeface="Calibri"/>
                <a:cs typeface="Arial" charset="0"/>
              </a:rPr>
              <a:t>Details depend on whether (1) learned model use </a:t>
            </a:r>
            <a:r>
              <a:rPr lang="en-US" dirty="0" smtClean="0">
                <a:solidFill>
                  <a:srgbClr val="000000"/>
                </a:solidFill>
                <a:latin typeface="cmmi10"/>
                <a:cs typeface="Arial" charset="0"/>
              </a:rPr>
              <a:t>Á</a:t>
            </a:r>
            <a:r>
              <a:rPr lang="en-US" dirty="0" smtClean="0">
                <a:solidFill>
                  <a:srgbClr val="000000"/>
                </a:solidFill>
                <a:latin typeface="Calibri"/>
                <a:cs typeface="Arial" charset="0"/>
              </a:rPr>
              <a:t>(</a:t>
            </a:r>
            <a:r>
              <a:rPr lang="en-US" dirty="0" err="1" smtClean="0">
                <a:solidFill>
                  <a:srgbClr val="000000"/>
                </a:solidFill>
                <a:latin typeface="Calibri"/>
                <a:cs typeface="Arial" charset="0"/>
              </a:rPr>
              <a:t>x,y</a:t>
            </a:r>
            <a:r>
              <a:rPr lang="en-US" dirty="0" smtClean="0">
                <a:solidFill>
                  <a:srgbClr val="000000"/>
                </a:solidFill>
                <a:latin typeface="Calibri"/>
                <a:cs typeface="Arial" charset="0"/>
              </a:rPr>
              <a:t>) or </a:t>
            </a:r>
            <a:r>
              <a:rPr lang="en-US" dirty="0" smtClean="0">
                <a:solidFill>
                  <a:srgbClr val="000000"/>
                </a:solidFill>
                <a:latin typeface="cmmi10"/>
                <a:cs typeface="Arial" charset="0"/>
              </a:rPr>
              <a:t>Á</a:t>
            </a:r>
            <a:r>
              <a:rPr lang="en-US" dirty="0" smtClean="0">
                <a:solidFill>
                  <a:srgbClr val="000000"/>
                </a:solidFill>
                <a:latin typeface="Calibri"/>
                <a:cs typeface="Arial" charset="0"/>
              </a:rPr>
              <a:t> (x)</a:t>
            </a:r>
          </a:p>
          <a:p>
            <a:pPr>
              <a:buClr>
                <a:srgbClr val="000000"/>
              </a:buClr>
              <a:buSzPct val="100000"/>
              <a:buFont typeface="Times New Roman" pitchFamily="18" charset="0"/>
              <a:buNone/>
            </a:pPr>
            <a:r>
              <a:rPr lang="en-US" dirty="0" smtClean="0">
                <a:solidFill>
                  <a:srgbClr val="000000"/>
                </a:solidFill>
                <a:latin typeface="Calibri"/>
                <a:cs typeface="Arial" charset="0"/>
              </a:rPr>
              <a:t>                                                   (2) hard or</a:t>
            </a:r>
            <a:r>
              <a:rPr lang="en-US" dirty="0" smtClean="0">
                <a:solidFill>
                  <a:srgbClr val="000000"/>
                </a:solidFill>
                <a:latin typeface="Calibri"/>
                <a:cs typeface="Arial" charset="0"/>
                <a:sym typeface="Wingdings" pitchFamily="2" charset="2"/>
              </a:rPr>
              <a:t> </a:t>
            </a:r>
            <a:r>
              <a:rPr lang="en-US" dirty="0" smtClean="0">
                <a:solidFill>
                  <a:srgbClr val="000000"/>
                </a:solidFill>
                <a:latin typeface="Calibri"/>
                <a:cs typeface="Arial" charset="0"/>
              </a:rPr>
              <a:t>soft constraints </a:t>
            </a:r>
            <a:endParaRPr lang="en-US" dirty="0">
              <a:solidFill>
                <a:srgbClr val="000000"/>
              </a:solidFill>
              <a:latin typeface="Calibri"/>
              <a:cs typeface="Arial" charset="0"/>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72</a:t>
            </a:fld>
            <a:endParaRPr lang="en-US" altLang="zh-TW"/>
          </a:p>
        </p:txBody>
      </p:sp>
    </p:spTree>
    <p:extLst>
      <p:ext uri="{BB962C8B-B14F-4D97-AF65-F5344CB8AC3E}">
        <p14:creationId xmlns:p14="http://schemas.microsoft.com/office/powerpoint/2010/main" val="33494828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a:xfrm>
            <a:off x="457200" y="457200"/>
            <a:ext cx="8534400" cy="990600"/>
          </a:xfrm>
        </p:spPr>
        <p:txBody>
          <a:bodyPr/>
          <a:lstStyle/>
          <a:p>
            <a:r>
              <a:rPr lang="en-US" altLang="zh-TW">
                <a:ea typeface="Arial Unicode MS" pitchFamily="34" charset="-128"/>
                <a:cs typeface="Arial Unicode MS" pitchFamily="34" charset="-128"/>
              </a:rPr>
              <a:t>Pipeline</a:t>
            </a:r>
          </a:p>
        </p:txBody>
      </p:sp>
      <p:sp>
        <p:nvSpPr>
          <p:cNvPr id="1294339" name="Rectangle 3"/>
          <p:cNvSpPr>
            <a:spLocks noGrp="1" noChangeArrowheads="1"/>
          </p:cNvSpPr>
          <p:nvPr>
            <p:ph type="body" idx="1"/>
          </p:nvPr>
        </p:nvSpPr>
        <p:spPr>
          <a:xfrm>
            <a:off x="457200" y="3276600"/>
            <a:ext cx="8534400" cy="2590800"/>
          </a:xfrm>
        </p:spPr>
        <p:txBody>
          <a:bodyPr/>
          <a:lstStyle/>
          <a:p>
            <a:pPr>
              <a:lnSpc>
                <a:spcPct val="90000"/>
              </a:lnSpc>
            </a:pPr>
            <a:r>
              <a:rPr lang="en-US" altLang="zh-TW" dirty="0">
                <a:ea typeface="Arial Unicode MS" pitchFamily="34" charset="-128"/>
                <a:cs typeface="Arial Unicode MS" pitchFamily="34" charset="-128"/>
              </a:rPr>
              <a:t>Conceptually, Pipelining is a </a:t>
            </a:r>
            <a:r>
              <a:rPr lang="en-US" altLang="zh-TW" dirty="0">
                <a:solidFill>
                  <a:srgbClr val="0033CC"/>
                </a:solidFill>
                <a:ea typeface="Arial Unicode MS" pitchFamily="34" charset="-128"/>
                <a:cs typeface="Arial Unicode MS" pitchFamily="34" charset="-128"/>
              </a:rPr>
              <a:t>crude approximation</a:t>
            </a:r>
            <a:r>
              <a:rPr lang="en-US" altLang="zh-TW" dirty="0">
                <a:ea typeface="Arial Unicode MS" pitchFamily="34" charset="-128"/>
                <a:cs typeface="Arial Unicode MS" pitchFamily="34" charset="-128"/>
              </a:rPr>
              <a:t> </a:t>
            </a:r>
          </a:p>
          <a:p>
            <a:pPr lvl="1">
              <a:lnSpc>
                <a:spcPct val="90000"/>
              </a:lnSpc>
            </a:pPr>
            <a:r>
              <a:rPr lang="en-US" altLang="zh-TW" dirty="0">
                <a:ea typeface="Arial Unicode MS" pitchFamily="34" charset="-128"/>
                <a:cs typeface="Arial Unicode MS" pitchFamily="34" charset="-128"/>
              </a:rPr>
              <a:t>Interactions occur across levels and down stream decisions often interact with previous decisions.</a:t>
            </a:r>
          </a:p>
          <a:p>
            <a:pPr lvl="1">
              <a:lnSpc>
                <a:spcPct val="90000"/>
              </a:lnSpc>
            </a:pPr>
            <a:r>
              <a:rPr lang="en-GB" dirty="0"/>
              <a:t>Leads to propagation of errors</a:t>
            </a:r>
          </a:p>
          <a:p>
            <a:pPr lvl="1">
              <a:lnSpc>
                <a:spcPct val="90000"/>
              </a:lnSpc>
            </a:pPr>
            <a:r>
              <a:rPr lang="en-GB" dirty="0"/>
              <a:t>Occasionally, later stages </a:t>
            </a:r>
            <a:r>
              <a:rPr lang="en-GB" dirty="0" smtClean="0"/>
              <a:t>could be used to correct </a:t>
            </a:r>
            <a:r>
              <a:rPr lang="en-GB" dirty="0"/>
              <a:t>earlier errors.</a:t>
            </a:r>
          </a:p>
          <a:p>
            <a:pPr>
              <a:lnSpc>
                <a:spcPct val="90000"/>
              </a:lnSpc>
            </a:pPr>
            <a:r>
              <a:rPr lang="en-GB" altLang="zh-TW" dirty="0">
                <a:ea typeface="Arial Unicode MS" pitchFamily="34" charset="-128"/>
                <a:cs typeface="Arial Unicode MS" pitchFamily="34" charset="-128"/>
              </a:rPr>
              <a:t>But, there are good reasons to use pipelines </a:t>
            </a:r>
          </a:p>
          <a:p>
            <a:pPr lvl="1">
              <a:lnSpc>
                <a:spcPct val="90000"/>
              </a:lnSpc>
            </a:pPr>
            <a:r>
              <a:rPr lang="en-US" altLang="zh-TW" dirty="0">
                <a:ea typeface="Arial Unicode MS" pitchFamily="34" charset="-128"/>
                <a:cs typeface="Arial Unicode MS" pitchFamily="34" charset="-128"/>
              </a:rPr>
              <a:t>Putting everything in one basket may not be right </a:t>
            </a:r>
          </a:p>
          <a:p>
            <a:pPr lvl="1">
              <a:lnSpc>
                <a:spcPct val="90000"/>
              </a:lnSpc>
            </a:pPr>
            <a:r>
              <a:rPr lang="en-US" altLang="zh-TW" dirty="0">
                <a:solidFill>
                  <a:srgbClr val="FF0000"/>
                </a:solidFill>
                <a:ea typeface="Arial Unicode MS" pitchFamily="34" charset="-128"/>
                <a:cs typeface="Arial Unicode MS" pitchFamily="34" charset="-128"/>
              </a:rPr>
              <a:t>How about choosing some stages and think about them jointly?</a:t>
            </a:r>
          </a:p>
        </p:txBody>
      </p:sp>
      <p:sp>
        <p:nvSpPr>
          <p:cNvPr id="1294340" name="Text Box 4"/>
          <p:cNvSpPr txBox="1">
            <a:spLocks noChangeArrowheads="1"/>
          </p:cNvSpPr>
          <p:nvPr/>
        </p:nvSpPr>
        <p:spPr bwMode="auto">
          <a:xfrm>
            <a:off x="914400" y="224155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POS Tagging</a:t>
            </a:r>
          </a:p>
        </p:txBody>
      </p:sp>
      <p:sp>
        <p:nvSpPr>
          <p:cNvPr id="1294341" name="Text Box 5"/>
          <p:cNvSpPr txBox="1">
            <a:spLocks noChangeArrowheads="1"/>
          </p:cNvSpPr>
          <p:nvPr/>
        </p:nvSpPr>
        <p:spPr bwMode="auto">
          <a:xfrm>
            <a:off x="3022600" y="224155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Phrases</a:t>
            </a:r>
          </a:p>
        </p:txBody>
      </p:sp>
      <p:sp>
        <p:nvSpPr>
          <p:cNvPr id="1294342" name="Text Box 6"/>
          <p:cNvSpPr txBox="1">
            <a:spLocks noChangeArrowheads="1"/>
          </p:cNvSpPr>
          <p:nvPr/>
        </p:nvSpPr>
        <p:spPr bwMode="auto">
          <a:xfrm>
            <a:off x="4521200" y="224155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Semantic Entities </a:t>
            </a:r>
          </a:p>
        </p:txBody>
      </p:sp>
      <p:sp>
        <p:nvSpPr>
          <p:cNvPr id="1294343" name="Text Box 7"/>
          <p:cNvSpPr txBox="1">
            <a:spLocks noChangeArrowheads="1"/>
          </p:cNvSpPr>
          <p:nvPr/>
        </p:nvSpPr>
        <p:spPr bwMode="auto">
          <a:xfrm>
            <a:off x="7086600" y="22415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Relations</a:t>
            </a:r>
          </a:p>
        </p:txBody>
      </p:sp>
      <p:cxnSp>
        <p:nvCxnSpPr>
          <p:cNvPr id="1294344" name="AutoShape 8"/>
          <p:cNvCxnSpPr>
            <a:cxnSpLocks noChangeShapeType="1"/>
            <a:stCxn id="1294340" idx="3"/>
            <a:endCxn id="1294341" idx="1"/>
          </p:cNvCxnSpPr>
          <p:nvPr/>
        </p:nvCxnSpPr>
        <p:spPr bwMode="auto">
          <a:xfrm>
            <a:off x="2590800" y="2439988"/>
            <a:ext cx="431800" cy="0"/>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45" name="AutoShape 9"/>
          <p:cNvCxnSpPr>
            <a:cxnSpLocks noChangeShapeType="1"/>
          </p:cNvCxnSpPr>
          <p:nvPr/>
        </p:nvCxnSpPr>
        <p:spPr bwMode="auto">
          <a:xfrm>
            <a:off x="4114800" y="2439988"/>
            <a:ext cx="431800" cy="0"/>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46" name="AutoShape 10"/>
          <p:cNvCxnSpPr>
            <a:cxnSpLocks noChangeShapeType="1"/>
          </p:cNvCxnSpPr>
          <p:nvPr/>
        </p:nvCxnSpPr>
        <p:spPr bwMode="auto">
          <a:xfrm>
            <a:off x="6629400" y="2439988"/>
            <a:ext cx="431800" cy="0"/>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4347" name="Rectangle 11"/>
          <p:cNvSpPr>
            <a:spLocks noChangeArrowheads="1"/>
          </p:cNvSpPr>
          <p:nvPr/>
        </p:nvSpPr>
        <p:spPr bwMode="auto">
          <a:xfrm>
            <a:off x="2638425" y="1295400"/>
            <a:ext cx="612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rgbClr val="FF9900"/>
              </a:buClr>
              <a:buFont typeface="Wingdings" pitchFamily="2" charset="2"/>
              <a:buChar char="n"/>
            </a:pPr>
            <a:r>
              <a:rPr lang="en-US" altLang="zh-TW" sz="2000" b="1" dirty="0">
                <a:solidFill>
                  <a:srgbClr val="000000"/>
                </a:solidFill>
                <a:latin typeface="Tempus Sans ITC" pitchFamily="82" charset="0"/>
                <a:ea typeface="Arial Unicode MS" pitchFamily="34" charset="-128"/>
                <a:cs typeface="Arial" charset="0"/>
              </a:rPr>
              <a:t>   </a:t>
            </a:r>
            <a:r>
              <a:rPr lang="en-US" altLang="zh-TW" sz="2000" b="1" dirty="0">
                <a:solidFill>
                  <a:srgbClr val="000000"/>
                </a:solidFill>
                <a:latin typeface="Calibri" pitchFamily="34" charset="0"/>
                <a:ea typeface="Arial Unicode MS" pitchFamily="34" charset="-128"/>
                <a:cs typeface="Arial" charset="0"/>
              </a:rPr>
              <a:t>Most problems are not single classification problems</a:t>
            </a:r>
          </a:p>
        </p:txBody>
      </p:sp>
      <p:sp>
        <p:nvSpPr>
          <p:cNvPr id="1294348" name="Text Box 12"/>
          <p:cNvSpPr txBox="1">
            <a:spLocks noChangeArrowheads="1"/>
          </p:cNvSpPr>
          <p:nvPr/>
        </p:nvSpPr>
        <p:spPr bwMode="auto">
          <a:xfrm>
            <a:off x="3022600" y="28797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Parsing</a:t>
            </a:r>
          </a:p>
        </p:txBody>
      </p:sp>
      <p:sp>
        <p:nvSpPr>
          <p:cNvPr id="1294349" name="Text Box 13"/>
          <p:cNvSpPr txBox="1">
            <a:spLocks noChangeArrowheads="1"/>
          </p:cNvSpPr>
          <p:nvPr/>
        </p:nvSpPr>
        <p:spPr bwMode="auto">
          <a:xfrm>
            <a:off x="4521200" y="2879725"/>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WSD</a:t>
            </a:r>
          </a:p>
        </p:txBody>
      </p:sp>
      <p:sp>
        <p:nvSpPr>
          <p:cNvPr id="1294350" name="Text Box 14"/>
          <p:cNvSpPr txBox="1">
            <a:spLocks noChangeArrowheads="1"/>
          </p:cNvSpPr>
          <p:nvPr/>
        </p:nvSpPr>
        <p:spPr bwMode="auto">
          <a:xfrm>
            <a:off x="6019800" y="28797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66"/>
                </a:solidFill>
                <a:latin typeface="Tahoma" pitchFamily="34" charset="0"/>
                <a:cs typeface="Arial" charset="0"/>
              </a:rPr>
              <a:t>Semantic Role Labeling</a:t>
            </a:r>
          </a:p>
        </p:txBody>
      </p:sp>
      <p:cxnSp>
        <p:nvCxnSpPr>
          <p:cNvPr id="1294351" name="AutoShape 15"/>
          <p:cNvCxnSpPr>
            <a:cxnSpLocks noChangeShapeType="1"/>
            <a:stCxn id="1294340" idx="2"/>
            <a:endCxn id="1294348" idx="1"/>
          </p:cNvCxnSpPr>
          <p:nvPr/>
        </p:nvCxnSpPr>
        <p:spPr bwMode="auto">
          <a:xfrm>
            <a:off x="1752600" y="2638425"/>
            <a:ext cx="1270000" cy="439738"/>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52" name="AutoShape 16"/>
          <p:cNvCxnSpPr>
            <a:cxnSpLocks noChangeShapeType="1"/>
            <a:stCxn id="1294340" idx="2"/>
          </p:cNvCxnSpPr>
          <p:nvPr/>
        </p:nvCxnSpPr>
        <p:spPr bwMode="auto">
          <a:xfrm>
            <a:off x="1752600" y="2638425"/>
            <a:ext cx="2794000" cy="441325"/>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53" name="AutoShape 17"/>
          <p:cNvCxnSpPr>
            <a:cxnSpLocks noChangeShapeType="1"/>
            <a:stCxn id="1294349" idx="3"/>
          </p:cNvCxnSpPr>
          <p:nvPr/>
        </p:nvCxnSpPr>
        <p:spPr bwMode="auto">
          <a:xfrm>
            <a:off x="5410200" y="3078163"/>
            <a:ext cx="406400" cy="1587"/>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4354" name="Text Box 18"/>
          <p:cNvSpPr txBox="1">
            <a:spLocks noChangeArrowheads="1"/>
          </p:cNvSpPr>
          <p:nvPr/>
        </p:nvSpPr>
        <p:spPr bwMode="auto">
          <a:xfrm>
            <a:off x="228600" y="12954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0000"/>
                </a:solidFill>
                <a:latin typeface="Tahoma" pitchFamily="34" charset="0"/>
                <a:cs typeface="Arial" charset="0"/>
              </a:rPr>
              <a:t>Raw Data</a:t>
            </a:r>
          </a:p>
        </p:txBody>
      </p:sp>
      <p:cxnSp>
        <p:nvCxnSpPr>
          <p:cNvPr id="1294355" name="AutoShape 19"/>
          <p:cNvCxnSpPr>
            <a:cxnSpLocks noChangeShapeType="1"/>
            <a:stCxn id="1294354" idx="2"/>
            <a:endCxn id="1294340" idx="0"/>
          </p:cNvCxnSpPr>
          <p:nvPr/>
        </p:nvCxnSpPr>
        <p:spPr bwMode="auto">
          <a:xfrm>
            <a:off x="876300" y="1692275"/>
            <a:ext cx="876300" cy="549275"/>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56" name="AutoShape 20"/>
          <p:cNvCxnSpPr>
            <a:cxnSpLocks noChangeShapeType="1"/>
            <a:stCxn id="1294354" idx="2"/>
            <a:endCxn id="1294341" idx="0"/>
          </p:cNvCxnSpPr>
          <p:nvPr/>
        </p:nvCxnSpPr>
        <p:spPr bwMode="auto">
          <a:xfrm>
            <a:off x="876300" y="1692275"/>
            <a:ext cx="2679700" cy="549275"/>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57" name="AutoShape 21"/>
          <p:cNvCxnSpPr>
            <a:cxnSpLocks noChangeShapeType="1"/>
            <a:stCxn id="1294354" idx="2"/>
            <a:endCxn id="1294342" idx="0"/>
          </p:cNvCxnSpPr>
          <p:nvPr/>
        </p:nvCxnSpPr>
        <p:spPr bwMode="auto">
          <a:xfrm>
            <a:off x="876300" y="1692275"/>
            <a:ext cx="4711700" cy="549275"/>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4358" name="AutoShape 22"/>
          <p:cNvCxnSpPr>
            <a:cxnSpLocks noChangeShapeType="1"/>
            <a:stCxn id="1294354" idx="2"/>
            <a:endCxn id="1294343" idx="0"/>
          </p:cNvCxnSpPr>
          <p:nvPr/>
        </p:nvCxnSpPr>
        <p:spPr bwMode="auto">
          <a:xfrm>
            <a:off x="876300" y="1692275"/>
            <a:ext cx="6819900" cy="549275"/>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4359" name="Oval 23"/>
          <p:cNvSpPr>
            <a:spLocks noChangeArrowheads="1"/>
          </p:cNvSpPr>
          <p:nvPr/>
        </p:nvSpPr>
        <p:spPr bwMode="auto">
          <a:xfrm>
            <a:off x="4343400" y="2090738"/>
            <a:ext cx="4191000" cy="762000"/>
          </a:xfrm>
          <a:prstGeom prst="ellipse">
            <a:avLst/>
          </a:prstGeom>
          <a:noFill/>
          <a:ln w="2857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26" name="Text Box 9"/>
          <p:cNvSpPr txBox="1">
            <a:spLocks noChangeArrowheads="1"/>
          </p:cNvSpPr>
          <p:nvPr/>
        </p:nvSpPr>
        <p:spPr bwMode="auto">
          <a:xfrm rot="1169888">
            <a:off x="7467600" y="309563"/>
            <a:ext cx="1600200" cy="376237"/>
          </a:xfrm>
          <a:prstGeom prst="rect">
            <a:avLst/>
          </a:prstGeom>
          <a:solidFill>
            <a:srgbClr val="FFFF66"/>
          </a:solidFill>
          <a:ln w="9525">
            <a:solidFill>
              <a:schemeClr val="accent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1800" dirty="0">
                <a:solidFill>
                  <a:srgbClr val="000000"/>
                </a:solidFill>
                <a:latin typeface="Calibri"/>
                <a:cs typeface="Arial" charset="0"/>
              </a:rPr>
              <a:t>Motivation I</a:t>
            </a:r>
          </a:p>
        </p:txBody>
      </p:sp>
      <p:sp>
        <p:nvSpPr>
          <p:cNvPr id="2" name="Slide Number Placeholder 1"/>
          <p:cNvSpPr>
            <a:spLocks noGrp="1"/>
          </p:cNvSpPr>
          <p:nvPr>
            <p:ph type="sldNum" sz="quarter" idx="11"/>
          </p:nvPr>
        </p:nvSpPr>
        <p:spPr/>
        <p:txBody>
          <a:bodyPr/>
          <a:lstStyle/>
          <a:p>
            <a:r>
              <a:rPr lang="en-US" altLang="zh-TW" smtClean="0">
                <a:solidFill>
                  <a:srgbClr val="000000"/>
                </a:solidFill>
              </a:rPr>
              <a:t>1: </a:t>
            </a:r>
            <a:fld id="{E8007264-EAB3-4E53-8D88-C175708AA4AD}" type="slidenum">
              <a:rPr lang="en-US" altLang="zh-TW" smtClean="0">
                <a:solidFill>
                  <a:srgbClr val="000000"/>
                </a:solidFill>
              </a:rPr>
              <a:pPr/>
              <a:t>8</a:t>
            </a:fld>
            <a:endParaRPr lang="en-US" altLang="zh-TW">
              <a:solidFill>
                <a:srgbClr val="000000"/>
              </a:solidFill>
            </a:endParaRPr>
          </a:p>
        </p:txBody>
      </p:sp>
    </p:spTree>
    <p:extLst>
      <p:ext uri="{BB962C8B-B14F-4D97-AF65-F5344CB8AC3E}">
        <p14:creationId xmlns:p14="http://schemas.microsoft.com/office/powerpoint/2010/main" val="18441944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294354"/>
                                        </p:tgtEl>
                                        <p:attrNameLst>
                                          <p:attrName>style.visibility</p:attrName>
                                        </p:attrNameLst>
                                      </p:cBhvr>
                                      <p:to>
                                        <p:strVal val="visible"/>
                                      </p:to>
                                    </p:set>
                                    <p:anim calcmode="lin" valueType="num">
                                      <p:cBhvr>
                                        <p:cTn id="7" dur="500" fill="hold"/>
                                        <p:tgtEl>
                                          <p:spTgt spid="1294354"/>
                                        </p:tgtEl>
                                        <p:attrNameLst>
                                          <p:attrName>ppt_x</p:attrName>
                                        </p:attrNameLst>
                                      </p:cBhvr>
                                      <p:tavLst>
                                        <p:tav tm="0">
                                          <p:val>
                                            <p:strVal val="#ppt_x-#ppt_w/2"/>
                                          </p:val>
                                        </p:tav>
                                        <p:tav tm="100000">
                                          <p:val>
                                            <p:strVal val="#ppt_x"/>
                                          </p:val>
                                        </p:tav>
                                      </p:tavLst>
                                    </p:anim>
                                    <p:anim calcmode="lin" valueType="num">
                                      <p:cBhvr>
                                        <p:cTn id="8" dur="500" fill="hold"/>
                                        <p:tgtEl>
                                          <p:spTgt spid="1294354"/>
                                        </p:tgtEl>
                                        <p:attrNameLst>
                                          <p:attrName>ppt_y</p:attrName>
                                        </p:attrNameLst>
                                      </p:cBhvr>
                                      <p:tavLst>
                                        <p:tav tm="0">
                                          <p:val>
                                            <p:strVal val="#ppt_y"/>
                                          </p:val>
                                        </p:tav>
                                        <p:tav tm="100000">
                                          <p:val>
                                            <p:strVal val="#ppt_y"/>
                                          </p:val>
                                        </p:tav>
                                      </p:tavLst>
                                    </p:anim>
                                    <p:anim calcmode="lin" valueType="num">
                                      <p:cBhvr>
                                        <p:cTn id="9" dur="500" fill="hold"/>
                                        <p:tgtEl>
                                          <p:spTgt spid="1294354"/>
                                        </p:tgtEl>
                                        <p:attrNameLst>
                                          <p:attrName>ppt_w</p:attrName>
                                        </p:attrNameLst>
                                      </p:cBhvr>
                                      <p:tavLst>
                                        <p:tav tm="0">
                                          <p:val>
                                            <p:fltVal val="0"/>
                                          </p:val>
                                        </p:tav>
                                        <p:tav tm="100000">
                                          <p:val>
                                            <p:strVal val="#ppt_w"/>
                                          </p:val>
                                        </p:tav>
                                      </p:tavLst>
                                    </p:anim>
                                    <p:anim calcmode="lin" valueType="num">
                                      <p:cBhvr>
                                        <p:cTn id="10" dur="500" fill="hold"/>
                                        <p:tgtEl>
                                          <p:spTgt spid="1294354"/>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294340"/>
                                        </p:tgtEl>
                                        <p:attrNameLst>
                                          <p:attrName>style.visibility</p:attrName>
                                        </p:attrNameLst>
                                      </p:cBhvr>
                                      <p:to>
                                        <p:strVal val="visible"/>
                                      </p:to>
                                    </p:set>
                                    <p:anim calcmode="lin" valueType="num">
                                      <p:cBhvr>
                                        <p:cTn id="15" dur="500" fill="hold"/>
                                        <p:tgtEl>
                                          <p:spTgt spid="1294340"/>
                                        </p:tgtEl>
                                        <p:attrNameLst>
                                          <p:attrName>ppt_x</p:attrName>
                                        </p:attrNameLst>
                                      </p:cBhvr>
                                      <p:tavLst>
                                        <p:tav tm="0">
                                          <p:val>
                                            <p:strVal val="#ppt_x-#ppt_w/2"/>
                                          </p:val>
                                        </p:tav>
                                        <p:tav tm="100000">
                                          <p:val>
                                            <p:strVal val="#ppt_x"/>
                                          </p:val>
                                        </p:tav>
                                      </p:tavLst>
                                    </p:anim>
                                    <p:anim calcmode="lin" valueType="num">
                                      <p:cBhvr>
                                        <p:cTn id="16" dur="500" fill="hold"/>
                                        <p:tgtEl>
                                          <p:spTgt spid="1294340"/>
                                        </p:tgtEl>
                                        <p:attrNameLst>
                                          <p:attrName>ppt_y</p:attrName>
                                        </p:attrNameLst>
                                      </p:cBhvr>
                                      <p:tavLst>
                                        <p:tav tm="0">
                                          <p:val>
                                            <p:strVal val="#ppt_y"/>
                                          </p:val>
                                        </p:tav>
                                        <p:tav tm="100000">
                                          <p:val>
                                            <p:strVal val="#ppt_y"/>
                                          </p:val>
                                        </p:tav>
                                      </p:tavLst>
                                    </p:anim>
                                    <p:anim calcmode="lin" valueType="num">
                                      <p:cBhvr>
                                        <p:cTn id="17" dur="500" fill="hold"/>
                                        <p:tgtEl>
                                          <p:spTgt spid="1294340"/>
                                        </p:tgtEl>
                                        <p:attrNameLst>
                                          <p:attrName>ppt_w</p:attrName>
                                        </p:attrNameLst>
                                      </p:cBhvr>
                                      <p:tavLst>
                                        <p:tav tm="0">
                                          <p:val>
                                            <p:fltVal val="0"/>
                                          </p:val>
                                        </p:tav>
                                        <p:tav tm="100000">
                                          <p:val>
                                            <p:strVal val="#ppt_w"/>
                                          </p:val>
                                        </p:tav>
                                      </p:tavLst>
                                    </p:anim>
                                    <p:anim calcmode="lin" valueType="num">
                                      <p:cBhvr>
                                        <p:cTn id="18" dur="500" fill="hold"/>
                                        <p:tgtEl>
                                          <p:spTgt spid="1294340"/>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17" presetClass="entr" presetSubtype="8" fill="hold" nodeType="afterEffect">
                                  <p:stCondLst>
                                    <p:cond delay="0"/>
                                  </p:stCondLst>
                                  <p:childTnLst>
                                    <p:set>
                                      <p:cBhvr>
                                        <p:cTn id="21" dur="1" fill="hold">
                                          <p:stCondLst>
                                            <p:cond delay="0"/>
                                          </p:stCondLst>
                                        </p:cTn>
                                        <p:tgtEl>
                                          <p:spTgt spid="1294355"/>
                                        </p:tgtEl>
                                        <p:attrNameLst>
                                          <p:attrName>style.visibility</p:attrName>
                                        </p:attrNameLst>
                                      </p:cBhvr>
                                      <p:to>
                                        <p:strVal val="visible"/>
                                      </p:to>
                                    </p:set>
                                    <p:anim calcmode="lin" valueType="num">
                                      <p:cBhvr>
                                        <p:cTn id="22" dur="1000" fill="hold"/>
                                        <p:tgtEl>
                                          <p:spTgt spid="1294355"/>
                                        </p:tgtEl>
                                        <p:attrNameLst>
                                          <p:attrName>ppt_x</p:attrName>
                                        </p:attrNameLst>
                                      </p:cBhvr>
                                      <p:tavLst>
                                        <p:tav tm="0">
                                          <p:val>
                                            <p:strVal val="#ppt_x-#ppt_w/2"/>
                                          </p:val>
                                        </p:tav>
                                        <p:tav tm="100000">
                                          <p:val>
                                            <p:strVal val="#ppt_x"/>
                                          </p:val>
                                        </p:tav>
                                      </p:tavLst>
                                    </p:anim>
                                    <p:anim calcmode="lin" valueType="num">
                                      <p:cBhvr>
                                        <p:cTn id="23" dur="1000" fill="hold"/>
                                        <p:tgtEl>
                                          <p:spTgt spid="1294355"/>
                                        </p:tgtEl>
                                        <p:attrNameLst>
                                          <p:attrName>ppt_y</p:attrName>
                                        </p:attrNameLst>
                                      </p:cBhvr>
                                      <p:tavLst>
                                        <p:tav tm="0">
                                          <p:val>
                                            <p:strVal val="#ppt_y"/>
                                          </p:val>
                                        </p:tav>
                                        <p:tav tm="100000">
                                          <p:val>
                                            <p:strVal val="#ppt_y"/>
                                          </p:val>
                                        </p:tav>
                                      </p:tavLst>
                                    </p:anim>
                                    <p:anim calcmode="lin" valueType="num">
                                      <p:cBhvr>
                                        <p:cTn id="24" dur="1000" fill="hold"/>
                                        <p:tgtEl>
                                          <p:spTgt spid="1294355"/>
                                        </p:tgtEl>
                                        <p:attrNameLst>
                                          <p:attrName>ppt_w</p:attrName>
                                        </p:attrNameLst>
                                      </p:cBhvr>
                                      <p:tavLst>
                                        <p:tav tm="0">
                                          <p:val>
                                            <p:fltVal val="0"/>
                                          </p:val>
                                        </p:tav>
                                        <p:tav tm="100000">
                                          <p:val>
                                            <p:strVal val="#ppt_w"/>
                                          </p:val>
                                        </p:tav>
                                      </p:tavLst>
                                    </p:anim>
                                    <p:anim calcmode="lin" valueType="num">
                                      <p:cBhvr>
                                        <p:cTn id="25" dur="1000" fill="hold"/>
                                        <p:tgtEl>
                                          <p:spTgt spid="1294355"/>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1500"/>
                            </p:stCondLst>
                            <p:childTnLst>
                              <p:par>
                                <p:cTn id="27" presetID="17" presetClass="entr" presetSubtype="8" fill="hold" nodeType="afterEffect">
                                  <p:stCondLst>
                                    <p:cond delay="0"/>
                                  </p:stCondLst>
                                  <p:childTnLst>
                                    <p:set>
                                      <p:cBhvr>
                                        <p:cTn id="28" dur="1" fill="hold">
                                          <p:stCondLst>
                                            <p:cond delay="0"/>
                                          </p:stCondLst>
                                        </p:cTn>
                                        <p:tgtEl>
                                          <p:spTgt spid="1294344"/>
                                        </p:tgtEl>
                                        <p:attrNameLst>
                                          <p:attrName>style.visibility</p:attrName>
                                        </p:attrNameLst>
                                      </p:cBhvr>
                                      <p:to>
                                        <p:strVal val="visible"/>
                                      </p:to>
                                    </p:set>
                                    <p:anim calcmode="lin" valueType="num">
                                      <p:cBhvr>
                                        <p:cTn id="29" dur="1000" fill="hold"/>
                                        <p:tgtEl>
                                          <p:spTgt spid="1294344"/>
                                        </p:tgtEl>
                                        <p:attrNameLst>
                                          <p:attrName>ppt_x</p:attrName>
                                        </p:attrNameLst>
                                      </p:cBhvr>
                                      <p:tavLst>
                                        <p:tav tm="0">
                                          <p:val>
                                            <p:strVal val="#ppt_x-#ppt_w/2"/>
                                          </p:val>
                                        </p:tav>
                                        <p:tav tm="100000">
                                          <p:val>
                                            <p:strVal val="#ppt_x"/>
                                          </p:val>
                                        </p:tav>
                                      </p:tavLst>
                                    </p:anim>
                                    <p:anim calcmode="lin" valueType="num">
                                      <p:cBhvr>
                                        <p:cTn id="30" dur="1000" fill="hold"/>
                                        <p:tgtEl>
                                          <p:spTgt spid="1294344"/>
                                        </p:tgtEl>
                                        <p:attrNameLst>
                                          <p:attrName>ppt_y</p:attrName>
                                        </p:attrNameLst>
                                      </p:cBhvr>
                                      <p:tavLst>
                                        <p:tav tm="0">
                                          <p:val>
                                            <p:strVal val="#ppt_y"/>
                                          </p:val>
                                        </p:tav>
                                        <p:tav tm="100000">
                                          <p:val>
                                            <p:strVal val="#ppt_y"/>
                                          </p:val>
                                        </p:tav>
                                      </p:tavLst>
                                    </p:anim>
                                    <p:anim calcmode="lin" valueType="num">
                                      <p:cBhvr>
                                        <p:cTn id="31" dur="1000" fill="hold"/>
                                        <p:tgtEl>
                                          <p:spTgt spid="1294344"/>
                                        </p:tgtEl>
                                        <p:attrNameLst>
                                          <p:attrName>ppt_w</p:attrName>
                                        </p:attrNameLst>
                                      </p:cBhvr>
                                      <p:tavLst>
                                        <p:tav tm="0">
                                          <p:val>
                                            <p:fltVal val="0"/>
                                          </p:val>
                                        </p:tav>
                                        <p:tav tm="100000">
                                          <p:val>
                                            <p:strVal val="#ppt_w"/>
                                          </p:val>
                                        </p:tav>
                                      </p:tavLst>
                                    </p:anim>
                                    <p:anim calcmode="lin" valueType="num">
                                      <p:cBhvr>
                                        <p:cTn id="32" dur="1000" fill="hold"/>
                                        <p:tgtEl>
                                          <p:spTgt spid="1294344"/>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17" presetClass="entr" presetSubtype="8" fill="hold" nodeType="afterEffect">
                                  <p:stCondLst>
                                    <p:cond delay="0"/>
                                  </p:stCondLst>
                                  <p:childTnLst>
                                    <p:set>
                                      <p:cBhvr>
                                        <p:cTn id="35" dur="1" fill="hold">
                                          <p:stCondLst>
                                            <p:cond delay="0"/>
                                          </p:stCondLst>
                                        </p:cTn>
                                        <p:tgtEl>
                                          <p:spTgt spid="1294356"/>
                                        </p:tgtEl>
                                        <p:attrNameLst>
                                          <p:attrName>style.visibility</p:attrName>
                                        </p:attrNameLst>
                                      </p:cBhvr>
                                      <p:to>
                                        <p:strVal val="visible"/>
                                      </p:to>
                                    </p:set>
                                    <p:anim calcmode="lin" valueType="num">
                                      <p:cBhvr>
                                        <p:cTn id="36" dur="1000" fill="hold"/>
                                        <p:tgtEl>
                                          <p:spTgt spid="1294356"/>
                                        </p:tgtEl>
                                        <p:attrNameLst>
                                          <p:attrName>ppt_x</p:attrName>
                                        </p:attrNameLst>
                                      </p:cBhvr>
                                      <p:tavLst>
                                        <p:tav tm="0">
                                          <p:val>
                                            <p:strVal val="#ppt_x-#ppt_w/2"/>
                                          </p:val>
                                        </p:tav>
                                        <p:tav tm="100000">
                                          <p:val>
                                            <p:strVal val="#ppt_x"/>
                                          </p:val>
                                        </p:tav>
                                      </p:tavLst>
                                    </p:anim>
                                    <p:anim calcmode="lin" valueType="num">
                                      <p:cBhvr>
                                        <p:cTn id="37" dur="1000" fill="hold"/>
                                        <p:tgtEl>
                                          <p:spTgt spid="1294356"/>
                                        </p:tgtEl>
                                        <p:attrNameLst>
                                          <p:attrName>ppt_y</p:attrName>
                                        </p:attrNameLst>
                                      </p:cBhvr>
                                      <p:tavLst>
                                        <p:tav tm="0">
                                          <p:val>
                                            <p:strVal val="#ppt_y"/>
                                          </p:val>
                                        </p:tav>
                                        <p:tav tm="100000">
                                          <p:val>
                                            <p:strVal val="#ppt_y"/>
                                          </p:val>
                                        </p:tav>
                                      </p:tavLst>
                                    </p:anim>
                                    <p:anim calcmode="lin" valueType="num">
                                      <p:cBhvr>
                                        <p:cTn id="38" dur="1000" fill="hold"/>
                                        <p:tgtEl>
                                          <p:spTgt spid="1294356"/>
                                        </p:tgtEl>
                                        <p:attrNameLst>
                                          <p:attrName>ppt_w</p:attrName>
                                        </p:attrNameLst>
                                      </p:cBhvr>
                                      <p:tavLst>
                                        <p:tav tm="0">
                                          <p:val>
                                            <p:fltVal val="0"/>
                                          </p:val>
                                        </p:tav>
                                        <p:tav tm="100000">
                                          <p:val>
                                            <p:strVal val="#ppt_w"/>
                                          </p:val>
                                        </p:tav>
                                      </p:tavLst>
                                    </p:anim>
                                    <p:anim calcmode="lin" valueType="num">
                                      <p:cBhvr>
                                        <p:cTn id="39" dur="1000" fill="hold"/>
                                        <p:tgtEl>
                                          <p:spTgt spid="1294356"/>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3500"/>
                            </p:stCondLst>
                            <p:childTnLst>
                              <p:par>
                                <p:cTn id="41" presetID="17" presetClass="entr" presetSubtype="8" fill="hold" grpId="0" nodeType="afterEffect">
                                  <p:stCondLst>
                                    <p:cond delay="0"/>
                                  </p:stCondLst>
                                  <p:childTnLst>
                                    <p:set>
                                      <p:cBhvr>
                                        <p:cTn id="42" dur="1" fill="hold">
                                          <p:stCondLst>
                                            <p:cond delay="0"/>
                                          </p:stCondLst>
                                        </p:cTn>
                                        <p:tgtEl>
                                          <p:spTgt spid="1294341"/>
                                        </p:tgtEl>
                                        <p:attrNameLst>
                                          <p:attrName>style.visibility</p:attrName>
                                        </p:attrNameLst>
                                      </p:cBhvr>
                                      <p:to>
                                        <p:strVal val="visible"/>
                                      </p:to>
                                    </p:set>
                                    <p:anim calcmode="lin" valueType="num">
                                      <p:cBhvr>
                                        <p:cTn id="43" dur="1000" fill="hold"/>
                                        <p:tgtEl>
                                          <p:spTgt spid="1294341"/>
                                        </p:tgtEl>
                                        <p:attrNameLst>
                                          <p:attrName>ppt_x</p:attrName>
                                        </p:attrNameLst>
                                      </p:cBhvr>
                                      <p:tavLst>
                                        <p:tav tm="0">
                                          <p:val>
                                            <p:strVal val="#ppt_x-#ppt_w/2"/>
                                          </p:val>
                                        </p:tav>
                                        <p:tav tm="100000">
                                          <p:val>
                                            <p:strVal val="#ppt_x"/>
                                          </p:val>
                                        </p:tav>
                                      </p:tavLst>
                                    </p:anim>
                                    <p:anim calcmode="lin" valueType="num">
                                      <p:cBhvr>
                                        <p:cTn id="44" dur="1000" fill="hold"/>
                                        <p:tgtEl>
                                          <p:spTgt spid="1294341"/>
                                        </p:tgtEl>
                                        <p:attrNameLst>
                                          <p:attrName>ppt_y</p:attrName>
                                        </p:attrNameLst>
                                      </p:cBhvr>
                                      <p:tavLst>
                                        <p:tav tm="0">
                                          <p:val>
                                            <p:strVal val="#ppt_y"/>
                                          </p:val>
                                        </p:tav>
                                        <p:tav tm="100000">
                                          <p:val>
                                            <p:strVal val="#ppt_y"/>
                                          </p:val>
                                        </p:tav>
                                      </p:tavLst>
                                    </p:anim>
                                    <p:anim calcmode="lin" valueType="num">
                                      <p:cBhvr>
                                        <p:cTn id="45" dur="1000" fill="hold"/>
                                        <p:tgtEl>
                                          <p:spTgt spid="1294341"/>
                                        </p:tgtEl>
                                        <p:attrNameLst>
                                          <p:attrName>ppt_w</p:attrName>
                                        </p:attrNameLst>
                                      </p:cBhvr>
                                      <p:tavLst>
                                        <p:tav tm="0">
                                          <p:val>
                                            <p:fltVal val="0"/>
                                          </p:val>
                                        </p:tav>
                                        <p:tav tm="100000">
                                          <p:val>
                                            <p:strVal val="#ppt_w"/>
                                          </p:val>
                                        </p:tav>
                                      </p:tavLst>
                                    </p:anim>
                                    <p:anim calcmode="lin" valueType="num">
                                      <p:cBhvr>
                                        <p:cTn id="46" dur="1000" fill="hold"/>
                                        <p:tgtEl>
                                          <p:spTgt spid="129434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4500"/>
                            </p:stCondLst>
                            <p:childTnLst>
                              <p:par>
                                <p:cTn id="48" presetID="17" presetClass="entr" presetSubtype="8" fill="hold" nodeType="afterEffect">
                                  <p:stCondLst>
                                    <p:cond delay="0"/>
                                  </p:stCondLst>
                                  <p:childTnLst>
                                    <p:set>
                                      <p:cBhvr>
                                        <p:cTn id="49" dur="1" fill="hold">
                                          <p:stCondLst>
                                            <p:cond delay="0"/>
                                          </p:stCondLst>
                                        </p:cTn>
                                        <p:tgtEl>
                                          <p:spTgt spid="1294345"/>
                                        </p:tgtEl>
                                        <p:attrNameLst>
                                          <p:attrName>style.visibility</p:attrName>
                                        </p:attrNameLst>
                                      </p:cBhvr>
                                      <p:to>
                                        <p:strVal val="visible"/>
                                      </p:to>
                                    </p:set>
                                    <p:anim calcmode="lin" valueType="num">
                                      <p:cBhvr>
                                        <p:cTn id="50" dur="1000" fill="hold"/>
                                        <p:tgtEl>
                                          <p:spTgt spid="1294345"/>
                                        </p:tgtEl>
                                        <p:attrNameLst>
                                          <p:attrName>ppt_x</p:attrName>
                                        </p:attrNameLst>
                                      </p:cBhvr>
                                      <p:tavLst>
                                        <p:tav tm="0">
                                          <p:val>
                                            <p:strVal val="#ppt_x-#ppt_w/2"/>
                                          </p:val>
                                        </p:tav>
                                        <p:tav tm="100000">
                                          <p:val>
                                            <p:strVal val="#ppt_x"/>
                                          </p:val>
                                        </p:tav>
                                      </p:tavLst>
                                    </p:anim>
                                    <p:anim calcmode="lin" valueType="num">
                                      <p:cBhvr>
                                        <p:cTn id="51" dur="1000" fill="hold"/>
                                        <p:tgtEl>
                                          <p:spTgt spid="1294345"/>
                                        </p:tgtEl>
                                        <p:attrNameLst>
                                          <p:attrName>ppt_y</p:attrName>
                                        </p:attrNameLst>
                                      </p:cBhvr>
                                      <p:tavLst>
                                        <p:tav tm="0">
                                          <p:val>
                                            <p:strVal val="#ppt_y"/>
                                          </p:val>
                                        </p:tav>
                                        <p:tav tm="100000">
                                          <p:val>
                                            <p:strVal val="#ppt_y"/>
                                          </p:val>
                                        </p:tav>
                                      </p:tavLst>
                                    </p:anim>
                                    <p:anim calcmode="lin" valueType="num">
                                      <p:cBhvr>
                                        <p:cTn id="52" dur="1000" fill="hold"/>
                                        <p:tgtEl>
                                          <p:spTgt spid="1294345"/>
                                        </p:tgtEl>
                                        <p:attrNameLst>
                                          <p:attrName>ppt_w</p:attrName>
                                        </p:attrNameLst>
                                      </p:cBhvr>
                                      <p:tavLst>
                                        <p:tav tm="0">
                                          <p:val>
                                            <p:fltVal val="0"/>
                                          </p:val>
                                        </p:tav>
                                        <p:tav tm="100000">
                                          <p:val>
                                            <p:strVal val="#ppt_w"/>
                                          </p:val>
                                        </p:tav>
                                      </p:tavLst>
                                    </p:anim>
                                    <p:anim calcmode="lin" valueType="num">
                                      <p:cBhvr>
                                        <p:cTn id="53" dur="1000" fill="hold"/>
                                        <p:tgtEl>
                                          <p:spTgt spid="1294345"/>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500"/>
                            </p:stCondLst>
                            <p:childTnLst>
                              <p:par>
                                <p:cTn id="55" presetID="17" presetClass="entr" presetSubtype="8" fill="hold" nodeType="afterEffect">
                                  <p:stCondLst>
                                    <p:cond delay="0"/>
                                  </p:stCondLst>
                                  <p:childTnLst>
                                    <p:set>
                                      <p:cBhvr>
                                        <p:cTn id="56" dur="1" fill="hold">
                                          <p:stCondLst>
                                            <p:cond delay="0"/>
                                          </p:stCondLst>
                                        </p:cTn>
                                        <p:tgtEl>
                                          <p:spTgt spid="1294357"/>
                                        </p:tgtEl>
                                        <p:attrNameLst>
                                          <p:attrName>style.visibility</p:attrName>
                                        </p:attrNameLst>
                                      </p:cBhvr>
                                      <p:to>
                                        <p:strVal val="visible"/>
                                      </p:to>
                                    </p:set>
                                    <p:anim calcmode="lin" valueType="num">
                                      <p:cBhvr>
                                        <p:cTn id="57" dur="1000" fill="hold"/>
                                        <p:tgtEl>
                                          <p:spTgt spid="1294357"/>
                                        </p:tgtEl>
                                        <p:attrNameLst>
                                          <p:attrName>ppt_x</p:attrName>
                                        </p:attrNameLst>
                                      </p:cBhvr>
                                      <p:tavLst>
                                        <p:tav tm="0">
                                          <p:val>
                                            <p:strVal val="#ppt_x-#ppt_w/2"/>
                                          </p:val>
                                        </p:tav>
                                        <p:tav tm="100000">
                                          <p:val>
                                            <p:strVal val="#ppt_x"/>
                                          </p:val>
                                        </p:tav>
                                      </p:tavLst>
                                    </p:anim>
                                    <p:anim calcmode="lin" valueType="num">
                                      <p:cBhvr>
                                        <p:cTn id="58" dur="1000" fill="hold"/>
                                        <p:tgtEl>
                                          <p:spTgt spid="1294357"/>
                                        </p:tgtEl>
                                        <p:attrNameLst>
                                          <p:attrName>ppt_y</p:attrName>
                                        </p:attrNameLst>
                                      </p:cBhvr>
                                      <p:tavLst>
                                        <p:tav tm="0">
                                          <p:val>
                                            <p:strVal val="#ppt_y"/>
                                          </p:val>
                                        </p:tav>
                                        <p:tav tm="100000">
                                          <p:val>
                                            <p:strVal val="#ppt_y"/>
                                          </p:val>
                                        </p:tav>
                                      </p:tavLst>
                                    </p:anim>
                                    <p:anim calcmode="lin" valueType="num">
                                      <p:cBhvr>
                                        <p:cTn id="59" dur="1000" fill="hold"/>
                                        <p:tgtEl>
                                          <p:spTgt spid="1294357"/>
                                        </p:tgtEl>
                                        <p:attrNameLst>
                                          <p:attrName>ppt_w</p:attrName>
                                        </p:attrNameLst>
                                      </p:cBhvr>
                                      <p:tavLst>
                                        <p:tav tm="0">
                                          <p:val>
                                            <p:fltVal val="0"/>
                                          </p:val>
                                        </p:tav>
                                        <p:tav tm="100000">
                                          <p:val>
                                            <p:strVal val="#ppt_w"/>
                                          </p:val>
                                        </p:tav>
                                      </p:tavLst>
                                    </p:anim>
                                    <p:anim calcmode="lin" valueType="num">
                                      <p:cBhvr>
                                        <p:cTn id="60" dur="1000" fill="hold"/>
                                        <p:tgtEl>
                                          <p:spTgt spid="1294357"/>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6500"/>
                            </p:stCondLst>
                            <p:childTnLst>
                              <p:par>
                                <p:cTn id="62" presetID="17" presetClass="entr" presetSubtype="8" fill="hold" grpId="0" nodeType="afterEffect">
                                  <p:stCondLst>
                                    <p:cond delay="0"/>
                                  </p:stCondLst>
                                  <p:childTnLst>
                                    <p:set>
                                      <p:cBhvr>
                                        <p:cTn id="63" dur="1" fill="hold">
                                          <p:stCondLst>
                                            <p:cond delay="0"/>
                                          </p:stCondLst>
                                        </p:cTn>
                                        <p:tgtEl>
                                          <p:spTgt spid="1294342"/>
                                        </p:tgtEl>
                                        <p:attrNameLst>
                                          <p:attrName>style.visibility</p:attrName>
                                        </p:attrNameLst>
                                      </p:cBhvr>
                                      <p:to>
                                        <p:strVal val="visible"/>
                                      </p:to>
                                    </p:set>
                                    <p:anim calcmode="lin" valueType="num">
                                      <p:cBhvr>
                                        <p:cTn id="64" dur="1000" fill="hold"/>
                                        <p:tgtEl>
                                          <p:spTgt spid="1294342"/>
                                        </p:tgtEl>
                                        <p:attrNameLst>
                                          <p:attrName>ppt_x</p:attrName>
                                        </p:attrNameLst>
                                      </p:cBhvr>
                                      <p:tavLst>
                                        <p:tav tm="0">
                                          <p:val>
                                            <p:strVal val="#ppt_x-#ppt_w/2"/>
                                          </p:val>
                                        </p:tav>
                                        <p:tav tm="100000">
                                          <p:val>
                                            <p:strVal val="#ppt_x"/>
                                          </p:val>
                                        </p:tav>
                                      </p:tavLst>
                                    </p:anim>
                                    <p:anim calcmode="lin" valueType="num">
                                      <p:cBhvr>
                                        <p:cTn id="65" dur="1000" fill="hold"/>
                                        <p:tgtEl>
                                          <p:spTgt spid="1294342"/>
                                        </p:tgtEl>
                                        <p:attrNameLst>
                                          <p:attrName>ppt_y</p:attrName>
                                        </p:attrNameLst>
                                      </p:cBhvr>
                                      <p:tavLst>
                                        <p:tav tm="0">
                                          <p:val>
                                            <p:strVal val="#ppt_y"/>
                                          </p:val>
                                        </p:tav>
                                        <p:tav tm="100000">
                                          <p:val>
                                            <p:strVal val="#ppt_y"/>
                                          </p:val>
                                        </p:tav>
                                      </p:tavLst>
                                    </p:anim>
                                    <p:anim calcmode="lin" valueType="num">
                                      <p:cBhvr>
                                        <p:cTn id="66" dur="1000" fill="hold"/>
                                        <p:tgtEl>
                                          <p:spTgt spid="1294342"/>
                                        </p:tgtEl>
                                        <p:attrNameLst>
                                          <p:attrName>ppt_w</p:attrName>
                                        </p:attrNameLst>
                                      </p:cBhvr>
                                      <p:tavLst>
                                        <p:tav tm="0">
                                          <p:val>
                                            <p:fltVal val="0"/>
                                          </p:val>
                                        </p:tav>
                                        <p:tav tm="100000">
                                          <p:val>
                                            <p:strVal val="#ppt_w"/>
                                          </p:val>
                                        </p:tav>
                                      </p:tavLst>
                                    </p:anim>
                                    <p:anim calcmode="lin" valueType="num">
                                      <p:cBhvr>
                                        <p:cTn id="67" dur="1000" fill="hold"/>
                                        <p:tgtEl>
                                          <p:spTgt spid="1294342"/>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7500"/>
                            </p:stCondLst>
                            <p:childTnLst>
                              <p:par>
                                <p:cTn id="69" presetID="17" presetClass="entr" presetSubtype="8" fill="hold" nodeType="afterEffect">
                                  <p:stCondLst>
                                    <p:cond delay="0"/>
                                  </p:stCondLst>
                                  <p:childTnLst>
                                    <p:set>
                                      <p:cBhvr>
                                        <p:cTn id="70" dur="1" fill="hold">
                                          <p:stCondLst>
                                            <p:cond delay="0"/>
                                          </p:stCondLst>
                                        </p:cTn>
                                        <p:tgtEl>
                                          <p:spTgt spid="1294346"/>
                                        </p:tgtEl>
                                        <p:attrNameLst>
                                          <p:attrName>style.visibility</p:attrName>
                                        </p:attrNameLst>
                                      </p:cBhvr>
                                      <p:to>
                                        <p:strVal val="visible"/>
                                      </p:to>
                                    </p:set>
                                    <p:anim calcmode="lin" valueType="num">
                                      <p:cBhvr>
                                        <p:cTn id="71" dur="1000" fill="hold"/>
                                        <p:tgtEl>
                                          <p:spTgt spid="1294346"/>
                                        </p:tgtEl>
                                        <p:attrNameLst>
                                          <p:attrName>ppt_x</p:attrName>
                                        </p:attrNameLst>
                                      </p:cBhvr>
                                      <p:tavLst>
                                        <p:tav tm="0">
                                          <p:val>
                                            <p:strVal val="#ppt_x-#ppt_w/2"/>
                                          </p:val>
                                        </p:tav>
                                        <p:tav tm="100000">
                                          <p:val>
                                            <p:strVal val="#ppt_x"/>
                                          </p:val>
                                        </p:tav>
                                      </p:tavLst>
                                    </p:anim>
                                    <p:anim calcmode="lin" valueType="num">
                                      <p:cBhvr>
                                        <p:cTn id="72" dur="1000" fill="hold"/>
                                        <p:tgtEl>
                                          <p:spTgt spid="1294346"/>
                                        </p:tgtEl>
                                        <p:attrNameLst>
                                          <p:attrName>ppt_y</p:attrName>
                                        </p:attrNameLst>
                                      </p:cBhvr>
                                      <p:tavLst>
                                        <p:tav tm="0">
                                          <p:val>
                                            <p:strVal val="#ppt_y"/>
                                          </p:val>
                                        </p:tav>
                                        <p:tav tm="100000">
                                          <p:val>
                                            <p:strVal val="#ppt_y"/>
                                          </p:val>
                                        </p:tav>
                                      </p:tavLst>
                                    </p:anim>
                                    <p:anim calcmode="lin" valueType="num">
                                      <p:cBhvr>
                                        <p:cTn id="73" dur="1000" fill="hold"/>
                                        <p:tgtEl>
                                          <p:spTgt spid="1294346"/>
                                        </p:tgtEl>
                                        <p:attrNameLst>
                                          <p:attrName>ppt_w</p:attrName>
                                        </p:attrNameLst>
                                      </p:cBhvr>
                                      <p:tavLst>
                                        <p:tav tm="0">
                                          <p:val>
                                            <p:fltVal val="0"/>
                                          </p:val>
                                        </p:tav>
                                        <p:tav tm="100000">
                                          <p:val>
                                            <p:strVal val="#ppt_w"/>
                                          </p:val>
                                        </p:tav>
                                      </p:tavLst>
                                    </p:anim>
                                    <p:anim calcmode="lin" valueType="num">
                                      <p:cBhvr>
                                        <p:cTn id="74" dur="1000" fill="hold"/>
                                        <p:tgtEl>
                                          <p:spTgt spid="1294346"/>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8500"/>
                            </p:stCondLst>
                            <p:childTnLst>
                              <p:par>
                                <p:cTn id="76" presetID="17" presetClass="entr" presetSubtype="8" fill="hold" nodeType="afterEffect">
                                  <p:stCondLst>
                                    <p:cond delay="0"/>
                                  </p:stCondLst>
                                  <p:childTnLst>
                                    <p:set>
                                      <p:cBhvr>
                                        <p:cTn id="77" dur="1" fill="hold">
                                          <p:stCondLst>
                                            <p:cond delay="0"/>
                                          </p:stCondLst>
                                        </p:cTn>
                                        <p:tgtEl>
                                          <p:spTgt spid="1294358"/>
                                        </p:tgtEl>
                                        <p:attrNameLst>
                                          <p:attrName>style.visibility</p:attrName>
                                        </p:attrNameLst>
                                      </p:cBhvr>
                                      <p:to>
                                        <p:strVal val="visible"/>
                                      </p:to>
                                    </p:set>
                                    <p:anim calcmode="lin" valueType="num">
                                      <p:cBhvr>
                                        <p:cTn id="78" dur="1000" fill="hold"/>
                                        <p:tgtEl>
                                          <p:spTgt spid="1294358"/>
                                        </p:tgtEl>
                                        <p:attrNameLst>
                                          <p:attrName>ppt_x</p:attrName>
                                        </p:attrNameLst>
                                      </p:cBhvr>
                                      <p:tavLst>
                                        <p:tav tm="0">
                                          <p:val>
                                            <p:strVal val="#ppt_x-#ppt_w/2"/>
                                          </p:val>
                                        </p:tav>
                                        <p:tav tm="100000">
                                          <p:val>
                                            <p:strVal val="#ppt_x"/>
                                          </p:val>
                                        </p:tav>
                                      </p:tavLst>
                                    </p:anim>
                                    <p:anim calcmode="lin" valueType="num">
                                      <p:cBhvr>
                                        <p:cTn id="79" dur="1000" fill="hold"/>
                                        <p:tgtEl>
                                          <p:spTgt spid="1294358"/>
                                        </p:tgtEl>
                                        <p:attrNameLst>
                                          <p:attrName>ppt_y</p:attrName>
                                        </p:attrNameLst>
                                      </p:cBhvr>
                                      <p:tavLst>
                                        <p:tav tm="0">
                                          <p:val>
                                            <p:strVal val="#ppt_y"/>
                                          </p:val>
                                        </p:tav>
                                        <p:tav tm="100000">
                                          <p:val>
                                            <p:strVal val="#ppt_y"/>
                                          </p:val>
                                        </p:tav>
                                      </p:tavLst>
                                    </p:anim>
                                    <p:anim calcmode="lin" valueType="num">
                                      <p:cBhvr>
                                        <p:cTn id="80" dur="1000" fill="hold"/>
                                        <p:tgtEl>
                                          <p:spTgt spid="1294358"/>
                                        </p:tgtEl>
                                        <p:attrNameLst>
                                          <p:attrName>ppt_w</p:attrName>
                                        </p:attrNameLst>
                                      </p:cBhvr>
                                      <p:tavLst>
                                        <p:tav tm="0">
                                          <p:val>
                                            <p:fltVal val="0"/>
                                          </p:val>
                                        </p:tav>
                                        <p:tav tm="100000">
                                          <p:val>
                                            <p:strVal val="#ppt_w"/>
                                          </p:val>
                                        </p:tav>
                                      </p:tavLst>
                                    </p:anim>
                                    <p:anim calcmode="lin" valueType="num">
                                      <p:cBhvr>
                                        <p:cTn id="81" dur="1000" fill="hold"/>
                                        <p:tgtEl>
                                          <p:spTgt spid="1294358"/>
                                        </p:tgtEl>
                                        <p:attrNameLst>
                                          <p:attrName>ppt_h</p:attrName>
                                        </p:attrNameLst>
                                      </p:cBhvr>
                                      <p:tavLst>
                                        <p:tav tm="0">
                                          <p:val>
                                            <p:strVal val="#ppt_h"/>
                                          </p:val>
                                        </p:tav>
                                        <p:tav tm="100000">
                                          <p:val>
                                            <p:strVal val="#ppt_h"/>
                                          </p:val>
                                        </p:tav>
                                      </p:tavLst>
                                    </p:anim>
                                  </p:childTnLst>
                                </p:cTn>
                              </p:par>
                            </p:childTnLst>
                          </p:cTn>
                        </p:par>
                        <p:par>
                          <p:cTn id="82" fill="hold" nodeType="afterGroup">
                            <p:stCondLst>
                              <p:cond delay="9500"/>
                            </p:stCondLst>
                            <p:childTnLst>
                              <p:par>
                                <p:cTn id="83" presetID="17" presetClass="entr" presetSubtype="8" fill="hold" grpId="0" nodeType="afterEffect">
                                  <p:stCondLst>
                                    <p:cond delay="0"/>
                                  </p:stCondLst>
                                  <p:childTnLst>
                                    <p:set>
                                      <p:cBhvr>
                                        <p:cTn id="84" dur="1" fill="hold">
                                          <p:stCondLst>
                                            <p:cond delay="0"/>
                                          </p:stCondLst>
                                        </p:cTn>
                                        <p:tgtEl>
                                          <p:spTgt spid="1294343"/>
                                        </p:tgtEl>
                                        <p:attrNameLst>
                                          <p:attrName>style.visibility</p:attrName>
                                        </p:attrNameLst>
                                      </p:cBhvr>
                                      <p:to>
                                        <p:strVal val="visible"/>
                                      </p:to>
                                    </p:set>
                                    <p:anim calcmode="lin" valueType="num">
                                      <p:cBhvr>
                                        <p:cTn id="85" dur="1000" fill="hold"/>
                                        <p:tgtEl>
                                          <p:spTgt spid="1294343"/>
                                        </p:tgtEl>
                                        <p:attrNameLst>
                                          <p:attrName>ppt_x</p:attrName>
                                        </p:attrNameLst>
                                      </p:cBhvr>
                                      <p:tavLst>
                                        <p:tav tm="0">
                                          <p:val>
                                            <p:strVal val="#ppt_x-#ppt_w/2"/>
                                          </p:val>
                                        </p:tav>
                                        <p:tav tm="100000">
                                          <p:val>
                                            <p:strVal val="#ppt_x"/>
                                          </p:val>
                                        </p:tav>
                                      </p:tavLst>
                                    </p:anim>
                                    <p:anim calcmode="lin" valueType="num">
                                      <p:cBhvr>
                                        <p:cTn id="86" dur="1000" fill="hold"/>
                                        <p:tgtEl>
                                          <p:spTgt spid="1294343"/>
                                        </p:tgtEl>
                                        <p:attrNameLst>
                                          <p:attrName>ppt_y</p:attrName>
                                        </p:attrNameLst>
                                      </p:cBhvr>
                                      <p:tavLst>
                                        <p:tav tm="0">
                                          <p:val>
                                            <p:strVal val="#ppt_y"/>
                                          </p:val>
                                        </p:tav>
                                        <p:tav tm="100000">
                                          <p:val>
                                            <p:strVal val="#ppt_y"/>
                                          </p:val>
                                        </p:tav>
                                      </p:tavLst>
                                    </p:anim>
                                    <p:anim calcmode="lin" valueType="num">
                                      <p:cBhvr>
                                        <p:cTn id="87" dur="1000" fill="hold"/>
                                        <p:tgtEl>
                                          <p:spTgt spid="1294343"/>
                                        </p:tgtEl>
                                        <p:attrNameLst>
                                          <p:attrName>ppt_w</p:attrName>
                                        </p:attrNameLst>
                                      </p:cBhvr>
                                      <p:tavLst>
                                        <p:tav tm="0">
                                          <p:val>
                                            <p:fltVal val="0"/>
                                          </p:val>
                                        </p:tav>
                                        <p:tav tm="100000">
                                          <p:val>
                                            <p:strVal val="#ppt_w"/>
                                          </p:val>
                                        </p:tav>
                                      </p:tavLst>
                                    </p:anim>
                                    <p:anim calcmode="lin" valueType="num">
                                      <p:cBhvr>
                                        <p:cTn id="88" dur="1000" fill="hold"/>
                                        <p:tgtEl>
                                          <p:spTgt spid="1294343"/>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10500"/>
                            </p:stCondLst>
                            <p:childTnLst>
                              <p:par>
                                <p:cTn id="90" presetID="17" presetClass="entr" presetSubtype="8" fill="hold" nodeType="afterEffect">
                                  <p:stCondLst>
                                    <p:cond delay="0"/>
                                  </p:stCondLst>
                                  <p:childTnLst>
                                    <p:set>
                                      <p:cBhvr>
                                        <p:cTn id="91" dur="1" fill="hold">
                                          <p:stCondLst>
                                            <p:cond delay="0"/>
                                          </p:stCondLst>
                                        </p:cTn>
                                        <p:tgtEl>
                                          <p:spTgt spid="1294351"/>
                                        </p:tgtEl>
                                        <p:attrNameLst>
                                          <p:attrName>style.visibility</p:attrName>
                                        </p:attrNameLst>
                                      </p:cBhvr>
                                      <p:to>
                                        <p:strVal val="visible"/>
                                      </p:to>
                                    </p:set>
                                    <p:anim calcmode="lin" valueType="num">
                                      <p:cBhvr>
                                        <p:cTn id="92" dur="1000" fill="hold"/>
                                        <p:tgtEl>
                                          <p:spTgt spid="1294351"/>
                                        </p:tgtEl>
                                        <p:attrNameLst>
                                          <p:attrName>ppt_x</p:attrName>
                                        </p:attrNameLst>
                                      </p:cBhvr>
                                      <p:tavLst>
                                        <p:tav tm="0">
                                          <p:val>
                                            <p:strVal val="#ppt_x-#ppt_w/2"/>
                                          </p:val>
                                        </p:tav>
                                        <p:tav tm="100000">
                                          <p:val>
                                            <p:strVal val="#ppt_x"/>
                                          </p:val>
                                        </p:tav>
                                      </p:tavLst>
                                    </p:anim>
                                    <p:anim calcmode="lin" valueType="num">
                                      <p:cBhvr>
                                        <p:cTn id="93" dur="1000" fill="hold"/>
                                        <p:tgtEl>
                                          <p:spTgt spid="1294351"/>
                                        </p:tgtEl>
                                        <p:attrNameLst>
                                          <p:attrName>ppt_y</p:attrName>
                                        </p:attrNameLst>
                                      </p:cBhvr>
                                      <p:tavLst>
                                        <p:tav tm="0">
                                          <p:val>
                                            <p:strVal val="#ppt_y"/>
                                          </p:val>
                                        </p:tav>
                                        <p:tav tm="100000">
                                          <p:val>
                                            <p:strVal val="#ppt_y"/>
                                          </p:val>
                                        </p:tav>
                                      </p:tavLst>
                                    </p:anim>
                                    <p:anim calcmode="lin" valueType="num">
                                      <p:cBhvr>
                                        <p:cTn id="94" dur="1000" fill="hold"/>
                                        <p:tgtEl>
                                          <p:spTgt spid="1294351"/>
                                        </p:tgtEl>
                                        <p:attrNameLst>
                                          <p:attrName>ppt_w</p:attrName>
                                        </p:attrNameLst>
                                      </p:cBhvr>
                                      <p:tavLst>
                                        <p:tav tm="0">
                                          <p:val>
                                            <p:fltVal val="0"/>
                                          </p:val>
                                        </p:tav>
                                        <p:tav tm="100000">
                                          <p:val>
                                            <p:strVal val="#ppt_w"/>
                                          </p:val>
                                        </p:tav>
                                      </p:tavLst>
                                    </p:anim>
                                    <p:anim calcmode="lin" valueType="num">
                                      <p:cBhvr>
                                        <p:cTn id="95" dur="1000" fill="hold"/>
                                        <p:tgtEl>
                                          <p:spTgt spid="1294351"/>
                                        </p:tgtEl>
                                        <p:attrNameLst>
                                          <p:attrName>ppt_h</p:attrName>
                                        </p:attrNameLst>
                                      </p:cBhvr>
                                      <p:tavLst>
                                        <p:tav tm="0">
                                          <p:val>
                                            <p:strVal val="#ppt_h"/>
                                          </p:val>
                                        </p:tav>
                                        <p:tav tm="100000">
                                          <p:val>
                                            <p:strVal val="#ppt_h"/>
                                          </p:val>
                                        </p:tav>
                                      </p:tavLst>
                                    </p:anim>
                                  </p:childTnLst>
                                </p:cTn>
                              </p:par>
                            </p:childTnLst>
                          </p:cTn>
                        </p:par>
                        <p:par>
                          <p:cTn id="96" fill="hold" nodeType="afterGroup">
                            <p:stCondLst>
                              <p:cond delay="11500"/>
                            </p:stCondLst>
                            <p:childTnLst>
                              <p:par>
                                <p:cTn id="97" presetID="17" presetClass="entr" presetSubtype="8" fill="hold" grpId="0" nodeType="afterEffect">
                                  <p:stCondLst>
                                    <p:cond delay="0"/>
                                  </p:stCondLst>
                                  <p:childTnLst>
                                    <p:set>
                                      <p:cBhvr>
                                        <p:cTn id="98" dur="1" fill="hold">
                                          <p:stCondLst>
                                            <p:cond delay="0"/>
                                          </p:stCondLst>
                                        </p:cTn>
                                        <p:tgtEl>
                                          <p:spTgt spid="1294348"/>
                                        </p:tgtEl>
                                        <p:attrNameLst>
                                          <p:attrName>style.visibility</p:attrName>
                                        </p:attrNameLst>
                                      </p:cBhvr>
                                      <p:to>
                                        <p:strVal val="visible"/>
                                      </p:to>
                                    </p:set>
                                    <p:anim calcmode="lin" valueType="num">
                                      <p:cBhvr>
                                        <p:cTn id="99" dur="1000" fill="hold"/>
                                        <p:tgtEl>
                                          <p:spTgt spid="1294348"/>
                                        </p:tgtEl>
                                        <p:attrNameLst>
                                          <p:attrName>ppt_x</p:attrName>
                                        </p:attrNameLst>
                                      </p:cBhvr>
                                      <p:tavLst>
                                        <p:tav tm="0">
                                          <p:val>
                                            <p:strVal val="#ppt_x-#ppt_w/2"/>
                                          </p:val>
                                        </p:tav>
                                        <p:tav tm="100000">
                                          <p:val>
                                            <p:strVal val="#ppt_x"/>
                                          </p:val>
                                        </p:tav>
                                      </p:tavLst>
                                    </p:anim>
                                    <p:anim calcmode="lin" valueType="num">
                                      <p:cBhvr>
                                        <p:cTn id="100" dur="1000" fill="hold"/>
                                        <p:tgtEl>
                                          <p:spTgt spid="1294348"/>
                                        </p:tgtEl>
                                        <p:attrNameLst>
                                          <p:attrName>ppt_y</p:attrName>
                                        </p:attrNameLst>
                                      </p:cBhvr>
                                      <p:tavLst>
                                        <p:tav tm="0">
                                          <p:val>
                                            <p:strVal val="#ppt_y"/>
                                          </p:val>
                                        </p:tav>
                                        <p:tav tm="100000">
                                          <p:val>
                                            <p:strVal val="#ppt_y"/>
                                          </p:val>
                                        </p:tav>
                                      </p:tavLst>
                                    </p:anim>
                                    <p:anim calcmode="lin" valueType="num">
                                      <p:cBhvr>
                                        <p:cTn id="101" dur="1000" fill="hold"/>
                                        <p:tgtEl>
                                          <p:spTgt spid="1294348"/>
                                        </p:tgtEl>
                                        <p:attrNameLst>
                                          <p:attrName>ppt_w</p:attrName>
                                        </p:attrNameLst>
                                      </p:cBhvr>
                                      <p:tavLst>
                                        <p:tav tm="0">
                                          <p:val>
                                            <p:fltVal val="0"/>
                                          </p:val>
                                        </p:tav>
                                        <p:tav tm="100000">
                                          <p:val>
                                            <p:strVal val="#ppt_w"/>
                                          </p:val>
                                        </p:tav>
                                      </p:tavLst>
                                    </p:anim>
                                    <p:anim calcmode="lin" valueType="num">
                                      <p:cBhvr>
                                        <p:cTn id="102" dur="1000" fill="hold"/>
                                        <p:tgtEl>
                                          <p:spTgt spid="1294348"/>
                                        </p:tgtEl>
                                        <p:attrNameLst>
                                          <p:attrName>ppt_h</p:attrName>
                                        </p:attrNameLst>
                                      </p:cBhvr>
                                      <p:tavLst>
                                        <p:tav tm="0">
                                          <p:val>
                                            <p:strVal val="#ppt_h"/>
                                          </p:val>
                                        </p:tav>
                                        <p:tav tm="100000">
                                          <p:val>
                                            <p:strVal val="#ppt_h"/>
                                          </p:val>
                                        </p:tav>
                                      </p:tavLst>
                                    </p:anim>
                                  </p:childTnLst>
                                </p:cTn>
                              </p:par>
                            </p:childTnLst>
                          </p:cTn>
                        </p:par>
                        <p:par>
                          <p:cTn id="103" fill="hold" nodeType="afterGroup">
                            <p:stCondLst>
                              <p:cond delay="12500"/>
                            </p:stCondLst>
                            <p:childTnLst>
                              <p:par>
                                <p:cTn id="104" presetID="17" presetClass="entr" presetSubtype="8" fill="hold" nodeType="afterEffect">
                                  <p:stCondLst>
                                    <p:cond delay="0"/>
                                  </p:stCondLst>
                                  <p:childTnLst>
                                    <p:set>
                                      <p:cBhvr>
                                        <p:cTn id="105" dur="1" fill="hold">
                                          <p:stCondLst>
                                            <p:cond delay="0"/>
                                          </p:stCondLst>
                                        </p:cTn>
                                        <p:tgtEl>
                                          <p:spTgt spid="1294352"/>
                                        </p:tgtEl>
                                        <p:attrNameLst>
                                          <p:attrName>style.visibility</p:attrName>
                                        </p:attrNameLst>
                                      </p:cBhvr>
                                      <p:to>
                                        <p:strVal val="visible"/>
                                      </p:to>
                                    </p:set>
                                    <p:anim calcmode="lin" valueType="num">
                                      <p:cBhvr>
                                        <p:cTn id="106" dur="1000" fill="hold"/>
                                        <p:tgtEl>
                                          <p:spTgt spid="1294352"/>
                                        </p:tgtEl>
                                        <p:attrNameLst>
                                          <p:attrName>ppt_x</p:attrName>
                                        </p:attrNameLst>
                                      </p:cBhvr>
                                      <p:tavLst>
                                        <p:tav tm="0">
                                          <p:val>
                                            <p:strVal val="#ppt_x-#ppt_w/2"/>
                                          </p:val>
                                        </p:tav>
                                        <p:tav tm="100000">
                                          <p:val>
                                            <p:strVal val="#ppt_x"/>
                                          </p:val>
                                        </p:tav>
                                      </p:tavLst>
                                    </p:anim>
                                    <p:anim calcmode="lin" valueType="num">
                                      <p:cBhvr>
                                        <p:cTn id="107" dur="1000" fill="hold"/>
                                        <p:tgtEl>
                                          <p:spTgt spid="1294352"/>
                                        </p:tgtEl>
                                        <p:attrNameLst>
                                          <p:attrName>ppt_y</p:attrName>
                                        </p:attrNameLst>
                                      </p:cBhvr>
                                      <p:tavLst>
                                        <p:tav tm="0">
                                          <p:val>
                                            <p:strVal val="#ppt_y"/>
                                          </p:val>
                                        </p:tav>
                                        <p:tav tm="100000">
                                          <p:val>
                                            <p:strVal val="#ppt_y"/>
                                          </p:val>
                                        </p:tav>
                                      </p:tavLst>
                                    </p:anim>
                                    <p:anim calcmode="lin" valueType="num">
                                      <p:cBhvr>
                                        <p:cTn id="108" dur="1000" fill="hold"/>
                                        <p:tgtEl>
                                          <p:spTgt spid="1294352"/>
                                        </p:tgtEl>
                                        <p:attrNameLst>
                                          <p:attrName>ppt_w</p:attrName>
                                        </p:attrNameLst>
                                      </p:cBhvr>
                                      <p:tavLst>
                                        <p:tav tm="0">
                                          <p:val>
                                            <p:fltVal val="0"/>
                                          </p:val>
                                        </p:tav>
                                        <p:tav tm="100000">
                                          <p:val>
                                            <p:strVal val="#ppt_w"/>
                                          </p:val>
                                        </p:tav>
                                      </p:tavLst>
                                    </p:anim>
                                    <p:anim calcmode="lin" valueType="num">
                                      <p:cBhvr>
                                        <p:cTn id="109" dur="1000" fill="hold"/>
                                        <p:tgtEl>
                                          <p:spTgt spid="1294352"/>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13500"/>
                            </p:stCondLst>
                            <p:childTnLst>
                              <p:par>
                                <p:cTn id="111" presetID="17" presetClass="entr" presetSubtype="8" fill="hold" grpId="0" nodeType="afterEffect">
                                  <p:stCondLst>
                                    <p:cond delay="0"/>
                                  </p:stCondLst>
                                  <p:childTnLst>
                                    <p:set>
                                      <p:cBhvr>
                                        <p:cTn id="112" dur="1" fill="hold">
                                          <p:stCondLst>
                                            <p:cond delay="0"/>
                                          </p:stCondLst>
                                        </p:cTn>
                                        <p:tgtEl>
                                          <p:spTgt spid="1294349"/>
                                        </p:tgtEl>
                                        <p:attrNameLst>
                                          <p:attrName>style.visibility</p:attrName>
                                        </p:attrNameLst>
                                      </p:cBhvr>
                                      <p:to>
                                        <p:strVal val="visible"/>
                                      </p:to>
                                    </p:set>
                                    <p:anim calcmode="lin" valueType="num">
                                      <p:cBhvr>
                                        <p:cTn id="113" dur="1000" fill="hold"/>
                                        <p:tgtEl>
                                          <p:spTgt spid="1294349"/>
                                        </p:tgtEl>
                                        <p:attrNameLst>
                                          <p:attrName>ppt_x</p:attrName>
                                        </p:attrNameLst>
                                      </p:cBhvr>
                                      <p:tavLst>
                                        <p:tav tm="0">
                                          <p:val>
                                            <p:strVal val="#ppt_x-#ppt_w/2"/>
                                          </p:val>
                                        </p:tav>
                                        <p:tav tm="100000">
                                          <p:val>
                                            <p:strVal val="#ppt_x"/>
                                          </p:val>
                                        </p:tav>
                                      </p:tavLst>
                                    </p:anim>
                                    <p:anim calcmode="lin" valueType="num">
                                      <p:cBhvr>
                                        <p:cTn id="114" dur="1000" fill="hold"/>
                                        <p:tgtEl>
                                          <p:spTgt spid="1294349"/>
                                        </p:tgtEl>
                                        <p:attrNameLst>
                                          <p:attrName>ppt_y</p:attrName>
                                        </p:attrNameLst>
                                      </p:cBhvr>
                                      <p:tavLst>
                                        <p:tav tm="0">
                                          <p:val>
                                            <p:strVal val="#ppt_y"/>
                                          </p:val>
                                        </p:tav>
                                        <p:tav tm="100000">
                                          <p:val>
                                            <p:strVal val="#ppt_y"/>
                                          </p:val>
                                        </p:tav>
                                      </p:tavLst>
                                    </p:anim>
                                    <p:anim calcmode="lin" valueType="num">
                                      <p:cBhvr>
                                        <p:cTn id="115" dur="1000" fill="hold"/>
                                        <p:tgtEl>
                                          <p:spTgt spid="1294349"/>
                                        </p:tgtEl>
                                        <p:attrNameLst>
                                          <p:attrName>ppt_w</p:attrName>
                                        </p:attrNameLst>
                                      </p:cBhvr>
                                      <p:tavLst>
                                        <p:tav tm="0">
                                          <p:val>
                                            <p:fltVal val="0"/>
                                          </p:val>
                                        </p:tav>
                                        <p:tav tm="100000">
                                          <p:val>
                                            <p:strVal val="#ppt_w"/>
                                          </p:val>
                                        </p:tav>
                                      </p:tavLst>
                                    </p:anim>
                                    <p:anim calcmode="lin" valueType="num">
                                      <p:cBhvr>
                                        <p:cTn id="116" dur="1000" fill="hold"/>
                                        <p:tgtEl>
                                          <p:spTgt spid="1294349"/>
                                        </p:tgtEl>
                                        <p:attrNameLst>
                                          <p:attrName>ppt_h</p:attrName>
                                        </p:attrNameLst>
                                      </p:cBhvr>
                                      <p:tavLst>
                                        <p:tav tm="0">
                                          <p:val>
                                            <p:strVal val="#ppt_h"/>
                                          </p:val>
                                        </p:tav>
                                        <p:tav tm="100000">
                                          <p:val>
                                            <p:strVal val="#ppt_h"/>
                                          </p:val>
                                        </p:tav>
                                      </p:tavLst>
                                    </p:anim>
                                  </p:childTnLst>
                                </p:cTn>
                              </p:par>
                            </p:childTnLst>
                          </p:cTn>
                        </p:par>
                        <p:par>
                          <p:cTn id="117" fill="hold" nodeType="afterGroup">
                            <p:stCondLst>
                              <p:cond delay="14500"/>
                            </p:stCondLst>
                            <p:childTnLst>
                              <p:par>
                                <p:cTn id="118" presetID="17" presetClass="entr" presetSubtype="8" fill="hold" nodeType="afterEffect">
                                  <p:stCondLst>
                                    <p:cond delay="0"/>
                                  </p:stCondLst>
                                  <p:childTnLst>
                                    <p:set>
                                      <p:cBhvr>
                                        <p:cTn id="119" dur="1" fill="hold">
                                          <p:stCondLst>
                                            <p:cond delay="0"/>
                                          </p:stCondLst>
                                        </p:cTn>
                                        <p:tgtEl>
                                          <p:spTgt spid="1294353"/>
                                        </p:tgtEl>
                                        <p:attrNameLst>
                                          <p:attrName>style.visibility</p:attrName>
                                        </p:attrNameLst>
                                      </p:cBhvr>
                                      <p:to>
                                        <p:strVal val="visible"/>
                                      </p:to>
                                    </p:set>
                                    <p:anim calcmode="lin" valueType="num">
                                      <p:cBhvr>
                                        <p:cTn id="120" dur="1000" fill="hold"/>
                                        <p:tgtEl>
                                          <p:spTgt spid="1294353"/>
                                        </p:tgtEl>
                                        <p:attrNameLst>
                                          <p:attrName>ppt_x</p:attrName>
                                        </p:attrNameLst>
                                      </p:cBhvr>
                                      <p:tavLst>
                                        <p:tav tm="0">
                                          <p:val>
                                            <p:strVal val="#ppt_x-#ppt_w/2"/>
                                          </p:val>
                                        </p:tav>
                                        <p:tav tm="100000">
                                          <p:val>
                                            <p:strVal val="#ppt_x"/>
                                          </p:val>
                                        </p:tav>
                                      </p:tavLst>
                                    </p:anim>
                                    <p:anim calcmode="lin" valueType="num">
                                      <p:cBhvr>
                                        <p:cTn id="121" dur="1000" fill="hold"/>
                                        <p:tgtEl>
                                          <p:spTgt spid="1294353"/>
                                        </p:tgtEl>
                                        <p:attrNameLst>
                                          <p:attrName>ppt_y</p:attrName>
                                        </p:attrNameLst>
                                      </p:cBhvr>
                                      <p:tavLst>
                                        <p:tav tm="0">
                                          <p:val>
                                            <p:strVal val="#ppt_y"/>
                                          </p:val>
                                        </p:tav>
                                        <p:tav tm="100000">
                                          <p:val>
                                            <p:strVal val="#ppt_y"/>
                                          </p:val>
                                        </p:tav>
                                      </p:tavLst>
                                    </p:anim>
                                    <p:anim calcmode="lin" valueType="num">
                                      <p:cBhvr>
                                        <p:cTn id="122" dur="1000" fill="hold"/>
                                        <p:tgtEl>
                                          <p:spTgt spid="1294353"/>
                                        </p:tgtEl>
                                        <p:attrNameLst>
                                          <p:attrName>ppt_w</p:attrName>
                                        </p:attrNameLst>
                                      </p:cBhvr>
                                      <p:tavLst>
                                        <p:tav tm="0">
                                          <p:val>
                                            <p:fltVal val="0"/>
                                          </p:val>
                                        </p:tav>
                                        <p:tav tm="100000">
                                          <p:val>
                                            <p:strVal val="#ppt_w"/>
                                          </p:val>
                                        </p:tav>
                                      </p:tavLst>
                                    </p:anim>
                                    <p:anim calcmode="lin" valueType="num">
                                      <p:cBhvr>
                                        <p:cTn id="123" dur="1000" fill="hold"/>
                                        <p:tgtEl>
                                          <p:spTgt spid="1294353"/>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15500"/>
                            </p:stCondLst>
                            <p:childTnLst>
                              <p:par>
                                <p:cTn id="125" presetID="17" presetClass="entr" presetSubtype="8" fill="hold" grpId="0" nodeType="afterEffect">
                                  <p:stCondLst>
                                    <p:cond delay="0"/>
                                  </p:stCondLst>
                                  <p:childTnLst>
                                    <p:set>
                                      <p:cBhvr>
                                        <p:cTn id="126" dur="1" fill="hold">
                                          <p:stCondLst>
                                            <p:cond delay="0"/>
                                          </p:stCondLst>
                                        </p:cTn>
                                        <p:tgtEl>
                                          <p:spTgt spid="1294350"/>
                                        </p:tgtEl>
                                        <p:attrNameLst>
                                          <p:attrName>style.visibility</p:attrName>
                                        </p:attrNameLst>
                                      </p:cBhvr>
                                      <p:to>
                                        <p:strVal val="visible"/>
                                      </p:to>
                                    </p:set>
                                    <p:anim calcmode="lin" valueType="num">
                                      <p:cBhvr>
                                        <p:cTn id="127" dur="1000" fill="hold"/>
                                        <p:tgtEl>
                                          <p:spTgt spid="1294350"/>
                                        </p:tgtEl>
                                        <p:attrNameLst>
                                          <p:attrName>ppt_x</p:attrName>
                                        </p:attrNameLst>
                                      </p:cBhvr>
                                      <p:tavLst>
                                        <p:tav tm="0">
                                          <p:val>
                                            <p:strVal val="#ppt_x-#ppt_w/2"/>
                                          </p:val>
                                        </p:tav>
                                        <p:tav tm="100000">
                                          <p:val>
                                            <p:strVal val="#ppt_x"/>
                                          </p:val>
                                        </p:tav>
                                      </p:tavLst>
                                    </p:anim>
                                    <p:anim calcmode="lin" valueType="num">
                                      <p:cBhvr>
                                        <p:cTn id="128" dur="1000" fill="hold"/>
                                        <p:tgtEl>
                                          <p:spTgt spid="1294350"/>
                                        </p:tgtEl>
                                        <p:attrNameLst>
                                          <p:attrName>ppt_y</p:attrName>
                                        </p:attrNameLst>
                                      </p:cBhvr>
                                      <p:tavLst>
                                        <p:tav tm="0">
                                          <p:val>
                                            <p:strVal val="#ppt_y"/>
                                          </p:val>
                                        </p:tav>
                                        <p:tav tm="100000">
                                          <p:val>
                                            <p:strVal val="#ppt_y"/>
                                          </p:val>
                                        </p:tav>
                                      </p:tavLst>
                                    </p:anim>
                                    <p:anim calcmode="lin" valueType="num">
                                      <p:cBhvr>
                                        <p:cTn id="129" dur="1000" fill="hold"/>
                                        <p:tgtEl>
                                          <p:spTgt spid="1294350"/>
                                        </p:tgtEl>
                                        <p:attrNameLst>
                                          <p:attrName>ppt_w</p:attrName>
                                        </p:attrNameLst>
                                      </p:cBhvr>
                                      <p:tavLst>
                                        <p:tav tm="0">
                                          <p:val>
                                            <p:fltVal val="0"/>
                                          </p:val>
                                        </p:tav>
                                        <p:tav tm="100000">
                                          <p:val>
                                            <p:strVal val="#ppt_w"/>
                                          </p:val>
                                        </p:tav>
                                      </p:tavLst>
                                    </p:anim>
                                    <p:anim calcmode="lin" valueType="num">
                                      <p:cBhvr>
                                        <p:cTn id="130" dur="1000" fill="hold"/>
                                        <p:tgtEl>
                                          <p:spTgt spid="1294350"/>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294339">
                                            <p:txEl>
                                              <p:pRg st="0" end="0"/>
                                            </p:txEl>
                                          </p:spTgt>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1294339">
                                            <p:txEl>
                                              <p:pRg st="1" end="1"/>
                                            </p:txEl>
                                          </p:spTgt>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294339">
                                            <p:txEl>
                                              <p:pRg st="2" end="2"/>
                                            </p:txEl>
                                          </p:spTgt>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94339">
                                            <p:txEl>
                                              <p:pRg st="3" end="3"/>
                                            </p:txEl>
                                          </p:spTgt>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nodeType="clickEffect">
                                  <p:stCondLst>
                                    <p:cond delay="0"/>
                                  </p:stCondLst>
                                  <p:childTnLst>
                                    <p:set>
                                      <p:cBhvr>
                                        <p:cTn id="146" dur="1" fill="hold">
                                          <p:stCondLst>
                                            <p:cond delay="0"/>
                                          </p:stCondLst>
                                        </p:cTn>
                                        <p:tgtEl>
                                          <p:spTgt spid="1294339">
                                            <p:txEl>
                                              <p:pRg st="4" end="4"/>
                                            </p:txEl>
                                          </p:spTgt>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94339">
                                            <p:txEl>
                                              <p:pRg st="5" end="5"/>
                                            </p:txEl>
                                          </p:spTgt>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94339">
                                            <p:txEl>
                                              <p:pRg st="6" end="6"/>
                                            </p:txEl>
                                          </p:spTgt>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294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0" grpId="0" autoUpdateAnimBg="0"/>
      <p:bldP spid="1294341" grpId="0" autoUpdateAnimBg="0"/>
      <p:bldP spid="1294342" grpId="0" autoUpdateAnimBg="0"/>
      <p:bldP spid="1294343" grpId="0" autoUpdateAnimBg="0"/>
      <p:bldP spid="1294348" grpId="0" autoUpdateAnimBg="0"/>
      <p:bldP spid="1294349" grpId="0" autoUpdateAnimBg="0"/>
      <p:bldP spid="1294350" grpId="0" autoUpdateAnimBg="0"/>
      <p:bldP spid="1294354" grpId="0" autoUpdateAnimBg="0"/>
      <p:bldP spid="12943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p:txBody>
          <a:bodyPr/>
          <a:lstStyle/>
          <a:p>
            <a:r>
              <a:rPr lang="en-US" altLang="zh-TW" sz="2400" dirty="0">
                <a:ea typeface="Arial Unicode MS" pitchFamily="34" charset="-128"/>
                <a:cs typeface="Arial Unicode MS" pitchFamily="34" charset="-128"/>
              </a:rPr>
              <a:t>Inference with General Constraint Structure </a:t>
            </a:r>
            <a:r>
              <a:rPr lang="en-US" altLang="zh-TW" sz="1600" dirty="0">
                <a:ea typeface="Arial Unicode MS" pitchFamily="34" charset="-128"/>
                <a:cs typeface="Arial Unicode MS" pitchFamily="34" charset="-128"/>
              </a:rPr>
              <a:t>[Roth&amp;Yih’04,07]</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0" y="3276600"/>
            <a:ext cx="7008813" cy="1212850"/>
            <a:chOff x="816" y="1248"/>
            <a:chExt cx="4415" cy="764"/>
          </a:xfrm>
        </p:grpSpPr>
        <p:sp>
          <p:nvSpPr>
            <p:cNvPr id="1269765" name="Text Box 4"/>
            <p:cNvSpPr txBox="1">
              <a:spLocks noChangeArrowheads="1"/>
            </p:cNvSpPr>
            <p:nvPr/>
          </p:nvSpPr>
          <p:spPr bwMode="auto">
            <a:xfrm>
              <a:off x="816" y="1248"/>
              <a:ext cx="44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a:solidFill>
                    <a:srgbClr val="FFFFFF"/>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1</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2</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3</a:t>
              </a:r>
              <a:r>
                <a:rPr lang="en-GB">
                  <a:solidFill>
                    <a:srgbClr val="CC3300"/>
                  </a:solidFill>
                  <a:latin typeface="Georgia" pitchFamily="18" charset="0"/>
                  <a:ea typeface="Arial Unicode MS" pitchFamily="34" charset="-128"/>
                  <a:cs typeface="Arial Unicode MS" pitchFamily="34" charset="-128"/>
                </a:rPr>
                <a:t> </a:t>
              </a:r>
              <a:r>
                <a:rPr lang="en-GB">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04" y="1248"/>
              <a:ext cx="2999" cy="764"/>
              <a:chOff x="1104" y="1248"/>
              <a:chExt cx="2999" cy="764"/>
            </a:xfrm>
          </p:grpSpPr>
          <p:sp>
            <p:nvSpPr>
              <p:cNvPr id="1269767" name="AutoShape 6"/>
              <p:cNvSpPr>
                <a:spLocks noChangeArrowheads="1"/>
              </p:cNvSpPr>
              <p:nvPr/>
            </p:nvSpPr>
            <p:spPr bwMode="auto">
              <a:xfrm>
                <a:off x="1104" y="1248"/>
                <a:ext cx="384"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16" y="1248"/>
                <a:ext cx="720"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91" y="1248"/>
                <a:ext cx="312"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3" name="AutoShape 191"/>
          <p:cNvSpPr>
            <a:spLocks noChangeArrowheads="1"/>
          </p:cNvSpPr>
          <p:nvPr/>
        </p:nvSpPr>
        <p:spPr bwMode="auto">
          <a:xfrm>
            <a:off x="6553200" y="152400"/>
            <a:ext cx="2438400" cy="685800"/>
          </a:xfrm>
          <a:prstGeom prst="wedgeRectCallout">
            <a:avLst>
              <a:gd name="adj1" fmla="val -101495"/>
              <a:gd name="adj2" fmla="val 379398"/>
            </a:avLst>
          </a:prstGeom>
          <a:solidFill>
            <a:srgbClr val="FFFF66"/>
          </a:solidFill>
          <a:ln w="9525">
            <a:solidFill>
              <a:schemeClr val="tx1"/>
            </a:solidFill>
            <a:miter lim="800000"/>
            <a:headEnd/>
            <a:tailEnd/>
          </a:ln>
        </p:spPr>
        <p:txBody>
          <a:bodyPr/>
          <a:lstStyle/>
          <a:p>
            <a:pPr algn="ctr"/>
            <a:r>
              <a:rPr lang="en-US" b="1" dirty="0">
                <a:solidFill>
                  <a:srgbClr val="000000"/>
                </a:solidFill>
                <a:latin typeface="Calibri"/>
                <a:cs typeface="Arial" charset="0"/>
              </a:rPr>
              <a:t>Improvement over no inference: 2-5%</a:t>
            </a:r>
          </a:p>
        </p:txBody>
      </p:sp>
      <p:sp>
        <p:nvSpPr>
          <p:cNvPr id="801985" name="Text Box 193"/>
          <p:cNvSpPr txBox="1">
            <a:spLocks noChangeArrowheads="1"/>
          </p:cNvSpPr>
          <p:nvPr/>
        </p:nvSpPr>
        <p:spPr bwMode="auto">
          <a:xfrm>
            <a:off x="228600" y="6019800"/>
            <a:ext cx="8686800" cy="379413"/>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separately; 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2" name="Text Box 192"/>
          <p:cNvSpPr txBox="1">
            <a:spLocks noChangeArrowheads="1"/>
          </p:cNvSpPr>
          <p:nvPr/>
        </p:nvSpPr>
        <p:spPr bwMode="auto">
          <a:xfrm>
            <a:off x="7048500" y="4633913"/>
            <a:ext cx="2019300" cy="928687"/>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FF"/>
                </a:solidFill>
                <a:latin typeface="Calibri"/>
                <a:ea typeface="Arial Unicode MS" pitchFamily="34" charset="-128"/>
                <a:cs typeface="Arial Unicode MS" pitchFamily="34" charset="-128"/>
              </a:rPr>
              <a:t>Note:</a:t>
            </a:r>
            <a:r>
              <a:rPr lang="en-US" altLang="zh-TW" sz="1800" dirty="0">
                <a:solidFill>
                  <a:srgbClr val="000000"/>
                </a:solidFill>
                <a:latin typeface="Calibri"/>
                <a:ea typeface="Arial Unicode MS" pitchFamily="34" charset="-128"/>
                <a:cs typeface="Arial Unicode MS" pitchFamily="34" charset="-128"/>
              </a:rPr>
              <a:t> </a:t>
            </a:r>
          </a:p>
          <a:p>
            <a:pPr>
              <a:buSzPct val="75000"/>
              <a:buFont typeface="Wingdings" pitchFamily="2" charset="2"/>
              <a:buNone/>
            </a:pPr>
            <a:r>
              <a:rPr lang="en-US" altLang="zh-TW" sz="1800" b="1" dirty="0">
                <a:solidFill>
                  <a:srgbClr val="000000"/>
                </a:solidFill>
                <a:latin typeface="Calibri"/>
                <a:ea typeface="Arial Unicode MS" pitchFamily="34" charset="-128"/>
                <a:cs typeface="Arial Unicode MS" pitchFamily="34" charset="-128"/>
              </a:rPr>
              <a:t>Non Sequential Model</a:t>
            </a:r>
          </a:p>
        </p:txBody>
      </p:sp>
      <p:sp>
        <p:nvSpPr>
          <p:cNvPr id="801984" name="Text Box 192"/>
          <p:cNvSpPr txBox="1">
            <a:spLocks noChangeArrowheads="1"/>
          </p:cNvSpPr>
          <p:nvPr/>
        </p:nvSpPr>
        <p:spPr bwMode="auto">
          <a:xfrm>
            <a:off x="6210300" y="3389592"/>
            <a:ext cx="2857500" cy="1200329"/>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marL="285750" indent="-285750">
              <a:buSzPct val="75000"/>
              <a:buFontTx/>
              <a:buChar char="-"/>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 </a:t>
            </a:r>
          </a:p>
          <a:p>
            <a:pPr>
              <a:buSzPct val="75000"/>
            </a:pPr>
            <a:r>
              <a:rPr lang="en-US" altLang="zh-TW" sz="1800" b="1" dirty="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     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dirty="0" smtClean="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Why </a:t>
            </a:r>
            <a:r>
              <a:rPr lang="en-US" altLang="zh-TW" sz="1800" b="1" dirty="0">
                <a:solidFill>
                  <a:srgbClr val="000000"/>
                </a:solidFill>
                <a:latin typeface="Calibri"/>
                <a:ea typeface="Arial Unicode MS" pitchFamily="34" charset="-128"/>
                <a:cs typeface="Arial Unicode MS" pitchFamily="34" charset="-128"/>
              </a:rPr>
              <a:t>not learn Jointly?</a:t>
            </a:r>
          </a:p>
        </p:txBody>
      </p:sp>
      <p:sp>
        <p:nvSpPr>
          <p:cNvPr id="1269956" name="Rectangle 57"/>
          <p:cNvSpPr>
            <a:spLocks noChangeArrowheads="1"/>
          </p:cNvSpPr>
          <p:nvPr/>
        </p:nvSpPr>
        <p:spPr bwMode="auto">
          <a:xfrm>
            <a:off x="304800" y="2122487"/>
            <a:ext cx="8534400" cy="2678113"/>
          </a:xfrm>
          <a:prstGeom prst="rect">
            <a:avLst/>
          </a:prstGeom>
          <a:solidFill>
            <a:srgbClr val="FFFFCC"/>
          </a:solidFill>
          <a:ln w="9525">
            <a:solidFill>
              <a:schemeClr val="accent2"/>
            </a:solidFill>
            <a:miter lim="800000"/>
            <a:headEnd/>
            <a:tailEnd/>
          </a:ln>
        </p:spPr>
        <p:txBody>
          <a:bodyPr>
            <a:spAutoFit/>
          </a:bodyPr>
          <a:lstStyle/>
          <a:p>
            <a:pPr>
              <a:lnSpc>
                <a:spcPct val="90000"/>
              </a:lnSpc>
              <a:buFont typeface="Wingdings" pitchFamily="2" charset="2"/>
              <a:buNone/>
            </a:pPr>
            <a:endParaRPr lang="en-US" altLang="zh-TW" sz="2800" i="1" dirty="0">
              <a:solidFill>
                <a:srgbClr val="996600"/>
              </a:solidFill>
              <a:latin typeface="Times New Roman" pitchFamily="18"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Y = </a:t>
            </a:r>
            <a:r>
              <a:rPr lang="en-US" altLang="zh-TW" sz="2400" dirty="0" err="1">
                <a:solidFill>
                  <a:srgbClr val="000000"/>
                </a:solidFill>
                <a:latin typeface="Tahoma" pitchFamily="34" charset="0"/>
                <a:ea typeface="Arial Unicode MS" pitchFamily="34" charset="-128"/>
                <a:cs typeface="Arial Unicode MS" pitchFamily="34" charset="-128"/>
              </a:rPr>
              <a:t>argmax</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Symbol" pitchFamily="18" charset="2"/>
                <a:ea typeface="Arial Unicode MS" pitchFamily="34" charset="-128"/>
                <a:cs typeface="Arial Unicode MS" pitchFamily="34" charset="-128"/>
                <a:sym typeface="Symbol" pitchFamily="18" charset="2"/>
              </a:rPr>
              <a:t></a:t>
            </a:r>
            <a:r>
              <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rPr>
              <a:t>y</a:t>
            </a:r>
            <a:r>
              <a:rPr lang="en-US" altLang="zh-TW" sz="2400" dirty="0">
                <a:solidFill>
                  <a:srgbClr val="000000"/>
                </a:solidFill>
                <a:latin typeface="Tahoma" pitchFamily="34" charset="0"/>
                <a:ea typeface="Arial Unicode MS" pitchFamily="34" charset="-128"/>
                <a:cs typeface="Arial Unicode MS" pitchFamily="34" charset="-128"/>
              </a:rPr>
              <a:t> score(y=v) [[y=v]] = </a:t>
            </a:r>
          </a:p>
          <a:p>
            <a:pPr>
              <a:lnSpc>
                <a:spcPct val="90000"/>
              </a:lnSpc>
              <a:buFont typeface="Wingdings" pitchFamily="2" charset="2"/>
              <a:buNone/>
            </a:pP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 </a:t>
            </a:r>
            <a:r>
              <a:rPr lang="en-US" altLang="zh-TW" sz="2000" dirty="0" err="1">
                <a:solidFill>
                  <a:srgbClr val="000000"/>
                </a:solidFill>
                <a:latin typeface="Tahoma" pitchFamily="34" charset="0"/>
                <a:ea typeface="Arial Unicode MS" pitchFamily="34" charset="-128"/>
                <a:cs typeface="Arial Unicode MS" pitchFamily="34" charset="-128"/>
              </a:rPr>
              <a:t>argmax</a:t>
            </a:r>
            <a:r>
              <a:rPr lang="en-US" altLang="zh-TW" sz="20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Tahoma" pitchFamily="34" charset="0"/>
                <a:ea typeface="Arial Unicode MS" pitchFamily="34" charset="-128"/>
                <a:cs typeface="Arial Unicode MS" pitchFamily="34" charset="-128"/>
              </a:rPr>
              <a:t>score</a:t>
            </a:r>
            <a:r>
              <a:rPr lang="en-US" altLang="zh-TW" dirty="0">
                <a:solidFill>
                  <a:srgbClr val="000000"/>
                </a:solidFill>
                <a:latin typeface="Tahoma" pitchFamily="34" charset="0"/>
                <a:ea typeface="Arial Unicode MS" pitchFamily="34" charset="-128"/>
                <a:cs typeface="Arial Unicode MS" pitchFamily="34" charset="-128"/>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Tahoma" pitchFamily="34" charset="0"/>
                <a:ea typeface="Arial Unicode MS" pitchFamily="34" charset="-128"/>
                <a:cs typeface="Arial Unicode MS" pitchFamily="34" charset="-128"/>
              </a:rPr>
              <a:t> = PER)</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Tahoma" pitchFamily="34" charset="0"/>
                <a:ea typeface="Arial Unicode MS" pitchFamily="34" charset="-128"/>
                <a:cs typeface="Arial Unicode MS" pitchFamily="34" charset="-128"/>
              </a:rPr>
              <a:t> </a:t>
            </a:r>
            <a:r>
              <a:rPr lang="en-US" altLang="zh-TW" dirty="0">
                <a:solidFill>
                  <a:srgbClr val="FF0000"/>
                </a:solidFill>
                <a:latin typeface="Tahoma" pitchFamily="34" charset="0"/>
                <a:ea typeface="Arial Unicode MS" pitchFamily="34" charset="-128"/>
                <a:cs typeface="Arial Unicode MS" pitchFamily="34" charset="-128"/>
              </a:rPr>
              <a:t>[[E</a:t>
            </a:r>
            <a:r>
              <a:rPr lang="en-US" altLang="zh-TW" baseline="-25000" dirty="0">
                <a:solidFill>
                  <a:srgbClr val="FF0000"/>
                </a:solidFill>
                <a:latin typeface="Arial" charset="0"/>
                <a:ea typeface="Arial Unicode MS" pitchFamily="34" charset="-128"/>
                <a:cs typeface="Arial Unicode MS" pitchFamily="34" charset="-128"/>
              </a:rPr>
              <a:t>1</a:t>
            </a:r>
            <a:r>
              <a:rPr lang="en-US" altLang="zh-TW" dirty="0">
                <a:solidFill>
                  <a:srgbClr val="FF0000"/>
                </a:solidFill>
                <a:latin typeface="Tahoma" pitchFamily="34" charset="0"/>
                <a:ea typeface="Arial Unicode MS" pitchFamily="34" charset="-128"/>
                <a:cs typeface="Arial Unicode MS" pitchFamily="34" charset="-128"/>
              </a:rPr>
              <a:t> = PER]]</a:t>
            </a:r>
            <a:r>
              <a:rPr lang="en-US" altLang="zh-TW"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charset="0"/>
              </a:rPr>
              <a:t>score</a:t>
            </a:r>
            <a:r>
              <a:rPr lang="en-US" altLang="zh-TW" dirty="0">
                <a:solidFill>
                  <a:srgbClr val="000000"/>
                </a:solidFill>
                <a:latin typeface="Arial" charset="0"/>
                <a:ea typeface="Arial Unicode MS" pitchFamily="34" charset="-128"/>
                <a:cs typeface="Arial" charset="0"/>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LOC)</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[[E</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LOC]]</a:t>
            </a:r>
            <a:r>
              <a:rPr lang="en-US" altLang="zh-TW" dirty="0">
                <a:solidFill>
                  <a:srgbClr val="000000"/>
                </a:solidFill>
                <a:latin typeface="Arial"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Unicode MS" pitchFamily="34" charset="-128"/>
              </a:rPr>
              <a:t>score</a:t>
            </a:r>
            <a:r>
              <a:rPr lang="en-US" altLang="zh-TW" dirty="0">
                <a:solidFill>
                  <a:srgbClr val="000000"/>
                </a:solidFill>
                <a:latin typeface="Arial" charset="0"/>
                <a:ea typeface="Arial Unicode MS" pitchFamily="34" charset="-128"/>
                <a:cs typeface="Arial Unicode MS" pitchFamily="34" charset="-128"/>
              </a:rPr>
              <a:t>(R</a:t>
            </a:r>
            <a:r>
              <a:rPr lang="en-US" altLang="zh-TW" baseline="-50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S-of)</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[[R</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S-of]]</a:t>
            </a:r>
            <a:r>
              <a:rPr lang="en-US" altLang="zh-TW" dirty="0">
                <a:solidFill>
                  <a:srgbClr val="000000"/>
                </a:solidFill>
                <a:latin typeface="Arial" charset="0"/>
                <a:ea typeface="Arial Unicode MS" pitchFamily="34" charset="-128"/>
                <a:cs typeface="Arial Unicode MS" pitchFamily="34" charset="-128"/>
              </a:rPr>
              <a:t> +….. </a:t>
            </a: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endPar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endParaRPr>
          </a:p>
          <a:p>
            <a:pPr>
              <a:lnSpc>
                <a:spcPct val="90000"/>
              </a:lnSpc>
              <a:buFont typeface="Wingdings" pitchFamily="2" charset="2"/>
              <a:buNone/>
            </a:pPr>
            <a:r>
              <a:rPr lang="en-US" sz="2400" dirty="0">
                <a:solidFill>
                  <a:srgbClr val="000000"/>
                </a:solidFill>
                <a:latin typeface="Tahoma" pitchFamily="34" charset="0"/>
                <a:cs typeface="Tahoma" pitchFamily="34" charset="0"/>
              </a:rPr>
              <a:t>Subject to Constraints</a:t>
            </a:r>
          </a:p>
          <a:p>
            <a:pPr>
              <a:lnSpc>
                <a:spcPct val="90000"/>
              </a:lnSpc>
              <a:buFont typeface="Wingdings" pitchFamily="2" charset="2"/>
              <a:buNone/>
            </a:pPr>
            <a:endParaRPr lang="en-US" sz="2400" dirty="0">
              <a:solidFill>
                <a:srgbClr val="000000"/>
              </a:solidFill>
              <a:latin typeface="Arial" charset="0"/>
              <a:cs typeface="Arial" charset="0"/>
            </a:endParaRPr>
          </a:p>
        </p:txBody>
      </p:sp>
      <p:sp>
        <p:nvSpPr>
          <p:cNvPr id="41" name="Text Box 9"/>
          <p:cNvSpPr txBox="1">
            <a:spLocks noChangeArrowheads="1"/>
          </p:cNvSpPr>
          <p:nvPr/>
        </p:nvSpPr>
        <p:spPr bwMode="auto">
          <a:xfrm rot="590322">
            <a:off x="1566334" y="2632851"/>
            <a:ext cx="7019107" cy="1600438"/>
          </a:xfrm>
          <a:prstGeom prst="rect">
            <a:avLst/>
          </a:prstGeom>
          <a:solidFill>
            <a:srgbClr val="FFFF66"/>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
        <p:nvSpPr>
          <p:cNvPr id="3" name="Slide Number Placeholder 2"/>
          <p:cNvSpPr>
            <a:spLocks noGrp="1"/>
          </p:cNvSpPr>
          <p:nvPr>
            <p:ph type="sldNum" sz="quarter" idx="11"/>
          </p:nvPr>
        </p:nvSpPr>
        <p:spPr/>
        <p:txBody>
          <a:bodyPr/>
          <a:lstStyle/>
          <a:p>
            <a:r>
              <a:rPr lang="en-US" altLang="zh-TW" smtClean="0">
                <a:solidFill>
                  <a:srgbClr val="000000"/>
                </a:solidFill>
              </a:rPr>
              <a:t>1: </a:t>
            </a:r>
            <a:fld id="{545167FD-0F14-454E-8F2B-B01C3600A385}" type="slidenum">
              <a:rPr lang="en-US" altLang="zh-TW" smtClean="0">
                <a:solidFill>
                  <a:srgbClr val="000000"/>
                </a:solidFill>
              </a:rPr>
              <a:pPr/>
              <a:t>9</a:t>
            </a:fld>
            <a:endParaRPr lang="en-US" altLang="zh-TW">
              <a:solidFill>
                <a:srgbClr val="000000"/>
              </a:solidFill>
            </a:endParaRPr>
          </a:p>
        </p:txBody>
      </p:sp>
    </p:spTree>
    <p:extLst>
      <p:ext uri="{BB962C8B-B14F-4D97-AF65-F5344CB8AC3E}">
        <p14:creationId xmlns:p14="http://schemas.microsoft.com/office/powerpoint/2010/main" val="13339905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ppt_h/2"/>
                                          </p:val>
                                        </p:tav>
                                        <p:tav tm="100000">
                                          <p:val>
                                            <p:strVal val="#ppt_y"/>
                                          </p:val>
                                        </p:tav>
                                      </p:tavLst>
                                    </p:anim>
                                    <p:anim calcmode="lin" valueType="num">
                                      <p:cBhvr>
                                        <p:cTn id="88" dur="1000" fill="hold"/>
                                        <p:tgtEl>
                                          <p:spTgt spid="2"/>
                                        </p:tgtEl>
                                        <p:attrNameLst>
                                          <p:attrName>ppt_w</p:attrName>
                                        </p:attrNameLst>
                                      </p:cBhvr>
                                      <p:tavLst>
                                        <p:tav tm="0">
                                          <p:val>
                                            <p:strVal val="#ppt_w"/>
                                          </p:val>
                                        </p:tav>
                                        <p:tav tm="100000">
                                          <p:val>
                                            <p:strVal val="#ppt_w"/>
                                          </p:val>
                                        </p:tav>
                                      </p:tavLst>
                                    </p:anim>
                                    <p:anim calcmode="lin" valueType="num">
                                      <p:cBhvr>
                                        <p:cTn id="8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4"/>
                                        </p:tgtEl>
                                        <p:attrNameLst>
                                          <p:attrName>style.visibility</p:attrName>
                                        </p:attrNameLst>
                                      </p:cBhvr>
                                      <p:to>
                                        <p:strVal val="visible"/>
                                      </p:to>
                                    </p:set>
                                    <p:anim calcmode="lin" valueType="num">
                                      <p:cBhvr>
                                        <p:cTn id="94" dur="1000" fill="hold"/>
                                        <p:tgtEl>
                                          <p:spTgt spid="801984"/>
                                        </p:tgtEl>
                                        <p:attrNameLst>
                                          <p:attrName>ppt_x</p:attrName>
                                        </p:attrNameLst>
                                      </p:cBhvr>
                                      <p:tavLst>
                                        <p:tav tm="0">
                                          <p:val>
                                            <p:strVal val="#ppt_x"/>
                                          </p:val>
                                        </p:tav>
                                        <p:tav tm="100000">
                                          <p:val>
                                            <p:strVal val="#ppt_x"/>
                                          </p:val>
                                        </p:tav>
                                      </p:tavLst>
                                    </p:anim>
                                    <p:anim calcmode="lin" valueType="num">
                                      <p:cBhvr>
                                        <p:cTn id="95" dur="1000" fill="hold"/>
                                        <p:tgtEl>
                                          <p:spTgt spid="801984"/>
                                        </p:tgtEl>
                                        <p:attrNameLst>
                                          <p:attrName>ppt_y</p:attrName>
                                        </p:attrNameLst>
                                      </p:cBhvr>
                                      <p:tavLst>
                                        <p:tav tm="0">
                                          <p:val>
                                            <p:strVal val="#ppt_y-#ppt_h/2"/>
                                          </p:val>
                                        </p:tav>
                                        <p:tav tm="100000">
                                          <p:val>
                                            <p:strVal val="#ppt_y"/>
                                          </p:val>
                                        </p:tav>
                                      </p:tavLst>
                                    </p:anim>
                                    <p:anim calcmode="lin" valueType="num">
                                      <p:cBhvr>
                                        <p:cTn id="96" dur="1000" fill="hold"/>
                                        <p:tgtEl>
                                          <p:spTgt spid="801984"/>
                                        </p:tgtEl>
                                        <p:attrNameLst>
                                          <p:attrName>ppt_w</p:attrName>
                                        </p:attrNameLst>
                                      </p:cBhvr>
                                      <p:tavLst>
                                        <p:tav tm="0">
                                          <p:val>
                                            <p:strVal val="#ppt_w"/>
                                          </p:val>
                                        </p:tav>
                                        <p:tav tm="100000">
                                          <p:val>
                                            <p:strVal val="#ppt_w"/>
                                          </p:val>
                                        </p:tav>
                                      </p:tavLst>
                                    </p:anim>
                                    <p:anim calcmode="lin" valueType="num">
                                      <p:cBhvr>
                                        <p:cTn id="97"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801985"/>
                                        </p:tgtEl>
                                        <p:attrNameLst>
                                          <p:attrName>style.visibility</p:attrName>
                                        </p:attrNameLst>
                                      </p:cBhvr>
                                      <p:to>
                                        <p:strVal val="visible"/>
                                      </p:to>
                                    </p:set>
                                    <p:anim calcmode="lin" valueType="num">
                                      <p:cBhvr>
                                        <p:cTn id="102" dur="1000" fill="hold"/>
                                        <p:tgtEl>
                                          <p:spTgt spid="801985"/>
                                        </p:tgtEl>
                                        <p:attrNameLst>
                                          <p:attrName>ppt_x</p:attrName>
                                        </p:attrNameLst>
                                      </p:cBhvr>
                                      <p:tavLst>
                                        <p:tav tm="0">
                                          <p:val>
                                            <p:strVal val="#ppt_x"/>
                                          </p:val>
                                        </p:tav>
                                        <p:tav tm="100000">
                                          <p:val>
                                            <p:strVal val="#ppt_x"/>
                                          </p:val>
                                        </p:tav>
                                      </p:tavLst>
                                    </p:anim>
                                    <p:anim calcmode="lin" valueType="num">
                                      <p:cBhvr>
                                        <p:cTn id="103" dur="1000" fill="hold"/>
                                        <p:tgtEl>
                                          <p:spTgt spid="801985"/>
                                        </p:tgtEl>
                                        <p:attrNameLst>
                                          <p:attrName>ppt_y</p:attrName>
                                        </p:attrNameLst>
                                      </p:cBhvr>
                                      <p:tavLst>
                                        <p:tav tm="0">
                                          <p:val>
                                            <p:strVal val="#ppt_y-#ppt_h/2"/>
                                          </p:val>
                                        </p:tav>
                                        <p:tav tm="100000">
                                          <p:val>
                                            <p:strVal val="#ppt_y"/>
                                          </p:val>
                                        </p:tav>
                                      </p:tavLst>
                                    </p:anim>
                                    <p:anim calcmode="lin" valueType="num">
                                      <p:cBhvr>
                                        <p:cTn id="104" dur="1000" fill="hold"/>
                                        <p:tgtEl>
                                          <p:spTgt spid="801985"/>
                                        </p:tgtEl>
                                        <p:attrNameLst>
                                          <p:attrName>ppt_w</p:attrName>
                                        </p:attrNameLst>
                                      </p:cBhvr>
                                      <p:tavLst>
                                        <p:tav tm="0">
                                          <p:val>
                                            <p:strVal val="#ppt_w"/>
                                          </p:val>
                                        </p:tav>
                                        <p:tav tm="100000">
                                          <p:val>
                                            <p:strVal val="#ppt_w"/>
                                          </p:val>
                                        </p:tav>
                                      </p:tavLst>
                                    </p:anim>
                                    <p:anim calcmode="lin" valueType="num">
                                      <p:cBhvr>
                                        <p:cTn id="105"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26995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3" grpId="0" animBg="1"/>
      <p:bldP spid="801985" grpId="0" animBg="1"/>
      <p:bldP spid="2" grpId="0" animBg="1"/>
      <p:bldP spid="801984" grpId="0" animBg="1"/>
      <p:bldP spid="1269956"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 \; \sum_{i=0}^{n-1} 1_{\{y_i=y\}} \leq 1 \]&#10;\end{document}&#10;"/>
  <p:tag name="FILENAME" val="TP_tmp"/>
  <p:tag name="FORMAT" val="png16m"/>
  <p:tag name="RES" val="4800"/>
  <p:tag name="BLEND" val="0"/>
  <p:tag name="TRANSPARENT" val="1"/>
  <p:tag name="TBUG" val="0"/>
  <p:tag name="ALLOWFS" val="0"/>
  <p:tag name="ORIGWIDTH" val="104"/>
  <p:tag name="PICTUREFILESIZE" val="7684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_R, \; \sum_{i=0}^{n-1} 1_{\{y_i=y=\mbox{\footnotesize{``R-Ax''}}\}} \leq \sum_{i=0}^{n-1} 1_{\{y_i=\mbox{\footnotesize{``Ax''}}\}} \]&#10;\end{document}&#10;"/>
  <p:tag name="FILENAME" val="TP_tmp"/>
  <p:tag name="FORMAT" val="png16m"/>
  <p:tag name="RES" val="4800"/>
  <p:tag name="BLEND" val="0"/>
  <p:tag name="TRANSPARENT" val="1"/>
  <p:tag name="TBUG" val="0"/>
  <p:tag name="ALLOWFS" val="0"/>
  <p:tag name="ORIGWIDTH" val="202"/>
  <p:tag name="PICTUREFILESIZE" val="14301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j,y \in \mathcal{Y}_C, \; 1_{\{y_j=y=\mbox{\footnotesize{``C-Ax''}}\}} \leq \sum_{i=0}^j 1_{\{y_i=\mbox{\footnotesize{``Ax''}}\}} \]&#10;\end{document}&#10;"/>
  <p:tag name="FILENAME" val="TP_tmp"/>
  <p:tag name="FORMAT" val="png16m"/>
  <p:tag name="RES" val="4800"/>
  <p:tag name="BLEND" val="0"/>
  <p:tag name="TRANSPARENT" val="1"/>
  <p:tag name="TBUG" val="0"/>
  <p:tag name="ALLOWFS" val="0"/>
  <p:tag name="ORIGWIDTH" val="194"/>
  <p:tag name="PICTUREFILESIZE" val="138661"/>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mathop{\mathrm{maximize}} \;\; &amp; \sum_{i=0}^{n-1} \sum_{y \in \mathcal{Y}} \lambda_{\mathbf{x}_i,y} 1_{\{y_i=y\}} \\&#10;\mathrm{where} \;\;\;\;\;\;\;\: &amp; \lambda_{\mathbf{x},y} = \lambda \cdot F(\mathbf{x},y) = \lambda_y \cdot F(\mathbf{x}) \\&#10;\mathrm{subject}\; \mathrm{to} \;\: &amp; \\&#10;\end{align*}&#10;\end{document}&#10;"/>
  <p:tag name="FILENAME" val="TP_tmp"/>
  <p:tag name="FORMAT" val="png16m"/>
  <p:tag name="RES" val="4800"/>
  <p:tag name="BLEND" val="0"/>
  <p:tag name="TRANSPARENT" val="1"/>
  <p:tag name="TBUG" val="0"/>
  <p:tag name="ALLOWFS" val="0"/>
  <p:tag name="ORIGWIDTH" val="176"/>
  <p:tag name="PICTUREFILESIZE" val="25139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ax_y \log P(x,y) -\sum_{k=1}^m \rho_i d(y,1_{C_k(x)})$&#10;\end{document}&#10;"/>
  <p:tag name="FILENAME" val="TP_tmp"/>
  <p:tag name="FORMAT" val="emf"/>
  <p:tag name="RES" val="1200"/>
  <p:tag name="BLEND" val="0"/>
  <p:tag name="TRANSPARENT" val="0"/>
  <p:tag name="TBUG" val="0"/>
  <p:tag name="ALLOWFS" val="0"/>
  <p:tag name="ORIGWIDTH" val="168"/>
  <p:tag name="PICTUREFILESIZE" val="1264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time for inference without amortization}}{\textnormal{time for inference with amortization}}$&#10;\end{document}&#10;"/>
  <p:tag name="FILENAME" val="TP_tmp"/>
  <p:tag name="FORMAT" val="png256"/>
  <p:tag name="RES" val="1200"/>
  <p:tag name="BLEND" val="0"/>
  <p:tag name="TRANSPARENT" val="0"/>
  <p:tag name="TBUG" val="0"/>
  <p:tag name="ALLOWFS" val="0"/>
  <p:tag name="ORIGWIDTH" val="224"/>
  <p:tag name="PICTUREFILESIZE" val="24094"/>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asin_CCG">
  <a:themeElements>
    <a:clrScheme name="1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1_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51080</TotalTime>
  <Words>7282</Words>
  <Application>Microsoft Office PowerPoint</Application>
  <PresentationFormat>On-screen Show (4:3)</PresentationFormat>
  <Paragraphs>1278</Paragraphs>
  <Slides>72</Slides>
  <Notes>32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72</vt:i4>
      </vt:variant>
    </vt:vector>
  </HeadingPairs>
  <TitlesOfParts>
    <vt:vector size="95" baseType="lpstr">
      <vt:lpstr>Arial</vt:lpstr>
      <vt:lpstr>Tahoma</vt:lpstr>
      <vt:lpstr>Symbol</vt:lpstr>
      <vt:lpstr>Cambria Math</vt:lpstr>
      <vt:lpstr>Helvetica</vt:lpstr>
      <vt:lpstr>Georgia</vt:lpstr>
      <vt:lpstr>Arial Unicode MS</vt:lpstr>
      <vt:lpstr>Tempus Sans ITC</vt:lpstr>
      <vt:lpstr>Century Gothic</vt:lpstr>
      <vt:lpstr>Wingdings</vt:lpstr>
      <vt:lpstr>Palatino Linotype</vt:lpstr>
      <vt:lpstr>cmsy10</vt:lpstr>
      <vt:lpstr>cmmi10</vt:lpstr>
      <vt:lpstr>Courier New</vt:lpstr>
      <vt:lpstr>Times New Roman</vt:lpstr>
      <vt:lpstr>cmr10</vt:lpstr>
      <vt:lpstr>新細明體</vt:lpstr>
      <vt:lpstr>Andalus</vt:lpstr>
      <vt:lpstr>Calibri</vt:lpstr>
      <vt:lpstr>vasin_CCG</vt:lpstr>
      <vt:lpstr>1_vasin_CCG</vt:lpstr>
      <vt:lpstr>3_vasin_CCG</vt:lpstr>
      <vt:lpstr>2_vasin_CCG</vt:lpstr>
      <vt:lpstr>Constrained Conditional Models  Integer Linear Programming Formulations  for  Natural Language Understanding  </vt:lpstr>
      <vt:lpstr>Nice to Meet You</vt:lpstr>
      <vt:lpstr>Learning and Inference in NLP</vt:lpstr>
      <vt:lpstr>Comprehension</vt:lpstr>
      <vt:lpstr>Learning and Inference </vt:lpstr>
      <vt:lpstr>Outline</vt:lpstr>
      <vt:lpstr>Three Ideas Underlying Constrained Conditional Models</vt:lpstr>
      <vt:lpstr>Pipeline</vt:lpstr>
      <vt:lpstr>Inference with General Constraint Structure [Roth&amp;Yih’04,07] Recognizing Entities and Relations </vt:lpstr>
      <vt:lpstr>Problem Setting</vt:lpstr>
      <vt:lpstr>Constrained Conditional Models</vt:lpstr>
      <vt:lpstr>Examples: CCM Formulations</vt:lpstr>
      <vt:lpstr>Semantic Role Labeling</vt:lpstr>
      <vt:lpstr>A simple sentence</vt:lpstr>
      <vt:lpstr>Algorithmic Approach</vt:lpstr>
      <vt:lpstr>Semantic Role Labeling (SRL)</vt:lpstr>
      <vt:lpstr>Semantic Role Labeling (SRL)</vt:lpstr>
      <vt:lpstr>Semantic Role Labeling (SRL)</vt:lpstr>
      <vt:lpstr>PowerPoint Presentation</vt:lpstr>
      <vt:lpstr>SRL: Posing the Problem</vt:lpstr>
      <vt:lpstr>Context: There are Many Formalisms </vt:lpstr>
      <vt:lpstr>Constrained Conditional Models: Probabilistic Justification</vt:lpstr>
      <vt:lpstr>Context: Constrained Conditional Models</vt:lpstr>
      <vt:lpstr>Constrained Conditional Models—Before a Summary</vt:lpstr>
      <vt:lpstr>Outline</vt:lpstr>
      <vt:lpstr>Constrained Conditional Models (aka ILP Inference)</vt:lpstr>
      <vt:lpstr>Training Constrained Conditional Models </vt:lpstr>
      <vt:lpstr>PowerPoint Presentation</vt:lpstr>
      <vt:lpstr>Strategies for Improving the Results</vt:lpstr>
      <vt:lpstr>Examples of Constraints</vt:lpstr>
      <vt:lpstr>Information Extraction with Constraints</vt:lpstr>
      <vt:lpstr>Guiding (Semi-Supervised) Learning with Constraints</vt:lpstr>
      <vt:lpstr>PowerPoint Presentation</vt:lpstr>
      <vt:lpstr>Value of Constraints in Semi-Supervised Learning</vt:lpstr>
      <vt:lpstr>CoDL as Constrained Hard EM</vt:lpstr>
      <vt:lpstr>Constrained EM: Two Versions</vt:lpstr>
      <vt:lpstr>Which (Constrained) EM to use?</vt:lpstr>
      <vt:lpstr>Unified EM (UEM)</vt:lpstr>
      <vt:lpstr>Unsupervised POS tagging: Different EM instantiations</vt:lpstr>
      <vt:lpstr>Summary: Constraints as Supervision</vt:lpstr>
      <vt:lpstr>Outline</vt:lpstr>
      <vt:lpstr>Constrained Conditional Models (aka ILP Inference)</vt:lpstr>
      <vt:lpstr>Inference in NLP</vt:lpstr>
      <vt:lpstr>Amortized ILP Inference  [Kundu, Srikumar &amp; Roth, EMNLP-12]</vt:lpstr>
      <vt:lpstr>The Hope: POS Tagging on Gigaword</vt:lpstr>
      <vt:lpstr>The Hope: Dep. Parsing on Gigaword</vt:lpstr>
      <vt:lpstr>The Hope: Semantic Role Labeling on Gigaword</vt:lpstr>
      <vt:lpstr>POS Tagging on Gigaword</vt:lpstr>
      <vt:lpstr>Frequency Distribution – POS Tagging (5 tokens)</vt:lpstr>
      <vt:lpstr>Frequency Distribution – POS Tagging (10 tokens)</vt:lpstr>
      <vt:lpstr>Amortized ILP Inference</vt:lpstr>
      <vt:lpstr>Example I</vt:lpstr>
      <vt:lpstr>Example I</vt:lpstr>
      <vt:lpstr>Example I</vt:lpstr>
      <vt:lpstr>Exact Theorem I</vt:lpstr>
      <vt:lpstr>Example II</vt:lpstr>
      <vt:lpstr>Exact Theorem II</vt:lpstr>
      <vt:lpstr>PowerPoint Presentation</vt:lpstr>
      <vt:lpstr>Example III</vt:lpstr>
      <vt:lpstr>Example III</vt:lpstr>
      <vt:lpstr>Exact Theorem III (Combining I and II)</vt:lpstr>
      <vt:lpstr>Approximation Methods</vt:lpstr>
      <vt:lpstr>Simple Approximation Method (I, II)</vt:lpstr>
      <vt:lpstr>Theory based Approximation Methods (III, IV)</vt:lpstr>
      <vt:lpstr>Semantic Role Labeling Task </vt:lpstr>
      <vt:lpstr>Experiments: Semantic Role Labeling </vt:lpstr>
      <vt:lpstr>Speedup &amp; Accuracy</vt:lpstr>
      <vt:lpstr>Speedup in terms of clock time</vt:lpstr>
      <vt:lpstr>Summary: Amortized ILP Inference</vt:lpstr>
      <vt:lpstr>Conclusion</vt:lpstr>
      <vt:lpstr>Features Versus Constraints in CCMs</vt:lpstr>
      <vt:lpstr>Role of Constraints: Encoding Prior Knowledge</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659</cp:revision>
  <dcterms:created xsi:type="dcterms:W3CDTF">2004-04-28T22:21:11Z</dcterms:created>
  <dcterms:modified xsi:type="dcterms:W3CDTF">2012-09-23T23:46:07Z</dcterms:modified>
</cp:coreProperties>
</file>