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4248" r:id="rId2"/>
    <p:sldMasterId id="2147484283" r:id="rId3"/>
  </p:sldMasterIdLst>
  <p:notesMasterIdLst>
    <p:notesMasterId r:id="rId34"/>
  </p:notesMasterIdLst>
  <p:handoutMasterIdLst>
    <p:handoutMasterId r:id="rId35"/>
  </p:handoutMasterIdLst>
  <p:sldIdLst>
    <p:sldId id="256" r:id="rId4"/>
    <p:sldId id="862" r:id="rId5"/>
    <p:sldId id="863" r:id="rId6"/>
    <p:sldId id="1118" r:id="rId7"/>
    <p:sldId id="873" r:id="rId8"/>
    <p:sldId id="1120" r:id="rId9"/>
    <p:sldId id="883" r:id="rId10"/>
    <p:sldId id="1030" r:id="rId11"/>
    <p:sldId id="1027" r:id="rId12"/>
    <p:sldId id="1036" r:id="rId13"/>
    <p:sldId id="1031" r:id="rId14"/>
    <p:sldId id="1033" r:id="rId15"/>
    <p:sldId id="1034" r:id="rId16"/>
    <p:sldId id="1035" r:id="rId17"/>
    <p:sldId id="885" r:id="rId18"/>
    <p:sldId id="1119" r:id="rId19"/>
    <p:sldId id="1054" r:id="rId20"/>
    <p:sldId id="1072" r:id="rId21"/>
    <p:sldId id="1083" r:id="rId22"/>
    <p:sldId id="1084" r:id="rId23"/>
    <p:sldId id="1106" r:id="rId24"/>
    <p:sldId id="1087" r:id="rId25"/>
    <p:sldId id="1089" r:id="rId26"/>
    <p:sldId id="1090" r:id="rId27"/>
    <p:sldId id="1113" r:id="rId28"/>
    <p:sldId id="1115" r:id="rId29"/>
    <p:sldId id="1116" r:id="rId30"/>
    <p:sldId id="1111" r:id="rId31"/>
    <p:sldId id="1112" r:id="rId32"/>
    <p:sldId id="1117" r:id="rId33"/>
  </p:sldIdLst>
  <p:sldSz cx="9144000" cy="6858000" type="screen4x3"/>
  <p:notesSz cx="6858000" cy="9144000"/>
  <p:embeddedFontLst>
    <p:embeddedFont>
      <p:font typeface="Palatino Linotype" pitchFamily="18" charset="0"/>
      <p:regular r:id="rId36"/>
      <p:bold r:id="rId37"/>
      <p:italic r:id="rId38"/>
      <p:boldItalic r:id="rId39"/>
    </p:embeddedFont>
    <p:embeddedFont>
      <p:font typeface="cmr10" pitchFamily="34" charset="0"/>
      <p:regular r:id="rId40"/>
    </p:embeddedFont>
    <p:embeddedFont>
      <p:font typeface="cmmi10" pitchFamily="34" charset="0"/>
      <p:regular r:id="rId41"/>
    </p:embeddedFont>
    <p:embeddedFont>
      <p:font typeface="cmsy10" pitchFamily="34" charset="0"/>
      <p:regular r:id="rId42"/>
    </p:embeddedFont>
    <p:embeddedFont>
      <p:font typeface="Calibri" pitchFamily="34" charset="0"/>
      <p:regular r:id="rId43"/>
      <p:bold r:id="rId44"/>
      <p:italic r:id="rId45"/>
      <p:boldItalic r:id="rId46"/>
    </p:embeddedFont>
    <p:embeddedFont>
      <p:font typeface="Arial Rounded MT Bold" pitchFamily="34" charset="0"/>
      <p:regular r:id="rId47"/>
    </p:embeddedFont>
    <p:embeddedFont>
      <p:font typeface="Tahoma" pitchFamily="34" charset="0"/>
      <p:regular r:id="rId48"/>
      <p:bold r:id="rId49"/>
    </p:embeddedFont>
    <p:embeddedFont>
      <p:font typeface="Cambria Math" pitchFamily="18" charset="0"/>
      <p:regular r:id="rId50"/>
    </p:embeddedFont>
    <p:embeddedFont>
      <p:font typeface="Arial Unicode MS" pitchFamily="34" charset="-128"/>
      <p:regular r:id="rId51"/>
    </p:embeddedFont>
    <p:embeddedFont>
      <p:font typeface="Georgia" pitchFamily="18" charset="0"/>
      <p:regular r:id="rId52"/>
      <p:bold r:id="rId53"/>
      <p:italic r:id="rId54"/>
      <p:boldItalic r:id="rId55"/>
    </p:embeddedFont>
    <p:embeddedFont>
      <p:font typeface="Tempus Sans ITC" pitchFamily="82" charset="0"/>
      <p:regular r:id="rId56"/>
    </p:embeddedFont>
    <p:embeddedFont>
      <p:font typeface="Century Gothic" pitchFamily="34" charset="0"/>
      <p:regular r:id="rId57"/>
      <p:bold r:id="rId58"/>
      <p:italic r:id="rId59"/>
      <p:boldItalic r:id="rId60"/>
    </p:embeddedFont>
    <p:embeddedFont>
      <p:font typeface="MT Extra" pitchFamily="18" charset="2"/>
      <p:regular r:id="rId61"/>
    </p:embeddedFont>
  </p:embeddedFontLst>
  <p:custDataLst>
    <p:tags r:id="rId6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FF9933"/>
    <a:srgbClr val="FF0000"/>
    <a:srgbClr val="FFFF66"/>
    <a:srgbClr val="FFFF99"/>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2185" autoAdjust="0"/>
  </p:normalViewPr>
  <p:slideViewPr>
    <p:cSldViewPr>
      <p:cViewPr>
        <p:scale>
          <a:sx n="60" d="100"/>
          <a:sy n="60" d="100"/>
        </p:scale>
        <p:origin x="-162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font" Target="fonts/font2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Sheet1!$B$1</c:f>
              <c:strCache>
                <c:ptCount val="1"/>
                <c:pt idx="0">
                  <c:v>Accuracy</c:v>
                </c:pt>
              </c:strCache>
            </c:strRef>
          </c:tx>
          <c:invertIfNegative val="0"/>
          <c:dPt>
            <c:idx val="0"/>
            <c:invertIfNegative val="0"/>
            <c:bubble3D val="0"/>
            <c:spPr>
              <a:solidFill>
                <a:schemeClr val="accent5">
                  <a:lumMod val="50000"/>
                </a:schemeClr>
              </a:solidFill>
            </c:spPr>
          </c:dPt>
          <c:dPt>
            <c:idx val="1"/>
            <c:invertIfNegative val="0"/>
            <c:bubble3D val="0"/>
            <c:spPr>
              <a:solidFill>
                <a:srgbClr val="800000"/>
              </a:solidFill>
            </c:spPr>
          </c:dPt>
          <c:dPt>
            <c:idx val="2"/>
            <c:invertIfNegative val="0"/>
            <c:bubble3D val="0"/>
            <c:spPr>
              <a:solidFill>
                <a:srgbClr val="660066"/>
              </a:solidFill>
            </c:spPr>
          </c:dPt>
          <c:dPt>
            <c:idx val="3"/>
            <c:invertIfNegative val="0"/>
            <c:bubble3D val="0"/>
            <c:spPr>
              <a:solidFill>
                <a:schemeClr val="tx1"/>
              </a:solidFill>
            </c:spPr>
          </c:dPt>
          <c:cat>
            <c:strRef>
              <c:f>Sheet1!$A$2:$A$5</c:f>
              <c:strCache>
                <c:ptCount val="4"/>
                <c:pt idx="0">
                  <c:v>HMM (LL)</c:v>
                </c:pt>
                <c:pt idx="1">
                  <c:v>L+I</c:v>
                </c:pt>
                <c:pt idx="2">
                  <c:v>GL</c:v>
                </c:pt>
                <c:pt idx="3">
                  <c:v>DecL</c:v>
                </c:pt>
              </c:strCache>
            </c:strRef>
          </c:cat>
          <c:val>
            <c:numRef>
              <c:f>Sheet1!$B$2:$B$5</c:f>
              <c:numCache>
                <c:formatCode>General</c:formatCode>
                <c:ptCount val="4"/>
                <c:pt idx="0">
                  <c:v>76.52</c:v>
                </c:pt>
                <c:pt idx="1">
                  <c:v>78.97</c:v>
                </c:pt>
                <c:pt idx="2">
                  <c:v>80</c:v>
                </c:pt>
                <c:pt idx="3">
                  <c:v>80.3</c:v>
                </c:pt>
              </c:numCache>
            </c:numRef>
          </c:val>
        </c:ser>
        <c:dLbls>
          <c:showLegendKey val="0"/>
          <c:showVal val="0"/>
          <c:showCatName val="0"/>
          <c:showSerName val="0"/>
          <c:showPercent val="0"/>
          <c:showBubbleSize val="0"/>
        </c:dLbls>
        <c:gapWidth val="100"/>
        <c:overlap val="50"/>
        <c:axId val="114772608"/>
        <c:axId val="114786688"/>
      </c:barChart>
      <c:catAx>
        <c:axId val="114772608"/>
        <c:scaling>
          <c:orientation val="minMax"/>
        </c:scaling>
        <c:delete val="0"/>
        <c:axPos val="b"/>
        <c:majorTickMark val="out"/>
        <c:minorTickMark val="none"/>
        <c:tickLblPos val="nextTo"/>
        <c:txPr>
          <a:bodyPr/>
          <a:lstStyle/>
          <a:p>
            <a:pPr>
              <a:defRPr sz="2200" b="1">
                <a:solidFill>
                  <a:srgbClr val="FF0000"/>
                </a:solidFill>
              </a:defRPr>
            </a:pPr>
            <a:endParaRPr lang="en-US"/>
          </a:p>
        </c:txPr>
        <c:crossAx val="114786688"/>
        <c:crosses val="autoZero"/>
        <c:auto val="1"/>
        <c:lblAlgn val="ctr"/>
        <c:lblOffset val="100"/>
        <c:noMultiLvlLbl val="0"/>
      </c:catAx>
      <c:valAx>
        <c:axId val="114786688"/>
        <c:scaling>
          <c:orientation val="minMax"/>
          <c:min val="75"/>
        </c:scaling>
        <c:delete val="0"/>
        <c:axPos val="l"/>
        <c:majorGridlines/>
        <c:numFmt formatCode="General" sourceLinked="1"/>
        <c:majorTickMark val="out"/>
        <c:minorTickMark val="none"/>
        <c:tickLblPos val="nextTo"/>
        <c:crossAx val="114772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Accuracy</c:v>
                </c:pt>
              </c:strCache>
            </c:strRef>
          </c:tx>
          <c:invertIfNegative val="0"/>
          <c:dPt>
            <c:idx val="0"/>
            <c:invertIfNegative val="0"/>
            <c:bubble3D val="0"/>
            <c:spPr>
              <a:solidFill>
                <a:schemeClr val="accent5">
                  <a:lumMod val="50000"/>
                </a:schemeClr>
              </a:solidFill>
            </c:spPr>
          </c:dPt>
          <c:dPt>
            <c:idx val="1"/>
            <c:invertIfNegative val="0"/>
            <c:bubble3D val="0"/>
            <c:spPr>
              <a:solidFill>
                <a:srgbClr val="800000"/>
              </a:solidFill>
            </c:spPr>
          </c:dPt>
          <c:dPt>
            <c:idx val="2"/>
            <c:invertIfNegative val="0"/>
            <c:bubble3D val="0"/>
            <c:spPr>
              <a:solidFill>
                <a:srgbClr val="660066"/>
              </a:solidFill>
            </c:spPr>
          </c:dPt>
          <c:dPt>
            <c:idx val="3"/>
            <c:invertIfNegative val="0"/>
            <c:bubble3D val="0"/>
            <c:spPr>
              <a:solidFill>
                <a:schemeClr val="tx1"/>
              </a:solidFill>
            </c:spPr>
          </c:dPt>
          <c:cat>
            <c:strRef>
              <c:f>Sheet1!$A$2:$A$5</c:f>
              <c:strCache>
                <c:ptCount val="4"/>
                <c:pt idx="0">
                  <c:v>HMM (LL)</c:v>
                </c:pt>
                <c:pt idx="1">
                  <c:v>L+I</c:v>
                </c:pt>
                <c:pt idx="2">
                  <c:v>GL</c:v>
                </c:pt>
                <c:pt idx="3">
                  <c:v>DecL</c:v>
                </c:pt>
              </c:strCache>
            </c:strRef>
          </c:cat>
          <c:val>
            <c:numRef>
              <c:f>Sheet1!$B$2:$B$5</c:f>
              <c:numCache>
                <c:formatCode>General</c:formatCode>
                <c:ptCount val="4"/>
                <c:pt idx="0">
                  <c:v>76.52</c:v>
                </c:pt>
                <c:pt idx="1">
                  <c:v>78.97</c:v>
                </c:pt>
                <c:pt idx="2">
                  <c:v>80</c:v>
                </c:pt>
                <c:pt idx="3">
                  <c:v>80.3</c:v>
                </c:pt>
              </c:numCache>
            </c:numRef>
          </c:val>
        </c:ser>
        <c:dLbls>
          <c:showLegendKey val="0"/>
          <c:showVal val="0"/>
          <c:showCatName val="0"/>
          <c:showSerName val="0"/>
          <c:showPercent val="0"/>
          <c:showBubbleSize val="0"/>
        </c:dLbls>
        <c:gapWidth val="100"/>
        <c:overlap val="50"/>
        <c:axId val="115254784"/>
        <c:axId val="115256320"/>
      </c:barChart>
      <c:lineChart>
        <c:grouping val="standard"/>
        <c:varyColors val="0"/>
        <c:ser>
          <c:idx val="1"/>
          <c:order val="1"/>
          <c:tx>
            <c:strRef>
              <c:f>Sheet1!$C$1</c:f>
              <c:strCache>
                <c:ptCount val="1"/>
                <c:pt idx="0">
                  <c:v>Time</c:v>
                </c:pt>
              </c:strCache>
            </c:strRef>
          </c:tx>
          <c:cat>
            <c:strRef>
              <c:f>Sheet1!$A$2:$A$5</c:f>
              <c:strCache>
                <c:ptCount val="4"/>
                <c:pt idx="0">
                  <c:v>HMM (LL)</c:v>
                </c:pt>
                <c:pt idx="1">
                  <c:v>L+I</c:v>
                </c:pt>
                <c:pt idx="2">
                  <c:v>GL</c:v>
                </c:pt>
                <c:pt idx="3">
                  <c:v>DecL</c:v>
                </c:pt>
              </c:strCache>
            </c:strRef>
          </c:cat>
          <c:val>
            <c:numRef>
              <c:f>Sheet1!$C$2:$C$5</c:f>
              <c:numCache>
                <c:formatCode>General</c:formatCode>
                <c:ptCount val="4"/>
                <c:pt idx="0">
                  <c:v>10</c:v>
                </c:pt>
                <c:pt idx="1">
                  <c:v>10</c:v>
                </c:pt>
                <c:pt idx="2">
                  <c:v>75.459999999999994</c:v>
                </c:pt>
                <c:pt idx="3">
                  <c:v>37.590000000000003</c:v>
                </c:pt>
              </c:numCache>
            </c:numRef>
          </c:val>
          <c:smooth val="0"/>
        </c:ser>
        <c:dLbls>
          <c:showLegendKey val="0"/>
          <c:showVal val="0"/>
          <c:showCatName val="0"/>
          <c:showSerName val="0"/>
          <c:showPercent val="0"/>
          <c:showBubbleSize val="0"/>
        </c:dLbls>
        <c:marker val="1"/>
        <c:smooth val="0"/>
        <c:axId val="115353856"/>
        <c:axId val="115352320"/>
      </c:lineChart>
      <c:catAx>
        <c:axId val="115254784"/>
        <c:scaling>
          <c:orientation val="minMax"/>
        </c:scaling>
        <c:delete val="0"/>
        <c:axPos val="b"/>
        <c:majorTickMark val="out"/>
        <c:minorTickMark val="none"/>
        <c:tickLblPos val="nextTo"/>
        <c:txPr>
          <a:bodyPr/>
          <a:lstStyle/>
          <a:p>
            <a:pPr>
              <a:defRPr sz="2200" b="1">
                <a:solidFill>
                  <a:srgbClr val="FF0000"/>
                </a:solidFill>
              </a:defRPr>
            </a:pPr>
            <a:endParaRPr lang="en-US"/>
          </a:p>
        </c:txPr>
        <c:crossAx val="115256320"/>
        <c:crosses val="autoZero"/>
        <c:auto val="1"/>
        <c:lblAlgn val="ctr"/>
        <c:lblOffset val="100"/>
        <c:noMultiLvlLbl val="0"/>
      </c:catAx>
      <c:valAx>
        <c:axId val="115256320"/>
        <c:scaling>
          <c:orientation val="minMax"/>
          <c:min val="75"/>
        </c:scaling>
        <c:delete val="0"/>
        <c:axPos val="l"/>
        <c:majorGridlines/>
        <c:numFmt formatCode="General" sourceLinked="1"/>
        <c:majorTickMark val="out"/>
        <c:minorTickMark val="none"/>
        <c:tickLblPos val="nextTo"/>
        <c:crossAx val="115254784"/>
        <c:crosses val="autoZero"/>
        <c:crossBetween val="between"/>
      </c:valAx>
      <c:valAx>
        <c:axId val="115352320"/>
        <c:scaling>
          <c:orientation val="minMax"/>
        </c:scaling>
        <c:delete val="0"/>
        <c:axPos val="r"/>
        <c:numFmt formatCode="General" sourceLinked="1"/>
        <c:majorTickMark val="out"/>
        <c:minorTickMark val="none"/>
        <c:tickLblPos val="nextTo"/>
        <c:crossAx val="115353856"/>
        <c:crosses val="max"/>
        <c:crossBetween val="between"/>
      </c:valAx>
      <c:catAx>
        <c:axId val="115353856"/>
        <c:scaling>
          <c:orientation val="minMax"/>
        </c:scaling>
        <c:delete val="1"/>
        <c:axPos val="b"/>
        <c:majorTickMark val="out"/>
        <c:minorTickMark val="none"/>
        <c:tickLblPos val="nextTo"/>
        <c:crossAx val="115352320"/>
        <c:crosses val="autoZero"/>
        <c:auto val="1"/>
        <c:lblAlgn val="ctr"/>
        <c:lblOffset val="100"/>
        <c:noMultiLvlLbl val="0"/>
      </c:catAx>
    </c:plotArea>
    <c:legend>
      <c:legendPos val="r"/>
      <c:legendEntry>
        <c:idx val="0"/>
        <c:delete val="1"/>
      </c:legendEntry>
      <c:layout>
        <c:manualLayout>
          <c:xMode val="edge"/>
          <c:yMode val="edge"/>
          <c:x val="0.876638763601152"/>
          <c:y val="3.5288502243671097E-2"/>
          <c:w val="0.11041625258007801"/>
          <c:h val="7.9960629921259796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dirty="0"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23</a:t>
            </a:fld>
            <a:endParaRPr lang="en-US" dirty="0"/>
          </a:p>
        </p:txBody>
      </p:sp>
    </p:spTree>
    <p:extLst>
      <p:ext uri="{BB962C8B-B14F-4D97-AF65-F5344CB8AC3E}">
        <p14:creationId xmlns:p14="http://schemas.microsoft.com/office/powerpoint/2010/main" val="151069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24</a:t>
            </a:fld>
            <a:endParaRPr lang="en-US" dirty="0"/>
          </a:p>
        </p:txBody>
      </p:sp>
    </p:spTree>
    <p:extLst>
      <p:ext uri="{BB962C8B-B14F-4D97-AF65-F5344CB8AC3E}">
        <p14:creationId xmlns:p14="http://schemas.microsoft.com/office/powerpoint/2010/main" val="255850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B3A742-5BAF-4812-AA90-11BF40D35BC8}" type="slidenum">
              <a:rPr lang="en-US" smtClean="0">
                <a:solidFill>
                  <a:prstClr val="black"/>
                </a:solidFill>
                <a:latin typeface="Times New Roman" pitchFamily="18" charset="0"/>
              </a:rPr>
              <a:pPr eaLnBrk="1" hangingPunct="1"/>
              <a:t>25</a:t>
            </a:fld>
            <a:endParaRPr lang="en-US" smtClean="0">
              <a:solidFill>
                <a:prstClr val="black"/>
              </a:solidFill>
              <a:latin typeface="Times New Roman" pitchFamily="18" charset="0"/>
            </a:endParaRPr>
          </a:p>
        </p:txBody>
      </p:sp>
      <p:sp>
        <p:nvSpPr>
          <p:cNvPr id="118787" name="Rectangle 8"/>
          <p:cNvSpPr txBox="1">
            <a:spLocks noGrp="1"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cs typeface="Arial" pitchFamily="34" charset="0"/>
              </a:defRPr>
            </a:lvl9pPr>
          </a:lstStyle>
          <a:p>
            <a:pPr algn="r" eaLnBrk="1" hangingPunct="1">
              <a:lnSpc>
                <a:spcPct val="102000"/>
              </a:lnSpc>
              <a:buClr>
                <a:srgbClr val="000000"/>
              </a:buClr>
              <a:buSzPct val="100000"/>
              <a:buFont typeface="Wingdings" pitchFamily="2" charset="2"/>
              <a:buNone/>
            </a:pPr>
            <a:fld id="{50D42559-C32E-4F4B-A2BE-4F69A68C3ABE}" type="slidenum">
              <a:rPr lang="en-US" sz="1200">
                <a:solidFill>
                  <a:srgbClr val="000000"/>
                </a:solidFill>
                <a:latin typeface="Times New Roman" pitchFamily="18" charset="0"/>
              </a:rPr>
              <a:pPr algn="r" eaLnBrk="1" hangingPunct="1">
                <a:lnSpc>
                  <a:spcPct val="102000"/>
                </a:lnSpc>
                <a:buClr>
                  <a:srgbClr val="000000"/>
                </a:buClr>
                <a:buSzPct val="100000"/>
                <a:buFont typeface="Wingdings" pitchFamily="2" charset="2"/>
                <a:buNone/>
              </a:pPr>
              <a:t>25</a:t>
            </a:fld>
            <a:endParaRPr lang="en-US" sz="1200">
              <a:solidFill>
                <a:srgbClr val="000000"/>
              </a:solidFill>
              <a:latin typeface="Times New Roman" pitchFamily="18" charset="0"/>
            </a:endParaRPr>
          </a:p>
        </p:txBody>
      </p:sp>
      <p:sp>
        <p:nvSpPr>
          <p:cNvPr id="118788"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r" eaLnBrk="1" hangingPunct="1">
              <a:buClr>
                <a:srgbClr val="000000"/>
              </a:buClr>
              <a:buSzPct val="100000"/>
              <a:buFont typeface="Times New Roman" pitchFamily="18" charset="0"/>
              <a:buNone/>
            </a:pPr>
            <a:fld id="{7DAA40B9-F141-46BD-853C-83CE065CEB08}" type="slidenum">
              <a:rPr lang="en-US" sz="1200">
                <a:solidFill>
                  <a:srgbClr val="000000"/>
                </a:solidFill>
                <a:latin typeface="Times New Roman" pitchFamily="18" charset="0"/>
              </a:rPr>
              <a:pPr algn="r" eaLnBrk="1" hangingPunct="1">
                <a:buClr>
                  <a:srgbClr val="000000"/>
                </a:buClr>
                <a:buSzPct val="100000"/>
                <a:buFont typeface="Times New Roman" pitchFamily="18" charset="0"/>
                <a:buNone/>
              </a:pPr>
              <a:t>25</a:t>
            </a:fld>
            <a:endParaRPr lang="en-US" sz="1200">
              <a:solidFill>
                <a:srgbClr val="000000"/>
              </a:solidFill>
              <a:latin typeface="Times New Roman" pitchFamily="18" charset="0"/>
            </a:endParaRPr>
          </a:p>
        </p:txBody>
      </p:sp>
      <p:sp>
        <p:nvSpPr>
          <p:cNvPr id="118789" name="Text Box 2"/>
          <p:cNvSpPr txBox="1">
            <a:spLocks noChangeArrowheads="1"/>
          </p:cNvSpPr>
          <p:nvPr/>
        </p:nvSpPr>
        <p:spPr bwMode="auto">
          <a:xfrm>
            <a:off x="1100138" y="676275"/>
            <a:ext cx="4610100" cy="3457575"/>
          </a:xfrm>
          <a:prstGeom prst="rect">
            <a:avLst/>
          </a:prstGeom>
          <a:solidFill>
            <a:srgbClr val="FFFFFF"/>
          </a:solidFill>
          <a:ln w="9525">
            <a:solidFill>
              <a:srgbClr val="000000"/>
            </a:solidFill>
            <a:miter lim="800000"/>
            <a:headEnd/>
            <a:tailEnd/>
          </a:ln>
        </p:spPr>
        <p:txBody>
          <a:bodyPr wrap="none" anchor="ct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endParaRPr lang="en-US" sz="2400">
              <a:solidFill>
                <a:prstClr val="white"/>
              </a:solidFill>
              <a:latin typeface="Times New Roman" pitchFamily="18" charset="0"/>
            </a:endParaRPr>
          </a:p>
        </p:txBody>
      </p:sp>
      <p:sp>
        <p:nvSpPr>
          <p:cNvPr id="118790" name="Rectangle 3"/>
          <p:cNvSpPr>
            <a:spLocks noGrp="1" noChangeArrowheads="1"/>
          </p:cNvSpPr>
          <p:nvPr>
            <p:ph type="body"/>
          </p:nvPr>
        </p:nvSpPr>
        <p:spPr>
          <a:xfrm>
            <a:off x="914400" y="4343400"/>
            <a:ext cx="5027613" cy="4114800"/>
          </a:xfrm>
          <a:noFill/>
          <a:extLst>
            <a:ext uri="{91240B29-F687-4F45-9708-019B960494DF}">
              <a14:hiddenLine xmlns:a14="http://schemas.microsoft.com/office/drawing/2010/main" w="9525">
                <a:solidFill>
                  <a:schemeClr val="tx1"/>
                </a:solidFill>
                <a:round/>
                <a:headEnd/>
                <a:tailEnd/>
              </a14:hiddenLine>
            </a:ext>
          </a:extLst>
        </p:spPr>
        <p:txBody>
          <a:bodyPr wrap="none" lIns="0" tIns="0" rIns="0" bIns="0" anchor="ct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08F713-7CFE-4D52-9E3C-E5A19A64ABA1}" type="slidenum">
              <a:rPr lang="en-US" smtClean="0">
                <a:solidFill>
                  <a:prstClr val="black"/>
                </a:solidFill>
                <a:latin typeface="Times New Roman" pitchFamily="18" charset="0"/>
              </a:rPr>
              <a:pPr eaLnBrk="1" hangingPunct="1"/>
              <a:t>26</a:t>
            </a:fld>
            <a:endParaRPr lang="en-US" smtClean="0">
              <a:solidFill>
                <a:prstClr val="black"/>
              </a:solidFill>
              <a:latin typeface="Times New Roman" pitchFamily="18" charset="0"/>
            </a:endParaRPr>
          </a:p>
        </p:txBody>
      </p:sp>
      <p:sp>
        <p:nvSpPr>
          <p:cNvPr id="120835" name="Rectangle 2"/>
          <p:cNvSpPr>
            <a:spLocks noGrp="1" noRot="1" noChangeAspect="1" noChangeArrowheads="1" noTextEdit="1"/>
          </p:cNvSpPr>
          <p:nvPr>
            <p:ph type="sldImg"/>
          </p:nvPr>
        </p:nvSpPr>
        <p:spPr>
          <a:xfrm>
            <a:off x="1143000" y="685800"/>
            <a:ext cx="4568825" cy="3425825"/>
          </a:xfrm>
          <a:ln/>
        </p:spPr>
      </p:sp>
      <p:sp>
        <p:nvSpPr>
          <p:cNvPr id="120836" name="Rectangle 3"/>
          <p:cNvSpPr>
            <a:spLocks noGrp="1" noChangeArrowheads="1"/>
          </p:cNvSpPr>
          <p:nvPr>
            <p:ph type="body" idx="1"/>
          </p:nvPr>
        </p:nvSpPr>
        <p:spPr>
          <a:xfrm>
            <a:off x="914400" y="4343400"/>
            <a:ext cx="5026025" cy="4111625"/>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B7DAEE-3AB8-47BD-B116-5A214DE2AD67}" type="slidenum">
              <a:rPr lang="en-US" smtClean="0">
                <a:solidFill>
                  <a:prstClr val="black"/>
                </a:solidFill>
                <a:latin typeface="Times New Roman" pitchFamily="18" charset="0"/>
              </a:rPr>
              <a:pPr eaLnBrk="1" hangingPunct="1"/>
              <a:t>27</a:t>
            </a:fld>
            <a:endParaRPr lang="en-US" smtClean="0">
              <a:solidFill>
                <a:prstClr val="black"/>
              </a:solidFill>
              <a:latin typeface="Times New Roman" pitchFamily="18" charset="0"/>
            </a:endParaRPr>
          </a:p>
        </p:txBody>
      </p:sp>
      <p:sp>
        <p:nvSpPr>
          <p:cNvPr id="121859"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pitchFamily="34" charset="0"/>
                <a:cs typeface="Arial" pitchFamily="34" charset="0"/>
              </a:defRPr>
            </a:lvl1pPr>
            <a:lvl2pPr marL="742950" indent="-285750" defTabSz="966788" eaLnBrk="0" hangingPunct="0">
              <a:defRPr>
                <a:solidFill>
                  <a:schemeClr val="tx1"/>
                </a:solidFill>
                <a:latin typeface="Arial" pitchFamily="34" charset="0"/>
                <a:cs typeface="Arial" pitchFamily="34" charset="0"/>
              </a:defRPr>
            </a:lvl2pPr>
            <a:lvl3pPr marL="1143000" indent="-228600" defTabSz="966788" eaLnBrk="0" hangingPunct="0">
              <a:defRPr>
                <a:solidFill>
                  <a:schemeClr val="tx1"/>
                </a:solidFill>
                <a:latin typeface="Arial" pitchFamily="34" charset="0"/>
                <a:cs typeface="Arial" pitchFamily="34" charset="0"/>
              </a:defRPr>
            </a:lvl3pPr>
            <a:lvl4pPr marL="1600200" indent="-228600" defTabSz="966788" eaLnBrk="0" hangingPunct="0">
              <a:defRPr>
                <a:solidFill>
                  <a:schemeClr val="tx1"/>
                </a:solidFill>
                <a:latin typeface="Arial" pitchFamily="34" charset="0"/>
                <a:cs typeface="Arial" pitchFamily="34" charset="0"/>
              </a:defRPr>
            </a:lvl4pPr>
            <a:lvl5pPr marL="2057400" indent="-228600" defTabSz="966788" eaLnBrk="0" hangingPunct="0">
              <a:defRPr>
                <a:solidFill>
                  <a:schemeClr val="tx1"/>
                </a:solidFill>
                <a:latin typeface="Arial"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D602EC9-1F00-47A6-9953-B7CAE717F0D3}" type="slidenum">
              <a:rPr lang="en-US" sz="1300">
                <a:solidFill>
                  <a:prstClr val="black"/>
                </a:solidFill>
                <a:latin typeface="Times New Roman" pitchFamily="18" charset="0"/>
              </a:rPr>
              <a:pPr algn="r" eaLnBrk="1" hangingPunct="1"/>
              <a:t>27</a:t>
            </a:fld>
            <a:endParaRPr lang="en-US" sz="1300">
              <a:solidFill>
                <a:prstClr val="black"/>
              </a:solidFill>
              <a:latin typeface="Times New Roman" pitchFamily="18" charset="0"/>
            </a:endParaRPr>
          </a:p>
        </p:txBody>
      </p:sp>
      <p:sp>
        <p:nvSpPr>
          <p:cNvPr id="121860" name="Rectangle 2"/>
          <p:cNvSpPr>
            <a:spLocks noGrp="1" noRot="1" noChangeAspect="1" noChangeArrowheads="1" noTextEdit="1"/>
          </p:cNvSpPr>
          <p:nvPr>
            <p:ph type="sldImg"/>
          </p:nvPr>
        </p:nvSpPr>
        <p:spPr>
          <a:xfrm>
            <a:off x="1146175" y="687388"/>
            <a:ext cx="4565650" cy="3424237"/>
          </a:xfrm>
          <a:ln/>
        </p:spPr>
      </p:sp>
      <p:sp>
        <p:nvSpPr>
          <p:cNvPr id="121861" name="Rectangle 3"/>
          <p:cNvSpPr>
            <a:spLocks noGrp="1" noChangeArrowheads="1"/>
          </p:cNvSpPr>
          <p:nvPr>
            <p:ph type="body" idx="1"/>
          </p:nvPr>
        </p:nvSpPr>
        <p:spPr>
          <a:xfrm>
            <a:off x="914400" y="4343400"/>
            <a:ext cx="5024438" cy="4111625"/>
          </a:xfrm>
          <a:noFill/>
        </p:spPr>
        <p:txBody>
          <a:bodyPr lIns="96661" tIns="48331" rIns="96661" bIns="48331"/>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30</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30</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2</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2</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dirty="0" smtClean="0"/>
              <a:t>A problems that drives a lot of my research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3</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3</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6</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6</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ln/>
        </p:spPr>
      </p:sp>
      <p:sp>
        <p:nvSpPr>
          <p:cNvPr id="1270788" name="Rectangle 3"/>
          <p:cNvSpPr>
            <a:spLocks noGrp="1" noChangeArrowheads="1"/>
          </p:cNvSpPr>
          <p:nvPr>
            <p:ph type="body" idx="1"/>
          </p:nvPr>
        </p:nvSpPr>
        <p:spPr>
          <a:xfrm>
            <a:off x="686028" y="4343798"/>
            <a:ext cx="5485946" cy="4113609"/>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7</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solidFill>
                  <a:prstClr val="black"/>
                </a:solidFill>
                <a:latin typeface="Times New Roman" pitchFamily="18" charset="0"/>
              </a:rPr>
              <a:pPr eaLnBrk="1" hangingPunct="1"/>
              <a:t>15</a:t>
            </a:fld>
            <a:endParaRPr lang="en-US" smtClean="0">
              <a:solidFill>
                <a:prstClr val="black"/>
              </a:solidFill>
              <a:latin typeface="Times New Roman" pitchFamily="18" charset="0"/>
            </a:endParaRPr>
          </a:p>
        </p:txBody>
      </p:sp>
      <p:sp>
        <p:nvSpPr>
          <p:cNvPr id="117763" name="Rectangle 2"/>
          <p:cNvSpPr>
            <a:spLocks noGrp="1" noRot="1" noChangeAspect="1"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1725" y="676275"/>
            <a:ext cx="4610100" cy="3457575"/>
          </a:xfrm>
          <a:ln/>
        </p:spPr>
      </p:sp>
      <p:sp>
        <p:nvSpPr>
          <p:cNvPr id="75779" name="Rectangle 3"/>
          <p:cNvSpPr>
            <a:spLocks noGrp="1" noChangeArrowheads="1"/>
          </p:cNvSpPr>
          <p:nvPr>
            <p:ph type="body" idx="1"/>
          </p:nvPr>
        </p:nvSpPr>
        <p:spPr>
          <a:xfrm>
            <a:off x="899206" y="4359672"/>
            <a:ext cx="5010830" cy="4133453"/>
          </a:xfrm>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19</a:t>
            </a:fld>
            <a:endParaRPr lang="en-US" dirty="0"/>
          </a:p>
        </p:txBody>
      </p:sp>
    </p:spTree>
    <p:extLst>
      <p:ext uri="{BB962C8B-B14F-4D97-AF65-F5344CB8AC3E}">
        <p14:creationId xmlns:p14="http://schemas.microsoft.com/office/powerpoint/2010/main" val="43434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21</a:t>
            </a:fld>
            <a:endParaRPr lang="en-US" dirty="0"/>
          </a:p>
        </p:txBody>
      </p:sp>
    </p:spTree>
    <p:extLst>
      <p:ext uri="{BB962C8B-B14F-4D97-AF65-F5344CB8AC3E}">
        <p14:creationId xmlns:p14="http://schemas.microsoft.com/office/powerpoint/2010/main" val="2722157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37891" name="Rectangle 3"/>
          <p:cNvSpPr>
            <a:spLocks noGrp="1" noChangeArrowheads="1"/>
          </p:cNvSpPr>
          <p:nvPr>
            <p:ph type="dt" sz="half" idx="2"/>
          </p:nvPr>
        </p:nvSpPr>
        <p:spPr>
          <a:xfrm>
            <a:off x="2971800" y="6553200"/>
            <a:ext cx="5029200" cy="228600"/>
          </a:xfrm>
        </p:spPr>
        <p:txBody>
          <a:bodyPr/>
          <a:lstStyle>
            <a:lvl1pPr>
              <a:defRPr/>
            </a:lvl1pPr>
          </a:lstStyle>
          <a:p>
            <a:endParaRPr lang="en-US" altLang="zh-TW">
              <a:solidFill>
                <a:srgbClr val="000000"/>
              </a:solidFill>
            </a:endParaRPr>
          </a:p>
        </p:txBody>
      </p:sp>
      <p:sp>
        <p:nvSpPr>
          <p:cNvPr id="37892" name="Rectangle 4"/>
          <p:cNvSpPr>
            <a:spLocks noGrp="1" noChangeArrowheads="1"/>
          </p:cNvSpPr>
          <p:nvPr>
            <p:ph type="ftr" sz="quarter" idx="3"/>
          </p:nvPr>
        </p:nvSpPr>
        <p:spPr>
          <a:xfrm>
            <a:off x="2971800" y="6248400"/>
            <a:ext cx="6019800" cy="228600"/>
          </a:xfrm>
        </p:spPr>
        <p:txBody>
          <a:bodyPr/>
          <a:lstStyle>
            <a:lvl1pPr>
              <a:defRPr/>
            </a:lvl1pPr>
          </a:lstStyle>
          <a:p>
            <a:endParaRPr lang="en-US" altLang="zh-TW">
              <a:solidFill>
                <a:srgbClr val="000000"/>
              </a:solidFill>
            </a:endParaRPr>
          </a:p>
        </p:txBody>
      </p:sp>
      <p:sp>
        <p:nvSpPr>
          <p:cNvPr id="37893" name="Rectangle 5"/>
          <p:cNvSpPr>
            <a:spLocks noGrp="1" noChangeArrowheads="1"/>
          </p:cNvSpPr>
          <p:nvPr>
            <p:ph type="sldNum" sz="quarter" idx="4"/>
          </p:nvPr>
        </p:nvSpPr>
        <p:spPr>
          <a:xfrm>
            <a:off x="8077200" y="6553200"/>
            <a:ext cx="914400" cy="228600"/>
          </a:xfrm>
        </p:spPr>
        <p:txBody>
          <a:bodyPr/>
          <a:lstStyle>
            <a:lvl1pPr>
              <a:defRPr/>
            </a:lvl1pPr>
          </a:lstStyle>
          <a:p>
            <a:r>
              <a:rPr lang="en-US" altLang="zh-TW">
                <a:solidFill>
                  <a:srgbClr val="000000"/>
                </a:solidFill>
              </a:rPr>
              <a:t>Page </a:t>
            </a:r>
            <a:fld id="{26D31A48-815F-4422-8110-7E835ECBD9FE}" type="slidenum">
              <a:rPr lang="en-US" altLang="zh-TW">
                <a:solidFill>
                  <a:srgbClr val="000000"/>
                </a:solidFill>
              </a:rPr>
              <a:pPr/>
              <a:t>‹#›</a:t>
            </a:fld>
            <a:endParaRPr lang="en-US" altLang="zh-TW">
              <a:solidFill>
                <a:srgbClr val="000000"/>
              </a:solidFill>
            </a:endParaRPr>
          </a:p>
        </p:txBody>
      </p:sp>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pic>
        <p:nvPicPr>
          <p:cNvPr id="37899"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91199"/>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dirty="0" smtClean="0">
                <a:solidFill>
                  <a:srgbClr val="000000"/>
                </a:solidFill>
              </a:rPr>
              <a:t>Page </a:t>
            </a:r>
            <a:fld id="{E8007264-EAB3-4E53-8D88-C175708AA4AD}" type="slidenum">
              <a:rPr lang="en-US" altLang="zh-TW" smtClean="0">
                <a:solidFill>
                  <a:srgbClr val="000000"/>
                </a:solidFill>
              </a:rPr>
              <a:pPr/>
              <a:t>‹#›</a:t>
            </a:fld>
            <a:endParaRPr lang="en-US" altLang="zh-TW" dirty="0">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736388456"/>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E13816C0-9F51-4A67-9321-43B61093AA02}"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6078460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12614595-16EA-4176-ADBB-423F85455E09}"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218374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r>
              <a:rPr lang="en-US" altLang="zh-TW">
                <a:solidFill>
                  <a:srgbClr val="000000"/>
                </a:solidFill>
              </a:rPr>
              <a:t>1: </a:t>
            </a:r>
            <a:fld id="{DD1259EE-DF63-4E96-B661-C985CC8A1C84}" type="slidenum">
              <a:rPr lang="en-US" altLang="zh-TW">
                <a:solidFill>
                  <a:srgbClr val="000000"/>
                </a:solidFill>
              </a:rPr>
              <a:pPr/>
              <a:t>‹#›</a:t>
            </a:fld>
            <a:endParaRPr lang="en-US" altLang="zh-TW">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483106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r>
              <a:rPr lang="en-US" altLang="zh-TW">
                <a:solidFill>
                  <a:srgbClr val="000000"/>
                </a:solidFill>
              </a:rPr>
              <a:t>1: </a:t>
            </a:r>
            <a:fld id="{7CA78424-67FA-4958-890C-425C4FB81BD5}" type="slidenum">
              <a:rPr lang="en-US" altLang="zh-TW">
                <a:solidFill>
                  <a:srgbClr val="000000"/>
                </a:solidFill>
              </a:rPr>
              <a:pPr/>
              <a:t>‹#›</a:t>
            </a:fld>
            <a:endParaRPr lang="en-US" altLang="zh-TW">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950550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r>
              <a:rPr lang="en-US" altLang="zh-TW" dirty="0" smtClean="0">
                <a:solidFill>
                  <a:srgbClr val="000000"/>
                </a:solidFill>
              </a:rPr>
              <a:t>Page </a:t>
            </a:r>
            <a:fld id="{545167FD-0F14-454E-8F2B-B01C3600A385}" type="slidenum">
              <a:rPr lang="en-US" altLang="zh-TW" smtClean="0">
                <a:solidFill>
                  <a:srgbClr val="000000"/>
                </a:solidFill>
              </a:rPr>
              <a:pPr/>
              <a:t>‹#›</a:t>
            </a:fld>
            <a:endParaRPr lang="en-US" altLang="zh-TW" dirty="0">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394131173"/>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8747A4E0-6002-4F47-98E0-20B143D0D6E6}"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33830473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77B4C5E6-7559-404B-9416-1B69B3986E4E}"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0275281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68830B35-6988-4994-A55D-52ED0A6324A3}"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4042538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8B15EA47-39DE-4C1C-B4E8-9FE96CE5DDD9}"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394833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solidFill>
                <a:srgbClr val="000000"/>
              </a:solidFill>
            </a:endParaRPr>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solidFill>
                <a:srgbClr val="000000"/>
              </a:solidFill>
            </a:endParaRPr>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solidFill>
                  <a:srgbClr val="000000"/>
                </a:solidFill>
              </a:rPr>
              <a:t>Page </a:t>
            </a:r>
            <a:fld id="{385D3F47-0B5A-4364-923A-B345F606F3E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329157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C83F18D4-0D70-44DE-A8FF-A8D5002D1168}"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9462271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904D9E78-2E4E-4360-A24D-3ECC739393C9}"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32608766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BC3EEDB6-3FB3-436A-B1A9-6088B5E4AF06}" type="slidenum">
              <a:rPr lang="en-US" altLang="zh-TW">
                <a:solidFill>
                  <a:srgbClr val="000000"/>
                </a:solidFill>
              </a:rPr>
              <a:pPr>
                <a:defRPr/>
              </a:pPr>
              <a:t>‹#›</a:t>
            </a:fld>
            <a:endParaRPr lang="en-US" altLang="zh-TW">
              <a:solidFill>
                <a:srgbClr val="000000"/>
              </a:solidFill>
            </a:endParaRPr>
          </a:p>
        </p:txBody>
      </p:sp>
      <p:sp>
        <p:nvSpPr>
          <p:cNvPr id="7"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09080076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8"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EEF7C7A5-273A-4652-B55A-2B23586427B3}" type="slidenum">
              <a:rPr lang="en-US" altLang="zh-TW">
                <a:solidFill>
                  <a:srgbClr val="000000"/>
                </a:solidFill>
              </a:rPr>
              <a:pPr>
                <a:defRPr/>
              </a:pPr>
              <a:t>‹#›</a:t>
            </a:fld>
            <a:endParaRPr lang="en-US" altLang="zh-TW">
              <a:solidFill>
                <a:srgbClr val="000000"/>
              </a:solidFill>
            </a:endParaRPr>
          </a:p>
        </p:txBody>
      </p:sp>
      <p:sp>
        <p:nvSpPr>
          <p:cNvPr id="9"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94177524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ED7074CE-C30A-4906-A13E-F3E63223B4E1}" type="slidenum">
              <a:rPr lang="en-US" altLang="zh-TW">
                <a:solidFill>
                  <a:srgbClr val="000000"/>
                </a:solidFill>
              </a:rPr>
              <a:pPr>
                <a:defRPr/>
              </a:pPr>
              <a:t>‹#›</a:t>
            </a:fld>
            <a:endParaRPr lang="en-US" altLang="zh-TW">
              <a:solidFill>
                <a:srgbClr val="000000"/>
              </a:solidFill>
            </a:endParaRPr>
          </a:p>
        </p:txBody>
      </p:sp>
      <p:sp>
        <p:nvSpPr>
          <p:cNvPr id="5"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112598174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solidFill>
                <a:srgbClr val="000000"/>
              </a:solidFill>
            </a:endParaRPr>
          </a:p>
        </p:txBody>
      </p:sp>
      <p:sp>
        <p:nvSpPr>
          <p:cNvPr id="3"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34956E49-9B35-407E-B5F2-C84A7F7C3F93}" type="slidenum">
              <a:rPr lang="en-US" altLang="zh-TW">
                <a:solidFill>
                  <a:srgbClr val="000000"/>
                </a:solidFill>
              </a:rPr>
              <a:pPr>
                <a:defRPr/>
              </a:pPr>
              <a:t>‹#›</a:t>
            </a:fld>
            <a:endParaRPr lang="en-US" altLang="zh-TW">
              <a:solidFill>
                <a:srgbClr val="000000"/>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4241299863"/>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8FD62D02-0666-40DA-9CF6-C4933C18B9A9}" type="slidenum">
              <a:rPr lang="en-US" altLang="zh-TW">
                <a:solidFill>
                  <a:srgbClr val="000000"/>
                </a:solidFill>
              </a:rPr>
              <a:pPr>
                <a:defRPr/>
              </a:pPr>
              <a:t>‹#›</a:t>
            </a:fld>
            <a:endParaRPr lang="en-US" altLang="zh-TW">
              <a:solidFill>
                <a:srgbClr val="000000"/>
              </a:solidFill>
            </a:endParaRPr>
          </a:p>
        </p:txBody>
      </p:sp>
      <p:sp>
        <p:nvSpPr>
          <p:cNvPr id="7"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38390531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88825FA4-98C3-401D-9345-FB40A3C16C3D}" type="slidenum">
              <a:rPr lang="en-US" altLang="zh-TW">
                <a:solidFill>
                  <a:srgbClr val="000000"/>
                </a:solidFill>
              </a:rPr>
              <a:pPr>
                <a:defRPr/>
              </a:pPr>
              <a:t>‹#›</a:t>
            </a:fld>
            <a:endParaRPr lang="en-US" altLang="zh-TW">
              <a:solidFill>
                <a:srgbClr val="000000"/>
              </a:solidFill>
            </a:endParaRPr>
          </a:p>
        </p:txBody>
      </p:sp>
      <p:sp>
        <p:nvSpPr>
          <p:cNvPr id="7"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39769190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24721CE0-63AF-4C02-95A8-871705C53786}"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403837178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sldNum" sz="quarter" idx="11"/>
          </p:nvPr>
        </p:nvSpPr>
        <p:spPr/>
        <p:txBody>
          <a:bodyPr/>
          <a:lstStyle>
            <a:lvl1pPr>
              <a:defRPr/>
            </a:lvl1pPr>
          </a:lstStyle>
          <a:p>
            <a:pPr>
              <a:defRPr/>
            </a:pPr>
            <a:r>
              <a:rPr lang="en-US" altLang="zh-TW">
                <a:solidFill>
                  <a:srgbClr val="000000"/>
                </a:solidFill>
              </a:rPr>
              <a:t>Page </a:t>
            </a:r>
            <a:fld id="{AD56B315-336F-4E70-AE53-D2121C3C0DA6}" type="slidenum">
              <a:rPr lang="en-US" altLang="zh-TW">
                <a:solidFill>
                  <a:srgbClr val="000000"/>
                </a:solidFill>
              </a:rPr>
              <a:pPr>
                <a:defRPr/>
              </a:pPr>
              <a:t>‹#›</a:t>
            </a:fld>
            <a:endParaRPr lang="en-US" altLang="zh-TW">
              <a:solidFill>
                <a:srgbClr val="000000"/>
              </a:solidFill>
            </a:endParaRPr>
          </a:p>
        </p:txBody>
      </p:sp>
      <p:sp>
        <p:nvSpPr>
          <p:cNvPr id="6" name="Rectangle 8"/>
          <p:cNvSpPr>
            <a:spLocks noGrp="1" noChangeArrowheads="1"/>
          </p:cNvSpPr>
          <p:nvPr>
            <p:ph type="dt" sz="half" idx="12"/>
          </p:nvPr>
        </p:nvSpPr>
        <p:spPr/>
        <p:txBody>
          <a:bodyPr/>
          <a:lstStyle>
            <a:lvl1pPr>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5512969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r>
              <a:rPr lang="en-US" altLang="zh-TW">
                <a:solidFill>
                  <a:srgbClr val="000000"/>
                </a:solidFill>
                <a:latin typeface="Arial" charset="0"/>
              </a:rPr>
              <a:t>1: </a:t>
            </a:r>
            <a:fld id="{6916DBAC-6FDA-4415-894C-AF7EBF4D9757}" type="slidenum">
              <a:rPr lang="en-US" altLang="zh-TW">
                <a:solidFill>
                  <a:srgbClr val="000000"/>
                </a:solidFill>
                <a:latin typeface="Arial" charset="0"/>
              </a:rPr>
              <a:pPr/>
              <a:t>‹#›</a:t>
            </a:fld>
            <a:endParaRPr lang="en-US" altLang="zh-TW">
              <a:solidFill>
                <a:srgbClr val="000000"/>
              </a:solidFill>
              <a:latin typeface="Arial" charset="0"/>
            </a:endParaRPr>
          </a:p>
        </p:txBody>
      </p:sp>
      <p:sp>
        <p:nvSpPr>
          <p:cNvPr id="3686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686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687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427599977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med"/>
  <p:timing>
    <p:tnLst>
      <p:par>
        <p:cTn id="1" dur="indefinite" restart="never" nodeType="tmRoot"/>
      </p:par>
    </p:tnLst>
  </p:timing>
  <p:hf hdr="0" ftr="0" dt="0"/>
  <p:txStyles>
    <p:titleStyle>
      <a:lvl1pPr algn="l" rtl="0" fontAlgn="base">
        <a:spcBef>
          <a:spcPct val="0"/>
        </a:spcBef>
        <a:spcAft>
          <a:spcPct val="0"/>
        </a:spcAft>
        <a:defRPr sz="2800">
          <a:solidFill>
            <a:srgbClr val="FF0000"/>
          </a:solidFill>
          <a:latin typeface="+mj-lt"/>
          <a:ea typeface="+mj-ea"/>
          <a:cs typeface="+mj-cs"/>
        </a:defRPr>
      </a:lvl1pPr>
      <a:lvl2pPr algn="l" rtl="0" fontAlgn="base">
        <a:spcBef>
          <a:spcPct val="0"/>
        </a:spcBef>
        <a:spcAft>
          <a:spcPct val="0"/>
        </a:spcAft>
        <a:defRPr sz="2800">
          <a:solidFill>
            <a:srgbClr val="FF0000"/>
          </a:solidFill>
          <a:latin typeface="Calibri" pitchFamily="34" charset="0"/>
          <a:cs typeface="Arial" charset="0"/>
        </a:defRPr>
      </a:lvl2pPr>
      <a:lvl3pPr algn="l" rtl="0" fontAlgn="base">
        <a:spcBef>
          <a:spcPct val="0"/>
        </a:spcBef>
        <a:spcAft>
          <a:spcPct val="0"/>
        </a:spcAft>
        <a:defRPr sz="2800">
          <a:solidFill>
            <a:srgbClr val="FF0000"/>
          </a:solidFill>
          <a:latin typeface="Calibri" pitchFamily="34" charset="0"/>
          <a:cs typeface="Arial" charset="0"/>
        </a:defRPr>
      </a:lvl3pPr>
      <a:lvl4pPr algn="l" rtl="0" fontAlgn="base">
        <a:spcBef>
          <a:spcPct val="0"/>
        </a:spcBef>
        <a:spcAft>
          <a:spcPct val="0"/>
        </a:spcAft>
        <a:defRPr sz="2800">
          <a:solidFill>
            <a:srgbClr val="FF0000"/>
          </a:solidFill>
          <a:latin typeface="Calibri" pitchFamily="34" charset="0"/>
          <a:cs typeface="Arial" charset="0"/>
        </a:defRPr>
      </a:lvl4pPr>
      <a:lvl5pPr algn="l" rtl="0" fontAlgn="base">
        <a:spcBef>
          <a:spcPct val="0"/>
        </a:spcBef>
        <a:spcAft>
          <a:spcPct val="0"/>
        </a:spcAft>
        <a:defRPr sz="2800">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solidFill>
                <a:srgbClr val="000000"/>
              </a:solidFill>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Page </a:t>
            </a:r>
            <a:fld id="{8CE2158A-1198-49B0-A2A2-00E3C3C7211D}" type="slidenum">
              <a:rPr lang="en-US" altLang="zh-TW">
                <a:solidFill>
                  <a:srgbClr val="000000"/>
                </a:solidFill>
              </a:rPr>
              <a:pPr>
                <a:defRPr/>
              </a:pPr>
              <a:t>‹#›</a:t>
            </a:fld>
            <a:endParaRPr lang="en-US" altLang="zh-TW">
              <a:solidFill>
                <a:srgbClr val="000000"/>
              </a:solidFill>
            </a:endParaRPr>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solidFill>
                <a:srgbClr val="000000"/>
              </a:solidFill>
            </a:endParaRPr>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754627402"/>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410200"/>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June 2013</a:t>
            </a:r>
            <a:endParaRPr lang="en-US" sz="1600" b="1" dirty="0"/>
          </a:p>
          <a:p>
            <a:pPr algn="ctr" eaLnBrk="1" hangingPunct="1">
              <a:spcBef>
                <a:spcPct val="50000"/>
              </a:spcBef>
            </a:pPr>
            <a:r>
              <a:rPr lang="en-US" sz="1600" b="1" dirty="0" smtClean="0"/>
              <a:t>SLG Workshop, ICML, Atlanta GA</a:t>
            </a:r>
            <a:endParaRPr lang="en-US" dirty="0"/>
          </a:p>
        </p:txBody>
      </p:sp>
      <p:sp>
        <p:nvSpPr>
          <p:cNvPr id="50180" name="Rectangle 2"/>
          <p:cNvSpPr>
            <a:spLocks noGrp="1" noChangeArrowheads="1"/>
          </p:cNvSpPr>
          <p:nvPr>
            <p:ph type="ctrTitle"/>
          </p:nvPr>
        </p:nvSpPr>
        <p:spPr/>
        <p:txBody>
          <a:bodyPr/>
          <a:lstStyle/>
          <a:p>
            <a:r>
              <a:rPr lang="en-US" sz="3200" dirty="0" smtClean="0">
                <a:solidFill>
                  <a:schemeClr val="tx1"/>
                </a:solidFill>
              </a:rPr>
              <a:t>Decomposing Structured Prediction </a:t>
            </a:r>
            <a:r>
              <a:rPr lang="en-US" sz="2800" dirty="0" smtClean="0">
                <a:solidFill>
                  <a:schemeClr val="tx1"/>
                </a:solidFill>
              </a:rPr>
              <a:t>via</a:t>
            </a:r>
            <a:br>
              <a:rPr lang="en-US" sz="2800" dirty="0" smtClean="0">
                <a:solidFill>
                  <a:schemeClr val="tx1"/>
                </a:solidFill>
              </a:rPr>
            </a:br>
            <a:r>
              <a:rPr lang="en-US" sz="3200" dirty="0" smtClean="0">
                <a:solidFill>
                  <a:schemeClr val="tx1"/>
                </a:solidFill>
              </a:rPr>
              <a:t>Constrained </a:t>
            </a:r>
            <a:r>
              <a:rPr lang="en-US" sz="3200" dirty="0">
                <a:solidFill>
                  <a:schemeClr val="tx1"/>
                </a:solidFill>
              </a:rPr>
              <a:t>Conditional </a:t>
            </a:r>
            <a:r>
              <a:rPr lang="en-US" sz="3200" dirty="0" smtClean="0">
                <a:solidFill>
                  <a:schemeClr val="tx1"/>
                </a:solidFill>
              </a:rPr>
              <a:t>Models</a:t>
            </a:r>
            <a:br>
              <a:rPr lang="en-US" sz="3200" dirty="0" smtClean="0">
                <a:solidFill>
                  <a:schemeClr val="tx1"/>
                </a:solidFill>
              </a:rPr>
            </a:br>
            <a:r>
              <a:rPr lang="en-US" sz="2800" b="1" dirty="0">
                <a:solidFill>
                  <a:schemeClr val="tx1"/>
                </a:solidFill>
              </a:rPr>
              <a:t/>
            </a:r>
            <a:br>
              <a:rPr lang="en-US" sz="2800" b="1" dirty="0">
                <a:solidFill>
                  <a:schemeClr val="tx1"/>
                </a:solidFill>
              </a:rPr>
            </a:br>
            <a:endParaRPr lang="en-US" sz="3200" b="1" dirty="0" smtClean="0">
              <a:solidFill>
                <a:schemeClr val="tx1"/>
              </a:solidFill>
            </a:endParaRPr>
          </a:p>
        </p:txBody>
      </p:sp>
      <p:sp>
        <p:nvSpPr>
          <p:cNvPr id="50181" name="Rectangle 3"/>
          <p:cNvSpPr>
            <a:spLocks noGrp="1" noChangeArrowheads="1"/>
          </p:cNvSpPr>
          <p:nvPr>
            <p:ph type="subTitle" idx="1"/>
          </p:nvPr>
        </p:nvSpPr>
        <p:spPr>
          <a:xfrm>
            <a:off x="457200" y="3429000"/>
            <a:ext cx="8153400" cy="17526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000" dirty="0" smtClean="0"/>
          </a:p>
        </p:txBody>
      </p:sp>
      <p:sp>
        <p:nvSpPr>
          <p:cNvPr id="4" name="Slide Number Placeholder 3"/>
          <p:cNvSpPr>
            <a:spLocks noGrp="1"/>
          </p:cNvSpPr>
          <p:nvPr>
            <p:ph type="sldNum" sz="quarter" idx="12"/>
          </p:nvPr>
        </p:nvSpPr>
        <p:spPr/>
        <p:txBody>
          <a:bodyPr/>
          <a:lstStyle/>
          <a:p>
            <a:pPr>
              <a:defRPr/>
            </a:pPr>
            <a:r>
              <a:rPr lang="en-US" altLang="zh-TW" dirty="0" smtClean="0"/>
              <a:t>Page </a:t>
            </a:r>
            <a:fld id="{385D3F47-0B5A-4364-923A-B345F606F3E4}" type="slidenum">
              <a:rPr lang="en-US" altLang="zh-TW" smtClean="0"/>
              <a:pPr>
                <a:defRPr/>
              </a:pPr>
              <a:t>1</a:t>
            </a:fld>
            <a:endParaRPr lang="en-US" altLang="zh-TW" dirty="0"/>
          </a:p>
        </p:txBody>
      </p:sp>
      <p:sp>
        <p:nvSpPr>
          <p:cNvPr id="2054" name="Text Box 6"/>
          <p:cNvSpPr txBox="1">
            <a:spLocks noChangeArrowheads="1"/>
          </p:cNvSpPr>
          <p:nvPr/>
        </p:nvSpPr>
        <p:spPr bwMode="auto">
          <a:xfrm>
            <a:off x="457200" y="5148263"/>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a:solidFill>
                  <a:srgbClr val="0000FF"/>
                </a:solidFill>
                <a:ea typeface="Arial Unicode MS" pitchFamily="34" charset="-128"/>
                <a:cs typeface="Arial Unicode MS" pitchFamily="34" charset="-128"/>
              </a:rPr>
              <a:t>Ming-Wei 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Lev Ratinov, Rajhans Samdani, Vivek  </a:t>
            </a:r>
            <a:r>
              <a:rPr lang="en-US" sz="1600" b="1" dirty="0">
                <a:solidFill>
                  <a:srgbClr val="0000FF"/>
                </a:solidFill>
              </a:rPr>
              <a:t>Srikumar, </a:t>
            </a:r>
            <a:endParaRPr lang="en-US" sz="1600" b="1" dirty="0" smtClean="0">
              <a:solidFill>
                <a:srgbClr val="0000FF"/>
              </a:solidFill>
            </a:endParaRP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Many </a:t>
            </a:r>
            <a:r>
              <a:rPr lang="en-US" sz="1600" b="1" dirty="0">
                <a:solidFill>
                  <a:srgbClr val="0000FF"/>
                </a:solidFill>
              </a:rPr>
              <a:t>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p:txBody>
          <a:bodyPr>
            <a:normAutofit fontScale="92500" lnSpcReduction="20000"/>
          </a:bodyPr>
          <a:lstStyle/>
          <a:p>
            <a:r>
              <a:rPr lang="en-US" dirty="0"/>
              <a:t>Learning: </a:t>
            </a:r>
            <a:r>
              <a:rPr lang="en-US" dirty="0">
                <a:solidFill>
                  <a:srgbClr val="0033CC"/>
                </a:solidFill>
              </a:rPr>
              <a:t>given</a:t>
            </a:r>
            <a:r>
              <a:rPr lang="en-US" dirty="0">
                <a:solidFill>
                  <a:srgbClr val="000000"/>
                </a:solidFill>
              </a:rPr>
              <a:t> a set of structured examples </a:t>
            </a:r>
            <a:r>
              <a:rPr lang="en-US" dirty="0">
                <a:solidFill>
                  <a:srgbClr val="0033CC"/>
                </a:solidFill>
              </a:rPr>
              <a:t>{(</a:t>
            </a:r>
            <a:r>
              <a:rPr lang="en-US" dirty="0" err="1">
                <a:solidFill>
                  <a:srgbClr val="0033CC"/>
                </a:solidFill>
              </a:rPr>
              <a:t>x,y</a:t>
            </a:r>
            <a:r>
              <a:rPr lang="en-US" dirty="0">
                <a:solidFill>
                  <a:srgbClr val="0033CC"/>
                </a:solidFill>
              </a:rPr>
              <a:t>)} </a:t>
            </a:r>
            <a:endParaRPr lang="en-US" dirty="0" smtClean="0">
              <a:solidFill>
                <a:srgbClr val="0033CC"/>
              </a:solidFill>
            </a:endParaRPr>
          </a:p>
          <a:p>
            <a:pPr marL="0" indent="0">
              <a:buNone/>
            </a:pPr>
            <a:r>
              <a:rPr lang="en-US" dirty="0">
                <a:solidFill>
                  <a:srgbClr val="0033CC"/>
                </a:solidFill>
              </a:rPr>
              <a:t> </a:t>
            </a:r>
            <a:r>
              <a:rPr lang="en-US" dirty="0" smtClean="0">
                <a:solidFill>
                  <a:srgbClr val="0033CC"/>
                </a:solidFill>
              </a:rPr>
              <a:t>                      find</a:t>
            </a:r>
            <a:r>
              <a:rPr lang="en-US" dirty="0" smtClean="0">
                <a:solidFill>
                  <a:srgbClr val="000000"/>
                </a:solidFill>
              </a:rPr>
              <a:t> </a:t>
            </a:r>
            <a:r>
              <a:rPr lang="en-US" dirty="0">
                <a:solidFill>
                  <a:srgbClr val="000000"/>
                </a:solidFill>
              </a:rPr>
              <a:t>a scoring function </a:t>
            </a:r>
            <a:r>
              <a:rPr lang="en-US" dirty="0">
                <a:solidFill>
                  <a:srgbClr val="0033CC"/>
                </a:solidFill>
              </a:rPr>
              <a:t>w</a:t>
            </a:r>
            <a:r>
              <a:rPr lang="en-US" dirty="0">
                <a:solidFill>
                  <a:srgbClr val="000000"/>
                </a:solidFill>
              </a:rPr>
              <a:t> that minimizes </a:t>
            </a:r>
            <a:r>
              <a:rPr lang="en-US" dirty="0" smtClean="0">
                <a:solidFill>
                  <a:srgbClr val="000000"/>
                </a:solidFill>
              </a:rPr>
              <a:t>empirical loss</a:t>
            </a:r>
            <a:r>
              <a:rPr lang="en-US" dirty="0">
                <a:solidFill>
                  <a:srgbClr val="000000"/>
                </a:solidFill>
              </a:rPr>
              <a:t>.</a:t>
            </a:r>
          </a:p>
          <a:p>
            <a:r>
              <a:rPr lang="en-US" dirty="0">
                <a:solidFill>
                  <a:srgbClr val="000000"/>
                </a:solidFill>
              </a:rPr>
              <a:t>Learning is thus driven by the attempt to find a weight vector </a:t>
            </a:r>
            <a:r>
              <a:rPr lang="en-US" dirty="0">
                <a:solidFill>
                  <a:srgbClr val="0033CC"/>
                </a:solidFill>
              </a:rPr>
              <a:t>w</a:t>
            </a:r>
            <a:r>
              <a:rPr lang="en-US" dirty="0">
                <a:solidFill>
                  <a:srgbClr val="000000"/>
                </a:solidFill>
              </a:rPr>
              <a:t> such </a:t>
            </a:r>
            <a:r>
              <a:rPr lang="en-US" dirty="0" smtClean="0">
                <a:solidFill>
                  <a:srgbClr val="000000"/>
                </a:solidFill>
              </a:rPr>
              <a:t>that</a:t>
            </a:r>
            <a:r>
              <a:rPr lang="en-US" dirty="0">
                <a:solidFill>
                  <a:srgbClr val="000000"/>
                </a:solidFill>
              </a:rPr>
              <a:t> </a:t>
            </a:r>
            <a:r>
              <a:rPr lang="en-US" dirty="0" smtClean="0">
                <a:solidFill>
                  <a:srgbClr val="000000"/>
                </a:solidFill>
              </a:rPr>
              <a:t>for each given annotated example </a:t>
            </a:r>
            <a:r>
              <a:rPr lang="en-US" dirty="0" smtClean="0">
                <a:solidFill>
                  <a:srgbClr val="0033CC"/>
                </a:solidFill>
              </a:rPr>
              <a:t>(</a:t>
            </a:r>
            <a:r>
              <a:rPr lang="en-US" dirty="0" smtClean="0">
                <a:solidFill>
                  <a:srgbClr val="0033CC"/>
                </a:solidFill>
                <a:latin typeface="Calibri"/>
              </a:rPr>
              <a:t>x</a:t>
            </a:r>
            <a:r>
              <a:rPr lang="en-US" baseline="-25000" dirty="0" smtClean="0">
                <a:solidFill>
                  <a:srgbClr val="0033CC"/>
                </a:solidFill>
                <a:latin typeface="Calibri"/>
              </a:rPr>
              <a:t>i</a:t>
            </a:r>
            <a:r>
              <a:rPr lang="en-US" dirty="0" smtClean="0">
                <a:solidFill>
                  <a:srgbClr val="0033CC"/>
                </a:solidFill>
              </a:rPr>
              <a:t>, </a:t>
            </a:r>
            <a:r>
              <a:rPr lang="en-US" dirty="0" err="1" smtClean="0">
                <a:solidFill>
                  <a:srgbClr val="0033CC"/>
                </a:solidFill>
                <a:latin typeface="Calibri"/>
              </a:rPr>
              <a:t>y</a:t>
            </a:r>
            <a:r>
              <a:rPr lang="en-US" baseline="-25000" dirty="0" err="1" smtClean="0">
                <a:solidFill>
                  <a:srgbClr val="0033CC"/>
                </a:solidFill>
                <a:latin typeface="Calibri"/>
              </a:rPr>
              <a:t>i</a:t>
            </a:r>
            <a:r>
              <a:rPr lang="en-US"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solidFill>
                <a:srgbClr val="0033CC"/>
              </a:solidFill>
            </a:endParaRPr>
          </a:p>
          <a:p>
            <a:r>
              <a:rPr lang="en-US" sz="2000" dirty="0" smtClean="0">
                <a:solidFill>
                  <a:srgbClr val="0033CC"/>
                </a:solidFill>
              </a:rPr>
              <a:t>We </a:t>
            </a:r>
            <a:r>
              <a:rPr lang="en-US" sz="2000" dirty="0">
                <a:solidFill>
                  <a:srgbClr val="0033CC"/>
                </a:solidFill>
              </a:rPr>
              <a:t>call </a:t>
            </a:r>
            <a:r>
              <a:rPr lang="en-US" sz="2000" dirty="0" smtClean="0">
                <a:solidFill>
                  <a:srgbClr val="0033CC"/>
                </a:solidFill>
              </a:rPr>
              <a:t>these conditions </a:t>
            </a:r>
            <a:r>
              <a:rPr lang="en-US" sz="2000" dirty="0">
                <a:solidFill>
                  <a:srgbClr val="0033CC"/>
                </a:solidFill>
              </a:rPr>
              <a:t>the </a:t>
            </a:r>
            <a:r>
              <a:rPr lang="en-US" sz="2000" dirty="0">
                <a:solidFill>
                  <a:srgbClr val="FF0000"/>
                </a:solidFill>
              </a:rPr>
              <a:t>learning </a:t>
            </a:r>
            <a:r>
              <a:rPr lang="en-US" sz="2000" dirty="0" smtClean="0">
                <a:solidFill>
                  <a:srgbClr val="FF0000"/>
                </a:solidFill>
              </a:rPr>
              <a:t>constraints.</a:t>
            </a:r>
            <a:endParaRPr lang="en-US" sz="2000" dirty="0">
              <a:solidFill>
                <a:srgbClr val="FF0000"/>
              </a:solidFill>
            </a:endParaRPr>
          </a:p>
          <a:p>
            <a:endParaRPr lang="en-US" sz="2200" dirty="0" smtClean="0"/>
          </a:p>
          <a:p>
            <a:r>
              <a:rPr lang="en-US" sz="2200" dirty="0" smtClean="0"/>
              <a:t>In most structured learning algorithms used today, the update of the weight vector </a:t>
            </a:r>
            <a:r>
              <a:rPr lang="en-US" sz="2200" dirty="0" smtClean="0">
                <a:solidFill>
                  <a:srgbClr val="FF0000"/>
                </a:solidFill>
              </a:rPr>
              <a:t>w</a:t>
            </a:r>
            <a:r>
              <a:rPr lang="en-US" sz="2200" dirty="0" smtClean="0"/>
              <a:t> is done in an </a:t>
            </a:r>
            <a:r>
              <a:rPr lang="en-US" sz="2200" dirty="0" smtClean="0">
                <a:solidFill>
                  <a:srgbClr val="FF0000"/>
                </a:solidFill>
              </a:rPr>
              <a:t>on-line fashion</a:t>
            </a:r>
            <a:endParaRPr lang="en-US" sz="2200" dirty="0" smtClean="0"/>
          </a:p>
          <a:p>
            <a:r>
              <a:rPr lang="en-US" sz="2200" dirty="0" err="1" smtClean="0"/>
              <a:t>W.l.o.g</a:t>
            </a:r>
            <a:r>
              <a:rPr lang="en-US" sz="2200" dirty="0" smtClean="0"/>
              <a:t>. (almost) we can thus write the generic structured learning algorithm as follows:</a:t>
            </a:r>
          </a:p>
          <a:p>
            <a:pPr marL="742950" lvl="2" indent="-342900">
              <a:buSzPct val="75000"/>
            </a:pPr>
            <a:r>
              <a:rPr lang="en-US" sz="1900" b="0" dirty="0" smtClean="0"/>
              <a:t>What follows is a Structured Perceptron, but with minor variations this procedure </a:t>
            </a:r>
            <a:r>
              <a:rPr lang="en-US" sz="1900" b="0" dirty="0"/>
              <a:t>applies to </a:t>
            </a:r>
            <a:r>
              <a:rPr lang="en-US" sz="1900" b="0" dirty="0" smtClean="0">
                <a:solidFill>
                  <a:srgbClr val="0033CC"/>
                </a:solidFill>
              </a:rPr>
              <a:t>CRFs</a:t>
            </a:r>
            <a:r>
              <a:rPr lang="en-US" sz="1900" b="0" dirty="0"/>
              <a:t> </a:t>
            </a:r>
            <a:r>
              <a:rPr lang="en-US" sz="1900" b="0" dirty="0" smtClean="0"/>
              <a:t>and </a:t>
            </a:r>
            <a:r>
              <a:rPr lang="en-US" sz="1900" b="0" dirty="0" smtClean="0">
                <a:solidFill>
                  <a:srgbClr val="0033CC"/>
                </a:solidFill>
              </a:rPr>
              <a:t>Linear </a:t>
            </a:r>
            <a:r>
              <a:rPr lang="en-US" sz="1900" b="0" dirty="0">
                <a:solidFill>
                  <a:srgbClr val="0033CC"/>
                </a:solidFill>
              </a:rPr>
              <a:t>Structured SVM</a:t>
            </a:r>
          </a:p>
          <a:p>
            <a:endParaRPr lang="en-US" sz="2200" dirty="0" smtClean="0"/>
          </a:p>
          <a:p>
            <a:pPr lvl="1"/>
            <a:endParaRPr lang="en-US" sz="1800" dirty="0" smtClean="0"/>
          </a:p>
        </p:txBody>
      </p:sp>
      <p:pic>
        <p:nvPicPr>
          <p:cNvPr id="6" name="Picture 5"/>
          <p:cNvPicPr>
            <a:picLocks noChangeAspect="1"/>
          </p:cNvPicPr>
          <p:nvPr/>
        </p:nvPicPr>
        <p:blipFill>
          <a:blip r:embed="rId3"/>
          <a:stretch>
            <a:fillRect/>
          </a:stretch>
        </p:blipFill>
        <p:spPr>
          <a:xfrm>
            <a:off x="939800" y="2660969"/>
            <a:ext cx="7747000" cy="872806"/>
          </a:xfrm>
          <a:prstGeom prst="rect">
            <a:avLst/>
          </a:prstGeom>
        </p:spPr>
      </p:pic>
      <p:sp>
        <p:nvSpPr>
          <p:cNvPr id="7" name="Rectangle 6"/>
          <p:cNvSpPr/>
          <p:nvPr/>
        </p:nvSpPr>
        <p:spPr>
          <a:xfrm>
            <a:off x="7794625" y="2753043"/>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9125" y="2610168"/>
            <a:ext cx="247650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annotated structure</a:t>
            </a:r>
            <a:endParaRPr lang="en-US" sz="2000" b="1" dirty="0">
              <a:solidFill>
                <a:srgbClr val="0033CC"/>
              </a:solidFill>
            </a:endParaRPr>
          </a:p>
        </p:txBody>
      </p:sp>
      <p:sp>
        <p:nvSpPr>
          <p:cNvPr id="9" name="Rectangle 8"/>
          <p:cNvSpPr/>
          <p:nvPr/>
        </p:nvSpPr>
        <p:spPr>
          <a:xfrm>
            <a:off x="3644900" y="26101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any other structure</a:t>
            </a:r>
            <a:endParaRPr lang="en-US" sz="2000" b="1" dirty="0">
              <a:solidFill>
                <a:srgbClr val="0033CC"/>
              </a:solidFill>
            </a:endParaRPr>
          </a:p>
        </p:txBody>
      </p:sp>
      <p:sp>
        <p:nvSpPr>
          <p:cNvPr id="10" name="Rectangle 9"/>
          <p:cNvSpPr/>
          <p:nvPr/>
        </p:nvSpPr>
        <p:spPr>
          <a:xfrm>
            <a:off x="6226578" y="26101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Penalty for predicting other structure</a:t>
            </a:r>
            <a:endParaRPr lang="en-US" sz="2000" b="1" dirty="0">
              <a:solidFill>
                <a:srgbClr val="0033CC"/>
              </a:solidFill>
            </a:endParaRPr>
          </a:p>
        </p:txBody>
      </p:sp>
      <p:sp>
        <p:nvSpPr>
          <p:cNvPr id="4" name="TextBox 3"/>
          <p:cNvSpPr txBox="1"/>
          <p:nvPr/>
        </p:nvSpPr>
        <p:spPr>
          <a:xfrm>
            <a:off x="121222" y="2825632"/>
            <a:ext cx="627095" cy="523220"/>
          </a:xfrm>
          <a:prstGeom prst="rect">
            <a:avLst/>
          </a:prstGeom>
          <a:noFill/>
        </p:spPr>
        <p:txBody>
          <a:bodyPr wrap="none" rtlCol="0">
            <a:spAutoFit/>
          </a:bodyPr>
          <a:lstStyle/>
          <a:p>
            <a:r>
              <a:rPr lang="en-US" sz="2800" dirty="0" smtClean="0">
                <a:latin typeface="cmsy10"/>
              </a:rPr>
              <a:t>8</a:t>
            </a:r>
            <a:r>
              <a:rPr lang="en-US" sz="2800" dirty="0" smtClean="0">
                <a:latin typeface="+mn-lt"/>
              </a:rPr>
              <a:t> y</a:t>
            </a:r>
            <a:endParaRPr lang="en-US" sz="2800" dirty="0">
              <a:latin typeface="+mn-lt"/>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10</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76502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6781800" y="152400"/>
            <a:ext cx="2286000" cy="1828800"/>
          </a:xfrm>
          <a:prstGeom prst="wedgeRectCallout">
            <a:avLst>
              <a:gd name="adj1" fmla="val -113339"/>
              <a:gd name="adj2" fmla="val 769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entury Gothic"/>
              </a:rPr>
              <a:t>In the structured case, the prediction (inference) step is often </a:t>
            </a:r>
            <a:r>
              <a:rPr lang="en-US" sz="2000" dirty="0" smtClean="0">
                <a:solidFill>
                  <a:srgbClr val="FF0000"/>
                </a:solidFill>
                <a:cs typeface="Century Gothic"/>
              </a:rPr>
              <a:t>intractable </a:t>
            </a:r>
            <a:r>
              <a:rPr lang="en-US" sz="2000" dirty="0" smtClean="0">
                <a:solidFill>
                  <a:schemeClr val="tx1"/>
                </a:solidFill>
                <a:cs typeface="Century Gothic"/>
              </a:rPr>
              <a:t>and needs to be done </a:t>
            </a:r>
            <a:r>
              <a:rPr lang="en-US" sz="2000" dirty="0" smtClean="0">
                <a:solidFill>
                  <a:srgbClr val="FF0000"/>
                </a:solidFill>
                <a:cs typeface="Century Gothic"/>
              </a:rPr>
              <a:t>many times</a:t>
            </a:r>
            <a:endParaRPr lang="en-US" sz="2000" dirty="0">
              <a:solidFill>
                <a:srgbClr val="FF0000"/>
              </a:solidFill>
              <a:cs typeface="Century Gothic"/>
            </a:endParaRPr>
          </a:p>
        </p:txBody>
      </p:sp>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  Do: </a:t>
            </a:r>
            <a:r>
              <a:rPr lang="en-US" sz="2000" dirty="0" smtClean="0"/>
              <a:t>(with the current weight vector </a:t>
            </a:r>
            <a:r>
              <a:rPr lang="en-US" sz="2000" dirty="0" smtClean="0">
                <a:solidFill>
                  <a:srgbClr val="0033CC"/>
                </a:solidFill>
              </a:rPr>
              <a:t>w</a:t>
            </a:r>
            <a:r>
              <a:rPr lang="en-US" sz="2000" dirty="0" smtClean="0"/>
              <a:t>)</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smtClean="0">
                <a:latin typeface="Calibri"/>
              </a:rPr>
              <a:t>y</a:t>
            </a:r>
            <a:r>
              <a:rPr lang="en-US" sz="2400" baseline="-25000" dirty="0" err="1" smtClean="0">
                <a:latin typeface="Calibri"/>
              </a:rPr>
              <a:t>i</a:t>
            </a:r>
            <a:r>
              <a:rPr lang="en-US" sz="2400" dirty="0" smtClean="0"/>
              <a:t>’ </a:t>
            </a:r>
            <a:r>
              <a:rPr lang="en-US" sz="2400" dirty="0"/>
              <a:t>=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30000" dirty="0" err="1"/>
              <a:t>T</a:t>
            </a:r>
            <a:r>
              <a:rPr lang="en-US" sz="2400" dirty="0"/>
              <a:t> </a:t>
            </a:r>
            <a:r>
              <a:rPr lang="en-US" sz="2400" dirty="0">
                <a:latin typeface="cmmi10"/>
              </a:rPr>
              <a:t>Á</a:t>
            </a:r>
            <a:r>
              <a:rPr lang="en-US" sz="2400" dirty="0"/>
              <a:t> </a:t>
            </a:r>
            <a:r>
              <a:rPr lang="en-US" sz="2400" dirty="0" smtClean="0"/>
              <a:t>( </a:t>
            </a:r>
            <a:r>
              <a:rPr lang="en-US" sz="2400" dirty="0" smtClean="0">
                <a:latin typeface="Calibri"/>
              </a:rPr>
              <a:t>x</a:t>
            </a:r>
            <a:r>
              <a:rPr lang="en-US" sz="2400" baseline="-25000" dirty="0" smtClean="0">
                <a:latin typeface="Calibri"/>
              </a:rPr>
              <a:t>i</a:t>
            </a:r>
            <a:r>
              <a:rPr lang="en-US" sz="2400" dirty="0" smtClean="0"/>
              <a:t> ,y)</a:t>
            </a:r>
          </a:p>
          <a:p>
            <a:pPr lvl="1"/>
            <a:r>
              <a:rPr lang="en-US" b="1" dirty="0" smtClean="0">
                <a:solidFill>
                  <a:srgbClr val="FF0000"/>
                </a:solidFill>
              </a:rPr>
              <a:t>Check </a:t>
            </a:r>
            <a:r>
              <a:rPr lang="en-US" dirty="0" smtClean="0">
                <a:solidFill>
                  <a:srgbClr val="FF0000"/>
                </a:solidFill>
              </a:rPr>
              <a:t>the learning constraints</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EndFor</a:t>
            </a:r>
            <a:endParaRPr lang="en-US" dirty="0" smtClean="0">
              <a:solidFill>
                <a:srgbClr val="0033CC"/>
              </a:solidFill>
            </a:endParaRPr>
          </a:p>
        </p:txBody>
      </p:sp>
      <p:sp>
        <p:nvSpPr>
          <p:cNvPr id="13" name="Right Arrow 12"/>
          <p:cNvSpPr/>
          <p:nvPr/>
        </p:nvSpPr>
        <p:spPr>
          <a:xfrm>
            <a:off x="225970" y="2088932"/>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25970" y="28956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25970" y="39624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11</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67423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 </a:t>
            </a:r>
            <a:r>
              <a:rPr lang="en-US" sz="2000" dirty="0" smtClean="0">
                <a:solidFill>
                  <a:schemeClr val="tx1"/>
                </a:solidFill>
                <a:cs typeface="Century Gothic"/>
              </a:rPr>
              <a:t>decompose the scoring function to EASY and HARD parts</a:t>
            </a:r>
            <a:endParaRPr lang="en-US" sz="2000" dirty="0">
              <a:solidFill>
                <a:schemeClr val="tx1"/>
              </a:solidFill>
              <a:cs typeface="Century Gothic"/>
            </a:endParaRPr>
          </a:p>
        </p:txBody>
      </p:sp>
      <p:sp>
        <p:nvSpPr>
          <p:cNvPr id="7" name="Rectangular Callout 6"/>
          <p:cNvSpPr/>
          <p:nvPr/>
        </p:nvSpPr>
        <p:spPr>
          <a:xfrm>
            <a:off x="685800" y="5029200"/>
            <a:ext cx="8229600" cy="1066800"/>
          </a:xfrm>
          <a:prstGeom prst="wedgeRectCallout">
            <a:avLst>
              <a:gd name="adj1" fmla="val -11960"/>
              <a:gd name="adj2" fmla="val -5008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EASY: </a:t>
            </a:r>
            <a:r>
              <a:rPr lang="en-US" sz="2000" dirty="0" smtClean="0">
                <a:solidFill>
                  <a:schemeClr val="tx1"/>
                </a:solidFill>
                <a:cs typeface="Century Gothic"/>
              </a:rPr>
              <a:t>could be feature functions that correspond to an </a:t>
            </a:r>
            <a:r>
              <a:rPr lang="en-US" sz="2000" dirty="0" smtClean="0">
                <a:solidFill>
                  <a:srgbClr val="0033CC"/>
                </a:solidFill>
                <a:cs typeface="Century Gothic"/>
              </a:rPr>
              <a:t>HMM</a:t>
            </a:r>
            <a:r>
              <a:rPr lang="en-US" sz="2000" dirty="0" smtClean="0">
                <a:solidFill>
                  <a:schemeClr val="tx1"/>
                </a:solidFill>
                <a:cs typeface="Century Gothic"/>
              </a:rPr>
              <a:t>, a </a:t>
            </a:r>
            <a:r>
              <a:rPr lang="en-US" sz="2000" dirty="0" smtClean="0">
                <a:solidFill>
                  <a:srgbClr val="0033CC"/>
                </a:solidFill>
                <a:cs typeface="Century Gothic"/>
              </a:rPr>
              <a:t>linear CRF</a:t>
            </a:r>
            <a:r>
              <a:rPr lang="en-US" sz="2000" dirty="0" smtClean="0">
                <a:solidFill>
                  <a:schemeClr val="tx1"/>
                </a:solidFill>
                <a:cs typeface="Century Gothic"/>
              </a:rPr>
              <a:t>,   or a bank of classifiers (</a:t>
            </a:r>
            <a:r>
              <a:rPr lang="en-US" sz="2000" dirty="0" smtClean="0">
                <a:solidFill>
                  <a:srgbClr val="FF0000"/>
                </a:solidFill>
                <a:cs typeface="Century Gothic"/>
              </a:rPr>
              <a:t>omitting dependence on y at learning time)</a:t>
            </a:r>
            <a:r>
              <a:rPr lang="en-US" sz="2000" dirty="0" smtClean="0">
                <a:solidFill>
                  <a:schemeClr val="tx1"/>
                </a:solidFill>
                <a:cs typeface="Century Gothic"/>
              </a:rPr>
              <a:t>.</a:t>
            </a:r>
          </a:p>
          <a:p>
            <a:r>
              <a:rPr lang="en-US" sz="2000" dirty="0" smtClean="0">
                <a:solidFill>
                  <a:srgbClr val="0033CC"/>
                </a:solidFill>
                <a:cs typeface="Century Gothic"/>
              </a:rPr>
              <a:t>May not be enough if the HARD part is still part of each inference step.</a:t>
            </a:r>
            <a:endParaRPr lang="en-US" sz="2000" dirty="0">
              <a:solidFill>
                <a:srgbClr val="0033CC"/>
              </a:solidFill>
              <a:cs typeface="Century Gothic"/>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12</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43294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II: </a:t>
            </a:r>
            <a:r>
              <a:rPr lang="en-US" sz="2000" dirty="0" smtClean="0">
                <a:solidFill>
                  <a:schemeClr val="tx1"/>
                </a:solidFill>
                <a:cs typeface="Century Gothic"/>
              </a:rPr>
              <a:t>Disregard some of the dependencies: </a:t>
            </a:r>
            <a:r>
              <a:rPr lang="en-US" sz="2000" b="1" dirty="0" smtClean="0">
                <a:solidFill>
                  <a:srgbClr val="FF0000"/>
                </a:solidFill>
                <a:cs typeface="Century Gothic"/>
              </a:rPr>
              <a:t>assume a simple model.</a:t>
            </a:r>
            <a:endParaRPr lang="en-US" sz="2000" b="1" dirty="0">
              <a:solidFill>
                <a:srgbClr val="FF0000"/>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13</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40507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smtClean="0">
              <a:solidFill>
                <a:srgbClr val="0033CC"/>
              </a:solidFill>
            </a:endParaRPr>
          </a:p>
          <a:p>
            <a:pPr marL="342900" lvl="2" indent="-342900">
              <a:buSzPct val="75000"/>
            </a:pPr>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p>
          <a:p>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1524000" y="5791200"/>
            <a:ext cx="5943600" cy="647700"/>
          </a:xfrm>
          <a:prstGeom prst="wedgeRectCallout">
            <a:avLst>
              <a:gd name="adj1" fmla="val -7246"/>
              <a:gd name="adj2" fmla="val -4984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cs typeface="Century Gothic"/>
              </a:rPr>
              <a:t>This is the most commonly used solution in NLP today</a:t>
            </a:r>
            <a:endParaRPr lang="en-US" sz="2000" b="1" dirty="0">
              <a:solidFill>
                <a:schemeClr val="tx1"/>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505200" y="952500"/>
            <a:ext cx="5486400" cy="952500"/>
          </a:xfrm>
          <a:prstGeom prst="wedgeRectCallout">
            <a:avLst>
              <a:gd name="adj1" fmla="val -8108"/>
              <a:gd name="adj2" fmla="val -4819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III: </a:t>
            </a:r>
            <a:r>
              <a:rPr lang="en-US" sz="2000" dirty="0" smtClean="0">
                <a:solidFill>
                  <a:schemeClr val="tx1"/>
                </a:solidFill>
                <a:cs typeface="Century Gothic"/>
              </a:rPr>
              <a:t>Disregard some of the dependencies </a:t>
            </a:r>
            <a:r>
              <a:rPr lang="en-US" sz="2000" dirty="0" smtClean="0">
                <a:solidFill>
                  <a:srgbClr val="0033CC"/>
                </a:solidFill>
                <a:cs typeface="Century Gothic"/>
              </a:rPr>
              <a:t>during learning</a:t>
            </a:r>
            <a:r>
              <a:rPr lang="en-US" sz="2000" dirty="0" smtClean="0">
                <a:solidFill>
                  <a:schemeClr val="tx1"/>
                </a:solidFill>
                <a:cs typeface="Century Gothic"/>
              </a:rPr>
              <a:t>; take into account at </a:t>
            </a:r>
            <a:r>
              <a:rPr lang="en-US" sz="2000" dirty="0" smtClean="0">
                <a:solidFill>
                  <a:srgbClr val="0033CC"/>
                </a:solidFill>
                <a:cs typeface="Century Gothic"/>
              </a:rPr>
              <a:t>decision time</a:t>
            </a:r>
            <a:endParaRPr lang="en-US" sz="2000" dirty="0">
              <a:solidFill>
                <a:srgbClr val="0033CC"/>
              </a:solidFill>
              <a:cs typeface="Century Gothic"/>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14</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39916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0" presetClass="path" presetSubtype="0" accel="50000" decel="50000" fill="hold" nodeType="withEffect">
                                  <p:stCondLst>
                                    <p:cond delay="0"/>
                                  </p:stCondLst>
                                  <p:childTnLst>
                                    <p:animMotion origin="layout" path="M 0.16841 -0.35139 C 0.17136 -0.33935 0.17413 -0.32755 0.17639 -0.31528 C 0.17518 -0.24676 0.17761 -0.22732 0.16841 -0.1757 C 0.16615 -0.16296 0.15938 -0.14769 0.15452 -0.13658 C 0.15157 -0.12986 0.14462 -0.11713 0.14462 -0.1169 C 0.13889 -0.09283 0.12466 -0.07662 0.11094 -0.06134 C 0.10712 -0.05741 0.10313 -0.05394 0.09913 -0.05046 C 0.09549 -0.04699 0.08716 -0.04468 0.08716 -0.04445 C 0.07413 -0.03125 0.06077 -0.02755 0.04549 -0.02222 C 0.03716 -0.01435 0.02882 -0.0125 0.01962 -0.00857 C 0.01407 -0.00602 0.00625 1.11111E-6 -2.5E-6 1.11111E-6 " pathEditMode="relative" rAng="0" ptsTypes="ffffffffffA">
                                      <p:cBhvr>
                                        <p:cTn id="9" dur="2000" fill="hold"/>
                                        <p:tgtEl>
                                          <p:spTgt spid="3">
                                            <p:txEl>
                                              <p:pRg st="10" end="10"/>
                                            </p:txEl>
                                          </p:spTgt>
                                        </p:tgtEl>
                                        <p:attrNameLst>
                                          <p:attrName>ppt_x</p:attrName>
                                          <p:attrName>ppt_y</p:attrName>
                                        </p:attrNameLst>
                                      </p:cBhvr>
                                      <p:rCtr x="-7969" y="17569"/>
                                    </p:animMotion>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241800"/>
            <a:ext cx="42672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Cannot have both A states and B states in an output sequence. </a:t>
            </a:r>
            <a:endParaRPr lang="en-US" sz="2000" baseline="-25000">
              <a:solidFill>
                <a:srgbClr val="0033CC"/>
              </a:solidFill>
              <a:latin typeface="Calibri" pitchFamily="34" charset="0"/>
            </a:endParaRPr>
          </a:p>
        </p:txBody>
      </p:sp>
      <p:sp>
        <p:nvSpPr>
          <p:cNvPr id="2" name="TextBox 3"/>
          <p:cNvSpPr txBox="1">
            <a:spLocks noChangeArrowheads="1"/>
          </p:cNvSpPr>
          <p:nvPr/>
        </p:nvSpPr>
        <p:spPr bwMode="auto">
          <a:xfrm>
            <a:off x="4572000" y="4241800"/>
            <a:ext cx="42672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endParaRPr lang="en-US" sz="2000">
              <a:solidFill>
                <a:srgbClr val="0033CC"/>
              </a:solidFill>
              <a:latin typeface="Calibri" pitchFamily="34" charset="0"/>
            </a:endParaRPr>
          </a:p>
          <a:p>
            <a:pPr eaLnBrk="1" hangingPunct="1"/>
            <a:r>
              <a:rPr lang="en-US" sz="2000">
                <a:solidFill>
                  <a:srgbClr val="0033CC"/>
                </a:solidFill>
                <a:latin typeface="Calibri" pitchFamily="34" charset="0"/>
              </a:rPr>
              <a:t>If a modifier chosen, include its head</a:t>
            </a:r>
          </a:p>
          <a:p>
            <a:pPr eaLnBrk="1" hangingPunct="1"/>
            <a:r>
              <a:rPr lang="en-US" sz="2000">
                <a:solidFill>
                  <a:srgbClr val="0033CC"/>
                </a:solidFill>
                <a:latin typeface="Calibri" pitchFamily="34" charset="0"/>
              </a:rPr>
              <a:t>If verb is chosen, include its arguments </a:t>
            </a:r>
            <a:endParaRPr lang="en-US" sz="2000" baseline="-25000">
              <a:solidFill>
                <a:srgbClr val="0033CC"/>
              </a:solidFill>
              <a:latin typeface="Calibri"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3"/>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1139825" y="1828800"/>
            <a:ext cx="6972300" cy="708025"/>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a:solidFill>
                  <a:srgbClr val="000000"/>
                </a:solidFill>
                <a:latin typeface="Calibri" pitchFamily="34" charset="0"/>
              </a:rPr>
              <a:t>CCMs can be viewed as a general interface to easily combine declarative domain knowledge with data driven statistical models</a:t>
            </a:r>
          </a:p>
        </p:txBody>
      </p:sp>
      <p:sp>
        <p:nvSpPr>
          <p:cNvPr id="4" name="TextBox 3"/>
          <p:cNvSpPr txBox="1">
            <a:spLocks noChangeArrowheads="1"/>
          </p:cNvSpPr>
          <p:nvPr/>
        </p:nvSpPr>
        <p:spPr bwMode="auto">
          <a:xfrm>
            <a:off x="228600" y="4241800"/>
            <a:ext cx="41910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241800"/>
            <a:ext cx="41910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Sentence Compression/Summarization: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Language Model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ijk</a:t>
            </a:r>
            <a:r>
              <a:rPr lang="en-US" sz="2000">
                <a:solidFill>
                  <a:srgbClr val="0033CC"/>
                </a:solidFill>
                <a:latin typeface="Calibri" pitchFamily="34" charset="0"/>
              </a:rPr>
              <a:t> x</a:t>
            </a:r>
            <a:r>
              <a:rPr lang="en-US" sz="2000" baseline="-25000">
                <a:solidFill>
                  <a:srgbClr val="0033CC"/>
                </a:solidFill>
                <a:latin typeface="Calibri" pitchFamily="34" charset="0"/>
              </a:rPr>
              <a:t>ijk</a:t>
            </a:r>
          </a:p>
        </p:txBody>
      </p:sp>
      <p:sp>
        <p:nvSpPr>
          <p:cNvPr id="7"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a:solidFill>
                  <a:srgbClr val="000000"/>
                </a:solidFill>
                <a:latin typeface="Calibri" pitchFamily="34" charset="0"/>
              </a:rPr>
              <a:t>Formulate NLP Problems as ILP problems         (inference may be done otherwise)</a:t>
            </a:r>
          </a:p>
          <a:p>
            <a:pPr lvl="2" eaLnBrk="1" hangingPunct="1"/>
            <a:r>
              <a:rPr lang="en-US">
                <a:solidFill>
                  <a:srgbClr val="000000"/>
                </a:solidFill>
                <a:latin typeface="Calibri" pitchFamily="34" charset="0"/>
              </a:rPr>
              <a:t>	1. Sequence tagging            </a:t>
            </a:r>
            <a:r>
              <a:rPr lang="en-US">
                <a:solidFill>
                  <a:srgbClr val="0033CC"/>
                </a:solidFill>
                <a:latin typeface="Calibri" pitchFamily="34" charset="0"/>
              </a:rPr>
              <a:t>(HMM/CRF + Global constraints)</a:t>
            </a:r>
          </a:p>
          <a:p>
            <a:pPr lvl="2" eaLnBrk="1" hangingPunct="1"/>
            <a:r>
              <a:rPr lang="en-US">
                <a:solidFill>
                  <a:srgbClr val="000000"/>
                </a:solidFill>
                <a:latin typeface="Calibri" pitchFamily="34" charset="0"/>
              </a:rPr>
              <a:t>	2. Sentence Compression   </a:t>
            </a:r>
            <a:r>
              <a:rPr lang="en-US">
                <a:solidFill>
                  <a:srgbClr val="0033CC"/>
                </a:solidFill>
                <a:latin typeface="Calibri" pitchFamily="34" charset="0"/>
              </a:rPr>
              <a:t>(Language Model + Global Constraints)</a:t>
            </a:r>
          </a:p>
          <a:p>
            <a:pPr lvl="2" eaLnBrk="1" hangingPunct="1"/>
            <a:r>
              <a:rPr lang="en-US">
                <a:solidFill>
                  <a:srgbClr val="000000"/>
                </a:solidFill>
                <a:latin typeface="Calibri" pitchFamily="34" charset="0"/>
              </a:rPr>
              <a:t>	3. SRL                                      </a:t>
            </a:r>
            <a:r>
              <a:rPr lang="en-US">
                <a:solidFill>
                  <a:srgbClr val="0033CC"/>
                </a:solidFill>
                <a:latin typeface="Calibri" pitchFamily="34" charset="0"/>
              </a:rPr>
              <a:t>(Independent classifiers + Global </a:t>
            </a:r>
            <a:r>
              <a:rPr lang="en-US" sz="2000">
                <a:solidFill>
                  <a:srgbClr val="0033CC"/>
                </a:solidFill>
                <a:latin typeface="Calibri" pitchFamily="34" charset="0"/>
              </a:rPr>
              <a:t>Constraints) </a:t>
            </a:r>
          </a:p>
        </p:txBody>
      </p:sp>
      <p:sp>
        <p:nvSpPr>
          <p:cNvPr id="1304588"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89"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90"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0" name="Slide Number Placeholder 9"/>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15</a:t>
            </a:fld>
            <a:endParaRPr lang="en-US" altLang="zh-TW" dirty="0">
              <a:solidFill>
                <a:srgbClr val="000000"/>
              </a:solidFill>
            </a:endParaRPr>
          </a:p>
        </p:txBody>
      </p:sp>
      <p:sp>
        <p:nvSpPr>
          <p:cNvPr id="15" name="Rectangle 17"/>
          <p:cNvSpPr>
            <a:spLocks noChangeArrowheads="1"/>
          </p:cNvSpPr>
          <p:nvPr/>
        </p:nvSpPr>
        <p:spPr bwMode="auto">
          <a:xfrm>
            <a:off x="5105400" y="76200"/>
            <a:ext cx="3810000" cy="92333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latin typeface="Arial" charset="0"/>
                <a:cs typeface="Arial" charset="0"/>
              </a:rPr>
              <a:t>(</a:t>
            </a:r>
            <a:r>
              <a:rPr lang="en-US" dirty="0">
                <a:solidFill>
                  <a:srgbClr val="000000"/>
                </a:solidFill>
                <a:latin typeface="+mn-lt"/>
                <a:cs typeface="Arial" charset="0"/>
              </a:rPr>
              <a:t>Soft) constraints </a:t>
            </a:r>
            <a:r>
              <a:rPr lang="en-US" dirty="0" smtClean="0">
                <a:solidFill>
                  <a:srgbClr val="000000"/>
                </a:solidFill>
                <a:latin typeface="+mn-lt"/>
                <a:cs typeface="Arial" charset="0"/>
              </a:rPr>
              <a:t>component is more general since constraints can be declarative, non-grounded statements. </a:t>
            </a:r>
            <a:endParaRPr lang="en-US" dirty="0">
              <a:solidFill>
                <a:srgbClr val="000000"/>
              </a:solidFill>
              <a:latin typeface="+mn-lt"/>
              <a:cs typeface="Arial" charset="0"/>
            </a:endParaRPr>
          </a:p>
        </p:txBody>
      </p:sp>
      <p:sp>
        <p:nvSpPr>
          <p:cNvPr id="3" name="Rectangle 2"/>
          <p:cNvSpPr/>
          <p:nvPr/>
        </p:nvSpPr>
        <p:spPr>
          <a:xfrm>
            <a:off x="181302" y="4191000"/>
            <a:ext cx="8839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p:cNvSpPr>
            <a:spLocks noChangeArrowheads="1"/>
          </p:cNvSpPr>
          <p:nvPr/>
        </p:nvSpPr>
        <p:spPr bwMode="auto">
          <a:xfrm>
            <a:off x="781050" y="4065588"/>
            <a:ext cx="7581900" cy="2487612"/>
          </a:xfrm>
          <a:prstGeom prst="rect">
            <a:avLst/>
          </a:prstGeom>
          <a:solidFill>
            <a:srgbClr val="FFFFCC"/>
          </a:solidFill>
          <a:ln w="9525">
            <a:solidFill>
              <a:schemeClr val="accent2"/>
            </a:solidFill>
            <a:miter lim="800000"/>
            <a:headEnd/>
            <a:tailEnd/>
          </a:ln>
          <a:effectLst/>
          <a:extLst/>
        </p:spPr>
        <p:txBody>
          <a:bodyPr/>
          <a:lstStyle/>
          <a:p>
            <a:pPr marL="342900" indent="-342900">
              <a:lnSpc>
                <a:spcPct val="90000"/>
              </a:lnSpc>
              <a:spcBef>
                <a:spcPct val="20000"/>
              </a:spcBef>
              <a:buClr>
                <a:srgbClr val="FF9900"/>
              </a:buClr>
              <a:buSzPct val="75000"/>
              <a:buFont typeface="Wingdings" pitchFamily="2" charset="2"/>
              <a:buNone/>
            </a:pPr>
            <a:r>
              <a:rPr lang="en-US" sz="2000" b="1" dirty="0">
                <a:solidFill>
                  <a:srgbClr val="0033CC"/>
                </a:solidFill>
                <a:latin typeface="Calibri" pitchFamily="34" charset="0"/>
              </a:rPr>
              <a:t>Constrained Conditional Models Allow:</a:t>
            </a:r>
          </a:p>
          <a:p>
            <a:pPr marL="342900" indent="-342900">
              <a:lnSpc>
                <a:spcPct val="90000"/>
              </a:lnSpc>
              <a:spcBef>
                <a:spcPct val="20000"/>
              </a:spcBef>
              <a:buClr>
                <a:srgbClr val="FF9900"/>
              </a:buClr>
              <a:buSzPct val="75000"/>
              <a:buFont typeface="Wingdings" pitchFamily="2" charset="2"/>
              <a:buChar char="n"/>
            </a:pPr>
            <a:r>
              <a:rPr lang="en-US" sz="2000" b="1" dirty="0">
                <a:solidFill>
                  <a:srgbClr val="000000"/>
                </a:solidFill>
                <a:latin typeface="Calibri" pitchFamily="34" charset="0"/>
              </a:rPr>
              <a:t>Learning a simple model </a:t>
            </a:r>
            <a:r>
              <a:rPr lang="en-US" sz="2000" b="1" dirty="0" smtClean="0">
                <a:solidFill>
                  <a:srgbClr val="000000"/>
                </a:solidFill>
                <a:latin typeface="Calibri" pitchFamily="34" charset="0"/>
              </a:rPr>
              <a:t> (or multiple; or pipelines)</a:t>
            </a:r>
            <a:endParaRPr lang="en-US" sz="2000" b="1" dirty="0">
              <a:solidFill>
                <a:srgbClr val="000000"/>
              </a:solidFill>
              <a:latin typeface="Calibri" pitchFamily="34" charset="0"/>
            </a:endParaRPr>
          </a:p>
          <a:p>
            <a:pPr marL="342900" indent="-342900">
              <a:lnSpc>
                <a:spcPct val="90000"/>
              </a:lnSpc>
              <a:spcBef>
                <a:spcPct val="20000"/>
              </a:spcBef>
              <a:buClr>
                <a:srgbClr val="FF9900"/>
              </a:buClr>
              <a:buSzPct val="75000"/>
              <a:buFont typeface="Wingdings" pitchFamily="2" charset="2"/>
              <a:buChar char="n"/>
            </a:pPr>
            <a:r>
              <a:rPr lang="en-US" sz="2000" b="1" dirty="0">
                <a:solidFill>
                  <a:srgbClr val="0033CC"/>
                </a:solidFill>
                <a:latin typeface="Calibri" pitchFamily="34" charset="0"/>
              </a:rPr>
              <a:t>Make decisions with a more complex model</a:t>
            </a:r>
          </a:p>
          <a:p>
            <a:pPr marL="342900" indent="-342900">
              <a:lnSpc>
                <a:spcPct val="90000"/>
              </a:lnSpc>
              <a:spcBef>
                <a:spcPct val="20000"/>
              </a:spcBef>
              <a:buClr>
                <a:srgbClr val="FF9900"/>
              </a:buClr>
              <a:buSzPct val="75000"/>
              <a:buFont typeface="Wingdings" pitchFamily="2" charset="2"/>
              <a:buChar char="n"/>
            </a:pPr>
            <a:r>
              <a:rPr lang="en-US" sz="2000" b="1" dirty="0">
                <a:solidFill>
                  <a:srgbClr val="000000"/>
                </a:solidFill>
                <a:latin typeface="Calibri" pitchFamily="34" charset="0"/>
              </a:rPr>
              <a:t>Accomplished by directly incorporating constraints to bias/re-rank </a:t>
            </a:r>
            <a:r>
              <a:rPr lang="en-US" sz="2000" b="1" dirty="0" smtClean="0">
                <a:solidFill>
                  <a:srgbClr val="000000"/>
                </a:solidFill>
                <a:latin typeface="Calibri" pitchFamily="34" charset="0"/>
              </a:rPr>
              <a:t>global decisions composed of </a:t>
            </a:r>
            <a:r>
              <a:rPr lang="en-US" sz="2000" b="1" dirty="0">
                <a:solidFill>
                  <a:srgbClr val="000000"/>
                </a:solidFill>
                <a:latin typeface="Calibri" pitchFamily="34" charset="0"/>
              </a:rPr>
              <a:t>simpler </a:t>
            </a:r>
            <a:r>
              <a:rPr lang="en-US" sz="2000" b="1" dirty="0" smtClean="0">
                <a:solidFill>
                  <a:srgbClr val="000000"/>
                </a:solidFill>
                <a:latin typeface="Calibri" pitchFamily="34" charset="0"/>
              </a:rPr>
              <a:t>models’ decisions</a:t>
            </a:r>
          </a:p>
          <a:p>
            <a:pPr marL="342900" indent="-342900">
              <a:lnSpc>
                <a:spcPct val="90000"/>
              </a:lnSpc>
              <a:spcBef>
                <a:spcPct val="20000"/>
              </a:spcBef>
              <a:buClr>
                <a:srgbClr val="FF9900"/>
              </a:buClr>
              <a:buSzPct val="75000"/>
              <a:buFont typeface="Wingdings" pitchFamily="2" charset="2"/>
              <a:buChar char="n"/>
            </a:pPr>
            <a:r>
              <a:rPr lang="en-US" sz="2000" b="1" dirty="0" smtClean="0">
                <a:solidFill>
                  <a:srgbClr val="0033CC"/>
                </a:solidFill>
                <a:latin typeface="Calibri" pitchFamily="34" charset="0"/>
              </a:rPr>
              <a:t>More sophisticated algorithmic approaches exist to bias the output  </a:t>
            </a:r>
            <a:r>
              <a:rPr lang="en-US" sz="1600" b="1" dirty="0" smtClean="0">
                <a:latin typeface="Calibri" pitchFamily="34" charset="0"/>
              </a:rPr>
              <a:t>[CoDL: Cheng et. al 07,12</a:t>
            </a:r>
            <a:r>
              <a:rPr lang="en-US" sz="1600" b="1" dirty="0">
                <a:latin typeface="Calibri" pitchFamily="34" charset="0"/>
              </a:rPr>
              <a:t>; </a:t>
            </a:r>
            <a:r>
              <a:rPr lang="en-US" sz="1600" b="1" dirty="0" smtClean="0">
                <a:latin typeface="Calibri" pitchFamily="34" charset="0"/>
              </a:rPr>
              <a:t>PR: </a:t>
            </a:r>
            <a:r>
              <a:rPr lang="en-US" sz="1600" b="1" dirty="0" err="1" smtClean="0">
                <a:latin typeface="Calibri" pitchFamily="34" charset="0"/>
              </a:rPr>
              <a:t>Ganchev</a:t>
            </a:r>
            <a:r>
              <a:rPr lang="en-US" sz="1600" b="1" dirty="0" smtClean="0">
                <a:latin typeface="Calibri" pitchFamily="34" charset="0"/>
              </a:rPr>
              <a:t> </a:t>
            </a:r>
            <a:r>
              <a:rPr lang="en-US" sz="1600" b="1" dirty="0">
                <a:latin typeface="Calibri" pitchFamily="34" charset="0"/>
              </a:rPr>
              <a:t>et. al. </a:t>
            </a:r>
            <a:r>
              <a:rPr lang="en-US" sz="1600" b="1" dirty="0" smtClean="0">
                <a:latin typeface="Calibri" pitchFamily="34" charset="0"/>
              </a:rPr>
              <a:t>10; UEM: Samdani et. al 12] </a:t>
            </a:r>
            <a:endParaRPr lang="en-US" sz="1600" dirty="0">
              <a:latin typeface="Calibri" pitchFamily="34" charset="0"/>
            </a:endParaRPr>
          </a:p>
        </p:txBody>
      </p:sp>
    </p:spTree>
    <p:extLst>
      <p:ext uri="{BB962C8B-B14F-4D97-AF65-F5344CB8AC3E}">
        <p14:creationId xmlns:p14="http://schemas.microsoft.com/office/powerpoint/2010/main" val="1033389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499"/>
                                          </p:stCondLst>
                                        </p:cTn>
                                        <p:tgtEl>
                                          <p:spTgt spid="130458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2" presetClass="entr" presetSubtype="8" fill="hold" grpId="0" nodeType="withEffect">
                                  <p:stCondLst>
                                    <p:cond delay="0"/>
                                  </p:stCondLst>
                                  <p:childTnLst>
                                    <p:set>
                                      <p:cBhvr>
                                        <p:cTn id="25" dur="1" fill="hold">
                                          <p:stCondLst>
                                            <p:cond delay="0"/>
                                          </p:stCondLst>
                                        </p:cTn>
                                        <p:tgtEl>
                                          <p:spTgt spid="1304588"/>
                                        </p:tgtEl>
                                        <p:attrNameLst>
                                          <p:attrName>style.visibility</p:attrName>
                                        </p:attrNameLst>
                                      </p:cBhvr>
                                      <p:to>
                                        <p:strVal val="visible"/>
                                      </p:to>
                                    </p:set>
                                    <p:anim calcmode="lin" valueType="num">
                                      <p:cBhvr additive="base">
                                        <p:cTn id="26" dur="500" fill="hold"/>
                                        <p:tgtEl>
                                          <p:spTgt spid="1304588"/>
                                        </p:tgtEl>
                                        <p:attrNameLst>
                                          <p:attrName>ppt_x</p:attrName>
                                        </p:attrNameLst>
                                      </p:cBhvr>
                                      <p:tavLst>
                                        <p:tav tm="0">
                                          <p:val>
                                            <p:strVal val="0-#ppt_w/2"/>
                                          </p:val>
                                        </p:tav>
                                        <p:tav tm="100000">
                                          <p:val>
                                            <p:strVal val="#ppt_x"/>
                                          </p:val>
                                        </p:tav>
                                      </p:tavLst>
                                    </p:anim>
                                    <p:anim calcmode="lin" valueType="num">
                                      <p:cBhvr additive="base">
                                        <p:cTn id="27" dur="500" fill="hold"/>
                                        <p:tgtEl>
                                          <p:spTgt spid="1304588"/>
                                        </p:tgtEl>
                                        <p:attrNameLst>
                                          <p:attrName>ppt_y</p:attrName>
                                        </p:attrNameLst>
                                      </p:cBhvr>
                                      <p:tavLst>
                                        <p:tav tm="0">
                                          <p:val>
                                            <p:strVal val="#ppt_y"/>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 presetClass="entr" presetSubtype="8" fill="hold" grpId="0" nodeType="withEffect">
                                  <p:stCondLst>
                                    <p:cond delay="0"/>
                                  </p:stCondLst>
                                  <p:childTnLst>
                                    <p:set>
                                      <p:cBhvr>
                                        <p:cTn id="35" dur="1" fill="hold">
                                          <p:stCondLst>
                                            <p:cond delay="0"/>
                                          </p:stCondLst>
                                        </p:cTn>
                                        <p:tgtEl>
                                          <p:spTgt spid="1304589"/>
                                        </p:tgtEl>
                                        <p:attrNameLst>
                                          <p:attrName>style.visibility</p:attrName>
                                        </p:attrNameLst>
                                      </p:cBhvr>
                                      <p:to>
                                        <p:strVal val="visible"/>
                                      </p:to>
                                    </p:set>
                                    <p:anim calcmode="lin" valueType="num">
                                      <p:cBhvr additive="base">
                                        <p:cTn id="36" dur="500" fill="hold"/>
                                        <p:tgtEl>
                                          <p:spTgt spid="1304589"/>
                                        </p:tgtEl>
                                        <p:attrNameLst>
                                          <p:attrName>ppt_x</p:attrName>
                                        </p:attrNameLst>
                                      </p:cBhvr>
                                      <p:tavLst>
                                        <p:tav tm="0">
                                          <p:val>
                                            <p:strVal val="0-#ppt_w/2"/>
                                          </p:val>
                                        </p:tav>
                                        <p:tav tm="100000">
                                          <p:val>
                                            <p:strVal val="#ppt_x"/>
                                          </p:val>
                                        </p:tav>
                                      </p:tavLst>
                                    </p:anim>
                                    <p:anim calcmode="lin" valueType="num">
                                      <p:cBhvr additive="base">
                                        <p:cTn id="37" dur="500" fill="hold"/>
                                        <p:tgtEl>
                                          <p:spTgt spid="1304589"/>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04590"/>
                                        </p:tgtEl>
                                        <p:attrNameLst>
                                          <p:attrName>style.visibility</p:attrName>
                                        </p:attrNameLst>
                                      </p:cBhvr>
                                      <p:to>
                                        <p:strVal val="visible"/>
                                      </p:to>
                                    </p:set>
                                    <p:anim calcmode="lin" valueType="num">
                                      <p:cBhvr additive="base">
                                        <p:cTn id="44" dur="500" fill="hold"/>
                                        <p:tgtEl>
                                          <p:spTgt spid="1304590"/>
                                        </p:tgtEl>
                                        <p:attrNameLst>
                                          <p:attrName>ppt_x</p:attrName>
                                        </p:attrNameLst>
                                      </p:cBhvr>
                                      <p:tavLst>
                                        <p:tav tm="0">
                                          <p:val>
                                            <p:strVal val="0-#ppt_w/2"/>
                                          </p:val>
                                        </p:tav>
                                        <p:tav tm="100000">
                                          <p:val>
                                            <p:strVal val="#ppt_x"/>
                                          </p:val>
                                        </p:tav>
                                      </p:tavLst>
                                    </p:anim>
                                    <p:anim calcmode="lin" valueType="num">
                                      <p:cBhvr additive="base">
                                        <p:cTn id="45" dur="500" fill="hold"/>
                                        <p:tgtEl>
                                          <p:spTgt spid="130459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63495" grpId="0" animBg="1"/>
      <p:bldP spid="4" grpId="0" animBg="1"/>
      <p:bldP spid="6" grpId="0" animBg="1"/>
      <p:bldP spid="7" grpId="0" animBg="1"/>
      <p:bldP spid="1304588" grpId="0" animBg="1"/>
      <p:bldP spid="1304589" grpId="0" animBg="1"/>
      <p:bldP spid="1304590" grpId="0" animBg="1"/>
      <p:bldP spid="15" grpId="0" animBg="1"/>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a:t>Constrained Conditional Models</a:t>
            </a:r>
          </a:p>
          <a:p>
            <a:pPr lvl="1" eaLnBrk="1" hangingPunct="1">
              <a:lnSpc>
                <a:spcPct val="90000"/>
              </a:lnSpc>
            </a:pPr>
            <a:r>
              <a:rPr lang="en-US" dirty="0"/>
              <a:t>A formulation for global inference with knowledge modeled as expressive structural constraints</a:t>
            </a:r>
          </a:p>
          <a:p>
            <a:pPr lvl="1" eaLnBrk="1" hangingPunct="1">
              <a:lnSpc>
                <a:spcPct val="90000"/>
              </a:lnSpc>
            </a:pPr>
            <a:r>
              <a:rPr lang="en-US" dirty="0"/>
              <a:t>A Structured Prediction Perspective</a:t>
            </a:r>
          </a:p>
          <a:p>
            <a:pPr lvl="1" eaLnBrk="1" hangingPunct="1">
              <a:lnSpc>
                <a:spcPct val="90000"/>
              </a:lnSpc>
            </a:pPr>
            <a:endParaRPr lang="en-US" dirty="0" smtClean="0"/>
          </a:p>
          <a:p>
            <a:pPr eaLnBrk="1" hangingPunct="1">
              <a:lnSpc>
                <a:spcPct val="90000"/>
              </a:lnSpc>
            </a:pPr>
            <a:r>
              <a:rPr lang="en-US" dirty="0" smtClean="0"/>
              <a:t>Decomposed Learning (DecL)  </a:t>
            </a:r>
          </a:p>
          <a:p>
            <a:pPr lvl="1" eaLnBrk="1" hangingPunct="1">
              <a:lnSpc>
                <a:spcPct val="90000"/>
              </a:lnSpc>
            </a:pPr>
            <a:r>
              <a:rPr lang="en-US" dirty="0" smtClean="0"/>
              <a:t>Efficient structure </a:t>
            </a:r>
            <a:r>
              <a:rPr lang="en-US" dirty="0"/>
              <a:t>learning by reducing the learning-time-inference to a small output space </a:t>
            </a:r>
            <a:endParaRPr lang="en-US" dirty="0" smtClean="0"/>
          </a:p>
          <a:p>
            <a:pPr lvl="1"/>
            <a:r>
              <a:rPr lang="en-US" dirty="0" smtClean="0"/>
              <a:t>Provide </a:t>
            </a:r>
            <a:r>
              <a:rPr lang="en-US" dirty="0"/>
              <a:t>conditions for when DecL is provably identical to global structural learning (GL)</a:t>
            </a:r>
          </a:p>
          <a:p>
            <a:pPr lvl="1" eaLnBrk="1" hangingPunct="1">
              <a:lnSpc>
                <a:spcPct val="90000"/>
              </a:lnSpc>
            </a:pPr>
            <a:endParaRPr lang="en-US" dirty="0" smtClean="0">
              <a:solidFill>
                <a:srgbClr val="0033CC"/>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16</a:t>
            </a:fld>
            <a:endParaRPr lang="en-US" altLang="zh-TW">
              <a:solidFill>
                <a:srgbClr val="000000"/>
              </a:solidFill>
            </a:endParaRPr>
          </a:p>
        </p:txBody>
      </p:sp>
      <p:sp>
        <p:nvSpPr>
          <p:cNvPr id="2" name="Right Arrow 1"/>
          <p:cNvSpPr/>
          <p:nvPr/>
        </p:nvSpPr>
        <p:spPr>
          <a:xfrm>
            <a:off x="31532" y="2743200"/>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6074468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623034"/>
            <a:ext cx="8001000" cy="6096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4" name="Rectangle 6"/>
          <p:cNvSpPr>
            <a:spLocks noGrp="1" noChangeArrowheads="1"/>
          </p:cNvSpPr>
          <p:nvPr>
            <p:ph type="body" idx="1"/>
          </p:nvPr>
        </p:nvSpPr>
        <p:spPr>
          <a:xfrm>
            <a:off x="228600" y="2771775"/>
            <a:ext cx="8458200" cy="3156059"/>
          </a:xfrm>
          <a:noFill/>
        </p:spPr>
        <p:txBody>
          <a:bodyPr/>
          <a:lstStyle/>
          <a:p>
            <a:pPr marL="514350" indent="-457200">
              <a:lnSpc>
                <a:spcPct val="90000"/>
              </a:lnSpc>
            </a:pPr>
            <a:r>
              <a:rPr lang="en-US" sz="2000" dirty="0" smtClean="0"/>
              <a:t>Training:</a:t>
            </a:r>
          </a:p>
          <a:p>
            <a:pPr marL="914400" lvl="1" indent="-457200">
              <a:lnSpc>
                <a:spcPct val="90000"/>
              </a:lnSpc>
            </a:pPr>
            <a:r>
              <a:rPr lang="en-US" sz="1800" dirty="0" smtClean="0"/>
              <a:t>Independently of the constraints (L+I)</a:t>
            </a:r>
          </a:p>
          <a:p>
            <a:pPr marL="914400" lvl="1" indent="-457200">
              <a:lnSpc>
                <a:spcPct val="90000"/>
              </a:lnSpc>
            </a:pPr>
            <a:r>
              <a:rPr lang="en-US" sz="1800" dirty="0" smtClean="0"/>
              <a:t>Jointly, in the presence of the constraints (IBT, GL)</a:t>
            </a:r>
          </a:p>
          <a:p>
            <a:pPr marL="914400" lvl="1" indent="-457200">
              <a:lnSpc>
                <a:spcPct val="90000"/>
              </a:lnSpc>
            </a:pPr>
            <a:r>
              <a:rPr lang="en-US" sz="1800" dirty="0" smtClean="0"/>
              <a:t>Decomposed to simpler models</a:t>
            </a:r>
          </a:p>
          <a:p>
            <a:pPr marL="514350" indent="-457200">
              <a:lnSpc>
                <a:spcPct val="90000"/>
              </a:lnSpc>
            </a:pPr>
            <a:r>
              <a:rPr lang="en-US" sz="2000" dirty="0" smtClean="0">
                <a:solidFill>
                  <a:srgbClr val="FF0000"/>
                </a:solidFill>
              </a:rPr>
              <a:t>Not surprisingly, decomposition is good.</a:t>
            </a:r>
          </a:p>
          <a:p>
            <a:pPr marL="914400" lvl="1" indent="-457200">
              <a:lnSpc>
                <a:spcPct val="90000"/>
              </a:lnSpc>
            </a:pPr>
            <a:r>
              <a:rPr lang="en-US" sz="1800" dirty="0" smtClean="0"/>
              <a:t>See  </a:t>
            </a:r>
            <a:r>
              <a:rPr lang="en-US" sz="1800" dirty="0" smtClean="0">
                <a:solidFill>
                  <a:srgbClr val="FF0000"/>
                </a:solidFill>
              </a:rPr>
              <a:t>[Chang et. al., Machine Learning Journal 2012]</a:t>
            </a:r>
          </a:p>
          <a:p>
            <a:pPr marL="514350" indent="-457200">
              <a:lnSpc>
                <a:spcPct val="90000"/>
              </a:lnSpc>
            </a:pPr>
            <a:endParaRPr lang="en-US" sz="2000" dirty="0"/>
          </a:p>
          <a:p>
            <a:pPr marL="514350" indent="-457200">
              <a:lnSpc>
                <a:spcPct val="90000"/>
              </a:lnSpc>
            </a:pPr>
            <a:r>
              <a:rPr lang="en-US" sz="2000" dirty="0" smtClean="0"/>
              <a:t>Little can be said theoretically on the quality/generalization of predictions made with a decomposed model </a:t>
            </a:r>
          </a:p>
          <a:p>
            <a:pPr marL="514350" indent="-457200">
              <a:lnSpc>
                <a:spcPct val="90000"/>
              </a:lnSpc>
            </a:pPr>
            <a:r>
              <a:rPr lang="en-US" sz="2000" dirty="0" smtClean="0"/>
              <a:t>Next, </a:t>
            </a:r>
            <a:r>
              <a:rPr lang="en-US" sz="2000" dirty="0" smtClean="0">
                <a:solidFill>
                  <a:srgbClr val="0033CC"/>
                </a:solidFill>
              </a:rPr>
              <a:t>an algorithmic approach to decomposition </a:t>
            </a:r>
            <a:r>
              <a:rPr lang="en-US" sz="2000" dirty="0" smtClean="0"/>
              <a:t>that is both good, and comes with interesting guarantees. </a:t>
            </a:r>
            <a:endParaRPr lang="en-US" sz="1800" dirty="0" smtClean="0"/>
          </a:p>
          <a:p>
            <a:pPr marL="914400" lvl="1" indent="-457200">
              <a:lnSpc>
                <a:spcPct val="90000"/>
              </a:lnSpc>
            </a:pPr>
            <a:endParaRPr lang="en-US" sz="1800" dirty="0" smtClean="0"/>
          </a:p>
        </p:txBody>
      </p:sp>
      <p:sp>
        <p:nvSpPr>
          <p:cNvPr id="140290" name="AutoShape 2"/>
          <p:cNvSpPr>
            <a:spLocks noChangeArrowheads="1"/>
          </p:cNvSpPr>
          <p:nvPr/>
        </p:nvSpPr>
        <p:spPr bwMode="auto">
          <a:xfrm>
            <a:off x="1676400" y="889000"/>
            <a:ext cx="2819400" cy="304800"/>
          </a:xfrm>
          <a:prstGeom prst="wedgeRectCallout">
            <a:avLst>
              <a:gd name="adj1" fmla="val 27986"/>
              <a:gd name="adj2" fmla="val 210940"/>
            </a:avLst>
          </a:prstGeom>
          <a:solidFill>
            <a:srgbClr val="FFFF66"/>
          </a:solidFill>
          <a:ln w="9525">
            <a:solidFill>
              <a:schemeClr val="tx1"/>
            </a:solidFill>
            <a:miter lim="800000"/>
            <a:headEnd/>
            <a:tailEnd/>
          </a:ln>
        </p:spPr>
        <p:txBody>
          <a:bodyPr/>
          <a:lstStyle/>
          <a:p>
            <a:pPr algn="ctr"/>
            <a:r>
              <a:rPr lang="en-US" b="1">
                <a:solidFill>
                  <a:srgbClr val="0033CC"/>
                </a:solidFill>
              </a:rPr>
              <a:t>Decompose Model</a:t>
            </a:r>
          </a:p>
        </p:txBody>
      </p:sp>
      <p:sp>
        <p:nvSpPr>
          <p:cNvPr id="7172" name="Rectangle 3"/>
          <p:cNvSpPr>
            <a:spLocks noGrp="1" noChangeArrowheads="1"/>
          </p:cNvSpPr>
          <p:nvPr>
            <p:ph type="title"/>
          </p:nvPr>
        </p:nvSpPr>
        <p:spPr>
          <a:xfrm>
            <a:off x="457200" y="312738"/>
            <a:ext cx="7916863" cy="677862"/>
          </a:xfrm>
        </p:spPr>
        <p:txBody>
          <a:bodyPr/>
          <a:lstStyle/>
          <a:p>
            <a:r>
              <a:rPr lang="en-US" altLang="zh-TW" dirty="0" smtClean="0">
                <a:solidFill>
                  <a:srgbClr val="0033CC"/>
                </a:solidFill>
                <a:ea typeface="Arial Unicode MS" pitchFamily="34" charset="-128"/>
                <a:cs typeface="Arial Unicode MS" pitchFamily="34" charset="-128"/>
              </a:rPr>
              <a:t>Training</a:t>
            </a:r>
            <a:r>
              <a:rPr lang="en-US" altLang="zh-TW" dirty="0" smtClean="0">
                <a:ea typeface="Arial Unicode MS" pitchFamily="34" charset="-128"/>
                <a:cs typeface="Arial Unicode MS" pitchFamily="34" charset="-128"/>
              </a:rPr>
              <a:t> Constrained Conditional Models </a:t>
            </a:r>
          </a:p>
        </p:txBody>
      </p:sp>
      <p:sp>
        <p:nvSpPr>
          <p:cNvPr id="140292" name="Rectangle 4"/>
          <p:cNvSpPr>
            <a:spLocks noChangeArrowheads="1"/>
          </p:cNvSpPr>
          <p:nvPr/>
        </p:nvSpPr>
        <p:spPr bwMode="auto">
          <a:xfrm>
            <a:off x="533400" y="11430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409700"/>
            <a:ext cx="5305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Line 7"/>
          <p:cNvSpPr>
            <a:spLocks noChangeShapeType="1"/>
          </p:cNvSpPr>
          <p:nvPr/>
        </p:nvSpPr>
        <p:spPr bwMode="auto">
          <a:xfrm>
            <a:off x="3048000" y="1666875"/>
            <a:ext cx="167640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296" name="Line 8"/>
          <p:cNvSpPr>
            <a:spLocks noChangeShapeType="1"/>
          </p:cNvSpPr>
          <p:nvPr/>
        </p:nvSpPr>
        <p:spPr bwMode="auto">
          <a:xfrm>
            <a:off x="3048000" y="2514600"/>
            <a:ext cx="4191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297" name="AutoShape 9"/>
          <p:cNvSpPr>
            <a:spLocks noChangeArrowheads="1"/>
          </p:cNvSpPr>
          <p:nvPr/>
        </p:nvSpPr>
        <p:spPr bwMode="auto">
          <a:xfrm>
            <a:off x="4648200" y="2743200"/>
            <a:ext cx="4343400" cy="381000"/>
          </a:xfrm>
          <a:prstGeom prst="wedgeRectCallout">
            <a:avLst>
              <a:gd name="adj1" fmla="val -34065"/>
              <a:gd name="adj2" fmla="val -108333"/>
            </a:avLst>
          </a:prstGeom>
          <a:solidFill>
            <a:srgbClr val="FFFF66"/>
          </a:solidFill>
          <a:ln w="9525">
            <a:solidFill>
              <a:schemeClr val="tx1"/>
            </a:solidFill>
            <a:miter lim="800000"/>
            <a:headEnd/>
            <a:tailEnd/>
          </a:ln>
        </p:spPr>
        <p:txBody>
          <a:bodyPr/>
          <a:lstStyle/>
          <a:p>
            <a:pPr algn="ctr"/>
            <a:r>
              <a:rPr lang="en-US" b="1">
                <a:solidFill>
                  <a:srgbClr val="FF0000"/>
                </a:solidFill>
              </a:rPr>
              <a:t>Decompose Model from constraints</a:t>
            </a:r>
          </a:p>
        </p:txBody>
      </p:sp>
      <p:sp>
        <p:nvSpPr>
          <p:cNvPr id="140298" name="Line 10"/>
          <p:cNvSpPr>
            <a:spLocks noChangeShapeType="1"/>
          </p:cNvSpPr>
          <p:nvPr/>
        </p:nvSpPr>
        <p:spPr bwMode="auto">
          <a:xfrm flipV="1">
            <a:off x="5410200" y="2057400"/>
            <a:ext cx="2286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299" name="Line 11"/>
          <p:cNvSpPr>
            <a:spLocks noChangeShapeType="1"/>
          </p:cNvSpPr>
          <p:nvPr/>
        </p:nvSpPr>
        <p:spPr bwMode="auto">
          <a:xfrm flipH="1" flipV="1">
            <a:off x="4267200" y="2133600"/>
            <a:ext cx="1143000"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300" name="Line 12"/>
          <p:cNvSpPr>
            <a:spLocks noChangeShapeType="1"/>
          </p:cNvSpPr>
          <p:nvPr/>
        </p:nvSpPr>
        <p:spPr bwMode="auto">
          <a:xfrm rot="19980297" flipV="1">
            <a:off x="3790950" y="1185863"/>
            <a:ext cx="228600" cy="457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301" name="Line 13"/>
          <p:cNvSpPr>
            <a:spLocks noChangeShapeType="1"/>
          </p:cNvSpPr>
          <p:nvPr/>
        </p:nvSpPr>
        <p:spPr bwMode="auto">
          <a:xfrm rot="842933" flipV="1">
            <a:off x="3979863" y="1179513"/>
            <a:ext cx="209550" cy="484187"/>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0302" name="Line 14"/>
          <p:cNvSpPr>
            <a:spLocks noChangeShapeType="1"/>
          </p:cNvSpPr>
          <p:nvPr/>
        </p:nvSpPr>
        <p:spPr bwMode="auto">
          <a:xfrm rot="17730028" flipV="1">
            <a:off x="3619500" y="1219200"/>
            <a:ext cx="228600" cy="4572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17</a:t>
            </a:fld>
            <a:endParaRPr lang="en-US" altLang="zh-TW">
              <a:solidFill>
                <a:srgbClr val="000000"/>
              </a:solidFill>
            </a:endParaRPr>
          </a:p>
        </p:txBody>
      </p:sp>
    </p:spTree>
    <p:extLst>
      <p:ext uri="{BB962C8B-B14F-4D97-AF65-F5344CB8AC3E}">
        <p14:creationId xmlns:p14="http://schemas.microsoft.com/office/powerpoint/2010/main" val="30022943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9"/>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499"/>
                                          </p:stCondLst>
                                        </p:cTn>
                                        <p:tgtEl>
                                          <p:spTgt spid="140292"/>
                                        </p:tgtEl>
                                        <p:attrNameLst>
                                          <p:attrName>style.visibility</p:attrName>
                                        </p:attrNameLst>
                                      </p:cBhvr>
                                      <p:to>
                                        <p:strVal val="visible"/>
                                      </p:to>
                                    </p:set>
                                  </p:childTnLst>
                                </p:cTn>
                              </p:par>
                              <p:par>
                                <p:cTn id="11" presetID="22" presetClass="entr" presetSubtype="2" fill="hold" grpId="0" nodeType="withEffect">
                                  <p:stCondLst>
                                    <p:cond delay="0"/>
                                  </p:stCondLst>
                                  <p:childTnLst>
                                    <p:set>
                                      <p:cBhvr>
                                        <p:cTn id="12" dur="1" fill="hold">
                                          <p:stCondLst>
                                            <p:cond delay="0"/>
                                          </p:stCondLst>
                                        </p:cTn>
                                        <p:tgtEl>
                                          <p:spTgt spid="140296"/>
                                        </p:tgtEl>
                                        <p:attrNameLst>
                                          <p:attrName>style.visibility</p:attrName>
                                        </p:attrNameLst>
                                      </p:cBhvr>
                                      <p:to>
                                        <p:strVal val="visible"/>
                                      </p:to>
                                    </p:set>
                                    <p:animEffect transition="in" filter="wipe(right)">
                                      <p:cBhvr>
                                        <p:cTn id="13" dur="1000"/>
                                        <p:tgtEl>
                                          <p:spTgt spid="14029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029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029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029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0294">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0295"/>
                                        </p:tgtEl>
                                        <p:attrNameLst>
                                          <p:attrName>style.visibility</p:attrName>
                                        </p:attrNameLst>
                                      </p:cBhvr>
                                      <p:to>
                                        <p:strVal val="visible"/>
                                      </p:to>
                                    </p:set>
                                    <p:animEffect transition="in" filter="wipe(left)">
                                      <p:cBhvr>
                                        <p:cTn id="26" dur="1000"/>
                                        <p:tgtEl>
                                          <p:spTgt spid="14029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02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3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03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3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029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029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029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029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0294">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0290" grpId="0" animBg="1"/>
      <p:bldP spid="140292" grpId="0" autoUpdateAnimBg="0"/>
      <p:bldP spid="140295" grpId="0" animBg="1"/>
      <p:bldP spid="140296" grpId="0" animBg="1"/>
      <p:bldP spid="140297" grpId="0" animBg="1"/>
      <p:bldP spid="140298" grpId="0" animBg="1"/>
      <p:bldP spid="140299" grpId="0" animBg="1"/>
      <p:bldP spid="140300" grpId="0" animBg="1"/>
      <p:bldP spid="140301" grpId="0" animBg="1"/>
      <p:bldP spid="1403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2"/>
          <p:cNvSpPr txBox="1">
            <a:spLocks/>
          </p:cNvSpPr>
          <p:nvPr/>
        </p:nvSpPr>
        <p:spPr bwMode="auto">
          <a:xfrm>
            <a:off x="314592" y="3133661"/>
            <a:ext cx="5817942" cy="2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In</a:t>
            </a:r>
            <a:r>
              <a:rPr lang="en-US" kern="0" dirty="0" smtClean="0">
                <a:solidFill>
                  <a:srgbClr val="0000FF"/>
                </a:solidFill>
              </a:rPr>
              <a:t> Global Learning</a:t>
            </a:r>
            <a:r>
              <a:rPr lang="en-US" kern="0" dirty="0" smtClean="0"/>
              <a:t>, the output space is exponential in the number of variables – accurate learning can be intractable</a:t>
            </a:r>
          </a:p>
          <a:p>
            <a:r>
              <a:rPr lang="en-US" kern="0" dirty="0" smtClean="0"/>
              <a:t>“Standard” ways to decompose it </a:t>
            </a:r>
            <a:r>
              <a:rPr lang="en-US" kern="0" dirty="0" smtClean="0">
                <a:solidFill>
                  <a:srgbClr val="0000FF"/>
                </a:solidFill>
              </a:rPr>
              <a:t>forget some of the structure </a:t>
            </a:r>
            <a:r>
              <a:rPr lang="en-US" kern="0" dirty="0" smtClean="0"/>
              <a:t>and bring it back only at decision time</a:t>
            </a:r>
          </a:p>
          <a:p>
            <a:endParaRPr lang="en-US" kern="0" dirty="0" smtClean="0">
              <a:solidFill>
                <a:srgbClr val="0033CC"/>
              </a:solidFill>
            </a:endParaRPr>
          </a:p>
          <a:p>
            <a:endParaRPr lang="en-US" kern="0" dirty="0"/>
          </a:p>
        </p:txBody>
      </p:sp>
      <p:sp>
        <p:nvSpPr>
          <p:cNvPr id="2" name="Title 1"/>
          <p:cNvSpPr>
            <a:spLocks noGrp="1"/>
          </p:cNvSpPr>
          <p:nvPr>
            <p:ph type="title"/>
          </p:nvPr>
        </p:nvSpPr>
        <p:spPr/>
        <p:txBody>
          <a:bodyPr/>
          <a:lstStyle/>
          <a:p>
            <a:r>
              <a:rPr lang="en-US" dirty="0" smtClean="0"/>
              <a:t>Decomposed Structured Prediction</a:t>
            </a:r>
            <a:endParaRPr lang="en-US" dirty="0"/>
          </a:p>
        </p:txBody>
      </p:sp>
      <p:sp>
        <p:nvSpPr>
          <p:cNvPr id="3" name="Content Placeholder 2"/>
          <p:cNvSpPr>
            <a:spLocks noGrp="1"/>
          </p:cNvSpPr>
          <p:nvPr>
            <p:ph idx="1"/>
          </p:nvPr>
        </p:nvSpPr>
        <p:spPr>
          <a:xfrm>
            <a:off x="457200" y="1524000"/>
            <a:ext cx="8229600" cy="877282"/>
          </a:xfrm>
        </p:spPr>
        <p:txBody>
          <a:bodyPr/>
          <a:lstStyle/>
          <a:p>
            <a:r>
              <a:rPr lang="en-US" dirty="0">
                <a:solidFill>
                  <a:srgbClr val="000000"/>
                </a:solidFill>
              </a:rPr>
              <a:t>Learning is </a:t>
            </a:r>
            <a:r>
              <a:rPr lang="en-US" dirty="0" smtClean="0">
                <a:solidFill>
                  <a:srgbClr val="000000"/>
                </a:solidFill>
              </a:rPr>
              <a:t>driven </a:t>
            </a:r>
            <a:r>
              <a:rPr lang="en-US" dirty="0">
                <a:solidFill>
                  <a:srgbClr val="000000"/>
                </a:solidFill>
              </a:rPr>
              <a:t>by the attempt to find a weight vector </a:t>
            </a:r>
            <a:r>
              <a:rPr lang="en-US" dirty="0">
                <a:solidFill>
                  <a:srgbClr val="0033CC"/>
                </a:solidFill>
              </a:rPr>
              <a:t>w</a:t>
            </a:r>
            <a:r>
              <a:rPr lang="en-US" dirty="0">
                <a:solidFill>
                  <a:srgbClr val="000000"/>
                </a:solidFill>
              </a:rPr>
              <a:t> such that for each given annotated example </a:t>
            </a:r>
            <a:r>
              <a:rPr lang="en-US" dirty="0">
                <a:solidFill>
                  <a:srgbClr val="0033CC"/>
                </a:solidFill>
              </a:rPr>
              <a:t>(</a:t>
            </a:r>
            <a:r>
              <a:rPr lang="en-US" dirty="0" smtClean="0">
                <a:solidFill>
                  <a:srgbClr val="0033CC"/>
                </a:solidFill>
                <a:latin typeface="Calibri"/>
              </a:rPr>
              <a:t>x</a:t>
            </a:r>
            <a:r>
              <a:rPr lang="en-US" baseline="30000" dirty="0" smtClean="0">
                <a:solidFill>
                  <a:srgbClr val="0033CC"/>
                </a:solidFill>
                <a:latin typeface="Calibri"/>
              </a:rPr>
              <a:t>i</a:t>
            </a:r>
            <a:r>
              <a:rPr lang="en-US" dirty="0" smtClean="0">
                <a:solidFill>
                  <a:srgbClr val="0033CC"/>
                </a:solidFill>
              </a:rPr>
              <a:t> , </a:t>
            </a:r>
            <a:r>
              <a:rPr lang="en-US" dirty="0" err="1" smtClean="0">
                <a:solidFill>
                  <a:srgbClr val="0033CC"/>
                </a:solidFill>
                <a:latin typeface="Calibri"/>
              </a:rPr>
              <a:t>y</a:t>
            </a:r>
            <a:r>
              <a:rPr lang="en-US" baseline="30000" dirty="0" err="1" smtClean="0">
                <a:solidFill>
                  <a:srgbClr val="0033CC"/>
                </a:solidFill>
                <a:latin typeface="Calibri"/>
              </a:rPr>
              <a:t>i</a:t>
            </a:r>
            <a:r>
              <a:rPr lang="en-US" dirty="0" smtClean="0">
                <a:solidFill>
                  <a:srgbClr val="0033CC"/>
                </a:solidFill>
              </a:rPr>
              <a:t>):</a:t>
            </a:r>
            <a:endParaRPr lang="en-US" dirty="0"/>
          </a:p>
        </p:txBody>
      </p:sp>
      <p:sp>
        <p:nvSpPr>
          <p:cNvPr id="4" name="Slide Number Placeholder 3"/>
          <p:cNvSpPr>
            <a:spLocks noGrp="1"/>
          </p:cNvSpPr>
          <p:nvPr>
            <p:ph type="sldNum" sz="quarter" idx="11"/>
          </p:nvPr>
        </p:nvSpPr>
        <p:spPr>
          <a:xfrm>
            <a:off x="7391400" y="6553200"/>
            <a:ext cx="914400" cy="228600"/>
          </a:xfrm>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18</a:t>
            </a:fld>
            <a:endParaRPr lang="en-US" altLang="zh-TW">
              <a:solidFill>
                <a:srgbClr val="000000"/>
              </a:solidFill>
            </a:endParaRPr>
          </a:p>
        </p:txBody>
      </p:sp>
      <p:sp>
        <p:nvSpPr>
          <p:cNvPr id="6" name="Rectangle 5"/>
          <p:cNvSpPr/>
          <p:nvPr/>
        </p:nvSpPr>
        <p:spPr>
          <a:xfrm>
            <a:off x="7794625" y="2343468"/>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21222" y="2416057"/>
            <a:ext cx="627095" cy="523220"/>
          </a:xfrm>
          <a:prstGeom prst="rect">
            <a:avLst/>
          </a:prstGeom>
          <a:noFill/>
        </p:spPr>
        <p:txBody>
          <a:bodyPr wrap="none" rtlCol="0">
            <a:spAutoFit/>
          </a:bodyPr>
          <a:lstStyle/>
          <a:p>
            <a:r>
              <a:rPr lang="en-US" sz="2800" dirty="0" smtClean="0">
                <a:latin typeface="cmsy10"/>
              </a:rPr>
              <a:t>8</a:t>
            </a:r>
            <a:r>
              <a:rPr lang="en-US" sz="2800" dirty="0" smtClean="0">
                <a:latin typeface="+mn-lt"/>
              </a:rPr>
              <a:t> y</a:t>
            </a:r>
            <a:endParaRPr lang="en-US" sz="2800" dirty="0">
              <a:latin typeface="+mn-lt"/>
            </a:endParaRPr>
          </a:p>
        </p:txBody>
      </p:sp>
      <p:sp>
        <p:nvSpPr>
          <p:cNvPr id="11" name="TextBox 10"/>
          <p:cNvSpPr txBox="1"/>
          <p:nvPr/>
        </p:nvSpPr>
        <p:spPr>
          <a:xfrm>
            <a:off x="4291135" y="5445555"/>
            <a:ext cx="1011034" cy="461665"/>
          </a:xfrm>
          <a:prstGeom prst="rect">
            <a:avLst/>
          </a:prstGeom>
          <a:noFill/>
          <a:ln>
            <a:noFill/>
          </a:ln>
        </p:spPr>
        <p:txBody>
          <a:bodyPr wrap="square" rtlCol="0">
            <a:spAutoFit/>
          </a:bodyPr>
          <a:lstStyle/>
          <a:p>
            <a:r>
              <a:rPr lang="en-US" sz="2400" dirty="0" smtClean="0">
                <a:solidFill>
                  <a:srgbClr val="FF0000"/>
                </a:solidFill>
              </a:rPr>
              <a:t>Entity</a:t>
            </a:r>
            <a:endParaRPr lang="en-US" sz="2400" dirty="0">
              <a:solidFill>
                <a:srgbClr val="FF0000"/>
              </a:solidFill>
            </a:endParaRPr>
          </a:p>
        </p:txBody>
      </p:sp>
      <p:sp>
        <p:nvSpPr>
          <p:cNvPr id="12" name="TextBox 11"/>
          <p:cNvSpPr txBox="1"/>
          <p:nvPr/>
        </p:nvSpPr>
        <p:spPr>
          <a:xfrm>
            <a:off x="7365152" y="5445555"/>
            <a:ext cx="1384365" cy="461665"/>
          </a:xfrm>
          <a:prstGeom prst="rect">
            <a:avLst/>
          </a:prstGeom>
          <a:noFill/>
          <a:ln>
            <a:noFill/>
          </a:ln>
        </p:spPr>
        <p:txBody>
          <a:bodyPr wrap="square" rtlCol="0">
            <a:spAutoFit/>
          </a:bodyPr>
          <a:lstStyle/>
          <a:p>
            <a:r>
              <a:rPr lang="en-US" sz="2400" dirty="0" smtClean="0">
                <a:solidFill>
                  <a:srgbClr val="0000FF"/>
                </a:solidFill>
              </a:rPr>
              <a:t>Relation</a:t>
            </a:r>
            <a:endParaRPr lang="en-US" sz="2400" dirty="0">
              <a:solidFill>
                <a:srgbClr val="0000FF"/>
              </a:solidFill>
            </a:endParaRPr>
          </a:p>
        </p:txBody>
      </p:sp>
      <p:sp>
        <p:nvSpPr>
          <p:cNvPr id="13" name="Oval 12"/>
          <p:cNvSpPr/>
          <p:nvPr/>
        </p:nvSpPr>
        <p:spPr>
          <a:xfrm>
            <a:off x="6338078" y="5244223"/>
            <a:ext cx="251112" cy="228026"/>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14" name="Oval 13"/>
          <p:cNvSpPr/>
          <p:nvPr/>
        </p:nvSpPr>
        <p:spPr>
          <a:xfrm>
            <a:off x="5676440" y="5252141"/>
            <a:ext cx="251112" cy="22802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15" name="Oval 14"/>
          <p:cNvSpPr/>
          <p:nvPr/>
        </p:nvSpPr>
        <p:spPr>
          <a:xfrm>
            <a:off x="6086966" y="5728100"/>
            <a:ext cx="251112" cy="22802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16" name="Oval 15"/>
          <p:cNvSpPr/>
          <p:nvPr/>
        </p:nvSpPr>
        <p:spPr>
          <a:xfrm>
            <a:off x="7114040" y="5217529"/>
            <a:ext cx="251112" cy="22802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17" name="Oval 16"/>
          <p:cNvSpPr/>
          <p:nvPr/>
        </p:nvSpPr>
        <p:spPr>
          <a:xfrm>
            <a:off x="6532068" y="6102714"/>
            <a:ext cx="251112" cy="22802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18" name="Oval 17"/>
          <p:cNvSpPr/>
          <p:nvPr/>
        </p:nvSpPr>
        <p:spPr>
          <a:xfrm>
            <a:off x="5713215" y="6069321"/>
            <a:ext cx="251112" cy="228026"/>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cxnSp>
        <p:nvCxnSpPr>
          <p:cNvPr id="19" name="Straight Connector 18"/>
          <p:cNvCxnSpPr>
            <a:stCxn id="13" idx="6"/>
            <a:endCxn id="16" idx="2"/>
          </p:cNvCxnSpPr>
          <p:nvPr/>
        </p:nvCxnSpPr>
        <p:spPr>
          <a:xfrm flipV="1">
            <a:off x="6589190" y="5331542"/>
            <a:ext cx="524850" cy="2669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7" idx="7"/>
            <a:endCxn id="16" idx="3"/>
          </p:cNvCxnSpPr>
          <p:nvPr/>
        </p:nvCxnSpPr>
        <p:spPr>
          <a:xfrm flipV="1">
            <a:off x="6746406" y="5412162"/>
            <a:ext cx="404409" cy="72394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8" idx="0"/>
            <a:endCxn id="14" idx="4"/>
          </p:cNvCxnSpPr>
          <p:nvPr/>
        </p:nvCxnSpPr>
        <p:spPr>
          <a:xfrm flipH="1" flipV="1">
            <a:off x="5801996" y="5480167"/>
            <a:ext cx="36775" cy="58915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4" idx="6"/>
            <a:endCxn id="13" idx="2"/>
          </p:cNvCxnSpPr>
          <p:nvPr/>
        </p:nvCxnSpPr>
        <p:spPr>
          <a:xfrm flipV="1">
            <a:off x="5927552" y="5358236"/>
            <a:ext cx="410525" cy="791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7" idx="1"/>
            <a:endCxn id="15" idx="5"/>
          </p:cNvCxnSpPr>
          <p:nvPr/>
        </p:nvCxnSpPr>
        <p:spPr>
          <a:xfrm flipH="1" flipV="1">
            <a:off x="6301303" y="5922733"/>
            <a:ext cx="267540" cy="2133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8" idx="6"/>
            <a:endCxn id="17" idx="2"/>
          </p:cNvCxnSpPr>
          <p:nvPr/>
        </p:nvCxnSpPr>
        <p:spPr>
          <a:xfrm>
            <a:off x="5964327" y="6183334"/>
            <a:ext cx="567741" cy="3339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7"/>
            <a:endCxn id="13" idx="4"/>
          </p:cNvCxnSpPr>
          <p:nvPr/>
        </p:nvCxnSpPr>
        <p:spPr>
          <a:xfrm flipV="1">
            <a:off x="6301303" y="5472249"/>
            <a:ext cx="162331" cy="28924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302169" y="5026273"/>
            <a:ext cx="476341" cy="430887"/>
          </a:xfrm>
          <a:prstGeom prst="rect">
            <a:avLst/>
          </a:prstGeom>
          <a:noFill/>
        </p:spPr>
        <p:txBody>
          <a:bodyPr wrap="square" rtlCol="0">
            <a:spAutoFit/>
          </a:bodyPr>
          <a:lstStyle/>
          <a:p>
            <a:r>
              <a:rPr lang="en-US" sz="2200" b="1" dirty="0" smtClean="0">
                <a:solidFill>
                  <a:srgbClr val="FF0000"/>
                </a:solidFill>
                <a:latin typeface="cmmi10"/>
              </a:rPr>
              <a:t>y</a:t>
            </a:r>
            <a:r>
              <a:rPr lang="en-US" sz="2200" b="1" baseline="-25000" dirty="0" smtClean="0">
                <a:solidFill>
                  <a:srgbClr val="FF0000"/>
                </a:solidFill>
                <a:latin typeface="cmmi10"/>
              </a:rPr>
              <a:t>1</a:t>
            </a:r>
            <a:endParaRPr lang="en-US" sz="2200" b="1" baseline="-25000" dirty="0">
              <a:solidFill>
                <a:srgbClr val="FF0000"/>
              </a:solidFill>
              <a:latin typeface="cmmi10"/>
            </a:endParaRPr>
          </a:p>
        </p:txBody>
      </p:sp>
      <p:sp>
        <p:nvSpPr>
          <p:cNvPr id="27" name="TextBox 26"/>
          <p:cNvSpPr txBox="1"/>
          <p:nvPr/>
        </p:nvSpPr>
        <p:spPr>
          <a:xfrm>
            <a:off x="7328817" y="4854882"/>
            <a:ext cx="417018" cy="430888"/>
          </a:xfrm>
          <a:prstGeom prst="rect">
            <a:avLst/>
          </a:prstGeom>
          <a:noFill/>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3</a:t>
            </a:r>
          </a:p>
        </p:txBody>
      </p:sp>
      <p:sp>
        <p:nvSpPr>
          <p:cNvPr id="28" name="TextBox 27"/>
          <p:cNvSpPr txBox="1"/>
          <p:nvPr/>
        </p:nvSpPr>
        <p:spPr>
          <a:xfrm>
            <a:off x="6894533" y="6122313"/>
            <a:ext cx="417018" cy="430887"/>
          </a:xfrm>
          <a:prstGeom prst="rect">
            <a:avLst/>
          </a:prstGeom>
          <a:noFill/>
          <a:ln>
            <a:noFill/>
          </a:ln>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6</a:t>
            </a:r>
          </a:p>
        </p:txBody>
      </p:sp>
      <p:sp>
        <p:nvSpPr>
          <p:cNvPr id="29" name="TextBox 28"/>
          <p:cNvSpPr txBox="1"/>
          <p:nvPr/>
        </p:nvSpPr>
        <p:spPr>
          <a:xfrm>
            <a:off x="5435541" y="6051190"/>
            <a:ext cx="417018" cy="430887"/>
          </a:xfrm>
          <a:prstGeom prst="rect">
            <a:avLst/>
          </a:prstGeom>
          <a:noFill/>
          <a:ln>
            <a:noFill/>
          </a:ln>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5</a:t>
            </a:r>
          </a:p>
        </p:txBody>
      </p:sp>
      <p:sp>
        <p:nvSpPr>
          <p:cNvPr id="30" name="TextBox 29"/>
          <p:cNvSpPr txBox="1"/>
          <p:nvPr/>
        </p:nvSpPr>
        <p:spPr>
          <a:xfrm>
            <a:off x="6319515" y="4778389"/>
            <a:ext cx="417018" cy="430887"/>
          </a:xfrm>
          <a:prstGeom prst="rect">
            <a:avLst/>
          </a:prstGeom>
          <a:noFill/>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2</a:t>
            </a:r>
          </a:p>
        </p:txBody>
      </p:sp>
      <p:sp>
        <p:nvSpPr>
          <p:cNvPr id="31" name="TextBox 30"/>
          <p:cNvSpPr txBox="1"/>
          <p:nvPr/>
        </p:nvSpPr>
        <p:spPr>
          <a:xfrm>
            <a:off x="6358024" y="5430464"/>
            <a:ext cx="428322" cy="430888"/>
          </a:xfrm>
          <a:prstGeom prst="rect">
            <a:avLst/>
          </a:prstGeom>
          <a:noFill/>
          <a:ln>
            <a:noFill/>
          </a:ln>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4</a:t>
            </a:r>
          </a:p>
        </p:txBody>
      </p:sp>
      <p:sp>
        <p:nvSpPr>
          <p:cNvPr id="32" name="Freeform 31"/>
          <p:cNvSpPr/>
          <p:nvPr/>
        </p:nvSpPr>
        <p:spPr>
          <a:xfrm>
            <a:off x="5395572" y="5045193"/>
            <a:ext cx="1416010" cy="1390974"/>
          </a:xfrm>
          <a:custGeom>
            <a:avLst/>
            <a:gdLst>
              <a:gd name="connsiteX0" fmla="*/ 1335949 w 1416010"/>
              <a:gd name="connsiteY0" fmla="*/ 124912 h 1390974"/>
              <a:gd name="connsiteX1" fmla="*/ 1228845 w 1416010"/>
              <a:gd name="connsiteY1" fmla="*/ 599197 h 1390974"/>
              <a:gd name="connsiteX2" fmla="*/ 601522 w 1416010"/>
              <a:gd name="connsiteY2" fmla="*/ 583897 h 1390974"/>
              <a:gd name="connsiteX3" fmla="*/ 693325 w 1416010"/>
              <a:gd name="connsiteY3" fmla="*/ 1272374 h 1390974"/>
              <a:gd name="connsiteX4" fmla="*/ 81302 w 1416010"/>
              <a:gd name="connsiteY4" fmla="*/ 1272374 h 1390974"/>
              <a:gd name="connsiteX5" fmla="*/ 142505 w 1416010"/>
              <a:gd name="connsiteY5" fmla="*/ 94313 h 1390974"/>
              <a:gd name="connsiteX6" fmla="*/ 1335949 w 1416010"/>
              <a:gd name="connsiteY6" fmla="*/ 124912 h 139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010" h="1390974">
                <a:moveTo>
                  <a:pt x="1335949" y="124912"/>
                </a:moveTo>
                <a:cubicBezTo>
                  <a:pt x="1517006" y="209059"/>
                  <a:pt x="1351249" y="522700"/>
                  <a:pt x="1228845" y="599197"/>
                </a:cubicBezTo>
                <a:cubicBezTo>
                  <a:pt x="1106441" y="675694"/>
                  <a:pt x="690775" y="471701"/>
                  <a:pt x="601522" y="583897"/>
                </a:cubicBezTo>
                <a:cubicBezTo>
                  <a:pt x="512269" y="696093"/>
                  <a:pt x="780028" y="1157628"/>
                  <a:pt x="693325" y="1272374"/>
                </a:cubicBezTo>
                <a:cubicBezTo>
                  <a:pt x="606622" y="1387120"/>
                  <a:pt x="173105" y="1468717"/>
                  <a:pt x="81302" y="1272374"/>
                </a:cubicBezTo>
                <a:cubicBezTo>
                  <a:pt x="-10501" y="1076031"/>
                  <a:pt x="-64053" y="280457"/>
                  <a:pt x="142505" y="94313"/>
                </a:cubicBezTo>
                <a:cubicBezTo>
                  <a:pt x="349063" y="-91831"/>
                  <a:pt x="1154892" y="40765"/>
                  <a:pt x="1335949" y="124912"/>
                </a:cubicBezTo>
                <a:close/>
              </a:path>
            </a:pathLst>
          </a:cu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6011068" y="5026286"/>
            <a:ext cx="1509181" cy="1492459"/>
          </a:xfrm>
          <a:custGeom>
            <a:avLst/>
            <a:gdLst>
              <a:gd name="connsiteX0" fmla="*/ 1301874 w 1509181"/>
              <a:gd name="connsiteY0" fmla="*/ 21423 h 1492459"/>
              <a:gd name="connsiteX1" fmla="*/ 659250 w 1509181"/>
              <a:gd name="connsiteY1" fmla="*/ 725200 h 1492459"/>
              <a:gd name="connsiteX2" fmla="*/ 215534 w 1509181"/>
              <a:gd name="connsiteY2" fmla="*/ 602804 h 1492459"/>
              <a:gd name="connsiteX3" fmla="*/ 1326 w 1509181"/>
              <a:gd name="connsiteY3" fmla="*/ 694601 h 1492459"/>
              <a:gd name="connsiteX4" fmla="*/ 307337 w 1509181"/>
              <a:gd name="connsiteY4" fmla="*/ 1459576 h 1492459"/>
              <a:gd name="connsiteX5" fmla="*/ 1041765 w 1509181"/>
              <a:gd name="connsiteY5" fmla="*/ 1245383 h 1492459"/>
              <a:gd name="connsiteX6" fmla="*/ 1500781 w 1509181"/>
              <a:gd name="connsiteY6" fmla="*/ 281515 h 1492459"/>
              <a:gd name="connsiteX7" fmla="*/ 1301874 w 1509181"/>
              <a:gd name="connsiteY7" fmla="*/ 21423 h 149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181" h="1492459">
                <a:moveTo>
                  <a:pt x="1301874" y="21423"/>
                </a:moveTo>
                <a:cubicBezTo>
                  <a:pt x="1161619" y="95370"/>
                  <a:pt x="840307" y="628303"/>
                  <a:pt x="659250" y="725200"/>
                </a:cubicBezTo>
                <a:cubicBezTo>
                  <a:pt x="478193" y="822097"/>
                  <a:pt x="325188" y="607904"/>
                  <a:pt x="215534" y="602804"/>
                </a:cubicBezTo>
                <a:cubicBezTo>
                  <a:pt x="105880" y="597704"/>
                  <a:pt x="-13975" y="551806"/>
                  <a:pt x="1326" y="694601"/>
                </a:cubicBezTo>
                <a:cubicBezTo>
                  <a:pt x="16626" y="837396"/>
                  <a:pt x="133930" y="1367779"/>
                  <a:pt x="307337" y="1459576"/>
                </a:cubicBezTo>
                <a:cubicBezTo>
                  <a:pt x="480743" y="1551373"/>
                  <a:pt x="842858" y="1441726"/>
                  <a:pt x="1041765" y="1245383"/>
                </a:cubicBezTo>
                <a:cubicBezTo>
                  <a:pt x="1240672" y="1049040"/>
                  <a:pt x="1462530" y="490608"/>
                  <a:pt x="1500781" y="281515"/>
                </a:cubicBezTo>
                <a:cubicBezTo>
                  <a:pt x="1539032" y="72422"/>
                  <a:pt x="1442129" y="-52524"/>
                  <a:pt x="1301874" y="21423"/>
                </a:cubicBezTo>
                <a:close/>
              </a:path>
            </a:pathLst>
          </a:cu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099693" y="5754667"/>
            <a:ext cx="1011034" cy="523220"/>
          </a:xfrm>
          <a:prstGeom prst="rect">
            <a:avLst/>
          </a:prstGeom>
          <a:noFill/>
          <a:ln>
            <a:noFill/>
          </a:ln>
        </p:spPr>
        <p:txBody>
          <a:bodyPr wrap="square" rtlCol="0">
            <a:spAutoFit/>
          </a:bodyPr>
          <a:lstStyle/>
          <a:p>
            <a:pPr algn="ctr"/>
            <a:r>
              <a:rPr lang="en-US" sz="2800" b="1" dirty="0" smtClean="0">
                <a:solidFill>
                  <a:srgbClr val="FF0000"/>
                </a:solidFill>
                <a:latin typeface="cmr10"/>
                <a:cs typeface="cmr10"/>
              </a:rPr>
              <a:t>w</a:t>
            </a:r>
            <a:r>
              <a:rPr lang="en-US" sz="2800" b="1" baseline="-25000" dirty="0" smtClean="0">
                <a:solidFill>
                  <a:srgbClr val="FF0000"/>
                </a:solidFill>
                <a:latin typeface="cmmi10"/>
              </a:rPr>
              <a:t>e</a:t>
            </a:r>
            <a:endParaRPr lang="en-US" sz="2800" b="1" baseline="-25000" dirty="0">
              <a:solidFill>
                <a:srgbClr val="FF0000"/>
              </a:solidFill>
              <a:latin typeface="cmmi10"/>
            </a:endParaRPr>
          </a:p>
        </p:txBody>
      </p:sp>
      <p:sp>
        <p:nvSpPr>
          <p:cNvPr id="35" name="TextBox 34"/>
          <p:cNvSpPr txBox="1"/>
          <p:nvPr/>
        </p:nvSpPr>
        <p:spPr>
          <a:xfrm>
            <a:off x="7520249" y="5754667"/>
            <a:ext cx="1011034" cy="523220"/>
          </a:xfrm>
          <a:prstGeom prst="rect">
            <a:avLst/>
          </a:prstGeom>
          <a:noFill/>
          <a:ln>
            <a:noFill/>
          </a:ln>
        </p:spPr>
        <p:txBody>
          <a:bodyPr wrap="square" rtlCol="0">
            <a:spAutoFit/>
          </a:bodyPr>
          <a:lstStyle/>
          <a:p>
            <a:pPr algn="ctr"/>
            <a:r>
              <a:rPr lang="en-US" sz="2800" b="1" dirty="0" err="1" smtClean="0">
                <a:solidFill>
                  <a:srgbClr val="0000FF"/>
                </a:solidFill>
                <a:latin typeface="cmr10"/>
                <a:cs typeface="cmr10"/>
              </a:rPr>
              <a:t>w</a:t>
            </a:r>
            <a:r>
              <a:rPr lang="en-US" sz="2800" b="1" baseline="-25000" dirty="0" err="1" smtClean="0">
                <a:solidFill>
                  <a:srgbClr val="0000FF"/>
                </a:solidFill>
                <a:latin typeface="cmmi10"/>
              </a:rPr>
              <a:t>r</a:t>
            </a:r>
            <a:endParaRPr lang="en-US" sz="2800" b="1" baseline="-25000" dirty="0">
              <a:solidFill>
                <a:srgbClr val="0000FF"/>
              </a:solidFill>
              <a:latin typeface="cmmi10"/>
            </a:endParaRPr>
          </a:p>
        </p:txBody>
      </p:sp>
      <p:sp>
        <p:nvSpPr>
          <p:cNvPr id="37" name="TextBox 36"/>
          <p:cNvSpPr txBox="1"/>
          <p:nvPr/>
        </p:nvSpPr>
        <p:spPr>
          <a:xfrm>
            <a:off x="2980014" y="5481935"/>
            <a:ext cx="1311121" cy="461665"/>
          </a:xfrm>
          <a:prstGeom prst="rect">
            <a:avLst/>
          </a:prstGeom>
          <a:noFill/>
        </p:spPr>
        <p:txBody>
          <a:bodyPr wrap="square" rtlCol="0">
            <a:spAutoFit/>
          </a:bodyPr>
          <a:lstStyle/>
          <a:p>
            <a:r>
              <a:rPr lang="en-US" sz="2400" b="1" dirty="0" smtClean="0">
                <a:latin typeface="+mn-lt"/>
                <a:cs typeface="Times New Roman"/>
              </a:rPr>
              <a:t>Learning</a:t>
            </a:r>
            <a:endParaRPr lang="en-US" sz="2400" b="1" dirty="0">
              <a:latin typeface="+mn-lt"/>
              <a:cs typeface="Times New Roman"/>
            </a:endParaRPr>
          </a:p>
        </p:txBody>
      </p:sp>
      <p:sp>
        <p:nvSpPr>
          <p:cNvPr id="38" name="TextBox 37"/>
          <p:cNvSpPr txBox="1"/>
          <p:nvPr/>
        </p:nvSpPr>
        <p:spPr>
          <a:xfrm>
            <a:off x="2944781" y="6091535"/>
            <a:ext cx="1474819" cy="461665"/>
          </a:xfrm>
          <a:prstGeom prst="rect">
            <a:avLst/>
          </a:prstGeom>
          <a:noFill/>
        </p:spPr>
        <p:txBody>
          <a:bodyPr wrap="square" rtlCol="0">
            <a:spAutoFit/>
          </a:bodyPr>
          <a:lstStyle/>
          <a:p>
            <a:r>
              <a:rPr lang="en-US" sz="2400" b="1" dirty="0" smtClean="0">
                <a:latin typeface="+mn-lt"/>
                <a:cs typeface="Times New Roman"/>
              </a:rPr>
              <a:t>Inference</a:t>
            </a:r>
            <a:endParaRPr lang="en-US" sz="2400" b="1" dirty="0">
              <a:latin typeface="+mn-lt"/>
              <a:cs typeface="Times New Roman"/>
            </a:endParaRPr>
          </a:p>
        </p:txBody>
      </p:sp>
      <p:grpSp>
        <p:nvGrpSpPr>
          <p:cNvPr id="39" name="Group 38"/>
          <p:cNvGrpSpPr>
            <a:grpSpLocks noChangeAspect="1"/>
          </p:cNvGrpSpPr>
          <p:nvPr/>
        </p:nvGrpSpPr>
        <p:grpSpPr>
          <a:xfrm>
            <a:off x="6181437" y="2895600"/>
            <a:ext cx="2443666" cy="1774811"/>
            <a:chOff x="62319" y="4048620"/>
            <a:chExt cx="3839514" cy="2686909"/>
          </a:xfrm>
        </p:grpSpPr>
        <p:sp>
          <p:nvSpPr>
            <p:cNvPr id="40" name="Oval 39"/>
            <p:cNvSpPr/>
            <p:nvPr/>
          </p:nvSpPr>
          <p:spPr>
            <a:xfrm>
              <a:off x="1689950" y="4753852"/>
              <a:ext cx="394550" cy="345212"/>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41" name="Oval 40"/>
            <p:cNvSpPr/>
            <p:nvPr/>
          </p:nvSpPr>
          <p:spPr>
            <a:xfrm>
              <a:off x="650378" y="4765839"/>
              <a:ext cx="394550" cy="34521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42" name="Oval 41"/>
            <p:cNvSpPr/>
            <p:nvPr/>
          </p:nvSpPr>
          <p:spPr>
            <a:xfrm>
              <a:off x="1295400" y="5486400"/>
              <a:ext cx="394550" cy="34521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43" name="Oval 42"/>
            <p:cNvSpPr/>
            <p:nvPr/>
          </p:nvSpPr>
          <p:spPr>
            <a:xfrm>
              <a:off x="2909150" y="4713440"/>
              <a:ext cx="394550" cy="34521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44" name="Oval 43"/>
            <p:cNvSpPr/>
            <p:nvPr/>
          </p:nvSpPr>
          <p:spPr>
            <a:xfrm>
              <a:off x="1994750" y="6053533"/>
              <a:ext cx="394550" cy="34521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45" name="Oval 44"/>
            <p:cNvSpPr/>
            <p:nvPr/>
          </p:nvSpPr>
          <p:spPr>
            <a:xfrm>
              <a:off x="708159" y="6002978"/>
              <a:ext cx="394550" cy="34521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cxnSp>
          <p:nvCxnSpPr>
            <p:cNvPr id="46" name="Straight Connector 45"/>
            <p:cNvCxnSpPr>
              <a:stCxn id="40" idx="6"/>
              <a:endCxn id="43" idx="2"/>
            </p:cNvCxnSpPr>
            <p:nvPr/>
          </p:nvCxnSpPr>
          <p:spPr>
            <a:xfrm flipV="1">
              <a:off x="2084500" y="4886046"/>
              <a:ext cx="824650" cy="4041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44" idx="7"/>
              <a:endCxn id="43" idx="3"/>
            </p:cNvCxnSpPr>
            <p:nvPr/>
          </p:nvCxnSpPr>
          <p:spPr>
            <a:xfrm flipV="1">
              <a:off x="2331519" y="5008097"/>
              <a:ext cx="635412" cy="109599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0"/>
              <a:endCxn id="41" idx="4"/>
            </p:cNvCxnSpPr>
            <p:nvPr/>
          </p:nvCxnSpPr>
          <p:spPr>
            <a:xfrm flipH="1" flipV="1">
              <a:off x="847653" y="5111051"/>
              <a:ext cx="57781" cy="89192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1" idx="6"/>
              <a:endCxn id="40" idx="2"/>
            </p:cNvCxnSpPr>
            <p:nvPr/>
          </p:nvCxnSpPr>
          <p:spPr>
            <a:xfrm flipV="1">
              <a:off x="1044928" y="4926458"/>
              <a:ext cx="645022" cy="1198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4" idx="1"/>
              <a:endCxn id="42" idx="5"/>
            </p:cNvCxnSpPr>
            <p:nvPr/>
          </p:nvCxnSpPr>
          <p:spPr>
            <a:xfrm flipH="1" flipV="1">
              <a:off x="1632169" y="5781057"/>
              <a:ext cx="420362" cy="3230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5" idx="6"/>
              <a:endCxn id="44" idx="2"/>
            </p:cNvCxnSpPr>
            <p:nvPr/>
          </p:nvCxnSpPr>
          <p:spPr>
            <a:xfrm>
              <a:off x="1102709" y="6175584"/>
              <a:ext cx="892041" cy="5055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2" idx="7"/>
              <a:endCxn id="40" idx="4"/>
            </p:cNvCxnSpPr>
            <p:nvPr/>
          </p:nvCxnSpPr>
          <p:spPr>
            <a:xfrm flipV="1">
              <a:off x="1632169" y="5099064"/>
              <a:ext cx="255056" cy="43789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2319" y="4423894"/>
              <a:ext cx="748432" cy="652326"/>
            </a:xfrm>
            <a:prstGeom prst="rect">
              <a:avLst/>
            </a:prstGeom>
            <a:noFill/>
          </p:spPr>
          <p:txBody>
            <a:bodyPr wrap="square" rtlCol="0">
              <a:spAutoFit/>
            </a:bodyPr>
            <a:lstStyle/>
            <a:p>
              <a:r>
                <a:rPr lang="en-US" sz="2200" b="1" dirty="0" smtClean="0">
                  <a:solidFill>
                    <a:srgbClr val="FF0000"/>
                  </a:solidFill>
                  <a:latin typeface="cmmi10"/>
                </a:rPr>
                <a:t>y</a:t>
              </a:r>
              <a:r>
                <a:rPr lang="en-US" sz="2200" b="1" baseline="-25000" dirty="0" smtClean="0">
                  <a:solidFill>
                    <a:srgbClr val="FF0000"/>
                  </a:solidFill>
                  <a:latin typeface="cmmi10"/>
                </a:rPr>
                <a:t>1</a:t>
              </a:r>
              <a:endParaRPr lang="en-US" sz="2200" b="1" baseline="-25000" dirty="0">
                <a:solidFill>
                  <a:srgbClr val="FF0000"/>
                </a:solidFill>
                <a:latin typeface="cmmi10"/>
              </a:endParaRPr>
            </a:p>
          </p:txBody>
        </p:sp>
        <p:sp>
          <p:nvSpPr>
            <p:cNvPr id="54" name="TextBox 53"/>
            <p:cNvSpPr txBox="1"/>
            <p:nvPr/>
          </p:nvSpPr>
          <p:spPr>
            <a:xfrm>
              <a:off x="3246610" y="4164424"/>
              <a:ext cx="655223" cy="652327"/>
            </a:xfrm>
            <a:prstGeom prst="rect">
              <a:avLst/>
            </a:prstGeom>
            <a:noFill/>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3</a:t>
              </a:r>
            </a:p>
          </p:txBody>
        </p:sp>
        <p:sp>
          <p:nvSpPr>
            <p:cNvPr id="55" name="TextBox 54"/>
            <p:cNvSpPr txBox="1"/>
            <p:nvPr/>
          </p:nvSpPr>
          <p:spPr>
            <a:xfrm>
              <a:off x="2564259" y="6083203"/>
              <a:ext cx="655223" cy="652326"/>
            </a:xfrm>
            <a:prstGeom prst="rect">
              <a:avLst/>
            </a:prstGeom>
            <a:noFill/>
            <a:ln>
              <a:noFill/>
            </a:ln>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6</a:t>
              </a:r>
            </a:p>
          </p:txBody>
        </p:sp>
        <p:sp>
          <p:nvSpPr>
            <p:cNvPr id="56" name="TextBox 55"/>
            <p:cNvSpPr txBox="1"/>
            <p:nvPr/>
          </p:nvSpPr>
          <p:spPr>
            <a:xfrm>
              <a:off x="271875" y="5975529"/>
              <a:ext cx="655223" cy="652326"/>
            </a:xfrm>
            <a:prstGeom prst="rect">
              <a:avLst/>
            </a:prstGeom>
            <a:noFill/>
            <a:ln>
              <a:noFill/>
            </a:ln>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5</a:t>
              </a:r>
            </a:p>
          </p:txBody>
        </p:sp>
        <p:sp>
          <p:nvSpPr>
            <p:cNvPr id="57" name="TextBox 56"/>
            <p:cNvSpPr txBox="1"/>
            <p:nvPr/>
          </p:nvSpPr>
          <p:spPr>
            <a:xfrm>
              <a:off x="1660784" y="4048620"/>
              <a:ext cx="655223" cy="652325"/>
            </a:xfrm>
            <a:prstGeom prst="rect">
              <a:avLst/>
            </a:prstGeom>
            <a:noFill/>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2</a:t>
              </a:r>
            </a:p>
          </p:txBody>
        </p:sp>
        <p:sp>
          <p:nvSpPr>
            <p:cNvPr id="58" name="TextBox 57"/>
            <p:cNvSpPr txBox="1"/>
            <p:nvPr/>
          </p:nvSpPr>
          <p:spPr>
            <a:xfrm>
              <a:off x="1697249" y="5105288"/>
              <a:ext cx="672984" cy="652327"/>
            </a:xfrm>
            <a:prstGeom prst="rect">
              <a:avLst/>
            </a:prstGeom>
            <a:noFill/>
            <a:ln>
              <a:noFill/>
            </a:ln>
          </p:spPr>
          <p:txBody>
            <a:bodyPr wrap="none" rtlCol="0">
              <a:spAutoFit/>
            </a:bodyPr>
            <a:lstStyle/>
            <a:p>
              <a:r>
                <a:rPr lang="en-US" sz="2200" b="1" dirty="0" smtClean="0">
                  <a:solidFill>
                    <a:srgbClr val="FF0000"/>
                  </a:solidFill>
                  <a:latin typeface="cmmi10"/>
                </a:rPr>
                <a:t>y</a:t>
              </a:r>
              <a:r>
                <a:rPr lang="en-US" sz="2200" b="1" baseline="-25000" dirty="0">
                  <a:solidFill>
                    <a:srgbClr val="FF0000"/>
                  </a:solidFill>
                  <a:latin typeface="cmmi10"/>
                </a:rPr>
                <a:t>4</a:t>
              </a:r>
            </a:p>
          </p:txBody>
        </p:sp>
      </p:grpSp>
      <p:sp>
        <p:nvSpPr>
          <p:cNvPr id="60" name="Rectangle 59"/>
          <p:cNvSpPr/>
          <p:nvPr/>
        </p:nvSpPr>
        <p:spPr>
          <a:xfrm>
            <a:off x="2590800" y="1078468"/>
            <a:ext cx="3744230" cy="461665"/>
          </a:xfrm>
          <a:prstGeom prst="rect">
            <a:avLst/>
          </a:prstGeom>
          <a:solidFill>
            <a:srgbClr val="FFFFCC"/>
          </a:solidFill>
          <a:ln>
            <a:solidFill>
              <a:srgbClr val="FF9933"/>
            </a:solidFill>
          </a:ln>
        </p:spPr>
        <p:txBody>
          <a:bodyPr wrap="none">
            <a:spAutoFit/>
          </a:bodyPr>
          <a:lstStyle/>
          <a:p>
            <a:r>
              <a:rPr lang="en-US" sz="2400" dirty="0"/>
              <a:t> </a:t>
            </a:r>
            <a:r>
              <a:rPr lang="en-US" sz="2400" dirty="0" smtClean="0"/>
              <a:t>y </a:t>
            </a:r>
            <a:r>
              <a:rPr lang="en-US" sz="2400" dirty="0"/>
              <a:t>=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30000" dirty="0" err="1"/>
              <a:t>T</a:t>
            </a:r>
            <a:r>
              <a:rPr lang="en-US" sz="2400" dirty="0"/>
              <a:t> </a:t>
            </a:r>
            <a:r>
              <a:rPr lang="en-US" sz="2400" dirty="0">
                <a:latin typeface="cmmi10"/>
              </a:rPr>
              <a:t>Á</a:t>
            </a:r>
            <a:r>
              <a:rPr lang="en-US" sz="2400" dirty="0"/>
              <a:t> (</a:t>
            </a:r>
            <a:r>
              <a:rPr lang="en-US" sz="2400" dirty="0" err="1"/>
              <a:t>x,y</a:t>
            </a:r>
            <a:r>
              <a:rPr lang="en-US" sz="2400" dirty="0"/>
              <a:t>)</a:t>
            </a:r>
          </a:p>
        </p:txBody>
      </p:sp>
      <p:sp>
        <p:nvSpPr>
          <p:cNvPr id="61" name="Rectangle 60"/>
          <p:cNvSpPr/>
          <p:nvPr/>
        </p:nvSpPr>
        <p:spPr>
          <a:xfrm>
            <a:off x="5092264" y="2395578"/>
            <a:ext cx="385042" cy="523220"/>
          </a:xfrm>
          <a:prstGeom prst="rect">
            <a:avLst/>
          </a:prstGeom>
        </p:spPr>
        <p:txBody>
          <a:bodyPr wrap="none">
            <a:spAutoFit/>
          </a:bodyPr>
          <a:lstStyle/>
          <a:p>
            <a:r>
              <a:rPr lang="en-US" sz="2800" b="1" dirty="0"/>
              <a:t>y</a:t>
            </a:r>
          </a:p>
        </p:txBody>
      </p:sp>
      <p:sp>
        <p:nvSpPr>
          <p:cNvPr id="62" name="Rectangle 61"/>
          <p:cNvSpPr/>
          <p:nvPr/>
        </p:nvSpPr>
        <p:spPr>
          <a:xfrm>
            <a:off x="5110727" y="4854882"/>
            <a:ext cx="2871583" cy="1627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98298" y="2387025"/>
            <a:ext cx="8117102" cy="584775"/>
          </a:xfrm>
          <a:prstGeom prst="rect">
            <a:avLst/>
          </a:prstGeom>
          <a:noFill/>
          <a:ln>
            <a:noFill/>
          </a:ln>
        </p:spPr>
        <p:txBody>
          <a:bodyPr wrap="square">
            <a:spAutoFit/>
          </a:bodyPr>
          <a:lstStyle/>
          <a:p>
            <a:r>
              <a:rPr lang="en-US" sz="3200" dirty="0" err="1" smtClean="0"/>
              <a:t>w</a:t>
            </a:r>
            <a:r>
              <a:rPr lang="en-US" sz="3200" baseline="30000" dirty="0" err="1" smtClean="0"/>
              <a:t>T</a:t>
            </a:r>
            <a:r>
              <a:rPr lang="en-US" sz="3200" dirty="0" smtClean="0"/>
              <a:t> </a:t>
            </a:r>
            <a:r>
              <a:rPr lang="en-US" sz="3200" dirty="0">
                <a:latin typeface="cmmi10"/>
              </a:rPr>
              <a:t>Á</a:t>
            </a:r>
            <a:r>
              <a:rPr lang="en-US" sz="3200" dirty="0"/>
              <a:t> (</a:t>
            </a:r>
            <a:r>
              <a:rPr lang="en-US" sz="3200" dirty="0" smtClean="0">
                <a:latin typeface="Calibri"/>
              </a:rPr>
              <a:t>x</a:t>
            </a:r>
            <a:r>
              <a:rPr lang="en-US" sz="3200" baseline="30000" dirty="0" smtClean="0">
                <a:latin typeface="Calibri"/>
              </a:rPr>
              <a:t>i</a:t>
            </a:r>
            <a:r>
              <a:rPr lang="en-US" sz="3200" dirty="0" smtClean="0"/>
              <a:t> , </a:t>
            </a:r>
            <a:r>
              <a:rPr lang="en-US" sz="3200" dirty="0" err="1" smtClean="0">
                <a:latin typeface="Calibri"/>
              </a:rPr>
              <a:t>y</a:t>
            </a:r>
            <a:r>
              <a:rPr lang="en-US" sz="3200" baseline="30000" dirty="0" err="1" smtClean="0">
                <a:latin typeface="cmmi10"/>
              </a:rPr>
              <a:t>i</a:t>
            </a:r>
            <a:r>
              <a:rPr lang="en-US" sz="3200" baseline="-25000" dirty="0" smtClean="0">
                <a:latin typeface="Arial"/>
              </a:rPr>
              <a:t> </a:t>
            </a:r>
            <a:r>
              <a:rPr lang="en-US" sz="3200" dirty="0" smtClean="0"/>
              <a:t>) </a:t>
            </a:r>
            <a:r>
              <a:rPr lang="en-US" sz="3200" dirty="0" smtClean="0">
                <a:latin typeface="cmsy10"/>
              </a:rPr>
              <a:t>¸</a:t>
            </a:r>
            <a:r>
              <a:rPr lang="en-US" sz="3200" dirty="0" smtClean="0"/>
              <a:t> </a:t>
            </a:r>
            <a:r>
              <a:rPr lang="en-US" sz="3200" dirty="0" err="1"/>
              <a:t>w</a:t>
            </a:r>
            <a:r>
              <a:rPr lang="en-US" sz="3200" baseline="30000" dirty="0" err="1"/>
              <a:t>T</a:t>
            </a:r>
            <a:r>
              <a:rPr lang="en-US" sz="3200" dirty="0"/>
              <a:t> </a:t>
            </a:r>
            <a:r>
              <a:rPr lang="en-US" sz="3200" dirty="0">
                <a:latin typeface="cmmi10"/>
              </a:rPr>
              <a:t>Á</a:t>
            </a:r>
            <a:r>
              <a:rPr lang="en-US" sz="3200" dirty="0"/>
              <a:t> (</a:t>
            </a:r>
            <a:r>
              <a:rPr lang="en-US" sz="3200" dirty="0" smtClean="0">
                <a:latin typeface="Calibri"/>
              </a:rPr>
              <a:t>x</a:t>
            </a:r>
            <a:r>
              <a:rPr lang="en-US" sz="3200" baseline="30000" dirty="0" smtClean="0">
                <a:latin typeface="Arial"/>
              </a:rPr>
              <a:t>i</a:t>
            </a:r>
            <a:r>
              <a:rPr lang="en-US" sz="3200" dirty="0" smtClean="0"/>
              <a:t> , y) + </a:t>
            </a:r>
            <a:r>
              <a:rPr lang="en-US" sz="3200" dirty="0" smtClean="0">
                <a:latin typeface="cmmi10"/>
              </a:rPr>
              <a:t>¢</a:t>
            </a:r>
            <a:r>
              <a:rPr lang="en-US" sz="3200" dirty="0" smtClean="0"/>
              <a:t> (</a:t>
            </a:r>
            <a:r>
              <a:rPr lang="en-US" sz="3200" dirty="0" err="1" smtClean="0">
                <a:latin typeface="Calibri"/>
              </a:rPr>
              <a:t>y,y</a:t>
            </a:r>
            <a:r>
              <a:rPr lang="en-US" sz="3200" baseline="30000" dirty="0" err="1" smtClean="0">
                <a:latin typeface="Arial"/>
              </a:rPr>
              <a:t>i</a:t>
            </a:r>
            <a:r>
              <a:rPr lang="en-US" sz="3200" dirty="0" smtClean="0"/>
              <a:t>)</a:t>
            </a:r>
            <a:endParaRPr lang="en-US" sz="3200" dirty="0"/>
          </a:p>
        </p:txBody>
      </p:sp>
    </p:spTree>
    <p:extLst>
      <p:ext uri="{BB962C8B-B14F-4D97-AF65-F5344CB8AC3E}">
        <p14:creationId xmlns:p14="http://schemas.microsoft.com/office/powerpoint/2010/main" val="67965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26562 -0.16921 C -0.24791 -0.16713 -0.22882 -0.16226 -0.21163 -0.15347 C -0.2033 -0.1493 -0.19531 -0.14259 -0.18698 -0.1375 C -0.18385 -0.13564 -0.17535 -0.13287 -0.17239 -0.13194 C -0.16389 -0.12847 -0.17031 -0.12963 -0.16076 -0.12361 C -0.15833 -0.12199 -0.14826 -0.11898 -0.14601 -0.11828 C -0.1401 -0.11203 -0.1342 -0.1118 -0.12778 -0.10787 C -0.11701 -0.10092 -0.10625 -0.09606 -0.09514 -0.09143 C -0.08524 -0.08078 -0.0717 -0.07986 -0.06041 -0.07268 C -0.05 -0.05509 -0.06215 -0.07268 -0.04913 -0.06203 C -0.04028 -0.05486 -0.03403 -0.04259 -0.02448 -0.03773 C -0.02326 -0.03541 -0.02257 -0.03217 -0.02118 -0.02963 C -0.01996 -0.02754 -0.01753 -0.02685 -0.01632 -0.0243 C -0.01354 -0.01967 -0.0118 -0.01342 -0.00972 -0.0081 C 0.00087 0.01713 -1.66667E-6 0.00695 -1.66667E-6 -4.07407E-6 " pathEditMode="relative" rAng="0" ptsTypes="ffffffffffffffA">
                                      <p:cBhvr>
                                        <p:cTn id="10" dur="2000" fill="hold"/>
                                        <p:tgtEl>
                                          <p:spTgt spid="61"/>
                                        </p:tgtEl>
                                        <p:attrNameLst>
                                          <p:attrName>ppt_x</p:attrName>
                                          <p:attrName>ppt_y</p:attrName>
                                        </p:attrNameLst>
                                      </p:cBhvr>
                                      <p:rCtr x="13316" y="930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xEl>
                                              <p:pRg st="1" end="1"/>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8"/>
                                        </p:tgtEl>
                                        <p:attrNameLst>
                                          <p:attrName>fillcolor</p:attrName>
                                        </p:attrNameLst>
                                      </p:cBhvr>
                                      <p:to>
                                        <a:srgbClr val="B40B2F"/>
                                      </p:to>
                                    </p:animClr>
                                    <p:set>
                                      <p:cBhvr>
                                        <p:cTn id="43" dur="500" fill="hold"/>
                                        <p:tgtEl>
                                          <p:spTgt spid="18"/>
                                        </p:tgtEl>
                                        <p:attrNameLst>
                                          <p:attrName>fill.type</p:attrName>
                                        </p:attrNameLst>
                                      </p:cBhvr>
                                      <p:to>
                                        <p:strVal val="solid"/>
                                      </p:to>
                                    </p:set>
                                    <p:set>
                                      <p:cBhvr>
                                        <p:cTn id="44" dur="500" fill="hold"/>
                                        <p:tgtEl>
                                          <p:spTgt spid="18"/>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13"/>
                                        </p:tgtEl>
                                        <p:attrNameLst>
                                          <p:attrName>fillcolor</p:attrName>
                                        </p:attrNameLst>
                                      </p:cBhvr>
                                      <p:to>
                                        <a:srgbClr val="B40B2F"/>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4"/>
                                        </p:tgtEl>
                                        <p:attrNameLst>
                                          <p:attrName>fillcolor</p:attrName>
                                        </p:attrNameLst>
                                      </p:cBhvr>
                                      <p:to>
                                        <a:srgbClr val="B40B2F"/>
                                      </p:to>
                                    </p:animClr>
                                    <p:set>
                                      <p:cBhvr>
                                        <p:cTn id="51" dur="500" fill="hold"/>
                                        <p:tgtEl>
                                          <p:spTgt spid="14"/>
                                        </p:tgtEl>
                                        <p:attrNameLst>
                                          <p:attrName>fill.type</p:attrName>
                                        </p:attrNameLst>
                                      </p:cBhvr>
                                      <p:to>
                                        <p:strVal val="solid"/>
                                      </p:to>
                                    </p:set>
                                    <p:set>
                                      <p:cBhvr>
                                        <p:cTn id="52" dur="500" fill="hold"/>
                                        <p:tgtEl>
                                          <p:spTgt spid="14"/>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15"/>
                                        </p:tgtEl>
                                        <p:attrNameLst>
                                          <p:attrName>fillcolor</p:attrName>
                                        </p:attrNameLst>
                                      </p:cBhvr>
                                      <p:to>
                                        <a:schemeClr val="tx2"/>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17"/>
                                        </p:tgtEl>
                                        <p:attrNameLst>
                                          <p:attrName>fillcolor</p:attrName>
                                        </p:attrNameLst>
                                      </p:cBhvr>
                                      <p:to>
                                        <a:schemeClr val="tx2"/>
                                      </p:to>
                                    </p:animClr>
                                    <p:set>
                                      <p:cBhvr>
                                        <p:cTn id="59" dur="500" fill="hold"/>
                                        <p:tgtEl>
                                          <p:spTgt spid="17"/>
                                        </p:tgtEl>
                                        <p:attrNameLst>
                                          <p:attrName>fill.type</p:attrName>
                                        </p:attrNameLst>
                                      </p:cBhvr>
                                      <p:to>
                                        <p:strVal val="solid"/>
                                      </p:to>
                                    </p:set>
                                    <p:set>
                                      <p:cBhvr>
                                        <p:cTn id="60" dur="500" fill="hold"/>
                                        <p:tgtEl>
                                          <p:spTgt spid="17"/>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500" fill="hold"/>
                                        <p:tgtEl>
                                          <p:spTgt spid="16"/>
                                        </p:tgtEl>
                                        <p:attrNameLst>
                                          <p:attrName>fillcolor</p:attrName>
                                        </p:attrNameLst>
                                      </p:cBhvr>
                                      <p:to>
                                        <a:schemeClr val="tx2"/>
                                      </p:to>
                                    </p:animClr>
                                    <p:set>
                                      <p:cBhvr>
                                        <p:cTn id="63" dur="500" fill="hold"/>
                                        <p:tgtEl>
                                          <p:spTgt spid="16"/>
                                        </p:tgtEl>
                                        <p:attrNameLst>
                                          <p:attrName>fill.type</p:attrName>
                                        </p:attrNameLst>
                                      </p:cBhvr>
                                      <p:to>
                                        <p:strVal val="solid"/>
                                      </p:to>
                                    </p:set>
                                    <p:set>
                                      <p:cBhvr>
                                        <p:cTn id="64" dur="500" fill="hold"/>
                                        <p:tgtEl>
                                          <p:spTgt spid="16"/>
                                        </p:tgtEl>
                                        <p:attrNameLst>
                                          <p:attrName>fill.on</p:attrName>
                                        </p:attrNameLst>
                                      </p:cBhvr>
                                      <p:to>
                                        <p:strVal val="tru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3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2" grpId="0" animBg="1"/>
      <p:bldP spid="32" grpId="1" animBg="1"/>
      <p:bldP spid="33" grpId="0" animBg="1"/>
      <p:bldP spid="33" grpId="1" animBg="1"/>
      <p:bldP spid="34" grpId="0"/>
      <p:bldP spid="35" grpId="0"/>
      <p:bldP spid="37" grpId="0"/>
      <p:bldP spid="37" grpId="1"/>
      <p:bldP spid="38" grpId="0"/>
      <p:bldP spid="38" grpId="1"/>
      <p:bldP spid="61" grpId="0"/>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457200"/>
            <a:ext cx="8686800" cy="533400"/>
          </a:xfrm>
        </p:spPr>
        <p:txBody>
          <a:bodyPr>
            <a:normAutofit fontScale="90000"/>
          </a:bodyPr>
          <a:lstStyle/>
          <a:p>
            <a:r>
              <a:rPr lang="en-US" sz="3100" dirty="0"/>
              <a:t>Decomposed Structural Learning (DecL</a:t>
            </a:r>
            <a:r>
              <a:rPr lang="en-US" sz="3100" dirty="0" smtClean="0"/>
              <a:t>) </a:t>
            </a:r>
            <a:r>
              <a:rPr lang="en-US" sz="2000" dirty="0" smtClean="0">
                <a:solidFill>
                  <a:schemeClr val="tx1"/>
                </a:solidFill>
              </a:rPr>
              <a:t>[</a:t>
            </a:r>
            <a:r>
              <a:rPr lang="en-US" sz="2000" dirty="0" err="1" smtClean="0">
                <a:solidFill>
                  <a:schemeClr val="tx1"/>
                </a:solidFill>
              </a:rPr>
              <a:t>samdani</a:t>
            </a:r>
            <a:r>
              <a:rPr lang="en-US" sz="2000" dirty="0" smtClean="0">
                <a:solidFill>
                  <a:schemeClr val="tx1"/>
                </a:solidFill>
              </a:rPr>
              <a:t> &amp; Roth IMCL’12] </a:t>
            </a:r>
            <a:endParaRPr lang="en-US" sz="1800" dirty="0">
              <a:solidFill>
                <a:schemeClr val="tx1"/>
              </a:solidFill>
            </a:endParaRPr>
          </a:p>
        </p:txBody>
      </p:sp>
      <p:sp>
        <p:nvSpPr>
          <p:cNvPr id="9" name="Content Placeholder 8"/>
          <p:cNvSpPr>
            <a:spLocks noGrp="1"/>
          </p:cNvSpPr>
          <p:nvPr>
            <p:ph idx="1"/>
          </p:nvPr>
        </p:nvSpPr>
        <p:spPr>
          <a:xfrm>
            <a:off x="345440" y="1204651"/>
            <a:ext cx="8463280" cy="5370063"/>
          </a:xfrm>
        </p:spPr>
        <p:txBody>
          <a:bodyPr>
            <a:normAutofit/>
          </a:bodyPr>
          <a:lstStyle/>
          <a:p>
            <a:r>
              <a:rPr lang="en-US" sz="2000" b="1" dirty="0" smtClean="0"/>
              <a:t>Algorithm: </a:t>
            </a:r>
            <a:r>
              <a:rPr lang="en-US" sz="2000" dirty="0" smtClean="0"/>
              <a:t>Restrict the ‘</a:t>
            </a:r>
            <a:r>
              <a:rPr lang="en-US" sz="2000" i="1" dirty="0" err="1" smtClean="0">
                <a:solidFill>
                  <a:srgbClr val="0033CC"/>
                </a:solidFill>
              </a:rPr>
              <a:t>argmax</a:t>
            </a:r>
            <a:r>
              <a:rPr lang="en-US" sz="2000" dirty="0" smtClean="0"/>
              <a:t>’ inference to </a:t>
            </a:r>
            <a:r>
              <a:rPr lang="en-US" sz="2000" dirty="0" smtClean="0">
                <a:solidFill>
                  <a:srgbClr val="0033CC"/>
                </a:solidFill>
              </a:rPr>
              <a:t>a small subset of variables </a:t>
            </a:r>
            <a:r>
              <a:rPr lang="en-US" sz="2000" dirty="0" smtClean="0"/>
              <a:t>while </a:t>
            </a:r>
            <a:r>
              <a:rPr lang="en-US" sz="2000" dirty="0" smtClean="0">
                <a:solidFill>
                  <a:srgbClr val="0033CC"/>
                </a:solidFill>
              </a:rPr>
              <a:t>fixing</a:t>
            </a:r>
            <a:r>
              <a:rPr lang="en-US" sz="2000" dirty="0" smtClean="0"/>
              <a:t> the remaining variables to their ground truth values </a:t>
            </a:r>
            <a:r>
              <a:rPr lang="en-US" sz="2000" dirty="0" err="1" smtClean="0">
                <a:solidFill>
                  <a:srgbClr val="0033CC"/>
                </a:solidFill>
                <a:latin typeface="Calibri"/>
              </a:rPr>
              <a:t>y</a:t>
            </a:r>
            <a:r>
              <a:rPr lang="en-US" sz="2000" baseline="-25000" dirty="0" err="1" smtClean="0">
                <a:solidFill>
                  <a:srgbClr val="0033CC"/>
                </a:solidFill>
                <a:latin typeface="Calibri"/>
              </a:rPr>
              <a:t>i</a:t>
            </a:r>
            <a:endParaRPr lang="en-US" sz="2000" baseline="-25000" dirty="0" smtClean="0">
              <a:solidFill>
                <a:srgbClr val="0033CC"/>
              </a:solidFill>
              <a:latin typeface="Calibri"/>
            </a:endParaRPr>
          </a:p>
          <a:p>
            <a:pPr lvl="1"/>
            <a:r>
              <a:rPr lang="en-US" sz="1800" dirty="0"/>
              <a:t>… and repeating </a:t>
            </a:r>
            <a:r>
              <a:rPr lang="en-US" sz="1800" dirty="0" smtClean="0"/>
              <a:t>for </a:t>
            </a:r>
            <a:r>
              <a:rPr lang="en-US" sz="1800" dirty="0">
                <a:solidFill>
                  <a:srgbClr val="0000FF"/>
                </a:solidFill>
              </a:rPr>
              <a:t>different subsets of the output </a:t>
            </a:r>
            <a:r>
              <a:rPr lang="en-US" sz="1800" dirty="0" smtClean="0">
                <a:solidFill>
                  <a:srgbClr val="0000FF"/>
                </a:solidFill>
              </a:rPr>
              <a:t>variables: </a:t>
            </a:r>
            <a:r>
              <a:rPr lang="en-US" sz="1800" b="1" dirty="0" smtClean="0">
                <a:solidFill>
                  <a:srgbClr val="0000FF"/>
                </a:solidFill>
              </a:rPr>
              <a:t>a decomposition </a:t>
            </a:r>
          </a:p>
          <a:p>
            <a:pPr lvl="1"/>
            <a:r>
              <a:rPr lang="en-US" sz="1800" dirty="0" smtClean="0"/>
              <a:t>The resulting set of assignments  considered for </a:t>
            </a:r>
            <a:r>
              <a:rPr lang="en-US" sz="1800" dirty="0" err="1" smtClean="0">
                <a:solidFill>
                  <a:srgbClr val="0033CC"/>
                </a:solidFill>
                <a:latin typeface="Calibri"/>
              </a:rPr>
              <a:t>y</a:t>
            </a:r>
            <a:r>
              <a:rPr lang="en-US" sz="1800" baseline="30000" dirty="0" err="1" smtClean="0">
                <a:solidFill>
                  <a:srgbClr val="0033CC"/>
                </a:solidFill>
                <a:latin typeface="Calibri"/>
              </a:rPr>
              <a:t>i</a:t>
            </a:r>
            <a:r>
              <a:rPr lang="en-US" sz="1800" dirty="0" smtClean="0">
                <a:solidFill>
                  <a:srgbClr val="0033CC"/>
                </a:solidFill>
              </a:rPr>
              <a:t> </a:t>
            </a:r>
            <a:r>
              <a:rPr lang="en-US" sz="1800" dirty="0" smtClean="0"/>
              <a:t>is called a </a:t>
            </a:r>
            <a:r>
              <a:rPr lang="en-US" sz="1800" b="1" dirty="0" smtClean="0">
                <a:solidFill>
                  <a:srgbClr val="0033CC"/>
                </a:solidFill>
              </a:rPr>
              <a:t>neighborhood(</a:t>
            </a:r>
            <a:r>
              <a:rPr lang="en-US" sz="1800" b="1" dirty="0" err="1" smtClean="0">
                <a:solidFill>
                  <a:srgbClr val="0033CC"/>
                </a:solidFill>
              </a:rPr>
              <a:t>y</a:t>
            </a:r>
            <a:r>
              <a:rPr lang="en-US" sz="1800" b="1" baseline="30000" dirty="0" err="1" smtClean="0">
                <a:solidFill>
                  <a:srgbClr val="0033CC"/>
                </a:solidFill>
              </a:rPr>
              <a:t>i</a:t>
            </a:r>
            <a:r>
              <a:rPr lang="en-US" sz="1800" b="1" dirty="0" smtClean="0">
                <a:solidFill>
                  <a:srgbClr val="0033CC"/>
                </a:solidFill>
              </a:rPr>
              <a:t> )</a:t>
            </a:r>
          </a:p>
          <a:p>
            <a:pPr marL="0" indent="0">
              <a:buNone/>
            </a:pPr>
            <a:endParaRPr lang="en-US" dirty="0" smtClean="0"/>
          </a:p>
          <a:p>
            <a:endParaRPr lang="en-US" dirty="0"/>
          </a:p>
          <a:p>
            <a:endParaRPr lang="en-US" dirty="0" smtClean="0"/>
          </a:p>
          <a:p>
            <a:endParaRPr lang="en-US" dirty="0"/>
          </a:p>
          <a:p>
            <a:endParaRPr lang="en-US" dirty="0" smtClean="0"/>
          </a:p>
          <a:p>
            <a:endParaRPr lang="en-US" dirty="0"/>
          </a:p>
          <a:p>
            <a:r>
              <a:rPr lang="en-US" sz="2000" b="1" dirty="0" smtClean="0">
                <a:solidFill>
                  <a:srgbClr val="000000"/>
                </a:solidFill>
              </a:rPr>
              <a:t>Key contribution: </a:t>
            </a:r>
            <a:r>
              <a:rPr lang="en-US" sz="2000" dirty="0" smtClean="0">
                <a:solidFill>
                  <a:srgbClr val="000000"/>
                </a:solidFill>
              </a:rPr>
              <a:t>We </a:t>
            </a:r>
            <a:r>
              <a:rPr lang="en-US" sz="2000" dirty="0">
                <a:solidFill>
                  <a:srgbClr val="000000"/>
                </a:solidFill>
              </a:rPr>
              <a:t>give </a:t>
            </a:r>
            <a:r>
              <a:rPr lang="en-US" sz="2000" dirty="0" smtClean="0">
                <a:solidFill>
                  <a:srgbClr val="0033CC"/>
                </a:solidFill>
              </a:rPr>
              <a:t>conditions</a:t>
            </a:r>
            <a:r>
              <a:rPr lang="en-US" sz="2000" dirty="0" smtClean="0">
                <a:solidFill>
                  <a:srgbClr val="000000"/>
                </a:solidFill>
              </a:rPr>
              <a:t> under which </a:t>
            </a:r>
            <a:r>
              <a:rPr lang="en-US" sz="2000" dirty="0" smtClean="0">
                <a:solidFill>
                  <a:srgbClr val="0000FF"/>
                </a:solidFill>
              </a:rPr>
              <a:t>DecL is provably equivalent to Global Learning (GL)</a:t>
            </a:r>
          </a:p>
          <a:p>
            <a:r>
              <a:rPr lang="en-US" sz="2000" dirty="0" smtClean="0"/>
              <a:t>Show </a:t>
            </a:r>
            <a:r>
              <a:rPr lang="en-US" sz="2000" dirty="0" smtClean="0">
                <a:solidFill>
                  <a:srgbClr val="0000FF"/>
                </a:solidFill>
              </a:rPr>
              <a:t>experimentally</a:t>
            </a:r>
            <a:r>
              <a:rPr lang="en-US" sz="2000" dirty="0" smtClean="0"/>
              <a:t> that </a:t>
            </a:r>
            <a:r>
              <a:rPr lang="en-US" sz="2000" dirty="0" smtClean="0">
                <a:solidFill>
                  <a:srgbClr val="0000FF"/>
                </a:solidFill>
              </a:rPr>
              <a:t>DecL provides results close to GL </a:t>
            </a:r>
            <a:r>
              <a:rPr lang="en-US" sz="2000" dirty="0" smtClean="0"/>
              <a:t>when such conditions do not exactly hold</a:t>
            </a:r>
            <a:endParaRPr lang="en-US" sz="2000" dirty="0">
              <a:solidFill>
                <a:srgbClr val="0000FF"/>
              </a:solidFill>
            </a:endParaRPr>
          </a:p>
        </p:txBody>
      </p:sp>
      <p:sp>
        <p:nvSpPr>
          <p:cNvPr id="33" name="Oval 32"/>
          <p:cNvSpPr/>
          <p:nvPr/>
        </p:nvSpPr>
        <p:spPr>
          <a:xfrm>
            <a:off x="3094964" y="2921917"/>
            <a:ext cx="240697" cy="332739"/>
          </a:xfrm>
          <a:prstGeom prst="ellipse">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992235" y="2936713"/>
            <a:ext cx="240697" cy="33273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676444" y="3826131"/>
            <a:ext cx="240697" cy="33273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388234" y="2872035"/>
            <a:ext cx="240697" cy="33273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418282" y="4526167"/>
            <a:ext cx="240697" cy="33273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053527" y="4463764"/>
            <a:ext cx="240697" cy="33273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33" idx="6"/>
            <a:endCxn id="36" idx="2"/>
          </p:cNvCxnSpPr>
          <p:nvPr/>
        </p:nvCxnSpPr>
        <p:spPr>
          <a:xfrm flipV="1">
            <a:off x="3335661" y="3038405"/>
            <a:ext cx="1052573" cy="4988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7" idx="7"/>
            <a:endCxn id="36" idx="3"/>
          </p:cNvCxnSpPr>
          <p:nvPr/>
        </p:nvCxnSpPr>
        <p:spPr>
          <a:xfrm flipV="1">
            <a:off x="3623730" y="3156046"/>
            <a:ext cx="799753" cy="141884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0"/>
            <a:endCxn id="34" idx="4"/>
          </p:cNvCxnSpPr>
          <p:nvPr/>
        </p:nvCxnSpPr>
        <p:spPr>
          <a:xfrm flipH="1" flipV="1">
            <a:off x="2112584" y="3269452"/>
            <a:ext cx="61292" cy="119431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4" idx="6"/>
            <a:endCxn id="33" idx="2"/>
          </p:cNvCxnSpPr>
          <p:nvPr/>
        </p:nvCxnSpPr>
        <p:spPr>
          <a:xfrm flipV="1">
            <a:off x="2232932" y="3088287"/>
            <a:ext cx="862032" cy="147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7" idx="1"/>
            <a:endCxn id="35" idx="5"/>
          </p:cNvCxnSpPr>
          <p:nvPr/>
        </p:nvCxnSpPr>
        <p:spPr>
          <a:xfrm flipH="1" flipV="1">
            <a:off x="2881892" y="4110142"/>
            <a:ext cx="571639" cy="4647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8" idx="6"/>
            <a:endCxn id="37" idx="2"/>
          </p:cNvCxnSpPr>
          <p:nvPr/>
        </p:nvCxnSpPr>
        <p:spPr>
          <a:xfrm>
            <a:off x="2294224" y="4630134"/>
            <a:ext cx="1124058" cy="6240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5" idx="7"/>
            <a:endCxn id="33" idx="4"/>
          </p:cNvCxnSpPr>
          <p:nvPr/>
        </p:nvCxnSpPr>
        <p:spPr>
          <a:xfrm flipV="1">
            <a:off x="2881892" y="3254656"/>
            <a:ext cx="333421" cy="62020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384577" y="2501720"/>
            <a:ext cx="509659" cy="523220"/>
          </a:xfrm>
          <a:prstGeom prst="rect">
            <a:avLst/>
          </a:prstGeom>
          <a:noFill/>
        </p:spPr>
        <p:txBody>
          <a:bodyPr wrap="square" rtlCol="0">
            <a:spAutoFit/>
          </a:bodyPr>
          <a:lstStyle/>
          <a:p>
            <a:r>
              <a:rPr lang="en-US" sz="2800" b="1" dirty="0" smtClean="0">
                <a:solidFill>
                  <a:srgbClr val="FF0000"/>
                </a:solidFill>
                <a:latin typeface="cmmi10"/>
              </a:rPr>
              <a:t>y</a:t>
            </a:r>
            <a:r>
              <a:rPr lang="en-US" sz="2800" b="1" baseline="-25000" dirty="0" smtClean="0">
                <a:solidFill>
                  <a:srgbClr val="FF0000"/>
                </a:solidFill>
                <a:latin typeface="cmmi10"/>
              </a:rPr>
              <a:t>1</a:t>
            </a:r>
            <a:endParaRPr lang="en-US" sz="2800" b="1" baseline="-25000" dirty="0">
              <a:solidFill>
                <a:srgbClr val="FF0000"/>
              </a:solidFill>
              <a:latin typeface="cmmi10"/>
            </a:endParaRPr>
          </a:p>
        </p:txBody>
      </p:sp>
      <p:sp>
        <p:nvSpPr>
          <p:cNvPr id="47" name="TextBox 46"/>
          <p:cNvSpPr txBox="1"/>
          <p:nvPr/>
        </p:nvSpPr>
        <p:spPr>
          <a:xfrm>
            <a:off x="4598650" y="2412102"/>
            <a:ext cx="502750" cy="523220"/>
          </a:xfrm>
          <a:prstGeom prst="rect">
            <a:avLst/>
          </a:prstGeom>
          <a:noFill/>
        </p:spPr>
        <p:txBody>
          <a:bodyPr wrap="square" rtlCol="0">
            <a:spAutoFit/>
          </a:bodyPr>
          <a:lstStyle/>
          <a:p>
            <a:r>
              <a:rPr lang="en-US" sz="2800" b="1" dirty="0" smtClean="0">
                <a:solidFill>
                  <a:srgbClr val="FF0000"/>
                </a:solidFill>
                <a:latin typeface="cmmi10"/>
              </a:rPr>
              <a:t>y</a:t>
            </a:r>
            <a:r>
              <a:rPr lang="en-US" sz="2800" b="1" baseline="-25000" dirty="0">
                <a:solidFill>
                  <a:srgbClr val="FF0000"/>
                </a:solidFill>
                <a:latin typeface="cmmi10"/>
              </a:rPr>
              <a:t>3</a:t>
            </a:r>
          </a:p>
        </p:txBody>
      </p:sp>
      <p:sp>
        <p:nvSpPr>
          <p:cNvPr id="48" name="TextBox 47"/>
          <p:cNvSpPr txBox="1"/>
          <p:nvPr/>
        </p:nvSpPr>
        <p:spPr>
          <a:xfrm>
            <a:off x="3812779" y="4549876"/>
            <a:ext cx="540148" cy="523220"/>
          </a:xfrm>
          <a:prstGeom prst="rect">
            <a:avLst/>
          </a:prstGeom>
          <a:noFill/>
          <a:ln>
            <a:noFill/>
          </a:ln>
        </p:spPr>
        <p:txBody>
          <a:bodyPr wrap="square" rtlCol="0">
            <a:spAutoFit/>
          </a:bodyPr>
          <a:lstStyle/>
          <a:p>
            <a:r>
              <a:rPr lang="en-US" sz="2800" b="1" dirty="0" smtClean="0">
                <a:solidFill>
                  <a:srgbClr val="FF0000"/>
                </a:solidFill>
                <a:latin typeface="cmmi10"/>
              </a:rPr>
              <a:t>y</a:t>
            </a:r>
            <a:r>
              <a:rPr lang="en-US" sz="2800" b="1" baseline="-25000" dirty="0">
                <a:solidFill>
                  <a:srgbClr val="FF0000"/>
                </a:solidFill>
                <a:latin typeface="cmmi10"/>
              </a:rPr>
              <a:t>6</a:t>
            </a:r>
          </a:p>
        </p:txBody>
      </p:sp>
      <p:sp>
        <p:nvSpPr>
          <p:cNvPr id="49" name="TextBox 48"/>
          <p:cNvSpPr txBox="1"/>
          <p:nvPr/>
        </p:nvSpPr>
        <p:spPr>
          <a:xfrm>
            <a:off x="1487657" y="4416968"/>
            <a:ext cx="609600" cy="523220"/>
          </a:xfrm>
          <a:prstGeom prst="rect">
            <a:avLst/>
          </a:prstGeom>
          <a:noFill/>
          <a:ln>
            <a:noFill/>
          </a:ln>
        </p:spPr>
        <p:txBody>
          <a:bodyPr wrap="square" rtlCol="0">
            <a:spAutoFit/>
          </a:bodyPr>
          <a:lstStyle/>
          <a:p>
            <a:r>
              <a:rPr lang="en-US" sz="2800" b="1" dirty="0" smtClean="0">
                <a:solidFill>
                  <a:srgbClr val="FF0000"/>
                </a:solidFill>
                <a:latin typeface="cmmi10"/>
              </a:rPr>
              <a:t>y</a:t>
            </a:r>
            <a:r>
              <a:rPr lang="en-US" sz="2800" b="1" baseline="-25000" dirty="0">
                <a:solidFill>
                  <a:srgbClr val="FF0000"/>
                </a:solidFill>
                <a:latin typeface="cmmi10"/>
              </a:rPr>
              <a:t>5</a:t>
            </a:r>
          </a:p>
        </p:txBody>
      </p:sp>
      <p:sp>
        <p:nvSpPr>
          <p:cNvPr id="50" name="TextBox 49"/>
          <p:cNvSpPr txBox="1"/>
          <p:nvPr/>
        </p:nvSpPr>
        <p:spPr>
          <a:xfrm>
            <a:off x="2608010" y="2412102"/>
            <a:ext cx="533400" cy="523220"/>
          </a:xfrm>
          <a:prstGeom prst="rect">
            <a:avLst/>
          </a:prstGeom>
          <a:noFill/>
        </p:spPr>
        <p:txBody>
          <a:bodyPr wrap="square" rtlCol="0">
            <a:spAutoFit/>
          </a:bodyPr>
          <a:lstStyle/>
          <a:p>
            <a:r>
              <a:rPr lang="en-US" sz="2800" b="1" dirty="0" smtClean="0">
                <a:solidFill>
                  <a:srgbClr val="FF0000"/>
                </a:solidFill>
                <a:latin typeface="cmmi10"/>
              </a:rPr>
              <a:t>y</a:t>
            </a:r>
            <a:r>
              <a:rPr lang="en-US" sz="2800" b="1" baseline="-25000" dirty="0">
                <a:solidFill>
                  <a:srgbClr val="FF0000"/>
                </a:solidFill>
                <a:latin typeface="cmmi10"/>
              </a:rPr>
              <a:t>2</a:t>
            </a:r>
          </a:p>
        </p:txBody>
      </p:sp>
      <p:sp>
        <p:nvSpPr>
          <p:cNvPr id="51" name="TextBox 50"/>
          <p:cNvSpPr txBox="1"/>
          <p:nvPr/>
        </p:nvSpPr>
        <p:spPr>
          <a:xfrm>
            <a:off x="2999258" y="3510836"/>
            <a:ext cx="533399" cy="523220"/>
          </a:xfrm>
          <a:prstGeom prst="rect">
            <a:avLst/>
          </a:prstGeom>
          <a:noFill/>
          <a:ln>
            <a:noFill/>
          </a:ln>
        </p:spPr>
        <p:txBody>
          <a:bodyPr wrap="square" rtlCol="0">
            <a:spAutoFit/>
          </a:bodyPr>
          <a:lstStyle/>
          <a:p>
            <a:r>
              <a:rPr lang="en-US" sz="2800" b="1" dirty="0" smtClean="0">
                <a:solidFill>
                  <a:srgbClr val="FF0000"/>
                </a:solidFill>
                <a:latin typeface="cmmi10"/>
              </a:rPr>
              <a:t>y</a:t>
            </a:r>
            <a:r>
              <a:rPr lang="en-US" sz="2800" b="1" baseline="-25000" dirty="0">
                <a:solidFill>
                  <a:srgbClr val="FF0000"/>
                </a:solidFill>
                <a:latin typeface="cmmi10"/>
              </a:rPr>
              <a:t>4</a:t>
            </a:r>
          </a:p>
        </p:txBody>
      </p:sp>
      <p:sp>
        <p:nvSpPr>
          <p:cNvPr id="52" name="Freeform 51"/>
          <p:cNvSpPr/>
          <p:nvPr/>
        </p:nvSpPr>
        <p:spPr>
          <a:xfrm>
            <a:off x="1743137" y="2861664"/>
            <a:ext cx="701180" cy="2255404"/>
          </a:xfrm>
          <a:custGeom>
            <a:avLst/>
            <a:gdLst>
              <a:gd name="connsiteX0" fmla="*/ 136172 w 1924207"/>
              <a:gd name="connsiteY0" fmla="*/ 304925 h 3089439"/>
              <a:gd name="connsiteX1" fmla="*/ 1792140 w 1924207"/>
              <a:gd name="connsiteY1" fmla="*/ 272775 h 3089439"/>
              <a:gd name="connsiteX2" fmla="*/ 1647444 w 1924207"/>
              <a:gd name="connsiteY2" fmla="*/ 3021601 h 3089439"/>
              <a:gd name="connsiteX3" fmla="*/ 264791 w 1924207"/>
              <a:gd name="connsiteY3" fmla="*/ 2089251 h 3089439"/>
              <a:gd name="connsiteX4" fmla="*/ 136172 w 1924207"/>
              <a:gd name="connsiteY4" fmla="*/ 304925 h 308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207" h="3089439">
                <a:moveTo>
                  <a:pt x="136172" y="304925"/>
                </a:moveTo>
                <a:cubicBezTo>
                  <a:pt x="390730" y="2179"/>
                  <a:pt x="1540261" y="-180004"/>
                  <a:pt x="1792140" y="272775"/>
                </a:cubicBezTo>
                <a:cubicBezTo>
                  <a:pt x="2044019" y="725554"/>
                  <a:pt x="1902002" y="2718855"/>
                  <a:pt x="1647444" y="3021601"/>
                </a:cubicBezTo>
                <a:cubicBezTo>
                  <a:pt x="1392886" y="3324347"/>
                  <a:pt x="511311" y="2542030"/>
                  <a:pt x="264791" y="2089251"/>
                </a:cubicBezTo>
                <a:cubicBezTo>
                  <a:pt x="18271" y="1636472"/>
                  <a:pt x="-118386" y="607671"/>
                  <a:pt x="136172" y="304925"/>
                </a:cubicBezTo>
                <a:close/>
              </a:path>
            </a:pathLst>
          </a:cu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p:cNvSpPr/>
          <p:nvPr/>
        </p:nvSpPr>
        <p:spPr>
          <a:xfrm>
            <a:off x="1819337" y="4355540"/>
            <a:ext cx="2133600" cy="761528"/>
          </a:xfrm>
          <a:custGeom>
            <a:avLst/>
            <a:gdLst>
              <a:gd name="connsiteX0" fmla="*/ 31056 w 2966453"/>
              <a:gd name="connsiteY0" fmla="*/ 566149 h 1258814"/>
              <a:gd name="connsiteX1" fmla="*/ 899234 w 2966453"/>
              <a:gd name="connsiteY1" fmla="*/ 3524 h 1258814"/>
              <a:gd name="connsiteX2" fmla="*/ 2941059 w 2966453"/>
              <a:gd name="connsiteY2" fmla="*/ 373249 h 1258814"/>
              <a:gd name="connsiteX3" fmla="*/ 1912108 w 2966453"/>
              <a:gd name="connsiteY3" fmla="*/ 1257374 h 1258814"/>
              <a:gd name="connsiteX4" fmla="*/ 31056 w 2966453"/>
              <a:gd name="connsiteY4" fmla="*/ 566149 h 12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453" h="1258814">
                <a:moveTo>
                  <a:pt x="31056" y="566149"/>
                </a:moveTo>
                <a:cubicBezTo>
                  <a:pt x="-137756" y="357174"/>
                  <a:pt x="414234" y="35674"/>
                  <a:pt x="899234" y="3524"/>
                </a:cubicBezTo>
                <a:cubicBezTo>
                  <a:pt x="1384234" y="-28626"/>
                  <a:pt x="2772247" y="164274"/>
                  <a:pt x="2941059" y="373249"/>
                </a:cubicBezTo>
                <a:cubicBezTo>
                  <a:pt x="3109871" y="582224"/>
                  <a:pt x="2399788" y="1225224"/>
                  <a:pt x="1912108" y="1257374"/>
                </a:cubicBezTo>
                <a:cubicBezTo>
                  <a:pt x="1424428" y="1289524"/>
                  <a:pt x="199868" y="775124"/>
                  <a:pt x="31056" y="566149"/>
                </a:cubicBezTo>
                <a:close/>
              </a:path>
            </a:pathLst>
          </a:cu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981137" y="3135868"/>
            <a:ext cx="609600" cy="1200329"/>
          </a:xfrm>
          <a:prstGeom prst="rect">
            <a:avLst/>
          </a:prstGeom>
          <a:noFill/>
        </p:spPr>
        <p:txBody>
          <a:bodyPr wrap="square" rtlCol="0">
            <a:spAutoFit/>
          </a:bodyPr>
          <a:lstStyle/>
          <a:p>
            <a:r>
              <a:rPr lang="en-US" b="1" dirty="0" smtClean="0">
                <a:solidFill>
                  <a:srgbClr val="FF0000"/>
                </a:solidFill>
                <a:latin typeface="cmr10"/>
              </a:rPr>
              <a:t>00</a:t>
            </a:r>
          </a:p>
          <a:p>
            <a:r>
              <a:rPr lang="en-US" b="1" dirty="0" smtClean="0">
                <a:solidFill>
                  <a:srgbClr val="FF0000"/>
                </a:solidFill>
                <a:latin typeface="cmr10"/>
              </a:rPr>
              <a:t>01</a:t>
            </a:r>
          </a:p>
          <a:p>
            <a:r>
              <a:rPr lang="en-US" b="1" dirty="0" smtClean="0">
                <a:solidFill>
                  <a:srgbClr val="FF0000"/>
                </a:solidFill>
                <a:latin typeface="cmr10"/>
              </a:rPr>
              <a:t>10</a:t>
            </a:r>
          </a:p>
          <a:p>
            <a:r>
              <a:rPr lang="en-US" b="1" dirty="0" smtClean="0">
                <a:solidFill>
                  <a:srgbClr val="FF0000"/>
                </a:solidFill>
                <a:latin typeface="cmr10"/>
              </a:rPr>
              <a:t>11</a:t>
            </a:r>
            <a:endParaRPr lang="en-US" b="1" dirty="0">
              <a:solidFill>
                <a:srgbClr val="FF0000"/>
              </a:solidFill>
              <a:latin typeface="cmr10"/>
            </a:endParaRPr>
          </a:p>
        </p:txBody>
      </p:sp>
      <p:sp>
        <p:nvSpPr>
          <p:cNvPr id="29" name="TextBox 28"/>
          <p:cNvSpPr txBox="1"/>
          <p:nvPr/>
        </p:nvSpPr>
        <p:spPr>
          <a:xfrm>
            <a:off x="2200337" y="5117068"/>
            <a:ext cx="1752600" cy="369332"/>
          </a:xfrm>
          <a:prstGeom prst="rect">
            <a:avLst/>
          </a:prstGeom>
          <a:noFill/>
        </p:spPr>
        <p:txBody>
          <a:bodyPr wrap="square" rtlCol="0">
            <a:spAutoFit/>
          </a:bodyPr>
          <a:lstStyle/>
          <a:p>
            <a:r>
              <a:rPr lang="en-US" b="1" dirty="0" smtClean="0">
                <a:solidFill>
                  <a:srgbClr val="FF0000"/>
                </a:solidFill>
                <a:latin typeface="cmr10"/>
              </a:rPr>
              <a:t>00  01  10  11</a:t>
            </a:r>
            <a:endParaRPr lang="en-US" b="1" dirty="0">
              <a:solidFill>
                <a:srgbClr val="FF0000"/>
              </a:solidFill>
              <a:latin typeface="cmr10"/>
            </a:endParaRPr>
          </a:p>
        </p:txBody>
      </p:sp>
      <p:sp>
        <p:nvSpPr>
          <p:cNvPr id="30" name="TextBox 29"/>
          <p:cNvSpPr txBox="1"/>
          <p:nvPr/>
        </p:nvSpPr>
        <p:spPr>
          <a:xfrm>
            <a:off x="5095937" y="2796360"/>
            <a:ext cx="609600" cy="2308324"/>
          </a:xfrm>
          <a:prstGeom prst="rect">
            <a:avLst/>
          </a:prstGeom>
          <a:noFill/>
        </p:spPr>
        <p:txBody>
          <a:bodyPr wrap="square" rtlCol="0">
            <a:spAutoFit/>
          </a:bodyPr>
          <a:lstStyle/>
          <a:p>
            <a:r>
              <a:rPr lang="en-US" b="1" dirty="0" smtClean="0">
                <a:solidFill>
                  <a:srgbClr val="FF0000"/>
                </a:solidFill>
                <a:latin typeface="cmr10"/>
              </a:rPr>
              <a:t>000</a:t>
            </a:r>
          </a:p>
          <a:p>
            <a:r>
              <a:rPr lang="en-US" b="1" dirty="0" smtClean="0">
                <a:solidFill>
                  <a:srgbClr val="FF0000"/>
                </a:solidFill>
                <a:latin typeface="cmr10"/>
              </a:rPr>
              <a:t>001</a:t>
            </a:r>
          </a:p>
          <a:p>
            <a:r>
              <a:rPr lang="en-US" b="1" dirty="0" smtClean="0">
                <a:solidFill>
                  <a:srgbClr val="FF0000"/>
                </a:solidFill>
                <a:latin typeface="cmr10"/>
              </a:rPr>
              <a:t>010</a:t>
            </a:r>
          </a:p>
          <a:p>
            <a:r>
              <a:rPr lang="en-US" b="1" dirty="0" smtClean="0">
                <a:solidFill>
                  <a:srgbClr val="FF0000"/>
                </a:solidFill>
                <a:latin typeface="cmr10"/>
              </a:rPr>
              <a:t>011</a:t>
            </a:r>
          </a:p>
          <a:p>
            <a:r>
              <a:rPr lang="en-US" b="1" dirty="0" smtClean="0">
                <a:solidFill>
                  <a:srgbClr val="FF0000"/>
                </a:solidFill>
                <a:latin typeface="cmr10"/>
              </a:rPr>
              <a:t>100</a:t>
            </a:r>
          </a:p>
          <a:p>
            <a:r>
              <a:rPr lang="en-US" b="1" dirty="0" smtClean="0">
                <a:solidFill>
                  <a:srgbClr val="FF0000"/>
                </a:solidFill>
                <a:latin typeface="cmr10"/>
              </a:rPr>
              <a:t>101</a:t>
            </a:r>
          </a:p>
          <a:p>
            <a:r>
              <a:rPr lang="en-US" b="1" dirty="0" smtClean="0">
                <a:solidFill>
                  <a:srgbClr val="FF0000"/>
                </a:solidFill>
                <a:latin typeface="cmr10"/>
              </a:rPr>
              <a:t>110</a:t>
            </a:r>
          </a:p>
          <a:p>
            <a:r>
              <a:rPr lang="en-US" b="1" dirty="0" smtClean="0">
                <a:solidFill>
                  <a:srgbClr val="FF0000"/>
                </a:solidFill>
                <a:latin typeface="cmr10"/>
              </a:rPr>
              <a:t>111</a:t>
            </a:r>
            <a:endParaRPr lang="en-US" b="1" dirty="0">
              <a:solidFill>
                <a:srgbClr val="FF0000"/>
              </a:solidFill>
              <a:latin typeface="cmr10"/>
            </a:endParaRPr>
          </a:p>
        </p:txBody>
      </p:sp>
      <p:sp>
        <p:nvSpPr>
          <p:cNvPr id="3" name="TextBox 2"/>
          <p:cNvSpPr txBox="1"/>
          <p:nvPr/>
        </p:nvSpPr>
        <p:spPr>
          <a:xfrm>
            <a:off x="5791200" y="3039935"/>
            <a:ext cx="3048000" cy="1477328"/>
          </a:xfrm>
          <a:prstGeom prst="rect">
            <a:avLst/>
          </a:prstGeom>
          <a:noFill/>
          <a:ln>
            <a:solidFill>
              <a:srgbClr val="000000"/>
            </a:solidFill>
          </a:ln>
        </p:spPr>
        <p:txBody>
          <a:bodyPr wrap="square" rtlCol="0">
            <a:spAutoFit/>
          </a:bodyPr>
          <a:lstStyle/>
          <a:p>
            <a:pPr marL="0" lvl="1"/>
            <a:r>
              <a:rPr lang="en-US" dirty="0" smtClean="0">
                <a:latin typeface="+mn-lt"/>
                <a:cs typeface="Century Gothic"/>
              </a:rPr>
              <a:t>Related work: </a:t>
            </a:r>
          </a:p>
          <a:p>
            <a:pPr marL="0" lvl="1"/>
            <a:r>
              <a:rPr lang="en-US" dirty="0" smtClean="0">
                <a:solidFill>
                  <a:srgbClr val="0000FF"/>
                </a:solidFill>
                <a:latin typeface="+mn-lt"/>
                <a:cs typeface="Century Gothic"/>
              </a:rPr>
              <a:t>Pseudolikelihood </a:t>
            </a:r>
            <a:r>
              <a:rPr lang="en-US" dirty="0">
                <a:solidFill>
                  <a:srgbClr val="0000FF"/>
                </a:solidFill>
                <a:latin typeface="+mn-lt"/>
                <a:cs typeface="Century Gothic"/>
              </a:rPr>
              <a:t>– </a:t>
            </a:r>
            <a:r>
              <a:rPr lang="en-US" dirty="0" err="1">
                <a:latin typeface="+mn-lt"/>
                <a:cs typeface="Century Gothic"/>
              </a:rPr>
              <a:t>Besag</a:t>
            </a:r>
            <a:r>
              <a:rPr lang="en-US" dirty="0">
                <a:latin typeface="+mn-lt"/>
                <a:cs typeface="Century Gothic"/>
              </a:rPr>
              <a:t>, 77</a:t>
            </a:r>
            <a:r>
              <a:rPr lang="en-US" dirty="0">
                <a:solidFill>
                  <a:srgbClr val="0000FF"/>
                </a:solidFill>
                <a:latin typeface="+mn-lt"/>
                <a:cs typeface="Century Gothic"/>
              </a:rPr>
              <a:t>; Piecewise Pseudolikelihood – </a:t>
            </a:r>
            <a:r>
              <a:rPr lang="en-US" dirty="0">
                <a:solidFill>
                  <a:srgbClr val="000000"/>
                </a:solidFill>
                <a:latin typeface="+mn-lt"/>
                <a:cs typeface="Century Gothic"/>
              </a:rPr>
              <a:t>Sutton and McCallum, 07;</a:t>
            </a:r>
            <a:r>
              <a:rPr lang="en-US" dirty="0">
                <a:solidFill>
                  <a:srgbClr val="0000FF"/>
                </a:solidFill>
                <a:latin typeface="+mn-lt"/>
                <a:cs typeface="Century Gothic"/>
              </a:rPr>
              <a:t> </a:t>
            </a:r>
            <a:r>
              <a:rPr lang="en-US" dirty="0" err="1">
                <a:solidFill>
                  <a:srgbClr val="0000FF"/>
                </a:solidFill>
                <a:latin typeface="+mn-lt"/>
                <a:cs typeface="Century Gothic"/>
              </a:rPr>
              <a:t>Pseudomax</a:t>
            </a:r>
            <a:r>
              <a:rPr lang="en-US" dirty="0">
                <a:solidFill>
                  <a:srgbClr val="0000FF"/>
                </a:solidFill>
                <a:latin typeface="+mn-lt"/>
                <a:cs typeface="Century Gothic"/>
              </a:rPr>
              <a:t> – </a:t>
            </a:r>
            <a:r>
              <a:rPr lang="en-US" dirty="0">
                <a:solidFill>
                  <a:srgbClr val="000000"/>
                </a:solidFill>
                <a:latin typeface="+mn-lt"/>
                <a:cs typeface="Century Gothic"/>
              </a:rPr>
              <a:t>Sontag et al, </a:t>
            </a:r>
            <a:r>
              <a:rPr lang="en-US" dirty="0" smtClean="0">
                <a:solidFill>
                  <a:srgbClr val="000000"/>
                </a:solidFill>
                <a:latin typeface="+mn-lt"/>
                <a:cs typeface="Century Gothic"/>
              </a:rPr>
              <a:t>10</a:t>
            </a:r>
            <a:endParaRPr lang="en-US" dirty="0">
              <a:solidFill>
                <a:srgbClr val="000000"/>
              </a:solidFill>
              <a:latin typeface="+mn-lt"/>
              <a:cs typeface="Century Gothic"/>
            </a:endParaRPr>
          </a:p>
        </p:txBody>
      </p:sp>
      <p:sp>
        <p:nvSpPr>
          <p:cNvPr id="6" name="Freeform 5"/>
          <p:cNvSpPr/>
          <p:nvPr/>
        </p:nvSpPr>
        <p:spPr>
          <a:xfrm>
            <a:off x="2587621" y="2796360"/>
            <a:ext cx="2171636" cy="1421255"/>
          </a:xfrm>
          <a:custGeom>
            <a:avLst/>
            <a:gdLst>
              <a:gd name="connsiteX0" fmla="*/ 476200 w 2360002"/>
              <a:gd name="connsiteY0" fmla="*/ 127556 h 1487235"/>
              <a:gd name="connsiteX1" fmla="*/ 2112857 w 2360002"/>
              <a:gd name="connsiteY1" fmla="*/ 48992 h 1487235"/>
              <a:gd name="connsiteX2" fmla="*/ 2165230 w 2360002"/>
              <a:gd name="connsiteY2" fmla="*/ 481095 h 1487235"/>
              <a:gd name="connsiteX3" fmla="*/ 305988 w 2360002"/>
              <a:gd name="connsiteY3" fmla="*/ 1463147 h 1487235"/>
              <a:gd name="connsiteX4" fmla="*/ 17936 w 2360002"/>
              <a:gd name="connsiteY4" fmla="*/ 1096514 h 1487235"/>
              <a:gd name="connsiteX5" fmla="*/ 476200 w 2360002"/>
              <a:gd name="connsiteY5" fmla="*/ 127556 h 148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02" h="1487235">
                <a:moveTo>
                  <a:pt x="476200" y="127556"/>
                </a:moveTo>
                <a:cubicBezTo>
                  <a:pt x="825354" y="-47031"/>
                  <a:pt x="1831352" y="-9931"/>
                  <a:pt x="2112857" y="48992"/>
                </a:cubicBezTo>
                <a:cubicBezTo>
                  <a:pt x="2394362" y="107915"/>
                  <a:pt x="2466375" y="245403"/>
                  <a:pt x="2165230" y="481095"/>
                </a:cubicBezTo>
                <a:cubicBezTo>
                  <a:pt x="1864085" y="716787"/>
                  <a:pt x="663870" y="1360577"/>
                  <a:pt x="305988" y="1463147"/>
                </a:cubicBezTo>
                <a:cubicBezTo>
                  <a:pt x="-51894" y="1565717"/>
                  <a:pt x="-10433" y="1321295"/>
                  <a:pt x="17936" y="1096514"/>
                </a:cubicBezTo>
                <a:cubicBezTo>
                  <a:pt x="46305" y="871733"/>
                  <a:pt x="127046" y="302143"/>
                  <a:pt x="476200" y="127556"/>
                </a:cubicBez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19</a:t>
            </a:fld>
            <a:endParaRPr lang="en-US" altLang="zh-TW">
              <a:solidFill>
                <a:srgbClr val="000000"/>
              </a:solidFill>
            </a:endParaRPr>
          </a:p>
        </p:txBody>
      </p:sp>
    </p:spTree>
    <p:extLst>
      <p:ext uri="{BB962C8B-B14F-4D97-AF65-F5344CB8AC3E}">
        <p14:creationId xmlns:p14="http://schemas.microsoft.com/office/powerpoint/2010/main" val="16907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35"/>
                                        </p:tgtEl>
                                        <p:attrNameLst>
                                          <p:attrName>fillcolor</p:attrName>
                                        </p:attrNameLst>
                                      </p:cBhvr>
                                      <p:to>
                                        <a:srgbClr val="FFDA24"/>
                                      </p:to>
                                    </p:animClr>
                                    <p:set>
                                      <p:cBhvr>
                                        <p:cTn id="9" dur="500" fill="hold"/>
                                        <p:tgtEl>
                                          <p:spTgt spid="35"/>
                                        </p:tgtEl>
                                        <p:attrNameLst>
                                          <p:attrName>fill.type</p:attrName>
                                        </p:attrNameLst>
                                      </p:cBhvr>
                                      <p:to>
                                        <p:strVal val="solid"/>
                                      </p:to>
                                    </p:set>
                                    <p:set>
                                      <p:cBhvr>
                                        <p:cTn id="10" dur="500" fill="hold"/>
                                        <p:tgtEl>
                                          <p:spTgt spid="35"/>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1000" fill="hold"/>
                                        <p:tgtEl>
                                          <p:spTgt spid="33"/>
                                        </p:tgtEl>
                                        <p:attrNameLst>
                                          <p:attrName>fillcolor</p:attrName>
                                        </p:attrNameLst>
                                      </p:cBhvr>
                                      <p:to>
                                        <a:srgbClr val="FFDA24"/>
                                      </p:to>
                                    </p:animClr>
                                    <p:set>
                                      <p:cBhvr>
                                        <p:cTn id="13" dur="1000" fill="hold"/>
                                        <p:tgtEl>
                                          <p:spTgt spid="33"/>
                                        </p:tgtEl>
                                        <p:attrNameLst>
                                          <p:attrName>fill.type</p:attrName>
                                        </p:attrNameLst>
                                      </p:cBhvr>
                                      <p:to>
                                        <p:strVal val="solid"/>
                                      </p:to>
                                    </p:set>
                                    <p:set>
                                      <p:cBhvr>
                                        <p:cTn id="14" dur="1000" fill="hold"/>
                                        <p:tgtEl>
                                          <p:spTgt spid="33"/>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1000" fill="hold"/>
                                        <p:tgtEl>
                                          <p:spTgt spid="37"/>
                                        </p:tgtEl>
                                        <p:attrNameLst>
                                          <p:attrName>fillcolor</p:attrName>
                                        </p:attrNameLst>
                                      </p:cBhvr>
                                      <p:to>
                                        <a:srgbClr val="FFDA24"/>
                                      </p:to>
                                    </p:animClr>
                                    <p:set>
                                      <p:cBhvr>
                                        <p:cTn id="17" dur="1000" fill="hold"/>
                                        <p:tgtEl>
                                          <p:spTgt spid="37"/>
                                        </p:tgtEl>
                                        <p:attrNameLst>
                                          <p:attrName>fill.type</p:attrName>
                                        </p:attrNameLst>
                                      </p:cBhvr>
                                      <p:to>
                                        <p:strVal val="solid"/>
                                      </p:to>
                                    </p:set>
                                    <p:set>
                                      <p:cBhvr>
                                        <p:cTn id="18" dur="1000" fill="hold"/>
                                        <p:tgtEl>
                                          <p:spTgt spid="37"/>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1000" fill="hold"/>
                                        <p:tgtEl>
                                          <p:spTgt spid="36"/>
                                        </p:tgtEl>
                                        <p:attrNameLst>
                                          <p:attrName>fillcolor</p:attrName>
                                        </p:attrNameLst>
                                      </p:cBhvr>
                                      <p:to>
                                        <a:srgbClr val="FFDA24"/>
                                      </p:to>
                                    </p:animClr>
                                    <p:set>
                                      <p:cBhvr>
                                        <p:cTn id="21" dur="1000" fill="hold"/>
                                        <p:tgtEl>
                                          <p:spTgt spid="36"/>
                                        </p:tgtEl>
                                        <p:attrNameLst>
                                          <p:attrName>fill.type</p:attrName>
                                        </p:attrNameLst>
                                      </p:cBhvr>
                                      <p:to>
                                        <p:strVal val="solid"/>
                                      </p:to>
                                    </p:set>
                                    <p:set>
                                      <p:cBhvr>
                                        <p:cTn id="22" dur="1000" fill="hold"/>
                                        <p:tgtEl>
                                          <p:spTgt spid="36"/>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2"/>
                                        </p:tgtEl>
                                        <p:attrNameLst>
                                          <p:attrName>style.visibility</p:attrName>
                                        </p:attrNameLst>
                                      </p:cBhvr>
                                      <p:to>
                                        <p:strVal val="hidden"/>
                                      </p:to>
                                    </p:set>
                                  </p:childTnLst>
                                </p:cTn>
                              </p:par>
                              <p:par>
                                <p:cTn id="33" presetID="1" presetClass="emph" presetSubtype="2" fill="hold" nodeType="withEffect">
                                  <p:stCondLst>
                                    <p:cond delay="0"/>
                                  </p:stCondLst>
                                  <p:childTnLst>
                                    <p:animClr clrSpc="rgb" dir="cw">
                                      <p:cBhvr>
                                        <p:cTn id="34" dur="500" fill="hold"/>
                                        <p:tgtEl>
                                          <p:spTgt spid="33"/>
                                        </p:tgtEl>
                                        <p:attrNameLst>
                                          <p:attrName>fillcolor</p:attrName>
                                        </p:attrNameLst>
                                      </p:cBhvr>
                                      <p:to>
                                        <a:schemeClr val="tx1"/>
                                      </p:to>
                                    </p:animClr>
                                    <p:set>
                                      <p:cBhvr>
                                        <p:cTn id="35" dur="500" fill="hold"/>
                                        <p:tgtEl>
                                          <p:spTgt spid="33"/>
                                        </p:tgtEl>
                                        <p:attrNameLst>
                                          <p:attrName>fill.type</p:attrName>
                                        </p:attrNameLst>
                                      </p:cBhvr>
                                      <p:to>
                                        <p:strVal val="solid"/>
                                      </p:to>
                                    </p:set>
                                    <p:set>
                                      <p:cBhvr>
                                        <p:cTn id="36" dur="500" fill="hold"/>
                                        <p:tgtEl>
                                          <p:spTgt spid="3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35"/>
                                        </p:tgtEl>
                                        <p:attrNameLst>
                                          <p:attrName>fillcolor</p:attrName>
                                        </p:attrNameLst>
                                      </p:cBhvr>
                                      <p:to>
                                        <a:schemeClr val="tx1"/>
                                      </p:to>
                                    </p:animClr>
                                    <p:set>
                                      <p:cBhvr>
                                        <p:cTn id="39" dur="500" fill="hold"/>
                                        <p:tgtEl>
                                          <p:spTgt spid="35"/>
                                        </p:tgtEl>
                                        <p:attrNameLst>
                                          <p:attrName>fill.type</p:attrName>
                                        </p:attrNameLst>
                                      </p:cBhvr>
                                      <p:to>
                                        <p:strVal val="solid"/>
                                      </p:to>
                                    </p:set>
                                    <p:set>
                                      <p:cBhvr>
                                        <p:cTn id="40" dur="500" fill="hold"/>
                                        <p:tgtEl>
                                          <p:spTgt spid="3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37"/>
                                        </p:tgtEl>
                                        <p:attrNameLst>
                                          <p:attrName>fillcolor</p:attrName>
                                        </p:attrNameLst>
                                      </p:cBhvr>
                                      <p:to>
                                        <a:schemeClr val="tx1"/>
                                      </p:to>
                                    </p:animClr>
                                    <p:set>
                                      <p:cBhvr>
                                        <p:cTn id="43" dur="500" fill="hold"/>
                                        <p:tgtEl>
                                          <p:spTgt spid="37"/>
                                        </p:tgtEl>
                                        <p:attrNameLst>
                                          <p:attrName>fill.type</p:attrName>
                                        </p:attrNameLst>
                                      </p:cBhvr>
                                      <p:to>
                                        <p:strVal val="solid"/>
                                      </p:to>
                                    </p:set>
                                    <p:set>
                                      <p:cBhvr>
                                        <p:cTn id="44" dur="500" fill="hold"/>
                                        <p:tgtEl>
                                          <p:spTgt spid="37"/>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36"/>
                                        </p:tgtEl>
                                        <p:attrNameLst>
                                          <p:attrName>fillcolor</p:attrName>
                                        </p:attrNameLst>
                                      </p:cBhvr>
                                      <p:to>
                                        <a:schemeClr val="tx1"/>
                                      </p:to>
                                    </p:animClr>
                                    <p:set>
                                      <p:cBhvr>
                                        <p:cTn id="47" dur="500" fill="hold"/>
                                        <p:tgtEl>
                                          <p:spTgt spid="36"/>
                                        </p:tgtEl>
                                        <p:attrNameLst>
                                          <p:attrName>fill.type</p:attrName>
                                        </p:attrNameLst>
                                      </p:cBhvr>
                                      <p:to>
                                        <p:strVal val="solid"/>
                                      </p:to>
                                    </p:set>
                                    <p:set>
                                      <p:cBhvr>
                                        <p:cTn id="48" dur="500" fill="hold"/>
                                        <p:tgtEl>
                                          <p:spTgt spid="36"/>
                                        </p:tgtEl>
                                        <p:attrNameLst>
                                          <p:attrName>fill.on</p:attrName>
                                        </p:attrNameLst>
                                      </p:cBhvr>
                                      <p:to>
                                        <p:strVal val="tru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mph" presetSubtype="2" fill="hold" nodeType="withEffect">
                                  <p:stCondLst>
                                    <p:cond delay="0"/>
                                  </p:stCondLst>
                                  <p:childTnLst>
                                    <p:animClr clrSpc="rgb" dir="cw">
                                      <p:cBhvr>
                                        <p:cTn id="52" dur="500" fill="hold"/>
                                        <p:tgtEl>
                                          <p:spTgt spid="34"/>
                                        </p:tgtEl>
                                        <p:attrNameLst>
                                          <p:attrName>fillcolor</p:attrName>
                                        </p:attrNameLst>
                                      </p:cBhvr>
                                      <p:to>
                                        <a:srgbClr val="FFDA24"/>
                                      </p:to>
                                    </p:animClr>
                                    <p:set>
                                      <p:cBhvr>
                                        <p:cTn id="53" dur="500" fill="hold"/>
                                        <p:tgtEl>
                                          <p:spTgt spid="34"/>
                                        </p:tgtEl>
                                        <p:attrNameLst>
                                          <p:attrName>fill.type</p:attrName>
                                        </p:attrNameLst>
                                      </p:cBhvr>
                                      <p:to>
                                        <p:strVal val="solid"/>
                                      </p:to>
                                    </p:set>
                                    <p:set>
                                      <p:cBhvr>
                                        <p:cTn id="54" dur="500" fill="hold"/>
                                        <p:tgtEl>
                                          <p:spTgt spid="3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33"/>
                                        </p:tgtEl>
                                        <p:attrNameLst>
                                          <p:attrName>fillcolor</p:attrName>
                                        </p:attrNameLst>
                                      </p:cBhvr>
                                      <p:to>
                                        <a:srgbClr val="FFDA2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36"/>
                                        </p:tgtEl>
                                        <p:attrNameLst>
                                          <p:attrName>fillcolor</p:attrName>
                                        </p:attrNameLst>
                                      </p:cBhvr>
                                      <p:to>
                                        <a:srgbClr val="FFDA24"/>
                                      </p:to>
                                    </p:animClr>
                                    <p:set>
                                      <p:cBhvr>
                                        <p:cTn id="61" dur="500" fill="hold"/>
                                        <p:tgtEl>
                                          <p:spTgt spid="36"/>
                                        </p:tgtEl>
                                        <p:attrNameLst>
                                          <p:attrName>fill.type</p:attrName>
                                        </p:attrNameLst>
                                      </p:cBhvr>
                                      <p:to>
                                        <p:strVal val="solid"/>
                                      </p:to>
                                    </p:set>
                                    <p:set>
                                      <p:cBhvr>
                                        <p:cTn id="62" dur="500" fill="hold"/>
                                        <p:tgtEl>
                                          <p:spTgt spid="36"/>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35"/>
                                        </p:tgtEl>
                                        <p:attrNameLst>
                                          <p:attrName>fillcolor</p:attrName>
                                        </p:attrNameLst>
                                      </p:cBhvr>
                                      <p:to>
                                        <a:srgbClr val="FFDA24"/>
                                      </p:to>
                                    </p:animClr>
                                    <p:set>
                                      <p:cBhvr>
                                        <p:cTn id="65" dur="500" fill="hold"/>
                                        <p:tgtEl>
                                          <p:spTgt spid="35"/>
                                        </p:tgtEl>
                                        <p:attrNameLst>
                                          <p:attrName>fill.type</p:attrName>
                                        </p:attrNameLst>
                                      </p:cBhvr>
                                      <p:to>
                                        <p:strVal val="solid"/>
                                      </p:to>
                                    </p:set>
                                    <p:set>
                                      <p:cBhvr>
                                        <p:cTn id="66" dur="500" fill="hold"/>
                                        <p:tgtEl>
                                          <p:spTgt spid="35"/>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3"/>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34"/>
                                        </p:tgtEl>
                                        <p:attrNameLst>
                                          <p:attrName>fillcolor</p:attrName>
                                        </p:attrNameLst>
                                      </p:cBhvr>
                                      <p:to>
                                        <a:schemeClr val="tx1"/>
                                      </p:to>
                                    </p:animClr>
                                    <p:set>
                                      <p:cBhvr>
                                        <p:cTn id="79" dur="500" fill="hold"/>
                                        <p:tgtEl>
                                          <p:spTgt spid="34"/>
                                        </p:tgtEl>
                                        <p:attrNameLst>
                                          <p:attrName>fill.type</p:attrName>
                                        </p:attrNameLst>
                                      </p:cBhvr>
                                      <p:to>
                                        <p:strVal val="solid"/>
                                      </p:to>
                                    </p:set>
                                    <p:set>
                                      <p:cBhvr>
                                        <p:cTn id="80" dur="500" fill="hold"/>
                                        <p:tgtEl>
                                          <p:spTgt spid="34"/>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35"/>
                                        </p:tgtEl>
                                        <p:attrNameLst>
                                          <p:attrName>fillcolor</p:attrName>
                                        </p:attrNameLst>
                                      </p:cBhvr>
                                      <p:to>
                                        <a:schemeClr val="tx1"/>
                                      </p:to>
                                    </p:animClr>
                                    <p:set>
                                      <p:cBhvr>
                                        <p:cTn id="83" dur="500" fill="hold"/>
                                        <p:tgtEl>
                                          <p:spTgt spid="35"/>
                                        </p:tgtEl>
                                        <p:attrNameLst>
                                          <p:attrName>fill.type</p:attrName>
                                        </p:attrNameLst>
                                      </p:cBhvr>
                                      <p:to>
                                        <p:strVal val="solid"/>
                                      </p:to>
                                    </p:set>
                                    <p:set>
                                      <p:cBhvr>
                                        <p:cTn id="84" dur="500" fill="hold"/>
                                        <p:tgtEl>
                                          <p:spTgt spid="35"/>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33"/>
                                        </p:tgtEl>
                                        <p:attrNameLst>
                                          <p:attrName>fillcolor</p:attrName>
                                        </p:attrNameLst>
                                      </p:cBhvr>
                                      <p:to>
                                        <a:schemeClr val="tx1"/>
                                      </p:to>
                                    </p:animClr>
                                    <p:set>
                                      <p:cBhvr>
                                        <p:cTn id="87" dur="500" fill="hold"/>
                                        <p:tgtEl>
                                          <p:spTgt spid="33"/>
                                        </p:tgtEl>
                                        <p:attrNameLst>
                                          <p:attrName>fill.type</p:attrName>
                                        </p:attrNameLst>
                                      </p:cBhvr>
                                      <p:to>
                                        <p:strVal val="solid"/>
                                      </p:to>
                                    </p:set>
                                    <p:set>
                                      <p:cBhvr>
                                        <p:cTn id="88" dur="500" fill="hold"/>
                                        <p:tgtEl>
                                          <p:spTgt spid="33"/>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36"/>
                                        </p:tgtEl>
                                        <p:attrNameLst>
                                          <p:attrName>fillcolor</p:attrName>
                                        </p:attrNameLst>
                                      </p:cBhvr>
                                      <p:to>
                                        <a:schemeClr val="tx1"/>
                                      </p:to>
                                    </p:animClr>
                                    <p:set>
                                      <p:cBhvr>
                                        <p:cTn id="91" dur="500" fill="hold"/>
                                        <p:tgtEl>
                                          <p:spTgt spid="36"/>
                                        </p:tgtEl>
                                        <p:attrNameLst>
                                          <p:attrName>fill.type</p:attrName>
                                        </p:attrNameLst>
                                      </p:cBhvr>
                                      <p:to>
                                        <p:strVal val="solid"/>
                                      </p:to>
                                    </p:set>
                                    <p:set>
                                      <p:cBhvr>
                                        <p:cTn id="92" dur="500" fill="hold"/>
                                        <p:tgtEl>
                                          <p:spTgt spid="36"/>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34"/>
                                        </p:tgtEl>
                                        <p:attrNameLst>
                                          <p:attrName>fillcolor</p:attrName>
                                        </p:attrNameLst>
                                      </p:cBhvr>
                                      <p:to>
                                        <a:srgbClr val="FFDA24"/>
                                      </p:to>
                                    </p:animClr>
                                    <p:set>
                                      <p:cBhvr>
                                        <p:cTn id="95" dur="500" fill="hold"/>
                                        <p:tgtEl>
                                          <p:spTgt spid="34"/>
                                        </p:tgtEl>
                                        <p:attrNameLst>
                                          <p:attrName>fill.type</p:attrName>
                                        </p:attrNameLst>
                                      </p:cBhvr>
                                      <p:to>
                                        <p:strVal val="solid"/>
                                      </p:to>
                                    </p:set>
                                    <p:set>
                                      <p:cBhvr>
                                        <p:cTn id="96" dur="500" fill="hold"/>
                                        <p:tgtEl>
                                          <p:spTgt spid="34"/>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38"/>
                                        </p:tgtEl>
                                        <p:attrNameLst>
                                          <p:attrName>fillcolor</p:attrName>
                                        </p:attrNameLst>
                                      </p:cBhvr>
                                      <p:to>
                                        <a:srgbClr val="FFDA24"/>
                                      </p:to>
                                    </p:animClr>
                                    <p:set>
                                      <p:cBhvr>
                                        <p:cTn id="99" dur="500" fill="hold"/>
                                        <p:tgtEl>
                                          <p:spTgt spid="38"/>
                                        </p:tgtEl>
                                        <p:attrNameLst>
                                          <p:attrName>fill.type</p:attrName>
                                        </p:attrNameLst>
                                      </p:cBhvr>
                                      <p:to>
                                        <p:strVal val="solid"/>
                                      </p:to>
                                    </p:set>
                                    <p:set>
                                      <p:cBhvr>
                                        <p:cTn id="100" dur="500" fill="hold"/>
                                        <p:tgtEl>
                                          <p:spTgt spid="38"/>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37"/>
                                        </p:tgtEl>
                                        <p:attrNameLst>
                                          <p:attrName>fillcolor</p:attrName>
                                        </p:attrNameLst>
                                      </p:cBhvr>
                                      <p:to>
                                        <a:srgbClr val="FFDA24"/>
                                      </p:to>
                                    </p:animClr>
                                    <p:set>
                                      <p:cBhvr>
                                        <p:cTn id="103" dur="500" fill="hold"/>
                                        <p:tgtEl>
                                          <p:spTgt spid="37"/>
                                        </p:tgtEl>
                                        <p:attrNameLst>
                                          <p:attrName>fill.type</p:attrName>
                                        </p:attrNameLst>
                                      </p:cBhvr>
                                      <p:to>
                                        <p:strVal val="solid"/>
                                      </p:to>
                                    </p:set>
                                    <p:set>
                                      <p:cBhvr>
                                        <p:cTn id="104" dur="500" fill="hold"/>
                                        <p:tgtEl>
                                          <p:spTgt spid="37"/>
                                        </p:tgtEl>
                                        <p:attrNameLst>
                                          <p:attrName>fill.on</p:attrName>
                                        </p:attrNameLst>
                                      </p:cBhvr>
                                      <p:to>
                                        <p:strVal val="true"/>
                                      </p:to>
                                    </p:set>
                                  </p:childTnLst>
                                </p:cTn>
                              </p:par>
                              <p:par>
                                <p:cTn id="105" presetID="1" presetClass="entr" presetSubtype="0" fill="hold" grpId="0" nodeType="with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0"/>
                                        </p:tgtEl>
                                        <p:attrNameLst>
                                          <p:attrName>style.visibility</p:attrName>
                                        </p:attrNameLst>
                                      </p:cBhvr>
                                      <p:to>
                                        <p:strVal val="hidden"/>
                                      </p:to>
                                    </p:set>
                                  </p:childTnLst>
                                </p:cTn>
                              </p:par>
                              <p:par>
                                <p:cTn id="117" presetID="1" presetClass="emph" presetSubtype="2" fill="hold" nodeType="withEffect">
                                  <p:stCondLst>
                                    <p:cond delay="0"/>
                                  </p:stCondLst>
                                  <p:childTnLst>
                                    <p:animClr clrSpc="rgb" dir="cw">
                                      <p:cBhvr>
                                        <p:cTn id="118" dur="500" fill="hold"/>
                                        <p:tgtEl>
                                          <p:spTgt spid="34"/>
                                        </p:tgtEl>
                                        <p:attrNameLst>
                                          <p:attrName>fillcolor</p:attrName>
                                        </p:attrNameLst>
                                      </p:cBhvr>
                                      <p:to>
                                        <a:schemeClr val="tx1"/>
                                      </p:to>
                                    </p:animClr>
                                    <p:set>
                                      <p:cBhvr>
                                        <p:cTn id="119" dur="500" fill="hold"/>
                                        <p:tgtEl>
                                          <p:spTgt spid="34"/>
                                        </p:tgtEl>
                                        <p:attrNameLst>
                                          <p:attrName>fill.type</p:attrName>
                                        </p:attrNameLst>
                                      </p:cBhvr>
                                      <p:to>
                                        <p:strVal val="solid"/>
                                      </p:to>
                                    </p:set>
                                    <p:set>
                                      <p:cBhvr>
                                        <p:cTn id="120" dur="500" fill="hold"/>
                                        <p:tgtEl>
                                          <p:spTgt spid="34"/>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500" fill="hold"/>
                                        <p:tgtEl>
                                          <p:spTgt spid="38"/>
                                        </p:tgtEl>
                                        <p:attrNameLst>
                                          <p:attrName>fillcolor</p:attrName>
                                        </p:attrNameLst>
                                      </p:cBhvr>
                                      <p:to>
                                        <a:schemeClr val="tx1"/>
                                      </p:to>
                                    </p:animClr>
                                    <p:set>
                                      <p:cBhvr>
                                        <p:cTn id="123" dur="500" fill="hold"/>
                                        <p:tgtEl>
                                          <p:spTgt spid="38"/>
                                        </p:tgtEl>
                                        <p:attrNameLst>
                                          <p:attrName>fill.type</p:attrName>
                                        </p:attrNameLst>
                                      </p:cBhvr>
                                      <p:to>
                                        <p:strVal val="solid"/>
                                      </p:to>
                                    </p:set>
                                    <p:set>
                                      <p:cBhvr>
                                        <p:cTn id="124" dur="500" fill="hold"/>
                                        <p:tgtEl>
                                          <p:spTgt spid="38"/>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500" fill="hold"/>
                                        <p:tgtEl>
                                          <p:spTgt spid="37"/>
                                        </p:tgtEl>
                                        <p:attrNameLst>
                                          <p:attrName>fillcolor</p:attrName>
                                        </p:attrNameLst>
                                      </p:cBhvr>
                                      <p:to>
                                        <a:schemeClr val="tx1"/>
                                      </p:to>
                                    </p:animClr>
                                    <p:set>
                                      <p:cBhvr>
                                        <p:cTn id="127" dur="500" fill="hold"/>
                                        <p:tgtEl>
                                          <p:spTgt spid="37"/>
                                        </p:tgtEl>
                                        <p:attrNameLst>
                                          <p:attrName>fill.type</p:attrName>
                                        </p:attrNameLst>
                                      </p:cBhvr>
                                      <p:to>
                                        <p:strVal val="solid"/>
                                      </p:to>
                                    </p:set>
                                    <p:set>
                                      <p:cBhvr>
                                        <p:cTn id="128" dur="500" fill="hold"/>
                                        <p:tgtEl>
                                          <p:spTgt spid="37"/>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2" grpId="0"/>
      <p:bldP spid="2" grpId="1"/>
      <p:bldP spid="29" grpId="0"/>
      <p:bldP spid="29" grpId="1"/>
      <p:bldP spid="30" grpId="0"/>
      <p:bldP spid="30" grpId="1"/>
      <p:bldP spid="3" grpId="0"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FF0000"/>
                </a:solidFill>
                <a:latin typeface="Tempus Sans ITC" pitchFamily="82" charset="0"/>
              </a:rPr>
              <a:t>1. Christopher Robin was born in England.      2.  Winnie the Pooh is a title of a book.  </a:t>
            </a:r>
          </a:p>
          <a:p>
            <a:r>
              <a:rPr lang="en-US" b="1" dirty="0">
                <a:solidFill>
                  <a:srgbClr val="FF0000"/>
                </a:solidFill>
                <a:latin typeface="Tempus Sans ITC" pitchFamily="82" charset="0"/>
              </a:rPr>
              <a:t>3. Christopher Robin’s dad was a magician.     4. Christopher Robin must be at least 65 now.</a:t>
            </a:r>
            <a:r>
              <a:rPr lang="en-US" dirty="0">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Cotchfield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a:t>
            </a:fld>
            <a:endParaRPr lang="en-US" altLang="zh-TW"/>
          </a:p>
        </p:txBody>
      </p:sp>
    </p:spTree>
    <p:extLst>
      <p:ext uri="{BB962C8B-B14F-4D97-AF65-F5344CB8AC3E}">
        <p14:creationId xmlns:p14="http://schemas.microsoft.com/office/powerpoint/2010/main" val="8783353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171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16" grpId="0"/>
      <p:bldP spid="54171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a:xfrm>
            <a:off x="4697765" y="1081833"/>
            <a:ext cx="4272018" cy="525907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err="1" smtClean="0"/>
              <a:t>DecL</a:t>
            </a:r>
            <a:r>
              <a:rPr lang="en-US" dirty="0" smtClean="0"/>
              <a:t>: Separate ground truth from </a:t>
            </a:r>
            <a:r>
              <a:rPr lang="en-US" b="1" dirty="0" smtClean="0">
                <a:solidFill>
                  <a:srgbClr val="FF0000"/>
                </a:solidFill>
                <a:latin typeface="cmsy10"/>
                <a:ea typeface="cmsy10"/>
                <a:cs typeface="cmsy10"/>
              </a:rPr>
              <a:t>8</a:t>
            </a:r>
            <a:r>
              <a:rPr lang="en-US" b="1" dirty="0" smtClean="0">
                <a:solidFill>
                  <a:srgbClr val="FF0000"/>
                </a:solidFill>
                <a:latin typeface="cmmi10"/>
                <a:ea typeface="cmsy10"/>
                <a:cs typeface="cmmi10"/>
              </a:rPr>
              <a:t>y </a:t>
            </a:r>
            <a:r>
              <a:rPr lang="en-US" b="1" dirty="0" smtClean="0">
                <a:solidFill>
                  <a:srgbClr val="FF0000"/>
                </a:solidFill>
                <a:latin typeface="cmsy10"/>
                <a:ea typeface="cmsy10"/>
                <a:cs typeface="cmsy10"/>
              </a:rPr>
              <a:t>2</a:t>
            </a:r>
            <a:r>
              <a:rPr lang="en-US" b="1" dirty="0" smtClean="0">
                <a:solidFill>
                  <a:srgbClr val="FF0000"/>
                </a:solidFill>
                <a:latin typeface="cmmi10"/>
                <a:ea typeface="cmsy10"/>
                <a:cs typeface="cmmi10"/>
              </a:rPr>
              <a:t> </a:t>
            </a:r>
            <a:r>
              <a:rPr lang="en-US" b="1" dirty="0" err="1" smtClean="0">
                <a:solidFill>
                  <a:srgbClr val="FF0000"/>
                </a:solidFill>
                <a:latin typeface="+mn-lt"/>
                <a:cs typeface="Cambria Math"/>
              </a:rPr>
              <a:t>nbr</a:t>
            </a:r>
            <a:r>
              <a:rPr lang="en-US" b="1" dirty="0" smtClean="0">
                <a:solidFill>
                  <a:srgbClr val="FF0000"/>
                </a:solidFill>
                <a:latin typeface="+mn-lt"/>
                <a:cs typeface="cmr10"/>
              </a:rPr>
              <a:t>(</a:t>
            </a:r>
            <a:r>
              <a:rPr lang="en-US" b="1" dirty="0" err="1" smtClean="0">
                <a:solidFill>
                  <a:srgbClr val="FF0000"/>
                </a:solidFill>
                <a:latin typeface="+mn-lt"/>
                <a:cs typeface="Cambria Math"/>
              </a:rPr>
              <a:t>y</a:t>
            </a:r>
            <a:r>
              <a:rPr lang="en-US" b="1" baseline="30000" dirty="0" err="1" smtClean="0">
                <a:solidFill>
                  <a:srgbClr val="FF0000"/>
                </a:solidFill>
                <a:latin typeface="+mn-lt"/>
                <a:cs typeface="Cambria Math"/>
              </a:rPr>
              <a:t>j</a:t>
            </a:r>
            <a:r>
              <a:rPr lang="en-US" b="1" dirty="0" smtClean="0">
                <a:solidFill>
                  <a:srgbClr val="FF0000"/>
                </a:solidFill>
                <a:latin typeface="+mn-lt"/>
                <a:cs typeface="cmr10"/>
              </a:rPr>
              <a:t>)</a:t>
            </a:r>
          </a:p>
          <a:p>
            <a:pPr lvl="1"/>
            <a:r>
              <a:rPr lang="en-US" sz="2000" dirty="0" smtClean="0">
                <a:solidFill>
                  <a:srgbClr val="0000FF"/>
                </a:solidFill>
                <a:latin typeface="Century Gothic"/>
                <a:cs typeface="Century Gothic"/>
              </a:rPr>
              <a:t>16 outputs</a:t>
            </a:r>
            <a:endParaRPr lang="en-US" sz="2000" dirty="0">
              <a:solidFill>
                <a:srgbClr val="0000FF"/>
              </a:solidFill>
              <a:latin typeface="Century Gothic"/>
              <a:cs typeface="Century Gothic"/>
            </a:endParaRPr>
          </a:p>
        </p:txBody>
      </p:sp>
      <p:grpSp>
        <p:nvGrpSpPr>
          <p:cNvPr id="6" name="Group 5"/>
          <p:cNvGrpSpPr/>
          <p:nvPr/>
        </p:nvGrpSpPr>
        <p:grpSpPr>
          <a:xfrm>
            <a:off x="4710095" y="3604364"/>
            <a:ext cx="4038600" cy="2796436"/>
            <a:chOff x="981137" y="2473282"/>
            <a:chExt cx="4724400" cy="3343862"/>
          </a:xfrm>
        </p:grpSpPr>
        <p:sp>
          <p:nvSpPr>
            <p:cNvPr id="7" name="Oval 6"/>
            <p:cNvSpPr/>
            <p:nvPr/>
          </p:nvSpPr>
          <p:spPr>
            <a:xfrm>
              <a:off x="3094964" y="3142123"/>
              <a:ext cx="261575" cy="370978"/>
            </a:xfrm>
            <a:prstGeom prst="ellipse">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92235" y="3156919"/>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676444" y="4046337"/>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88234" y="3092241"/>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418282" y="4746373"/>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53527" y="4683970"/>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7" idx="6"/>
              <a:endCxn id="10" idx="2"/>
            </p:cNvCxnSpPr>
            <p:nvPr/>
          </p:nvCxnSpPr>
          <p:spPr>
            <a:xfrm flipV="1">
              <a:off x="3356539" y="3277730"/>
              <a:ext cx="1031695" cy="4988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7"/>
              <a:endCxn id="10" idx="3"/>
            </p:cNvCxnSpPr>
            <p:nvPr/>
          </p:nvCxnSpPr>
          <p:spPr>
            <a:xfrm flipV="1">
              <a:off x="3641550" y="3408891"/>
              <a:ext cx="784991" cy="139181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2" idx="0"/>
              <a:endCxn id="8" idx="4"/>
            </p:cNvCxnSpPr>
            <p:nvPr/>
          </p:nvCxnSpPr>
          <p:spPr>
            <a:xfrm flipH="1" flipV="1">
              <a:off x="2123023" y="3527897"/>
              <a:ext cx="61292" cy="115607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6"/>
              <a:endCxn id="7" idx="2"/>
            </p:cNvCxnSpPr>
            <p:nvPr/>
          </p:nvCxnSpPr>
          <p:spPr>
            <a:xfrm flipV="1">
              <a:off x="2253810" y="3327612"/>
              <a:ext cx="841154" cy="147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9" idx="5"/>
            </p:cNvCxnSpPr>
            <p:nvPr/>
          </p:nvCxnSpPr>
          <p:spPr>
            <a:xfrm flipH="1" flipV="1">
              <a:off x="2899712" y="4362987"/>
              <a:ext cx="556877" cy="4377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2" idx="6"/>
              <a:endCxn id="11" idx="2"/>
            </p:cNvCxnSpPr>
            <p:nvPr/>
          </p:nvCxnSpPr>
          <p:spPr>
            <a:xfrm>
              <a:off x="2315102" y="4869459"/>
              <a:ext cx="1103180" cy="6240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7"/>
              <a:endCxn id="7" idx="4"/>
            </p:cNvCxnSpPr>
            <p:nvPr/>
          </p:nvCxnSpPr>
          <p:spPr>
            <a:xfrm flipV="1">
              <a:off x="2899712" y="3513101"/>
              <a:ext cx="326040" cy="58756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85937" y="2760164"/>
              <a:ext cx="509659" cy="552040"/>
            </a:xfrm>
            <a:prstGeom prst="rect">
              <a:avLst/>
            </a:prstGeom>
            <a:noFill/>
          </p:spPr>
          <p:txBody>
            <a:bodyPr wrap="square" rtlCol="0">
              <a:spAutoFit/>
            </a:bodyPr>
            <a:lstStyle/>
            <a:p>
              <a:r>
                <a:rPr lang="en-US" sz="2400" b="1" dirty="0" smtClean="0">
                  <a:solidFill>
                    <a:srgbClr val="FF0000"/>
                  </a:solidFill>
                  <a:latin typeface="cmmi10"/>
                </a:rPr>
                <a:t>y</a:t>
              </a:r>
              <a:r>
                <a:rPr lang="en-US" sz="2400" b="1" baseline="-25000" dirty="0" smtClean="0">
                  <a:solidFill>
                    <a:srgbClr val="FF0000"/>
                  </a:solidFill>
                  <a:latin typeface="cmmi10"/>
                </a:rPr>
                <a:t>1</a:t>
              </a:r>
              <a:endParaRPr lang="en-US" sz="2400" b="1" baseline="-25000" dirty="0">
                <a:solidFill>
                  <a:srgbClr val="FF0000"/>
                </a:solidFill>
                <a:latin typeface="cmmi10"/>
              </a:endParaRPr>
            </a:p>
          </p:txBody>
        </p:sp>
        <p:sp>
          <p:nvSpPr>
            <p:cNvPr id="21" name="TextBox 20"/>
            <p:cNvSpPr txBox="1"/>
            <p:nvPr/>
          </p:nvSpPr>
          <p:spPr>
            <a:xfrm>
              <a:off x="4475351" y="2473282"/>
              <a:ext cx="622943" cy="552040"/>
            </a:xfrm>
            <a:prstGeom prst="rect">
              <a:avLst/>
            </a:prstGeom>
            <a:noFill/>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3</a:t>
              </a:r>
            </a:p>
          </p:txBody>
        </p:sp>
        <p:sp>
          <p:nvSpPr>
            <p:cNvPr id="22" name="TextBox 21"/>
            <p:cNvSpPr txBox="1"/>
            <p:nvPr/>
          </p:nvSpPr>
          <p:spPr>
            <a:xfrm>
              <a:off x="4022389" y="4808320"/>
              <a:ext cx="540148" cy="552040"/>
            </a:xfrm>
            <a:prstGeom prst="rect">
              <a:avLst/>
            </a:prstGeom>
            <a:noFill/>
            <a:ln>
              <a:noFill/>
            </a:ln>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6</a:t>
              </a:r>
            </a:p>
          </p:txBody>
        </p:sp>
        <p:sp>
          <p:nvSpPr>
            <p:cNvPr id="23" name="TextBox 22"/>
            <p:cNvSpPr txBox="1"/>
            <p:nvPr/>
          </p:nvSpPr>
          <p:spPr>
            <a:xfrm>
              <a:off x="1438337" y="4675413"/>
              <a:ext cx="609600" cy="552040"/>
            </a:xfrm>
            <a:prstGeom prst="rect">
              <a:avLst/>
            </a:prstGeom>
            <a:noFill/>
            <a:ln>
              <a:noFill/>
            </a:ln>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5</a:t>
              </a:r>
            </a:p>
          </p:txBody>
        </p:sp>
        <p:sp>
          <p:nvSpPr>
            <p:cNvPr id="24" name="TextBox 23"/>
            <p:cNvSpPr txBox="1"/>
            <p:nvPr/>
          </p:nvSpPr>
          <p:spPr>
            <a:xfrm>
              <a:off x="2768300" y="2473282"/>
              <a:ext cx="533400" cy="552040"/>
            </a:xfrm>
            <a:prstGeom prst="rect">
              <a:avLst/>
            </a:prstGeom>
            <a:noFill/>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2</a:t>
              </a:r>
            </a:p>
          </p:txBody>
        </p:sp>
        <p:sp>
          <p:nvSpPr>
            <p:cNvPr id="25" name="TextBox 24"/>
            <p:cNvSpPr txBox="1"/>
            <p:nvPr/>
          </p:nvSpPr>
          <p:spPr>
            <a:xfrm>
              <a:off x="2999258" y="3651340"/>
              <a:ext cx="533399" cy="552040"/>
            </a:xfrm>
            <a:prstGeom prst="rect">
              <a:avLst/>
            </a:prstGeom>
            <a:noFill/>
            <a:ln>
              <a:noFill/>
            </a:ln>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4</a:t>
              </a:r>
            </a:p>
          </p:txBody>
        </p:sp>
        <p:sp>
          <p:nvSpPr>
            <p:cNvPr id="26" name="Freeform 25"/>
            <p:cNvSpPr/>
            <p:nvPr/>
          </p:nvSpPr>
          <p:spPr>
            <a:xfrm>
              <a:off x="1743137" y="2860912"/>
              <a:ext cx="762000" cy="2514600"/>
            </a:xfrm>
            <a:custGeom>
              <a:avLst/>
              <a:gdLst>
                <a:gd name="connsiteX0" fmla="*/ 136172 w 1924207"/>
                <a:gd name="connsiteY0" fmla="*/ 304925 h 3089439"/>
                <a:gd name="connsiteX1" fmla="*/ 1792140 w 1924207"/>
                <a:gd name="connsiteY1" fmla="*/ 272775 h 3089439"/>
                <a:gd name="connsiteX2" fmla="*/ 1647444 w 1924207"/>
                <a:gd name="connsiteY2" fmla="*/ 3021601 h 3089439"/>
                <a:gd name="connsiteX3" fmla="*/ 264791 w 1924207"/>
                <a:gd name="connsiteY3" fmla="*/ 2089251 h 3089439"/>
                <a:gd name="connsiteX4" fmla="*/ 136172 w 1924207"/>
                <a:gd name="connsiteY4" fmla="*/ 304925 h 308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207" h="3089439">
                  <a:moveTo>
                    <a:pt x="136172" y="304925"/>
                  </a:moveTo>
                  <a:cubicBezTo>
                    <a:pt x="390730" y="2179"/>
                    <a:pt x="1540261" y="-180004"/>
                    <a:pt x="1792140" y="272775"/>
                  </a:cubicBezTo>
                  <a:cubicBezTo>
                    <a:pt x="2044019" y="725554"/>
                    <a:pt x="1902002" y="2718855"/>
                    <a:pt x="1647444" y="3021601"/>
                  </a:cubicBezTo>
                  <a:cubicBezTo>
                    <a:pt x="1392886" y="3324347"/>
                    <a:pt x="511311" y="2542030"/>
                    <a:pt x="264791" y="2089251"/>
                  </a:cubicBezTo>
                  <a:cubicBezTo>
                    <a:pt x="18271" y="1636472"/>
                    <a:pt x="-118386" y="607671"/>
                    <a:pt x="136172" y="304925"/>
                  </a:cubicBezTo>
                  <a:close/>
                </a:path>
              </a:pathLst>
            </a:cu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1819337" y="4526468"/>
              <a:ext cx="2133600" cy="849044"/>
            </a:xfrm>
            <a:custGeom>
              <a:avLst/>
              <a:gdLst>
                <a:gd name="connsiteX0" fmla="*/ 31056 w 2966453"/>
                <a:gd name="connsiteY0" fmla="*/ 566149 h 1258814"/>
                <a:gd name="connsiteX1" fmla="*/ 899234 w 2966453"/>
                <a:gd name="connsiteY1" fmla="*/ 3524 h 1258814"/>
                <a:gd name="connsiteX2" fmla="*/ 2941059 w 2966453"/>
                <a:gd name="connsiteY2" fmla="*/ 373249 h 1258814"/>
                <a:gd name="connsiteX3" fmla="*/ 1912108 w 2966453"/>
                <a:gd name="connsiteY3" fmla="*/ 1257374 h 1258814"/>
                <a:gd name="connsiteX4" fmla="*/ 31056 w 2966453"/>
                <a:gd name="connsiteY4" fmla="*/ 566149 h 12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453" h="1258814">
                  <a:moveTo>
                    <a:pt x="31056" y="566149"/>
                  </a:moveTo>
                  <a:cubicBezTo>
                    <a:pt x="-137756" y="357174"/>
                    <a:pt x="414234" y="35674"/>
                    <a:pt x="899234" y="3524"/>
                  </a:cubicBezTo>
                  <a:cubicBezTo>
                    <a:pt x="1384234" y="-28626"/>
                    <a:pt x="2772247" y="164274"/>
                    <a:pt x="2941059" y="373249"/>
                  </a:cubicBezTo>
                  <a:cubicBezTo>
                    <a:pt x="3109871" y="582224"/>
                    <a:pt x="2399788" y="1225224"/>
                    <a:pt x="1912108" y="1257374"/>
                  </a:cubicBezTo>
                  <a:cubicBezTo>
                    <a:pt x="1424428" y="1289524"/>
                    <a:pt x="199868" y="775124"/>
                    <a:pt x="31056" y="566149"/>
                  </a:cubicBezTo>
                  <a:close/>
                </a:path>
              </a:pathLst>
            </a:cu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981137" y="3394312"/>
              <a:ext cx="609600" cy="1200329"/>
            </a:xfrm>
            <a:prstGeom prst="rect">
              <a:avLst/>
            </a:prstGeom>
            <a:noFill/>
          </p:spPr>
          <p:txBody>
            <a:bodyPr wrap="square" rtlCol="0">
              <a:spAutoFit/>
            </a:bodyPr>
            <a:lstStyle/>
            <a:p>
              <a:r>
                <a:rPr lang="en-US" b="1" dirty="0" smtClean="0">
                  <a:solidFill>
                    <a:srgbClr val="FF0000"/>
                  </a:solidFill>
                  <a:latin typeface="cmr10"/>
                </a:rPr>
                <a:t>00</a:t>
              </a:r>
            </a:p>
            <a:p>
              <a:r>
                <a:rPr lang="en-US" b="1" dirty="0" smtClean="0">
                  <a:solidFill>
                    <a:srgbClr val="FF0000"/>
                  </a:solidFill>
                  <a:latin typeface="cmr10"/>
                </a:rPr>
                <a:t>01</a:t>
              </a:r>
            </a:p>
            <a:p>
              <a:r>
                <a:rPr lang="en-US" b="1" dirty="0" smtClean="0">
                  <a:solidFill>
                    <a:srgbClr val="FF0000"/>
                  </a:solidFill>
                  <a:latin typeface="cmr10"/>
                </a:rPr>
                <a:t>10</a:t>
              </a:r>
            </a:p>
            <a:p>
              <a:r>
                <a:rPr lang="en-US" b="1" dirty="0" smtClean="0">
                  <a:solidFill>
                    <a:srgbClr val="FF0000"/>
                  </a:solidFill>
                  <a:latin typeface="cmr10"/>
                </a:rPr>
                <a:t>11</a:t>
              </a:r>
              <a:endParaRPr lang="en-US" b="1" dirty="0">
                <a:solidFill>
                  <a:srgbClr val="FF0000"/>
                </a:solidFill>
                <a:latin typeface="cmr10"/>
              </a:endParaRPr>
            </a:p>
          </p:txBody>
        </p:sp>
        <p:sp>
          <p:nvSpPr>
            <p:cNvPr id="29" name="TextBox 28"/>
            <p:cNvSpPr txBox="1"/>
            <p:nvPr/>
          </p:nvSpPr>
          <p:spPr>
            <a:xfrm>
              <a:off x="2200335" y="5375512"/>
              <a:ext cx="1822052" cy="441632"/>
            </a:xfrm>
            <a:prstGeom prst="rect">
              <a:avLst/>
            </a:prstGeom>
            <a:noFill/>
          </p:spPr>
          <p:txBody>
            <a:bodyPr wrap="square" rtlCol="0">
              <a:spAutoFit/>
            </a:bodyPr>
            <a:lstStyle/>
            <a:p>
              <a:r>
                <a:rPr lang="en-US" b="1" dirty="0" smtClean="0">
                  <a:solidFill>
                    <a:srgbClr val="FF0000"/>
                  </a:solidFill>
                  <a:latin typeface="cmr10"/>
                </a:rPr>
                <a:t>00  01  10  11</a:t>
              </a:r>
              <a:endParaRPr lang="en-US" b="1" dirty="0">
                <a:solidFill>
                  <a:srgbClr val="FF0000"/>
                </a:solidFill>
                <a:latin typeface="cmr10"/>
              </a:endParaRPr>
            </a:p>
          </p:txBody>
        </p:sp>
        <p:sp>
          <p:nvSpPr>
            <p:cNvPr id="30" name="TextBox 29"/>
            <p:cNvSpPr txBox="1"/>
            <p:nvPr/>
          </p:nvSpPr>
          <p:spPr>
            <a:xfrm>
              <a:off x="4947623" y="3054804"/>
              <a:ext cx="757914" cy="2760198"/>
            </a:xfrm>
            <a:prstGeom prst="rect">
              <a:avLst/>
            </a:prstGeom>
            <a:noFill/>
          </p:spPr>
          <p:txBody>
            <a:bodyPr wrap="square" rtlCol="0">
              <a:spAutoFit/>
            </a:bodyPr>
            <a:lstStyle/>
            <a:p>
              <a:r>
                <a:rPr lang="en-US" b="1" dirty="0" smtClean="0">
                  <a:solidFill>
                    <a:srgbClr val="FF0000"/>
                  </a:solidFill>
                  <a:latin typeface="cmr10"/>
                </a:rPr>
                <a:t>000</a:t>
              </a:r>
            </a:p>
            <a:p>
              <a:r>
                <a:rPr lang="en-US" b="1" dirty="0" smtClean="0">
                  <a:solidFill>
                    <a:srgbClr val="FF0000"/>
                  </a:solidFill>
                  <a:latin typeface="cmr10"/>
                </a:rPr>
                <a:t>001</a:t>
              </a:r>
            </a:p>
            <a:p>
              <a:r>
                <a:rPr lang="en-US" b="1" dirty="0" smtClean="0">
                  <a:solidFill>
                    <a:srgbClr val="FF0000"/>
                  </a:solidFill>
                  <a:latin typeface="cmr10"/>
                </a:rPr>
                <a:t>010</a:t>
              </a:r>
            </a:p>
            <a:p>
              <a:r>
                <a:rPr lang="en-US" b="1" dirty="0" smtClean="0">
                  <a:solidFill>
                    <a:srgbClr val="FF0000"/>
                  </a:solidFill>
                  <a:latin typeface="cmr10"/>
                </a:rPr>
                <a:t>011</a:t>
              </a:r>
            </a:p>
            <a:p>
              <a:r>
                <a:rPr lang="en-US" b="1" dirty="0" smtClean="0">
                  <a:solidFill>
                    <a:srgbClr val="FF0000"/>
                  </a:solidFill>
                  <a:latin typeface="cmr10"/>
                </a:rPr>
                <a:t>100</a:t>
              </a:r>
            </a:p>
            <a:p>
              <a:r>
                <a:rPr lang="en-US" b="1" dirty="0" smtClean="0">
                  <a:solidFill>
                    <a:srgbClr val="FF0000"/>
                  </a:solidFill>
                  <a:latin typeface="cmr10"/>
                </a:rPr>
                <a:t>101</a:t>
              </a:r>
            </a:p>
            <a:p>
              <a:r>
                <a:rPr lang="en-US" b="1" dirty="0" smtClean="0">
                  <a:solidFill>
                    <a:srgbClr val="FF0000"/>
                  </a:solidFill>
                  <a:latin typeface="cmr10"/>
                </a:rPr>
                <a:t>110</a:t>
              </a:r>
            </a:p>
            <a:p>
              <a:r>
                <a:rPr lang="en-US" b="1" dirty="0" smtClean="0">
                  <a:solidFill>
                    <a:srgbClr val="FF0000"/>
                  </a:solidFill>
                  <a:latin typeface="cmr10"/>
                </a:rPr>
                <a:t>111</a:t>
              </a:r>
              <a:endParaRPr lang="en-US" b="1" dirty="0">
                <a:solidFill>
                  <a:srgbClr val="FF0000"/>
                </a:solidFill>
                <a:latin typeface="cmr10"/>
              </a:endParaRPr>
            </a:p>
          </p:txBody>
        </p:sp>
        <p:sp>
          <p:nvSpPr>
            <p:cNvPr id="31" name="Freeform 30"/>
            <p:cNvSpPr/>
            <p:nvPr/>
          </p:nvSpPr>
          <p:spPr>
            <a:xfrm>
              <a:off x="2587621" y="2988824"/>
              <a:ext cx="2360002" cy="1487235"/>
            </a:xfrm>
            <a:custGeom>
              <a:avLst/>
              <a:gdLst>
                <a:gd name="connsiteX0" fmla="*/ 476200 w 2360002"/>
                <a:gd name="connsiteY0" fmla="*/ 127556 h 1487235"/>
                <a:gd name="connsiteX1" fmla="*/ 2112857 w 2360002"/>
                <a:gd name="connsiteY1" fmla="*/ 48992 h 1487235"/>
                <a:gd name="connsiteX2" fmla="*/ 2165230 w 2360002"/>
                <a:gd name="connsiteY2" fmla="*/ 481095 h 1487235"/>
                <a:gd name="connsiteX3" fmla="*/ 305988 w 2360002"/>
                <a:gd name="connsiteY3" fmla="*/ 1463147 h 1487235"/>
                <a:gd name="connsiteX4" fmla="*/ 17936 w 2360002"/>
                <a:gd name="connsiteY4" fmla="*/ 1096514 h 1487235"/>
                <a:gd name="connsiteX5" fmla="*/ 476200 w 2360002"/>
                <a:gd name="connsiteY5" fmla="*/ 127556 h 148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02" h="1487235">
                  <a:moveTo>
                    <a:pt x="476200" y="127556"/>
                  </a:moveTo>
                  <a:cubicBezTo>
                    <a:pt x="825354" y="-47031"/>
                    <a:pt x="1831352" y="-9931"/>
                    <a:pt x="2112857" y="48992"/>
                  </a:cubicBezTo>
                  <a:cubicBezTo>
                    <a:pt x="2394362" y="107915"/>
                    <a:pt x="2466375" y="245403"/>
                    <a:pt x="2165230" y="481095"/>
                  </a:cubicBezTo>
                  <a:cubicBezTo>
                    <a:pt x="1864085" y="716787"/>
                    <a:pt x="663870" y="1360577"/>
                    <a:pt x="305988" y="1463147"/>
                  </a:cubicBezTo>
                  <a:cubicBezTo>
                    <a:pt x="-51894" y="1565717"/>
                    <a:pt x="-10433" y="1321295"/>
                    <a:pt x="17936" y="1096514"/>
                  </a:cubicBezTo>
                  <a:cubicBezTo>
                    <a:pt x="46305" y="871733"/>
                    <a:pt x="127046" y="302143"/>
                    <a:pt x="476200" y="127556"/>
                  </a:cubicBez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Autofit/>
          </a:bodyPr>
          <a:lstStyle/>
          <a:p>
            <a:r>
              <a:rPr lang="en-US" dirty="0" smtClean="0"/>
              <a:t>DecL vs. Global Learning (GL)</a:t>
            </a:r>
          </a:p>
        </p:txBody>
      </p:sp>
      <p:sp>
        <p:nvSpPr>
          <p:cNvPr id="3" name="Content Placeholder 2"/>
          <p:cNvSpPr>
            <a:spLocks noGrp="1"/>
          </p:cNvSpPr>
          <p:nvPr>
            <p:ph idx="1"/>
          </p:nvPr>
        </p:nvSpPr>
        <p:spPr>
          <a:xfrm>
            <a:off x="209969" y="1081833"/>
            <a:ext cx="4352325" cy="5259070"/>
          </a:xfrm>
        </p:spPr>
        <p:txBody>
          <a:bodyPr/>
          <a:lstStyle/>
          <a:p>
            <a:r>
              <a:rPr lang="en-US" dirty="0" smtClean="0"/>
              <a:t>GL: Separate ground truth from </a:t>
            </a:r>
            <a:r>
              <a:rPr lang="en-US" b="1" dirty="0" smtClean="0">
                <a:solidFill>
                  <a:srgbClr val="FF0000"/>
                </a:solidFill>
                <a:latin typeface="cmsy10"/>
                <a:ea typeface="cmsy10"/>
                <a:cs typeface="cmsy10"/>
              </a:rPr>
              <a:t>8</a:t>
            </a:r>
            <a:r>
              <a:rPr lang="en-US" b="1" dirty="0" smtClean="0">
                <a:solidFill>
                  <a:srgbClr val="FF0000"/>
                </a:solidFill>
                <a:latin typeface="cmmi10"/>
                <a:ea typeface="cmsy10"/>
                <a:cs typeface="cmmi10"/>
              </a:rPr>
              <a:t>y </a:t>
            </a:r>
            <a:r>
              <a:rPr lang="en-US" b="1" dirty="0" smtClean="0">
                <a:solidFill>
                  <a:srgbClr val="FF0000"/>
                </a:solidFill>
                <a:latin typeface="cmsy10"/>
                <a:ea typeface="cmsy10"/>
                <a:cs typeface="cmsy10"/>
              </a:rPr>
              <a:t>2</a:t>
            </a:r>
            <a:r>
              <a:rPr lang="en-US" b="1" dirty="0" smtClean="0">
                <a:solidFill>
                  <a:srgbClr val="FF0000"/>
                </a:solidFill>
                <a:latin typeface="cmmi10"/>
                <a:ea typeface="cmsy10"/>
                <a:cs typeface="cmmi10"/>
              </a:rPr>
              <a:t> </a:t>
            </a:r>
            <a:r>
              <a:rPr lang="en-US" b="1" dirty="0" smtClean="0">
                <a:solidFill>
                  <a:srgbClr val="FF0000"/>
                </a:solidFill>
                <a:latin typeface="cmsy10"/>
                <a:cs typeface="cmsy10"/>
              </a:rPr>
              <a:t>Y</a:t>
            </a:r>
            <a:endParaRPr lang="en-US" dirty="0">
              <a:latin typeface="cmsy10"/>
              <a:cs typeface="cmsy10"/>
            </a:endParaRPr>
          </a:p>
          <a:p>
            <a:pPr lvl="1"/>
            <a:r>
              <a:rPr lang="en-US" sz="2000" dirty="0" smtClean="0">
                <a:solidFill>
                  <a:srgbClr val="0000FF"/>
                </a:solidFill>
              </a:rPr>
              <a:t>2</a:t>
            </a:r>
            <a:r>
              <a:rPr lang="en-US" sz="2000" baseline="30000" dirty="0" smtClean="0">
                <a:solidFill>
                  <a:srgbClr val="0000FF"/>
                </a:solidFill>
              </a:rPr>
              <a:t>6</a:t>
            </a:r>
            <a:r>
              <a:rPr lang="en-US" sz="2000" dirty="0" smtClean="0">
                <a:solidFill>
                  <a:srgbClr val="0000FF"/>
                </a:solidFill>
              </a:rPr>
              <a:t> = 64 outputs</a:t>
            </a:r>
          </a:p>
        </p:txBody>
      </p:sp>
      <p:grpSp>
        <p:nvGrpSpPr>
          <p:cNvPr id="65" name="Group 64"/>
          <p:cNvGrpSpPr/>
          <p:nvPr/>
        </p:nvGrpSpPr>
        <p:grpSpPr>
          <a:xfrm>
            <a:off x="111694" y="3893596"/>
            <a:ext cx="4332811" cy="2426354"/>
            <a:chOff x="210334" y="2591261"/>
            <a:chExt cx="4332811" cy="2426354"/>
          </a:xfrm>
        </p:grpSpPr>
        <p:grpSp>
          <p:nvGrpSpPr>
            <p:cNvPr id="61" name="Group 60"/>
            <p:cNvGrpSpPr/>
            <p:nvPr/>
          </p:nvGrpSpPr>
          <p:grpSpPr>
            <a:xfrm>
              <a:off x="1140152" y="2591261"/>
              <a:ext cx="3402993" cy="2426354"/>
              <a:chOff x="554835" y="2468255"/>
              <a:chExt cx="3402993" cy="2426354"/>
            </a:xfrm>
          </p:grpSpPr>
          <p:grpSp>
            <p:nvGrpSpPr>
              <p:cNvPr id="33" name="Group 32"/>
              <p:cNvGrpSpPr/>
              <p:nvPr/>
            </p:nvGrpSpPr>
            <p:grpSpPr>
              <a:xfrm>
                <a:off x="736271" y="2468255"/>
                <a:ext cx="3092093" cy="2245716"/>
                <a:chOff x="1438336" y="2613078"/>
                <a:chExt cx="3617166" cy="2685335"/>
              </a:xfrm>
            </p:grpSpPr>
            <p:sp>
              <p:nvSpPr>
                <p:cNvPr id="34" name="Oval 33"/>
                <p:cNvSpPr/>
                <p:nvPr/>
              </p:nvSpPr>
              <p:spPr>
                <a:xfrm>
                  <a:off x="3094964" y="3142123"/>
                  <a:ext cx="261575" cy="370978"/>
                </a:xfrm>
                <a:prstGeom prst="ellipse">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992235" y="3156919"/>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676444" y="4046337"/>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388234" y="3092241"/>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418282" y="4746373"/>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053527" y="4683970"/>
                  <a:ext cx="261575" cy="37097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4" idx="6"/>
                  <a:endCxn id="37" idx="2"/>
                </p:cNvCxnSpPr>
                <p:nvPr/>
              </p:nvCxnSpPr>
              <p:spPr>
                <a:xfrm flipV="1">
                  <a:off x="3356539" y="3277730"/>
                  <a:ext cx="1031695" cy="4988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8" idx="7"/>
                  <a:endCxn id="37" idx="3"/>
                </p:cNvCxnSpPr>
                <p:nvPr/>
              </p:nvCxnSpPr>
              <p:spPr>
                <a:xfrm flipV="1">
                  <a:off x="3641550" y="3408891"/>
                  <a:ext cx="784991" cy="139181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9" idx="0"/>
                  <a:endCxn id="35" idx="4"/>
                </p:cNvCxnSpPr>
                <p:nvPr/>
              </p:nvCxnSpPr>
              <p:spPr>
                <a:xfrm flipH="1" flipV="1">
                  <a:off x="2123023" y="3527897"/>
                  <a:ext cx="61292" cy="115607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5" idx="6"/>
                  <a:endCxn id="34" idx="2"/>
                </p:cNvCxnSpPr>
                <p:nvPr/>
              </p:nvCxnSpPr>
              <p:spPr>
                <a:xfrm flipV="1">
                  <a:off x="2253810" y="3327612"/>
                  <a:ext cx="841154" cy="1479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8" idx="1"/>
                  <a:endCxn id="36" idx="5"/>
                </p:cNvCxnSpPr>
                <p:nvPr/>
              </p:nvCxnSpPr>
              <p:spPr>
                <a:xfrm flipH="1" flipV="1">
                  <a:off x="2899712" y="4362987"/>
                  <a:ext cx="556877" cy="4377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9" idx="6"/>
                  <a:endCxn id="38" idx="2"/>
                </p:cNvCxnSpPr>
                <p:nvPr/>
              </p:nvCxnSpPr>
              <p:spPr>
                <a:xfrm>
                  <a:off x="2315102" y="4869459"/>
                  <a:ext cx="1103180" cy="6240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6" idx="7"/>
                  <a:endCxn id="34" idx="4"/>
                </p:cNvCxnSpPr>
                <p:nvPr/>
              </p:nvCxnSpPr>
              <p:spPr>
                <a:xfrm flipV="1">
                  <a:off x="2899712" y="3513101"/>
                  <a:ext cx="326040" cy="58756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438336" y="2889099"/>
                  <a:ext cx="509659" cy="552040"/>
                </a:xfrm>
                <a:prstGeom prst="rect">
                  <a:avLst/>
                </a:prstGeom>
                <a:noFill/>
              </p:spPr>
              <p:txBody>
                <a:bodyPr wrap="square" rtlCol="0">
                  <a:spAutoFit/>
                </a:bodyPr>
                <a:lstStyle/>
                <a:p>
                  <a:r>
                    <a:rPr lang="en-US" sz="2400" b="1" dirty="0" smtClean="0">
                      <a:solidFill>
                        <a:srgbClr val="FF0000"/>
                      </a:solidFill>
                      <a:latin typeface="cmmi10"/>
                    </a:rPr>
                    <a:t>y</a:t>
                  </a:r>
                  <a:r>
                    <a:rPr lang="en-US" sz="2400" b="1" baseline="-25000" dirty="0" smtClean="0">
                      <a:solidFill>
                        <a:srgbClr val="FF0000"/>
                      </a:solidFill>
                      <a:latin typeface="cmmi10"/>
                    </a:rPr>
                    <a:t>1</a:t>
                  </a:r>
                  <a:endParaRPr lang="en-US" sz="2400" b="1" baseline="-25000" dirty="0">
                    <a:solidFill>
                      <a:srgbClr val="FF0000"/>
                    </a:solidFill>
                    <a:latin typeface="cmmi10"/>
                  </a:endParaRPr>
                </a:p>
              </p:txBody>
            </p:sp>
            <p:sp>
              <p:nvSpPr>
                <p:cNvPr id="48" name="TextBox 47"/>
                <p:cNvSpPr txBox="1"/>
                <p:nvPr/>
              </p:nvSpPr>
              <p:spPr>
                <a:xfrm>
                  <a:off x="4552752" y="2613078"/>
                  <a:ext cx="502750" cy="552040"/>
                </a:xfrm>
                <a:prstGeom prst="rect">
                  <a:avLst/>
                </a:prstGeom>
                <a:noFill/>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3</a:t>
                  </a:r>
                </a:p>
              </p:txBody>
            </p:sp>
            <p:sp>
              <p:nvSpPr>
                <p:cNvPr id="49" name="TextBox 48"/>
                <p:cNvSpPr txBox="1"/>
                <p:nvPr/>
              </p:nvSpPr>
              <p:spPr>
                <a:xfrm>
                  <a:off x="3679856" y="4746373"/>
                  <a:ext cx="540148" cy="552040"/>
                </a:xfrm>
                <a:prstGeom prst="rect">
                  <a:avLst/>
                </a:prstGeom>
                <a:noFill/>
                <a:ln>
                  <a:noFill/>
                </a:ln>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6</a:t>
                  </a:r>
                </a:p>
              </p:txBody>
            </p:sp>
            <p:sp>
              <p:nvSpPr>
                <p:cNvPr id="50" name="TextBox 49"/>
                <p:cNvSpPr txBox="1"/>
                <p:nvPr/>
              </p:nvSpPr>
              <p:spPr>
                <a:xfrm>
                  <a:off x="1574715" y="4593439"/>
                  <a:ext cx="609600" cy="552040"/>
                </a:xfrm>
                <a:prstGeom prst="rect">
                  <a:avLst/>
                </a:prstGeom>
                <a:noFill/>
                <a:ln>
                  <a:noFill/>
                </a:ln>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5</a:t>
                  </a:r>
                </a:p>
              </p:txBody>
            </p:sp>
            <p:sp>
              <p:nvSpPr>
                <p:cNvPr id="51" name="TextBox 50"/>
                <p:cNvSpPr txBox="1"/>
                <p:nvPr/>
              </p:nvSpPr>
              <p:spPr>
                <a:xfrm>
                  <a:off x="2732557" y="2659673"/>
                  <a:ext cx="533400" cy="552040"/>
                </a:xfrm>
                <a:prstGeom prst="rect">
                  <a:avLst/>
                </a:prstGeom>
                <a:noFill/>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2</a:t>
                  </a:r>
                </a:p>
              </p:txBody>
            </p:sp>
            <p:sp>
              <p:nvSpPr>
                <p:cNvPr id="52" name="TextBox 51"/>
                <p:cNvSpPr txBox="1"/>
                <p:nvPr/>
              </p:nvSpPr>
              <p:spPr>
                <a:xfrm>
                  <a:off x="2999258" y="3651340"/>
                  <a:ext cx="533399" cy="552040"/>
                </a:xfrm>
                <a:prstGeom prst="rect">
                  <a:avLst/>
                </a:prstGeom>
                <a:noFill/>
                <a:ln>
                  <a:noFill/>
                </a:ln>
              </p:spPr>
              <p:txBody>
                <a:bodyPr wrap="square" rtlCol="0">
                  <a:spAutoFit/>
                </a:bodyPr>
                <a:lstStyle/>
                <a:p>
                  <a:r>
                    <a:rPr lang="en-US" sz="2400" b="1" dirty="0" smtClean="0">
                      <a:solidFill>
                        <a:srgbClr val="FF0000"/>
                      </a:solidFill>
                      <a:latin typeface="cmmi10"/>
                    </a:rPr>
                    <a:t>y</a:t>
                  </a:r>
                  <a:r>
                    <a:rPr lang="en-US" sz="2400" b="1" baseline="-25000" dirty="0">
                      <a:solidFill>
                        <a:srgbClr val="FF0000"/>
                      </a:solidFill>
                      <a:latin typeface="cmmi10"/>
                    </a:rPr>
                    <a:t>4</a:t>
                  </a:r>
                </a:p>
              </p:txBody>
            </p:sp>
          </p:grpSp>
          <p:sp>
            <p:nvSpPr>
              <p:cNvPr id="60" name="Freeform 59"/>
              <p:cNvSpPr/>
              <p:nvPr/>
            </p:nvSpPr>
            <p:spPr>
              <a:xfrm>
                <a:off x="554835" y="2507222"/>
                <a:ext cx="3402993" cy="2387387"/>
              </a:xfrm>
              <a:custGeom>
                <a:avLst/>
                <a:gdLst>
                  <a:gd name="connsiteX0" fmla="*/ 339140 w 3647064"/>
                  <a:gd name="connsiteY0" fmla="*/ 356280 h 2572763"/>
                  <a:gd name="connsiteX1" fmla="*/ 351470 w 3647064"/>
                  <a:gd name="connsiteY1" fmla="*/ 2254945 h 2572763"/>
                  <a:gd name="connsiteX2" fmla="*/ 2620131 w 3647064"/>
                  <a:gd name="connsiteY2" fmla="*/ 2365906 h 2572763"/>
                  <a:gd name="connsiteX3" fmla="*/ 3544857 w 3647064"/>
                  <a:gd name="connsiteY3" fmla="*/ 183675 h 2572763"/>
                  <a:gd name="connsiteX4" fmla="*/ 339140 w 3647064"/>
                  <a:gd name="connsiteY4" fmla="*/ 356280 h 257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064" h="2572763">
                    <a:moveTo>
                      <a:pt x="339140" y="356280"/>
                    </a:moveTo>
                    <a:cubicBezTo>
                      <a:pt x="-193091" y="701492"/>
                      <a:pt x="-28695" y="1920007"/>
                      <a:pt x="351470" y="2254945"/>
                    </a:cubicBezTo>
                    <a:cubicBezTo>
                      <a:pt x="731635" y="2589883"/>
                      <a:pt x="2087900" y="2711118"/>
                      <a:pt x="2620131" y="2365906"/>
                    </a:cubicBezTo>
                    <a:cubicBezTo>
                      <a:pt x="3152362" y="2020694"/>
                      <a:pt x="3927077" y="518613"/>
                      <a:pt x="3544857" y="183675"/>
                    </a:cubicBezTo>
                    <a:cubicBezTo>
                      <a:pt x="3162637" y="-151263"/>
                      <a:pt x="871371" y="11068"/>
                      <a:pt x="339140" y="356280"/>
                    </a:cubicBez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TextBox 61"/>
            <p:cNvSpPr txBox="1"/>
            <p:nvPr/>
          </p:nvSpPr>
          <p:spPr>
            <a:xfrm>
              <a:off x="210334" y="3078186"/>
              <a:ext cx="885817" cy="1754327"/>
            </a:xfrm>
            <a:prstGeom prst="rect">
              <a:avLst/>
            </a:prstGeom>
            <a:noFill/>
          </p:spPr>
          <p:txBody>
            <a:bodyPr wrap="square" rtlCol="0">
              <a:spAutoFit/>
            </a:bodyPr>
            <a:lstStyle/>
            <a:p>
              <a:r>
                <a:rPr lang="en-US" b="1" dirty="0" smtClean="0">
                  <a:solidFill>
                    <a:srgbClr val="FF0000"/>
                  </a:solidFill>
                  <a:latin typeface="cmr10"/>
                </a:rPr>
                <a:t>000000</a:t>
              </a:r>
            </a:p>
            <a:p>
              <a:r>
                <a:rPr lang="en-US" b="1" dirty="0" smtClean="0">
                  <a:solidFill>
                    <a:srgbClr val="FF0000"/>
                  </a:solidFill>
                  <a:latin typeface="cmr10"/>
                </a:rPr>
                <a:t>000001</a:t>
              </a:r>
            </a:p>
            <a:p>
              <a:r>
                <a:rPr lang="en-US" b="1" dirty="0" smtClean="0">
                  <a:solidFill>
                    <a:srgbClr val="FF0000"/>
                  </a:solidFill>
                  <a:latin typeface="cmr10"/>
                </a:rPr>
                <a:t>000010</a:t>
              </a:r>
            </a:p>
            <a:p>
              <a:r>
                <a:rPr lang="en-US" b="1" dirty="0" smtClean="0">
                  <a:solidFill>
                    <a:srgbClr val="FF0000"/>
                  </a:solidFill>
                  <a:latin typeface="cmr10"/>
                </a:rPr>
                <a:t>000011</a:t>
              </a:r>
            </a:p>
            <a:p>
              <a:pPr algn="ctr"/>
              <a:r>
                <a:rPr lang="en-US" sz="3600" b="1" dirty="0" smtClean="0">
                  <a:solidFill>
                    <a:srgbClr val="FF0000"/>
                  </a:solidFill>
                  <a:latin typeface="MT Extra"/>
                  <a:sym typeface="MT Extra"/>
                </a:rPr>
                <a:t></a:t>
              </a:r>
              <a:endParaRPr lang="en-US" sz="3600" b="1" dirty="0">
                <a:solidFill>
                  <a:srgbClr val="FF0000"/>
                </a:solidFill>
                <a:latin typeface="MT Extra"/>
              </a:endParaRPr>
            </a:p>
          </p:txBody>
        </p:sp>
      </p:grpSp>
      <p:sp>
        <p:nvSpPr>
          <p:cNvPr id="4" name="TextBox 3"/>
          <p:cNvSpPr txBox="1"/>
          <p:nvPr/>
        </p:nvSpPr>
        <p:spPr>
          <a:xfrm>
            <a:off x="2214335" y="3048000"/>
            <a:ext cx="3805465" cy="461665"/>
          </a:xfrm>
          <a:prstGeom prst="rect">
            <a:avLst/>
          </a:prstGeom>
          <a:noFill/>
        </p:spPr>
        <p:txBody>
          <a:bodyPr wrap="none" rtlCol="0">
            <a:spAutoFit/>
          </a:bodyPr>
          <a:lstStyle/>
          <a:p>
            <a:r>
              <a:rPr lang="en-US" sz="2400" b="1" dirty="0" smtClean="0">
                <a:latin typeface="+mn-lt"/>
                <a:cs typeface="Century Gothic"/>
              </a:rPr>
              <a:t>Likely scenario: </a:t>
            </a:r>
            <a:r>
              <a:rPr lang="en-US" sz="2400" b="1" dirty="0" err="1" smtClean="0">
                <a:solidFill>
                  <a:srgbClr val="FF0000"/>
                </a:solidFill>
                <a:latin typeface="+mn-lt"/>
              </a:rPr>
              <a:t>nbr</a:t>
            </a:r>
            <a:r>
              <a:rPr lang="en-US" sz="2400" b="1" dirty="0">
                <a:solidFill>
                  <a:srgbClr val="FF0000"/>
                </a:solidFill>
                <a:latin typeface="+mn-lt"/>
              </a:rPr>
              <a:t>(</a:t>
            </a:r>
            <a:r>
              <a:rPr lang="en-US" sz="2400" b="1" dirty="0" err="1">
                <a:solidFill>
                  <a:srgbClr val="FF0000"/>
                </a:solidFill>
                <a:latin typeface="+mn-lt"/>
              </a:rPr>
              <a:t>y</a:t>
            </a:r>
            <a:r>
              <a:rPr lang="en-US" sz="2400" b="1" baseline="30000" dirty="0" err="1">
                <a:solidFill>
                  <a:srgbClr val="FF0000"/>
                </a:solidFill>
                <a:latin typeface="+mn-lt"/>
              </a:rPr>
              <a:t>j</a:t>
            </a:r>
            <a:r>
              <a:rPr lang="en-US" sz="2400" b="1" dirty="0">
                <a:solidFill>
                  <a:srgbClr val="FF0000"/>
                </a:solidFill>
                <a:latin typeface="+mn-lt"/>
              </a:rPr>
              <a:t>)</a:t>
            </a:r>
            <a:r>
              <a:rPr lang="en-US" sz="2400" b="1" dirty="0">
                <a:solidFill>
                  <a:srgbClr val="FF0000"/>
                </a:solidFill>
              </a:rPr>
              <a:t> </a:t>
            </a:r>
            <a:r>
              <a:rPr lang="en-US" sz="2400" b="1" dirty="0">
                <a:solidFill>
                  <a:srgbClr val="FF0000"/>
                </a:solidFill>
                <a:latin typeface="cmsy10"/>
                <a:ea typeface="cmsy10"/>
                <a:cs typeface="cmsy10"/>
              </a:rPr>
              <a:t>¿ </a:t>
            </a:r>
            <a:r>
              <a:rPr lang="en-US" sz="2400" b="1" dirty="0" smtClean="0">
                <a:solidFill>
                  <a:srgbClr val="FF0000"/>
                </a:solidFill>
                <a:latin typeface="cmsy10"/>
                <a:cs typeface="cmsy10"/>
              </a:rPr>
              <a:t>Y</a:t>
            </a:r>
            <a:endParaRPr lang="en-US" sz="2400" b="1" dirty="0">
              <a:latin typeface="Century Gothic"/>
              <a:cs typeface="Century Gothic"/>
            </a:endParaRPr>
          </a:p>
        </p:txBody>
      </p:sp>
      <p:sp>
        <p:nvSpPr>
          <p:cNvPr id="63" name="Rectangle 62"/>
          <p:cNvSpPr/>
          <p:nvPr/>
        </p:nvSpPr>
        <p:spPr>
          <a:xfrm>
            <a:off x="7769225" y="2343468"/>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TextBox 67"/>
          <p:cNvSpPr txBox="1"/>
          <p:nvPr/>
        </p:nvSpPr>
        <p:spPr>
          <a:xfrm>
            <a:off x="603958" y="3134380"/>
            <a:ext cx="1269899" cy="523220"/>
          </a:xfrm>
          <a:prstGeom prst="rect">
            <a:avLst/>
          </a:prstGeom>
          <a:noFill/>
          <a:ln w="19050">
            <a:solidFill>
              <a:schemeClr val="bg2"/>
            </a:solidFill>
          </a:ln>
        </p:spPr>
        <p:txBody>
          <a:bodyPr wrap="none" rtlCol="0">
            <a:spAutoFit/>
          </a:bodyPr>
          <a:lstStyle/>
          <a:p>
            <a:r>
              <a:rPr lang="en-US" sz="2800" dirty="0" smtClean="0">
                <a:latin typeface="cmsy10"/>
              </a:rPr>
              <a:t>8</a:t>
            </a:r>
            <a:r>
              <a:rPr lang="en-US" sz="2800" dirty="0" smtClean="0">
                <a:latin typeface="+mn-lt"/>
              </a:rPr>
              <a:t> y </a:t>
            </a:r>
            <a:r>
              <a:rPr lang="en-US" sz="2800" dirty="0" smtClean="0">
                <a:latin typeface="cmsy10"/>
              </a:rPr>
              <a:t>2</a:t>
            </a:r>
            <a:r>
              <a:rPr lang="en-US" sz="2800" dirty="0" smtClean="0">
                <a:latin typeface="+mn-lt"/>
              </a:rPr>
              <a:t> </a:t>
            </a:r>
            <a:r>
              <a:rPr lang="en-US" sz="2800" b="1" dirty="0">
                <a:latin typeface="cmsy10"/>
                <a:cs typeface="cmsy10"/>
              </a:rPr>
              <a:t>Y</a:t>
            </a:r>
            <a:endParaRPr lang="en-US" sz="2800" b="1" dirty="0">
              <a:latin typeface="Century Gothic"/>
              <a:cs typeface="Century Gothic"/>
            </a:endParaRPr>
          </a:p>
        </p:txBody>
      </p:sp>
      <p:sp>
        <p:nvSpPr>
          <p:cNvPr id="53" name="Rectangle 52"/>
          <p:cNvSpPr/>
          <p:nvPr/>
        </p:nvSpPr>
        <p:spPr>
          <a:xfrm>
            <a:off x="6406779" y="3200400"/>
            <a:ext cx="1891865" cy="461665"/>
          </a:xfrm>
          <a:prstGeom prst="rect">
            <a:avLst/>
          </a:prstGeom>
          <a:ln w="19050">
            <a:solidFill>
              <a:schemeClr val="bg2"/>
            </a:solidFill>
          </a:ln>
        </p:spPr>
        <p:txBody>
          <a:bodyPr wrap="none">
            <a:spAutoFit/>
          </a:bodyPr>
          <a:lstStyle/>
          <a:p>
            <a:r>
              <a:rPr lang="en-US" sz="2400" dirty="0">
                <a:latin typeface="cmsy10"/>
              </a:rPr>
              <a:t>8</a:t>
            </a:r>
            <a:r>
              <a:rPr lang="en-US" sz="2400" dirty="0"/>
              <a:t> y </a:t>
            </a:r>
            <a:r>
              <a:rPr lang="en-US" sz="2400" dirty="0">
                <a:latin typeface="cmsy10"/>
              </a:rPr>
              <a:t>2 </a:t>
            </a:r>
            <a:r>
              <a:rPr lang="en-US" sz="2400" b="1" dirty="0" err="1" smtClean="0">
                <a:latin typeface="+mn-lt"/>
              </a:rPr>
              <a:t>nbr</a:t>
            </a:r>
            <a:r>
              <a:rPr lang="en-US" sz="2400" b="1" dirty="0" smtClean="0">
                <a:latin typeface="+mn-lt"/>
              </a:rPr>
              <a:t>(</a:t>
            </a:r>
            <a:r>
              <a:rPr lang="en-US" sz="2400" b="1" dirty="0" err="1" smtClean="0">
                <a:latin typeface="+mn-lt"/>
              </a:rPr>
              <a:t>y</a:t>
            </a:r>
            <a:r>
              <a:rPr lang="en-US" sz="2400" b="1" baseline="30000" dirty="0" err="1" smtClean="0">
                <a:latin typeface="+mn-lt"/>
              </a:rPr>
              <a:t>j</a:t>
            </a:r>
            <a:r>
              <a:rPr lang="en-US" sz="2400" b="1" dirty="0">
                <a:latin typeface="+mn-lt"/>
              </a:rPr>
              <a:t>) </a:t>
            </a:r>
            <a:endParaRPr lang="en-US" sz="2400" dirty="0">
              <a:latin typeface="+mn-lt"/>
            </a:endParaRPr>
          </a:p>
        </p:txBody>
      </p:sp>
      <p:cxnSp>
        <p:nvCxnSpPr>
          <p:cNvPr id="55" name="Straight Connector 54"/>
          <p:cNvCxnSpPr/>
          <p:nvPr/>
        </p:nvCxnSpPr>
        <p:spPr>
          <a:xfrm flipH="1">
            <a:off x="222958" y="2969717"/>
            <a:ext cx="1986842" cy="6878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480055" y="152400"/>
            <a:ext cx="1824567" cy="646331"/>
          </a:xfrm>
          <a:prstGeom prst="rect">
            <a:avLst/>
          </a:prstGeom>
          <a:solidFill>
            <a:srgbClr val="FFFFCC"/>
          </a:solidFill>
          <a:ln>
            <a:solidFill>
              <a:srgbClr val="FF9933"/>
            </a:solidFill>
          </a:ln>
        </p:spPr>
        <p:txBody>
          <a:bodyPr wrap="square" rtlCol="0">
            <a:spAutoFit/>
          </a:bodyPr>
          <a:lstStyle/>
          <a:p>
            <a:pPr marL="0" lvl="1"/>
            <a:r>
              <a:rPr lang="en-US" dirty="0" smtClean="0">
                <a:latin typeface="+mn-lt"/>
                <a:cs typeface="Century Gothic"/>
              </a:rPr>
              <a:t>What are good neighborhoods?</a:t>
            </a:r>
            <a:endParaRPr lang="en-US" dirty="0">
              <a:solidFill>
                <a:srgbClr val="000000"/>
              </a:solidFill>
              <a:latin typeface="+mn-lt"/>
              <a:cs typeface="Century Gothic"/>
            </a:endParaRPr>
          </a:p>
        </p:txBody>
      </p:sp>
      <p:sp>
        <p:nvSpPr>
          <p:cNvPr id="70" name="Rectangle 69"/>
          <p:cNvSpPr/>
          <p:nvPr/>
        </p:nvSpPr>
        <p:spPr>
          <a:xfrm>
            <a:off x="798298" y="2286000"/>
            <a:ext cx="6824316" cy="584775"/>
          </a:xfrm>
          <a:prstGeom prst="rect">
            <a:avLst/>
          </a:prstGeom>
          <a:noFill/>
          <a:ln>
            <a:solidFill>
              <a:srgbClr val="FF9933"/>
            </a:solidFill>
          </a:ln>
        </p:spPr>
        <p:txBody>
          <a:bodyPr wrap="square">
            <a:spAutoFit/>
          </a:bodyPr>
          <a:lstStyle/>
          <a:p>
            <a:pPr algn="ctr"/>
            <a:r>
              <a:rPr lang="en-US" sz="3200" dirty="0" err="1" smtClean="0"/>
              <a:t>w</a:t>
            </a:r>
            <a:r>
              <a:rPr lang="en-US" sz="3200" baseline="30000" dirty="0" err="1" smtClean="0"/>
              <a:t>T</a:t>
            </a:r>
            <a:r>
              <a:rPr lang="en-US" sz="3200" dirty="0" smtClean="0"/>
              <a:t> </a:t>
            </a:r>
            <a:r>
              <a:rPr lang="en-US" sz="3200" dirty="0">
                <a:latin typeface="cmmi10"/>
              </a:rPr>
              <a:t>Á</a:t>
            </a:r>
            <a:r>
              <a:rPr lang="en-US" sz="3200" dirty="0"/>
              <a:t> (</a:t>
            </a:r>
            <a:r>
              <a:rPr lang="en-US" sz="3200" dirty="0" smtClean="0">
                <a:latin typeface="+mn-lt"/>
              </a:rPr>
              <a:t>x</a:t>
            </a:r>
            <a:r>
              <a:rPr lang="en-US" sz="3200" baseline="30000" dirty="0" smtClean="0">
                <a:latin typeface="+mn-lt"/>
              </a:rPr>
              <a:t>i</a:t>
            </a:r>
            <a:r>
              <a:rPr lang="en-US" sz="3200" dirty="0" smtClean="0">
                <a:latin typeface="+mn-lt"/>
              </a:rPr>
              <a:t> , </a:t>
            </a:r>
            <a:r>
              <a:rPr lang="en-US" sz="3200" dirty="0" err="1" smtClean="0">
                <a:latin typeface="+mn-lt"/>
              </a:rPr>
              <a:t>y</a:t>
            </a:r>
            <a:r>
              <a:rPr lang="en-US" sz="3200" baseline="30000" dirty="0" err="1" smtClean="0">
                <a:latin typeface="+mn-lt"/>
              </a:rPr>
              <a:t>i</a:t>
            </a:r>
            <a:r>
              <a:rPr lang="en-US" sz="3200" baseline="-25000" dirty="0" smtClean="0">
                <a:latin typeface="+mn-lt"/>
              </a:rPr>
              <a:t> </a:t>
            </a:r>
            <a:r>
              <a:rPr lang="en-US" sz="3200" dirty="0" smtClean="0"/>
              <a:t>) </a:t>
            </a:r>
            <a:r>
              <a:rPr lang="en-US" sz="3200" dirty="0" smtClean="0">
                <a:latin typeface="cmsy10"/>
              </a:rPr>
              <a:t>¸</a:t>
            </a:r>
            <a:r>
              <a:rPr lang="en-US" sz="3200" dirty="0" smtClean="0"/>
              <a:t> </a:t>
            </a:r>
            <a:r>
              <a:rPr lang="en-US" sz="3200" dirty="0" err="1"/>
              <a:t>w</a:t>
            </a:r>
            <a:r>
              <a:rPr lang="en-US" sz="3200" baseline="30000" dirty="0" err="1"/>
              <a:t>T</a:t>
            </a:r>
            <a:r>
              <a:rPr lang="en-US" sz="3200" dirty="0"/>
              <a:t> </a:t>
            </a:r>
            <a:r>
              <a:rPr lang="en-US" sz="3200" dirty="0">
                <a:latin typeface="cmmi10"/>
              </a:rPr>
              <a:t>Á</a:t>
            </a:r>
            <a:r>
              <a:rPr lang="en-US" sz="3200" dirty="0"/>
              <a:t> (</a:t>
            </a:r>
            <a:r>
              <a:rPr lang="en-US" sz="3200" dirty="0" smtClean="0">
                <a:latin typeface="Calibri"/>
              </a:rPr>
              <a:t>x</a:t>
            </a:r>
            <a:r>
              <a:rPr lang="en-US" sz="3200" baseline="30000" dirty="0" smtClean="0">
                <a:latin typeface="Arial"/>
              </a:rPr>
              <a:t>i</a:t>
            </a:r>
            <a:r>
              <a:rPr lang="en-US" sz="3200" dirty="0" smtClean="0"/>
              <a:t> , y) + </a:t>
            </a:r>
            <a:r>
              <a:rPr lang="en-US" sz="3200" dirty="0" smtClean="0">
                <a:latin typeface="cmmi10"/>
              </a:rPr>
              <a:t>¢</a:t>
            </a:r>
            <a:r>
              <a:rPr lang="en-US" sz="3200" dirty="0" smtClean="0"/>
              <a:t> (</a:t>
            </a:r>
            <a:r>
              <a:rPr lang="en-US" sz="3200" dirty="0" err="1" smtClean="0">
                <a:latin typeface="Calibri"/>
              </a:rPr>
              <a:t>y,y</a:t>
            </a:r>
            <a:r>
              <a:rPr lang="en-US" sz="3200" baseline="30000" dirty="0" err="1" smtClean="0">
                <a:latin typeface="Arial"/>
              </a:rPr>
              <a:t>i</a:t>
            </a:r>
            <a:r>
              <a:rPr lang="en-US" sz="3200" dirty="0" smtClean="0"/>
              <a:t>)</a:t>
            </a:r>
            <a:endParaRPr lang="en-US" sz="3200" dirty="0"/>
          </a:p>
        </p:txBody>
      </p:sp>
      <p:sp>
        <p:nvSpPr>
          <p:cNvPr id="54" name="Slide Number Placeholder 5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20</a:t>
            </a:fld>
            <a:endParaRPr lang="en-US" altLang="zh-TW">
              <a:solidFill>
                <a:srgbClr val="000000"/>
              </a:solidFill>
            </a:endParaRPr>
          </a:p>
        </p:txBody>
      </p:sp>
    </p:spTree>
    <p:extLst>
      <p:ext uri="{BB962C8B-B14F-4D97-AF65-F5344CB8AC3E}">
        <p14:creationId xmlns:p14="http://schemas.microsoft.com/office/powerpoint/2010/main" val="331489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29200"/>
            <a:ext cx="7620000" cy="9906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Creating Decompositions</a:t>
            </a:r>
            <a:endParaRPr lang="en-US" dirty="0"/>
          </a:p>
        </p:txBody>
      </p:sp>
      <p:sp>
        <p:nvSpPr>
          <p:cNvPr id="3" name="Content Placeholder 2"/>
          <p:cNvSpPr>
            <a:spLocks noGrp="1"/>
          </p:cNvSpPr>
          <p:nvPr>
            <p:ph idx="1"/>
          </p:nvPr>
        </p:nvSpPr>
        <p:spPr/>
        <p:txBody>
          <a:bodyPr>
            <a:normAutofit lnSpcReduction="10000"/>
          </a:bodyPr>
          <a:lstStyle/>
          <a:p>
            <a:r>
              <a:rPr lang="fi-FI" dirty="0" smtClean="0"/>
              <a:t>DecL allows </a:t>
            </a:r>
            <a:r>
              <a:rPr lang="fi-FI" dirty="0"/>
              <a:t>different decompositions </a:t>
            </a:r>
            <a:r>
              <a:rPr lang="fi-FI" b="1" dirty="0">
                <a:solidFill>
                  <a:srgbClr val="FF0000"/>
                </a:solidFill>
                <a:latin typeface="cmmi10"/>
              </a:rPr>
              <a:t>S</a:t>
            </a:r>
            <a:r>
              <a:rPr lang="fi-FI" b="1" baseline="30000" dirty="0">
                <a:solidFill>
                  <a:srgbClr val="FF0000"/>
                </a:solidFill>
                <a:latin typeface="cmmi10"/>
              </a:rPr>
              <a:t>j</a:t>
            </a:r>
            <a:r>
              <a:rPr lang="fi-FI" baseline="30000" dirty="0">
                <a:latin typeface="cmmi10"/>
              </a:rPr>
              <a:t>  </a:t>
            </a:r>
            <a:r>
              <a:rPr lang="fi-FI" dirty="0"/>
              <a:t>for different training instances </a:t>
            </a:r>
            <a:r>
              <a:rPr lang="en-US" b="1" dirty="0" err="1">
                <a:solidFill>
                  <a:srgbClr val="FF0000"/>
                </a:solidFill>
                <a:latin typeface="cmmi10"/>
              </a:rPr>
              <a:t>y</a:t>
            </a:r>
            <a:r>
              <a:rPr lang="en-US" b="1" baseline="30000" dirty="0" err="1">
                <a:solidFill>
                  <a:srgbClr val="FF0000"/>
                </a:solidFill>
                <a:latin typeface="cmmi10"/>
              </a:rPr>
              <a:t>j</a:t>
            </a:r>
            <a:endParaRPr lang="en-US" dirty="0">
              <a:solidFill>
                <a:srgbClr val="FF0000"/>
              </a:solidFill>
            </a:endParaRPr>
          </a:p>
          <a:p>
            <a:r>
              <a:rPr lang="en-US" b="1" dirty="0" smtClean="0"/>
              <a:t>Example</a:t>
            </a:r>
            <a:r>
              <a:rPr lang="en-US" b="1" dirty="0"/>
              <a:t>: </a:t>
            </a:r>
            <a:r>
              <a:rPr lang="en-US" dirty="0"/>
              <a:t>Learning with </a:t>
            </a:r>
            <a:r>
              <a:rPr lang="en-US" dirty="0" smtClean="0"/>
              <a:t>decompositions </a:t>
            </a:r>
            <a:r>
              <a:rPr lang="en-US" dirty="0"/>
              <a:t>in which all subsets of size </a:t>
            </a:r>
            <a:r>
              <a:rPr lang="en-US" b="1" dirty="0">
                <a:solidFill>
                  <a:srgbClr val="FF0000"/>
                </a:solidFill>
                <a:latin typeface="+mj-lt"/>
              </a:rPr>
              <a:t>k</a:t>
            </a:r>
            <a:r>
              <a:rPr lang="en-US" dirty="0"/>
              <a:t> are considered: </a:t>
            </a:r>
            <a:r>
              <a:rPr lang="en-US" dirty="0" smtClean="0">
                <a:latin typeface="+mj-lt"/>
              </a:rPr>
              <a:t>DecL-</a:t>
            </a:r>
            <a:r>
              <a:rPr lang="en-US" b="1" dirty="0" smtClean="0">
                <a:solidFill>
                  <a:srgbClr val="FF0000"/>
                </a:solidFill>
                <a:latin typeface="+mj-lt"/>
              </a:rPr>
              <a:t>k</a:t>
            </a:r>
          </a:p>
          <a:p>
            <a:pPr lvl="1"/>
            <a:r>
              <a:rPr lang="en-US" dirty="0" smtClean="0">
                <a:solidFill>
                  <a:srgbClr val="FF0000"/>
                </a:solidFill>
                <a:latin typeface="+mj-lt"/>
              </a:rPr>
              <a:t>For each k-subset of the variables, enumerate; keep n-k to gold.</a:t>
            </a:r>
            <a:endParaRPr lang="en-US" dirty="0">
              <a:solidFill>
                <a:srgbClr val="FF0000"/>
              </a:solidFill>
              <a:latin typeface="+mj-lt"/>
            </a:endParaRPr>
          </a:p>
          <a:p>
            <a:pPr lvl="1"/>
            <a:r>
              <a:rPr lang="en-US" dirty="0" smtClean="0">
                <a:solidFill>
                  <a:srgbClr val="0033CC"/>
                </a:solidFill>
              </a:rPr>
              <a:t>K=1 </a:t>
            </a:r>
            <a:r>
              <a:rPr lang="en-US" dirty="0" smtClean="0"/>
              <a:t>is </a:t>
            </a:r>
            <a:r>
              <a:rPr lang="en-US" dirty="0" err="1" smtClean="0"/>
              <a:t>Pseudomax</a:t>
            </a:r>
            <a:r>
              <a:rPr lang="en-US" dirty="0" smtClean="0"/>
              <a:t> </a:t>
            </a:r>
            <a:r>
              <a:rPr lang="en-US" dirty="0"/>
              <a:t>[</a:t>
            </a:r>
            <a:r>
              <a:rPr lang="en-US" dirty="0" smtClean="0"/>
              <a:t>Sontag </a:t>
            </a:r>
            <a:r>
              <a:rPr lang="en-US" dirty="0"/>
              <a:t>et al, </a:t>
            </a:r>
            <a:r>
              <a:rPr lang="en-US" dirty="0" smtClean="0"/>
              <a:t>2010] </a:t>
            </a:r>
          </a:p>
          <a:p>
            <a:pPr lvl="1"/>
            <a:r>
              <a:rPr lang="en-US" dirty="0" smtClean="0">
                <a:solidFill>
                  <a:srgbClr val="0033CC"/>
                </a:solidFill>
              </a:rPr>
              <a:t>K=2</a:t>
            </a:r>
            <a:r>
              <a:rPr lang="en-US" dirty="0" smtClean="0"/>
              <a:t> is Constraint Classification [Har-Peled, </a:t>
            </a:r>
            <a:r>
              <a:rPr lang="en-US" dirty="0" err="1" smtClean="0"/>
              <a:t>Zimak</a:t>
            </a:r>
            <a:r>
              <a:rPr lang="en-US" dirty="0" smtClean="0"/>
              <a:t>, Roth 2002; 					       Crammer, Singer 2002]</a:t>
            </a:r>
          </a:p>
          <a:p>
            <a:r>
              <a:rPr lang="en-US" dirty="0" smtClean="0"/>
              <a:t>In practice, neighborhoods should </a:t>
            </a:r>
            <a:r>
              <a:rPr lang="en-US" dirty="0"/>
              <a:t>be </a:t>
            </a:r>
            <a:r>
              <a:rPr lang="en-US" dirty="0" smtClean="0"/>
              <a:t>determined based </a:t>
            </a:r>
            <a:r>
              <a:rPr lang="en-US" dirty="0"/>
              <a:t>on domain </a:t>
            </a:r>
            <a:r>
              <a:rPr lang="en-US" dirty="0" smtClean="0"/>
              <a:t>knowledge</a:t>
            </a:r>
          </a:p>
          <a:p>
            <a:pPr lvl="1"/>
            <a:r>
              <a:rPr lang="en-US" dirty="0" smtClean="0">
                <a:solidFill>
                  <a:srgbClr val="0033CC"/>
                </a:solidFill>
              </a:rPr>
              <a:t>Put highly </a:t>
            </a:r>
            <a:r>
              <a:rPr lang="en-US" dirty="0">
                <a:solidFill>
                  <a:srgbClr val="0033CC"/>
                </a:solidFill>
              </a:rPr>
              <a:t>coupled variables in the same </a:t>
            </a:r>
            <a:r>
              <a:rPr lang="en-US" dirty="0" smtClean="0">
                <a:solidFill>
                  <a:srgbClr val="0033CC"/>
                </a:solidFill>
              </a:rPr>
              <a:t>set</a:t>
            </a:r>
          </a:p>
          <a:p>
            <a:r>
              <a:rPr lang="en-US" dirty="0"/>
              <a:t>The goal is to get results that are close to doing exact </a:t>
            </a:r>
            <a:r>
              <a:rPr lang="en-US" dirty="0" smtClean="0"/>
              <a:t>inference.         </a:t>
            </a:r>
            <a:r>
              <a:rPr lang="en-US" dirty="0" smtClean="0">
                <a:solidFill>
                  <a:srgbClr val="0033CC"/>
                </a:solidFill>
              </a:rPr>
              <a:t>Are there small &amp; good neighborhoods?</a:t>
            </a:r>
            <a:endParaRPr lang="en-US" dirty="0">
              <a:solidFill>
                <a:srgbClr val="0033CC"/>
              </a:solidFill>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21</a:t>
            </a:fld>
            <a:endParaRPr lang="en-US" altLang="zh-TW"/>
          </a:p>
        </p:txBody>
      </p:sp>
    </p:spTree>
    <p:extLst>
      <p:ext uri="{BB962C8B-B14F-4D97-AF65-F5344CB8AC3E}">
        <p14:creationId xmlns:p14="http://schemas.microsoft.com/office/powerpoint/2010/main" val="3417881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a:off x="7210651" y="3791396"/>
            <a:ext cx="1695992" cy="552004"/>
          </a:xfrm>
          <a:prstGeom prst="wedgeRectCallout">
            <a:avLst>
              <a:gd name="adj1" fmla="val -41019"/>
              <a:gd name="adj2" fmla="val 84327"/>
            </a:avLst>
          </a:prstGeom>
          <a:solidFill>
            <a:srgbClr val="FFFFCC"/>
          </a:solidFill>
          <a:ln w="28575" cmpd="sng">
            <a:solidFill>
              <a:srgbClr val="FF9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Century Gothic"/>
              </a:rPr>
              <a:t>Different label space</a:t>
            </a:r>
          </a:p>
        </p:txBody>
      </p:sp>
      <p:sp>
        <p:nvSpPr>
          <p:cNvPr id="2" name="Title 1"/>
          <p:cNvSpPr>
            <a:spLocks noGrp="1"/>
          </p:cNvSpPr>
          <p:nvPr>
            <p:ph type="title"/>
          </p:nvPr>
        </p:nvSpPr>
        <p:spPr>
          <a:xfrm>
            <a:off x="345440" y="317988"/>
            <a:ext cx="8463280" cy="825012"/>
          </a:xfrm>
        </p:spPr>
        <p:txBody>
          <a:bodyPr>
            <a:normAutofit/>
          </a:bodyPr>
          <a:lstStyle/>
          <a:p>
            <a:r>
              <a:rPr lang="en-US" dirty="0" smtClean="0"/>
              <a:t>Exactness of DecL</a:t>
            </a:r>
            <a:endParaRPr lang="en-US" dirty="0"/>
          </a:p>
        </p:txBody>
      </p:sp>
      <p:sp>
        <p:nvSpPr>
          <p:cNvPr id="3" name="Content Placeholder 2"/>
          <p:cNvSpPr>
            <a:spLocks noGrp="1"/>
          </p:cNvSpPr>
          <p:nvPr>
            <p:ph idx="1"/>
          </p:nvPr>
        </p:nvSpPr>
        <p:spPr>
          <a:xfrm>
            <a:off x="345440" y="1070883"/>
            <a:ext cx="8463280" cy="5488716"/>
          </a:xfrm>
        </p:spPr>
        <p:txBody>
          <a:bodyPr>
            <a:normAutofit lnSpcReduction="10000"/>
          </a:bodyPr>
          <a:lstStyle/>
          <a:p>
            <a:pPr marL="342900" lvl="1" indent="-342900">
              <a:buClr>
                <a:schemeClr val="bg2"/>
              </a:buClr>
              <a:buSzPct val="75000"/>
              <a:buFont typeface="Wingdings" pitchFamily="2" charset="2"/>
              <a:buChar char="n"/>
            </a:pPr>
            <a:r>
              <a:rPr lang="en-US" sz="2400" b="1" dirty="0" smtClean="0">
                <a:cs typeface="Century Gothic"/>
              </a:rPr>
              <a:t>Key Result: </a:t>
            </a:r>
            <a:r>
              <a:rPr lang="en-US" sz="2400" b="1" dirty="0" smtClean="0">
                <a:solidFill>
                  <a:srgbClr val="0033CC"/>
                </a:solidFill>
                <a:cs typeface="Century Gothic"/>
              </a:rPr>
              <a:t>YES.</a:t>
            </a:r>
            <a:r>
              <a:rPr lang="en-US" sz="2400" b="1" dirty="0" smtClean="0">
                <a:cs typeface="Century Gothic"/>
              </a:rPr>
              <a:t> </a:t>
            </a:r>
            <a:r>
              <a:rPr lang="en-US" sz="2400" dirty="0" smtClean="0">
                <a:cs typeface="Century Gothic"/>
              </a:rPr>
              <a:t>Under “reasonable conditions”, DecL </a:t>
            </a:r>
            <a:r>
              <a:rPr lang="en-US" sz="2400" dirty="0">
                <a:cs typeface="Century Gothic"/>
              </a:rPr>
              <a:t>with small sized neighborhoods </a:t>
            </a:r>
            <a:r>
              <a:rPr lang="en-US" sz="2400" dirty="0" err="1">
                <a:cs typeface="Cambria Math"/>
              </a:rPr>
              <a:t>nbr</a:t>
            </a:r>
            <a:r>
              <a:rPr lang="en-US" sz="2400" dirty="0">
                <a:cs typeface="cmr10"/>
              </a:rPr>
              <a:t>(</a:t>
            </a:r>
            <a:r>
              <a:rPr lang="en-US" sz="2400" dirty="0" err="1">
                <a:cs typeface="Cambria Math"/>
              </a:rPr>
              <a:t>y</a:t>
            </a:r>
            <a:r>
              <a:rPr lang="en-US" sz="2400" baseline="30000" dirty="0" err="1">
                <a:cs typeface="Cambria Math"/>
              </a:rPr>
              <a:t>j</a:t>
            </a:r>
            <a:r>
              <a:rPr lang="en-US" sz="2400" dirty="0">
                <a:cs typeface="cmr10"/>
              </a:rPr>
              <a:t>) </a:t>
            </a:r>
            <a:r>
              <a:rPr lang="en-US" sz="2400" dirty="0" smtClean="0">
                <a:cs typeface="cmr10"/>
              </a:rPr>
              <a:t>g</a:t>
            </a:r>
            <a:r>
              <a:rPr lang="en-US" sz="2400" dirty="0" smtClean="0">
                <a:cs typeface="Century Gothic"/>
              </a:rPr>
              <a:t>ives </a:t>
            </a:r>
            <a:r>
              <a:rPr lang="en-US" sz="2400" dirty="0">
                <a:cs typeface="Century Gothic"/>
              </a:rPr>
              <a:t>the same results as Global </a:t>
            </a:r>
            <a:r>
              <a:rPr lang="en-US" sz="2400" dirty="0" smtClean="0">
                <a:cs typeface="Century Gothic"/>
              </a:rPr>
              <a:t>Learning.</a:t>
            </a:r>
            <a:endParaRPr lang="en-US" sz="2400" dirty="0">
              <a:cs typeface="Century Gothic"/>
            </a:endParaRPr>
          </a:p>
          <a:p>
            <a:r>
              <a:rPr lang="en-US" dirty="0" smtClean="0"/>
              <a:t>For analyzing the equivalence between DecL and GL, we need a notion of </a:t>
            </a:r>
            <a:r>
              <a:rPr lang="en-US" dirty="0" smtClean="0">
                <a:solidFill>
                  <a:srgbClr val="0033CC"/>
                </a:solidFill>
              </a:rPr>
              <a:t>‘</a:t>
            </a:r>
            <a:r>
              <a:rPr lang="en-US" i="1" dirty="0" smtClean="0">
                <a:solidFill>
                  <a:srgbClr val="0033CC"/>
                </a:solidFill>
              </a:rPr>
              <a:t>separability’ </a:t>
            </a:r>
            <a:r>
              <a:rPr lang="en-US" dirty="0" smtClean="0"/>
              <a:t>of the data</a:t>
            </a:r>
          </a:p>
          <a:p>
            <a:r>
              <a:rPr lang="en-US" dirty="0" smtClean="0">
                <a:solidFill>
                  <a:srgbClr val="0033CC"/>
                </a:solidFill>
              </a:rPr>
              <a:t>Separability:</a:t>
            </a:r>
            <a:r>
              <a:rPr lang="en-US" dirty="0" smtClean="0"/>
              <a:t> existence of set </a:t>
            </a:r>
            <a:r>
              <a:rPr lang="en-US" dirty="0"/>
              <a:t>of </a:t>
            </a:r>
            <a:r>
              <a:rPr lang="en-US" dirty="0" smtClean="0"/>
              <a:t>weights </a:t>
            </a:r>
            <a:r>
              <a:rPr lang="en-US" b="1" dirty="0">
                <a:solidFill>
                  <a:srgbClr val="FF0000"/>
                </a:solidFill>
                <a:latin typeface="cmmi10"/>
              </a:rPr>
              <a:t>W</a:t>
            </a:r>
            <a:r>
              <a:rPr lang="en-US" b="1" baseline="30000" dirty="0" smtClean="0">
                <a:solidFill>
                  <a:srgbClr val="FF0000"/>
                </a:solidFill>
                <a:latin typeface="cmr10"/>
              </a:rPr>
              <a:t>* </a:t>
            </a:r>
            <a:r>
              <a:rPr lang="en-US" dirty="0" smtClean="0"/>
              <a:t>that satisfy</a:t>
            </a:r>
          </a:p>
          <a:p>
            <a:pPr marL="0" indent="0" algn="ctr">
              <a:buNone/>
            </a:pPr>
            <a:r>
              <a:rPr lang="en-US" dirty="0" smtClean="0"/>
              <a:t>	</a:t>
            </a:r>
            <a:r>
              <a:rPr lang="en-US" b="1" dirty="0" smtClean="0">
                <a:solidFill>
                  <a:srgbClr val="FF0000"/>
                </a:solidFill>
                <a:latin typeface="cmmi10"/>
              </a:rPr>
              <a:t>W</a:t>
            </a:r>
            <a:r>
              <a:rPr lang="en-US" b="1" baseline="30000" dirty="0" smtClean="0">
                <a:solidFill>
                  <a:srgbClr val="FF0000"/>
                </a:solidFill>
                <a:latin typeface="cmr10"/>
              </a:rPr>
              <a:t>*</a:t>
            </a:r>
            <a:r>
              <a:rPr lang="en-US" b="1" dirty="0" smtClean="0">
                <a:solidFill>
                  <a:srgbClr val="FF0000"/>
                </a:solidFill>
              </a:rPr>
              <a:t>: {</a:t>
            </a:r>
            <a:r>
              <a:rPr lang="en-US" b="1" dirty="0">
                <a:solidFill>
                  <a:srgbClr val="FF0000"/>
                </a:solidFill>
                <a:latin typeface="cmr10"/>
                <a:cs typeface="cmr10"/>
              </a:rPr>
              <a:t>w</a:t>
            </a:r>
            <a:r>
              <a:rPr lang="en-US" b="1" dirty="0" smtClean="0">
                <a:solidFill>
                  <a:srgbClr val="FF0000"/>
                </a:solidFill>
              </a:rPr>
              <a:t> | </a:t>
            </a:r>
            <a:r>
              <a:rPr lang="en-US" b="1" dirty="0">
                <a:solidFill>
                  <a:srgbClr val="FF0000"/>
                </a:solidFill>
                <a:latin typeface="cmr10"/>
                <a:cs typeface="cmr10"/>
              </a:rPr>
              <a:t>w</a:t>
            </a:r>
            <a:r>
              <a:rPr lang="en-US" b="1" dirty="0">
                <a:solidFill>
                  <a:srgbClr val="FF0000"/>
                </a:solidFill>
                <a:latin typeface="cmsy10"/>
                <a:ea typeface="cmsy10"/>
                <a:cs typeface="cmsy10"/>
              </a:rPr>
              <a:t>¢</a:t>
            </a:r>
            <a:r>
              <a:rPr lang="es-ES_tradnl" b="1" dirty="0">
                <a:solidFill>
                  <a:srgbClr val="FF0000"/>
                </a:solidFill>
                <a:latin typeface="cmmi10"/>
                <a:ea typeface="cmmi10"/>
                <a:cs typeface="cmmi10"/>
              </a:rPr>
              <a:t>Á</a:t>
            </a:r>
            <a:r>
              <a:rPr lang="en-US" b="1" dirty="0" smtClean="0">
                <a:solidFill>
                  <a:srgbClr val="FF0000"/>
                </a:solidFill>
                <a:latin typeface="cmr10"/>
                <a:cs typeface="cmr10"/>
              </a:rPr>
              <a:t>(</a:t>
            </a:r>
            <a:r>
              <a:rPr lang="en-US" b="1" dirty="0" err="1">
                <a:solidFill>
                  <a:srgbClr val="FF0000"/>
                </a:solidFill>
                <a:latin typeface="cmmi10"/>
              </a:rPr>
              <a:t>x</a:t>
            </a:r>
            <a:r>
              <a:rPr lang="en-US" b="1" baseline="30000" dirty="0" err="1">
                <a:solidFill>
                  <a:srgbClr val="FF0000"/>
                </a:solidFill>
                <a:latin typeface="cmmi10"/>
              </a:rPr>
              <a:t>j</a:t>
            </a:r>
            <a:r>
              <a:rPr lang="en-US" b="1" dirty="0">
                <a:solidFill>
                  <a:srgbClr val="FF0000"/>
                </a:solidFill>
              </a:rPr>
              <a:t>, </a:t>
            </a:r>
            <a:r>
              <a:rPr lang="en-US" b="1" dirty="0" err="1">
                <a:solidFill>
                  <a:srgbClr val="FF0000"/>
                </a:solidFill>
                <a:latin typeface="cmmi10"/>
              </a:rPr>
              <a:t>y</a:t>
            </a:r>
            <a:r>
              <a:rPr lang="en-US" b="1" baseline="30000" dirty="0" err="1">
                <a:solidFill>
                  <a:srgbClr val="FF0000"/>
                </a:solidFill>
                <a:latin typeface="cmmi10"/>
              </a:rPr>
              <a:t>j</a:t>
            </a:r>
            <a:r>
              <a:rPr lang="en-US" b="1" dirty="0" smtClean="0">
                <a:solidFill>
                  <a:srgbClr val="FF0000"/>
                </a:solidFill>
                <a:latin typeface="cmr10"/>
                <a:cs typeface="cmr10"/>
              </a:rPr>
              <a:t>)</a:t>
            </a:r>
            <a:r>
              <a:rPr lang="en-US" b="1" dirty="0">
                <a:solidFill>
                  <a:srgbClr val="FF0000"/>
                </a:solidFill>
                <a:latin typeface="cmmi10"/>
                <a:cs typeface="cmmi10"/>
              </a:rPr>
              <a:t> </a:t>
            </a:r>
            <a:r>
              <a:rPr lang="en-US" b="1" dirty="0" smtClean="0">
                <a:solidFill>
                  <a:srgbClr val="FF0000"/>
                </a:solidFill>
                <a:latin typeface="cmsy10"/>
                <a:ea typeface="cmsy10"/>
                <a:cs typeface="cmsy10"/>
              </a:rPr>
              <a:t>¸</a:t>
            </a:r>
            <a:r>
              <a:rPr lang="en-US" b="1" dirty="0" smtClean="0">
                <a:solidFill>
                  <a:srgbClr val="FF0000"/>
                </a:solidFill>
              </a:rPr>
              <a:t>  </a:t>
            </a:r>
            <a:r>
              <a:rPr lang="en-US" b="1" dirty="0">
                <a:solidFill>
                  <a:srgbClr val="FF0000"/>
                </a:solidFill>
                <a:latin typeface="cmr10"/>
                <a:cs typeface="cmr10"/>
              </a:rPr>
              <a:t>w</a:t>
            </a:r>
            <a:r>
              <a:rPr lang="en-US" b="1" dirty="0">
                <a:solidFill>
                  <a:srgbClr val="FF0000"/>
                </a:solidFill>
                <a:latin typeface="cmsy10"/>
                <a:ea typeface="cmsy10"/>
                <a:cs typeface="cmsy10"/>
              </a:rPr>
              <a:t>¢</a:t>
            </a:r>
            <a:r>
              <a:rPr lang="es-ES_tradnl" b="1" dirty="0">
                <a:solidFill>
                  <a:srgbClr val="FF0000"/>
                </a:solidFill>
                <a:latin typeface="cmmi10"/>
                <a:ea typeface="cmmi10"/>
                <a:cs typeface="cmmi10"/>
              </a:rPr>
              <a:t>Á</a:t>
            </a:r>
            <a:r>
              <a:rPr lang="en-US" b="1" dirty="0">
                <a:solidFill>
                  <a:srgbClr val="FF0000"/>
                </a:solidFill>
                <a:latin typeface="cmr10"/>
                <a:cs typeface="cmr10"/>
              </a:rPr>
              <a:t>(</a:t>
            </a:r>
            <a:r>
              <a:rPr lang="en-US" b="1" dirty="0" err="1">
                <a:solidFill>
                  <a:srgbClr val="FF0000"/>
                </a:solidFill>
                <a:latin typeface="cmmi10"/>
              </a:rPr>
              <a:t>x</a:t>
            </a:r>
            <a:r>
              <a:rPr lang="en-US" b="1" baseline="30000" dirty="0" err="1">
                <a:solidFill>
                  <a:srgbClr val="FF0000"/>
                </a:solidFill>
                <a:latin typeface="cmmi10"/>
              </a:rPr>
              <a:t>j</a:t>
            </a:r>
            <a:r>
              <a:rPr lang="en-US" b="1" dirty="0">
                <a:solidFill>
                  <a:srgbClr val="FF0000"/>
                </a:solidFill>
              </a:rPr>
              <a:t>, </a:t>
            </a:r>
            <a:r>
              <a:rPr lang="en-US" b="1" dirty="0" smtClean="0">
                <a:solidFill>
                  <a:srgbClr val="FF0000"/>
                </a:solidFill>
                <a:latin typeface="cmmi10"/>
              </a:rPr>
              <a:t>y</a:t>
            </a:r>
            <a:r>
              <a:rPr lang="en-US" b="1" dirty="0" smtClean="0">
                <a:solidFill>
                  <a:srgbClr val="FF0000"/>
                </a:solidFill>
                <a:latin typeface="cmr10"/>
                <a:cs typeface="cmr10"/>
              </a:rPr>
              <a:t>)</a:t>
            </a:r>
            <a:r>
              <a:rPr lang="en-US" b="1" baseline="30000" dirty="0" smtClean="0">
                <a:solidFill>
                  <a:srgbClr val="FF0000"/>
                </a:solidFill>
                <a:latin typeface="cmr10"/>
              </a:rPr>
              <a:t> </a:t>
            </a:r>
            <a:r>
              <a:rPr lang="en-US" b="1" dirty="0" smtClean="0">
                <a:solidFill>
                  <a:srgbClr val="FF0000"/>
                </a:solidFill>
              </a:rPr>
              <a:t>+  </a:t>
            </a:r>
            <a:r>
              <a:rPr lang="en-US" b="1" dirty="0" smtClean="0">
                <a:solidFill>
                  <a:srgbClr val="FF0000"/>
                </a:solidFill>
                <a:latin typeface="cmr10"/>
                <a:ea typeface="cmmi10"/>
                <a:cs typeface="cmmi10"/>
              </a:rPr>
              <a:t>¢</a:t>
            </a:r>
            <a:r>
              <a:rPr lang="en-US" b="1" dirty="0" smtClean="0">
                <a:solidFill>
                  <a:srgbClr val="FF0000"/>
                </a:solidFill>
                <a:latin typeface="cmr10"/>
                <a:cs typeface="cmr10"/>
              </a:rPr>
              <a:t>(</a:t>
            </a:r>
            <a:r>
              <a:rPr lang="en-US" b="1" dirty="0" err="1" smtClean="0">
                <a:solidFill>
                  <a:srgbClr val="FF0000"/>
                </a:solidFill>
                <a:latin typeface="cmmi10"/>
              </a:rPr>
              <a:t>y</a:t>
            </a:r>
            <a:r>
              <a:rPr lang="en-US" b="1" baseline="30000" dirty="0" err="1" smtClean="0">
                <a:solidFill>
                  <a:srgbClr val="FF0000"/>
                </a:solidFill>
                <a:latin typeface="cmmi10"/>
              </a:rPr>
              <a:t>j</a:t>
            </a:r>
            <a:r>
              <a:rPr lang="en-US" b="1" dirty="0" err="1" smtClean="0">
                <a:solidFill>
                  <a:srgbClr val="FF0000"/>
                </a:solidFill>
                <a:latin typeface="cmr10"/>
              </a:rPr>
              <a:t>,</a:t>
            </a:r>
            <a:r>
              <a:rPr lang="en-US" b="1" dirty="0" err="1" smtClean="0">
                <a:solidFill>
                  <a:srgbClr val="FF0000"/>
                </a:solidFill>
                <a:latin typeface="cmmi10"/>
              </a:rPr>
              <a:t>y</a:t>
            </a:r>
            <a:r>
              <a:rPr lang="en-US" b="1" dirty="0" smtClean="0">
                <a:solidFill>
                  <a:srgbClr val="FF0000"/>
                </a:solidFill>
                <a:latin typeface="cmr10"/>
                <a:cs typeface="cmr10"/>
              </a:rPr>
              <a:t>)</a:t>
            </a:r>
            <a:r>
              <a:rPr lang="en-US" b="1" dirty="0" smtClean="0">
                <a:solidFill>
                  <a:srgbClr val="FF0000"/>
                </a:solidFill>
              </a:rPr>
              <a:t>, </a:t>
            </a:r>
            <a:r>
              <a:rPr lang="en-US" b="1" dirty="0" smtClean="0">
                <a:solidFill>
                  <a:srgbClr val="FF0000"/>
                </a:solidFill>
                <a:latin typeface="cmsy10"/>
                <a:ea typeface="cmsy10"/>
                <a:cs typeface="cmsy10"/>
              </a:rPr>
              <a:t>8</a:t>
            </a:r>
            <a:r>
              <a:rPr lang="en-US" b="1" dirty="0" smtClean="0">
                <a:solidFill>
                  <a:srgbClr val="FF0000"/>
                </a:solidFill>
              </a:rPr>
              <a:t> </a:t>
            </a:r>
            <a:r>
              <a:rPr lang="en-US" b="1" dirty="0" smtClean="0">
                <a:solidFill>
                  <a:srgbClr val="FF0000"/>
                </a:solidFill>
                <a:latin typeface="cmmi10"/>
              </a:rPr>
              <a:t>y </a:t>
            </a:r>
            <a:r>
              <a:rPr lang="en-US" b="1" dirty="0" smtClean="0">
                <a:solidFill>
                  <a:srgbClr val="FF0000"/>
                </a:solidFill>
                <a:latin typeface="cmsy10"/>
                <a:ea typeface="cmsy10"/>
                <a:cs typeface="cmsy10"/>
              </a:rPr>
              <a:t>2</a:t>
            </a:r>
            <a:r>
              <a:rPr lang="en-US" b="1" dirty="0" smtClean="0">
                <a:solidFill>
                  <a:srgbClr val="FF0000"/>
                </a:solidFill>
              </a:rPr>
              <a:t> </a:t>
            </a:r>
            <a:r>
              <a:rPr lang="en-US" b="1" dirty="0">
                <a:solidFill>
                  <a:srgbClr val="FF0000"/>
                </a:solidFill>
                <a:latin typeface="cmsy10"/>
                <a:cs typeface="cmsy10"/>
              </a:rPr>
              <a:t>Y</a:t>
            </a:r>
            <a:r>
              <a:rPr lang="en-US" b="1" dirty="0" smtClean="0">
                <a:solidFill>
                  <a:srgbClr val="FF0000"/>
                </a:solidFill>
                <a:latin typeface="cmmi10"/>
              </a:rPr>
              <a:t> </a:t>
            </a:r>
            <a:r>
              <a:rPr lang="en-US" b="1" dirty="0" smtClean="0">
                <a:solidFill>
                  <a:srgbClr val="FF0000"/>
                </a:solidFill>
              </a:rPr>
              <a:t>}</a:t>
            </a:r>
          </a:p>
          <a:p>
            <a:pPr marL="0" indent="0">
              <a:buNone/>
            </a:pPr>
            <a:r>
              <a:rPr lang="en-US" dirty="0" smtClean="0"/>
              <a:t> </a:t>
            </a:r>
            <a:endParaRPr lang="en-US" dirty="0" smtClean="0">
              <a:solidFill>
                <a:srgbClr val="0033CC"/>
              </a:solidFill>
            </a:endParaRPr>
          </a:p>
          <a:p>
            <a:r>
              <a:rPr lang="en-US" dirty="0" smtClean="0">
                <a:solidFill>
                  <a:srgbClr val="0033CC"/>
                </a:solidFill>
              </a:rPr>
              <a:t>Separating weights for </a:t>
            </a:r>
            <a:r>
              <a:rPr lang="en-US" dirty="0" err="1" smtClean="0">
                <a:solidFill>
                  <a:srgbClr val="0033CC"/>
                </a:solidFill>
              </a:rPr>
              <a:t>DecL</a:t>
            </a:r>
            <a:endParaRPr lang="en-US" dirty="0" smtClean="0">
              <a:solidFill>
                <a:srgbClr val="0033CC"/>
              </a:solidFill>
              <a:latin typeface="cmmi10"/>
              <a:cs typeface="Century Gothic"/>
            </a:endParaRPr>
          </a:p>
          <a:p>
            <a:pPr marL="0" indent="0" algn="ctr">
              <a:buNone/>
            </a:pPr>
            <a:r>
              <a:rPr lang="en-US" b="1" dirty="0" err="1" smtClean="0">
                <a:solidFill>
                  <a:srgbClr val="FF0000"/>
                </a:solidFill>
                <a:latin typeface="cmmi10"/>
              </a:rPr>
              <a:t>W</a:t>
            </a:r>
            <a:r>
              <a:rPr lang="en-US" b="1" baseline="30000" dirty="0" err="1" smtClean="0">
                <a:solidFill>
                  <a:srgbClr val="FF0000"/>
                </a:solidFill>
                <a:latin typeface="cmmi10"/>
                <a:cs typeface="cmmi10"/>
              </a:rPr>
              <a:t>decl</a:t>
            </a:r>
            <a:r>
              <a:rPr lang="en-US" b="1" dirty="0" smtClean="0">
                <a:solidFill>
                  <a:srgbClr val="FF0000"/>
                </a:solidFill>
              </a:rPr>
              <a:t>: {</a:t>
            </a:r>
            <a:r>
              <a:rPr lang="en-US" b="1" dirty="0" smtClean="0">
                <a:solidFill>
                  <a:srgbClr val="FF0000"/>
                </a:solidFill>
                <a:latin typeface="cmr10"/>
                <a:cs typeface="cmr10"/>
              </a:rPr>
              <a:t>w</a:t>
            </a:r>
            <a:r>
              <a:rPr lang="en-US" b="1" dirty="0" smtClean="0">
                <a:solidFill>
                  <a:srgbClr val="FF0000"/>
                </a:solidFill>
              </a:rPr>
              <a:t>| </a:t>
            </a:r>
            <a:r>
              <a:rPr lang="en-US" b="1" dirty="0">
                <a:solidFill>
                  <a:srgbClr val="FF0000"/>
                </a:solidFill>
                <a:latin typeface="cmr10"/>
                <a:cs typeface="cmr10"/>
              </a:rPr>
              <a:t>w</a:t>
            </a:r>
            <a:r>
              <a:rPr lang="en-US" b="1" dirty="0">
                <a:solidFill>
                  <a:srgbClr val="FF0000"/>
                </a:solidFill>
                <a:latin typeface="cmsy10"/>
                <a:ea typeface="cmsy10"/>
                <a:cs typeface="cmsy10"/>
              </a:rPr>
              <a:t>¢</a:t>
            </a:r>
            <a:r>
              <a:rPr lang="es-ES_tradnl" b="1" dirty="0">
                <a:solidFill>
                  <a:srgbClr val="FF0000"/>
                </a:solidFill>
                <a:latin typeface="cmmi10"/>
                <a:ea typeface="cmmi10"/>
                <a:cs typeface="cmmi10"/>
              </a:rPr>
              <a:t>Á</a:t>
            </a:r>
            <a:r>
              <a:rPr lang="en-US" b="1" dirty="0">
                <a:solidFill>
                  <a:srgbClr val="FF0000"/>
                </a:solidFill>
                <a:latin typeface="cmr10"/>
                <a:cs typeface="cmr10"/>
              </a:rPr>
              <a:t>(</a:t>
            </a:r>
            <a:r>
              <a:rPr lang="en-US" b="1" dirty="0" err="1">
                <a:solidFill>
                  <a:srgbClr val="FF0000"/>
                </a:solidFill>
                <a:latin typeface="cmmi10"/>
              </a:rPr>
              <a:t>x</a:t>
            </a:r>
            <a:r>
              <a:rPr lang="en-US" b="1" baseline="30000" dirty="0" err="1">
                <a:solidFill>
                  <a:srgbClr val="FF0000"/>
                </a:solidFill>
                <a:latin typeface="cmmi10"/>
              </a:rPr>
              <a:t>j</a:t>
            </a:r>
            <a:r>
              <a:rPr lang="en-US" b="1" dirty="0">
                <a:solidFill>
                  <a:srgbClr val="FF0000"/>
                </a:solidFill>
              </a:rPr>
              <a:t>, </a:t>
            </a:r>
            <a:r>
              <a:rPr lang="en-US" b="1" dirty="0" err="1">
                <a:solidFill>
                  <a:srgbClr val="FF0000"/>
                </a:solidFill>
                <a:latin typeface="cmmi10"/>
              </a:rPr>
              <a:t>y</a:t>
            </a:r>
            <a:r>
              <a:rPr lang="en-US" b="1" baseline="30000" dirty="0" err="1">
                <a:solidFill>
                  <a:srgbClr val="FF0000"/>
                </a:solidFill>
                <a:latin typeface="cmmi10"/>
              </a:rPr>
              <a:t>j</a:t>
            </a:r>
            <a:r>
              <a:rPr lang="en-US" b="1" dirty="0">
                <a:solidFill>
                  <a:srgbClr val="FF0000"/>
                </a:solidFill>
                <a:latin typeface="cmr10"/>
                <a:cs typeface="cmr10"/>
              </a:rPr>
              <a:t>)</a:t>
            </a:r>
            <a:r>
              <a:rPr lang="en-US" b="1" dirty="0">
                <a:solidFill>
                  <a:srgbClr val="FF0000"/>
                </a:solidFill>
                <a:latin typeface="cmmi10"/>
                <a:cs typeface="cmmi10"/>
              </a:rPr>
              <a:t> </a:t>
            </a:r>
            <a:r>
              <a:rPr lang="en-US" b="1" dirty="0">
                <a:solidFill>
                  <a:srgbClr val="FF0000"/>
                </a:solidFill>
                <a:latin typeface="cmsy10"/>
                <a:ea typeface="cmsy10"/>
                <a:cs typeface="cmsy10"/>
              </a:rPr>
              <a:t>¸</a:t>
            </a:r>
            <a:r>
              <a:rPr lang="en-US" b="1" dirty="0">
                <a:solidFill>
                  <a:srgbClr val="FF0000"/>
                </a:solidFill>
              </a:rPr>
              <a:t>  </a:t>
            </a:r>
            <a:r>
              <a:rPr lang="en-US" b="1" dirty="0">
                <a:solidFill>
                  <a:srgbClr val="FF0000"/>
                </a:solidFill>
                <a:latin typeface="cmr10"/>
                <a:cs typeface="cmr10"/>
              </a:rPr>
              <a:t>w</a:t>
            </a:r>
            <a:r>
              <a:rPr lang="en-US" b="1" dirty="0">
                <a:solidFill>
                  <a:srgbClr val="FF0000"/>
                </a:solidFill>
                <a:latin typeface="cmsy10"/>
                <a:ea typeface="cmsy10"/>
                <a:cs typeface="cmsy10"/>
              </a:rPr>
              <a:t>¢</a:t>
            </a:r>
            <a:r>
              <a:rPr lang="es-ES_tradnl" b="1" dirty="0">
                <a:solidFill>
                  <a:srgbClr val="FF0000"/>
                </a:solidFill>
                <a:latin typeface="cmmi10"/>
                <a:ea typeface="cmmi10"/>
                <a:cs typeface="cmmi10"/>
              </a:rPr>
              <a:t>Á</a:t>
            </a:r>
            <a:r>
              <a:rPr lang="en-US" b="1" dirty="0">
                <a:solidFill>
                  <a:srgbClr val="FF0000"/>
                </a:solidFill>
                <a:latin typeface="cmr10"/>
                <a:cs typeface="cmr10"/>
              </a:rPr>
              <a:t>(</a:t>
            </a:r>
            <a:r>
              <a:rPr lang="en-US" b="1" dirty="0" err="1">
                <a:solidFill>
                  <a:srgbClr val="FF0000"/>
                </a:solidFill>
                <a:latin typeface="cmmi10"/>
              </a:rPr>
              <a:t>x</a:t>
            </a:r>
            <a:r>
              <a:rPr lang="en-US" b="1" baseline="30000" dirty="0" err="1">
                <a:solidFill>
                  <a:srgbClr val="FF0000"/>
                </a:solidFill>
                <a:latin typeface="cmmi10"/>
              </a:rPr>
              <a:t>j</a:t>
            </a:r>
            <a:r>
              <a:rPr lang="en-US" b="1" dirty="0">
                <a:solidFill>
                  <a:srgbClr val="FF0000"/>
                </a:solidFill>
              </a:rPr>
              <a:t>, </a:t>
            </a:r>
            <a:r>
              <a:rPr lang="en-US" b="1" dirty="0">
                <a:solidFill>
                  <a:srgbClr val="FF0000"/>
                </a:solidFill>
                <a:latin typeface="cmmi10"/>
              </a:rPr>
              <a:t>y</a:t>
            </a:r>
            <a:r>
              <a:rPr lang="en-US" b="1" dirty="0">
                <a:solidFill>
                  <a:srgbClr val="FF0000"/>
                </a:solidFill>
                <a:latin typeface="cmr10"/>
                <a:cs typeface="cmr10"/>
              </a:rPr>
              <a:t>)</a:t>
            </a:r>
            <a:r>
              <a:rPr lang="en-US" b="1" baseline="30000" dirty="0">
                <a:solidFill>
                  <a:srgbClr val="FF0000"/>
                </a:solidFill>
                <a:latin typeface="cmr10"/>
              </a:rPr>
              <a:t> </a:t>
            </a:r>
            <a:r>
              <a:rPr lang="en-US" b="1" dirty="0" smtClean="0">
                <a:solidFill>
                  <a:srgbClr val="FF0000"/>
                </a:solidFill>
              </a:rPr>
              <a:t>+  </a:t>
            </a:r>
            <a:r>
              <a:rPr lang="en-US" b="1" dirty="0">
                <a:solidFill>
                  <a:srgbClr val="FF0000"/>
                </a:solidFill>
                <a:latin typeface="cmr10"/>
                <a:ea typeface="cmmi10"/>
                <a:cs typeface="cmmi10"/>
              </a:rPr>
              <a:t>¢</a:t>
            </a:r>
            <a:r>
              <a:rPr lang="en-US" b="1" dirty="0">
                <a:solidFill>
                  <a:srgbClr val="FF0000"/>
                </a:solidFill>
                <a:latin typeface="cmr10"/>
                <a:cs typeface="cmr10"/>
              </a:rPr>
              <a:t>(</a:t>
            </a:r>
            <a:r>
              <a:rPr lang="en-US" b="1" dirty="0" err="1">
                <a:solidFill>
                  <a:srgbClr val="FF0000"/>
                </a:solidFill>
                <a:latin typeface="cmmi10"/>
              </a:rPr>
              <a:t>y</a:t>
            </a:r>
            <a:r>
              <a:rPr lang="en-US" b="1" baseline="30000" dirty="0" err="1">
                <a:solidFill>
                  <a:srgbClr val="FF0000"/>
                </a:solidFill>
                <a:latin typeface="cmmi10"/>
              </a:rPr>
              <a:t>j</a:t>
            </a:r>
            <a:r>
              <a:rPr lang="en-US" b="1" dirty="0" err="1">
                <a:solidFill>
                  <a:srgbClr val="FF0000"/>
                </a:solidFill>
                <a:latin typeface="cmr10"/>
              </a:rPr>
              <a:t>,</a:t>
            </a:r>
            <a:r>
              <a:rPr lang="en-US" b="1" dirty="0" err="1">
                <a:solidFill>
                  <a:srgbClr val="FF0000"/>
                </a:solidFill>
                <a:latin typeface="cmmi10"/>
              </a:rPr>
              <a:t>y</a:t>
            </a:r>
            <a:r>
              <a:rPr lang="en-US" b="1" dirty="0">
                <a:solidFill>
                  <a:srgbClr val="FF0000"/>
                </a:solidFill>
                <a:latin typeface="cmr10"/>
                <a:cs typeface="cmr10"/>
              </a:rPr>
              <a:t>)</a:t>
            </a:r>
            <a:r>
              <a:rPr lang="en-US" b="1" dirty="0">
                <a:solidFill>
                  <a:srgbClr val="FF0000"/>
                </a:solidFill>
              </a:rPr>
              <a:t>, </a:t>
            </a:r>
            <a:r>
              <a:rPr lang="en-US" b="1" dirty="0" smtClean="0">
                <a:solidFill>
                  <a:srgbClr val="FF0000"/>
                </a:solidFill>
                <a:latin typeface="cmsy10"/>
                <a:ea typeface="cmsy10"/>
                <a:cs typeface="cmsy10"/>
              </a:rPr>
              <a:t>8</a:t>
            </a:r>
            <a:r>
              <a:rPr lang="en-US" b="1" dirty="0" smtClean="0">
                <a:solidFill>
                  <a:srgbClr val="FF0000"/>
                </a:solidFill>
              </a:rPr>
              <a:t> </a:t>
            </a:r>
            <a:r>
              <a:rPr lang="en-US" b="1" dirty="0">
                <a:solidFill>
                  <a:srgbClr val="FF0000"/>
                </a:solidFill>
                <a:latin typeface="cmmi10"/>
              </a:rPr>
              <a:t>y </a:t>
            </a:r>
            <a:r>
              <a:rPr lang="en-US" b="1" dirty="0">
                <a:solidFill>
                  <a:srgbClr val="FF0000"/>
                </a:solidFill>
                <a:latin typeface="cmsy10"/>
                <a:ea typeface="cmsy10"/>
                <a:cs typeface="cmsy10"/>
              </a:rPr>
              <a:t>2</a:t>
            </a:r>
            <a:r>
              <a:rPr lang="en-US" b="1" dirty="0">
                <a:solidFill>
                  <a:srgbClr val="FF0000"/>
                </a:solidFill>
              </a:rPr>
              <a:t> </a:t>
            </a:r>
            <a:r>
              <a:rPr lang="en-US" b="1" dirty="0" err="1">
                <a:solidFill>
                  <a:srgbClr val="FF0000"/>
                </a:solidFill>
                <a:latin typeface="cmmi10"/>
              </a:rPr>
              <a:t>nbr</a:t>
            </a:r>
            <a:r>
              <a:rPr lang="en-US" b="1" dirty="0">
                <a:solidFill>
                  <a:srgbClr val="FF0000"/>
                </a:solidFill>
                <a:latin typeface="cmr10"/>
              </a:rPr>
              <a:t>(</a:t>
            </a:r>
            <a:r>
              <a:rPr lang="en-US" b="1" dirty="0" err="1">
                <a:solidFill>
                  <a:srgbClr val="FF0000"/>
                </a:solidFill>
                <a:latin typeface="cmmi10"/>
              </a:rPr>
              <a:t>y</a:t>
            </a:r>
            <a:r>
              <a:rPr lang="en-US" b="1" baseline="30000" dirty="0" err="1">
                <a:solidFill>
                  <a:srgbClr val="FF0000"/>
                </a:solidFill>
                <a:latin typeface="cmmi10"/>
              </a:rPr>
              <a:t>j</a:t>
            </a:r>
            <a:r>
              <a:rPr lang="en-US" b="1" dirty="0" smtClean="0">
                <a:solidFill>
                  <a:srgbClr val="FF0000"/>
                </a:solidFill>
                <a:latin typeface="cmr10"/>
              </a:rPr>
              <a:t>)</a:t>
            </a:r>
            <a:r>
              <a:rPr lang="en-US" b="1" dirty="0" smtClean="0">
                <a:solidFill>
                  <a:srgbClr val="FF0000"/>
                </a:solidFill>
              </a:rPr>
              <a:t>}</a:t>
            </a:r>
            <a:endParaRPr lang="en-US" b="1" dirty="0">
              <a:solidFill>
                <a:srgbClr val="FF0000"/>
              </a:solidFill>
            </a:endParaRPr>
          </a:p>
          <a:p>
            <a:pPr marL="923544" lvl="1" indent="-342900">
              <a:spcBef>
                <a:spcPts val="1224"/>
              </a:spcBef>
            </a:pPr>
            <a:r>
              <a:rPr lang="en-US" sz="1900" dirty="0" smtClean="0"/>
              <a:t>Naturally: </a:t>
            </a:r>
            <a:r>
              <a:rPr lang="en-US" sz="1900" b="1" dirty="0" smtClean="0">
                <a:solidFill>
                  <a:srgbClr val="FF0000"/>
                </a:solidFill>
                <a:latin typeface="cmmi10"/>
              </a:rPr>
              <a:t>W</a:t>
            </a:r>
            <a:r>
              <a:rPr lang="en-US" sz="1900" b="1" baseline="30000" dirty="0" smtClean="0">
                <a:solidFill>
                  <a:srgbClr val="FF0000"/>
                </a:solidFill>
                <a:latin typeface="cmr10"/>
              </a:rPr>
              <a:t>* </a:t>
            </a:r>
            <a:r>
              <a:rPr lang="en-US" sz="1900" b="1" dirty="0" smtClean="0">
                <a:solidFill>
                  <a:srgbClr val="FF0000"/>
                </a:solidFill>
                <a:latin typeface="cmsy10"/>
                <a:ea typeface="cmsy10"/>
                <a:cs typeface="cmsy10"/>
              </a:rPr>
              <a:t>µ </a:t>
            </a:r>
            <a:r>
              <a:rPr lang="en-US" sz="1900" b="1" dirty="0" smtClean="0">
                <a:solidFill>
                  <a:srgbClr val="FF0000"/>
                </a:solidFill>
                <a:latin typeface="cmmi10"/>
                <a:cs typeface="Century Gothic"/>
              </a:rPr>
              <a:t>W</a:t>
            </a:r>
            <a:r>
              <a:rPr lang="en-US" sz="1900" b="1" baseline="30000" dirty="0" smtClean="0">
                <a:solidFill>
                  <a:srgbClr val="FF0000"/>
                </a:solidFill>
                <a:latin typeface="cmmi10"/>
                <a:cs typeface="Century Gothic"/>
              </a:rPr>
              <a:t>decl</a:t>
            </a:r>
            <a:endParaRPr lang="en-US" sz="1900" b="1" dirty="0" smtClean="0">
              <a:solidFill>
                <a:srgbClr val="FF0000"/>
              </a:solidFill>
            </a:endParaRPr>
          </a:p>
          <a:p>
            <a:endParaRPr lang="en-US" b="1" dirty="0" smtClean="0">
              <a:solidFill>
                <a:srgbClr val="000000"/>
              </a:solidFill>
              <a:cs typeface="Century Gothic"/>
            </a:endParaRPr>
          </a:p>
          <a:p>
            <a:r>
              <a:rPr lang="en-US" dirty="0" smtClean="0">
                <a:solidFill>
                  <a:srgbClr val="000000"/>
                </a:solidFill>
                <a:cs typeface="Century Gothic"/>
              </a:rPr>
              <a:t>Exactness Results:</a:t>
            </a:r>
            <a:r>
              <a:rPr lang="en-US" dirty="0" smtClean="0">
                <a:solidFill>
                  <a:srgbClr val="0000FF"/>
                </a:solidFill>
                <a:cs typeface="Century Gothic"/>
              </a:rPr>
              <a:t> The set of separating weights for DecL is equal to the set of separating weights for GL: </a:t>
            </a:r>
            <a:r>
              <a:rPr lang="en-US" dirty="0">
                <a:solidFill>
                  <a:srgbClr val="FF0000"/>
                </a:solidFill>
                <a:latin typeface="cmmi10"/>
              </a:rPr>
              <a:t>W</a:t>
            </a:r>
            <a:r>
              <a:rPr lang="en-US" baseline="30000" dirty="0" smtClean="0">
                <a:solidFill>
                  <a:srgbClr val="FF0000"/>
                </a:solidFill>
                <a:latin typeface="cmr10"/>
              </a:rPr>
              <a:t>*</a:t>
            </a:r>
            <a:r>
              <a:rPr lang="en-US" dirty="0" smtClean="0">
                <a:solidFill>
                  <a:srgbClr val="FF0000"/>
                </a:solidFill>
                <a:latin typeface="cmr10"/>
              </a:rPr>
              <a:t>=</a:t>
            </a:r>
            <a:r>
              <a:rPr lang="en-US" dirty="0" err="1" smtClean="0">
                <a:solidFill>
                  <a:srgbClr val="FF0000"/>
                </a:solidFill>
                <a:latin typeface="cmmi10"/>
              </a:rPr>
              <a:t>W</a:t>
            </a:r>
            <a:r>
              <a:rPr lang="en-US" baseline="30000" dirty="0" err="1" smtClean="0">
                <a:solidFill>
                  <a:srgbClr val="FF0000"/>
                </a:solidFill>
                <a:latin typeface="cmmi10"/>
                <a:cs typeface="cmmi10"/>
              </a:rPr>
              <a:t>decl</a:t>
            </a:r>
            <a:endParaRPr lang="en-US" dirty="0" smtClean="0">
              <a:latin typeface="Century Gothic"/>
              <a:cs typeface="Century Gothic"/>
            </a:endParaRPr>
          </a:p>
          <a:p>
            <a:endParaRPr lang="en-US" baseline="30000" dirty="0">
              <a:latin typeface="Century Gothic"/>
              <a:cs typeface="Century Gothic"/>
            </a:endParaRPr>
          </a:p>
        </p:txBody>
      </p:sp>
      <p:sp>
        <p:nvSpPr>
          <p:cNvPr id="20" name="Regular Pentagon 19"/>
          <p:cNvSpPr/>
          <p:nvPr/>
        </p:nvSpPr>
        <p:spPr>
          <a:xfrm>
            <a:off x="3891413" y="4896428"/>
            <a:ext cx="2071386" cy="1506455"/>
          </a:xfrm>
          <a:prstGeom prst="pentagon">
            <a:avLst/>
          </a:prstGeom>
          <a:solidFill>
            <a:schemeClr val="bg2">
              <a:lumMod val="9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3576229" y="4367161"/>
            <a:ext cx="2923519" cy="990129"/>
            <a:chOff x="3401717" y="5417713"/>
            <a:chExt cx="2923519" cy="990129"/>
          </a:xfrm>
        </p:grpSpPr>
        <p:cxnSp>
          <p:nvCxnSpPr>
            <p:cNvPr id="23" name="Straight Connector 22"/>
            <p:cNvCxnSpPr/>
            <p:nvPr/>
          </p:nvCxnSpPr>
          <p:spPr>
            <a:xfrm flipV="1">
              <a:off x="3401717" y="5863191"/>
              <a:ext cx="2923519" cy="54465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489300" y="5695993"/>
              <a:ext cx="172615" cy="6603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788287" y="5417713"/>
              <a:ext cx="466794" cy="553998"/>
            </a:xfrm>
            <a:prstGeom prst="rect">
              <a:avLst/>
            </a:prstGeom>
          </p:spPr>
          <p:txBody>
            <a:bodyPr wrap="none">
              <a:spAutoFit/>
            </a:bodyPr>
            <a:lstStyle/>
            <a:p>
              <a:r>
                <a:rPr lang="en-US" sz="3000" b="1" dirty="0">
                  <a:solidFill>
                    <a:srgbClr val="FF0000"/>
                  </a:solidFill>
                  <a:latin typeface="cmr10"/>
                  <a:cs typeface="cmr10"/>
                </a:rPr>
                <a:t>w</a:t>
              </a:r>
              <a:endParaRPr lang="en-US" sz="3000" dirty="0"/>
            </a:p>
          </p:txBody>
        </p:sp>
      </p:grpSp>
      <p:sp>
        <p:nvSpPr>
          <p:cNvPr id="26" name="Oval 25"/>
          <p:cNvSpPr/>
          <p:nvPr/>
        </p:nvSpPr>
        <p:spPr>
          <a:xfrm>
            <a:off x="4846963" y="4803817"/>
            <a:ext cx="228600" cy="228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116636" y="4427062"/>
            <a:ext cx="389485" cy="444457"/>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srgbClr val="FF0000"/>
                </a:solidFill>
                <a:latin typeface="cmmi10"/>
              </a:rPr>
              <a:t>y</a:t>
            </a:r>
            <a:r>
              <a:rPr lang="en-US" sz="2000" b="1" baseline="30000" dirty="0" err="1">
                <a:solidFill>
                  <a:srgbClr val="FF0000"/>
                </a:solidFill>
                <a:latin typeface="cmmi10"/>
              </a:rPr>
              <a:t>j</a:t>
            </a:r>
            <a:endParaRPr lang="en-US" sz="2000" dirty="0"/>
          </a:p>
        </p:txBody>
      </p:sp>
      <p:sp>
        <p:nvSpPr>
          <p:cNvPr id="28" name="Oval 27"/>
          <p:cNvSpPr/>
          <p:nvPr/>
        </p:nvSpPr>
        <p:spPr>
          <a:xfrm>
            <a:off x="3811270" y="5414529"/>
            <a:ext cx="228600" cy="2286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859894" y="5381710"/>
            <a:ext cx="228600" cy="2286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157004" y="6310272"/>
            <a:ext cx="228600" cy="2286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506121" y="6269907"/>
            <a:ext cx="228600" cy="2286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flipV="1">
            <a:off x="3811270" y="5052537"/>
            <a:ext cx="2313100" cy="1047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3728630" y="5141437"/>
            <a:ext cx="2548140" cy="168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576229" y="5052537"/>
            <a:ext cx="2700541" cy="2571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576230" y="4989037"/>
            <a:ext cx="2548140" cy="168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3728630" y="5141437"/>
            <a:ext cx="2548140" cy="1682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3881030" y="4896428"/>
            <a:ext cx="2548140" cy="3974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415096" y="4752995"/>
            <a:ext cx="708781" cy="584776"/>
          </a:xfrm>
          <a:prstGeom prst="rect">
            <a:avLst/>
          </a:prstGeom>
        </p:spPr>
        <p:txBody>
          <a:bodyPr wrap="none">
            <a:spAutoFit/>
          </a:bodyPr>
          <a:lstStyle/>
          <a:p>
            <a:r>
              <a:rPr lang="en-US" sz="3200" b="1" dirty="0">
                <a:solidFill>
                  <a:srgbClr val="FF0000"/>
                </a:solidFill>
                <a:latin typeface="cmmi10"/>
              </a:rPr>
              <a:t>W</a:t>
            </a:r>
            <a:r>
              <a:rPr lang="en-US" sz="3200" b="1" baseline="30000" dirty="0">
                <a:solidFill>
                  <a:srgbClr val="FF0000"/>
                </a:solidFill>
                <a:latin typeface="cmr10"/>
              </a:rPr>
              <a:t>*</a:t>
            </a:r>
            <a:endParaRPr lang="en-US" sz="3000" dirty="0"/>
          </a:p>
        </p:txBody>
      </p:sp>
      <p:cxnSp>
        <p:nvCxnSpPr>
          <p:cNvPr id="47" name="Straight Connector 46"/>
          <p:cNvCxnSpPr/>
          <p:nvPr/>
        </p:nvCxnSpPr>
        <p:spPr>
          <a:xfrm flipH="1" flipV="1">
            <a:off x="3971556" y="4803818"/>
            <a:ext cx="2413728" cy="111063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3811271" y="4896428"/>
            <a:ext cx="2574013" cy="137348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3696232" y="5344925"/>
            <a:ext cx="2841452" cy="46481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3811270" y="5174781"/>
            <a:ext cx="2688478" cy="45734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3891413" y="5052538"/>
            <a:ext cx="2608335" cy="29238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4072183" y="4645441"/>
            <a:ext cx="2617900" cy="140560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3583669" y="5113721"/>
            <a:ext cx="2688478" cy="119655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flipV="1">
            <a:off x="3663812" y="4991478"/>
            <a:ext cx="2765358" cy="42305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flipV="1">
            <a:off x="3844582" y="4896428"/>
            <a:ext cx="2540702" cy="51810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a:off x="6690083" y="4960525"/>
            <a:ext cx="1041136" cy="584776"/>
          </a:xfrm>
          <a:prstGeom prst="rect">
            <a:avLst/>
          </a:prstGeom>
        </p:spPr>
        <p:txBody>
          <a:bodyPr wrap="none">
            <a:spAutoFit/>
          </a:bodyPr>
          <a:lstStyle/>
          <a:p>
            <a:r>
              <a:rPr lang="en-US" sz="3200" b="1" dirty="0" err="1">
                <a:solidFill>
                  <a:srgbClr val="0000FF"/>
                </a:solidFill>
                <a:latin typeface="cmmi10"/>
              </a:rPr>
              <a:t>W</a:t>
            </a:r>
            <a:r>
              <a:rPr lang="en-US" sz="3200" b="1" baseline="30000" dirty="0" err="1">
                <a:solidFill>
                  <a:srgbClr val="0000FF"/>
                </a:solidFill>
                <a:latin typeface="cmmi10"/>
                <a:cs typeface="cmmi10"/>
              </a:rPr>
              <a:t>decl</a:t>
            </a:r>
            <a:endParaRPr lang="en-US" sz="3000" dirty="0">
              <a:solidFill>
                <a:srgbClr val="0000FF"/>
              </a:solidFill>
            </a:endParaRPr>
          </a:p>
        </p:txBody>
      </p:sp>
      <p:sp>
        <p:nvSpPr>
          <p:cNvPr id="44" name="Rectangular Callout 43"/>
          <p:cNvSpPr/>
          <p:nvPr/>
        </p:nvSpPr>
        <p:spPr>
          <a:xfrm>
            <a:off x="4636737" y="152400"/>
            <a:ext cx="1792856" cy="801916"/>
          </a:xfrm>
          <a:prstGeom prst="wedgeRectCallout">
            <a:avLst>
              <a:gd name="adj1" fmla="val -94587"/>
              <a:gd name="adj2" fmla="val 34307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Century Gothic"/>
              </a:rPr>
              <a:t>Score of ground truth </a:t>
            </a:r>
            <a:r>
              <a:rPr lang="en-US" b="1" dirty="0" err="1" smtClean="0">
                <a:solidFill>
                  <a:srgbClr val="0033CC"/>
                </a:solidFill>
                <a:latin typeface="cmmi10"/>
              </a:rPr>
              <a:t>y</a:t>
            </a:r>
            <a:r>
              <a:rPr lang="en-US" b="1" baseline="-25000" dirty="0" err="1" smtClean="0">
                <a:solidFill>
                  <a:srgbClr val="0033CC"/>
                </a:solidFill>
                <a:latin typeface="cmmi10"/>
              </a:rPr>
              <a:t>j</a:t>
            </a:r>
            <a:r>
              <a:rPr lang="en-US" dirty="0" smtClean="0">
                <a:solidFill>
                  <a:schemeClr val="tx1"/>
                </a:solidFill>
                <a:latin typeface="+mj-lt"/>
                <a:cs typeface="Century Gothic"/>
              </a:rPr>
              <a:t> </a:t>
            </a:r>
            <a:endParaRPr lang="en-US" dirty="0">
              <a:solidFill>
                <a:schemeClr val="tx1"/>
              </a:solidFill>
              <a:latin typeface="+mj-lt"/>
              <a:cs typeface="Century Gothic"/>
            </a:endParaRPr>
          </a:p>
        </p:txBody>
      </p:sp>
      <p:sp>
        <p:nvSpPr>
          <p:cNvPr id="46" name="Rectangular Callout 45"/>
          <p:cNvSpPr/>
          <p:nvPr/>
        </p:nvSpPr>
        <p:spPr>
          <a:xfrm>
            <a:off x="6805508" y="155028"/>
            <a:ext cx="1851422" cy="801916"/>
          </a:xfrm>
          <a:prstGeom prst="wedgeRectCallout">
            <a:avLst>
              <a:gd name="adj1" fmla="val -116230"/>
              <a:gd name="adj2" fmla="val 34111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Century Gothic"/>
              </a:rPr>
              <a:t>Score of  all non ground truth </a:t>
            </a:r>
            <a:r>
              <a:rPr lang="en-US" dirty="0" smtClean="0">
                <a:solidFill>
                  <a:srgbClr val="0033CC"/>
                </a:solidFill>
                <a:cs typeface="Century Gothic"/>
              </a:rPr>
              <a:t>y</a:t>
            </a:r>
            <a:r>
              <a:rPr lang="en-US" dirty="0" smtClean="0">
                <a:solidFill>
                  <a:schemeClr val="tx1"/>
                </a:solidFill>
                <a:cs typeface="Century Gothic"/>
              </a:rPr>
              <a:t> </a:t>
            </a:r>
            <a:endParaRPr lang="en-US" dirty="0">
              <a:solidFill>
                <a:schemeClr val="tx1"/>
              </a:solidFill>
              <a:cs typeface="Century Gothic"/>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22</a:t>
            </a:fld>
            <a:endParaRPr lang="en-US" altLang="zh-TW">
              <a:solidFill>
                <a:srgbClr val="000000"/>
              </a:solidFill>
            </a:endParaRPr>
          </a:p>
        </p:txBody>
      </p:sp>
    </p:spTree>
    <p:extLst>
      <p:ext uri="{BB962C8B-B14F-4D97-AF65-F5344CB8AC3E}">
        <p14:creationId xmlns:p14="http://schemas.microsoft.com/office/powerpoint/2010/main" val="196990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4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5"/>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47"/>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0"/>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1"/>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52"/>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74"/>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6"/>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75"/>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9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8"/>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uiExpand="1" build="p"/>
      <p:bldP spid="20" grpId="0" animBg="1"/>
      <p:bldP spid="20"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5" grpId="0"/>
      <p:bldP spid="45" grpId="1"/>
      <p:bldP spid="94" grpId="0"/>
      <p:bldP spid="94" grpId="1"/>
      <p:bldP spid="44" grpId="0" animBg="1"/>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35991" y="1770446"/>
            <a:ext cx="6140180" cy="866754"/>
          </a:xfrm>
          <a:prstGeom prst="rect">
            <a:avLst/>
          </a:prstGeom>
        </p:spPr>
      </p:pic>
      <p:sp>
        <p:nvSpPr>
          <p:cNvPr id="2" name="Title 1"/>
          <p:cNvSpPr>
            <a:spLocks noGrp="1"/>
          </p:cNvSpPr>
          <p:nvPr>
            <p:ph type="title"/>
          </p:nvPr>
        </p:nvSpPr>
        <p:spPr>
          <a:xfrm>
            <a:off x="345440" y="264622"/>
            <a:ext cx="8463280" cy="825012"/>
          </a:xfrm>
        </p:spPr>
        <p:txBody>
          <a:bodyPr>
            <a:normAutofit/>
          </a:bodyPr>
          <a:lstStyle/>
          <a:p>
            <a:r>
              <a:rPr lang="en-US" dirty="0" smtClean="0"/>
              <a:t>Example of Exactness: Pairwise Markov Networks</a:t>
            </a:r>
            <a:endParaRPr lang="en-US" dirty="0"/>
          </a:p>
        </p:txBody>
      </p:sp>
      <p:sp>
        <p:nvSpPr>
          <p:cNvPr id="3" name="Content Placeholder 2"/>
          <p:cNvSpPr>
            <a:spLocks noGrp="1"/>
          </p:cNvSpPr>
          <p:nvPr>
            <p:ph idx="1"/>
          </p:nvPr>
        </p:nvSpPr>
        <p:spPr>
          <a:xfrm>
            <a:off x="345440" y="1369731"/>
            <a:ext cx="8463280" cy="5123591"/>
          </a:xfrm>
        </p:spPr>
        <p:txBody>
          <a:bodyPr>
            <a:normAutofit/>
          </a:bodyPr>
          <a:lstStyle/>
          <a:p>
            <a:r>
              <a:rPr lang="en-US" dirty="0" smtClean="0"/>
              <a:t>Scoring function define over a graph with edges </a:t>
            </a:r>
            <a:r>
              <a:rPr lang="en-US" b="1" dirty="0" smtClean="0">
                <a:solidFill>
                  <a:srgbClr val="FF0000"/>
                </a:solidFill>
                <a:latin typeface="cmmi10"/>
              </a:rPr>
              <a:t>E</a:t>
            </a:r>
          </a:p>
          <a:p>
            <a:endParaRPr lang="en-US" dirty="0"/>
          </a:p>
          <a:p>
            <a:pPr marL="0" indent="0">
              <a:buNone/>
            </a:pPr>
            <a:endParaRPr lang="en-US" b="1" dirty="0" smtClean="0"/>
          </a:p>
          <a:p>
            <a:r>
              <a:rPr lang="en-US" b="1" dirty="0" smtClean="0"/>
              <a:t>Assume </a:t>
            </a:r>
            <a:r>
              <a:rPr lang="en-US" b="1" dirty="0"/>
              <a:t>d</a:t>
            </a:r>
            <a:r>
              <a:rPr lang="en-US" b="1" dirty="0" smtClean="0"/>
              <a:t>omain knowledge on </a:t>
            </a:r>
            <a:r>
              <a:rPr lang="en-US" b="1" dirty="0" smtClean="0">
                <a:solidFill>
                  <a:srgbClr val="FF0000"/>
                </a:solidFill>
                <a:latin typeface="cmmi10"/>
              </a:rPr>
              <a:t>W</a:t>
            </a:r>
            <a:r>
              <a:rPr lang="en-US" b="1" baseline="30000" dirty="0" smtClean="0">
                <a:solidFill>
                  <a:srgbClr val="FF0000"/>
                </a:solidFill>
                <a:latin typeface="cmr10"/>
              </a:rPr>
              <a:t>*</a:t>
            </a:r>
            <a:r>
              <a:rPr lang="en-US" b="1" dirty="0" smtClean="0">
                <a:latin typeface="cmr10"/>
              </a:rPr>
              <a:t>:</a:t>
            </a:r>
            <a:r>
              <a:rPr lang="en-US" b="1" dirty="0" smtClean="0">
                <a:latin typeface="cmmi10"/>
              </a:rPr>
              <a:t> </a:t>
            </a:r>
            <a:r>
              <a:rPr lang="en-US" dirty="0" smtClean="0"/>
              <a:t>for </a:t>
            </a:r>
            <a:r>
              <a:rPr lang="en-US" i="1" dirty="0" smtClean="0">
                <a:solidFill>
                  <a:srgbClr val="FF0000"/>
                </a:solidFill>
              </a:rPr>
              <a:t>correct</a:t>
            </a:r>
            <a:r>
              <a:rPr lang="en-US" dirty="0" smtClean="0"/>
              <a:t> (separating) </a:t>
            </a:r>
            <a:r>
              <a:rPr lang="en-US" b="1" dirty="0" smtClean="0">
                <a:solidFill>
                  <a:srgbClr val="FF0000"/>
                </a:solidFill>
                <a:latin typeface="cmr10"/>
                <a:cs typeface="cmr10"/>
              </a:rPr>
              <a:t>w </a:t>
            </a:r>
            <a:r>
              <a:rPr lang="en-US" b="1" dirty="0" smtClean="0">
                <a:solidFill>
                  <a:srgbClr val="FF0000"/>
                </a:solidFill>
                <a:latin typeface="cmsy10"/>
                <a:ea typeface="cmsy10"/>
                <a:cs typeface="cmsy10"/>
              </a:rPr>
              <a:t>2</a:t>
            </a:r>
            <a:r>
              <a:rPr lang="en-US" b="1" dirty="0" smtClean="0">
                <a:solidFill>
                  <a:srgbClr val="FF0000"/>
                </a:solidFill>
                <a:latin typeface="cmr10"/>
                <a:cs typeface="cmr10"/>
              </a:rPr>
              <a:t> </a:t>
            </a:r>
            <a:r>
              <a:rPr lang="en-US" b="1" dirty="0">
                <a:solidFill>
                  <a:srgbClr val="FF0000"/>
                </a:solidFill>
                <a:latin typeface="cmmi10"/>
              </a:rPr>
              <a:t>W</a:t>
            </a:r>
            <a:r>
              <a:rPr lang="en-US" b="1" baseline="30000" dirty="0">
                <a:solidFill>
                  <a:srgbClr val="FF0000"/>
                </a:solidFill>
                <a:latin typeface="cmr10"/>
              </a:rPr>
              <a:t>*</a:t>
            </a:r>
            <a:r>
              <a:rPr lang="en-US" dirty="0" smtClean="0"/>
              <a:t>,</a:t>
            </a:r>
            <a:r>
              <a:rPr lang="en-US" b="1" dirty="0" smtClean="0">
                <a:latin typeface="cmmi10"/>
              </a:rPr>
              <a:t> </a:t>
            </a:r>
            <a:r>
              <a:rPr lang="en-US" dirty="0" smtClean="0"/>
              <a:t>which of the pairwise </a:t>
            </a:r>
            <a:r>
              <a:rPr lang="es-ES_tradnl" b="1" dirty="0">
                <a:solidFill>
                  <a:srgbClr val="FF0000"/>
                </a:solidFill>
                <a:latin typeface="cmmi10"/>
                <a:ea typeface="cmmi10"/>
                <a:cs typeface="cmmi10"/>
              </a:rPr>
              <a:t>Á</a:t>
            </a:r>
            <a:r>
              <a:rPr lang="en-US" b="1" baseline="-25000" dirty="0" err="1">
                <a:solidFill>
                  <a:srgbClr val="FF0000"/>
                </a:solidFill>
                <a:latin typeface="cmmi10"/>
              </a:rPr>
              <a:t>i</a:t>
            </a:r>
            <a:r>
              <a:rPr lang="en-US" b="1" baseline="-25000" dirty="0" err="1">
                <a:solidFill>
                  <a:srgbClr val="FF0000"/>
                </a:solidFill>
                <a:latin typeface="cmr10"/>
              </a:rPr>
              <a:t>,</a:t>
            </a:r>
            <a:r>
              <a:rPr lang="en-US" b="1" baseline="-25000" dirty="0" err="1" smtClean="0">
                <a:solidFill>
                  <a:srgbClr val="FF0000"/>
                </a:solidFill>
                <a:latin typeface="cmmi10"/>
              </a:rPr>
              <a:t>k</a:t>
            </a:r>
            <a:r>
              <a:rPr lang="en-US" b="1" baseline="-25000" dirty="0" smtClean="0">
                <a:solidFill>
                  <a:srgbClr val="FF0000"/>
                </a:solidFill>
                <a:latin typeface="cmmi10"/>
              </a:rPr>
              <a:t> </a:t>
            </a:r>
            <a:r>
              <a:rPr lang="en-US" b="1" dirty="0" smtClean="0">
                <a:solidFill>
                  <a:srgbClr val="FF0000"/>
                </a:solidFill>
                <a:latin typeface="cmr10"/>
              </a:rPr>
              <a:t>(.;</a:t>
            </a:r>
            <a:r>
              <a:rPr lang="en-US" b="1" dirty="0" smtClean="0">
                <a:solidFill>
                  <a:srgbClr val="FF0000"/>
                </a:solidFill>
                <a:latin typeface="cmr10"/>
                <a:cs typeface="cmr10"/>
              </a:rPr>
              <a:t>w</a:t>
            </a:r>
            <a:r>
              <a:rPr lang="en-US" b="1" dirty="0" smtClean="0">
                <a:solidFill>
                  <a:srgbClr val="FF0000"/>
                </a:solidFill>
                <a:latin typeface="cmr10"/>
              </a:rPr>
              <a:t>)</a:t>
            </a:r>
            <a:r>
              <a:rPr lang="en-US" b="1" dirty="0" smtClean="0">
                <a:latin typeface="cmr10"/>
              </a:rPr>
              <a:t> </a:t>
            </a:r>
            <a:r>
              <a:rPr lang="en-US" dirty="0" smtClean="0"/>
              <a:t>are:</a:t>
            </a:r>
            <a:endParaRPr lang="en-US" sz="2000" dirty="0" smtClean="0">
              <a:latin typeface="Century Gothic"/>
            </a:endParaRPr>
          </a:p>
          <a:p>
            <a:pPr lvl="1"/>
            <a:r>
              <a:rPr lang="en-US" sz="2000" b="1" dirty="0" err="1" smtClean="0">
                <a:solidFill>
                  <a:srgbClr val="008000"/>
                </a:solidFill>
                <a:latin typeface="Century Gothic"/>
              </a:rPr>
              <a:t>Submodular</a:t>
            </a:r>
            <a:r>
              <a:rPr lang="en-US" sz="2000" b="1" dirty="0" smtClean="0">
                <a:solidFill>
                  <a:srgbClr val="008000"/>
                </a:solidFill>
                <a:latin typeface="Century Gothic"/>
              </a:rPr>
              <a:t>:</a:t>
            </a:r>
            <a:r>
              <a:rPr lang="en-US" sz="2000" dirty="0" smtClean="0">
                <a:solidFill>
                  <a:srgbClr val="008000"/>
                </a:solidFill>
                <a:latin typeface="Century Gothic"/>
              </a:rPr>
              <a:t> </a:t>
            </a:r>
            <a:r>
              <a:rPr lang="es-ES_tradnl" sz="2000" b="1" dirty="0" smtClean="0">
                <a:solidFill>
                  <a:srgbClr val="008000"/>
                </a:solidFill>
                <a:latin typeface="cmmi10"/>
                <a:ea typeface="cmmi10"/>
                <a:cs typeface="cmmi10"/>
              </a:rPr>
              <a:t>Á</a:t>
            </a:r>
            <a:r>
              <a:rPr lang="en-US" sz="2000" b="1" baseline="-25000" dirty="0" err="1" smtClean="0">
                <a:solidFill>
                  <a:srgbClr val="008000"/>
                </a:solidFill>
                <a:latin typeface="cmmi10"/>
              </a:rPr>
              <a:t>i</a:t>
            </a:r>
            <a:r>
              <a:rPr lang="en-US" sz="2000" b="1" baseline="-25000" dirty="0" err="1" smtClean="0">
                <a:solidFill>
                  <a:srgbClr val="008000"/>
                </a:solidFill>
                <a:latin typeface="cmr10"/>
              </a:rPr>
              <a:t>,</a:t>
            </a:r>
            <a:r>
              <a:rPr lang="en-US" sz="2000" b="1" baseline="-25000" dirty="0" err="1" smtClean="0">
                <a:solidFill>
                  <a:srgbClr val="008000"/>
                </a:solidFill>
                <a:latin typeface="cmmi10"/>
              </a:rPr>
              <a:t>k</a:t>
            </a:r>
            <a:r>
              <a:rPr lang="en-US" sz="2000" b="1" dirty="0" smtClean="0">
                <a:solidFill>
                  <a:srgbClr val="008000"/>
                </a:solidFill>
                <a:latin typeface="cmr10"/>
              </a:rPr>
              <a:t>(0,0)+ </a:t>
            </a:r>
            <a:r>
              <a:rPr lang="es-ES_tradnl" sz="2000" b="1" dirty="0">
                <a:solidFill>
                  <a:srgbClr val="008000"/>
                </a:solidFill>
                <a:latin typeface="cmmi10"/>
                <a:ea typeface="cmmi10"/>
                <a:cs typeface="cmmi10"/>
              </a:rPr>
              <a:t>Á</a:t>
            </a:r>
            <a:r>
              <a:rPr lang="en-US" sz="2000" b="1" baseline="-25000" dirty="0" err="1">
                <a:solidFill>
                  <a:srgbClr val="008000"/>
                </a:solidFill>
                <a:latin typeface="cmmi10"/>
              </a:rPr>
              <a:t>i</a:t>
            </a:r>
            <a:r>
              <a:rPr lang="en-US" sz="2000" b="1" baseline="-25000" dirty="0" err="1">
                <a:solidFill>
                  <a:srgbClr val="008000"/>
                </a:solidFill>
                <a:latin typeface="cmr10"/>
              </a:rPr>
              <a:t>,</a:t>
            </a:r>
            <a:r>
              <a:rPr lang="en-US" sz="2000" b="1" baseline="-25000" dirty="0" err="1">
                <a:solidFill>
                  <a:srgbClr val="008000"/>
                </a:solidFill>
                <a:latin typeface="cmmi10"/>
              </a:rPr>
              <a:t>k</a:t>
            </a:r>
            <a:r>
              <a:rPr lang="en-US" sz="2000" b="1" dirty="0" smtClean="0">
                <a:solidFill>
                  <a:srgbClr val="008000"/>
                </a:solidFill>
                <a:latin typeface="cmr10"/>
              </a:rPr>
              <a:t>(</a:t>
            </a:r>
            <a:r>
              <a:rPr lang="en-US" sz="2000" b="1" dirty="0">
                <a:solidFill>
                  <a:srgbClr val="008000"/>
                </a:solidFill>
                <a:latin typeface="cmr10"/>
              </a:rPr>
              <a:t>1</a:t>
            </a:r>
            <a:r>
              <a:rPr lang="en-US" sz="2000" b="1" dirty="0" smtClean="0">
                <a:solidFill>
                  <a:srgbClr val="008000"/>
                </a:solidFill>
                <a:latin typeface="cmr10"/>
              </a:rPr>
              <a:t>,1) </a:t>
            </a:r>
            <a:r>
              <a:rPr lang="en-US" sz="2000" b="1" dirty="0" smtClean="0">
                <a:solidFill>
                  <a:srgbClr val="008000"/>
                </a:solidFill>
                <a:latin typeface="Palatino Linotype"/>
              </a:rPr>
              <a:t>&gt;</a:t>
            </a:r>
            <a:r>
              <a:rPr lang="en-US" sz="2000" b="1" dirty="0" smtClean="0">
                <a:solidFill>
                  <a:srgbClr val="008000"/>
                </a:solidFill>
                <a:latin typeface="cmr10"/>
              </a:rPr>
              <a:t> </a:t>
            </a:r>
            <a:r>
              <a:rPr lang="es-ES_tradnl" sz="2000" b="1" dirty="0" smtClean="0">
                <a:solidFill>
                  <a:srgbClr val="008000"/>
                </a:solidFill>
                <a:latin typeface="cmmi10"/>
                <a:ea typeface="cmmi10"/>
                <a:cs typeface="cmmi10"/>
              </a:rPr>
              <a:t>Á</a:t>
            </a:r>
            <a:r>
              <a:rPr lang="en-US" sz="2000" b="1" baseline="-25000" dirty="0" err="1" smtClean="0">
                <a:solidFill>
                  <a:srgbClr val="008000"/>
                </a:solidFill>
                <a:latin typeface="cmmi10"/>
              </a:rPr>
              <a:t>i</a:t>
            </a:r>
            <a:r>
              <a:rPr lang="en-US" sz="2000" b="1" baseline="-25000" dirty="0" err="1">
                <a:solidFill>
                  <a:srgbClr val="008000"/>
                </a:solidFill>
                <a:latin typeface="cmr10"/>
              </a:rPr>
              <a:t>,</a:t>
            </a:r>
            <a:r>
              <a:rPr lang="en-US" sz="2000" b="1" baseline="-25000" dirty="0" err="1">
                <a:solidFill>
                  <a:srgbClr val="008000"/>
                </a:solidFill>
                <a:latin typeface="cmmi10"/>
              </a:rPr>
              <a:t>k</a:t>
            </a:r>
            <a:r>
              <a:rPr lang="en-US" sz="2000" b="1" dirty="0">
                <a:solidFill>
                  <a:srgbClr val="008000"/>
                </a:solidFill>
                <a:latin typeface="cmr10"/>
              </a:rPr>
              <a:t>(</a:t>
            </a:r>
            <a:r>
              <a:rPr lang="en-US" sz="2000" b="1" dirty="0" smtClean="0">
                <a:solidFill>
                  <a:srgbClr val="008000"/>
                </a:solidFill>
                <a:latin typeface="cmr10"/>
              </a:rPr>
              <a:t>0,1) + </a:t>
            </a:r>
            <a:r>
              <a:rPr lang="es-ES_tradnl" sz="2000" b="1" dirty="0" smtClean="0">
                <a:solidFill>
                  <a:srgbClr val="008000"/>
                </a:solidFill>
                <a:latin typeface="cmmi10"/>
                <a:ea typeface="cmmi10"/>
                <a:cs typeface="cmmi10"/>
              </a:rPr>
              <a:t>Á</a:t>
            </a:r>
            <a:r>
              <a:rPr lang="en-US" sz="2000" b="1" baseline="-25000" dirty="0" err="1" smtClean="0">
                <a:solidFill>
                  <a:srgbClr val="008000"/>
                </a:solidFill>
                <a:latin typeface="cmmi10"/>
              </a:rPr>
              <a:t>i</a:t>
            </a:r>
            <a:r>
              <a:rPr lang="en-US" sz="2000" b="1" baseline="-25000" dirty="0" err="1">
                <a:solidFill>
                  <a:srgbClr val="008000"/>
                </a:solidFill>
                <a:latin typeface="cmr10"/>
              </a:rPr>
              <a:t>,</a:t>
            </a:r>
            <a:r>
              <a:rPr lang="en-US" sz="2000" b="1" baseline="-25000" dirty="0" err="1">
                <a:solidFill>
                  <a:srgbClr val="008000"/>
                </a:solidFill>
                <a:latin typeface="cmmi10"/>
              </a:rPr>
              <a:t>k</a:t>
            </a:r>
            <a:r>
              <a:rPr lang="en-US" sz="2000" b="1" dirty="0" smtClean="0">
                <a:solidFill>
                  <a:srgbClr val="008000"/>
                </a:solidFill>
                <a:latin typeface="cmr10"/>
              </a:rPr>
              <a:t>(1,0) </a:t>
            </a:r>
          </a:p>
          <a:p>
            <a:pPr marL="457200" lvl="1" indent="0">
              <a:buNone/>
            </a:pPr>
            <a:endParaRPr lang="en-US" sz="2800" b="1" dirty="0" smtClean="0">
              <a:latin typeface="Century Gothic"/>
              <a:cs typeface="Century Gothic"/>
            </a:endParaRPr>
          </a:p>
          <a:p>
            <a:pPr marL="457200" lvl="1" indent="0">
              <a:buNone/>
            </a:pPr>
            <a:endParaRPr lang="en-US" sz="2000" dirty="0" smtClean="0">
              <a:solidFill>
                <a:srgbClr val="A812B2"/>
              </a:solidFill>
              <a:latin typeface="Century Gothic"/>
              <a:cs typeface="Century Gothic"/>
            </a:endParaRPr>
          </a:p>
          <a:p>
            <a:pPr lvl="1"/>
            <a:r>
              <a:rPr lang="en-US" sz="2000" b="1" dirty="0" err="1" smtClean="0">
                <a:solidFill>
                  <a:srgbClr val="A812B2"/>
                </a:solidFill>
                <a:latin typeface="Century Gothic"/>
                <a:cs typeface="Century Gothic"/>
              </a:rPr>
              <a:t>Supermodular</a:t>
            </a:r>
            <a:r>
              <a:rPr lang="en-US" sz="2000" b="1" dirty="0">
                <a:solidFill>
                  <a:srgbClr val="A812B2"/>
                </a:solidFill>
              </a:rPr>
              <a:t>:</a:t>
            </a:r>
            <a:r>
              <a:rPr lang="en-US" sz="2000" dirty="0">
                <a:solidFill>
                  <a:srgbClr val="A812B2"/>
                </a:solidFill>
              </a:rPr>
              <a:t> </a:t>
            </a:r>
            <a:r>
              <a:rPr lang="es-ES_tradnl" sz="2000" b="1" dirty="0">
                <a:solidFill>
                  <a:srgbClr val="A812B2"/>
                </a:solidFill>
                <a:latin typeface="cmmi10"/>
                <a:ea typeface="cmmi10"/>
                <a:cs typeface="cmmi10"/>
              </a:rPr>
              <a:t>Á</a:t>
            </a:r>
            <a:r>
              <a:rPr lang="en-US" sz="2000" b="1" baseline="-25000" dirty="0" err="1">
                <a:solidFill>
                  <a:srgbClr val="A812B2"/>
                </a:solidFill>
                <a:latin typeface="cmmi10"/>
              </a:rPr>
              <a:t>i</a:t>
            </a:r>
            <a:r>
              <a:rPr lang="en-US" sz="2000" b="1" baseline="-25000" dirty="0" err="1">
                <a:solidFill>
                  <a:srgbClr val="A812B2"/>
                </a:solidFill>
                <a:latin typeface="cmr10"/>
              </a:rPr>
              <a:t>,</a:t>
            </a:r>
            <a:r>
              <a:rPr lang="en-US" sz="2000" b="1" baseline="-25000" dirty="0" err="1">
                <a:solidFill>
                  <a:srgbClr val="A812B2"/>
                </a:solidFill>
                <a:latin typeface="cmmi10"/>
              </a:rPr>
              <a:t>k</a:t>
            </a:r>
            <a:r>
              <a:rPr lang="en-US" sz="2000" b="1" dirty="0">
                <a:solidFill>
                  <a:srgbClr val="A812B2"/>
                </a:solidFill>
                <a:latin typeface="cmr10"/>
              </a:rPr>
              <a:t>(0,0)+ </a:t>
            </a:r>
            <a:r>
              <a:rPr lang="es-ES_tradnl" sz="2000" b="1" dirty="0">
                <a:solidFill>
                  <a:srgbClr val="A812B2"/>
                </a:solidFill>
                <a:latin typeface="cmmi10"/>
                <a:ea typeface="cmmi10"/>
                <a:cs typeface="cmmi10"/>
              </a:rPr>
              <a:t>Á</a:t>
            </a:r>
            <a:r>
              <a:rPr lang="en-US" sz="2000" b="1" baseline="-25000" dirty="0" err="1">
                <a:solidFill>
                  <a:srgbClr val="A812B2"/>
                </a:solidFill>
                <a:latin typeface="cmmi10"/>
              </a:rPr>
              <a:t>i</a:t>
            </a:r>
            <a:r>
              <a:rPr lang="en-US" sz="2000" b="1" baseline="-25000" dirty="0" err="1">
                <a:solidFill>
                  <a:srgbClr val="A812B2"/>
                </a:solidFill>
                <a:latin typeface="cmr10"/>
              </a:rPr>
              <a:t>,</a:t>
            </a:r>
            <a:r>
              <a:rPr lang="en-US" sz="2000" b="1" baseline="-25000" dirty="0" err="1">
                <a:solidFill>
                  <a:srgbClr val="A812B2"/>
                </a:solidFill>
                <a:latin typeface="cmmi10"/>
              </a:rPr>
              <a:t>k</a:t>
            </a:r>
            <a:r>
              <a:rPr lang="en-US" sz="2000" b="1" dirty="0">
                <a:solidFill>
                  <a:srgbClr val="A812B2"/>
                </a:solidFill>
                <a:latin typeface="cmr10"/>
              </a:rPr>
              <a:t>(1,1) </a:t>
            </a:r>
            <a:r>
              <a:rPr lang="en-US" sz="2000" b="1" dirty="0" smtClean="0">
                <a:solidFill>
                  <a:srgbClr val="A812B2"/>
                </a:solidFill>
                <a:latin typeface="Palatino Linotype"/>
              </a:rPr>
              <a:t>&lt;</a:t>
            </a:r>
            <a:r>
              <a:rPr lang="en-US" sz="2000" b="1" dirty="0" smtClean="0">
                <a:solidFill>
                  <a:srgbClr val="A812B2"/>
                </a:solidFill>
                <a:latin typeface="cmr10"/>
              </a:rPr>
              <a:t> </a:t>
            </a:r>
            <a:r>
              <a:rPr lang="es-ES_tradnl" sz="2000" b="1" dirty="0">
                <a:solidFill>
                  <a:srgbClr val="A812B2"/>
                </a:solidFill>
                <a:latin typeface="cmmi10"/>
                <a:ea typeface="cmmi10"/>
                <a:cs typeface="cmmi10"/>
              </a:rPr>
              <a:t>Á</a:t>
            </a:r>
            <a:r>
              <a:rPr lang="en-US" sz="2000" b="1" baseline="-25000" dirty="0" err="1">
                <a:solidFill>
                  <a:srgbClr val="A812B2"/>
                </a:solidFill>
                <a:latin typeface="cmmi10"/>
              </a:rPr>
              <a:t>i</a:t>
            </a:r>
            <a:r>
              <a:rPr lang="en-US" sz="2000" b="1" baseline="-25000" dirty="0" err="1">
                <a:solidFill>
                  <a:srgbClr val="A812B2"/>
                </a:solidFill>
                <a:latin typeface="cmr10"/>
              </a:rPr>
              <a:t>,</a:t>
            </a:r>
            <a:r>
              <a:rPr lang="en-US" sz="2000" b="1" baseline="-25000" dirty="0" err="1">
                <a:solidFill>
                  <a:srgbClr val="A812B2"/>
                </a:solidFill>
                <a:latin typeface="cmmi10"/>
              </a:rPr>
              <a:t>k</a:t>
            </a:r>
            <a:r>
              <a:rPr lang="en-US" sz="2000" b="1" dirty="0">
                <a:solidFill>
                  <a:srgbClr val="A812B2"/>
                </a:solidFill>
                <a:latin typeface="cmr10"/>
              </a:rPr>
              <a:t>(0,1) + </a:t>
            </a:r>
            <a:r>
              <a:rPr lang="es-ES_tradnl" sz="2000" b="1" dirty="0">
                <a:solidFill>
                  <a:srgbClr val="A812B2"/>
                </a:solidFill>
                <a:latin typeface="cmmi10"/>
                <a:ea typeface="cmmi10"/>
                <a:cs typeface="cmmi10"/>
              </a:rPr>
              <a:t>Á</a:t>
            </a:r>
            <a:r>
              <a:rPr lang="en-US" sz="2000" b="1" baseline="-25000" dirty="0" err="1">
                <a:solidFill>
                  <a:srgbClr val="A812B2"/>
                </a:solidFill>
                <a:latin typeface="cmmi10"/>
              </a:rPr>
              <a:t>i</a:t>
            </a:r>
            <a:r>
              <a:rPr lang="en-US" sz="2000" b="1" baseline="-25000" dirty="0" err="1">
                <a:solidFill>
                  <a:srgbClr val="A812B2"/>
                </a:solidFill>
                <a:latin typeface="cmr10"/>
              </a:rPr>
              <a:t>,</a:t>
            </a:r>
            <a:r>
              <a:rPr lang="en-US" sz="2000" b="1" baseline="-25000" dirty="0" err="1">
                <a:solidFill>
                  <a:srgbClr val="A812B2"/>
                </a:solidFill>
                <a:latin typeface="cmmi10"/>
              </a:rPr>
              <a:t>k</a:t>
            </a:r>
            <a:r>
              <a:rPr lang="en-US" sz="2000" b="1" dirty="0">
                <a:solidFill>
                  <a:srgbClr val="A812B2"/>
                </a:solidFill>
                <a:latin typeface="cmr10"/>
              </a:rPr>
              <a:t>(1,0</a:t>
            </a:r>
            <a:r>
              <a:rPr lang="en-US" sz="2000" b="1" dirty="0" smtClean="0">
                <a:solidFill>
                  <a:srgbClr val="A812B2"/>
                </a:solidFill>
                <a:latin typeface="cmr10"/>
              </a:rPr>
              <a:t>)</a:t>
            </a:r>
          </a:p>
          <a:p>
            <a:pPr lvl="1"/>
            <a:endParaRPr lang="en-US" b="1" dirty="0">
              <a:latin typeface="cmr10"/>
              <a:cs typeface="Century Gothic"/>
            </a:endParaRPr>
          </a:p>
        </p:txBody>
      </p:sp>
      <p:grpSp>
        <p:nvGrpSpPr>
          <p:cNvPr id="7" name="Group 6"/>
          <p:cNvGrpSpPr/>
          <p:nvPr/>
        </p:nvGrpSpPr>
        <p:grpSpPr>
          <a:xfrm>
            <a:off x="3145787" y="3615947"/>
            <a:ext cx="3233162" cy="2317532"/>
            <a:chOff x="3320038" y="3016468"/>
            <a:chExt cx="3233162" cy="2317532"/>
          </a:xfrm>
        </p:grpSpPr>
        <p:sp>
          <p:nvSpPr>
            <p:cNvPr id="27" name="Oval 26"/>
            <p:cNvSpPr/>
            <p:nvPr/>
          </p:nvSpPr>
          <p:spPr>
            <a:xfrm>
              <a:off x="4738113" y="3604538"/>
              <a:ext cx="394550" cy="345212"/>
            </a:xfrm>
            <a:prstGeom prst="ellipse">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698541" y="3616525"/>
              <a:ext cx="394550" cy="345212"/>
            </a:xfrm>
            <a:prstGeom prst="ellipse">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343563" y="4337086"/>
              <a:ext cx="394550" cy="345212"/>
            </a:xfrm>
            <a:prstGeom prst="ellipse">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957313" y="3564126"/>
              <a:ext cx="394550" cy="345212"/>
            </a:xfrm>
            <a:prstGeom prst="ellipse">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042913" y="4904219"/>
              <a:ext cx="394550" cy="345212"/>
            </a:xfrm>
            <a:prstGeom prst="ellipse">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756322" y="4853664"/>
              <a:ext cx="394550" cy="345212"/>
            </a:xfrm>
            <a:prstGeom prst="ellipse">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27" idx="6"/>
              <a:endCxn id="30" idx="2"/>
            </p:cNvCxnSpPr>
            <p:nvPr/>
          </p:nvCxnSpPr>
          <p:spPr>
            <a:xfrm flipV="1">
              <a:off x="5132663" y="3736732"/>
              <a:ext cx="824650" cy="4041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31" idx="7"/>
              <a:endCxn id="30" idx="3"/>
            </p:cNvCxnSpPr>
            <p:nvPr/>
          </p:nvCxnSpPr>
          <p:spPr>
            <a:xfrm flipV="1">
              <a:off x="5379682" y="3858783"/>
              <a:ext cx="635412" cy="109599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2" idx="0"/>
              <a:endCxn id="28" idx="4"/>
            </p:cNvCxnSpPr>
            <p:nvPr/>
          </p:nvCxnSpPr>
          <p:spPr>
            <a:xfrm flipH="1" flipV="1">
              <a:off x="3895816" y="3961737"/>
              <a:ext cx="57781" cy="891927"/>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8" idx="6"/>
              <a:endCxn id="27" idx="2"/>
            </p:cNvCxnSpPr>
            <p:nvPr/>
          </p:nvCxnSpPr>
          <p:spPr>
            <a:xfrm flipV="1">
              <a:off x="4093091" y="3777144"/>
              <a:ext cx="645022" cy="11987"/>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1"/>
              <a:endCxn id="29" idx="5"/>
            </p:cNvCxnSpPr>
            <p:nvPr/>
          </p:nvCxnSpPr>
          <p:spPr>
            <a:xfrm flipH="1" flipV="1">
              <a:off x="4680332" y="4631743"/>
              <a:ext cx="420362" cy="32303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2" idx="6"/>
              <a:endCxn id="31" idx="2"/>
            </p:cNvCxnSpPr>
            <p:nvPr/>
          </p:nvCxnSpPr>
          <p:spPr>
            <a:xfrm>
              <a:off x="4150872" y="5026270"/>
              <a:ext cx="892041" cy="50555"/>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9" idx="7"/>
              <a:endCxn id="27" idx="4"/>
            </p:cNvCxnSpPr>
            <p:nvPr/>
          </p:nvCxnSpPr>
          <p:spPr>
            <a:xfrm flipV="1">
              <a:off x="4680332" y="3949750"/>
              <a:ext cx="255056" cy="43789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456240" y="3295710"/>
              <a:ext cx="402674" cy="400110"/>
            </a:xfrm>
            <a:prstGeom prst="rect">
              <a:avLst/>
            </a:prstGeom>
            <a:noFill/>
          </p:spPr>
          <p:txBody>
            <a:bodyPr wrap="none" rtlCol="0">
              <a:spAutoFit/>
            </a:bodyPr>
            <a:lstStyle/>
            <a:p>
              <a:r>
                <a:rPr lang="en-US" sz="2000" b="1" dirty="0" smtClean="0">
                  <a:latin typeface="cmmi10"/>
                </a:rPr>
                <a:t>y</a:t>
              </a:r>
              <a:r>
                <a:rPr lang="en-US" sz="2000" b="1" baseline="-25000" dirty="0" smtClean="0">
                  <a:latin typeface="cmmi10"/>
                </a:rPr>
                <a:t>1</a:t>
              </a:r>
              <a:endParaRPr lang="en-US" sz="2000" b="1" baseline="-25000" dirty="0">
                <a:latin typeface="cmmi10"/>
              </a:endParaRPr>
            </a:p>
          </p:txBody>
        </p:sp>
        <p:sp>
          <p:nvSpPr>
            <p:cNvPr id="44" name="TextBox 43"/>
            <p:cNvSpPr txBox="1"/>
            <p:nvPr/>
          </p:nvSpPr>
          <p:spPr>
            <a:xfrm>
              <a:off x="6150526" y="3048000"/>
              <a:ext cx="402674" cy="400110"/>
            </a:xfrm>
            <a:prstGeom prst="rect">
              <a:avLst/>
            </a:prstGeom>
            <a:noFill/>
          </p:spPr>
          <p:txBody>
            <a:bodyPr wrap="none" rtlCol="0">
              <a:spAutoFit/>
            </a:bodyPr>
            <a:lstStyle/>
            <a:p>
              <a:r>
                <a:rPr lang="en-US" sz="2000" b="1" dirty="0" smtClean="0">
                  <a:latin typeface="cmmi10"/>
                </a:rPr>
                <a:t>y</a:t>
              </a:r>
              <a:r>
                <a:rPr lang="en-US" sz="2000" b="1" baseline="-25000" dirty="0">
                  <a:latin typeface="cmmi10"/>
                </a:rPr>
                <a:t>3</a:t>
              </a:r>
            </a:p>
          </p:txBody>
        </p:sp>
        <p:sp>
          <p:nvSpPr>
            <p:cNvPr id="45" name="TextBox 44"/>
            <p:cNvSpPr txBox="1"/>
            <p:nvPr/>
          </p:nvSpPr>
          <p:spPr>
            <a:xfrm>
              <a:off x="5612420" y="4933890"/>
              <a:ext cx="402674" cy="400110"/>
            </a:xfrm>
            <a:prstGeom prst="rect">
              <a:avLst/>
            </a:prstGeom>
            <a:noFill/>
            <a:ln>
              <a:noFill/>
            </a:ln>
          </p:spPr>
          <p:txBody>
            <a:bodyPr wrap="none" rtlCol="0">
              <a:spAutoFit/>
            </a:bodyPr>
            <a:lstStyle/>
            <a:p>
              <a:r>
                <a:rPr lang="en-US" sz="2000" b="1" dirty="0" smtClean="0">
                  <a:latin typeface="cmmi10"/>
                </a:rPr>
                <a:t>y</a:t>
              </a:r>
              <a:r>
                <a:rPr lang="en-US" sz="2000" b="1" baseline="-25000" dirty="0">
                  <a:latin typeface="cmmi10"/>
                </a:rPr>
                <a:t>6</a:t>
              </a:r>
            </a:p>
          </p:txBody>
        </p:sp>
        <p:sp>
          <p:nvSpPr>
            <p:cNvPr id="48" name="TextBox 47"/>
            <p:cNvSpPr txBox="1"/>
            <p:nvPr/>
          </p:nvSpPr>
          <p:spPr>
            <a:xfrm>
              <a:off x="3320038" y="4826215"/>
              <a:ext cx="402674" cy="400110"/>
            </a:xfrm>
            <a:prstGeom prst="rect">
              <a:avLst/>
            </a:prstGeom>
            <a:noFill/>
            <a:ln>
              <a:noFill/>
            </a:ln>
          </p:spPr>
          <p:txBody>
            <a:bodyPr wrap="none" rtlCol="0">
              <a:spAutoFit/>
            </a:bodyPr>
            <a:lstStyle/>
            <a:p>
              <a:r>
                <a:rPr lang="en-US" sz="2000" b="1" dirty="0" smtClean="0">
                  <a:latin typeface="cmmi10"/>
                </a:rPr>
                <a:t>y</a:t>
              </a:r>
              <a:r>
                <a:rPr lang="en-US" sz="2000" b="1" baseline="-25000" dirty="0">
                  <a:latin typeface="cmmi10"/>
                </a:rPr>
                <a:t>5</a:t>
              </a:r>
            </a:p>
          </p:txBody>
        </p:sp>
        <p:sp>
          <p:nvSpPr>
            <p:cNvPr id="49" name="TextBox 48"/>
            <p:cNvSpPr txBox="1"/>
            <p:nvPr/>
          </p:nvSpPr>
          <p:spPr>
            <a:xfrm>
              <a:off x="4708947" y="3016468"/>
              <a:ext cx="402674" cy="400110"/>
            </a:xfrm>
            <a:prstGeom prst="rect">
              <a:avLst/>
            </a:prstGeom>
            <a:noFill/>
          </p:spPr>
          <p:txBody>
            <a:bodyPr wrap="none" rtlCol="0">
              <a:spAutoFit/>
            </a:bodyPr>
            <a:lstStyle/>
            <a:p>
              <a:r>
                <a:rPr lang="en-US" sz="2000" b="1" dirty="0" smtClean="0">
                  <a:latin typeface="cmmi10"/>
                </a:rPr>
                <a:t>y</a:t>
              </a:r>
              <a:r>
                <a:rPr lang="en-US" sz="2000" b="1" baseline="-25000" dirty="0">
                  <a:latin typeface="cmmi10"/>
                </a:rPr>
                <a:t>2</a:t>
              </a:r>
            </a:p>
          </p:txBody>
        </p:sp>
        <p:sp>
          <p:nvSpPr>
            <p:cNvPr id="50" name="TextBox 49"/>
            <p:cNvSpPr txBox="1"/>
            <p:nvPr/>
          </p:nvSpPr>
          <p:spPr>
            <a:xfrm>
              <a:off x="4841576" y="4187586"/>
              <a:ext cx="415498" cy="400110"/>
            </a:xfrm>
            <a:prstGeom prst="rect">
              <a:avLst/>
            </a:prstGeom>
            <a:noFill/>
            <a:ln>
              <a:noFill/>
            </a:ln>
          </p:spPr>
          <p:txBody>
            <a:bodyPr wrap="none" rtlCol="0">
              <a:spAutoFit/>
            </a:bodyPr>
            <a:lstStyle/>
            <a:p>
              <a:r>
                <a:rPr lang="en-US" sz="2000" b="1" dirty="0" smtClean="0">
                  <a:latin typeface="cmmi10"/>
                </a:rPr>
                <a:t>y</a:t>
              </a:r>
              <a:r>
                <a:rPr lang="en-US" sz="2000" b="1" baseline="-25000" dirty="0">
                  <a:latin typeface="cmmi10"/>
                </a:rPr>
                <a:t>4</a:t>
              </a:r>
            </a:p>
          </p:txBody>
        </p:sp>
      </p:grpSp>
      <p:sp>
        <p:nvSpPr>
          <p:cNvPr id="4" name="Rectangular Callout 3"/>
          <p:cNvSpPr/>
          <p:nvPr/>
        </p:nvSpPr>
        <p:spPr>
          <a:xfrm>
            <a:off x="2177446" y="3032573"/>
            <a:ext cx="2049625" cy="533400"/>
          </a:xfrm>
          <a:prstGeom prst="wedgeRectCallout">
            <a:avLst>
              <a:gd name="adj1" fmla="val 30001"/>
              <a:gd name="adj2" fmla="val -158438"/>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Singleton/Vertex components</a:t>
            </a:r>
            <a:endParaRPr lang="en-US" dirty="0">
              <a:solidFill>
                <a:srgbClr val="000000"/>
              </a:solidFill>
            </a:endParaRPr>
          </a:p>
        </p:txBody>
      </p:sp>
      <p:sp>
        <p:nvSpPr>
          <p:cNvPr id="26" name="Rectangular Callout 25"/>
          <p:cNvSpPr/>
          <p:nvPr/>
        </p:nvSpPr>
        <p:spPr>
          <a:xfrm>
            <a:off x="6781800" y="3032572"/>
            <a:ext cx="1676400" cy="533400"/>
          </a:xfrm>
          <a:prstGeom prst="wedgeRectCallout">
            <a:avLst>
              <a:gd name="adj1" fmla="val -52142"/>
              <a:gd name="adj2" fmla="val -167368"/>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Pairwise/Edge components</a:t>
            </a:r>
            <a:endParaRPr lang="en-US" dirty="0">
              <a:solidFill>
                <a:srgbClr val="000000"/>
              </a:solidFill>
            </a:endParaRPr>
          </a:p>
        </p:txBody>
      </p:sp>
      <p:grpSp>
        <p:nvGrpSpPr>
          <p:cNvPr id="15" name="Group 14"/>
          <p:cNvGrpSpPr/>
          <p:nvPr/>
        </p:nvGrpSpPr>
        <p:grpSpPr>
          <a:xfrm>
            <a:off x="1141387" y="5238249"/>
            <a:ext cx="7316813" cy="698135"/>
            <a:chOff x="508283" y="4254074"/>
            <a:chExt cx="7965444" cy="742791"/>
          </a:xfrm>
        </p:grpSpPr>
        <p:grpSp>
          <p:nvGrpSpPr>
            <p:cNvPr id="11" name="Group 10"/>
            <p:cNvGrpSpPr/>
            <p:nvPr/>
          </p:nvGrpSpPr>
          <p:grpSpPr>
            <a:xfrm>
              <a:off x="508283" y="4254074"/>
              <a:ext cx="1306785" cy="703655"/>
              <a:chOff x="558087" y="4328786"/>
              <a:chExt cx="1789648" cy="723319"/>
            </a:xfrm>
          </p:grpSpPr>
          <p:sp>
            <p:nvSpPr>
              <p:cNvPr id="40" name="Oval 39"/>
              <p:cNvSpPr/>
              <p:nvPr/>
            </p:nvSpPr>
            <p:spPr>
              <a:xfrm rot="5400000">
                <a:off x="1977854" y="4682224"/>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5400000">
                <a:off x="533418" y="4662560"/>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V="1">
                <a:off x="903299" y="4835166"/>
                <a:ext cx="1099224" cy="1"/>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78854" y="4328786"/>
                <a:ext cx="300082" cy="369332"/>
              </a:xfrm>
              <a:prstGeom prst="rect">
                <a:avLst/>
              </a:prstGeom>
              <a:noFill/>
            </p:spPr>
            <p:txBody>
              <a:bodyPr wrap="none" rtlCol="0">
                <a:spAutoFit/>
              </a:bodyPr>
              <a:lstStyle/>
              <a:p>
                <a:r>
                  <a:rPr lang="en-US" dirty="0" smtClean="0"/>
                  <a:t>1</a:t>
                </a:r>
                <a:endParaRPr lang="en-US" dirty="0"/>
              </a:p>
            </p:txBody>
          </p:sp>
          <p:sp>
            <p:nvSpPr>
              <p:cNvPr id="47" name="TextBox 46"/>
              <p:cNvSpPr txBox="1"/>
              <p:nvPr/>
            </p:nvSpPr>
            <p:spPr>
              <a:xfrm>
                <a:off x="1739733" y="4340024"/>
                <a:ext cx="300082" cy="369332"/>
              </a:xfrm>
              <a:prstGeom prst="rect">
                <a:avLst/>
              </a:prstGeom>
              <a:noFill/>
            </p:spPr>
            <p:txBody>
              <a:bodyPr wrap="none" rtlCol="0">
                <a:spAutoFit/>
              </a:bodyPr>
              <a:lstStyle/>
              <a:p>
                <a:r>
                  <a:rPr lang="en-US" dirty="0" smtClean="0"/>
                  <a:t>1</a:t>
                </a:r>
                <a:endParaRPr lang="en-US" dirty="0"/>
              </a:p>
            </p:txBody>
          </p:sp>
        </p:grpSp>
        <p:grpSp>
          <p:nvGrpSpPr>
            <p:cNvPr id="64" name="Group 63"/>
            <p:cNvGrpSpPr/>
            <p:nvPr/>
          </p:nvGrpSpPr>
          <p:grpSpPr>
            <a:xfrm>
              <a:off x="2565748" y="4254074"/>
              <a:ext cx="1306786" cy="703657"/>
              <a:chOff x="558087" y="4328786"/>
              <a:chExt cx="1789649" cy="723321"/>
            </a:xfrm>
          </p:grpSpPr>
          <p:sp>
            <p:nvSpPr>
              <p:cNvPr id="65" name="Oval 64"/>
              <p:cNvSpPr/>
              <p:nvPr/>
            </p:nvSpPr>
            <p:spPr>
              <a:xfrm rot="5400000">
                <a:off x="1977855" y="4682225"/>
                <a:ext cx="394550" cy="345213"/>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rot="5400000">
                <a:off x="533418" y="4662560"/>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903299" y="4822366"/>
                <a:ext cx="1099225" cy="1"/>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778854" y="4328786"/>
                <a:ext cx="410964" cy="379653"/>
              </a:xfrm>
              <a:prstGeom prst="rect">
                <a:avLst/>
              </a:prstGeom>
              <a:noFill/>
            </p:spPr>
            <p:txBody>
              <a:bodyPr wrap="none" rtlCol="0">
                <a:spAutoFit/>
              </a:bodyPr>
              <a:lstStyle/>
              <a:p>
                <a:r>
                  <a:rPr lang="en-US" dirty="0"/>
                  <a:t>0</a:t>
                </a:r>
              </a:p>
            </p:txBody>
          </p:sp>
          <p:sp>
            <p:nvSpPr>
              <p:cNvPr id="69" name="TextBox 68"/>
              <p:cNvSpPr txBox="1"/>
              <p:nvPr/>
            </p:nvSpPr>
            <p:spPr>
              <a:xfrm>
                <a:off x="1739733" y="4340024"/>
                <a:ext cx="410964" cy="379653"/>
              </a:xfrm>
              <a:prstGeom prst="rect">
                <a:avLst/>
              </a:prstGeom>
              <a:noFill/>
            </p:spPr>
            <p:txBody>
              <a:bodyPr wrap="none" rtlCol="0">
                <a:spAutoFit/>
              </a:bodyPr>
              <a:lstStyle/>
              <a:p>
                <a:r>
                  <a:rPr lang="en-US" dirty="0"/>
                  <a:t>0</a:t>
                </a:r>
              </a:p>
            </p:txBody>
          </p:sp>
        </p:grpSp>
        <p:grpSp>
          <p:nvGrpSpPr>
            <p:cNvPr id="70" name="Group 69"/>
            <p:cNvGrpSpPr/>
            <p:nvPr/>
          </p:nvGrpSpPr>
          <p:grpSpPr>
            <a:xfrm>
              <a:off x="5109477" y="4254074"/>
              <a:ext cx="1306785" cy="703655"/>
              <a:chOff x="558087" y="4328786"/>
              <a:chExt cx="1789648" cy="723319"/>
            </a:xfrm>
          </p:grpSpPr>
          <p:sp>
            <p:nvSpPr>
              <p:cNvPr id="71" name="Oval 70"/>
              <p:cNvSpPr/>
              <p:nvPr/>
            </p:nvSpPr>
            <p:spPr>
              <a:xfrm rot="5400000">
                <a:off x="1977854" y="4682224"/>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rot="5400000">
                <a:off x="533418" y="4662560"/>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V="1">
                <a:off x="903299" y="4835166"/>
                <a:ext cx="1099224" cy="1"/>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778854" y="4328786"/>
                <a:ext cx="300082" cy="369332"/>
              </a:xfrm>
              <a:prstGeom prst="rect">
                <a:avLst/>
              </a:prstGeom>
              <a:noFill/>
            </p:spPr>
            <p:txBody>
              <a:bodyPr wrap="none" rtlCol="0">
                <a:spAutoFit/>
              </a:bodyPr>
              <a:lstStyle/>
              <a:p>
                <a:r>
                  <a:rPr lang="en-US" dirty="0" smtClean="0"/>
                  <a:t>1</a:t>
                </a:r>
                <a:endParaRPr lang="en-US" dirty="0"/>
              </a:p>
            </p:txBody>
          </p:sp>
          <p:sp>
            <p:nvSpPr>
              <p:cNvPr id="75" name="TextBox 74"/>
              <p:cNvSpPr txBox="1"/>
              <p:nvPr/>
            </p:nvSpPr>
            <p:spPr>
              <a:xfrm>
                <a:off x="1739733" y="4340024"/>
                <a:ext cx="410964" cy="379653"/>
              </a:xfrm>
              <a:prstGeom prst="rect">
                <a:avLst/>
              </a:prstGeom>
              <a:noFill/>
            </p:spPr>
            <p:txBody>
              <a:bodyPr wrap="none" rtlCol="0">
                <a:spAutoFit/>
              </a:bodyPr>
              <a:lstStyle/>
              <a:p>
                <a:r>
                  <a:rPr lang="en-US" dirty="0"/>
                  <a:t>0</a:t>
                </a:r>
              </a:p>
            </p:txBody>
          </p:sp>
        </p:grpSp>
        <p:grpSp>
          <p:nvGrpSpPr>
            <p:cNvPr id="76" name="Group 75"/>
            <p:cNvGrpSpPr/>
            <p:nvPr/>
          </p:nvGrpSpPr>
          <p:grpSpPr>
            <a:xfrm>
              <a:off x="7166942" y="4254074"/>
              <a:ext cx="1306785" cy="703655"/>
              <a:chOff x="558087" y="4328786"/>
              <a:chExt cx="1789648" cy="723319"/>
            </a:xfrm>
          </p:grpSpPr>
          <p:sp>
            <p:nvSpPr>
              <p:cNvPr id="77" name="Oval 76"/>
              <p:cNvSpPr/>
              <p:nvPr/>
            </p:nvSpPr>
            <p:spPr>
              <a:xfrm rot="5400000">
                <a:off x="1977854" y="4682224"/>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5400000">
                <a:off x="533418" y="4662560"/>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p:cNvCxnSpPr/>
              <p:nvPr/>
            </p:nvCxnSpPr>
            <p:spPr>
              <a:xfrm flipV="1">
                <a:off x="903299" y="4822366"/>
                <a:ext cx="1099225" cy="1"/>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78854" y="4328786"/>
                <a:ext cx="410964" cy="379653"/>
              </a:xfrm>
              <a:prstGeom prst="rect">
                <a:avLst/>
              </a:prstGeom>
              <a:noFill/>
            </p:spPr>
            <p:txBody>
              <a:bodyPr wrap="none" rtlCol="0">
                <a:spAutoFit/>
              </a:bodyPr>
              <a:lstStyle/>
              <a:p>
                <a:r>
                  <a:rPr lang="en-US" dirty="0"/>
                  <a:t>0</a:t>
                </a:r>
              </a:p>
            </p:txBody>
          </p:sp>
          <p:sp>
            <p:nvSpPr>
              <p:cNvPr id="81" name="TextBox 80"/>
              <p:cNvSpPr txBox="1"/>
              <p:nvPr/>
            </p:nvSpPr>
            <p:spPr>
              <a:xfrm>
                <a:off x="1739733" y="4340024"/>
                <a:ext cx="410964" cy="379653"/>
              </a:xfrm>
              <a:prstGeom prst="rect">
                <a:avLst/>
              </a:prstGeom>
              <a:noFill/>
            </p:spPr>
            <p:txBody>
              <a:bodyPr wrap="none" rtlCol="0">
                <a:spAutoFit/>
              </a:bodyPr>
              <a:lstStyle/>
              <a:p>
                <a:r>
                  <a:rPr lang="en-US" dirty="0" smtClean="0"/>
                  <a:t>1</a:t>
                </a:r>
                <a:endParaRPr lang="en-US" dirty="0"/>
              </a:p>
            </p:txBody>
          </p:sp>
        </p:grpSp>
        <p:sp>
          <p:nvSpPr>
            <p:cNvPr id="13" name="Plus 12"/>
            <p:cNvSpPr/>
            <p:nvPr/>
          </p:nvSpPr>
          <p:spPr>
            <a:xfrm>
              <a:off x="1927127" y="4549570"/>
              <a:ext cx="432909" cy="369332"/>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Plus 81"/>
            <p:cNvSpPr/>
            <p:nvPr/>
          </p:nvSpPr>
          <p:spPr>
            <a:xfrm>
              <a:off x="6538774" y="4562023"/>
              <a:ext cx="432909" cy="369332"/>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270828" y="4407430"/>
              <a:ext cx="544971" cy="589435"/>
            </a:xfrm>
            <a:prstGeom prst="rect">
              <a:avLst/>
            </a:prstGeom>
            <a:noFill/>
          </p:spPr>
          <p:txBody>
            <a:bodyPr wrap="square" rtlCol="0">
              <a:spAutoFit/>
            </a:bodyPr>
            <a:lstStyle/>
            <a:p>
              <a:r>
                <a:rPr lang="en-US" sz="3000" b="1" dirty="0" smtClean="0">
                  <a:latin typeface="cmmi10"/>
                </a:rPr>
                <a:t>&lt;</a:t>
              </a:r>
              <a:endParaRPr lang="en-US" sz="3000" b="1" dirty="0">
                <a:latin typeface="cmmi10"/>
              </a:endParaRPr>
            </a:p>
          </p:txBody>
        </p:sp>
      </p:grpSp>
      <p:grpSp>
        <p:nvGrpSpPr>
          <p:cNvPr id="83" name="Group 82"/>
          <p:cNvGrpSpPr/>
          <p:nvPr/>
        </p:nvGrpSpPr>
        <p:grpSpPr>
          <a:xfrm>
            <a:off x="1183605" y="3962400"/>
            <a:ext cx="7316813" cy="664828"/>
            <a:chOff x="508283" y="4254074"/>
            <a:chExt cx="7965444" cy="707354"/>
          </a:xfrm>
        </p:grpSpPr>
        <p:grpSp>
          <p:nvGrpSpPr>
            <p:cNvPr id="84" name="Group 83"/>
            <p:cNvGrpSpPr/>
            <p:nvPr/>
          </p:nvGrpSpPr>
          <p:grpSpPr>
            <a:xfrm>
              <a:off x="508283" y="4254074"/>
              <a:ext cx="1306785" cy="703655"/>
              <a:chOff x="558087" y="4328786"/>
              <a:chExt cx="1789648" cy="723319"/>
            </a:xfrm>
          </p:grpSpPr>
          <p:sp>
            <p:nvSpPr>
              <p:cNvPr id="106" name="Oval 105"/>
              <p:cNvSpPr/>
              <p:nvPr/>
            </p:nvSpPr>
            <p:spPr>
              <a:xfrm rot="5400000">
                <a:off x="1977854" y="4682224"/>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rot="5400000">
                <a:off x="533418" y="4662560"/>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flipV="1">
                <a:off x="903299" y="4835166"/>
                <a:ext cx="1099224" cy="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778854" y="4328786"/>
                <a:ext cx="300082" cy="369332"/>
              </a:xfrm>
              <a:prstGeom prst="rect">
                <a:avLst/>
              </a:prstGeom>
              <a:noFill/>
            </p:spPr>
            <p:txBody>
              <a:bodyPr wrap="none" rtlCol="0">
                <a:spAutoFit/>
              </a:bodyPr>
              <a:lstStyle/>
              <a:p>
                <a:r>
                  <a:rPr lang="en-US" dirty="0" smtClean="0"/>
                  <a:t>1</a:t>
                </a:r>
                <a:endParaRPr lang="en-US" dirty="0"/>
              </a:p>
            </p:txBody>
          </p:sp>
          <p:sp>
            <p:nvSpPr>
              <p:cNvPr id="110" name="TextBox 109"/>
              <p:cNvSpPr txBox="1"/>
              <p:nvPr/>
            </p:nvSpPr>
            <p:spPr>
              <a:xfrm>
                <a:off x="1739733" y="4340024"/>
                <a:ext cx="300082" cy="369332"/>
              </a:xfrm>
              <a:prstGeom prst="rect">
                <a:avLst/>
              </a:prstGeom>
              <a:noFill/>
            </p:spPr>
            <p:txBody>
              <a:bodyPr wrap="none" rtlCol="0">
                <a:spAutoFit/>
              </a:bodyPr>
              <a:lstStyle/>
              <a:p>
                <a:r>
                  <a:rPr lang="en-US" dirty="0" smtClean="0"/>
                  <a:t>1</a:t>
                </a:r>
                <a:endParaRPr lang="en-US" dirty="0"/>
              </a:p>
            </p:txBody>
          </p:sp>
        </p:grpSp>
        <p:grpSp>
          <p:nvGrpSpPr>
            <p:cNvPr id="85" name="Group 84"/>
            <p:cNvGrpSpPr/>
            <p:nvPr/>
          </p:nvGrpSpPr>
          <p:grpSpPr>
            <a:xfrm>
              <a:off x="2565748" y="4254074"/>
              <a:ext cx="1306785" cy="703655"/>
              <a:chOff x="558087" y="4328786"/>
              <a:chExt cx="1789648" cy="723319"/>
            </a:xfrm>
          </p:grpSpPr>
          <p:sp>
            <p:nvSpPr>
              <p:cNvPr id="101" name="Oval 100"/>
              <p:cNvSpPr/>
              <p:nvPr/>
            </p:nvSpPr>
            <p:spPr>
              <a:xfrm rot="5400000">
                <a:off x="1977854" y="4682224"/>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rot="5400000">
                <a:off x="533418" y="4662560"/>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flipV="1">
                <a:off x="903299" y="4822366"/>
                <a:ext cx="1099225" cy="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778854" y="4328786"/>
                <a:ext cx="410964" cy="379653"/>
              </a:xfrm>
              <a:prstGeom prst="rect">
                <a:avLst/>
              </a:prstGeom>
              <a:noFill/>
            </p:spPr>
            <p:txBody>
              <a:bodyPr wrap="none" rtlCol="0">
                <a:spAutoFit/>
              </a:bodyPr>
              <a:lstStyle/>
              <a:p>
                <a:r>
                  <a:rPr lang="en-US" dirty="0"/>
                  <a:t>0</a:t>
                </a:r>
              </a:p>
            </p:txBody>
          </p:sp>
          <p:sp>
            <p:nvSpPr>
              <p:cNvPr id="105" name="TextBox 104"/>
              <p:cNvSpPr txBox="1"/>
              <p:nvPr/>
            </p:nvSpPr>
            <p:spPr>
              <a:xfrm>
                <a:off x="1739733" y="4340024"/>
                <a:ext cx="410964" cy="379653"/>
              </a:xfrm>
              <a:prstGeom prst="rect">
                <a:avLst/>
              </a:prstGeom>
              <a:noFill/>
            </p:spPr>
            <p:txBody>
              <a:bodyPr wrap="none" rtlCol="0">
                <a:spAutoFit/>
              </a:bodyPr>
              <a:lstStyle/>
              <a:p>
                <a:r>
                  <a:rPr lang="en-US" dirty="0"/>
                  <a:t>0</a:t>
                </a:r>
              </a:p>
            </p:txBody>
          </p:sp>
        </p:grpSp>
        <p:grpSp>
          <p:nvGrpSpPr>
            <p:cNvPr id="86" name="Group 85"/>
            <p:cNvGrpSpPr/>
            <p:nvPr/>
          </p:nvGrpSpPr>
          <p:grpSpPr>
            <a:xfrm>
              <a:off x="5109477" y="4254074"/>
              <a:ext cx="1306785" cy="703655"/>
              <a:chOff x="558087" y="4328786"/>
              <a:chExt cx="1789648" cy="723319"/>
            </a:xfrm>
          </p:grpSpPr>
          <p:sp>
            <p:nvSpPr>
              <p:cNvPr id="96" name="Oval 95"/>
              <p:cNvSpPr/>
              <p:nvPr/>
            </p:nvSpPr>
            <p:spPr>
              <a:xfrm rot="5400000">
                <a:off x="1977854" y="4682224"/>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rot="5400000">
                <a:off x="533418" y="4662560"/>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V="1">
                <a:off x="903299" y="4835166"/>
                <a:ext cx="1099224" cy="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78854" y="4328786"/>
                <a:ext cx="300082" cy="369332"/>
              </a:xfrm>
              <a:prstGeom prst="rect">
                <a:avLst/>
              </a:prstGeom>
              <a:noFill/>
            </p:spPr>
            <p:txBody>
              <a:bodyPr wrap="none" rtlCol="0">
                <a:spAutoFit/>
              </a:bodyPr>
              <a:lstStyle/>
              <a:p>
                <a:r>
                  <a:rPr lang="en-US" dirty="0" smtClean="0"/>
                  <a:t>1</a:t>
                </a:r>
                <a:endParaRPr lang="en-US" dirty="0"/>
              </a:p>
            </p:txBody>
          </p:sp>
          <p:sp>
            <p:nvSpPr>
              <p:cNvPr id="100" name="TextBox 99"/>
              <p:cNvSpPr txBox="1"/>
              <p:nvPr/>
            </p:nvSpPr>
            <p:spPr>
              <a:xfrm>
                <a:off x="1739733" y="4340024"/>
                <a:ext cx="410964" cy="379653"/>
              </a:xfrm>
              <a:prstGeom prst="rect">
                <a:avLst/>
              </a:prstGeom>
              <a:noFill/>
            </p:spPr>
            <p:txBody>
              <a:bodyPr wrap="none" rtlCol="0">
                <a:spAutoFit/>
              </a:bodyPr>
              <a:lstStyle/>
              <a:p>
                <a:r>
                  <a:rPr lang="en-US" dirty="0"/>
                  <a:t>0</a:t>
                </a:r>
              </a:p>
            </p:txBody>
          </p:sp>
        </p:grpSp>
        <p:grpSp>
          <p:nvGrpSpPr>
            <p:cNvPr id="87" name="Group 86"/>
            <p:cNvGrpSpPr/>
            <p:nvPr/>
          </p:nvGrpSpPr>
          <p:grpSpPr>
            <a:xfrm>
              <a:off x="7166942" y="4254074"/>
              <a:ext cx="1306785" cy="703655"/>
              <a:chOff x="558087" y="4328786"/>
              <a:chExt cx="1789648" cy="723319"/>
            </a:xfrm>
          </p:grpSpPr>
          <p:sp>
            <p:nvSpPr>
              <p:cNvPr id="91" name="Oval 90"/>
              <p:cNvSpPr/>
              <p:nvPr/>
            </p:nvSpPr>
            <p:spPr>
              <a:xfrm rot="5400000">
                <a:off x="1977854" y="4682224"/>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5400000">
                <a:off x="533418" y="4662560"/>
                <a:ext cx="394550" cy="34521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p:nvPr/>
            </p:nvCxnSpPr>
            <p:spPr>
              <a:xfrm flipV="1">
                <a:off x="903299" y="4822366"/>
                <a:ext cx="1099225" cy="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78854" y="4328786"/>
                <a:ext cx="410964" cy="379653"/>
              </a:xfrm>
              <a:prstGeom prst="rect">
                <a:avLst/>
              </a:prstGeom>
              <a:noFill/>
            </p:spPr>
            <p:txBody>
              <a:bodyPr wrap="none" rtlCol="0">
                <a:spAutoFit/>
              </a:bodyPr>
              <a:lstStyle/>
              <a:p>
                <a:r>
                  <a:rPr lang="en-US" dirty="0"/>
                  <a:t>0</a:t>
                </a:r>
              </a:p>
            </p:txBody>
          </p:sp>
          <p:sp>
            <p:nvSpPr>
              <p:cNvPr id="95" name="TextBox 94"/>
              <p:cNvSpPr txBox="1"/>
              <p:nvPr/>
            </p:nvSpPr>
            <p:spPr>
              <a:xfrm>
                <a:off x="1739733" y="4340024"/>
                <a:ext cx="410964" cy="379653"/>
              </a:xfrm>
              <a:prstGeom prst="rect">
                <a:avLst/>
              </a:prstGeom>
              <a:noFill/>
            </p:spPr>
            <p:txBody>
              <a:bodyPr wrap="none" rtlCol="0">
                <a:spAutoFit/>
              </a:bodyPr>
              <a:lstStyle/>
              <a:p>
                <a:r>
                  <a:rPr lang="en-US" dirty="0" smtClean="0"/>
                  <a:t>1</a:t>
                </a:r>
                <a:endParaRPr lang="en-US" dirty="0"/>
              </a:p>
            </p:txBody>
          </p:sp>
        </p:grpSp>
        <p:sp>
          <p:nvSpPr>
            <p:cNvPr id="88" name="Plus 87"/>
            <p:cNvSpPr/>
            <p:nvPr/>
          </p:nvSpPr>
          <p:spPr>
            <a:xfrm>
              <a:off x="1927127" y="4549570"/>
              <a:ext cx="432909" cy="369332"/>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Plus 88"/>
            <p:cNvSpPr/>
            <p:nvPr/>
          </p:nvSpPr>
          <p:spPr>
            <a:xfrm>
              <a:off x="6538774" y="4562023"/>
              <a:ext cx="432909" cy="369332"/>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4270828" y="4407430"/>
              <a:ext cx="544971" cy="553998"/>
            </a:xfrm>
            <a:prstGeom prst="rect">
              <a:avLst/>
            </a:prstGeom>
            <a:noFill/>
          </p:spPr>
          <p:txBody>
            <a:bodyPr wrap="square" rtlCol="0">
              <a:spAutoFit/>
            </a:bodyPr>
            <a:lstStyle/>
            <a:p>
              <a:r>
                <a:rPr lang="en-US" sz="3000" b="1" dirty="0">
                  <a:latin typeface="cmmi10"/>
                </a:rPr>
                <a:t>&gt;</a:t>
              </a:r>
            </a:p>
          </p:txBody>
        </p:sp>
      </p:grpSp>
      <p:sp>
        <p:nvSpPr>
          <p:cNvPr id="16" name="TextBox 15"/>
          <p:cNvSpPr txBox="1"/>
          <p:nvPr/>
        </p:nvSpPr>
        <p:spPr>
          <a:xfrm>
            <a:off x="361082" y="4541862"/>
            <a:ext cx="621685" cy="461665"/>
          </a:xfrm>
          <a:prstGeom prst="rect">
            <a:avLst/>
          </a:prstGeom>
          <a:noFill/>
        </p:spPr>
        <p:txBody>
          <a:bodyPr wrap="none" rtlCol="0">
            <a:spAutoFit/>
          </a:bodyPr>
          <a:lstStyle/>
          <a:p>
            <a:r>
              <a:rPr lang="en-US" sz="2400" b="1" dirty="0" smtClean="0">
                <a:solidFill>
                  <a:srgbClr val="0000FF"/>
                </a:solidFill>
                <a:latin typeface="Century Gothic"/>
                <a:cs typeface="Century Gothic"/>
              </a:rPr>
              <a:t>OR</a:t>
            </a:r>
            <a:endParaRPr lang="en-US" sz="2400" b="1" dirty="0">
              <a:solidFill>
                <a:srgbClr val="0000FF"/>
              </a:solidFill>
              <a:latin typeface="Century Gothic"/>
              <a:cs typeface="Century Gothic"/>
            </a:endParaRPr>
          </a:p>
        </p:txBody>
      </p:sp>
      <p:sp>
        <p:nvSpPr>
          <p:cNvPr id="6" name="Slide Number Placeholder 5"/>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23</a:t>
            </a:fld>
            <a:endParaRPr lang="en-US" altLang="zh-TW">
              <a:solidFill>
                <a:srgbClr val="000000"/>
              </a:solidFill>
            </a:endParaRPr>
          </a:p>
        </p:txBody>
      </p:sp>
    </p:spTree>
    <p:extLst>
      <p:ext uri="{BB962C8B-B14F-4D97-AF65-F5344CB8AC3E}">
        <p14:creationId xmlns:p14="http://schemas.microsoft.com/office/powerpoint/2010/main" val="237372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6" grpId="0" animBg="1"/>
      <p:bldP spid="26" grpId="1"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 y="317988"/>
            <a:ext cx="8463280" cy="825012"/>
          </a:xfrm>
        </p:spPr>
        <p:txBody>
          <a:bodyPr>
            <a:normAutofit/>
          </a:bodyPr>
          <a:lstStyle/>
          <a:p>
            <a:r>
              <a:rPr lang="en-US" dirty="0" smtClean="0"/>
              <a:t>Decomposition for </a:t>
            </a:r>
            <a:r>
              <a:rPr lang="en-US" dirty="0"/>
              <a:t>Pairwise Markov Networks</a:t>
            </a:r>
          </a:p>
        </p:txBody>
      </p:sp>
      <p:sp>
        <p:nvSpPr>
          <p:cNvPr id="3" name="Content Placeholder 2"/>
          <p:cNvSpPr>
            <a:spLocks noGrp="1"/>
          </p:cNvSpPr>
          <p:nvPr>
            <p:ph idx="1"/>
          </p:nvPr>
        </p:nvSpPr>
        <p:spPr>
          <a:xfrm>
            <a:off x="345440" y="1059023"/>
            <a:ext cx="8463280" cy="5566558"/>
          </a:xfrm>
        </p:spPr>
        <p:txBody>
          <a:bodyPr>
            <a:normAutofit lnSpcReduction="10000"/>
          </a:bodyPr>
          <a:lstStyle/>
          <a:p>
            <a:endParaRPr lang="en-US" dirty="0"/>
          </a:p>
          <a:p>
            <a:endParaRPr lang="en-US" dirty="0" smtClean="0"/>
          </a:p>
          <a:p>
            <a:endParaRPr lang="en-US" dirty="0"/>
          </a:p>
          <a:p>
            <a:endParaRPr lang="en-US" dirty="0" smtClean="0"/>
          </a:p>
          <a:p>
            <a:endParaRPr lang="en-US" dirty="0"/>
          </a:p>
          <a:p>
            <a:pPr marL="0" indent="0">
              <a:buNone/>
            </a:pPr>
            <a:endParaRPr lang="en-US" dirty="0" smtClean="0">
              <a:latin typeface="cmmi10"/>
            </a:endParaRPr>
          </a:p>
          <a:p>
            <a:endParaRPr lang="en-US" dirty="0" smtClean="0">
              <a:cs typeface="Century Gothic"/>
            </a:endParaRPr>
          </a:p>
          <a:p>
            <a:r>
              <a:rPr lang="en-US" dirty="0" smtClean="0">
                <a:cs typeface="Century Gothic"/>
              </a:rPr>
              <a:t>For an example </a:t>
            </a:r>
            <a:r>
              <a:rPr lang="en-US" dirty="0" smtClean="0">
                <a:solidFill>
                  <a:srgbClr val="FF0000"/>
                </a:solidFill>
                <a:cs typeface="Century Gothic"/>
              </a:rPr>
              <a:t>(</a:t>
            </a:r>
            <a:r>
              <a:rPr lang="en-US" b="1" dirty="0" err="1" smtClean="0">
                <a:solidFill>
                  <a:srgbClr val="FF0000"/>
                </a:solidFill>
                <a:cs typeface="Century Gothic"/>
              </a:rPr>
              <a:t>x</a:t>
            </a:r>
            <a:r>
              <a:rPr lang="en-US" b="1" baseline="30000" dirty="0" err="1" smtClean="0">
                <a:solidFill>
                  <a:srgbClr val="FF0000"/>
                </a:solidFill>
                <a:cs typeface="Century Gothic"/>
              </a:rPr>
              <a:t>j</a:t>
            </a:r>
            <a:r>
              <a:rPr lang="en-US" b="1" dirty="0" err="1" smtClean="0">
                <a:solidFill>
                  <a:srgbClr val="FF0000"/>
                </a:solidFill>
                <a:cs typeface="Century Gothic"/>
              </a:rPr>
              <a:t>,y</a:t>
            </a:r>
            <a:r>
              <a:rPr lang="en-US" b="1" baseline="30000" dirty="0" err="1" smtClean="0">
                <a:solidFill>
                  <a:srgbClr val="FF0000"/>
                </a:solidFill>
                <a:cs typeface="Century Gothic"/>
              </a:rPr>
              <a:t>j</a:t>
            </a:r>
            <a:r>
              <a:rPr lang="en-US" dirty="0" smtClean="0">
                <a:solidFill>
                  <a:srgbClr val="FF0000"/>
                </a:solidFill>
                <a:cs typeface="Century Gothic"/>
              </a:rPr>
              <a:t>)</a:t>
            </a:r>
            <a:r>
              <a:rPr lang="en-US" dirty="0" smtClean="0">
                <a:cs typeface="Century Gothic"/>
              </a:rPr>
              <a:t>, define </a:t>
            </a:r>
            <a:r>
              <a:rPr lang="en-US" b="1" dirty="0" err="1" smtClean="0">
                <a:solidFill>
                  <a:srgbClr val="FF0000"/>
                </a:solidFill>
                <a:cs typeface="cmmi10"/>
              </a:rPr>
              <a:t>E</a:t>
            </a:r>
            <a:r>
              <a:rPr lang="en-US" b="1" baseline="30000" dirty="0" err="1" smtClean="0">
                <a:solidFill>
                  <a:srgbClr val="FF0000"/>
                </a:solidFill>
                <a:cs typeface="cmmi10"/>
              </a:rPr>
              <a:t>j</a:t>
            </a:r>
            <a:r>
              <a:rPr lang="en-US" baseline="30000" dirty="0" smtClean="0">
                <a:cs typeface="cmmi10"/>
              </a:rPr>
              <a:t>  </a:t>
            </a:r>
            <a:r>
              <a:rPr lang="en-US" dirty="0" smtClean="0">
                <a:cs typeface="Century Gothic"/>
              </a:rPr>
              <a:t>by removing edges from </a:t>
            </a:r>
            <a:r>
              <a:rPr lang="en-US" b="1" dirty="0">
                <a:solidFill>
                  <a:srgbClr val="FF0000"/>
                </a:solidFill>
                <a:cs typeface="cmmi10"/>
              </a:rPr>
              <a:t>E</a:t>
            </a:r>
            <a:r>
              <a:rPr lang="en-US" dirty="0" smtClean="0">
                <a:cs typeface="Century Gothic"/>
              </a:rPr>
              <a:t> where the labels disagree with the </a:t>
            </a:r>
            <a:r>
              <a:rPr lang="es-ES_tradnl" b="1" dirty="0" err="1" smtClean="0">
                <a:latin typeface="cmmi10"/>
                <a:ea typeface="cmmi10"/>
                <a:cs typeface="cmmi10"/>
              </a:rPr>
              <a:t>Á‘</a:t>
            </a:r>
            <a:r>
              <a:rPr lang="es-ES_tradnl" b="1" dirty="0" err="1" smtClean="0">
                <a:ea typeface="cmmi10"/>
                <a:cs typeface="cmmi10"/>
              </a:rPr>
              <a:t>s</a:t>
            </a:r>
            <a:endParaRPr lang="en-US" b="1" dirty="0">
              <a:cs typeface="cmr10"/>
            </a:endParaRPr>
          </a:p>
          <a:p>
            <a:endParaRPr lang="en-US" dirty="0">
              <a:latin typeface="cmmi10"/>
              <a:cs typeface="Century Gothic"/>
            </a:endParaRPr>
          </a:p>
          <a:p>
            <a:pPr marL="0" indent="0">
              <a:buNone/>
            </a:pPr>
            <a:endParaRPr lang="en-US" b="1" dirty="0" smtClean="0"/>
          </a:p>
          <a:p>
            <a:r>
              <a:rPr lang="en-US" b="1" dirty="0" smtClean="0"/>
              <a:t>Theorem:</a:t>
            </a:r>
            <a:r>
              <a:rPr lang="en-US" dirty="0" smtClean="0"/>
              <a:t> Decomposing the variables as connected  components of </a:t>
            </a:r>
            <a:r>
              <a:rPr lang="en-US" b="1" dirty="0" err="1" smtClean="0">
                <a:solidFill>
                  <a:srgbClr val="0033CC"/>
                </a:solidFill>
                <a:latin typeface="cmmi10"/>
              </a:rPr>
              <a:t>E</a:t>
            </a:r>
            <a:r>
              <a:rPr lang="en-US" b="1" baseline="30000" dirty="0" err="1" smtClean="0">
                <a:solidFill>
                  <a:srgbClr val="0033CC"/>
                </a:solidFill>
                <a:latin typeface="cmmi10"/>
              </a:rPr>
              <a:t>j</a:t>
            </a:r>
            <a:r>
              <a:rPr lang="en-US" dirty="0" smtClean="0">
                <a:solidFill>
                  <a:srgbClr val="0033CC"/>
                </a:solidFill>
                <a:latin typeface="Century Gothic"/>
              </a:rPr>
              <a:t> </a:t>
            </a:r>
            <a:r>
              <a:rPr lang="en-US" dirty="0" smtClean="0"/>
              <a:t>yields </a:t>
            </a:r>
            <a:r>
              <a:rPr lang="en-US" i="1" dirty="0" smtClean="0"/>
              <a:t>Exactness.</a:t>
            </a:r>
            <a:endParaRPr lang="en-US" i="1" baseline="30000" dirty="0"/>
          </a:p>
        </p:txBody>
      </p:sp>
      <p:sp>
        <p:nvSpPr>
          <p:cNvPr id="5" name="Oval 4"/>
          <p:cNvSpPr/>
          <p:nvPr/>
        </p:nvSpPr>
        <p:spPr>
          <a:xfrm>
            <a:off x="1960425" y="1527353"/>
            <a:ext cx="394550" cy="345212"/>
          </a:xfrm>
          <a:prstGeom prst="ellipse">
            <a:avLst/>
          </a:prstGeom>
          <a:solidFill>
            <a:srgbClr val="2C8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920853" y="1539340"/>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565875" y="2259901"/>
            <a:ext cx="394550" cy="345212"/>
          </a:xfrm>
          <a:prstGeom prst="ellipse">
            <a:avLst/>
          </a:prstGeom>
          <a:solidFill>
            <a:srgbClr val="2C8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179625" y="1486941"/>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265225" y="2827034"/>
            <a:ext cx="394550" cy="345212"/>
          </a:xfrm>
          <a:prstGeom prst="ellipse">
            <a:avLst/>
          </a:prstGeom>
          <a:solidFill>
            <a:srgbClr val="2C8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78634" y="2776479"/>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5" idx="6"/>
            <a:endCxn id="13" idx="2"/>
          </p:cNvCxnSpPr>
          <p:nvPr/>
        </p:nvCxnSpPr>
        <p:spPr>
          <a:xfrm flipV="1">
            <a:off x="2354975" y="1659547"/>
            <a:ext cx="824650" cy="40412"/>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7"/>
            <a:endCxn id="13" idx="3"/>
          </p:cNvCxnSpPr>
          <p:nvPr/>
        </p:nvCxnSpPr>
        <p:spPr>
          <a:xfrm flipV="1">
            <a:off x="2601994" y="1781598"/>
            <a:ext cx="635412" cy="1095991"/>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5" idx="0"/>
            <a:endCxn id="7" idx="4"/>
          </p:cNvCxnSpPr>
          <p:nvPr/>
        </p:nvCxnSpPr>
        <p:spPr>
          <a:xfrm flipH="1" flipV="1">
            <a:off x="1118128" y="1884552"/>
            <a:ext cx="57781" cy="891927"/>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7" idx="6"/>
            <a:endCxn id="5" idx="2"/>
          </p:cNvCxnSpPr>
          <p:nvPr/>
        </p:nvCxnSpPr>
        <p:spPr>
          <a:xfrm flipV="1">
            <a:off x="1315403" y="1699959"/>
            <a:ext cx="645022" cy="11987"/>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 idx="1"/>
            <a:endCxn id="12" idx="5"/>
          </p:cNvCxnSpPr>
          <p:nvPr/>
        </p:nvCxnSpPr>
        <p:spPr>
          <a:xfrm flipH="1" flipV="1">
            <a:off x="1902644" y="2554558"/>
            <a:ext cx="420362" cy="323031"/>
          </a:xfrm>
          <a:prstGeom prst="line">
            <a:avLst/>
          </a:prstGeom>
          <a:ln>
            <a:solidFill>
              <a:srgbClr val="A812B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5" idx="6"/>
            <a:endCxn id="14" idx="2"/>
          </p:cNvCxnSpPr>
          <p:nvPr/>
        </p:nvCxnSpPr>
        <p:spPr>
          <a:xfrm>
            <a:off x="1373184" y="2949085"/>
            <a:ext cx="892041" cy="50555"/>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2" idx="7"/>
            <a:endCxn id="5" idx="4"/>
          </p:cNvCxnSpPr>
          <p:nvPr/>
        </p:nvCxnSpPr>
        <p:spPr>
          <a:xfrm flipV="1">
            <a:off x="1902644" y="1872565"/>
            <a:ext cx="255056" cy="437891"/>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6711819" y="1527353"/>
            <a:ext cx="394550" cy="345212"/>
          </a:xfrm>
          <a:prstGeom prst="ellipse">
            <a:avLst/>
          </a:prstGeom>
          <a:solidFill>
            <a:srgbClr val="2C8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2247" y="1539340"/>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375050" y="2119144"/>
            <a:ext cx="394550" cy="345212"/>
          </a:xfrm>
          <a:prstGeom prst="ellipse">
            <a:avLst/>
          </a:prstGeom>
          <a:solidFill>
            <a:srgbClr val="2C8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7931019" y="1486941"/>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7016619" y="2827034"/>
            <a:ext cx="394550" cy="345212"/>
          </a:xfrm>
          <a:prstGeom prst="ellipse">
            <a:avLst/>
          </a:prstGeom>
          <a:solidFill>
            <a:srgbClr val="2C8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730028" y="2776479"/>
            <a:ext cx="394550" cy="34521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a:stCxn id="56" idx="6"/>
            <a:endCxn id="59" idx="2"/>
          </p:cNvCxnSpPr>
          <p:nvPr/>
        </p:nvCxnSpPr>
        <p:spPr>
          <a:xfrm flipV="1">
            <a:off x="7106369" y="1659547"/>
            <a:ext cx="824650" cy="40412"/>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60" idx="7"/>
            <a:endCxn id="59" idx="3"/>
          </p:cNvCxnSpPr>
          <p:nvPr/>
        </p:nvCxnSpPr>
        <p:spPr>
          <a:xfrm flipV="1">
            <a:off x="7353388" y="1781598"/>
            <a:ext cx="635412" cy="1095991"/>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61" idx="0"/>
            <a:endCxn id="57" idx="4"/>
          </p:cNvCxnSpPr>
          <p:nvPr/>
        </p:nvCxnSpPr>
        <p:spPr>
          <a:xfrm flipH="1" flipV="1">
            <a:off x="5869522" y="1884552"/>
            <a:ext cx="57781" cy="891927"/>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57" idx="6"/>
            <a:endCxn id="56" idx="2"/>
          </p:cNvCxnSpPr>
          <p:nvPr/>
        </p:nvCxnSpPr>
        <p:spPr>
          <a:xfrm flipV="1">
            <a:off x="6066797" y="1699959"/>
            <a:ext cx="645022" cy="11987"/>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0" idx="1"/>
          </p:cNvCxnSpPr>
          <p:nvPr/>
        </p:nvCxnSpPr>
        <p:spPr>
          <a:xfrm flipH="1" flipV="1">
            <a:off x="6659647" y="2464356"/>
            <a:ext cx="414753" cy="413233"/>
          </a:xfrm>
          <a:prstGeom prst="line">
            <a:avLst/>
          </a:prstGeom>
          <a:ln>
            <a:solidFill>
              <a:srgbClr val="A812B2"/>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1" idx="6"/>
            <a:endCxn id="60" idx="2"/>
          </p:cNvCxnSpPr>
          <p:nvPr/>
        </p:nvCxnSpPr>
        <p:spPr>
          <a:xfrm>
            <a:off x="6124578" y="2949085"/>
            <a:ext cx="892041" cy="50555"/>
          </a:xfrm>
          <a:prstGeom prst="line">
            <a:avLst/>
          </a:prstGeom>
          <a:ln w="38100" cmpd="sng">
            <a:solidFill>
              <a:srgbClr val="A812B2"/>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8" idx="0"/>
            <a:endCxn id="56" idx="3"/>
          </p:cNvCxnSpPr>
          <p:nvPr/>
        </p:nvCxnSpPr>
        <p:spPr>
          <a:xfrm flipV="1">
            <a:off x="6572325" y="1822010"/>
            <a:ext cx="197275" cy="297134"/>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69" name="Right Arrow 68"/>
          <p:cNvSpPr/>
          <p:nvPr/>
        </p:nvSpPr>
        <p:spPr>
          <a:xfrm>
            <a:off x="3822207" y="2156132"/>
            <a:ext cx="1380924" cy="44898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1479567" y="3181546"/>
            <a:ext cx="1122427" cy="646331"/>
          </a:xfrm>
          <a:prstGeom prst="rect">
            <a:avLst/>
          </a:prstGeom>
          <a:noFill/>
        </p:spPr>
        <p:txBody>
          <a:bodyPr wrap="square" rtlCol="0">
            <a:spAutoFit/>
          </a:bodyPr>
          <a:lstStyle/>
          <a:p>
            <a:r>
              <a:rPr lang="en-US" sz="3600" b="1" dirty="0" smtClean="0">
                <a:latin typeface="cmmi10"/>
              </a:rPr>
              <a:t>E</a:t>
            </a:r>
            <a:endParaRPr lang="en-US" sz="3600" b="1" dirty="0">
              <a:latin typeface="cmmi10"/>
            </a:endParaRPr>
          </a:p>
        </p:txBody>
      </p:sp>
      <p:sp>
        <p:nvSpPr>
          <p:cNvPr id="73" name="TextBox 72"/>
          <p:cNvSpPr txBox="1"/>
          <p:nvPr/>
        </p:nvSpPr>
        <p:spPr>
          <a:xfrm>
            <a:off x="6096000" y="3269508"/>
            <a:ext cx="785658" cy="646331"/>
          </a:xfrm>
          <a:prstGeom prst="rect">
            <a:avLst/>
          </a:prstGeom>
          <a:noFill/>
        </p:spPr>
        <p:txBody>
          <a:bodyPr wrap="square" rtlCol="0">
            <a:spAutoFit/>
          </a:bodyPr>
          <a:lstStyle/>
          <a:p>
            <a:r>
              <a:rPr lang="en-US" sz="3600" dirty="0" err="1" smtClean="0">
                <a:latin typeface="cmmi10"/>
                <a:cs typeface="cmmi10"/>
              </a:rPr>
              <a:t>E</a:t>
            </a:r>
            <a:r>
              <a:rPr lang="en-US" sz="3600" baseline="30000" dirty="0" err="1" smtClean="0">
                <a:latin typeface="cmmi10"/>
                <a:cs typeface="cmmi10"/>
              </a:rPr>
              <a:t>j</a:t>
            </a:r>
            <a:endParaRPr lang="en-US" sz="3600" baseline="30000" dirty="0">
              <a:latin typeface="cmmi10"/>
              <a:cs typeface="cmmi10"/>
            </a:endParaRPr>
          </a:p>
        </p:txBody>
      </p:sp>
      <p:sp>
        <p:nvSpPr>
          <p:cNvPr id="93" name="Freeform 92"/>
          <p:cNvSpPr/>
          <p:nvPr/>
        </p:nvSpPr>
        <p:spPr>
          <a:xfrm>
            <a:off x="6277650" y="1408766"/>
            <a:ext cx="861746" cy="1155372"/>
          </a:xfrm>
          <a:custGeom>
            <a:avLst/>
            <a:gdLst>
              <a:gd name="connsiteX0" fmla="*/ 109125 w 861746"/>
              <a:gd name="connsiteY0" fmla="*/ 1154222 h 1155372"/>
              <a:gd name="connsiteX1" fmla="*/ 22817 w 861746"/>
              <a:gd name="connsiteY1" fmla="*/ 969288 h 1155372"/>
              <a:gd name="connsiteX2" fmla="*/ 454356 w 861746"/>
              <a:gd name="connsiteY2" fmla="*/ 81600 h 1155372"/>
              <a:gd name="connsiteX3" fmla="*/ 861236 w 861746"/>
              <a:gd name="connsiteY3" fmla="*/ 143245 h 1155372"/>
              <a:gd name="connsiteX4" fmla="*/ 528334 w 861746"/>
              <a:gd name="connsiteY4" fmla="*/ 993946 h 1155372"/>
              <a:gd name="connsiteX5" fmla="*/ 109125 w 861746"/>
              <a:gd name="connsiteY5" fmla="*/ 1154222 h 11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746" h="1155372">
                <a:moveTo>
                  <a:pt x="109125" y="1154222"/>
                </a:moveTo>
                <a:cubicBezTo>
                  <a:pt x="24872" y="1150112"/>
                  <a:pt x="-34721" y="1148058"/>
                  <a:pt x="22817" y="969288"/>
                </a:cubicBezTo>
                <a:cubicBezTo>
                  <a:pt x="80355" y="790518"/>
                  <a:pt x="314620" y="219274"/>
                  <a:pt x="454356" y="81600"/>
                </a:cubicBezTo>
                <a:cubicBezTo>
                  <a:pt x="594092" y="-56074"/>
                  <a:pt x="848906" y="-8812"/>
                  <a:pt x="861236" y="143245"/>
                </a:cubicBezTo>
                <a:cubicBezTo>
                  <a:pt x="873566" y="295302"/>
                  <a:pt x="659851" y="827505"/>
                  <a:pt x="528334" y="993946"/>
                </a:cubicBezTo>
                <a:cubicBezTo>
                  <a:pt x="396817" y="1160387"/>
                  <a:pt x="193378" y="1158332"/>
                  <a:pt x="109125" y="1154222"/>
                </a:cubicBezTo>
                <a:close/>
              </a:path>
            </a:pathLst>
          </a:cu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32399" y="2075235"/>
            <a:ext cx="972517" cy="400110"/>
          </a:xfrm>
          <a:prstGeom prst="rect">
            <a:avLst/>
          </a:prstGeom>
          <a:noFill/>
        </p:spPr>
        <p:txBody>
          <a:bodyPr wrap="none" rtlCol="0">
            <a:spAutoFit/>
          </a:bodyPr>
          <a:lstStyle/>
          <a:p>
            <a:r>
              <a:rPr lang="en-US" sz="2000" b="1" dirty="0" smtClean="0">
                <a:latin typeface="Century Gothic"/>
                <a:cs typeface="Century Gothic"/>
              </a:rPr>
              <a:t>sub</a:t>
            </a:r>
            <a:r>
              <a:rPr lang="en-US" sz="2000" b="1" dirty="0" smtClean="0">
                <a:latin typeface="cmr10"/>
                <a:cs typeface="cmr10"/>
              </a:rPr>
              <a:t>(</a:t>
            </a:r>
            <a:r>
              <a:rPr lang="es-ES_tradnl" sz="2000" b="1" dirty="0">
                <a:latin typeface="cmmi10"/>
                <a:ea typeface="cmmi10"/>
                <a:cs typeface="cmmi10"/>
              </a:rPr>
              <a:t>Á</a:t>
            </a:r>
            <a:r>
              <a:rPr lang="en-US" sz="2000" b="1" dirty="0">
                <a:latin typeface="cmr10"/>
                <a:cs typeface="cmr10"/>
              </a:rPr>
              <a:t>)</a:t>
            </a:r>
          </a:p>
        </p:txBody>
      </p:sp>
      <p:sp>
        <p:nvSpPr>
          <p:cNvPr id="40" name="TextBox 39"/>
          <p:cNvSpPr txBox="1"/>
          <p:nvPr/>
        </p:nvSpPr>
        <p:spPr>
          <a:xfrm>
            <a:off x="2323006" y="2152564"/>
            <a:ext cx="1068054" cy="400110"/>
          </a:xfrm>
          <a:prstGeom prst="rect">
            <a:avLst/>
          </a:prstGeom>
          <a:noFill/>
        </p:spPr>
        <p:txBody>
          <a:bodyPr wrap="square" rtlCol="0">
            <a:spAutoFit/>
          </a:bodyPr>
          <a:lstStyle/>
          <a:p>
            <a:r>
              <a:rPr lang="en-US" sz="2000" b="1" dirty="0" smtClean="0">
                <a:latin typeface="Century Gothic"/>
                <a:cs typeface="Century Gothic"/>
              </a:rPr>
              <a:t>sup</a:t>
            </a:r>
            <a:r>
              <a:rPr lang="en-US" sz="2000" b="1" dirty="0" smtClean="0">
                <a:latin typeface="cmr10"/>
                <a:cs typeface="cmr10"/>
              </a:rPr>
              <a:t>(</a:t>
            </a:r>
            <a:r>
              <a:rPr lang="es-ES_tradnl" sz="2000" b="1" dirty="0">
                <a:latin typeface="cmmi10"/>
                <a:ea typeface="cmmi10"/>
                <a:cs typeface="cmmi10"/>
              </a:rPr>
              <a:t>Á</a:t>
            </a:r>
            <a:r>
              <a:rPr lang="en-US" sz="2000" b="1" dirty="0">
                <a:latin typeface="cmr10"/>
                <a:cs typeface="cmr10"/>
              </a:rPr>
              <a:t>)</a:t>
            </a:r>
          </a:p>
        </p:txBody>
      </p:sp>
      <p:sp>
        <p:nvSpPr>
          <p:cNvPr id="6" name="TextBox 5"/>
          <p:cNvSpPr txBox="1"/>
          <p:nvPr/>
        </p:nvSpPr>
        <p:spPr>
          <a:xfrm>
            <a:off x="678552" y="1255119"/>
            <a:ext cx="312593" cy="369332"/>
          </a:xfrm>
          <a:prstGeom prst="rect">
            <a:avLst/>
          </a:prstGeom>
          <a:noFill/>
        </p:spPr>
        <p:txBody>
          <a:bodyPr wrap="none" rtlCol="0">
            <a:spAutoFit/>
          </a:bodyPr>
          <a:lstStyle/>
          <a:p>
            <a:r>
              <a:rPr lang="en-US" b="1" dirty="0" smtClean="0">
                <a:latin typeface="Century Gothic"/>
                <a:cs typeface="Century Gothic"/>
              </a:rPr>
              <a:t>1</a:t>
            </a:r>
            <a:endParaRPr lang="en-US" b="1" dirty="0">
              <a:latin typeface="Century Gothic"/>
              <a:cs typeface="Century Gothic"/>
            </a:endParaRPr>
          </a:p>
        </p:txBody>
      </p:sp>
      <p:sp>
        <p:nvSpPr>
          <p:cNvPr id="42" name="TextBox 41"/>
          <p:cNvSpPr txBox="1"/>
          <p:nvPr/>
        </p:nvSpPr>
        <p:spPr>
          <a:xfrm>
            <a:off x="1902644" y="1151000"/>
            <a:ext cx="312593" cy="369332"/>
          </a:xfrm>
          <a:prstGeom prst="rect">
            <a:avLst/>
          </a:prstGeom>
          <a:noFill/>
        </p:spPr>
        <p:txBody>
          <a:bodyPr wrap="none" rtlCol="0">
            <a:spAutoFit/>
          </a:bodyPr>
          <a:lstStyle/>
          <a:p>
            <a:r>
              <a:rPr lang="en-US" b="1" dirty="0" smtClean="0">
                <a:latin typeface="Century Gothic"/>
                <a:cs typeface="Century Gothic"/>
              </a:rPr>
              <a:t>0</a:t>
            </a:r>
            <a:endParaRPr lang="en-US" b="1" dirty="0">
              <a:latin typeface="Century Gothic"/>
              <a:cs typeface="Century Gothic"/>
            </a:endParaRPr>
          </a:p>
        </p:txBody>
      </p:sp>
      <p:sp>
        <p:nvSpPr>
          <p:cNvPr id="9" name="Freeform 8"/>
          <p:cNvSpPr/>
          <p:nvPr/>
        </p:nvSpPr>
        <p:spPr>
          <a:xfrm>
            <a:off x="5522529" y="1293264"/>
            <a:ext cx="2934305" cy="2105080"/>
          </a:xfrm>
          <a:custGeom>
            <a:avLst/>
            <a:gdLst>
              <a:gd name="connsiteX0" fmla="*/ 303968 w 2934305"/>
              <a:gd name="connsiteY0" fmla="*/ 120892 h 2105080"/>
              <a:gd name="connsiteX1" fmla="*/ 68290 w 2934305"/>
              <a:gd name="connsiteY1" fmla="*/ 238738 h 2105080"/>
              <a:gd name="connsiteX2" fmla="*/ 173036 w 2934305"/>
              <a:gd name="connsiteY2" fmla="*/ 1849304 h 2105080"/>
              <a:gd name="connsiteX3" fmla="*/ 1848972 w 2934305"/>
              <a:gd name="connsiteY3" fmla="*/ 1940962 h 2105080"/>
              <a:gd name="connsiteX4" fmla="*/ 2922619 w 2934305"/>
              <a:gd name="connsiteY4" fmla="*/ 264926 h 2105080"/>
              <a:gd name="connsiteX5" fmla="*/ 2372702 w 2934305"/>
              <a:gd name="connsiteY5" fmla="*/ 94704 h 2105080"/>
              <a:gd name="connsiteX6" fmla="*/ 1639480 w 2934305"/>
              <a:gd name="connsiteY6" fmla="*/ 1181508 h 2105080"/>
              <a:gd name="connsiteX7" fmla="*/ 605113 w 2934305"/>
              <a:gd name="connsiteY7" fmla="*/ 1417201 h 2105080"/>
              <a:gd name="connsiteX8" fmla="*/ 657486 w 2934305"/>
              <a:gd name="connsiteY8" fmla="*/ 513713 h 2105080"/>
              <a:gd name="connsiteX9" fmla="*/ 303968 w 2934305"/>
              <a:gd name="connsiteY9" fmla="*/ 120892 h 21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4305" h="2105080">
                <a:moveTo>
                  <a:pt x="303968" y="120892"/>
                </a:moveTo>
                <a:cubicBezTo>
                  <a:pt x="205769" y="75063"/>
                  <a:pt x="90112" y="-49331"/>
                  <a:pt x="68290" y="238738"/>
                </a:cubicBezTo>
                <a:cubicBezTo>
                  <a:pt x="46468" y="526807"/>
                  <a:pt x="-123744" y="1565600"/>
                  <a:pt x="173036" y="1849304"/>
                </a:cubicBezTo>
                <a:cubicBezTo>
                  <a:pt x="469816" y="2133008"/>
                  <a:pt x="1390708" y="2205025"/>
                  <a:pt x="1848972" y="1940962"/>
                </a:cubicBezTo>
                <a:cubicBezTo>
                  <a:pt x="2307236" y="1676899"/>
                  <a:pt x="2835331" y="572636"/>
                  <a:pt x="2922619" y="264926"/>
                </a:cubicBezTo>
                <a:cubicBezTo>
                  <a:pt x="3009907" y="-42784"/>
                  <a:pt x="2586558" y="-58060"/>
                  <a:pt x="2372702" y="94704"/>
                </a:cubicBezTo>
                <a:cubicBezTo>
                  <a:pt x="2158846" y="247468"/>
                  <a:pt x="1934078" y="961092"/>
                  <a:pt x="1639480" y="1181508"/>
                </a:cubicBezTo>
                <a:cubicBezTo>
                  <a:pt x="1344882" y="1401924"/>
                  <a:pt x="768779" y="1528500"/>
                  <a:pt x="605113" y="1417201"/>
                </a:cubicBezTo>
                <a:cubicBezTo>
                  <a:pt x="441447" y="1305902"/>
                  <a:pt x="712041" y="734129"/>
                  <a:pt x="657486" y="513713"/>
                </a:cubicBezTo>
                <a:cubicBezTo>
                  <a:pt x="602931" y="293297"/>
                  <a:pt x="402167" y="166721"/>
                  <a:pt x="303968" y="120892"/>
                </a:cubicBezTo>
                <a:close/>
              </a:path>
            </a:pathLst>
          </a:cu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85848" y="4655803"/>
            <a:ext cx="8303321" cy="525877"/>
          </a:xfrm>
          <a:prstGeom prst="rect">
            <a:avLst/>
          </a:prstGeom>
        </p:spPr>
      </p:pic>
      <p:sp>
        <p:nvSpPr>
          <p:cNvPr id="16" name="TextBox 15"/>
          <p:cNvSpPr txBox="1"/>
          <p:nvPr/>
        </p:nvSpPr>
        <p:spPr>
          <a:xfrm>
            <a:off x="6219255" y="1303426"/>
            <a:ext cx="379075" cy="461665"/>
          </a:xfrm>
          <a:prstGeom prst="rect">
            <a:avLst/>
          </a:prstGeom>
          <a:noFill/>
        </p:spPr>
        <p:txBody>
          <a:bodyPr wrap="square" rtlCol="0">
            <a:spAutoFit/>
          </a:bodyPr>
          <a:lstStyle/>
          <a:p>
            <a:r>
              <a:rPr lang="en-US" sz="2400" dirty="0">
                <a:latin typeface="Arial Rounded MT Bold"/>
                <a:cs typeface="Arial Rounded MT Bold"/>
              </a:rPr>
              <a:t>X</a:t>
            </a:r>
          </a:p>
        </p:txBody>
      </p:sp>
      <p:sp>
        <p:nvSpPr>
          <p:cNvPr id="48" name="TextBox 47"/>
          <p:cNvSpPr txBox="1"/>
          <p:nvPr/>
        </p:nvSpPr>
        <p:spPr>
          <a:xfrm>
            <a:off x="7221631" y="1289589"/>
            <a:ext cx="379075" cy="461665"/>
          </a:xfrm>
          <a:prstGeom prst="rect">
            <a:avLst/>
          </a:prstGeom>
          <a:noFill/>
        </p:spPr>
        <p:txBody>
          <a:bodyPr wrap="square" rtlCol="0">
            <a:spAutoFit/>
          </a:bodyPr>
          <a:lstStyle/>
          <a:p>
            <a:r>
              <a:rPr lang="en-US" sz="2400" dirty="0">
                <a:latin typeface="Arial Rounded MT Bold"/>
                <a:cs typeface="Arial Rounded MT Bold"/>
              </a:rPr>
              <a:t>X</a:t>
            </a:r>
          </a:p>
        </p:txBody>
      </p:sp>
      <p:sp>
        <p:nvSpPr>
          <p:cNvPr id="51" name="TextBox 50"/>
          <p:cNvSpPr txBox="1"/>
          <p:nvPr/>
        </p:nvSpPr>
        <p:spPr>
          <a:xfrm>
            <a:off x="6838218" y="2296499"/>
            <a:ext cx="379075" cy="461665"/>
          </a:xfrm>
          <a:prstGeom prst="rect">
            <a:avLst/>
          </a:prstGeom>
          <a:noFill/>
        </p:spPr>
        <p:txBody>
          <a:bodyPr wrap="square" rtlCol="0">
            <a:spAutoFit/>
          </a:bodyPr>
          <a:lstStyle/>
          <a:p>
            <a:r>
              <a:rPr lang="en-US" sz="2400" dirty="0">
                <a:latin typeface="Arial Rounded MT Bold"/>
                <a:cs typeface="Arial Rounded MT Bold"/>
              </a:rPr>
              <a:t>X</a:t>
            </a: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24</a:t>
            </a:fld>
            <a:endParaRPr lang="en-US" altLang="zh-TW">
              <a:solidFill>
                <a:srgbClr val="000000"/>
              </a:solidFill>
            </a:endParaRPr>
          </a:p>
        </p:txBody>
      </p:sp>
    </p:spTree>
    <p:extLst>
      <p:ext uri="{BB962C8B-B14F-4D97-AF65-F5344CB8AC3E}">
        <p14:creationId xmlns:p14="http://schemas.microsoft.com/office/powerpoint/2010/main" val="104270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1"/>
                                        </p:tgtEl>
                                        <p:attrNameLst>
                                          <p:attrName>style.visibility</p:attrName>
                                        </p:attrNameLst>
                                      </p:cBhvr>
                                      <p:to>
                                        <p:strVal val="hidden"/>
                                      </p:to>
                                    </p:set>
                                  </p:childTnLst>
                                </p:cTn>
                              </p:par>
                              <p:par>
                                <p:cTn id="97" presetID="3" presetClass="exit" presetSubtype="10" fill="hold" nodeType="withEffect">
                                  <p:stCondLst>
                                    <p:cond delay="0"/>
                                  </p:stCondLst>
                                  <p:childTnLst>
                                    <p:animEffect transition="out" filter="blinds(horizontal)">
                                      <p:cBhvr>
                                        <p:cTn id="98" dur="500"/>
                                        <p:tgtEl>
                                          <p:spTgt spid="62"/>
                                        </p:tgtEl>
                                      </p:cBhvr>
                                    </p:animEffect>
                                    <p:set>
                                      <p:cBhvr>
                                        <p:cTn id="99" dur="1" fill="hold">
                                          <p:stCondLst>
                                            <p:cond delay="499"/>
                                          </p:stCondLst>
                                        </p:cTn>
                                        <p:tgtEl>
                                          <p:spTgt spid="62"/>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500"/>
                                        <p:tgtEl>
                                          <p:spTgt spid="66"/>
                                        </p:tgtEl>
                                      </p:cBhvr>
                                    </p:animEffect>
                                    <p:set>
                                      <p:cBhvr>
                                        <p:cTn id="102" dur="1" fill="hold">
                                          <p:stCondLst>
                                            <p:cond delay="499"/>
                                          </p:stCondLst>
                                        </p:cTn>
                                        <p:tgtEl>
                                          <p:spTgt spid="66"/>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65"/>
                                        </p:tgtEl>
                                      </p:cBhvr>
                                    </p:animEffect>
                                    <p:set>
                                      <p:cBhvr>
                                        <p:cTn id="105" dur="1" fill="hold">
                                          <p:stCondLst>
                                            <p:cond delay="499"/>
                                          </p:stCondLst>
                                        </p:cTn>
                                        <p:tgtEl>
                                          <p:spTgt spid="65"/>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9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4" grpId="0" animBg="1"/>
      <p:bldP spid="15" grpId="0" animBg="1"/>
      <p:bldP spid="56" grpId="0" animBg="1"/>
      <p:bldP spid="57" grpId="0" animBg="1"/>
      <p:bldP spid="58" grpId="0" animBg="1"/>
      <p:bldP spid="59" grpId="0" animBg="1"/>
      <p:bldP spid="60" grpId="0" animBg="1"/>
      <p:bldP spid="61" grpId="0" animBg="1"/>
      <p:bldP spid="69" grpId="0" animBg="1"/>
      <p:bldP spid="72" grpId="0"/>
      <p:bldP spid="73" grpId="0"/>
      <p:bldP spid="93" grpId="0" animBg="1"/>
      <p:bldP spid="39" grpId="0"/>
      <p:bldP spid="40" grpId="0"/>
      <p:bldP spid="6" grpId="0"/>
      <p:bldP spid="42" grpId="0"/>
      <p:bldP spid="9" grpId="0" animBg="1"/>
      <p:bldP spid="16" grpId="0"/>
      <p:bldP spid="16" grpId="1"/>
      <p:bldP spid="48" grpId="0"/>
      <p:bldP spid="48" grpId="1"/>
      <p:bldP spid="51" grpId="0"/>
      <p:bldP spid="5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2400" y="4572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eaLnBrk="1" hangingPunct="1">
              <a:lnSpc>
                <a:spcPct val="104000"/>
              </a:lnSpc>
              <a:buClr>
                <a:srgbClr val="000000"/>
              </a:buClr>
              <a:buSzPct val="100000"/>
              <a:buFont typeface="Arial" pitchFamily="34" charset="0"/>
              <a:buNone/>
            </a:pPr>
            <a:r>
              <a:rPr lang="en-US" sz="2800" dirty="0" smtClean="0">
                <a:solidFill>
                  <a:srgbClr val="000000"/>
                </a:solidFill>
                <a:latin typeface="Calibri" pitchFamily="34" charset="0"/>
                <a:ea typeface="Arial Unicode MS" pitchFamily="34" charset="-128"/>
                <a:cs typeface="Arial Unicode MS" pitchFamily="34" charset="-128"/>
              </a:rPr>
              <a:t>Experiments: Information extraction</a:t>
            </a:r>
            <a:endParaRPr lang="en-US" sz="2800" dirty="0">
              <a:solidFill>
                <a:srgbClr val="000000"/>
              </a:solidFill>
              <a:latin typeface="Calibri" pitchFamily="34" charset="0"/>
              <a:ea typeface="Arial Unicode MS" pitchFamily="34" charset="-128"/>
              <a:cs typeface="Arial Unicode MS" pitchFamily="34" charset="-128"/>
            </a:endParaRPr>
          </a:p>
        </p:txBody>
      </p:sp>
      <p:sp>
        <p:nvSpPr>
          <p:cNvPr id="65539" name="Rectangle 5"/>
          <p:cNvSpPr>
            <a:spLocks noChangeArrowheads="1"/>
          </p:cNvSpPr>
          <p:nvPr/>
        </p:nvSpPr>
        <p:spPr bwMode="auto">
          <a:xfrm>
            <a:off x="2286000" y="2973388"/>
            <a:ext cx="647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60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b="1" u="sng">
                <a:solidFill>
                  <a:srgbClr val="FF0000"/>
                </a:solidFill>
                <a:latin typeface="Calibri" pitchFamily="34" charset="0"/>
                <a:ea typeface="Arial Unicode MS" pitchFamily="34" charset="-128"/>
                <a:cs typeface="Arial Unicode MS" pitchFamily="34" charset="-128"/>
              </a:rPr>
              <a:t>Prediction result of a trained HMM</a:t>
            </a:r>
            <a:endParaRPr lang="en-US" sz="2000" b="1" i="1" u="sng">
              <a:solidFill>
                <a:srgbClr val="008000"/>
              </a:solidFill>
              <a:latin typeface="Calibri" pitchFamily="34" charset="0"/>
              <a:ea typeface="Arial Unicode MS" pitchFamily="34" charset="-128"/>
              <a:cs typeface="Arial Unicode MS" pitchFamily="34" charset="-128"/>
            </a:endParaRP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sz="2000" i="1">
                <a:solidFill>
                  <a:srgbClr val="008000"/>
                </a:solidFill>
                <a:latin typeface="Courier New" pitchFamily="49" charset="0"/>
                <a:ea typeface="Arial Unicode MS" pitchFamily="34" charset="-128"/>
                <a:cs typeface="Arial Unicode MS" pitchFamily="34" charset="-128"/>
              </a:rPr>
              <a:t>		</a:t>
            </a:r>
            <a:r>
              <a:rPr lang="en-US">
                <a:solidFill>
                  <a:srgbClr val="000000"/>
                </a:solidFill>
                <a:latin typeface="Tempus Sans ITC" pitchFamily="82" charset="0"/>
                <a:ea typeface="Arial Unicode MS" pitchFamily="34" charset="-128"/>
                <a:cs typeface="Arial Unicode MS" pitchFamily="34" charset="-128"/>
              </a:rPr>
              <a:t>Lars Ole Andersen . Program analysis and</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specialization for the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C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Programming language</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  PhD thesis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DIKU , University of Copenhagen , May</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lang="en-US">
                <a:solidFill>
                  <a:srgbClr val="000000"/>
                </a:solidFill>
                <a:latin typeface="Tempus Sans ITC" pitchFamily="82" charset="0"/>
                <a:ea typeface="Arial Unicode MS" pitchFamily="34" charset="-128"/>
                <a:cs typeface="Arial Unicode MS" pitchFamily="34" charset="-128"/>
              </a:rPr>
              <a:t>		1994 .</a:t>
            </a:r>
          </a:p>
          <a:p>
            <a:pPr marL="341313" indent="-341313" defTabSz="457200">
              <a:spcBef>
                <a:spcPts val="450"/>
              </a:spcBef>
              <a:buClr>
                <a:srgbClr val="000000"/>
              </a:buClr>
              <a:buSzPct val="100000"/>
              <a:buFont typeface="Times New Roman" pitchFamily="18"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solidFill>
                <a:srgbClr val="000000"/>
              </a:solidFill>
              <a:latin typeface="Tempus Sans ITC" pitchFamily="82" charset="0"/>
              <a:ea typeface="Arial Unicode MS" pitchFamily="34" charset="-128"/>
              <a:cs typeface="Arial Unicode MS" pitchFamily="34" charset="-128"/>
            </a:endParaRPr>
          </a:p>
        </p:txBody>
      </p:sp>
      <p:sp>
        <p:nvSpPr>
          <p:cNvPr id="65540" name="Rectangle 6"/>
          <p:cNvSpPr>
            <a:spLocks noChangeArrowheads="1"/>
          </p:cNvSpPr>
          <p:nvPr/>
        </p:nvSpPr>
        <p:spPr bwMode="auto">
          <a:xfrm>
            <a:off x="381000" y="3430588"/>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[AUTHOR]</a:t>
            </a:r>
            <a:r>
              <a:rPr lang="en-US" b="1" i="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[TITLE]</a:t>
            </a:r>
            <a:r>
              <a:rPr lang="en-US" b="1">
                <a:solidFill>
                  <a:srgbClr val="008000"/>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[EDITOR]</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[BOOKTITLE]</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[TECH-REPORT]</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45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[INSTITUTION]</a:t>
            </a:r>
            <a:r>
              <a:rPr lang="en-US" b="1">
                <a:solidFill>
                  <a:srgbClr val="FFFFFF"/>
                </a:solidFill>
                <a:latin typeface="Tempus Sans ITC" pitchFamily="82" charset="0"/>
                <a:ea typeface="Arial Unicode MS" pitchFamily="34" charset="-128"/>
                <a:cs typeface="Arial Unicode MS" pitchFamily="34" charset="-128"/>
              </a:rPr>
              <a:t> 	</a:t>
            </a:r>
          </a:p>
          <a:p>
            <a:pPr marL="341313" indent="-341313" defTabSz="457200">
              <a:spcBef>
                <a:spcPts val="600"/>
              </a:spcBef>
              <a:buClr>
                <a:srgbClr val="000000"/>
              </a:buClr>
              <a:buSzPct val="100000"/>
              <a:buFont typeface="Times New Roman" pitchFamily="18" charset="0"/>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i="1" u="sng">
                <a:solidFill>
                  <a:srgbClr val="008000"/>
                </a:solidFill>
                <a:latin typeface="Tempus Sans ITC" pitchFamily="82" charset="0"/>
                <a:ea typeface="Arial Unicode MS" pitchFamily="34" charset="-128"/>
                <a:cs typeface="Arial Unicode MS" pitchFamily="34" charset="-128"/>
              </a:rPr>
              <a:t>[DATE]</a:t>
            </a:r>
            <a:r>
              <a:rPr lang="en-US" b="1">
                <a:solidFill>
                  <a:srgbClr val="FFFFFF"/>
                </a:solidFill>
                <a:latin typeface="Tempus Sans ITC" pitchFamily="82" charset="0"/>
                <a:ea typeface="Arial Unicode MS" pitchFamily="34" charset="-128"/>
                <a:cs typeface="Arial Unicode MS" pitchFamily="34" charset="-128"/>
              </a:rPr>
              <a:t> </a:t>
            </a:r>
            <a:r>
              <a:rPr lang="en-US" sz="2400" b="1">
                <a:solidFill>
                  <a:srgbClr val="FFFFFF"/>
                </a:solidFill>
                <a:latin typeface="Tempus Sans ITC" pitchFamily="82" charset="0"/>
                <a:ea typeface="Arial Unicode MS" pitchFamily="34" charset="-128"/>
                <a:cs typeface="Arial Unicode MS" pitchFamily="34" charset="-128"/>
              </a:rPr>
              <a:t>		</a:t>
            </a:r>
          </a:p>
        </p:txBody>
      </p:sp>
      <p:sp>
        <p:nvSpPr>
          <p:cNvPr id="50183" name="Oval 8"/>
          <p:cNvSpPr>
            <a:spLocks noChangeArrowheads="1"/>
          </p:cNvSpPr>
          <p:nvPr/>
        </p:nvSpPr>
        <p:spPr bwMode="auto">
          <a:xfrm>
            <a:off x="4724400" y="3430588"/>
            <a:ext cx="457200" cy="3810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50184" name="Line 9"/>
          <p:cNvSpPr>
            <a:spLocks noChangeShapeType="1"/>
          </p:cNvSpPr>
          <p:nvPr/>
        </p:nvSpPr>
        <p:spPr bwMode="auto">
          <a:xfrm>
            <a:off x="6705600" y="38115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5" name="Oval 10"/>
          <p:cNvSpPr>
            <a:spLocks noChangeArrowheads="1"/>
          </p:cNvSpPr>
          <p:nvPr/>
        </p:nvSpPr>
        <p:spPr bwMode="auto">
          <a:xfrm>
            <a:off x="2971800" y="4725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50186" name="Oval 11"/>
          <p:cNvSpPr>
            <a:spLocks noChangeArrowheads="1"/>
          </p:cNvSpPr>
          <p:nvPr/>
        </p:nvSpPr>
        <p:spPr bwMode="auto">
          <a:xfrm>
            <a:off x="6172200" y="5106988"/>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50187" name="Line 12"/>
          <p:cNvSpPr>
            <a:spLocks noChangeShapeType="1"/>
          </p:cNvSpPr>
          <p:nvPr/>
        </p:nvSpPr>
        <p:spPr bwMode="auto">
          <a:xfrm>
            <a:off x="4800600" y="41163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8" name="Line 13"/>
          <p:cNvSpPr>
            <a:spLocks noChangeShapeType="1"/>
          </p:cNvSpPr>
          <p:nvPr/>
        </p:nvSpPr>
        <p:spPr bwMode="auto">
          <a:xfrm>
            <a:off x="6629400" y="54879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9" name="Line 14"/>
          <p:cNvSpPr>
            <a:spLocks noChangeShapeType="1"/>
          </p:cNvSpPr>
          <p:nvPr/>
        </p:nvSpPr>
        <p:spPr bwMode="auto">
          <a:xfrm flipV="1">
            <a:off x="4572000" y="4802188"/>
            <a:ext cx="1079500" cy="15875"/>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87856" name="Rectangle 16"/>
          <p:cNvSpPr>
            <a:spLocks noChangeArrowheads="1"/>
          </p:cNvSpPr>
          <p:nvPr/>
        </p:nvSpPr>
        <p:spPr bwMode="auto">
          <a:xfrm>
            <a:off x="4286250" y="5878513"/>
            <a:ext cx="4019550" cy="406400"/>
          </a:xfrm>
          <a:prstGeom prst="rect">
            <a:avLst/>
          </a:prstGeom>
          <a:solidFill>
            <a:srgbClr val="FFFFCC"/>
          </a:solidFill>
          <a:ln w="9360">
            <a:solidFill>
              <a:srgbClr val="FF9900"/>
            </a:solidFill>
            <a:miter lim="800000"/>
            <a:headEnd/>
            <a:tailEnd/>
          </a:ln>
        </p:spPr>
        <p:txBody>
          <a:bodyPr lIns="90000" tIns="46800" rIns="90000" bIns="46800">
            <a:spAutoFit/>
          </a:bodyPr>
          <a:lstStyle/>
          <a:p>
            <a:pPr defTabSz="457200">
              <a:spcBef>
                <a:spcPts val="70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Calibri" pitchFamily="34" charset="0"/>
                <a:cs typeface="Tahoma" pitchFamily="34" charset="0"/>
              </a:rPr>
              <a:t>Violates lots of </a:t>
            </a:r>
            <a:r>
              <a:rPr lang="en-US" sz="2000">
                <a:solidFill>
                  <a:srgbClr val="FF0000"/>
                </a:solidFill>
                <a:latin typeface="Calibri" pitchFamily="34" charset="0"/>
                <a:cs typeface="Tahoma" pitchFamily="34" charset="0"/>
              </a:rPr>
              <a:t>natural</a:t>
            </a:r>
            <a:r>
              <a:rPr lang="en-US" sz="2000">
                <a:solidFill>
                  <a:srgbClr val="000000"/>
                </a:solidFill>
                <a:latin typeface="Calibri" pitchFamily="34" charset="0"/>
                <a:cs typeface="Tahoma" pitchFamily="34" charset="0"/>
              </a:rPr>
              <a:t> constraints!</a:t>
            </a:r>
          </a:p>
        </p:txBody>
      </p:sp>
      <p:sp>
        <p:nvSpPr>
          <p:cNvPr id="50191" name="Line 17"/>
          <p:cNvSpPr>
            <a:spLocks noChangeShapeType="1"/>
          </p:cNvSpPr>
          <p:nvPr/>
        </p:nvSpPr>
        <p:spPr bwMode="auto">
          <a:xfrm>
            <a:off x="3048000" y="4421188"/>
            <a:ext cx="457200" cy="1587"/>
          </a:xfrm>
          <a:prstGeom prst="line">
            <a:avLst/>
          </a:prstGeom>
          <a:noFill/>
          <a:ln w="1260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50" name="Text Box 3"/>
          <p:cNvSpPr txBox="1">
            <a:spLocks noChangeArrowheads="1"/>
          </p:cNvSpPr>
          <p:nvPr/>
        </p:nvSpPr>
        <p:spPr bwMode="auto">
          <a:xfrm>
            <a:off x="533400" y="990600"/>
            <a:ext cx="8305800" cy="1158875"/>
          </a:xfrm>
          <a:prstGeom prst="rect">
            <a:avLst/>
          </a:prstGeom>
          <a:noFill/>
          <a:ln w="9360">
            <a:solidFill>
              <a:srgbClr val="0033C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457200" indent="-4572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1pPr>
            <a:lvl2pPr marL="742950" indent="-28575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2pPr>
            <a:lvl3pPr marL="11430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3pPr>
            <a:lvl4pPr marL="16002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4pPr>
            <a:lvl5pPr marL="2057400" indent="-228600" defTabSz="4572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tx1"/>
                </a:solidFill>
                <a:latin typeface="Arial" pitchFamily="34" charset="0"/>
                <a:cs typeface="Arial" pitchFamily="34" charset="0"/>
              </a:defRPr>
            </a:lvl9pPr>
          </a:lstStyle>
          <a:p>
            <a:pPr eaLnBrk="1" hangingPunct="1">
              <a:lnSpc>
                <a:spcPct val="98000"/>
              </a:lnSpc>
              <a:spcBef>
                <a:spcPts val="600"/>
              </a:spcBef>
              <a:buClr>
                <a:srgbClr val="000000"/>
              </a:buClr>
              <a:buSzPct val="75000"/>
              <a:buFont typeface="Wingdings" pitchFamily="2" charset="2"/>
              <a:buNone/>
            </a:pPr>
            <a:r>
              <a:rPr lang="en-US" sz="2400" b="1">
                <a:solidFill>
                  <a:srgbClr val="000000"/>
                </a:solidFill>
                <a:latin typeface="Tempus Sans ITC" pitchFamily="82" charset="0"/>
                <a:ea typeface="Arial Unicode MS" pitchFamily="34" charset="-128"/>
                <a:cs typeface="Arial Unicode MS" pitchFamily="34" charset="-128"/>
              </a:rPr>
              <a:t>Lars Ole Andersen . Program analysis and specialization for the 	C Programming language.  PhD thesis. DIKU , University of Copenhagen, May 1994 .</a:t>
            </a:r>
          </a:p>
        </p:txBody>
      </p:sp>
      <p:pic>
        <p:nvPicPr>
          <p:cNvPr id="118785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891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Rectangle 21"/>
          <p:cNvSpPr>
            <a:spLocks noChangeArrowheads="1"/>
          </p:cNvSpPr>
          <p:nvPr/>
        </p:nvSpPr>
        <p:spPr bwMode="auto">
          <a:xfrm>
            <a:off x="4267200" y="2197100"/>
            <a:ext cx="2590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187862" name="Rectangle 22"/>
          <p:cNvSpPr>
            <a:spLocks noChangeArrowheads="1"/>
          </p:cNvSpPr>
          <p:nvPr/>
        </p:nvSpPr>
        <p:spPr bwMode="auto">
          <a:xfrm>
            <a:off x="1612900" y="2362200"/>
            <a:ext cx="2819400" cy="5334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25</a:t>
            </a:fld>
            <a:endParaRPr lang="en-US" altLang="zh-TW">
              <a:solidFill>
                <a:srgbClr val="000000"/>
              </a:solidFill>
            </a:endParaRPr>
          </a:p>
        </p:txBody>
      </p:sp>
    </p:spTree>
    <p:extLst>
      <p:ext uri="{BB962C8B-B14F-4D97-AF65-F5344CB8AC3E}">
        <p14:creationId xmlns:p14="http://schemas.microsoft.com/office/powerpoint/2010/main" val="6226954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animBg="1"/>
      <p:bldP spid="50185" grpId="0" animBg="1"/>
      <p:bldP spid="50186" grpId="0" animBg="1"/>
      <p:bldP spid="50187" grpId="0" animBg="1"/>
      <p:bldP spid="50188" grpId="0" animBg="1"/>
      <p:bldP spid="50189" grpId="0" animBg="1"/>
      <p:bldP spid="1187856" grpId="0" animBg="1"/>
      <p:bldP spid="50191" grpId="0" animBg="1"/>
      <p:bldP spid="11878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idx="4294967295"/>
          </p:nvPr>
        </p:nvSpPr>
        <p:spPr/>
        <p:txBody>
          <a:bodyPr lIns="0" tIns="0" rIns="0" bIns="0"/>
          <a:lstStyle/>
          <a:p>
            <a:pPr eaLnBrk="1" hangingPunct="1"/>
            <a:r>
              <a:rPr lang="en-US" dirty="0" smtClean="0">
                <a:ea typeface="Arial Unicode MS" pitchFamily="34" charset="-128"/>
                <a:cs typeface="Arial Unicode MS" pitchFamily="34" charset="-128"/>
              </a:rPr>
              <a:t>Adding Expressivity via Constraints</a:t>
            </a:r>
            <a:endParaRPr lang="en-US" dirty="0" smtClean="0"/>
          </a:p>
        </p:txBody>
      </p:sp>
      <p:sp>
        <p:nvSpPr>
          <p:cNvPr id="3" name="Content Placeholder 2"/>
          <p:cNvSpPr>
            <a:spLocks noGrp="1"/>
          </p:cNvSpPr>
          <p:nvPr>
            <p:ph idx="4294967295"/>
          </p:nvPr>
        </p:nvSpPr>
        <p:spPr>
          <a:xfrm>
            <a:off x="457200" y="1219200"/>
            <a:ext cx="8229600" cy="4498975"/>
          </a:xfrm>
        </p:spPr>
        <p:txBody>
          <a:bodyPr lIns="0" tIns="0" rIns="0" bIns="0"/>
          <a:lstStyle/>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Each field must be a</a:t>
            </a:r>
            <a:r>
              <a:rPr lang="en-US" smtClean="0">
                <a:solidFill>
                  <a:srgbClr val="FCC66E"/>
                </a:solidFill>
              </a:rPr>
              <a:t> </a:t>
            </a:r>
            <a:r>
              <a:rPr lang="en-US" smtClean="0">
                <a:solidFill>
                  <a:srgbClr val="FF0000"/>
                </a:solidFill>
              </a:rPr>
              <a:t>consecutive list of words and </a:t>
            </a:r>
            <a:r>
              <a:rPr lang="en-US" smtClean="0"/>
              <a:t>can appear at most</a:t>
            </a:r>
            <a:r>
              <a:rPr lang="en-US" smtClean="0">
                <a:solidFill>
                  <a:srgbClr val="CC3300"/>
                </a:solidFill>
              </a:rPr>
              <a:t> </a:t>
            </a:r>
            <a:r>
              <a:rPr lang="en-US" smtClean="0">
                <a:solidFill>
                  <a:srgbClr val="FF0000"/>
                </a:solidFill>
              </a:rPr>
              <a:t>once</a:t>
            </a:r>
            <a:r>
              <a:rPr lang="en-US" smtClean="0">
                <a:solidFill>
                  <a:srgbClr val="CC3300"/>
                </a:solidFill>
              </a:rPr>
              <a:t> </a:t>
            </a:r>
            <a:r>
              <a:rPr lang="en-US" smtClean="0"/>
              <a:t>in a citation</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State transitions must occur on</a:t>
            </a:r>
            <a:r>
              <a:rPr lang="en-US" smtClean="0">
                <a:solidFill>
                  <a:srgbClr val="FCC66E"/>
                </a:solidFill>
              </a:rPr>
              <a:t> </a:t>
            </a:r>
            <a:r>
              <a:rPr lang="en-US" smtClean="0">
                <a:solidFill>
                  <a:srgbClr val="FF0000"/>
                </a:solidFill>
              </a:rPr>
              <a:t>punctuation marks.</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F0000"/>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citation can only start with</a:t>
            </a:r>
            <a:r>
              <a:rPr lang="en-US" smtClean="0">
                <a:solidFill>
                  <a:srgbClr val="FCC66E"/>
                </a:solidFill>
              </a:rPr>
              <a:t> </a:t>
            </a:r>
            <a:r>
              <a:rPr lang="en-US" i="1" u="sng" smtClean="0">
                <a:solidFill>
                  <a:srgbClr val="008000"/>
                </a:solidFill>
              </a:rPr>
              <a:t>AUTHOR</a:t>
            </a:r>
            <a:r>
              <a:rPr lang="en-US" smtClean="0">
                <a:solidFill>
                  <a:srgbClr val="FCC66E"/>
                </a:solidFill>
              </a:rPr>
              <a:t> </a:t>
            </a:r>
            <a:r>
              <a:rPr lang="en-US" smtClean="0"/>
              <a:t>or</a:t>
            </a:r>
            <a:r>
              <a:rPr lang="en-US" smtClean="0">
                <a:solidFill>
                  <a:srgbClr val="FCC66E"/>
                </a:solidFill>
              </a:rPr>
              <a:t> </a:t>
            </a:r>
            <a:r>
              <a:rPr lang="en-US" i="1" u="sng" smtClean="0">
                <a:solidFill>
                  <a:srgbClr val="008000"/>
                </a:solidFill>
              </a:rPr>
              <a:t>EDITOR</a:t>
            </a:r>
            <a:r>
              <a:rPr lang="en-US" smtClean="0">
                <a:solidFill>
                  <a:srgbClr val="FCC66E"/>
                </a:solidFill>
              </a:rPr>
              <a:t>. </a:t>
            </a:r>
          </a:p>
          <a:p>
            <a:pPr marL="457200" indent="-457200" defTabSz="457200" eaLnBrk="1" hangingPunct="1">
              <a:spcBef>
                <a:spcPts val="500"/>
              </a:spcBef>
              <a:buClr>
                <a:srgbClr val="FCC66E"/>
              </a:buClr>
              <a:buFont typeface="Wingdings" pitchFamily="2"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mtClean="0">
              <a:solidFill>
                <a:srgbClr val="FCC66E"/>
              </a:solidFill>
            </a:endParaRP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The words</a:t>
            </a:r>
            <a:r>
              <a:rPr lang="en-US" smtClean="0">
                <a:solidFill>
                  <a:srgbClr val="008000"/>
                </a:solidFill>
              </a:rPr>
              <a:t> </a:t>
            </a:r>
            <a:r>
              <a:rPr lang="en-US" i="1" smtClean="0">
                <a:solidFill>
                  <a:srgbClr val="FF0000"/>
                </a:solidFill>
              </a:rPr>
              <a:t>pp., pages</a:t>
            </a:r>
            <a:r>
              <a:rPr lang="en-US" smtClean="0">
                <a:solidFill>
                  <a:srgbClr val="008000"/>
                </a:solidFill>
              </a:rPr>
              <a:t> </a:t>
            </a:r>
            <a:r>
              <a:rPr lang="en-US" smtClean="0"/>
              <a:t>correspond to</a:t>
            </a:r>
            <a:r>
              <a:rPr lang="en-US" smtClean="0">
                <a:solidFill>
                  <a:srgbClr val="008000"/>
                </a:solidFill>
              </a:rPr>
              <a:t> </a:t>
            </a:r>
            <a:r>
              <a:rPr lang="en-US" i="1" u="sng" smtClean="0">
                <a:solidFill>
                  <a:srgbClr val="008000"/>
                </a:solidFill>
              </a:rPr>
              <a:t>PAGE</a:t>
            </a:r>
            <a:r>
              <a:rPr lang="en-US" i="1"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Four digits starting with</a:t>
            </a:r>
            <a:r>
              <a:rPr lang="en-US" smtClean="0">
                <a:solidFill>
                  <a:srgbClr val="008000"/>
                </a:solidFill>
              </a:rPr>
              <a:t> </a:t>
            </a:r>
            <a:r>
              <a:rPr lang="en-US" smtClean="0">
                <a:solidFill>
                  <a:srgbClr val="FF0000"/>
                </a:solidFill>
              </a:rPr>
              <a:t>20xx and 19xx</a:t>
            </a:r>
            <a:r>
              <a:rPr lang="en-US" smtClean="0"/>
              <a:t> are</a:t>
            </a:r>
            <a:r>
              <a:rPr lang="en-US" smtClean="0">
                <a:solidFill>
                  <a:srgbClr val="008000"/>
                </a:solidFill>
              </a:rPr>
              <a:t> </a:t>
            </a:r>
            <a:r>
              <a:rPr lang="en-US" i="1" u="sng" smtClean="0">
                <a:solidFill>
                  <a:srgbClr val="008000"/>
                </a:solidFill>
              </a:rPr>
              <a:t>DATE</a:t>
            </a:r>
            <a:r>
              <a:rPr lang="en-US" smtClean="0">
                <a:solidFill>
                  <a:srgbClr val="008000"/>
                </a:solidFill>
              </a:rPr>
              <a:t>.</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solidFill>
                  <a:srgbClr val="FF0000"/>
                </a:solidFill>
              </a:rPr>
              <a:t>Quotations</a:t>
            </a:r>
            <a:r>
              <a:rPr lang="en-US" smtClean="0">
                <a:solidFill>
                  <a:srgbClr val="008000"/>
                </a:solidFill>
              </a:rPr>
              <a:t> </a:t>
            </a:r>
            <a:r>
              <a:rPr lang="en-US" smtClean="0"/>
              <a:t>can appear only in</a:t>
            </a:r>
            <a:r>
              <a:rPr lang="en-US" smtClean="0">
                <a:solidFill>
                  <a:srgbClr val="008000"/>
                </a:solidFill>
              </a:rPr>
              <a:t> </a:t>
            </a:r>
            <a:r>
              <a:rPr lang="en-US" i="1" u="sng" smtClean="0">
                <a:solidFill>
                  <a:srgbClr val="008000"/>
                </a:solidFill>
              </a:rPr>
              <a:t>TITLE</a:t>
            </a:r>
          </a:p>
          <a:p>
            <a:pPr marL="457200" indent="-457200" defTabSz="457200" eaLnBrk="1" hangingPunct="1">
              <a:spcBef>
                <a:spcPts val="500"/>
              </a:spcBef>
              <a:buClr>
                <a:srgbClr val="FCC66E"/>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mtClean="0"/>
              <a:t>…….</a:t>
            </a:r>
          </a:p>
        </p:txBody>
      </p:sp>
      <p:sp>
        <p:nvSpPr>
          <p:cNvPr id="7" name="Slide Number Placeholder 6"/>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26</a:t>
            </a:fld>
            <a:endParaRPr lang="en-US" altLang="zh-TW">
              <a:solidFill>
                <a:srgbClr val="000000"/>
              </a:solidFill>
            </a:endParaRPr>
          </a:p>
        </p:txBody>
      </p:sp>
    </p:spTree>
    <p:extLst>
      <p:ext uri="{BB962C8B-B14F-4D97-AF65-F5344CB8AC3E}">
        <p14:creationId xmlns:p14="http://schemas.microsoft.com/office/powerpoint/2010/main" val="5646854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lIns="0" tIns="0" rIns="0" bIns="0"/>
          <a:lstStyle/>
          <a:p>
            <a:pPr eaLnBrk="1" hangingPunct="1"/>
            <a:r>
              <a:rPr lang="en-US" smtClean="0">
                <a:solidFill>
                  <a:srgbClr val="000000"/>
                </a:solidFill>
              </a:rPr>
              <a:t>Information Extraction </a:t>
            </a:r>
            <a:r>
              <a:rPr lang="en-US" smtClean="0"/>
              <a:t>with Constraints</a:t>
            </a:r>
          </a:p>
        </p:txBody>
      </p:sp>
      <p:sp>
        <p:nvSpPr>
          <p:cNvPr id="3" name="Content Placeholder 2"/>
          <p:cNvSpPr>
            <a:spLocks noGrp="1"/>
          </p:cNvSpPr>
          <p:nvPr>
            <p:ph idx="4294967295"/>
          </p:nvPr>
        </p:nvSpPr>
        <p:spPr>
          <a:xfrm>
            <a:off x="457200" y="990600"/>
            <a:ext cx="8229600" cy="4953000"/>
          </a:xfrm>
        </p:spPr>
        <p:txBody>
          <a:bodyPr lIns="0" tIns="0" rIns="0" bIns="0"/>
          <a:lstStyle/>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rgbClr val="000000"/>
                </a:solidFill>
              </a:rPr>
              <a:t>Adding constraints, we get</a:t>
            </a:r>
            <a:r>
              <a:rPr lang="en-US" dirty="0" smtClean="0">
                <a:solidFill>
                  <a:srgbClr val="CC3300"/>
                </a:solidFill>
              </a:rPr>
              <a:t> </a:t>
            </a:r>
            <a:r>
              <a:rPr lang="en-US" dirty="0" smtClean="0">
                <a:solidFill>
                  <a:srgbClr val="FF0000"/>
                </a:solidFill>
              </a:rPr>
              <a:t>correct</a:t>
            </a:r>
            <a:r>
              <a:rPr lang="en-US" dirty="0" smtClean="0">
                <a:solidFill>
                  <a:srgbClr val="CC3300"/>
                </a:solidFill>
              </a:rPr>
              <a:t> </a:t>
            </a:r>
            <a:r>
              <a:rPr lang="en-US" dirty="0" smtClean="0">
                <a:solidFill>
                  <a:srgbClr val="000000"/>
                </a:solidFill>
              </a:rPr>
              <a:t>results!</a:t>
            </a:r>
          </a:p>
          <a:p>
            <a:pPr marL="457200" lvl="1" indent="0" defTabSz="457200" eaLnBrk="1" hangingPunct="1">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u="sng" dirty="0" smtClean="0">
                <a:solidFill>
                  <a:srgbClr val="FF0000"/>
                </a:solidFill>
              </a:rPr>
              <a:t> </a:t>
            </a:r>
            <a:endParaRPr lang="en-US" b="1" u="sng" dirty="0" smtClean="0">
              <a:solidFill>
                <a:srgbClr val="000000"/>
              </a:solidFill>
            </a:endParaRP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dirty="0"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b="1" u="sng" dirty="0" smtClean="0">
              <a:solidFill>
                <a:srgbClr val="000000"/>
              </a:solidFill>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i="1" u="sng" dirty="0" smtClean="0">
              <a:solidFill>
                <a:srgbClr val="008000"/>
              </a:solidFill>
              <a:latin typeface="Tempus Sans ITC" pitchFamily="82" charset="0"/>
              <a:ea typeface="Arial Unicode MS" pitchFamily="34" charset="-128"/>
              <a:cs typeface="Arial Unicode MS" pitchFamily="34" charset="-128"/>
            </a:endParaRPr>
          </a:p>
          <a:p>
            <a:pPr marL="339725" indent="-339725" defTabSz="457200" eaLnBrk="1" hangingPunct="1">
              <a:lnSpc>
                <a:spcPct val="97000"/>
              </a:lnSpc>
              <a:spcBef>
                <a:spcPts val="500"/>
              </a:spcBef>
              <a:buClr>
                <a:srgbClr val="000000"/>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i="1" u="sng" dirty="0" smtClean="0">
                <a:solidFill>
                  <a:srgbClr val="008000"/>
                </a:solidFill>
                <a:latin typeface="Tempus Sans ITC" pitchFamily="82" charset="0"/>
                <a:ea typeface="Arial Unicode MS" pitchFamily="34" charset="-128"/>
                <a:cs typeface="Arial Unicode MS" pitchFamily="34" charset="-128"/>
              </a:rPr>
              <a:t>[AUTHOR]</a:t>
            </a:r>
            <a:r>
              <a:rPr lang="en-US" sz="2000" i="1" dirty="0" smtClean="0">
                <a:solidFill>
                  <a:srgbClr val="008000"/>
                </a:solidFill>
                <a:latin typeface="Tempus Sans ITC" pitchFamily="82" charset="0"/>
                <a:ea typeface="Arial Unicode MS" pitchFamily="34" charset="-128"/>
                <a:cs typeface="Arial Unicode MS" pitchFamily="34" charset="-128"/>
              </a:rPr>
              <a:t> 			</a:t>
            </a:r>
            <a:r>
              <a:rPr lang="en-US" sz="2000" dirty="0" smtClean="0">
                <a:solidFill>
                  <a:srgbClr val="000000"/>
                </a:solidFill>
                <a:latin typeface="Tempus Sans ITC" pitchFamily="82" charset="0"/>
                <a:ea typeface="Arial Unicode MS" pitchFamily="34" charset="-128"/>
                <a:cs typeface="Arial Unicode MS" pitchFamily="34" charset="-128"/>
              </a:rPr>
              <a:t>Lars Ole Andersen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rgbClr val="000000"/>
                </a:solidFill>
                <a:latin typeface="Tempus Sans ITC" pitchFamily="82" charset="0"/>
                <a:ea typeface="Arial Unicode MS" pitchFamily="34" charset="-128"/>
                <a:cs typeface="Arial Unicode MS" pitchFamily="34" charset="-128"/>
              </a:rPr>
              <a:t>      </a:t>
            </a:r>
            <a:r>
              <a:rPr lang="en-US" sz="2000" i="1" u="sng" dirty="0" smtClean="0">
                <a:solidFill>
                  <a:srgbClr val="008000"/>
                </a:solidFill>
                <a:latin typeface="Tempus Sans ITC" pitchFamily="82" charset="0"/>
                <a:ea typeface="Arial Unicode MS" pitchFamily="34" charset="-128"/>
                <a:cs typeface="Arial Unicode MS" pitchFamily="34" charset="-128"/>
              </a:rPr>
              <a:t>[TITLE]</a:t>
            </a:r>
            <a:r>
              <a:rPr lang="en-US" sz="2000" dirty="0" smtClean="0">
                <a:solidFill>
                  <a:srgbClr val="008000"/>
                </a:solidFill>
                <a:latin typeface="Tempus Sans ITC" pitchFamily="82" charset="0"/>
                <a:ea typeface="Arial Unicode MS" pitchFamily="34" charset="-128"/>
                <a:cs typeface="Arial Unicode MS" pitchFamily="34" charset="-128"/>
              </a:rPr>
              <a:t> 		      		</a:t>
            </a:r>
            <a:r>
              <a:rPr lang="en-US" sz="2000" dirty="0" smtClean="0">
                <a:solidFill>
                  <a:srgbClr val="000000"/>
                </a:solidFill>
                <a:latin typeface="Tempus Sans ITC" pitchFamily="82" charset="0"/>
                <a:ea typeface="Arial Unicode MS" pitchFamily="34" charset="-128"/>
                <a:cs typeface="Arial Unicode MS" pitchFamily="34" charset="-128"/>
              </a:rPr>
              <a:t>Program analysis and</a:t>
            </a:r>
            <a:r>
              <a:rPr lang="en-US" sz="2000" dirty="0" smtClean="0">
                <a:solidFill>
                  <a:srgbClr val="008000"/>
                </a:solidFill>
                <a:latin typeface="Tempus Sans ITC" pitchFamily="82" charset="0"/>
                <a:ea typeface="Arial Unicode MS" pitchFamily="34" charset="-128"/>
                <a:cs typeface="Arial Unicode MS" pitchFamily="34" charset="-128"/>
              </a:rPr>
              <a:t> </a:t>
            </a:r>
            <a:r>
              <a:rPr lang="en-US" sz="2000" dirty="0" smtClean="0">
                <a:solidFill>
                  <a:srgbClr val="000000"/>
                </a:solidFill>
                <a:latin typeface="Tempus Sans ITC" pitchFamily="82" charset="0"/>
                <a:ea typeface="Arial Unicode MS" pitchFamily="34" charset="-128"/>
                <a:cs typeface="Arial Unicode MS" pitchFamily="34" charset="-128"/>
              </a:rPr>
              <a:t>specialization for the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rgbClr val="000000"/>
                </a:solidFill>
                <a:latin typeface="Tempus Sans ITC" pitchFamily="82" charset="0"/>
                <a:ea typeface="Arial Unicode MS" pitchFamily="34" charset="-128"/>
                <a:cs typeface="Arial Unicode MS" pitchFamily="34" charset="-128"/>
              </a:rPr>
              <a:t>		 					C Programming language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rgbClr val="000000"/>
                </a:solidFill>
                <a:latin typeface="Tempus Sans ITC" pitchFamily="82" charset="0"/>
                <a:ea typeface="Arial Unicode MS" pitchFamily="34" charset="-128"/>
                <a:cs typeface="Arial Unicode MS" pitchFamily="34" charset="-128"/>
              </a:rPr>
              <a:t>	</a:t>
            </a:r>
            <a:r>
              <a:rPr lang="en-US" sz="2000" i="1" u="sng" dirty="0" smtClean="0">
                <a:solidFill>
                  <a:srgbClr val="008000"/>
                </a:solidFill>
                <a:latin typeface="Tempus Sans ITC" pitchFamily="82" charset="0"/>
                <a:ea typeface="Arial Unicode MS" pitchFamily="34" charset="-128"/>
                <a:cs typeface="Arial Unicode MS" pitchFamily="34" charset="-128"/>
              </a:rPr>
              <a:t>[TECH-REPORT]</a:t>
            </a:r>
            <a:r>
              <a:rPr lang="en-US" sz="2000" dirty="0" smtClean="0">
                <a:solidFill>
                  <a:srgbClr val="000000"/>
                </a:solidFill>
                <a:latin typeface="Tempus Sans ITC" pitchFamily="82" charset="0"/>
                <a:ea typeface="Arial Unicode MS" pitchFamily="34" charset="-128"/>
                <a:cs typeface="Arial Unicode MS" pitchFamily="34" charset="-128"/>
              </a:rPr>
              <a:t> 	PhD thesis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rgbClr val="000000"/>
                </a:solidFill>
                <a:latin typeface="Tempus Sans ITC" pitchFamily="82" charset="0"/>
                <a:ea typeface="Arial Unicode MS" pitchFamily="34" charset="-128"/>
                <a:cs typeface="Arial Unicode MS" pitchFamily="34" charset="-128"/>
              </a:rPr>
              <a:t>	</a:t>
            </a:r>
            <a:r>
              <a:rPr lang="en-US" sz="2000" i="1" u="sng" dirty="0" smtClean="0">
                <a:solidFill>
                  <a:srgbClr val="008000"/>
                </a:solidFill>
                <a:latin typeface="Tempus Sans ITC" pitchFamily="82" charset="0"/>
                <a:ea typeface="Arial Unicode MS" pitchFamily="34" charset="-128"/>
                <a:cs typeface="Arial Unicode MS" pitchFamily="34" charset="-128"/>
              </a:rPr>
              <a:t>[INSTITUTION]</a:t>
            </a:r>
            <a:r>
              <a:rPr lang="en-US" sz="2000" dirty="0" smtClean="0">
                <a:solidFill>
                  <a:srgbClr val="000000"/>
                </a:solidFill>
                <a:latin typeface="Tempus Sans ITC" pitchFamily="82" charset="0"/>
                <a:ea typeface="Arial Unicode MS" pitchFamily="34" charset="-128"/>
                <a:cs typeface="Arial Unicode MS" pitchFamily="34" charset="-128"/>
              </a:rPr>
              <a:t> 		DIKU , University of Copenhagen , </a:t>
            </a:r>
          </a:p>
          <a:p>
            <a:pPr marL="339725" indent="-339725" defTabSz="457200" eaLnBrk="1" hangingPunct="1">
              <a:lnSpc>
                <a:spcPct val="97000"/>
              </a:lnSpc>
              <a:spcBef>
                <a:spcPts val="500"/>
              </a:spcBef>
              <a:buClr>
                <a:srgbClr val="000000"/>
              </a:buClr>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rgbClr val="000000"/>
                </a:solidFill>
                <a:latin typeface="Tempus Sans ITC" pitchFamily="82" charset="0"/>
                <a:ea typeface="Arial Unicode MS" pitchFamily="34" charset="-128"/>
                <a:cs typeface="Arial Unicode MS" pitchFamily="34" charset="-128"/>
              </a:rPr>
              <a:t>	</a:t>
            </a:r>
            <a:r>
              <a:rPr lang="en-US" sz="2000" i="1" u="sng" dirty="0" smtClean="0">
                <a:solidFill>
                  <a:srgbClr val="008000"/>
                </a:solidFill>
                <a:latin typeface="Tempus Sans ITC" pitchFamily="82" charset="0"/>
                <a:ea typeface="Arial Unicode MS" pitchFamily="34" charset="-128"/>
                <a:cs typeface="Arial Unicode MS" pitchFamily="34" charset="-128"/>
              </a:rPr>
              <a:t>[DATE]</a:t>
            </a:r>
            <a:r>
              <a:rPr lang="en-US" sz="2000" dirty="0" smtClean="0">
                <a:solidFill>
                  <a:srgbClr val="000000"/>
                </a:solidFill>
                <a:latin typeface="Tempus Sans ITC" pitchFamily="82" charset="0"/>
                <a:ea typeface="Arial Unicode MS" pitchFamily="34" charset="-128"/>
                <a:cs typeface="Arial Unicode MS" pitchFamily="34" charset="-128"/>
              </a:rPr>
              <a:t> 				May, 1994 .</a:t>
            </a:r>
          </a:p>
          <a:p>
            <a:pPr marL="739775" lvl="1" indent="-28257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u="sng" dirty="0" smtClean="0">
              <a:solidFill>
                <a:srgbClr val="000000"/>
              </a:solidFill>
            </a:endParaRPr>
          </a:p>
        </p:txBody>
      </p:sp>
      <p:sp>
        <p:nvSpPr>
          <p:cNvPr id="10244" name="Oval 4"/>
          <p:cNvSpPr>
            <a:spLocks noChangeArrowheads="1"/>
          </p:cNvSpPr>
          <p:nvPr/>
        </p:nvSpPr>
        <p:spPr bwMode="auto">
          <a:xfrm>
            <a:off x="5181600" y="28448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245" name="Oval 5"/>
          <p:cNvSpPr>
            <a:spLocks noChangeArrowheads="1"/>
          </p:cNvSpPr>
          <p:nvPr/>
        </p:nvSpPr>
        <p:spPr bwMode="auto">
          <a:xfrm>
            <a:off x="5867400" y="3530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246" name="Oval 6"/>
          <p:cNvSpPr>
            <a:spLocks noChangeArrowheads="1"/>
          </p:cNvSpPr>
          <p:nvPr/>
        </p:nvSpPr>
        <p:spPr bwMode="auto">
          <a:xfrm>
            <a:off x="4267200" y="3911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247" name="Oval 7"/>
          <p:cNvSpPr>
            <a:spLocks noChangeArrowheads="1"/>
          </p:cNvSpPr>
          <p:nvPr/>
        </p:nvSpPr>
        <p:spPr bwMode="auto">
          <a:xfrm>
            <a:off x="6705600" y="4292600"/>
            <a:ext cx="457200" cy="533400"/>
          </a:xfrm>
          <a:prstGeom prst="ellipse">
            <a:avLst/>
          </a:prstGeom>
          <a:noFill/>
          <a:ln w="2232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265674" name="Rectangle 10"/>
          <p:cNvSpPr>
            <a:spLocks noChangeArrowheads="1"/>
          </p:cNvSpPr>
          <p:nvPr/>
        </p:nvSpPr>
        <p:spPr bwMode="auto">
          <a:xfrm>
            <a:off x="609600" y="4724400"/>
            <a:ext cx="7924800"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FF9900"/>
              </a:buClr>
              <a:buSzPct val="75000"/>
              <a:buFont typeface="Wingdings" pitchFamily="2" charset="2"/>
              <a:buNone/>
            </a:pPr>
            <a:r>
              <a:rPr lang="en-US" sz="2000" dirty="0" smtClean="0">
                <a:solidFill>
                  <a:srgbClr val="0033CC"/>
                </a:solidFill>
                <a:latin typeface="Calibri" pitchFamily="34" charset="0"/>
              </a:rPr>
              <a:t>Experimental Goal: </a:t>
            </a:r>
            <a:endParaRPr lang="en-US" sz="2000" dirty="0">
              <a:solidFill>
                <a:srgbClr val="0033CC"/>
              </a:solidFill>
              <a:latin typeface="Calibri" pitchFamily="34" charset="0"/>
            </a:endParaRPr>
          </a:p>
          <a:p>
            <a:pPr marL="342900" indent="-342900">
              <a:lnSpc>
                <a:spcPct val="90000"/>
              </a:lnSpc>
              <a:spcBef>
                <a:spcPct val="20000"/>
              </a:spcBef>
              <a:buClr>
                <a:srgbClr val="FF9900"/>
              </a:buClr>
              <a:buSzPct val="75000"/>
              <a:buFont typeface="Wingdings" pitchFamily="2" charset="2"/>
              <a:buChar char="n"/>
            </a:pPr>
            <a:r>
              <a:rPr lang="en-US" sz="2000" dirty="0" smtClean="0">
                <a:solidFill>
                  <a:srgbClr val="000000"/>
                </a:solidFill>
                <a:latin typeface="Calibri" pitchFamily="34" charset="0"/>
              </a:rPr>
              <a:t>Investigate DecL </a:t>
            </a:r>
            <a:r>
              <a:rPr lang="en-US" sz="2000" dirty="0">
                <a:solidFill>
                  <a:srgbClr val="000000"/>
                </a:solidFill>
                <a:latin typeface="Calibri" pitchFamily="34" charset="0"/>
              </a:rPr>
              <a:t>with small </a:t>
            </a:r>
            <a:r>
              <a:rPr lang="en-US" sz="2000" dirty="0" smtClean="0">
                <a:solidFill>
                  <a:srgbClr val="000000"/>
                </a:solidFill>
                <a:latin typeface="Calibri" pitchFamily="34" charset="0"/>
              </a:rPr>
              <a:t>neighborhoods</a:t>
            </a:r>
          </a:p>
          <a:p>
            <a:pPr marL="342900" indent="-342900">
              <a:lnSpc>
                <a:spcPct val="90000"/>
              </a:lnSpc>
              <a:spcBef>
                <a:spcPct val="20000"/>
              </a:spcBef>
              <a:buClr>
                <a:srgbClr val="FF9900"/>
              </a:buClr>
              <a:buSzPct val="75000"/>
              <a:buFont typeface="Wingdings" pitchFamily="2" charset="2"/>
              <a:buChar char="n"/>
            </a:pPr>
            <a:r>
              <a:rPr lang="en-US" sz="2000" dirty="0" smtClean="0">
                <a:solidFill>
                  <a:srgbClr val="000000"/>
                </a:solidFill>
                <a:latin typeface="Calibri" pitchFamily="34" charset="0"/>
              </a:rPr>
              <a:t>Note that the required </a:t>
            </a:r>
            <a:r>
              <a:rPr lang="en-US" sz="2000" dirty="0">
                <a:solidFill>
                  <a:srgbClr val="000000"/>
                </a:solidFill>
                <a:latin typeface="Calibri" pitchFamily="34" charset="0"/>
              </a:rPr>
              <a:t>theoretical conditions hold only </a:t>
            </a:r>
            <a:r>
              <a:rPr lang="en-US" sz="2000" dirty="0" smtClean="0">
                <a:solidFill>
                  <a:srgbClr val="000000"/>
                </a:solidFill>
                <a:latin typeface="Calibri" pitchFamily="34" charset="0"/>
              </a:rPr>
              <a:t>approximately: </a:t>
            </a:r>
          </a:p>
          <a:p>
            <a:pPr marL="800100" lvl="1" indent="-342900">
              <a:lnSpc>
                <a:spcPct val="90000"/>
              </a:lnSpc>
              <a:spcBef>
                <a:spcPct val="20000"/>
              </a:spcBef>
              <a:buClr>
                <a:srgbClr val="FF9900"/>
              </a:buClr>
              <a:buSzPct val="75000"/>
              <a:buFont typeface="Wingdings" pitchFamily="2" charset="2"/>
              <a:buChar char="n"/>
            </a:pPr>
            <a:r>
              <a:rPr lang="en-US" sz="2000" dirty="0" smtClean="0">
                <a:solidFill>
                  <a:srgbClr val="0033CC"/>
                </a:solidFill>
                <a:latin typeface="Calibri" pitchFamily="34" charset="0"/>
              </a:rPr>
              <a:t>Output </a:t>
            </a:r>
            <a:r>
              <a:rPr lang="en-US" sz="2000" dirty="0">
                <a:solidFill>
                  <a:srgbClr val="0033CC"/>
                </a:solidFill>
                <a:latin typeface="Calibri" pitchFamily="34" charset="0"/>
              </a:rPr>
              <a:t>tokens tend to appear in contiguous blocks </a:t>
            </a:r>
            <a:endParaRPr lang="en-US" sz="2000" dirty="0" smtClean="0">
              <a:solidFill>
                <a:srgbClr val="0033CC"/>
              </a:solidFill>
              <a:latin typeface="Calibri" pitchFamily="34" charset="0"/>
            </a:endParaRPr>
          </a:p>
          <a:p>
            <a:pPr marL="800100" lvl="1" indent="-342900">
              <a:lnSpc>
                <a:spcPct val="90000"/>
              </a:lnSpc>
              <a:spcBef>
                <a:spcPct val="20000"/>
              </a:spcBef>
              <a:buClr>
                <a:srgbClr val="FF9900"/>
              </a:buClr>
              <a:buSzPct val="75000"/>
              <a:buFont typeface="Wingdings" pitchFamily="2" charset="2"/>
              <a:buChar char="n"/>
            </a:pPr>
            <a:r>
              <a:rPr lang="en-US" sz="2000" dirty="0" smtClean="0">
                <a:solidFill>
                  <a:srgbClr val="000000"/>
                </a:solidFill>
                <a:latin typeface="Calibri" pitchFamily="34" charset="0"/>
              </a:rPr>
              <a:t>Use neighborhoods similar to the PMN</a:t>
            </a:r>
          </a:p>
          <a:p>
            <a:pPr marL="342900" indent="-342900">
              <a:lnSpc>
                <a:spcPct val="90000"/>
              </a:lnSpc>
              <a:spcBef>
                <a:spcPct val="20000"/>
              </a:spcBef>
              <a:buClr>
                <a:srgbClr val="FF9900"/>
              </a:buClr>
              <a:buSzPct val="75000"/>
              <a:buFont typeface="Wingdings" pitchFamily="2" charset="2"/>
              <a:buChar char="n"/>
            </a:pPr>
            <a:endParaRPr lang="en-US" sz="2000" dirty="0">
              <a:solidFill>
                <a:srgbClr val="000000"/>
              </a:solidFill>
              <a:latin typeface="Calibri" pitchFamily="34" charset="0"/>
            </a:endParaRPr>
          </a:p>
        </p:txBody>
      </p:sp>
      <p:pic>
        <p:nvPicPr>
          <p:cNvPr id="686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22463"/>
            <a:ext cx="5029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5676" name="Rectangle 12"/>
          <p:cNvSpPr>
            <a:spLocks noChangeArrowheads="1"/>
          </p:cNvSpPr>
          <p:nvPr/>
        </p:nvSpPr>
        <p:spPr bwMode="auto">
          <a:xfrm>
            <a:off x="4267200" y="1828800"/>
            <a:ext cx="2590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65677" name="Rectangle 13"/>
          <p:cNvSpPr>
            <a:spLocks noChangeArrowheads="1"/>
          </p:cNvSpPr>
          <p:nvPr/>
        </p:nvSpPr>
        <p:spPr bwMode="auto">
          <a:xfrm>
            <a:off x="4279900" y="1930400"/>
            <a:ext cx="2590800" cy="762000"/>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34956E49-9B35-407E-B5F2-C84A7F7C3F93}" type="slidenum">
              <a:rPr lang="en-US" altLang="zh-TW" smtClean="0">
                <a:solidFill>
                  <a:srgbClr val="000000"/>
                </a:solidFill>
              </a:rPr>
              <a:pPr>
                <a:defRPr/>
              </a:pPr>
              <a:t>27</a:t>
            </a:fld>
            <a:endParaRPr lang="en-US" altLang="zh-TW">
              <a:solidFill>
                <a:srgbClr val="000000"/>
              </a:solidFill>
            </a:endParaRPr>
          </a:p>
        </p:txBody>
      </p:sp>
    </p:spTree>
    <p:extLst>
      <p:ext uri="{BB962C8B-B14F-4D97-AF65-F5344CB8AC3E}">
        <p14:creationId xmlns:p14="http://schemas.microsoft.com/office/powerpoint/2010/main" val="15821824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10244"/>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024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6567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6567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5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265674" grpId="0" animBg="1"/>
      <p:bldP spid="1265676" grpId="0" animBg="1"/>
      <p:bldP spid="12656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 y="273294"/>
            <a:ext cx="8463280" cy="825012"/>
          </a:xfrm>
        </p:spPr>
        <p:txBody>
          <a:bodyPr>
            <a:normAutofit/>
          </a:bodyPr>
          <a:lstStyle/>
          <a:p>
            <a:r>
              <a:rPr lang="en-US" dirty="0" smtClean="0"/>
              <a:t>Typical Results: Information Extraction (Ads Data) </a:t>
            </a:r>
            <a:endParaRPr lang="en-US" dirty="0"/>
          </a:p>
        </p:txBody>
      </p:sp>
      <p:sp>
        <p:nvSpPr>
          <p:cNvPr id="8" name="TextBox 7"/>
          <p:cNvSpPr txBox="1"/>
          <p:nvPr/>
        </p:nvSpPr>
        <p:spPr>
          <a:xfrm rot="16200000">
            <a:off x="-2297914" y="3578345"/>
            <a:ext cx="5562600" cy="400110"/>
          </a:xfrm>
          <a:prstGeom prst="rect">
            <a:avLst/>
          </a:prstGeom>
          <a:noFill/>
        </p:spPr>
        <p:txBody>
          <a:bodyPr wrap="square" rtlCol="0">
            <a:spAutoFit/>
          </a:bodyPr>
          <a:lstStyle/>
          <a:p>
            <a:pPr algn="ctr"/>
            <a:r>
              <a:rPr lang="en-US" sz="2000" dirty="0" smtClean="0">
                <a:latin typeface="Century Gothic"/>
                <a:cs typeface="Century Gothic"/>
              </a:rPr>
              <a:t>F1 Scores</a:t>
            </a:r>
            <a:endParaRPr lang="en-US" sz="2000" dirty="0">
              <a:latin typeface="Century Gothic"/>
              <a:cs typeface="Century Gothic"/>
            </a:endParaRPr>
          </a:p>
        </p:txBody>
      </p:sp>
      <p:graphicFrame>
        <p:nvGraphicFramePr>
          <p:cNvPr id="10" name="Content Placeholder 6"/>
          <p:cNvGraphicFramePr>
            <a:graphicFrameLocks/>
          </p:cNvGraphicFramePr>
          <p:nvPr>
            <p:extLst>
              <p:ext uri="{D42A27DB-BD31-4B8C-83A1-F6EECF244321}">
                <p14:modId xmlns:p14="http://schemas.microsoft.com/office/powerpoint/2010/main" val="1000321867"/>
              </p:ext>
            </p:extLst>
          </p:nvPr>
        </p:nvGraphicFramePr>
        <p:xfrm>
          <a:off x="696580" y="1219200"/>
          <a:ext cx="669482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28</a:t>
            </a:fld>
            <a:endParaRPr lang="en-US" altLang="zh-TW">
              <a:solidFill>
                <a:srgbClr val="000000"/>
              </a:solidFill>
            </a:endParaRPr>
          </a:p>
        </p:txBody>
      </p:sp>
    </p:spTree>
    <p:extLst>
      <p:ext uri="{BB962C8B-B14F-4D97-AF65-F5344CB8AC3E}">
        <p14:creationId xmlns:p14="http://schemas.microsoft.com/office/powerpoint/2010/main" val="331059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40" y="273294"/>
            <a:ext cx="8463280" cy="825012"/>
          </a:xfrm>
        </p:spPr>
        <p:txBody>
          <a:bodyPr>
            <a:normAutofit/>
          </a:bodyPr>
          <a:lstStyle/>
          <a:p>
            <a:r>
              <a:rPr lang="en-US" dirty="0"/>
              <a:t>Typical Results: Information </a:t>
            </a:r>
            <a:r>
              <a:rPr lang="en-US" dirty="0" smtClean="0"/>
              <a:t>Extraction (Ads Data)</a:t>
            </a:r>
            <a:endParaRPr lang="en-US" dirty="0"/>
          </a:p>
        </p:txBody>
      </p:sp>
      <p:sp>
        <p:nvSpPr>
          <p:cNvPr id="8" name="TextBox 7"/>
          <p:cNvSpPr txBox="1"/>
          <p:nvPr/>
        </p:nvSpPr>
        <p:spPr>
          <a:xfrm rot="16200000">
            <a:off x="-2297914" y="3578345"/>
            <a:ext cx="5562600" cy="400110"/>
          </a:xfrm>
          <a:prstGeom prst="rect">
            <a:avLst/>
          </a:prstGeom>
          <a:noFill/>
        </p:spPr>
        <p:txBody>
          <a:bodyPr wrap="square" rtlCol="0">
            <a:spAutoFit/>
          </a:bodyPr>
          <a:lstStyle/>
          <a:p>
            <a:pPr algn="ctr"/>
            <a:r>
              <a:rPr lang="en-US" sz="2000" dirty="0" smtClean="0">
                <a:latin typeface="Century Gothic"/>
                <a:cs typeface="Century Gothic"/>
              </a:rPr>
              <a:t>F1 Scores</a:t>
            </a:r>
            <a:endParaRPr lang="en-US" sz="2000" dirty="0">
              <a:latin typeface="Century Gothic"/>
              <a:cs typeface="Century Gothic"/>
            </a:endParaRPr>
          </a:p>
        </p:txBody>
      </p:sp>
      <p:graphicFrame>
        <p:nvGraphicFramePr>
          <p:cNvPr id="10" name="Content Placeholder 6"/>
          <p:cNvGraphicFramePr>
            <a:graphicFrameLocks/>
          </p:cNvGraphicFramePr>
          <p:nvPr>
            <p:extLst>
              <p:ext uri="{D42A27DB-BD31-4B8C-83A1-F6EECF244321}">
                <p14:modId xmlns:p14="http://schemas.microsoft.com/office/powerpoint/2010/main" val="81148066"/>
              </p:ext>
            </p:extLst>
          </p:nvPr>
        </p:nvGraphicFramePr>
        <p:xfrm>
          <a:off x="740530" y="1606700"/>
          <a:ext cx="7848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5400000" flipH="1">
            <a:off x="5504561" y="3850266"/>
            <a:ext cx="4700957" cy="400110"/>
          </a:xfrm>
          <a:prstGeom prst="rect">
            <a:avLst/>
          </a:prstGeom>
          <a:noFill/>
        </p:spPr>
        <p:txBody>
          <a:bodyPr wrap="square" rtlCol="0">
            <a:spAutoFit/>
          </a:bodyPr>
          <a:lstStyle/>
          <a:p>
            <a:pPr algn="ctr"/>
            <a:r>
              <a:rPr lang="en-US" sz="2000" dirty="0" smtClean="0">
                <a:latin typeface="Century Gothic"/>
                <a:cs typeface="Century Gothic"/>
              </a:rPr>
              <a:t>Time taken to train (Minutes)</a:t>
            </a:r>
            <a:endParaRPr lang="en-US" sz="2000" dirty="0">
              <a:latin typeface="Century Gothic"/>
              <a:cs typeface="Century Gothic"/>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29</a:t>
            </a:fld>
            <a:endParaRPr lang="en-US" altLang="zh-TW">
              <a:solidFill>
                <a:srgbClr val="000000"/>
              </a:solidFill>
            </a:endParaRPr>
          </a:p>
        </p:txBody>
      </p:sp>
    </p:spTree>
    <p:extLst>
      <p:ext uri="{BB962C8B-B14F-4D97-AF65-F5344CB8AC3E}">
        <p14:creationId xmlns:p14="http://schemas.microsoft.com/office/powerpoint/2010/main" val="331059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mtClean="0"/>
              <a:t>Learning and Inference </a:t>
            </a:r>
          </a:p>
        </p:txBody>
      </p:sp>
      <p:sp>
        <p:nvSpPr>
          <p:cNvPr id="830467" name="Rectangle 3"/>
          <p:cNvSpPr>
            <a:spLocks noGrp="1" noChangeArrowheads="1"/>
          </p:cNvSpPr>
          <p:nvPr>
            <p:ph idx="1"/>
          </p:nvPr>
        </p:nvSpPr>
        <p:spPr/>
        <p:txBody>
          <a:bodyPr/>
          <a:lstStyle/>
          <a:p>
            <a:r>
              <a:rPr lang="en-US" altLang="zh-TW" dirty="0" smtClean="0"/>
              <a:t>Global decisions in which several local decisions play a role  but there are mutual dependencies on their outcome.</a:t>
            </a:r>
          </a:p>
          <a:p>
            <a:pPr lvl="1"/>
            <a:r>
              <a:rPr lang="en-US" altLang="zh-TW" dirty="0" smtClean="0">
                <a:solidFill>
                  <a:srgbClr val="0033CC"/>
                </a:solidFill>
              </a:rPr>
              <a:t>In current NLP we often think about simpler structured problems: Parsing, Information Extraction, SRL, etc. </a:t>
            </a:r>
          </a:p>
          <a:p>
            <a:pPr lvl="1"/>
            <a:r>
              <a:rPr lang="en-US" altLang="zh-TW" dirty="0" smtClean="0"/>
              <a:t>As we </a:t>
            </a:r>
            <a:r>
              <a:rPr lang="en-US" altLang="zh-TW" dirty="0"/>
              <a:t>move up the problem hierarchy </a:t>
            </a:r>
            <a:r>
              <a:rPr lang="en-US" altLang="zh-TW" dirty="0" smtClean="0"/>
              <a:t>(Textual </a:t>
            </a:r>
            <a:r>
              <a:rPr lang="en-US" altLang="zh-TW" dirty="0"/>
              <a:t>Entailment, </a:t>
            </a:r>
            <a:r>
              <a:rPr lang="en-US" altLang="zh-TW" dirty="0" smtClean="0"/>
              <a:t>QA,….) not </a:t>
            </a:r>
            <a:r>
              <a:rPr lang="en-US" altLang="zh-TW" dirty="0"/>
              <a:t>all </a:t>
            </a:r>
            <a:r>
              <a:rPr lang="en-US" altLang="zh-TW" dirty="0" smtClean="0"/>
              <a:t>component models </a:t>
            </a:r>
            <a:r>
              <a:rPr lang="en-US" altLang="zh-TW" dirty="0"/>
              <a:t>can be learned simultaneously</a:t>
            </a:r>
          </a:p>
          <a:p>
            <a:pPr lvl="1"/>
            <a:r>
              <a:rPr lang="en-US" altLang="zh-TW" dirty="0" smtClean="0">
                <a:solidFill>
                  <a:srgbClr val="0033CC"/>
                </a:solidFill>
              </a:rPr>
              <a:t>We need to think about (learned) models for different sub-problems, often pipelined</a:t>
            </a:r>
          </a:p>
          <a:p>
            <a:pPr lvl="1"/>
            <a:r>
              <a:rPr lang="en-US" altLang="zh-TW" dirty="0" smtClean="0"/>
              <a:t>Knowledge relating sub-problems (constraints) becomes more essential and may appear only at evaluation time</a:t>
            </a:r>
          </a:p>
          <a:p>
            <a:r>
              <a:rPr lang="en-US" altLang="zh-TW" dirty="0" smtClean="0"/>
              <a:t>Goal: Incorporate models’ information, along with prior knowledge (constraints</a:t>
            </a:r>
            <a:r>
              <a:rPr lang="en-US" altLang="zh-TW" dirty="0"/>
              <a:t>)</a:t>
            </a:r>
            <a:r>
              <a:rPr lang="en-US" altLang="zh-TW" dirty="0" smtClean="0"/>
              <a:t> in making coherent decisions </a:t>
            </a:r>
          </a:p>
          <a:p>
            <a:pPr lvl="1"/>
            <a:r>
              <a:rPr lang="en-US" altLang="zh-TW" dirty="0" smtClean="0">
                <a:solidFill>
                  <a:srgbClr val="0033CC"/>
                </a:solidFill>
              </a:rPr>
              <a:t>Decisions that respect the local models as well as domain &amp; context specific knowledge/constraints.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a:t>
            </a:fld>
            <a:endParaRPr lang="en-US" altLang="zh-TW"/>
          </a:p>
        </p:txBody>
      </p:sp>
    </p:spTree>
    <p:extLst>
      <p:ext uri="{BB962C8B-B14F-4D97-AF65-F5344CB8AC3E}">
        <p14:creationId xmlns:p14="http://schemas.microsoft.com/office/powerpoint/2010/main" val="380847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0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0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04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04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idx="4294967295"/>
          </p:nvPr>
        </p:nvSpPr>
        <p:spPr/>
        <p:txBody>
          <a:bodyPr/>
          <a:lstStyle/>
          <a:p>
            <a:pPr eaLnBrk="1" hangingPunct="1"/>
            <a:r>
              <a:rPr lang="en-US" smtClean="0"/>
              <a:t>Conclusion</a:t>
            </a:r>
          </a:p>
        </p:txBody>
      </p:sp>
      <p:sp>
        <p:nvSpPr>
          <p:cNvPr id="3" name="Content Placeholder 2"/>
          <p:cNvSpPr>
            <a:spLocks noGrp="1"/>
          </p:cNvSpPr>
          <p:nvPr>
            <p:ph idx="4294967295"/>
          </p:nvPr>
        </p:nvSpPr>
        <p:spPr>
          <a:xfrm>
            <a:off x="457200" y="990600"/>
            <a:ext cx="8382000" cy="5181600"/>
          </a:xfrm>
        </p:spPr>
        <p:txBody>
          <a:bodyPr/>
          <a:lstStyle/>
          <a:p>
            <a:pPr>
              <a:defRPr/>
            </a:pPr>
            <a:r>
              <a:rPr lang="en-US" sz="2000" dirty="0" smtClean="0"/>
              <a:t>Presented </a:t>
            </a:r>
            <a:r>
              <a:rPr lang="en-US" sz="2000" dirty="0" smtClean="0">
                <a:solidFill>
                  <a:srgbClr val="0033CC"/>
                </a:solidFill>
              </a:rPr>
              <a:t>Constrained </a:t>
            </a:r>
            <a:r>
              <a:rPr lang="en-US" sz="2000" dirty="0">
                <a:solidFill>
                  <a:srgbClr val="0033CC"/>
                </a:solidFill>
              </a:rPr>
              <a:t>Conditional Models:</a:t>
            </a:r>
            <a:r>
              <a:rPr lang="en-US" sz="2000" dirty="0"/>
              <a:t>  </a:t>
            </a:r>
            <a:endParaRPr lang="en-US" sz="2000" dirty="0" smtClean="0"/>
          </a:p>
          <a:p>
            <a:pPr lvl="1">
              <a:defRPr/>
            </a:pPr>
            <a:r>
              <a:rPr lang="en-US" sz="1800" dirty="0" smtClean="0"/>
              <a:t>An ILP formulation for structured prediction that augments </a:t>
            </a:r>
            <a:r>
              <a:rPr lang="en-US" sz="1800" dirty="0" smtClean="0">
                <a:solidFill>
                  <a:srgbClr val="0033CC"/>
                </a:solidFill>
              </a:rPr>
              <a:t>statistically learned models</a:t>
            </a:r>
            <a:r>
              <a:rPr lang="en-US" sz="1800" dirty="0" smtClean="0"/>
              <a:t> </a:t>
            </a:r>
            <a:r>
              <a:rPr lang="en-US" sz="1800" dirty="0"/>
              <a:t>with </a:t>
            </a:r>
            <a:r>
              <a:rPr lang="en-US" sz="1800" dirty="0">
                <a:solidFill>
                  <a:srgbClr val="0033CC"/>
                </a:solidFill>
              </a:rPr>
              <a:t>declarative constraints </a:t>
            </a:r>
            <a:r>
              <a:rPr lang="en-US" sz="1800" dirty="0" smtClean="0">
                <a:solidFill>
                  <a:srgbClr val="0033CC"/>
                </a:solidFill>
              </a:rPr>
              <a:t> </a:t>
            </a:r>
            <a:r>
              <a:rPr lang="en-US" sz="1800" dirty="0" smtClean="0"/>
              <a:t>as </a:t>
            </a:r>
            <a:r>
              <a:rPr lang="en-US" sz="1800" dirty="0"/>
              <a:t>a way to </a:t>
            </a:r>
            <a:r>
              <a:rPr lang="en-US" sz="1800" dirty="0" smtClean="0"/>
              <a:t>incorporate knowledge and support </a:t>
            </a:r>
            <a:r>
              <a:rPr lang="en-US" sz="1800" dirty="0"/>
              <a:t>decisions in </a:t>
            </a:r>
            <a:r>
              <a:rPr lang="en-US" sz="1800" dirty="0" smtClean="0"/>
              <a:t>expressive </a:t>
            </a:r>
            <a:r>
              <a:rPr lang="en-US" sz="1800" dirty="0"/>
              <a:t>output </a:t>
            </a:r>
            <a:r>
              <a:rPr lang="en-US" sz="1800" dirty="0" smtClean="0"/>
              <a:t>spaces </a:t>
            </a:r>
          </a:p>
          <a:p>
            <a:pPr>
              <a:defRPr/>
            </a:pPr>
            <a:r>
              <a:rPr lang="en-US" sz="2000" dirty="0" smtClean="0"/>
              <a:t>Supports joint inference while maintaining </a:t>
            </a:r>
            <a:r>
              <a:rPr lang="en-US" sz="2000" dirty="0"/>
              <a:t>modularity and tractability of </a:t>
            </a:r>
            <a:r>
              <a:rPr lang="en-US" sz="2000" dirty="0" smtClean="0"/>
              <a:t>training</a:t>
            </a:r>
          </a:p>
          <a:p>
            <a:pPr lvl="1">
              <a:defRPr/>
            </a:pPr>
            <a:r>
              <a:rPr lang="en-US" sz="1800" dirty="0" smtClean="0"/>
              <a:t>Interdependent components are learned (independently</a:t>
            </a:r>
            <a:r>
              <a:rPr lang="en-US" sz="1800" dirty="0"/>
              <a:t> </a:t>
            </a:r>
            <a:r>
              <a:rPr lang="en-US" sz="1800" dirty="0" smtClean="0"/>
              <a:t>or pipelined) and, </a:t>
            </a:r>
            <a:r>
              <a:rPr lang="en-US" sz="1800" dirty="0" smtClean="0">
                <a:solidFill>
                  <a:srgbClr val="0033CC"/>
                </a:solidFill>
              </a:rPr>
              <a:t>via joint inference, support coherent decisions</a:t>
            </a:r>
            <a:r>
              <a:rPr lang="en-US" sz="1800" dirty="0" smtClean="0"/>
              <a:t>, modulo declarative constraints.</a:t>
            </a:r>
          </a:p>
          <a:p>
            <a:r>
              <a:rPr lang="en-US" sz="2000" dirty="0"/>
              <a:t>P</a:t>
            </a:r>
            <a:r>
              <a:rPr lang="en-US" sz="2000" dirty="0" smtClean="0"/>
              <a:t>resented </a:t>
            </a:r>
            <a:r>
              <a:rPr lang="en-US" sz="2000" b="1" dirty="0"/>
              <a:t>Decomposed Learning (DecL)</a:t>
            </a:r>
            <a:r>
              <a:rPr lang="en-US" sz="2000" dirty="0"/>
              <a:t>: efficient </a:t>
            </a:r>
            <a:r>
              <a:rPr lang="en-US" sz="2000" dirty="0" smtClean="0"/>
              <a:t>joint learning </a:t>
            </a:r>
            <a:r>
              <a:rPr lang="en-US" sz="2000" dirty="0"/>
              <a:t>by reducing the learning-time-inference to a small output </a:t>
            </a:r>
            <a:r>
              <a:rPr lang="en-US" sz="2000" dirty="0" smtClean="0"/>
              <a:t>space</a:t>
            </a:r>
            <a:endParaRPr lang="en-US" sz="2000" dirty="0">
              <a:solidFill>
                <a:srgbClr val="0000FF"/>
              </a:solidFill>
            </a:endParaRPr>
          </a:p>
          <a:p>
            <a:pPr lvl="1"/>
            <a:r>
              <a:rPr lang="en-US" sz="1800" dirty="0" smtClean="0">
                <a:solidFill>
                  <a:srgbClr val="0033CC"/>
                </a:solidFill>
              </a:rPr>
              <a:t>Provided </a:t>
            </a:r>
            <a:r>
              <a:rPr lang="en-US" sz="1800" dirty="0">
                <a:solidFill>
                  <a:srgbClr val="0033CC"/>
                </a:solidFill>
              </a:rPr>
              <a:t>conditions for when DecL is provably identical to global structural learning (GL)</a:t>
            </a:r>
          </a:p>
          <a:p>
            <a:pPr>
              <a:defRPr/>
            </a:pPr>
            <a:r>
              <a:rPr lang="en-US" sz="2000" dirty="0" smtClean="0"/>
              <a:t>Interesting open questions in developing further understanding of how to support efficient joint inference</a:t>
            </a:r>
          </a:p>
        </p:txBody>
      </p:sp>
      <p:sp>
        <p:nvSpPr>
          <p:cNvPr id="87" name="TextBox 86"/>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Thank You!</a:t>
            </a:r>
          </a:p>
        </p:txBody>
      </p:sp>
      <p:sp>
        <p:nvSpPr>
          <p:cNvPr id="6" name="TextBox 5"/>
          <p:cNvSpPr txBox="1">
            <a:spLocks noChangeArrowheads="1"/>
          </p:cNvSpPr>
          <p:nvPr/>
        </p:nvSpPr>
        <p:spPr bwMode="auto">
          <a:xfrm>
            <a:off x="2133600" y="5862935"/>
            <a:ext cx="5029200" cy="461665"/>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Check out our </a:t>
            </a:r>
            <a:r>
              <a:rPr lang="en-US" sz="2400" dirty="0" smtClean="0">
                <a:latin typeface="Calibri" pitchFamily="34" charset="0"/>
              </a:rPr>
              <a:t>tools, demos, tutorials</a:t>
            </a:r>
            <a:endParaRPr lang="en-US" sz="2400" dirty="0">
              <a:latin typeface="Calibri" pitchFamily="34" charset="0"/>
            </a:endParaRPr>
          </a:p>
        </p:txBody>
      </p:sp>
      <p:sp>
        <p:nvSpPr>
          <p:cNvPr id="5" name="Slide Number Placeholder 4"/>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30</a:t>
            </a:fld>
            <a:endParaRPr lang="en-US" altLang="zh-TW"/>
          </a:p>
        </p:txBody>
      </p:sp>
    </p:spTree>
    <p:extLst>
      <p:ext uri="{BB962C8B-B14F-4D97-AF65-F5344CB8AC3E}">
        <p14:creationId xmlns:p14="http://schemas.microsoft.com/office/powerpoint/2010/main" val="18772667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checkerboard(across)">
                                      <p:cBhvr>
                                        <p:cTn id="2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a:t>Constrained Conditional Models</a:t>
            </a:r>
          </a:p>
          <a:p>
            <a:pPr lvl="1" eaLnBrk="1" hangingPunct="1">
              <a:lnSpc>
                <a:spcPct val="90000"/>
              </a:lnSpc>
            </a:pPr>
            <a:r>
              <a:rPr lang="en-US" dirty="0"/>
              <a:t>A formulation for global inference with knowledge modeled as expressive structural constraints</a:t>
            </a:r>
          </a:p>
          <a:p>
            <a:pPr lvl="1" eaLnBrk="1" hangingPunct="1">
              <a:lnSpc>
                <a:spcPct val="90000"/>
              </a:lnSpc>
            </a:pPr>
            <a:r>
              <a:rPr lang="en-US" dirty="0"/>
              <a:t>A Structured Prediction Perspective</a:t>
            </a:r>
          </a:p>
          <a:p>
            <a:pPr lvl="1" eaLnBrk="1" hangingPunct="1">
              <a:lnSpc>
                <a:spcPct val="90000"/>
              </a:lnSpc>
            </a:pPr>
            <a:endParaRPr lang="en-US" dirty="0" smtClean="0"/>
          </a:p>
          <a:p>
            <a:pPr eaLnBrk="1" hangingPunct="1">
              <a:lnSpc>
                <a:spcPct val="90000"/>
              </a:lnSpc>
            </a:pPr>
            <a:r>
              <a:rPr lang="en-US" dirty="0" smtClean="0"/>
              <a:t>Decomposed Learning (DecL)  </a:t>
            </a:r>
          </a:p>
          <a:p>
            <a:pPr lvl="1" eaLnBrk="1" hangingPunct="1">
              <a:lnSpc>
                <a:spcPct val="90000"/>
              </a:lnSpc>
            </a:pPr>
            <a:r>
              <a:rPr lang="en-US" dirty="0" smtClean="0"/>
              <a:t>Efficient structure </a:t>
            </a:r>
            <a:r>
              <a:rPr lang="en-US" dirty="0"/>
              <a:t>learning by reducing the learning-time-inference to a small output space </a:t>
            </a:r>
            <a:endParaRPr lang="en-US" dirty="0" smtClean="0"/>
          </a:p>
          <a:p>
            <a:pPr lvl="1"/>
            <a:r>
              <a:rPr lang="en-US" dirty="0" smtClean="0"/>
              <a:t>Provide </a:t>
            </a:r>
            <a:r>
              <a:rPr lang="en-US" dirty="0"/>
              <a:t>conditions for when DecL is provably identical to global structural learning (GL)</a:t>
            </a:r>
          </a:p>
          <a:p>
            <a:pPr lvl="1" eaLnBrk="1" hangingPunct="1">
              <a:lnSpc>
                <a:spcPct val="90000"/>
              </a:lnSpc>
            </a:pPr>
            <a:endParaRPr lang="en-US" dirty="0" smtClean="0">
              <a:solidFill>
                <a:srgbClr val="0033CC"/>
              </a:solidFill>
            </a:endParaRPr>
          </a:p>
        </p:txBody>
      </p:sp>
      <p:sp>
        <p:nvSpPr>
          <p:cNvPr id="4" name="Slide Number Placeholder 3"/>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a:t>
            </a:fld>
            <a:endParaRPr lang="en-US" altLang="zh-TW">
              <a:solidFill>
                <a:srgbClr val="000000"/>
              </a:solidFill>
            </a:endParaRPr>
          </a:p>
        </p:txBody>
      </p:sp>
    </p:spTree>
    <p:extLst>
      <p:ext uri="{BB962C8B-B14F-4D97-AF65-F5344CB8AC3E}">
        <p14:creationId xmlns:p14="http://schemas.microsoft.com/office/powerpoint/2010/main" val="15851300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152400" y="457200"/>
            <a:ext cx="8686800" cy="533400"/>
          </a:xfrm>
        </p:spPr>
        <p:txBody>
          <a:bodyPr/>
          <a:lstStyle/>
          <a:p>
            <a:pPr eaLnBrk="1" hangingPunct="1"/>
            <a:r>
              <a:rPr lang="en-US" dirty="0" smtClean="0"/>
              <a:t>Three Ideas </a:t>
            </a:r>
            <a:r>
              <a:rPr lang="en-US" dirty="0" smtClean="0">
                <a:solidFill>
                  <a:schemeClr val="tx1"/>
                </a:solidFill>
              </a:rPr>
              <a:t>Underlying Constrained Conditional Models</a:t>
            </a:r>
          </a:p>
        </p:txBody>
      </p:sp>
      <p:sp>
        <p:nvSpPr>
          <p:cNvPr id="1141764" name="Rectangle 4"/>
          <p:cNvSpPr>
            <a:spLocks noGrp="1" noChangeArrowheads="1"/>
          </p:cNvSpPr>
          <p:nvPr>
            <p:ph type="body" idx="1"/>
          </p:nvPr>
        </p:nvSpPr>
        <p:spPr>
          <a:xfrm>
            <a:off x="457200" y="1066800"/>
            <a:ext cx="8458200" cy="4953000"/>
          </a:xfrm>
        </p:spPr>
        <p:txBody>
          <a:bodyPr/>
          <a:lstStyle/>
          <a:p>
            <a:pPr>
              <a:defRPr/>
            </a:pPr>
            <a:r>
              <a:rPr lang="en-US" b="1" dirty="0" smtClean="0"/>
              <a:t>Idea 1:</a:t>
            </a:r>
            <a:r>
              <a:rPr lang="en-US" dirty="0" smtClean="0"/>
              <a:t> </a:t>
            </a:r>
          </a:p>
          <a:p>
            <a:pPr marL="0" indent="0">
              <a:buFont typeface="Wingdings" pitchFamily="2" charset="2"/>
              <a:buNone/>
              <a:defRPr/>
            </a:pPr>
            <a:r>
              <a:rPr lang="en-US" dirty="0"/>
              <a:t> </a:t>
            </a:r>
            <a:r>
              <a:rPr lang="en-US" dirty="0" smtClean="0"/>
              <a:t>    Separate </a:t>
            </a:r>
            <a:r>
              <a:rPr lang="en-US" dirty="0"/>
              <a:t>modeling </a:t>
            </a:r>
            <a:r>
              <a:rPr lang="en-US" dirty="0" smtClean="0"/>
              <a:t>and problem formulation from algorithms</a:t>
            </a:r>
          </a:p>
          <a:p>
            <a:pPr lvl="1">
              <a:defRPr/>
            </a:pPr>
            <a:r>
              <a:rPr lang="en-US" dirty="0" smtClean="0"/>
              <a:t>Similar </a:t>
            </a:r>
            <a:r>
              <a:rPr lang="en-US" dirty="0"/>
              <a:t>to the philosophy of probabilistic </a:t>
            </a:r>
            <a:r>
              <a:rPr lang="en-US" dirty="0" smtClean="0"/>
              <a:t>modeling</a:t>
            </a:r>
          </a:p>
          <a:p>
            <a:pPr lvl="1">
              <a:defRPr/>
            </a:pPr>
            <a:endParaRPr lang="en-US" dirty="0"/>
          </a:p>
          <a:p>
            <a:pPr>
              <a:defRPr/>
            </a:pPr>
            <a:r>
              <a:rPr lang="en-US" b="1" dirty="0" smtClean="0"/>
              <a:t>Idea 2: </a:t>
            </a:r>
          </a:p>
          <a:p>
            <a:pPr marL="0" indent="0">
              <a:buFont typeface="Wingdings" pitchFamily="2" charset="2"/>
              <a:buNone/>
              <a:defRPr/>
            </a:pPr>
            <a:r>
              <a:rPr lang="en-US" b="1" dirty="0">
                <a:solidFill>
                  <a:srgbClr val="FF9933"/>
                </a:solidFill>
              </a:rPr>
              <a:t> </a:t>
            </a:r>
            <a:r>
              <a:rPr lang="en-US" b="1" dirty="0" smtClean="0">
                <a:solidFill>
                  <a:srgbClr val="FF9933"/>
                </a:solidFill>
              </a:rPr>
              <a:t>    </a:t>
            </a:r>
            <a:r>
              <a:rPr lang="en-US" dirty="0" smtClean="0"/>
              <a:t>Keep models </a:t>
            </a:r>
            <a:r>
              <a:rPr lang="en-US" dirty="0"/>
              <a:t>simple, make expressive </a:t>
            </a:r>
            <a:r>
              <a:rPr lang="en-US" dirty="0" smtClean="0"/>
              <a:t>decisions (via constraints)</a:t>
            </a:r>
            <a:endParaRPr lang="en-US" dirty="0"/>
          </a:p>
          <a:p>
            <a:pPr lvl="1">
              <a:defRPr/>
            </a:pPr>
            <a:r>
              <a:rPr lang="en-US" dirty="0" smtClean="0"/>
              <a:t>Unlike probabilistic modeling, where models become more </a:t>
            </a:r>
            <a:r>
              <a:rPr lang="en-US" dirty="0"/>
              <a:t>expressive </a:t>
            </a:r>
            <a:endParaRPr lang="en-US" dirty="0" smtClean="0"/>
          </a:p>
          <a:p>
            <a:pPr lvl="1">
              <a:defRPr/>
            </a:pPr>
            <a:endParaRPr lang="en-US" b="1" dirty="0">
              <a:solidFill>
                <a:srgbClr val="FF0000"/>
              </a:solidFill>
            </a:endParaRPr>
          </a:p>
          <a:p>
            <a:pPr>
              <a:defRPr/>
            </a:pPr>
            <a:r>
              <a:rPr lang="en-US" b="1" dirty="0" smtClean="0"/>
              <a:t>Idea 3: </a:t>
            </a:r>
          </a:p>
          <a:p>
            <a:pPr marL="0" indent="0">
              <a:buFont typeface="Wingdings" pitchFamily="2" charset="2"/>
              <a:buNone/>
              <a:defRPr/>
            </a:pPr>
            <a:r>
              <a:rPr lang="en-US" b="1" dirty="0">
                <a:solidFill>
                  <a:srgbClr val="FF0000"/>
                </a:solidFill>
              </a:rPr>
              <a:t> </a:t>
            </a:r>
            <a:r>
              <a:rPr lang="en-US" b="1" dirty="0" smtClean="0">
                <a:solidFill>
                  <a:srgbClr val="FF0000"/>
                </a:solidFill>
              </a:rPr>
              <a:t>    </a:t>
            </a:r>
            <a:r>
              <a:rPr lang="en-US" dirty="0" smtClean="0"/>
              <a:t>Expressive structured decisions can be supported by simply </a:t>
            </a:r>
          </a:p>
          <a:p>
            <a:pPr marL="0" indent="0">
              <a:buFont typeface="Wingdings" pitchFamily="2" charset="2"/>
              <a:buNone/>
              <a:defRPr/>
            </a:pPr>
            <a:r>
              <a:rPr lang="en-US" dirty="0"/>
              <a:t> </a:t>
            </a:r>
            <a:r>
              <a:rPr lang="en-US" dirty="0" smtClean="0"/>
              <a:t>    learned models </a:t>
            </a:r>
          </a:p>
          <a:p>
            <a:pPr lvl="1" eaLnBrk="1" hangingPunct="1">
              <a:defRPr/>
            </a:pPr>
            <a:r>
              <a:rPr lang="en-US" dirty="0" smtClean="0"/>
              <a:t>Amplified and minimally supervised  by exploiting dependencies among models’ outcomes.</a:t>
            </a:r>
            <a:endParaRPr lang="en-US" dirty="0"/>
          </a:p>
        </p:txBody>
      </p:sp>
      <p:sp>
        <p:nvSpPr>
          <p:cNvPr id="5" name="Rectangle 17"/>
          <p:cNvSpPr>
            <a:spLocks noChangeArrowheads="1"/>
          </p:cNvSpPr>
          <p:nvPr/>
        </p:nvSpPr>
        <p:spPr bwMode="auto">
          <a:xfrm>
            <a:off x="6096000" y="10017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000000"/>
                </a:solidFill>
                <a:latin typeface="Arial" charset="0"/>
                <a:cs typeface="Arial" charset="0"/>
              </a:rPr>
              <a:t>Modeling</a:t>
            </a:r>
          </a:p>
        </p:txBody>
      </p:sp>
      <p:sp>
        <p:nvSpPr>
          <p:cNvPr id="6" name="Rectangle 17"/>
          <p:cNvSpPr>
            <a:spLocks noChangeArrowheads="1"/>
          </p:cNvSpPr>
          <p:nvPr/>
        </p:nvSpPr>
        <p:spPr bwMode="auto">
          <a:xfrm>
            <a:off x="6096000" y="26019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Inference</a:t>
            </a:r>
          </a:p>
        </p:txBody>
      </p:sp>
      <p:sp>
        <p:nvSpPr>
          <p:cNvPr id="7" name="Rectangle 17"/>
          <p:cNvSpPr>
            <a:spLocks noChangeArrowheads="1"/>
          </p:cNvSpPr>
          <p:nvPr/>
        </p:nvSpPr>
        <p:spPr bwMode="auto">
          <a:xfrm>
            <a:off x="6096000" y="42783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Learning</a:t>
            </a:r>
          </a:p>
        </p:txBody>
      </p:sp>
      <p:sp>
        <p:nvSpPr>
          <p:cNvPr id="8" name="Slide Number Placeholder 7"/>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5</a:t>
            </a:fld>
            <a:endParaRPr lang="en-US" altLang="zh-TW" dirty="0">
              <a:solidFill>
                <a:srgbClr val="000000"/>
              </a:solidFill>
            </a:endParaRPr>
          </a:p>
        </p:txBody>
      </p:sp>
    </p:spTree>
    <p:extLst>
      <p:ext uri="{BB962C8B-B14F-4D97-AF65-F5344CB8AC3E}">
        <p14:creationId xmlns:p14="http://schemas.microsoft.com/office/powerpoint/2010/main" val="88153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p:txBody>
          <a:bodyPr/>
          <a:lstStyle/>
          <a:p>
            <a:r>
              <a:rPr lang="en-US" altLang="zh-TW" sz="2400" dirty="0">
                <a:ea typeface="Arial Unicode MS" pitchFamily="34" charset="-128"/>
                <a:cs typeface="Arial Unicode MS" pitchFamily="34" charset="-128"/>
              </a:rPr>
              <a:t>Inference with General Constraint Structure </a:t>
            </a:r>
            <a:r>
              <a:rPr lang="en-US" altLang="zh-TW" sz="1600" dirty="0">
                <a:ea typeface="Arial Unicode MS" pitchFamily="34" charset="-128"/>
                <a:cs typeface="Arial Unicode MS" pitchFamily="34" charset="-128"/>
              </a:rPr>
              <a:t>[Roth&amp;Yih’04,07]</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0" y="3276600"/>
            <a:ext cx="7008813" cy="1212850"/>
            <a:chOff x="816" y="1248"/>
            <a:chExt cx="4415" cy="764"/>
          </a:xfrm>
        </p:grpSpPr>
        <p:sp>
          <p:nvSpPr>
            <p:cNvPr id="1269765" name="Text Box 4"/>
            <p:cNvSpPr txBox="1">
              <a:spLocks noChangeArrowheads="1"/>
            </p:cNvSpPr>
            <p:nvPr/>
          </p:nvSpPr>
          <p:spPr bwMode="auto">
            <a:xfrm>
              <a:off x="816" y="1248"/>
              <a:ext cx="44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a:solidFill>
                    <a:srgbClr val="FFFFFF"/>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1</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2</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3</a:t>
              </a:r>
              <a:r>
                <a:rPr lang="en-GB">
                  <a:solidFill>
                    <a:srgbClr val="CC3300"/>
                  </a:solidFill>
                  <a:latin typeface="Georgia" pitchFamily="18" charset="0"/>
                  <a:ea typeface="Arial Unicode MS" pitchFamily="34" charset="-128"/>
                  <a:cs typeface="Arial Unicode MS" pitchFamily="34" charset="-128"/>
                </a:rPr>
                <a:t> </a:t>
              </a:r>
              <a:r>
                <a:rPr lang="en-GB">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04" y="1248"/>
              <a:ext cx="2999" cy="764"/>
              <a:chOff x="1104" y="1248"/>
              <a:chExt cx="2999" cy="764"/>
            </a:xfrm>
          </p:grpSpPr>
          <p:sp>
            <p:nvSpPr>
              <p:cNvPr id="1269767" name="AutoShape 6"/>
              <p:cNvSpPr>
                <a:spLocks noChangeArrowheads="1"/>
              </p:cNvSpPr>
              <p:nvPr/>
            </p:nvSpPr>
            <p:spPr bwMode="auto">
              <a:xfrm>
                <a:off x="1104" y="1248"/>
                <a:ext cx="384"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16" y="1248"/>
                <a:ext cx="720"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91" y="1248"/>
                <a:ext cx="312"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sp>
        <p:nvSpPr>
          <p:cNvPr id="801984" name="Text Box 192"/>
          <p:cNvSpPr txBox="1">
            <a:spLocks noChangeArrowheads="1"/>
          </p:cNvSpPr>
          <p:nvPr/>
        </p:nvSpPr>
        <p:spPr bwMode="auto">
          <a:xfrm>
            <a:off x="4267200" y="3389592"/>
            <a:ext cx="4800601" cy="1200329"/>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dirty="0" smtClean="0">
                <a:solidFill>
                  <a:srgbClr val="000000"/>
                </a:solidFill>
                <a:latin typeface="Calibri"/>
                <a:ea typeface="Arial Unicode MS" pitchFamily="34" charset="-128"/>
                <a:cs typeface="Arial Unicode MS" pitchFamily="34" charset="-128"/>
              </a:rPr>
              <a:t>Over independently learned or pipelined  models</a:t>
            </a:r>
          </a:p>
          <a:p>
            <a:pPr>
              <a:buSzPct val="75000"/>
            </a:pPr>
            <a:r>
              <a:rPr lang="en-US" altLang="zh-TW" sz="1800" b="1" dirty="0" smtClean="0">
                <a:solidFill>
                  <a:srgbClr val="000000"/>
                </a:solidFill>
                <a:latin typeface="Calibri"/>
                <a:ea typeface="Arial Unicode MS" pitchFamily="34" charset="-128"/>
                <a:cs typeface="Arial Unicode MS" pitchFamily="34" charset="-128"/>
              </a:rPr>
              <a:t>How to learn? Independently, Pipeline, Jointly?</a:t>
            </a:r>
            <a:endParaRPr lang="en-US" altLang="zh-TW" sz="1800" b="1" dirty="0">
              <a:solidFill>
                <a:srgbClr val="000000"/>
              </a:solidFill>
              <a:latin typeface="Calibri"/>
              <a:ea typeface="Arial Unicode MS" pitchFamily="34" charset="-128"/>
              <a:cs typeface="Arial Unicode MS" pitchFamily="34" charset="-128"/>
            </a:endParaRPr>
          </a:p>
        </p:txBody>
      </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3" name="AutoShape 191"/>
          <p:cNvSpPr>
            <a:spLocks noChangeArrowheads="1"/>
          </p:cNvSpPr>
          <p:nvPr/>
        </p:nvSpPr>
        <p:spPr bwMode="auto">
          <a:xfrm>
            <a:off x="6248400" y="152400"/>
            <a:ext cx="2743200" cy="685800"/>
          </a:xfrm>
          <a:prstGeom prst="wedgeRectCallout">
            <a:avLst>
              <a:gd name="adj1" fmla="val -101495"/>
              <a:gd name="adj2" fmla="val 379398"/>
            </a:avLst>
          </a:prstGeom>
          <a:solidFill>
            <a:srgbClr val="FFFF66"/>
          </a:solidFill>
          <a:ln w="9525">
            <a:solidFill>
              <a:schemeClr val="tx1"/>
            </a:solidFill>
            <a:miter lim="800000"/>
            <a:headEnd/>
            <a:tailEnd/>
          </a:ln>
        </p:spPr>
        <p:txBody>
          <a:bodyPr/>
          <a:lstStyle/>
          <a:p>
            <a:pPr algn="ctr"/>
            <a:r>
              <a:rPr lang="en-US" b="1" dirty="0" smtClean="0">
                <a:solidFill>
                  <a:srgbClr val="000000"/>
                </a:solidFill>
                <a:latin typeface="Calibri"/>
                <a:cs typeface="Arial" charset="0"/>
              </a:rPr>
              <a:t>Significant performance Improvement</a:t>
            </a:r>
            <a:endParaRPr lang="en-US" b="1" dirty="0">
              <a:solidFill>
                <a:srgbClr val="000000"/>
              </a:solidFill>
              <a:latin typeface="Calibri"/>
              <a:cs typeface="Arial" charset="0"/>
            </a:endParaRPr>
          </a:p>
        </p:txBody>
      </p:sp>
      <p:sp>
        <p:nvSpPr>
          <p:cNvPr id="801985" name="Text Box 193"/>
          <p:cNvSpPr txBox="1">
            <a:spLocks noChangeArrowheads="1"/>
          </p:cNvSpPr>
          <p:nvPr/>
        </p:nvSpPr>
        <p:spPr bwMode="auto">
          <a:xfrm>
            <a:off x="228600" y="6019800"/>
            <a:ext cx="8686800" cy="379413"/>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separately; 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9" name="Slide Number Placeholder 8"/>
          <p:cNvSpPr>
            <a:spLocks noGrp="1"/>
          </p:cNvSpPr>
          <p:nvPr>
            <p:ph type="sldNum" sz="quarter" idx="11"/>
          </p:nvPr>
        </p:nvSpPr>
        <p:spPr/>
        <p:txBody>
          <a:bodyPr/>
          <a:lstStyle/>
          <a:p>
            <a:r>
              <a:rPr lang="en-US" altLang="zh-TW" smtClean="0">
                <a:solidFill>
                  <a:srgbClr val="000000"/>
                </a:solidFill>
              </a:rPr>
              <a:t>Page </a:t>
            </a:r>
            <a:fld id="{545167FD-0F14-454E-8F2B-B01C3600A385}" type="slidenum">
              <a:rPr lang="en-US" altLang="zh-TW" smtClean="0">
                <a:solidFill>
                  <a:srgbClr val="000000"/>
                </a:solidFill>
              </a:rPr>
              <a:pPr/>
              <a:t>6</a:t>
            </a:fld>
            <a:endParaRPr lang="en-US" altLang="zh-TW" dirty="0">
              <a:solidFill>
                <a:srgbClr val="000000"/>
              </a:solidFill>
            </a:endParaRPr>
          </a:p>
        </p:txBody>
      </p:sp>
      <p:sp>
        <p:nvSpPr>
          <p:cNvPr id="2" name="Text Box 192"/>
          <p:cNvSpPr txBox="1">
            <a:spLocks noChangeArrowheads="1"/>
          </p:cNvSpPr>
          <p:nvPr/>
        </p:nvSpPr>
        <p:spPr bwMode="auto">
          <a:xfrm>
            <a:off x="7048500" y="2347913"/>
            <a:ext cx="2019300" cy="646331"/>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FF"/>
                </a:solidFill>
                <a:latin typeface="Calibri"/>
                <a:ea typeface="Arial Unicode MS" pitchFamily="34" charset="-128"/>
                <a:cs typeface="Arial Unicode MS" pitchFamily="34" charset="-128"/>
              </a:rPr>
              <a:t>Note:</a:t>
            </a:r>
            <a:r>
              <a:rPr lang="en-US" altLang="zh-TW" sz="1800" dirty="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Non </a:t>
            </a:r>
            <a:r>
              <a:rPr lang="en-US" altLang="zh-TW" sz="1800" b="1" dirty="0">
                <a:solidFill>
                  <a:srgbClr val="000000"/>
                </a:solidFill>
                <a:latin typeface="Calibri"/>
                <a:ea typeface="Arial Unicode MS" pitchFamily="34" charset="-128"/>
                <a:cs typeface="Arial Unicode MS" pitchFamily="34" charset="-128"/>
              </a:rPr>
              <a:t>Sequential Model</a:t>
            </a:r>
          </a:p>
        </p:txBody>
      </p:sp>
      <p:sp>
        <p:nvSpPr>
          <p:cNvPr id="1269956" name="Rectangle 57"/>
          <p:cNvSpPr>
            <a:spLocks noChangeArrowheads="1"/>
          </p:cNvSpPr>
          <p:nvPr/>
        </p:nvSpPr>
        <p:spPr bwMode="auto">
          <a:xfrm>
            <a:off x="304800" y="2122487"/>
            <a:ext cx="8534400" cy="2696123"/>
          </a:xfrm>
          <a:prstGeom prst="rect">
            <a:avLst/>
          </a:prstGeom>
          <a:solidFill>
            <a:srgbClr val="FFFFCC"/>
          </a:solidFill>
          <a:ln w="9525">
            <a:solidFill>
              <a:schemeClr val="accent2"/>
            </a:solidFill>
            <a:miter lim="800000"/>
            <a:headEnd/>
            <a:tailEnd/>
          </a:ln>
        </p:spPr>
        <p:txBody>
          <a:bodyPr>
            <a:spAutoFit/>
          </a:bodyPr>
          <a:lstStyle/>
          <a:p>
            <a:pPr>
              <a:lnSpc>
                <a:spcPct val="90000"/>
              </a:lnSpc>
              <a:buFont typeface="Wingdings" pitchFamily="2" charset="2"/>
              <a:buNone/>
            </a:pPr>
            <a:endParaRPr lang="en-US" altLang="zh-TW" sz="2800" i="1" dirty="0">
              <a:solidFill>
                <a:srgbClr val="996600"/>
              </a:solidFill>
              <a:latin typeface="Times New Roman" pitchFamily="18" charset="0"/>
              <a:ea typeface="Arial Unicode MS" pitchFamily="34" charset="-128"/>
              <a:cs typeface="Arial Unicode MS" pitchFamily="34" charset="-128"/>
            </a:endParaRPr>
          </a:p>
          <a:p>
            <a:pPr>
              <a:lnSpc>
                <a:spcPct val="90000"/>
              </a:lnSpc>
              <a:buFont typeface="Wingdings" pitchFamily="2" charset="2"/>
              <a:buNone/>
            </a:pPr>
            <a:r>
              <a:rPr lang="en-US" altLang="zh-TW" sz="2400" dirty="0" smtClean="0">
                <a:solidFill>
                  <a:srgbClr val="000000"/>
                </a:solidFill>
                <a:latin typeface="Tahoma" pitchFamily="34" charset="0"/>
                <a:ea typeface="Arial Unicode MS" pitchFamily="34" charset="-128"/>
                <a:cs typeface="Arial Unicode MS" pitchFamily="34" charset="-128"/>
              </a:rPr>
              <a:t>y </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err="1">
                <a:solidFill>
                  <a:srgbClr val="000000"/>
                </a:solidFill>
                <a:latin typeface="+mn-lt"/>
                <a:ea typeface="Arial Unicode MS" pitchFamily="34" charset="-128"/>
                <a:cs typeface="Arial Unicode MS" pitchFamily="34" charset="-128"/>
              </a:rPr>
              <a:t>argmax</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Symbol" pitchFamily="18" charset="2"/>
                <a:ea typeface="Arial Unicode MS" pitchFamily="34" charset="-128"/>
                <a:cs typeface="Arial Unicode MS" pitchFamily="34" charset="-128"/>
                <a:sym typeface="Symbol" pitchFamily="18" charset="2"/>
              </a:rPr>
              <a:t></a:t>
            </a:r>
            <a:r>
              <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rPr>
              <a:t>y</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smtClean="0">
                <a:solidFill>
                  <a:srgbClr val="000000"/>
                </a:solidFill>
                <a:latin typeface="Calibri"/>
                <a:ea typeface="Arial Unicode MS" pitchFamily="34" charset="-128"/>
                <a:cs typeface="Arial Unicode MS" pitchFamily="34" charset="-128"/>
              </a:rPr>
              <a:t>score</a:t>
            </a:r>
            <a:r>
              <a:rPr lang="en-US" altLang="zh-TW" sz="2400" baseline="-25000" dirty="0" smtClean="0">
                <a:solidFill>
                  <a:srgbClr val="000000"/>
                </a:solidFill>
                <a:latin typeface="Tahoma"/>
                <a:ea typeface="Arial Unicode MS" pitchFamily="34" charset="-128"/>
                <a:cs typeface="Arial Unicode MS" pitchFamily="34" charset="-128"/>
              </a:rPr>
              <a:t>[y=v]</a:t>
            </a:r>
            <a:r>
              <a:rPr lang="en-US" altLang="zh-TW" sz="2400" dirty="0" smtClean="0">
                <a:solidFill>
                  <a:srgbClr val="000000"/>
                </a:solidFill>
                <a:latin typeface="Tahoma" pitchFamily="34" charset="0"/>
                <a:ea typeface="Arial Unicode MS" pitchFamily="34" charset="-128"/>
                <a:cs typeface="Arial Unicode MS" pitchFamily="34" charset="-128"/>
              </a:rPr>
              <a:t> </a:t>
            </a:r>
            <a:r>
              <a:rPr lang="en-US" altLang="zh-TW" sz="2400" dirty="0" smtClean="0">
                <a:solidFill>
                  <a:srgbClr val="000000"/>
                </a:solidFill>
                <a:latin typeface="Calibri"/>
                <a:ea typeface="Arial Unicode MS" pitchFamily="34" charset="-128"/>
                <a:cs typeface="Arial Unicode MS" pitchFamily="34" charset="-128"/>
              </a:rPr>
              <a:t>1</a:t>
            </a:r>
            <a:r>
              <a:rPr lang="en-US" altLang="zh-TW" sz="2400" baseline="-25000" dirty="0" smtClean="0">
                <a:solidFill>
                  <a:srgbClr val="000000"/>
                </a:solidFill>
                <a:latin typeface="Tahoma"/>
                <a:ea typeface="Arial Unicode MS" pitchFamily="34" charset="-128"/>
                <a:cs typeface="Arial Unicode MS" pitchFamily="34" charset="-128"/>
              </a:rPr>
              <a:t>[y=v]</a:t>
            </a:r>
            <a:r>
              <a:rPr lang="en-US" altLang="zh-TW" sz="2400" dirty="0" smtClean="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p>
          <a:p>
            <a:pPr>
              <a:lnSpc>
                <a:spcPct val="90000"/>
              </a:lnSpc>
              <a:buFont typeface="Wingdings" pitchFamily="2" charset="2"/>
              <a:buNone/>
            </a:pP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 </a:t>
            </a:r>
            <a:r>
              <a:rPr lang="en-US" altLang="zh-TW" sz="2400" dirty="0" err="1">
                <a:solidFill>
                  <a:srgbClr val="000000"/>
                </a:solidFill>
                <a:latin typeface="+mn-lt"/>
                <a:ea typeface="Arial Unicode MS" pitchFamily="34" charset="-128"/>
                <a:cs typeface="Arial Unicode MS" pitchFamily="34" charset="-128"/>
              </a:rPr>
              <a:t>argmax</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000" dirty="0" smtClean="0">
                <a:solidFill>
                  <a:srgbClr val="0033CC"/>
                </a:solidFill>
                <a:latin typeface="Calibri"/>
                <a:ea typeface="Arial Unicode MS" pitchFamily="34" charset="-128"/>
                <a:cs typeface="Arial Unicode MS" pitchFamily="34" charset="-128"/>
              </a:rPr>
              <a:t>score</a:t>
            </a:r>
            <a:r>
              <a:rPr lang="en-US" altLang="zh-TW" sz="2000" baseline="-25000" dirty="0" smtClean="0">
                <a:solidFill>
                  <a:srgbClr val="0033CC"/>
                </a:solidFill>
                <a:latin typeface="Calibri"/>
                <a:ea typeface="Arial Unicode MS" pitchFamily="34" charset="-128"/>
                <a:cs typeface="Arial Unicode MS" pitchFamily="34" charset="-128"/>
              </a:rPr>
              <a:t>E</a:t>
            </a:r>
            <a:r>
              <a:rPr lang="en-US" altLang="zh-TW" sz="2000" baseline="-50000" dirty="0" smtClean="0">
                <a:solidFill>
                  <a:srgbClr val="0033CC"/>
                </a:solidFill>
                <a:latin typeface="Tahoma"/>
                <a:ea typeface="Arial Unicode MS" pitchFamily="34" charset="-128"/>
                <a:cs typeface="Arial Unicode MS" pitchFamily="34" charset="-128"/>
              </a:rPr>
              <a:t>1 = PER</a:t>
            </a:r>
            <a:r>
              <a:rPr lang="en-US" altLang="zh-TW" sz="2000" dirty="0" smtClean="0">
                <a:solidFill>
                  <a:srgbClr val="000000"/>
                </a:solidFill>
                <a:latin typeface="Tahoma" pitchFamily="34" charset="0"/>
                <a:ea typeface="Arial Unicode MS" pitchFamily="34" charset="-128"/>
                <a:cs typeface="Arial Unicode MS" pitchFamily="34" charset="-128"/>
              </a:rPr>
              <a:t> </a:t>
            </a:r>
            <a:r>
              <a:rPr lang="en-US" altLang="zh-TW" sz="2000" dirty="0" smtClean="0">
                <a:solidFill>
                  <a:srgbClr val="000000"/>
                </a:solidFill>
                <a:latin typeface="cmsy10" pitchFamily="34" charset="0"/>
                <a:ea typeface="Arial Unicode MS" pitchFamily="34" charset="-128"/>
                <a:cs typeface="Arial Unicode MS" pitchFamily="34" charset="-128"/>
              </a:rPr>
              <a:t>¢</a:t>
            </a:r>
            <a:r>
              <a:rPr lang="en-US" altLang="zh-TW" sz="2000" dirty="0" smtClean="0">
                <a:solidFill>
                  <a:srgbClr val="000000"/>
                </a:solidFill>
                <a:latin typeface="Tahoma" pitchFamily="34" charset="0"/>
                <a:ea typeface="Arial Unicode MS" pitchFamily="34" charset="-128"/>
                <a:cs typeface="Arial Unicode MS" pitchFamily="34" charset="-128"/>
              </a:rPr>
              <a:t> </a:t>
            </a:r>
            <a:r>
              <a:rPr lang="en-US" altLang="zh-TW" sz="2000" dirty="0" smtClean="0">
                <a:solidFill>
                  <a:srgbClr val="FF0000"/>
                </a:solidFill>
                <a:latin typeface="Calibri"/>
                <a:ea typeface="Arial Unicode MS" pitchFamily="34" charset="-128"/>
                <a:cs typeface="Arial Unicode MS" pitchFamily="34" charset="-128"/>
              </a:rPr>
              <a:t>1</a:t>
            </a:r>
            <a:r>
              <a:rPr lang="en-US" altLang="zh-TW" sz="2000" baseline="-25000" dirty="0" smtClean="0">
                <a:solidFill>
                  <a:srgbClr val="FF0000"/>
                </a:solidFill>
                <a:latin typeface="Calibri"/>
                <a:ea typeface="Arial Unicode MS" pitchFamily="34" charset="-128"/>
                <a:cs typeface="Arial Unicode MS" pitchFamily="34" charset="-128"/>
              </a:rPr>
              <a:t>E</a:t>
            </a:r>
            <a:r>
              <a:rPr lang="en-US" altLang="zh-TW" sz="2000" baseline="-50000" dirty="0" smtClean="0">
                <a:solidFill>
                  <a:srgbClr val="FF0000"/>
                </a:solidFill>
                <a:latin typeface="Arial"/>
                <a:ea typeface="Arial Unicode MS" pitchFamily="34" charset="-128"/>
                <a:cs typeface="Arial Unicode MS" pitchFamily="34" charset="-128"/>
              </a:rPr>
              <a:t>1</a:t>
            </a:r>
            <a:r>
              <a:rPr lang="en-US" altLang="zh-TW" sz="2000" baseline="-50000" dirty="0" smtClean="0">
                <a:solidFill>
                  <a:srgbClr val="FF0000"/>
                </a:solidFill>
                <a:latin typeface="Tahoma"/>
                <a:ea typeface="Arial Unicode MS" pitchFamily="34" charset="-128"/>
                <a:cs typeface="Arial Unicode MS" pitchFamily="34" charset="-128"/>
              </a:rPr>
              <a:t> = PER</a:t>
            </a:r>
            <a:r>
              <a:rPr lang="en-US" altLang="zh-TW" sz="2000" dirty="0" smtClean="0">
                <a:solidFill>
                  <a:srgbClr val="000000"/>
                </a:solidFill>
                <a:latin typeface="Tahoma" pitchFamily="34" charset="0"/>
                <a:ea typeface="Arial Unicode MS" pitchFamily="34" charset="-128"/>
                <a:cs typeface="Arial Unicode MS" pitchFamily="34" charset="-128"/>
              </a:rPr>
              <a:t> </a:t>
            </a:r>
            <a:r>
              <a:rPr lang="en-US" altLang="zh-TW" sz="2000" dirty="0">
                <a:solidFill>
                  <a:srgbClr val="000000"/>
                </a:solidFill>
                <a:latin typeface="Tahoma" pitchFamily="34" charset="0"/>
                <a:ea typeface="Arial Unicode MS" pitchFamily="34" charset="-128"/>
                <a:cs typeface="Arial Unicode MS" pitchFamily="34" charset="-128"/>
              </a:rPr>
              <a:t>+</a:t>
            </a:r>
            <a:r>
              <a:rPr lang="en-US" altLang="zh-TW" sz="2800" dirty="0">
                <a:solidFill>
                  <a:srgbClr val="000000"/>
                </a:solidFill>
                <a:latin typeface="Tahoma" pitchFamily="34" charset="0"/>
                <a:ea typeface="Arial Unicode MS" pitchFamily="34" charset="-128"/>
                <a:cs typeface="Arial Unicode MS" pitchFamily="34" charset="-128"/>
              </a:rPr>
              <a:t> </a:t>
            </a:r>
            <a:r>
              <a:rPr lang="en-US" altLang="zh-TW" sz="2000" dirty="0" smtClean="0">
                <a:solidFill>
                  <a:srgbClr val="0033CC"/>
                </a:solidFill>
                <a:latin typeface="Calibri"/>
                <a:ea typeface="Arial Unicode MS" pitchFamily="34" charset="-128"/>
                <a:cs typeface="Arial" charset="0"/>
              </a:rPr>
              <a:t>score</a:t>
            </a:r>
            <a:r>
              <a:rPr lang="en-US" altLang="zh-TW" sz="2000" baseline="-25000" dirty="0" smtClean="0">
                <a:solidFill>
                  <a:srgbClr val="0033CC"/>
                </a:solidFill>
                <a:latin typeface="Calibri"/>
                <a:ea typeface="Arial Unicode MS" pitchFamily="34" charset="-128"/>
                <a:cs typeface="Arial" charset="0"/>
              </a:rPr>
              <a:t>E</a:t>
            </a:r>
            <a:r>
              <a:rPr lang="en-US" altLang="zh-TW" sz="2000" baseline="-50000" dirty="0" smtClean="0">
                <a:solidFill>
                  <a:srgbClr val="0033CC"/>
                </a:solidFill>
                <a:latin typeface="Tahoma"/>
                <a:ea typeface="Arial Unicode MS" pitchFamily="34" charset="-128"/>
                <a:cs typeface="Arial" charset="0"/>
              </a:rPr>
              <a:t>1</a:t>
            </a:r>
            <a:r>
              <a:rPr lang="en-US" altLang="zh-TW" sz="2000" baseline="-50000" dirty="0" smtClean="0">
                <a:solidFill>
                  <a:srgbClr val="0033CC"/>
                </a:solidFill>
                <a:latin typeface="Arial"/>
                <a:ea typeface="Arial Unicode MS" pitchFamily="34" charset="-128"/>
                <a:cs typeface="Arial" charset="0"/>
              </a:rPr>
              <a:t> = LOC</a:t>
            </a:r>
            <a:r>
              <a:rPr lang="en-US" altLang="zh-TW" sz="2000" dirty="0" smtClean="0">
                <a:solidFill>
                  <a:srgbClr val="000000"/>
                </a:solidFill>
                <a:latin typeface="Arial" charset="0"/>
                <a:ea typeface="Arial Unicode MS" pitchFamily="34" charset="-128"/>
                <a:cs typeface="Arial Unicode MS" pitchFamily="34" charset="-128"/>
              </a:rPr>
              <a:t> </a:t>
            </a:r>
            <a:r>
              <a:rPr lang="en-US" altLang="zh-TW" sz="2000" dirty="0" smtClean="0">
                <a:solidFill>
                  <a:srgbClr val="000000"/>
                </a:solidFill>
                <a:latin typeface="cmsy10" pitchFamily="34" charset="0"/>
                <a:ea typeface="Arial Unicode MS" pitchFamily="34" charset="-128"/>
                <a:cs typeface="Arial Unicode MS" pitchFamily="34" charset="-128"/>
              </a:rPr>
              <a:t>¢</a:t>
            </a:r>
            <a:r>
              <a:rPr lang="en-US" altLang="zh-TW" sz="2000" dirty="0" smtClean="0">
                <a:solidFill>
                  <a:srgbClr val="000000"/>
                </a:solidFill>
                <a:latin typeface="Arial" charset="0"/>
                <a:ea typeface="Arial Unicode MS" pitchFamily="34" charset="-128"/>
                <a:cs typeface="Arial Unicode MS" pitchFamily="34" charset="-128"/>
              </a:rPr>
              <a:t> </a:t>
            </a:r>
            <a:r>
              <a:rPr lang="en-US" altLang="zh-TW" sz="2000" dirty="0" smtClean="0">
                <a:solidFill>
                  <a:srgbClr val="FF0000"/>
                </a:solidFill>
                <a:latin typeface="Calibri"/>
                <a:ea typeface="Arial Unicode MS" pitchFamily="34" charset="-128"/>
                <a:cs typeface="Arial Unicode MS" pitchFamily="34" charset="-128"/>
              </a:rPr>
              <a:t>1</a:t>
            </a:r>
            <a:r>
              <a:rPr lang="en-US" altLang="zh-TW" sz="2000" baseline="-25000" dirty="0" smtClean="0">
                <a:solidFill>
                  <a:srgbClr val="FF0000"/>
                </a:solidFill>
                <a:latin typeface="Tahoma"/>
                <a:ea typeface="Arial Unicode MS" pitchFamily="34" charset="-128"/>
                <a:cs typeface="Arial Unicode MS" pitchFamily="34" charset="-128"/>
              </a:rPr>
              <a:t>E</a:t>
            </a:r>
            <a:r>
              <a:rPr lang="en-US" altLang="zh-TW" sz="2000" baseline="-50000" dirty="0" smtClean="0">
                <a:solidFill>
                  <a:srgbClr val="FF0000"/>
                </a:solidFill>
                <a:latin typeface="Tahoma"/>
                <a:ea typeface="Arial Unicode MS" pitchFamily="34" charset="-128"/>
                <a:cs typeface="Arial Unicode MS" pitchFamily="34" charset="-128"/>
              </a:rPr>
              <a:t>1</a:t>
            </a:r>
            <a:r>
              <a:rPr lang="en-US" altLang="zh-TW" sz="2000" baseline="-25000" dirty="0" smtClean="0">
                <a:solidFill>
                  <a:srgbClr val="FF0000"/>
                </a:solidFill>
                <a:latin typeface="Tahoma"/>
                <a:ea typeface="Arial Unicode MS" pitchFamily="34" charset="-128"/>
                <a:cs typeface="Arial Unicode MS" pitchFamily="34" charset="-128"/>
              </a:rPr>
              <a:t> = LOC</a:t>
            </a:r>
            <a:r>
              <a:rPr lang="en-US" altLang="zh-TW" sz="2000" dirty="0" smtClean="0">
                <a:solidFill>
                  <a:srgbClr val="000000"/>
                </a:solidFill>
                <a:latin typeface="Arial" charset="0"/>
                <a:ea typeface="Arial Unicode MS" pitchFamily="34" charset="-128"/>
                <a:cs typeface="Arial Unicode MS" pitchFamily="34" charset="-128"/>
              </a:rPr>
              <a:t> </a:t>
            </a:r>
            <a:r>
              <a:rPr lang="en-US" altLang="zh-TW" sz="2000" dirty="0">
                <a:solidFill>
                  <a:srgbClr val="000000"/>
                </a:solidFill>
                <a:latin typeface="Arial" charset="0"/>
                <a:ea typeface="Arial Unicode MS" pitchFamily="34" charset="-128"/>
                <a:cs typeface="Arial Unicode MS" pitchFamily="34" charset="-128"/>
              </a:rPr>
              <a:t>+…</a:t>
            </a:r>
            <a:r>
              <a:rPr lang="en-US" altLang="zh-TW" sz="2800" dirty="0">
                <a:solidFill>
                  <a:srgbClr val="000000"/>
                </a:solidFill>
                <a:latin typeface="Tahoma" pitchFamily="34" charset="0"/>
                <a:ea typeface="Arial Unicode MS" pitchFamily="34" charset="-128"/>
                <a:cs typeface="Arial Unicode MS" pitchFamily="34" charset="-128"/>
              </a:rPr>
              <a:t>   </a:t>
            </a:r>
          </a:p>
          <a:p>
            <a:pPr>
              <a:lnSpc>
                <a:spcPct val="90000"/>
              </a:lnSpc>
              <a:buFont typeface="Wingdings" pitchFamily="2" charset="2"/>
              <a:buNone/>
            </a:pPr>
            <a:r>
              <a:rPr lang="en-US" altLang="zh-TW" sz="2000" dirty="0" smtClean="0">
                <a:solidFill>
                  <a:srgbClr val="000000"/>
                </a:solidFill>
                <a:latin typeface="Calibri"/>
                <a:ea typeface="Arial Unicode MS" pitchFamily="34" charset="-128"/>
                <a:cs typeface="Arial Unicode MS" pitchFamily="34" charset="-128"/>
              </a:rPr>
              <a:t>                            </a:t>
            </a:r>
            <a:r>
              <a:rPr lang="en-US" altLang="zh-TW" sz="2000" dirty="0" smtClean="0">
                <a:solidFill>
                  <a:srgbClr val="0033CC"/>
                </a:solidFill>
                <a:latin typeface="Calibri"/>
                <a:ea typeface="Arial Unicode MS" pitchFamily="34" charset="-128"/>
                <a:cs typeface="Arial Unicode MS" pitchFamily="34" charset="-128"/>
              </a:rPr>
              <a:t>score</a:t>
            </a:r>
            <a:r>
              <a:rPr lang="en-US" altLang="zh-TW" sz="2000" baseline="-25000" dirty="0" smtClean="0">
                <a:solidFill>
                  <a:srgbClr val="0033CC"/>
                </a:solidFill>
                <a:latin typeface="Arial"/>
                <a:ea typeface="Arial Unicode MS" pitchFamily="34" charset="-128"/>
                <a:cs typeface="Arial Unicode MS" pitchFamily="34" charset="-128"/>
              </a:rPr>
              <a:t>R</a:t>
            </a:r>
            <a:r>
              <a:rPr lang="en-US" altLang="zh-TW" sz="2000" baseline="-50000" dirty="0" smtClean="0">
                <a:solidFill>
                  <a:srgbClr val="0033CC"/>
                </a:solidFill>
                <a:latin typeface="Arial"/>
                <a:ea typeface="Arial Unicode MS" pitchFamily="34" charset="-128"/>
                <a:cs typeface="Arial Unicode MS" pitchFamily="34" charset="-128"/>
              </a:rPr>
              <a:t>1</a:t>
            </a:r>
            <a:r>
              <a:rPr lang="en-US" altLang="zh-TW" sz="2000" baseline="-25000" dirty="0" smtClean="0">
                <a:solidFill>
                  <a:srgbClr val="0033CC"/>
                </a:solidFill>
                <a:latin typeface="Arial"/>
                <a:ea typeface="Arial Unicode MS" pitchFamily="34" charset="-128"/>
                <a:cs typeface="Arial Unicode MS" pitchFamily="34" charset="-128"/>
              </a:rPr>
              <a:t> </a:t>
            </a:r>
            <a:r>
              <a:rPr lang="en-US" altLang="zh-TW" sz="2000" baseline="-25000" dirty="0">
                <a:solidFill>
                  <a:srgbClr val="0033CC"/>
                </a:solidFill>
                <a:latin typeface="Arial"/>
                <a:ea typeface="Arial Unicode MS" pitchFamily="34" charset="-128"/>
                <a:cs typeface="Arial Unicode MS" pitchFamily="34" charset="-128"/>
              </a:rPr>
              <a:t>= S-of</a:t>
            </a:r>
            <a:r>
              <a:rPr lang="en-US" altLang="zh-TW" sz="2000" dirty="0">
                <a:solidFill>
                  <a:srgbClr val="0033CC"/>
                </a:solidFill>
                <a:latin typeface="Arial" charset="0"/>
                <a:ea typeface="Arial Unicode MS" pitchFamily="34" charset="-128"/>
                <a:cs typeface="Arial Unicode MS" pitchFamily="34" charset="-128"/>
              </a:rPr>
              <a:t> </a:t>
            </a:r>
            <a:r>
              <a:rPr lang="en-US" altLang="zh-TW" sz="2000" dirty="0" smtClean="0">
                <a:solidFill>
                  <a:srgbClr val="000000"/>
                </a:solidFill>
                <a:latin typeface="cmsy10" pitchFamily="34" charset="0"/>
                <a:ea typeface="Arial Unicode MS" pitchFamily="34" charset="-128"/>
                <a:cs typeface="Arial Unicode MS" pitchFamily="34" charset="-128"/>
              </a:rPr>
              <a:t>¢</a:t>
            </a:r>
            <a:r>
              <a:rPr lang="en-US" altLang="zh-TW" sz="2000" dirty="0" smtClean="0">
                <a:solidFill>
                  <a:srgbClr val="000000"/>
                </a:solidFill>
                <a:latin typeface="Arial" charset="0"/>
                <a:ea typeface="Arial Unicode MS" pitchFamily="34" charset="-128"/>
                <a:cs typeface="Arial Unicode MS" pitchFamily="34" charset="-128"/>
              </a:rPr>
              <a:t>  </a:t>
            </a:r>
            <a:r>
              <a:rPr lang="en-US" altLang="zh-TW" sz="2000" dirty="0" smtClean="0">
                <a:solidFill>
                  <a:srgbClr val="FF0000"/>
                </a:solidFill>
                <a:latin typeface="Calibri"/>
                <a:ea typeface="Arial Unicode MS" pitchFamily="34" charset="-128"/>
                <a:cs typeface="Arial Unicode MS" pitchFamily="34" charset="-128"/>
              </a:rPr>
              <a:t>1</a:t>
            </a:r>
            <a:r>
              <a:rPr lang="en-US" altLang="zh-TW" sz="2000" baseline="-25000" dirty="0" smtClean="0">
                <a:solidFill>
                  <a:srgbClr val="FF0000"/>
                </a:solidFill>
                <a:latin typeface="Arial"/>
                <a:ea typeface="Arial Unicode MS" pitchFamily="34" charset="-128"/>
                <a:cs typeface="Arial Unicode MS" pitchFamily="34" charset="-128"/>
              </a:rPr>
              <a:t>R</a:t>
            </a:r>
            <a:r>
              <a:rPr lang="en-US" altLang="zh-TW" sz="2000" baseline="-50000" dirty="0" smtClean="0">
                <a:solidFill>
                  <a:srgbClr val="FF0000"/>
                </a:solidFill>
                <a:latin typeface="Arial"/>
                <a:ea typeface="Arial Unicode MS" pitchFamily="34" charset="-128"/>
                <a:cs typeface="Arial Unicode MS" pitchFamily="34" charset="-128"/>
              </a:rPr>
              <a:t>1</a:t>
            </a:r>
            <a:r>
              <a:rPr lang="en-US" altLang="zh-TW" sz="2000" baseline="-25000" dirty="0" smtClean="0">
                <a:solidFill>
                  <a:srgbClr val="FF0000"/>
                </a:solidFill>
                <a:latin typeface="Arial"/>
                <a:ea typeface="Arial Unicode MS" pitchFamily="34" charset="-128"/>
                <a:cs typeface="Arial Unicode MS" pitchFamily="34" charset="-128"/>
              </a:rPr>
              <a:t> = S-of</a:t>
            </a:r>
            <a:r>
              <a:rPr lang="en-US" altLang="zh-TW" sz="2000" dirty="0" smtClean="0">
                <a:solidFill>
                  <a:srgbClr val="000000"/>
                </a:solidFill>
                <a:latin typeface="Arial" charset="0"/>
                <a:ea typeface="Arial Unicode MS" pitchFamily="34" charset="-128"/>
                <a:cs typeface="Arial Unicode MS" pitchFamily="34" charset="-128"/>
              </a:rPr>
              <a:t> </a:t>
            </a:r>
            <a:r>
              <a:rPr lang="en-US" altLang="zh-TW" sz="2000" dirty="0">
                <a:solidFill>
                  <a:srgbClr val="000000"/>
                </a:solidFill>
                <a:latin typeface="Arial" charset="0"/>
                <a:ea typeface="Arial Unicode MS" pitchFamily="34" charset="-128"/>
                <a:cs typeface="Arial Unicode MS" pitchFamily="34" charset="-128"/>
              </a:rPr>
              <a:t>+….. </a:t>
            </a:r>
            <a:endParaRPr lang="en-US" altLang="zh-TW" sz="28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endPar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endParaRPr>
          </a:p>
          <a:p>
            <a:pPr>
              <a:lnSpc>
                <a:spcPct val="90000"/>
              </a:lnSpc>
              <a:buFont typeface="Wingdings" pitchFamily="2" charset="2"/>
              <a:buNone/>
            </a:pPr>
            <a:r>
              <a:rPr lang="en-US" sz="2400" dirty="0">
                <a:solidFill>
                  <a:srgbClr val="000000"/>
                </a:solidFill>
                <a:latin typeface="Tahoma" pitchFamily="34" charset="0"/>
                <a:cs typeface="Tahoma" pitchFamily="34" charset="0"/>
              </a:rPr>
              <a:t>Subject to Constraints</a:t>
            </a:r>
          </a:p>
          <a:p>
            <a:pPr>
              <a:lnSpc>
                <a:spcPct val="90000"/>
              </a:lnSpc>
              <a:buFont typeface="Wingdings" pitchFamily="2" charset="2"/>
              <a:buNone/>
            </a:pPr>
            <a:endParaRPr lang="en-US" sz="2400" dirty="0">
              <a:solidFill>
                <a:srgbClr val="000000"/>
              </a:solidFill>
              <a:latin typeface="Arial" charset="0"/>
              <a:cs typeface="Arial" charset="0"/>
            </a:endParaRPr>
          </a:p>
        </p:txBody>
      </p:sp>
      <p:sp>
        <p:nvSpPr>
          <p:cNvPr id="41" name="Text Box 9"/>
          <p:cNvSpPr txBox="1">
            <a:spLocks noChangeArrowheads="1"/>
          </p:cNvSpPr>
          <p:nvPr/>
        </p:nvSpPr>
        <p:spPr bwMode="auto">
          <a:xfrm rot="590322">
            <a:off x="1566334" y="2632851"/>
            <a:ext cx="7019107" cy="1600438"/>
          </a:xfrm>
          <a:prstGeom prst="rect">
            <a:avLst/>
          </a:prstGeom>
          <a:solidFill>
            <a:srgbClr val="FFFF66"/>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Tree>
    <p:extLst>
      <p:ext uri="{BB962C8B-B14F-4D97-AF65-F5344CB8AC3E}">
        <p14:creationId xmlns:p14="http://schemas.microsoft.com/office/powerpoint/2010/main" val="12710088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ppt_h/2"/>
                                          </p:val>
                                        </p:tav>
                                        <p:tav tm="100000">
                                          <p:val>
                                            <p:strVal val="#ppt_y"/>
                                          </p:val>
                                        </p:tav>
                                      </p:tavLst>
                                    </p:anim>
                                    <p:anim calcmode="lin" valueType="num">
                                      <p:cBhvr>
                                        <p:cTn id="88" dur="1000" fill="hold"/>
                                        <p:tgtEl>
                                          <p:spTgt spid="2"/>
                                        </p:tgtEl>
                                        <p:attrNameLst>
                                          <p:attrName>ppt_w</p:attrName>
                                        </p:attrNameLst>
                                      </p:cBhvr>
                                      <p:tavLst>
                                        <p:tav tm="0">
                                          <p:val>
                                            <p:strVal val="#ppt_w"/>
                                          </p:val>
                                        </p:tav>
                                        <p:tav tm="100000">
                                          <p:val>
                                            <p:strVal val="#ppt_w"/>
                                          </p:val>
                                        </p:tav>
                                      </p:tavLst>
                                    </p:anim>
                                    <p:anim calcmode="lin" valueType="num">
                                      <p:cBhvr>
                                        <p:cTn id="8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4"/>
                                        </p:tgtEl>
                                        <p:attrNameLst>
                                          <p:attrName>style.visibility</p:attrName>
                                        </p:attrNameLst>
                                      </p:cBhvr>
                                      <p:to>
                                        <p:strVal val="visible"/>
                                      </p:to>
                                    </p:set>
                                    <p:anim calcmode="lin" valueType="num">
                                      <p:cBhvr>
                                        <p:cTn id="94" dur="1000" fill="hold"/>
                                        <p:tgtEl>
                                          <p:spTgt spid="801984"/>
                                        </p:tgtEl>
                                        <p:attrNameLst>
                                          <p:attrName>ppt_x</p:attrName>
                                        </p:attrNameLst>
                                      </p:cBhvr>
                                      <p:tavLst>
                                        <p:tav tm="0">
                                          <p:val>
                                            <p:strVal val="#ppt_x"/>
                                          </p:val>
                                        </p:tav>
                                        <p:tav tm="100000">
                                          <p:val>
                                            <p:strVal val="#ppt_x"/>
                                          </p:val>
                                        </p:tav>
                                      </p:tavLst>
                                    </p:anim>
                                    <p:anim calcmode="lin" valueType="num">
                                      <p:cBhvr>
                                        <p:cTn id="95" dur="1000" fill="hold"/>
                                        <p:tgtEl>
                                          <p:spTgt spid="801984"/>
                                        </p:tgtEl>
                                        <p:attrNameLst>
                                          <p:attrName>ppt_y</p:attrName>
                                        </p:attrNameLst>
                                      </p:cBhvr>
                                      <p:tavLst>
                                        <p:tav tm="0">
                                          <p:val>
                                            <p:strVal val="#ppt_y-#ppt_h/2"/>
                                          </p:val>
                                        </p:tav>
                                        <p:tav tm="100000">
                                          <p:val>
                                            <p:strVal val="#ppt_y"/>
                                          </p:val>
                                        </p:tav>
                                      </p:tavLst>
                                    </p:anim>
                                    <p:anim calcmode="lin" valueType="num">
                                      <p:cBhvr>
                                        <p:cTn id="96" dur="1000" fill="hold"/>
                                        <p:tgtEl>
                                          <p:spTgt spid="801984"/>
                                        </p:tgtEl>
                                        <p:attrNameLst>
                                          <p:attrName>ppt_w</p:attrName>
                                        </p:attrNameLst>
                                      </p:cBhvr>
                                      <p:tavLst>
                                        <p:tav tm="0">
                                          <p:val>
                                            <p:strVal val="#ppt_w"/>
                                          </p:val>
                                        </p:tav>
                                        <p:tav tm="100000">
                                          <p:val>
                                            <p:strVal val="#ppt_w"/>
                                          </p:val>
                                        </p:tav>
                                      </p:tavLst>
                                    </p:anim>
                                    <p:anim calcmode="lin" valueType="num">
                                      <p:cBhvr>
                                        <p:cTn id="97"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801985"/>
                                        </p:tgtEl>
                                        <p:attrNameLst>
                                          <p:attrName>style.visibility</p:attrName>
                                        </p:attrNameLst>
                                      </p:cBhvr>
                                      <p:to>
                                        <p:strVal val="visible"/>
                                      </p:to>
                                    </p:set>
                                    <p:anim calcmode="lin" valueType="num">
                                      <p:cBhvr>
                                        <p:cTn id="102" dur="1000" fill="hold"/>
                                        <p:tgtEl>
                                          <p:spTgt spid="801985"/>
                                        </p:tgtEl>
                                        <p:attrNameLst>
                                          <p:attrName>ppt_x</p:attrName>
                                        </p:attrNameLst>
                                      </p:cBhvr>
                                      <p:tavLst>
                                        <p:tav tm="0">
                                          <p:val>
                                            <p:strVal val="#ppt_x"/>
                                          </p:val>
                                        </p:tav>
                                        <p:tav tm="100000">
                                          <p:val>
                                            <p:strVal val="#ppt_x"/>
                                          </p:val>
                                        </p:tav>
                                      </p:tavLst>
                                    </p:anim>
                                    <p:anim calcmode="lin" valueType="num">
                                      <p:cBhvr>
                                        <p:cTn id="103" dur="1000" fill="hold"/>
                                        <p:tgtEl>
                                          <p:spTgt spid="801985"/>
                                        </p:tgtEl>
                                        <p:attrNameLst>
                                          <p:attrName>ppt_y</p:attrName>
                                        </p:attrNameLst>
                                      </p:cBhvr>
                                      <p:tavLst>
                                        <p:tav tm="0">
                                          <p:val>
                                            <p:strVal val="#ppt_y-#ppt_h/2"/>
                                          </p:val>
                                        </p:tav>
                                        <p:tav tm="100000">
                                          <p:val>
                                            <p:strVal val="#ppt_y"/>
                                          </p:val>
                                        </p:tav>
                                      </p:tavLst>
                                    </p:anim>
                                    <p:anim calcmode="lin" valueType="num">
                                      <p:cBhvr>
                                        <p:cTn id="104" dur="1000" fill="hold"/>
                                        <p:tgtEl>
                                          <p:spTgt spid="801985"/>
                                        </p:tgtEl>
                                        <p:attrNameLst>
                                          <p:attrName>ppt_w</p:attrName>
                                        </p:attrNameLst>
                                      </p:cBhvr>
                                      <p:tavLst>
                                        <p:tav tm="0">
                                          <p:val>
                                            <p:strVal val="#ppt_w"/>
                                          </p:val>
                                        </p:tav>
                                        <p:tav tm="100000">
                                          <p:val>
                                            <p:strVal val="#ppt_w"/>
                                          </p:val>
                                        </p:tav>
                                      </p:tavLst>
                                    </p:anim>
                                    <p:anim calcmode="lin" valueType="num">
                                      <p:cBhvr>
                                        <p:cTn id="105"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26995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4" grpId="0" animBg="1"/>
      <p:bldP spid="801981" grpId="0" animBg="1"/>
      <p:bldP spid="801982" grpId="0" animBg="1"/>
      <p:bldP spid="801983" grpId="0" animBg="1"/>
      <p:bldP spid="801985" grpId="0" animBg="1"/>
      <p:bldP spid="2" grpId="0" animBg="1"/>
      <p:bldP spid="1269956"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Constrained Conditional Models</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solve?</a:t>
            </a:r>
          </a:p>
          <a:p>
            <a:pPr eaLnBrk="1" hangingPunct="1">
              <a:spcBef>
                <a:spcPct val="50000"/>
              </a:spcBef>
            </a:pPr>
            <a:r>
              <a:rPr lang="en-US" sz="2000" dirty="0">
                <a:solidFill>
                  <a:srgbClr val="000000"/>
                </a:solidFill>
                <a:latin typeface="Calibri" pitchFamily="34" charset="0"/>
              </a:rPr>
              <a:t>This is an Integer Linear Program</a:t>
            </a:r>
          </a:p>
          <a:p>
            <a:pPr eaLnBrk="1" hangingPunct="1">
              <a:spcBef>
                <a:spcPct val="50000"/>
              </a:spcBef>
            </a:pPr>
            <a:r>
              <a:rPr lang="en-US" sz="2000" dirty="0">
                <a:solidFill>
                  <a:srgbClr val="000000"/>
                </a:solidFill>
                <a:latin typeface="Calibri" pitchFamily="34" charset="0"/>
              </a:rPr>
              <a:t>Solving using ILP packages gives an  exact solution. </a:t>
            </a:r>
          </a:p>
          <a:p>
            <a:pPr eaLnBrk="1" hangingPunct="1">
              <a:spcBef>
                <a:spcPct val="50000"/>
              </a:spcBef>
            </a:pPr>
            <a:r>
              <a:rPr lang="en-US" dirty="0">
                <a:solidFill>
                  <a:srgbClr val="000000"/>
                </a:solidFill>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Penalty for violating</a:t>
              </a:r>
            </a:p>
            <a:p>
              <a:r>
                <a:rPr lang="en-US" dirty="0">
                  <a:solidFill>
                    <a:srgbClr val="000000"/>
                  </a:solidFill>
                  <a:latin typeface="Arial" charset="0"/>
                  <a:cs typeface="Arial" charset="0"/>
                </a:rPr>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How far y is from </a:t>
              </a:r>
            </a:p>
            <a:p>
              <a:r>
                <a:rPr lang="en-US" dirty="0">
                  <a:solidFill>
                    <a:srgbClr val="000000"/>
                  </a:solidFill>
                  <a:latin typeface="Arial" charset="0"/>
                  <a:cs typeface="Arial" charset="0"/>
                </a:rPr>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train?</a:t>
            </a:r>
          </a:p>
          <a:p>
            <a:pPr eaLnBrk="1" hangingPunct="1">
              <a:spcBef>
                <a:spcPct val="50000"/>
              </a:spcBef>
            </a:pPr>
            <a:r>
              <a:rPr lang="en-US" sz="2000" b="1" dirty="0">
                <a:solidFill>
                  <a:srgbClr val="000000"/>
                </a:solidFill>
                <a:latin typeface="Calibri" pitchFamily="34" charset="0"/>
              </a:rPr>
              <a:t>Training</a:t>
            </a:r>
            <a:r>
              <a:rPr lang="en-US" sz="2000" dirty="0">
                <a:solidFill>
                  <a:srgbClr val="000000"/>
                </a:solidFill>
                <a:latin typeface="Calibri" pitchFamily="34" charset="0"/>
              </a:rPr>
              <a:t> is learning the objective function</a:t>
            </a:r>
          </a:p>
          <a:p>
            <a:pPr eaLnBrk="1" hangingPunct="1">
              <a:spcBef>
                <a:spcPct val="50000"/>
              </a:spcBef>
            </a:pPr>
            <a:r>
              <a:rPr lang="en-US" sz="2000" dirty="0">
                <a:solidFill>
                  <a:srgbClr val="000000"/>
                </a:solidFill>
                <a:latin typeface="Calibri" pitchFamily="34" charset="0"/>
              </a:rPr>
              <a:t>Decouple? </a:t>
            </a:r>
            <a:r>
              <a:rPr lang="en-US" sz="2000" dirty="0" smtClean="0">
                <a:solidFill>
                  <a:srgbClr val="000000"/>
                </a:solidFill>
                <a:latin typeface="Calibri" pitchFamily="34" charset="0"/>
              </a:rPr>
              <a:t>Decompose? </a:t>
            </a:r>
            <a:endParaRPr lang="en-US" sz="2000" dirty="0">
              <a:solidFill>
                <a:srgbClr val="000000"/>
              </a:solidFill>
              <a:latin typeface="Calibri" pitchFamily="34" charset="0"/>
            </a:endParaRPr>
          </a:p>
          <a:p>
            <a:pPr eaLnBrk="1" hangingPunct="1">
              <a:spcBef>
                <a:spcPct val="50000"/>
              </a:spcBef>
            </a:pPr>
            <a:r>
              <a:rPr lang="en-US" sz="2000" dirty="0">
                <a:solidFill>
                  <a:srgbClr val="000000"/>
                </a:solidFill>
                <a:latin typeface="Calibri" pitchFamily="34" charset="0"/>
              </a:rPr>
              <a:t>How to exploit the structure to        </a:t>
            </a:r>
            <a:r>
              <a:rPr lang="en-US" sz="2000" dirty="0" smtClean="0">
                <a:solidFill>
                  <a:srgbClr val="000000"/>
                </a:solidFill>
                <a:latin typeface="Calibri" pitchFamily="34" charset="0"/>
              </a:rPr>
              <a:t>minimize </a:t>
            </a:r>
            <a:r>
              <a:rPr lang="en-US" sz="2000" dirty="0">
                <a:solidFill>
                  <a:srgbClr val="000000"/>
                </a:solidFill>
                <a:latin typeface="Calibri" pitchFamily="34" charset="0"/>
              </a:rPr>
              <a:t>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6" name="Slide Number Placeholder 5"/>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7</a:t>
            </a:fld>
            <a:endParaRPr lang="en-US" altLang="zh-TW" dirty="0">
              <a:solidFill>
                <a:srgbClr val="000000"/>
              </a:solidFill>
            </a:endParaRPr>
          </a:p>
        </p:txBody>
      </p:sp>
      <p:sp>
        <p:nvSpPr>
          <p:cNvPr id="24" name="Rectangle 17"/>
          <p:cNvSpPr>
            <a:spLocks noChangeArrowheads="1"/>
          </p:cNvSpPr>
          <p:nvPr/>
        </p:nvSpPr>
        <p:spPr bwMode="auto">
          <a:xfrm>
            <a:off x="2286000" y="4126468"/>
            <a:ext cx="21336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err="1" smtClean="0">
                <a:solidFill>
                  <a:srgbClr val="000000"/>
                </a:solidFill>
                <a:latin typeface="Arial" charset="0"/>
                <a:cs typeface="Arial" charset="0"/>
              </a:rPr>
              <a:t>Inferning</a:t>
            </a:r>
            <a:r>
              <a:rPr lang="en-US" dirty="0" smtClean="0">
                <a:solidFill>
                  <a:srgbClr val="000000"/>
                </a:solidFill>
                <a:latin typeface="Arial" charset="0"/>
                <a:cs typeface="Arial" charset="0"/>
              </a:rPr>
              <a:t> workshop</a:t>
            </a:r>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0130916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4"/>
                                        </p:tgtEl>
                                        <p:attrNameLst>
                                          <p:attrName>style.visibility</p:attrName>
                                        </p:attrNameLst>
                                      </p:cBhvr>
                                      <p:to>
                                        <p:strVal val="visible"/>
                                      </p:to>
                                    </p:set>
                                    <p:anim calcmode="lin" valueType="num">
                                      <p:cBhvr additive="base">
                                        <p:cTn id="11" dur="1000" fill="hold"/>
                                        <p:tgtEl>
                                          <p:spTgt spid="754714"/>
                                        </p:tgtEl>
                                        <p:attrNameLst>
                                          <p:attrName>ppt_x</p:attrName>
                                        </p:attrNameLst>
                                      </p:cBhvr>
                                      <p:tavLst>
                                        <p:tav tm="0">
                                          <p:val>
                                            <p:strVal val="0-#ppt_w/2"/>
                                          </p:val>
                                        </p:tav>
                                        <p:tav tm="100000">
                                          <p:val>
                                            <p:strVal val="#ppt_x"/>
                                          </p:val>
                                        </p:tav>
                                      </p:tavLst>
                                    </p:anim>
                                    <p:anim calcmode="lin" valueType="num">
                                      <p:cBhvr additive="base">
                                        <p:cTn id="12" dur="1000" fill="hold"/>
                                        <p:tgtEl>
                                          <p:spTgt spid="75471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54715"/>
                                        </p:tgtEl>
                                        <p:attrNameLst>
                                          <p:attrName>style.visibility</p:attrName>
                                        </p:attrNameLst>
                                      </p:cBhvr>
                                      <p:to>
                                        <p:strVal val="visible"/>
                                      </p:to>
                                    </p:set>
                                    <p:anim calcmode="lin" valueType="num">
                                      <p:cBhvr additive="base">
                                        <p:cTn id="17" dur="1000" fill="hold"/>
                                        <p:tgtEl>
                                          <p:spTgt spid="754715"/>
                                        </p:tgtEl>
                                        <p:attrNameLst>
                                          <p:attrName>ppt_x</p:attrName>
                                        </p:attrNameLst>
                                      </p:cBhvr>
                                      <p:tavLst>
                                        <p:tav tm="0">
                                          <p:val>
                                            <p:strVal val="0-#ppt_w/2"/>
                                          </p:val>
                                        </p:tav>
                                        <p:tav tm="100000">
                                          <p:val>
                                            <p:strVal val="#ppt_x"/>
                                          </p:val>
                                        </p:tav>
                                      </p:tavLst>
                                    </p:anim>
                                    <p:anim calcmode="lin" valueType="num">
                                      <p:cBhvr additive="base">
                                        <p:cTn id="1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54705"/>
                                        </p:tgtEl>
                                        <p:attrNameLst>
                                          <p:attrName>style.visibility</p:attrName>
                                        </p:attrNameLst>
                                      </p:cBhvr>
                                      <p:to>
                                        <p:strVal val="visible"/>
                                      </p:to>
                                    </p:set>
                                    <p:anim calcmode="lin" valueType="num">
                                      <p:cBhvr additive="base">
                                        <p:cTn id="23" dur="1000" fill="hold"/>
                                        <p:tgtEl>
                                          <p:spTgt spid="754705"/>
                                        </p:tgtEl>
                                        <p:attrNameLst>
                                          <p:attrName>ppt_x</p:attrName>
                                        </p:attrNameLst>
                                      </p:cBhvr>
                                      <p:tavLst>
                                        <p:tav tm="0">
                                          <p:val>
                                            <p:strVal val="1+#ppt_w/2"/>
                                          </p:val>
                                        </p:tav>
                                        <p:tav tm="100000">
                                          <p:val>
                                            <p:strVal val="#ppt_x"/>
                                          </p:val>
                                        </p:tav>
                                      </p:tavLst>
                                    </p:anim>
                                    <p:anim calcmode="lin" valueType="num">
                                      <p:cBhvr additive="base">
                                        <p:cTn id="24"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754716"/>
                                        </p:tgtEl>
                                        <p:attrNameLst>
                                          <p:attrName>style.visibility</p:attrName>
                                        </p:attrNameLst>
                                      </p:cBhvr>
                                      <p:to>
                                        <p:strVal val="visible"/>
                                      </p:to>
                                    </p:set>
                                    <p:anim calcmode="lin" valueType="num">
                                      <p:cBhvr additive="base">
                                        <p:cTn id="29" dur="1000" fill="hold"/>
                                        <p:tgtEl>
                                          <p:spTgt spid="754716"/>
                                        </p:tgtEl>
                                        <p:attrNameLst>
                                          <p:attrName>ppt_x</p:attrName>
                                        </p:attrNameLst>
                                      </p:cBhvr>
                                      <p:tavLst>
                                        <p:tav tm="0">
                                          <p:val>
                                            <p:strVal val="1+#ppt_w/2"/>
                                          </p:val>
                                        </p:tav>
                                        <p:tav tm="100000">
                                          <p:val>
                                            <p:strVal val="#ppt_x"/>
                                          </p:val>
                                        </p:tav>
                                      </p:tavLst>
                                    </p:anim>
                                    <p:anim calcmode="lin" valueType="num">
                                      <p:cBhvr additive="base">
                                        <p:cTn id="30" dur="1000" fill="hold"/>
                                        <p:tgtEl>
                                          <p:spTgt spid="7547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6" fill="hold" nodeType="afterEffect">
                                  <p:stCondLst>
                                    <p:cond delay="0"/>
                                  </p:stCondLst>
                                  <p:childTnLst>
                                    <p:set>
                                      <p:cBhvr>
                                        <p:cTn id="33" dur="1" fill="hold">
                                          <p:stCondLst>
                                            <p:cond delay="0"/>
                                          </p:stCondLst>
                                        </p:cTn>
                                        <p:tgtEl>
                                          <p:spTgt spid="754717"/>
                                        </p:tgtEl>
                                        <p:attrNameLst>
                                          <p:attrName>style.visibility</p:attrName>
                                        </p:attrNameLst>
                                      </p:cBhvr>
                                      <p:to>
                                        <p:strVal val="visible"/>
                                      </p:to>
                                    </p:set>
                                    <p:anim calcmode="lin" valueType="num">
                                      <p:cBhvr additive="base">
                                        <p:cTn id="34" dur="1000" fill="hold"/>
                                        <p:tgtEl>
                                          <p:spTgt spid="754717"/>
                                        </p:tgtEl>
                                        <p:attrNameLst>
                                          <p:attrName>ppt_x</p:attrName>
                                        </p:attrNameLst>
                                      </p:cBhvr>
                                      <p:tavLst>
                                        <p:tav tm="0">
                                          <p:val>
                                            <p:strVal val="1+#ppt_w/2"/>
                                          </p:val>
                                        </p:tav>
                                        <p:tav tm="100000">
                                          <p:val>
                                            <p:strVal val="#ppt_x"/>
                                          </p:val>
                                        </p:tav>
                                      </p:tavLst>
                                    </p:anim>
                                    <p:anim calcmode="lin" valueType="num">
                                      <p:cBhvr additive="base">
                                        <p:cTn id="35"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54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47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autoUpdateAnimBg="0"/>
      <p:bldP spid="754702" grpId="0"/>
      <p:bldP spid="754705" grpId="0" animBg="1"/>
      <p:bldP spid="754718" grpId="0"/>
      <p:bldP spid="23" grpId="0" animBg="1"/>
      <p:bldP spid="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084951"/>
            <a:ext cx="8646160" cy="5412426"/>
          </a:xfrm>
        </p:spPr>
        <p:txBody>
          <a:bodyPr>
            <a:normAutofit/>
          </a:bodyPr>
          <a:lstStyle/>
          <a:p>
            <a:r>
              <a:rPr lang="en-US" sz="2000" dirty="0" smtClean="0"/>
              <a:t>Inference: </a:t>
            </a:r>
            <a:r>
              <a:rPr lang="en-US" sz="2000" dirty="0" smtClean="0">
                <a:solidFill>
                  <a:srgbClr val="0033CC"/>
                </a:solidFill>
              </a:rPr>
              <a:t>given</a:t>
            </a:r>
            <a:r>
              <a:rPr lang="en-US" sz="2000" dirty="0" smtClean="0">
                <a:solidFill>
                  <a:srgbClr val="000000"/>
                </a:solidFill>
              </a:rPr>
              <a:t> input </a:t>
            </a:r>
            <a:r>
              <a:rPr lang="en-US" b="1" dirty="0" smtClean="0">
                <a:solidFill>
                  <a:srgbClr val="0033CC"/>
                </a:solidFill>
              </a:rPr>
              <a:t>x</a:t>
            </a:r>
            <a:r>
              <a:rPr lang="en-US" sz="2000" dirty="0" smtClean="0">
                <a:solidFill>
                  <a:srgbClr val="000000"/>
                </a:solidFill>
                <a:latin typeface="cmmi10"/>
              </a:rPr>
              <a:t> </a:t>
            </a:r>
            <a:r>
              <a:rPr lang="en-US" sz="2000" dirty="0" smtClean="0">
                <a:solidFill>
                  <a:srgbClr val="000000"/>
                </a:solidFill>
              </a:rPr>
              <a:t>(a document, a sentence), </a:t>
            </a:r>
          </a:p>
          <a:p>
            <a:pPr marL="0" indent="0">
              <a:buNone/>
            </a:pPr>
            <a:r>
              <a:rPr lang="en-US" sz="2000" dirty="0">
                <a:solidFill>
                  <a:srgbClr val="000000"/>
                </a:solidFill>
              </a:rPr>
              <a:t> </a:t>
            </a:r>
            <a:r>
              <a:rPr lang="en-US" sz="2000" dirty="0" smtClean="0">
                <a:solidFill>
                  <a:srgbClr val="000000"/>
                </a:solidFill>
              </a:rPr>
              <a:t>                        </a:t>
            </a:r>
            <a:r>
              <a:rPr lang="en-US" sz="2000" dirty="0" smtClean="0">
                <a:solidFill>
                  <a:srgbClr val="0033CC"/>
                </a:solidFill>
              </a:rPr>
              <a:t>predict</a:t>
            </a:r>
            <a:r>
              <a:rPr lang="en-US" sz="2000" dirty="0" smtClean="0">
                <a:solidFill>
                  <a:srgbClr val="000000"/>
                </a:solidFill>
              </a:rPr>
              <a:t> </a:t>
            </a:r>
            <a:r>
              <a:rPr lang="en-US" sz="2000" b="1" dirty="0" smtClean="0">
                <a:solidFill>
                  <a:srgbClr val="000000"/>
                </a:solidFill>
              </a:rPr>
              <a:t>the best structure </a:t>
            </a:r>
            <a:r>
              <a:rPr lang="en-US" dirty="0" smtClean="0">
                <a:solidFill>
                  <a:srgbClr val="0033CC"/>
                </a:solidFill>
              </a:rPr>
              <a:t>y</a:t>
            </a:r>
            <a:r>
              <a:rPr lang="en-US" sz="2800" dirty="0" smtClean="0">
                <a:solidFill>
                  <a:srgbClr val="0033CC"/>
                </a:solidFill>
              </a:rPr>
              <a:t> </a:t>
            </a:r>
            <a:r>
              <a:rPr lang="en-US" sz="2000" dirty="0">
                <a:solidFill>
                  <a:srgbClr val="0033CC"/>
                </a:solidFill>
              </a:rPr>
              <a:t>= {y</a:t>
            </a:r>
            <a:r>
              <a:rPr lang="en-US" sz="2000" baseline="-25000" dirty="0">
                <a:solidFill>
                  <a:srgbClr val="0033CC"/>
                </a:solidFill>
              </a:rPr>
              <a:t>1</a:t>
            </a:r>
            <a:r>
              <a:rPr lang="en-US" sz="2000" dirty="0">
                <a:solidFill>
                  <a:srgbClr val="0033CC"/>
                </a:solidFill>
              </a:rPr>
              <a:t>,y</a:t>
            </a:r>
            <a:r>
              <a:rPr lang="en-US" sz="2000" baseline="-25000" dirty="0">
                <a:solidFill>
                  <a:srgbClr val="0033CC"/>
                </a:solidFill>
              </a:rPr>
              <a:t>2</a:t>
            </a:r>
            <a:r>
              <a:rPr lang="en-US" sz="2000" dirty="0">
                <a:solidFill>
                  <a:srgbClr val="0033CC"/>
                </a:solidFill>
              </a:rPr>
              <a:t>,…,</a:t>
            </a:r>
            <a:r>
              <a:rPr lang="en-US" sz="2000" dirty="0" err="1">
                <a:solidFill>
                  <a:srgbClr val="0033CC"/>
                </a:solidFill>
              </a:rPr>
              <a:t>y</a:t>
            </a:r>
            <a:r>
              <a:rPr lang="en-US" sz="2000" baseline="-25000" dirty="0" err="1">
                <a:solidFill>
                  <a:srgbClr val="0033CC"/>
                </a:solidFill>
              </a:rPr>
              <a:t>n</a:t>
            </a:r>
            <a:r>
              <a:rPr lang="en-US" sz="2000" dirty="0">
                <a:solidFill>
                  <a:srgbClr val="0033CC"/>
                </a:solidFill>
              </a:rPr>
              <a:t>} </a:t>
            </a:r>
            <a:r>
              <a:rPr lang="en-US" sz="2000" dirty="0" smtClean="0">
                <a:solidFill>
                  <a:srgbClr val="0033CC"/>
                </a:solidFill>
                <a:latin typeface="cmsy10"/>
              </a:rPr>
              <a:t>2</a:t>
            </a:r>
            <a:r>
              <a:rPr lang="en-US" sz="2000" dirty="0" smtClean="0">
                <a:solidFill>
                  <a:srgbClr val="0033CC"/>
                </a:solidFill>
                <a:ea typeface="cmsy10"/>
                <a:cs typeface="cmsy10"/>
              </a:rPr>
              <a:t> </a:t>
            </a:r>
            <a:r>
              <a:rPr lang="en-US" sz="2000" dirty="0" smtClean="0">
                <a:solidFill>
                  <a:srgbClr val="0033CC"/>
                </a:solidFill>
                <a:cs typeface="cmsy10"/>
              </a:rPr>
              <a:t>Y</a:t>
            </a:r>
            <a:r>
              <a:rPr lang="en-US" sz="2000" dirty="0" smtClean="0">
                <a:solidFill>
                  <a:srgbClr val="0033CC"/>
                </a:solidFill>
              </a:rPr>
              <a:t>  </a:t>
            </a:r>
            <a:r>
              <a:rPr lang="en-US" sz="2000" dirty="0" smtClean="0"/>
              <a:t>(entities &amp; relations)</a:t>
            </a:r>
          </a:p>
          <a:p>
            <a:pPr lvl="1"/>
            <a:r>
              <a:rPr lang="en-US" sz="1800" dirty="0" smtClean="0"/>
              <a:t>Assign values to the </a:t>
            </a:r>
            <a:r>
              <a:rPr lang="en-US" sz="1800" dirty="0">
                <a:solidFill>
                  <a:srgbClr val="0033CC"/>
                </a:solidFill>
              </a:rPr>
              <a:t>y</a:t>
            </a:r>
            <a:r>
              <a:rPr lang="en-US" sz="1800" baseline="-25000" dirty="0">
                <a:solidFill>
                  <a:srgbClr val="0033CC"/>
                </a:solidFill>
              </a:rPr>
              <a:t>1</a:t>
            </a:r>
            <a:r>
              <a:rPr lang="en-US" sz="1800" dirty="0">
                <a:solidFill>
                  <a:srgbClr val="0033CC"/>
                </a:solidFill>
              </a:rPr>
              <a:t>,y</a:t>
            </a:r>
            <a:r>
              <a:rPr lang="en-US" sz="1800" baseline="-25000" dirty="0">
                <a:solidFill>
                  <a:srgbClr val="0033CC"/>
                </a:solidFill>
              </a:rPr>
              <a:t>2</a:t>
            </a:r>
            <a:r>
              <a:rPr lang="en-US" sz="1800" dirty="0">
                <a:solidFill>
                  <a:srgbClr val="0033CC"/>
                </a:solidFill>
              </a:rPr>
              <a:t>,…,</a:t>
            </a:r>
            <a:r>
              <a:rPr lang="en-US" sz="1800" dirty="0" err="1" smtClean="0">
                <a:solidFill>
                  <a:srgbClr val="0033CC"/>
                </a:solidFill>
              </a:rPr>
              <a:t>y</a:t>
            </a:r>
            <a:r>
              <a:rPr lang="en-US" sz="1800" baseline="-25000" dirty="0" err="1" smtClean="0">
                <a:solidFill>
                  <a:srgbClr val="0033CC"/>
                </a:solidFill>
              </a:rPr>
              <a:t>n</a:t>
            </a:r>
            <a:r>
              <a:rPr lang="en-US" sz="1800" dirty="0" smtClean="0"/>
              <a:t>, accounting for </a:t>
            </a:r>
            <a:r>
              <a:rPr lang="en-US" sz="1800" b="1" dirty="0" smtClean="0"/>
              <a:t>dependencies among </a:t>
            </a:r>
            <a:r>
              <a:rPr lang="en-US" sz="1800" dirty="0" err="1" smtClean="0">
                <a:solidFill>
                  <a:srgbClr val="0033CC"/>
                </a:solidFill>
              </a:rPr>
              <a:t>y</a:t>
            </a:r>
            <a:r>
              <a:rPr lang="en-US" sz="1800" baseline="-25000" dirty="0" err="1" smtClean="0">
                <a:solidFill>
                  <a:srgbClr val="0033CC"/>
                </a:solidFill>
              </a:rPr>
              <a:t>i</a:t>
            </a:r>
            <a:r>
              <a:rPr lang="en-US" sz="2000" dirty="0" err="1" smtClean="0">
                <a:solidFill>
                  <a:srgbClr val="000000"/>
                </a:solidFill>
              </a:rPr>
              <a:t>s</a:t>
            </a:r>
            <a:endParaRPr lang="en-US" dirty="0">
              <a:solidFill>
                <a:srgbClr val="000000"/>
              </a:solidFill>
            </a:endParaRPr>
          </a:p>
          <a:p>
            <a:r>
              <a:rPr lang="en-US" sz="2000" dirty="0" smtClean="0">
                <a:solidFill>
                  <a:srgbClr val="000000"/>
                </a:solidFill>
              </a:rPr>
              <a:t>Inference is expressed as a maximization of a </a:t>
            </a:r>
            <a:r>
              <a:rPr lang="en-US" sz="2000" b="1" i="1" dirty="0" smtClean="0">
                <a:solidFill>
                  <a:srgbClr val="000000"/>
                </a:solidFill>
              </a:rPr>
              <a:t>scoring function</a:t>
            </a:r>
          </a:p>
          <a:p>
            <a:pPr marL="0" indent="0">
              <a:buNone/>
            </a:pPr>
            <a:r>
              <a:rPr lang="en-US" dirty="0" smtClean="0"/>
              <a:t>                                    y’ = </a:t>
            </a:r>
            <a:r>
              <a:rPr lang="en-US" dirty="0" err="1" smtClean="0"/>
              <a:t>argmax</a:t>
            </a:r>
            <a:r>
              <a:rPr lang="en-US" baseline="-25000" dirty="0" err="1" smtClean="0"/>
              <a:t>y</a:t>
            </a:r>
            <a:r>
              <a:rPr lang="en-US" baseline="-25000" dirty="0" smtClean="0"/>
              <a:t> </a:t>
            </a:r>
            <a:r>
              <a:rPr lang="en-US" baseline="-25000" dirty="0">
                <a:latin typeface="cmsy10"/>
              </a:rPr>
              <a:t>2 Y</a:t>
            </a:r>
            <a:r>
              <a:rPr lang="en-US" dirty="0"/>
              <a:t> </a:t>
            </a:r>
            <a:r>
              <a:rPr lang="en-US" dirty="0" err="1"/>
              <a:t>w</a:t>
            </a:r>
            <a:r>
              <a:rPr lang="en-US" baseline="30000" dirty="0" err="1"/>
              <a:t>T</a:t>
            </a:r>
            <a:r>
              <a:rPr lang="en-US" dirty="0"/>
              <a:t> </a:t>
            </a:r>
            <a:r>
              <a:rPr lang="en-US" dirty="0">
                <a:latin typeface="cmmi10"/>
              </a:rPr>
              <a:t>Á</a:t>
            </a:r>
            <a:r>
              <a:rPr lang="en-US" dirty="0"/>
              <a:t> (</a:t>
            </a:r>
            <a:r>
              <a:rPr lang="en-US" dirty="0" err="1"/>
              <a:t>x,y</a:t>
            </a:r>
            <a:r>
              <a:rPr lang="en-US" dirty="0"/>
              <a:t>)</a:t>
            </a:r>
          </a:p>
          <a:p>
            <a:endParaRPr lang="en-US" sz="2000" b="1" i="1"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sz="2000" dirty="0" smtClean="0"/>
              <a:t>Inference requires</a:t>
            </a:r>
            <a:r>
              <a:rPr lang="en-US" sz="2000" dirty="0"/>
              <a:t>, in principle, </a:t>
            </a:r>
            <a:r>
              <a:rPr lang="en-US" sz="2000" dirty="0" smtClean="0"/>
              <a:t>enumerating </a:t>
            </a:r>
            <a:r>
              <a:rPr lang="en-US" sz="2000" dirty="0"/>
              <a:t>all y </a:t>
            </a:r>
            <a:r>
              <a:rPr lang="en-US" sz="2000" dirty="0">
                <a:latin typeface="cmsy10"/>
              </a:rPr>
              <a:t>2</a:t>
            </a:r>
            <a:r>
              <a:rPr lang="en-US" sz="2000" dirty="0"/>
              <a:t> Y at decision time, when we are </a:t>
            </a:r>
            <a:r>
              <a:rPr lang="en-US" sz="2000" dirty="0">
                <a:solidFill>
                  <a:srgbClr val="0033CC"/>
                </a:solidFill>
              </a:rPr>
              <a:t>given </a:t>
            </a:r>
            <a:r>
              <a:rPr lang="en-US" sz="2000" dirty="0" smtClean="0">
                <a:solidFill>
                  <a:srgbClr val="0033CC"/>
                </a:solidFill>
              </a:rPr>
              <a:t>x </a:t>
            </a:r>
            <a:r>
              <a:rPr lang="en-US" sz="2000" dirty="0">
                <a:solidFill>
                  <a:srgbClr val="0033CC"/>
                </a:solidFill>
                <a:latin typeface="cmsy10"/>
              </a:rPr>
              <a:t>2</a:t>
            </a:r>
            <a:r>
              <a:rPr lang="en-US" sz="2000" dirty="0">
                <a:solidFill>
                  <a:srgbClr val="0033CC"/>
                </a:solidFill>
              </a:rPr>
              <a:t> X </a:t>
            </a:r>
            <a:r>
              <a:rPr lang="en-US" sz="2000" dirty="0"/>
              <a:t>and attempt to determine the </a:t>
            </a:r>
            <a:r>
              <a:rPr lang="en-US" sz="2000" dirty="0">
                <a:solidFill>
                  <a:srgbClr val="0033CC"/>
                </a:solidFill>
              </a:rPr>
              <a:t>best y </a:t>
            </a:r>
            <a:r>
              <a:rPr lang="en-US" sz="2000" dirty="0">
                <a:solidFill>
                  <a:srgbClr val="0033CC"/>
                </a:solidFill>
                <a:latin typeface="cmsy10"/>
              </a:rPr>
              <a:t>2</a:t>
            </a:r>
            <a:r>
              <a:rPr lang="en-US" sz="2000" dirty="0">
                <a:solidFill>
                  <a:srgbClr val="0033CC"/>
                </a:solidFill>
              </a:rPr>
              <a:t> Y </a:t>
            </a:r>
            <a:r>
              <a:rPr lang="en-US" sz="2000" dirty="0" smtClean="0"/>
              <a:t>for it, given </a:t>
            </a:r>
            <a:r>
              <a:rPr lang="en-US" sz="2000" dirty="0" smtClean="0">
                <a:solidFill>
                  <a:srgbClr val="0033CC"/>
                </a:solidFill>
              </a:rPr>
              <a:t>w</a:t>
            </a:r>
            <a:r>
              <a:rPr lang="en-US" sz="2000" dirty="0" smtClean="0"/>
              <a:t> </a:t>
            </a:r>
          </a:p>
          <a:p>
            <a:pPr lvl="1"/>
            <a:r>
              <a:rPr lang="en-US" dirty="0"/>
              <a:t>For some structures, inference is computationally easy. </a:t>
            </a:r>
          </a:p>
          <a:p>
            <a:pPr lvl="1"/>
            <a:r>
              <a:rPr lang="en-US" dirty="0" err="1"/>
              <a:t>Eg</a:t>
            </a:r>
            <a:r>
              <a:rPr lang="en-US" dirty="0"/>
              <a:t>: Using the Viterbi algorithm </a:t>
            </a:r>
            <a:endParaRPr lang="en-US" dirty="0" smtClean="0"/>
          </a:p>
          <a:p>
            <a:pPr lvl="1"/>
            <a:r>
              <a:rPr lang="en-US" dirty="0" smtClean="0"/>
              <a:t>In </a:t>
            </a:r>
            <a:r>
              <a:rPr lang="en-US" dirty="0"/>
              <a:t>general, </a:t>
            </a:r>
            <a:r>
              <a:rPr lang="en-US" dirty="0" smtClean="0"/>
              <a:t>NP-hard</a:t>
            </a:r>
            <a:r>
              <a:rPr lang="en-US" dirty="0"/>
              <a:t> </a:t>
            </a:r>
            <a:r>
              <a:rPr lang="en-US" dirty="0" smtClean="0"/>
              <a:t>(can be formulated as an ILP)</a:t>
            </a:r>
            <a:endParaRPr lang="en-US" dirty="0"/>
          </a:p>
          <a:p>
            <a:endParaRPr lang="en-US" sz="2000" dirty="0"/>
          </a:p>
        </p:txBody>
      </p:sp>
      <p:sp>
        <p:nvSpPr>
          <p:cNvPr id="2" name="Title 1"/>
          <p:cNvSpPr>
            <a:spLocks noGrp="1"/>
          </p:cNvSpPr>
          <p:nvPr>
            <p:ph type="title"/>
          </p:nvPr>
        </p:nvSpPr>
        <p:spPr/>
        <p:txBody>
          <a:bodyPr>
            <a:normAutofit/>
          </a:bodyPr>
          <a:lstStyle/>
          <a:p>
            <a:r>
              <a:rPr lang="en-US" dirty="0" smtClean="0"/>
              <a:t>Structured Prediction: Inference</a:t>
            </a:r>
            <a:endParaRPr lang="en-US" dirty="0"/>
          </a:p>
        </p:txBody>
      </p:sp>
      <p:sp>
        <p:nvSpPr>
          <p:cNvPr id="17" name="Rectangular Callout 16"/>
          <p:cNvSpPr/>
          <p:nvPr/>
        </p:nvSpPr>
        <p:spPr>
          <a:xfrm>
            <a:off x="7162800" y="2819400"/>
            <a:ext cx="1638299" cy="990600"/>
          </a:xfrm>
          <a:prstGeom prst="wedgeRectCallout">
            <a:avLst>
              <a:gd name="adj1" fmla="val -113950"/>
              <a:gd name="adj2" fmla="val -3947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entury Gothic"/>
              </a:rPr>
              <a:t>Joint features on </a:t>
            </a:r>
            <a:r>
              <a:rPr lang="en-US" dirty="0" smtClean="0">
                <a:solidFill>
                  <a:schemeClr val="tx1"/>
                </a:solidFill>
                <a:cs typeface="Century Gothic"/>
              </a:rPr>
              <a:t>inputs and outputs</a:t>
            </a:r>
            <a:endParaRPr lang="en-US" dirty="0">
              <a:solidFill>
                <a:schemeClr val="tx1"/>
              </a:solidFill>
              <a:cs typeface="Century Gothic"/>
            </a:endParaRPr>
          </a:p>
        </p:txBody>
      </p:sp>
      <p:sp>
        <p:nvSpPr>
          <p:cNvPr id="18" name="Rectangular Callout 17"/>
          <p:cNvSpPr/>
          <p:nvPr/>
        </p:nvSpPr>
        <p:spPr>
          <a:xfrm>
            <a:off x="3276600" y="3465284"/>
            <a:ext cx="3200400" cy="649516"/>
          </a:xfrm>
          <a:prstGeom prst="wedgeRectCallout">
            <a:avLst>
              <a:gd name="adj1" fmla="val 1456"/>
              <a:gd name="adj2" fmla="val -10731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entury Gothic"/>
              </a:rPr>
              <a:t>Feature Weights</a:t>
            </a:r>
          </a:p>
          <a:p>
            <a:pPr algn="ctr"/>
            <a:r>
              <a:rPr lang="en-US" dirty="0">
                <a:solidFill>
                  <a:schemeClr val="tx1"/>
                </a:solidFill>
                <a:cs typeface="Century Gothic"/>
              </a:rPr>
              <a:t>(estimated during learning)</a:t>
            </a:r>
          </a:p>
        </p:txBody>
      </p:sp>
      <p:sp>
        <p:nvSpPr>
          <p:cNvPr id="19" name="Rectangular Callout 18"/>
          <p:cNvSpPr/>
          <p:nvPr/>
        </p:nvSpPr>
        <p:spPr>
          <a:xfrm>
            <a:off x="533400" y="3389084"/>
            <a:ext cx="1600199" cy="649516"/>
          </a:xfrm>
          <a:prstGeom prst="wedgeRectCallout">
            <a:avLst>
              <a:gd name="adj1" fmla="val 190323"/>
              <a:gd name="adj2" fmla="val -7371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cs typeface="Century Gothic"/>
              </a:rPr>
              <a:t>Set of allowed </a:t>
            </a:r>
            <a:r>
              <a:rPr lang="en-US" dirty="0" smtClean="0">
                <a:solidFill>
                  <a:schemeClr val="tx1"/>
                </a:solidFill>
                <a:latin typeface="+mj-lt"/>
                <a:cs typeface="Century Gothic"/>
              </a:rPr>
              <a:t>structures</a:t>
            </a:r>
            <a:endParaRPr lang="en-US" dirty="0">
              <a:solidFill>
                <a:schemeClr val="tx1"/>
              </a:solidFill>
              <a:latin typeface="+mj-lt"/>
              <a:cs typeface="Century Gothic"/>
            </a:endParaRPr>
          </a:p>
        </p:txBody>
      </p:sp>
      <p:sp>
        <p:nvSpPr>
          <p:cNvPr id="8" name="Rectangle 17"/>
          <p:cNvSpPr>
            <a:spLocks noChangeArrowheads="1"/>
          </p:cNvSpPr>
          <p:nvPr/>
        </p:nvSpPr>
        <p:spPr bwMode="auto">
          <a:xfrm>
            <a:off x="2895600" y="164068"/>
            <a:ext cx="60960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0000"/>
                </a:solidFill>
                <a:latin typeface="Arial" charset="0"/>
                <a:cs typeface="Arial" charset="0"/>
              </a:rPr>
              <a:t>Placing in context: a crash course in structured prediction</a:t>
            </a:r>
            <a:endParaRPr lang="en-US" dirty="0">
              <a:solidFill>
                <a:srgbClr val="000000"/>
              </a:solidFill>
              <a:latin typeface="Arial" charset="0"/>
              <a:cs typeface="Arial" charset="0"/>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8</a:t>
            </a:fld>
            <a:endParaRPr lang="en-US" altLang="zh-TW" dirty="0">
              <a:solidFill>
                <a:srgbClr val="000000"/>
              </a:solidFill>
            </a:endParaRPr>
          </a:p>
        </p:txBody>
      </p:sp>
    </p:spTree>
    <p:extLst>
      <p:ext uri="{BB962C8B-B14F-4D97-AF65-F5344CB8AC3E}">
        <p14:creationId xmlns:p14="http://schemas.microsoft.com/office/powerpoint/2010/main" val="2813429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a:xfrm>
            <a:off x="457200" y="1171902"/>
            <a:ext cx="8229600" cy="4953000"/>
          </a:xfrm>
        </p:spPr>
        <p:txBody>
          <a:bodyPr>
            <a:normAutofit/>
          </a:bodyPr>
          <a:lstStyle/>
          <a:p>
            <a:r>
              <a:rPr lang="en-US" sz="2200" dirty="0"/>
              <a:t>Learning: </a:t>
            </a:r>
            <a:r>
              <a:rPr lang="en-US" sz="2200" dirty="0">
                <a:solidFill>
                  <a:srgbClr val="0033CC"/>
                </a:solidFill>
              </a:rPr>
              <a:t>given</a:t>
            </a:r>
            <a:r>
              <a:rPr lang="en-US" sz="2200" dirty="0">
                <a:solidFill>
                  <a:srgbClr val="000000"/>
                </a:solidFill>
              </a:rPr>
              <a:t> a set of structured examples </a:t>
            </a:r>
            <a:r>
              <a:rPr lang="en-US" sz="2200" dirty="0">
                <a:solidFill>
                  <a:srgbClr val="0033CC"/>
                </a:solidFill>
              </a:rPr>
              <a:t>{(</a:t>
            </a:r>
            <a:r>
              <a:rPr lang="en-US" sz="2200" dirty="0" err="1">
                <a:solidFill>
                  <a:srgbClr val="0033CC"/>
                </a:solidFill>
              </a:rPr>
              <a:t>x,y</a:t>
            </a:r>
            <a:r>
              <a:rPr lang="en-US" sz="2200" dirty="0">
                <a:solidFill>
                  <a:srgbClr val="0033CC"/>
                </a:solidFill>
              </a:rPr>
              <a:t>)} </a:t>
            </a:r>
            <a:endParaRPr lang="en-US" sz="2200" dirty="0" smtClean="0">
              <a:solidFill>
                <a:srgbClr val="0033CC"/>
              </a:solidFill>
            </a:endParaRPr>
          </a:p>
          <a:p>
            <a:pPr marL="0" indent="0">
              <a:buNone/>
            </a:pPr>
            <a:r>
              <a:rPr lang="en-US" sz="2200" dirty="0">
                <a:solidFill>
                  <a:srgbClr val="0033CC"/>
                </a:solidFill>
              </a:rPr>
              <a:t> </a:t>
            </a:r>
            <a:r>
              <a:rPr lang="en-US" sz="2200" dirty="0" smtClean="0">
                <a:solidFill>
                  <a:srgbClr val="0033CC"/>
                </a:solidFill>
              </a:rPr>
              <a:t>                      find</a:t>
            </a:r>
            <a:r>
              <a:rPr lang="en-US" sz="2200" dirty="0" smtClean="0">
                <a:solidFill>
                  <a:srgbClr val="000000"/>
                </a:solidFill>
              </a:rPr>
              <a:t> </a:t>
            </a:r>
            <a:r>
              <a:rPr lang="en-US" sz="2200" dirty="0">
                <a:solidFill>
                  <a:srgbClr val="000000"/>
                </a:solidFill>
              </a:rPr>
              <a:t>a scoring function </a:t>
            </a:r>
            <a:r>
              <a:rPr lang="en-US" sz="2200" dirty="0">
                <a:solidFill>
                  <a:srgbClr val="0033CC"/>
                </a:solidFill>
              </a:rPr>
              <a:t>w</a:t>
            </a:r>
            <a:r>
              <a:rPr lang="en-US" sz="2200" dirty="0">
                <a:solidFill>
                  <a:srgbClr val="000000"/>
                </a:solidFill>
              </a:rPr>
              <a:t> that minimizes </a:t>
            </a:r>
            <a:r>
              <a:rPr lang="en-US" sz="2200" dirty="0" smtClean="0">
                <a:solidFill>
                  <a:srgbClr val="000000"/>
                </a:solidFill>
              </a:rPr>
              <a:t>empirical loss</a:t>
            </a:r>
            <a:r>
              <a:rPr lang="en-US" sz="2200" dirty="0">
                <a:solidFill>
                  <a:srgbClr val="000000"/>
                </a:solidFill>
              </a:rPr>
              <a:t>.</a:t>
            </a:r>
          </a:p>
          <a:p>
            <a:r>
              <a:rPr lang="en-US" sz="2200" dirty="0">
                <a:solidFill>
                  <a:srgbClr val="000000"/>
                </a:solidFill>
              </a:rPr>
              <a:t>Learning is thus driven by the attempt to find a weight vector </a:t>
            </a:r>
            <a:r>
              <a:rPr lang="en-US" sz="2200" dirty="0">
                <a:solidFill>
                  <a:srgbClr val="0033CC"/>
                </a:solidFill>
              </a:rPr>
              <a:t>w</a:t>
            </a:r>
            <a:r>
              <a:rPr lang="en-US" sz="2200" dirty="0">
                <a:solidFill>
                  <a:srgbClr val="000000"/>
                </a:solidFill>
              </a:rPr>
              <a:t> such </a:t>
            </a:r>
            <a:r>
              <a:rPr lang="en-US" sz="2200" dirty="0" smtClean="0">
                <a:solidFill>
                  <a:srgbClr val="000000"/>
                </a:solidFill>
              </a:rPr>
              <a:t>that</a:t>
            </a:r>
            <a:r>
              <a:rPr lang="en-US" sz="2200" dirty="0">
                <a:solidFill>
                  <a:srgbClr val="000000"/>
                </a:solidFill>
              </a:rPr>
              <a:t> </a:t>
            </a:r>
            <a:r>
              <a:rPr lang="en-US" sz="2200" dirty="0" smtClean="0">
                <a:solidFill>
                  <a:srgbClr val="000000"/>
                </a:solidFill>
              </a:rPr>
              <a:t>for each given annotated example </a:t>
            </a:r>
            <a:r>
              <a:rPr lang="en-US" sz="2200" dirty="0" smtClean="0">
                <a:solidFill>
                  <a:srgbClr val="0033CC"/>
                </a:solidFill>
              </a:rPr>
              <a:t>(</a:t>
            </a:r>
            <a:r>
              <a:rPr lang="en-US" sz="2200" dirty="0" smtClean="0">
                <a:solidFill>
                  <a:srgbClr val="0033CC"/>
                </a:solidFill>
                <a:latin typeface="Calibri"/>
              </a:rPr>
              <a:t>x</a:t>
            </a:r>
            <a:r>
              <a:rPr lang="en-US" sz="2200" baseline="-25000" dirty="0" smtClean="0">
                <a:solidFill>
                  <a:srgbClr val="0033CC"/>
                </a:solidFill>
                <a:latin typeface="Calibri"/>
              </a:rPr>
              <a:t>i</a:t>
            </a:r>
            <a:r>
              <a:rPr lang="en-US" sz="2200" dirty="0" smtClean="0">
                <a:solidFill>
                  <a:srgbClr val="0033CC"/>
                </a:solidFill>
              </a:rPr>
              <a:t>, </a:t>
            </a:r>
            <a:r>
              <a:rPr lang="en-US" sz="2200" dirty="0" err="1" smtClean="0">
                <a:solidFill>
                  <a:srgbClr val="0033CC"/>
                </a:solidFill>
                <a:latin typeface="Calibri"/>
              </a:rPr>
              <a:t>y</a:t>
            </a:r>
            <a:r>
              <a:rPr lang="en-US" sz="2200" baseline="-25000" dirty="0" err="1" smtClean="0">
                <a:solidFill>
                  <a:srgbClr val="0033CC"/>
                </a:solidFill>
                <a:latin typeface="Calibri"/>
              </a:rPr>
              <a:t>i</a:t>
            </a:r>
            <a:r>
              <a:rPr lang="en-US" sz="2200"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9</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202935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Lst>
</file>

<file path=ppt/tags/tag2.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3.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4.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5.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6.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7.xml><?xml version="1.0" encoding="utf-8"?>
<p:tagLst xmlns:a="http://schemas.openxmlformats.org/drawingml/2006/main" xmlns:r="http://schemas.openxmlformats.org/officeDocument/2006/relationships" xmlns:p="http://schemas.openxmlformats.org/presentationml/2006/main">
  <p:tag name="TIMING" val="|50.6|8.9|1.7|3.9|18.7|15.3|4.5"/>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60031</TotalTime>
  <Words>3059</Words>
  <Application>Microsoft Office PowerPoint</Application>
  <PresentationFormat>On-screen Show (4:3)</PresentationFormat>
  <Paragraphs>596</Paragraphs>
  <Slides>30</Slides>
  <Notes>15</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30</vt:i4>
      </vt:variant>
    </vt:vector>
  </HeadingPairs>
  <TitlesOfParts>
    <vt:vector size="51" baseType="lpstr">
      <vt:lpstr>Arial</vt:lpstr>
      <vt:lpstr>Wingdings</vt:lpstr>
      <vt:lpstr>Palatino Linotype</vt:lpstr>
      <vt:lpstr>cmr10</vt:lpstr>
      <vt:lpstr>cmmi10</vt:lpstr>
      <vt:lpstr>Courier New</vt:lpstr>
      <vt:lpstr>cmsy10</vt:lpstr>
      <vt:lpstr>Times New Roman</vt:lpstr>
      <vt:lpstr>Calibri</vt:lpstr>
      <vt:lpstr>Arial Rounded MT Bold</vt:lpstr>
      <vt:lpstr>Tahoma</vt:lpstr>
      <vt:lpstr>Symbol</vt:lpstr>
      <vt:lpstr>Cambria Math</vt:lpstr>
      <vt:lpstr>Arial Unicode MS</vt:lpstr>
      <vt:lpstr>Georgia</vt:lpstr>
      <vt:lpstr>Tempus Sans ITC</vt:lpstr>
      <vt:lpstr>Century Gothic</vt:lpstr>
      <vt:lpstr>MT Extra</vt:lpstr>
      <vt:lpstr>vasin_CCG</vt:lpstr>
      <vt:lpstr>3_vasin_CCG</vt:lpstr>
      <vt:lpstr>1_vasin_CCG</vt:lpstr>
      <vt:lpstr>Decomposing Structured Prediction via Constrained Conditional Models  </vt:lpstr>
      <vt:lpstr>Comprehension</vt:lpstr>
      <vt:lpstr>Learning and Inference </vt:lpstr>
      <vt:lpstr>Outline</vt:lpstr>
      <vt:lpstr>Three Ideas Underlying Constrained Conditional Models</vt:lpstr>
      <vt:lpstr>Inference with General Constraint Structure [Roth&amp;Yih’04,07] Recognizing Entities and Relations </vt:lpstr>
      <vt:lpstr>Constrained Conditional Models</vt:lpstr>
      <vt:lpstr>Structured Prediction: Inference</vt:lpstr>
      <vt:lpstr>Structured Prediction: Learning</vt:lpstr>
      <vt:lpstr>Structured Prediction: Learning</vt:lpstr>
      <vt:lpstr>Structured Prediction: Learning Algorithm</vt:lpstr>
      <vt:lpstr>Structured Prediction: Learning Algorithm</vt:lpstr>
      <vt:lpstr>Structured Prediction: Learning Algorithm</vt:lpstr>
      <vt:lpstr>Structured Prediction: Learning Algorithm</vt:lpstr>
      <vt:lpstr>Examples: CCM Formulations</vt:lpstr>
      <vt:lpstr>Outline</vt:lpstr>
      <vt:lpstr>Training Constrained Conditional Models </vt:lpstr>
      <vt:lpstr>Decomposed Structured Prediction</vt:lpstr>
      <vt:lpstr>Decomposed Structural Learning (DecL) [samdani &amp; Roth IMCL’12] </vt:lpstr>
      <vt:lpstr>DecL vs. Global Learning (GL)</vt:lpstr>
      <vt:lpstr>Creating Decompositions</vt:lpstr>
      <vt:lpstr>Exactness of DecL</vt:lpstr>
      <vt:lpstr>Example of Exactness: Pairwise Markov Networks</vt:lpstr>
      <vt:lpstr>Decomposition for Pairwise Markov Networks</vt:lpstr>
      <vt:lpstr>PowerPoint Presentation</vt:lpstr>
      <vt:lpstr>Adding Expressivity via Constraints</vt:lpstr>
      <vt:lpstr>Information Extraction with Constraints</vt:lpstr>
      <vt:lpstr>Typical Results: Information Extraction (Ads Data) </vt:lpstr>
      <vt:lpstr>Typical Results: Information Extraction (Ads Data)</vt:lpstr>
      <vt:lpstr>Conclusion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818</cp:revision>
  <dcterms:created xsi:type="dcterms:W3CDTF">2004-04-28T22:21:11Z</dcterms:created>
  <dcterms:modified xsi:type="dcterms:W3CDTF">2013-06-18T01:41:09Z</dcterms:modified>
</cp:coreProperties>
</file>