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5.xml" ContentType="application/vnd.openxmlformats-officedocument.presentationml.notesSlide+xml"/>
  <Override PartName="/ppt/tags/tag9.xml" ContentType="application/vnd.openxmlformats-officedocument.presentationml.tags+xml"/>
  <Override PartName="/ppt/notesSlides/notesSlide26.xml" ContentType="application/vnd.openxmlformats-officedocument.presentationml.notesSlide+xml"/>
  <Override PartName="/ppt/charts/chart5.xml" ContentType="application/vnd.openxmlformats-officedocument.drawingml.chart+xml"/>
  <Override PartName="/ppt/notesSlides/notesSlide27.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Lst>
  <p:notesMasterIdLst>
    <p:notesMasterId r:id="rId71"/>
  </p:notesMasterIdLst>
  <p:handoutMasterIdLst>
    <p:handoutMasterId r:id="rId72"/>
  </p:handoutMasterIdLst>
  <p:sldIdLst>
    <p:sldId id="256" r:id="rId2"/>
    <p:sldId id="1398" r:id="rId3"/>
    <p:sldId id="1399" r:id="rId4"/>
    <p:sldId id="1400" r:id="rId5"/>
    <p:sldId id="1245" r:id="rId6"/>
    <p:sldId id="1247" r:id="rId7"/>
    <p:sldId id="1251" r:id="rId8"/>
    <p:sldId id="1087" r:id="rId9"/>
    <p:sldId id="1401" r:id="rId10"/>
    <p:sldId id="1292" r:id="rId11"/>
    <p:sldId id="1311" r:id="rId12"/>
    <p:sldId id="1262" r:id="rId13"/>
    <p:sldId id="1263" r:id="rId14"/>
    <p:sldId id="1310" r:id="rId15"/>
    <p:sldId id="1265" r:id="rId16"/>
    <p:sldId id="1266" r:id="rId17"/>
    <p:sldId id="1267" r:id="rId18"/>
    <p:sldId id="1268" r:id="rId19"/>
    <p:sldId id="1290" r:id="rId20"/>
    <p:sldId id="1221" r:id="rId21"/>
    <p:sldId id="1097" r:id="rId22"/>
    <p:sldId id="1098" r:id="rId23"/>
    <p:sldId id="1100" r:id="rId24"/>
    <p:sldId id="1160" r:id="rId25"/>
    <p:sldId id="1403" r:id="rId26"/>
    <p:sldId id="1404" r:id="rId27"/>
    <p:sldId id="1419" r:id="rId28"/>
    <p:sldId id="1420" r:id="rId29"/>
    <p:sldId id="1275" r:id="rId30"/>
    <p:sldId id="1116" r:id="rId31"/>
    <p:sldId id="1408" r:id="rId32"/>
    <p:sldId id="1340" r:id="rId33"/>
    <p:sldId id="1342" r:id="rId34"/>
    <p:sldId id="1338" r:id="rId35"/>
    <p:sldId id="1321" r:id="rId36"/>
    <p:sldId id="1157" r:id="rId37"/>
    <p:sldId id="1276" r:id="rId38"/>
    <p:sldId id="1277" r:id="rId39"/>
    <p:sldId id="1278" r:id="rId40"/>
    <p:sldId id="1361" r:id="rId41"/>
    <p:sldId id="1280" r:id="rId42"/>
    <p:sldId id="1377" r:id="rId43"/>
    <p:sldId id="1409" r:id="rId44"/>
    <p:sldId id="1421" r:id="rId45"/>
    <p:sldId id="1281" r:id="rId46"/>
    <p:sldId id="1362" r:id="rId47"/>
    <p:sldId id="1363" r:id="rId48"/>
    <p:sldId id="1364" r:id="rId49"/>
    <p:sldId id="1365" r:id="rId50"/>
    <p:sldId id="1366" r:id="rId51"/>
    <p:sldId id="1367" r:id="rId52"/>
    <p:sldId id="1369" r:id="rId53"/>
    <p:sldId id="1370" r:id="rId54"/>
    <p:sldId id="1375" r:id="rId55"/>
    <p:sldId id="1371" r:id="rId56"/>
    <p:sldId id="1372" r:id="rId57"/>
    <p:sldId id="1373" r:id="rId58"/>
    <p:sldId id="1394" r:id="rId59"/>
    <p:sldId id="1395" r:id="rId60"/>
    <p:sldId id="1383" r:id="rId61"/>
    <p:sldId id="1384" r:id="rId62"/>
    <p:sldId id="1385" r:id="rId63"/>
    <p:sldId id="1387" r:id="rId64"/>
    <p:sldId id="1388" r:id="rId65"/>
    <p:sldId id="1389" r:id="rId66"/>
    <p:sldId id="1390" r:id="rId67"/>
    <p:sldId id="1391" r:id="rId68"/>
    <p:sldId id="1392" r:id="rId69"/>
    <p:sldId id="1393" r:id="rId70"/>
  </p:sldIdLst>
  <p:sldSz cx="9144000" cy="6858000" type="screen4x3"/>
  <p:notesSz cx="6858000" cy="9144000"/>
  <p:embeddedFontLst>
    <p:embeddedFont>
      <p:font typeface="Century Gothic" panose="020B0502020202020204" pitchFamily="34" charset="0"/>
      <p:regular r:id="rId73"/>
      <p:bold r:id="rId74"/>
      <p:italic r:id="rId75"/>
      <p:boldItalic r:id="rId76"/>
    </p:embeddedFont>
    <p:embeddedFont>
      <p:font typeface="Aharoni" panose="02010803020104030203" pitchFamily="2" charset="-79"/>
      <p:bold r:id="rId77"/>
    </p:embeddedFont>
    <p:embeddedFont>
      <p:font typeface="Georgia" panose="02040502050405020303" pitchFamily="18" charset="0"/>
      <p:regular r:id="rId78"/>
      <p:bold r:id="rId79"/>
      <p:italic r:id="rId80"/>
      <p:boldItalic r:id="rId81"/>
    </p:embeddedFont>
    <p:embeddedFont>
      <p:font typeface="Verdana" panose="020B0604030504040204" pitchFamily="34" charset="0"/>
      <p:regular r:id="rId82"/>
      <p:bold r:id="rId83"/>
      <p:italic r:id="rId84"/>
      <p:boldItalic r:id="rId85"/>
    </p:embeddedFont>
    <p:embeddedFont>
      <p:font typeface="Cambria Math" panose="02040503050406030204" pitchFamily="18" charset="0"/>
      <p:regular r:id="rId86"/>
    </p:embeddedFont>
    <p:embeddedFont>
      <p:font typeface="Calibri" panose="020F0502020204030204" pitchFamily="34" charset="0"/>
      <p:regular r:id="rId87"/>
      <p:bold r:id="rId88"/>
      <p:italic r:id="rId89"/>
      <p:boldItalic r:id="rId90"/>
    </p:embeddedFont>
    <p:embeddedFont>
      <p:font typeface="Andalus" panose="02020603050405020304" pitchFamily="18" charset="-78"/>
      <p:regular r:id="rId91"/>
    </p:embeddedFont>
    <p:embeddedFont>
      <p:font typeface="ＭＳ Ｐゴシック" panose="020B0600070205080204" pitchFamily="34" charset="-128"/>
      <p:regular r:id="rId92"/>
    </p:embeddedFont>
    <p:embeddedFont>
      <p:font typeface="cmsy10" panose="020B0500000000000000" pitchFamily="34" charset="0"/>
      <p:regular r:id="rId93"/>
    </p:embeddedFont>
    <p:embeddedFont>
      <p:font typeface="Candara" panose="020E0502030303020204" pitchFamily="34" charset="0"/>
      <p:regular r:id="rId94"/>
      <p:bold r:id="rId95"/>
      <p:italic r:id="rId96"/>
      <p:boldItalic r:id="rId97"/>
    </p:embeddedFont>
    <p:embeddedFont>
      <p:font typeface="Arial Unicode MS" panose="020B0604020202020204" pitchFamily="34" charset="-128"/>
      <p:regular r:id="rId98"/>
    </p:embeddedFont>
    <p:embeddedFont>
      <p:font typeface="Tahoma" panose="020B0604030504040204" pitchFamily="34" charset="0"/>
      <p:regular r:id="rId99"/>
      <p:bold r:id="rId100"/>
    </p:embeddedFont>
    <p:embeddedFont>
      <p:font typeface="cmmi10" panose="020B0500000000000000" pitchFamily="34" charset="0"/>
      <p:regular r:id="rId101"/>
    </p:embeddedFont>
    <p:embeddedFont>
      <p:font typeface="新細明體" panose="02020500000000000000" pitchFamily="18" charset="-120"/>
      <p:regular r:id="rId102"/>
    </p:embeddedFont>
    <p:embeddedFont>
      <p:font typeface="Tempus Sans ITC" panose="04020404030D07020202" pitchFamily="82" charset="0"/>
      <p:regular r:id="rId103"/>
    </p:embeddedFont>
  </p:embeddedFontLst>
  <p:custDataLst>
    <p:tags r:id="rId104"/>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Introduction" id="{12D8F34F-992F-485E-8ED1-31BE1F766B13}">
          <p14:sldIdLst>
            <p14:sldId id="256"/>
            <p14:sldId id="1398"/>
            <p14:sldId id="1399"/>
            <p14:sldId id="1400"/>
            <p14:sldId id="1245"/>
            <p14:sldId id="1247"/>
            <p14:sldId id="1251"/>
            <p14:sldId id="1087"/>
            <p14:sldId id="1401"/>
            <p14:sldId id="1292"/>
            <p14:sldId id="1311"/>
            <p14:sldId id="1262"/>
            <p14:sldId id="1263"/>
            <p14:sldId id="1310"/>
            <p14:sldId id="1265"/>
            <p14:sldId id="1266"/>
            <p14:sldId id="1267"/>
            <p14:sldId id="1268"/>
            <p14:sldId id="1290"/>
            <p14:sldId id="1221"/>
          </p14:sldIdLst>
        </p14:section>
        <p14:section name="Examples" id="{35C70951-0E80-4234-AC2C-15392BB00BD9}">
          <p14:sldIdLst>
            <p14:sldId id="1097"/>
            <p14:sldId id="1098"/>
            <p14:sldId id="1100"/>
            <p14:sldId id="1160"/>
            <p14:sldId id="1403"/>
            <p14:sldId id="1404"/>
            <p14:sldId id="1419"/>
            <p14:sldId id="1420"/>
            <p14:sldId id="1275"/>
            <p14:sldId id="1116"/>
            <p14:sldId id="1408"/>
          </p14:sldIdLst>
        </p14:section>
        <p14:section name="Indirect Supervision" id="{114F404D-FD61-4D1D-85C6-35B0127E5123}">
          <p14:sldIdLst>
            <p14:sldId id="1340"/>
            <p14:sldId id="1342"/>
            <p14:sldId id="1338"/>
            <p14:sldId id="1321"/>
            <p14:sldId id="1157"/>
            <p14:sldId id="1276"/>
            <p14:sldId id="1277"/>
            <p14:sldId id="1278"/>
            <p14:sldId id="1361"/>
            <p14:sldId id="1280"/>
            <p14:sldId id="1377"/>
          </p14:sldIdLst>
        </p14:section>
        <p14:section name="Amortized Inference" id="{A1029027-D23D-45B6-AEA2-77AE0A2D0F3E}">
          <p14:sldIdLst>
            <p14:sldId id="1409"/>
            <p14:sldId id="1421"/>
            <p14:sldId id="1281"/>
            <p14:sldId id="1362"/>
            <p14:sldId id="1363"/>
            <p14:sldId id="1364"/>
            <p14:sldId id="1365"/>
            <p14:sldId id="1366"/>
            <p14:sldId id="1367"/>
            <p14:sldId id="1369"/>
            <p14:sldId id="1370"/>
            <p14:sldId id="1375"/>
            <p14:sldId id="1371"/>
            <p14:sldId id="1372"/>
            <p14:sldId id="1373"/>
          </p14:sldIdLst>
        </p14:section>
        <p14:section name="Summary" id="{E36919F2-CC2B-4DFB-98AC-76CBF4B98136}">
          <p14:sldIdLst>
            <p14:sldId id="1394"/>
            <p14:sldId id="1395"/>
            <p14:sldId id="1383"/>
            <p14:sldId id="1384"/>
            <p14:sldId id="1385"/>
            <p14:sldId id="1387"/>
            <p14:sldId id="1388"/>
            <p14:sldId id="1389"/>
            <p14:sldId id="1390"/>
            <p14:sldId id="1391"/>
            <p14:sldId id="1392"/>
            <p14:sldId id="1393"/>
          </p14:sldIdLst>
        </p14:section>
        <p14:section name="Learning with Constraints" id="{73064DFD-76DE-447F-9BB5-2BA30EE0E1C7}">
          <p14:sldIdLst/>
        </p14:section>
        <p14:section name="backup" id="{4BF8B879-03E8-431B-B230-192E70E4E1A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3366CC"/>
    <a:srgbClr val="003366"/>
    <a:srgbClr val="0033CC"/>
    <a:srgbClr val="FF9933"/>
    <a:srgbClr val="FF0000"/>
    <a:srgbClr val="FFFF99"/>
    <a:srgbClr val="FFFFFF"/>
    <a:srgbClr val="66CCFF"/>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29" autoAdjust="0"/>
    <p:restoredTop sz="88455" autoAdjust="0"/>
  </p:normalViewPr>
  <p:slideViewPr>
    <p:cSldViewPr>
      <p:cViewPr>
        <p:scale>
          <a:sx n="60" d="100"/>
          <a:sy n="60" d="100"/>
        </p:scale>
        <p:origin x="-73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85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2.fntdata"/><Relationship Id="rId89" Type="http://schemas.openxmlformats.org/officeDocument/2006/relationships/font" Target="fonts/font17.fntdata"/><Relationship Id="rId7" Type="http://schemas.openxmlformats.org/officeDocument/2006/relationships/slide" Target="slides/slide6.xml"/><Relationship Id="rId71" Type="http://schemas.openxmlformats.org/officeDocument/2006/relationships/notesMaster" Target="notesMasters/notesMaster1.xml"/><Relationship Id="rId92"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2.fntdata"/><Relationship Id="rId79" Type="http://schemas.openxmlformats.org/officeDocument/2006/relationships/font" Target="fonts/font7.fntdata"/><Relationship Id="rId87" Type="http://schemas.openxmlformats.org/officeDocument/2006/relationships/font" Target="fonts/font15.fntdata"/><Relationship Id="rId102" Type="http://schemas.openxmlformats.org/officeDocument/2006/relationships/font" Target="fonts/font30.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10.fntdata"/><Relationship Id="rId90" Type="http://schemas.openxmlformats.org/officeDocument/2006/relationships/font" Target="fonts/font18.fntdata"/><Relationship Id="rId95" Type="http://schemas.openxmlformats.org/officeDocument/2006/relationships/font" Target="fonts/font2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5.fntdata"/><Relationship Id="rId100" Type="http://schemas.openxmlformats.org/officeDocument/2006/relationships/font" Target="fonts/font28.fntdata"/><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80" Type="http://schemas.openxmlformats.org/officeDocument/2006/relationships/font" Target="fonts/font8.fntdata"/><Relationship Id="rId85" Type="http://schemas.openxmlformats.org/officeDocument/2006/relationships/font" Target="fonts/font13.fntdata"/><Relationship Id="rId93" Type="http://schemas.openxmlformats.org/officeDocument/2006/relationships/font" Target="fonts/font21.fntdata"/><Relationship Id="rId98" Type="http://schemas.openxmlformats.org/officeDocument/2006/relationships/font" Target="fonts/font2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font" Target="fonts/font31.fntdata"/><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3.fntdata"/><Relationship Id="rId83" Type="http://schemas.openxmlformats.org/officeDocument/2006/relationships/font" Target="fonts/font11.fntdata"/><Relationship Id="rId88" Type="http://schemas.openxmlformats.org/officeDocument/2006/relationships/font" Target="fonts/font16.fntdata"/><Relationship Id="rId91" Type="http://schemas.openxmlformats.org/officeDocument/2006/relationships/font" Target="fonts/font19.fntdata"/><Relationship Id="rId96"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1.fntdata"/><Relationship Id="rId78" Type="http://schemas.openxmlformats.org/officeDocument/2006/relationships/font" Target="fonts/font6.fntdata"/><Relationship Id="rId81" Type="http://schemas.openxmlformats.org/officeDocument/2006/relationships/font" Target="fonts/font9.fntdata"/><Relationship Id="rId86" Type="http://schemas.openxmlformats.org/officeDocument/2006/relationships/font" Target="fonts/font14.fntdata"/><Relationship Id="rId94" Type="http://schemas.openxmlformats.org/officeDocument/2006/relationships/font" Target="fonts/font22.fntdata"/><Relationship Id="rId99" Type="http://schemas.openxmlformats.org/officeDocument/2006/relationships/font" Target="fonts/font27.fntdata"/><Relationship Id="rId101" Type="http://schemas.openxmlformats.org/officeDocument/2006/relationships/font" Target="fonts/font29.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4.fntdata"/><Relationship Id="rId97" Type="http://schemas.openxmlformats.org/officeDocument/2006/relationships/font" Target="fonts/font25.fntdata"/><Relationship Id="rId104"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solidFill>
                  <a:srgbClr val="003366"/>
                </a:solidFill>
                <a:latin typeface="+mn-lt"/>
              </a:rPr>
              <a:t>Number of examples of </a:t>
            </a:r>
            <a:r>
              <a:rPr lang="en-US" dirty="0" smtClean="0">
                <a:solidFill>
                  <a:srgbClr val="003366"/>
                </a:solidFill>
                <a:latin typeface="+mn-lt"/>
              </a:rPr>
              <a:t>given size</a:t>
            </a:r>
            <a:endParaRPr lang="en-US" dirty="0">
              <a:solidFill>
                <a:srgbClr val="003366"/>
              </a:solidFill>
              <a:latin typeface="+mn-lt"/>
            </a:endParaRPr>
          </a:p>
        </c:rich>
      </c:tx>
      <c:layout/>
      <c:overlay val="0"/>
    </c:title>
    <c:autoTitleDeleted val="0"/>
    <c:plotArea>
      <c:layout>
        <c:manualLayout>
          <c:layoutTarget val="inner"/>
          <c:xMode val="edge"/>
          <c:yMode val="edge"/>
          <c:x val="0.17551303941921456"/>
          <c:y val="0.17608398950131232"/>
          <c:w val="0.70979676526920621"/>
          <c:h val="0.7055691500100949"/>
        </c:manualLayout>
      </c:layout>
      <c:lineChart>
        <c:grouping val="standard"/>
        <c:varyColors val="0"/>
        <c:ser>
          <c:idx val="0"/>
          <c:order val="0"/>
          <c:tx>
            <c:strRef>
              <c:f>Sheet1!$B$1</c:f>
              <c:strCache>
                <c:ptCount val="1"/>
                <c:pt idx="0">
                  <c:v>Number of examples of size</c:v>
                </c:pt>
              </c:strCache>
            </c:strRef>
          </c:tx>
          <c:spPr>
            <a:ln w="38100">
              <a:solidFill>
                <a:srgbClr val="FF0000"/>
              </a:solidFill>
            </a:ln>
          </c:spPr>
          <c:marker>
            <c:symbol val="none"/>
          </c:marker>
          <c:cat>
            <c:numRef>
              <c:f>Sheet1!$A$2:$A$52</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cat>
          <c:val>
            <c:numRef>
              <c:f>Sheet1!$B$2:$B$52</c:f>
              <c:numCache>
                <c:formatCode>General</c:formatCode>
                <c:ptCount val="51"/>
                <c:pt idx="0">
                  <c:v>0</c:v>
                </c:pt>
                <c:pt idx="1">
                  <c:v>120091</c:v>
                </c:pt>
                <c:pt idx="2">
                  <c:v>147708</c:v>
                </c:pt>
                <c:pt idx="3">
                  <c:v>175487</c:v>
                </c:pt>
                <c:pt idx="4">
                  <c:v>190457</c:v>
                </c:pt>
                <c:pt idx="5">
                  <c:v>254015</c:v>
                </c:pt>
                <c:pt idx="6">
                  <c:v>281635</c:v>
                </c:pt>
                <c:pt idx="7">
                  <c:v>326289</c:v>
                </c:pt>
                <c:pt idx="8">
                  <c:v>355267</c:v>
                </c:pt>
                <c:pt idx="9">
                  <c:v>380504</c:v>
                </c:pt>
                <c:pt idx="10">
                  <c:v>396794</c:v>
                </c:pt>
                <c:pt idx="11">
                  <c:v>415161</c:v>
                </c:pt>
                <c:pt idx="12">
                  <c:v>437351</c:v>
                </c:pt>
                <c:pt idx="13">
                  <c:v>449203</c:v>
                </c:pt>
                <c:pt idx="14">
                  <c:v>463048</c:v>
                </c:pt>
                <c:pt idx="15">
                  <c:v>472438</c:v>
                </c:pt>
                <c:pt idx="16">
                  <c:v>481111</c:v>
                </c:pt>
                <c:pt idx="17">
                  <c:v>487202</c:v>
                </c:pt>
                <c:pt idx="18">
                  <c:v>492344</c:v>
                </c:pt>
                <c:pt idx="19">
                  <c:v>501544</c:v>
                </c:pt>
                <c:pt idx="20">
                  <c:v>500884</c:v>
                </c:pt>
                <c:pt idx="21">
                  <c:v>499205</c:v>
                </c:pt>
                <c:pt idx="22">
                  <c:v>498415</c:v>
                </c:pt>
                <c:pt idx="23">
                  <c:v>495742</c:v>
                </c:pt>
                <c:pt idx="24">
                  <c:v>486001</c:v>
                </c:pt>
                <c:pt idx="25">
                  <c:v>479443</c:v>
                </c:pt>
                <c:pt idx="26">
                  <c:v>468672</c:v>
                </c:pt>
                <c:pt idx="27">
                  <c:v>455719</c:v>
                </c:pt>
                <c:pt idx="28">
                  <c:v>442300</c:v>
                </c:pt>
                <c:pt idx="29">
                  <c:v>426667</c:v>
                </c:pt>
                <c:pt idx="30">
                  <c:v>414844</c:v>
                </c:pt>
                <c:pt idx="31">
                  <c:v>394324</c:v>
                </c:pt>
                <c:pt idx="32">
                  <c:v>380219</c:v>
                </c:pt>
                <c:pt idx="33">
                  <c:v>356674</c:v>
                </c:pt>
                <c:pt idx="34">
                  <c:v>333594</c:v>
                </c:pt>
                <c:pt idx="35">
                  <c:v>310246</c:v>
                </c:pt>
                <c:pt idx="36">
                  <c:v>287472</c:v>
                </c:pt>
                <c:pt idx="37">
                  <c:v>263731</c:v>
                </c:pt>
                <c:pt idx="38">
                  <c:v>239946</c:v>
                </c:pt>
                <c:pt idx="39">
                  <c:v>217812</c:v>
                </c:pt>
                <c:pt idx="40">
                  <c:v>192370</c:v>
                </c:pt>
                <c:pt idx="41">
                  <c:v>171271</c:v>
                </c:pt>
                <c:pt idx="42">
                  <c:v>152046</c:v>
                </c:pt>
                <c:pt idx="43">
                  <c:v>133098</c:v>
                </c:pt>
                <c:pt idx="44">
                  <c:v>116325</c:v>
                </c:pt>
                <c:pt idx="45">
                  <c:v>100737</c:v>
                </c:pt>
                <c:pt idx="46">
                  <c:v>88470</c:v>
                </c:pt>
                <c:pt idx="47">
                  <c:v>75491</c:v>
                </c:pt>
                <c:pt idx="48">
                  <c:v>66023</c:v>
                </c:pt>
                <c:pt idx="49">
                  <c:v>57389</c:v>
                </c:pt>
                <c:pt idx="50">
                  <c:v>49545</c:v>
                </c:pt>
              </c:numCache>
            </c:numRef>
          </c:val>
          <c:smooth val="0"/>
        </c:ser>
        <c:dLbls>
          <c:showLegendKey val="0"/>
          <c:showVal val="0"/>
          <c:showCatName val="0"/>
          <c:showSerName val="0"/>
          <c:showPercent val="0"/>
          <c:showBubbleSize val="0"/>
        </c:dLbls>
        <c:marker val="1"/>
        <c:smooth val="0"/>
        <c:axId val="149624704"/>
        <c:axId val="149626240"/>
      </c:lineChart>
      <c:catAx>
        <c:axId val="149624704"/>
        <c:scaling>
          <c:orientation val="minMax"/>
        </c:scaling>
        <c:delete val="0"/>
        <c:axPos val="b"/>
        <c:numFmt formatCode="General" sourceLinked="1"/>
        <c:majorTickMark val="out"/>
        <c:minorTickMark val="none"/>
        <c:tickLblPos val="nextTo"/>
        <c:spPr>
          <a:ln w="12700">
            <a:solidFill>
              <a:srgbClr val="002060"/>
            </a:solidFill>
          </a:ln>
        </c:spPr>
        <c:crossAx val="149626240"/>
        <c:crosses val="autoZero"/>
        <c:auto val="1"/>
        <c:lblAlgn val="ctr"/>
        <c:lblOffset val="100"/>
        <c:tickLblSkip val="10"/>
        <c:tickMarkSkip val="10"/>
        <c:noMultiLvlLbl val="0"/>
      </c:catAx>
      <c:valAx>
        <c:axId val="149626240"/>
        <c:scaling>
          <c:orientation val="minMax"/>
        </c:scaling>
        <c:delete val="0"/>
        <c:axPos val="l"/>
        <c:majorGridlines/>
        <c:numFmt formatCode="General" sourceLinked="1"/>
        <c:majorTickMark val="out"/>
        <c:minorTickMark val="none"/>
        <c:tickLblPos val="nextTo"/>
        <c:crossAx val="149624704"/>
        <c:crosses val="autoZero"/>
        <c:crossBetween val="between"/>
        <c:dispUnits>
          <c:builtInUnit val="thousands"/>
          <c:dispUnitsLbl>
            <c:layout>
              <c:manualLayout>
                <c:xMode val="edge"/>
                <c:yMode val="edge"/>
                <c:x val="1.2222177811529905E-2"/>
                <c:y val="0.34984380349195487"/>
              </c:manualLayout>
            </c:layout>
            <c:tx>
              <c:rich>
                <a:bodyPr/>
                <a:lstStyle/>
                <a:p>
                  <a:pPr>
                    <a:defRPr/>
                  </a:pPr>
                  <a:r>
                    <a:rPr lang="en-US" dirty="0">
                      <a:solidFill>
                        <a:srgbClr val="003366"/>
                      </a:solidFill>
                    </a:rPr>
                    <a:t>Thousands</a:t>
                  </a:r>
                </a:p>
              </c:rich>
            </c:tx>
          </c:dispUnitsLbl>
        </c:dispUnits>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551303941921456"/>
          <c:y val="0.17608398950131232"/>
          <c:w val="0.70979676526920621"/>
          <c:h val="0.7055691500100949"/>
        </c:manualLayout>
      </c:layout>
      <c:lineChart>
        <c:grouping val="standard"/>
        <c:varyColors val="0"/>
        <c:ser>
          <c:idx val="0"/>
          <c:order val="0"/>
          <c:tx>
            <c:strRef>
              <c:f>Sheet1!$B$1</c:f>
              <c:strCache>
                <c:ptCount val="1"/>
                <c:pt idx="0">
                  <c:v>Number of examples of size</c:v>
                </c:pt>
              </c:strCache>
            </c:strRef>
          </c:tx>
          <c:spPr>
            <a:ln w="38100">
              <a:solidFill>
                <a:srgbClr val="FF0000"/>
              </a:solidFill>
            </a:ln>
          </c:spPr>
          <c:marker>
            <c:symbol val="none"/>
          </c:marker>
          <c:cat>
            <c:numRef>
              <c:f>Sheet1!$A$2:$A$52</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cat>
          <c:val>
            <c:numRef>
              <c:f>Sheet1!$B$2:$B$52</c:f>
              <c:numCache>
                <c:formatCode>General</c:formatCode>
                <c:ptCount val="51"/>
                <c:pt idx="0">
                  <c:v>0</c:v>
                </c:pt>
                <c:pt idx="1">
                  <c:v>120091</c:v>
                </c:pt>
                <c:pt idx="2">
                  <c:v>147708</c:v>
                </c:pt>
                <c:pt idx="3">
                  <c:v>175487</c:v>
                </c:pt>
                <c:pt idx="4">
                  <c:v>190457</c:v>
                </c:pt>
                <c:pt idx="5">
                  <c:v>254015</c:v>
                </c:pt>
                <c:pt idx="6">
                  <c:v>281635</c:v>
                </c:pt>
                <c:pt idx="7">
                  <c:v>326289</c:v>
                </c:pt>
                <c:pt idx="8">
                  <c:v>355267</c:v>
                </c:pt>
                <c:pt idx="9">
                  <c:v>380504</c:v>
                </c:pt>
                <c:pt idx="10">
                  <c:v>396794</c:v>
                </c:pt>
                <c:pt idx="11">
                  <c:v>415161</c:v>
                </c:pt>
                <c:pt idx="12">
                  <c:v>437351</c:v>
                </c:pt>
                <c:pt idx="13">
                  <c:v>449203</c:v>
                </c:pt>
                <c:pt idx="14">
                  <c:v>463048</c:v>
                </c:pt>
                <c:pt idx="15">
                  <c:v>472438</c:v>
                </c:pt>
                <c:pt idx="16">
                  <c:v>481111</c:v>
                </c:pt>
                <c:pt idx="17">
                  <c:v>487202</c:v>
                </c:pt>
                <c:pt idx="18">
                  <c:v>492344</c:v>
                </c:pt>
                <c:pt idx="19">
                  <c:v>501544</c:v>
                </c:pt>
                <c:pt idx="20">
                  <c:v>500884</c:v>
                </c:pt>
                <c:pt idx="21">
                  <c:v>499205</c:v>
                </c:pt>
                <c:pt idx="22">
                  <c:v>498415</c:v>
                </c:pt>
                <c:pt idx="23">
                  <c:v>495742</c:v>
                </c:pt>
                <c:pt idx="24">
                  <c:v>486001</c:v>
                </c:pt>
                <c:pt idx="25">
                  <c:v>479443</c:v>
                </c:pt>
                <c:pt idx="26">
                  <c:v>468672</c:v>
                </c:pt>
                <c:pt idx="27">
                  <c:v>455719</c:v>
                </c:pt>
                <c:pt idx="28">
                  <c:v>442300</c:v>
                </c:pt>
                <c:pt idx="29">
                  <c:v>426667</c:v>
                </c:pt>
                <c:pt idx="30">
                  <c:v>414844</c:v>
                </c:pt>
                <c:pt idx="31">
                  <c:v>394324</c:v>
                </c:pt>
                <c:pt idx="32">
                  <c:v>380219</c:v>
                </c:pt>
                <c:pt idx="33">
                  <c:v>356674</c:v>
                </c:pt>
                <c:pt idx="34">
                  <c:v>333594</c:v>
                </c:pt>
                <c:pt idx="35">
                  <c:v>310246</c:v>
                </c:pt>
                <c:pt idx="36">
                  <c:v>287472</c:v>
                </c:pt>
                <c:pt idx="37">
                  <c:v>263731</c:v>
                </c:pt>
                <c:pt idx="38">
                  <c:v>239946</c:v>
                </c:pt>
                <c:pt idx="39">
                  <c:v>217812</c:v>
                </c:pt>
                <c:pt idx="40">
                  <c:v>192370</c:v>
                </c:pt>
                <c:pt idx="41">
                  <c:v>171271</c:v>
                </c:pt>
                <c:pt idx="42">
                  <c:v>152046</c:v>
                </c:pt>
                <c:pt idx="43">
                  <c:v>133098</c:v>
                </c:pt>
                <c:pt idx="44">
                  <c:v>116325</c:v>
                </c:pt>
                <c:pt idx="45">
                  <c:v>100737</c:v>
                </c:pt>
                <c:pt idx="46">
                  <c:v>88470</c:v>
                </c:pt>
                <c:pt idx="47">
                  <c:v>75491</c:v>
                </c:pt>
                <c:pt idx="48">
                  <c:v>66023</c:v>
                </c:pt>
                <c:pt idx="49">
                  <c:v>57389</c:v>
                </c:pt>
                <c:pt idx="50">
                  <c:v>49545</c:v>
                </c:pt>
              </c:numCache>
            </c:numRef>
          </c:val>
          <c:smooth val="0"/>
        </c:ser>
        <c:ser>
          <c:idx val="1"/>
          <c:order val="1"/>
          <c:tx>
            <c:strRef>
              <c:f>Sheet1!$C$1</c:f>
              <c:strCache>
                <c:ptCount val="1"/>
                <c:pt idx="0">
                  <c:v>Number of unique POS tag sequences</c:v>
                </c:pt>
              </c:strCache>
            </c:strRef>
          </c:tx>
          <c:spPr>
            <a:ln w="38100">
              <a:solidFill>
                <a:srgbClr val="002060"/>
              </a:solidFill>
            </a:ln>
          </c:spPr>
          <c:marker>
            <c:symbol val="none"/>
          </c:marker>
          <c:cat>
            <c:numRef>
              <c:f>Sheet1!$A$2:$A$52</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cat>
          <c:val>
            <c:numRef>
              <c:f>Sheet1!$C$2:$C$52</c:f>
              <c:numCache>
                <c:formatCode>General</c:formatCode>
                <c:ptCount val="51"/>
                <c:pt idx="0">
                  <c:v>0</c:v>
                </c:pt>
                <c:pt idx="1">
                  <c:v>24</c:v>
                </c:pt>
                <c:pt idx="2">
                  <c:v>270</c:v>
                </c:pt>
                <c:pt idx="3">
                  <c:v>1932</c:v>
                </c:pt>
                <c:pt idx="4">
                  <c:v>7303</c:v>
                </c:pt>
                <c:pt idx="5">
                  <c:v>20606</c:v>
                </c:pt>
                <c:pt idx="6">
                  <c:v>47135</c:v>
                </c:pt>
                <c:pt idx="7">
                  <c:v>88770</c:v>
                </c:pt>
                <c:pt idx="8">
                  <c:v>142278</c:v>
                </c:pt>
                <c:pt idx="9">
                  <c:v>194576</c:v>
                </c:pt>
                <c:pt idx="10">
                  <c:v>240970</c:v>
                </c:pt>
                <c:pt idx="11">
                  <c:v>276413</c:v>
                </c:pt>
                <c:pt idx="12">
                  <c:v>301883</c:v>
                </c:pt>
                <c:pt idx="13">
                  <c:v>322480</c:v>
                </c:pt>
                <c:pt idx="14">
                  <c:v>337239</c:v>
                </c:pt>
                <c:pt idx="15">
                  <c:v>349720</c:v>
                </c:pt>
                <c:pt idx="16">
                  <c:v>359846</c:v>
                </c:pt>
                <c:pt idx="17">
                  <c:v>366469</c:v>
                </c:pt>
                <c:pt idx="18">
                  <c:v>374730</c:v>
                </c:pt>
                <c:pt idx="19">
                  <c:v>379213</c:v>
                </c:pt>
                <c:pt idx="20">
                  <c:v>381579</c:v>
                </c:pt>
                <c:pt idx="21">
                  <c:v>382007</c:v>
                </c:pt>
                <c:pt idx="22">
                  <c:v>383135</c:v>
                </c:pt>
                <c:pt idx="23">
                  <c:v>381130</c:v>
                </c:pt>
                <c:pt idx="24">
                  <c:v>376598</c:v>
                </c:pt>
                <c:pt idx="25">
                  <c:v>371520</c:v>
                </c:pt>
                <c:pt idx="26">
                  <c:v>364591</c:v>
                </c:pt>
                <c:pt idx="27">
                  <c:v>356565</c:v>
                </c:pt>
                <c:pt idx="28">
                  <c:v>346426</c:v>
                </c:pt>
                <c:pt idx="29">
                  <c:v>336314</c:v>
                </c:pt>
                <c:pt idx="30">
                  <c:v>326356</c:v>
                </c:pt>
                <c:pt idx="31">
                  <c:v>313003</c:v>
                </c:pt>
                <c:pt idx="32">
                  <c:v>299539</c:v>
                </c:pt>
                <c:pt idx="33">
                  <c:v>284410</c:v>
                </c:pt>
                <c:pt idx="34">
                  <c:v>266886</c:v>
                </c:pt>
                <c:pt idx="35">
                  <c:v>249053</c:v>
                </c:pt>
                <c:pt idx="36">
                  <c:v>231178</c:v>
                </c:pt>
                <c:pt idx="37">
                  <c:v>212532</c:v>
                </c:pt>
                <c:pt idx="38">
                  <c:v>193538</c:v>
                </c:pt>
                <c:pt idx="39">
                  <c:v>175262</c:v>
                </c:pt>
                <c:pt idx="40">
                  <c:v>155654</c:v>
                </c:pt>
                <c:pt idx="41">
                  <c:v>138789</c:v>
                </c:pt>
                <c:pt idx="42">
                  <c:v>122984</c:v>
                </c:pt>
                <c:pt idx="43">
                  <c:v>107811</c:v>
                </c:pt>
                <c:pt idx="44">
                  <c:v>94196</c:v>
                </c:pt>
                <c:pt idx="45">
                  <c:v>81748</c:v>
                </c:pt>
                <c:pt idx="46">
                  <c:v>71253</c:v>
                </c:pt>
                <c:pt idx="47">
                  <c:v>61349</c:v>
                </c:pt>
                <c:pt idx="48">
                  <c:v>53265</c:v>
                </c:pt>
                <c:pt idx="49">
                  <c:v>46752</c:v>
                </c:pt>
                <c:pt idx="50">
                  <c:v>40459</c:v>
                </c:pt>
              </c:numCache>
            </c:numRef>
          </c:val>
          <c:smooth val="0"/>
        </c:ser>
        <c:dLbls>
          <c:showLegendKey val="0"/>
          <c:showVal val="0"/>
          <c:showCatName val="0"/>
          <c:showSerName val="0"/>
          <c:showPercent val="0"/>
          <c:showBubbleSize val="0"/>
        </c:dLbls>
        <c:marker val="1"/>
        <c:smooth val="0"/>
        <c:axId val="149706624"/>
        <c:axId val="149708160"/>
      </c:lineChart>
      <c:catAx>
        <c:axId val="149706624"/>
        <c:scaling>
          <c:orientation val="minMax"/>
        </c:scaling>
        <c:delete val="0"/>
        <c:axPos val="b"/>
        <c:numFmt formatCode="General" sourceLinked="1"/>
        <c:majorTickMark val="out"/>
        <c:minorTickMark val="none"/>
        <c:tickLblPos val="nextTo"/>
        <c:spPr>
          <a:ln w="12700">
            <a:solidFill>
              <a:srgbClr val="002060"/>
            </a:solidFill>
          </a:ln>
        </c:spPr>
        <c:crossAx val="149708160"/>
        <c:crosses val="autoZero"/>
        <c:auto val="1"/>
        <c:lblAlgn val="ctr"/>
        <c:lblOffset val="100"/>
        <c:tickLblSkip val="10"/>
        <c:tickMarkSkip val="10"/>
        <c:noMultiLvlLbl val="0"/>
      </c:catAx>
      <c:valAx>
        <c:axId val="149708160"/>
        <c:scaling>
          <c:orientation val="minMax"/>
        </c:scaling>
        <c:delete val="0"/>
        <c:axPos val="l"/>
        <c:majorGridlines/>
        <c:numFmt formatCode="General" sourceLinked="1"/>
        <c:majorTickMark val="out"/>
        <c:minorTickMark val="none"/>
        <c:tickLblPos val="nextTo"/>
        <c:crossAx val="149706624"/>
        <c:crosses val="autoZero"/>
        <c:crossBetween val="between"/>
        <c:dispUnits>
          <c:builtInUnit val="thousands"/>
          <c:dispUnitsLbl>
            <c:layout>
              <c:manualLayout>
                <c:xMode val="edge"/>
                <c:yMode val="edge"/>
                <c:x val="1.2222177811529905E-2"/>
                <c:y val="0.34984380349195487"/>
              </c:manualLayout>
            </c:layout>
            <c:tx>
              <c:rich>
                <a:bodyPr/>
                <a:lstStyle/>
                <a:p>
                  <a:pPr>
                    <a:defRPr/>
                  </a:pPr>
                  <a:r>
                    <a:rPr lang="en-US" dirty="0" smtClean="0">
                      <a:solidFill>
                        <a:srgbClr val="003366"/>
                      </a:solidFill>
                    </a:rPr>
                    <a:t>Instances (Thousands)</a:t>
                  </a:r>
                  <a:endParaRPr lang="en-US" dirty="0">
                    <a:solidFill>
                      <a:srgbClr val="003366"/>
                    </a:solidFill>
                  </a:endParaRPr>
                </a:p>
              </c:rich>
            </c:tx>
          </c:dispUnitsLbl>
        </c:dispUnits>
      </c:valAx>
    </c:plotArea>
    <c:legend>
      <c:legendPos val="r"/>
      <c:layout>
        <c:manualLayout>
          <c:xMode val="edge"/>
          <c:yMode val="edge"/>
          <c:x val="0.26403982458510938"/>
          <c:y val="1.5624572064361519E-2"/>
          <c:w val="0.62196076504477504"/>
          <c:h val="0.16983781239301607"/>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551303941921456"/>
          <c:y val="0.17608398950131232"/>
          <c:w val="0.70979676526920621"/>
          <c:h val="0.7055691500100949"/>
        </c:manualLayout>
      </c:layout>
      <c:lineChart>
        <c:grouping val="standard"/>
        <c:varyColors val="0"/>
        <c:ser>
          <c:idx val="0"/>
          <c:order val="0"/>
          <c:tx>
            <c:strRef>
              <c:f>Sheet1!$B$1</c:f>
              <c:strCache>
                <c:ptCount val="1"/>
                <c:pt idx="0">
                  <c:v>Number of Examples of size</c:v>
                </c:pt>
              </c:strCache>
            </c:strRef>
          </c:tx>
          <c:spPr>
            <a:ln w="38100">
              <a:solidFill>
                <a:srgbClr val="FF0000"/>
              </a:solidFill>
            </a:ln>
          </c:spPr>
          <c:marker>
            <c:symbol val="none"/>
          </c:marker>
          <c:cat>
            <c:numRef>
              <c:f>Sheet1!$A$2:$A$53</c:f>
              <c:numCache>
                <c:formatCode>General</c:formatCode>
                <c:ptCount val="5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50</c:v>
                </c:pt>
              </c:numCache>
            </c:numRef>
          </c:cat>
          <c:val>
            <c:numRef>
              <c:f>Sheet1!$B$2:$B$53</c:f>
              <c:numCache>
                <c:formatCode>General</c:formatCode>
                <c:ptCount val="52"/>
                <c:pt idx="0">
                  <c:v>0</c:v>
                </c:pt>
                <c:pt idx="1">
                  <c:v>120091</c:v>
                </c:pt>
                <c:pt idx="2">
                  <c:v>147708</c:v>
                </c:pt>
                <c:pt idx="3">
                  <c:v>175487</c:v>
                </c:pt>
                <c:pt idx="4">
                  <c:v>190457</c:v>
                </c:pt>
                <c:pt idx="5">
                  <c:v>254015</c:v>
                </c:pt>
                <c:pt idx="6">
                  <c:v>281635</c:v>
                </c:pt>
                <c:pt idx="7">
                  <c:v>326289</c:v>
                </c:pt>
                <c:pt idx="8">
                  <c:v>355267</c:v>
                </c:pt>
                <c:pt idx="9">
                  <c:v>380504</c:v>
                </c:pt>
                <c:pt idx="10">
                  <c:v>396794</c:v>
                </c:pt>
                <c:pt idx="11">
                  <c:v>415161</c:v>
                </c:pt>
                <c:pt idx="12">
                  <c:v>437351</c:v>
                </c:pt>
                <c:pt idx="13">
                  <c:v>449203</c:v>
                </c:pt>
                <c:pt idx="14">
                  <c:v>463048</c:v>
                </c:pt>
                <c:pt idx="15">
                  <c:v>472438</c:v>
                </c:pt>
                <c:pt idx="16">
                  <c:v>481111</c:v>
                </c:pt>
                <c:pt idx="17">
                  <c:v>487202</c:v>
                </c:pt>
                <c:pt idx="18">
                  <c:v>492344</c:v>
                </c:pt>
                <c:pt idx="19">
                  <c:v>501544</c:v>
                </c:pt>
                <c:pt idx="20">
                  <c:v>500884</c:v>
                </c:pt>
                <c:pt idx="21">
                  <c:v>499205</c:v>
                </c:pt>
                <c:pt idx="22">
                  <c:v>498415</c:v>
                </c:pt>
                <c:pt idx="23">
                  <c:v>495742</c:v>
                </c:pt>
                <c:pt idx="24">
                  <c:v>486001</c:v>
                </c:pt>
                <c:pt idx="25">
                  <c:v>479443</c:v>
                </c:pt>
                <c:pt idx="26">
                  <c:v>468672</c:v>
                </c:pt>
                <c:pt idx="27">
                  <c:v>455719</c:v>
                </c:pt>
                <c:pt idx="28">
                  <c:v>442300</c:v>
                </c:pt>
                <c:pt idx="29">
                  <c:v>426667</c:v>
                </c:pt>
                <c:pt idx="30">
                  <c:v>414844</c:v>
                </c:pt>
                <c:pt idx="31">
                  <c:v>394324</c:v>
                </c:pt>
                <c:pt idx="32">
                  <c:v>380219</c:v>
                </c:pt>
                <c:pt idx="33">
                  <c:v>356674</c:v>
                </c:pt>
                <c:pt idx="34">
                  <c:v>333594</c:v>
                </c:pt>
                <c:pt idx="35">
                  <c:v>310246</c:v>
                </c:pt>
                <c:pt idx="36">
                  <c:v>287472</c:v>
                </c:pt>
                <c:pt idx="37">
                  <c:v>263731</c:v>
                </c:pt>
                <c:pt idx="38">
                  <c:v>239946</c:v>
                </c:pt>
                <c:pt idx="39">
                  <c:v>217812</c:v>
                </c:pt>
                <c:pt idx="40">
                  <c:v>192370</c:v>
                </c:pt>
                <c:pt idx="41">
                  <c:v>171271</c:v>
                </c:pt>
                <c:pt idx="42">
                  <c:v>152046</c:v>
                </c:pt>
                <c:pt idx="43">
                  <c:v>133098</c:v>
                </c:pt>
                <c:pt idx="44">
                  <c:v>116325</c:v>
                </c:pt>
                <c:pt idx="45">
                  <c:v>100737</c:v>
                </c:pt>
                <c:pt idx="46">
                  <c:v>88470</c:v>
                </c:pt>
                <c:pt idx="47">
                  <c:v>75491</c:v>
                </c:pt>
                <c:pt idx="48">
                  <c:v>66023</c:v>
                </c:pt>
                <c:pt idx="49">
                  <c:v>57389</c:v>
                </c:pt>
                <c:pt idx="50">
                  <c:v>49545</c:v>
                </c:pt>
                <c:pt idx="51">
                  <c:v>49545</c:v>
                </c:pt>
              </c:numCache>
            </c:numRef>
          </c:val>
          <c:smooth val="0"/>
        </c:ser>
        <c:ser>
          <c:idx val="1"/>
          <c:order val="1"/>
          <c:tx>
            <c:strRef>
              <c:f>Sheet1!$C$1</c:f>
              <c:strCache>
                <c:ptCount val="1"/>
                <c:pt idx="0">
                  <c:v>Number of unique dependency trees</c:v>
                </c:pt>
              </c:strCache>
            </c:strRef>
          </c:tx>
          <c:spPr>
            <a:ln w="38100">
              <a:solidFill>
                <a:srgbClr val="002060"/>
              </a:solidFill>
            </a:ln>
          </c:spPr>
          <c:marker>
            <c:symbol val="none"/>
          </c:marker>
          <c:cat>
            <c:numRef>
              <c:f>Sheet1!$A$2:$A$53</c:f>
              <c:numCache>
                <c:formatCode>General</c:formatCode>
                <c:ptCount val="5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50</c:v>
                </c:pt>
              </c:numCache>
            </c:numRef>
          </c:cat>
          <c:val>
            <c:numRef>
              <c:f>Sheet1!$C$2:$C$53</c:f>
              <c:numCache>
                <c:formatCode>General</c:formatCode>
                <c:ptCount val="52"/>
                <c:pt idx="0">
                  <c:v>0</c:v>
                </c:pt>
                <c:pt idx="1">
                  <c:v>1</c:v>
                </c:pt>
                <c:pt idx="2">
                  <c:v>3</c:v>
                </c:pt>
                <c:pt idx="3">
                  <c:v>16</c:v>
                </c:pt>
                <c:pt idx="4">
                  <c:v>84</c:v>
                </c:pt>
                <c:pt idx="5">
                  <c:v>359</c:v>
                </c:pt>
                <c:pt idx="6">
                  <c:v>1210</c:v>
                </c:pt>
                <c:pt idx="7">
                  <c:v>3310</c:v>
                </c:pt>
                <c:pt idx="8">
                  <c:v>8064</c:v>
                </c:pt>
                <c:pt idx="9">
                  <c:v>17470</c:v>
                </c:pt>
                <c:pt idx="10">
                  <c:v>34829</c:v>
                </c:pt>
                <c:pt idx="11">
                  <c:v>63386</c:v>
                </c:pt>
                <c:pt idx="12">
                  <c:v>104507</c:v>
                </c:pt>
                <c:pt idx="13">
                  <c:v>156289</c:v>
                </c:pt>
                <c:pt idx="14">
                  <c:v>211181</c:v>
                </c:pt>
                <c:pt idx="15">
                  <c:v>262752</c:v>
                </c:pt>
                <c:pt idx="16">
                  <c:v>304731</c:v>
                </c:pt>
                <c:pt idx="17">
                  <c:v>334754</c:v>
                </c:pt>
                <c:pt idx="18">
                  <c:v>357196</c:v>
                </c:pt>
                <c:pt idx="19">
                  <c:v>369958</c:v>
                </c:pt>
                <c:pt idx="20">
                  <c:v>376471</c:v>
                </c:pt>
                <c:pt idx="21">
                  <c:v>379065</c:v>
                </c:pt>
                <c:pt idx="22">
                  <c:v>380912</c:v>
                </c:pt>
                <c:pt idx="23">
                  <c:v>379333</c:v>
                </c:pt>
                <c:pt idx="24">
                  <c:v>375031</c:v>
                </c:pt>
                <c:pt idx="25">
                  <c:v>369989</c:v>
                </c:pt>
                <c:pt idx="26">
                  <c:v>363172</c:v>
                </c:pt>
                <c:pt idx="27">
                  <c:v>355246</c:v>
                </c:pt>
                <c:pt idx="28">
                  <c:v>345213</c:v>
                </c:pt>
                <c:pt idx="29">
                  <c:v>335118</c:v>
                </c:pt>
                <c:pt idx="30">
                  <c:v>325168</c:v>
                </c:pt>
                <c:pt idx="31">
                  <c:v>311873</c:v>
                </c:pt>
                <c:pt idx="32">
                  <c:v>298511</c:v>
                </c:pt>
                <c:pt idx="33">
                  <c:v>283405</c:v>
                </c:pt>
                <c:pt idx="34">
                  <c:v>265938</c:v>
                </c:pt>
                <c:pt idx="35">
                  <c:v>248183</c:v>
                </c:pt>
                <c:pt idx="36">
                  <c:v>230375</c:v>
                </c:pt>
                <c:pt idx="37">
                  <c:v>211744</c:v>
                </c:pt>
                <c:pt idx="38">
                  <c:v>192866</c:v>
                </c:pt>
                <c:pt idx="39">
                  <c:v>174577</c:v>
                </c:pt>
                <c:pt idx="40">
                  <c:v>155124</c:v>
                </c:pt>
                <c:pt idx="41">
                  <c:v>138330</c:v>
                </c:pt>
                <c:pt idx="42">
                  <c:v>122572</c:v>
                </c:pt>
                <c:pt idx="43">
                  <c:v>107478</c:v>
                </c:pt>
                <c:pt idx="44">
                  <c:v>93936</c:v>
                </c:pt>
                <c:pt idx="45">
                  <c:v>81540</c:v>
                </c:pt>
                <c:pt idx="46">
                  <c:v>71078</c:v>
                </c:pt>
                <c:pt idx="47">
                  <c:v>61147</c:v>
                </c:pt>
                <c:pt idx="48">
                  <c:v>53144</c:v>
                </c:pt>
                <c:pt idx="49">
                  <c:v>46619</c:v>
                </c:pt>
                <c:pt idx="50">
                  <c:v>40329</c:v>
                </c:pt>
                <c:pt idx="51">
                  <c:v>40459</c:v>
                </c:pt>
              </c:numCache>
            </c:numRef>
          </c:val>
          <c:smooth val="0"/>
        </c:ser>
        <c:dLbls>
          <c:showLegendKey val="0"/>
          <c:showVal val="0"/>
          <c:showCatName val="0"/>
          <c:showSerName val="0"/>
          <c:showPercent val="0"/>
          <c:showBubbleSize val="0"/>
        </c:dLbls>
        <c:marker val="1"/>
        <c:smooth val="0"/>
        <c:axId val="149761024"/>
        <c:axId val="149766912"/>
      </c:lineChart>
      <c:catAx>
        <c:axId val="149761024"/>
        <c:scaling>
          <c:orientation val="minMax"/>
        </c:scaling>
        <c:delete val="0"/>
        <c:axPos val="b"/>
        <c:numFmt formatCode="General" sourceLinked="1"/>
        <c:majorTickMark val="out"/>
        <c:minorTickMark val="none"/>
        <c:tickLblPos val="nextTo"/>
        <c:spPr>
          <a:ln w="12700">
            <a:solidFill>
              <a:srgbClr val="002060"/>
            </a:solidFill>
          </a:ln>
        </c:spPr>
        <c:crossAx val="149766912"/>
        <c:crosses val="autoZero"/>
        <c:auto val="1"/>
        <c:lblAlgn val="ctr"/>
        <c:lblOffset val="100"/>
        <c:tickLblSkip val="10"/>
        <c:tickMarkSkip val="10"/>
        <c:noMultiLvlLbl val="0"/>
      </c:catAx>
      <c:valAx>
        <c:axId val="149766912"/>
        <c:scaling>
          <c:orientation val="minMax"/>
        </c:scaling>
        <c:delete val="0"/>
        <c:axPos val="l"/>
        <c:majorGridlines/>
        <c:numFmt formatCode="General" sourceLinked="1"/>
        <c:majorTickMark val="out"/>
        <c:minorTickMark val="none"/>
        <c:tickLblPos val="nextTo"/>
        <c:crossAx val="149761024"/>
        <c:crosses val="autoZero"/>
        <c:crossBetween val="between"/>
        <c:dispUnits>
          <c:builtInUnit val="thousands"/>
          <c:dispUnitsLbl>
            <c:layout>
              <c:manualLayout>
                <c:xMode val="edge"/>
                <c:yMode val="edge"/>
                <c:x val="1.2222177811529905E-2"/>
                <c:y val="0.34984380349195487"/>
              </c:manualLayout>
            </c:layout>
            <c:tx>
              <c:rich>
                <a:bodyPr/>
                <a:lstStyle/>
                <a:p>
                  <a:pPr>
                    <a:defRPr/>
                  </a:pPr>
                  <a:r>
                    <a:rPr lang="en-US" dirty="0" smtClean="0">
                      <a:solidFill>
                        <a:srgbClr val="003366"/>
                      </a:solidFill>
                    </a:rPr>
                    <a:t>Instances (Thousands)</a:t>
                  </a:r>
                  <a:endParaRPr lang="en-US" dirty="0">
                    <a:solidFill>
                      <a:srgbClr val="003366"/>
                    </a:solidFill>
                  </a:endParaRPr>
                </a:p>
              </c:rich>
            </c:tx>
          </c:dispUnitsLbl>
        </c:dispUnits>
      </c:valAx>
    </c:plotArea>
    <c:legend>
      <c:legendPos val="r"/>
      <c:layout>
        <c:manualLayout>
          <c:xMode val="edge"/>
          <c:yMode val="edge"/>
          <c:x val="0.26403982458510938"/>
          <c:y val="1.5624572064361519E-2"/>
          <c:w val="0.62196076504477504"/>
          <c:h val="0.16983781239301607"/>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551303941921456"/>
          <c:y val="0.17608398950131232"/>
          <c:w val="0.70979676526920621"/>
          <c:h val="0.7055691500100949"/>
        </c:manualLayout>
      </c:layout>
      <c:lineChart>
        <c:grouping val="standard"/>
        <c:varyColors val="0"/>
        <c:ser>
          <c:idx val="0"/>
          <c:order val="0"/>
          <c:tx>
            <c:strRef>
              <c:f>Sheet1!$B$1</c:f>
              <c:strCache>
                <c:ptCount val="1"/>
                <c:pt idx="0">
                  <c:v>Number of examples of size</c:v>
                </c:pt>
              </c:strCache>
            </c:strRef>
          </c:tx>
          <c:spPr>
            <a:ln w="38100">
              <a:solidFill>
                <a:srgbClr val="FF0000"/>
              </a:solidFill>
            </a:ln>
          </c:spPr>
          <c:marker>
            <c:symbol val="none"/>
          </c:marker>
          <c:cat>
            <c:numRef>
              <c:f>Sheet1!$A$2:$A$52</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cat>
          <c:val>
            <c:numRef>
              <c:f>Sheet1!$B$2:$B$52</c:f>
              <c:numCache>
                <c:formatCode>General</c:formatCode>
                <c:ptCount val="51"/>
                <c:pt idx="0">
                  <c:v>0</c:v>
                </c:pt>
                <c:pt idx="1">
                  <c:v>120091</c:v>
                </c:pt>
                <c:pt idx="2">
                  <c:v>147708</c:v>
                </c:pt>
                <c:pt idx="3">
                  <c:v>175487</c:v>
                </c:pt>
                <c:pt idx="4">
                  <c:v>190457</c:v>
                </c:pt>
                <c:pt idx="5">
                  <c:v>254015</c:v>
                </c:pt>
                <c:pt idx="6">
                  <c:v>281635</c:v>
                </c:pt>
                <c:pt idx="7">
                  <c:v>326289</c:v>
                </c:pt>
                <c:pt idx="8">
                  <c:v>355267</c:v>
                </c:pt>
                <c:pt idx="9">
                  <c:v>380504</c:v>
                </c:pt>
                <c:pt idx="10">
                  <c:v>396794</c:v>
                </c:pt>
                <c:pt idx="11">
                  <c:v>415161</c:v>
                </c:pt>
                <c:pt idx="12">
                  <c:v>437351</c:v>
                </c:pt>
                <c:pt idx="13">
                  <c:v>449203</c:v>
                </c:pt>
                <c:pt idx="14">
                  <c:v>463048</c:v>
                </c:pt>
                <c:pt idx="15">
                  <c:v>472438</c:v>
                </c:pt>
                <c:pt idx="16">
                  <c:v>481111</c:v>
                </c:pt>
                <c:pt idx="17">
                  <c:v>487202</c:v>
                </c:pt>
                <c:pt idx="18">
                  <c:v>492344</c:v>
                </c:pt>
                <c:pt idx="19">
                  <c:v>501544</c:v>
                </c:pt>
                <c:pt idx="20">
                  <c:v>500884</c:v>
                </c:pt>
                <c:pt idx="21">
                  <c:v>499205</c:v>
                </c:pt>
                <c:pt idx="22">
                  <c:v>498415</c:v>
                </c:pt>
                <c:pt idx="23">
                  <c:v>495742</c:v>
                </c:pt>
                <c:pt idx="24">
                  <c:v>486001</c:v>
                </c:pt>
                <c:pt idx="25">
                  <c:v>479443</c:v>
                </c:pt>
                <c:pt idx="26">
                  <c:v>468672</c:v>
                </c:pt>
                <c:pt idx="27">
                  <c:v>455719</c:v>
                </c:pt>
                <c:pt idx="28">
                  <c:v>442300</c:v>
                </c:pt>
                <c:pt idx="29">
                  <c:v>426667</c:v>
                </c:pt>
                <c:pt idx="30">
                  <c:v>414844</c:v>
                </c:pt>
                <c:pt idx="31">
                  <c:v>394324</c:v>
                </c:pt>
                <c:pt idx="32">
                  <c:v>380219</c:v>
                </c:pt>
                <c:pt idx="33">
                  <c:v>356674</c:v>
                </c:pt>
                <c:pt idx="34">
                  <c:v>333594</c:v>
                </c:pt>
                <c:pt idx="35">
                  <c:v>310246</c:v>
                </c:pt>
                <c:pt idx="36">
                  <c:v>287472</c:v>
                </c:pt>
                <c:pt idx="37">
                  <c:v>263731</c:v>
                </c:pt>
                <c:pt idx="38">
                  <c:v>239946</c:v>
                </c:pt>
                <c:pt idx="39">
                  <c:v>217812</c:v>
                </c:pt>
                <c:pt idx="40">
                  <c:v>192370</c:v>
                </c:pt>
                <c:pt idx="41">
                  <c:v>171271</c:v>
                </c:pt>
                <c:pt idx="42">
                  <c:v>152046</c:v>
                </c:pt>
                <c:pt idx="43">
                  <c:v>133098</c:v>
                </c:pt>
                <c:pt idx="44">
                  <c:v>116325</c:v>
                </c:pt>
                <c:pt idx="45">
                  <c:v>100737</c:v>
                </c:pt>
                <c:pt idx="46">
                  <c:v>88470</c:v>
                </c:pt>
                <c:pt idx="47">
                  <c:v>75491</c:v>
                </c:pt>
                <c:pt idx="48">
                  <c:v>66023</c:v>
                </c:pt>
                <c:pt idx="49">
                  <c:v>57389</c:v>
                </c:pt>
                <c:pt idx="50">
                  <c:v>49545</c:v>
                </c:pt>
              </c:numCache>
            </c:numRef>
          </c:val>
          <c:smooth val="0"/>
        </c:ser>
        <c:ser>
          <c:idx val="1"/>
          <c:order val="1"/>
          <c:tx>
            <c:strRef>
              <c:f>Sheet1!$C$1</c:f>
              <c:strCache>
                <c:ptCount val="1"/>
                <c:pt idx="0">
                  <c:v>Number of unique POS tag sequences</c:v>
                </c:pt>
              </c:strCache>
            </c:strRef>
          </c:tx>
          <c:spPr>
            <a:ln w="38100">
              <a:solidFill>
                <a:srgbClr val="002060"/>
              </a:solidFill>
            </a:ln>
          </c:spPr>
          <c:marker>
            <c:symbol val="none"/>
          </c:marker>
          <c:cat>
            <c:numRef>
              <c:f>Sheet1!$A$2:$A$52</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cat>
          <c:val>
            <c:numRef>
              <c:f>Sheet1!$C$2:$C$52</c:f>
              <c:numCache>
                <c:formatCode>General</c:formatCode>
                <c:ptCount val="51"/>
                <c:pt idx="0">
                  <c:v>0</c:v>
                </c:pt>
                <c:pt idx="1">
                  <c:v>24</c:v>
                </c:pt>
                <c:pt idx="2">
                  <c:v>270</c:v>
                </c:pt>
                <c:pt idx="3">
                  <c:v>1932</c:v>
                </c:pt>
                <c:pt idx="4">
                  <c:v>7303</c:v>
                </c:pt>
                <c:pt idx="5">
                  <c:v>20606</c:v>
                </c:pt>
                <c:pt idx="6">
                  <c:v>47135</c:v>
                </c:pt>
                <c:pt idx="7">
                  <c:v>88770</c:v>
                </c:pt>
                <c:pt idx="8">
                  <c:v>142278</c:v>
                </c:pt>
                <c:pt idx="9">
                  <c:v>194576</c:v>
                </c:pt>
                <c:pt idx="10">
                  <c:v>240970</c:v>
                </c:pt>
                <c:pt idx="11">
                  <c:v>276413</c:v>
                </c:pt>
                <c:pt idx="12">
                  <c:v>301883</c:v>
                </c:pt>
                <c:pt idx="13">
                  <c:v>322480</c:v>
                </c:pt>
                <c:pt idx="14">
                  <c:v>337239</c:v>
                </c:pt>
                <c:pt idx="15">
                  <c:v>349720</c:v>
                </c:pt>
                <c:pt idx="16">
                  <c:v>359846</c:v>
                </c:pt>
                <c:pt idx="17">
                  <c:v>366469</c:v>
                </c:pt>
                <c:pt idx="18">
                  <c:v>374730</c:v>
                </c:pt>
                <c:pt idx="19">
                  <c:v>379213</c:v>
                </c:pt>
                <c:pt idx="20">
                  <c:v>381579</c:v>
                </c:pt>
                <c:pt idx="21">
                  <c:v>382007</c:v>
                </c:pt>
                <c:pt idx="22">
                  <c:v>383135</c:v>
                </c:pt>
                <c:pt idx="23">
                  <c:v>381130</c:v>
                </c:pt>
                <c:pt idx="24">
                  <c:v>376598</c:v>
                </c:pt>
                <c:pt idx="25">
                  <c:v>371520</c:v>
                </c:pt>
                <c:pt idx="26">
                  <c:v>364591</c:v>
                </c:pt>
                <c:pt idx="27">
                  <c:v>356565</c:v>
                </c:pt>
                <c:pt idx="28">
                  <c:v>346426</c:v>
                </c:pt>
                <c:pt idx="29">
                  <c:v>336314</c:v>
                </c:pt>
                <c:pt idx="30">
                  <c:v>326356</c:v>
                </c:pt>
                <c:pt idx="31">
                  <c:v>313003</c:v>
                </c:pt>
                <c:pt idx="32">
                  <c:v>299539</c:v>
                </c:pt>
                <c:pt idx="33">
                  <c:v>284410</c:v>
                </c:pt>
                <c:pt idx="34">
                  <c:v>266886</c:v>
                </c:pt>
                <c:pt idx="35">
                  <c:v>249053</c:v>
                </c:pt>
                <c:pt idx="36">
                  <c:v>231178</c:v>
                </c:pt>
                <c:pt idx="37">
                  <c:v>212532</c:v>
                </c:pt>
                <c:pt idx="38">
                  <c:v>193538</c:v>
                </c:pt>
                <c:pt idx="39">
                  <c:v>175262</c:v>
                </c:pt>
                <c:pt idx="40">
                  <c:v>155654</c:v>
                </c:pt>
                <c:pt idx="41">
                  <c:v>138789</c:v>
                </c:pt>
                <c:pt idx="42">
                  <c:v>122984</c:v>
                </c:pt>
                <c:pt idx="43">
                  <c:v>107811</c:v>
                </c:pt>
                <c:pt idx="44">
                  <c:v>94196</c:v>
                </c:pt>
                <c:pt idx="45">
                  <c:v>81748</c:v>
                </c:pt>
                <c:pt idx="46">
                  <c:v>71253</c:v>
                </c:pt>
                <c:pt idx="47">
                  <c:v>61349</c:v>
                </c:pt>
                <c:pt idx="48">
                  <c:v>53265</c:v>
                </c:pt>
                <c:pt idx="49">
                  <c:v>46752</c:v>
                </c:pt>
                <c:pt idx="50">
                  <c:v>40459</c:v>
                </c:pt>
              </c:numCache>
            </c:numRef>
          </c:val>
          <c:smooth val="0"/>
        </c:ser>
        <c:dLbls>
          <c:showLegendKey val="0"/>
          <c:showVal val="0"/>
          <c:showCatName val="0"/>
          <c:showSerName val="0"/>
          <c:showPercent val="0"/>
          <c:showBubbleSize val="0"/>
        </c:dLbls>
        <c:marker val="1"/>
        <c:smooth val="0"/>
        <c:axId val="149184896"/>
        <c:axId val="149186432"/>
      </c:lineChart>
      <c:catAx>
        <c:axId val="149184896"/>
        <c:scaling>
          <c:orientation val="minMax"/>
        </c:scaling>
        <c:delete val="0"/>
        <c:axPos val="b"/>
        <c:numFmt formatCode="General" sourceLinked="1"/>
        <c:majorTickMark val="out"/>
        <c:minorTickMark val="none"/>
        <c:tickLblPos val="nextTo"/>
        <c:spPr>
          <a:ln w="12700">
            <a:solidFill>
              <a:srgbClr val="002060"/>
            </a:solidFill>
          </a:ln>
        </c:spPr>
        <c:crossAx val="149186432"/>
        <c:crosses val="autoZero"/>
        <c:auto val="1"/>
        <c:lblAlgn val="ctr"/>
        <c:lblOffset val="100"/>
        <c:tickLblSkip val="10"/>
        <c:tickMarkSkip val="10"/>
        <c:noMultiLvlLbl val="0"/>
      </c:catAx>
      <c:valAx>
        <c:axId val="149186432"/>
        <c:scaling>
          <c:orientation val="minMax"/>
        </c:scaling>
        <c:delete val="0"/>
        <c:axPos val="l"/>
        <c:majorGridlines/>
        <c:numFmt formatCode="General" sourceLinked="1"/>
        <c:majorTickMark val="out"/>
        <c:minorTickMark val="none"/>
        <c:tickLblPos val="nextTo"/>
        <c:crossAx val="149184896"/>
        <c:crosses val="autoZero"/>
        <c:crossBetween val="between"/>
        <c:dispUnits>
          <c:builtInUnit val="thousands"/>
          <c:dispUnitsLbl>
            <c:layout>
              <c:manualLayout>
                <c:xMode val="edge"/>
                <c:yMode val="edge"/>
                <c:x val="1.2222177811529905E-2"/>
                <c:y val="0.34984380349195487"/>
              </c:manualLayout>
            </c:layout>
            <c:tx>
              <c:rich>
                <a:bodyPr/>
                <a:lstStyle/>
                <a:p>
                  <a:pPr>
                    <a:defRPr/>
                  </a:pPr>
                  <a:r>
                    <a:rPr lang="en-US" dirty="0">
                      <a:solidFill>
                        <a:srgbClr val="003366"/>
                      </a:solidFill>
                    </a:rPr>
                    <a:t>Thousands</a:t>
                  </a:r>
                </a:p>
              </c:rich>
            </c:tx>
          </c:dispUnitsLbl>
        </c:dispUnits>
      </c:valAx>
    </c:plotArea>
    <c:legend>
      <c:legendPos val="r"/>
      <c:legendEntry>
        <c:idx val="0"/>
        <c:txPr>
          <a:bodyPr/>
          <a:lstStyle/>
          <a:p>
            <a:pPr>
              <a:defRPr sz="1600">
                <a:solidFill>
                  <a:srgbClr val="FF0000"/>
                </a:solidFill>
              </a:defRPr>
            </a:pPr>
            <a:endParaRPr lang="en-US"/>
          </a:p>
        </c:txPr>
      </c:legendEntry>
      <c:layout>
        <c:manualLayout>
          <c:xMode val="edge"/>
          <c:yMode val="edge"/>
          <c:x val="0.26403982458510938"/>
          <c:y val="1.5624572064361519E-2"/>
          <c:w val="0.62196076504477504"/>
          <c:h val="0.16983781239301607"/>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751820785860198E-2"/>
          <c:y val="0.159363426543121"/>
          <c:w val="0.66454419339507498"/>
          <c:h val="0.59253414158043805"/>
        </c:manualLayout>
      </c:layout>
      <c:barChart>
        <c:barDir val="col"/>
        <c:grouping val="clustered"/>
        <c:varyColors val="0"/>
        <c:ser>
          <c:idx val="0"/>
          <c:order val="0"/>
          <c:tx>
            <c:strRef>
              <c:f>Sheet1!$B$1</c:f>
              <c:strCache>
                <c:ptCount val="1"/>
                <c:pt idx="0">
                  <c:v>Speedup</c:v>
                </c:pt>
              </c:strCache>
            </c:strRef>
          </c:tx>
          <c:spPr>
            <a:solidFill>
              <a:srgbClr val="0033CC"/>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cat>
            <c:strRef>
              <c:f>Sheet1!$A$2:$A$7</c:f>
              <c:strCache>
                <c:ptCount val="6"/>
                <c:pt idx="0">
                  <c:v>baseline</c:v>
                </c:pt>
                <c:pt idx="1">
                  <c:v>Th1</c:v>
                </c:pt>
                <c:pt idx="2">
                  <c:v>Th2</c:v>
                </c:pt>
                <c:pt idx="3">
                  <c:v>Th3</c:v>
                </c:pt>
                <c:pt idx="4">
                  <c:v>Margin based</c:v>
                </c:pt>
                <c:pt idx="5">
                  <c:v>Margin based + decomp</c:v>
                </c:pt>
              </c:strCache>
            </c:strRef>
          </c:cat>
          <c:val>
            <c:numRef>
              <c:f>Sheet1!$B$2:$B$7</c:f>
              <c:numCache>
                <c:formatCode>General</c:formatCode>
                <c:ptCount val="6"/>
                <c:pt idx="0">
                  <c:v>1</c:v>
                </c:pt>
                <c:pt idx="1">
                  <c:v>2.44</c:v>
                </c:pt>
                <c:pt idx="2">
                  <c:v>2.1800000000000002</c:v>
                </c:pt>
                <c:pt idx="3">
                  <c:v>2.4700000000000002</c:v>
                </c:pt>
                <c:pt idx="4">
                  <c:v>3.05</c:v>
                </c:pt>
                <c:pt idx="5">
                  <c:v>6.02</c:v>
                </c:pt>
              </c:numCache>
            </c:numRef>
          </c:val>
        </c:ser>
        <c:dLbls>
          <c:showLegendKey val="0"/>
          <c:showVal val="0"/>
          <c:showCatName val="0"/>
          <c:showSerName val="0"/>
          <c:showPercent val="0"/>
          <c:showBubbleSize val="0"/>
        </c:dLbls>
        <c:gapWidth val="150"/>
        <c:axId val="156413952"/>
        <c:axId val="156415488"/>
      </c:barChart>
      <c:scatterChart>
        <c:scatterStyle val="lineMarker"/>
        <c:varyColors val="0"/>
        <c:ser>
          <c:idx val="1"/>
          <c:order val="1"/>
          <c:tx>
            <c:strRef>
              <c:f>Sheet1!$C$1</c:f>
              <c:strCache>
                <c:ptCount val="1"/>
                <c:pt idx="0">
                  <c:v>F1</c:v>
                </c:pt>
              </c:strCache>
            </c:strRef>
          </c:tx>
          <c:spPr>
            <a:ln w="28575">
              <a:noFill/>
            </a:ln>
          </c:spPr>
          <c:xVal>
            <c:strRef>
              <c:f>Sheet1!$A$2:$A$7</c:f>
              <c:strCache>
                <c:ptCount val="6"/>
                <c:pt idx="0">
                  <c:v>baseline</c:v>
                </c:pt>
                <c:pt idx="1">
                  <c:v>Th1</c:v>
                </c:pt>
                <c:pt idx="2">
                  <c:v>Th2</c:v>
                </c:pt>
                <c:pt idx="3">
                  <c:v>Th3</c:v>
                </c:pt>
                <c:pt idx="4">
                  <c:v>Margin based</c:v>
                </c:pt>
                <c:pt idx="5">
                  <c:v>Margin based + decomp</c:v>
                </c:pt>
              </c:strCache>
            </c:strRef>
          </c:xVal>
          <c:yVal>
            <c:numRef>
              <c:f>Sheet1!$C$2:$C$7</c:f>
              <c:numCache>
                <c:formatCode>General</c:formatCode>
                <c:ptCount val="6"/>
                <c:pt idx="0">
                  <c:v>75.849999999999994</c:v>
                </c:pt>
                <c:pt idx="1">
                  <c:v>75.900000000000006</c:v>
                </c:pt>
                <c:pt idx="2">
                  <c:v>75.790000000000006</c:v>
                </c:pt>
                <c:pt idx="3">
                  <c:v>75.7</c:v>
                </c:pt>
                <c:pt idx="4">
                  <c:v>75.8</c:v>
                </c:pt>
                <c:pt idx="5">
                  <c:v>76.3</c:v>
                </c:pt>
              </c:numCache>
            </c:numRef>
          </c:yVal>
          <c:smooth val="0"/>
        </c:ser>
        <c:dLbls>
          <c:showLegendKey val="0"/>
          <c:showVal val="0"/>
          <c:showCatName val="0"/>
          <c:showSerName val="0"/>
          <c:showPercent val="0"/>
          <c:showBubbleSize val="0"/>
        </c:dLbls>
        <c:axId val="156418816"/>
        <c:axId val="156417024"/>
      </c:scatterChart>
      <c:catAx>
        <c:axId val="156413952"/>
        <c:scaling>
          <c:orientation val="minMax"/>
        </c:scaling>
        <c:delete val="0"/>
        <c:axPos val="b"/>
        <c:majorTickMark val="out"/>
        <c:minorTickMark val="none"/>
        <c:tickLblPos val="nextTo"/>
        <c:crossAx val="156415488"/>
        <c:crosses val="autoZero"/>
        <c:auto val="1"/>
        <c:lblAlgn val="ctr"/>
        <c:lblOffset val="100"/>
        <c:noMultiLvlLbl val="0"/>
      </c:catAx>
      <c:valAx>
        <c:axId val="156415488"/>
        <c:scaling>
          <c:orientation val="minMax"/>
          <c:min val="0.8"/>
        </c:scaling>
        <c:delete val="0"/>
        <c:axPos val="l"/>
        <c:majorGridlines/>
        <c:numFmt formatCode="General" sourceLinked="1"/>
        <c:majorTickMark val="out"/>
        <c:minorTickMark val="none"/>
        <c:tickLblPos val="nextTo"/>
        <c:crossAx val="156413952"/>
        <c:crosses val="autoZero"/>
        <c:crossBetween val="between"/>
      </c:valAx>
      <c:valAx>
        <c:axId val="156417024"/>
        <c:scaling>
          <c:orientation val="minMax"/>
          <c:max val="78"/>
          <c:min val="50"/>
        </c:scaling>
        <c:delete val="0"/>
        <c:axPos val="r"/>
        <c:numFmt formatCode="General" sourceLinked="1"/>
        <c:majorTickMark val="out"/>
        <c:minorTickMark val="none"/>
        <c:tickLblPos val="nextTo"/>
        <c:crossAx val="156418816"/>
        <c:crosses val="max"/>
        <c:crossBetween val="midCat"/>
      </c:valAx>
      <c:valAx>
        <c:axId val="156418816"/>
        <c:scaling>
          <c:orientation val="minMax"/>
        </c:scaling>
        <c:delete val="1"/>
        <c:axPos val="b"/>
        <c:majorTickMark val="out"/>
        <c:minorTickMark val="none"/>
        <c:tickLblPos val="nextTo"/>
        <c:crossAx val="156417024"/>
        <c:crosses val="autoZero"/>
        <c:crossBetween val="midCat"/>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067995460575743"/>
          <c:y val="4.9240707400331325E-2"/>
          <c:w val="0.75636092152443657"/>
          <c:h val="0.92166097778936795"/>
        </c:manualLayout>
      </c:layout>
      <c:barChart>
        <c:barDir val="col"/>
        <c:grouping val="clustered"/>
        <c:varyColors val="0"/>
        <c:ser>
          <c:idx val="0"/>
          <c:order val="0"/>
          <c:tx>
            <c:strRef>
              <c:f>Sheet1!$B$1</c:f>
              <c:strCache>
                <c:ptCount val="1"/>
                <c:pt idx="0">
                  <c:v>Baseline</c:v>
                </c:pt>
              </c:strCache>
            </c:strRef>
          </c:tx>
          <c:spPr>
            <a:pattFill prst="dkHorz">
              <a:fgClr>
                <a:srgbClr val="008000"/>
              </a:fgClr>
              <a:bgClr>
                <a:prstClr val="white"/>
              </a:bgClr>
            </a:pattFill>
            <a:ln>
              <a:solidFill>
                <a:schemeClr val="accent5">
                  <a:lumMod val="75000"/>
                </a:schemeClr>
              </a:solidFill>
            </a:ln>
          </c:spPr>
          <c:invertIfNegative val="0"/>
          <c:cat>
            <c:strRef>
              <c:f>Sheet1!$A$2</c:f>
              <c:strCache>
                <c:ptCount val="1"/>
                <c:pt idx="0">
                  <c:v>Coreference Avg over OntoNotes-5.0</c:v>
                </c:pt>
              </c:strCache>
            </c:strRef>
          </c:cat>
          <c:val>
            <c:numRef>
              <c:f>Sheet1!$B$2</c:f>
              <c:numCache>
                <c:formatCode>General</c:formatCode>
                <c:ptCount val="1"/>
                <c:pt idx="0">
                  <c:v>100</c:v>
                </c:pt>
              </c:numCache>
            </c:numRef>
          </c:val>
        </c:ser>
        <c:ser>
          <c:idx val="5"/>
          <c:order val="1"/>
          <c:tx>
            <c:strRef>
              <c:f>Sheet1!$G$1</c:f>
              <c:strCache>
                <c:ptCount val="1"/>
                <c:pt idx="0">
                  <c:v>AI-DCD, E=Adapt</c:v>
                </c:pt>
              </c:strCache>
            </c:strRef>
          </c:tx>
          <c:spPr>
            <a:pattFill prst="wdUpDiag">
              <a:fgClr>
                <a:srgbClr val="0000FF"/>
              </a:fgClr>
              <a:bgClr>
                <a:prstClr val="white"/>
              </a:bgClr>
            </a:pattFill>
            <a:ln>
              <a:solidFill>
                <a:srgbClr val="0000FF"/>
              </a:solidFill>
            </a:ln>
          </c:spPr>
          <c:invertIfNegative val="0"/>
          <c:cat>
            <c:strRef>
              <c:f>Sheet1!$A$2</c:f>
              <c:strCache>
                <c:ptCount val="1"/>
                <c:pt idx="0">
                  <c:v>Coreference Avg over OntoNotes-5.0</c:v>
                </c:pt>
              </c:strCache>
            </c:strRef>
          </c:cat>
          <c:val>
            <c:numRef>
              <c:f>Sheet1!$G$2</c:f>
              <c:numCache>
                <c:formatCode>General</c:formatCode>
                <c:ptCount val="1"/>
                <c:pt idx="0">
                  <c:v>24</c:v>
                </c:pt>
              </c:numCache>
            </c:numRef>
          </c:val>
        </c:ser>
        <c:ser>
          <c:idx val="9"/>
          <c:order val="2"/>
          <c:tx>
            <c:strRef>
              <c:f>Sheet1!$K$1</c:f>
              <c:strCache>
                <c:ptCount val="1"/>
                <c:pt idx="0">
                  <c:v>AI-DCD E=10</c:v>
                </c:pt>
              </c:strCache>
            </c:strRef>
          </c:tx>
          <c:spPr>
            <a:pattFill prst="wdUpDiag">
              <a:fgClr>
                <a:srgbClr val="000000"/>
              </a:fgClr>
              <a:bgClr>
                <a:prstClr val="white"/>
              </a:bgClr>
            </a:pattFill>
            <a:ln>
              <a:solidFill>
                <a:schemeClr val="tx1"/>
              </a:solidFill>
            </a:ln>
          </c:spPr>
          <c:invertIfNegative val="0"/>
          <c:cat>
            <c:strRef>
              <c:f>Sheet1!$A$2</c:f>
              <c:strCache>
                <c:ptCount val="1"/>
                <c:pt idx="0">
                  <c:v>Coreference Avg over OntoNotes-5.0</c:v>
                </c:pt>
              </c:strCache>
            </c:strRef>
          </c:cat>
          <c:val>
            <c:numRef>
              <c:f>Sheet1!$K$2</c:f>
              <c:numCache>
                <c:formatCode>General</c:formatCode>
                <c:ptCount val="1"/>
                <c:pt idx="0">
                  <c:v>10</c:v>
                </c:pt>
              </c:numCache>
            </c:numRef>
          </c:val>
        </c:ser>
        <c:dLbls>
          <c:showLegendKey val="0"/>
          <c:showVal val="0"/>
          <c:showCatName val="0"/>
          <c:showSerName val="0"/>
          <c:showPercent val="0"/>
          <c:showBubbleSize val="0"/>
        </c:dLbls>
        <c:gapWidth val="150"/>
        <c:overlap val="-50"/>
        <c:axId val="156533504"/>
        <c:axId val="156535040"/>
      </c:barChart>
      <c:catAx>
        <c:axId val="156533504"/>
        <c:scaling>
          <c:orientation val="minMax"/>
        </c:scaling>
        <c:delete val="1"/>
        <c:axPos val="b"/>
        <c:numFmt formatCode="General" sourceLinked="0"/>
        <c:majorTickMark val="out"/>
        <c:minorTickMark val="none"/>
        <c:tickLblPos val="nextTo"/>
        <c:crossAx val="156535040"/>
        <c:crosses val="autoZero"/>
        <c:auto val="1"/>
        <c:lblAlgn val="ctr"/>
        <c:lblOffset val="100"/>
        <c:noMultiLvlLbl val="0"/>
      </c:catAx>
      <c:valAx>
        <c:axId val="156535040"/>
        <c:scaling>
          <c:orientation val="minMax"/>
          <c:max val="100"/>
          <c:min val="0"/>
        </c:scaling>
        <c:delete val="0"/>
        <c:axPos val="l"/>
        <c:majorGridlines/>
        <c:numFmt formatCode="General" sourceLinked="1"/>
        <c:majorTickMark val="out"/>
        <c:minorTickMark val="none"/>
        <c:tickLblPos val="nextTo"/>
        <c:txPr>
          <a:bodyPr/>
          <a:lstStyle/>
          <a:p>
            <a:pPr>
              <a:defRPr sz="3000">
                <a:latin typeface="Times New Roman" panose="02020603050405020304" pitchFamily="18" charset="0"/>
                <a:cs typeface="Times New Roman" panose="02020603050405020304" pitchFamily="18" charset="0"/>
              </a:defRPr>
            </a:pPr>
            <a:endParaRPr lang="en-US"/>
          </a:p>
        </c:txPr>
        <c:crossAx val="15653350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0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68608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Arial" pitchFamily="34" charset="0"/>
              </a:defRPr>
            </a:lvl1pPr>
          </a:lstStyle>
          <a:p>
            <a:pPr>
              <a:defRPr/>
            </a:pPr>
            <a:endParaRPr lang="en-US"/>
          </a:p>
        </p:txBody>
      </p:sp>
      <p:sp>
        <p:nvSpPr>
          <p:cNvPr id="68608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68608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Arial" pitchFamily="34" charset="0"/>
              </a:defRPr>
            </a:lvl1pPr>
          </a:lstStyle>
          <a:p>
            <a:pPr>
              <a:defRPr/>
            </a:pPr>
            <a:fld id="{64D71BD1-7C37-4C0A-BFC7-8CAF305326CB}" type="slidenum">
              <a:rPr lang="en-US"/>
              <a:pPr>
                <a:defRPr/>
              </a:pPr>
              <a:t>‹#›</a:t>
            </a:fld>
            <a:endParaRPr lang="en-US" dirty="0"/>
          </a:p>
        </p:txBody>
      </p:sp>
    </p:spTree>
    <p:extLst>
      <p:ext uri="{BB962C8B-B14F-4D97-AF65-F5344CB8AC3E}">
        <p14:creationId xmlns:p14="http://schemas.microsoft.com/office/powerpoint/2010/main" val="337924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Arial" pitchFamily="34" charset="0"/>
              </a:defRPr>
            </a:lvl1pPr>
          </a:lstStyle>
          <a:p>
            <a:pPr>
              <a:defRPr/>
            </a:pPr>
            <a:endParaRPr lang="en-US"/>
          </a:p>
        </p:txBody>
      </p:sp>
      <p:sp>
        <p:nvSpPr>
          <p:cNvPr id="1085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Arial" pitchFamily="34" charset="0"/>
              </a:defRPr>
            </a:lvl1pPr>
          </a:lstStyle>
          <a:p>
            <a:pPr>
              <a:defRPr/>
            </a:pPr>
            <a:fld id="{A11B8853-A679-4A08-8A09-5281F94DD58E}" type="slidenum">
              <a:rPr lang="en-US"/>
              <a:pPr>
                <a:defRPr/>
              </a:pPr>
              <a:t>‹#›</a:t>
            </a:fld>
            <a:endParaRPr lang="en-US" dirty="0"/>
          </a:p>
        </p:txBody>
      </p:sp>
    </p:spTree>
    <p:extLst>
      <p:ext uri="{BB962C8B-B14F-4D97-AF65-F5344CB8AC3E}">
        <p14:creationId xmlns:p14="http://schemas.microsoft.com/office/powerpoint/2010/main" val="1992330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C892140-13AB-4D21-8710-DADEC3819B11}" type="slidenum">
              <a:rPr lang="en-US" smtClean="0">
                <a:latin typeface="Times New Roman" pitchFamily="18" charset="0"/>
              </a:rPr>
              <a:pPr eaLnBrk="1" hangingPunct="1"/>
              <a:t>1</a:t>
            </a:fld>
            <a:endParaRPr lang="en-US" smtClean="0">
              <a:latin typeface="Times New Roman" pitchFamily="18"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F4248EF-BBB1-4F95-9DA1-C99CAC226C21}" type="slidenum">
              <a:rPr lang="en-US">
                <a:solidFill>
                  <a:prstClr val="black"/>
                </a:solidFill>
              </a:rPr>
              <a:pPr/>
              <a:t>11</a:t>
            </a:fld>
            <a:endParaRPr lang="en-US">
              <a:solidFill>
                <a:prstClr val="black"/>
              </a:solidFill>
            </a:endParaRPr>
          </a:p>
        </p:txBody>
      </p:sp>
      <p:sp>
        <p:nvSpPr>
          <p:cNvPr id="1270786"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a:defRPr sz="2400">
                <a:solidFill>
                  <a:schemeClr val="tx1"/>
                </a:solidFill>
                <a:latin typeface="Times New Roman" pitchFamily="18" charset="0"/>
              </a:defRPr>
            </a:lvl1pPr>
            <a:lvl2pPr marL="785813" indent="-303213" defTabSz="966788">
              <a:defRPr sz="2400">
                <a:solidFill>
                  <a:schemeClr val="tx1"/>
                </a:solidFill>
                <a:latin typeface="Times New Roman" pitchFamily="18" charset="0"/>
              </a:defRPr>
            </a:lvl2pPr>
            <a:lvl3pPr marL="1208088" indent="-241300" defTabSz="966788">
              <a:defRPr sz="2400">
                <a:solidFill>
                  <a:schemeClr val="tx1"/>
                </a:solidFill>
                <a:latin typeface="Times New Roman" pitchFamily="18" charset="0"/>
              </a:defRPr>
            </a:lvl3pPr>
            <a:lvl4pPr marL="1692275" indent="-242888" defTabSz="966788">
              <a:defRPr sz="2400">
                <a:solidFill>
                  <a:schemeClr val="tx1"/>
                </a:solidFill>
                <a:latin typeface="Times New Roman" pitchFamily="18" charset="0"/>
              </a:defRPr>
            </a:lvl4pPr>
            <a:lvl5pPr marL="2174875" indent="-241300" defTabSz="966788">
              <a:defRPr sz="2400">
                <a:solidFill>
                  <a:schemeClr val="tx1"/>
                </a:solidFill>
                <a:latin typeface="Times New Roman" pitchFamily="18" charset="0"/>
              </a:defRPr>
            </a:lvl5pPr>
            <a:lvl6pPr marL="2632075" indent="-241300" defTabSz="966788" fontAlgn="base">
              <a:spcBef>
                <a:spcPct val="0"/>
              </a:spcBef>
              <a:spcAft>
                <a:spcPct val="0"/>
              </a:spcAft>
              <a:defRPr sz="2400">
                <a:solidFill>
                  <a:schemeClr val="tx1"/>
                </a:solidFill>
                <a:latin typeface="Times New Roman" pitchFamily="18" charset="0"/>
              </a:defRPr>
            </a:lvl6pPr>
            <a:lvl7pPr marL="3089275" indent="-241300" defTabSz="966788" fontAlgn="base">
              <a:spcBef>
                <a:spcPct val="0"/>
              </a:spcBef>
              <a:spcAft>
                <a:spcPct val="0"/>
              </a:spcAft>
              <a:defRPr sz="2400">
                <a:solidFill>
                  <a:schemeClr val="tx1"/>
                </a:solidFill>
                <a:latin typeface="Times New Roman" pitchFamily="18" charset="0"/>
              </a:defRPr>
            </a:lvl7pPr>
            <a:lvl8pPr marL="3546475" indent="-241300" defTabSz="966788" fontAlgn="base">
              <a:spcBef>
                <a:spcPct val="0"/>
              </a:spcBef>
              <a:spcAft>
                <a:spcPct val="0"/>
              </a:spcAft>
              <a:defRPr sz="2400">
                <a:solidFill>
                  <a:schemeClr val="tx1"/>
                </a:solidFill>
                <a:latin typeface="Times New Roman" pitchFamily="18" charset="0"/>
              </a:defRPr>
            </a:lvl8pPr>
            <a:lvl9pPr marL="4003675" indent="-241300" defTabSz="966788" fontAlgn="base">
              <a:spcBef>
                <a:spcPct val="0"/>
              </a:spcBef>
              <a:spcAft>
                <a:spcPct val="0"/>
              </a:spcAft>
              <a:defRPr sz="2400">
                <a:solidFill>
                  <a:schemeClr val="tx1"/>
                </a:solidFill>
                <a:latin typeface="Times New Roman" pitchFamily="18" charset="0"/>
              </a:defRPr>
            </a:lvl9pPr>
          </a:lstStyle>
          <a:p>
            <a:pPr algn="r"/>
            <a:fld id="{5B950CBD-5ED5-4E2C-A7B2-95B125D5B40E}" type="slidenum">
              <a:rPr lang="en-US" sz="1300">
                <a:solidFill>
                  <a:prstClr val="black"/>
                </a:solidFill>
                <a:cs typeface="Arial" charset="0"/>
              </a:rPr>
              <a:pPr algn="r"/>
              <a:t>11</a:t>
            </a:fld>
            <a:endParaRPr lang="en-US" sz="1300">
              <a:solidFill>
                <a:prstClr val="black"/>
              </a:solidFill>
              <a:cs typeface="Arial" charset="0"/>
            </a:endParaRPr>
          </a:p>
        </p:txBody>
      </p:sp>
      <p:sp>
        <p:nvSpPr>
          <p:cNvPr id="1270787" name="Rectangle 2"/>
          <p:cNvSpPr>
            <a:spLocks noGrp="1" noRot="1" noChangeAspect="1" noChangeArrowheads="1" noTextEdit="1"/>
          </p:cNvSpPr>
          <p:nvPr>
            <p:ph type="sldImg"/>
          </p:nvPr>
        </p:nvSpPr>
        <p:spPr>
          <a:xfrm>
            <a:off x="1143000" y="685800"/>
            <a:ext cx="4572000" cy="3429000"/>
          </a:xfrm>
          <a:ln/>
        </p:spPr>
      </p:sp>
      <p:sp>
        <p:nvSpPr>
          <p:cNvPr id="1270788" name="Rectangle 3"/>
          <p:cNvSpPr>
            <a:spLocks noGrp="1" noChangeArrowheads="1"/>
          </p:cNvSpPr>
          <p:nvPr>
            <p:ph type="body" idx="1"/>
          </p:nvPr>
        </p:nvSpPr>
        <p:spPr>
          <a:xfrm>
            <a:off x="686028" y="4343798"/>
            <a:ext cx="5485946" cy="4113609"/>
          </a:xfrm>
        </p:spPr>
        <p:txBody>
          <a:bodyPr/>
          <a:lstStyle/>
          <a:p>
            <a:r>
              <a:rPr lang="en-US"/>
              <a:t>Let’s look at another example in more details.</a:t>
            </a:r>
          </a:p>
          <a:p>
            <a:endParaRPr lang="en-US"/>
          </a:p>
          <a:p>
            <a:r>
              <a:rPr lang="en-US"/>
              <a:t>We want to extract entities (person, location and organization) and relations between them (born in, spouse of). </a:t>
            </a:r>
          </a:p>
          <a:p>
            <a:endParaRPr lang="en-US"/>
          </a:p>
          <a:p>
            <a:r>
              <a:rPr lang="en-US"/>
              <a:t>Given a sentence, suppose the entity classifier and relation classifier have already given us their predictions along with the confidence values.  The blue ones are the labels that have the highest confidence individually.  However, this global assignment has some obvious mistakes.  For example, the second argument of a born_in relation should be location instead of person.  Since the classifiers are pretty confident on R23, but not on E3, so we should correct E3 to be location.  </a:t>
            </a:r>
          </a:p>
          <a:p>
            <a:endParaRPr lang="en-US"/>
          </a:p>
          <a:p>
            <a:r>
              <a:rPr lang="en-US"/>
              <a:t>Similarly, we should change R12 from “born_in” to “spouse_of” </a:t>
            </a:r>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C70B07D-D95B-4432-A511-0E6F0C0F0C76}" type="slidenum">
              <a:rPr lang="en-US" smtClean="0">
                <a:solidFill>
                  <a:prstClr val="black"/>
                </a:solidFill>
                <a:latin typeface="Times New Roman" pitchFamily="18" charset="0"/>
              </a:rPr>
              <a:pPr eaLnBrk="1" hangingPunct="1"/>
              <a:t>19</a:t>
            </a:fld>
            <a:endParaRPr lang="en-US" smtClean="0">
              <a:solidFill>
                <a:prstClr val="black"/>
              </a:solidFill>
              <a:latin typeface="Times New Roman" pitchFamily="18" charset="0"/>
            </a:endParaRPr>
          </a:p>
        </p:txBody>
      </p:sp>
      <p:sp>
        <p:nvSpPr>
          <p:cNvPr id="116739" name="Rectangle 2"/>
          <p:cNvSpPr>
            <a:spLocks noGrp="1" noRot="1" noChangeAspect="1" noChangeArrowheads="1" noTextEdit="1"/>
          </p:cNvSpPr>
          <p:nvPr>
            <p:ph type="sldImg"/>
          </p:nvPr>
        </p:nvSpPr>
        <p:spPr>
          <a:xfrm>
            <a:off x="1100138" y="676275"/>
            <a:ext cx="4610100" cy="3457575"/>
          </a:xfrm>
          <a:ln/>
        </p:spPr>
      </p:sp>
      <p:sp>
        <p:nvSpPr>
          <p:cNvPr id="116740" name="Rectangle 3"/>
          <p:cNvSpPr>
            <a:spLocks noGrp="1" noChangeArrowheads="1"/>
          </p:cNvSpPr>
          <p:nvPr>
            <p:ph type="body" idx="1"/>
          </p:nvPr>
        </p:nvSpPr>
        <p:spPr>
          <a:xfrm>
            <a:off x="898525" y="4359275"/>
            <a:ext cx="5011738" cy="4133850"/>
          </a:xfrm>
          <a:noFill/>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85813" indent="-303213" defTabSz="966788" eaLnBrk="0" hangingPunct="0">
              <a:defRPr>
                <a:solidFill>
                  <a:schemeClr val="tx1"/>
                </a:solidFill>
                <a:latin typeface="Arial" charset="0"/>
                <a:cs typeface="Arial" charset="0"/>
              </a:defRPr>
            </a:lvl2pPr>
            <a:lvl3pPr marL="1208088" indent="-241300" defTabSz="966788" eaLnBrk="0" hangingPunct="0">
              <a:defRPr>
                <a:solidFill>
                  <a:schemeClr val="tx1"/>
                </a:solidFill>
                <a:latin typeface="Arial" charset="0"/>
                <a:cs typeface="Arial" charset="0"/>
              </a:defRPr>
            </a:lvl3pPr>
            <a:lvl4pPr marL="1692275" indent="-242888" defTabSz="966788" eaLnBrk="0" hangingPunct="0">
              <a:defRPr>
                <a:solidFill>
                  <a:schemeClr val="tx1"/>
                </a:solidFill>
                <a:latin typeface="Arial" charset="0"/>
                <a:cs typeface="Arial" charset="0"/>
              </a:defRPr>
            </a:lvl4pPr>
            <a:lvl5pPr marL="2174875" indent="-241300" defTabSz="966788" eaLnBrk="0" hangingPunct="0">
              <a:defRPr>
                <a:solidFill>
                  <a:schemeClr val="tx1"/>
                </a:solidFill>
                <a:latin typeface="Arial" charset="0"/>
                <a:cs typeface="Arial" charset="0"/>
              </a:defRPr>
            </a:lvl5pPr>
            <a:lvl6pPr marL="2632075" indent="-241300" defTabSz="966788" eaLnBrk="0" fontAlgn="base" hangingPunct="0">
              <a:spcBef>
                <a:spcPct val="0"/>
              </a:spcBef>
              <a:spcAft>
                <a:spcPct val="0"/>
              </a:spcAft>
              <a:defRPr>
                <a:solidFill>
                  <a:schemeClr val="tx1"/>
                </a:solidFill>
                <a:latin typeface="Arial" charset="0"/>
                <a:cs typeface="Arial" charset="0"/>
              </a:defRPr>
            </a:lvl6pPr>
            <a:lvl7pPr marL="3089275" indent="-241300" defTabSz="966788" eaLnBrk="0" fontAlgn="base" hangingPunct="0">
              <a:spcBef>
                <a:spcPct val="0"/>
              </a:spcBef>
              <a:spcAft>
                <a:spcPct val="0"/>
              </a:spcAft>
              <a:defRPr>
                <a:solidFill>
                  <a:schemeClr val="tx1"/>
                </a:solidFill>
                <a:latin typeface="Arial" charset="0"/>
                <a:cs typeface="Arial" charset="0"/>
              </a:defRPr>
            </a:lvl7pPr>
            <a:lvl8pPr marL="3546475" indent="-241300" defTabSz="966788" eaLnBrk="0" fontAlgn="base" hangingPunct="0">
              <a:spcBef>
                <a:spcPct val="0"/>
              </a:spcBef>
              <a:spcAft>
                <a:spcPct val="0"/>
              </a:spcAft>
              <a:defRPr>
                <a:solidFill>
                  <a:schemeClr val="tx1"/>
                </a:solidFill>
                <a:latin typeface="Arial" charset="0"/>
                <a:cs typeface="Arial" charset="0"/>
              </a:defRPr>
            </a:lvl8pPr>
            <a:lvl9pPr marL="4003675" indent="-2413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42745313-2901-4A32-842E-6D7B719A3133}" type="slidenum">
              <a:rPr lang="en-US">
                <a:solidFill>
                  <a:prstClr val="black"/>
                </a:solidFill>
                <a:latin typeface="Times New Roman" pitchFamily="18" charset="0"/>
              </a:rPr>
              <a:pPr eaLnBrk="1" hangingPunct="1"/>
              <a:t>21</a:t>
            </a:fld>
            <a:endParaRPr lang="en-US">
              <a:solidFill>
                <a:prstClr val="black"/>
              </a:solidFill>
              <a:latin typeface="Times New Roman"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p:txBody>
          <a:bodyPr/>
          <a:lstStyle/>
          <a:p>
            <a:r>
              <a:rPr lang="en-US" smtClean="0"/>
              <a:t>In the context of SRL, the goal is to predict for each possible phrase in a given sentence if it is an argument or not and what type it is.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p:spPr>
        <p:txBody>
          <a:bodyPr/>
          <a:lstStyle/>
          <a:p>
            <a:r>
              <a:rPr lang="en-US" dirty="0" smtClean="0"/>
              <a:t>We follow a now seemingly standard approach to SRL.  </a:t>
            </a:r>
          </a:p>
          <a:p>
            <a:endParaRPr lang="en-US" dirty="0" smtClean="0"/>
          </a:p>
          <a:p>
            <a:r>
              <a:rPr lang="en-US" dirty="0" smtClean="0"/>
              <a:t>Given a sentence, first we find a set of potential argument candidates by identifying</a:t>
            </a:r>
          </a:p>
          <a:p>
            <a:r>
              <a:rPr lang="en-US" dirty="0" smtClean="0"/>
              <a:t>which words are at the border of an argument.   </a:t>
            </a:r>
          </a:p>
          <a:p>
            <a:r>
              <a:rPr lang="en-US" dirty="0" smtClean="0"/>
              <a:t>Then, once we have a set of potential arguments, we use a phrase-level classifier to tell us how likely an argument is to be of each type.  </a:t>
            </a:r>
          </a:p>
          <a:p>
            <a:endParaRPr lang="en-US" dirty="0" smtClean="0"/>
          </a:p>
          <a:p>
            <a:r>
              <a:rPr lang="en-US" dirty="0" smtClean="0"/>
              <a:t>Finally, we use all of the information we have so far to find the assignment of types to argument that gives us the “optimal” global assignment.  </a:t>
            </a:r>
          </a:p>
          <a:p>
            <a:endParaRPr lang="en-US" dirty="0" smtClean="0"/>
          </a:p>
          <a:p>
            <a:r>
              <a:rPr lang="en-US" dirty="0" smtClean="0"/>
              <a:t>Similar approaches (with similar results) use inference procedures tied to their </a:t>
            </a:r>
            <a:r>
              <a:rPr lang="en-US" dirty="0" err="1" smtClean="0"/>
              <a:t>represntation</a:t>
            </a:r>
            <a:r>
              <a:rPr lang="en-US" dirty="0" smtClean="0"/>
              <a:t>.</a:t>
            </a:r>
          </a:p>
          <a:p>
            <a:endParaRPr lang="en-US" dirty="0" smtClean="0"/>
          </a:p>
          <a:p>
            <a:r>
              <a:rPr lang="en-US" dirty="0" smtClean="0"/>
              <a:t>Instead, we use a general inference procedure by setting up the problem as a linear programming problem.</a:t>
            </a:r>
          </a:p>
          <a:p>
            <a:endParaRPr lang="en-US" dirty="0" smtClean="0"/>
          </a:p>
          <a:p>
            <a:r>
              <a:rPr lang="en-US" dirty="0" smtClean="0"/>
              <a:t>This is really where our technique allows us to apply powerful information that similar approaches can not.</a:t>
            </a:r>
          </a:p>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41EA3DD-D4A5-48FE-A001-6ABC8B12BF25}" type="slidenum">
              <a:rPr lang="en-US" altLang="en-US">
                <a:latin typeface="Times New Roman" pitchFamily="18" charset="0"/>
              </a:rPr>
              <a:pPr eaLnBrk="1" hangingPunct="1"/>
              <a:t>27</a:t>
            </a:fld>
            <a:endParaRPr lang="en-US" altLang="en-US">
              <a:latin typeface="Times New Roman" pitchFamily="18" charset="0"/>
            </a:endParaRPr>
          </a:p>
        </p:txBody>
      </p:sp>
      <p:sp>
        <p:nvSpPr>
          <p:cNvPr id="7475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fld id="{29ADCBC6-9E6B-4DB3-AC56-570F6CD71744}" type="slidenum">
              <a:rPr lang="en-US" altLang="en-US" sz="1200">
                <a:ea typeface="Arial Unicode MS" pitchFamily="34" charset="-128"/>
                <a:cs typeface="Arial Unicode MS" pitchFamily="34" charset="-128"/>
              </a:rPr>
              <a:pPr algn="r"/>
              <a:t>27</a:t>
            </a:fld>
            <a:endParaRPr lang="en-US" altLang="en-US" sz="1200">
              <a:ea typeface="Arial Unicode MS" pitchFamily="34" charset="-128"/>
              <a:cs typeface="Arial Unicode MS" pitchFamily="34" charset="-128"/>
            </a:endParaRPr>
          </a:p>
        </p:txBody>
      </p:sp>
      <p:sp>
        <p:nvSpPr>
          <p:cNvPr id="74756" name="Rectangle 2"/>
          <p:cNvSpPr>
            <a:spLocks noGrp="1" noRot="1" noChangeAspect="1" noChangeArrowheads="1" noTextEdit="1"/>
          </p:cNvSpPr>
          <p:nvPr>
            <p:ph type="sldImg"/>
          </p:nvPr>
        </p:nvSpPr>
        <p:spPr>
          <a:ln/>
        </p:spPr>
      </p:sp>
      <p:sp>
        <p:nvSpPr>
          <p:cNvPr id="74757"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decision involves a lot of steps, sometimes</a:t>
            </a:r>
            <a:r>
              <a:rPr lang="en-US" baseline="0" dirty="0" smtClean="0"/>
              <a:t> includes parsing, abstractions of various kinds, multiple similarity functions, alignments etc. But no one will annotate it for us, since it’s very difficult and time consuming. At best, they will annotate the final decision for us.</a:t>
            </a:r>
          </a:p>
          <a:p>
            <a:r>
              <a:rPr lang="en-US" baseline="0" dirty="0" smtClean="0"/>
              <a:t>But sometimes, we actually need the mapping itself, the structure itself, as the output. As in Semantic parsing. </a:t>
            </a:r>
            <a:endParaRPr lang="en-US" dirty="0"/>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pPr>
                <a:defRPr/>
              </a:pPr>
              <a:t>32</a:t>
            </a:fld>
            <a:endParaRPr lang="en-US" dirty="0"/>
          </a:p>
        </p:txBody>
      </p:sp>
    </p:spTree>
    <p:extLst>
      <p:ext uri="{BB962C8B-B14F-4D97-AF65-F5344CB8AC3E}">
        <p14:creationId xmlns:p14="http://schemas.microsoft.com/office/powerpoint/2010/main" val="2001786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decision involves a lot of </a:t>
            </a:r>
            <a:endParaRPr lang="en-US" dirty="0"/>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pPr>
                <a:defRPr/>
              </a:pPr>
              <a:t>33</a:t>
            </a:fld>
            <a:endParaRPr lang="en-US" dirty="0"/>
          </a:p>
        </p:txBody>
      </p:sp>
    </p:spTree>
    <p:extLst>
      <p:ext uri="{BB962C8B-B14F-4D97-AF65-F5344CB8AC3E}">
        <p14:creationId xmlns:p14="http://schemas.microsoft.com/office/powerpoint/2010/main" val="3565771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Instead of giving the details of the optimization,</a:t>
            </a:r>
            <a:r>
              <a:rPr lang="en-US" baseline="0" dirty="0" smtClean="0"/>
              <a:t> I’ll move on to show why is this type of supervision so appealing and promising. </a:t>
            </a:r>
            <a:endParaRPr lang="en-US" dirty="0"/>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pPr>
                <a:defRPr/>
              </a:pPr>
              <a:t>35</a:t>
            </a:fld>
            <a:endParaRPr lang="en-US" dirty="0"/>
          </a:p>
        </p:txBody>
      </p:sp>
    </p:spTree>
    <p:extLst>
      <p:ext uri="{BB962C8B-B14F-4D97-AF65-F5344CB8AC3E}">
        <p14:creationId xmlns:p14="http://schemas.microsoft.com/office/powerpoint/2010/main" val="4071657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NLU: about recovering meaning from text – a lot of work aims directly at that or at some subtasks that</a:t>
            </a:r>
            <a:r>
              <a:rPr lang="en-US" baseline="0" dirty="0" smtClean="0"/>
              <a:t> might look like this:….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pPr>
                <a:defRPr/>
              </a:pPr>
              <a:t>36</a:t>
            </a:fld>
            <a:endParaRPr lang="en-US" dirty="0"/>
          </a:p>
        </p:txBody>
      </p:sp>
    </p:spTree>
    <p:extLst>
      <p:ext uri="{BB962C8B-B14F-4D97-AF65-F5344CB8AC3E}">
        <p14:creationId xmlns:p14="http://schemas.microsoft.com/office/powerpoint/2010/main" val="14386003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AB6CD1-DF4A-764C-B52C-DBC1B1B8107A}" type="slidenum">
              <a:rPr lang="en-US" smtClean="0"/>
              <a:t>37</a:t>
            </a:fld>
            <a:endParaRPr lang="en-US"/>
          </a:p>
        </p:txBody>
      </p:sp>
    </p:spTree>
    <p:extLst>
      <p:ext uri="{BB962C8B-B14F-4D97-AF65-F5344CB8AC3E}">
        <p14:creationId xmlns:p14="http://schemas.microsoft.com/office/powerpoint/2010/main" val="617283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6F2EE72-1EEA-4295-96ED-E4E099E6FAC1}" type="slidenum">
              <a:rPr lang="en-US" smtClean="0">
                <a:latin typeface="Times New Roman" pitchFamily="18" charset="0"/>
              </a:rPr>
              <a:pPr eaLnBrk="1" hangingPunct="1"/>
              <a:t>2</a:t>
            </a:fld>
            <a:endParaRPr lang="en-US" smtClean="0">
              <a:latin typeface="Times New Roman" pitchFamily="18" charset="0"/>
            </a:endParaRPr>
          </a:p>
        </p:txBody>
      </p:sp>
      <p:sp>
        <p:nvSpPr>
          <p:cNvPr id="48131" name="Rectangle 2"/>
          <p:cNvSpPr>
            <a:spLocks noGrp="1" noRot="1" noChangeAspect="1" noChangeArrowheads="1" noTextEdit="1"/>
          </p:cNvSpPr>
          <p:nvPr>
            <p:ph type="sldImg"/>
          </p:nvPr>
        </p:nvSpPr>
        <p:spPr>
          <a:xfrm>
            <a:off x="1143000" y="684213"/>
            <a:ext cx="4573588" cy="3430587"/>
          </a:xfrm>
          <a:ln/>
        </p:spPr>
      </p:sp>
      <p:sp>
        <p:nvSpPr>
          <p:cNvPr id="48132" name="Rectangle 3"/>
          <p:cNvSpPr>
            <a:spLocks noGrp="1" noChangeArrowheads="1"/>
          </p:cNvSpPr>
          <p:nvPr>
            <p:ph type="body" idx="1"/>
          </p:nvPr>
        </p:nvSpPr>
        <p:spPr>
          <a:xfrm>
            <a:off x="914400" y="4343400"/>
            <a:ext cx="5029200" cy="4116388"/>
          </a:xfrm>
          <a:noFill/>
        </p:spPr>
        <p:txBody>
          <a:bodyPr lIns="90862" tIns="45431" rIns="90862" bIns="45431"/>
          <a:lstStyle/>
          <a:p>
            <a:pPr eaLnBrk="1" hangingPunct="1"/>
            <a:r>
              <a:rPr lang="en-US" smtClean="0"/>
              <a:t>This is a collection of different problems of ambiguity resolution  - from text correction – </a:t>
            </a:r>
          </a:p>
          <a:p>
            <a:pPr eaLnBrk="1" hangingPunct="1"/>
            <a:r>
              <a:rPr lang="en-US" smtClean="0"/>
              <a:t>Sorry, it was too tempting to use this one…</a:t>
            </a:r>
          </a:p>
          <a:p>
            <a:pPr eaLnBrk="1" hangingPunct="1"/>
            <a:r>
              <a:rPr lang="en-US" smtClean="0"/>
              <a:t>Word sense disambiguation, part of speech tagging to a decision that involves a decision across sentence</a:t>
            </a:r>
          </a:p>
          <a:p>
            <a:pPr eaLnBrk="1" hangingPunct="1"/>
            <a:r>
              <a:rPr lang="en-US" smtClean="0"/>
              <a:t>All these are essentially the same classification problem – and with progress in learning theory and NLP</a:t>
            </a:r>
          </a:p>
          <a:p>
            <a:pPr eaLnBrk="1" hangingPunct="1"/>
            <a:r>
              <a:rPr lang="en-US" smtClean="0"/>
              <a:t>We have pretty reliable solutions to these today.</a:t>
            </a:r>
          </a:p>
          <a:p>
            <a:pPr eaLnBrk="1" hangingPunct="1"/>
            <a:r>
              <a:rPr lang="en-US" smtClean="0"/>
              <a:t>Here are a few more problems of this kind. </a:t>
            </a:r>
          </a:p>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AB6CD1-DF4A-764C-B52C-DBC1B1B8107A}" type="slidenum">
              <a:rPr lang="en-US" smtClean="0"/>
              <a:t>38</a:t>
            </a:fld>
            <a:endParaRPr lang="en-US"/>
          </a:p>
        </p:txBody>
      </p:sp>
    </p:spTree>
    <p:extLst>
      <p:ext uri="{BB962C8B-B14F-4D97-AF65-F5344CB8AC3E}">
        <p14:creationId xmlns:p14="http://schemas.microsoft.com/office/powerpoint/2010/main" val="895548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AB6CD1-DF4A-764C-B52C-DBC1B1B8107A}" type="slidenum">
              <a:rPr lang="en-US" smtClean="0"/>
              <a:t>39</a:t>
            </a:fld>
            <a:endParaRPr lang="en-US"/>
          </a:p>
        </p:txBody>
      </p:sp>
    </p:spTree>
    <p:extLst>
      <p:ext uri="{BB962C8B-B14F-4D97-AF65-F5344CB8AC3E}">
        <p14:creationId xmlns:p14="http://schemas.microsoft.com/office/powerpoint/2010/main" val="2283051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AB6CD1-DF4A-764C-B52C-DBC1B1B8107A}"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617283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Still</a:t>
            </a:r>
            <a:r>
              <a:rPr lang="en-US" baseline="0" dirty="0" smtClean="0"/>
              <a:t> a lot of problems. Still, if you think that we can do supervision, let’s think about these problems…</a:t>
            </a:r>
            <a:endParaRPr lang="en-US" dirty="0"/>
          </a:p>
        </p:txBody>
      </p:sp>
      <p:sp>
        <p:nvSpPr>
          <p:cNvPr id="41988" name="Slide Number Placeholder 3"/>
          <p:cNvSpPr>
            <a:spLocks noGrp="1"/>
          </p:cNvSpPr>
          <p:nvPr>
            <p:ph type="sldNum" sz="quarter" idx="5"/>
          </p:nvPr>
        </p:nvSpPr>
        <p:spPr bwMode="auto">
          <a:noFill/>
          <a:ln>
            <a:miter lim="800000"/>
            <a:headEnd/>
            <a:tailEnd/>
          </a:ln>
        </p:spPr>
        <p:txBody>
          <a:bodyPr/>
          <a:lstStyle/>
          <a:p>
            <a:fld id="{3BAA841C-3B14-D946-9A79-A7BE6A98FA64}" type="slidenum">
              <a:rPr lang="en-US"/>
              <a:pPr/>
              <a:t>41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15408DE-54CB-445A-9484-02633934E621}" type="slidenum">
              <a:rPr lang="en-US" altLang="en-US">
                <a:latin typeface="Times New Roman" pitchFamily="18" charset="0"/>
              </a:rPr>
              <a:pPr eaLnBrk="1" hangingPunct="1"/>
              <a:t>44</a:t>
            </a:fld>
            <a:endParaRPr lang="en-US" altLang="en-US">
              <a:latin typeface="Times New Roman"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30" tIns="45714" rIns="91430" bIns="45714"/>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time I show experiments, just since</a:t>
            </a:r>
            <a:r>
              <a:rPr lang="en-US" baseline="0" dirty="0" smtClean="0"/>
              <a:t> results are so exciting.</a:t>
            </a:r>
            <a:endParaRPr lang="en-US" dirty="0"/>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pPr>
                <a:defRPr/>
              </a:pPr>
              <a:t>55</a:t>
            </a:fld>
            <a:endParaRPr lang="en-US" dirty="0"/>
          </a:p>
        </p:txBody>
      </p:sp>
    </p:spTree>
    <p:extLst>
      <p:ext uri="{BB962C8B-B14F-4D97-AF65-F5344CB8AC3E}">
        <p14:creationId xmlns:p14="http://schemas.microsoft.com/office/powerpoint/2010/main" val="18218567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D48D9-D4B6-7D4B-AA8E-4F836E5E4EAA}"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30835809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9F9B8B-9110-4430-902E-B860BE3A5B62}" type="slidenum">
              <a:rPr lang="en-US" smtClean="0"/>
              <a:t>57</a:t>
            </a:fld>
            <a:endParaRPr lang="en-US"/>
          </a:p>
        </p:txBody>
      </p:sp>
    </p:spTree>
    <p:extLst>
      <p:ext uri="{BB962C8B-B14F-4D97-AF65-F5344CB8AC3E}">
        <p14:creationId xmlns:p14="http://schemas.microsoft.com/office/powerpoint/2010/main" val="933827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7A639AF-633F-4C0A-9FB8-059A9C63F1C0}" type="slidenum">
              <a:rPr lang="en-US" smtClean="0">
                <a:latin typeface="Times New Roman" pitchFamily="18" charset="0"/>
              </a:rPr>
              <a:pPr eaLnBrk="1" hangingPunct="1"/>
              <a:t>58</a:t>
            </a:fld>
            <a:endParaRPr lang="en-US" smtClean="0">
              <a:latin typeface="Times New Roman" pitchFamily="18" charset="0"/>
            </a:endParaRPr>
          </a:p>
        </p:txBody>
      </p:sp>
      <p:sp>
        <p:nvSpPr>
          <p:cNvPr id="131075" name="Slide Image Placeholder 1"/>
          <p:cNvSpPr>
            <a:spLocks noGrp="1" noRot="1" noChangeAspect="1" noTextEdit="1"/>
          </p:cNvSpPr>
          <p:nvPr>
            <p:ph type="sldImg"/>
          </p:nvPr>
        </p:nvSpPr>
        <p:spPr>
          <a:ln/>
        </p:spPr>
      </p:sp>
      <p:sp>
        <p:nvSpPr>
          <p:cNvPr id="131076" name="Notes Placeholder 2"/>
          <p:cNvSpPr>
            <a:spLocks noGrp="1"/>
          </p:cNvSpPr>
          <p:nvPr>
            <p:ph type="body" idx="1"/>
          </p:nvPr>
        </p:nvSpPr>
        <p:spPr>
          <a:xfrm>
            <a:off x="685800" y="4343400"/>
            <a:ext cx="5486400" cy="4114800"/>
          </a:xfrm>
          <a:noFill/>
        </p:spPr>
        <p:txBody>
          <a:bodyPr/>
          <a:lstStyle/>
          <a:p>
            <a:pPr eaLnBrk="1" hangingPunct="1">
              <a:spcBef>
                <a:spcPct val="0"/>
              </a:spcBef>
            </a:pPr>
            <a:endParaRPr lang="en-US" smtClean="0"/>
          </a:p>
        </p:txBody>
      </p:sp>
      <p:sp>
        <p:nvSpPr>
          <p:cNvPr id="13107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0A3A0588-49E8-4321-8B43-896E64AF3562}" type="slidenum">
              <a:rPr lang="en-US" sz="1200">
                <a:latin typeface="Calibri" pitchFamily="34" charset="0"/>
              </a:rPr>
              <a:pPr algn="r" eaLnBrk="1" hangingPunct="1"/>
              <a:t>58</a:t>
            </a:fld>
            <a:endParaRPr lang="en-US" sz="120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7807920-B121-4AE3-8446-64AAD746B0A2}" type="slidenum">
              <a:rPr lang="en-US" altLang="en-US">
                <a:latin typeface="Times New Roman" pitchFamily="18" charset="0"/>
              </a:rPr>
              <a:pPr eaLnBrk="1" hangingPunct="1"/>
              <a:t>59</a:t>
            </a:fld>
            <a:endParaRPr lang="en-US" altLang="en-US">
              <a:latin typeface="Times New Roman" pitchFamily="18" charset="0"/>
            </a:endParaRPr>
          </a:p>
        </p:txBody>
      </p:sp>
      <p:sp>
        <p:nvSpPr>
          <p:cNvPr id="101379" name="Rectangle 2"/>
          <p:cNvSpPr>
            <a:spLocks noGrp="1" noRot="1" noChangeAspect="1" noChangeArrowheads="1" noTextEdit="1"/>
          </p:cNvSpPr>
          <p:nvPr>
            <p:ph type="sldImg"/>
          </p:nvPr>
        </p:nvSpPr>
        <p:spPr>
          <a:ln/>
        </p:spPr>
      </p:sp>
      <p:sp>
        <p:nvSpPr>
          <p:cNvPr id="101380" name="Text Box 3"/>
          <p:cNvSpPr>
            <a:spLocks noGrp="1" noChangeArrowheads="1"/>
          </p:cNvSpPr>
          <p:nvPr>
            <p:ph type="body" idx="1"/>
          </p:nvPr>
        </p:nvSpPr>
        <p:spPr>
          <a:xfrm>
            <a:off x="914400" y="4341813"/>
            <a:ext cx="5029200" cy="4114800"/>
          </a:xfrm>
          <a:solidFill>
            <a:srgbClr val="FFFFFF"/>
          </a:solidFill>
          <a:ln w="9360">
            <a:solidFill>
              <a:srgbClr val="000000"/>
            </a:solidFill>
            <a:miter lim="800000"/>
            <a:headEnd/>
            <a:tailEnd/>
          </a:ln>
        </p:spPr>
        <p:txBody>
          <a:bodyPr lIns="80766" tIns="41998" rIns="80766" bIns="41998"/>
          <a:lstStyle/>
          <a:p>
            <a:pPr defTabSz="457200" eaLnBrk="1" hangingPunct="1">
              <a:spcBef>
                <a:spcPts val="450"/>
              </a:spcBef>
              <a:tabLst>
                <a:tab pos="723900" algn="l"/>
                <a:tab pos="1447800" algn="l"/>
                <a:tab pos="2171700" algn="l"/>
                <a:tab pos="2895600" algn="l"/>
                <a:tab pos="3619500" algn="l"/>
                <a:tab pos="4343400" algn="l"/>
                <a:tab pos="5067300" algn="l"/>
              </a:tabLst>
            </a:pPr>
            <a:r>
              <a:rPr lang="en-US" altLang="en-US" sz="1300" smtClean="0">
                <a:latin typeface="Arial" pitchFamily="34" charset="0"/>
              </a:rPr>
              <a:t>So let’s look at the problem facing the child.  In learning a language, a child must figure out how to map words and syntactic devices onto the meanings they are meant to convey in the native language.  </a:t>
            </a:r>
          </a:p>
          <a:p>
            <a:pPr defTabSz="457200" eaLnBrk="1" hangingPunct="1">
              <a:spcBef>
                <a:spcPts val="450"/>
              </a:spcBef>
              <a:tabLst>
                <a:tab pos="723900" algn="l"/>
                <a:tab pos="1447800" algn="l"/>
                <a:tab pos="2171700" algn="l"/>
                <a:tab pos="2895600" algn="l"/>
                <a:tab pos="3619500" algn="l"/>
                <a:tab pos="4343400" algn="l"/>
                <a:tab pos="5067300" algn="l"/>
              </a:tabLst>
            </a:pPr>
            <a:endParaRPr lang="en-US" altLang="en-US" sz="1300" smtClean="0">
              <a:latin typeface="Arial" pitchFamily="34" charset="0"/>
            </a:endParaRPr>
          </a:p>
          <a:p>
            <a:pPr defTabSz="457200" eaLnBrk="1" hangingPunct="1">
              <a:spcBef>
                <a:spcPts val="450"/>
              </a:spcBef>
              <a:tabLst>
                <a:tab pos="723900" algn="l"/>
                <a:tab pos="1447800" algn="l"/>
                <a:tab pos="2171700" algn="l"/>
                <a:tab pos="2895600" algn="l"/>
                <a:tab pos="3619500" algn="l"/>
                <a:tab pos="4343400" algn="l"/>
                <a:tab pos="5067300" algn="l"/>
              </a:tabLst>
            </a:pPr>
            <a:r>
              <a:rPr lang="en-US" altLang="en-US" sz="1300" smtClean="0">
                <a:latin typeface="Arial" pitchFamily="34" charset="0"/>
              </a:rPr>
              <a:t>Viewed in this way, this is a highly unconstrained mapping problem.  In principle, anything in the language could be relevant to anything in the world.</a:t>
            </a:r>
          </a:p>
          <a:p>
            <a:pPr defTabSz="457200" eaLnBrk="1" hangingPunct="1">
              <a:spcBef>
                <a:spcPts val="450"/>
              </a:spcBef>
              <a:tabLst>
                <a:tab pos="723900" algn="l"/>
                <a:tab pos="1447800" algn="l"/>
                <a:tab pos="2171700" algn="l"/>
                <a:tab pos="2895600" algn="l"/>
                <a:tab pos="3619500" algn="l"/>
                <a:tab pos="4343400" algn="l"/>
                <a:tab pos="5067300" algn="l"/>
              </a:tabLst>
            </a:pPr>
            <a:endParaRPr lang="en-US" altLang="en-US" sz="130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99" name="Shape 99"/>
          <p:cNvSpPr>
            <a:spLocks noGrp="1"/>
          </p:cNvSpPr>
          <p:nvPr>
            <p:ph type="body" sz="quarter" idx="1"/>
          </p:nvPr>
        </p:nvSpPr>
        <p:spPr>
          <a:prstGeom prst="rect">
            <a:avLst/>
          </a:prstGeom>
        </p:spPr>
        <p:txBody>
          <a:bodyPr/>
          <a:lstStyle>
            <a:lvl1pPr defTabSz="914400">
              <a:lnSpc>
                <a:spcPct val="100000"/>
              </a:lnSpc>
              <a:defRPr sz="1800">
                <a:latin typeface="Calibri"/>
                <a:ea typeface="Calibri"/>
                <a:cs typeface="Calibri"/>
                <a:sym typeface="Calibri"/>
              </a:defRPr>
            </a:lvl1pPr>
          </a:lstStyle>
          <a:p>
            <a:pPr lvl="0"/>
            <a:r>
              <a:t>How big is this text really? Of all of the information in corporations, 80% is unstructured text.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57ED01-C42A-47A2-9C29-76151E8F3DD9}" type="slidenum">
              <a:rPr lang="en-US" smtClean="0">
                <a:latin typeface="Times New Roman" pitchFamily="18" charset="0"/>
              </a:rPr>
              <a:pPr eaLnBrk="1" hangingPunct="1"/>
              <a:t>63</a:t>
            </a:fld>
            <a:endParaRPr lang="en-US" smtClean="0">
              <a:latin typeface="Times New Roman"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lIns="94851" tIns="47425" rIns="94851" bIns="47425"/>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pPr eaLnBrk="1" hangingPunct="1"/>
            <a:endParaRPr lang="en-US" smtClean="0"/>
          </a:p>
        </p:txBody>
      </p:sp>
      <p:sp>
        <p:nvSpPr>
          <p:cNvPr id="6144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F8361A6-37DD-43BB-8EFE-337CDD9A6021}" type="slidenum">
              <a:rPr lang="en-US" sz="1200"/>
              <a:pPr algn="r" eaLnBrk="1" hangingPunct="1"/>
              <a:t>64</a:t>
            </a:fld>
            <a:endParaRPr 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9E2EA9F-4B27-462E-8F13-DCA69E157D5D}" type="slidenum">
              <a:rPr lang="en-US" smtClean="0">
                <a:latin typeface="Times New Roman" pitchFamily="18" charset="0"/>
              </a:rPr>
              <a:pPr eaLnBrk="1" hangingPunct="1"/>
              <a:t>65</a:t>
            </a:fld>
            <a:endParaRPr lang="en-US" smtClean="0">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14400" y="4343400"/>
            <a:ext cx="5029200" cy="4208463"/>
          </a:xfrm>
          <a:noFill/>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pPr eaLnBrk="1" hangingPunct="1"/>
            <a:endParaRPr lang="en-US" smtClean="0"/>
          </a:p>
        </p:txBody>
      </p:sp>
      <p:sp>
        <p:nvSpPr>
          <p:cNvPr id="6144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F8361A6-37DD-43BB-8EFE-337CDD9A6021}" type="slidenum">
              <a:rPr lang="en-US" sz="1200"/>
              <a:pPr algn="r" eaLnBrk="1" hangingPunct="1"/>
              <a:t>66</a:t>
            </a:fld>
            <a:endParaRPr 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E5AF04C-CA5E-4C4D-94B8-0F454A398D84}" type="slidenum">
              <a:rPr lang="en-US" smtClean="0">
                <a:latin typeface="Times New Roman" pitchFamily="18" charset="0"/>
              </a:rPr>
              <a:pPr eaLnBrk="1" hangingPunct="1"/>
              <a:t>67</a:t>
            </a:fld>
            <a:endParaRPr lang="en-US" smtClean="0">
              <a:latin typeface="Times New Roman" pitchFamily="18" charset="0"/>
            </a:endParaRPr>
          </a:p>
        </p:txBody>
      </p:sp>
      <p:sp>
        <p:nvSpPr>
          <p:cNvPr id="63491" name="Slide Image Placeholder 1"/>
          <p:cNvSpPr>
            <a:spLocks noGrp="1" noRot="1" noChangeAspect="1" noTextEdit="1"/>
          </p:cNvSpPr>
          <p:nvPr>
            <p:ph type="sldImg"/>
          </p:nvPr>
        </p:nvSpPr>
        <p:spPr>
          <a:ln/>
        </p:spPr>
      </p:sp>
      <p:sp>
        <p:nvSpPr>
          <p:cNvPr id="63492" name="Notes Placeholder 2"/>
          <p:cNvSpPr>
            <a:spLocks noGrp="1"/>
          </p:cNvSpPr>
          <p:nvPr>
            <p:ph type="body" idx="1"/>
          </p:nvPr>
        </p:nvSpPr>
        <p:spPr>
          <a:xfrm>
            <a:off x="685800" y="4343400"/>
            <a:ext cx="5486400" cy="4114800"/>
          </a:xfrm>
          <a:noFill/>
        </p:spPr>
        <p:txBody>
          <a:bodyPr/>
          <a:lstStyle/>
          <a:p>
            <a:pPr eaLnBrk="1" hangingPunct="1"/>
            <a:r>
              <a:rPr lang="en-US" smtClean="0"/>
              <a:t>Users share their experiences in message boards, forums, and blogs.</a:t>
            </a:r>
            <a:endParaRPr lang="en-IN" smtClean="0"/>
          </a:p>
        </p:txBody>
      </p:sp>
      <p:sp>
        <p:nvSpPr>
          <p:cNvPr id="6349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EA84EDD8-5F7A-46A1-AF7B-787DE1FCF0F0}" type="slidenum">
              <a:rPr lang="en-US" sz="1200">
                <a:ea typeface="Arial Unicode MS" pitchFamily="34" charset="-128"/>
                <a:cs typeface="Arial Unicode MS" pitchFamily="34" charset="-128"/>
              </a:rPr>
              <a:pPr algn="r" eaLnBrk="1" hangingPunct="1"/>
              <a:t>67</a:t>
            </a:fld>
            <a:endParaRPr lang="en-US" sz="1200">
              <a:ea typeface="Arial Unicode MS" pitchFamily="34" charset="-128"/>
              <a:cs typeface="Arial Unicode MS"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D30C749-8952-4CB6-B202-106C661C9256}" type="slidenum">
              <a:rPr lang="en-US" smtClean="0">
                <a:latin typeface="Times New Roman" pitchFamily="18" charset="0"/>
              </a:rPr>
              <a:pPr eaLnBrk="1" hangingPunct="1"/>
              <a:t>68</a:t>
            </a:fld>
            <a:endParaRPr lang="en-US" smtClean="0">
              <a:latin typeface="Times New Roman"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685800" y="4343400"/>
            <a:ext cx="5486400" cy="4114800"/>
          </a:xfrm>
          <a:noFill/>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5CC859E-6F7C-4D7B-BFC9-0C8811276855}" type="slidenum">
              <a:rPr lang="en-US" smtClean="0">
                <a:latin typeface="Times New Roman" pitchFamily="18" charset="0"/>
              </a:rPr>
              <a:pPr eaLnBrk="1" hangingPunct="1"/>
              <a:t>69</a:t>
            </a:fld>
            <a:endParaRPr lang="en-US" smtClean="0">
              <a:latin typeface="Times New Roman"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685800" y="4343400"/>
            <a:ext cx="5486400" cy="4114800"/>
          </a:xfrm>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2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224" name="Shape 224"/>
          <p:cNvSpPr>
            <a:spLocks noGrp="1"/>
          </p:cNvSpPr>
          <p:nvPr>
            <p:ph type="body" sz="quarter" idx="1"/>
          </p:nvPr>
        </p:nvSpPr>
        <p:spPr>
          <a:prstGeom prst="rect">
            <a:avLst/>
          </a:prstGeom>
        </p:spPr>
        <p:txBody>
          <a:bodyPr/>
          <a:lstStyle/>
          <a:p>
            <a:pPr lvl="0" defTabSz="914400">
              <a:lnSpc>
                <a:spcPct val="100000"/>
              </a:lnSpc>
              <a:defRPr sz="1800"/>
            </a:pPr>
            <a:r>
              <a:rPr lang="en-US" sz="1500" dirty="0" smtClean="0">
                <a:latin typeface="Calibri"/>
                <a:ea typeface="Calibri"/>
                <a:cs typeface="Calibri"/>
                <a:sym typeface="Calibri"/>
              </a:rPr>
              <a:t>Massive</a:t>
            </a:r>
            <a:r>
              <a:rPr lang="en-US" sz="1500" baseline="0" dirty="0" smtClean="0">
                <a:latin typeface="Calibri"/>
                <a:ea typeface="Calibri"/>
                <a:cs typeface="Calibri"/>
                <a:sym typeface="Calibri"/>
              </a:rPr>
              <a:t> and, more importantly, DEEP (and the last time I’ll use the word DEEP in this talk)</a:t>
            </a:r>
            <a:endParaRPr sz="1500" dirty="0">
              <a:latin typeface="Calibri"/>
              <a:ea typeface="Calibri"/>
              <a:cs typeface="Calibri"/>
              <a:sym typeface="Calibri"/>
            </a:endParaRPr>
          </a:p>
          <a:p>
            <a:pPr lvl="0" defTabSz="914400">
              <a:lnSpc>
                <a:spcPct val="100000"/>
              </a:lnSpc>
              <a:defRPr sz="1800"/>
            </a:pPr>
            <a:endParaRPr sz="1500" dirty="0">
              <a:latin typeface="Calibri"/>
              <a:ea typeface="Calibri"/>
              <a:cs typeface="Calibri"/>
              <a:sym typeface="Calibri"/>
            </a:endParaRPr>
          </a:p>
          <a:p>
            <a:pPr lvl="0" defTabSz="914400">
              <a:lnSpc>
                <a:spcPct val="100000"/>
              </a:lnSpc>
              <a:defRPr sz="1800"/>
            </a:pPr>
            <a:r>
              <a:rPr sz="1500" dirty="0">
                <a:latin typeface="Calibri"/>
                <a:ea typeface="Calibri"/>
                <a:cs typeface="Calibri"/>
                <a:sym typeface="Calibri"/>
              </a:rPr>
              <a:t>90% [</a:t>
            </a:r>
            <a:r>
              <a:rPr sz="1500" b="1" dirty="0">
                <a:latin typeface="Calibri"/>
                <a:ea typeface="Calibri"/>
                <a:cs typeface="Calibri"/>
                <a:sym typeface="Calibri"/>
              </a:rPr>
              <a:t>click</a:t>
            </a:r>
            <a:r>
              <a:rPr sz="1500" dirty="0">
                <a:latin typeface="Calibri"/>
                <a:ea typeface="Calibri"/>
                <a:cs typeface="Calibri"/>
                <a:sym typeface="Calibri"/>
              </a:rPr>
              <a:t>] of the world’s data has been created in the last 2 years, and there will be a [</a:t>
            </a:r>
            <a:r>
              <a:rPr sz="1500" b="1" dirty="0">
                <a:latin typeface="Calibri"/>
                <a:ea typeface="Calibri"/>
                <a:cs typeface="Calibri"/>
                <a:sym typeface="Calibri"/>
              </a:rPr>
              <a:t>click</a:t>
            </a:r>
            <a:r>
              <a:rPr sz="1500" dirty="0">
                <a:latin typeface="Calibri"/>
                <a:ea typeface="Calibri"/>
                <a:cs typeface="Calibri"/>
                <a:sym typeface="Calibri"/>
              </a:rPr>
              <a:t>] 50-fold increase by 2020. </a:t>
            </a:r>
          </a:p>
          <a:p>
            <a:pPr lvl="0" defTabSz="914400">
              <a:lnSpc>
                <a:spcPct val="100000"/>
              </a:lnSpc>
              <a:defRPr sz="1800"/>
            </a:pPr>
            <a:endParaRPr sz="1500" dirty="0">
              <a:latin typeface="Calibri"/>
              <a:ea typeface="Calibri"/>
              <a:cs typeface="Calibri"/>
              <a:sym typeface="Calibri"/>
            </a:endParaRPr>
          </a:p>
          <a:p>
            <a:pPr lvl="0" defTabSz="914400">
              <a:lnSpc>
                <a:spcPct val="100000"/>
              </a:lnSpc>
              <a:defRPr sz="1800"/>
            </a:pPr>
            <a:r>
              <a:rPr sz="1500" dirty="0">
                <a:latin typeface="Calibri"/>
                <a:ea typeface="Calibri"/>
                <a:cs typeface="Calibri"/>
                <a:sym typeface="Calibri"/>
              </a:rPr>
              <a:t>The compounding effect of regulatory obligations and data is making it impossible for humans to keep up. We need machines to assist. </a:t>
            </a:r>
          </a:p>
          <a:p>
            <a:pPr lvl="0" defTabSz="914400">
              <a:lnSpc>
                <a:spcPct val="100000"/>
              </a:lnSpc>
              <a:defRPr sz="1800"/>
            </a:pPr>
            <a:endParaRPr sz="1500" dirty="0">
              <a:latin typeface="Calibri"/>
              <a:ea typeface="Calibri"/>
              <a:cs typeface="Calibri"/>
              <a:sym typeface="Calibri"/>
            </a:endParaRPr>
          </a:p>
          <a:p>
            <a:pPr lvl="0" defTabSz="914400">
              <a:lnSpc>
                <a:spcPct val="100000"/>
              </a:lnSpc>
              <a:defRPr sz="1800"/>
            </a:pPr>
            <a:r>
              <a:rPr sz="1500" dirty="0">
                <a:latin typeface="Calibri"/>
                <a:ea typeface="Calibri"/>
                <a:cs typeface="Calibri"/>
                <a:sym typeface="Calibri"/>
              </a:rPr>
              <a:t>This is the where the </a:t>
            </a:r>
            <a:r>
              <a:rPr sz="1500" dirty="0" err="1">
                <a:latin typeface="Calibri"/>
                <a:ea typeface="Calibri"/>
                <a:cs typeface="Calibri"/>
                <a:sym typeface="Calibri"/>
              </a:rPr>
              <a:t>NexLP</a:t>
            </a:r>
            <a:r>
              <a:rPr sz="1500" dirty="0">
                <a:latin typeface="Calibri"/>
                <a:ea typeface="Calibri"/>
                <a:cs typeface="Calibri"/>
                <a:sym typeface="Calibri"/>
              </a:rPr>
              <a:t> Story Engine comes in.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D1B544F-54BD-49AE-A5F4-9D5946008D93}" type="slidenum">
              <a:rPr lang="en-US" smtClean="0">
                <a:latin typeface="Times New Roman" pitchFamily="18" charset="0"/>
              </a:rPr>
              <a:pPr eaLnBrk="1" hangingPunct="1"/>
              <a:t>7</a:t>
            </a:fld>
            <a:endParaRPr lang="en-US" smtClean="0">
              <a:latin typeface="Times New Roman" pitchFamily="18" charset="0"/>
            </a:endParaRPr>
          </a:p>
        </p:txBody>
      </p:sp>
      <p:sp>
        <p:nvSpPr>
          <p:cNvPr id="4915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FCEA49E-E184-4713-806D-E847FB61C9F1}" type="slidenum">
              <a:rPr lang="en-US" sz="1200">
                <a:latin typeface="Times New Roman" pitchFamily="18" charset="0"/>
              </a:rPr>
              <a:pPr algn="r" eaLnBrk="1" hangingPunct="1"/>
              <a:t>7</a:t>
            </a:fld>
            <a:endParaRPr lang="en-US" sz="1200">
              <a:latin typeface="Times New Roman" pitchFamily="18" charset="0"/>
            </a:endParaRPr>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C8E0D60-0D1E-424A-BD46-570C65B11730}" type="slidenum">
              <a:rPr lang="en-US" smtClean="0">
                <a:latin typeface="Times New Roman" pitchFamily="18" charset="0"/>
              </a:rPr>
              <a:pPr eaLnBrk="1" hangingPunct="1"/>
              <a:t>8</a:t>
            </a:fld>
            <a:endParaRPr lang="en-US" smtClean="0">
              <a:latin typeface="Times New Roman" pitchFamily="18" charset="0"/>
            </a:endParaRPr>
          </a:p>
        </p:txBody>
      </p:sp>
      <p:sp>
        <p:nvSpPr>
          <p:cNvPr id="97283" name="Slide Image Placeholder 1"/>
          <p:cNvSpPr>
            <a:spLocks noGrp="1" noRot="1" noChangeAspect="1" noTextEdit="1"/>
          </p:cNvSpPr>
          <p:nvPr>
            <p:ph type="sldImg"/>
          </p:nvPr>
        </p:nvSpPr>
        <p:spPr>
          <a:ln/>
        </p:spPr>
      </p:sp>
      <p:sp>
        <p:nvSpPr>
          <p:cNvPr id="97284" name="Notes Placeholder 2"/>
          <p:cNvSpPr>
            <a:spLocks noGrp="1"/>
          </p:cNvSpPr>
          <p:nvPr>
            <p:ph type="body" idx="1"/>
          </p:nvPr>
        </p:nvSpPr>
        <p:spPr>
          <a:xfrm>
            <a:off x="685800" y="4343400"/>
            <a:ext cx="5486400" cy="4114800"/>
          </a:xfrm>
          <a:noFill/>
        </p:spPr>
        <p:txBody>
          <a:bodyPr/>
          <a:lstStyle/>
          <a:p>
            <a:pPr eaLnBrk="1" hangingPunct="1">
              <a:spcBef>
                <a:spcPct val="0"/>
              </a:spcBef>
            </a:pPr>
            <a:r>
              <a:rPr lang="en-US" dirty="0" smtClean="0"/>
              <a:t>In a more abstract</a:t>
            </a:r>
            <a:r>
              <a:rPr lang="en-US" baseline="0" dirty="0" smtClean="0"/>
              <a:t> way : </a:t>
            </a:r>
            <a:r>
              <a:rPr lang="en-US" dirty="0" smtClean="0"/>
              <a:t>My research</a:t>
            </a:r>
            <a:r>
              <a:rPr lang="en-US" baseline="0" dirty="0" smtClean="0"/>
              <a:t> span all these aspects &amp; more; but I’ll focus on providing a framework, present some examples, and some recent, exciting results towards the end.</a:t>
            </a:r>
            <a:endParaRPr lang="en-US" dirty="0" smtClean="0"/>
          </a:p>
          <a:p>
            <a:pPr eaLnBrk="1" hangingPunct="1">
              <a:spcBef>
                <a:spcPct val="0"/>
              </a:spcBef>
            </a:pPr>
            <a:endParaRPr lang="en-US" dirty="0" smtClean="0"/>
          </a:p>
        </p:txBody>
      </p:sp>
      <p:sp>
        <p:nvSpPr>
          <p:cNvPr id="9728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4BF6195-0823-49BA-B65D-2602F52199CF}" type="slidenum">
              <a:rPr lang="en-US" sz="1200">
                <a:latin typeface="Calibri" pitchFamily="34" charset="0"/>
              </a:rPr>
              <a:pPr algn="r" eaLnBrk="1" hangingPunct="1"/>
              <a:t>8</a:t>
            </a:fld>
            <a:endParaRPr lang="en-US"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9651F4F1-933F-445F-ADB2-33FA15B71DDA}" type="slidenum">
              <a:rPr lang="en-US">
                <a:latin typeface="Times New Roman" pitchFamily="18" charset="0"/>
              </a:rPr>
              <a:pPr eaLnBrk="1" hangingPunct="1"/>
              <a:t>9</a:t>
            </a:fld>
            <a:endParaRPr lang="en-US">
              <a:latin typeface="Times New Roman" pitchFamily="18" charset="0"/>
            </a:endParaRPr>
          </a:p>
        </p:txBody>
      </p:sp>
      <p:sp>
        <p:nvSpPr>
          <p:cNvPr id="26627"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algn="r" eaLnBrk="1" hangingPunct="1"/>
            <a:fld id="{4DFAA5D4-7B60-48D0-8AB8-3F7483A66248}" type="slidenum">
              <a:rPr lang="en-US" sz="1300">
                <a:latin typeface="Times New Roman" pitchFamily="18" charset="0"/>
              </a:rPr>
              <a:pPr algn="r" eaLnBrk="1" hangingPunct="1"/>
              <a:t>9</a:t>
            </a:fld>
            <a:endParaRPr lang="en-US" sz="1300">
              <a:latin typeface="Times New Roman" pitchFamily="18" charset="0"/>
            </a:endParaRPr>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noFill/>
        </p:spPr>
        <p:txBody>
          <a:bodyPr lIns="96651" tIns="48324" rIns="96651" bIns="48324"/>
          <a:lstStyle/>
          <a:p>
            <a:pPr eaLnBrk="1" hangingPunct="1"/>
            <a:r>
              <a:rPr lang="en-US" smtClean="0"/>
              <a:t>I would like to talk about it in the context of language understanding problems. This is the problem I would like to solve. You are given a short story, a document, a paragraph, which you would like to understand. My working definition for Comprehension here would be “ A process that….”</a:t>
            </a:r>
          </a:p>
          <a:p>
            <a:pPr eaLnBrk="1" hangingPunct="1"/>
            <a:r>
              <a:rPr lang="en-US" smtClean="0"/>
              <a:t>So, given some statement, I would like to know if they are true in this story or not….</a:t>
            </a:r>
          </a:p>
          <a:p>
            <a:pPr eaLnBrk="1" hangingPunct="1"/>
            <a:r>
              <a:rPr lang="en-US" smtClean="0"/>
              <a:t>This is a very difficult task…</a:t>
            </a:r>
          </a:p>
          <a:p>
            <a:pPr eaLnBrk="1" hangingPunct="1"/>
            <a:endParaRPr lang="en-US" smtClean="0"/>
          </a:p>
          <a:p>
            <a:pPr eaLnBrk="1" hangingPunct="1"/>
            <a:r>
              <a:rPr lang="en-US" smtClean="0"/>
              <a:t>What do we need to know in order to have a chance to do that? … Many things….</a:t>
            </a:r>
          </a:p>
          <a:p>
            <a:pPr eaLnBrk="1" hangingPunct="1"/>
            <a:endParaRPr lang="en-US" smtClean="0"/>
          </a:p>
          <a:p>
            <a:pPr eaLnBrk="1" hangingPunct="1"/>
            <a:r>
              <a:rPr lang="en-US" smtClean="0"/>
              <a:t>And, there are probably many other stand-alone tasks of this sort that we need to be able to address, if we want to have a chance to COMPREHEND this story, and answer questions with respect to it.</a:t>
            </a:r>
          </a:p>
          <a:p>
            <a:pPr eaLnBrk="1" hangingPunct="1"/>
            <a:endParaRPr lang="en-US" smtClean="0"/>
          </a:p>
          <a:p>
            <a:pPr eaLnBrk="1" hangingPunct="1"/>
            <a:r>
              <a:rPr lang="en-US" smtClean="0"/>
              <a:t>But comprehending this story, being able to determined the truth of these statements is probably a lot more than that – we need to be able to put these things,</a:t>
            </a:r>
          </a:p>
          <a:p>
            <a:pPr eaLnBrk="1" hangingPunct="1"/>
            <a:r>
              <a:rPr lang="en-US" smtClean="0"/>
              <a:t>(and what is “these” isnt’ so clear) together.</a:t>
            </a:r>
          </a:p>
          <a:p>
            <a:pPr eaLnBrk="1" hangingPunct="1"/>
            <a:r>
              <a:rPr lang="en-US" smtClean="0"/>
              <a:t>So, how do we address comprehension? Here is a somewhat cartoon-she view of what has happened in this area over the last 30 years or so?</a:t>
            </a:r>
          </a:p>
          <a:p>
            <a:pPr eaLnBrk="1" hangingPunct="1"/>
            <a:endParaRPr lang="en-US" smtClean="0"/>
          </a:p>
          <a:p>
            <a:pPr eaLnBrk="1" hangingPunct="1"/>
            <a:endParaRPr lang="en-US" smtClean="0"/>
          </a:p>
          <a:p>
            <a:pPr eaLnBrk="1" hangingPunct="1"/>
            <a:r>
              <a:rPr lang="en-US" smtClean="0"/>
              <a:t>talk about – I wish I could talk about. </a:t>
            </a:r>
          </a:p>
          <a:p>
            <a:pPr eaLnBrk="1" hangingPunct="1"/>
            <a:r>
              <a:rPr lang="en-US" smtClean="0"/>
              <a:t>Here is a challenge: write a program that responds correctly to these five questions. Many of us would love to be able to do it.</a:t>
            </a:r>
          </a:p>
          <a:p>
            <a:pPr eaLnBrk="1" hangingPunct="1"/>
            <a:r>
              <a:rPr lang="en-US" smtClean="0"/>
              <a:t>This is a very natural problem; a short paragraph on Christopher Robin that we all </a:t>
            </a:r>
          </a:p>
          <a:p>
            <a:pPr eaLnBrk="1" hangingPunct="1"/>
            <a:r>
              <a:rPr lang="en-US" smtClean="0"/>
              <a:t>Know and love, and a few questions about it; my six years old can answer these</a:t>
            </a:r>
          </a:p>
          <a:p>
            <a:pPr eaLnBrk="1" hangingPunct="1"/>
            <a:r>
              <a:rPr lang="en-US" smtClean="0"/>
              <a:t>Almost instantaneously, yes, we cannot write a program that answers more than, say, 2 out of five questions.</a:t>
            </a:r>
          </a:p>
          <a:p>
            <a:pPr eaLnBrk="1" hangingPunct="1"/>
            <a:endParaRPr lang="en-US" smtClean="0"/>
          </a:p>
          <a:p>
            <a:pPr eaLnBrk="1" hangingPunct="1"/>
            <a:r>
              <a:rPr lang="en-US" smtClean="0"/>
              <a:t>What is involved in being able to answer these? Clearly, there are many “small” local decisions that we need to make.</a:t>
            </a:r>
          </a:p>
          <a:p>
            <a:pPr eaLnBrk="1" hangingPunct="1"/>
            <a:r>
              <a:rPr lang="en-US" smtClean="0"/>
              <a:t>We need to recognize that there are two Chris’s here. A father an a son. We need to resolve co-reference. We need sometimes</a:t>
            </a:r>
          </a:p>
          <a:p>
            <a:pPr eaLnBrk="1" hangingPunct="1"/>
            <a:r>
              <a:rPr lang="en-US" smtClean="0"/>
              <a:t>To attach prepositions properly; </a:t>
            </a:r>
          </a:p>
          <a:p>
            <a:pPr eaLnBrk="1" hangingPunct="1"/>
            <a:r>
              <a:rPr lang="en-US" smtClean="0"/>
              <a:t>The key issue, is that it is not sufficient to solve these local problems – we need to figure out how to put them </a:t>
            </a:r>
          </a:p>
          <a:p>
            <a:pPr eaLnBrk="1" hangingPunct="1"/>
            <a:r>
              <a:rPr lang="en-US" smtClean="0"/>
              <a:t>Together in some coherent way.  </a:t>
            </a:r>
          </a:p>
          <a:p>
            <a:pPr eaLnBrk="1" hangingPunct="1"/>
            <a:endParaRPr lang="en-US" smtClean="0"/>
          </a:p>
          <a:p>
            <a:pPr eaLnBrk="1" hangingPunct="1"/>
            <a:endParaRPr lang="en-US" smtClean="0"/>
          </a:p>
          <a:p>
            <a:pPr eaLnBrk="1" hangingPunct="1"/>
            <a:endParaRPr lang="en-US" smtClean="0"/>
          </a:p>
          <a:p>
            <a:pPr eaLnBrk="1" hangingPunct="1"/>
            <a:r>
              <a:rPr lang="en-US" smtClean="0"/>
              <a:t>And in this talk, I will focus on this. We describe some recent works that we have done in this direction - …..</a:t>
            </a:r>
          </a:p>
          <a:p>
            <a:pPr eaLnBrk="1" hangingPunct="1"/>
            <a:endParaRPr lang="en-US" smtClean="0"/>
          </a:p>
          <a:p>
            <a:pPr eaLnBrk="1" hangingPunct="1"/>
            <a:r>
              <a:rPr lang="en-US" smtClean="0"/>
              <a:t>What do we know – in the last few years there has been a lot of work – and a considerable success on what I call here --- </a:t>
            </a:r>
          </a:p>
          <a:p>
            <a:pPr eaLnBrk="1" hangingPunct="1"/>
            <a:r>
              <a:rPr lang="en-US" smtClean="0"/>
              <a:t>Here is a more concrete and easy example -----</a:t>
            </a:r>
          </a:p>
          <a:p>
            <a:pPr eaLnBrk="1" hangingPunct="1"/>
            <a:endParaRPr lang="en-US" smtClean="0"/>
          </a:p>
          <a:p>
            <a:pPr eaLnBrk="1" hangingPunct="1"/>
            <a:endParaRPr lang="en-US" smtClean="0"/>
          </a:p>
          <a:p>
            <a:pPr eaLnBrk="1" hangingPunct="1"/>
            <a:r>
              <a:rPr lang="en-US" smtClean="0"/>
              <a:t> </a:t>
            </a:r>
          </a:p>
          <a:p>
            <a:pPr eaLnBrk="1" hangingPunct="1"/>
            <a:r>
              <a:rPr lang="en-US" smtClean="0"/>
              <a:t>There is an agreement today that learning/ statistics /information theory (you name it) is of prime importance to making</a:t>
            </a:r>
          </a:p>
          <a:p>
            <a:pPr eaLnBrk="1" hangingPunct="1"/>
            <a:r>
              <a:rPr lang="en-US" smtClean="0"/>
              <a:t>Progress in these tasks. The key reason, is that rather than working on these high level difficult tasks, we have moved</a:t>
            </a:r>
          </a:p>
          <a:p>
            <a:pPr eaLnBrk="1" hangingPunct="1"/>
            <a:r>
              <a:rPr lang="en-US" smtClean="0"/>
              <a:t>To work on well defined disambiguation problems that people felt are at the core of many problems.</a:t>
            </a:r>
          </a:p>
          <a:p>
            <a:pPr eaLnBrk="1" hangingPunct="1"/>
            <a:r>
              <a:rPr lang="en-US" smtClean="0"/>
              <a:t>And, as an outcome of work in NLP and Learning Theory, there is today a pretty good understanding for how to solve</a:t>
            </a:r>
          </a:p>
          <a:p>
            <a:pPr eaLnBrk="1" hangingPunct="1"/>
            <a:r>
              <a:rPr lang="en-US" smtClean="0"/>
              <a:t>All these problems – which are essentially the same problem.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772EBEB8-CC2E-4F95-A491-301166ABE15E}" type="slidenum">
              <a:rPr lang="en-US">
                <a:latin typeface="Times New Roman" pitchFamily="18" charset="0"/>
              </a:rPr>
              <a:pPr eaLnBrk="1" hangingPunct="1"/>
              <a:t>10</a:t>
            </a:fld>
            <a:endParaRPr lang="en-US">
              <a:latin typeface="Times New Roman" pitchFamily="18" charset="0"/>
            </a:endParaRPr>
          </a:p>
        </p:txBody>
      </p:sp>
      <p:sp>
        <p:nvSpPr>
          <p:cNvPr id="36867"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algn="r" eaLnBrk="1" hangingPunct="1"/>
            <a:fld id="{8FF959F5-70F9-4C38-A933-91DC983C5426}" type="slidenum">
              <a:rPr lang="en-US" sz="1300">
                <a:latin typeface="Times New Roman" pitchFamily="18" charset="0"/>
              </a:rPr>
              <a:pPr algn="r" eaLnBrk="1" hangingPunct="1"/>
              <a:t>10</a:t>
            </a:fld>
            <a:endParaRPr lang="en-US" sz="1300">
              <a:latin typeface="Times New Roman" pitchFamily="18" charset="0"/>
            </a:endParaRPr>
          </a:p>
        </p:txBody>
      </p:sp>
      <p:sp>
        <p:nvSpPr>
          <p:cNvPr id="36868" name="Rectangle 2"/>
          <p:cNvSpPr>
            <a:spLocks noGrp="1" noRot="1" noChangeAspect="1" noChangeArrowheads="1" noTextEdit="1"/>
          </p:cNvSpPr>
          <p:nvPr>
            <p:ph type="sldImg"/>
          </p:nvPr>
        </p:nvSpPr>
        <p:spPr>
          <a:xfrm>
            <a:off x="1143000" y="685800"/>
            <a:ext cx="4572000" cy="3429000"/>
          </a:xfrm>
          <a:ln/>
        </p:spPr>
      </p:sp>
      <p:sp>
        <p:nvSpPr>
          <p:cNvPr id="3686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hidden">
          <a:xfrm>
            <a:off x="0" y="0"/>
            <a:ext cx="3505200" cy="685800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sz="2400">
              <a:latin typeface="Times New Roman" pitchFamily="18" charset="0"/>
              <a:ea typeface="Arial Unicode MS" pitchFamily="34" charset="-128"/>
              <a:cs typeface="Arial Unicode MS" pitchFamily="34" charset="-128"/>
            </a:endParaRPr>
          </a:p>
        </p:txBody>
      </p:sp>
      <p:pic>
        <p:nvPicPr>
          <p:cNvPr id="5" name="Picture 11" descr="UILogoCL1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4840" y="76200"/>
            <a:ext cx="744094"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ccg_0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 y="55566"/>
            <a:ext cx="523776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6"/>
          <p:cNvSpPr>
            <a:spLocks noGrp="1" noChangeArrowheads="1"/>
          </p:cNvSpPr>
          <p:nvPr>
            <p:ph type="ctrTitle"/>
          </p:nvPr>
        </p:nvSpPr>
        <p:spPr>
          <a:xfrm>
            <a:off x="838200" y="1828800"/>
            <a:ext cx="8153400" cy="2209800"/>
          </a:xfrm>
        </p:spPr>
        <p:txBody>
          <a:bodyPr/>
          <a:lstStyle>
            <a:lvl1pPr>
              <a:defRPr sz="3400"/>
            </a:lvl1pPr>
          </a:lstStyle>
          <a:p>
            <a:pPr lvl="0"/>
            <a:r>
              <a:rPr lang="en-US" altLang="zh-TW" noProof="0" smtClean="0"/>
              <a:t>Click to edit Master title style</a:t>
            </a:r>
          </a:p>
        </p:txBody>
      </p:sp>
      <p:sp>
        <p:nvSpPr>
          <p:cNvPr id="37895" name="Rectangle 7"/>
          <p:cNvSpPr>
            <a:spLocks noGrp="1" noChangeArrowheads="1"/>
          </p:cNvSpPr>
          <p:nvPr>
            <p:ph type="subTitle" idx="1"/>
          </p:nvPr>
        </p:nvSpPr>
        <p:spPr>
          <a:xfrm>
            <a:off x="838200" y="4267200"/>
            <a:ext cx="8153400" cy="1752600"/>
          </a:xfrm>
        </p:spPr>
        <p:txBody>
          <a:bodyPr/>
          <a:lstStyle>
            <a:lvl1pPr marL="0" indent="0" algn="r">
              <a:buFont typeface="Wingdings" pitchFamily="2" charset="2"/>
              <a:buNone/>
              <a:defRPr sz="2600"/>
            </a:lvl1pPr>
          </a:lstStyle>
          <a:p>
            <a:pPr lvl="0"/>
            <a:r>
              <a:rPr lang="en-US" altLang="zh-TW" noProof="0" smtClean="0"/>
              <a:t>Click to edit Master subtitle style</a:t>
            </a:r>
          </a:p>
        </p:txBody>
      </p:sp>
    </p:spTree>
    <p:extLst>
      <p:ext uri="{BB962C8B-B14F-4D97-AF65-F5344CB8AC3E}">
        <p14:creationId xmlns:p14="http://schemas.microsoft.com/office/powerpoint/2010/main" val="2044558242"/>
      </p:ext>
    </p:extLst>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533400"/>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solidFill>
                  <a:srgbClr val="0033CC"/>
                </a:solidFill>
              </a:defRPr>
            </a:lvl1pPr>
          </a:lstStyle>
          <a:p>
            <a:pPr>
              <a:defRPr/>
            </a:pPr>
            <a:r>
              <a:rPr lang="en-US" altLang="zh-TW" dirty="0" smtClean="0"/>
              <a:t>Page </a:t>
            </a:r>
            <a:fld id="{24721CE0-63AF-4C02-95A8-871705C53786}" type="slidenum">
              <a:rPr lang="en-US" altLang="zh-TW" smtClean="0"/>
              <a:pPr>
                <a:defRPr/>
              </a:pPr>
              <a:t>‹#›</a:t>
            </a:fld>
            <a:endParaRPr lang="en-US" altLang="zh-TW" dirty="0"/>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925963908"/>
      </p:ext>
    </p:extLst>
  </p:cSld>
  <p:clrMapOvr>
    <a:masterClrMapping/>
  </p:clrMapOvr>
  <p:transition spd="med"/>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57200"/>
            <a:ext cx="21336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457200"/>
            <a:ext cx="6248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solidFill>
                  <a:srgbClr val="0033CC"/>
                </a:solidFill>
              </a:defRPr>
            </a:lvl1pPr>
          </a:lstStyle>
          <a:p>
            <a:pPr>
              <a:defRPr/>
            </a:pPr>
            <a:r>
              <a:rPr lang="en-US" altLang="zh-TW" dirty="0" smtClean="0"/>
              <a:t>Page </a:t>
            </a:r>
            <a:fld id="{AD56B315-336F-4E70-AE53-D2121C3C0DA6}" type="slidenum">
              <a:rPr lang="en-US" altLang="zh-TW" smtClean="0"/>
              <a:pPr>
                <a:defRPr/>
              </a:pPr>
              <a:t>‹#›</a:t>
            </a:fld>
            <a:endParaRPr lang="en-US" altLang="zh-TW" dirty="0"/>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3412808436"/>
      </p:ext>
    </p:extLst>
  </p:cSld>
  <p:clrMapOvr>
    <a:masterClrMapping/>
  </p:clrMapOvr>
  <p:transition spd="med"/>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240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5240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solidFill>
                  <a:srgbClr val="0033CC"/>
                </a:solidFill>
              </a:defRPr>
            </a:lvl1pPr>
          </a:lstStyle>
          <a:p>
            <a:pPr>
              <a:defRPr/>
            </a:pPr>
            <a:r>
              <a:rPr lang="en-US" altLang="zh-TW" dirty="0" smtClean="0"/>
              <a:t>Page </a:t>
            </a:r>
            <a:fld id="{D09CE63E-8DC8-459D-9F1E-51B2C39CB6A5}" type="slidenum">
              <a:rPr lang="en-US" altLang="zh-TW" smtClean="0"/>
              <a:pPr>
                <a:defRPr/>
              </a:pPr>
              <a:t>‹#›</a:t>
            </a:fld>
            <a:endParaRPr lang="en-US" altLang="zh-TW" dirty="0"/>
          </a:p>
        </p:txBody>
      </p:sp>
      <p:sp>
        <p:nvSpPr>
          <p:cNvPr id="6" name="Rectangle 4"/>
          <p:cNvSpPr>
            <a:spLocks noGrp="1" noChangeArrowheads="1"/>
          </p:cNvSpPr>
          <p:nvPr>
            <p:ph type="title"/>
          </p:nvPr>
        </p:nvSpPr>
        <p:spPr bwMode="auto">
          <a:xfrm>
            <a:off x="152400" y="-13648"/>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dirty="0" smtClean="0"/>
              <a:t>Click to edit Master title style</a:t>
            </a:r>
          </a:p>
        </p:txBody>
      </p:sp>
    </p:spTree>
    <p:extLst>
      <p:ext uri="{BB962C8B-B14F-4D97-AF65-F5344CB8AC3E}">
        <p14:creationId xmlns:p14="http://schemas.microsoft.com/office/powerpoint/2010/main" val="16839997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533400"/>
          </a:xfrm>
        </p:spPr>
        <p:txBody>
          <a:bodyPr/>
          <a:lstStyle>
            <a:lvl1pPr>
              <a:defRPr>
                <a:solidFill>
                  <a:srgbClr val="0033CC"/>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3"/>
          <p:cNvSpPr>
            <a:spLocks noGrp="1" noChangeArrowheads="1"/>
          </p:cNvSpPr>
          <p:nvPr>
            <p:ph type="sldNum" sz="quarter" idx="11"/>
          </p:nvPr>
        </p:nvSpPr>
        <p:spPr/>
        <p:txBody>
          <a:bodyPr/>
          <a:lstStyle>
            <a:lvl1pPr>
              <a:defRPr>
                <a:solidFill>
                  <a:srgbClr val="0033CC"/>
                </a:solidFill>
              </a:defRPr>
            </a:lvl1pPr>
          </a:lstStyle>
          <a:p>
            <a:pPr>
              <a:defRPr/>
            </a:pPr>
            <a:r>
              <a:rPr lang="en-US" altLang="zh-TW" dirty="0" smtClean="0"/>
              <a:t>Page </a:t>
            </a:r>
            <a:fld id="{C83F18D4-0D70-44DE-A8FF-A8D5002D1168}" type="slidenum">
              <a:rPr lang="en-US" altLang="zh-TW" smtClean="0"/>
              <a:pPr>
                <a:defRPr/>
              </a:pPr>
              <a:t>‹#›</a:t>
            </a:fld>
            <a:endParaRPr lang="en-US" altLang="zh-TW" dirty="0"/>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2449026659"/>
      </p:ext>
    </p:extLst>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solidFill>
                  <a:srgbClr val="0033CC"/>
                </a:solidFill>
              </a:defRPr>
            </a:lvl1pPr>
          </a:lstStyle>
          <a:p>
            <a:pPr>
              <a:defRPr/>
            </a:pPr>
            <a:r>
              <a:rPr lang="en-US" altLang="zh-TW" dirty="0" smtClean="0"/>
              <a:t>Page </a:t>
            </a:r>
            <a:fld id="{904D9E78-2E4E-4360-A24D-3ECC739393C9}" type="slidenum">
              <a:rPr lang="en-US" altLang="zh-TW" smtClean="0"/>
              <a:pPr>
                <a:defRPr/>
              </a:pPr>
              <a:t>‹#›</a:t>
            </a:fld>
            <a:endParaRPr lang="en-US" altLang="zh-TW" dirty="0"/>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741193404"/>
      </p:ext>
    </p:extLst>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solidFill>
                  <a:srgbClr val="0033CC"/>
                </a:solidFill>
              </a:defRPr>
            </a:lvl1pPr>
          </a:lstStyle>
          <a:p>
            <a:pPr>
              <a:defRPr/>
            </a:pPr>
            <a:r>
              <a:rPr lang="en-US" altLang="zh-TW" dirty="0" smtClean="0"/>
              <a:t>Page </a:t>
            </a:r>
            <a:fld id="{BC3EEDB6-3FB3-436A-B1A9-6088B5E4AF06}" type="slidenum">
              <a:rPr lang="en-US" altLang="zh-TW" smtClean="0"/>
              <a:pPr>
                <a:defRPr/>
              </a:pPr>
              <a:t>‹#›</a:t>
            </a:fld>
            <a:endParaRPr lang="en-US" altLang="zh-TW" dirty="0"/>
          </a:p>
        </p:txBody>
      </p:sp>
      <p:sp>
        <p:nvSpPr>
          <p:cNvPr id="7"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2209291920"/>
      </p:ext>
    </p:extLst>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p:txBody>
          <a:bodyPr/>
          <a:lstStyle>
            <a:lvl1pPr>
              <a:defRPr/>
            </a:lvl1pPr>
          </a:lstStyle>
          <a:p>
            <a:pPr>
              <a:defRPr/>
            </a:pPr>
            <a:endParaRPr lang="en-US" altLang="zh-TW"/>
          </a:p>
        </p:txBody>
      </p:sp>
      <p:sp>
        <p:nvSpPr>
          <p:cNvPr id="8" name="Rectangle 3"/>
          <p:cNvSpPr>
            <a:spLocks noGrp="1" noChangeArrowheads="1"/>
          </p:cNvSpPr>
          <p:nvPr>
            <p:ph type="sldNum" sz="quarter" idx="11"/>
          </p:nvPr>
        </p:nvSpPr>
        <p:spPr/>
        <p:txBody>
          <a:bodyPr/>
          <a:lstStyle>
            <a:lvl1pPr>
              <a:defRPr>
                <a:solidFill>
                  <a:srgbClr val="3366CC"/>
                </a:solidFill>
              </a:defRPr>
            </a:lvl1pPr>
          </a:lstStyle>
          <a:p>
            <a:pPr>
              <a:defRPr/>
            </a:pPr>
            <a:r>
              <a:rPr lang="en-US" altLang="zh-TW" dirty="0" smtClean="0"/>
              <a:t>Page </a:t>
            </a:r>
            <a:fld id="{EEF7C7A5-273A-4652-B55A-2B23586427B3}" type="slidenum">
              <a:rPr lang="en-US" altLang="zh-TW" smtClean="0"/>
              <a:pPr>
                <a:defRPr/>
              </a:pPr>
              <a:t>‹#›</a:t>
            </a:fld>
            <a:endParaRPr lang="en-US" altLang="zh-TW" dirty="0"/>
          </a:p>
        </p:txBody>
      </p:sp>
      <p:sp>
        <p:nvSpPr>
          <p:cNvPr id="9" name="Rectangle 8"/>
          <p:cNvSpPr>
            <a:spLocks noGrp="1" noChangeArrowheads="1"/>
          </p:cNvSpPr>
          <p:nvPr>
            <p:ph type="dt" sz="half" idx="12"/>
          </p:nvPr>
        </p:nvSpPr>
        <p:spPr/>
        <p:txBody>
          <a:bodyPr/>
          <a:lstStyle>
            <a:lvl1pPr>
              <a:defRPr/>
            </a:lvl1pPr>
          </a:lstStyle>
          <a:p>
            <a:pPr>
              <a:defRPr/>
            </a:pPr>
            <a:endParaRPr lang="en-US" altLang="zh-TW"/>
          </a:p>
        </p:txBody>
      </p:sp>
      <p:sp>
        <p:nvSpPr>
          <p:cNvPr id="10" name="Rectangle 4"/>
          <p:cNvSpPr txBox="1">
            <a:spLocks noChangeArrowheads="1"/>
          </p:cNvSpPr>
          <p:nvPr userDrawn="1"/>
        </p:nvSpPr>
        <p:spPr bwMode="auto">
          <a:xfrm>
            <a:off x="152400" y="-13648"/>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rgbClr val="0033CC"/>
                </a:solidFill>
                <a:latin typeface="+mj-lt"/>
                <a:ea typeface="+mj-ea"/>
                <a:cs typeface="+mj-cs"/>
              </a:defRPr>
            </a:lvl1pPr>
            <a:lvl2pPr algn="l" rtl="0" eaLnBrk="0" fontAlgn="base" hangingPunct="0">
              <a:spcBef>
                <a:spcPct val="0"/>
              </a:spcBef>
              <a:spcAft>
                <a:spcPct val="0"/>
              </a:spcAft>
              <a:defRPr sz="2800">
                <a:solidFill>
                  <a:srgbClr val="FF0000"/>
                </a:solidFill>
                <a:latin typeface="Calibri" pitchFamily="34" charset="0"/>
                <a:cs typeface="Arial" pitchFamily="34" charset="0"/>
              </a:defRPr>
            </a:lvl2pPr>
            <a:lvl3pPr algn="l" rtl="0" eaLnBrk="0" fontAlgn="base" hangingPunct="0">
              <a:spcBef>
                <a:spcPct val="0"/>
              </a:spcBef>
              <a:spcAft>
                <a:spcPct val="0"/>
              </a:spcAft>
              <a:defRPr sz="2800">
                <a:solidFill>
                  <a:srgbClr val="FF0000"/>
                </a:solidFill>
                <a:latin typeface="Calibri" pitchFamily="34" charset="0"/>
                <a:cs typeface="Arial" pitchFamily="34" charset="0"/>
              </a:defRPr>
            </a:lvl3pPr>
            <a:lvl4pPr algn="l" rtl="0" eaLnBrk="0" fontAlgn="base" hangingPunct="0">
              <a:spcBef>
                <a:spcPct val="0"/>
              </a:spcBef>
              <a:spcAft>
                <a:spcPct val="0"/>
              </a:spcAft>
              <a:defRPr sz="2800">
                <a:solidFill>
                  <a:srgbClr val="FF0000"/>
                </a:solidFill>
                <a:latin typeface="Calibri" pitchFamily="34" charset="0"/>
                <a:cs typeface="Arial" pitchFamily="34" charset="0"/>
              </a:defRPr>
            </a:lvl4pPr>
            <a:lvl5pPr algn="l" rtl="0" eaLnBrk="0" fontAlgn="base" hangingPunct="0">
              <a:spcBef>
                <a:spcPct val="0"/>
              </a:spcBef>
              <a:spcAft>
                <a:spcPct val="0"/>
              </a:spcAft>
              <a:defRPr sz="2800">
                <a:solidFill>
                  <a:srgbClr val="FF0000"/>
                </a:solidFill>
                <a:latin typeface="Calibri" pitchFamily="34" charset="0"/>
                <a:cs typeface="Arial" pitchFamily="34" charset="0"/>
              </a:defRPr>
            </a:lvl5pPr>
            <a:lvl6pPr marL="457200" algn="l" rtl="0" fontAlgn="base">
              <a:spcBef>
                <a:spcPct val="0"/>
              </a:spcBef>
              <a:spcAft>
                <a:spcPct val="0"/>
              </a:spcAft>
              <a:defRPr sz="2800">
                <a:solidFill>
                  <a:srgbClr val="FF0000"/>
                </a:solidFill>
                <a:latin typeface="Calibri" pitchFamily="34" charset="0"/>
                <a:cs typeface="Arial" pitchFamily="34" charset="0"/>
              </a:defRPr>
            </a:lvl6pPr>
            <a:lvl7pPr marL="914400" algn="l" rtl="0" fontAlgn="base">
              <a:spcBef>
                <a:spcPct val="0"/>
              </a:spcBef>
              <a:spcAft>
                <a:spcPct val="0"/>
              </a:spcAft>
              <a:defRPr sz="2800">
                <a:solidFill>
                  <a:srgbClr val="FF0000"/>
                </a:solidFill>
                <a:latin typeface="Calibri" pitchFamily="34" charset="0"/>
                <a:cs typeface="Arial" pitchFamily="34" charset="0"/>
              </a:defRPr>
            </a:lvl7pPr>
            <a:lvl8pPr marL="1371600" algn="l" rtl="0" fontAlgn="base">
              <a:spcBef>
                <a:spcPct val="0"/>
              </a:spcBef>
              <a:spcAft>
                <a:spcPct val="0"/>
              </a:spcAft>
              <a:defRPr sz="2800">
                <a:solidFill>
                  <a:srgbClr val="FF0000"/>
                </a:solidFill>
                <a:latin typeface="Calibri" pitchFamily="34" charset="0"/>
                <a:cs typeface="Arial" pitchFamily="34" charset="0"/>
              </a:defRPr>
            </a:lvl8pPr>
            <a:lvl9pPr marL="1828800" algn="l" rtl="0" fontAlgn="base">
              <a:spcBef>
                <a:spcPct val="0"/>
              </a:spcBef>
              <a:spcAft>
                <a:spcPct val="0"/>
              </a:spcAft>
              <a:defRPr sz="2800">
                <a:solidFill>
                  <a:srgbClr val="FF0000"/>
                </a:solidFill>
                <a:latin typeface="Calibri" pitchFamily="34" charset="0"/>
                <a:cs typeface="Arial" pitchFamily="34" charset="0"/>
              </a:defRPr>
            </a:lvl9pPr>
          </a:lstStyle>
          <a:p>
            <a:r>
              <a:rPr lang="en-US" altLang="zh-TW" kern="0" smtClean="0"/>
              <a:t>Click to edit Master title style</a:t>
            </a:r>
            <a:endParaRPr lang="en-US" altLang="zh-TW" kern="0" dirty="0" smtClean="0"/>
          </a:p>
        </p:txBody>
      </p:sp>
    </p:spTree>
    <p:extLst>
      <p:ext uri="{BB962C8B-B14F-4D97-AF65-F5344CB8AC3E}">
        <p14:creationId xmlns:p14="http://schemas.microsoft.com/office/powerpoint/2010/main" val="1869696680"/>
      </p:ext>
    </p:extLst>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3"/>
          <p:cNvSpPr>
            <a:spLocks noGrp="1" noChangeArrowheads="1"/>
          </p:cNvSpPr>
          <p:nvPr>
            <p:ph type="sldNum" sz="quarter" idx="11"/>
          </p:nvPr>
        </p:nvSpPr>
        <p:spPr/>
        <p:txBody>
          <a:bodyPr/>
          <a:lstStyle>
            <a:lvl1pPr>
              <a:defRPr>
                <a:solidFill>
                  <a:srgbClr val="0033CC"/>
                </a:solidFill>
              </a:defRPr>
            </a:lvl1pPr>
          </a:lstStyle>
          <a:p>
            <a:pPr>
              <a:defRPr/>
            </a:pPr>
            <a:r>
              <a:rPr lang="en-US" altLang="zh-TW" dirty="0" smtClean="0"/>
              <a:t>Page </a:t>
            </a:r>
            <a:fld id="{ED7074CE-C30A-4906-A13E-F3E63223B4E1}" type="slidenum">
              <a:rPr lang="en-US" altLang="zh-TW" smtClean="0"/>
              <a:pPr>
                <a:defRPr/>
              </a:pPr>
              <a:t>‹#›</a:t>
            </a:fld>
            <a:endParaRPr lang="en-US" altLang="zh-TW" dirty="0"/>
          </a:p>
        </p:txBody>
      </p:sp>
      <p:sp>
        <p:nvSpPr>
          <p:cNvPr id="5" name="Rectangle 8"/>
          <p:cNvSpPr>
            <a:spLocks noGrp="1" noChangeArrowheads="1"/>
          </p:cNvSpPr>
          <p:nvPr>
            <p:ph type="dt" sz="half" idx="12"/>
          </p:nvPr>
        </p:nvSpPr>
        <p:spPr/>
        <p:txBody>
          <a:bodyPr/>
          <a:lstStyle>
            <a:lvl1pPr>
              <a:defRPr/>
            </a:lvl1pPr>
          </a:lstStyle>
          <a:p>
            <a:pPr>
              <a:defRPr/>
            </a:pPr>
            <a:endParaRPr lang="en-US" altLang="zh-TW"/>
          </a:p>
        </p:txBody>
      </p:sp>
      <p:sp>
        <p:nvSpPr>
          <p:cNvPr id="7" name="Rectangle 4"/>
          <p:cNvSpPr>
            <a:spLocks noGrp="1" noChangeArrowheads="1"/>
          </p:cNvSpPr>
          <p:nvPr>
            <p:ph type="title"/>
          </p:nvPr>
        </p:nvSpPr>
        <p:spPr bwMode="auto">
          <a:xfrm>
            <a:off x="152400" y="-13648"/>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dirty="0" smtClean="0"/>
              <a:t>Click to edit Master title style</a:t>
            </a:r>
          </a:p>
        </p:txBody>
      </p:sp>
    </p:spTree>
    <p:extLst>
      <p:ext uri="{BB962C8B-B14F-4D97-AF65-F5344CB8AC3E}">
        <p14:creationId xmlns:p14="http://schemas.microsoft.com/office/powerpoint/2010/main" val="3025993167"/>
      </p:ext>
    </p:extLst>
  </p:cSld>
  <p:clrMapOvr>
    <a:masterClrMapping/>
  </p:clrMapOvr>
  <p:transition spd="med"/>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a:defRPr/>
            </a:lvl1pPr>
          </a:lstStyle>
          <a:p>
            <a:pPr>
              <a:defRPr/>
            </a:pPr>
            <a:endParaRPr lang="en-US" altLang="zh-TW" dirty="0"/>
          </a:p>
        </p:txBody>
      </p:sp>
      <p:sp>
        <p:nvSpPr>
          <p:cNvPr id="3" name="Rectangle 3"/>
          <p:cNvSpPr>
            <a:spLocks noGrp="1" noChangeArrowheads="1"/>
          </p:cNvSpPr>
          <p:nvPr>
            <p:ph type="sldNum" sz="quarter" idx="11"/>
          </p:nvPr>
        </p:nvSpPr>
        <p:spPr/>
        <p:txBody>
          <a:bodyPr/>
          <a:lstStyle>
            <a:lvl1pPr>
              <a:defRPr/>
            </a:lvl1pPr>
          </a:lstStyle>
          <a:p>
            <a:pPr>
              <a:defRPr/>
            </a:pPr>
            <a:r>
              <a:rPr lang="en-US" altLang="zh-TW" dirty="0" smtClean="0">
                <a:solidFill>
                  <a:srgbClr val="3366CC"/>
                </a:solidFill>
              </a:rPr>
              <a:t>Page</a:t>
            </a:r>
            <a:r>
              <a:rPr lang="en-US" altLang="zh-TW" dirty="0" smtClean="0"/>
              <a:t> </a:t>
            </a:r>
            <a:fld id="{34956E49-9B35-407E-B5F2-C84A7F7C3F93}" type="slidenum">
              <a:rPr lang="en-US" altLang="zh-TW" smtClean="0">
                <a:solidFill>
                  <a:srgbClr val="3366CC"/>
                </a:solidFill>
              </a:rPr>
              <a:pPr>
                <a:defRPr/>
              </a:pPr>
              <a:t>‹#›</a:t>
            </a:fld>
            <a:endParaRPr lang="en-US" altLang="zh-TW" dirty="0">
              <a:solidFill>
                <a:srgbClr val="3366CC"/>
              </a:solidFill>
            </a:endParaRPr>
          </a:p>
        </p:txBody>
      </p:sp>
      <p:sp>
        <p:nvSpPr>
          <p:cNvPr id="4" name="Rectangle 8"/>
          <p:cNvSpPr>
            <a:spLocks noGrp="1" noChangeArrowheads="1"/>
          </p:cNvSpPr>
          <p:nvPr>
            <p:ph type="dt" sz="half" idx="12"/>
          </p:nvPr>
        </p:nvSpPr>
        <p:spPr/>
        <p:txBody>
          <a:bodyPr/>
          <a:lstStyle>
            <a:lvl1pPr>
              <a:defRPr/>
            </a:lvl1pPr>
          </a:lstStyle>
          <a:p>
            <a:pPr>
              <a:defRPr/>
            </a:pPr>
            <a:endParaRPr lang="en-US" altLang="zh-TW" dirty="0"/>
          </a:p>
        </p:txBody>
      </p:sp>
    </p:spTree>
    <p:extLst>
      <p:ext uri="{BB962C8B-B14F-4D97-AF65-F5344CB8AC3E}">
        <p14:creationId xmlns:p14="http://schemas.microsoft.com/office/powerpoint/2010/main" val="3317571129"/>
      </p:ext>
    </p:extLst>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solidFill>
                  <a:srgbClr val="3366CC"/>
                </a:solidFill>
              </a:defRPr>
            </a:lvl1pPr>
          </a:lstStyle>
          <a:p>
            <a:pPr>
              <a:defRPr/>
            </a:pPr>
            <a:r>
              <a:rPr lang="en-US" altLang="zh-TW" dirty="0" smtClean="0"/>
              <a:t>Page </a:t>
            </a:r>
            <a:fld id="{8FD62D02-0666-40DA-9CF6-C4933C18B9A9}" type="slidenum">
              <a:rPr lang="en-US" altLang="zh-TW" smtClean="0"/>
              <a:pPr>
                <a:defRPr/>
              </a:pPr>
              <a:t>‹#›</a:t>
            </a:fld>
            <a:endParaRPr lang="en-US" altLang="zh-TW" dirty="0"/>
          </a:p>
        </p:txBody>
      </p:sp>
      <p:sp>
        <p:nvSpPr>
          <p:cNvPr id="7"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843251694"/>
      </p:ext>
    </p:extLst>
  </p:cSld>
  <p:clrMapOvr>
    <a:masterClrMapping/>
  </p:clrMapOvr>
  <p:transition spd="med"/>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solidFill>
                  <a:srgbClr val="0033CC"/>
                </a:solidFill>
              </a:defRPr>
            </a:lvl1pPr>
          </a:lstStyle>
          <a:p>
            <a:pPr>
              <a:defRPr/>
            </a:pPr>
            <a:r>
              <a:rPr lang="en-US" altLang="zh-TW" dirty="0" smtClean="0"/>
              <a:t>Page </a:t>
            </a:r>
            <a:fld id="{88825FA4-98C3-401D-9345-FB40A3C16C3D}" type="slidenum">
              <a:rPr lang="en-US" altLang="zh-TW" smtClean="0"/>
              <a:pPr>
                <a:defRPr/>
              </a:pPr>
              <a:t>‹#›</a:t>
            </a:fld>
            <a:endParaRPr lang="en-US" altLang="zh-TW" dirty="0"/>
          </a:p>
        </p:txBody>
      </p:sp>
      <p:sp>
        <p:nvSpPr>
          <p:cNvPr id="7"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106616617"/>
      </p:ext>
    </p:extLst>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a:spLocks noChangeArrowheads="1"/>
          </p:cNvSpPr>
          <p:nvPr userDrawn="1"/>
        </p:nvSpPr>
        <p:spPr bwMode="auto">
          <a:xfrm>
            <a:off x="0" y="6309360"/>
            <a:ext cx="9144000" cy="731520"/>
          </a:xfrm>
          <a:prstGeom prst="rect">
            <a:avLst/>
          </a:prstGeom>
          <a:solidFill>
            <a:schemeClr val="accent1">
              <a:lumMod val="75000"/>
            </a:schemeClr>
          </a:solidFill>
          <a:ln>
            <a:noFill/>
          </a:ln>
          <a:extLst/>
        </p:spPr>
        <p:txBody>
          <a:bodyPr/>
          <a:lstStyle/>
          <a:p>
            <a:endParaRPr lang="zh-TW" altLang="en-US" sz="2400">
              <a:latin typeface="Times New Roman" pitchFamily="18" charset="0"/>
              <a:ea typeface="Arial Unicode MS" pitchFamily="34" charset="-128"/>
              <a:cs typeface="Arial Unicode MS" pitchFamily="34" charset="-128"/>
            </a:endParaRPr>
          </a:p>
        </p:txBody>
      </p:sp>
      <p:sp>
        <p:nvSpPr>
          <p:cNvPr id="10" name="Rectangle 9"/>
          <p:cNvSpPr>
            <a:spLocks noChangeArrowheads="1"/>
          </p:cNvSpPr>
          <p:nvPr userDrawn="1"/>
        </p:nvSpPr>
        <p:spPr bwMode="auto">
          <a:xfrm>
            <a:off x="0" y="0"/>
            <a:ext cx="9144000" cy="548640"/>
          </a:xfrm>
          <a:prstGeom prst="rect">
            <a:avLst/>
          </a:prstGeom>
          <a:solidFill>
            <a:schemeClr val="accent1">
              <a:lumMod val="75000"/>
            </a:schemeClr>
          </a:solidFill>
          <a:ln>
            <a:noFill/>
          </a:ln>
          <a:extLst/>
        </p:spPr>
        <p:txBody>
          <a:bodyPr/>
          <a:lstStyle/>
          <a:p>
            <a:endParaRPr lang="zh-TW" altLang="en-US" sz="2400">
              <a:latin typeface="Times New Roman" pitchFamily="18" charset="0"/>
              <a:ea typeface="Arial Unicode MS" pitchFamily="34" charset="-128"/>
              <a:cs typeface="Arial Unicode MS" pitchFamily="34" charset="-128"/>
            </a:endParaRPr>
          </a:p>
        </p:txBody>
      </p:sp>
      <p:sp>
        <p:nvSpPr>
          <p:cNvPr id="36866" name="Rectangle 2"/>
          <p:cNvSpPr>
            <a:spLocks noGrp="1" noChangeArrowheads="1"/>
          </p:cNvSpPr>
          <p:nvPr>
            <p:ph type="ftr" sz="quarter" idx="3"/>
          </p:nvPr>
        </p:nvSpPr>
        <p:spPr bwMode="auto">
          <a:xfrm>
            <a:off x="4419600" y="6248400"/>
            <a:ext cx="403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pPr>
              <a:defRPr/>
            </a:pPr>
            <a:endParaRPr lang="en-US" altLang="zh-TW" dirty="0"/>
          </a:p>
        </p:txBody>
      </p:sp>
      <p:sp>
        <p:nvSpPr>
          <p:cNvPr id="36867" name="Rectangle 3"/>
          <p:cNvSpPr>
            <a:spLocks noGrp="1" noChangeArrowheads="1"/>
          </p:cNvSpPr>
          <p:nvPr>
            <p:ph type="sldNum" sz="quarter" idx="4"/>
          </p:nvPr>
        </p:nvSpPr>
        <p:spPr bwMode="auto">
          <a:xfrm>
            <a:off x="7543800" y="6553200"/>
            <a:ext cx="914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pPr>
              <a:defRPr/>
            </a:pPr>
            <a:r>
              <a:rPr lang="en-US" altLang="zh-TW"/>
              <a:t>Page </a:t>
            </a:r>
            <a:fld id="{8CE2158A-1198-49B0-A2A2-00E3C3C7211D}" type="slidenum">
              <a:rPr lang="en-US" altLang="zh-TW"/>
              <a:pPr>
                <a:defRPr/>
              </a:pPr>
              <a:t>‹#›</a:t>
            </a:fld>
            <a:endParaRPr lang="en-US" altLang="zh-TW"/>
          </a:p>
        </p:txBody>
      </p:sp>
      <p:sp>
        <p:nvSpPr>
          <p:cNvPr id="1029" name="Rectangle 5"/>
          <p:cNvSpPr>
            <a:spLocks noGrp="1" noChangeArrowheads="1"/>
          </p:cNvSpPr>
          <p:nvPr>
            <p:ph type="body" idx="1"/>
          </p:nvPr>
        </p:nvSpPr>
        <p:spPr bwMode="auto">
          <a:xfrm>
            <a:off x="457200" y="9144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smtClean="0"/>
              <a:t>Click to edit Master text styles</a:t>
            </a:r>
          </a:p>
          <a:p>
            <a:pPr lvl="1"/>
            <a:r>
              <a:rPr lang="en-US" altLang="zh-TW" dirty="0" smtClean="0"/>
              <a:t>Second level</a:t>
            </a:r>
          </a:p>
          <a:p>
            <a:pPr lvl="2"/>
            <a:r>
              <a:rPr lang="en-US" altLang="zh-TW" dirty="0" smtClean="0"/>
              <a:t>Third level</a:t>
            </a:r>
          </a:p>
          <a:p>
            <a:pPr lvl="3"/>
            <a:r>
              <a:rPr lang="en-US" altLang="zh-TW" dirty="0" smtClean="0"/>
              <a:t>Fourth level</a:t>
            </a:r>
          </a:p>
          <a:p>
            <a:pPr lvl="4"/>
            <a:r>
              <a:rPr lang="en-US" altLang="zh-TW" dirty="0" smtClean="0"/>
              <a:t>Fifth level</a:t>
            </a:r>
          </a:p>
        </p:txBody>
      </p:sp>
      <p:sp>
        <p:nvSpPr>
          <p:cNvPr id="36872" name="Rectangle 8"/>
          <p:cNvSpPr>
            <a:spLocks noGrp="1" noChangeArrowheads="1"/>
          </p:cNvSpPr>
          <p:nvPr>
            <p:ph type="dt" sz="half" idx="2"/>
          </p:nvPr>
        </p:nvSpPr>
        <p:spPr bwMode="auto">
          <a:xfrm>
            <a:off x="4419600" y="6553200"/>
            <a:ext cx="3048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pPr>
              <a:defRPr/>
            </a:pPr>
            <a:endParaRPr lang="en-US" altLang="zh-TW"/>
          </a:p>
        </p:txBody>
      </p:sp>
      <p:sp>
        <p:nvSpPr>
          <p:cNvPr id="1033" name="Rectangle 9"/>
          <p:cNvSpPr>
            <a:spLocks noChangeArrowheads="1"/>
          </p:cNvSpPr>
          <p:nvPr/>
        </p:nvSpPr>
        <p:spPr bwMode="auto">
          <a:xfrm>
            <a:off x="0" y="-5688"/>
            <a:ext cx="9144000" cy="457200"/>
          </a:xfrm>
          <a:prstGeom prst="rect">
            <a:avLst/>
          </a:prstGeom>
          <a:solidFill>
            <a:schemeClr val="bg2">
              <a:lumMod val="60000"/>
              <a:lumOff val="40000"/>
            </a:schemeClr>
          </a:solidFill>
          <a:ln>
            <a:noFill/>
          </a:ln>
          <a:extLst/>
        </p:spPr>
        <p:txBody>
          <a:bodyPr/>
          <a:lstStyle/>
          <a:p>
            <a:endParaRPr lang="zh-TW" altLang="en-US" sz="2400">
              <a:latin typeface="Times New Roman" pitchFamily="18" charset="0"/>
              <a:ea typeface="Arial Unicode MS" pitchFamily="34" charset="-128"/>
              <a:cs typeface="Arial Unicode MS" pitchFamily="34" charset="-128"/>
            </a:endParaRPr>
          </a:p>
        </p:txBody>
      </p:sp>
      <p:sp>
        <p:nvSpPr>
          <p:cNvPr id="1028" name="Rectangle 4"/>
          <p:cNvSpPr>
            <a:spLocks noGrp="1" noChangeArrowheads="1"/>
          </p:cNvSpPr>
          <p:nvPr>
            <p:ph type="title"/>
          </p:nvPr>
        </p:nvSpPr>
        <p:spPr bwMode="auto">
          <a:xfrm>
            <a:off x="152400" y="-13648"/>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dirty="0" smtClean="0"/>
              <a:t>Click to edit Master title style</a:t>
            </a:r>
          </a:p>
        </p:txBody>
      </p:sp>
      <p:sp>
        <p:nvSpPr>
          <p:cNvPr id="12" name="Rectangle 9"/>
          <p:cNvSpPr>
            <a:spLocks noChangeArrowheads="1"/>
          </p:cNvSpPr>
          <p:nvPr userDrawn="1"/>
        </p:nvSpPr>
        <p:spPr bwMode="auto">
          <a:xfrm>
            <a:off x="0" y="6383968"/>
            <a:ext cx="9144000" cy="640080"/>
          </a:xfrm>
          <a:prstGeom prst="rect">
            <a:avLst/>
          </a:prstGeom>
          <a:solidFill>
            <a:schemeClr val="bg2">
              <a:lumMod val="60000"/>
              <a:lumOff val="40000"/>
            </a:schemeClr>
          </a:solidFill>
          <a:ln>
            <a:noFill/>
          </a:ln>
          <a:extLst/>
        </p:spPr>
        <p:txBody>
          <a:bodyPr/>
          <a:lstStyle/>
          <a:p>
            <a:endParaRPr lang="zh-TW" altLang="en-US" sz="2400">
              <a:latin typeface="Times New Roman" pitchFamily="18" charset="0"/>
              <a:ea typeface="Arial Unicode MS" pitchFamily="34" charset="-128"/>
              <a:cs typeface="Arial Unicode MS" pitchFamily="34" charset="-128"/>
            </a:endParaRPr>
          </a:p>
        </p:txBody>
      </p:sp>
      <p:pic>
        <p:nvPicPr>
          <p:cNvPr id="1030" name="Picture 6" descr="ccg_0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172200"/>
            <a:ext cx="4187110"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UILogoCL1c"/>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34400" y="6412176"/>
            <a:ext cx="372292" cy="41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 id="2147484226" r:id="rId12"/>
  </p:sldLayoutIdLst>
  <p:transition spd="med"/>
  <p:timing>
    <p:tnLst>
      <p:par>
        <p:cTn id="1" dur="indefinite" restart="never" nodeType="tmRoot"/>
      </p:par>
    </p:tnLst>
  </p:timing>
  <p:hf hdr="0" ftr="0" dt="0"/>
  <p:txStyles>
    <p:titleStyle>
      <a:lvl1pPr algn="l" rtl="0" eaLnBrk="0" fontAlgn="base" hangingPunct="0">
        <a:spcBef>
          <a:spcPct val="0"/>
        </a:spcBef>
        <a:spcAft>
          <a:spcPct val="0"/>
        </a:spcAft>
        <a:defRPr sz="2800">
          <a:solidFill>
            <a:srgbClr val="0033CC"/>
          </a:solidFill>
          <a:latin typeface="+mj-lt"/>
          <a:ea typeface="+mj-ea"/>
          <a:cs typeface="+mj-cs"/>
        </a:defRPr>
      </a:lvl1pPr>
      <a:lvl2pPr algn="l" rtl="0" eaLnBrk="0" fontAlgn="base" hangingPunct="0">
        <a:spcBef>
          <a:spcPct val="0"/>
        </a:spcBef>
        <a:spcAft>
          <a:spcPct val="0"/>
        </a:spcAft>
        <a:defRPr sz="2800">
          <a:solidFill>
            <a:srgbClr val="FF0000"/>
          </a:solidFill>
          <a:latin typeface="Calibri" pitchFamily="34" charset="0"/>
          <a:cs typeface="Arial" pitchFamily="34" charset="0"/>
        </a:defRPr>
      </a:lvl2pPr>
      <a:lvl3pPr algn="l" rtl="0" eaLnBrk="0" fontAlgn="base" hangingPunct="0">
        <a:spcBef>
          <a:spcPct val="0"/>
        </a:spcBef>
        <a:spcAft>
          <a:spcPct val="0"/>
        </a:spcAft>
        <a:defRPr sz="2800">
          <a:solidFill>
            <a:srgbClr val="FF0000"/>
          </a:solidFill>
          <a:latin typeface="Calibri" pitchFamily="34" charset="0"/>
          <a:cs typeface="Arial" pitchFamily="34" charset="0"/>
        </a:defRPr>
      </a:lvl3pPr>
      <a:lvl4pPr algn="l" rtl="0" eaLnBrk="0" fontAlgn="base" hangingPunct="0">
        <a:spcBef>
          <a:spcPct val="0"/>
        </a:spcBef>
        <a:spcAft>
          <a:spcPct val="0"/>
        </a:spcAft>
        <a:defRPr sz="2800">
          <a:solidFill>
            <a:srgbClr val="FF0000"/>
          </a:solidFill>
          <a:latin typeface="Calibri" pitchFamily="34" charset="0"/>
          <a:cs typeface="Arial" pitchFamily="34" charset="0"/>
        </a:defRPr>
      </a:lvl4pPr>
      <a:lvl5pPr algn="l" rtl="0" eaLnBrk="0" fontAlgn="base" hangingPunct="0">
        <a:spcBef>
          <a:spcPct val="0"/>
        </a:spcBef>
        <a:spcAft>
          <a:spcPct val="0"/>
        </a:spcAft>
        <a:defRPr sz="2800">
          <a:solidFill>
            <a:srgbClr val="FF0000"/>
          </a:solidFill>
          <a:latin typeface="Calibri" pitchFamily="34" charset="0"/>
          <a:cs typeface="Arial" pitchFamily="34" charset="0"/>
        </a:defRPr>
      </a:lvl5pPr>
      <a:lvl6pPr marL="457200" algn="l" rtl="0" fontAlgn="base">
        <a:spcBef>
          <a:spcPct val="0"/>
        </a:spcBef>
        <a:spcAft>
          <a:spcPct val="0"/>
        </a:spcAft>
        <a:defRPr sz="2800">
          <a:solidFill>
            <a:srgbClr val="FF0000"/>
          </a:solidFill>
          <a:latin typeface="Calibri" pitchFamily="34" charset="0"/>
          <a:cs typeface="Arial" pitchFamily="34" charset="0"/>
        </a:defRPr>
      </a:lvl6pPr>
      <a:lvl7pPr marL="914400" algn="l" rtl="0" fontAlgn="base">
        <a:spcBef>
          <a:spcPct val="0"/>
        </a:spcBef>
        <a:spcAft>
          <a:spcPct val="0"/>
        </a:spcAft>
        <a:defRPr sz="2800">
          <a:solidFill>
            <a:srgbClr val="FF0000"/>
          </a:solidFill>
          <a:latin typeface="Calibri" pitchFamily="34" charset="0"/>
          <a:cs typeface="Arial" pitchFamily="34" charset="0"/>
        </a:defRPr>
      </a:lvl7pPr>
      <a:lvl8pPr marL="1371600" algn="l" rtl="0" fontAlgn="base">
        <a:spcBef>
          <a:spcPct val="0"/>
        </a:spcBef>
        <a:spcAft>
          <a:spcPct val="0"/>
        </a:spcAft>
        <a:defRPr sz="2800">
          <a:solidFill>
            <a:srgbClr val="FF0000"/>
          </a:solidFill>
          <a:latin typeface="Calibri" pitchFamily="34" charset="0"/>
          <a:cs typeface="Arial" pitchFamily="34" charset="0"/>
        </a:defRPr>
      </a:lvl8pPr>
      <a:lvl9pPr marL="1828800" algn="l" rtl="0" fontAlgn="base">
        <a:spcBef>
          <a:spcPct val="0"/>
        </a:spcBef>
        <a:spcAft>
          <a:spcPct val="0"/>
        </a:spcAft>
        <a:defRPr sz="2800">
          <a:solidFill>
            <a:srgbClr val="FF0000"/>
          </a:solidFill>
          <a:latin typeface="Calibri" pitchFamily="34" charset="0"/>
          <a:cs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rgbClr val="003366"/>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rgbClr val="3366CC"/>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rgbClr val="003366"/>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rgbClr val="3366CC"/>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rgbClr val="003366"/>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gif"/><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cogcomp.cs.illinois.edu/demo/srl_exp_new/"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l2r.cs.uiuc.edu/tutorials.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gif"/><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image" Target="../media/image29.jpeg"/><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datasciencecentral.com/profiles/blogs/structured-vs-unstructured-data-the-rise-of-data-anarchy" TargetMode="External"/><Relationship Id="rId5" Type="http://schemas.openxmlformats.org/officeDocument/2006/relationships/hyperlink" Target="http://breakthroughanalysis.com/2008/08/01/unstructured-data-and-the-80-percent-rule/" TargetMode="External"/><Relationship Id="rId4" Type="http://schemas.openxmlformats.org/officeDocument/2006/relationships/hyperlink" Target="http://www.dataversity.net/the-growth-of-unstructured-data-what-are-we-going-to-do-with-all-those-zettabytes/"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gif"/><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18.jpeg"/></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9.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40.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42.png"/><Relationship Id="rId4" Type="http://schemas.openxmlformats.org/officeDocument/2006/relationships/chart" Target="../charts/chart5.xml"/></Relationships>
</file>

<file path=ppt/slides/_rels/slide5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4.emf"/><Relationship Id="rId7"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png"/><Relationship Id="rId10" Type="http://schemas.openxmlformats.org/officeDocument/2006/relationships/image" Target="../media/image15.jpg"/><Relationship Id="rId4" Type="http://schemas.openxmlformats.org/officeDocument/2006/relationships/image" Target="../media/image9.png"/><Relationship Id="rId9" Type="http://schemas.openxmlformats.org/officeDocument/2006/relationships/image" Target="../media/image14.jpg"/></Relationships>
</file>

<file path=ppt/slides/_rels/slide6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1.jpg"/><Relationship Id="rId7" Type="http://schemas.openxmlformats.org/officeDocument/2006/relationships/image" Target="../media/image55.jpg"/><Relationship Id="rId2" Type="http://schemas.openxmlformats.org/officeDocument/2006/relationships/image" Target="../media/image50.jpg"/><Relationship Id="rId1" Type="http://schemas.openxmlformats.org/officeDocument/2006/relationships/slideLayout" Target="../slideLayouts/slideLayout2.xml"/><Relationship Id="rId6" Type="http://schemas.openxmlformats.org/officeDocument/2006/relationships/image" Target="../media/image54.jpg"/><Relationship Id="rId5" Type="http://schemas.openxmlformats.org/officeDocument/2006/relationships/image" Target="../media/image53.jpg"/><Relationship Id="rId4" Type="http://schemas.openxmlformats.org/officeDocument/2006/relationships/image" Target="../media/image52.jp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7.wmf"/></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gif"/><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1771650" y="5370493"/>
            <a:ext cx="5600700" cy="707886"/>
          </a:xfrm>
          <a:prstGeom prst="rect">
            <a:avLst/>
          </a:prstGeom>
          <a:solidFill>
            <a:srgbClr val="FFFFCC"/>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b="1" dirty="0" smtClean="0">
                <a:latin typeface="+mj-lt"/>
              </a:rPr>
              <a:t>February 2016</a:t>
            </a:r>
            <a:endParaRPr lang="en-US" sz="1600" b="1" dirty="0">
              <a:latin typeface="+mj-lt"/>
            </a:endParaRPr>
          </a:p>
          <a:p>
            <a:pPr algn="ctr" eaLnBrk="1" hangingPunct="1">
              <a:spcBef>
                <a:spcPct val="50000"/>
              </a:spcBef>
            </a:pPr>
            <a:r>
              <a:rPr lang="en-US" sz="1600" b="1" dirty="0" smtClean="0">
                <a:latin typeface="+mj-lt"/>
              </a:rPr>
              <a:t>University of Pennsylvania</a:t>
            </a:r>
            <a:endParaRPr lang="en-US" sz="1600" b="1" dirty="0">
              <a:latin typeface="+mj-lt"/>
            </a:endParaRPr>
          </a:p>
        </p:txBody>
      </p:sp>
      <p:sp>
        <p:nvSpPr>
          <p:cNvPr id="2054" name="Text Box 6"/>
          <p:cNvSpPr txBox="1">
            <a:spLocks noChangeArrowheads="1"/>
          </p:cNvSpPr>
          <p:nvPr/>
        </p:nvSpPr>
        <p:spPr bwMode="auto">
          <a:xfrm>
            <a:off x="457200" y="5211294"/>
            <a:ext cx="8229600" cy="1341906"/>
          </a:xfrm>
          <a:prstGeom prst="rect">
            <a:avLst/>
          </a:prstGeom>
          <a:solidFill>
            <a:srgbClr val="FFFFCC"/>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dirty="0"/>
              <a:t>With thanks to: </a:t>
            </a:r>
            <a:endParaRPr lang="en-US" altLang="zh-TW" sz="1600" dirty="0">
              <a:ea typeface="Arial Unicode MS" pitchFamily="34" charset="-128"/>
              <a:cs typeface="Arial Unicode MS" pitchFamily="34" charset="-128"/>
            </a:endParaRPr>
          </a:p>
          <a:p>
            <a:pPr eaLnBrk="1" hangingPunct="1">
              <a:lnSpc>
                <a:spcPct val="60000"/>
              </a:lnSpc>
              <a:spcBef>
                <a:spcPct val="50000"/>
              </a:spcBef>
            </a:pPr>
            <a:r>
              <a:rPr lang="en-US" altLang="zh-TW" sz="1600" dirty="0">
                <a:ea typeface="Arial Unicode MS" pitchFamily="34" charset="-128"/>
                <a:cs typeface="Arial Unicode MS" pitchFamily="34" charset="-128"/>
              </a:rPr>
              <a:t>Collaborators:</a:t>
            </a:r>
            <a:r>
              <a:rPr lang="en-US" altLang="zh-TW" sz="1600" dirty="0">
                <a:solidFill>
                  <a:srgbClr val="0000FF"/>
                </a:solidFill>
                <a:ea typeface="Arial Unicode MS" pitchFamily="34" charset="-128"/>
                <a:cs typeface="Arial Unicode MS" pitchFamily="34" charset="-128"/>
              </a:rPr>
              <a:t> </a:t>
            </a:r>
            <a:r>
              <a:rPr lang="en-US" altLang="zh-TW" sz="1600" b="1" dirty="0" smtClean="0">
                <a:solidFill>
                  <a:srgbClr val="0000FF"/>
                </a:solidFill>
                <a:ea typeface="Arial Unicode MS" pitchFamily="34" charset="-128"/>
                <a:cs typeface="Arial Unicode MS" pitchFamily="34" charset="-128"/>
              </a:rPr>
              <a:t>Kai-Wei Chang</a:t>
            </a:r>
            <a:r>
              <a:rPr lang="en-US" altLang="zh-TW" sz="1600" dirty="0" smtClean="0">
                <a:solidFill>
                  <a:srgbClr val="0000FF"/>
                </a:solidFill>
                <a:ea typeface="Arial Unicode MS" pitchFamily="34" charset="-128"/>
                <a:cs typeface="Arial Unicode MS" pitchFamily="34" charset="-128"/>
              </a:rPr>
              <a:t>, </a:t>
            </a:r>
            <a:r>
              <a:rPr lang="en-US" altLang="zh-TW" sz="1600" b="1" dirty="0" smtClean="0">
                <a:solidFill>
                  <a:srgbClr val="0000FF"/>
                </a:solidFill>
                <a:ea typeface="Arial Unicode MS" pitchFamily="34" charset="-128"/>
                <a:cs typeface="Arial Unicode MS" pitchFamily="34" charset="-128"/>
              </a:rPr>
              <a:t>Ming-Wei </a:t>
            </a:r>
            <a:r>
              <a:rPr lang="en-US" altLang="zh-TW" sz="1600" b="1" dirty="0">
                <a:solidFill>
                  <a:srgbClr val="0000FF"/>
                </a:solidFill>
                <a:ea typeface="Arial Unicode MS" pitchFamily="34" charset="-128"/>
                <a:cs typeface="Arial Unicode MS" pitchFamily="34" charset="-128"/>
              </a:rPr>
              <a:t>Chang</a:t>
            </a:r>
            <a:r>
              <a:rPr lang="en-US" altLang="zh-TW" sz="1600" b="1" dirty="0" smtClean="0">
                <a:solidFill>
                  <a:srgbClr val="0000FF"/>
                </a:solidFill>
                <a:ea typeface="Arial Unicode MS" pitchFamily="34" charset="-128"/>
                <a:cs typeface="Arial Unicode MS" pitchFamily="34" charset="-128"/>
              </a:rPr>
              <a:t>,</a:t>
            </a:r>
            <a:r>
              <a:rPr lang="en-US" sz="1600" b="1" dirty="0" smtClean="0">
                <a:solidFill>
                  <a:srgbClr val="0000FF"/>
                </a:solidFill>
              </a:rPr>
              <a:t> Xiao Chen, Dan Goldwasser, </a:t>
            </a:r>
          </a:p>
          <a:p>
            <a:pPr eaLnBrk="1" hangingPunct="1">
              <a:lnSpc>
                <a:spcPct val="60000"/>
              </a:lnSpc>
              <a:spcBef>
                <a:spcPct val="50000"/>
              </a:spcBef>
            </a:pPr>
            <a:r>
              <a:rPr lang="en-US" sz="1600" b="1" dirty="0">
                <a:solidFill>
                  <a:srgbClr val="0000FF"/>
                </a:solidFill>
              </a:rPr>
              <a:t> </a:t>
            </a:r>
            <a:r>
              <a:rPr lang="en-US" sz="1600" b="1" dirty="0" smtClean="0">
                <a:solidFill>
                  <a:srgbClr val="0000FF"/>
                </a:solidFill>
              </a:rPr>
              <a:t>                      Gourab Kundu, Lev Ratinov, Vivek  Srikumar; Many </a:t>
            </a:r>
            <a:r>
              <a:rPr lang="en-US" sz="1600" b="1" dirty="0">
                <a:solidFill>
                  <a:srgbClr val="0000FF"/>
                </a:solidFill>
              </a:rPr>
              <a:t>others </a:t>
            </a:r>
          </a:p>
          <a:p>
            <a:pPr eaLnBrk="1" hangingPunct="1"/>
            <a:r>
              <a:rPr lang="en-US" sz="1600" dirty="0"/>
              <a:t>Funding:   </a:t>
            </a:r>
            <a:r>
              <a:rPr lang="en-US" sz="1400" dirty="0" smtClean="0">
                <a:solidFill>
                  <a:srgbClr val="0000FF"/>
                </a:solidFill>
              </a:rPr>
              <a:t>NSF; DHS</a:t>
            </a:r>
            <a:r>
              <a:rPr lang="en-US" sz="1400" dirty="0">
                <a:solidFill>
                  <a:srgbClr val="0000FF"/>
                </a:solidFill>
              </a:rPr>
              <a:t>; </a:t>
            </a:r>
            <a:r>
              <a:rPr lang="en-US" sz="1400" dirty="0" smtClean="0">
                <a:solidFill>
                  <a:srgbClr val="0000FF"/>
                </a:solidFill>
              </a:rPr>
              <a:t>NIH; DARPA; IARPA, ARL, ONR </a:t>
            </a:r>
          </a:p>
          <a:p>
            <a:pPr eaLnBrk="1" hangingPunct="1"/>
            <a:r>
              <a:rPr lang="en-US" sz="1400" dirty="0">
                <a:solidFill>
                  <a:srgbClr val="0000FF"/>
                </a:solidFill>
              </a:rPr>
              <a:t> </a:t>
            </a:r>
            <a:r>
              <a:rPr lang="en-US" sz="1400" dirty="0" smtClean="0">
                <a:solidFill>
                  <a:srgbClr val="0000FF"/>
                </a:solidFill>
              </a:rPr>
              <a:t>                   DASH </a:t>
            </a:r>
            <a:r>
              <a:rPr lang="en-US" sz="1400" dirty="0">
                <a:solidFill>
                  <a:srgbClr val="0000FF"/>
                </a:solidFill>
              </a:rPr>
              <a:t>Optimization (Xpress-MP</a:t>
            </a:r>
            <a:r>
              <a:rPr lang="en-US" sz="1400" dirty="0" smtClean="0">
                <a:solidFill>
                  <a:srgbClr val="0000FF"/>
                </a:solidFill>
              </a:rPr>
              <a:t>); Gurobi. </a:t>
            </a:r>
            <a:endParaRPr lang="en-US" sz="1400" dirty="0">
              <a:solidFill>
                <a:srgbClr val="0000FF"/>
              </a:solidFill>
            </a:endParaRPr>
          </a:p>
        </p:txBody>
      </p:sp>
      <p:sp>
        <p:nvSpPr>
          <p:cNvPr id="50180" name="Rectangle 2"/>
          <p:cNvSpPr>
            <a:spLocks noGrp="1" noChangeArrowheads="1"/>
          </p:cNvSpPr>
          <p:nvPr>
            <p:ph type="ctrTitle"/>
          </p:nvPr>
        </p:nvSpPr>
        <p:spPr>
          <a:xfrm>
            <a:off x="342900" y="1600200"/>
            <a:ext cx="8458200" cy="2209800"/>
          </a:xfrm>
        </p:spPr>
        <p:txBody>
          <a:bodyPr/>
          <a:lstStyle/>
          <a:p>
            <a:pPr algn="ctr" eaLnBrk="1" hangingPunct="1"/>
            <a:r>
              <a:rPr lang="en-US" sz="3200" dirty="0" smtClean="0">
                <a:solidFill>
                  <a:srgbClr val="0033CC"/>
                </a:solidFill>
              </a:rPr>
              <a:t>Constraints Driven Learning </a:t>
            </a:r>
            <a:r>
              <a:rPr lang="en-US" sz="3200" dirty="0">
                <a:solidFill>
                  <a:srgbClr val="0033CC"/>
                </a:solidFill>
              </a:rPr>
              <a:t>and Inference </a:t>
            </a:r>
            <a:r>
              <a:rPr lang="en-US" sz="3200" dirty="0" smtClean="0">
                <a:solidFill>
                  <a:srgbClr val="0033CC"/>
                </a:solidFill>
              </a:rPr>
              <a:t/>
            </a:r>
            <a:br>
              <a:rPr lang="en-US" sz="3200" dirty="0" smtClean="0">
                <a:solidFill>
                  <a:srgbClr val="0033CC"/>
                </a:solidFill>
              </a:rPr>
            </a:br>
            <a:r>
              <a:rPr lang="en-US" sz="3200" dirty="0" smtClean="0">
                <a:solidFill>
                  <a:srgbClr val="FF9933"/>
                </a:solidFill>
              </a:rPr>
              <a:t>for</a:t>
            </a:r>
            <a:r>
              <a:rPr lang="en-US" sz="3200" dirty="0" smtClean="0">
                <a:solidFill>
                  <a:srgbClr val="0033CC"/>
                </a:solidFill>
              </a:rPr>
              <a:t> </a:t>
            </a:r>
            <a:br>
              <a:rPr lang="en-US" sz="3200" dirty="0" smtClean="0">
                <a:solidFill>
                  <a:srgbClr val="0033CC"/>
                </a:solidFill>
              </a:rPr>
            </a:br>
            <a:r>
              <a:rPr lang="en-US" sz="3200" dirty="0" smtClean="0">
                <a:solidFill>
                  <a:srgbClr val="0033CC"/>
                </a:solidFill>
              </a:rPr>
              <a:t>Natural </a:t>
            </a:r>
            <a:r>
              <a:rPr lang="en-US" sz="3200" dirty="0">
                <a:solidFill>
                  <a:srgbClr val="0033CC"/>
                </a:solidFill>
              </a:rPr>
              <a:t>Language Understanding </a:t>
            </a:r>
            <a:r>
              <a:rPr lang="en-US" sz="3200" dirty="0"/>
              <a:t/>
            </a:r>
            <a:br>
              <a:rPr lang="en-US" sz="3200" dirty="0"/>
            </a:br>
            <a:r>
              <a:rPr lang="en-US" sz="3200" dirty="0"/>
              <a:t/>
            </a:r>
            <a:br>
              <a:rPr lang="en-US" sz="3200" dirty="0"/>
            </a:br>
            <a:r>
              <a:rPr lang="en-US" sz="3200" b="1" dirty="0" smtClean="0">
                <a:solidFill>
                  <a:srgbClr val="0033CC"/>
                </a:solidFill>
              </a:rPr>
              <a:t> </a:t>
            </a:r>
          </a:p>
        </p:txBody>
      </p:sp>
      <p:sp>
        <p:nvSpPr>
          <p:cNvPr id="50181" name="Rectangle 3"/>
          <p:cNvSpPr>
            <a:spLocks noGrp="1" noChangeArrowheads="1"/>
          </p:cNvSpPr>
          <p:nvPr>
            <p:ph type="subTitle" idx="1"/>
          </p:nvPr>
        </p:nvSpPr>
        <p:spPr>
          <a:xfrm>
            <a:off x="228600" y="3733800"/>
            <a:ext cx="8077200" cy="1524000"/>
          </a:xfrm>
          <a:extLst>
            <a:ext uri="{91240B29-F687-4F45-9708-019B960494DF}">
              <a14:hiddenLine xmlns:a14="http://schemas.microsoft.com/office/drawing/2010/main" w="9525">
                <a:solidFill>
                  <a:srgbClr val="008000"/>
                </a:solidFill>
                <a:miter lim="800000"/>
                <a:headEnd/>
                <a:tailEnd/>
              </a14:hiddenLine>
            </a:ext>
          </a:extLst>
        </p:spPr>
        <p:txBody>
          <a:bodyPr/>
          <a:lstStyle/>
          <a:p>
            <a:pPr algn="l" eaLnBrk="1" hangingPunct="1"/>
            <a:r>
              <a:rPr lang="en-US" sz="2400" dirty="0" smtClean="0">
                <a:solidFill>
                  <a:srgbClr val="0033CC"/>
                </a:solidFill>
              </a:rPr>
              <a:t>Dan Roth</a:t>
            </a:r>
          </a:p>
          <a:p>
            <a:pPr algn="l" eaLnBrk="1" hangingPunct="1"/>
            <a:r>
              <a:rPr lang="en-US" altLang="zh-TW" sz="2000" dirty="0" smtClean="0">
                <a:ea typeface="Arial Unicode MS" pitchFamily="34" charset="-128"/>
                <a:cs typeface="Arial Unicode MS" pitchFamily="34" charset="-128"/>
              </a:rPr>
              <a:t>Department of Computer Science</a:t>
            </a:r>
          </a:p>
          <a:p>
            <a:pPr algn="l" eaLnBrk="1" hangingPunct="1"/>
            <a:r>
              <a:rPr lang="en-US" altLang="zh-TW" sz="2000" dirty="0" smtClean="0">
                <a:ea typeface="Arial Unicode MS" pitchFamily="34" charset="-128"/>
                <a:cs typeface="Arial Unicode MS" pitchFamily="34" charset="-128"/>
              </a:rPr>
              <a:t>University of Illinois at Urbana-Champaign</a:t>
            </a:r>
            <a:endParaRPr lang="en-US" sz="1800" dirty="0"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p:cTn id="7" dur="1000" fill="hold"/>
                                        <p:tgtEl>
                                          <p:spTgt spid="2054"/>
                                        </p:tgtEl>
                                        <p:attrNameLst>
                                          <p:attrName>ppt_x</p:attrName>
                                        </p:attrNameLst>
                                      </p:cBhvr>
                                      <p:tavLst>
                                        <p:tav tm="0">
                                          <p:val>
                                            <p:strVal val="#ppt_x"/>
                                          </p:val>
                                        </p:tav>
                                        <p:tav tm="100000">
                                          <p:val>
                                            <p:strVal val="#ppt_x"/>
                                          </p:val>
                                        </p:tav>
                                      </p:tavLst>
                                    </p:anim>
                                    <p:anim calcmode="lin" valueType="num">
                                      <p:cBhvr>
                                        <p:cTn id="8" dur="1000" fill="hold"/>
                                        <p:tgtEl>
                                          <p:spTgt spid="2054"/>
                                        </p:tgtEl>
                                        <p:attrNameLst>
                                          <p:attrName>ppt_y</p:attrName>
                                        </p:attrNameLst>
                                      </p:cBhvr>
                                      <p:tavLst>
                                        <p:tav tm="0">
                                          <p:val>
                                            <p:strVal val="#ppt_y-#ppt_h/2"/>
                                          </p:val>
                                        </p:tav>
                                        <p:tav tm="100000">
                                          <p:val>
                                            <p:strVal val="#ppt_y"/>
                                          </p:val>
                                        </p:tav>
                                      </p:tavLst>
                                    </p:anim>
                                    <p:anim calcmode="lin" valueType="num">
                                      <p:cBhvr>
                                        <p:cTn id="9" dur="1000" fill="hold"/>
                                        <p:tgtEl>
                                          <p:spTgt spid="2054"/>
                                        </p:tgtEl>
                                        <p:attrNameLst>
                                          <p:attrName>ppt_w</p:attrName>
                                        </p:attrNameLst>
                                      </p:cBhvr>
                                      <p:tavLst>
                                        <p:tav tm="0">
                                          <p:val>
                                            <p:strVal val="#ppt_w"/>
                                          </p:val>
                                        </p:tav>
                                        <p:tav tm="100000">
                                          <p:val>
                                            <p:strVal val="#ppt_w"/>
                                          </p:val>
                                        </p:tav>
                                      </p:tavLst>
                                    </p:anim>
                                    <p:anim calcmode="lin" valueType="num">
                                      <p:cBhvr>
                                        <p:cTn id="10" dur="1000" fill="hold"/>
                                        <p:tgtEl>
                                          <p:spTgt spid="20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91"/>
          <p:cNvSpPr>
            <a:spLocks noChangeArrowheads="1"/>
          </p:cNvSpPr>
          <p:nvPr/>
        </p:nvSpPr>
        <p:spPr bwMode="auto">
          <a:xfrm>
            <a:off x="5943600" y="609600"/>
            <a:ext cx="3048000" cy="685800"/>
          </a:xfrm>
          <a:prstGeom prst="wedgeRectCallout">
            <a:avLst>
              <a:gd name="adj1" fmla="val 14107"/>
              <a:gd name="adj2" fmla="val 322426"/>
            </a:avLst>
          </a:prstGeom>
          <a:solidFill>
            <a:srgbClr val="FFFFCC"/>
          </a:solidFill>
          <a:ln w="9525">
            <a:solidFill>
              <a:schemeClr val="bg2"/>
            </a:solidFill>
            <a:miter lim="800000"/>
            <a:headEnd/>
            <a:tailEnd/>
          </a:ln>
        </p:spPr>
        <p:txBody>
          <a:bodyPr/>
          <a:lstStyle/>
          <a:p>
            <a:pPr algn="ctr"/>
            <a:r>
              <a:rPr lang="en-US" dirty="0" smtClean="0">
                <a:solidFill>
                  <a:srgbClr val="3366CC"/>
                </a:solidFill>
                <a:latin typeface="Calibri"/>
                <a:cs typeface="Arial" charset="0"/>
              </a:rPr>
              <a:t>Expectation </a:t>
            </a:r>
            <a:r>
              <a:rPr lang="en-US" dirty="0" smtClean="0">
                <a:latin typeface="Calibri"/>
                <a:cs typeface="Arial" charset="0"/>
              </a:rPr>
              <a:t>is a knowledge intensive component</a:t>
            </a:r>
            <a:endParaRPr lang="en-US" dirty="0">
              <a:latin typeface="Calibri"/>
              <a:cs typeface="Arial" charset="0"/>
            </a:endParaRPr>
          </a:p>
        </p:txBody>
      </p:sp>
      <p:sp>
        <p:nvSpPr>
          <p:cNvPr id="18436" name="Rectangle 2"/>
          <p:cNvSpPr>
            <a:spLocks noGrp="1" noChangeArrowheads="1"/>
          </p:cNvSpPr>
          <p:nvPr>
            <p:ph type="title"/>
          </p:nvPr>
        </p:nvSpPr>
        <p:spPr/>
        <p:txBody>
          <a:bodyPr/>
          <a:lstStyle/>
          <a:p>
            <a:r>
              <a:rPr lang="en-US" dirty="0" smtClean="0"/>
              <a:t>Natural Language Understanding</a:t>
            </a:r>
          </a:p>
        </p:txBody>
      </p:sp>
      <p:sp>
        <p:nvSpPr>
          <p:cNvPr id="830467" name="Rectangle 3"/>
          <p:cNvSpPr>
            <a:spLocks noGrp="1" noChangeArrowheads="1"/>
          </p:cNvSpPr>
          <p:nvPr>
            <p:ph idx="1"/>
          </p:nvPr>
        </p:nvSpPr>
        <p:spPr>
          <a:xfrm>
            <a:off x="457200" y="1295400"/>
            <a:ext cx="8229600" cy="4953000"/>
          </a:xfrm>
        </p:spPr>
        <p:txBody>
          <a:bodyPr/>
          <a:lstStyle/>
          <a:p>
            <a:r>
              <a:rPr lang="en-US" altLang="zh-TW" dirty="0" smtClean="0"/>
              <a:t>Natural language understanding decisions are global decisions that require </a:t>
            </a:r>
          </a:p>
          <a:p>
            <a:pPr lvl="1"/>
            <a:r>
              <a:rPr lang="en-US" altLang="zh-TW" dirty="0" smtClean="0">
                <a:solidFill>
                  <a:srgbClr val="0033CC"/>
                </a:solidFill>
              </a:rPr>
              <a:t>Making (local) predictions driven by different models trained in different ways, at different times/conditions/scenarios</a:t>
            </a:r>
          </a:p>
          <a:p>
            <a:pPr lvl="1"/>
            <a:r>
              <a:rPr lang="en-US" altLang="zh-TW" dirty="0" smtClean="0"/>
              <a:t>The ability to put these predictions together coherently</a:t>
            </a:r>
          </a:p>
          <a:p>
            <a:pPr lvl="1"/>
            <a:r>
              <a:rPr lang="en-US" altLang="zh-TW" dirty="0" smtClean="0">
                <a:solidFill>
                  <a:srgbClr val="0033CC"/>
                </a:solidFill>
              </a:rPr>
              <a:t>Knowledge, that guides the decisions so they satisfy our expectations </a:t>
            </a:r>
          </a:p>
          <a:p>
            <a:pPr lvl="1"/>
            <a:endParaRPr lang="en-US" altLang="zh-TW" dirty="0">
              <a:solidFill>
                <a:srgbClr val="0033CC"/>
              </a:solidFill>
            </a:endParaRPr>
          </a:p>
          <a:p>
            <a:pPr lvl="1"/>
            <a:endParaRPr lang="en-US" altLang="zh-TW" dirty="0" smtClean="0">
              <a:solidFill>
                <a:srgbClr val="0033CC"/>
              </a:solidFill>
            </a:endParaRPr>
          </a:p>
          <a:p>
            <a:pPr lvl="1"/>
            <a:endParaRPr lang="en-US" altLang="zh-TW" dirty="0">
              <a:solidFill>
                <a:srgbClr val="0033CC"/>
              </a:solidFill>
            </a:endParaRPr>
          </a:p>
          <a:p>
            <a:pPr lvl="1"/>
            <a:endParaRPr lang="en-US" altLang="zh-TW" dirty="0" smtClean="0">
              <a:solidFill>
                <a:srgbClr val="0033CC"/>
              </a:solidFill>
            </a:endParaRPr>
          </a:p>
          <a:p>
            <a:pPr lvl="1"/>
            <a:endParaRPr lang="en-US" altLang="zh-TW" dirty="0" smtClean="0">
              <a:solidFill>
                <a:srgbClr val="0033CC"/>
              </a:solidFill>
            </a:endParaRPr>
          </a:p>
          <a:p>
            <a:pPr lvl="1"/>
            <a:endParaRPr lang="en-US" altLang="zh-TW" dirty="0" smtClean="0">
              <a:solidFill>
                <a:srgbClr val="0033CC"/>
              </a:solidFill>
            </a:endParaRPr>
          </a:p>
          <a:p>
            <a:pPr lvl="1"/>
            <a:endParaRPr lang="en-US" altLang="zh-TW" dirty="0" smtClean="0">
              <a:solidFill>
                <a:srgbClr val="0033CC"/>
              </a:solidFill>
            </a:endParaRPr>
          </a:p>
          <a:p>
            <a:pPr lvl="1"/>
            <a:endParaRPr lang="en-US" altLang="zh-TW" dirty="0" smtClean="0">
              <a:solidFill>
                <a:srgbClr val="0033CC"/>
              </a:solidFill>
            </a:endParaRPr>
          </a:p>
        </p:txBody>
      </p:sp>
      <p:sp>
        <p:nvSpPr>
          <p:cNvPr id="2" name="Rectangle 1"/>
          <p:cNvSpPr/>
          <p:nvPr/>
        </p:nvSpPr>
        <p:spPr>
          <a:xfrm>
            <a:off x="457200" y="3657600"/>
            <a:ext cx="8153400" cy="1015663"/>
          </a:xfrm>
          <a:prstGeom prst="rect">
            <a:avLst/>
          </a:prstGeom>
          <a:solidFill>
            <a:srgbClr val="FFFFCC"/>
          </a:solidFill>
          <a:ln>
            <a:solidFill>
              <a:srgbClr val="FF9933"/>
            </a:solidFill>
          </a:ln>
        </p:spPr>
        <p:txBody>
          <a:bodyPr wrap="square">
            <a:spAutoFit/>
          </a:bodyPr>
          <a:lstStyle/>
          <a:p>
            <a:pPr algn="ctr"/>
            <a:r>
              <a:rPr lang="en-US" altLang="zh-TW" sz="2000" dirty="0">
                <a:solidFill>
                  <a:srgbClr val="003366"/>
                </a:solidFill>
                <a:latin typeface="+mj-lt"/>
              </a:rPr>
              <a:t>Natural Language Interpretation is </a:t>
            </a:r>
            <a:r>
              <a:rPr lang="en-US" altLang="zh-TW" sz="2000" dirty="0" smtClean="0">
                <a:solidFill>
                  <a:srgbClr val="003366"/>
                </a:solidFill>
                <a:latin typeface="+mj-lt"/>
              </a:rPr>
              <a:t>an </a:t>
            </a:r>
            <a:r>
              <a:rPr lang="en-US" altLang="zh-TW" sz="2000" dirty="0" smtClean="0">
                <a:solidFill>
                  <a:srgbClr val="3366CC"/>
                </a:solidFill>
                <a:latin typeface="+mj-lt"/>
              </a:rPr>
              <a:t>Inference Process </a:t>
            </a:r>
            <a:r>
              <a:rPr lang="en-US" altLang="zh-TW" sz="2000" dirty="0">
                <a:solidFill>
                  <a:srgbClr val="003366"/>
                </a:solidFill>
                <a:latin typeface="+mj-lt"/>
              </a:rPr>
              <a:t>that is best thought of as a </a:t>
            </a:r>
            <a:r>
              <a:rPr lang="en-US" altLang="zh-TW" sz="2000" dirty="0">
                <a:solidFill>
                  <a:srgbClr val="3366CC"/>
                </a:solidFill>
                <a:latin typeface="+mj-lt"/>
              </a:rPr>
              <a:t>knowledge constrained optimization </a:t>
            </a:r>
            <a:r>
              <a:rPr lang="en-US" altLang="zh-TW" sz="2000" dirty="0" smtClean="0">
                <a:solidFill>
                  <a:srgbClr val="3366CC"/>
                </a:solidFill>
                <a:latin typeface="+mj-lt"/>
              </a:rPr>
              <a:t>problem, </a:t>
            </a:r>
            <a:r>
              <a:rPr lang="en-US" altLang="zh-TW" sz="2000" dirty="0">
                <a:solidFill>
                  <a:srgbClr val="003366"/>
                </a:solidFill>
                <a:latin typeface="+mj-lt"/>
              </a:rPr>
              <a:t>done on top of </a:t>
            </a:r>
            <a:r>
              <a:rPr lang="en-US" altLang="zh-TW" sz="2000" dirty="0">
                <a:solidFill>
                  <a:srgbClr val="3366CC"/>
                </a:solidFill>
                <a:latin typeface="+mj-lt"/>
              </a:rPr>
              <a:t>multiple statistically learned models. </a:t>
            </a:r>
          </a:p>
        </p:txBody>
      </p:sp>
      <p:sp>
        <p:nvSpPr>
          <p:cNvPr id="7" name="Rectangle 23"/>
          <p:cNvSpPr>
            <a:spLocks noChangeArrowheads="1"/>
          </p:cNvSpPr>
          <p:nvPr/>
        </p:nvSpPr>
        <p:spPr bwMode="auto">
          <a:xfrm>
            <a:off x="533400" y="5638800"/>
            <a:ext cx="8001000" cy="365760"/>
          </a:xfrm>
          <a:prstGeom prst="rect">
            <a:avLst/>
          </a:prstGeom>
          <a:solidFill>
            <a:srgbClr val="FFFFCC"/>
          </a:solidFill>
          <a:ln>
            <a:solidFill>
              <a:srgbClr val="FF9933"/>
            </a:solidFill>
          </a:ln>
          <a:extLst/>
        </p:spPr>
        <p:txBody>
          <a:bodyPr/>
          <a:lstStyle/>
          <a:p>
            <a:pPr marL="342900" indent="-342900">
              <a:lnSpc>
                <a:spcPct val="90000"/>
              </a:lnSpc>
              <a:spcBef>
                <a:spcPct val="20000"/>
              </a:spcBef>
              <a:buClr>
                <a:schemeClr val="bg2"/>
              </a:buClr>
              <a:buSzPct val="75000"/>
              <a:buFont typeface="Wingdings" pitchFamily="2" charset="2"/>
              <a:buNone/>
            </a:pPr>
            <a:r>
              <a:rPr lang="en-US" sz="2000" b="1" dirty="0" smtClean="0">
                <a:solidFill>
                  <a:srgbClr val="3366CC"/>
                </a:solidFill>
                <a:latin typeface="+mn-lt"/>
              </a:rPr>
              <a:t>Many forms of Inference; a lot boil down to determining best assignment </a:t>
            </a:r>
            <a:endParaRPr lang="en-US" sz="2000" b="1" dirty="0">
              <a:solidFill>
                <a:srgbClr val="3366CC"/>
              </a:solidFill>
              <a:latin typeface="+mn-lt"/>
            </a:endParaRPr>
          </a:p>
        </p:txBody>
      </p:sp>
      <p:cxnSp>
        <p:nvCxnSpPr>
          <p:cNvPr id="6" name="Straight Connector 5"/>
          <p:cNvCxnSpPr/>
          <p:nvPr/>
        </p:nvCxnSpPr>
        <p:spPr>
          <a:xfrm>
            <a:off x="5929952" y="3102592"/>
            <a:ext cx="10668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943600" y="3483592"/>
            <a:ext cx="24384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10</a:t>
            </a:fld>
            <a:endParaRPr lang="en-US" altLang="zh-TW" dirty="0"/>
          </a:p>
        </p:txBody>
      </p:sp>
    </p:spTree>
    <p:extLst>
      <p:ext uri="{BB962C8B-B14F-4D97-AF65-F5344CB8AC3E}">
        <p14:creationId xmlns:p14="http://schemas.microsoft.com/office/powerpoint/2010/main" val="19597959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7"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r>
              <a:rPr lang="en-US" altLang="zh-TW" smtClean="0"/>
              <a:t>Page </a:t>
            </a:r>
            <a:fld id="{34956E49-9B35-407E-B5F2-C84A7F7C3F93}" type="slidenum">
              <a:rPr lang="en-US" altLang="zh-TW" smtClean="0"/>
              <a:pPr>
                <a:defRPr/>
              </a:pPr>
              <a:t>11</a:t>
            </a:fld>
            <a:endParaRPr lang="en-US" altLang="zh-TW"/>
          </a:p>
        </p:txBody>
      </p:sp>
      <p:sp>
        <p:nvSpPr>
          <p:cNvPr id="1269763" name="Rectangle 2"/>
          <p:cNvSpPr>
            <a:spLocks noGrp="1" noChangeArrowheads="1"/>
          </p:cNvSpPr>
          <p:nvPr>
            <p:ph type="title"/>
          </p:nvPr>
        </p:nvSpPr>
        <p:spPr>
          <a:xfrm>
            <a:off x="152400" y="228600"/>
            <a:ext cx="8229600" cy="533400"/>
          </a:xfrm>
        </p:spPr>
        <p:txBody>
          <a:bodyPr/>
          <a:lstStyle/>
          <a:p>
            <a:r>
              <a:rPr lang="en-US" altLang="zh-TW" sz="2400" dirty="0" smtClean="0">
                <a:ea typeface="Arial Unicode MS" pitchFamily="34" charset="-128"/>
                <a:cs typeface="Arial Unicode MS" pitchFamily="34" charset="-128"/>
              </a:rPr>
              <a:t>Joint Inference </a:t>
            </a:r>
            <a:r>
              <a:rPr lang="en-US" altLang="zh-TW" sz="2400" dirty="0">
                <a:ea typeface="Arial Unicode MS" pitchFamily="34" charset="-128"/>
                <a:cs typeface="Arial Unicode MS" pitchFamily="34" charset="-128"/>
              </a:rPr>
              <a:t>with General Constraint Structure </a:t>
            </a:r>
            <a:r>
              <a:rPr lang="en-US" altLang="zh-TW" sz="1600" dirty="0">
                <a:ea typeface="Arial Unicode MS" pitchFamily="34" charset="-128"/>
                <a:cs typeface="Arial Unicode MS" pitchFamily="34" charset="-128"/>
              </a:rPr>
              <a:t>[</a:t>
            </a:r>
            <a:r>
              <a:rPr lang="en-US" altLang="zh-TW" sz="1600" dirty="0" smtClean="0">
                <a:ea typeface="Arial Unicode MS" pitchFamily="34" charset="-128"/>
                <a:cs typeface="Arial Unicode MS" pitchFamily="34" charset="-128"/>
              </a:rPr>
              <a:t>Roth&amp;Yih’04,07,….]</a:t>
            </a:r>
            <a:r>
              <a:rPr lang="en-US" altLang="zh-TW" sz="1600" dirty="0">
                <a:ea typeface="Arial Unicode MS" pitchFamily="34" charset="-128"/>
                <a:cs typeface="Arial Unicode MS" pitchFamily="34" charset="-128"/>
              </a:rPr>
              <a:t/>
            </a:r>
            <a:br>
              <a:rPr lang="en-US" altLang="zh-TW" sz="1600" dirty="0">
                <a:ea typeface="Arial Unicode MS" pitchFamily="34" charset="-128"/>
                <a:cs typeface="Arial Unicode MS" pitchFamily="34" charset="-128"/>
              </a:rPr>
            </a:br>
            <a:r>
              <a:rPr lang="en-US" altLang="zh-TW" sz="1600" dirty="0" smtClean="0">
                <a:ea typeface="Arial Unicode MS" pitchFamily="34" charset="-128"/>
                <a:cs typeface="Arial Unicode MS" pitchFamily="34" charset="-128"/>
              </a:rPr>
              <a:t/>
            </a:r>
            <a:br>
              <a:rPr lang="en-US" altLang="zh-TW" sz="1600" dirty="0" smtClean="0">
                <a:ea typeface="Arial Unicode MS" pitchFamily="34" charset="-128"/>
                <a:cs typeface="Arial Unicode MS" pitchFamily="34" charset="-128"/>
              </a:rPr>
            </a:br>
            <a:r>
              <a:rPr lang="en-US" altLang="zh-TW" sz="2000" dirty="0" smtClean="0">
                <a:solidFill>
                  <a:schemeClr val="tx1"/>
                </a:solidFill>
                <a:ea typeface="Arial Unicode MS" pitchFamily="34" charset="-128"/>
                <a:cs typeface="Arial Unicode MS" pitchFamily="34" charset="-128"/>
              </a:rPr>
              <a:t>Recognizing </a:t>
            </a:r>
            <a:r>
              <a:rPr lang="en-US" altLang="zh-TW" sz="2000" dirty="0">
                <a:solidFill>
                  <a:schemeClr val="tx1"/>
                </a:solidFill>
                <a:ea typeface="Arial Unicode MS" pitchFamily="34" charset="-128"/>
                <a:cs typeface="Arial Unicode MS" pitchFamily="34" charset="-128"/>
              </a:rPr>
              <a:t>Entities and Relations</a:t>
            </a:r>
            <a:r>
              <a:rPr lang="en-US" altLang="zh-TW" sz="1600" dirty="0">
                <a:solidFill>
                  <a:schemeClr val="tx1"/>
                </a:solidFill>
                <a:ea typeface="Arial Unicode MS" pitchFamily="34" charset="-128"/>
                <a:cs typeface="Arial Unicode MS" pitchFamily="34" charset="-128"/>
              </a:rPr>
              <a:t> </a:t>
            </a:r>
          </a:p>
        </p:txBody>
      </p:sp>
      <p:grpSp>
        <p:nvGrpSpPr>
          <p:cNvPr id="1269764" name="Group 3"/>
          <p:cNvGrpSpPr>
            <a:grpSpLocks/>
          </p:cNvGrpSpPr>
          <p:nvPr/>
        </p:nvGrpSpPr>
        <p:grpSpPr bwMode="auto">
          <a:xfrm>
            <a:off x="1524001" y="2958068"/>
            <a:ext cx="7008813" cy="1216026"/>
            <a:chOff x="816" y="1248"/>
            <a:chExt cx="4415" cy="766"/>
          </a:xfrm>
        </p:grpSpPr>
        <p:sp>
          <p:nvSpPr>
            <p:cNvPr id="1269765" name="Text Box 4"/>
            <p:cNvSpPr txBox="1">
              <a:spLocks noChangeArrowheads="1"/>
            </p:cNvSpPr>
            <p:nvPr/>
          </p:nvSpPr>
          <p:spPr bwMode="auto">
            <a:xfrm>
              <a:off x="816" y="1248"/>
              <a:ext cx="4415"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19" tIns="46693" rIns="90119" bIns="46693">
              <a:spAutoFit/>
            </a:bodyPr>
            <a:lstStyle>
              <a:lvl1pPr marL="342900" indent="-3429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1pPr>
              <a:lvl2pPr marL="454025"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2pPr>
              <a:lvl3pPr marL="1143000" indent="-2286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3pPr>
              <a:lvl4pPr marL="1600200" indent="-2286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4pPr>
              <a:lvl5pPr marL="2057400" indent="-2286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5pPr>
              <a:lvl6pPr marL="25146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6pPr>
              <a:lvl7pPr marL="29718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7pPr>
              <a:lvl8pPr marL="34290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8pPr>
              <a:lvl9pPr marL="38862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9pPr>
            </a:lstStyle>
            <a:p>
              <a:pPr lvl="1">
                <a:lnSpc>
                  <a:spcPct val="90000"/>
                </a:lnSpc>
                <a:spcBef>
                  <a:spcPts val="463"/>
                </a:spcBef>
                <a:buClr>
                  <a:srgbClr val="FFFFFF"/>
                </a:buClr>
                <a:buSzPct val="41000"/>
                <a:buFont typeface="Wingdings" pitchFamily="2" charset="2"/>
                <a:buNone/>
              </a:pPr>
              <a:r>
                <a:rPr lang="en-GB" sz="2000" dirty="0" smtClean="0">
                  <a:solidFill>
                    <a:srgbClr val="003366"/>
                  </a:solidFill>
                  <a:latin typeface="+mn-lt"/>
                  <a:ea typeface="Arial Unicode MS" pitchFamily="34" charset="-128"/>
                  <a:cs typeface="Arial Unicode MS" pitchFamily="34" charset="-128"/>
                </a:rPr>
                <a:t>  Bernie’s </a:t>
              </a:r>
              <a:r>
                <a:rPr lang="en-GB" sz="2000" dirty="0">
                  <a:solidFill>
                    <a:srgbClr val="003366"/>
                  </a:solidFill>
                  <a:latin typeface="+mn-lt"/>
                  <a:ea typeface="Arial Unicode MS" pitchFamily="34" charset="-128"/>
                  <a:cs typeface="Arial Unicode MS" pitchFamily="34" charset="-128"/>
                </a:rPr>
                <a:t>wife, </a:t>
              </a:r>
              <a:r>
                <a:rPr lang="en-GB" sz="2000" dirty="0" smtClean="0">
                  <a:solidFill>
                    <a:srgbClr val="003366"/>
                  </a:solidFill>
                  <a:latin typeface="+mn-lt"/>
                  <a:ea typeface="Arial Unicode MS" pitchFamily="34" charset="-128"/>
                  <a:cs typeface="Arial Unicode MS" pitchFamily="34" charset="-128"/>
                </a:rPr>
                <a:t>  Jane, </a:t>
              </a:r>
              <a:r>
                <a:rPr lang="en-GB" sz="2000" dirty="0">
                  <a:solidFill>
                    <a:srgbClr val="003366"/>
                  </a:solidFill>
                  <a:latin typeface="+mn-lt"/>
                  <a:ea typeface="Arial Unicode MS" pitchFamily="34" charset="-128"/>
                  <a:cs typeface="Arial Unicode MS" pitchFamily="34" charset="-128"/>
                </a:rPr>
                <a:t>is a native of </a:t>
              </a:r>
              <a:r>
                <a:rPr lang="en-GB" sz="2000" dirty="0" smtClean="0">
                  <a:solidFill>
                    <a:srgbClr val="003366"/>
                  </a:solidFill>
                  <a:latin typeface="+mn-lt"/>
                  <a:ea typeface="Arial Unicode MS" pitchFamily="34" charset="-128"/>
                  <a:cs typeface="Arial Unicode MS" pitchFamily="34" charset="-128"/>
                </a:rPr>
                <a:t>Brooklyn</a:t>
              </a:r>
              <a:endParaRPr lang="en-GB" sz="2000" dirty="0">
                <a:solidFill>
                  <a:srgbClr val="003366"/>
                </a:solidFill>
                <a:latin typeface="+mn-lt"/>
                <a:ea typeface="Arial Unicode MS" pitchFamily="34" charset="-128"/>
                <a:cs typeface="Arial Unicode MS" pitchFamily="34" charset="-128"/>
              </a:endParaRPr>
            </a:p>
            <a:p>
              <a:pPr lvl="1">
                <a:lnSpc>
                  <a:spcPct val="93000"/>
                </a:lnSpc>
                <a:spcBef>
                  <a:spcPts val="563"/>
                </a:spcBef>
                <a:buClr>
                  <a:srgbClr val="FFFFFF"/>
                </a:buClr>
                <a:buSzPct val="70000"/>
                <a:buFont typeface="Wingdings" pitchFamily="2" charset="2"/>
                <a:buNone/>
              </a:pPr>
              <a:r>
                <a:rPr lang="en-GB" dirty="0">
                  <a:solidFill>
                    <a:srgbClr val="FFFFFF"/>
                  </a:solidFill>
                  <a:latin typeface="Georgia" pitchFamily="18" charset="0"/>
                  <a:ea typeface="Arial Unicode MS" pitchFamily="34" charset="-128"/>
                  <a:cs typeface="Arial Unicode MS" pitchFamily="34" charset="-128"/>
                </a:rPr>
                <a:t> </a:t>
              </a:r>
              <a:r>
                <a:rPr lang="en-GB" dirty="0">
                  <a:solidFill>
                    <a:srgbClr val="0033CC"/>
                  </a:solidFill>
                  <a:latin typeface="Georgia" pitchFamily="18" charset="0"/>
                  <a:ea typeface="Arial Unicode MS" pitchFamily="34" charset="-128"/>
                  <a:cs typeface="Arial Unicode MS" pitchFamily="34" charset="-128"/>
                </a:rPr>
                <a:t>E</a:t>
              </a:r>
              <a:r>
                <a:rPr lang="en-GB" sz="2000" dirty="0">
                  <a:solidFill>
                    <a:srgbClr val="0033CC"/>
                  </a:solidFill>
                  <a:latin typeface="Georgia" pitchFamily="18" charset="0"/>
                  <a:ea typeface="Arial Unicode MS" pitchFamily="34" charset="-128"/>
                  <a:cs typeface="Arial Unicode MS" pitchFamily="34" charset="-128"/>
                </a:rPr>
                <a:t>1</a:t>
              </a:r>
              <a:r>
                <a:rPr lang="en-GB" dirty="0">
                  <a:solidFill>
                    <a:srgbClr val="0033CC"/>
                  </a:solidFill>
                  <a:latin typeface="Georgia" pitchFamily="18" charset="0"/>
                  <a:ea typeface="Arial Unicode MS" pitchFamily="34" charset="-128"/>
                  <a:cs typeface="Arial Unicode MS" pitchFamily="34" charset="-128"/>
                </a:rPr>
                <a:t>                   E</a:t>
              </a:r>
              <a:r>
                <a:rPr lang="en-GB" sz="2000" dirty="0">
                  <a:solidFill>
                    <a:srgbClr val="0033CC"/>
                  </a:solidFill>
                  <a:latin typeface="Georgia" pitchFamily="18" charset="0"/>
                  <a:ea typeface="Arial Unicode MS" pitchFamily="34" charset="-128"/>
                  <a:cs typeface="Arial Unicode MS" pitchFamily="34" charset="-128"/>
                </a:rPr>
                <a:t>2</a:t>
              </a:r>
              <a:r>
                <a:rPr lang="en-GB" dirty="0">
                  <a:solidFill>
                    <a:srgbClr val="0033CC"/>
                  </a:solidFill>
                  <a:latin typeface="Georgia" pitchFamily="18" charset="0"/>
                  <a:ea typeface="Arial Unicode MS" pitchFamily="34" charset="-128"/>
                  <a:cs typeface="Arial Unicode MS" pitchFamily="34" charset="-128"/>
                </a:rPr>
                <a:t>                              E</a:t>
              </a:r>
              <a:r>
                <a:rPr lang="en-GB" sz="2000" dirty="0">
                  <a:solidFill>
                    <a:srgbClr val="0033CC"/>
                  </a:solidFill>
                  <a:latin typeface="Georgia" pitchFamily="18" charset="0"/>
                  <a:ea typeface="Arial Unicode MS" pitchFamily="34" charset="-128"/>
                  <a:cs typeface="Arial Unicode MS" pitchFamily="34" charset="-128"/>
                </a:rPr>
                <a:t>3</a:t>
              </a:r>
              <a:r>
                <a:rPr lang="en-GB" dirty="0">
                  <a:solidFill>
                    <a:srgbClr val="0033CC"/>
                  </a:solidFill>
                  <a:latin typeface="Georgia" pitchFamily="18" charset="0"/>
                  <a:ea typeface="Arial Unicode MS" pitchFamily="34" charset="-128"/>
                  <a:cs typeface="Arial Unicode MS" pitchFamily="34" charset="-128"/>
                </a:rPr>
                <a:t>  </a:t>
              </a:r>
            </a:p>
          </p:txBody>
        </p:sp>
        <p:grpSp>
          <p:nvGrpSpPr>
            <p:cNvPr id="1269766" name="Group 5"/>
            <p:cNvGrpSpPr>
              <a:grpSpLocks/>
            </p:cNvGrpSpPr>
            <p:nvPr/>
          </p:nvGrpSpPr>
          <p:grpSpPr bwMode="auto">
            <a:xfrm>
              <a:off x="1141" y="1248"/>
              <a:ext cx="2891" cy="766"/>
              <a:chOff x="1141" y="1248"/>
              <a:chExt cx="2891" cy="766"/>
            </a:xfrm>
          </p:grpSpPr>
          <p:sp>
            <p:nvSpPr>
              <p:cNvPr id="1269767" name="AutoShape 6"/>
              <p:cNvSpPr>
                <a:spLocks noChangeArrowheads="1"/>
              </p:cNvSpPr>
              <p:nvPr/>
            </p:nvSpPr>
            <p:spPr bwMode="auto">
              <a:xfrm>
                <a:off x="1141" y="1259"/>
                <a:ext cx="635" cy="230"/>
              </a:xfrm>
              <a:prstGeom prst="roundRect">
                <a:avLst>
                  <a:gd name="adj" fmla="val 403"/>
                </a:avLst>
              </a:prstGeom>
              <a:noFill/>
              <a:ln w="936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charset="0"/>
                  <a:cs typeface="Arial" charset="0"/>
                </a:endParaRPr>
              </a:p>
            </p:txBody>
          </p:sp>
          <p:sp>
            <p:nvSpPr>
              <p:cNvPr id="1269768" name="AutoShape 7"/>
              <p:cNvSpPr>
                <a:spLocks noChangeArrowheads="1"/>
              </p:cNvSpPr>
              <p:nvPr/>
            </p:nvSpPr>
            <p:spPr bwMode="auto">
              <a:xfrm>
                <a:off x="2133" y="1248"/>
                <a:ext cx="411" cy="241"/>
              </a:xfrm>
              <a:prstGeom prst="roundRect">
                <a:avLst>
                  <a:gd name="adj" fmla="val 403"/>
                </a:avLst>
              </a:prstGeom>
              <a:noFill/>
              <a:ln w="936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charset="0"/>
                  <a:cs typeface="Arial" charset="0"/>
                </a:endParaRPr>
              </a:p>
            </p:txBody>
          </p:sp>
          <p:sp>
            <p:nvSpPr>
              <p:cNvPr id="1269769" name="AutoShape 8"/>
              <p:cNvSpPr>
                <a:spLocks noChangeArrowheads="1"/>
              </p:cNvSpPr>
              <p:nvPr/>
            </p:nvSpPr>
            <p:spPr bwMode="auto">
              <a:xfrm>
                <a:off x="3408" y="1259"/>
                <a:ext cx="624" cy="230"/>
              </a:xfrm>
              <a:prstGeom prst="roundRect">
                <a:avLst>
                  <a:gd name="adj" fmla="val 403"/>
                </a:avLst>
              </a:prstGeom>
              <a:noFill/>
              <a:ln w="936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charset="0"/>
                  <a:cs typeface="Arial" charset="0"/>
                </a:endParaRPr>
              </a:p>
            </p:txBody>
          </p:sp>
          <p:sp>
            <p:nvSpPr>
              <p:cNvPr id="1269770" name="Freeform 9"/>
              <p:cNvSpPr>
                <a:spLocks/>
              </p:cNvSpPr>
              <p:nvPr/>
            </p:nvSpPr>
            <p:spPr bwMode="auto">
              <a:xfrm>
                <a:off x="1440" y="1680"/>
                <a:ext cx="768" cy="48"/>
              </a:xfrm>
              <a:custGeom>
                <a:avLst/>
                <a:gdLst>
                  <a:gd name="T0" fmla="*/ 0 w 4653"/>
                  <a:gd name="T1" fmla="*/ 0 h 424"/>
                  <a:gd name="T2" fmla="*/ 10 w 4653"/>
                  <a:gd name="T3" fmla="*/ 1 h 424"/>
                  <a:gd name="T4" fmla="*/ 21 w 4653"/>
                  <a:gd name="T5" fmla="*/ 0 h 424"/>
                  <a:gd name="T6" fmla="*/ 0 60000 65536"/>
                  <a:gd name="T7" fmla="*/ 0 60000 65536"/>
                  <a:gd name="T8" fmla="*/ 0 60000 65536"/>
                  <a:gd name="T9" fmla="*/ 0 w 4653"/>
                  <a:gd name="T10" fmla="*/ 0 h 424"/>
                  <a:gd name="T11" fmla="*/ 4653 w 4653"/>
                  <a:gd name="T12" fmla="*/ 424 h 424"/>
                </a:gdLst>
                <a:ahLst/>
                <a:cxnLst>
                  <a:cxn ang="T6">
                    <a:pos x="T0" y="T1"/>
                  </a:cxn>
                  <a:cxn ang="T7">
                    <a:pos x="T2" y="T3"/>
                  </a:cxn>
                  <a:cxn ang="T8">
                    <a:pos x="T4" y="T5"/>
                  </a:cxn>
                </a:cxnLst>
                <a:rect l="T9" t="T10" r="T11" b="T12"/>
                <a:pathLst>
                  <a:path w="4653" h="424">
                    <a:moveTo>
                      <a:pt x="0" y="0"/>
                    </a:moveTo>
                    <a:cubicBezTo>
                      <a:pt x="724" y="212"/>
                      <a:pt x="1449" y="423"/>
                      <a:pt x="2224" y="423"/>
                    </a:cubicBezTo>
                    <a:cubicBezTo>
                      <a:pt x="3000" y="423"/>
                      <a:pt x="4180" y="57"/>
                      <a:pt x="4652" y="0"/>
                    </a:cubicBezTo>
                  </a:path>
                </a:pathLst>
              </a:custGeom>
              <a:noFill/>
              <a:ln w="9398">
                <a:solidFill>
                  <a:srgbClr val="009900"/>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Arial" charset="0"/>
                  <a:cs typeface="Arial" charset="0"/>
                </a:endParaRPr>
              </a:p>
            </p:txBody>
          </p:sp>
          <p:sp>
            <p:nvSpPr>
              <p:cNvPr id="1269771" name="Text Box 10"/>
              <p:cNvSpPr txBox="1">
                <a:spLocks noChangeArrowheads="1"/>
              </p:cNvSpPr>
              <p:nvPr/>
            </p:nvSpPr>
            <p:spPr bwMode="auto">
              <a:xfrm>
                <a:off x="1730" y="1730"/>
                <a:ext cx="345"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31" tIns="42448" rIns="81631" bIns="42448">
                <a:spAutoFit/>
              </a:bodyPr>
              <a:lstStyle>
                <a:lvl1pPr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1pPr>
                <a:lvl2pPr marL="742950" indent="-28575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2pPr>
                <a:lvl3pPr marL="11430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3pPr>
                <a:lvl4pPr marL="16002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4pPr>
                <a:lvl5pPr marL="20574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5pPr>
                <a:lvl6pPr marL="25146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6pPr>
                <a:lvl7pPr marL="29718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7pPr>
                <a:lvl8pPr marL="34290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8pPr>
                <a:lvl9pPr marL="38862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9pPr>
              </a:lstStyle>
              <a:p>
                <a:pPr>
                  <a:lnSpc>
                    <a:spcPct val="108000"/>
                  </a:lnSpc>
                  <a:buClr>
                    <a:srgbClr val="FFFF00"/>
                  </a:buClr>
                  <a:buSzPct val="100000"/>
                  <a:buFont typeface="Arial" charset="0"/>
                  <a:buNone/>
                </a:pPr>
                <a:r>
                  <a:rPr lang="en-GB" sz="2200">
                    <a:solidFill>
                      <a:srgbClr val="009900"/>
                    </a:solidFill>
                    <a:latin typeface="Georgia" pitchFamily="18" charset="0"/>
                    <a:ea typeface="Arial Unicode MS" pitchFamily="34" charset="-128"/>
                    <a:cs typeface="Arial Unicode MS" pitchFamily="34" charset="-128"/>
                  </a:rPr>
                  <a:t>R</a:t>
                </a:r>
                <a:r>
                  <a:rPr lang="en-GB" sz="2200" baseline="-25000">
                    <a:solidFill>
                      <a:srgbClr val="009900"/>
                    </a:solidFill>
                    <a:latin typeface="Georgia" pitchFamily="18" charset="0"/>
                    <a:ea typeface="Arial Unicode MS" pitchFamily="34" charset="-128"/>
                    <a:cs typeface="Arial Unicode MS" pitchFamily="34" charset="-128"/>
                  </a:rPr>
                  <a:t>12</a:t>
                </a:r>
              </a:p>
            </p:txBody>
          </p:sp>
          <p:sp>
            <p:nvSpPr>
              <p:cNvPr id="1269772" name="Freeform 11"/>
              <p:cNvSpPr>
                <a:spLocks/>
              </p:cNvSpPr>
              <p:nvPr/>
            </p:nvSpPr>
            <p:spPr bwMode="auto">
              <a:xfrm>
                <a:off x="2544" y="1632"/>
                <a:ext cx="1248" cy="111"/>
              </a:xfrm>
              <a:custGeom>
                <a:avLst/>
                <a:gdLst>
                  <a:gd name="T0" fmla="*/ 0 w 4653"/>
                  <a:gd name="T1" fmla="*/ 0 h 424"/>
                  <a:gd name="T2" fmla="*/ 43 w 4653"/>
                  <a:gd name="T3" fmla="*/ 8 h 424"/>
                  <a:gd name="T4" fmla="*/ 90 w 4653"/>
                  <a:gd name="T5" fmla="*/ 0 h 424"/>
                  <a:gd name="T6" fmla="*/ 0 60000 65536"/>
                  <a:gd name="T7" fmla="*/ 0 60000 65536"/>
                  <a:gd name="T8" fmla="*/ 0 60000 65536"/>
                  <a:gd name="T9" fmla="*/ 0 w 4653"/>
                  <a:gd name="T10" fmla="*/ 0 h 424"/>
                  <a:gd name="T11" fmla="*/ 4653 w 4653"/>
                  <a:gd name="T12" fmla="*/ 424 h 424"/>
                </a:gdLst>
                <a:ahLst/>
                <a:cxnLst>
                  <a:cxn ang="T6">
                    <a:pos x="T0" y="T1"/>
                  </a:cxn>
                  <a:cxn ang="T7">
                    <a:pos x="T2" y="T3"/>
                  </a:cxn>
                  <a:cxn ang="T8">
                    <a:pos x="T4" y="T5"/>
                  </a:cxn>
                </a:cxnLst>
                <a:rect l="T9" t="T10" r="T11" b="T12"/>
                <a:pathLst>
                  <a:path w="4653" h="424">
                    <a:moveTo>
                      <a:pt x="0" y="0"/>
                    </a:moveTo>
                    <a:cubicBezTo>
                      <a:pt x="724" y="212"/>
                      <a:pt x="1449" y="423"/>
                      <a:pt x="2224" y="423"/>
                    </a:cubicBezTo>
                    <a:cubicBezTo>
                      <a:pt x="3000" y="423"/>
                      <a:pt x="4180" y="57"/>
                      <a:pt x="4652" y="0"/>
                    </a:cubicBezTo>
                  </a:path>
                </a:pathLst>
              </a:custGeom>
              <a:noFill/>
              <a:ln w="9398">
                <a:solidFill>
                  <a:srgbClr val="009900"/>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Arial" charset="0"/>
                  <a:cs typeface="Arial" charset="0"/>
                </a:endParaRPr>
              </a:p>
            </p:txBody>
          </p:sp>
          <p:sp>
            <p:nvSpPr>
              <p:cNvPr id="1269773" name="Text Box 12"/>
              <p:cNvSpPr txBox="1">
                <a:spLocks noChangeArrowheads="1"/>
              </p:cNvSpPr>
              <p:nvPr/>
            </p:nvSpPr>
            <p:spPr bwMode="auto">
              <a:xfrm>
                <a:off x="2906" y="1720"/>
                <a:ext cx="358"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31" tIns="42448" rIns="81631" bIns="42448">
                <a:spAutoFit/>
              </a:bodyPr>
              <a:lstStyle>
                <a:lvl1pPr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1pPr>
                <a:lvl2pPr marL="742950" indent="-28575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2pPr>
                <a:lvl3pPr marL="11430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3pPr>
                <a:lvl4pPr marL="16002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4pPr>
                <a:lvl5pPr marL="20574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5pPr>
                <a:lvl6pPr marL="25146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6pPr>
                <a:lvl7pPr marL="29718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7pPr>
                <a:lvl8pPr marL="34290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8pPr>
                <a:lvl9pPr marL="38862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9pPr>
              </a:lstStyle>
              <a:p>
                <a:pPr>
                  <a:lnSpc>
                    <a:spcPct val="108000"/>
                  </a:lnSpc>
                  <a:buClr>
                    <a:srgbClr val="FFFF00"/>
                  </a:buClr>
                  <a:buSzPct val="100000"/>
                  <a:buFont typeface="Arial" charset="0"/>
                  <a:buNone/>
                </a:pPr>
                <a:r>
                  <a:rPr lang="en-GB" sz="2200">
                    <a:solidFill>
                      <a:srgbClr val="009900"/>
                    </a:solidFill>
                    <a:latin typeface="Georgia" pitchFamily="18" charset="0"/>
                    <a:ea typeface="Arial Unicode MS" pitchFamily="34" charset="-128"/>
                    <a:cs typeface="Arial Unicode MS" pitchFamily="34" charset="-128"/>
                  </a:rPr>
                  <a:t>R</a:t>
                </a:r>
                <a:r>
                  <a:rPr lang="en-GB" sz="2200" baseline="-25000">
                    <a:solidFill>
                      <a:srgbClr val="009900"/>
                    </a:solidFill>
                    <a:latin typeface="Georgia" pitchFamily="18" charset="0"/>
                    <a:ea typeface="Arial Unicode MS" pitchFamily="34" charset="-128"/>
                    <a:cs typeface="Arial Unicode MS" pitchFamily="34" charset="-128"/>
                  </a:rPr>
                  <a:t>23</a:t>
                </a:r>
                <a:endParaRPr lang="en-GB" sz="2200">
                  <a:solidFill>
                    <a:srgbClr val="009900"/>
                  </a:solidFill>
                  <a:latin typeface="Georgia" pitchFamily="18" charset="0"/>
                  <a:ea typeface="Arial Unicode MS" pitchFamily="34" charset="-128"/>
                  <a:cs typeface="Arial Unicode MS" pitchFamily="34" charset="-128"/>
                </a:endParaRPr>
              </a:p>
            </p:txBody>
          </p:sp>
        </p:grpSp>
      </p:grpSp>
      <p:graphicFrame>
        <p:nvGraphicFramePr>
          <p:cNvPr id="801805" name="Group 13"/>
          <p:cNvGraphicFramePr>
            <a:graphicFrameLocks noGrp="1"/>
          </p:cNvGraphicFramePr>
          <p:nvPr>
            <p:extLst>
              <p:ext uri="{D42A27DB-BD31-4B8C-83A1-F6EECF244321}">
                <p14:modId xmlns:p14="http://schemas.microsoft.com/office/powerpoint/2010/main" val="3508202605"/>
              </p:ext>
            </p:extLst>
          </p:nvPr>
        </p:nvGraphicFramePr>
        <p:xfrm>
          <a:off x="1371600" y="1383268"/>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01819" name="Group 27"/>
          <p:cNvGraphicFramePr>
            <a:graphicFrameLocks noGrp="1"/>
          </p:cNvGraphicFramePr>
          <p:nvPr>
            <p:extLst>
              <p:ext uri="{D42A27DB-BD31-4B8C-83A1-F6EECF244321}">
                <p14:modId xmlns:p14="http://schemas.microsoft.com/office/powerpoint/2010/main" val="1011281242"/>
              </p:ext>
            </p:extLst>
          </p:nvPr>
        </p:nvGraphicFramePr>
        <p:xfrm>
          <a:off x="5715000" y="1383268"/>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01833" name="Group 41"/>
          <p:cNvGraphicFramePr>
            <a:graphicFrameLocks noGrp="1"/>
          </p:cNvGraphicFramePr>
          <p:nvPr>
            <p:extLst>
              <p:ext uri="{D42A27DB-BD31-4B8C-83A1-F6EECF244321}">
                <p14:modId xmlns:p14="http://schemas.microsoft.com/office/powerpoint/2010/main" val="3403531067"/>
              </p:ext>
            </p:extLst>
          </p:nvPr>
        </p:nvGraphicFramePr>
        <p:xfrm>
          <a:off x="3276600" y="1383268"/>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01847" name="Group 55"/>
          <p:cNvGraphicFramePr>
            <a:graphicFrameLocks noGrp="1"/>
          </p:cNvGraphicFramePr>
          <p:nvPr>
            <p:extLst>
              <p:ext uri="{D42A27DB-BD31-4B8C-83A1-F6EECF244321}">
                <p14:modId xmlns:p14="http://schemas.microsoft.com/office/powerpoint/2010/main" val="2019525273"/>
              </p:ext>
            </p:extLst>
          </p:nvPr>
        </p:nvGraphicFramePr>
        <p:xfrm>
          <a:off x="4419600" y="4278868"/>
          <a:ext cx="2133600" cy="1295400"/>
        </p:xfrm>
        <a:graphic>
          <a:graphicData uri="http://schemas.openxmlformats.org/drawingml/2006/table">
            <a:tbl>
              <a:tblPr/>
              <a:tblGrid>
                <a:gridCol w="13716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01861" name="Group 69"/>
          <p:cNvGraphicFramePr>
            <a:graphicFrameLocks noGrp="1"/>
          </p:cNvGraphicFramePr>
          <p:nvPr>
            <p:extLst>
              <p:ext uri="{D42A27DB-BD31-4B8C-83A1-F6EECF244321}">
                <p14:modId xmlns:p14="http://schemas.microsoft.com/office/powerpoint/2010/main" val="3517945162"/>
              </p:ext>
            </p:extLst>
          </p:nvPr>
        </p:nvGraphicFramePr>
        <p:xfrm>
          <a:off x="1828800" y="4278868"/>
          <a:ext cx="2133600" cy="1295400"/>
        </p:xfrm>
        <a:graphic>
          <a:graphicData uri="http://schemas.openxmlformats.org/drawingml/2006/table">
            <a:tbl>
              <a:tblPr/>
              <a:tblGrid>
                <a:gridCol w="13716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01875" name="Group 83"/>
          <p:cNvGraphicFramePr>
            <a:graphicFrameLocks noGrp="1"/>
          </p:cNvGraphicFramePr>
          <p:nvPr>
            <p:extLst>
              <p:ext uri="{D42A27DB-BD31-4B8C-83A1-F6EECF244321}">
                <p14:modId xmlns:p14="http://schemas.microsoft.com/office/powerpoint/2010/main" val="1153846179"/>
              </p:ext>
            </p:extLst>
          </p:nvPr>
        </p:nvGraphicFramePr>
        <p:xfrm>
          <a:off x="1828800" y="4278868"/>
          <a:ext cx="2133600" cy="1295400"/>
        </p:xfrm>
        <a:graphic>
          <a:graphicData uri="http://schemas.openxmlformats.org/drawingml/2006/table">
            <a:tbl>
              <a:tblPr/>
              <a:tblGrid>
                <a:gridCol w="13716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01889" name="Group 97"/>
          <p:cNvGraphicFramePr>
            <a:graphicFrameLocks noGrp="1"/>
          </p:cNvGraphicFramePr>
          <p:nvPr>
            <p:extLst>
              <p:ext uri="{D42A27DB-BD31-4B8C-83A1-F6EECF244321}">
                <p14:modId xmlns:p14="http://schemas.microsoft.com/office/powerpoint/2010/main" val="781757594"/>
              </p:ext>
            </p:extLst>
          </p:nvPr>
        </p:nvGraphicFramePr>
        <p:xfrm>
          <a:off x="1371600" y="1383268"/>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01903" name="Group 111"/>
          <p:cNvGraphicFramePr>
            <a:graphicFrameLocks noGrp="1"/>
          </p:cNvGraphicFramePr>
          <p:nvPr>
            <p:extLst>
              <p:ext uri="{D42A27DB-BD31-4B8C-83A1-F6EECF244321}">
                <p14:modId xmlns:p14="http://schemas.microsoft.com/office/powerpoint/2010/main" val="2754819623"/>
              </p:ext>
            </p:extLst>
          </p:nvPr>
        </p:nvGraphicFramePr>
        <p:xfrm>
          <a:off x="3276600" y="1383268"/>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0.30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01917" name="Group 125"/>
          <p:cNvGraphicFramePr>
            <a:graphicFrameLocks noGrp="1"/>
          </p:cNvGraphicFramePr>
          <p:nvPr>
            <p:extLst>
              <p:ext uri="{D42A27DB-BD31-4B8C-83A1-F6EECF244321}">
                <p14:modId xmlns:p14="http://schemas.microsoft.com/office/powerpoint/2010/main" val="3932881936"/>
              </p:ext>
            </p:extLst>
          </p:nvPr>
        </p:nvGraphicFramePr>
        <p:xfrm>
          <a:off x="5715000" y="1383268"/>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01931" name="Group 139"/>
          <p:cNvGraphicFramePr>
            <a:graphicFrameLocks noGrp="1"/>
          </p:cNvGraphicFramePr>
          <p:nvPr>
            <p:extLst>
              <p:ext uri="{D42A27DB-BD31-4B8C-83A1-F6EECF244321}">
                <p14:modId xmlns:p14="http://schemas.microsoft.com/office/powerpoint/2010/main" val="12517499"/>
              </p:ext>
            </p:extLst>
          </p:nvPr>
        </p:nvGraphicFramePr>
        <p:xfrm>
          <a:off x="1752600" y="4278868"/>
          <a:ext cx="2209800" cy="1295400"/>
        </p:xfrm>
        <a:graphic>
          <a:graphicData uri="http://schemas.openxmlformats.org/drawingml/2006/table">
            <a:tbl>
              <a:tblPr/>
              <a:tblGrid>
                <a:gridCol w="1470025"/>
                <a:gridCol w="739775"/>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01945" name="Group 153"/>
          <p:cNvGraphicFramePr>
            <a:graphicFrameLocks noGrp="1"/>
          </p:cNvGraphicFramePr>
          <p:nvPr>
            <p:extLst>
              <p:ext uri="{D42A27DB-BD31-4B8C-83A1-F6EECF244321}">
                <p14:modId xmlns:p14="http://schemas.microsoft.com/office/powerpoint/2010/main" val="1299722706"/>
              </p:ext>
            </p:extLst>
          </p:nvPr>
        </p:nvGraphicFramePr>
        <p:xfrm>
          <a:off x="4419600" y="4278868"/>
          <a:ext cx="2133600" cy="1295400"/>
        </p:xfrm>
        <a:graphic>
          <a:graphicData uri="http://schemas.openxmlformats.org/drawingml/2006/table">
            <a:tbl>
              <a:tblPr/>
              <a:tblGrid>
                <a:gridCol w="13716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4" name="Group 167"/>
          <p:cNvGrpSpPr>
            <a:grpSpLocks/>
          </p:cNvGrpSpPr>
          <p:nvPr/>
        </p:nvGrpSpPr>
        <p:grpSpPr bwMode="auto">
          <a:xfrm>
            <a:off x="4876800" y="545068"/>
            <a:ext cx="2971800" cy="3733800"/>
            <a:chOff x="3072" y="576"/>
            <a:chExt cx="1872" cy="2352"/>
          </a:xfrm>
        </p:grpSpPr>
        <p:sp>
          <p:nvSpPr>
            <p:cNvPr id="1269929" name="AutoShape 168"/>
            <p:cNvSpPr>
              <a:spLocks noChangeArrowheads="1"/>
            </p:cNvSpPr>
            <p:nvPr/>
          </p:nvSpPr>
          <p:spPr bwMode="auto">
            <a:xfrm rot="2590984">
              <a:off x="4656" y="576"/>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69930" name="AutoShape 169"/>
            <p:cNvSpPr>
              <a:spLocks noChangeArrowheads="1"/>
            </p:cNvSpPr>
            <p:nvPr/>
          </p:nvSpPr>
          <p:spPr bwMode="auto">
            <a:xfrm rot="2590984">
              <a:off x="3072" y="576"/>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69931" name="AutoShape 170"/>
            <p:cNvSpPr>
              <a:spLocks noChangeArrowheads="1"/>
            </p:cNvSpPr>
            <p:nvPr/>
          </p:nvSpPr>
          <p:spPr bwMode="auto">
            <a:xfrm rot="2590984">
              <a:off x="4224" y="2496"/>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grpSp>
      <p:graphicFrame>
        <p:nvGraphicFramePr>
          <p:cNvPr id="801963" name="Group 171"/>
          <p:cNvGraphicFramePr>
            <a:graphicFrameLocks noGrp="1"/>
          </p:cNvGraphicFramePr>
          <p:nvPr>
            <p:extLst>
              <p:ext uri="{D42A27DB-BD31-4B8C-83A1-F6EECF244321}">
                <p14:modId xmlns:p14="http://schemas.microsoft.com/office/powerpoint/2010/main" val="3214861471"/>
              </p:ext>
            </p:extLst>
          </p:nvPr>
        </p:nvGraphicFramePr>
        <p:xfrm>
          <a:off x="5715000" y="1383268"/>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5" name="Group 185"/>
          <p:cNvGrpSpPr>
            <a:grpSpLocks/>
          </p:cNvGrpSpPr>
          <p:nvPr/>
        </p:nvGrpSpPr>
        <p:grpSpPr bwMode="auto">
          <a:xfrm>
            <a:off x="609600" y="699056"/>
            <a:ext cx="4724400" cy="3579813"/>
            <a:chOff x="384" y="673"/>
            <a:chExt cx="2976" cy="2255"/>
          </a:xfrm>
        </p:grpSpPr>
        <p:sp>
          <p:nvSpPr>
            <p:cNvPr id="1269947" name="AutoShape 186"/>
            <p:cNvSpPr>
              <a:spLocks noChangeArrowheads="1"/>
            </p:cNvSpPr>
            <p:nvPr/>
          </p:nvSpPr>
          <p:spPr bwMode="auto">
            <a:xfrm rot="-3640164">
              <a:off x="648" y="2568"/>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69948" name="AutoShape 187"/>
            <p:cNvSpPr>
              <a:spLocks noChangeArrowheads="1"/>
            </p:cNvSpPr>
            <p:nvPr/>
          </p:nvSpPr>
          <p:spPr bwMode="auto">
            <a:xfrm rot="2590984">
              <a:off x="3072" y="673"/>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69949" name="AutoShape 188"/>
            <p:cNvSpPr>
              <a:spLocks noChangeArrowheads="1"/>
            </p:cNvSpPr>
            <p:nvPr/>
          </p:nvSpPr>
          <p:spPr bwMode="auto">
            <a:xfrm rot="-3640164">
              <a:off x="456" y="888"/>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grpSp>
      <p:sp>
        <p:nvSpPr>
          <p:cNvPr id="801981" name="AutoShape 189"/>
          <p:cNvSpPr>
            <a:spLocks noChangeArrowheads="1"/>
          </p:cNvSpPr>
          <p:nvPr/>
        </p:nvSpPr>
        <p:spPr bwMode="auto">
          <a:xfrm rot="-3640164">
            <a:off x="1028700" y="3707368"/>
            <a:ext cx="457200" cy="685800"/>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801982" name="AutoShape 190"/>
          <p:cNvSpPr>
            <a:spLocks noChangeArrowheads="1"/>
          </p:cNvSpPr>
          <p:nvPr/>
        </p:nvSpPr>
        <p:spPr bwMode="auto">
          <a:xfrm rot="2590984">
            <a:off x="7335546" y="774629"/>
            <a:ext cx="457200" cy="685800"/>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801985" name="Text Box 193"/>
          <p:cNvSpPr txBox="1">
            <a:spLocks noChangeArrowheads="1"/>
          </p:cNvSpPr>
          <p:nvPr/>
        </p:nvSpPr>
        <p:spPr bwMode="auto">
          <a:xfrm>
            <a:off x="228600" y="5802868"/>
            <a:ext cx="8686800" cy="369332"/>
          </a:xfrm>
          <a:prstGeom prst="rect">
            <a:avLst/>
          </a:prstGeom>
          <a:solidFill>
            <a:srgbClr val="FFFFCC"/>
          </a:solidFill>
          <a:ln w="12700">
            <a:solidFill>
              <a:schemeClr val="bg2"/>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altLang="zh-TW" sz="1800" dirty="0">
                <a:solidFill>
                  <a:srgbClr val="000000"/>
                </a:solidFill>
                <a:latin typeface="Calibri"/>
                <a:ea typeface="Arial Unicode MS" pitchFamily="34" charset="-128"/>
                <a:cs typeface="Arial Unicode MS" pitchFamily="34" charset="-128"/>
              </a:rPr>
              <a:t>Models could be learned </a:t>
            </a:r>
            <a:r>
              <a:rPr lang="en-US" altLang="zh-TW" sz="1800" dirty="0" smtClean="0">
                <a:solidFill>
                  <a:srgbClr val="000000"/>
                </a:solidFill>
                <a:latin typeface="Calibri"/>
                <a:ea typeface="Arial Unicode MS" pitchFamily="34" charset="-128"/>
                <a:cs typeface="Arial Unicode MS" pitchFamily="34" charset="-128"/>
              </a:rPr>
              <a:t>separately/jointly; </a:t>
            </a:r>
            <a:r>
              <a:rPr lang="en-US" altLang="zh-TW" sz="1800" dirty="0">
                <a:solidFill>
                  <a:srgbClr val="000000"/>
                </a:solidFill>
                <a:latin typeface="Calibri"/>
                <a:ea typeface="Arial Unicode MS" pitchFamily="34" charset="-128"/>
                <a:cs typeface="Arial Unicode MS" pitchFamily="34" charset="-128"/>
              </a:rPr>
              <a:t>constraints may come up only at decision time.</a:t>
            </a:r>
            <a:r>
              <a:rPr lang="en-US" altLang="zh-TW" sz="1800" dirty="0">
                <a:solidFill>
                  <a:srgbClr val="0000FF"/>
                </a:solidFill>
                <a:latin typeface="Calibri"/>
                <a:ea typeface="Arial Unicode MS" pitchFamily="34" charset="-128"/>
                <a:cs typeface="Arial Unicode MS" pitchFamily="34" charset="-128"/>
              </a:rPr>
              <a:t> </a:t>
            </a:r>
            <a:endParaRPr lang="en-US" altLang="zh-TW" sz="1800" b="1" dirty="0">
              <a:solidFill>
                <a:srgbClr val="000000"/>
              </a:solidFill>
              <a:latin typeface="Calibri"/>
              <a:ea typeface="Arial Unicode MS" pitchFamily="34" charset="-128"/>
              <a:cs typeface="Arial Unicode MS" pitchFamily="34" charset="-128"/>
            </a:endParaRPr>
          </a:p>
        </p:txBody>
      </p:sp>
      <p:sp>
        <p:nvSpPr>
          <p:cNvPr id="801984" name="Text Box 192"/>
          <p:cNvSpPr txBox="1">
            <a:spLocks noChangeArrowheads="1"/>
          </p:cNvSpPr>
          <p:nvPr/>
        </p:nvSpPr>
        <p:spPr bwMode="auto">
          <a:xfrm>
            <a:off x="5410200" y="2765802"/>
            <a:ext cx="3657600" cy="1200329"/>
          </a:xfrm>
          <a:prstGeom prst="rect">
            <a:avLst/>
          </a:prstGeom>
          <a:solidFill>
            <a:srgbClr val="FFFFCC"/>
          </a:solidFill>
          <a:ln w="12700">
            <a:solidFill>
              <a:schemeClr val="bg2"/>
            </a:solidFill>
            <a:miter lim="800000"/>
            <a:headEnd/>
            <a:tailEnd/>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r>
              <a:rPr lang="en-US" altLang="zh-TW" sz="1800" dirty="0">
                <a:solidFill>
                  <a:srgbClr val="3366CC"/>
                </a:solidFill>
                <a:latin typeface="Calibri"/>
                <a:ea typeface="Arial Unicode MS" pitchFamily="34" charset="-128"/>
                <a:cs typeface="Arial Unicode MS" pitchFamily="34" charset="-128"/>
              </a:rPr>
              <a:t>Key </a:t>
            </a:r>
            <a:r>
              <a:rPr lang="en-US" altLang="zh-TW" sz="1800" dirty="0" smtClean="0">
                <a:solidFill>
                  <a:srgbClr val="3366CC"/>
                </a:solidFill>
                <a:latin typeface="Calibri"/>
                <a:ea typeface="Arial Unicode MS" pitchFamily="34" charset="-128"/>
                <a:cs typeface="Arial Unicode MS" pitchFamily="34" charset="-128"/>
              </a:rPr>
              <a:t>Questions: </a:t>
            </a:r>
            <a:endParaRPr lang="en-US" altLang="zh-TW" sz="1800" dirty="0">
              <a:solidFill>
                <a:srgbClr val="3366CC"/>
              </a:solidFill>
              <a:latin typeface="Calibri"/>
              <a:ea typeface="Arial Unicode MS" pitchFamily="34" charset="-128"/>
              <a:cs typeface="Arial Unicode MS" pitchFamily="34" charset="-128"/>
            </a:endParaRPr>
          </a:p>
          <a:p>
            <a:pPr>
              <a:buSzPct val="75000"/>
            </a:pPr>
            <a:r>
              <a:rPr lang="en-US" altLang="zh-TW" sz="1800" b="1" dirty="0">
                <a:solidFill>
                  <a:srgbClr val="003366"/>
                </a:solidFill>
                <a:latin typeface="Calibri"/>
                <a:ea typeface="Arial Unicode MS" pitchFamily="34" charset="-128"/>
                <a:cs typeface="Arial Unicode MS" pitchFamily="34" charset="-128"/>
              </a:rPr>
              <a:t>How to learn the model(s)? </a:t>
            </a:r>
          </a:p>
          <a:p>
            <a:pPr>
              <a:buSzPct val="75000"/>
            </a:pPr>
            <a:r>
              <a:rPr lang="en-US" altLang="zh-TW" sz="1800" b="1" dirty="0" smtClean="0">
                <a:solidFill>
                  <a:srgbClr val="003366"/>
                </a:solidFill>
                <a:latin typeface="Calibri"/>
                <a:ea typeface="Arial Unicode MS" pitchFamily="34" charset="-128"/>
                <a:cs typeface="Arial Unicode MS" pitchFamily="34" charset="-128"/>
              </a:rPr>
              <a:t>What is the source of the knowledge?</a:t>
            </a:r>
          </a:p>
          <a:p>
            <a:pPr>
              <a:buSzPct val="75000"/>
            </a:pPr>
            <a:r>
              <a:rPr lang="en-US" altLang="zh-TW" sz="1800" b="1" dirty="0">
                <a:solidFill>
                  <a:srgbClr val="003366"/>
                </a:solidFill>
                <a:latin typeface="Calibri"/>
                <a:ea typeface="Arial Unicode MS" pitchFamily="34" charset="-128"/>
                <a:cs typeface="Arial Unicode MS" pitchFamily="34" charset="-128"/>
              </a:rPr>
              <a:t>How to guide the global inference</a:t>
            </a:r>
            <a:r>
              <a:rPr lang="en-US" altLang="zh-TW" sz="1800" b="1" dirty="0" smtClean="0">
                <a:solidFill>
                  <a:srgbClr val="003366"/>
                </a:solidFill>
                <a:latin typeface="Calibri"/>
                <a:ea typeface="Arial Unicode MS" pitchFamily="34" charset="-128"/>
                <a:cs typeface="Arial Unicode MS" pitchFamily="34" charset="-128"/>
              </a:rPr>
              <a:t>?</a:t>
            </a:r>
            <a:r>
              <a:rPr lang="en-US" altLang="zh-TW" sz="1800" dirty="0" smtClean="0">
                <a:solidFill>
                  <a:srgbClr val="003366"/>
                </a:solidFill>
                <a:latin typeface="Calibri"/>
                <a:ea typeface="Arial Unicode MS" pitchFamily="34" charset="-128"/>
                <a:cs typeface="Arial Unicode MS" pitchFamily="34" charset="-128"/>
              </a:rPr>
              <a:t> </a:t>
            </a:r>
          </a:p>
        </p:txBody>
      </p:sp>
      <p:sp>
        <p:nvSpPr>
          <p:cNvPr id="41" name="Text Box 9"/>
          <p:cNvSpPr txBox="1">
            <a:spLocks noChangeArrowheads="1"/>
          </p:cNvSpPr>
          <p:nvPr/>
        </p:nvSpPr>
        <p:spPr bwMode="auto">
          <a:xfrm rot="590322">
            <a:off x="616042" y="2885403"/>
            <a:ext cx="7356336" cy="1600438"/>
          </a:xfrm>
          <a:prstGeom prst="rect">
            <a:avLst/>
          </a:prstGeom>
          <a:solidFill>
            <a:srgbClr val="FFFF99"/>
          </a:solidFill>
          <a:ln w="9525">
            <a:solidFill>
              <a:schemeClr val="accent2"/>
            </a:solidFill>
            <a:miter lim="800000"/>
            <a:headEnd/>
            <a:tailEnd/>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en-US" sz="2800" dirty="0" smtClean="0">
                <a:solidFill>
                  <a:srgbClr val="003366"/>
                </a:solidFill>
                <a:latin typeface="Calibri"/>
                <a:cs typeface="Arial" charset="0"/>
              </a:rPr>
              <a:t>An Objective function that  incorporates </a:t>
            </a:r>
            <a:r>
              <a:rPr lang="en-US" sz="2800" dirty="0" smtClean="0">
                <a:solidFill>
                  <a:srgbClr val="3366CC"/>
                </a:solidFill>
                <a:latin typeface="Calibri"/>
                <a:cs typeface="Arial" charset="0"/>
              </a:rPr>
              <a:t>learned models </a:t>
            </a:r>
            <a:r>
              <a:rPr lang="en-US" sz="2800" dirty="0" smtClean="0">
                <a:solidFill>
                  <a:srgbClr val="003366"/>
                </a:solidFill>
                <a:latin typeface="Calibri"/>
                <a:cs typeface="Arial" charset="0"/>
              </a:rPr>
              <a:t>with</a:t>
            </a:r>
            <a:r>
              <a:rPr lang="en-US" sz="2800" dirty="0" smtClean="0">
                <a:solidFill>
                  <a:srgbClr val="3366CC"/>
                </a:solidFill>
                <a:latin typeface="Calibri"/>
                <a:cs typeface="Arial" charset="0"/>
              </a:rPr>
              <a:t> knowledge      (</a:t>
            </a:r>
            <a:r>
              <a:rPr lang="en-US" sz="2800" b="1" dirty="0" smtClean="0">
                <a:solidFill>
                  <a:srgbClr val="3366CC"/>
                </a:solidFill>
                <a:latin typeface="Calibri"/>
                <a:cs typeface="Arial" charset="0"/>
              </a:rPr>
              <a:t>output constraints</a:t>
            </a:r>
            <a:r>
              <a:rPr lang="en-US" sz="2800" dirty="0" smtClean="0">
                <a:solidFill>
                  <a:srgbClr val="3366CC"/>
                </a:solidFill>
                <a:latin typeface="Calibri"/>
                <a:cs typeface="Arial" charset="0"/>
              </a:rPr>
              <a:t>) </a:t>
            </a:r>
          </a:p>
          <a:p>
            <a:pPr>
              <a:spcBef>
                <a:spcPct val="50000"/>
              </a:spcBef>
            </a:pPr>
            <a:r>
              <a:rPr lang="en-US" sz="2800" dirty="0">
                <a:solidFill>
                  <a:srgbClr val="FF0000"/>
                </a:solidFill>
                <a:latin typeface="Calibri"/>
                <a:cs typeface="Arial" charset="0"/>
              </a:rPr>
              <a:t> </a:t>
            </a:r>
            <a:r>
              <a:rPr lang="en-US" sz="2800" dirty="0" smtClean="0">
                <a:solidFill>
                  <a:srgbClr val="FF0000"/>
                </a:solidFill>
                <a:latin typeface="Calibri"/>
                <a:cs typeface="Arial" charset="0"/>
              </a:rPr>
              <a:t>             </a:t>
            </a:r>
            <a:r>
              <a:rPr lang="en-US" sz="2800" dirty="0" smtClean="0">
                <a:solidFill>
                  <a:srgbClr val="003366"/>
                </a:solidFill>
                <a:latin typeface="Calibri"/>
                <a:cs typeface="Arial" charset="0"/>
              </a:rPr>
              <a:t>A Constrained Conditional Model</a:t>
            </a:r>
            <a:endParaRPr lang="en-US" sz="2800" dirty="0">
              <a:solidFill>
                <a:srgbClr val="003366"/>
              </a:solidFill>
              <a:latin typeface="Calibri"/>
              <a:cs typeface="Arial" charset="0"/>
            </a:endParaRPr>
          </a:p>
        </p:txBody>
      </p:sp>
      <p:sp>
        <p:nvSpPr>
          <p:cNvPr id="801983" name="AutoShape 191"/>
          <p:cNvSpPr>
            <a:spLocks noChangeArrowheads="1"/>
          </p:cNvSpPr>
          <p:nvPr/>
        </p:nvSpPr>
        <p:spPr bwMode="auto">
          <a:xfrm>
            <a:off x="6553200" y="596971"/>
            <a:ext cx="2438400" cy="698429"/>
          </a:xfrm>
          <a:prstGeom prst="wedgeRectCallout">
            <a:avLst>
              <a:gd name="adj1" fmla="val -7098"/>
              <a:gd name="adj2" fmla="val 45320"/>
            </a:avLst>
          </a:prstGeom>
          <a:solidFill>
            <a:srgbClr val="FFFFCC"/>
          </a:solidFill>
          <a:ln w="9525">
            <a:solidFill>
              <a:schemeClr val="tx1"/>
            </a:solidFill>
            <a:miter lim="800000"/>
            <a:headEnd/>
            <a:tailEnd/>
          </a:ln>
        </p:spPr>
        <p:txBody>
          <a:bodyPr/>
          <a:lstStyle/>
          <a:p>
            <a:pPr algn="ctr"/>
            <a:r>
              <a:rPr lang="en-US" b="1" dirty="0" smtClean="0">
                <a:solidFill>
                  <a:srgbClr val="3366CC"/>
                </a:solidFill>
                <a:latin typeface="Calibri"/>
                <a:cs typeface="Arial" charset="0"/>
              </a:rPr>
              <a:t>Joint inference </a:t>
            </a:r>
            <a:r>
              <a:rPr lang="en-US" b="1" dirty="0" smtClean="0">
                <a:solidFill>
                  <a:srgbClr val="003366"/>
                </a:solidFill>
                <a:latin typeface="Calibri"/>
                <a:cs typeface="Arial" charset="0"/>
              </a:rPr>
              <a:t>gives good improvement </a:t>
            </a:r>
            <a:endParaRPr lang="en-US" b="1" dirty="0">
              <a:solidFill>
                <a:srgbClr val="003366"/>
              </a:solidFill>
              <a:latin typeface="Calibri"/>
              <a:cs typeface="Arial" charset="0"/>
            </a:endParaRPr>
          </a:p>
        </p:txBody>
      </p:sp>
    </p:spTree>
    <p:extLst>
      <p:ext uri="{BB962C8B-B14F-4D97-AF65-F5344CB8AC3E}">
        <p14:creationId xmlns:p14="http://schemas.microsoft.com/office/powerpoint/2010/main" val="219676966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801805"/>
                                        </p:tgtEl>
                                        <p:attrNameLst>
                                          <p:attrName>style.visibility</p:attrName>
                                        </p:attrNameLst>
                                      </p:cBhvr>
                                      <p:to>
                                        <p:strVal val="visible"/>
                                      </p:to>
                                    </p:set>
                                    <p:anim calcmode="lin" valueType="num">
                                      <p:cBhvr additive="base">
                                        <p:cTn id="7" dur="500" fill="hold"/>
                                        <p:tgtEl>
                                          <p:spTgt spid="801805"/>
                                        </p:tgtEl>
                                        <p:attrNameLst>
                                          <p:attrName>ppt_x</p:attrName>
                                        </p:attrNameLst>
                                      </p:cBhvr>
                                      <p:tavLst>
                                        <p:tav tm="0">
                                          <p:val>
                                            <p:strVal val="#ppt_x"/>
                                          </p:val>
                                        </p:tav>
                                        <p:tav tm="100000">
                                          <p:val>
                                            <p:strVal val="#ppt_x"/>
                                          </p:val>
                                        </p:tav>
                                      </p:tavLst>
                                    </p:anim>
                                    <p:anim calcmode="lin" valueType="num">
                                      <p:cBhvr additive="base">
                                        <p:cTn id="8" dur="500" fill="hold"/>
                                        <p:tgtEl>
                                          <p:spTgt spid="801805"/>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nodeType="afterEffect">
                                  <p:stCondLst>
                                    <p:cond delay="1000"/>
                                  </p:stCondLst>
                                  <p:childTnLst>
                                    <p:set>
                                      <p:cBhvr>
                                        <p:cTn id="11" dur="1" fill="hold">
                                          <p:stCondLst>
                                            <p:cond delay="0"/>
                                          </p:stCondLst>
                                        </p:cTn>
                                        <p:tgtEl>
                                          <p:spTgt spid="801833"/>
                                        </p:tgtEl>
                                        <p:attrNameLst>
                                          <p:attrName>style.visibility</p:attrName>
                                        </p:attrNameLst>
                                      </p:cBhvr>
                                      <p:to>
                                        <p:strVal val="visible"/>
                                      </p:to>
                                    </p:set>
                                    <p:anim calcmode="lin" valueType="num">
                                      <p:cBhvr additive="base">
                                        <p:cTn id="12" dur="500" fill="hold"/>
                                        <p:tgtEl>
                                          <p:spTgt spid="801833"/>
                                        </p:tgtEl>
                                        <p:attrNameLst>
                                          <p:attrName>ppt_x</p:attrName>
                                        </p:attrNameLst>
                                      </p:cBhvr>
                                      <p:tavLst>
                                        <p:tav tm="0">
                                          <p:val>
                                            <p:strVal val="#ppt_x"/>
                                          </p:val>
                                        </p:tav>
                                        <p:tav tm="100000">
                                          <p:val>
                                            <p:strVal val="#ppt_x"/>
                                          </p:val>
                                        </p:tav>
                                      </p:tavLst>
                                    </p:anim>
                                    <p:anim calcmode="lin" valueType="num">
                                      <p:cBhvr additive="base">
                                        <p:cTn id="13" dur="500" fill="hold"/>
                                        <p:tgtEl>
                                          <p:spTgt spid="801833"/>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2000"/>
                            </p:stCondLst>
                            <p:childTnLst>
                              <p:par>
                                <p:cTn id="15" presetID="2" presetClass="entr" presetSubtype="1" fill="hold" nodeType="afterEffect">
                                  <p:stCondLst>
                                    <p:cond delay="1000"/>
                                  </p:stCondLst>
                                  <p:childTnLst>
                                    <p:set>
                                      <p:cBhvr>
                                        <p:cTn id="16" dur="1" fill="hold">
                                          <p:stCondLst>
                                            <p:cond delay="0"/>
                                          </p:stCondLst>
                                        </p:cTn>
                                        <p:tgtEl>
                                          <p:spTgt spid="801819"/>
                                        </p:tgtEl>
                                        <p:attrNameLst>
                                          <p:attrName>style.visibility</p:attrName>
                                        </p:attrNameLst>
                                      </p:cBhvr>
                                      <p:to>
                                        <p:strVal val="visible"/>
                                      </p:to>
                                    </p:set>
                                    <p:anim calcmode="lin" valueType="num">
                                      <p:cBhvr additive="base">
                                        <p:cTn id="17" dur="500" fill="hold"/>
                                        <p:tgtEl>
                                          <p:spTgt spid="801819"/>
                                        </p:tgtEl>
                                        <p:attrNameLst>
                                          <p:attrName>ppt_x</p:attrName>
                                        </p:attrNameLst>
                                      </p:cBhvr>
                                      <p:tavLst>
                                        <p:tav tm="0">
                                          <p:val>
                                            <p:strVal val="#ppt_x"/>
                                          </p:val>
                                        </p:tav>
                                        <p:tav tm="100000">
                                          <p:val>
                                            <p:strVal val="#ppt_x"/>
                                          </p:val>
                                        </p:tav>
                                      </p:tavLst>
                                    </p:anim>
                                    <p:anim calcmode="lin" valueType="num">
                                      <p:cBhvr additive="base">
                                        <p:cTn id="18" dur="500" fill="hold"/>
                                        <p:tgtEl>
                                          <p:spTgt spid="801819"/>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3500"/>
                            </p:stCondLst>
                            <p:childTnLst>
                              <p:par>
                                <p:cTn id="20" presetID="2" presetClass="entr" presetSubtype="4" fill="hold" nodeType="afterEffect">
                                  <p:stCondLst>
                                    <p:cond delay="1000"/>
                                  </p:stCondLst>
                                  <p:childTnLst>
                                    <p:set>
                                      <p:cBhvr>
                                        <p:cTn id="21" dur="1" fill="hold">
                                          <p:stCondLst>
                                            <p:cond delay="0"/>
                                          </p:stCondLst>
                                        </p:cTn>
                                        <p:tgtEl>
                                          <p:spTgt spid="801861"/>
                                        </p:tgtEl>
                                        <p:attrNameLst>
                                          <p:attrName>style.visibility</p:attrName>
                                        </p:attrNameLst>
                                      </p:cBhvr>
                                      <p:to>
                                        <p:strVal val="visible"/>
                                      </p:to>
                                    </p:set>
                                    <p:anim calcmode="lin" valueType="num">
                                      <p:cBhvr additive="base">
                                        <p:cTn id="22" dur="500" fill="hold"/>
                                        <p:tgtEl>
                                          <p:spTgt spid="801861"/>
                                        </p:tgtEl>
                                        <p:attrNameLst>
                                          <p:attrName>ppt_x</p:attrName>
                                        </p:attrNameLst>
                                      </p:cBhvr>
                                      <p:tavLst>
                                        <p:tav tm="0">
                                          <p:val>
                                            <p:strVal val="#ppt_x"/>
                                          </p:val>
                                        </p:tav>
                                        <p:tav tm="100000">
                                          <p:val>
                                            <p:strVal val="#ppt_x"/>
                                          </p:val>
                                        </p:tav>
                                      </p:tavLst>
                                    </p:anim>
                                    <p:anim calcmode="lin" valueType="num">
                                      <p:cBhvr additive="base">
                                        <p:cTn id="23" dur="500" fill="hold"/>
                                        <p:tgtEl>
                                          <p:spTgt spid="801861"/>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5000"/>
                            </p:stCondLst>
                            <p:childTnLst>
                              <p:par>
                                <p:cTn id="25" presetID="2" presetClass="entr" presetSubtype="4" fill="hold" nodeType="afterEffect">
                                  <p:stCondLst>
                                    <p:cond delay="1000"/>
                                  </p:stCondLst>
                                  <p:childTnLst>
                                    <p:set>
                                      <p:cBhvr>
                                        <p:cTn id="26" dur="1" fill="hold">
                                          <p:stCondLst>
                                            <p:cond delay="0"/>
                                          </p:stCondLst>
                                        </p:cTn>
                                        <p:tgtEl>
                                          <p:spTgt spid="801847"/>
                                        </p:tgtEl>
                                        <p:attrNameLst>
                                          <p:attrName>style.visibility</p:attrName>
                                        </p:attrNameLst>
                                      </p:cBhvr>
                                      <p:to>
                                        <p:strVal val="visible"/>
                                      </p:to>
                                    </p:set>
                                    <p:anim calcmode="lin" valueType="num">
                                      <p:cBhvr additive="base">
                                        <p:cTn id="27" dur="500" fill="hold"/>
                                        <p:tgtEl>
                                          <p:spTgt spid="801847"/>
                                        </p:tgtEl>
                                        <p:attrNameLst>
                                          <p:attrName>ppt_x</p:attrName>
                                        </p:attrNameLst>
                                      </p:cBhvr>
                                      <p:tavLst>
                                        <p:tav tm="0">
                                          <p:val>
                                            <p:strVal val="#ppt_x"/>
                                          </p:val>
                                        </p:tav>
                                        <p:tav tm="100000">
                                          <p:val>
                                            <p:strVal val="#ppt_x"/>
                                          </p:val>
                                        </p:tav>
                                      </p:tavLst>
                                    </p:anim>
                                    <p:anim calcmode="lin" valueType="num">
                                      <p:cBhvr additive="base">
                                        <p:cTn id="28" dur="500" fill="hold"/>
                                        <p:tgtEl>
                                          <p:spTgt spid="801847"/>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nodeType="clickEffect">
                                  <p:stCondLst>
                                    <p:cond delay="0"/>
                                  </p:stCondLst>
                                  <p:childTnLst>
                                    <p:set>
                                      <p:cBhvr>
                                        <p:cTn id="32" dur="1" fill="hold">
                                          <p:stCondLst>
                                            <p:cond delay="0"/>
                                          </p:stCondLst>
                                        </p:cTn>
                                        <p:tgtEl>
                                          <p:spTgt spid="801889"/>
                                        </p:tgtEl>
                                        <p:attrNameLst>
                                          <p:attrName>style.visibility</p:attrName>
                                        </p:attrNameLst>
                                      </p:cBhvr>
                                      <p:to>
                                        <p:strVal val="visible"/>
                                      </p:to>
                                    </p:set>
                                    <p:animEffect transition="in" filter="checkerboard(across)">
                                      <p:cBhvr>
                                        <p:cTn id="33" dur="500"/>
                                        <p:tgtEl>
                                          <p:spTgt spid="801889"/>
                                        </p:tgtEl>
                                      </p:cBhvr>
                                    </p:animEffect>
                                  </p:childTnLst>
                                </p:cTn>
                              </p:par>
                            </p:childTnLst>
                          </p:cTn>
                        </p:par>
                        <p:par>
                          <p:cTn id="34" fill="hold" nodeType="afterGroup">
                            <p:stCondLst>
                              <p:cond delay="500"/>
                            </p:stCondLst>
                            <p:childTnLst>
                              <p:par>
                                <p:cTn id="35" presetID="5" presetClass="entr" presetSubtype="10" fill="hold" nodeType="afterEffect">
                                  <p:stCondLst>
                                    <p:cond delay="0"/>
                                  </p:stCondLst>
                                  <p:childTnLst>
                                    <p:set>
                                      <p:cBhvr>
                                        <p:cTn id="36" dur="1" fill="hold">
                                          <p:stCondLst>
                                            <p:cond delay="0"/>
                                          </p:stCondLst>
                                        </p:cTn>
                                        <p:tgtEl>
                                          <p:spTgt spid="801903"/>
                                        </p:tgtEl>
                                        <p:attrNameLst>
                                          <p:attrName>style.visibility</p:attrName>
                                        </p:attrNameLst>
                                      </p:cBhvr>
                                      <p:to>
                                        <p:strVal val="visible"/>
                                      </p:to>
                                    </p:set>
                                    <p:animEffect transition="in" filter="checkerboard(across)">
                                      <p:cBhvr>
                                        <p:cTn id="37" dur="500"/>
                                        <p:tgtEl>
                                          <p:spTgt spid="801903"/>
                                        </p:tgtEl>
                                      </p:cBhvr>
                                    </p:animEffect>
                                  </p:childTnLst>
                                </p:cTn>
                              </p:par>
                            </p:childTnLst>
                          </p:cTn>
                        </p:par>
                        <p:par>
                          <p:cTn id="38" fill="hold" nodeType="afterGroup">
                            <p:stCondLst>
                              <p:cond delay="1000"/>
                            </p:stCondLst>
                            <p:childTnLst>
                              <p:par>
                                <p:cTn id="39" presetID="5" presetClass="entr" presetSubtype="10" fill="hold" nodeType="afterEffect">
                                  <p:stCondLst>
                                    <p:cond delay="0"/>
                                  </p:stCondLst>
                                  <p:childTnLst>
                                    <p:set>
                                      <p:cBhvr>
                                        <p:cTn id="40" dur="1" fill="hold">
                                          <p:stCondLst>
                                            <p:cond delay="0"/>
                                          </p:stCondLst>
                                        </p:cTn>
                                        <p:tgtEl>
                                          <p:spTgt spid="801917"/>
                                        </p:tgtEl>
                                        <p:attrNameLst>
                                          <p:attrName>style.visibility</p:attrName>
                                        </p:attrNameLst>
                                      </p:cBhvr>
                                      <p:to>
                                        <p:strVal val="visible"/>
                                      </p:to>
                                    </p:set>
                                    <p:animEffect transition="in" filter="checkerboard(across)">
                                      <p:cBhvr>
                                        <p:cTn id="41" dur="500"/>
                                        <p:tgtEl>
                                          <p:spTgt spid="801917"/>
                                        </p:tgtEl>
                                      </p:cBhvr>
                                    </p:animEffect>
                                  </p:childTnLst>
                                </p:cTn>
                              </p:par>
                            </p:childTnLst>
                          </p:cTn>
                        </p:par>
                        <p:par>
                          <p:cTn id="42" fill="hold" nodeType="afterGroup">
                            <p:stCondLst>
                              <p:cond delay="1500"/>
                            </p:stCondLst>
                            <p:childTnLst>
                              <p:par>
                                <p:cTn id="43" presetID="5" presetClass="entr" presetSubtype="10" fill="hold" nodeType="afterEffect">
                                  <p:stCondLst>
                                    <p:cond delay="0"/>
                                  </p:stCondLst>
                                  <p:childTnLst>
                                    <p:set>
                                      <p:cBhvr>
                                        <p:cTn id="44" dur="1" fill="hold">
                                          <p:stCondLst>
                                            <p:cond delay="0"/>
                                          </p:stCondLst>
                                        </p:cTn>
                                        <p:tgtEl>
                                          <p:spTgt spid="801875"/>
                                        </p:tgtEl>
                                        <p:attrNameLst>
                                          <p:attrName>style.visibility</p:attrName>
                                        </p:attrNameLst>
                                      </p:cBhvr>
                                      <p:to>
                                        <p:strVal val="visible"/>
                                      </p:to>
                                    </p:set>
                                    <p:animEffect transition="in" filter="checkerboard(across)">
                                      <p:cBhvr>
                                        <p:cTn id="45" dur="500"/>
                                        <p:tgtEl>
                                          <p:spTgt spid="801875"/>
                                        </p:tgtEl>
                                      </p:cBhvr>
                                    </p:animEffect>
                                  </p:childTnLst>
                                </p:cTn>
                              </p:par>
                            </p:childTnLst>
                          </p:cTn>
                        </p:par>
                        <p:par>
                          <p:cTn id="46" fill="hold" nodeType="afterGroup">
                            <p:stCondLst>
                              <p:cond delay="2000"/>
                            </p:stCondLst>
                            <p:childTnLst>
                              <p:par>
                                <p:cTn id="47" presetID="5" presetClass="entr" presetSubtype="10" fill="hold" nodeType="afterEffect">
                                  <p:stCondLst>
                                    <p:cond delay="0"/>
                                  </p:stCondLst>
                                  <p:childTnLst>
                                    <p:set>
                                      <p:cBhvr>
                                        <p:cTn id="48" dur="1" fill="hold">
                                          <p:stCondLst>
                                            <p:cond delay="0"/>
                                          </p:stCondLst>
                                        </p:cTn>
                                        <p:tgtEl>
                                          <p:spTgt spid="801945"/>
                                        </p:tgtEl>
                                        <p:attrNameLst>
                                          <p:attrName>style.visibility</p:attrName>
                                        </p:attrNameLst>
                                      </p:cBhvr>
                                      <p:to>
                                        <p:strVal val="visible"/>
                                      </p:to>
                                    </p:set>
                                    <p:animEffect transition="in" filter="checkerboard(across)">
                                      <p:cBhvr>
                                        <p:cTn id="49" dur="500"/>
                                        <p:tgtEl>
                                          <p:spTgt spid="80194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3"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additive="base">
                                        <p:cTn id="54" dur="500" fill="hold"/>
                                        <p:tgtEl>
                                          <p:spTgt spid="4"/>
                                        </p:tgtEl>
                                        <p:attrNameLst>
                                          <p:attrName>ppt_x</p:attrName>
                                        </p:attrNameLst>
                                      </p:cBhvr>
                                      <p:tavLst>
                                        <p:tav tm="0">
                                          <p:val>
                                            <p:strVal val="1+#ppt_w/2"/>
                                          </p:val>
                                        </p:tav>
                                        <p:tav tm="100000">
                                          <p:val>
                                            <p:strVal val="#ppt_x"/>
                                          </p:val>
                                        </p:tav>
                                      </p:tavLst>
                                    </p:anim>
                                    <p:anim calcmode="lin" valueType="num">
                                      <p:cBhvr additive="base">
                                        <p:cTn id="55" dur="500" fill="hold"/>
                                        <p:tgtEl>
                                          <p:spTgt spid="4"/>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499"/>
                                          </p:stCondLst>
                                        </p:cTn>
                                        <p:tgtEl>
                                          <p:spTgt spid="801982"/>
                                        </p:tgtEl>
                                        <p:attrNameLst>
                                          <p:attrName>style.visibility</p:attrName>
                                        </p:attrNameLst>
                                      </p:cBhvr>
                                      <p:to>
                                        <p:strVal val="visible"/>
                                      </p:to>
                                    </p:set>
                                  </p:childTnLst>
                                </p:cTn>
                              </p:par>
                            </p:childTnLst>
                          </p:cTn>
                        </p:par>
                        <p:par>
                          <p:cTn id="60" fill="hold" nodeType="afterGroup">
                            <p:stCondLst>
                              <p:cond delay="500"/>
                            </p:stCondLst>
                            <p:childTnLst>
                              <p:par>
                                <p:cTn id="61" presetID="5" presetClass="entr" presetSubtype="10" fill="hold" nodeType="afterEffect">
                                  <p:stCondLst>
                                    <p:cond delay="0"/>
                                  </p:stCondLst>
                                  <p:childTnLst>
                                    <p:set>
                                      <p:cBhvr>
                                        <p:cTn id="62" dur="1" fill="hold">
                                          <p:stCondLst>
                                            <p:cond delay="0"/>
                                          </p:stCondLst>
                                        </p:cTn>
                                        <p:tgtEl>
                                          <p:spTgt spid="801963"/>
                                        </p:tgtEl>
                                        <p:attrNameLst>
                                          <p:attrName>style.visibility</p:attrName>
                                        </p:attrNameLst>
                                      </p:cBhvr>
                                      <p:to>
                                        <p:strVal val="visible"/>
                                      </p:to>
                                    </p:set>
                                    <p:animEffect transition="in" filter="checkerboard(across)">
                                      <p:cBhvr>
                                        <p:cTn id="63" dur="500"/>
                                        <p:tgtEl>
                                          <p:spTgt spid="80196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3" fill="hold" nodeType="click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additive="base">
                                        <p:cTn id="68" dur="500" fill="hold"/>
                                        <p:tgtEl>
                                          <p:spTgt spid="5"/>
                                        </p:tgtEl>
                                        <p:attrNameLst>
                                          <p:attrName>ppt_x</p:attrName>
                                        </p:attrNameLst>
                                      </p:cBhvr>
                                      <p:tavLst>
                                        <p:tav tm="0">
                                          <p:val>
                                            <p:strVal val="1+#ppt_w/2"/>
                                          </p:val>
                                        </p:tav>
                                        <p:tav tm="100000">
                                          <p:val>
                                            <p:strVal val="#ppt_x"/>
                                          </p:val>
                                        </p:tav>
                                      </p:tavLst>
                                    </p:anim>
                                    <p:anim calcmode="lin" valueType="num">
                                      <p:cBhvr additive="base">
                                        <p:cTn id="69" dur="500" fill="hold"/>
                                        <p:tgtEl>
                                          <p:spTgt spid="5"/>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0" nodeType="clickEffect">
                                  <p:stCondLst>
                                    <p:cond delay="0"/>
                                  </p:stCondLst>
                                  <p:childTnLst>
                                    <p:set>
                                      <p:cBhvr>
                                        <p:cTn id="73" dur="1" fill="hold">
                                          <p:stCondLst>
                                            <p:cond delay="499"/>
                                          </p:stCondLst>
                                        </p:cTn>
                                        <p:tgtEl>
                                          <p:spTgt spid="801981"/>
                                        </p:tgtEl>
                                        <p:attrNameLst>
                                          <p:attrName>style.visibility</p:attrName>
                                        </p:attrNameLst>
                                      </p:cBhvr>
                                      <p:to>
                                        <p:strVal val="visible"/>
                                      </p:to>
                                    </p:set>
                                  </p:childTnLst>
                                </p:cTn>
                              </p:par>
                            </p:childTnLst>
                          </p:cTn>
                        </p:par>
                        <p:par>
                          <p:cTn id="74" fill="hold" nodeType="afterGroup">
                            <p:stCondLst>
                              <p:cond delay="500"/>
                            </p:stCondLst>
                            <p:childTnLst>
                              <p:par>
                                <p:cTn id="75" presetID="16" presetClass="entr" presetSubtype="42" fill="hold" nodeType="afterEffect">
                                  <p:stCondLst>
                                    <p:cond delay="0"/>
                                  </p:stCondLst>
                                  <p:childTnLst>
                                    <p:set>
                                      <p:cBhvr>
                                        <p:cTn id="76" dur="1" fill="hold">
                                          <p:stCondLst>
                                            <p:cond delay="0"/>
                                          </p:stCondLst>
                                        </p:cTn>
                                        <p:tgtEl>
                                          <p:spTgt spid="801931"/>
                                        </p:tgtEl>
                                        <p:attrNameLst>
                                          <p:attrName>style.visibility</p:attrName>
                                        </p:attrNameLst>
                                      </p:cBhvr>
                                      <p:to>
                                        <p:strVal val="visible"/>
                                      </p:to>
                                    </p:set>
                                    <p:animEffect transition="in" filter="barn(outHorizontal)">
                                      <p:cBhvr>
                                        <p:cTn id="77" dur="500"/>
                                        <p:tgtEl>
                                          <p:spTgt spid="80193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801983"/>
                                        </p:tgtEl>
                                        <p:attrNameLst>
                                          <p:attrName>style.visibility</p:attrName>
                                        </p:attrNameLst>
                                      </p:cBhvr>
                                      <p:to>
                                        <p:strVal val="visible"/>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7" presetClass="entr" presetSubtype="1" fill="hold" grpId="0" nodeType="clickEffect">
                                  <p:stCondLst>
                                    <p:cond delay="0"/>
                                  </p:stCondLst>
                                  <p:childTnLst>
                                    <p:set>
                                      <p:cBhvr>
                                        <p:cTn id="85" dur="1" fill="hold">
                                          <p:stCondLst>
                                            <p:cond delay="0"/>
                                          </p:stCondLst>
                                        </p:cTn>
                                        <p:tgtEl>
                                          <p:spTgt spid="801984"/>
                                        </p:tgtEl>
                                        <p:attrNameLst>
                                          <p:attrName>style.visibility</p:attrName>
                                        </p:attrNameLst>
                                      </p:cBhvr>
                                      <p:to>
                                        <p:strVal val="visible"/>
                                      </p:to>
                                    </p:set>
                                    <p:anim calcmode="lin" valueType="num">
                                      <p:cBhvr>
                                        <p:cTn id="86" dur="1000" fill="hold"/>
                                        <p:tgtEl>
                                          <p:spTgt spid="801984"/>
                                        </p:tgtEl>
                                        <p:attrNameLst>
                                          <p:attrName>ppt_x</p:attrName>
                                        </p:attrNameLst>
                                      </p:cBhvr>
                                      <p:tavLst>
                                        <p:tav tm="0">
                                          <p:val>
                                            <p:strVal val="#ppt_x"/>
                                          </p:val>
                                        </p:tav>
                                        <p:tav tm="100000">
                                          <p:val>
                                            <p:strVal val="#ppt_x"/>
                                          </p:val>
                                        </p:tav>
                                      </p:tavLst>
                                    </p:anim>
                                    <p:anim calcmode="lin" valueType="num">
                                      <p:cBhvr>
                                        <p:cTn id="87" dur="1000" fill="hold"/>
                                        <p:tgtEl>
                                          <p:spTgt spid="801984"/>
                                        </p:tgtEl>
                                        <p:attrNameLst>
                                          <p:attrName>ppt_y</p:attrName>
                                        </p:attrNameLst>
                                      </p:cBhvr>
                                      <p:tavLst>
                                        <p:tav tm="0">
                                          <p:val>
                                            <p:strVal val="#ppt_y-#ppt_h/2"/>
                                          </p:val>
                                        </p:tav>
                                        <p:tav tm="100000">
                                          <p:val>
                                            <p:strVal val="#ppt_y"/>
                                          </p:val>
                                        </p:tav>
                                      </p:tavLst>
                                    </p:anim>
                                    <p:anim calcmode="lin" valueType="num">
                                      <p:cBhvr>
                                        <p:cTn id="88" dur="1000" fill="hold"/>
                                        <p:tgtEl>
                                          <p:spTgt spid="801984"/>
                                        </p:tgtEl>
                                        <p:attrNameLst>
                                          <p:attrName>ppt_w</p:attrName>
                                        </p:attrNameLst>
                                      </p:cBhvr>
                                      <p:tavLst>
                                        <p:tav tm="0">
                                          <p:val>
                                            <p:strVal val="#ppt_w"/>
                                          </p:val>
                                        </p:tav>
                                        <p:tav tm="100000">
                                          <p:val>
                                            <p:strVal val="#ppt_w"/>
                                          </p:val>
                                        </p:tav>
                                      </p:tavLst>
                                    </p:anim>
                                    <p:anim calcmode="lin" valueType="num">
                                      <p:cBhvr>
                                        <p:cTn id="89" dur="1000" fill="hold"/>
                                        <p:tgtEl>
                                          <p:spTgt spid="801984"/>
                                        </p:tgtEl>
                                        <p:attrNameLst>
                                          <p:attrName>ppt_h</p:attrName>
                                        </p:attrNameLst>
                                      </p:cBhvr>
                                      <p:tavLst>
                                        <p:tav tm="0">
                                          <p:val>
                                            <p:fltVal val="0"/>
                                          </p:val>
                                        </p:tav>
                                        <p:tav tm="100000">
                                          <p:val>
                                            <p:strVal val="#ppt_h"/>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17" presetClass="entr" presetSubtype="1" fill="hold" grpId="0" nodeType="clickEffect">
                                  <p:stCondLst>
                                    <p:cond delay="0"/>
                                  </p:stCondLst>
                                  <p:childTnLst>
                                    <p:set>
                                      <p:cBhvr>
                                        <p:cTn id="93" dur="1" fill="hold">
                                          <p:stCondLst>
                                            <p:cond delay="0"/>
                                          </p:stCondLst>
                                        </p:cTn>
                                        <p:tgtEl>
                                          <p:spTgt spid="801985"/>
                                        </p:tgtEl>
                                        <p:attrNameLst>
                                          <p:attrName>style.visibility</p:attrName>
                                        </p:attrNameLst>
                                      </p:cBhvr>
                                      <p:to>
                                        <p:strVal val="visible"/>
                                      </p:to>
                                    </p:set>
                                    <p:anim calcmode="lin" valueType="num">
                                      <p:cBhvr>
                                        <p:cTn id="94" dur="1000" fill="hold"/>
                                        <p:tgtEl>
                                          <p:spTgt spid="801985"/>
                                        </p:tgtEl>
                                        <p:attrNameLst>
                                          <p:attrName>ppt_x</p:attrName>
                                        </p:attrNameLst>
                                      </p:cBhvr>
                                      <p:tavLst>
                                        <p:tav tm="0">
                                          <p:val>
                                            <p:strVal val="#ppt_x"/>
                                          </p:val>
                                        </p:tav>
                                        <p:tav tm="100000">
                                          <p:val>
                                            <p:strVal val="#ppt_x"/>
                                          </p:val>
                                        </p:tav>
                                      </p:tavLst>
                                    </p:anim>
                                    <p:anim calcmode="lin" valueType="num">
                                      <p:cBhvr>
                                        <p:cTn id="95" dur="1000" fill="hold"/>
                                        <p:tgtEl>
                                          <p:spTgt spid="801985"/>
                                        </p:tgtEl>
                                        <p:attrNameLst>
                                          <p:attrName>ppt_y</p:attrName>
                                        </p:attrNameLst>
                                      </p:cBhvr>
                                      <p:tavLst>
                                        <p:tav tm="0">
                                          <p:val>
                                            <p:strVal val="#ppt_y-#ppt_h/2"/>
                                          </p:val>
                                        </p:tav>
                                        <p:tav tm="100000">
                                          <p:val>
                                            <p:strVal val="#ppt_y"/>
                                          </p:val>
                                        </p:tav>
                                      </p:tavLst>
                                    </p:anim>
                                    <p:anim calcmode="lin" valueType="num">
                                      <p:cBhvr>
                                        <p:cTn id="96" dur="1000" fill="hold"/>
                                        <p:tgtEl>
                                          <p:spTgt spid="801985"/>
                                        </p:tgtEl>
                                        <p:attrNameLst>
                                          <p:attrName>ppt_w</p:attrName>
                                        </p:attrNameLst>
                                      </p:cBhvr>
                                      <p:tavLst>
                                        <p:tav tm="0">
                                          <p:val>
                                            <p:strVal val="#ppt_w"/>
                                          </p:val>
                                        </p:tav>
                                        <p:tav tm="100000">
                                          <p:val>
                                            <p:strVal val="#ppt_w"/>
                                          </p:val>
                                        </p:tav>
                                      </p:tavLst>
                                    </p:anim>
                                    <p:anim calcmode="lin" valueType="num">
                                      <p:cBhvr>
                                        <p:cTn id="97" dur="1000" fill="hold"/>
                                        <p:tgtEl>
                                          <p:spTgt spid="801985"/>
                                        </p:tgtEl>
                                        <p:attrNameLst>
                                          <p:attrName>ppt_h</p:attrName>
                                        </p:attrNameLst>
                                      </p:cBhvr>
                                      <p:tavLst>
                                        <p:tav tm="0">
                                          <p:val>
                                            <p:fltVal val="0"/>
                                          </p:val>
                                        </p:tav>
                                        <p:tav tm="100000">
                                          <p:val>
                                            <p:strVal val="#ppt_h"/>
                                          </p:val>
                                        </p:tav>
                                      </p:tavLst>
                                    </p:anim>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981" grpId="0" animBg="1"/>
      <p:bldP spid="801982" grpId="0" animBg="1"/>
      <p:bldP spid="801985" grpId="0" animBg="1"/>
      <p:bldP spid="801984" grpId="0" animBg="1"/>
      <p:bldP spid="41" grpId="0" animBg="1"/>
      <p:bldP spid="8019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440" y="1084951"/>
            <a:ext cx="8646160" cy="5412426"/>
          </a:xfrm>
        </p:spPr>
        <p:txBody>
          <a:bodyPr>
            <a:normAutofit/>
          </a:bodyPr>
          <a:lstStyle/>
          <a:p>
            <a:r>
              <a:rPr lang="en-US" sz="2000" smtClean="0"/>
              <a:t>Inference: </a:t>
            </a:r>
            <a:r>
              <a:rPr lang="en-US" sz="2000" smtClean="0">
                <a:solidFill>
                  <a:srgbClr val="0033CC"/>
                </a:solidFill>
              </a:rPr>
              <a:t>given</a:t>
            </a:r>
            <a:r>
              <a:rPr lang="en-US" sz="2000" smtClean="0">
                <a:solidFill>
                  <a:srgbClr val="000000"/>
                </a:solidFill>
              </a:rPr>
              <a:t> input </a:t>
            </a:r>
            <a:r>
              <a:rPr lang="en-US" b="1" smtClean="0">
                <a:solidFill>
                  <a:srgbClr val="0033CC"/>
                </a:solidFill>
              </a:rPr>
              <a:t>x</a:t>
            </a:r>
            <a:r>
              <a:rPr lang="en-US" sz="2000" smtClean="0">
                <a:solidFill>
                  <a:srgbClr val="000000"/>
                </a:solidFill>
                <a:latin typeface="cmmi10"/>
              </a:rPr>
              <a:t> </a:t>
            </a:r>
            <a:r>
              <a:rPr lang="en-US" sz="2000" smtClean="0">
                <a:solidFill>
                  <a:srgbClr val="000000"/>
                </a:solidFill>
              </a:rPr>
              <a:t>(a document, a sentence), </a:t>
            </a:r>
          </a:p>
          <a:p>
            <a:pPr marL="0" indent="0">
              <a:buNone/>
            </a:pPr>
            <a:r>
              <a:rPr lang="en-US" sz="2000" smtClean="0">
                <a:solidFill>
                  <a:srgbClr val="000000"/>
                </a:solidFill>
              </a:rPr>
              <a:t>                         </a:t>
            </a:r>
            <a:r>
              <a:rPr lang="en-US" sz="2000" smtClean="0">
                <a:solidFill>
                  <a:srgbClr val="0033CC"/>
                </a:solidFill>
              </a:rPr>
              <a:t>predict</a:t>
            </a:r>
            <a:r>
              <a:rPr lang="en-US" sz="2000" smtClean="0">
                <a:solidFill>
                  <a:srgbClr val="000000"/>
                </a:solidFill>
              </a:rPr>
              <a:t> </a:t>
            </a:r>
            <a:r>
              <a:rPr lang="en-US" sz="2000" b="1" smtClean="0">
                <a:solidFill>
                  <a:srgbClr val="000000"/>
                </a:solidFill>
              </a:rPr>
              <a:t>the best structure </a:t>
            </a:r>
            <a:r>
              <a:rPr lang="en-US" smtClean="0">
                <a:solidFill>
                  <a:srgbClr val="0033CC"/>
                </a:solidFill>
              </a:rPr>
              <a:t>y</a:t>
            </a:r>
            <a:r>
              <a:rPr lang="en-US" sz="2800" smtClean="0">
                <a:solidFill>
                  <a:srgbClr val="0033CC"/>
                </a:solidFill>
              </a:rPr>
              <a:t> </a:t>
            </a:r>
            <a:r>
              <a:rPr lang="en-US" sz="2000" smtClean="0">
                <a:solidFill>
                  <a:srgbClr val="0033CC"/>
                </a:solidFill>
              </a:rPr>
              <a:t>= {y</a:t>
            </a:r>
            <a:r>
              <a:rPr lang="en-US" sz="2000" baseline="-25000" smtClean="0">
                <a:solidFill>
                  <a:srgbClr val="0033CC"/>
                </a:solidFill>
              </a:rPr>
              <a:t>1</a:t>
            </a:r>
            <a:r>
              <a:rPr lang="en-US" sz="2000" smtClean="0">
                <a:solidFill>
                  <a:srgbClr val="0033CC"/>
                </a:solidFill>
              </a:rPr>
              <a:t>,y</a:t>
            </a:r>
            <a:r>
              <a:rPr lang="en-US" sz="2000" baseline="-25000" smtClean="0">
                <a:solidFill>
                  <a:srgbClr val="0033CC"/>
                </a:solidFill>
              </a:rPr>
              <a:t>2</a:t>
            </a:r>
            <a:r>
              <a:rPr lang="en-US" sz="2000" smtClean="0">
                <a:solidFill>
                  <a:srgbClr val="0033CC"/>
                </a:solidFill>
              </a:rPr>
              <a:t>,…,y</a:t>
            </a:r>
            <a:r>
              <a:rPr lang="en-US" sz="2000" baseline="-25000" smtClean="0">
                <a:solidFill>
                  <a:srgbClr val="0033CC"/>
                </a:solidFill>
              </a:rPr>
              <a:t>n</a:t>
            </a:r>
            <a:r>
              <a:rPr lang="en-US" sz="2000" smtClean="0">
                <a:solidFill>
                  <a:srgbClr val="0033CC"/>
                </a:solidFill>
              </a:rPr>
              <a:t>} </a:t>
            </a:r>
            <a:r>
              <a:rPr lang="en-US" sz="2000" smtClean="0">
                <a:solidFill>
                  <a:srgbClr val="0033CC"/>
                </a:solidFill>
                <a:latin typeface="cmsy10"/>
              </a:rPr>
              <a:t>2</a:t>
            </a:r>
            <a:r>
              <a:rPr lang="en-US" sz="2000" smtClean="0">
                <a:solidFill>
                  <a:srgbClr val="0033CC"/>
                </a:solidFill>
                <a:ea typeface="cmsy10"/>
                <a:cs typeface="cmsy10"/>
              </a:rPr>
              <a:t> </a:t>
            </a:r>
            <a:r>
              <a:rPr lang="en-US" sz="2000" smtClean="0">
                <a:solidFill>
                  <a:srgbClr val="0033CC"/>
                </a:solidFill>
                <a:cs typeface="cmsy10"/>
              </a:rPr>
              <a:t>Y</a:t>
            </a:r>
            <a:r>
              <a:rPr lang="en-US" sz="2000" smtClean="0">
                <a:solidFill>
                  <a:srgbClr val="0033CC"/>
                </a:solidFill>
              </a:rPr>
              <a:t>  </a:t>
            </a:r>
            <a:r>
              <a:rPr lang="en-US" sz="2000" smtClean="0"/>
              <a:t>(entities &amp; relations)</a:t>
            </a:r>
          </a:p>
          <a:p>
            <a:pPr lvl="1"/>
            <a:r>
              <a:rPr lang="en-US" sz="1800" smtClean="0"/>
              <a:t>Assign values to the </a:t>
            </a:r>
            <a:r>
              <a:rPr lang="en-US" sz="1800" smtClean="0">
                <a:solidFill>
                  <a:srgbClr val="0033CC"/>
                </a:solidFill>
              </a:rPr>
              <a:t>y</a:t>
            </a:r>
            <a:r>
              <a:rPr lang="en-US" sz="1800" baseline="-25000" smtClean="0">
                <a:solidFill>
                  <a:srgbClr val="0033CC"/>
                </a:solidFill>
              </a:rPr>
              <a:t>1</a:t>
            </a:r>
            <a:r>
              <a:rPr lang="en-US" sz="1800" smtClean="0">
                <a:solidFill>
                  <a:srgbClr val="0033CC"/>
                </a:solidFill>
              </a:rPr>
              <a:t>,y</a:t>
            </a:r>
            <a:r>
              <a:rPr lang="en-US" sz="1800" baseline="-25000" smtClean="0">
                <a:solidFill>
                  <a:srgbClr val="0033CC"/>
                </a:solidFill>
              </a:rPr>
              <a:t>2</a:t>
            </a:r>
            <a:r>
              <a:rPr lang="en-US" sz="1800" smtClean="0">
                <a:solidFill>
                  <a:srgbClr val="0033CC"/>
                </a:solidFill>
              </a:rPr>
              <a:t>,…,y</a:t>
            </a:r>
            <a:r>
              <a:rPr lang="en-US" sz="1800" baseline="-25000" smtClean="0">
                <a:solidFill>
                  <a:srgbClr val="0033CC"/>
                </a:solidFill>
              </a:rPr>
              <a:t>n</a:t>
            </a:r>
            <a:r>
              <a:rPr lang="en-US" sz="1800" smtClean="0"/>
              <a:t>, accounting for </a:t>
            </a:r>
            <a:r>
              <a:rPr lang="en-US" sz="1800" b="1" smtClean="0"/>
              <a:t>dependencies among </a:t>
            </a:r>
            <a:r>
              <a:rPr lang="en-US" sz="1800" smtClean="0">
                <a:solidFill>
                  <a:srgbClr val="0033CC"/>
                </a:solidFill>
              </a:rPr>
              <a:t>y</a:t>
            </a:r>
            <a:r>
              <a:rPr lang="en-US" sz="1800" baseline="-25000" smtClean="0">
                <a:solidFill>
                  <a:srgbClr val="0033CC"/>
                </a:solidFill>
              </a:rPr>
              <a:t>i</a:t>
            </a:r>
            <a:r>
              <a:rPr lang="en-US" sz="2000" smtClean="0">
                <a:solidFill>
                  <a:srgbClr val="000000"/>
                </a:solidFill>
              </a:rPr>
              <a:t>s</a:t>
            </a:r>
            <a:endParaRPr lang="en-US" smtClean="0">
              <a:solidFill>
                <a:srgbClr val="000000"/>
              </a:solidFill>
            </a:endParaRPr>
          </a:p>
          <a:p>
            <a:r>
              <a:rPr lang="en-US" sz="2000" smtClean="0">
                <a:solidFill>
                  <a:srgbClr val="000000"/>
                </a:solidFill>
              </a:rPr>
              <a:t>Inference is expressed as a maximization of a </a:t>
            </a:r>
            <a:r>
              <a:rPr lang="en-US" sz="2000" b="1" i="1" smtClean="0">
                <a:solidFill>
                  <a:srgbClr val="000000"/>
                </a:solidFill>
              </a:rPr>
              <a:t>scoring function</a:t>
            </a:r>
          </a:p>
          <a:p>
            <a:pPr marL="0" indent="0">
              <a:buNone/>
            </a:pPr>
            <a:r>
              <a:rPr lang="en-US" smtClean="0"/>
              <a:t>                                    y’ = argmax</a:t>
            </a:r>
            <a:r>
              <a:rPr lang="en-US" baseline="-25000" smtClean="0"/>
              <a:t>y </a:t>
            </a:r>
            <a:r>
              <a:rPr lang="en-US" baseline="-25000" smtClean="0">
                <a:latin typeface="cmsy10"/>
              </a:rPr>
              <a:t>2 Y</a:t>
            </a:r>
            <a:r>
              <a:rPr lang="en-US" smtClean="0"/>
              <a:t> w</a:t>
            </a:r>
            <a:r>
              <a:rPr lang="en-US" baseline="30000" smtClean="0"/>
              <a:t>T</a:t>
            </a:r>
            <a:r>
              <a:rPr lang="en-US" smtClean="0"/>
              <a:t> </a:t>
            </a:r>
            <a:r>
              <a:rPr lang="en-US" smtClean="0">
                <a:latin typeface="cmmi10"/>
              </a:rPr>
              <a:t>Á</a:t>
            </a:r>
            <a:r>
              <a:rPr lang="en-US" smtClean="0"/>
              <a:t> (x,y)</a:t>
            </a:r>
          </a:p>
          <a:p>
            <a:endParaRPr lang="en-US" sz="2000" b="1" i="1" smtClean="0">
              <a:solidFill>
                <a:srgbClr val="000000"/>
              </a:solidFill>
            </a:endParaRPr>
          </a:p>
          <a:p>
            <a:endParaRPr lang="en-US" smtClean="0">
              <a:solidFill>
                <a:srgbClr val="000000"/>
              </a:solidFill>
            </a:endParaRPr>
          </a:p>
          <a:p>
            <a:endParaRPr lang="en-US" smtClean="0">
              <a:solidFill>
                <a:srgbClr val="000000"/>
              </a:solidFill>
            </a:endParaRPr>
          </a:p>
          <a:p>
            <a:r>
              <a:rPr lang="en-US" sz="2000" smtClean="0"/>
              <a:t>Inference requires, in principle, touching all y </a:t>
            </a:r>
            <a:r>
              <a:rPr lang="en-US" sz="2000" smtClean="0">
                <a:latin typeface="cmsy10"/>
              </a:rPr>
              <a:t>2</a:t>
            </a:r>
            <a:r>
              <a:rPr lang="en-US" sz="2000" smtClean="0"/>
              <a:t> Y at decision time, when we are </a:t>
            </a:r>
            <a:r>
              <a:rPr lang="en-US" sz="2000" smtClean="0">
                <a:solidFill>
                  <a:srgbClr val="0033CC"/>
                </a:solidFill>
              </a:rPr>
              <a:t>given x </a:t>
            </a:r>
            <a:r>
              <a:rPr lang="en-US" sz="2000" smtClean="0">
                <a:solidFill>
                  <a:srgbClr val="0033CC"/>
                </a:solidFill>
                <a:latin typeface="cmsy10"/>
              </a:rPr>
              <a:t>2</a:t>
            </a:r>
            <a:r>
              <a:rPr lang="en-US" sz="2000" smtClean="0">
                <a:solidFill>
                  <a:srgbClr val="0033CC"/>
                </a:solidFill>
              </a:rPr>
              <a:t> X </a:t>
            </a:r>
            <a:r>
              <a:rPr lang="en-US" sz="2000" smtClean="0"/>
              <a:t>and attempt to determine the </a:t>
            </a:r>
            <a:r>
              <a:rPr lang="en-US" sz="2000" smtClean="0">
                <a:solidFill>
                  <a:srgbClr val="0033CC"/>
                </a:solidFill>
              </a:rPr>
              <a:t>best y </a:t>
            </a:r>
            <a:r>
              <a:rPr lang="en-US" sz="2000" smtClean="0">
                <a:solidFill>
                  <a:srgbClr val="0033CC"/>
                </a:solidFill>
                <a:latin typeface="cmsy10"/>
              </a:rPr>
              <a:t>2</a:t>
            </a:r>
            <a:r>
              <a:rPr lang="en-US" sz="2000" smtClean="0">
                <a:solidFill>
                  <a:srgbClr val="0033CC"/>
                </a:solidFill>
              </a:rPr>
              <a:t> Y </a:t>
            </a:r>
            <a:r>
              <a:rPr lang="en-US" sz="2000" smtClean="0"/>
              <a:t>for it, given </a:t>
            </a:r>
            <a:r>
              <a:rPr lang="en-US" sz="2000" smtClean="0">
                <a:solidFill>
                  <a:srgbClr val="0033CC"/>
                </a:solidFill>
              </a:rPr>
              <a:t>w</a:t>
            </a:r>
            <a:r>
              <a:rPr lang="en-US" sz="2000" smtClean="0"/>
              <a:t> </a:t>
            </a:r>
          </a:p>
          <a:p>
            <a:pPr lvl="1"/>
            <a:r>
              <a:rPr lang="en-US" smtClean="0"/>
              <a:t>For some structures, inference is computationally easy. </a:t>
            </a:r>
          </a:p>
          <a:p>
            <a:pPr lvl="1"/>
            <a:r>
              <a:rPr lang="en-US" smtClean="0"/>
              <a:t>Eg: Using the Viterbi algorithm </a:t>
            </a:r>
          </a:p>
          <a:p>
            <a:pPr lvl="1"/>
            <a:r>
              <a:rPr lang="en-US" smtClean="0"/>
              <a:t>In general, NP-hard (can be formulated as an ILP)</a:t>
            </a:r>
          </a:p>
          <a:p>
            <a:endParaRPr lang="en-US" sz="2000" dirty="0"/>
          </a:p>
        </p:txBody>
      </p:sp>
      <p:sp>
        <p:nvSpPr>
          <p:cNvPr id="2" name="Title 1"/>
          <p:cNvSpPr>
            <a:spLocks noGrp="1"/>
          </p:cNvSpPr>
          <p:nvPr>
            <p:ph type="title"/>
          </p:nvPr>
        </p:nvSpPr>
        <p:spPr/>
        <p:txBody>
          <a:bodyPr>
            <a:normAutofit/>
          </a:bodyPr>
          <a:lstStyle/>
          <a:p>
            <a:r>
              <a:rPr lang="en-US" dirty="0" smtClean="0"/>
              <a:t>Structured Prediction: Inference</a:t>
            </a:r>
            <a:endParaRPr lang="en-US" dirty="0"/>
          </a:p>
        </p:txBody>
      </p:sp>
      <p:sp>
        <p:nvSpPr>
          <p:cNvPr id="17" name="Rectangular Callout 16"/>
          <p:cNvSpPr/>
          <p:nvPr/>
        </p:nvSpPr>
        <p:spPr>
          <a:xfrm>
            <a:off x="7162800" y="2819400"/>
            <a:ext cx="1638299" cy="990600"/>
          </a:xfrm>
          <a:prstGeom prst="wedgeRectCallout">
            <a:avLst>
              <a:gd name="adj1" fmla="val -113950"/>
              <a:gd name="adj2" fmla="val -39478"/>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cs typeface="Century Gothic"/>
              </a:rPr>
              <a:t>Joint features on </a:t>
            </a:r>
            <a:r>
              <a:rPr lang="en-US" dirty="0" smtClean="0">
                <a:solidFill>
                  <a:schemeClr val="tx1"/>
                </a:solidFill>
                <a:cs typeface="Century Gothic"/>
              </a:rPr>
              <a:t>inputs and outputs</a:t>
            </a:r>
            <a:endParaRPr lang="en-US" dirty="0">
              <a:solidFill>
                <a:schemeClr val="tx1"/>
              </a:solidFill>
              <a:cs typeface="Century Gothic"/>
            </a:endParaRPr>
          </a:p>
        </p:txBody>
      </p:sp>
      <p:sp>
        <p:nvSpPr>
          <p:cNvPr id="18" name="Rectangular Callout 17"/>
          <p:cNvSpPr/>
          <p:nvPr/>
        </p:nvSpPr>
        <p:spPr>
          <a:xfrm>
            <a:off x="3276600" y="3465284"/>
            <a:ext cx="3200400" cy="649516"/>
          </a:xfrm>
          <a:prstGeom prst="wedgeRectCallout">
            <a:avLst>
              <a:gd name="adj1" fmla="val 1456"/>
              <a:gd name="adj2" fmla="val -107316"/>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Century Gothic"/>
              </a:rPr>
              <a:t>Feature Weights</a:t>
            </a:r>
          </a:p>
          <a:p>
            <a:pPr algn="ctr"/>
            <a:r>
              <a:rPr lang="en-US" dirty="0">
                <a:solidFill>
                  <a:schemeClr val="tx1"/>
                </a:solidFill>
                <a:cs typeface="Century Gothic"/>
              </a:rPr>
              <a:t>(estimated during learning)</a:t>
            </a:r>
          </a:p>
        </p:txBody>
      </p:sp>
      <p:sp>
        <p:nvSpPr>
          <p:cNvPr id="19" name="Rectangular Callout 18"/>
          <p:cNvSpPr/>
          <p:nvPr/>
        </p:nvSpPr>
        <p:spPr>
          <a:xfrm>
            <a:off x="533400" y="3389084"/>
            <a:ext cx="1600199" cy="649516"/>
          </a:xfrm>
          <a:prstGeom prst="wedgeRectCallout">
            <a:avLst>
              <a:gd name="adj1" fmla="val 190323"/>
              <a:gd name="adj2" fmla="val -73712"/>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mj-lt"/>
                <a:cs typeface="Century Gothic"/>
              </a:rPr>
              <a:t>Set of allowed </a:t>
            </a:r>
            <a:r>
              <a:rPr lang="en-US" dirty="0" smtClean="0">
                <a:solidFill>
                  <a:schemeClr val="tx1"/>
                </a:solidFill>
                <a:latin typeface="+mj-lt"/>
                <a:cs typeface="Century Gothic"/>
              </a:rPr>
              <a:t>structures</a:t>
            </a:r>
            <a:endParaRPr lang="en-US" dirty="0">
              <a:solidFill>
                <a:schemeClr val="tx1"/>
              </a:solidFill>
              <a:latin typeface="+mj-lt"/>
              <a:cs typeface="Century Gothic"/>
            </a:endParaRPr>
          </a:p>
        </p:txBody>
      </p:sp>
      <p:sp>
        <p:nvSpPr>
          <p:cNvPr id="8" name="Rectangle 17"/>
          <p:cNvSpPr>
            <a:spLocks noChangeArrowheads="1"/>
          </p:cNvSpPr>
          <p:nvPr/>
        </p:nvSpPr>
        <p:spPr bwMode="auto">
          <a:xfrm>
            <a:off x="2819400" y="697468"/>
            <a:ext cx="6172200" cy="369332"/>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smtClean="0">
                <a:solidFill>
                  <a:srgbClr val="003366"/>
                </a:solidFill>
                <a:latin typeface="+mj-lt"/>
                <a:cs typeface="Arial" charset="0"/>
              </a:rPr>
              <a:t>Placing in context: a crash course in structured prediction (</a:t>
            </a:r>
            <a:r>
              <a:rPr lang="en-US" dirty="0" smtClean="0">
                <a:solidFill>
                  <a:srgbClr val="003366"/>
                </a:solidFill>
                <a:latin typeface="+mj-lt"/>
                <a:cs typeface="Arial" charset="0"/>
                <a:hlinkClick r:id="rId2" action="ppaction://hlinksldjump"/>
              </a:rPr>
              <a:t>skip</a:t>
            </a:r>
            <a:r>
              <a:rPr lang="en-US" dirty="0" smtClean="0">
                <a:solidFill>
                  <a:srgbClr val="003366"/>
                </a:solidFill>
                <a:latin typeface="+mj-lt"/>
                <a:cs typeface="Arial" charset="0"/>
              </a:rPr>
              <a:t>)</a:t>
            </a:r>
            <a:endParaRPr lang="en-US" dirty="0">
              <a:solidFill>
                <a:srgbClr val="003366"/>
              </a:solidFill>
              <a:latin typeface="+mj-lt"/>
              <a:cs typeface="Arial" charset="0"/>
            </a:endParaRPr>
          </a:p>
        </p:txBody>
      </p:sp>
      <p:sp>
        <p:nvSpPr>
          <p:cNvPr id="9" name="Slide Number Placeholder 8"/>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12</a:t>
            </a:fld>
            <a:endParaRPr lang="en-US" altLang="zh-TW" dirty="0"/>
          </a:p>
        </p:txBody>
      </p:sp>
      <p:sp>
        <p:nvSpPr>
          <p:cNvPr id="10" name="Rectangle 17"/>
          <p:cNvSpPr>
            <a:spLocks noChangeArrowheads="1"/>
          </p:cNvSpPr>
          <p:nvPr/>
        </p:nvSpPr>
        <p:spPr bwMode="auto">
          <a:xfrm>
            <a:off x="6477000" y="15766"/>
            <a:ext cx="2514600" cy="646331"/>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smtClean="0">
                <a:solidFill>
                  <a:srgbClr val="003366"/>
                </a:solidFill>
                <a:latin typeface="+mj-lt"/>
                <a:cs typeface="Arial" charset="0"/>
              </a:rPr>
              <a:t>See AAAI’16 Tutorial on </a:t>
            </a:r>
          </a:p>
          <a:p>
            <a:r>
              <a:rPr lang="en-US" b="1" dirty="0" smtClean="0">
                <a:solidFill>
                  <a:srgbClr val="003366"/>
                </a:solidFill>
                <a:latin typeface="+mj-lt"/>
                <a:cs typeface="Arial" charset="0"/>
              </a:rPr>
              <a:t>Structured Prediction</a:t>
            </a:r>
            <a:endParaRPr lang="en-US" b="1" dirty="0">
              <a:solidFill>
                <a:srgbClr val="003366"/>
              </a:solidFill>
              <a:latin typeface="+mj-lt"/>
              <a:cs typeface="Arial" charset="0"/>
            </a:endParaRPr>
          </a:p>
        </p:txBody>
      </p:sp>
    </p:spTree>
    <p:extLst>
      <p:ext uri="{BB962C8B-B14F-4D97-AF65-F5344CB8AC3E}">
        <p14:creationId xmlns:p14="http://schemas.microsoft.com/office/powerpoint/2010/main" val="27259687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8"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Structured Prediction: Learning</a:t>
            </a:r>
          </a:p>
        </p:txBody>
      </p:sp>
      <p:sp>
        <p:nvSpPr>
          <p:cNvPr id="3" name="Content Placeholder 2"/>
          <p:cNvSpPr>
            <a:spLocks noGrp="1"/>
          </p:cNvSpPr>
          <p:nvPr>
            <p:ph idx="1"/>
          </p:nvPr>
        </p:nvSpPr>
        <p:spPr>
          <a:xfrm>
            <a:off x="457200" y="853966"/>
            <a:ext cx="8229600" cy="4953000"/>
          </a:xfrm>
        </p:spPr>
        <p:txBody>
          <a:bodyPr>
            <a:normAutofit/>
          </a:bodyPr>
          <a:lstStyle/>
          <a:p>
            <a:r>
              <a:rPr lang="en-US" sz="2000" dirty="0"/>
              <a:t>Learning: </a:t>
            </a:r>
            <a:r>
              <a:rPr lang="en-US" sz="2000" dirty="0">
                <a:solidFill>
                  <a:srgbClr val="0033CC"/>
                </a:solidFill>
              </a:rPr>
              <a:t>given</a:t>
            </a:r>
            <a:r>
              <a:rPr lang="en-US" sz="2000" dirty="0">
                <a:solidFill>
                  <a:srgbClr val="000000"/>
                </a:solidFill>
              </a:rPr>
              <a:t> a set of structured examples </a:t>
            </a:r>
            <a:r>
              <a:rPr lang="en-US" sz="2000" dirty="0">
                <a:solidFill>
                  <a:srgbClr val="0033CC"/>
                </a:solidFill>
              </a:rPr>
              <a:t>{(</a:t>
            </a:r>
            <a:r>
              <a:rPr lang="en-US" sz="2000" dirty="0" err="1">
                <a:solidFill>
                  <a:srgbClr val="0033CC"/>
                </a:solidFill>
              </a:rPr>
              <a:t>x,y</a:t>
            </a:r>
            <a:r>
              <a:rPr lang="en-US" sz="2000" dirty="0">
                <a:solidFill>
                  <a:srgbClr val="0033CC"/>
                </a:solidFill>
              </a:rPr>
              <a:t>)} </a:t>
            </a:r>
            <a:endParaRPr lang="en-US" sz="2000" dirty="0" smtClean="0">
              <a:solidFill>
                <a:srgbClr val="0033CC"/>
              </a:solidFill>
            </a:endParaRPr>
          </a:p>
          <a:p>
            <a:pPr marL="0" indent="0">
              <a:buNone/>
            </a:pPr>
            <a:r>
              <a:rPr lang="en-US" sz="2000" dirty="0">
                <a:solidFill>
                  <a:srgbClr val="0033CC"/>
                </a:solidFill>
              </a:rPr>
              <a:t> </a:t>
            </a:r>
            <a:r>
              <a:rPr lang="en-US" sz="2000" dirty="0" smtClean="0">
                <a:solidFill>
                  <a:srgbClr val="0033CC"/>
                </a:solidFill>
              </a:rPr>
              <a:t>                      find</a:t>
            </a:r>
            <a:r>
              <a:rPr lang="en-US" sz="2000" dirty="0" smtClean="0">
                <a:solidFill>
                  <a:srgbClr val="000000"/>
                </a:solidFill>
              </a:rPr>
              <a:t> </a:t>
            </a:r>
            <a:r>
              <a:rPr lang="en-US" sz="2000" dirty="0">
                <a:solidFill>
                  <a:srgbClr val="000000"/>
                </a:solidFill>
              </a:rPr>
              <a:t>a scoring function </a:t>
            </a:r>
            <a:r>
              <a:rPr lang="en-US" sz="2000" dirty="0">
                <a:solidFill>
                  <a:srgbClr val="0033CC"/>
                </a:solidFill>
              </a:rPr>
              <a:t>w</a:t>
            </a:r>
            <a:r>
              <a:rPr lang="en-US" sz="2000" dirty="0">
                <a:solidFill>
                  <a:srgbClr val="000000"/>
                </a:solidFill>
              </a:rPr>
              <a:t> that minimizes </a:t>
            </a:r>
            <a:r>
              <a:rPr lang="en-US" sz="2000" dirty="0" smtClean="0">
                <a:solidFill>
                  <a:srgbClr val="000000"/>
                </a:solidFill>
              </a:rPr>
              <a:t>empirical loss</a:t>
            </a:r>
            <a:r>
              <a:rPr lang="en-US" sz="2000" dirty="0">
                <a:solidFill>
                  <a:srgbClr val="000000"/>
                </a:solidFill>
              </a:rPr>
              <a:t>.</a:t>
            </a:r>
          </a:p>
          <a:p>
            <a:endParaRPr lang="en-US" sz="2000" dirty="0" smtClean="0">
              <a:solidFill>
                <a:srgbClr val="000000"/>
              </a:solidFill>
            </a:endParaRPr>
          </a:p>
          <a:p>
            <a:r>
              <a:rPr lang="en-US" sz="2000" dirty="0" smtClean="0">
                <a:solidFill>
                  <a:srgbClr val="000000"/>
                </a:solidFill>
              </a:rPr>
              <a:t>Learning </a:t>
            </a:r>
            <a:r>
              <a:rPr lang="en-US" sz="2000" dirty="0">
                <a:solidFill>
                  <a:srgbClr val="000000"/>
                </a:solidFill>
              </a:rPr>
              <a:t>is thus driven by the attempt to find a weight vector </a:t>
            </a:r>
            <a:r>
              <a:rPr lang="en-US" sz="2000" dirty="0">
                <a:solidFill>
                  <a:srgbClr val="0033CC"/>
                </a:solidFill>
              </a:rPr>
              <a:t>w</a:t>
            </a:r>
            <a:r>
              <a:rPr lang="en-US" sz="2000" dirty="0">
                <a:solidFill>
                  <a:srgbClr val="000000"/>
                </a:solidFill>
              </a:rPr>
              <a:t> such </a:t>
            </a:r>
            <a:r>
              <a:rPr lang="en-US" sz="2000" dirty="0" smtClean="0">
                <a:solidFill>
                  <a:srgbClr val="000000"/>
                </a:solidFill>
              </a:rPr>
              <a:t>that</a:t>
            </a:r>
            <a:r>
              <a:rPr lang="en-US" sz="2000" dirty="0">
                <a:solidFill>
                  <a:srgbClr val="000000"/>
                </a:solidFill>
              </a:rPr>
              <a:t> </a:t>
            </a:r>
            <a:r>
              <a:rPr lang="en-US" sz="2000" dirty="0" smtClean="0">
                <a:solidFill>
                  <a:srgbClr val="000000"/>
                </a:solidFill>
              </a:rPr>
              <a:t>for each given annotated example </a:t>
            </a:r>
            <a:r>
              <a:rPr lang="en-US" sz="2000" dirty="0" smtClean="0">
                <a:solidFill>
                  <a:srgbClr val="0033CC"/>
                </a:solidFill>
              </a:rPr>
              <a:t>(</a:t>
            </a:r>
            <a:r>
              <a:rPr lang="en-US" sz="2000" dirty="0" smtClean="0">
                <a:solidFill>
                  <a:srgbClr val="0033CC"/>
                </a:solidFill>
                <a:latin typeface="Calibri"/>
              </a:rPr>
              <a:t>x</a:t>
            </a:r>
            <a:r>
              <a:rPr lang="en-US" sz="2000" baseline="-25000" dirty="0" smtClean="0">
                <a:solidFill>
                  <a:srgbClr val="0033CC"/>
                </a:solidFill>
                <a:latin typeface="Calibri"/>
              </a:rPr>
              <a:t>i</a:t>
            </a:r>
            <a:r>
              <a:rPr lang="en-US" sz="2000" dirty="0" smtClean="0">
                <a:solidFill>
                  <a:srgbClr val="0033CC"/>
                </a:solidFill>
              </a:rPr>
              <a:t>, </a:t>
            </a:r>
            <a:r>
              <a:rPr lang="en-US" sz="2000" dirty="0" err="1" smtClean="0">
                <a:solidFill>
                  <a:srgbClr val="0033CC"/>
                </a:solidFill>
                <a:latin typeface="Calibri"/>
              </a:rPr>
              <a:t>y</a:t>
            </a:r>
            <a:r>
              <a:rPr lang="en-US" sz="2000" baseline="-25000" dirty="0" err="1" smtClean="0">
                <a:solidFill>
                  <a:srgbClr val="0033CC"/>
                </a:solidFill>
                <a:latin typeface="Calibri"/>
              </a:rPr>
              <a:t>i</a:t>
            </a:r>
            <a:r>
              <a:rPr lang="en-US" sz="2000" dirty="0" smtClean="0">
                <a:solidFill>
                  <a:srgbClr val="0033CC"/>
                </a:solidFill>
              </a:rPr>
              <a:t>):</a:t>
            </a:r>
          </a:p>
          <a:p>
            <a:pPr marL="0" indent="0">
              <a:buNone/>
            </a:pPr>
            <a:endParaRPr lang="en-US" dirty="0"/>
          </a:p>
          <a:p>
            <a:pPr marL="0" indent="0">
              <a:buNone/>
            </a:pPr>
            <a:endParaRPr lang="en-US" dirty="0" smtClean="0"/>
          </a:p>
          <a:p>
            <a:pPr marL="0" indent="0">
              <a:buNone/>
            </a:pPr>
            <a:endParaRPr lang="en-US" dirty="0"/>
          </a:p>
          <a:p>
            <a:endParaRPr lang="en-US" sz="2000" dirty="0" smtClean="0"/>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13</a:t>
            </a:fld>
            <a:endParaRPr lang="en-US" altLang="zh-TW" dirty="0"/>
          </a:p>
        </p:txBody>
      </p:sp>
    </p:spTree>
    <p:custDataLst>
      <p:tags r:id="rId1"/>
    </p:custDataLst>
    <p:extLst>
      <p:ext uri="{BB962C8B-B14F-4D97-AF65-F5344CB8AC3E}">
        <p14:creationId xmlns:p14="http://schemas.microsoft.com/office/powerpoint/2010/main" val="1978379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Structured Prediction: Learning</a:t>
            </a:r>
            <a:endParaRPr lang="en-US" dirty="0"/>
          </a:p>
        </p:txBody>
      </p:sp>
      <p:sp>
        <p:nvSpPr>
          <p:cNvPr id="3" name="Content Placeholder 2"/>
          <p:cNvSpPr>
            <a:spLocks noGrp="1"/>
          </p:cNvSpPr>
          <p:nvPr>
            <p:ph idx="1"/>
          </p:nvPr>
        </p:nvSpPr>
        <p:spPr>
          <a:xfrm>
            <a:off x="457200" y="914400"/>
            <a:ext cx="8229600" cy="5257800"/>
          </a:xfrm>
        </p:spPr>
        <p:txBody>
          <a:bodyPr>
            <a:normAutofit fontScale="85000" lnSpcReduction="20000"/>
          </a:bodyPr>
          <a:lstStyle/>
          <a:p>
            <a:r>
              <a:rPr lang="en-US" dirty="0" smtClean="0"/>
              <a:t>Learning: </a:t>
            </a:r>
            <a:r>
              <a:rPr lang="en-US" dirty="0" smtClean="0">
                <a:solidFill>
                  <a:srgbClr val="3366CC"/>
                </a:solidFill>
              </a:rPr>
              <a:t>given</a:t>
            </a:r>
            <a:r>
              <a:rPr lang="en-US" dirty="0" smtClean="0"/>
              <a:t> a set of structured examples </a:t>
            </a:r>
            <a:r>
              <a:rPr lang="en-US" dirty="0" smtClean="0">
                <a:solidFill>
                  <a:srgbClr val="3366CC"/>
                </a:solidFill>
              </a:rPr>
              <a:t>{(</a:t>
            </a:r>
            <a:r>
              <a:rPr lang="en-US" dirty="0" err="1" smtClean="0">
                <a:solidFill>
                  <a:srgbClr val="3366CC"/>
                </a:solidFill>
              </a:rPr>
              <a:t>x,y</a:t>
            </a:r>
            <a:r>
              <a:rPr lang="en-US" dirty="0" smtClean="0">
                <a:solidFill>
                  <a:srgbClr val="3366CC"/>
                </a:solidFill>
              </a:rPr>
              <a:t>)} </a:t>
            </a:r>
          </a:p>
          <a:p>
            <a:pPr marL="0" indent="0">
              <a:buNone/>
            </a:pPr>
            <a:r>
              <a:rPr lang="en-US" dirty="0" smtClean="0"/>
              <a:t>                       </a:t>
            </a:r>
            <a:r>
              <a:rPr lang="en-US" dirty="0" smtClean="0">
                <a:solidFill>
                  <a:srgbClr val="3366CC"/>
                </a:solidFill>
              </a:rPr>
              <a:t>find </a:t>
            </a:r>
            <a:r>
              <a:rPr lang="en-US" dirty="0" smtClean="0"/>
              <a:t>a scoring function </a:t>
            </a:r>
            <a:r>
              <a:rPr lang="en-US" dirty="0" smtClean="0">
                <a:solidFill>
                  <a:srgbClr val="3366CC"/>
                </a:solidFill>
              </a:rPr>
              <a:t>w</a:t>
            </a:r>
            <a:r>
              <a:rPr lang="en-US" dirty="0" smtClean="0"/>
              <a:t> that minimizes empirical loss.</a:t>
            </a:r>
          </a:p>
          <a:p>
            <a:endParaRPr lang="en-US" dirty="0" smtClean="0"/>
          </a:p>
          <a:p>
            <a:r>
              <a:rPr lang="en-US" dirty="0" smtClean="0"/>
              <a:t>Learning is thus driven by the attempt to find a weight vector </a:t>
            </a:r>
            <a:r>
              <a:rPr lang="en-US" dirty="0" smtClean="0">
                <a:solidFill>
                  <a:srgbClr val="3366CC"/>
                </a:solidFill>
              </a:rPr>
              <a:t>w</a:t>
            </a:r>
            <a:r>
              <a:rPr lang="en-US" dirty="0" smtClean="0"/>
              <a:t> such that for each given annotated example </a:t>
            </a:r>
            <a:r>
              <a:rPr lang="en-US" dirty="0" smtClean="0">
                <a:solidFill>
                  <a:srgbClr val="3366CC"/>
                </a:solidFill>
              </a:rPr>
              <a:t>(</a:t>
            </a:r>
            <a:r>
              <a:rPr lang="en-US" dirty="0" smtClean="0">
                <a:solidFill>
                  <a:srgbClr val="3366CC"/>
                </a:solidFill>
                <a:latin typeface="Calibri"/>
              </a:rPr>
              <a:t>x</a:t>
            </a:r>
            <a:r>
              <a:rPr lang="en-US" baseline="-25000" dirty="0" smtClean="0">
                <a:solidFill>
                  <a:srgbClr val="3366CC"/>
                </a:solidFill>
                <a:latin typeface="Calibri"/>
              </a:rPr>
              <a:t>i</a:t>
            </a:r>
            <a:r>
              <a:rPr lang="en-US" dirty="0" smtClean="0">
                <a:solidFill>
                  <a:srgbClr val="3366CC"/>
                </a:solidFill>
              </a:rPr>
              <a:t>, </a:t>
            </a:r>
            <a:r>
              <a:rPr lang="en-US" dirty="0" err="1" smtClean="0">
                <a:solidFill>
                  <a:srgbClr val="3366CC"/>
                </a:solidFill>
                <a:latin typeface="Calibri"/>
              </a:rPr>
              <a:t>y</a:t>
            </a:r>
            <a:r>
              <a:rPr lang="en-US" baseline="-25000" dirty="0" err="1" smtClean="0">
                <a:solidFill>
                  <a:srgbClr val="3366CC"/>
                </a:solidFill>
                <a:latin typeface="Calibri"/>
              </a:rPr>
              <a:t>i</a:t>
            </a:r>
            <a:r>
              <a:rPr lang="en-US" dirty="0" smtClean="0">
                <a:solidFill>
                  <a:srgbClr val="3366CC"/>
                </a:solidFill>
              </a:rPr>
              <a:t>):</a:t>
            </a:r>
          </a:p>
          <a:p>
            <a:pPr marL="0" indent="0">
              <a:buNone/>
            </a:pPr>
            <a:endParaRPr lang="en-US" dirty="0" smtClean="0"/>
          </a:p>
          <a:p>
            <a:pPr marL="0" indent="0">
              <a:buNone/>
            </a:pPr>
            <a:endParaRPr lang="en-US" dirty="0" smtClean="0"/>
          </a:p>
          <a:p>
            <a:pPr marL="0" indent="0">
              <a:buNone/>
            </a:pPr>
            <a:endParaRPr lang="en-US" dirty="0" smtClean="0"/>
          </a:p>
          <a:p>
            <a:endParaRPr lang="en-US" sz="2000" dirty="0" smtClean="0">
              <a:solidFill>
                <a:srgbClr val="0033CC"/>
              </a:solidFill>
            </a:endParaRPr>
          </a:p>
          <a:p>
            <a:r>
              <a:rPr lang="en-US" dirty="0" smtClean="0"/>
              <a:t>We call these conditions the </a:t>
            </a:r>
            <a:r>
              <a:rPr lang="en-US" dirty="0" smtClean="0">
                <a:solidFill>
                  <a:srgbClr val="3366CC"/>
                </a:solidFill>
              </a:rPr>
              <a:t>learning constraints.</a:t>
            </a:r>
          </a:p>
          <a:p>
            <a:endParaRPr lang="en-US" sz="2800" dirty="0" smtClean="0"/>
          </a:p>
          <a:p>
            <a:r>
              <a:rPr lang="en-US" dirty="0" smtClean="0"/>
              <a:t>In most learning algorithms used today, the update of the weight vector w is done in an </a:t>
            </a:r>
            <a:r>
              <a:rPr lang="en-US" dirty="0" smtClean="0">
                <a:solidFill>
                  <a:srgbClr val="3366CC"/>
                </a:solidFill>
              </a:rPr>
              <a:t>on-line fashion, </a:t>
            </a:r>
          </a:p>
          <a:p>
            <a:pPr lvl="1"/>
            <a:r>
              <a:rPr lang="en-US" sz="2100" dirty="0" smtClean="0"/>
              <a:t>Think about it as Perceptron; this procedure applies to Structured Perceptron, CRFs, Linear Structured SVM</a:t>
            </a:r>
          </a:p>
          <a:p>
            <a:r>
              <a:rPr lang="en-US" dirty="0" err="1" smtClean="0"/>
              <a:t>W.l.o.g</a:t>
            </a:r>
            <a:r>
              <a:rPr lang="en-US" dirty="0" smtClean="0"/>
              <a:t>. (almost) we can thus write the generic structured learning algorithm as follows:</a:t>
            </a:r>
          </a:p>
        </p:txBody>
      </p:sp>
      <p:pic>
        <p:nvPicPr>
          <p:cNvPr id="6" name="Picture 5"/>
          <p:cNvPicPr>
            <a:picLocks noChangeAspect="1"/>
          </p:cNvPicPr>
          <p:nvPr/>
        </p:nvPicPr>
        <p:blipFill>
          <a:blip r:embed="rId3"/>
          <a:stretch>
            <a:fillRect/>
          </a:stretch>
        </p:blipFill>
        <p:spPr>
          <a:xfrm>
            <a:off x="939800" y="2584769"/>
            <a:ext cx="7747000" cy="872806"/>
          </a:xfrm>
          <a:prstGeom prst="rect">
            <a:avLst/>
          </a:prstGeom>
        </p:spPr>
      </p:pic>
      <p:sp>
        <p:nvSpPr>
          <p:cNvPr id="7" name="Rectangle 6"/>
          <p:cNvSpPr/>
          <p:nvPr/>
        </p:nvSpPr>
        <p:spPr>
          <a:xfrm>
            <a:off x="7794625" y="2676843"/>
            <a:ext cx="1070794" cy="74898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619125" y="2533968"/>
            <a:ext cx="2476500" cy="9712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solidFill>
                  <a:srgbClr val="0033CC"/>
                </a:solidFill>
              </a:rPr>
              <a:t>Score of annotated structure</a:t>
            </a:r>
            <a:endParaRPr lang="en-US" sz="2000" b="1" dirty="0">
              <a:solidFill>
                <a:srgbClr val="0033CC"/>
              </a:solidFill>
            </a:endParaRPr>
          </a:p>
        </p:txBody>
      </p:sp>
      <p:sp>
        <p:nvSpPr>
          <p:cNvPr id="9" name="Rectangle 8"/>
          <p:cNvSpPr/>
          <p:nvPr/>
        </p:nvSpPr>
        <p:spPr>
          <a:xfrm>
            <a:off x="3644900" y="2533968"/>
            <a:ext cx="2101850" cy="9712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solidFill>
                  <a:srgbClr val="0033CC"/>
                </a:solidFill>
              </a:rPr>
              <a:t>Score of any other structure</a:t>
            </a:r>
            <a:endParaRPr lang="en-US" sz="2000" b="1" dirty="0">
              <a:solidFill>
                <a:srgbClr val="0033CC"/>
              </a:solidFill>
            </a:endParaRPr>
          </a:p>
        </p:txBody>
      </p:sp>
      <p:sp>
        <p:nvSpPr>
          <p:cNvPr id="10" name="Rectangle 9"/>
          <p:cNvSpPr/>
          <p:nvPr/>
        </p:nvSpPr>
        <p:spPr>
          <a:xfrm>
            <a:off x="6226578" y="2533968"/>
            <a:ext cx="2101850" cy="9712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solidFill>
                  <a:srgbClr val="0033CC"/>
                </a:solidFill>
              </a:rPr>
              <a:t>Penalty for predicting other structure</a:t>
            </a:r>
            <a:endParaRPr lang="en-US" sz="2000" b="1" dirty="0">
              <a:solidFill>
                <a:srgbClr val="0033CC"/>
              </a:solidFill>
            </a:endParaRPr>
          </a:p>
        </p:txBody>
      </p:sp>
      <p:sp>
        <p:nvSpPr>
          <p:cNvPr id="4" name="TextBox 3"/>
          <p:cNvSpPr txBox="1"/>
          <p:nvPr/>
        </p:nvSpPr>
        <p:spPr>
          <a:xfrm>
            <a:off x="121222" y="2749432"/>
            <a:ext cx="627095" cy="523220"/>
          </a:xfrm>
          <a:prstGeom prst="rect">
            <a:avLst/>
          </a:prstGeom>
          <a:noFill/>
        </p:spPr>
        <p:txBody>
          <a:bodyPr wrap="none" rtlCol="0">
            <a:spAutoFit/>
          </a:bodyPr>
          <a:lstStyle/>
          <a:p>
            <a:r>
              <a:rPr lang="en-US" sz="2800" dirty="0" smtClean="0">
                <a:latin typeface="cmsy10"/>
              </a:rPr>
              <a:t>8</a:t>
            </a:r>
            <a:r>
              <a:rPr lang="en-US" sz="2800" dirty="0" smtClean="0">
                <a:latin typeface="+mn-lt"/>
              </a:rPr>
              <a:t> y</a:t>
            </a:r>
            <a:endParaRPr lang="en-US" sz="2800" dirty="0">
              <a:latin typeface="+mn-lt"/>
            </a:endParaRPr>
          </a:p>
        </p:txBody>
      </p:sp>
      <p:sp>
        <p:nvSpPr>
          <p:cNvPr id="11" name="Slide Number Placeholder 10"/>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14</a:t>
            </a:fld>
            <a:endParaRPr lang="en-US" altLang="zh-TW" dirty="0"/>
          </a:p>
        </p:txBody>
      </p:sp>
    </p:spTree>
    <p:custDataLst>
      <p:tags r:id="rId1"/>
    </p:custDataLst>
    <p:extLst>
      <p:ext uri="{BB962C8B-B14F-4D97-AF65-F5344CB8AC3E}">
        <p14:creationId xmlns:p14="http://schemas.microsoft.com/office/powerpoint/2010/main" val="1264899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ular Callout 11"/>
          <p:cNvSpPr/>
          <p:nvPr/>
        </p:nvSpPr>
        <p:spPr>
          <a:xfrm>
            <a:off x="5105400" y="596464"/>
            <a:ext cx="3962400" cy="1066800"/>
          </a:xfrm>
          <a:prstGeom prst="wedgeRectCallout">
            <a:avLst>
              <a:gd name="adj1" fmla="val -43312"/>
              <a:gd name="adj2" fmla="val 112427"/>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003366"/>
                </a:solidFill>
                <a:cs typeface="Century Gothic"/>
              </a:rPr>
              <a:t>In the structured case, prediction (inference) is often </a:t>
            </a:r>
            <a:r>
              <a:rPr lang="en-US" sz="2000" dirty="0" smtClean="0">
                <a:solidFill>
                  <a:srgbClr val="3366CC"/>
                </a:solidFill>
                <a:cs typeface="Century Gothic"/>
              </a:rPr>
              <a:t>intractable</a:t>
            </a:r>
            <a:r>
              <a:rPr lang="en-US" sz="2000" dirty="0" smtClean="0">
                <a:solidFill>
                  <a:srgbClr val="FF0000"/>
                </a:solidFill>
                <a:cs typeface="Century Gothic"/>
              </a:rPr>
              <a:t> </a:t>
            </a:r>
            <a:r>
              <a:rPr lang="en-US" sz="2000" dirty="0" smtClean="0">
                <a:solidFill>
                  <a:srgbClr val="003366"/>
                </a:solidFill>
                <a:cs typeface="Century Gothic"/>
              </a:rPr>
              <a:t>but needs to be done</a:t>
            </a:r>
            <a:r>
              <a:rPr lang="en-US" sz="2000" dirty="0" smtClean="0">
                <a:solidFill>
                  <a:schemeClr val="tx1"/>
                </a:solidFill>
                <a:cs typeface="Century Gothic"/>
              </a:rPr>
              <a:t> </a:t>
            </a:r>
            <a:r>
              <a:rPr lang="en-US" sz="2000" dirty="0" smtClean="0">
                <a:solidFill>
                  <a:srgbClr val="3366CC"/>
                </a:solidFill>
                <a:cs typeface="Century Gothic"/>
              </a:rPr>
              <a:t>many times</a:t>
            </a:r>
            <a:endParaRPr lang="en-US" sz="2000" dirty="0">
              <a:solidFill>
                <a:srgbClr val="3366CC"/>
              </a:solidFill>
              <a:cs typeface="Century Gothic"/>
            </a:endParaRPr>
          </a:p>
        </p:txBody>
      </p:sp>
      <p:sp>
        <p:nvSpPr>
          <p:cNvPr id="2" name="Title 1"/>
          <p:cNvSpPr>
            <a:spLocks noGrp="1"/>
          </p:cNvSpPr>
          <p:nvPr>
            <p:ph type="title"/>
          </p:nvPr>
        </p:nvSpPr>
        <p:spPr/>
        <p:txBody>
          <a:bodyPr/>
          <a:lstStyle/>
          <a:p>
            <a:r>
              <a:rPr lang="en-US" dirty="0" smtClean="0"/>
              <a:t>Structured Prediction: Learning Algorithm</a:t>
            </a:r>
            <a:endParaRPr lang="en-US" dirty="0"/>
          </a:p>
        </p:txBody>
      </p:sp>
      <p:sp>
        <p:nvSpPr>
          <p:cNvPr id="3" name="Content Placeholder 2"/>
          <p:cNvSpPr>
            <a:spLocks noGrp="1"/>
          </p:cNvSpPr>
          <p:nvPr>
            <p:ph idx="1"/>
          </p:nvPr>
        </p:nvSpPr>
        <p:spPr/>
        <p:txBody>
          <a:bodyPr>
            <a:normAutofit/>
          </a:bodyPr>
          <a:lstStyle/>
          <a:p>
            <a:r>
              <a:rPr lang="en-US" sz="2000" dirty="0" smtClean="0"/>
              <a:t>For each example </a:t>
            </a:r>
            <a:r>
              <a:rPr lang="en-US" sz="2000" dirty="0">
                <a:solidFill>
                  <a:srgbClr val="0033CC"/>
                </a:solidFill>
              </a:rPr>
              <a:t>(x</a:t>
            </a:r>
            <a:r>
              <a:rPr lang="en-US" sz="2000" baseline="-25000" dirty="0">
                <a:solidFill>
                  <a:srgbClr val="0033CC"/>
                </a:solidFill>
              </a:rPr>
              <a:t>i</a:t>
            </a:r>
            <a:r>
              <a:rPr lang="en-US" sz="2000" dirty="0">
                <a:solidFill>
                  <a:srgbClr val="0033CC"/>
                </a:solidFill>
              </a:rPr>
              <a:t>, </a:t>
            </a:r>
            <a:r>
              <a:rPr lang="en-US" sz="2000" dirty="0" err="1">
                <a:solidFill>
                  <a:srgbClr val="0033CC"/>
                </a:solidFill>
              </a:rPr>
              <a:t>y</a:t>
            </a:r>
            <a:r>
              <a:rPr lang="en-US" sz="2000" baseline="-25000" dirty="0" err="1">
                <a:solidFill>
                  <a:srgbClr val="0033CC"/>
                </a:solidFill>
              </a:rPr>
              <a:t>i</a:t>
            </a:r>
            <a:r>
              <a:rPr lang="en-US" sz="2000" dirty="0" smtClean="0">
                <a:solidFill>
                  <a:srgbClr val="0033CC"/>
                </a:solidFill>
              </a:rPr>
              <a:t>)</a:t>
            </a:r>
            <a:endParaRPr lang="en-US" sz="2000" b="1" dirty="0" smtClean="0">
              <a:solidFill>
                <a:srgbClr val="0033CC"/>
              </a:solidFill>
            </a:endParaRPr>
          </a:p>
          <a:p>
            <a:r>
              <a:rPr lang="en-US" sz="2000" dirty="0" smtClean="0">
                <a:solidFill>
                  <a:srgbClr val="0033CC"/>
                </a:solidFill>
              </a:rPr>
              <a:t>  Do: </a:t>
            </a:r>
            <a:r>
              <a:rPr lang="en-US" sz="2000" dirty="0" smtClean="0"/>
              <a:t>(with the current weight vector </a:t>
            </a:r>
            <a:r>
              <a:rPr lang="en-US" sz="2000" dirty="0" smtClean="0">
                <a:solidFill>
                  <a:srgbClr val="0033CC"/>
                </a:solidFill>
              </a:rPr>
              <a:t>w</a:t>
            </a:r>
            <a:r>
              <a:rPr lang="en-US" sz="2000" dirty="0" smtClean="0"/>
              <a:t>)</a:t>
            </a:r>
          </a:p>
          <a:p>
            <a:pPr lvl="1"/>
            <a:r>
              <a:rPr lang="en-US" b="1" dirty="0" smtClean="0">
                <a:solidFill>
                  <a:srgbClr val="003366"/>
                </a:solidFill>
              </a:rPr>
              <a:t>Predict:</a:t>
            </a:r>
            <a:r>
              <a:rPr lang="en-US" dirty="0" smtClean="0">
                <a:solidFill>
                  <a:srgbClr val="003366"/>
                </a:solidFill>
              </a:rPr>
              <a:t> </a:t>
            </a:r>
            <a:r>
              <a:rPr lang="en-US" dirty="0" smtClean="0">
                <a:solidFill>
                  <a:srgbClr val="0033CC"/>
                </a:solidFill>
              </a:rPr>
              <a:t>perform Inference with the current weight vector </a:t>
            </a:r>
          </a:p>
          <a:p>
            <a:pPr lvl="2"/>
            <a:r>
              <a:rPr lang="en-US" sz="2400" dirty="0" err="1" smtClean="0">
                <a:latin typeface="Calibri"/>
              </a:rPr>
              <a:t>y</a:t>
            </a:r>
            <a:r>
              <a:rPr lang="en-US" sz="2400" baseline="-25000" dirty="0" err="1" smtClean="0">
                <a:latin typeface="Calibri"/>
              </a:rPr>
              <a:t>i</a:t>
            </a:r>
            <a:r>
              <a:rPr lang="en-US" sz="2400" dirty="0" smtClean="0"/>
              <a:t>’ </a:t>
            </a:r>
            <a:r>
              <a:rPr lang="en-US" sz="2400" dirty="0"/>
              <a:t>= </a:t>
            </a:r>
            <a:r>
              <a:rPr lang="en-US" sz="2400" dirty="0" err="1"/>
              <a:t>argmax</a:t>
            </a:r>
            <a:r>
              <a:rPr lang="en-US" sz="2400" baseline="-25000" dirty="0" err="1"/>
              <a:t>y</a:t>
            </a:r>
            <a:r>
              <a:rPr lang="en-US" sz="2400" baseline="-25000" dirty="0"/>
              <a:t> </a:t>
            </a:r>
            <a:r>
              <a:rPr lang="en-US" sz="2400" baseline="-25000" dirty="0">
                <a:latin typeface="cmsy10"/>
              </a:rPr>
              <a:t>2 Y</a:t>
            </a:r>
            <a:r>
              <a:rPr lang="en-US" sz="2400" dirty="0"/>
              <a:t> </a:t>
            </a:r>
            <a:r>
              <a:rPr lang="en-US" sz="2400" dirty="0" err="1"/>
              <a:t>w</a:t>
            </a:r>
            <a:r>
              <a:rPr lang="en-US" sz="2400" baseline="30000" dirty="0" err="1"/>
              <a:t>T</a:t>
            </a:r>
            <a:r>
              <a:rPr lang="en-US" sz="2400" dirty="0"/>
              <a:t> </a:t>
            </a:r>
            <a:r>
              <a:rPr lang="en-US" sz="2400" dirty="0">
                <a:latin typeface="cmmi10"/>
              </a:rPr>
              <a:t>Á</a:t>
            </a:r>
            <a:r>
              <a:rPr lang="en-US" sz="2400" dirty="0"/>
              <a:t> </a:t>
            </a:r>
            <a:r>
              <a:rPr lang="en-US" sz="2400" dirty="0" smtClean="0"/>
              <a:t>( </a:t>
            </a:r>
            <a:r>
              <a:rPr lang="en-US" sz="2400" dirty="0" smtClean="0">
                <a:latin typeface="Calibri"/>
              </a:rPr>
              <a:t>x</a:t>
            </a:r>
            <a:r>
              <a:rPr lang="en-US" sz="2400" baseline="-25000" dirty="0" smtClean="0">
                <a:latin typeface="Calibri"/>
              </a:rPr>
              <a:t>i</a:t>
            </a:r>
            <a:r>
              <a:rPr lang="en-US" sz="2400" dirty="0" smtClean="0"/>
              <a:t> ,y)</a:t>
            </a:r>
          </a:p>
          <a:p>
            <a:pPr lvl="1"/>
            <a:r>
              <a:rPr lang="en-US" b="1" dirty="0" smtClean="0">
                <a:solidFill>
                  <a:srgbClr val="003366"/>
                </a:solidFill>
              </a:rPr>
              <a:t>Check </a:t>
            </a:r>
            <a:r>
              <a:rPr lang="en-US" dirty="0" smtClean="0">
                <a:solidFill>
                  <a:srgbClr val="003366"/>
                </a:solidFill>
              </a:rPr>
              <a:t>the learning constraints</a:t>
            </a:r>
          </a:p>
          <a:p>
            <a:pPr lvl="2"/>
            <a:r>
              <a:rPr lang="en-US" sz="2000" dirty="0" smtClean="0"/>
              <a:t>Is the score of the current prediction better than of </a:t>
            </a:r>
            <a:r>
              <a:rPr lang="en-US" sz="2000" dirty="0">
                <a:solidFill>
                  <a:srgbClr val="0033CC"/>
                </a:solidFill>
              </a:rPr>
              <a:t>(x</a:t>
            </a:r>
            <a:r>
              <a:rPr lang="en-US" sz="2000" baseline="-25000" dirty="0">
                <a:solidFill>
                  <a:srgbClr val="0033CC"/>
                </a:solidFill>
              </a:rPr>
              <a:t>i</a:t>
            </a:r>
            <a:r>
              <a:rPr lang="en-US" sz="2000" dirty="0">
                <a:solidFill>
                  <a:srgbClr val="0033CC"/>
                </a:solidFill>
              </a:rPr>
              <a:t>, </a:t>
            </a:r>
            <a:r>
              <a:rPr lang="en-US" sz="2000" dirty="0" err="1">
                <a:solidFill>
                  <a:srgbClr val="0033CC"/>
                </a:solidFill>
              </a:rPr>
              <a:t>y</a:t>
            </a:r>
            <a:r>
              <a:rPr lang="en-US" sz="2000" baseline="-25000" dirty="0" err="1">
                <a:solidFill>
                  <a:srgbClr val="0033CC"/>
                </a:solidFill>
              </a:rPr>
              <a:t>i</a:t>
            </a:r>
            <a:r>
              <a:rPr lang="en-US" sz="2000" dirty="0" smtClean="0">
                <a:solidFill>
                  <a:srgbClr val="0033CC"/>
                </a:solidFill>
              </a:rPr>
              <a:t>)?</a:t>
            </a:r>
            <a:endParaRPr lang="en-US" sz="2000" dirty="0">
              <a:solidFill>
                <a:srgbClr val="0033CC"/>
              </a:solidFill>
            </a:endParaRPr>
          </a:p>
          <a:p>
            <a:pPr lvl="1"/>
            <a:r>
              <a:rPr lang="en-US" dirty="0" smtClean="0"/>
              <a:t>If </a:t>
            </a:r>
            <a:r>
              <a:rPr lang="en-US" b="1" dirty="0" smtClean="0"/>
              <a:t>Yes</a:t>
            </a:r>
            <a:r>
              <a:rPr lang="en-US" dirty="0" smtClean="0"/>
              <a:t> – a mistaken prediction</a:t>
            </a:r>
          </a:p>
          <a:p>
            <a:pPr lvl="2"/>
            <a:r>
              <a:rPr lang="en-US" sz="2000" dirty="0" smtClean="0"/>
              <a:t>Update w</a:t>
            </a:r>
          </a:p>
          <a:p>
            <a:pPr lvl="1"/>
            <a:r>
              <a:rPr lang="en-US" dirty="0" smtClean="0"/>
              <a:t>Otherwise: no need to update </a:t>
            </a:r>
            <a:r>
              <a:rPr lang="en-US" dirty="0" smtClean="0">
                <a:solidFill>
                  <a:srgbClr val="0033CC"/>
                </a:solidFill>
              </a:rPr>
              <a:t>w</a:t>
            </a:r>
            <a:r>
              <a:rPr lang="en-US" dirty="0" smtClean="0"/>
              <a:t> on this example</a:t>
            </a:r>
          </a:p>
          <a:p>
            <a:r>
              <a:rPr lang="en-US" sz="2000" dirty="0" err="1" smtClean="0">
                <a:solidFill>
                  <a:srgbClr val="0033CC"/>
                </a:solidFill>
              </a:rPr>
              <a:t>EndFor</a:t>
            </a:r>
            <a:endParaRPr lang="en-US" dirty="0" smtClean="0">
              <a:solidFill>
                <a:srgbClr val="0033CC"/>
              </a:solidFill>
            </a:endParaRPr>
          </a:p>
        </p:txBody>
      </p:sp>
      <p:sp>
        <p:nvSpPr>
          <p:cNvPr id="13" name="Right Arrow 12"/>
          <p:cNvSpPr/>
          <p:nvPr/>
        </p:nvSpPr>
        <p:spPr>
          <a:xfrm>
            <a:off x="304800" y="1784132"/>
            <a:ext cx="457200" cy="152400"/>
          </a:xfrm>
          <a:prstGeom prst="rightArrow">
            <a:avLst/>
          </a:prstGeom>
          <a:solidFill>
            <a:srgbClr val="3366CC"/>
          </a:solidFill>
          <a:ln>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304800" y="2590800"/>
            <a:ext cx="457200" cy="152400"/>
          </a:xfrm>
          <a:prstGeom prst="rightArrow">
            <a:avLst/>
          </a:prstGeom>
          <a:solidFill>
            <a:srgbClr val="3366CC"/>
          </a:solidFill>
          <a:ln>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304800" y="3657600"/>
            <a:ext cx="457200" cy="152400"/>
          </a:xfrm>
          <a:prstGeom prst="rightArrow">
            <a:avLst/>
          </a:prstGeom>
          <a:solidFill>
            <a:srgbClr val="3366CC"/>
          </a:solidFill>
          <a:ln>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15</a:t>
            </a:fld>
            <a:endParaRPr lang="en-US" altLang="zh-TW" dirty="0"/>
          </a:p>
        </p:txBody>
      </p:sp>
    </p:spTree>
    <p:custDataLst>
      <p:tags r:id="rId1"/>
    </p:custDataLst>
    <p:extLst>
      <p:ext uri="{BB962C8B-B14F-4D97-AF65-F5344CB8AC3E}">
        <p14:creationId xmlns:p14="http://schemas.microsoft.com/office/powerpoint/2010/main" val="2251515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Structured Prediction: Learning Algorithm</a:t>
            </a:r>
            <a:endParaRPr lang="en-US" dirty="0"/>
          </a:p>
        </p:txBody>
      </p:sp>
      <p:sp>
        <p:nvSpPr>
          <p:cNvPr id="3" name="Content Placeholder 2"/>
          <p:cNvSpPr>
            <a:spLocks noGrp="1"/>
          </p:cNvSpPr>
          <p:nvPr>
            <p:ph idx="1"/>
          </p:nvPr>
        </p:nvSpPr>
        <p:spPr>
          <a:xfrm>
            <a:off x="457200" y="1219200"/>
            <a:ext cx="8382000" cy="4953000"/>
          </a:xfrm>
        </p:spPr>
        <p:txBody>
          <a:bodyPr>
            <a:normAutofit/>
          </a:bodyPr>
          <a:lstStyle/>
          <a:p>
            <a:r>
              <a:rPr lang="en-US" sz="2000" dirty="0" smtClean="0"/>
              <a:t>For each example </a:t>
            </a:r>
            <a:r>
              <a:rPr lang="en-US" sz="2000" dirty="0">
                <a:solidFill>
                  <a:srgbClr val="0033CC"/>
                </a:solidFill>
              </a:rPr>
              <a:t>(x</a:t>
            </a:r>
            <a:r>
              <a:rPr lang="en-US" sz="2000" baseline="-25000" dirty="0">
                <a:solidFill>
                  <a:srgbClr val="0033CC"/>
                </a:solidFill>
              </a:rPr>
              <a:t>i</a:t>
            </a:r>
            <a:r>
              <a:rPr lang="en-US" sz="2000" dirty="0">
                <a:solidFill>
                  <a:srgbClr val="0033CC"/>
                </a:solidFill>
              </a:rPr>
              <a:t>, </a:t>
            </a:r>
            <a:r>
              <a:rPr lang="en-US" sz="2000" dirty="0" err="1">
                <a:solidFill>
                  <a:srgbClr val="0033CC"/>
                </a:solidFill>
              </a:rPr>
              <a:t>y</a:t>
            </a:r>
            <a:r>
              <a:rPr lang="en-US" sz="2000" baseline="-25000" dirty="0" err="1">
                <a:solidFill>
                  <a:srgbClr val="0033CC"/>
                </a:solidFill>
              </a:rPr>
              <a:t>i</a:t>
            </a:r>
            <a:r>
              <a:rPr lang="en-US" sz="2000" dirty="0" smtClean="0">
                <a:solidFill>
                  <a:srgbClr val="0033CC"/>
                </a:solidFill>
              </a:rPr>
              <a:t>)</a:t>
            </a:r>
          </a:p>
          <a:p>
            <a:r>
              <a:rPr lang="en-US" sz="2000" dirty="0" smtClean="0">
                <a:solidFill>
                  <a:srgbClr val="0033CC"/>
                </a:solidFill>
              </a:rPr>
              <a:t>Do:</a:t>
            </a:r>
          </a:p>
          <a:p>
            <a:pPr lvl="1"/>
            <a:r>
              <a:rPr lang="en-US" b="1" dirty="0" smtClean="0">
                <a:solidFill>
                  <a:srgbClr val="003366"/>
                </a:solidFill>
              </a:rPr>
              <a:t>Predict:</a:t>
            </a:r>
            <a:r>
              <a:rPr lang="en-US" dirty="0" smtClean="0">
                <a:solidFill>
                  <a:srgbClr val="0033CC"/>
                </a:solidFill>
              </a:rPr>
              <a:t> perform Inference with the current weight vector </a:t>
            </a:r>
          </a:p>
          <a:p>
            <a:pPr lvl="2"/>
            <a:r>
              <a:rPr lang="en-US" sz="2400" dirty="0" err="1"/>
              <a:t>y</a:t>
            </a:r>
            <a:r>
              <a:rPr lang="en-US" sz="2400" baseline="-25000" dirty="0" err="1"/>
              <a:t>i</a:t>
            </a:r>
            <a:r>
              <a:rPr lang="en-US" sz="2400" dirty="0"/>
              <a:t>’ = </a:t>
            </a:r>
            <a:r>
              <a:rPr lang="en-US" sz="2400" dirty="0" err="1"/>
              <a:t>argmax</a:t>
            </a:r>
            <a:r>
              <a:rPr lang="en-US" sz="2400" baseline="-25000" dirty="0" err="1"/>
              <a:t>y</a:t>
            </a:r>
            <a:r>
              <a:rPr lang="en-US" sz="2400" baseline="-25000" dirty="0"/>
              <a:t> </a:t>
            </a:r>
            <a:r>
              <a:rPr lang="en-US" sz="2400" baseline="-25000" dirty="0">
                <a:latin typeface="cmsy10"/>
              </a:rPr>
              <a:t>2 Y</a:t>
            </a:r>
            <a:r>
              <a:rPr lang="en-US" sz="2400" dirty="0"/>
              <a:t>  </a:t>
            </a:r>
            <a:r>
              <a:rPr lang="en-US" sz="2400" dirty="0" err="1"/>
              <a:t>w</a:t>
            </a:r>
            <a:r>
              <a:rPr lang="en-US" sz="2400" baseline="-25000" dirty="0" err="1"/>
              <a:t>EASY</a:t>
            </a:r>
            <a:r>
              <a:rPr lang="en-US" sz="2400" baseline="30000" dirty="0" err="1"/>
              <a:t>T</a:t>
            </a:r>
            <a:r>
              <a:rPr lang="en-US" sz="2400" dirty="0"/>
              <a:t> </a:t>
            </a:r>
            <a:r>
              <a:rPr lang="en-US" sz="2400" dirty="0">
                <a:latin typeface="cmmi10"/>
              </a:rPr>
              <a:t>Á</a:t>
            </a:r>
            <a:r>
              <a:rPr lang="en-US" sz="2400" baseline="-25000" dirty="0"/>
              <a:t>EASY</a:t>
            </a:r>
            <a:r>
              <a:rPr lang="en-US" sz="2400" dirty="0"/>
              <a:t> ( x</a:t>
            </a:r>
            <a:r>
              <a:rPr lang="en-US" sz="2400" baseline="-25000" dirty="0"/>
              <a:t>i</a:t>
            </a:r>
            <a:r>
              <a:rPr lang="en-US" sz="2400" dirty="0"/>
              <a:t> ,y) + </a:t>
            </a:r>
            <a:r>
              <a:rPr lang="en-US" sz="2400" dirty="0" err="1"/>
              <a:t>w</a:t>
            </a:r>
            <a:r>
              <a:rPr lang="en-US" sz="2400" baseline="-25000" dirty="0" err="1"/>
              <a:t>HARD</a:t>
            </a:r>
            <a:r>
              <a:rPr lang="en-US" sz="2400" baseline="30000" dirty="0" err="1"/>
              <a:t>T</a:t>
            </a:r>
            <a:r>
              <a:rPr lang="en-US" sz="2400" dirty="0"/>
              <a:t> </a:t>
            </a:r>
            <a:r>
              <a:rPr lang="en-US" sz="2400" dirty="0">
                <a:latin typeface="cmmi10"/>
              </a:rPr>
              <a:t>Á</a:t>
            </a:r>
            <a:r>
              <a:rPr lang="en-US" sz="2400" baseline="-25000" dirty="0"/>
              <a:t>HARD</a:t>
            </a:r>
            <a:r>
              <a:rPr lang="en-US" sz="2400" dirty="0"/>
              <a:t> ( x</a:t>
            </a:r>
            <a:r>
              <a:rPr lang="en-US" sz="2400" baseline="-25000" dirty="0"/>
              <a:t>i</a:t>
            </a:r>
            <a:r>
              <a:rPr lang="en-US" sz="2400" dirty="0"/>
              <a:t> ,y) </a:t>
            </a:r>
            <a:endParaRPr lang="en-US" sz="2400" dirty="0" smtClean="0"/>
          </a:p>
          <a:p>
            <a:pPr lvl="1"/>
            <a:r>
              <a:rPr lang="en-US" b="1" dirty="0" smtClean="0">
                <a:solidFill>
                  <a:srgbClr val="003366"/>
                </a:solidFill>
              </a:rPr>
              <a:t>Check </a:t>
            </a:r>
            <a:r>
              <a:rPr lang="en-US" dirty="0" smtClean="0">
                <a:solidFill>
                  <a:srgbClr val="003366"/>
                </a:solidFill>
              </a:rPr>
              <a:t>the learning constraint</a:t>
            </a:r>
          </a:p>
          <a:p>
            <a:pPr lvl="2"/>
            <a:r>
              <a:rPr lang="en-US" sz="2000" dirty="0" smtClean="0"/>
              <a:t>Is the score of the current prediction better than of </a:t>
            </a:r>
            <a:r>
              <a:rPr lang="en-US" sz="2000" dirty="0">
                <a:solidFill>
                  <a:srgbClr val="0033CC"/>
                </a:solidFill>
              </a:rPr>
              <a:t>(x</a:t>
            </a:r>
            <a:r>
              <a:rPr lang="en-US" sz="2000" baseline="-25000" dirty="0">
                <a:solidFill>
                  <a:srgbClr val="0033CC"/>
                </a:solidFill>
              </a:rPr>
              <a:t>i</a:t>
            </a:r>
            <a:r>
              <a:rPr lang="en-US" sz="2000" dirty="0">
                <a:solidFill>
                  <a:srgbClr val="0033CC"/>
                </a:solidFill>
              </a:rPr>
              <a:t>, </a:t>
            </a:r>
            <a:r>
              <a:rPr lang="en-US" sz="2000" dirty="0" err="1">
                <a:solidFill>
                  <a:srgbClr val="0033CC"/>
                </a:solidFill>
              </a:rPr>
              <a:t>y</a:t>
            </a:r>
            <a:r>
              <a:rPr lang="en-US" sz="2000" baseline="-25000" dirty="0" err="1">
                <a:solidFill>
                  <a:srgbClr val="0033CC"/>
                </a:solidFill>
              </a:rPr>
              <a:t>i</a:t>
            </a:r>
            <a:r>
              <a:rPr lang="en-US" sz="2000" dirty="0" smtClean="0">
                <a:solidFill>
                  <a:srgbClr val="0033CC"/>
                </a:solidFill>
              </a:rPr>
              <a:t>)?</a:t>
            </a:r>
            <a:endParaRPr lang="en-US" sz="2000" dirty="0">
              <a:solidFill>
                <a:srgbClr val="0033CC"/>
              </a:solidFill>
            </a:endParaRPr>
          </a:p>
          <a:p>
            <a:pPr lvl="1"/>
            <a:r>
              <a:rPr lang="en-US" dirty="0" smtClean="0"/>
              <a:t>If </a:t>
            </a:r>
            <a:r>
              <a:rPr lang="en-US" b="1" dirty="0" smtClean="0"/>
              <a:t>Yes</a:t>
            </a:r>
            <a:r>
              <a:rPr lang="en-US" dirty="0" smtClean="0"/>
              <a:t> – a mistaken prediction</a:t>
            </a:r>
          </a:p>
          <a:p>
            <a:pPr lvl="2"/>
            <a:r>
              <a:rPr lang="en-US" sz="2000" dirty="0" smtClean="0"/>
              <a:t>Update w</a:t>
            </a:r>
          </a:p>
          <a:p>
            <a:pPr lvl="1"/>
            <a:r>
              <a:rPr lang="en-US" dirty="0" smtClean="0"/>
              <a:t>Otherwise: no need to update </a:t>
            </a:r>
            <a:r>
              <a:rPr lang="en-US" dirty="0" smtClean="0">
                <a:solidFill>
                  <a:srgbClr val="0033CC"/>
                </a:solidFill>
              </a:rPr>
              <a:t>w</a:t>
            </a:r>
            <a:r>
              <a:rPr lang="en-US" dirty="0" smtClean="0"/>
              <a:t> on this example</a:t>
            </a:r>
          </a:p>
          <a:p>
            <a:r>
              <a:rPr lang="en-US" sz="2000" dirty="0" err="1" smtClean="0">
                <a:solidFill>
                  <a:srgbClr val="0033CC"/>
                </a:solidFill>
              </a:rPr>
              <a:t>EndDo</a:t>
            </a:r>
            <a:endParaRPr lang="en-US" sz="2000" dirty="0">
              <a:solidFill>
                <a:srgbClr val="0033CC"/>
              </a:solidFill>
            </a:endParaRPr>
          </a:p>
          <a:p>
            <a:pPr lvl="1"/>
            <a:endParaRPr lang="en-US" dirty="0" smtClean="0">
              <a:solidFill>
                <a:srgbClr val="0033CC"/>
              </a:solidFill>
            </a:endParaRPr>
          </a:p>
        </p:txBody>
      </p:sp>
      <p:sp>
        <p:nvSpPr>
          <p:cNvPr id="6" name="Rectangular Callout 5"/>
          <p:cNvSpPr/>
          <p:nvPr/>
        </p:nvSpPr>
        <p:spPr>
          <a:xfrm>
            <a:off x="6629400" y="152400"/>
            <a:ext cx="2438400" cy="1524000"/>
          </a:xfrm>
          <a:prstGeom prst="wedgeRectCallout">
            <a:avLst>
              <a:gd name="adj1" fmla="val -12174"/>
              <a:gd name="adj2" fmla="val 94442"/>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3366CC"/>
                </a:solidFill>
                <a:cs typeface="Century Gothic"/>
              </a:rPr>
              <a:t>Solution I: </a:t>
            </a:r>
            <a:r>
              <a:rPr lang="en-US" sz="2000" dirty="0" smtClean="0">
                <a:solidFill>
                  <a:srgbClr val="003366"/>
                </a:solidFill>
                <a:cs typeface="Century Gothic"/>
              </a:rPr>
              <a:t>decompose the scoring function to </a:t>
            </a:r>
            <a:r>
              <a:rPr lang="en-US" sz="2000" dirty="0" smtClean="0">
                <a:solidFill>
                  <a:srgbClr val="3366CC"/>
                </a:solidFill>
                <a:cs typeface="Century Gothic"/>
              </a:rPr>
              <a:t>EASY </a:t>
            </a:r>
            <a:r>
              <a:rPr lang="en-US" sz="2000" dirty="0" smtClean="0">
                <a:solidFill>
                  <a:srgbClr val="003366"/>
                </a:solidFill>
                <a:cs typeface="Century Gothic"/>
              </a:rPr>
              <a:t>and </a:t>
            </a:r>
            <a:r>
              <a:rPr lang="en-US" sz="2000" dirty="0" smtClean="0">
                <a:solidFill>
                  <a:srgbClr val="3366CC"/>
                </a:solidFill>
                <a:cs typeface="Century Gothic"/>
              </a:rPr>
              <a:t>HARD</a:t>
            </a:r>
            <a:r>
              <a:rPr lang="en-US" sz="2000" dirty="0" smtClean="0">
                <a:solidFill>
                  <a:srgbClr val="003366"/>
                </a:solidFill>
                <a:cs typeface="Century Gothic"/>
              </a:rPr>
              <a:t> parts</a:t>
            </a:r>
            <a:endParaRPr lang="en-US" sz="2000" dirty="0">
              <a:solidFill>
                <a:srgbClr val="003366"/>
              </a:solidFill>
              <a:cs typeface="Century Gothic"/>
            </a:endParaRPr>
          </a:p>
        </p:txBody>
      </p:sp>
      <p:sp>
        <p:nvSpPr>
          <p:cNvPr id="7" name="Rectangular Callout 6"/>
          <p:cNvSpPr/>
          <p:nvPr/>
        </p:nvSpPr>
        <p:spPr>
          <a:xfrm>
            <a:off x="685800" y="5029200"/>
            <a:ext cx="8229600" cy="1066800"/>
          </a:xfrm>
          <a:prstGeom prst="wedgeRectCallout">
            <a:avLst>
              <a:gd name="adj1" fmla="val -11960"/>
              <a:gd name="adj2" fmla="val -50084"/>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3366CC"/>
                </a:solidFill>
                <a:cs typeface="Century Gothic"/>
              </a:rPr>
              <a:t>EASY: </a:t>
            </a:r>
            <a:r>
              <a:rPr lang="en-US" sz="2000" dirty="0" smtClean="0">
                <a:solidFill>
                  <a:schemeClr val="tx1"/>
                </a:solidFill>
                <a:cs typeface="Century Gothic"/>
              </a:rPr>
              <a:t>could be feature functions that correspond to an HMM, a linear CRF,   or even </a:t>
            </a:r>
            <a:r>
              <a:rPr lang="en-US" sz="2000" dirty="0" smtClean="0">
                <a:solidFill>
                  <a:srgbClr val="3366CC"/>
                </a:solidFill>
                <a:latin typeface="cmmi10"/>
                <a:cs typeface="Century Gothic"/>
              </a:rPr>
              <a:t>Á</a:t>
            </a:r>
            <a:r>
              <a:rPr lang="en-US" sz="2400" kern="0" baseline="-25000" dirty="0">
                <a:solidFill>
                  <a:srgbClr val="3366CC"/>
                </a:solidFill>
              </a:rPr>
              <a:t>EASY </a:t>
            </a:r>
            <a:r>
              <a:rPr lang="en-US" sz="2000" dirty="0" smtClean="0">
                <a:solidFill>
                  <a:srgbClr val="3366CC"/>
                </a:solidFill>
                <a:cs typeface="Century Gothic"/>
              </a:rPr>
              <a:t>(</a:t>
            </a:r>
            <a:r>
              <a:rPr lang="en-US" sz="2000" dirty="0" err="1" smtClean="0">
                <a:solidFill>
                  <a:srgbClr val="3366CC"/>
                </a:solidFill>
                <a:cs typeface="Century Gothic"/>
              </a:rPr>
              <a:t>x,y</a:t>
            </a:r>
            <a:r>
              <a:rPr lang="en-US" sz="2000" dirty="0" smtClean="0">
                <a:solidFill>
                  <a:srgbClr val="3366CC"/>
                </a:solidFill>
                <a:cs typeface="Century Gothic"/>
              </a:rPr>
              <a:t>) = </a:t>
            </a:r>
            <a:r>
              <a:rPr lang="en-US" sz="2000" dirty="0" smtClean="0">
                <a:solidFill>
                  <a:srgbClr val="3366CC"/>
                </a:solidFill>
                <a:latin typeface="cmmi10"/>
                <a:cs typeface="Century Gothic"/>
              </a:rPr>
              <a:t>Á</a:t>
            </a:r>
            <a:r>
              <a:rPr lang="en-US" sz="2000" dirty="0" smtClean="0">
                <a:solidFill>
                  <a:srgbClr val="3366CC"/>
                </a:solidFill>
                <a:cs typeface="Century Gothic"/>
              </a:rPr>
              <a:t>(x), </a:t>
            </a:r>
            <a:r>
              <a:rPr lang="en-US" sz="2000" dirty="0" err="1" smtClean="0">
                <a:solidFill>
                  <a:srgbClr val="3366CC"/>
                </a:solidFill>
                <a:cs typeface="Century Gothic"/>
              </a:rPr>
              <a:t>omiting</a:t>
            </a:r>
            <a:r>
              <a:rPr lang="en-US" sz="2000" dirty="0" smtClean="0">
                <a:solidFill>
                  <a:srgbClr val="3366CC"/>
                </a:solidFill>
                <a:cs typeface="Century Gothic"/>
              </a:rPr>
              <a:t> dependence on y,</a:t>
            </a:r>
            <a:r>
              <a:rPr lang="en-US" sz="2000" dirty="0" smtClean="0">
                <a:solidFill>
                  <a:srgbClr val="FF0000"/>
                </a:solidFill>
                <a:cs typeface="Century Gothic"/>
              </a:rPr>
              <a:t> </a:t>
            </a:r>
            <a:r>
              <a:rPr lang="en-US" sz="2000" dirty="0" smtClean="0">
                <a:solidFill>
                  <a:schemeClr val="tx1"/>
                </a:solidFill>
                <a:cs typeface="Century Gothic"/>
              </a:rPr>
              <a:t>corresponding to classifiers.</a:t>
            </a:r>
          </a:p>
          <a:p>
            <a:r>
              <a:rPr lang="en-US" sz="2000" dirty="0" smtClean="0">
                <a:solidFill>
                  <a:srgbClr val="003366"/>
                </a:solidFill>
                <a:cs typeface="Century Gothic"/>
              </a:rPr>
              <a:t>May not be enough if the </a:t>
            </a:r>
            <a:r>
              <a:rPr lang="en-US" sz="2000" dirty="0" smtClean="0">
                <a:solidFill>
                  <a:srgbClr val="0033CC"/>
                </a:solidFill>
                <a:cs typeface="Century Gothic"/>
              </a:rPr>
              <a:t>HARD </a:t>
            </a:r>
            <a:r>
              <a:rPr lang="en-US" sz="2000" dirty="0" smtClean="0">
                <a:solidFill>
                  <a:srgbClr val="003366"/>
                </a:solidFill>
                <a:cs typeface="Century Gothic"/>
              </a:rPr>
              <a:t>part is still part of each inference step.</a:t>
            </a:r>
            <a:endParaRPr lang="en-US" sz="2000" dirty="0">
              <a:solidFill>
                <a:srgbClr val="003366"/>
              </a:solidFill>
              <a:cs typeface="Century Gothic"/>
            </a:endParaRPr>
          </a:p>
        </p:txBody>
      </p:sp>
      <p:sp>
        <p:nvSpPr>
          <p:cNvPr id="5" name="Slide Number Placeholder 4"/>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16</a:t>
            </a:fld>
            <a:endParaRPr lang="en-US" altLang="zh-TW" dirty="0"/>
          </a:p>
        </p:txBody>
      </p:sp>
    </p:spTree>
    <p:custDataLst>
      <p:tags r:id="rId1"/>
    </p:custDataLst>
    <p:extLst>
      <p:ext uri="{BB962C8B-B14F-4D97-AF65-F5344CB8AC3E}">
        <p14:creationId xmlns:p14="http://schemas.microsoft.com/office/powerpoint/2010/main" val="1260108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Structured Prediction: Learning Algorithm</a:t>
            </a:r>
            <a:endParaRPr lang="en-US" dirty="0"/>
          </a:p>
        </p:txBody>
      </p:sp>
      <p:sp>
        <p:nvSpPr>
          <p:cNvPr id="3" name="Content Placeholder 2"/>
          <p:cNvSpPr>
            <a:spLocks noGrp="1"/>
          </p:cNvSpPr>
          <p:nvPr>
            <p:ph idx="1"/>
          </p:nvPr>
        </p:nvSpPr>
        <p:spPr>
          <a:xfrm>
            <a:off x="457200" y="1219200"/>
            <a:ext cx="8382000" cy="4953000"/>
          </a:xfrm>
        </p:spPr>
        <p:txBody>
          <a:bodyPr>
            <a:normAutofit/>
          </a:bodyPr>
          <a:lstStyle/>
          <a:p>
            <a:r>
              <a:rPr lang="en-US" sz="2000" dirty="0" smtClean="0"/>
              <a:t>For each example </a:t>
            </a:r>
            <a:r>
              <a:rPr lang="en-US" sz="2000" dirty="0">
                <a:solidFill>
                  <a:srgbClr val="0033CC"/>
                </a:solidFill>
              </a:rPr>
              <a:t>(x</a:t>
            </a:r>
            <a:r>
              <a:rPr lang="en-US" sz="2000" baseline="-25000" dirty="0">
                <a:solidFill>
                  <a:srgbClr val="0033CC"/>
                </a:solidFill>
              </a:rPr>
              <a:t>i</a:t>
            </a:r>
            <a:r>
              <a:rPr lang="en-US" sz="2000" dirty="0">
                <a:solidFill>
                  <a:srgbClr val="0033CC"/>
                </a:solidFill>
              </a:rPr>
              <a:t>, </a:t>
            </a:r>
            <a:r>
              <a:rPr lang="en-US" sz="2000" dirty="0" err="1">
                <a:solidFill>
                  <a:srgbClr val="0033CC"/>
                </a:solidFill>
              </a:rPr>
              <a:t>y</a:t>
            </a:r>
            <a:r>
              <a:rPr lang="en-US" sz="2000" baseline="-25000" dirty="0" err="1">
                <a:solidFill>
                  <a:srgbClr val="0033CC"/>
                </a:solidFill>
              </a:rPr>
              <a:t>i</a:t>
            </a:r>
            <a:r>
              <a:rPr lang="en-US" sz="2000" dirty="0" smtClean="0">
                <a:solidFill>
                  <a:srgbClr val="0033CC"/>
                </a:solidFill>
              </a:rPr>
              <a:t>)</a:t>
            </a:r>
          </a:p>
          <a:p>
            <a:r>
              <a:rPr lang="en-US" sz="2000" dirty="0" smtClean="0">
                <a:solidFill>
                  <a:srgbClr val="0033CC"/>
                </a:solidFill>
              </a:rPr>
              <a:t>Do:</a:t>
            </a:r>
          </a:p>
          <a:p>
            <a:pPr lvl="1"/>
            <a:r>
              <a:rPr lang="en-US" b="1" dirty="0" smtClean="0">
                <a:solidFill>
                  <a:srgbClr val="003366"/>
                </a:solidFill>
              </a:rPr>
              <a:t>Predict: </a:t>
            </a:r>
            <a:r>
              <a:rPr lang="en-US" dirty="0" smtClean="0">
                <a:solidFill>
                  <a:srgbClr val="0033CC"/>
                </a:solidFill>
              </a:rPr>
              <a:t>perform Inference with the current weight vector </a:t>
            </a:r>
          </a:p>
          <a:p>
            <a:pPr lvl="2"/>
            <a:r>
              <a:rPr lang="en-US" sz="2400" dirty="0" err="1"/>
              <a:t>y</a:t>
            </a:r>
            <a:r>
              <a:rPr lang="en-US" sz="2400" baseline="-25000" dirty="0" err="1"/>
              <a:t>i</a:t>
            </a:r>
            <a:r>
              <a:rPr lang="en-US" sz="2400" dirty="0"/>
              <a:t>’ = </a:t>
            </a:r>
            <a:r>
              <a:rPr lang="en-US" sz="2400" dirty="0" err="1"/>
              <a:t>argmax</a:t>
            </a:r>
            <a:r>
              <a:rPr lang="en-US" sz="2400" baseline="-25000" dirty="0" err="1"/>
              <a:t>y</a:t>
            </a:r>
            <a:r>
              <a:rPr lang="en-US" sz="2400" baseline="-25000" dirty="0"/>
              <a:t> </a:t>
            </a:r>
            <a:r>
              <a:rPr lang="en-US" sz="2400" baseline="-25000" dirty="0">
                <a:latin typeface="cmsy10"/>
              </a:rPr>
              <a:t>2 Y</a:t>
            </a:r>
            <a:r>
              <a:rPr lang="en-US" sz="2400" dirty="0"/>
              <a:t>  </a:t>
            </a:r>
            <a:r>
              <a:rPr lang="en-US" sz="2400" dirty="0" err="1"/>
              <a:t>w</a:t>
            </a:r>
            <a:r>
              <a:rPr lang="en-US" sz="2400" baseline="-25000" dirty="0" err="1"/>
              <a:t>EASY</a:t>
            </a:r>
            <a:r>
              <a:rPr lang="en-US" sz="2400" baseline="30000" dirty="0" err="1"/>
              <a:t>T</a:t>
            </a:r>
            <a:r>
              <a:rPr lang="en-US" sz="2400" dirty="0"/>
              <a:t> </a:t>
            </a:r>
            <a:r>
              <a:rPr lang="en-US" sz="2400" dirty="0">
                <a:latin typeface="cmmi10"/>
              </a:rPr>
              <a:t>Á</a:t>
            </a:r>
            <a:r>
              <a:rPr lang="en-US" sz="2400" baseline="-25000" dirty="0"/>
              <a:t>EASY</a:t>
            </a:r>
            <a:r>
              <a:rPr lang="en-US" sz="2400" dirty="0"/>
              <a:t> ( x</a:t>
            </a:r>
            <a:r>
              <a:rPr lang="en-US" sz="2400" baseline="-25000" dirty="0"/>
              <a:t>i</a:t>
            </a:r>
            <a:r>
              <a:rPr lang="en-US" sz="2400" dirty="0"/>
              <a:t> ,y) + </a:t>
            </a:r>
            <a:r>
              <a:rPr lang="en-US" sz="2400" dirty="0" err="1"/>
              <a:t>w</a:t>
            </a:r>
            <a:r>
              <a:rPr lang="en-US" sz="2400" baseline="-25000" dirty="0" err="1"/>
              <a:t>HARD</a:t>
            </a:r>
            <a:r>
              <a:rPr lang="en-US" sz="2400" baseline="30000" dirty="0" err="1"/>
              <a:t>T</a:t>
            </a:r>
            <a:r>
              <a:rPr lang="en-US" sz="2400" dirty="0"/>
              <a:t> </a:t>
            </a:r>
            <a:r>
              <a:rPr lang="en-US" sz="2400" dirty="0">
                <a:latin typeface="cmmi10"/>
              </a:rPr>
              <a:t>Á</a:t>
            </a:r>
            <a:r>
              <a:rPr lang="en-US" sz="2400" baseline="-25000" dirty="0"/>
              <a:t>HARD</a:t>
            </a:r>
            <a:r>
              <a:rPr lang="en-US" sz="2400" dirty="0"/>
              <a:t> ( x</a:t>
            </a:r>
            <a:r>
              <a:rPr lang="en-US" sz="2400" baseline="-25000" dirty="0"/>
              <a:t>i</a:t>
            </a:r>
            <a:r>
              <a:rPr lang="en-US" sz="2400" dirty="0"/>
              <a:t> ,y) </a:t>
            </a:r>
            <a:endParaRPr lang="en-US" sz="2400" dirty="0" smtClean="0"/>
          </a:p>
          <a:p>
            <a:pPr lvl="1"/>
            <a:r>
              <a:rPr lang="en-US" b="1" dirty="0" smtClean="0">
                <a:solidFill>
                  <a:srgbClr val="003366"/>
                </a:solidFill>
              </a:rPr>
              <a:t>Check </a:t>
            </a:r>
            <a:r>
              <a:rPr lang="en-US" dirty="0" smtClean="0">
                <a:solidFill>
                  <a:srgbClr val="003366"/>
                </a:solidFill>
              </a:rPr>
              <a:t>the learning constraint</a:t>
            </a:r>
          </a:p>
          <a:p>
            <a:pPr lvl="2"/>
            <a:r>
              <a:rPr lang="en-US" sz="2000" dirty="0" smtClean="0"/>
              <a:t>Is the score of the current prediction better than of </a:t>
            </a:r>
            <a:r>
              <a:rPr lang="en-US" sz="2000" dirty="0">
                <a:solidFill>
                  <a:srgbClr val="0033CC"/>
                </a:solidFill>
              </a:rPr>
              <a:t>(x</a:t>
            </a:r>
            <a:r>
              <a:rPr lang="en-US" sz="2000" baseline="-25000" dirty="0">
                <a:solidFill>
                  <a:srgbClr val="0033CC"/>
                </a:solidFill>
              </a:rPr>
              <a:t>i</a:t>
            </a:r>
            <a:r>
              <a:rPr lang="en-US" sz="2000" dirty="0">
                <a:solidFill>
                  <a:srgbClr val="0033CC"/>
                </a:solidFill>
              </a:rPr>
              <a:t>, </a:t>
            </a:r>
            <a:r>
              <a:rPr lang="en-US" sz="2000" dirty="0" err="1">
                <a:solidFill>
                  <a:srgbClr val="0033CC"/>
                </a:solidFill>
              </a:rPr>
              <a:t>y</a:t>
            </a:r>
            <a:r>
              <a:rPr lang="en-US" sz="2000" baseline="-25000" dirty="0" err="1">
                <a:solidFill>
                  <a:srgbClr val="0033CC"/>
                </a:solidFill>
              </a:rPr>
              <a:t>i</a:t>
            </a:r>
            <a:r>
              <a:rPr lang="en-US" sz="2000" dirty="0" smtClean="0">
                <a:solidFill>
                  <a:srgbClr val="0033CC"/>
                </a:solidFill>
              </a:rPr>
              <a:t>)?</a:t>
            </a:r>
            <a:endParaRPr lang="en-US" sz="2000" dirty="0">
              <a:solidFill>
                <a:srgbClr val="0033CC"/>
              </a:solidFill>
            </a:endParaRPr>
          </a:p>
          <a:p>
            <a:pPr lvl="1"/>
            <a:r>
              <a:rPr lang="en-US" dirty="0" smtClean="0"/>
              <a:t>If </a:t>
            </a:r>
            <a:r>
              <a:rPr lang="en-US" b="1" dirty="0" smtClean="0"/>
              <a:t>Yes</a:t>
            </a:r>
            <a:r>
              <a:rPr lang="en-US" dirty="0" smtClean="0"/>
              <a:t> – a mistaken prediction</a:t>
            </a:r>
          </a:p>
          <a:p>
            <a:pPr lvl="2"/>
            <a:r>
              <a:rPr lang="en-US" sz="2000" dirty="0" smtClean="0"/>
              <a:t>Update w</a:t>
            </a:r>
          </a:p>
          <a:p>
            <a:pPr lvl="1"/>
            <a:r>
              <a:rPr lang="en-US" dirty="0" smtClean="0"/>
              <a:t>Otherwise: no need to update </a:t>
            </a:r>
            <a:r>
              <a:rPr lang="en-US" dirty="0" smtClean="0">
                <a:solidFill>
                  <a:srgbClr val="0033CC"/>
                </a:solidFill>
              </a:rPr>
              <a:t>w</a:t>
            </a:r>
            <a:r>
              <a:rPr lang="en-US" dirty="0" smtClean="0"/>
              <a:t> on this example</a:t>
            </a:r>
          </a:p>
          <a:p>
            <a:r>
              <a:rPr lang="en-US" sz="2000" dirty="0" err="1" smtClean="0">
                <a:solidFill>
                  <a:srgbClr val="0033CC"/>
                </a:solidFill>
              </a:rPr>
              <a:t>EndDo</a:t>
            </a:r>
            <a:endParaRPr lang="en-US" sz="2000" dirty="0">
              <a:solidFill>
                <a:srgbClr val="0033CC"/>
              </a:solidFill>
            </a:endParaRPr>
          </a:p>
          <a:p>
            <a:pPr lvl="1"/>
            <a:endParaRPr lang="en-US" dirty="0" smtClean="0">
              <a:solidFill>
                <a:srgbClr val="0033CC"/>
              </a:solidFill>
            </a:endParaRPr>
          </a:p>
        </p:txBody>
      </p:sp>
      <p:sp>
        <p:nvSpPr>
          <p:cNvPr id="6" name="Rectangular Callout 5"/>
          <p:cNvSpPr/>
          <p:nvPr/>
        </p:nvSpPr>
        <p:spPr>
          <a:xfrm>
            <a:off x="6629400" y="152400"/>
            <a:ext cx="2438400" cy="1524000"/>
          </a:xfrm>
          <a:prstGeom prst="wedgeRectCallout">
            <a:avLst>
              <a:gd name="adj1" fmla="val -12174"/>
              <a:gd name="adj2" fmla="val 94442"/>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3366CC"/>
                </a:solidFill>
                <a:cs typeface="Century Gothic"/>
              </a:rPr>
              <a:t>Solution II: </a:t>
            </a:r>
            <a:r>
              <a:rPr lang="en-US" sz="2000" dirty="0" smtClean="0">
                <a:solidFill>
                  <a:srgbClr val="003366"/>
                </a:solidFill>
                <a:cs typeface="Century Gothic"/>
              </a:rPr>
              <a:t>Disregard some of the dependencies: </a:t>
            </a:r>
            <a:r>
              <a:rPr lang="en-US" sz="2000" b="1" dirty="0" smtClean="0">
                <a:solidFill>
                  <a:srgbClr val="3366CC"/>
                </a:solidFill>
                <a:cs typeface="Century Gothic"/>
              </a:rPr>
              <a:t>assume a simple model.</a:t>
            </a:r>
            <a:endParaRPr lang="en-US" sz="2000" b="1" dirty="0">
              <a:solidFill>
                <a:srgbClr val="3366CC"/>
              </a:solidFill>
              <a:cs typeface="Century Gothic"/>
            </a:endParaRPr>
          </a:p>
        </p:txBody>
      </p:sp>
      <p:cxnSp>
        <p:nvCxnSpPr>
          <p:cNvPr id="5" name="Straight Connector 4"/>
          <p:cNvCxnSpPr/>
          <p:nvPr/>
        </p:nvCxnSpPr>
        <p:spPr>
          <a:xfrm flipH="1">
            <a:off x="6248400" y="2209800"/>
            <a:ext cx="2514600" cy="838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6400800" y="2362200"/>
            <a:ext cx="2209800" cy="685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17</a:t>
            </a:fld>
            <a:endParaRPr lang="en-US" altLang="zh-TW" dirty="0"/>
          </a:p>
        </p:txBody>
      </p:sp>
    </p:spTree>
    <p:custDataLst>
      <p:tags r:id="rId1"/>
    </p:custDataLst>
    <p:extLst>
      <p:ext uri="{BB962C8B-B14F-4D97-AF65-F5344CB8AC3E}">
        <p14:creationId xmlns:p14="http://schemas.microsoft.com/office/powerpoint/2010/main" val="2672999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Structured Prediction: Learning Algorithm</a:t>
            </a:r>
            <a:endParaRPr lang="en-US" dirty="0"/>
          </a:p>
        </p:txBody>
      </p:sp>
      <p:sp>
        <p:nvSpPr>
          <p:cNvPr id="3" name="Content Placeholder 2"/>
          <p:cNvSpPr>
            <a:spLocks noGrp="1"/>
          </p:cNvSpPr>
          <p:nvPr>
            <p:ph idx="1"/>
          </p:nvPr>
        </p:nvSpPr>
        <p:spPr>
          <a:xfrm>
            <a:off x="457200" y="1219200"/>
            <a:ext cx="8382000" cy="4953000"/>
          </a:xfrm>
        </p:spPr>
        <p:txBody>
          <a:bodyPr>
            <a:normAutofit/>
          </a:bodyPr>
          <a:lstStyle/>
          <a:p>
            <a:r>
              <a:rPr lang="en-US" sz="2000" dirty="0" smtClean="0"/>
              <a:t>For each example </a:t>
            </a:r>
            <a:r>
              <a:rPr lang="en-US" sz="2000" dirty="0">
                <a:solidFill>
                  <a:srgbClr val="0033CC"/>
                </a:solidFill>
              </a:rPr>
              <a:t>(x</a:t>
            </a:r>
            <a:r>
              <a:rPr lang="en-US" sz="2000" baseline="-25000" dirty="0">
                <a:solidFill>
                  <a:srgbClr val="0033CC"/>
                </a:solidFill>
              </a:rPr>
              <a:t>i</a:t>
            </a:r>
            <a:r>
              <a:rPr lang="en-US" sz="2000" dirty="0">
                <a:solidFill>
                  <a:srgbClr val="0033CC"/>
                </a:solidFill>
              </a:rPr>
              <a:t>, </a:t>
            </a:r>
            <a:r>
              <a:rPr lang="en-US" sz="2000" dirty="0" err="1">
                <a:solidFill>
                  <a:srgbClr val="0033CC"/>
                </a:solidFill>
              </a:rPr>
              <a:t>y</a:t>
            </a:r>
            <a:r>
              <a:rPr lang="en-US" sz="2000" baseline="-25000" dirty="0" err="1">
                <a:solidFill>
                  <a:srgbClr val="0033CC"/>
                </a:solidFill>
              </a:rPr>
              <a:t>i</a:t>
            </a:r>
            <a:r>
              <a:rPr lang="en-US" sz="2000" dirty="0" smtClean="0">
                <a:solidFill>
                  <a:srgbClr val="0033CC"/>
                </a:solidFill>
              </a:rPr>
              <a:t>)</a:t>
            </a:r>
          </a:p>
          <a:p>
            <a:r>
              <a:rPr lang="en-US" sz="2000" dirty="0" smtClean="0">
                <a:solidFill>
                  <a:srgbClr val="0033CC"/>
                </a:solidFill>
              </a:rPr>
              <a:t>Do:</a:t>
            </a:r>
          </a:p>
          <a:p>
            <a:pPr lvl="1"/>
            <a:r>
              <a:rPr lang="en-US" b="1" dirty="0" smtClean="0">
                <a:solidFill>
                  <a:srgbClr val="003366"/>
                </a:solidFill>
              </a:rPr>
              <a:t>Predict:</a:t>
            </a:r>
            <a:r>
              <a:rPr lang="en-US" dirty="0" smtClean="0">
                <a:solidFill>
                  <a:srgbClr val="0033CC"/>
                </a:solidFill>
              </a:rPr>
              <a:t> perform Inference with the current weight vector </a:t>
            </a:r>
          </a:p>
          <a:p>
            <a:pPr lvl="2"/>
            <a:r>
              <a:rPr lang="en-US" sz="2400" dirty="0" err="1"/>
              <a:t>y</a:t>
            </a:r>
            <a:r>
              <a:rPr lang="en-US" sz="2400" baseline="-25000" dirty="0" err="1"/>
              <a:t>i</a:t>
            </a:r>
            <a:r>
              <a:rPr lang="en-US" sz="2400" dirty="0"/>
              <a:t>’ = </a:t>
            </a:r>
            <a:r>
              <a:rPr lang="en-US" sz="2400" dirty="0" err="1"/>
              <a:t>argmax</a:t>
            </a:r>
            <a:r>
              <a:rPr lang="en-US" sz="2400" baseline="-25000" dirty="0" err="1"/>
              <a:t>y</a:t>
            </a:r>
            <a:r>
              <a:rPr lang="en-US" sz="2400" baseline="-25000" dirty="0"/>
              <a:t> </a:t>
            </a:r>
            <a:r>
              <a:rPr lang="en-US" sz="2400" baseline="-25000" dirty="0">
                <a:latin typeface="cmsy10"/>
              </a:rPr>
              <a:t>2 Y</a:t>
            </a:r>
            <a:r>
              <a:rPr lang="en-US" sz="2400" dirty="0"/>
              <a:t>  </a:t>
            </a:r>
            <a:r>
              <a:rPr lang="en-US" sz="2400" dirty="0" err="1"/>
              <a:t>w</a:t>
            </a:r>
            <a:r>
              <a:rPr lang="en-US" sz="2400" baseline="-25000" dirty="0" err="1"/>
              <a:t>EASY</a:t>
            </a:r>
            <a:r>
              <a:rPr lang="en-US" sz="2400" baseline="30000" dirty="0" err="1"/>
              <a:t>T</a:t>
            </a:r>
            <a:r>
              <a:rPr lang="en-US" sz="2400" dirty="0"/>
              <a:t> </a:t>
            </a:r>
            <a:r>
              <a:rPr lang="en-US" sz="2400" dirty="0">
                <a:latin typeface="cmmi10"/>
              </a:rPr>
              <a:t>Á</a:t>
            </a:r>
            <a:r>
              <a:rPr lang="en-US" sz="2400" baseline="-25000" dirty="0"/>
              <a:t>EASY</a:t>
            </a:r>
            <a:r>
              <a:rPr lang="en-US" sz="2400" dirty="0"/>
              <a:t> ( x</a:t>
            </a:r>
            <a:r>
              <a:rPr lang="en-US" sz="2400" baseline="-25000" dirty="0"/>
              <a:t>i</a:t>
            </a:r>
            <a:r>
              <a:rPr lang="en-US" sz="2400" dirty="0"/>
              <a:t> ,y) + </a:t>
            </a:r>
            <a:r>
              <a:rPr lang="en-US" sz="2400" dirty="0" err="1"/>
              <a:t>w</a:t>
            </a:r>
            <a:r>
              <a:rPr lang="en-US" sz="2400" baseline="-25000" dirty="0" err="1"/>
              <a:t>HARD</a:t>
            </a:r>
            <a:r>
              <a:rPr lang="en-US" sz="2400" baseline="30000" dirty="0" err="1"/>
              <a:t>T</a:t>
            </a:r>
            <a:r>
              <a:rPr lang="en-US" sz="2400" dirty="0"/>
              <a:t> </a:t>
            </a:r>
            <a:r>
              <a:rPr lang="en-US" sz="2400" dirty="0">
                <a:latin typeface="cmmi10"/>
              </a:rPr>
              <a:t>Á</a:t>
            </a:r>
            <a:r>
              <a:rPr lang="en-US" sz="2400" baseline="-25000" dirty="0"/>
              <a:t>HARD</a:t>
            </a:r>
            <a:r>
              <a:rPr lang="en-US" sz="2400" dirty="0"/>
              <a:t> ( x</a:t>
            </a:r>
            <a:r>
              <a:rPr lang="en-US" sz="2400" baseline="-25000" dirty="0"/>
              <a:t>i</a:t>
            </a:r>
            <a:r>
              <a:rPr lang="en-US" sz="2400" dirty="0"/>
              <a:t> ,y) </a:t>
            </a:r>
            <a:endParaRPr lang="en-US" sz="2400" dirty="0" smtClean="0"/>
          </a:p>
          <a:p>
            <a:pPr lvl="1"/>
            <a:r>
              <a:rPr lang="en-US" b="1" dirty="0" smtClean="0">
                <a:solidFill>
                  <a:srgbClr val="003366"/>
                </a:solidFill>
              </a:rPr>
              <a:t>Check </a:t>
            </a:r>
            <a:r>
              <a:rPr lang="en-US" dirty="0" smtClean="0">
                <a:solidFill>
                  <a:srgbClr val="003366"/>
                </a:solidFill>
              </a:rPr>
              <a:t>the learning constraint</a:t>
            </a:r>
          </a:p>
          <a:p>
            <a:pPr lvl="2"/>
            <a:r>
              <a:rPr lang="en-US" sz="2000" dirty="0" smtClean="0"/>
              <a:t>Is the score of the current prediction better than of </a:t>
            </a:r>
            <a:r>
              <a:rPr lang="en-US" sz="2000" dirty="0">
                <a:solidFill>
                  <a:srgbClr val="0033CC"/>
                </a:solidFill>
              </a:rPr>
              <a:t>(x</a:t>
            </a:r>
            <a:r>
              <a:rPr lang="en-US" sz="2000" baseline="-25000" dirty="0">
                <a:solidFill>
                  <a:srgbClr val="0033CC"/>
                </a:solidFill>
              </a:rPr>
              <a:t>i</a:t>
            </a:r>
            <a:r>
              <a:rPr lang="en-US" sz="2000" dirty="0">
                <a:solidFill>
                  <a:srgbClr val="0033CC"/>
                </a:solidFill>
              </a:rPr>
              <a:t>, </a:t>
            </a:r>
            <a:r>
              <a:rPr lang="en-US" sz="2000" dirty="0" err="1">
                <a:solidFill>
                  <a:srgbClr val="0033CC"/>
                </a:solidFill>
              </a:rPr>
              <a:t>y</a:t>
            </a:r>
            <a:r>
              <a:rPr lang="en-US" sz="2000" baseline="-25000" dirty="0" err="1">
                <a:solidFill>
                  <a:srgbClr val="0033CC"/>
                </a:solidFill>
              </a:rPr>
              <a:t>i</a:t>
            </a:r>
            <a:r>
              <a:rPr lang="en-US" sz="2000" dirty="0" smtClean="0">
                <a:solidFill>
                  <a:srgbClr val="0033CC"/>
                </a:solidFill>
              </a:rPr>
              <a:t>)?</a:t>
            </a:r>
            <a:endParaRPr lang="en-US" sz="2000" dirty="0">
              <a:solidFill>
                <a:srgbClr val="0033CC"/>
              </a:solidFill>
            </a:endParaRPr>
          </a:p>
          <a:p>
            <a:pPr lvl="1"/>
            <a:r>
              <a:rPr lang="en-US" dirty="0" smtClean="0"/>
              <a:t>If </a:t>
            </a:r>
            <a:r>
              <a:rPr lang="en-US" b="1" dirty="0" smtClean="0"/>
              <a:t>Yes</a:t>
            </a:r>
            <a:r>
              <a:rPr lang="en-US" dirty="0" smtClean="0"/>
              <a:t> – a mistaken prediction</a:t>
            </a:r>
          </a:p>
          <a:p>
            <a:pPr lvl="2"/>
            <a:r>
              <a:rPr lang="en-US" sz="2000" dirty="0" smtClean="0"/>
              <a:t>Update w</a:t>
            </a:r>
          </a:p>
          <a:p>
            <a:pPr lvl="1"/>
            <a:r>
              <a:rPr lang="en-US" dirty="0" smtClean="0"/>
              <a:t>Otherwise: no need to update </a:t>
            </a:r>
            <a:r>
              <a:rPr lang="en-US" dirty="0" smtClean="0">
                <a:solidFill>
                  <a:srgbClr val="0033CC"/>
                </a:solidFill>
              </a:rPr>
              <a:t>w</a:t>
            </a:r>
            <a:r>
              <a:rPr lang="en-US" dirty="0" smtClean="0"/>
              <a:t> on this example</a:t>
            </a:r>
          </a:p>
          <a:p>
            <a:r>
              <a:rPr lang="en-US" sz="2000" dirty="0" err="1" smtClean="0">
                <a:solidFill>
                  <a:srgbClr val="0033CC"/>
                </a:solidFill>
              </a:rPr>
              <a:t>EndDo</a:t>
            </a:r>
            <a:endParaRPr lang="en-US" sz="2000" dirty="0" smtClean="0">
              <a:solidFill>
                <a:srgbClr val="0033CC"/>
              </a:solidFill>
            </a:endParaRPr>
          </a:p>
          <a:p>
            <a:pPr marL="342900" lvl="2" indent="-342900">
              <a:buSzPct val="75000"/>
            </a:pPr>
            <a:r>
              <a:rPr lang="en-US" sz="2400" dirty="0" err="1"/>
              <a:t>y</a:t>
            </a:r>
            <a:r>
              <a:rPr lang="en-US" sz="2400" baseline="-25000" dirty="0" err="1"/>
              <a:t>i</a:t>
            </a:r>
            <a:r>
              <a:rPr lang="en-US" sz="2400" dirty="0"/>
              <a:t>’ = </a:t>
            </a:r>
            <a:r>
              <a:rPr lang="en-US" sz="2400" dirty="0" err="1"/>
              <a:t>argmax</a:t>
            </a:r>
            <a:r>
              <a:rPr lang="en-US" sz="2400" baseline="-25000" dirty="0" err="1"/>
              <a:t>y</a:t>
            </a:r>
            <a:r>
              <a:rPr lang="en-US" sz="2400" baseline="-25000" dirty="0"/>
              <a:t> </a:t>
            </a:r>
            <a:r>
              <a:rPr lang="en-US" sz="2400" baseline="-25000" dirty="0">
                <a:latin typeface="cmsy10"/>
              </a:rPr>
              <a:t>2 Y</a:t>
            </a:r>
            <a:r>
              <a:rPr lang="en-US" sz="2400" dirty="0"/>
              <a:t>  </a:t>
            </a:r>
            <a:r>
              <a:rPr lang="en-US" sz="2400" dirty="0" err="1"/>
              <a:t>w</a:t>
            </a:r>
            <a:r>
              <a:rPr lang="en-US" sz="2400" baseline="-25000" dirty="0" err="1"/>
              <a:t>EASY</a:t>
            </a:r>
            <a:r>
              <a:rPr lang="en-US" sz="2400" baseline="30000" dirty="0" err="1"/>
              <a:t>T</a:t>
            </a:r>
            <a:r>
              <a:rPr lang="en-US" sz="2400" dirty="0"/>
              <a:t> </a:t>
            </a:r>
            <a:r>
              <a:rPr lang="en-US" sz="2400" dirty="0">
                <a:latin typeface="cmmi10"/>
              </a:rPr>
              <a:t>Á</a:t>
            </a:r>
            <a:r>
              <a:rPr lang="en-US" sz="2400" baseline="-25000" dirty="0"/>
              <a:t>EASY</a:t>
            </a:r>
            <a:r>
              <a:rPr lang="en-US" sz="2400" dirty="0"/>
              <a:t> ( x</a:t>
            </a:r>
            <a:r>
              <a:rPr lang="en-US" sz="2400" baseline="-25000" dirty="0"/>
              <a:t>i</a:t>
            </a:r>
            <a:r>
              <a:rPr lang="en-US" sz="2400" dirty="0"/>
              <a:t> ,y) + </a:t>
            </a:r>
            <a:r>
              <a:rPr lang="en-US" sz="2400" dirty="0" err="1"/>
              <a:t>w</a:t>
            </a:r>
            <a:r>
              <a:rPr lang="en-US" sz="2400" baseline="-25000" dirty="0" err="1"/>
              <a:t>HARD</a:t>
            </a:r>
            <a:r>
              <a:rPr lang="en-US" sz="2400" baseline="30000" dirty="0" err="1"/>
              <a:t>T</a:t>
            </a:r>
            <a:r>
              <a:rPr lang="en-US" sz="2400" dirty="0"/>
              <a:t> </a:t>
            </a:r>
            <a:r>
              <a:rPr lang="en-US" sz="2400" dirty="0">
                <a:latin typeface="cmmi10"/>
              </a:rPr>
              <a:t>Á</a:t>
            </a:r>
            <a:r>
              <a:rPr lang="en-US" sz="2400" baseline="-25000" dirty="0"/>
              <a:t>HARD</a:t>
            </a:r>
            <a:r>
              <a:rPr lang="en-US" sz="2400" dirty="0"/>
              <a:t> ( x</a:t>
            </a:r>
            <a:r>
              <a:rPr lang="en-US" sz="2400" baseline="-25000" dirty="0"/>
              <a:t>i</a:t>
            </a:r>
            <a:r>
              <a:rPr lang="en-US" sz="2400" dirty="0"/>
              <a:t> ,y) </a:t>
            </a:r>
          </a:p>
          <a:p>
            <a:endParaRPr lang="en-US" sz="2000" dirty="0">
              <a:solidFill>
                <a:srgbClr val="0033CC"/>
              </a:solidFill>
            </a:endParaRPr>
          </a:p>
          <a:p>
            <a:pPr lvl="1"/>
            <a:endParaRPr lang="en-US" dirty="0" smtClean="0">
              <a:solidFill>
                <a:srgbClr val="0033CC"/>
              </a:solidFill>
            </a:endParaRPr>
          </a:p>
        </p:txBody>
      </p:sp>
      <p:sp>
        <p:nvSpPr>
          <p:cNvPr id="6" name="Rectangular Callout 5"/>
          <p:cNvSpPr/>
          <p:nvPr/>
        </p:nvSpPr>
        <p:spPr>
          <a:xfrm>
            <a:off x="1524000" y="5623034"/>
            <a:ext cx="5943600" cy="647700"/>
          </a:xfrm>
          <a:prstGeom prst="wedgeRectCallout">
            <a:avLst>
              <a:gd name="adj1" fmla="val -7246"/>
              <a:gd name="adj2" fmla="val -49847"/>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003366"/>
                </a:solidFill>
                <a:cs typeface="Century Gothic"/>
              </a:rPr>
              <a:t>This is the most commonly used solution in NLP today</a:t>
            </a:r>
            <a:endParaRPr lang="en-US" sz="2000" b="1" dirty="0">
              <a:solidFill>
                <a:srgbClr val="003366"/>
              </a:solidFill>
              <a:cs typeface="Century Gothic"/>
            </a:endParaRPr>
          </a:p>
        </p:txBody>
      </p:sp>
      <p:cxnSp>
        <p:nvCxnSpPr>
          <p:cNvPr id="5" name="Straight Connector 4"/>
          <p:cNvCxnSpPr/>
          <p:nvPr/>
        </p:nvCxnSpPr>
        <p:spPr>
          <a:xfrm flipH="1">
            <a:off x="6248400" y="2209800"/>
            <a:ext cx="2514600" cy="838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6400800" y="2362200"/>
            <a:ext cx="2209800" cy="685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ular Callout 7"/>
          <p:cNvSpPr/>
          <p:nvPr/>
        </p:nvSpPr>
        <p:spPr>
          <a:xfrm>
            <a:off x="3505200" y="952500"/>
            <a:ext cx="5486400" cy="952500"/>
          </a:xfrm>
          <a:prstGeom prst="wedgeRectCallout">
            <a:avLst>
              <a:gd name="adj1" fmla="val -8108"/>
              <a:gd name="adj2" fmla="val -48191"/>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3366CC"/>
                </a:solidFill>
                <a:cs typeface="Century Gothic"/>
              </a:rPr>
              <a:t>Solution III: </a:t>
            </a:r>
            <a:r>
              <a:rPr lang="en-US" sz="2000" dirty="0" smtClean="0">
                <a:solidFill>
                  <a:srgbClr val="003366"/>
                </a:solidFill>
                <a:cs typeface="Century Gothic"/>
              </a:rPr>
              <a:t>Disregard some of the dependencies </a:t>
            </a:r>
            <a:r>
              <a:rPr lang="en-US" sz="2000" dirty="0" smtClean="0">
                <a:solidFill>
                  <a:srgbClr val="3366CC"/>
                </a:solidFill>
                <a:cs typeface="Century Gothic"/>
              </a:rPr>
              <a:t>during learning</a:t>
            </a:r>
            <a:r>
              <a:rPr lang="en-US" sz="2000" dirty="0" smtClean="0">
                <a:solidFill>
                  <a:schemeClr val="tx1"/>
                </a:solidFill>
                <a:cs typeface="Century Gothic"/>
              </a:rPr>
              <a:t>; </a:t>
            </a:r>
            <a:r>
              <a:rPr lang="en-US" sz="2000" dirty="0" smtClean="0">
                <a:solidFill>
                  <a:srgbClr val="003366"/>
                </a:solidFill>
                <a:cs typeface="Century Gothic"/>
              </a:rPr>
              <a:t>take into account at </a:t>
            </a:r>
            <a:r>
              <a:rPr lang="en-US" sz="2000" dirty="0" smtClean="0">
                <a:solidFill>
                  <a:srgbClr val="3366CC"/>
                </a:solidFill>
                <a:cs typeface="Century Gothic"/>
              </a:rPr>
              <a:t>decision time</a:t>
            </a:r>
            <a:endParaRPr lang="en-US" sz="2000" dirty="0">
              <a:solidFill>
                <a:srgbClr val="3366CC"/>
              </a:solidFill>
              <a:cs typeface="Century Gothic"/>
            </a:endParaRPr>
          </a:p>
        </p:txBody>
      </p:sp>
      <p:sp>
        <p:nvSpPr>
          <p:cNvPr id="7" name="Slide Number Placeholder 6"/>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18</a:t>
            </a:fld>
            <a:endParaRPr lang="en-US" altLang="zh-TW" dirty="0"/>
          </a:p>
        </p:txBody>
      </p:sp>
    </p:spTree>
    <p:custDataLst>
      <p:tags r:id="rId1"/>
    </p:custDataLst>
    <p:extLst>
      <p:ext uri="{BB962C8B-B14F-4D97-AF65-F5344CB8AC3E}">
        <p14:creationId xmlns:p14="http://schemas.microsoft.com/office/powerpoint/2010/main" val="366162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1000"/>
                                        <p:tgtEl>
                                          <p:spTgt spid="9"/>
                                        </p:tgtEl>
                                      </p:cBhvr>
                                    </p:animEffect>
                                  </p:childTnLst>
                                </p:cTn>
                              </p:par>
                              <p:par>
                                <p:cTn id="11" presetID="47"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Effect transition="in" filter="fade">
                                      <p:cBhvr>
                                        <p:cTn id="13" dur="1000"/>
                                        <p:tgtEl>
                                          <p:spTgt spid="3">
                                            <p:txEl>
                                              <p:pRg st="10" end="10"/>
                                            </p:txEl>
                                          </p:spTgt>
                                        </p:tgtEl>
                                      </p:cBhvr>
                                    </p:animEffect>
                                    <p:anim calcmode="lin" valueType="num">
                                      <p:cBhvr>
                                        <p:cTn id="1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zh-TW" smtClean="0"/>
              <a:t>Constrained Conditional Models</a:t>
            </a:r>
            <a:endParaRPr lang="en-US" altLang="zh-TW" dirty="0" smtClean="0"/>
          </a:p>
        </p:txBody>
      </p:sp>
      <p:sp>
        <p:nvSpPr>
          <p:cNvPr id="10" name="Content Placeholder 9"/>
          <p:cNvSpPr>
            <a:spLocks noGrp="1"/>
          </p:cNvSpPr>
          <p:nvPr>
            <p:ph idx="1"/>
          </p:nvPr>
        </p:nvSpPr>
        <p:spPr>
          <a:xfrm>
            <a:off x="304800" y="3581400"/>
            <a:ext cx="8534400" cy="2997200"/>
          </a:xfrm>
        </p:spPr>
        <p:txBody>
          <a:bodyPr/>
          <a:lstStyle/>
          <a:p>
            <a:pPr eaLnBrk="1" hangingPunct="1">
              <a:spcBef>
                <a:spcPct val="50000"/>
              </a:spcBef>
            </a:pPr>
            <a:r>
              <a:rPr lang="en-US" sz="2000" dirty="0">
                <a:solidFill>
                  <a:srgbClr val="3366CC"/>
                </a:solidFill>
                <a:latin typeface="Calibri" pitchFamily="34" charset="0"/>
              </a:rPr>
              <a:t>Training:</a:t>
            </a:r>
            <a:r>
              <a:rPr lang="en-US" sz="2000" dirty="0">
                <a:solidFill>
                  <a:srgbClr val="FF0000"/>
                </a:solidFill>
                <a:latin typeface="Calibri" pitchFamily="34" charset="0"/>
              </a:rPr>
              <a:t>  </a:t>
            </a:r>
            <a:r>
              <a:rPr lang="en-US" sz="2000" dirty="0">
                <a:latin typeface="Calibri" pitchFamily="34" charset="0"/>
              </a:rPr>
              <a:t>learning the objective function (</a:t>
            </a:r>
            <a:r>
              <a:rPr lang="en-US" sz="2000" b="1" dirty="0">
                <a:latin typeface="Calibri" pitchFamily="34" charset="0"/>
              </a:rPr>
              <a:t>w, </a:t>
            </a:r>
            <a:r>
              <a:rPr lang="en-US" sz="2000" b="1" dirty="0" smtClean="0">
                <a:latin typeface="Calibri" pitchFamily="34" charset="0"/>
              </a:rPr>
              <a:t>u</a:t>
            </a:r>
            <a:r>
              <a:rPr lang="en-US" sz="2000" dirty="0" smtClean="0">
                <a:latin typeface="Calibri" pitchFamily="34" charset="0"/>
              </a:rPr>
              <a:t>)</a:t>
            </a:r>
          </a:p>
          <a:p>
            <a:pPr lvl="1" eaLnBrk="1" hangingPunct="1">
              <a:spcBef>
                <a:spcPct val="50000"/>
              </a:spcBef>
            </a:pPr>
            <a:r>
              <a:rPr lang="en-US" sz="1800" dirty="0">
                <a:solidFill>
                  <a:srgbClr val="003366"/>
                </a:solidFill>
                <a:latin typeface="Calibri" pitchFamily="34" charset="0"/>
              </a:rPr>
              <a:t>Decouple? Decompose? Force </a:t>
            </a:r>
            <a:r>
              <a:rPr lang="en-US" sz="1800" b="1" dirty="0">
                <a:solidFill>
                  <a:srgbClr val="003366"/>
                </a:solidFill>
                <a:latin typeface="Calibri" pitchFamily="34" charset="0"/>
              </a:rPr>
              <a:t>u</a:t>
            </a:r>
            <a:r>
              <a:rPr lang="en-US" sz="1800" dirty="0">
                <a:solidFill>
                  <a:srgbClr val="003366"/>
                </a:solidFill>
                <a:latin typeface="Calibri" pitchFamily="34" charset="0"/>
              </a:rPr>
              <a:t> to model hard constraints? </a:t>
            </a:r>
            <a:endParaRPr lang="en-US" sz="1800" dirty="0" smtClean="0">
              <a:solidFill>
                <a:srgbClr val="003366"/>
              </a:solidFill>
              <a:latin typeface="Calibri" pitchFamily="34" charset="0"/>
            </a:endParaRPr>
          </a:p>
          <a:p>
            <a:pPr eaLnBrk="1" hangingPunct="1">
              <a:spcBef>
                <a:spcPct val="50000"/>
              </a:spcBef>
            </a:pPr>
            <a:r>
              <a:rPr lang="en-US" sz="2000" dirty="0" smtClean="0">
                <a:latin typeface="Calibri" pitchFamily="34" charset="0"/>
              </a:rPr>
              <a:t>A way to push the learned model to </a:t>
            </a:r>
            <a:r>
              <a:rPr lang="en-US" sz="2000" b="1" dirty="0" smtClean="0">
                <a:latin typeface="Calibri" pitchFamily="34" charset="0"/>
              </a:rPr>
              <a:t>satisfy our output expectations</a:t>
            </a:r>
            <a:r>
              <a:rPr lang="en-US" sz="2000" dirty="0">
                <a:latin typeface="Calibri" pitchFamily="34" charset="0"/>
              </a:rPr>
              <a:t> </a:t>
            </a:r>
            <a:r>
              <a:rPr lang="en-US" sz="2000" dirty="0" smtClean="0">
                <a:latin typeface="Calibri" pitchFamily="34" charset="0"/>
              </a:rPr>
              <a:t>(or expectations from a latent representation</a:t>
            </a:r>
            <a:r>
              <a:rPr lang="en-US" sz="2000" dirty="0" smtClean="0">
                <a:solidFill>
                  <a:srgbClr val="000000"/>
                </a:solidFill>
                <a:latin typeface="Calibri" pitchFamily="34" charset="0"/>
              </a:rPr>
              <a:t>) </a:t>
            </a:r>
          </a:p>
          <a:p>
            <a:pPr lvl="1" eaLnBrk="1" hangingPunct="1">
              <a:spcBef>
                <a:spcPct val="50000"/>
              </a:spcBef>
            </a:pPr>
            <a:r>
              <a:rPr lang="en-US" sz="1800" dirty="0" smtClean="0">
                <a:latin typeface="Calibri" pitchFamily="34" charset="0"/>
              </a:rPr>
              <a:t>[</a:t>
            </a:r>
            <a:r>
              <a:rPr lang="en-US" sz="1800" dirty="0" err="1" smtClean="0">
                <a:latin typeface="Calibri" pitchFamily="34" charset="0"/>
              </a:rPr>
              <a:t>CoDL</a:t>
            </a:r>
            <a:r>
              <a:rPr lang="en-US" sz="1800" dirty="0" smtClean="0">
                <a:latin typeface="Calibri" pitchFamily="34" charset="0"/>
              </a:rPr>
              <a:t>, Chang, Ratinov, Roth (07, 12); Posterior Regularization, </a:t>
            </a:r>
            <a:r>
              <a:rPr lang="en-US" sz="1800" dirty="0" err="1" smtClean="0">
                <a:latin typeface="Calibri" pitchFamily="34" charset="0"/>
              </a:rPr>
              <a:t>Ganchev</a:t>
            </a:r>
            <a:r>
              <a:rPr lang="en-US" sz="1800" dirty="0" smtClean="0">
                <a:latin typeface="Calibri" pitchFamily="34" charset="0"/>
              </a:rPr>
              <a:t> et. al (10); Unified EM (Samdani &amp; Roth(12)]</a:t>
            </a:r>
          </a:p>
          <a:p>
            <a:pPr eaLnBrk="1" hangingPunct="1">
              <a:spcBef>
                <a:spcPct val="50000"/>
              </a:spcBef>
            </a:pPr>
            <a:r>
              <a:rPr lang="en-US" sz="2000" dirty="0" smtClean="0">
                <a:latin typeface="Calibri" pitchFamily="34" charset="0"/>
              </a:rPr>
              <a:t>The benefits of </a:t>
            </a:r>
            <a:r>
              <a:rPr lang="en-US" sz="2000" dirty="0" smtClean="0">
                <a:solidFill>
                  <a:srgbClr val="3366CC"/>
                </a:solidFill>
                <a:latin typeface="Calibri" pitchFamily="34" charset="0"/>
              </a:rPr>
              <a:t>thinking</a:t>
            </a:r>
            <a:r>
              <a:rPr lang="en-US" sz="2000" dirty="0" smtClean="0">
                <a:solidFill>
                  <a:srgbClr val="FF0000"/>
                </a:solidFill>
                <a:latin typeface="Calibri" pitchFamily="34" charset="0"/>
              </a:rPr>
              <a:t> </a:t>
            </a:r>
            <a:r>
              <a:rPr lang="en-US" sz="2000" dirty="0" smtClean="0">
                <a:latin typeface="Calibri" pitchFamily="34" charset="0"/>
              </a:rPr>
              <a:t>about it as an ILP are </a:t>
            </a:r>
            <a:r>
              <a:rPr lang="en-US" sz="2000" dirty="0" smtClean="0">
                <a:solidFill>
                  <a:srgbClr val="3366CC"/>
                </a:solidFill>
                <a:latin typeface="Calibri" pitchFamily="34" charset="0"/>
              </a:rPr>
              <a:t>conceptual </a:t>
            </a:r>
            <a:r>
              <a:rPr lang="en-US" sz="2000" dirty="0" smtClean="0">
                <a:latin typeface="Calibri" pitchFamily="34" charset="0"/>
              </a:rPr>
              <a:t>and </a:t>
            </a:r>
            <a:r>
              <a:rPr lang="en-US" sz="2000" dirty="0" smtClean="0">
                <a:solidFill>
                  <a:srgbClr val="3366CC"/>
                </a:solidFill>
                <a:latin typeface="Calibri" pitchFamily="34" charset="0"/>
              </a:rPr>
              <a:t>computational</a:t>
            </a:r>
            <a:r>
              <a:rPr lang="en-US" sz="2000" dirty="0" smtClean="0">
                <a:solidFill>
                  <a:srgbClr val="FF0000"/>
                </a:solidFill>
                <a:latin typeface="Calibri" pitchFamily="34" charset="0"/>
              </a:rPr>
              <a:t>.</a:t>
            </a:r>
            <a:r>
              <a:rPr lang="en-US" sz="2000" dirty="0" smtClean="0">
                <a:latin typeface="Calibri" pitchFamily="34" charset="0"/>
              </a:rPr>
              <a:t> </a:t>
            </a:r>
            <a:endParaRPr lang="en-US" sz="1800" dirty="0"/>
          </a:p>
        </p:txBody>
      </p:sp>
      <p:sp>
        <p:nvSpPr>
          <p:cNvPr id="754691" name="Rectangle 3"/>
          <p:cNvSpPr>
            <a:spLocks noChangeArrowheads="1"/>
          </p:cNvSpPr>
          <p:nvPr/>
        </p:nvSpPr>
        <p:spPr bwMode="auto">
          <a:xfrm>
            <a:off x="533400" y="1143000"/>
            <a:ext cx="7772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FF9900"/>
              </a:buClr>
              <a:buSzPct val="75000"/>
              <a:buFont typeface="Wingdings" pitchFamily="2" charset="2"/>
              <a:buChar char="n"/>
            </a:pPr>
            <a:endParaRPr lang="en-US" altLang="zh-TW" sz="2400" b="1">
              <a:solidFill>
                <a:srgbClr val="CC3300"/>
              </a:solidFill>
              <a:latin typeface="Calibri" pitchFamily="34" charset="0"/>
              <a:ea typeface="Arial Unicode MS" pitchFamily="34" charset="-128"/>
              <a:cs typeface="Arial Unicode MS" pitchFamily="34" charset="-128"/>
            </a:endParaRPr>
          </a:p>
        </p:txBody>
      </p:sp>
      <p:sp>
        <p:nvSpPr>
          <p:cNvPr id="754705" name="Rectangle 17"/>
          <p:cNvSpPr>
            <a:spLocks noChangeArrowheads="1"/>
          </p:cNvSpPr>
          <p:nvPr/>
        </p:nvSpPr>
        <p:spPr bwMode="auto">
          <a:xfrm>
            <a:off x="6324600" y="1562337"/>
            <a:ext cx="2590800" cy="646331"/>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smtClean="0">
                <a:solidFill>
                  <a:srgbClr val="003366"/>
                </a:solidFill>
                <a:latin typeface="+mn-lt"/>
                <a:cs typeface="Arial" charset="0"/>
              </a:rPr>
              <a:t>Knowledge component:  </a:t>
            </a:r>
          </a:p>
          <a:p>
            <a:r>
              <a:rPr lang="en-US" dirty="0" smtClean="0">
                <a:solidFill>
                  <a:srgbClr val="003366"/>
                </a:solidFill>
                <a:latin typeface="+mn-lt"/>
                <a:cs typeface="Arial" charset="0"/>
              </a:rPr>
              <a:t>(Soft</a:t>
            </a:r>
            <a:r>
              <a:rPr lang="en-US" dirty="0">
                <a:solidFill>
                  <a:srgbClr val="003366"/>
                </a:solidFill>
                <a:latin typeface="+mn-lt"/>
                <a:cs typeface="Arial" charset="0"/>
              </a:rPr>
              <a:t>) constraints </a:t>
            </a:r>
          </a:p>
        </p:txBody>
      </p:sp>
      <p:grpSp>
        <p:nvGrpSpPr>
          <p:cNvPr id="7" name="Group 6"/>
          <p:cNvGrpSpPr/>
          <p:nvPr/>
        </p:nvGrpSpPr>
        <p:grpSpPr>
          <a:xfrm>
            <a:off x="533400" y="1905001"/>
            <a:ext cx="3048000" cy="909856"/>
            <a:chOff x="152400" y="1485900"/>
            <a:chExt cx="3048000" cy="682392"/>
          </a:xfrm>
        </p:grpSpPr>
        <p:sp>
          <p:nvSpPr>
            <p:cNvPr id="61460" name="Rectangle 16"/>
            <p:cNvSpPr>
              <a:spLocks noChangeArrowheads="1"/>
            </p:cNvSpPr>
            <p:nvPr/>
          </p:nvSpPr>
          <p:spPr bwMode="auto">
            <a:xfrm>
              <a:off x="152400" y="1683544"/>
              <a:ext cx="2133600" cy="484748"/>
            </a:xfrm>
            <a:prstGeom prst="rect">
              <a:avLst/>
            </a:prstGeom>
            <a:solidFill>
              <a:srgbClr val="FF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003366"/>
                  </a:solidFill>
                  <a:latin typeface="+mn-lt"/>
                </a:rPr>
                <a:t>Weight Vector for “local” models</a:t>
              </a:r>
            </a:p>
          </p:txBody>
        </p:sp>
        <p:sp>
          <p:nvSpPr>
            <p:cNvPr id="61461" name="Line 22"/>
            <p:cNvSpPr>
              <a:spLocks noChangeShapeType="1"/>
            </p:cNvSpPr>
            <p:nvPr/>
          </p:nvSpPr>
          <p:spPr bwMode="auto">
            <a:xfrm flipV="1">
              <a:off x="2362200" y="1485900"/>
              <a:ext cx="838200" cy="4572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grpSp>
        <p:nvGrpSpPr>
          <p:cNvPr id="5" name="Group 4"/>
          <p:cNvGrpSpPr/>
          <p:nvPr/>
        </p:nvGrpSpPr>
        <p:grpSpPr>
          <a:xfrm>
            <a:off x="5136196" y="482601"/>
            <a:ext cx="3771245" cy="646331"/>
            <a:chOff x="5005403" y="361950"/>
            <a:chExt cx="3771245" cy="484748"/>
          </a:xfrm>
        </p:grpSpPr>
        <p:sp>
          <p:nvSpPr>
            <p:cNvPr id="61458" name="Rectangle 18"/>
            <p:cNvSpPr>
              <a:spLocks noChangeArrowheads="1"/>
            </p:cNvSpPr>
            <p:nvPr/>
          </p:nvSpPr>
          <p:spPr bwMode="auto">
            <a:xfrm>
              <a:off x="5881048" y="361950"/>
              <a:ext cx="2895600" cy="484748"/>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000000"/>
                  </a:solidFill>
                  <a:latin typeface="+mn-lt"/>
                  <a:cs typeface="Arial" charset="0"/>
                </a:rPr>
                <a:t>Penalty for violating</a:t>
              </a:r>
            </a:p>
            <a:p>
              <a:r>
                <a:rPr lang="en-US" dirty="0">
                  <a:solidFill>
                    <a:srgbClr val="000000"/>
                  </a:solidFill>
                  <a:latin typeface="+mn-lt"/>
                  <a:cs typeface="Arial" charset="0"/>
                </a:rPr>
                <a:t>the constraint.</a:t>
              </a:r>
            </a:p>
          </p:txBody>
        </p:sp>
        <p:sp>
          <p:nvSpPr>
            <p:cNvPr id="61459" name="Line 23"/>
            <p:cNvSpPr>
              <a:spLocks noChangeShapeType="1"/>
            </p:cNvSpPr>
            <p:nvPr/>
          </p:nvSpPr>
          <p:spPr bwMode="auto">
            <a:xfrm rot="8742848" flipV="1">
              <a:off x="5005403" y="741781"/>
              <a:ext cx="808791" cy="46989"/>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grpSp>
        <p:nvGrpSpPr>
          <p:cNvPr id="754717" name="Group 29"/>
          <p:cNvGrpSpPr>
            <a:grpSpLocks/>
          </p:cNvGrpSpPr>
          <p:nvPr/>
        </p:nvGrpSpPr>
        <p:grpSpPr bwMode="auto">
          <a:xfrm>
            <a:off x="5540992" y="1965325"/>
            <a:ext cx="3352800" cy="1306512"/>
            <a:chOff x="3456" y="1238"/>
            <a:chExt cx="2112" cy="823"/>
          </a:xfrm>
        </p:grpSpPr>
        <p:sp>
          <p:nvSpPr>
            <p:cNvPr id="61456" name="Rectangle 19"/>
            <p:cNvSpPr>
              <a:spLocks noChangeArrowheads="1"/>
            </p:cNvSpPr>
            <p:nvPr/>
          </p:nvSpPr>
          <p:spPr bwMode="auto">
            <a:xfrm>
              <a:off x="3456" y="1654"/>
              <a:ext cx="2112" cy="407"/>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solidFill>
                    <a:srgbClr val="003366"/>
                  </a:solidFill>
                  <a:latin typeface="+mn-lt"/>
                  <a:cs typeface="Arial" charset="0"/>
                </a:rPr>
                <a:t>How far y is from </a:t>
              </a:r>
            </a:p>
            <a:p>
              <a:r>
                <a:rPr lang="en-US" dirty="0">
                  <a:solidFill>
                    <a:srgbClr val="003366"/>
                  </a:solidFill>
                  <a:latin typeface="+mn-lt"/>
                  <a:cs typeface="Arial" charset="0"/>
                </a:rPr>
                <a:t>a “</a:t>
              </a:r>
              <a:r>
                <a:rPr lang="en-US" dirty="0" smtClean="0">
                  <a:solidFill>
                    <a:srgbClr val="003366"/>
                  </a:solidFill>
                  <a:latin typeface="+mn-lt"/>
                  <a:cs typeface="Arial" charset="0"/>
                </a:rPr>
                <a:t>legal/expected” </a:t>
              </a:r>
              <a:r>
                <a:rPr lang="en-US" dirty="0">
                  <a:solidFill>
                    <a:srgbClr val="003366"/>
                  </a:solidFill>
                  <a:latin typeface="+mn-lt"/>
                  <a:cs typeface="Arial" charset="0"/>
                </a:rPr>
                <a:t>assignment</a:t>
              </a:r>
            </a:p>
          </p:txBody>
        </p:sp>
        <p:sp>
          <p:nvSpPr>
            <p:cNvPr id="61457" name="Line 24"/>
            <p:cNvSpPr>
              <a:spLocks noChangeShapeType="1"/>
            </p:cNvSpPr>
            <p:nvPr/>
          </p:nvSpPr>
          <p:spPr bwMode="auto">
            <a:xfrm flipH="1" flipV="1">
              <a:off x="3456" y="1238"/>
              <a:ext cx="432" cy="394"/>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grpSp>
        <p:nvGrpSpPr>
          <p:cNvPr id="754715" name="Group 27"/>
          <p:cNvGrpSpPr>
            <a:grpSpLocks/>
          </p:cNvGrpSpPr>
          <p:nvPr/>
        </p:nvGrpSpPr>
        <p:grpSpPr bwMode="auto">
          <a:xfrm>
            <a:off x="2286000" y="1905000"/>
            <a:ext cx="2895600" cy="1598613"/>
            <a:chOff x="1200" y="1296"/>
            <a:chExt cx="1824" cy="1007"/>
          </a:xfrm>
        </p:grpSpPr>
        <p:sp>
          <p:nvSpPr>
            <p:cNvPr id="61454" name="Rectangle 15"/>
            <p:cNvSpPr>
              <a:spLocks noChangeArrowheads="1"/>
            </p:cNvSpPr>
            <p:nvPr/>
          </p:nvSpPr>
          <p:spPr bwMode="auto">
            <a:xfrm>
              <a:off x="1200" y="1721"/>
              <a:ext cx="1824" cy="582"/>
            </a:xfrm>
            <a:prstGeom prst="rect">
              <a:avLst/>
            </a:prstGeom>
            <a:solidFill>
              <a:srgbClr val="FF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003366"/>
                  </a:solidFill>
                  <a:latin typeface="+mn-lt"/>
                  <a:cs typeface="Arial" charset="0"/>
                </a:rPr>
                <a:t>Features, classifiers; log-linear models  (HMM, CRF) or a combination</a:t>
              </a:r>
            </a:p>
          </p:txBody>
        </p:sp>
        <p:sp>
          <p:nvSpPr>
            <p:cNvPr id="61455" name="Line 21"/>
            <p:cNvSpPr>
              <a:spLocks noChangeShapeType="1"/>
            </p:cNvSpPr>
            <p:nvPr/>
          </p:nvSpPr>
          <p:spPr bwMode="auto">
            <a:xfrm flipV="1">
              <a:off x="2304" y="1296"/>
              <a:ext cx="0" cy="432"/>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sp>
        <p:nvSpPr>
          <p:cNvPr id="4" name="Rectangle 3"/>
          <p:cNvSpPr/>
          <p:nvPr/>
        </p:nvSpPr>
        <p:spPr>
          <a:xfrm>
            <a:off x="609600" y="1349993"/>
            <a:ext cx="8229600" cy="461665"/>
          </a:xfrm>
          <a:prstGeom prst="rect">
            <a:avLst/>
          </a:prstGeom>
        </p:spPr>
        <p:txBody>
          <a:bodyPr wrap="square">
            <a:spAutoFit/>
          </a:bodyPr>
          <a:lstStyle/>
          <a:p>
            <a:pPr lvl="2" eaLnBrk="0" hangingPunct="0">
              <a:spcBef>
                <a:spcPct val="20000"/>
              </a:spcBef>
              <a:buClr>
                <a:srgbClr val="FF9900"/>
              </a:buClr>
              <a:buSzPct val="65000"/>
            </a:pPr>
            <a:r>
              <a:rPr lang="en-US" sz="2400" b="1" kern="0" dirty="0" smtClean="0">
                <a:solidFill>
                  <a:srgbClr val="000000"/>
                </a:solidFill>
                <a:latin typeface="Calibri"/>
                <a:cs typeface="Arial"/>
              </a:rPr>
              <a:t>y </a:t>
            </a:r>
            <a:r>
              <a:rPr lang="en-US" sz="2400" b="1" kern="0" dirty="0">
                <a:solidFill>
                  <a:srgbClr val="000000"/>
                </a:solidFill>
                <a:latin typeface="Calibri"/>
                <a:cs typeface="Arial"/>
              </a:rPr>
              <a:t>= </a:t>
            </a:r>
            <a:r>
              <a:rPr lang="en-US" sz="2400" b="1" kern="0" dirty="0" err="1">
                <a:solidFill>
                  <a:srgbClr val="000000"/>
                </a:solidFill>
                <a:latin typeface="Calibri"/>
                <a:cs typeface="Arial"/>
              </a:rPr>
              <a:t>argmax</a:t>
            </a:r>
            <a:r>
              <a:rPr lang="en-US" sz="2400" b="1" kern="0" baseline="-25000" dirty="0" err="1">
                <a:solidFill>
                  <a:srgbClr val="000000"/>
                </a:solidFill>
                <a:latin typeface="Calibri"/>
                <a:cs typeface="Arial"/>
              </a:rPr>
              <a:t>y</a:t>
            </a:r>
            <a:r>
              <a:rPr lang="en-US" sz="2400" b="1" kern="0" baseline="-25000" dirty="0">
                <a:solidFill>
                  <a:srgbClr val="000000"/>
                </a:solidFill>
                <a:latin typeface="Calibri"/>
                <a:cs typeface="Arial"/>
              </a:rPr>
              <a:t> </a:t>
            </a:r>
            <a:r>
              <a:rPr lang="en-US" sz="2400" b="1" kern="0" baseline="-25000" dirty="0">
                <a:solidFill>
                  <a:srgbClr val="000000"/>
                </a:solidFill>
                <a:latin typeface="cmsy10"/>
                <a:cs typeface="Arial"/>
              </a:rPr>
              <a:t>2 Y</a:t>
            </a:r>
            <a:r>
              <a:rPr lang="en-US" sz="2400" b="1" kern="0" dirty="0">
                <a:solidFill>
                  <a:srgbClr val="000000"/>
                </a:solidFill>
                <a:latin typeface="Calibri"/>
                <a:cs typeface="Arial"/>
              </a:rPr>
              <a:t>  </a:t>
            </a:r>
            <a:r>
              <a:rPr lang="en-US" sz="2400" b="1" kern="0" dirty="0" err="1" smtClean="0">
                <a:solidFill>
                  <a:srgbClr val="000000"/>
                </a:solidFill>
                <a:latin typeface="Calibri"/>
                <a:cs typeface="Arial"/>
              </a:rPr>
              <a:t>w</a:t>
            </a:r>
            <a:r>
              <a:rPr lang="en-US" sz="2400" b="1" kern="0" baseline="30000" dirty="0" err="1" smtClean="0">
                <a:solidFill>
                  <a:srgbClr val="000000"/>
                </a:solidFill>
                <a:latin typeface="Calibri"/>
                <a:cs typeface="Arial"/>
              </a:rPr>
              <a:t>T</a:t>
            </a:r>
            <a:r>
              <a:rPr lang="en-US" sz="2400" b="1" kern="0" dirty="0" err="1" smtClean="0">
                <a:solidFill>
                  <a:srgbClr val="000000"/>
                </a:solidFill>
                <a:latin typeface="cmmi10"/>
                <a:cs typeface="Arial"/>
              </a:rPr>
              <a:t>Á</a:t>
            </a:r>
            <a:r>
              <a:rPr lang="en-US" sz="2400" b="1" kern="0" dirty="0" smtClean="0">
                <a:solidFill>
                  <a:srgbClr val="000000"/>
                </a:solidFill>
                <a:latin typeface="Calibri"/>
                <a:cs typeface="Arial"/>
              </a:rPr>
              <a:t>(x, y</a:t>
            </a:r>
            <a:r>
              <a:rPr lang="en-US" sz="2400" b="1" kern="0" dirty="0">
                <a:solidFill>
                  <a:srgbClr val="000000"/>
                </a:solidFill>
                <a:latin typeface="Calibri"/>
                <a:cs typeface="Arial"/>
              </a:rPr>
              <a:t>) + </a:t>
            </a:r>
            <a:r>
              <a:rPr lang="en-US" sz="2400" b="1" kern="0" dirty="0" err="1" smtClean="0">
                <a:solidFill>
                  <a:srgbClr val="000000"/>
                </a:solidFill>
                <a:latin typeface="Calibri"/>
                <a:cs typeface="Arial"/>
              </a:rPr>
              <a:t>u</a:t>
            </a:r>
            <a:r>
              <a:rPr lang="en-US" sz="2400" b="1" kern="0" baseline="30000" dirty="0" err="1" smtClean="0">
                <a:solidFill>
                  <a:srgbClr val="000000"/>
                </a:solidFill>
                <a:latin typeface="Calibri"/>
                <a:cs typeface="Arial"/>
              </a:rPr>
              <a:t>T</a:t>
            </a:r>
            <a:r>
              <a:rPr lang="en-US" sz="2400" b="1" kern="0" dirty="0" err="1" smtClean="0">
                <a:solidFill>
                  <a:srgbClr val="000000"/>
                </a:solidFill>
                <a:latin typeface="cmmi10"/>
                <a:cs typeface="Arial"/>
              </a:rPr>
              <a:t>C</a:t>
            </a:r>
            <a:r>
              <a:rPr lang="en-US" sz="2400" b="1" kern="0" dirty="0" smtClean="0">
                <a:solidFill>
                  <a:srgbClr val="000000"/>
                </a:solidFill>
                <a:latin typeface="Calibri"/>
                <a:cs typeface="Arial"/>
              </a:rPr>
              <a:t>(x, y</a:t>
            </a:r>
            <a:r>
              <a:rPr lang="en-US" sz="2400" b="1" kern="0" dirty="0">
                <a:solidFill>
                  <a:srgbClr val="000000"/>
                </a:solidFill>
                <a:latin typeface="Calibri"/>
                <a:cs typeface="Arial"/>
              </a:rPr>
              <a:t>) </a:t>
            </a:r>
          </a:p>
        </p:txBody>
      </p:sp>
      <p:sp>
        <p:nvSpPr>
          <p:cNvPr id="25" name="Rectangle 18"/>
          <p:cNvSpPr>
            <a:spLocks noChangeArrowheads="1"/>
          </p:cNvSpPr>
          <p:nvPr/>
        </p:nvSpPr>
        <p:spPr bwMode="auto">
          <a:xfrm>
            <a:off x="4800600" y="1450467"/>
            <a:ext cx="1752600" cy="369332"/>
          </a:xfrm>
          <a:prstGeom prst="rect">
            <a:avLst/>
          </a:prstGeom>
          <a:solidFill>
            <a:srgbClr val="FFFFFF"/>
          </a:solidFill>
          <a:ln w="9525">
            <a:solidFill>
              <a:schemeClr val="bg1"/>
            </a:solidFill>
            <a:miter lim="800000"/>
            <a:headEnd/>
            <a:tailEnd/>
          </a:ln>
          <a:effectLst/>
          <a:extLst/>
        </p:spPr>
        <p:txBody>
          <a:bodyPr wrap="square">
            <a:spAutoFit/>
          </a:bodyPr>
          <a:lstStyle/>
          <a:p>
            <a:r>
              <a:rPr lang="en-US" dirty="0" smtClean="0">
                <a:solidFill>
                  <a:srgbClr val="000000"/>
                </a:solidFill>
                <a:latin typeface="+mn-lt"/>
                <a:cs typeface="Arial" charset="0"/>
              </a:rPr>
              <a:t> </a:t>
            </a:r>
            <a:endParaRPr lang="en-US" dirty="0">
              <a:solidFill>
                <a:srgbClr val="000000"/>
              </a:solidFill>
              <a:latin typeface="+mn-lt"/>
              <a:cs typeface="Arial" charset="0"/>
            </a:endParaRPr>
          </a:p>
        </p:txBody>
      </p:sp>
      <p:sp>
        <p:nvSpPr>
          <p:cNvPr id="31" name="Rectangle 30"/>
          <p:cNvSpPr/>
          <p:nvPr/>
        </p:nvSpPr>
        <p:spPr>
          <a:xfrm>
            <a:off x="152400" y="1238151"/>
            <a:ext cx="6172200" cy="666849"/>
          </a:xfrm>
          <a:prstGeom prst="rect">
            <a:avLst/>
          </a:prstGeom>
          <a:solidFill>
            <a:srgbClr val="FFFFCC"/>
          </a:solidFill>
          <a:ln w="28575">
            <a:solidFill>
              <a:srgbClr val="FF0000"/>
            </a:solidFill>
          </a:ln>
        </p:spPr>
        <p:txBody>
          <a:bodyPr wrap="square">
            <a:spAutoFit/>
          </a:bodyPr>
          <a:lstStyle/>
          <a:p>
            <a:r>
              <a:rPr lang="en-US" sz="2400" dirty="0">
                <a:solidFill>
                  <a:srgbClr val="003366"/>
                </a:solidFill>
                <a:latin typeface="Calibri" pitchFamily="34" charset="0"/>
              </a:rPr>
              <a:t>y</a:t>
            </a:r>
            <a:r>
              <a:rPr lang="en-US" sz="2400" dirty="0" smtClean="0">
                <a:solidFill>
                  <a:srgbClr val="003366"/>
                </a:solidFill>
                <a:latin typeface="Calibri" pitchFamily="34" charset="0"/>
              </a:rPr>
              <a:t> = </a:t>
            </a:r>
            <a:r>
              <a:rPr lang="en-US" sz="2400" dirty="0" err="1" smtClean="0">
                <a:solidFill>
                  <a:srgbClr val="003366"/>
                </a:solidFill>
                <a:latin typeface="Calibri" pitchFamily="34" charset="0"/>
              </a:rPr>
              <a:t>argmax</a:t>
            </a:r>
            <a:r>
              <a:rPr lang="en-US" sz="2400" baseline="-25000" dirty="0" err="1" smtClean="0">
                <a:solidFill>
                  <a:srgbClr val="3366CC"/>
                </a:solidFill>
                <a:latin typeface="Arial"/>
                <a:sym typeface="Symbol"/>
              </a:rPr>
              <a:t>y</a:t>
            </a:r>
            <a:r>
              <a:rPr lang="en-US" sz="2400" dirty="0" smtClean="0">
                <a:solidFill>
                  <a:srgbClr val="003366"/>
                </a:solidFill>
              </a:rPr>
              <a:t> </a:t>
            </a:r>
            <a:r>
              <a:rPr lang="en-US" sz="2000" dirty="0" smtClean="0">
                <a:solidFill>
                  <a:srgbClr val="003366"/>
                </a:solidFill>
                <a:latin typeface="Symbol"/>
                <a:sym typeface="Symbol"/>
              </a:rPr>
              <a:t></a:t>
            </a:r>
            <a:r>
              <a:rPr lang="en-US" sz="2000" dirty="0" smtClean="0">
                <a:solidFill>
                  <a:srgbClr val="003366"/>
                </a:solidFill>
              </a:rPr>
              <a:t> </a:t>
            </a:r>
            <a:r>
              <a:rPr lang="en-US" sz="2000" b="1" dirty="0" smtClean="0">
                <a:solidFill>
                  <a:srgbClr val="003366"/>
                </a:solidFill>
                <a:latin typeface="Calibri"/>
              </a:rPr>
              <a:t>1</a:t>
            </a:r>
            <a:r>
              <a:rPr lang="en-US" sz="2000" b="1" baseline="-25000" dirty="0" smtClean="0">
                <a:solidFill>
                  <a:srgbClr val="003366"/>
                </a:solidFill>
                <a:latin typeface="cmmi10"/>
              </a:rPr>
              <a:t>Á</a:t>
            </a:r>
            <a:r>
              <a:rPr lang="en-US" sz="2000" b="1" baseline="-25000" dirty="0" smtClean="0">
                <a:solidFill>
                  <a:srgbClr val="003366"/>
                </a:solidFill>
                <a:latin typeface="Calibri" pitchFamily="34" charset="0"/>
              </a:rPr>
              <a:t>(</a:t>
            </a:r>
            <a:r>
              <a:rPr lang="en-US" sz="2000" b="1" baseline="-25000" dirty="0" err="1" smtClean="0">
                <a:solidFill>
                  <a:srgbClr val="003366"/>
                </a:solidFill>
                <a:latin typeface="Calibri"/>
              </a:rPr>
              <a:t>x,y</a:t>
            </a:r>
            <a:r>
              <a:rPr lang="en-US" sz="2000" b="1" baseline="-25000" dirty="0" smtClean="0">
                <a:solidFill>
                  <a:srgbClr val="003366"/>
                </a:solidFill>
                <a:latin typeface="Calibri" pitchFamily="34" charset="0"/>
              </a:rPr>
              <a:t>)</a:t>
            </a:r>
            <a:r>
              <a:rPr lang="en-US" sz="2000" b="1" dirty="0" smtClean="0">
                <a:solidFill>
                  <a:srgbClr val="003366"/>
                </a:solidFill>
              </a:rPr>
              <a:t> </a:t>
            </a:r>
            <a:r>
              <a:rPr lang="en-US" sz="2000" b="1" dirty="0" err="1" smtClean="0">
                <a:solidFill>
                  <a:srgbClr val="003366"/>
                </a:solidFill>
                <a:latin typeface="cmmi10"/>
              </a:rPr>
              <a:t>w</a:t>
            </a:r>
            <a:r>
              <a:rPr lang="en-US" sz="2000" baseline="-25000" dirty="0" err="1" smtClean="0">
                <a:solidFill>
                  <a:srgbClr val="003366"/>
                </a:solidFill>
                <a:latin typeface="Calibri"/>
              </a:rPr>
              <a:t>x,y</a:t>
            </a:r>
            <a:r>
              <a:rPr lang="en-US" sz="2000" baseline="-25000" dirty="0" smtClean="0">
                <a:solidFill>
                  <a:srgbClr val="003366"/>
                </a:solidFill>
                <a:latin typeface="Calibri"/>
              </a:rPr>
              <a:t>     </a:t>
            </a:r>
            <a:r>
              <a:rPr lang="en-US" sz="2000" dirty="0" smtClean="0">
                <a:solidFill>
                  <a:srgbClr val="003366"/>
                </a:solidFill>
                <a:latin typeface="Calibri" pitchFamily="34" charset="0"/>
              </a:rPr>
              <a:t>subject to Constraints C(</a:t>
            </a:r>
            <a:r>
              <a:rPr lang="en-US" sz="2000" dirty="0" err="1" smtClean="0">
                <a:solidFill>
                  <a:srgbClr val="003366"/>
                </a:solidFill>
                <a:latin typeface="Calibri" pitchFamily="34" charset="0"/>
              </a:rPr>
              <a:t>x,y</a:t>
            </a:r>
            <a:r>
              <a:rPr lang="en-US" sz="2000" dirty="0" smtClean="0">
                <a:solidFill>
                  <a:srgbClr val="000000"/>
                </a:solidFill>
                <a:latin typeface="Calibri" pitchFamily="34" charset="0"/>
              </a:rPr>
              <a:t>)</a:t>
            </a:r>
          </a:p>
          <a:p>
            <a:endParaRPr lang="en-US" sz="2000" baseline="-25000" dirty="0">
              <a:solidFill>
                <a:srgbClr val="0033CC"/>
              </a:solidFill>
              <a:latin typeface="Calibri"/>
            </a:endParaRPr>
          </a:p>
        </p:txBody>
      </p:sp>
      <p:sp>
        <p:nvSpPr>
          <p:cNvPr id="32" name="Rectangle 31"/>
          <p:cNvSpPr/>
          <p:nvPr/>
        </p:nvSpPr>
        <p:spPr>
          <a:xfrm>
            <a:off x="4883168" y="250448"/>
            <a:ext cx="4206240" cy="892552"/>
          </a:xfrm>
          <a:prstGeom prst="rect">
            <a:avLst/>
          </a:prstGeom>
          <a:solidFill>
            <a:srgbClr val="FFFFCC"/>
          </a:solidFill>
          <a:ln>
            <a:solidFill>
              <a:schemeClr val="bg2"/>
            </a:solidFill>
          </a:ln>
        </p:spPr>
        <p:txBody>
          <a:bodyPr wrap="square">
            <a:spAutoFit/>
          </a:bodyPr>
          <a:lstStyle/>
          <a:p>
            <a:r>
              <a:rPr lang="en-US" dirty="0">
                <a:solidFill>
                  <a:srgbClr val="003366"/>
                </a:solidFill>
                <a:latin typeface="+mn-lt"/>
              </a:rPr>
              <a:t>Any MAP problem w.r.t. any probabilistic model, can be formulated as an ILP </a:t>
            </a:r>
            <a:endParaRPr lang="en-US" dirty="0" smtClean="0">
              <a:solidFill>
                <a:srgbClr val="003366"/>
              </a:solidFill>
              <a:latin typeface="+mn-lt"/>
            </a:endParaRPr>
          </a:p>
          <a:p>
            <a:r>
              <a:rPr lang="en-US" sz="1600" dirty="0" smtClean="0">
                <a:solidFill>
                  <a:srgbClr val="3366CC"/>
                </a:solidFill>
                <a:latin typeface="+mn-lt"/>
              </a:rPr>
              <a:t>[</a:t>
            </a:r>
            <a:r>
              <a:rPr lang="en-US" sz="1600" dirty="0">
                <a:solidFill>
                  <a:srgbClr val="3366CC"/>
                </a:solidFill>
                <a:latin typeface="+mn-lt"/>
              </a:rPr>
              <a:t>Roth+ 04, </a:t>
            </a:r>
            <a:r>
              <a:rPr lang="en-US" sz="1600" dirty="0" err="1" smtClean="0">
                <a:solidFill>
                  <a:srgbClr val="3366CC"/>
                </a:solidFill>
                <a:latin typeface="+mn-lt"/>
              </a:rPr>
              <a:t>Taskar</a:t>
            </a:r>
            <a:r>
              <a:rPr lang="en-US" sz="1600" dirty="0" smtClean="0">
                <a:solidFill>
                  <a:srgbClr val="3366CC"/>
                </a:solidFill>
                <a:latin typeface="+mn-lt"/>
              </a:rPr>
              <a:t> 04]</a:t>
            </a:r>
            <a:endParaRPr lang="en-US" dirty="0" smtClean="0">
              <a:solidFill>
                <a:srgbClr val="3366CC"/>
              </a:solidFill>
              <a:latin typeface="+mn-lt"/>
            </a:endParaRPr>
          </a:p>
        </p:txBody>
      </p:sp>
      <p:sp>
        <p:nvSpPr>
          <p:cNvPr id="2" name="Slide Number Placeholder 1"/>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19</a:t>
            </a:fld>
            <a:endParaRPr lang="en-US" altLang="zh-TW"/>
          </a:p>
        </p:txBody>
      </p:sp>
      <p:sp>
        <p:nvSpPr>
          <p:cNvPr id="23" name="AutoShape 191"/>
          <p:cNvSpPr>
            <a:spLocks noChangeArrowheads="1"/>
          </p:cNvSpPr>
          <p:nvPr/>
        </p:nvSpPr>
        <p:spPr bwMode="auto">
          <a:xfrm>
            <a:off x="2019300" y="886175"/>
            <a:ext cx="2438400" cy="320040"/>
          </a:xfrm>
          <a:prstGeom prst="wedgeRectCallout">
            <a:avLst>
              <a:gd name="adj1" fmla="val -32092"/>
              <a:gd name="adj2" fmla="val 123534"/>
            </a:avLst>
          </a:prstGeom>
          <a:solidFill>
            <a:srgbClr val="FFFFCC"/>
          </a:solidFill>
          <a:ln w="9525">
            <a:solidFill>
              <a:schemeClr val="tx1"/>
            </a:solidFill>
            <a:miter lim="800000"/>
            <a:headEnd/>
            <a:tailEnd/>
          </a:ln>
        </p:spPr>
        <p:txBody>
          <a:bodyPr/>
          <a:lstStyle/>
          <a:p>
            <a:pPr algn="ctr"/>
            <a:r>
              <a:rPr lang="en-US" b="1" dirty="0" smtClean="0">
                <a:solidFill>
                  <a:srgbClr val="3366CC"/>
                </a:solidFill>
                <a:latin typeface="Calibri"/>
                <a:cs typeface="Arial" charset="0"/>
              </a:rPr>
              <a:t>Variables</a:t>
            </a:r>
            <a:r>
              <a:rPr lang="en-US" b="1" dirty="0" smtClean="0">
                <a:solidFill>
                  <a:srgbClr val="000000"/>
                </a:solidFill>
                <a:latin typeface="Calibri"/>
                <a:cs typeface="Arial" charset="0"/>
              </a:rPr>
              <a:t> </a:t>
            </a:r>
            <a:r>
              <a:rPr lang="en-US" b="1" dirty="0" smtClean="0">
                <a:solidFill>
                  <a:srgbClr val="003366"/>
                </a:solidFill>
                <a:latin typeface="Calibri"/>
                <a:cs typeface="Arial" charset="0"/>
              </a:rPr>
              <a:t>are models  </a:t>
            </a:r>
            <a:endParaRPr lang="en-US" b="1" dirty="0">
              <a:solidFill>
                <a:srgbClr val="003366"/>
              </a:solidFill>
              <a:latin typeface="Calibri"/>
              <a:cs typeface="Arial" charset="0"/>
            </a:endParaRPr>
          </a:p>
        </p:txBody>
      </p:sp>
    </p:spTree>
    <p:extLst>
      <p:ext uri="{BB962C8B-B14F-4D97-AF65-F5344CB8AC3E}">
        <p14:creationId xmlns:p14="http://schemas.microsoft.com/office/powerpoint/2010/main" val="103054714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7546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nodeType="clickEffect">
                                  <p:stCondLst>
                                    <p:cond delay="0"/>
                                  </p:stCondLst>
                                  <p:childTnLst>
                                    <p:set>
                                      <p:cBhvr>
                                        <p:cTn id="10" dur="1" fill="hold">
                                          <p:stCondLst>
                                            <p:cond delay="0"/>
                                          </p:stCondLst>
                                        </p:cTn>
                                        <p:tgtEl>
                                          <p:spTgt spid="754715"/>
                                        </p:tgtEl>
                                        <p:attrNameLst>
                                          <p:attrName>style.visibility</p:attrName>
                                        </p:attrNameLst>
                                      </p:cBhvr>
                                      <p:to>
                                        <p:strVal val="visible"/>
                                      </p:to>
                                    </p:set>
                                    <p:anim calcmode="lin" valueType="num">
                                      <p:cBhvr additive="base">
                                        <p:cTn id="11" dur="1000" fill="hold"/>
                                        <p:tgtEl>
                                          <p:spTgt spid="754715"/>
                                        </p:tgtEl>
                                        <p:attrNameLst>
                                          <p:attrName>ppt_x</p:attrName>
                                        </p:attrNameLst>
                                      </p:cBhvr>
                                      <p:tavLst>
                                        <p:tav tm="0">
                                          <p:val>
                                            <p:strVal val="0-#ppt_w/2"/>
                                          </p:val>
                                        </p:tav>
                                        <p:tav tm="100000">
                                          <p:val>
                                            <p:strVal val="#ppt_x"/>
                                          </p:val>
                                        </p:tav>
                                      </p:tavLst>
                                    </p:anim>
                                    <p:anim calcmode="lin" valueType="num">
                                      <p:cBhvr additive="base">
                                        <p:cTn id="12" dur="1000" fill="hold"/>
                                        <p:tgtEl>
                                          <p:spTgt spid="754715"/>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0-#ppt_w/2"/>
                                          </p:val>
                                        </p:tav>
                                        <p:tav tm="100000">
                                          <p:val>
                                            <p:strVal val="#ppt_x"/>
                                          </p:val>
                                        </p:tav>
                                      </p:tavLst>
                                    </p:anim>
                                    <p:anim calcmode="lin" valueType="num">
                                      <p:cBhvr additive="base">
                                        <p:cTn id="1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hidden"/>
                                      </p:to>
                                    </p:set>
                                  </p:childTnLst>
                                </p:cTn>
                              </p:par>
                              <p:par>
                                <p:cTn id="23" presetID="2" presetClass="entr" presetSubtype="2" fill="hold" grpId="0" nodeType="withEffect">
                                  <p:stCondLst>
                                    <p:cond delay="0"/>
                                  </p:stCondLst>
                                  <p:childTnLst>
                                    <p:set>
                                      <p:cBhvr>
                                        <p:cTn id="24" dur="1" fill="hold">
                                          <p:stCondLst>
                                            <p:cond delay="0"/>
                                          </p:stCondLst>
                                        </p:cTn>
                                        <p:tgtEl>
                                          <p:spTgt spid="754705"/>
                                        </p:tgtEl>
                                        <p:attrNameLst>
                                          <p:attrName>style.visibility</p:attrName>
                                        </p:attrNameLst>
                                      </p:cBhvr>
                                      <p:to>
                                        <p:strVal val="visible"/>
                                      </p:to>
                                    </p:set>
                                    <p:anim calcmode="lin" valueType="num">
                                      <p:cBhvr additive="base">
                                        <p:cTn id="25" dur="1000" fill="hold"/>
                                        <p:tgtEl>
                                          <p:spTgt spid="754705"/>
                                        </p:tgtEl>
                                        <p:attrNameLst>
                                          <p:attrName>ppt_x</p:attrName>
                                        </p:attrNameLst>
                                      </p:cBhvr>
                                      <p:tavLst>
                                        <p:tav tm="0">
                                          <p:val>
                                            <p:strVal val="1+#ppt_w/2"/>
                                          </p:val>
                                        </p:tav>
                                        <p:tav tm="100000">
                                          <p:val>
                                            <p:strVal val="#ppt_x"/>
                                          </p:val>
                                        </p:tav>
                                      </p:tavLst>
                                    </p:anim>
                                    <p:anim calcmode="lin" valueType="num">
                                      <p:cBhvr additive="base">
                                        <p:cTn id="26" dur="1000" fill="hold"/>
                                        <p:tgtEl>
                                          <p:spTgt spid="75470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1000" fill="hold"/>
                                        <p:tgtEl>
                                          <p:spTgt spid="5"/>
                                        </p:tgtEl>
                                        <p:attrNameLst>
                                          <p:attrName>ppt_x</p:attrName>
                                        </p:attrNameLst>
                                      </p:cBhvr>
                                      <p:tavLst>
                                        <p:tav tm="0">
                                          <p:val>
                                            <p:strVal val="1+#ppt_w/2"/>
                                          </p:val>
                                        </p:tav>
                                        <p:tav tm="100000">
                                          <p:val>
                                            <p:strVal val="#ppt_x"/>
                                          </p:val>
                                        </p:tav>
                                      </p:tavLst>
                                    </p:anim>
                                    <p:anim calcmode="lin" valueType="num">
                                      <p:cBhvr additive="base">
                                        <p:cTn id="32" dur="1000" fill="hold"/>
                                        <p:tgtEl>
                                          <p:spTgt spid="5"/>
                                        </p:tgtEl>
                                        <p:attrNameLst>
                                          <p:attrName>ppt_y</p:attrName>
                                        </p:attrNameLst>
                                      </p:cBhvr>
                                      <p:tavLst>
                                        <p:tav tm="0">
                                          <p:val>
                                            <p:strVal val="0-#ppt_h/2"/>
                                          </p:val>
                                        </p:tav>
                                        <p:tav tm="100000">
                                          <p:val>
                                            <p:strVal val="#ppt_y"/>
                                          </p:val>
                                        </p:tav>
                                      </p:tavLst>
                                    </p:anim>
                                  </p:childTnLst>
                                </p:cTn>
                              </p:par>
                            </p:childTnLst>
                          </p:cTn>
                        </p:par>
                        <p:par>
                          <p:cTn id="33" fill="hold">
                            <p:stCondLst>
                              <p:cond delay="1000"/>
                            </p:stCondLst>
                            <p:childTnLst>
                              <p:par>
                                <p:cTn id="34" presetID="2" presetClass="entr" presetSubtype="6" fill="hold" nodeType="afterEffect">
                                  <p:stCondLst>
                                    <p:cond delay="0"/>
                                  </p:stCondLst>
                                  <p:childTnLst>
                                    <p:set>
                                      <p:cBhvr>
                                        <p:cTn id="35" dur="1" fill="hold">
                                          <p:stCondLst>
                                            <p:cond delay="0"/>
                                          </p:stCondLst>
                                        </p:cTn>
                                        <p:tgtEl>
                                          <p:spTgt spid="754717"/>
                                        </p:tgtEl>
                                        <p:attrNameLst>
                                          <p:attrName>style.visibility</p:attrName>
                                        </p:attrNameLst>
                                      </p:cBhvr>
                                      <p:to>
                                        <p:strVal val="visible"/>
                                      </p:to>
                                    </p:set>
                                    <p:anim calcmode="lin" valueType="num">
                                      <p:cBhvr additive="base">
                                        <p:cTn id="36" dur="1000" fill="hold"/>
                                        <p:tgtEl>
                                          <p:spTgt spid="754717"/>
                                        </p:tgtEl>
                                        <p:attrNameLst>
                                          <p:attrName>ppt_x</p:attrName>
                                        </p:attrNameLst>
                                      </p:cBhvr>
                                      <p:tavLst>
                                        <p:tav tm="0">
                                          <p:val>
                                            <p:strVal val="1+#ppt_w/2"/>
                                          </p:val>
                                        </p:tav>
                                        <p:tav tm="100000">
                                          <p:val>
                                            <p:strVal val="#ppt_x"/>
                                          </p:val>
                                        </p:tav>
                                      </p:tavLst>
                                    </p:anim>
                                    <p:anim calcmode="lin" valueType="num">
                                      <p:cBhvr additive="base">
                                        <p:cTn id="37" dur="1000" fill="hold"/>
                                        <p:tgtEl>
                                          <p:spTgt spid="75471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0">
                                            <p:txEl>
                                              <p:pRg st="2" end="2"/>
                                            </p:txEl>
                                          </p:spTgt>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000" fill="hold"/>
                                        <p:tgtEl>
                                          <p:spTgt spid="31"/>
                                        </p:tgtEl>
                                        <p:attrNameLst>
                                          <p:attrName>ppt_x</p:attrName>
                                        </p:attrNameLst>
                                      </p:cBhvr>
                                      <p:tavLst>
                                        <p:tav tm="0">
                                          <p:val>
                                            <p:strVal val="0-#ppt_w/2"/>
                                          </p:val>
                                        </p:tav>
                                        <p:tav tm="100000">
                                          <p:val>
                                            <p:strVal val="#ppt_x"/>
                                          </p:val>
                                        </p:tav>
                                      </p:tavLst>
                                    </p:anim>
                                    <p:anim calcmode="lin" valueType="num">
                                      <p:cBhvr additive="base">
                                        <p:cTn id="55" dur="10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754691" grpId="0" autoUpdateAnimBg="0"/>
      <p:bldP spid="754705" grpId="0" animBg="1"/>
      <p:bldP spid="25" grpId="0" animBg="1"/>
      <p:bldP spid="31" grpId="0" animBg="1"/>
      <p:bldP spid="3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1" name="Slide Number Placeholder 2"/>
          <p:cNvSpPr>
            <a:spLocks noGrp="1"/>
          </p:cNvSpPr>
          <p:nvPr>
            <p:ph type="sldNum" sz="quarter" idx="11"/>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0AB47B02-38F6-41E5-9CC5-F1E2C9ABC028}" type="slidenum">
              <a:rPr lang="en-US" altLang="zh-TW" smtClean="0"/>
              <a:pPr/>
              <a:t>2</a:t>
            </a:fld>
            <a:endParaRPr lang="en-US" altLang="zh-TW" smtClean="0"/>
          </a:p>
        </p:txBody>
      </p:sp>
      <p:sp>
        <p:nvSpPr>
          <p:cNvPr id="1249284" name="Rectangle 3"/>
          <p:cNvSpPr>
            <a:spLocks noChangeArrowheads="1"/>
          </p:cNvSpPr>
          <p:nvPr/>
        </p:nvSpPr>
        <p:spPr bwMode="auto">
          <a:xfrm>
            <a:off x="2743200" y="1752600"/>
            <a:ext cx="5256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2400" b="1">
                <a:latin typeface="Tempus Sans ITC" pitchFamily="82" charset="0"/>
              </a:rPr>
              <a:t>(and distinguish from other candidates)</a:t>
            </a:r>
          </a:p>
        </p:txBody>
      </p:sp>
      <p:pic>
        <p:nvPicPr>
          <p:cNvPr id="16389" name="Picture 4" descr="snow-acc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19200"/>
            <a:ext cx="8191500" cy="486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6"/>
          <p:cNvSpPr txBox="1">
            <a:spLocks noChangeArrowheads="1"/>
          </p:cNvSpPr>
          <p:nvPr/>
        </p:nvSpPr>
        <p:spPr bwMode="auto">
          <a:xfrm>
            <a:off x="255587" y="5653088"/>
            <a:ext cx="1752600" cy="519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en-US" sz="2800" dirty="0">
                <a:solidFill>
                  <a:srgbClr val="003366"/>
                </a:solidFill>
                <a:latin typeface="+mn-lt"/>
                <a:cs typeface="Times New Roman" pitchFamily="18" charset="0"/>
              </a:rPr>
              <a:t>ACCEPT?</a:t>
            </a:r>
            <a:r>
              <a:rPr lang="en-US" sz="2800" dirty="0">
                <a:solidFill>
                  <a:srgbClr val="003366"/>
                </a:solidFill>
                <a:latin typeface="+mn-lt"/>
              </a:rPr>
              <a:t> </a:t>
            </a:r>
          </a:p>
        </p:txBody>
      </p:sp>
      <p:grpSp>
        <p:nvGrpSpPr>
          <p:cNvPr id="2" name="Group 7"/>
          <p:cNvGrpSpPr>
            <a:grpSpLocks/>
          </p:cNvGrpSpPr>
          <p:nvPr/>
        </p:nvGrpSpPr>
        <p:grpSpPr bwMode="auto">
          <a:xfrm>
            <a:off x="404812" y="4076700"/>
            <a:ext cx="4243388" cy="2133600"/>
            <a:chOff x="111" y="2784"/>
            <a:chExt cx="2673" cy="1344"/>
          </a:xfrm>
        </p:grpSpPr>
        <p:sp>
          <p:nvSpPr>
            <p:cNvPr id="16402" name="AutoShape 8"/>
            <p:cNvSpPr>
              <a:spLocks noChangeArrowheads="1"/>
            </p:cNvSpPr>
            <p:nvPr/>
          </p:nvSpPr>
          <p:spPr bwMode="auto">
            <a:xfrm rot="-2084416">
              <a:off x="1152" y="2784"/>
              <a:ext cx="1632" cy="672"/>
            </a:xfrm>
            <a:prstGeom prst="leftArrow">
              <a:avLst>
                <a:gd name="adj1" fmla="val 50000"/>
                <a:gd name="adj2" fmla="val 60714"/>
              </a:avLst>
            </a:prstGeom>
            <a:solidFill>
              <a:schemeClr val="bg2"/>
            </a:solidFill>
            <a:ln w="9525">
              <a:solidFill>
                <a:srgbClr val="FF9933"/>
              </a:solidFill>
              <a:miter lim="800000"/>
              <a:headEnd/>
              <a:tailEnd/>
            </a:ln>
          </p:spPr>
          <p:txBody>
            <a:bodyPr wrap="none" anchor="ctr"/>
            <a:lstStyle/>
            <a:p>
              <a:pPr algn="ctr"/>
              <a:endParaRPr lang="en-US"/>
            </a:p>
          </p:txBody>
        </p:sp>
        <p:sp>
          <p:nvSpPr>
            <p:cNvPr id="16403" name="Oval 9"/>
            <p:cNvSpPr>
              <a:spLocks noChangeArrowheads="1"/>
            </p:cNvSpPr>
            <p:nvPr/>
          </p:nvSpPr>
          <p:spPr bwMode="auto">
            <a:xfrm>
              <a:off x="111" y="3744"/>
              <a:ext cx="1296" cy="384"/>
            </a:xfrm>
            <a:prstGeom prst="ellipse">
              <a:avLst/>
            </a:prstGeom>
            <a:noFill/>
            <a:ln w="19050">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grpSp>
      <p:pic>
        <p:nvPicPr>
          <p:cNvPr id="1249290" name="Picture 4" descr="snow-acc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57288"/>
            <a:ext cx="8191500" cy="440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291" name="Picture 4" descr="snow-acc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81088"/>
            <a:ext cx="8191500" cy="440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292" name="Picture 4" descr="snow-acc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90600"/>
            <a:ext cx="8191500"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293" name="Picture 4" descr="snow-acc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14400"/>
            <a:ext cx="8191500"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294" name="Picture 4" descr="snow-acc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838200"/>
            <a:ext cx="8191500"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295" name="Picture 4" descr="snow-acc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762000"/>
            <a:ext cx="8191500"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296" name="Picture 4" descr="snow-acc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685800"/>
            <a:ext cx="8191500"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297" name="Picture 4" descr="snow-acc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609600"/>
            <a:ext cx="8191500"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298" name="Rectangle 18"/>
          <p:cNvSpPr>
            <a:spLocks noChangeArrowheads="1"/>
          </p:cNvSpPr>
          <p:nvPr/>
        </p:nvSpPr>
        <p:spPr bwMode="auto">
          <a:xfrm>
            <a:off x="2819400" y="1828800"/>
            <a:ext cx="3810000" cy="1288256"/>
          </a:xfrm>
          <a:prstGeom prst="rect">
            <a:avLst/>
          </a:prstGeom>
          <a:solidFill>
            <a:srgbClr val="FFFFCC"/>
          </a:solidFill>
          <a:ln w="9525">
            <a:solidFill>
              <a:srgbClr val="FF9933"/>
            </a:solidFill>
            <a:miter lim="800000"/>
            <a:headEnd/>
            <a:tailEnd/>
          </a:ln>
          <a:effectLst/>
          <a:extLst/>
        </p:spPr>
        <p:txBody>
          <a:bodyPr/>
          <a:lstStyle/>
          <a:p>
            <a:pPr marL="342900" indent="-342900">
              <a:lnSpc>
                <a:spcPct val="80000"/>
              </a:lnSpc>
              <a:buClr>
                <a:schemeClr val="bg2"/>
              </a:buClr>
              <a:buSzPct val="75000"/>
              <a:buFont typeface="Wingdings" pitchFamily="2" charset="2"/>
              <a:buNone/>
            </a:pPr>
            <a:r>
              <a:rPr lang="en-US" sz="2000" dirty="0">
                <a:solidFill>
                  <a:srgbClr val="003366"/>
                </a:solidFill>
                <a:latin typeface="Calibri" pitchFamily="34" charset="0"/>
              </a:rPr>
              <a:t>Does it say that </a:t>
            </a:r>
            <a:r>
              <a:rPr lang="en-US" sz="2000" dirty="0" smtClean="0">
                <a:solidFill>
                  <a:srgbClr val="003366"/>
                </a:solidFill>
                <a:latin typeface="Calibri" pitchFamily="34" charset="0"/>
              </a:rPr>
              <a:t>they will: </a:t>
            </a:r>
          </a:p>
          <a:p>
            <a:pPr marL="457200" indent="-457200">
              <a:lnSpc>
                <a:spcPct val="80000"/>
              </a:lnSpc>
              <a:buClr>
                <a:schemeClr val="bg2"/>
              </a:buClr>
              <a:buSzPct val="75000"/>
              <a:buFont typeface="Wingdings" pitchFamily="2" charset="2"/>
              <a:buAutoNum type="arabicPeriod"/>
            </a:pPr>
            <a:r>
              <a:rPr lang="en-US" sz="2000" dirty="0" smtClean="0">
                <a:solidFill>
                  <a:srgbClr val="003366"/>
                </a:solidFill>
                <a:latin typeface="Calibri" pitchFamily="34" charset="0"/>
              </a:rPr>
              <a:t>Give my </a:t>
            </a:r>
            <a:r>
              <a:rPr lang="en-US" sz="2000" dirty="0">
                <a:solidFill>
                  <a:srgbClr val="003366"/>
                </a:solidFill>
                <a:latin typeface="Calibri" pitchFamily="34" charset="0"/>
              </a:rPr>
              <a:t>email address away</a:t>
            </a:r>
            <a:r>
              <a:rPr lang="en-US" sz="2000" dirty="0" smtClean="0">
                <a:solidFill>
                  <a:srgbClr val="003366"/>
                </a:solidFill>
                <a:latin typeface="Calibri" pitchFamily="34" charset="0"/>
              </a:rPr>
              <a:t>?</a:t>
            </a:r>
          </a:p>
          <a:p>
            <a:pPr marL="457200" indent="-457200">
              <a:lnSpc>
                <a:spcPct val="80000"/>
              </a:lnSpc>
              <a:buClr>
                <a:schemeClr val="bg2"/>
              </a:buClr>
              <a:buSzPct val="75000"/>
              <a:buFont typeface="Wingdings" pitchFamily="2" charset="2"/>
              <a:buAutoNum type="arabicPeriod"/>
            </a:pPr>
            <a:r>
              <a:rPr lang="en-US" sz="2000" dirty="0" smtClean="0">
                <a:solidFill>
                  <a:srgbClr val="003366"/>
                </a:solidFill>
                <a:latin typeface="Calibri" pitchFamily="34" charset="0"/>
              </a:rPr>
              <a:t>Log my activity</a:t>
            </a:r>
          </a:p>
          <a:p>
            <a:pPr marL="457200" indent="-457200">
              <a:lnSpc>
                <a:spcPct val="80000"/>
              </a:lnSpc>
              <a:buClr>
                <a:schemeClr val="bg2"/>
              </a:buClr>
              <a:buSzPct val="75000"/>
              <a:buFont typeface="Wingdings" pitchFamily="2" charset="2"/>
              <a:buAutoNum type="arabicPeriod"/>
            </a:pPr>
            <a:r>
              <a:rPr lang="en-US" sz="2000" dirty="0" smtClean="0">
                <a:solidFill>
                  <a:srgbClr val="003366"/>
                </a:solidFill>
                <a:latin typeface="Calibri" pitchFamily="34" charset="0"/>
              </a:rPr>
              <a:t>……</a:t>
            </a:r>
            <a:endParaRPr lang="en-US" sz="2000" dirty="0">
              <a:solidFill>
                <a:srgbClr val="003366"/>
              </a:solidFill>
              <a:latin typeface="Calibri" pitchFamily="34" charset="0"/>
            </a:endParaRPr>
          </a:p>
        </p:txBody>
      </p:sp>
      <p:sp>
        <p:nvSpPr>
          <p:cNvPr id="10" name="TextBox 9"/>
          <p:cNvSpPr txBox="1"/>
          <p:nvPr/>
        </p:nvSpPr>
        <p:spPr>
          <a:xfrm>
            <a:off x="152400" y="-78830"/>
            <a:ext cx="1722459" cy="523220"/>
          </a:xfrm>
          <a:prstGeom prst="rect">
            <a:avLst/>
          </a:prstGeom>
          <a:noFill/>
        </p:spPr>
        <p:txBody>
          <a:bodyPr wrap="none" rtlCol="0">
            <a:spAutoFit/>
          </a:bodyPr>
          <a:lstStyle/>
          <a:p>
            <a:r>
              <a:rPr lang="en-US" sz="2800" dirty="0" smtClean="0">
                <a:solidFill>
                  <a:srgbClr val="0033CC"/>
                </a:solidFill>
                <a:latin typeface="+mj-lt"/>
              </a:rPr>
              <a:t>A Contract</a:t>
            </a:r>
            <a:endParaRPr lang="en-US" sz="2800" dirty="0">
              <a:solidFill>
                <a:srgbClr val="0033CC"/>
              </a:solidFill>
              <a:latin typeface="+mj-lt"/>
            </a:endParaRPr>
          </a:p>
        </p:txBody>
      </p:sp>
      <p:sp>
        <p:nvSpPr>
          <p:cNvPr id="16386" name="Rectangle 2"/>
          <p:cNvSpPr>
            <a:spLocks noGrp="1" noChangeArrowheads="1"/>
          </p:cNvSpPr>
          <p:nvPr>
            <p:ph type="title"/>
          </p:nvPr>
        </p:nvSpPr>
        <p:spPr>
          <a:xfrm>
            <a:off x="152400" y="-92478"/>
            <a:ext cx="8229600" cy="533400"/>
          </a:xfrm>
          <a:solidFill>
            <a:schemeClr val="bg2">
              <a:lumMod val="60000"/>
              <a:lumOff val="40000"/>
            </a:schemeClr>
          </a:solidFill>
        </p:spPr>
        <p:txBody>
          <a:bodyPr/>
          <a:lstStyle/>
          <a:p>
            <a:r>
              <a:rPr lang="en-US" dirty="0" smtClean="0"/>
              <a:t>A view on Extracting Meaning from Unstructured Text</a:t>
            </a:r>
          </a:p>
        </p:txBody>
      </p:sp>
    </p:spTree>
    <p:extLst>
      <p:ext uri="{BB962C8B-B14F-4D97-AF65-F5344CB8AC3E}">
        <p14:creationId xmlns:p14="http://schemas.microsoft.com/office/powerpoint/2010/main" val="293245415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childTnLst>
                                </p:cTn>
                              </p:par>
                            </p:childTnLst>
                          </p:cTn>
                        </p:par>
                        <p:par>
                          <p:cTn id="7" fill="hold">
                            <p:stCondLst>
                              <p:cond delay="0"/>
                            </p:stCondLst>
                            <p:childTnLst>
                              <p:par>
                                <p:cTn id="8" presetID="2" presetClass="entr" presetSubtype="2"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1+#ppt_w/2"/>
                                          </p:val>
                                        </p:tav>
                                        <p:tav tm="100000">
                                          <p:val>
                                            <p:strVal val="#ppt_x"/>
                                          </p:val>
                                        </p:tav>
                                      </p:tavLst>
                                    </p:anim>
                                    <p:anim calcmode="lin" valueType="num">
                                      <p:cBhvr additive="base">
                                        <p:cTn id="11"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49298"/>
                                        </p:tgtEl>
                                        <p:attrNameLst>
                                          <p:attrName>style.visibility</p:attrName>
                                        </p:attrNameLst>
                                      </p:cBhvr>
                                      <p:to>
                                        <p:strVal val="visible"/>
                                      </p:to>
                                    </p:set>
                                    <p:animEffect transition="in" filter="wipe(up)">
                                      <p:cBhvr>
                                        <p:cTn id="16" dur="2000"/>
                                        <p:tgtEl>
                                          <p:spTgt spid="1249298"/>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249284"/>
                                        </p:tgtEl>
                                        <p:attrNameLst>
                                          <p:attrName>style.visibility</p:attrName>
                                        </p:attrNameLst>
                                      </p:cBhvr>
                                      <p:to>
                                        <p:strVal val="visible"/>
                                      </p:to>
                                    </p:set>
                                    <p:animEffect transition="in" filter="box(in)">
                                      <p:cBhvr>
                                        <p:cTn id="21" dur="500"/>
                                        <p:tgtEl>
                                          <p:spTgt spid="1249284"/>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6386"/>
                                        </p:tgtEl>
                                        <p:attrNameLst>
                                          <p:attrName>style.visibility</p:attrName>
                                        </p:attrNameLst>
                                      </p:cBhvr>
                                      <p:to>
                                        <p:strVal val="visible"/>
                                      </p:to>
                                    </p:set>
                                  </p:childTnLst>
                                </p:cTn>
                              </p:par>
                            </p:childTnLst>
                          </p:cTn>
                        </p:par>
                        <p:par>
                          <p:cTn id="24" fill="hold">
                            <p:stCondLst>
                              <p:cond delay="500"/>
                            </p:stCondLst>
                            <p:childTnLst>
                              <p:par>
                                <p:cTn id="25" presetID="4" presetClass="entr" presetSubtype="16" fill="hold" nodeType="afterEffect">
                                  <p:stCondLst>
                                    <p:cond delay="0"/>
                                  </p:stCondLst>
                                  <p:childTnLst>
                                    <p:set>
                                      <p:cBhvr>
                                        <p:cTn id="26" dur="1" fill="hold">
                                          <p:stCondLst>
                                            <p:cond delay="0"/>
                                          </p:stCondLst>
                                        </p:cTn>
                                        <p:tgtEl>
                                          <p:spTgt spid="1249290"/>
                                        </p:tgtEl>
                                        <p:attrNameLst>
                                          <p:attrName>style.visibility</p:attrName>
                                        </p:attrNameLst>
                                      </p:cBhvr>
                                      <p:to>
                                        <p:strVal val="visible"/>
                                      </p:to>
                                    </p:set>
                                    <p:animEffect transition="in" filter="box(in)">
                                      <p:cBhvr>
                                        <p:cTn id="27" dur="500"/>
                                        <p:tgtEl>
                                          <p:spTgt spid="1249290"/>
                                        </p:tgtEl>
                                      </p:cBhvr>
                                    </p:animEffect>
                                  </p:childTnLst>
                                </p:cTn>
                              </p:par>
                            </p:childTnLst>
                          </p:cTn>
                        </p:par>
                        <p:par>
                          <p:cTn id="28" fill="hold">
                            <p:stCondLst>
                              <p:cond delay="1000"/>
                            </p:stCondLst>
                            <p:childTnLst>
                              <p:par>
                                <p:cTn id="29" presetID="4" presetClass="entr" presetSubtype="16" fill="hold" nodeType="afterEffect">
                                  <p:stCondLst>
                                    <p:cond delay="0"/>
                                  </p:stCondLst>
                                  <p:childTnLst>
                                    <p:set>
                                      <p:cBhvr>
                                        <p:cTn id="30" dur="1" fill="hold">
                                          <p:stCondLst>
                                            <p:cond delay="0"/>
                                          </p:stCondLst>
                                        </p:cTn>
                                        <p:tgtEl>
                                          <p:spTgt spid="1249291"/>
                                        </p:tgtEl>
                                        <p:attrNameLst>
                                          <p:attrName>style.visibility</p:attrName>
                                        </p:attrNameLst>
                                      </p:cBhvr>
                                      <p:to>
                                        <p:strVal val="visible"/>
                                      </p:to>
                                    </p:set>
                                    <p:animEffect transition="in" filter="box(in)">
                                      <p:cBhvr>
                                        <p:cTn id="31" dur="500"/>
                                        <p:tgtEl>
                                          <p:spTgt spid="1249291"/>
                                        </p:tgtEl>
                                      </p:cBhvr>
                                    </p:animEffect>
                                  </p:childTnLst>
                                </p:cTn>
                              </p:par>
                            </p:childTnLst>
                          </p:cTn>
                        </p:par>
                        <p:par>
                          <p:cTn id="32" fill="hold">
                            <p:stCondLst>
                              <p:cond delay="1500"/>
                            </p:stCondLst>
                            <p:childTnLst>
                              <p:par>
                                <p:cTn id="33" presetID="4" presetClass="entr" presetSubtype="16" fill="hold" nodeType="afterEffect">
                                  <p:stCondLst>
                                    <p:cond delay="0"/>
                                  </p:stCondLst>
                                  <p:childTnLst>
                                    <p:set>
                                      <p:cBhvr>
                                        <p:cTn id="34" dur="1" fill="hold">
                                          <p:stCondLst>
                                            <p:cond delay="0"/>
                                          </p:stCondLst>
                                        </p:cTn>
                                        <p:tgtEl>
                                          <p:spTgt spid="1249292"/>
                                        </p:tgtEl>
                                        <p:attrNameLst>
                                          <p:attrName>style.visibility</p:attrName>
                                        </p:attrNameLst>
                                      </p:cBhvr>
                                      <p:to>
                                        <p:strVal val="visible"/>
                                      </p:to>
                                    </p:set>
                                    <p:animEffect transition="in" filter="box(in)">
                                      <p:cBhvr>
                                        <p:cTn id="35" dur="500"/>
                                        <p:tgtEl>
                                          <p:spTgt spid="1249292"/>
                                        </p:tgtEl>
                                      </p:cBhvr>
                                    </p:animEffect>
                                  </p:childTnLst>
                                </p:cTn>
                              </p:par>
                            </p:childTnLst>
                          </p:cTn>
                        </p:par>
                        <p:par>
                          <p:cTn id="36" fill="hold">
                            <p:stCondLst>
                              <p:cond delay="2000"/>
                            </p:stCondLst>
                            <p:childTnLst>
                              <p:par>
                                <p:cTn id="37" presetID="4" presetClass="entr" presetSubtype="16" fill="hold" nodeType="afterEffect">
                                  <p:stCondLst>
                                    <p:cond delay="0"/>
                                  </p:stCondLst>
                                  <p:childTnLst>
                                    <p:set>
                                      <p:cBhvr>
                                        <p:cTn id="38" dur="1" fill="hold">
                                          <p:stCondLst>
                                            <p:cond delay="0"/>
                                          </p:stCondLst>
                                        </p:cTn>
                                        <p:tgtEl>
                                          <p:spTgt spid="1249293"/>
                                        </p:tgtEl>
                                        <p:attrNameLst>
                                          <p:attrName>style.visibility</p:attrName>
                                        </p:attrNameLst>
                                      </p:cBhvr>
                                      <p:to>
                                        <p:strVal val="visible"/>
                                      </p:to>
                                    </p:set>
                                    <p:animEffect transition="in" filter="box(in)">
                                      <p:cBhvr>
                                        <p:cTn id="39" dur="500"/>
                                        <p:tgtEl>
                                          <p:spTgt spid="1249293"/>
                                        </p:tgtEl>
                                      </p:cBhvr>
                                    </p:animEffect>
                                  </p:childTnLst>
                                </p:cTn>
                              </p:par>
                            </p:childTnLst>
                          </p:cTn>
                        </p:par>
                        <p:par>
                          <p:cTn id="40" fill="hold">
                            <p:stCondLst>
                              <p:cond delay="2500"/>
                            </p:stCondLst>
                            <p:childTnLst>
                              <p:par>
                                <p:cTn id="41" presetID="4" presetClass="entr" presetSubtype="16" fill="hold" nodeType="afterEffect">
                                  <p:stCondLst>
                                    <p:cond delay="0"/>
                                  </p:stCondLst>
                                  <p:childTnLst>
                                    <p:set>
                                      <p:cBhvr>
                                        <p:cTn id="42" dur="1" fill="hold">
                                          <p:stCondLst>
                                            <p:cond delay="0"/>
                                          </p:stCondLst>
                                        </p:cTn>
                                        <p:tgtEl>
                                          <p:spTgt spid="1249294"/>
                                        </p:tgtEl>
                                        <p:attrNameLst>
                                          <p:attrName>style.visibility</p:attrName>
                                        </p:attrNameLst>
                                      </p:cBhvr>
                                      <p:to>
                                        <p:strVal val="visible"/>
                                      </p:to>
                                    </p:set>
                                    <p:animEffect transition="in" filter="box(in)">
                                      <p:cBhvr>
                                        <p:cTn id="43" dur="500"/>
                                        <p:tgtEl>
                                          <p:spTgt spid="1249294"/>
                                        </p:tgtEl>
                                      </p:cBhvr>
                                    </p:animEffect>
                                  </p:childTnLst>
                                </p:cTn>
                              </p:par>
                            </p:childTnLst>
                          </p:cTn>
                        </p:par>
                        <p:par>
                          <p:cTn id="44" fill="hold">
                            <p:stCondLst>
                              <p:cond delay="3000"/>
                            </p:stCondLst>
                            <p:childTnLst>
                              <p:par>
                                <p:cTn id="45" presetID="4" presetClass="entr" presetSubtype="16" fill="hold" nodeType="afterEffect">
                                  <p:stCondLst>
                                    <p:cond delay="0"/>
                                  </p:stCondLst>
                                  <p:childTnLst>
                                    <p:set>
                                      <p:cBhvr>
                                        <p:cTn id="46" dur="1" fill="hold">
                                          <p:stCondLst>
                                            <p:cond delay="0"/>
                                          </p:stCondLst>
                                        </p:cTn>
                                        <p:tgtEl>
                                          <p:spTgt spid="1249295"/>
                                        </p:tgtEl>
                                        <p:attrNameLst>
                                          <p:attrName>style.visibility</p:attrName>
                                        </p:attrNameLst>
                                      </p:cBhvr>
                                      <p:to>
                                        <p:strVal val="visible"/>
                                      </p:to>
                                    </p:set>
                                    <p:animEffect transition="in" filter="box(in)">
                                      <p:cBhvr>
                                        <p:cTn id="47" dur="500"/>
                                        <p:tgtEl>
                                          <p:spTgt spid="1249295"/>
                                        </p:tgtEl>
                                      </p:cBhvr>
                                    </p:animEffect>
                                  </p:childTnLst>
                                </p:cTn>
                              </p:par>
                            </p:childTnLst>
                          </p:cTn>
                        </p:par>
                        <p:par>
                          <p:cTn id="48" fill="hold">
                            <p:stCondLst>
                              <p:cond delay="3500"/>
                            </p:stCondLst>
                            <p:childTnLst>
                              <p:par>
                                <p:cTn id="49" presetID="4" presetClass="entr" presetSubtype="16" fill="hold" nodeType="afterEffect">
                                  <p:stCondLst>
                                    <p:cond delay="0"/>
                                  </p:stCondLst>
                                  <p:childTnLst>
                                    <p:set>
                                      <p:cBhvr>
                                        <p:cTn id="50" dur="1" fill="hold">
                                          <p:stCondLst>
                                            <p:cond delay="0"/>
                                          </p:stCondLst>
                                        </p:cTn>
                                        <p:tgtEl>
                                          <p:spTgt spid="1249296"/>
                                        </p:tgtEl>
                                        <p:attrNameLst>
                                          <p:attrName>style.visibility</p:attrName>
                                        </p:attrNameLst>
                                      </p:cBhvr>
                                      <p:to>
                                        <p:strVal val="visible"/>
                                      </p:to>
                                    </p:set>
                                    <p:animEffect transition="in" filter="box(in)">
                                      <p:cBhvr>
                                        <p:cTn id="51" dur="500"/>
                                        <p:tgtEl>
                                          <p:spTgt spid="1249296"/>
                                        </p:tgtEl>
                                      </p:cBhvr>
                                    </p:animEffect>
                                  </p:childTnLst>
                                </p:cTn>
                              </p:par>
                            </p:childTnLst>
                          </p:cTn>
                        </p:par>
                        <p:par>
                          <p:cTn id="52" fill="hold">
                            <p:stCondLst>
                              <p:cond delay="4000"/>
                            </p:stCondLst>
                            <p:childTnLst>
                              <p:par>
                                <p:cTn id="53" presetID="4" presetClass="entr" presetSubtype="16" fill="hold" nodeType="afterEffect">
                                  <p:stCondLst>
                                    <p:cond delay="0"/>
                                  </p:stCondLst>
                                  <p:childTnLst>
                                    <p:set>
                                      <p:cBhvr>
                                        <p:cTn id="54" dur="1" fill="hold">
                                          <p:stCondLst>
                                            <p:cond delay="0"/>
                                          </p:stCondLst>
                                        </p:cTn>
                                        <p:tgtEl>
                                          <p:spTgt spid="1249297"/>
                                        </p:tgtEl>
                                        <p:attrNameLst>
                                          <p:attrName>style.visibility</p:attrName>
                                        </p:attrNameLst>
                                      </p:cBhvr>
                                      <p:to>
                                        <p:strVal val="visible"/>
                                      </p:to>
                                    </p:set>
                                    <p:animEffect transition="in" filter="box(in)">
                                      <p:cBhvr>
                                        <p:cTn id="55" dur="500"/>
                                        <p:tgtEl>
                                          <p:spTgt spid="1249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284" grpId="0"/>
      <p:bldP spid="16390" grpId="0" animBg="1"/>
      <p:bldP spid="1249298" grpId="0" animBg="1"/>
      <p:bldP spid="1638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MYSTUFF\Work\MyTalks\Pictures\training-on-the-g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9480" y="3657600"/>
            <a:ext cx="1645920" cy="1097280"/>
          </a:xfrm>
          <a:prstGeom prst="rect">
            <a:avLst/>
          </a:prstGeom>
          <a:noFill/>
          <a:extLst>
            <a:ext uri="{909E8E84-426E-40DD-AFC4-6F175D3DCCD1}">
              <a14:hiddenFill xmlns:a14="http://schemas.microsoft.com/office/drawing/2010/main">
                <a:solidFill>
                  <a:srgbClr val="FFFFFF"/>
                </a:solidFill>
              </a14:hiddenFill>
            </a:ext>
          </a:extLst>
        </p:spPr>
      </p:pic>
      <p:sp>
        <p:nvSpPr>
          <p:cNvPr id="58370" name="Rectangle 2"/>
          <p:cNvSpPr>
            <a:spLocks noGrp="1" noChangeArrowheads="1"/>
          </p:cNvSpPr>
          <p:nvPr>
            <p:ph type="title"/>
          </p:nvPr>
        </p:nvSpPr>
        <p:spPr/>
        <p:txBody>
          <a:bodyPr/>
          <a:lstStyle/>
          <a:p>
            <a:r>
              <a:rPr lang="en-US" smtClean="0"/>
              <a:t>Outline</a:t>
            </a:r>
            <a:endParaRPr lang="en-US" dirty="0" smtClean="0"/>
          </a:p>
        </p:txBody>
      </p:sp>
      <p:sp>
        <p:nvSpPr>
          <p:cNvPr id="1123331" name="Rectangle 3"/>
          <p:cNvSpPr>
            <a:spLocks noGrp="1" noChangeArrowheads="1"/>
          </p:cNvSpPr>
          <p:nvPr>
            <p:ph type="body" idx="1"/>
          </p:nvPr>
        </p:nvSpPr>
        <p:spPr>
          <a:xfrm>
            <a:off x="457200" y="762000"/>
            <a:ext cx="8229600" cy="4953000"/>
          </a:xfrm>
        </p:spPr>
        <p:txBody>
          <a:bodyPr/>
          <a:lstStyle/>
          <a:p>
            <a:r>
              <a:rPr lang="en-US" dirty="0" smtClean="0"/>
              <a:t>A Framework for Learning and Inference</a:t>
            </a:r>
          </a:p>
          <a:p>
            <a:pPr lvl="1"/>
            <a:r>
              <a:rPr lang="en-US" dirty="0" smtClean="0"/>
              <a:t>Combining the “soft” with the logical/declarative  </a:t>
            </a:r>
          </a:p>
          <a:p>
            <a:pPr lvl="2"/>
            <a:r>
              <a:rPr lang="en-US" b="0" dirty="0" smtClean="0"/>
              <a:t>Constrained Conditional Models: A formulation for global inference with knowledge modeled as expressive structural constraints</a:t>
            </a:r>
          </a:p>
          <a:p>
            <a:pPr lvl="2"/>
            <a:r>
              <a:rPr lang="en-US" b="0" dirty="0" smtClean="0">
                <a:solidFill>
                  <a:srgbClr val="3366CC"/>
                </a:solidFill>
              </a:rPr>
              <a:t>Some examples</a:t>
            </a:r>
          </a:p>
          <a:p>
            <a:pPr lvl="2"/>
            <a:endParaRPr lang="en-US" dirty="0" smtClean="0"/>
          </a:p>
          <a:p>
            <a:r>
              <a:rPr lang="en-US" dirty="0" smtClean="0"/>
              <a:t>Cycles of Knowledge </a:t>
            </a:r>
          </a:p>
          <a:p>
            <a:pPr lvl="1"/>
            <a:r>
              <a:rPr lang="en-US" dirty="0" smtClean="0"/>
              <a:t>Grounding/Acquisition – knowledge – inference </a:t>
            </a:r>
          </a:p>
          <a:p>
            <a:endParaRPr lang="en-US" dirty="0" smtClean="0"/>
          </a:p>
          <a:p>
            <a:r>
              <a:rPr lang="en-US" dirty="0" smtClean="0"/>
              <a:t>Learning with Indirect Supervision</a:t>
            </a:r>
          </a:p>
          <a:p>
            <a:pPr lvl="1"/>
            <a:r>
              <a:rPr lang="en-US" dirty="0" smtClean="0"/>
              <a:t>Response Based Learning: learning from the world’s feedback</a:t>
            </a:r>
          </a:p>
          <a:p>
            <a:endParaRPr lang="en-US" dirty="0" smtClean="0"/>
          </a:p>
          <a:p>
            <a:r>
              <a:rPr lang="en-US" dirty="0" smtClean="0"/>
              <a:t>Scaling Up: Amortized Inference</a:t>
            </a:r>
          </a:p>
          <a:p>
            <a:pPr lvl="1"/>
            <a:r>
              <a:rPr lang="en-US" dirty="0" smtClean="0"/>
              <a:t>Can the k-</a:t>
            </a:r>
            <a:r>
              <a:rPr lang="en-US" dirty="0" err="1" smtClean="0"/>
              <a:t>th</a:t>
            </a:r>
            <a:r>
              <a:rPr lang="en-US" dirty="0" smtClean="0"/>
              <a:t> inference problem be cheaper than the 1st?</a:t>
            </a:r>
          </a:p>
        </p:txBody>
      </p:sp>
      <p:sp>
        <p:nvSpPr>
          <p:cNvPr id="4" name="Slide Number Placeholder 3"/>
          <p:cNvSpPr>
            <a:spLocks noGrp="1"/>
          </p:cNvSpPr>
          <p:nvPr>
            <p:ph type="sldNum" sz="quarter" idx="11"/>
          </p:nvPr>
        </p:nvSpPr>
        <p:spPr/>
        <p:txBody>
          <a:bodyPr/>
          <a:lstStyle/>
          <a:p>
            <a:r>
              <a:rPr lang="en-US" altLang="zh-TW" smtClean="0"/>
              <a:t>Page </a:t>
            </a:r>
            <a:fld id="{C83F18D4-0D70-44DE-A8FF-A8D5002D1168}" type="slidenum">
              <a:rPr lang="en-US" altLang="zh-TW" smtClean="0"/>
              <a:pPr/>
              <a:t>20</a:t>
            </a:fld>
            <a:endParaRPr lang="en-US" altLang="zh-TW"/>
          </a:p>
        </p:txBody>
      </p:sp>
      <p:pic>
        <p:nvPicPr>
          <p:cNvPr id="5" name="Picture 3" descr="C:\MYSTUFF\Work\MyTalks\Pictures\knowledge-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5218" y="591730"/>
            <a:ext cx="1450182" cy="1005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MYSTUFF\Work\MyTalks\Pictures\reasoning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4496" y="2133600"/>
            <a:ext cx="1540904" cy="12801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MYSTUFF\Work\MyTalks\Pictures\scal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9480" y="5182306"/>
            <a:ext cx="1645920" cy="1066094"/>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p:cNvSpPr/>
          <p:nvPr/>
        </p:nvSpPr>
        <p:spPr>
          <a:xfrm>
            <a:off x="0" y="914400"/>
            <a:ext cx="533400" cy="180250"/>
          </a:xfrm>
          <a:prstGeom prst="rightArrow">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6667503"/>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en-US" altLang="zh-TW" smtClean="0"/>
              <a:t>Page </a:t>
            </a:r>
            <a:fld id="{3A32D4DB-8E62-45AB-87C3-838CCCA204A4}" type="slidenum">
              <a:rPr lang="en-US" altLang="zh-TW" smtClean="0"/>
              <a:pPr/>
              <a:t>21</a:t>
            </a:fld>
            <a:endParaRPr lang="en-US" altLang="zh-TW" dirty="0"/>
          </a:p>
        </p:txBody>
      </p:sp>
      <p:sp>
        <p:nvSpPr>
          <p:cNvPr id="45058" name="Rectangle 2"/>
          <p:cNvSpPr>
            <a:spLocks noGrp="1" noChangeArrowheads="1"/>
          </p:cNvSpPr>
          <p:nvPr>
            <p:ph type="title"/>
          </p:nvPr>
        </p:nvSpPr>
        <p:spPr/>
        <p:txBody>
          <a:bodyPr/>
          <a:lstStyle/>
          <a:p>
            <a:r>
              <a:rPr lang="en-US" smtClean="0"/>
              <a:t>Semantic Role Labeling (SRL) </a:t>
            </a:r>
            <a:endParaRPr lang="en-US" dirty="0" smtClean="0"/>
          </a:p>
        </p:txBody>
      </p:sp>
      <p:sp>
        <p:nvSpPr>
          <p:cNvPr id="45059" name="Rectangle 3"/>
          <p:cNvSpPr>
            <a:spLocks noGrp="1" noChangeArrowheads="1"/>
          </p:cNvSpPr>
          <p:nvPr>
            <p:ph idx="4294967295"/>
          </p:nvPr>
        </p:nvSpPr>
        <p:spPr>
          <a:xfrm>
            <a:off x="457200" y="1066800"/>
            <a:ext cx="8229600" cy="4953000"/>
          </a:xfrm>
        </p:spPr>
        <p:txBody>
          <a:bodyPr/>
          <a:lstStyle/>
          <a:p>
            <a:pPr>
              <a:buFont typeface="Wingdings" pitchFamily="2" charset="2"/>
              <a:buNone/>
              <a:tabLst>
                <a:tab pos="1770063" algn="l"/>
              </a:tabLst>
            </a:pPr>
            <a:r>
              <a:rPr lang="en-US" sz="1800" b="1" dirty="0" smtClean="0">
                <a:latin typeface="Courier New" pitchFamily="49" charset="0"/>
              </a:rPr>
              <a:t>I </a:t>
            </a:r>
            <a:r>
              <a:rPr lang="en-US" sz="1800" b="1" i="1" dirty="0" smtClean="0">
                <a:latin typeface="Courier New" pitchFamily="49" charset="0"/>
              </a:rPr>
              <a:t>left</a:t>
            </a:r>
            <a:r>
              <a:rPr lang="en-US" sz="1800" b="1" dirty="0" smtClean="0">
                <a:latin typeface="Courier New" pitchFamily="49" charset="0"/>
              </a:rPr>
              <a:t> my pearls to my daughter in my will .</a:t>
            </a:r>
          </a:p>
          <a:p>
            <a:pPr>
              <a:buFont typeface="Wingdings" pitchFamily="2" charset="2"/>
              <a:buNone/>
              <a:tabLst>
                <a:tab pos="1770063" algn="l"/>
              </a:tabLst>
            </a:pPr>
            <a:r>
              <a:rPr lang="en-US" sz="1800" b="1" dirty="0" smtClean="0">
                <a:solidFill>
                  <a:schemeClr val="bg2"/>
                </a:solidFill>
              </a:rPr>
              <a:t>[</a:t>
            </a:r>
            <a:r>
              <a:rPr lang="en-US" sz="1800" b="1" dirty="0" smtClean="0">
                <a:latin typeface="Courier New" pitchFamily="49" charset="0"/>
              </a:rPr>
              <a:t>I</a:t>
            </a:r>
            <a:r>
              <a:rPr lang="en-US" sz="1800" b="1" dirty="0" smtClean="0">
                <a:solidFill>
                  <a:schemeClr val="bg2"/>
                </a:solidFill>
              </a:rPr>
              <a:t>]</a:t>
            </a:r>
            <a:r>
              <a:rPr lang="en-US" sz="1800" b="1" i="1" baseline="-25000" dirty="0" smtClean="0">
                <a:solidFill>
                  <a:schemeClr val="bg2"/>
                </a:solidFill>
                <a:latin typeface="Courier New" pitchFamily="49" charset="0"/>
              </a:rPr>
              <a:t>A0</a:t>
            </a:r>
            <a:r>
              <a:rPr lang="en-US" sz="1800" b="1" dirty="0" smtClean="0">
                <a:latin typeface="Courier New" pitchFamily="49" charset="0"/>
              </a:rPr>
              <a:t> </a:t>
            </a:r>
            <a:r>
              <a:rPr lang="en-US" sz="1800" b="1" i="1" dirty="0" smtClean="0">
                <a:latin typeface="Courier New" pitchFamily="49" charset="0"/>
              </a:rPr>
              <a:t>left</a:t>
            </a:r>
            <a:r>
              <a:rPr lang="en-US" sz="1800" b="1" dirty="0" smtClean="0">
                <a:latin typeface="Courier New" pitchFamily="49" charset="0"/>
              </a:rPr>
              <a:t> </a:t>
            </a:r>
            <a:r>
              <a:rPr lang="en-US" sz="1800" b="1" dirty="0" smtClean="0">
                <a:solidFill>
                  <a:srgbClr val="008000"/>
                </a:solidFill>
              </a:rPr>
              <a:t>[</a:t>
            </a:r>
            <a:r>
              <a:rPr lang="en-US" sz="1800" b="1" dirty="0" smtClean="0">
                <a:latin typeface="Courier New" pitchFamily="49" charset="0"/>
              </a:rPr>
              <a:t>my pearls</a:t>
            </a:r>
            <a:r>
              <a:rPr lang="en-US" sz="1800" b="1" dirty="0" smtClean="0">
                <a:solidFill>
                  <a:srgbClr val="008000"/>
                </a:solidFill>
              </a:rPr>
              <a:t>]</a:t>
            </a:r>
            <a:r>
              <a:rPr lang="en-US" sz="1800" b="1" i="1" baseline="-25000" dirty="0" smtClean="0">
                <a:solidFill>
                  <a:srgbClr val="008000"/>
                </a:solidFill>
                <a:latin typeface="Courier New" pitchFamily="49" charset="0"/>
              </a:rPr>
              <a:t>A1</a:t>
            </a:r>
            <a:r>
              <a:rPr lang="en-US" sz="1800" b="1" dirty="0" smtClean="0">
                <a:latin typeface="Courier New" pitchFamily="49" charset="0"/>
              </a:rPr>
              <a:t> </a:t>
            </a:r>
            <a:r>
              <a:rPr lang="en-US" sz="1800" b="1" dirty="0" smtClean="0">
                <a:solidFill>
                  <a:schemeClr val="folHlink"/>
                </a:solidFill>
              </a:rPr>
              <a:t>[</a:t>
            </a:r>
            <a:r>
              <a:rPr lang="en-US" sz="1800" b="1" dirty="0" smtClean="0">
                <a:latin typeface="Courier New" pitchFamily="49" charset="0"/>
              </a:rPr>
              <a:t>to my daughter</a:t>
            </a:r>
            <a:r>
              <a:rPr lang="en-US" sz="1800" b="1" dirty="0" smtClean="0">
                <a:solidFill>
                  <a:schemeClr val="folHlink"/>
                </a:solidFill>
              </a:rPr>
              <a:t>]</a:t>
            </a:r>
            <a:r>
              <a:rPr lang="en-US" sz="1800" b="1" i="1" baseline="-25000" dirty="0" smtClean="0">
                <a:solidFill>
                  <a:schemeClr val="folHlink"/>
                </a:solidFill>
                <a:latin typeface="Courier New" pitchFamily="49" charset="0"/>
              </a:rPr>
              <a:t>A2</a:t>
            </a:r>
            <a:r>
              <a:rPr lang="en-US" sz="1800" b="1" dirty="0" smtClean="0">
                <a:latin typeface="Courier New" pitchFamily="49" charset="0"/>
              </a:rPr>
              <a:t> </a:t>
            </a:r>
            <a:r>
              <a:rPr lang="en-US" sz="1800" b="1" dirty="0" smtClean="0">
                <a:solidFill>
                  <a:srgbClr val="CC0000"/>
                </a:solidFill>
              </a:rPr>
              <a:t>[</a:t>
            </a:r>
            <a:r>
              <a:rPr lang="en-US" sz="1800" b="1" dirty="0" smtClean="0">
                <a:latin typeface="Courier New" pitchFamily="49" charset="0"/>
              </a:rPr>
              <a:t>in my will</a:t>
            </a:r>
            <a:r>
              <a:rPr lang="en-US" sz="1800" b="1" dirty="0" smtClean="0">
                <a:solidFill>
                  <a:srgbClr val="CC0000"/>
                </a:solidFill>
              </a:rPr>
              <a:t>]</a:t>
            </a:r>
            <a:r>
              <a:rPr lang="en-US" sz="1800" b="1" i="1" baseline="-25000" dirty="0" smtClean="0">
                <a:solidFill>
                  <a:srgbClr val="CC0000"/>
                </a:solidFill>
                <a:latin typeface="Courier New" pitchFamily="49" charset="0"/>
              </a:rPr>
              <a:t>AM-LOC</a:t>
            </a:r>
            <a:r>
              <a:rPr lang="en-US" sz="1800" b="1" dirty="0" smtClean="0">
                <a:latin typeface="Courier New" pitchFamily="49" charset="0"/>
              </a:rPr>
              <a:t> .</a:t>
            </a:r>
          </a:p>
          <a:p>
            <a:pPr>
              <a:buFont typeface="Wingdings" pitchFamily="2" charset="2"/>
              <a:buNone/>
              <a:tabLst>
                <a:tab pos="1770063" algn="l"/>
              </a:tabLst>
            </a:pPr>
            <a:endParaRPr lang="en-US" sz="1800" dirty="0" smtClean="0"/>
          </a:p>
          <a:p>
            <a:pPr>
              <a:tabLst>
                <a:tab pos="1770063" algn="l"/>
              </a:tabLst>
            </a:pPr>
            <a:r>
              <a:rPr lang="en-US" b="1" i="1" dirty="0" smtClean="0">
                <a:solidFill>
                  <a:schemeClr val="bg2"/>
                </a:solidFill>
                <a:latin typeface="Courier New" pitchFamily="49" charset="0"/>
              </a:rPr>
              <a:t>A0</a:t>
            </a:r>
            <a:r>
              <a:rPr lang="en-US" dirty="0" smtClean="0">
                <a:latin typeface="Courier New" pitchFamily="49" charset="0"/>
              </a:rPr>
              <a:t>	Leaver</a:t>
            </a:r>
          </a:p>
          <a:p>
            <a:pPr>
              <a:tabLst>
                <a:tab pos="1770063" algn="l"/>
              </a:tabLst>
            </a:pPr>
            <a:r>
              <a:rPr lang="en-US" b="1" i="1" dirty="0" smtClean="0">
                <a:solidFill>
                  <a:srgbClr val="008000"/>
                </a:solidFill>
                <a:latin typeface="Courier New" pitchFamily="49" charset="0"/>
              </a:rPr>
              <a:t>A1</a:t>
            </a:r>
            <a:r>
              <a:rPr lang="en-US" dirty="0" smtClean="0">
                <a:latin typeface="Courier New" pitchFamily="49" charset="0"/>
              </a:rPr>
              <a:t>	Things left</a:t>
            </a:r>
          </a:p>
          <a:p>
            <a:pPr>
              <a:tabLst>
                <a:tab pos="1770063" algn="l"/>
              </a:tabLst>
            </a:pPr>
            <a:r>
              <a:rPr lang="en-US" b="1" i="1" dirty="0" smtClean="0">
                <a:solidFill>
                  <a:schemeClr val="folHlink"/>
                </a:solidFill>
                <a:latin typeface="Courier New" pitchFamily="49" charset="0"/>
              </a:rPr>
              <a:t>A2</a:t>
            </a:r>
            <a:r>
              <a:rPr lang="en-US" dirty="0" smtClean="0">
                <a:latin typeface="Courier New" pitchFamily="49" charset="0"/>
              </a:rPr>
              <a:t>	Benefactor</a:t>
            </a:r>
          </a:p>
          <a:p>
            <a:pPr>
              <a:tabLst>
                <a:tab pos="1770063" algn="l"/>
              </a:tabLst>
            </a:pPr>
            <a:r>
              <a:rPr lang="en-US" b="1" i="1" dirty="0" smtClean="0">
                <a:solidFill>
                  <a:srgbClr val="CC0000"/>
                </a:solidFill>
                <a:latin typeface="Courier New" pitchFamily="49" charset="0"/>
              </a:rPr>
              <a:t>AM-LOC</a:t>
            </a:r>
            <a:r>
              <a:rPr lang="en-US" dirty="0" smtClean="0">
                <a:latin typeface="Courier New" pitchFamily="49" charset="0"/>
              </a:rPr>
              <a:t>	Location</a:t>
            </a:r>
          </a:p>
          <a:p>
            <a:pPr>
              <a:tabLst>
                <a:tab pos="1770063" algn="l"/>
              </a:tabLst>
            </a:pPr>
            <a:endParaRPr lang="en-US" dirty="0" smtClean="0">
              <a:latin typeface="Courier New" pitchFamily="49" charset="0"/>
            </a:endParaRPr>
          </a:p>
          <a:p>
            <a:pPr algn="ctr">
              <a:buFont typeface="Wingdings" pitchFamily="2" charset="2"/>
              <a:buNone/>
              <a:tabLst>
                <a:tab pos="1770063" algn="l"/>
              </a:tabLst>
            </a:pPr>
            <a:r>
              <a:rPr lang="en-US" sz="1800" b="1" dirty="0" smtClean="0">
                <a:latin typeface="Courier New" pitchFamily="49" charset="0"/>
              </a:rPr>
              <a:t>I </a:t>
            </a:r>
            <a:r>
              <a:rPr lang="en-US" sz="1800" b="1" i="1" dirty="0" smtClean="0">
                <a:latin typeface="Courier New" pitchFamily="49" charset="0"/>
              </a:rPr>
              <a:t>left</a:t>
            </a:r>
            <a:r>
              <a:rPr lang="en-US" sz="1800" b="1" dirty="0" smtClean="0">
                <a:latin typeface="Courier New" pitchFamily="49" charset="0"/>
              </a:rPr>
              <a:t> my pearls to my daughter in my will .</a:t>
            </a:r>
          </a:p>
        </p:txBody>
      </p:sp>
      <p:sp>
        <p:nvSpPr>
          <p:cNvPr id="45060" name="Line 4"/>
          <p:cNvSpPr>
            <a:spLocks noChangeShapeType="1"/>
          </p:cNvSpPr>
          <p:nvPr/>
        </p:nvSpPr>
        <p:spPr bwMode="auto">
          <a:xfrm>
            <a:off x="1524000" y="5105400"/>
            <a:ext cx="2286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5061" name="Line 5"/>
          <p:cNvSpPr>
            <a:spLocks noChangeShapeType="1"/>
          </p:cNvSpPr>
          <p:nvPr/>
        </p:nvSpPr>
        <p:spPr bwMode="auto">
          <a:xfrm>
            <a:off x="2514600" y="5105400"/>
            <a:ext cx="12192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5062" name="Line 6"/>
          <p:cNvSpPr>
            <a:spLocks noChangeShapeType="1"/>
          </p:cNvSpPr>
          <p:nvPr/>
        </p:nvSpPr>
        <p:spPr bwMode="auto">
          <a:xfrm>
            <a:off x="3810000" y="5105400"/>
            <a:ext cx="19812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5063" name="Line 7"/>
          <p:cNvSpPr>
            <a:spLocks noChangeShapeType="1"/>
          </p:cNvSpPr>
          <p:nvPr/>
        </p:nvSpPr>
        <p:spPr bwMode="auto">
          <a:xfrm>
            <a:off x="5943600" y="5105400"/>
            <a:ext cx="13716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9" name="TextBox 3"/>
          <p:cNvSpPr txBox="1">
            <a:spLocks noChangeArrowheads="1"/>
          </p:cNvSpPr>
          <p:nvPr/>
        </p:nvSpPr>
        <p:spPr bwMode="auto">
          <a:xfrm>
            <a:off x="4949825" y="31532"/>
            <a:ext cx="4117975" cy="1015663"/>
          </a:xfrm>
          <a:prstGeom prst="rect">
            <a:avLst/>
          </a:prstGeom>
          <a:solidFill>
            <a:srgbClr val="FFFFCC"/>
          </a:solidFill>
          <a:ln w="9525">
            <a:solidFill>
              <a:srgbClr val="FF9900"/>
            </a:solidFill>
            <a:miter lim="800000"/>
            <a:headEnd/>
            <a:tailEnd/>
          </a:ln>
        </p:spPr>
        <p:txBody>
          <a:bodyPr wrap="squar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0000"/>
              </a:buClr>
              <a:buSzPct val="100000"/>
              <a:buFont typeface="Times New Roman" pitchFamily="18" charset="0"/>
              <a:buNone/>
            </a:pPr>
            <a:r>
              <a:rPr lang="en-US" sz="2000" b="1" dirty="0" smtClean="0">
                <a:solidFill>
                  <a:srgbClr val="003366"/>
                </a:solidFill>
                <a:latin typeface="Calibri" pitchFamily="34" charset="0"/>
              </a:rPr>
              <a:t>Archetypical Information Extraction Problem</a:t>
            </a:r>
            <a:r>
              <a:rPr lang="en-US" sz="2000" dirty="0" smtClean="0">
                <a:solidFill>
                  <a:srgbClr val="003366"/>
                </a:solidFill>
                <a:latin typeface="Calibri" pitchFamily="34" charset="0"/>
              </a:rPr>
              <a:t>: E.g., Concept Identification and Typing, Event Identification, etc</a:t>
            </a:r>
            <a:r>
              <a:rPr lang="en-US" sz="2000" dirty="0" smtClean="0">
                <a:solidFill>
                  <a:srgbClr val="000000"/>
                </a:solidFill>
                <a:latin typeface="Calibri" pitchFamily="34" charset="0"/>
              </a:rPr>
              <a:t>. </a:t>
            </a:r>
            <a:endParaRPr lang="en-US" sz="2000" dirty="0">
              <a:solidFill>
                <a:srgbClr val="000000"/>
              </a:solidFill>
              <a:latin typeface="Calibri" pitchFamily="34" charset="0"/>
            </a:endParaRPr>
          </a:p>
        </p:txBody>
      </p:sp>
    </p:spTree>
    <p:extLst>
      <p:ext uri="{BB962C8B-B14F-4D97-AF65-F5344CB8AC3E}">
        <p14:creationId xmlns:p14="http://schemas.microsoft.com/office/powerpoint/2010/main" val="36660371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Algorithmic Approach</a:t>
            </a:r>
            <a:endParaRPr lang="en-US" dirty="0" smtClean="0"/>
          </a:p>
        </p:txBody>
      </p:sp>
      <p:sp>
        <p:nvSpPr>
          <p:cNvPr id="46083" name="Rectangle 3"/>
          <p:cNvSpPr>
            <a:spLocks noGrp="1" noChangeArrowheads="1"/>
          </p:cNvSpPr>
          <p:nvPr>
            <p:ph idx="1"/>
          </p:nvPr>
        </p:nvSpPr>
        <p:spPr/>
        <p:txBody>
          <a:bodyPr/>
          <a:lstStyle/>
          <a:p>
            <a:r>
              <a:rPr lang="en-US" dirty="0" smtClean="0"/>
              <a:t>Identify argument candidates</a:t>
            </a:r>
          </a:p>
          <a:p>
            <a:pPr lvl="1"/>
            <a:r>
              <a:rPr lang="en-US" dirty="0" smtClean="0"/>
              <a:t>Pruning  [</a:t>
            </a:r>
            <a:r>
              <a:rPr lang="en-US" dirty="0" err="1" smtClean="0"/>
              <a:t>Xue&amp;Palmer</a:t>
            </a:r>
            <a:r>
              <a:rPr lang="en-US" dirty="0" smtClean="0"/>
              <a:t>, EMNLP’04]</a:t>
            </a:r>
          </a:p>
          <a:p>
            <a:pPr lvl="1"/>
            <a:r>
              <a:rPr lang="en-US" dirty="0" smtClean="0"/>
              <a:t>Argument Identifier </a:t>
            </a:r>
          </a:p>
          <a:p>
            <a:pPr lvl="2"/>
            <a:r>
              <a:rPr lang="en-US" dirty="0" smtClean="0"/>
              <a:t>Binary classification</a:t>
            </a:r>
          </a:p>
          <a:p>
            <a:r>
              <a:rPr lang="en-US" dirty="0" smtClean="0"/>
              <a:t>Classify argument candidates</a:t>
            </a:r>
          </a:p>
          <a:p>
            <a:pPr lvl="1"/>
            <a:r>
              <a:rPr lang="en-US" dirty="0" smtClean="0"/>
              <a:t>Argument Classifier </a:t>
            </a:r>
          </a:p>
          <a:p>
            <a:pPr lvl="2"/>
            <a:r>
              <a:rPr lang="en-US" dirty="0" smtClean="0"/>
              <a:t>Multi-class classification</a:t>
            </a:r>
          </a:p>
          <a:p>
            <a:r>
              <a:rPr lang="en-US" dirty="0" smtClean="0"/>
              <a:t>Inference</a:t>
            </a:r>
          </a:p>
          <a:p>
            <a:pPr lvl="1"/>
            <a:r>
              <a:rPr lang="en-US" dirty="0" smtClean="0"/>
              <a:t>Use the estimated probability distribution given</a:t>
            </a:r>
          </a:p>
          <a:p>
            <a:pPr marL="457200" lvl="1" indent="0">
              <a:buNone/>
            </a:pPr>
            <a:r>
              <a:rPr lang="en-US" dirty="0"/>
              <a:t> </a:t>
            </a:r>
            <a:r>
              <a:rPr lang="en-US" dirty="0" smtClean="0"/>
              <a:t>    by the argument classifier</a:t>
            </a:r>
          </a:p>
          <a:p>
            <a:pPr lvl="1"/>
            <a:r>
              <a:rPr lang="en-US" dirty="0" smtClean="0"/>
              <a:t>Use structural and linguistic constraints</a:t>
            </a:r>
          </a:p>
          <a:p>
            <a:pPr lvl="1"/>
            <a:r>
              <a:rPr lang="en-US" dirty="0" smtClean="0"/>
              <a:t>Infer the optimal global output</a:t>
            </a:r>
          </a:p>
          <a:p>
            <a:endParaRPr lang="en-US" dirty="0" smtClean="0"/>
          </a:p>
        </p:txBody>
      </p:sp>
      <p:sp>
        <p:nvSpPr>
          <p:cNvPr id="11" name="Slide Number Placeholder 10"/>
          <p:cNvSpPr>
            <a:spLocks noGrp="1"/>
          </p:cNvSpPr>
          <p:nvPr>
            <p:ph type="sldNum" sz="quarter" idx="11"/>
          </p:nvPr>
        </p:nvSpPr>
        <p:spPr/>
        <p:txBody>
          <a:bodyPr/>
          <a:lstStyle/>
          <a:p>
            <a:r>
              <a:rPr lang="en-US" altLang="zh-TW" smtClean="0"/>
              <a:t>Page </a:t>
            </a:r>
            <a:fld id="{D09CE63E-8DC8-459D-9F1E-51B2C39CB6A5}" type="slidenum">
              <a:rPr lang="en-US" altLang="zh-TW" smtClean="0"/>
              <a:pPr/>
              <a:t>22</a:t>
            </a:fld>
            <a:endParaRPr lang="en-US" altLang="zh-TW" dirty="0"/>
          </a:p>
        </p:txBody>
      </p:sp>
      <p:sp>
        <p:nvSpPr>
          <p:cNvPr id="92" name="Text Box 5"/>
          <p:cNvSpPr txBox="1">
            <a:spLocks noChangeArrowheads="1"/>
          </p:cNvSpPr>
          <p:nvPr/>
        </p:nvSpPr>
        <p:spPr bwMode="auto">
          <a:xfrm>
            <a:off x="1905000" y="4946650"/>
            <a:ext cx="2057400" cy="844550"/>
          </a:xfrm>
          <a:prstGeom prst="rect">
            <a:avLst/>
          </a:prstGeom>
          <a:solidFill>
            <a:srgbClr val="FFFFCC"/>
          </a:solidFill>
          <a:ln w="38100">
            <a:solidFill>
              <a:srgbClr val="FF9933"/>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spcBef>
                <a:spcPct val="20000"/>
              </a:spcBef>
              <a:buClr>
                <a:srgbClr val="FF9900"/>
              </a:buClr>
              <a:buSzPct val="75000"/>
              <a:buFont typeface="Wingdings" pitchFamily="2" charset="2"/>
              <a:buNone/>
            </a:pPr>
            <a:r>
              <a:rPr lang="en-US" altLang="zh-TW" dirty="0">
                <a:latin typeface="Calibri" pitchFamily="34" charset="0"/>
                <a:ea typeface="Arial Unicode MS" pitchFamily="34" charset="-128"/>
                <a:cs typeface="Arial Unicode MS" pitchFamily="34" charset="-128"/>
              </a:rPr>
              <a:t>One inference problem for each verb predicate. </a:t>
            </a:r>
          </a:p>
        </p:txBody>
      </p:sp>
      <p:sp>
        <p:nvSpPr>
          <p:cNvPr id="6" name="TextBox 5"/>
          <p:cNvSpPr txBox="1"/>
          <p:nvPr/>
        </p:nvSpPr>
        <p:spPr>
          <a:xfrm>
            <a:off x="685800" y="4343400"/>
            <a:ext cx="4876800" cy="1692771"/>
          </a:xfrm>
          <a:prstGeom prst="rect">
            <a:avLst/>
          </a:prstGeom>
          <a:solidFill>
            <a:srgbClr val="FFFFCC"/>
          </a:solidFill>
          <a:ln>
            <a:solidFill>
              <a:schemeClr val="bg2"/>
            </a:solidFill>
          </a:ln>
        </p:spPr>
        <p:txBody>
          <a:bodyPr wrap="square" rtlCol="0">
            <a:spAutoFit/>
          </a:bodyPr>
          <a:lstStyle/>
          <a:p>
            <a:r>
              <a:rPr lang="en-US" sz="2400" dirty="0" err="1" smtClean="0">
                <a:solidFill>
                  <a:srgbClr val="003366"/>
                </a:solidFill>
                <a:latin typeface="Calibri" pitchFamily="34" charset="0"/>
              </a:rPr>
              <a:t>argmax</a:t>
            </a:r>
            <a:r>
              <a:rPr lang="en-US" sz="2400" dirty="0" smtClean="0">
                <a:solidFill>
                  <a:srgbClr val="003366"/>
                </a:solidFill>
              </a:rPr>
              <a:t> </a:t>
            </a:r>
            <a:r>
              <a:rPr lang="en-US" sz="2400" dirty="0" smtClean="0">
                <a:solidFill>
                  <a:srgbClr val="003366"/>
                </a:solidFill>
                <a:latin typeface="Symbol"/>
                <a:sym typeface="Symbol"/>
              </a:rPr>
              <a:t></a:t>
            </a:r>
            <a:r>
              <a:rPr lang="en-US" sz="2400" baseline="-25000" dirty="0" err="1" smtClean="0">
                <a:solidFill>
                  <a:srgbClr val="3366CC"/>
                </a:solidFill>
                <a:latin typeface="Arial"/>
                <a:sym typeface="Symbol"/>
              </a:rPr>
              <a:t>a</a:t>
            </a:r>
            <a:r>
              <a:rPr lang="en-US" sz="2400" baseline="-25000" dirty="0" err="1" smtClean="0">
                <a:solidFill>
                  <a:srgbClr val="003366"/>
                </a:solidFill>
                <a:latin typeface="Arial"/>
                <a:sym typeface="Symbol"/>
              </a:rPr>
              <a:t>,t</a:t>
            </a:r>
            <a:r>
              <a:rPr lang="en-US" sz="2400" dirty="0" smtClean="0">
                <a:solidFill>
                  <a:srgbClr val="003366"/>
                </a:solidFill>
              </a:rPr>
              <a:t> </a:t>
            </a:r>
            <a:r>
              <a:rPr lang="en-US" sz="2400" dirty="0" err="1" smtClean="0">
                <a:solidFill>
                  <a:srgbClr val="003366"/>
                </a:solidFill>
                <a:latin typeface="Calibri"/>
              </a:rPr>
              <a:t>y</a:t>
            </a:r>
            <a:r>
              <a:rPr lang="en-US" sz="2400" baseline="30000" dirty="0" err="1" smtClean="0">
                <a:solidFill>
                  <a:srgbClr val="3366CC"/>
                </a:solidFill>
                <a:latin typeface="Arial"/>
              </a:rPr>
              <a:t>a</a:t>
            </a:r>
            <a:r>
              <a:rPr lang="en-US" sz="2400" baseline="30000" dirty="0" err="1" smtClean="0">
                <a:solidFill>
                  <a:srgbClr val="003366"/>
                </a:solidFill>
                <a:latin typeface="Arial"/>
              </a:rPr>
              <a:t>,t</a:t>
            </a:r>
            <a:r>
              <a:rPr lang="en-US" sz="2400" dirty="0" smtClean="0">
                <a:solidFill>
                  <a:srgbClr val="003366"/>
                </a:solidFill>
              </a:rPr>
              <a:t> </a:t>
            </a:r>
            <a:r>
              <a:rPr lang="en-US" sz="2400" dirty="0" err="1" smtClean="0">
                <a:solidFill>
                  <a:srgbClr val="003366"/>
                </a:solidFill>
                <a:latin typeface="Calibri"/>
              </a:rPr>
              <a:t>c</a:t>
            </a:r>
            <a:r>
              <a:rPr lang="en-US" sz="2400" baseline="30000" dirty="0" err="1" smtClean="0">
                <a:solidFill>
                  <a:srgbClr val="3366CC"/>
                </a:solidFill>
                <a:latin typeface="Arial"/>
              </a:rPr>
              <a:t>a</a:t>
            </a:r>
            <a:r>
              <a:rPr lang="en-US" sz="2400" baseline="30000" dirty="0" err="1" smtClean="0">
                <a:solidFill>
                  <a:srgbClr val="003366"/>
                </a:solidFill>
                <a:latin typeface="Arial"/>
              </a:rPr>
              <a:t>,t</a:t>
            </a:r>
            <a:r>
              <a:rPr lang="en-US" sz="2400" baseline="30000" dirty="0" smtClean="0">
                <a:solidFill>
                  <a:srgbClr val="003366"/>
                </a:solidFill>
                <a:latin typeface="Arial"/>
              </a:rPr>
              <a:t> </a:t>
            </a:r>
            <a:r>
              <a:rPr lang="en-US" sz="2000" dirty="0" smtClean="0">
                <a:solidFill>
                  <a:srgbClr val="003366"/>
                </a:solidFill>
                <a:latin typeface="Symbol"/>
                <a:sym typeface="Symbol"/>
              </a:rPr>
              <a:t>= </a:t>
            </a:r>
            <a:r>
              <a:rPr lang="en-US" sz="2000" baseline="-25000" dirty="0" err="1">
                <a:solidFill>
                  <a:srgbClr val="3366CC"/>
                </a:solidFill>
                <a:latin typeface="Arial"/>
                <a:sym typeface="Symbol"/>
              </a:rPr>
              <a:t>a</a:t>
            </a:r>
            <a:r>
              <a:rPr lang="en-US" sz="2000" baseline="-25000" dirty="0" err="1">
                <a:solidFill>
                  <a:srgbClr val="003366"/>
                </a:solidFill>
                <a:latin typeface="Arial"/>
                <a:sym typeface="Symbol"/>
              </a:rPr>
              <a:t>,t</a:t>
            </a:r>
            <a:r>
              <a:rPr lang="en-US" sz="2000" dirty="0">
                <a:solidFill>
                  <a:srgbClr val="003366"/>
                </a:solidFill>
              </a:rPr>
              <a:t> </a:t>
            </a:r>
            <a:r>
              <a:rPr lang="en-US" sz="2000" dirty="0" smtClean="0">
                <a:solidFill>
                  <a:srgbClr val="003366"/>
                </a:solidFill>
                <a:latin typeface="Calibri"/>
              </a:rPr>
              <a:t>1</a:t>
            </a:r>
            <a:r>
              <a:rPr lang="en-US" sz="2000" baseline="-25000" dirty="0" smtClean="0">
                <a:solidFill>
                  <a:srgbClr val="3366CC"/>
                </a:solidFill>
                <a:latin typeface="Calibri"/>
              </a:rPr>
              <a:t>a</a:t>
            </a:r>
            <a:r>
              <a:rPr lang="en-US" sz="2000" baseline="-25000" dirty="0" smtClean="0">
                <a:solidFill>
                  <a:srgbClr val="003366"/>
                </a:solidFill>
                <a:latin typeface="Calibri"/>
              </a:rPr>
              <a:t>=t</a:t>
            </a:r>
            <a:r>
              <a:rPr lang="en-US" sz="2000" dirty="0" smtClean="0">
                <a:solidFill>
                  <a:srgbClr val="003366"/>
                </a:solidFill>
              </a:rPr>
              <a:t> </a:t>
            </a:r>
            <a:r>
              <a:rPr lang="en-US" sz="2000" dirty="0" err="1" smtClean="0">
                <a:solidFill>
                  <a:srgbClr val="003366"/>
                </a:solidFill>
                <a:latin typeface="Calibri"/>
              </a:rPr>
              <a:t>c</a:t>
            </a:r>
            <a:r>
              <a:rPr lang="en-US" sz="2000" baseline="-25000" dirty="0" err="1" smtClean="0">
                <a:solidFill>
                  <a:srgbClr val="3366CC"/>
                </a:solidFill>
                <a:latin typeface="Calibri"/>
              </a:rPr>
              <a:t>a</a:t>
            </a:r>
            <a:r>
              <a:rPr lang="en-US" sz="2000" baseline="-25000" dirty="0" smtClean="0">
                <a:solidFill>
                  <a:srgbClr val="003366"/>
                </a:solidFill>
                <a:latin typeface="Calibri"/>
              </a:rPr>
              <a:t>=t</a:t>
            </a:r>
            <a:endParaRPr lang="en-US" sz="2000" baseline="-25000" dirty="0">
              <a:solidFill>
                <a:srgbClr val="003366"/>
              </a:solidFill>
              <a:latin typeface="Calibri"/>
            </a:endParaRPr>
          </a:p>
          <a:p>
            <a:r>
              <a:rPr lang="en-US" sz="2000" dirty="0" smtClean="0">
                <a:solidFill>
                  <a:srgbClr val="003366"/>
                </a:solidFill>
                <a:latin typeface="Calibri" pitchFamily="34" charset="0"/>
              </a:rPr>
              <a:t>Subject to</a:t>
            </a:r>
            <a:r>
              <a:rPr lang="en-US" sz="2400" dirty="0" smtClean="0">
                <a:solidFill>
                  <a:srgbClr val="003366"/>
                </a:solidFill>
                <a:latin typeface="Calibri" pitchFamily="34" charset="0"/>
              </a:rPr>
              <a:t>:</a:t>
            </a:r>
          </a:p>
          <a:p>
            <a:pPr marL="342900" indent="-342900">
              <a:buFont typeface="Arial" pitchFamily="34" charset="0"/>
              <a:buChar char="•"/>
            </a:pPr>
            <a:r>
              <a:rPr lang="en-US" sz="2000" dirty="0" smtClean="0">
                <a:solidFill>
                  <a:srgbClr val="003366"/>
                </a:solidFill>
                <a:latin typeface="Calibri" pitchFamily="34" charset="0"/>
              </a:rPr>
              <a:t>One label per argument: </a:t>
            </a:r>
            <a:r>
              <a:rPr lang="en-US" sz="2000" dirty="0" smtClean="0">
                <a:solidFill>
                  <a:srgbClr val="003366"/>
                </a:solidFill>
                <a:latin typeface="Symbol"/>
                <a:sym typeface="Symbol"/>
              </a:rPr>
              <a:t></a:t>
            </a:r>
            <a:r>
              <a:rPr lang="en-US" sz="2000" baseline="-25000" dirty="0" smtClean="0">
                <a:solidFill>
                  <a:srgbClr val="003366"/>
                </a:solidFill>
                <a:latin typeface="Arial"/>
                <a:sym typeface="Symbol"/>
              </a:rPr>
              <a:t>t</a:t>
            </a:r>
            <a:r>
              <a:rPr lang="en-US" sz="2000" dirty="0" smtClean="0">
                <a:solidFill>
                  <a:srgbClr val="003366"/>
                </a:solidFill>
              </a:rPr>
              <a:t> </a:t>
            </a:r>
            <a:r>
              <a:rPr lang="en-US" sz="2000" dirty="0" err="1">
                <a:solidFill>
                  <a:srgbClr val="003366"/>
                </a:solidFill>
                <a:latin typeface="Calibri"/>
              </a:rPr>
              <a:t>y</a:t>
            </a:r>
            <a:r>
              <a:rPr lang="en-US" sz="2000" baseline="30000" dirty="0" err="1">
                <a:solidFill>
                  <a:srgbClr val="3366CC"/>
                </a:solidFill>
                <a:latin typeface="Arial"/>
              </a:rPr>
              <a:t>a</a:t>
            </a:r>
            <a:r>
              <a:rPr lang="en-US" sz="2000" baseline="30000" dirty="0" err="1">
                <a:solidFill>
                  <a:srgbClr val="003366"/>
                </a:solidFill>
                <a:latin typeface="Arial"/>
              </a:rPr>
              <a:t>,t</a:t>
            </a:r>
            <a:r>
              <a:rPr lang="en-US" sz="2000" dirty="0">
                <a:solidFill>
                  <a:srgbClr val="003366"/>
                </a:solidFill>
              </a:rPr>
              <a:t> </a:t>
            </a:r>
            <a:r>
              <a:rPr lang="en-US" sz="2000" baseline="30000" dirty="0" smtClean="0">
                <a:solidFill>
                  <a:srgbClr val="003366"/>
                </a:solidFill>
                <a:latin typeface="Arial"/>
              </a:rPr>
              <a:t> </a:t>
            </a:r>
            <a:r>
              <a:rPr lang="en-US" sz="2000" dirty="0" smtClean="0">
                <a:solidFill>
                  <a:srgbClr val="003366"/>
                </a:solidFill>
              </a:rPr>
              <a:t>= </a:t>
            </a:r>
            <a:r>
              <a:rPr lang="en-US" sz="2000" dirty="0" smtClean="0">
                <a:solidFill>
                  <a:srgbClr val="003366"/>
                </a:solidFill>
                <a:latin typeface="Calibri" pitchFamily="34" charset="0"/>
              </a:rPr>
              <a:t>1</a:t>
            </a:r>
          </a:p>
          <a:p>
            <a:pPr marL="285750" indent="-285750">
              <a:buFont typeface="Arial" pitchFamily="34" charset="0"/>
              <a:buChar char="•"/>
            </a:pPr>
            <a:r>
              <a:rPr lang="en-US" altLang="zh-TW" dirty="0" smtClean="0">
                <a:solidFill>
                  <a:srgbClr val="003366"/>
                </a:solidFill>
                <a:latin typeface="Calibri" pitchFamily="34" charset="0"/>
                <a:ea typeface="Arial Unicode MS" pitchFamily="34" charset="-128"/>
                <a:cs typeface="Arial Unicode MS" pitchFamily="34" charset="-128"/>
              </a:rPr>
              <a:t> No </a:t>
            </a:r>
            <a:r>
              <a:rPr lang="en-US" altLang="zh-TW" dirty="0">
                <a:solidFill>
                  <a:srgbClr val="003366"/>
                </a:solidFill>
                <a:latin typeface="Calibri" pitchFamily="34" charset="0"/>
                <a:ea typeface="Arial Unicode MS" pitchFamily="34" charset="-128"/>
                <a:cs typeface="Arial Unicode MS" pitchFamily="34" charset="-128"/>
              </a:rPr>
              <a:t>overlapping or </a:t>
            </a:r>
            <a:r>
              <a:rPr lang="en-US" altLang="zh-TW" dirty="0" smtClean="0">
                <a:solidFill>
                  <a:srgbClr val="003366"/>
                </a:solidFill>
                <a:latin typeface="Calibri" pitchFamily="34" charset="0"/>
                <a:ea typeface="Arial Unicode MS" pitchFamily="34" charset="-128"/>
                <a:cs typeface="Arial Unicode MS" pitchFamily="34" charset="-128"/>
              </a:rPr>
              <a:t>embedding  </a:t>
            </a:r>
          </a:p>
          <a:p>
            <a:pPr marL="285750" indent="-285750">
              <a:buFont typeface="Arial" pitchFamily="34" charset="0"/>
              <a:buChar char="•"/>
            </a:pPr>
            <a:r>
              <a:rPr lang="en-US" altLang="zh-TW" dirty="0" smtClean="0">
                <a:solidFill>
                  <a:srgbClr val="003366"/>
                </a:solidFill>
                <a:latin typeface="Calibri" pitchFamily="34" charset="0"/>
                <a:ea typeface="Arial Unicode MS" pitchFamily="34" charset="-128"/>
                <a:cs typeface="Arial Unicode MS" pitchFamily="34" charset="-128"/>
              </a:rPr>
              <a:t> Relations </a:t>
            </a:r>
            <a:r>
              <a:rPr lang="en-US" altLang="zh-TW" dirty="0">
                <a:solidFill>
                  <a:srgbClr val="003366"/>
                </a:solidFill>
                <a:latin typeface="Calibri" pitchFamily="34" charset="0"/>
                <a:ea typeface="Arial Unicode MS" pitchFamily="34" charset="-128"/>
                <a:cs typeface="Arial Unicode MS" pitchFamily="34" charset="-128"/>
              </a:rPr>
              <a:t>between </a:t>
            </a:r>
            <a:r>
              <a:rPr lang="en-US" altLang="zh-TW" dirty="0" smtClean="0">
                <a:solidFill>
                  <a:srgbClr val="003366"/>
                </a:solidFill>
                <a:latin typeface="Calibri" pitchFamily="34" charset="0"/>
                <a:ea typeface="Arial Unicode MS" pitchFamily="34" charset="-128"/>
                <a:cs typeface="Arial Unicode MS" pitchFamily="34" charset="-128"/>
              </a:rPr>
              <a:t>verbs and arguments,….</a:t>
            </a:r>
          </a:p>
        </p:txBody>
      </p:sp>
      <p:grpSp>
        <p:nvGrpSpPr>
          <p:cNvPr id="2" name="Group 6"/>
          <p:cNvGrpSpPr>
            <a:grpSpLocks noChangeAspect="1"/>
          </p:cNvGrpSpPr>
          <p:nvPr/>
        </p:nvGrpSpPr>
        <p:grpSpPr bwMode="auto">
          <a:xfrm>
            <a:off x="6384925" y="533400"/>
            <a:ext cx="2246313" cy="2284413"/>
            <a:chOff x="10320" y="1824"/>
            <a:chExt cx="2832" cy="2880"/>
          </a:xfrm>
        </p:grpSpPr>
        <p:sp>
          <p:nvSpPr>
            <p:cNvPr id="46137" name="Text Box 7"/>
            <p:cNvSpPr txBox="1">
              <a:spLocks noChangeAspect="1" noChangeArrowheads="1"/>
            </p:cNvSpPr>
            <p:nvPr/>
          </p:nvSpPr>
          <p:spPr bwMode="auto">
            <a:xfrm>
              <a:off x="10320" y="1824"/>
              <a:ext cx="28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900" b="1">
                  <a:solidFill>
                    <a:srgbClr val="000000"/>
                  </a:solidFill>
                  <a:latin typeface="Courier New" pitchFamily="49" charset="0"/>
                </a:rPr>
                <a:t>I left my nice pearls to her</a:t>
              </a:r>
            </a:p>
          </p:txBody>
        </p:sp>
        <p:sp>
          <p:nvSpPr>
            <p:cNvPr id="46138" name="Line 8"/>
            <p:cNvSpPr>
              <a:spLocks noChangeAspect="1" noChangeShapeType="1"/>
            </p:cNvSpPr>
            <p:nvPr/>
          </p:nvSpPr>
          <p:spPr bwMode="auto">
            <a:xfrm>
              <a:off x="10416" y="2112"/>
              <a:ext cx="14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9" name="Line 9"/>
            <p:cNvSpPr>
              <a:spLocks noChangeAspect="1" noChangeShapeType="1"/>
            </p:cNvSpPr>
            <p:nvPr/>
          </p:nvSpPr>
          <p:spPr bwMode="auto">
            <a:xfrm>
              <a:off x="10416" y="2208"/>
              <a:ext cx="6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0" name="Line 10"/>
            <p:cNvSpPr>
              <a:spLocks noChangeAspect="1" noChangeShapeType="1"/>
            </p:cNvSpPr>
            <p:nvPr/>
          </p:nvSpPr>
          <p:spPr bwMode="auto">
            <a:xfrm>
              <a:off x="10416" y="2304"/>
              <a:ext cx="91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1" name="Line 11"/>
            <p:cNvSpPr>
              <a:spLocks noChangeAspect="1" noChangeShapeType="1"/>
            </p:cNvSpPr>
            <p:nvPr/>
          </p:nvSpPr>
          <p:spPr bwMode="auto">
            <a:xfrm>
              <a:off x="10416" y="2400"/>
              <a:ext cx="134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2" name="Line 12"/>
            <p:cNvSpPr>
              <a:spLocks noChangeAspect="1" noChangeShapeType="1"/>
            </p:cNvSpPr>
            <p:nvPr/>
          </p:nvSpPr>
          <p:spPr bwMode="auto">
            <a:xfrm>
              <a:off x="10416" y="2496"/>
              <a:ext cx="196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3" name="Line 13"/>
            <p:cNvSpPr>
              <a:spLocks noChangeAspect="1" noChangeShapeType="1"/>
            </p:cNvSpPr>
            <p:nvPr/>
          </p:nvSpPr>
          <p:spPr bwMode="auto">
            <a:xfrm>
              <a:off x="10416" y="2592"/>
              <a:ext cx="225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4" name="Line 14"/>
            <p:cNvSpPr>
              <a:spLocks noChangeAspect="1" noChangeShapeType="1"/>
            </p:cNvSpPr>
            <p:nvPr/>
          </p:nvSpPr>
          <p:spPr bwMode="auto">
            <a:xfrm>
              <a:off x="10416" y="2688"/>
              <a:ext cx="25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5" name="Line 15"/>
            <p:cNvSpPr>
              <a:spLocks noChangeAspect="1" noChangeShapeType="1"/>
            </p:cNvSpPr>
            <p:nvPr/>
          </p:nvSpPr>
          <p:spPr bwMode="auto">
            <a:xfrm>
              <a:off x="10608" y="2784"/>
              <a:ext cx="4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6" name="Line 16"/>
            <p:cNvSpPr>
              <a:spLocks noChangeAspect="1" noChangeShapeType="1"/>
            </p:cNvSpPr>
            <p:nvPr/>
          </p:nvSpPr>
          <p:spPr bwMode="auto">
            <a:xfrm>
              <a:off x="10608" y="2880"/>
              <a:ext cx="72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7" name="Line 17"/>
            <p:cNvSpPr>
              <a:spLocks noChangeAspect="1" noChangeShapeType="1"/>
            </p:cNvSpPr>
            <p:nvPr/>
          </p:nvSpPr>
          <p:spPr bwMode="auto">
            <a:xfrm>
              <a:off x="10608" y="2976"/>
              <a:ext cx="115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8" name="Line 18"/>
            <p:cNvSpPr>
              <a:spLocks noChangeAspect="1" noChangeShapeType="1"/>
            </p:cNvSpPr>
            <p:nvPr/>
          </p:nvSpPr>
          <p:spPr bwMode="auto">
            <a:xfrm>
              <a:off x="10608" y="3072"/>
              <a:ext cx="177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9" name="Line 19"/>
            <p:cNvSpPr>
              <a:spLocks noChangeAspect="1" noChangeShapeType="1"/>
            </p:cNvSpPr>
            <p:nvPr/>
          </p:nvSpPr>
          <p:spPr bwMode="auto">
            <a:xfrm>
              <a:off x="10608" y="3168"/>
              <a:ext cx="206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0" name="Line 20"/>
            <p:cNvSpPr>
              <a:spLocks noChangeAspect="1" noChangeShapeType="1"/>
            </p:cNvSpPr>
            <p:nvPr/>
          </p:nvSpPr>
          <p:spPr bwMode="auto">
            <a:xfrm>
              <a:off x="10608" y="3264"/>
              <a:ext cx="2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1" name="Line 21"/>
            <p:cNvSpPr>
              <a:spLocks noChangeAspect="1" noChangeShapeType="1"/>
            </p:cNvSpPr>
            <p:nvPr/>
          </p:nvSpPr>
          <p:spPr bwMode="auto">
            <a:xfrm>
              <a:off x="11040" y="3360"/>
              <a:ext cx="2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2" name="Line 22"/>
            <p:cNvSpPr>
              <a:spLocks noChangeAspect="1" noChangeShapeType="1"/>
            </p:cNvSpPr>
            <p:nvPr/>
          </p:nvSpPr>
          <p:spPr bwMode="auto">
            <a:xfrm>
              <a:off x="11040" y="3456"/>
              <a:ext cx="72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3" name="Line 23"/>
            <p:cNvSpPr>
              <a:spLocks noChangeAspect="1" noChangeShapeType="1"/>
            </p:cNvSpPr>
            <p:nvPr/>
          </p:nvSpPr>
          <p:spPr bwMode="auto">
            <a:xfrm>
              <a:off x="11040" y="3552"/>
              <a:ext cx="134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4" name="Line 24"/>
            <p:cNvSpPr>
              <a:spLocks noChangeAspect="1" noChangeShapeType="1"/>
            </p:cNvSpPr>
            <p:nvPr/>
          </p:nvSpPr>
          <p:spPr bwMode="auto">
            <a:xfrm>
              <a:off x="11040" y="3648"/>
              <a:ext cx="16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5" name="Line 25"/>
            <p:cNvSpPr>
              <a:spLocks noChangeAspect="1" noChangeShapeType="1"/>
            </p:cNvSpPr>
            <p:nvPr/>
          </p:nvSpPr>
          <p:spPr bwMode="auto">
            <a:xfrm>
              <a:off x="11040" y="3744"/>
              <a:ext cx="196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6" name="Line 26"/>
            <p:cNvSpPr>
              <a:spLocks noChangeAspect="1" noChangeShapeType="1"/>
            </p:cNvSpPr>
            <p:nvPr/>
          </p:nvSpPr>
          <p:spPr bwMode="auto">
            <a:xfrm>
              <a:off x="11376" y="3840"/>
              <a:ext cx="38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7" name="Line 27"/>
            <p:cNvSpPr>
              <a:spLocks noChangeAspect="1" noChangeShapeType="1"/>
            </p:cNvSpPr>
            <p:nvPr/>
          </p:nvSpPr>
          <p:spPr bwMode="auto">
            <a:xfrm>
              <a:off x="11376" y="3936"/>
              <a:ext cx="100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8" name="Line 28"/>
            <p:cNvSpPr>
              <a:spLocks noChangeAspect="1" noChangeShapeType="1"/>
            </p:cNvSpPr>
            <p:nvPr/>
          </p:nvSpPr>
          <p:spPr bwMode="auto">
            <a:xfrm>
              <a:off x="11376" y="4032"/>
              <a:ext cx="129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9" name="Line 29"/>
            <p:cNvSpPr>
              <a:spLocks noChangeAspect="1" noChangeShapeType="1"/>
            </p:cNvSpPr>
            <p:nvPr/>
          </p:nvSpPr>
          <p:spPr bwMode="auto">
            <a:xfrm>
              <a:off x="11376" y="4128"/>
              <a:ext cx="16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0" name="Line 30"/>
            <p:cNvSpPr>
              <a:spLocks noChangeAspect="1" noChangeShapeType="1"/>
            </p:cNvSpPr>
            <p:nvPr/>
          </p:nvSpPr>
          <p:spPr bwMode="auto">
            <a:xfrm>
              <a:off x="11808" y="4224"/>
              <a:ext cx="57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1" name="Line 31"/>
            <p:cNvSpPr>
              <a:spLocks noChangeAspect="1" noChangeShapeType="1"/>
            </p:cNvSpPr>
            <p:nvPr/>
          </p:nvSpPr>
          <p:spPr bwMode="auto">
            <a:xfrm>
              <a:off x="11808" y="4320"/>
              <a:ext cx="86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2" name="Line 32"/>
            <p:cNvSpPr>
              <a:spLocks noChangeAspect="1" noChangeShapeType="1"/>
            </p:cNvSpPr>
            <p:nvPr/>
          </p:nvSpPr>
          <p:spPr bwMode="auto">
            <a:xfrm>
              <a:off x="11808" y="4416"/>
              <a:ext cx="1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3" name="Line 33"/>
            <p:cNvSpPr>
              <a:spLocks noChangeAspect="1" noChangeShapeType="1"/>
            </p:cNvSpPr>
            <p:nvPr/>
          </p:nvSpPr>
          <p:spPr bwMode="auto">
            <a:xfrm>
              <a:off x="12480" y="4512"/>
              <a:ext cx="1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4" name="Line 34"/>
            <p:cNvSpPr>
              <a:spLocks noChangeAspect="1" noChangeShapeType="1"/>
            </p:cNvSpPr>
            <p:nvPr/>
          </p:nvSpPr>
          <p:spPr bwMode="auto">
            <a:xfrm>
              <a:off x="12480" y="4608"/>
              <a:ext cx="52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5" name="Line 35"/>
            <p:cNvSpPr>
              <a:spLocks noChangeAspect="1" noChangeShapeType="1"/>
            </p:cNvSpPr>
            <p:nvPr/>
          </p:nvSpPr>
          <p:spPr bwMode="auto">
            <a:xfrm>
              <a:off x="12768" y="4704"/>
              <a:ext cx="2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grpSp>
      <p:grpSp>
        <p:nvGrpSpPr>
          <p:cNvPr id="3" name="Group 36"/>
          <p:cNvGrpSpPr>
            <a:grpSpLocks noChangeAspect="1"/>
          </p:cNvGrpSpPr>
          <p:nvPr/>
        </p:nvGrpSpPr>
        <p:grpSpPr bwMode="auto">
          <a:xfrm>
            <a:off x="6384925" y="3429000"/>
            <a:ext cx="2322513" cy="1674813"/>
            <a:chOff x="10320" y="5232"/>
            <a:chExt cx="2928" cy="2112"/>
          </a:xfrm>
        </p:grpSpPr>
        <p:sp>
          <p:nvSpPr>
            <p:cNvPr id="46118" name="Text Box 37"/>
            <p:cNvSpPr txBox="1">
              <a:spLocks noChangeAspect="1" noChangeArrowheads="1"/>
            </p:cNvSpPr>
            <p:nvPr/>
          </p:nvSpPr>
          <p:spPr bwMode="auto">
            <a:xfrm>
              <a:off x="10320" y="5232"/>
              <a:ext cx="28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900" b="1">
                  <a:solidFill>
                    <a:srgbClr val="000000"/>
                  </a:solidFill>
                  <a:latin typeface="Courier New" pitchFamily="49" charset="0"/>
                </a:rPr>
                <a:t>I left my nice pearls to her</a:t>
              </a:r>
            </a:p>
          </p:txBody>
        </p:sp>
        <p:sp>
          <p:nvSpPr>
            <p:cNvPr id="46119" name="Text Box 38"/>
            <p:cNvSpPr txBox="1">
              <a:spLocks noChangeAspect="1" noChangeArrowheads="1"/>
            </p:cNvSpPr>
            <p:nvPr/>
          </p:nvSpPr>
          <p:spPr bwMode="auto">
            <a:xfrm>
              <a:off x="10320" y="5424"/>
              <a:ext cx="2784"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900" b="1">
                  <a:solidFill>
                    <a:srgbClr val="000000"/>
                  </a:solidFill>
                  <a:latin typeface="Courier New" pitchFamily="49" charset="0"/>
                </a:rPr>
                <a:t>[ [    [       [      [</a:t>
              </a:r>
            </a:p>
          </p:txBody>
        </p:sp>
        <p:sp>
          <p:nvSpPr>
            <p:cNvPr id="46120" name="Text Box 39"/>
            <p:cNvSpPr txBox="1">
              <a:spLocks noChangeAspect="1" noChangeArrowheads="1"/>
            </p:cNvSpPr>
            <p:nvPr/>
          </p:nvSpPr>
          <p:spPr bwMode="auto">
            <a:xfrm>
              <a:off x="10368" y="5616"/>
              <a:ext cx="2880"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900" b="1">
                  <a:solidFill>
                    <a:srgbClr val="000000"/>
                  </a:solidFill>
                  <a:latin typeface="Courier New" pitchFamily="49" charset="0"/>
                </a:rPr>
                <a:t> ]    ]  ]            ]     ]</a:t>
              </a:r>
            </a:p>
          </p:txBody>
        </p:sp>
        <p:sp>
          <p:nvSpPr>
            <p:cNvPr id="46121" name="Line 40"/>
            <p:cNvSpPr>
              <a:spLocks noChangeAspect="1" noChangeShapeType="1"/>
            </p:cNvSpPr>
            <p:nvPr/>
          </p:nvSpPr>
          <p:spPr bwMode="auto">
            <a:xfrm>
              <a:off x="10416" y="5904"/>
              <a:ext cx="144"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2" name="Line 41"/>
            <p:cNvSpPr>
              <a:spLocks noChangeAspect="1" noChangeShapeType="1"/>
            </p:cNvSpPr>
            <p:nvPr/>
          </p:nvSpPr>
          <p:spPr bwMode="auto">
            <a:xfrm>
              <a:off x="10416" y="5999"/>
              <a:ext cx="624"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3" name="Line 42"/>
            <p:cNvSpPr>
              <a:spLocks noChangeAspect="1" noChangeShapeType="1"/>
            </p:cNvSpPr>
            <p:nvPr/>
          </p:nvSpPr>
          <p:spPr bwMode="auto">
            <a:xfrm>
              <a:off x="10416" y="6095"/>
              <a:ext cx="912"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4" name="Line 43"/>
            <p:cNvSpPr>
              <a:spLocks noChangeAspect="1" noChangeShapeType="1"/>
            </p:cNvSpPr>
            <p:nvPr/>
          </p:nvSpPr>
          <p:spPr bwMode="auto">
            <a:xfrm>
              <a:off x="10416" y="6191"/>
              <a:ext cx="1968"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5" name="Line 44"/>
            <p:cNvSpPr>
              <a:spLocks noChangeAspect="1" noChangeShapeType="1"/>
            </p:cNvSpPr>
            <p:nvPr/>
          </p:nvSpPr>
          <p:spPr bwMode="auto">
            <a:xfrm>
              <a:off x="10416" y="6287"/>
              <a:ext cx="2592"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6" name="Line 45"/>
            <p:cNvSpPr>
              <a:spLocks noChangeAspect="1" noChangeShapeType="1"/>
            </p:cNvSpPr>
            <p:nvPr/>
          </p:nvSpPr>
          <p:spPr bwMode="auto">
            <a:xfrm>
              <a:off x="10608" y="6383"/>
              <a:ext cx="432"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7" name="Line 46"/>
            <p:cNvSpPr>
              <a:spLocks noChangeAspect="1" noChangeShapeType="1"/>
            </p:cNvSpPr>
            <p:nvPr/>
          </p:nvSpPr>
          <p:spPr bwMode="auto">
            <a:xfrm>
              <a:off x="10608" y="6479"/>
              <a:ext cx="720"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8" name="Line 47"/>
            <p:cNvSpPr>
              <a:spLocks noChangeAspect="1" noChangeShapeType="1"/>
            </p:cNvSpPr>
            <p:nvPr/>
          </p:nvSpPr>
          <p:spPr bwMode="auto">
            <a:xfrm>
              <a:off x="10608" y="6575"/>
              <a:ext cx="1776"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9" name="Line 48"/>
            <p:cNvSpPr>
              <a:spLocks noChangeAspect="1" noChangeShapeType="1"/>
            </p:cNvSpPr>
            <p:nvPr/>
          </p:nvSpPr>
          <p:spPr bwMode="auto">
            <a:xfrm>
              <a:off x="10608" y="6671"/>
              <a:ext cx="2400"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0" name="Line 49"/>
            <p:cNvSpPr>
              <a:spLocks noChangeAspect="1" noChangeShapeType="1"/>
            </p:cNvSpPr>
            <p:nvPr/>
          </p:nvSpPr>
          <p:spPr bwMode="auto">
            <a:xfrm>
              <a:off x="11040" y="6767"/>
              <a:ext cx="288"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1" name="Line 50"/>
            <p:cNvSpPr>
              <a:spLocks noChangeAspect="1" noChangeShapeType="1"/>
            </p:cNvSpPr>
            <p:nvPr/>
          </p:nvSpPr>
          <p:spPr bwMode="auto">
            <a:xfrm>
              <a:off x="11040" y="6863"/>
              <a:ext cx="1344"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2" name="Line 51"/>
            <p:cNvSpPr>
              <a:spLocks noChangeAspect="1" noChangeShapeType="1"/>
            </p:cNvSpPr>
            <p:nvPr/>
          </p:nvSpPr>
          <p:spPr bwMode="auto">
            <a:xfrm>
              <a:off x="11040" y="6959"/>
              <a:ext cx="1968"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3" name="Line 52"/>
            <p:cNvSpPr>
              <a:spLocks noChangeAspect="1" noChangeShapeType="1"/>
            </p:cNvSpPr>
            <p:nvPr/>
          </p:nvSpPr>
          <p:spPr bwMode="auto">
            <a:xfrm>
              <a:off x="11808" y="7055"/>
              <a:ext cx="576"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4" name="Line 53"/>
            <p:cNvSpPr>
              <a:spLocks noChangeAspect="1" noChangeShapeType="1"/>
            </p:cNvSpPr>
            <p:nvPr/>
          </p:nvSpPr>
          <p:spPr bwMode="auto">
            <a:xfrm>
              <a:off x="11808" y="7151"/>
              <a:ext cx="1200"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5" name="Line 54"/>
            <p:cNvSpPr>
              <a:spLocks noChangeAspect="1" noChangeShapeType="1"/>
            </p:cNvSpPr>
            <p:nvPr/>
          </p:nvSpPr>
          <p:spPr bwMode="auto">
            <a:xfrm>
              <a:off x="12480" y="7247"/>
              <a:ext cx="192"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6" name="Line 55"/>
            <p:cNvSpPr>
              <a:spLocks noChangeAspect="1" noChangeShapeType="1"/>
            </p:cNvSpPr>
            <p:nvPr/>
          </p:nvSpPr>
          <p:spPr bwMode="auto">
            <a:xfrm>
              <a:off x="12480" y="7343"/>
              <a:ext cx="528"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grpSp>
      <p:grpSp>
        <p:nvGrpSpPr>
          <p:cNvPr id="4" name="Group 76"/>
          <p:cNvGrpSpPr>
            <a:grpSpLocks/>
          </p:cNvGrpSpPr>
          <p:nvPr/>
        </p:nvGrpSpPr>
        <p:grpSpPr bwMode="auto">
          <a:xfrm>
            <a:off x="6400800" y="3429000"/>
            <a:ext cx="2246313" cy="1370013"/>
            <a:chOff x="4176" y="2687"/>
            <a:chExt cx="1415" cy="863"/>
          </a:xfrm>
        </p:grpSpPr>
        <p:sp>
          <p:nvSpPr>
            <p:cNvPr id="46101" name="Line 77"/>
            <p:cNvSpPr>
              <a:spLocks noChangeAspect="1" noChangeShapeType="1"/>
            </p:cNvSpPr>
            <p:nvPr/>
          </p:nvSpPr>
          <p:spPr bwMode="auto">
            <a:xfrm>
              <a:off x="4224" y="2927"/>
              <a:ext cx="98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2" name="Line 78"/>
            <p:cNvSpPr>
              <a:spLocks noChangeAspect="1" noChangeShapeType="1"/>
            </p:cNvSpPr>
            <p:nvPr/>
          </p:nvSpPr>
          <p:spPr bwMode="auto">
            <a:xfrm>
              <a:off x="4224" y="2831"/>
              <a:ext cx="72"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3" name="Line 79"/>
            <p:cNvSpPr>
              <a:spLocks noChangeAspect="1" noChangeShapeType="1"/>
            </p:cNvSpPr>
            <p:nvPr/>
          </p:nvSpPr>
          <p:spPr bwMode="auto">
            <a:xfrm>
              <a:off x="4224" y="2879"/>
              <a:ext cx="31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4" name="Line 80"/>
            <p:cNvSpPr>
              <a:spLocks noChangeAspect="1" noChangeShapeType="1"/>
            </p:cNvSpPr>
            <p:nvPr/>
          </p:nvSpPr>
          <p:spPr bwMode="auto">
            <a:xfrm>
              <a:off x="4224" y="2975"/>
              <a:ext cx="456"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5" name="Line 81"/>
            <p:cNvSpPr>
              <a:spLocks noChangeAspect="1" noChangeShapeType="1"/>
            </p:cNvSpPr>
            <p:nvPr/>
          </p:nvSpPr>
          <p:spPr bwMode="auto">
            <a:xfrm>
              <a:off x="4224" y="3023"/>
              <a:ext cx="1295" cy="0"/>
            </a:xfrm>
            <a:prstGeom prst="line">
              <a:avLst/>
            </a:prstGeom>
            <a:noFill/>
            <a:ln w="381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6" name="Line 82"/>
            <p:cNvSpPr>
              <a:spLocks noChangeAspect="1" noChangeShapeType="1"/>
            </p:cNvSpPr>
            <p:nvPr/>
          </p:nvSpPr>
          <p:spPr bwMode="auto">
            <a:xfrm>
              <a:off x="4320" y="3071"/>
              <a:ext cx="216" cy="0"/>
            </a:xfrm>
            <a:prstGeom prst="line">
              <a:avLst/>
            </a:prstGeom>
            <a:noFill/>
            <a:ln w="381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7" name="Line 83"/>
            <p:cNvSpPr>
              <a:spLocks noChangeAspect="1" noChangeShapeType="1"/>
            </p:cNvSpPr>
            <p:nvPr/>
          </p:nvSpPr>
          <p:spPr bwMode="auto">
            <a:xfrm>
              <a:off x="4320" y="3119"/>
              <a:ext cx="360" cy="0"/>
            </a:xfrm>
            <a:prstGeom prst="line">
              <a:avLst/>
            </a:prstGeom>
            <a:noFill/>
            <a:ln w="381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8" name="Line 84"/>
            <p:cNvSpPr>
              <a:spLocks noChangeAspect="1" noChangeShapeType="1"/>
            </p:cNvSpPr>
            <p:nvPr/>
          </p:nvSpPr>
          <p:spPr bwMode="auto">
            <a:xfrm>
              <a:off x="4320" y="3166"/>
              <a:ext cx="887" cy="0"/>
            </a:xfrm>
            <a:prstGeom prst="line">
              <a:avLst/>
            </a:prstGeom>
            <a:noFill/>
            <a:ln w="38100">
              <a:solidFill>
                <a:srgbClr val="CC99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9" name="Line 85"/>
            <p:cNvSpPr>
              <a:spLocks noChangeAspect="1" noChangeShapeType="1"/>
            </p:cNvSpPr>
            <p:nvPr/>
          </p:nvSpPr>
          <p:spPr bwMode="auto">
            <a:xfrm>
              <a:off x="4320" y="3214"/>
              <a:ext cx="1199" cy="0"/>
            </a:xfrm>
            <a:prstGeom prst="line">
              <a:avLst/>
            </a:prstGeom>
            <a:noFill/>
            <a:ln w="381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0" name="Line 86"/>
            <p:cNvSpPr>
              <a:spLocks noChangeAspect="1" noChangeShapeType="1"/>
            </p:cNvSpPr>
            <p:nvPr/>
          </p:nvSpPr>
          <p:spPr bwMode="auto">
            <a:xfrm>
              <a:off x="4536" y="3262"/>
              <a:ext cx="14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1" name="Line 87"/>
            <p:cNvSpPr>
              <a:spLocks noChangeAspect="1" noChangeShapeType="1"/>
            </p:cNvSpPr>
            <p:nvPr/>
          </p:nvSpPr>
          <p:spPr bwMode="auto">
            <a:xfrm>
              <a:off x="4536" y="3310"/>
              <a:ext cx="671"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2" name="Line 88"/>
            <p:cNvSpPr>
              <a:spLocks noChangeAspect="1" noChangeShapeType="1"/>
            </p:cNvSpPr>
            <p:nvPr/>
          </p:nvSpPr>
          <p:spPr bwMode="auto">
            <a:xfrm>
              <a:off x="4536" y="3358"/>
              <a:ext cx="983"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3" name="Line 89"/>
            <p:cNvSpPr>
              <a:spLocks noChangeAspect="1" noChangeShapeType="1"/>
            </p:cNvSpPr>
            <p:nvPr/>
          </p:nvSpPr>
          <p:spPr bwMode="auto">
            <a:xfrm>
              <a:off x="4919" y="3406"/>
              <a:ext cx="288"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4" name="Line 90"/>
            <p:cNvSpPr>
              <a:spLocks noChangeAspect="1" noChangeShapeType="1"/>
            </p:cNvSpPr>
            <p:nvPr/>
          </p:nvSpPr>
          <p:spPr bwMode="auto">
            <a:xfrm>
              <a:off x="4919" y="3454"/>
              <a:ext cx="600" cy="0"/>
            </a:xfrm>
            <a:prstGeom prst="line">
              <a:avLst/>
            </a:prstGeom>
            <a:noFill/>
            <a:ln w="38100">
              <a:solidFill>
                <a:srgbClr val="CC99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5" name="Line 91"/>
            <p:cNvSpPr>
              <a:spLocks noChangeAspect="1" noChangeShapeType="1"/>
            </p:cNvSpPr>
            <p:nvPr/>
          </p:nvSpPr>
          <p:spPr bwMode="auto">
            <a:xfrm>
              <a:off x="5255" y="3502"/>
              <a:ext cx="96" cy="0"/>
            </a:xfrm>
            <a:prstGeom prst="line">
              <a:avLst/>
            </a:prstGeom>
            <a:noFill/>
            <a:ln w="381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6" name="Line 92"/>
            <p:cNvSpPr>
              <a:spLocks noChangeAspect="1" noChangeShapeType="1"/>
            </p:cNvSpPr>
            <p:nvPr/>
          </p:nvSpPr>
          <p:spPr bwMode="auto">
            <a:xfrm>
              <a:off x="5255" y="3550"/>
              <a:ext cx="264" cy="0"/>
            </a:xfrm>
            <a:prstGeom prst="line">
              <a:avLst/>
            </a:prstGeom>
            <a:noFill/>
            <a:ln w="38100">
              <a:solidFill>
                <a:srgbClr val="CC99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7" name="Text Box 93"/>
            <p:cNvSpPr txBox="1">
              <a:spLocks noChangeAspect="1" noChangeArrowheads="1"/>
            </p:cNvSpPr>
            <p:nvPr/>
          </p:nvSpPr>
          <p:spPr bwMode="auto">
            <a:xfrm>
              <a:off x="4176" y="2687"/>
              <a:ext cx="141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900" b="1">
                  <a:solidFill>
                    <a:srgbClr val="000000"/>
                  </a:solidFill>
                  <a:latin typeface="Courier New" pitchFamily="49" charset="0"/>
                </a:rPr>
                <a:t>I left my nice pearls to her</a:t>
              </a:r>
            </a:p>
          </p:txBody>
        </p:sp>
      </p:grpSp>
      <p:sp>
        <p:nvSpPr>
          <p:cNvPr id="317534" name="AutoShape 94"/>
          <p:cNvSpPr>
            <a:spLocks noChangeAspect="1" noChangeArrowheads="1"/>
          </p:cNvSpPr>
          <p:nvPr/>
        </p:nvSpPr>
        <p:spPr bwMode="auto">
          <a:xfrm>
            <a:off x="7162800" y="2971800"/>
            <a:ext cx="874713" cy="304800"/>
          </a:xfrm>
          <a:prstGeom prst="downArrow">
            <a:avLst>
              <a:gd name="adj1" fmla="val 58148"/>
              <a:gd name="adj2" fmla="val 56769"/>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317541" name="AutoShape 101"/>
          <p:cNvSpPr>
            <a:spLocks noChangeArrowheads="1"/>
          </p:cNvSpPr>
          <p:nvPr/>
        </p:nvSpPr>
        <p:spPr bwMode="auto">
          <a:xfrm>
            <a:off x="0" y="990600"/>
            <a:ext cx="533400" cy="304800"/>
          </a:xfrm>
          <a:prstGeom prst="rightArrow">
            <a:avLst>
              <a:gd name="adj1" fmla="val 50000"/>
              <a:gd name="adj2" fmla="val 43750"/>
            </a:avLst>
          </a:prstGeom>
          <a:solidFill>
            <a:srgbClr val="3366CC"/>
          </a:solidFill>
          <a:ln w="9525">
            <a:solidFill>
              <a:srgbClr val="3366CC"/>
            </a:solidFill>
            <a:miter lim="800000"/>
            <a:headEnd/>
            <a:tailEnd/>
          </a:ln>
        </p:spPr>
        <p:txBody>
          <a:bodyPr wrap="none" anchor="ctr"/>
          <a:lstStyle/>
          <a:p>
            <a:endParaRPr lang="en-US">
              <a:solidFill>
                <a:srgbClr val="000000"/>
              </a:solidFill>
              <a:latin typeface="Arial" charset="0"/>
              <a:cs typeface="Arial" charset="0"/>
            </a:endParaRPr>
          </a:p>
        </p:txBody>
      </p:sp>
      <p:sp>
        <p:nvSpPr>
          <p:cNvPr id="317542" name="AutoShape 102"/>
          <p:cNvSpPr>
            <a:spLocks noChangeArrowheads="1"/>
          </p:cNvSpPr>
          <p:nvPr/>
        </p:nvSpPr>
        <p:spPr bwMode="auto">
          <a:xfrm>
            <a:off x="0" y="2480438"/>
            <a:ext cx="533400" cy="304800"/>
          </a:xfrm>
          <a:prstGeom prst="rightArrow">
            <a:avLst>
              <a:gd name="adj1" fmla="val 50000"/>
              <a:gd name="adj2" fmla="val 43750"/>
            </a:avLst>
          </a:prstGeom>
          <a:solidFill>
            <a:srgbClr val="3366CC"/>
          </a:solidFill>
          <a:ln w="9525">
            <a:solidFill>
              <a:srgbClr val="3366CC"/>
            </a:solidFill>
            <a:miter lim="800000"/>
            <a:headEnd/>
            <a:tailEnd/>
          </a:ln>
        </p:spPr>
        <p:txBody>
          <a:bodyPr wrap="none" anchor="ctr"/>
          <a:lstStyle/>
          <a:p>
            <a:endParaRPr lang="en-US">
              <a:solidFill>
                <a:srgbClr val="000000"/>
              </a:solidFill>
              <a:latin typeface="Arial" charset="0"/>
              <a:cs typeface="Arial" charset="0"/>
            </a:endParaRPr>
          </a:p>
        </p:txBody>
      </p:sp>
      <p:sp>
        <p:nvSpPr>
          <p:cNvPr id="317543" name="AutoShape 103"/>
          <p:cNvSpPr>
            <a:spLocks noChangeArrowheads="1"/>
          </p:cNvSpPr>
          <p:nvPr/>
        </p:nvSpPr>
        <p:spPr bwMode="auto">
          <a:xfrm>
            <a:off x="0" y="3641834"/>
            <a:ext cx="533400" cy="304800"/>
          </a:xfrm>
          <a:prstGeom prst="rightArrow">
            <a:avLst>
              <a:gd name="adj1" fmla="val 50000"/>
              <a:gd name="adj2" fmla="val 43750"/>
            </a:avLst>
          </a:prstGeom>
          <a:solidFill>
            <a:srgbClr val="3366CC"/>
          </a:solidFill>
          <a:ln w="9525">
            <a:solidFill>
              <a:srgbClr val="3366CC"/>
            </a:solidFill>
            <a:miter lim="800000"/>
            <a:headEnd/>
            <a:tailEnd/>
          </a:ln>
        </p:spPr>
        <p:txBody>
          <a:bodyPr wrap="none" anchor="ctr"/>
          <a:lstStyle/>
          <a:p>
            <a:endParaRPr lang="en-US">
              <a:solidFill>
                <a:srgbClr val="000000"/>
              </a:solidFill>
              <a:latin typeface="Arial" charset="0"/>
              <a:cs typeface="Arial" charset="0"/>
            </a:endParaRPr>
          </a:p>
        </p:txBody>
      </p:sp>
      <p:sp>
        <p:nvSpPr>
          <p:cNvPr id="317548" name="AutoShape 108"/>
          <p:cNvSpPr>
            <a:spLocks noChangeArrowheads="1"/>
          </p:cNvSpPr>
          <p:nvPr/>
        </p:nvSpPr>
        <p:spPr bwMode="auto">
          <a:xfrm>
            <a:off x="3276600" y="609600"/>
            <a:ext cx="2895600" cy="381000"/>
          </a:xfrm>
          <a:prstGeom prst="wedgeRoundRectCallout">
            <a:avLst>
              <a:gd name="adj1" fmla="val 82565"/>
              <a:gd name="adj2" fmla="val 8333"/>
              <a:gd name="adj3" fmla="val 16667"/>
            </a:avLst>
          </a:prstGeom>
          <a:solidFill>
            <a:srgbClr val="FFFF66"/>
          </a:solidFill>
          <a:ln w="9525">
            <a:solidFill>
              <a:schemeClr val="tx1"/>
            </a:solidFill>
            <a:miter lim="800000"/>
            <a:headEnd/>
            <a:tailEnd/>
          </a:ln>
        </p:spPr>
        <p:txBody>
          <a:bodyPr/>
          <a:lstStyle/>
          <a:p>
            <a:pPr algn="ctr"/>
            <a:r>
              <a:rPr lang="en-US" dirty="0">
                <a:solidFill>
                  <a:srgbClr val="000000"/>
                </a:solidFill>
                <a:latin typeface="Tahoma" pitchFamily="34" charset="0"/>
                <a:cs typeface="Arial" charset="0"/>
              </a:rPr>
              <a:t>candidate arguments</a:t>
            </a:r>
          </a:p>
        </p:txBody>
      </p:sp>
      <p:grpSp>
        <p:nvGrpSpPr>
          <p:cNvPr id="5" name="Group 115"/>
          <p:cNvGrpSpPr>
            <a:grpSpLocks/>
          </p:cNvGrpSpPr>
          <p:nvPr/>
        </p:nvGrpSpPr>
        <p:grpSpPr bwMode="auto">
          <a:xfrm>
            <a:off x="6515100" y="5105400"/>
            <a:ext cx="2249488" cy="800100"/>
            <a:chOff x="6515100" y="5219700"/>
            <a:chExt cx="2249488" cy="800100"/>
          </a:xfrm>
        </p:grpSpPr>
        <p:sp>
          <p:nvSpPr>
            <p:cNvPr id="46095" name="Line 95"/>
            <p:cNvSpPr>
              <a:spLocks noChangeAspect="1" noChangeShapeType="1"/>
            </p:cNvSpPr>
            <p:nvPr/>
          </p:nvSpPr>
          <p:spPr bwMode="auto">
            <a:xfrm>
              <a:off x="6591300" y="5638800"/>
              <a:ext cx="1143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096" name="Line 96"/>
            <p:cNvSpPr>
              <a:spLocks noChangeAspect="1" noChangeShapeType="1"/>
            </p:cNvSpPr>
            <p:nvPr/>
          </p:nvSpPr>
          <p:spPr bwMode="auto">
            <a:xfrm>
              <a:off x="6743700" y="5676900"/>
              <a:ext cx="342900" cy="0"/>
            </a:xfrm>
            <a:prstGeom prst="line">
              <a:avLst/>
            </a:prstGeom>
            <a:noFill/>
            <a:ln w="38100">
              <a:solidFill>
                <a:srgbClr val="66FF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097" name="Line 97"/>
            <p:cNvSpPr>
              <a:spLocks noChangeAspect="1" noChangeShapeType="1"/>
            </p:cNvSpPr>
            <p:nvPr/>
          </p:nvSpPr>
          <p:spPr bwMode="auto">
            <a:xfrm>
              <a:off x="7086600" y="5715000"/>
              <a:ext cx="1068388"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098" name="Line 98"/>
            <p:cNvSpPr>
              <a:spLocks noChangeAspect="1" noChangeShapeType="1"/>
            </p:cNvSpPr>
            <p:nvPr/>
          </p:nvSpPr>
          <p:spPr bwMode="auto">
            <a:xfrm>
              <a:off x="8231188" y="5753100"/>
              <a:ext cx="419100" cy="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099" name="Text Box 99"/>
            <p:cNvSpPr txBox="1">
              <a:spLocks noChangeAspect="1" noChangeArrowheads="1"/>
            </p:cNvSpPr>
            <p:nvPr/>
          </p:nvSpPr>
          <p:spPr bwMode="auto">
            <a:xfrm>
              <a:off x="6515100" y="5791200"/>
              <a:ext cx="22494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900" b="1">
                  <a:solidFill>
                    <a:srgbClr val="0000FF"/>
                  </a:solidFill>
                  <a:latin typeface="Courier New" pitchFamily="49" charset="0"/>
                </a:rPr>
                <a:t>I</a:t>
              </a:r>
              <a:r>
                <a:rPr lang="en-US" sz="900" b="1">
                  <a:solidFill>
                    <a:srgbClr val="000000"/>
                  </a:solidFill>
                  <a:latin typeface="Courier New" pitchFamily="49" charset="0"/>
                </a:rPr>
                <a:t> </a:t>
              </a:r>
              <a:r>
                <a:rPr lang="en-US" sz="900" b="1">
                  <a:solidFill>
                    <a:srgbClr val="66FFCC"/>
                  </a:solidFill>
                  <a:latin typeface="Courier New" pitchFamily="49" charset="0"/>
                </a:rPr>
                <a:t>left</a:t>
              </a:r>
              <a:r>
                <a:rPr lang="en-US" sz="900" b="1">
                  <a:solidFill>
                    <a:srgbClr val="000000"/>
                  </a:solidFill>
                  <a:latin typeface="Courier New" pitchFamily="49" charset="0"/>
                </a:rPr>
                <a:t> </a:t>
              </a:r>
              <a:r>
                <a:rPr lang="en-US" sz="900" b="1">
                  <a:solidFill>
                    <a:srgbClr val="FF9900"/>
                  </a:solidFill>
                  <a:latin typeface="Courier New" pitchFamily="49" charset="0"/>
                </a:rPr>
                <a:t>my nice pearls</a:t>
              </a:r>
              <a:r>
                <a:rPr lang="en-US" sz="900" b="1">
                  <a:solidFill>
                    <a:srgbClr val="000000"/>
                  </a:solidFill>
                  <a:latin typeface="Courier New" pitchFamily="49" charset="0"/>
                </a:rPr>
                <a:t> </a:t>
              </a:r>
              <a:r>
                <a:rPr lang="en-US" sz="900" b="1">
                  <a:solidFill>
                    <a:srgbClr val="00FF00"/>
                  </a:solidFill>
                  <a:latin typeface="Courier New" pitchFamily="49" charset="0"/>
                </a:rPr>
                <a:t>to her</a:t>
              </a:r>
            </a:p>
          </p:txBody>
        </p:sp>
        <p:sp>
          <p:nvSpPr>
            <p:cNvPr id="46100" name="AutoShape 100"/>
            <p:cNvSpPr>
              <a:spLocks noChangeAspect="1" noChangeArrowheads="1"/>
            </p:cNvSpPr>
            <p:nvPr/>
          </p:nvSpPr>
          <p:spPr bwMode="auto">
            <a:xfrm>
              <a:off x="7200900" y="5219700"/>
              <a:ext cx="877888" cy="304800"/>
            </a:xfrm>
            <a:prstGeom prst="downArrow">
              <a:avLst>
                <a:gd name="adj1" fmla="val 58148"/>
                <a:gd name="adj2" fmla="val 56769"/>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grpSp>
      <p:sp>
        <p:nvSpPr>
          <p:cNvPr id="117" name="AutoShape 94"/>
          <p:cNvSpPr>
            <a:spLocks noChangeAspect="1" noChangeArrowheads="1"/>
          </p:cNvSpPr>
          <p:nvPr/>
        </p:nvSpPr>
        <p:spPr bwMode="auto">
          <a:xfrm>
            <a:off x="7162800" y="2819400"/>
            <a:ext cx="874713" cy="304800"/>
          </a:xfrm>
          <a:prstGeom prst="downArrow">
            <a:avLst>
              <a:gd name="adj1" fmla="val 58148"/>
              <a:gd name="adj2" fmla="val 56769"/>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91" name="Rectangular Callout 90"/>
          <p:cNvSpPr/>
          <p:nvPr/>
        </p:nvSpPr>
        <p:spPr>
          <a:xfrm>
            <a:off x="4573759" y="2362200"/>
            <a:ext cx="4190829" cy="914400"/>
          </a:xfrm>
          <a:prstGeom prst="wedgeRectCallout">
            <a:avLst>
              <a:gd name="adj1" fmla="val -82540"/>
              <a:gd name="adj2" fmla="val 159962"/>
            </a:avLst>
          </a:prstGeom>
          <a:solidFill>
            <a:srgbClr val="FFFFCC"/>
          </a:solidFill>
          <a:ln w="25400" cap="flat" cmpd="sng" algn="ctr">
            <a:solidFill>
              <a:srgbClr val="FF9933"/>
            </a:solidFill>
            <a:prstDash val="solid"/>
          </a:ln>
          <a:effectLst/>
        </p:spPr>
        <p:txBody>
          <a:bodyPr rtlCol="0" anchor="ct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3366"/>
                </a:solidFill>
                <a:effectLst/>
                <a:uLnTx/>
                <a:uFillTx/>
                <a:latin typeface="Calibri"/>
                <a:ea typeface="+mn-ea"/>
                <a:cs typeface="Arial"/>
              </a:rPr>
              <a:t>Variable </a:t>
            </a:r>
            <a:r>
              <a:rPr kumimoji="0" lang="en-US" sz="1800" b="0" i="0" u="none" strike="noStrike" kern="0" cap="none" spc="0" normalizeH="0" baseline="0" noProof="0" dirty="0" err="1" smtClean="0">
                <a:ln>
                  <a:noFill/>
                </a:ln>
                <a:solidFill>
                  <a:srgbClr val="3366CC"/>
                </a:solidFill>
                <a:effectLst/>
                <a:uLnTx/>
                <a:uFillTx/>
                <a:latin typeface="Calibri"/>
                <a:ea typeface="+mn-ea"/>
                <a:cs typeface="Arial"/>
              </a:rPr>
              <a:t>y</a:t>
            </a:r>
            <a:r>
              <a:rPr kumimoji="0" lang="en-US" sz="1800" b="0" i="0" u="none" strike="noStrike" kern="0" cap="none" spc="0" normalizeH="0" baseline="30000" noProof="0" dirty="0" err="1" smtClean="0">
                <a:ln>
                  <a:noFill/>
                </a:ln>
                <a:solidFill>
                  <a:srgbClr val="3366CC"/>
                </a:solidFill>
                <a:effectLst/>
                <a:uLnTx/>
                <a:uFillTx/>
                <a:latin typeface="Calibri"/>
                <a:ea typeface="+mn-ea"/>
                <a:cs typeface="Arial"/>
              </a:rPr>
              <a:t>a,t</a:t>
            </a:r>
            <a:r>
              <a:rPr kumimoji="0" lang="en-US" sz="1800" b="0" i="0" u="none" strike="noStrike" kern="0" cap="none" spc="0" normalizeH="0" baseline="0" noProof="0" dirty="0" smtClean="0">
                <a:ln>
                  <a:noFill/>
                </a:ln>
                <a:solidFill>
                  <a:srgbClr val="3366CC"/>
                </a:solidFill>
                <a:effectLst/>
                <a:uLnTx/>
                <a:uFillTx/>
                <a:latin typeface="Calibri"/>
                <a:ea typeface="+mn-ea"/>
                <a:cs typeface="Arial"/>
              </a:rPr>
              <a:t> </a:t>
            </a:r>
            <a:r>
              <a:rPr kumimoji="0" lang="en-US" sz="1800" b="0" i="0" u="none" strike="noStrike" kern="0" cap="none" spc="0" normalizeH="0" baseline="0" noProof="0" dirty="0" smtClean="0">
                <a:ln>
                  <a:noFill/>
                </a:ln>
                <a:solidFill>
                  <a:srgbClr val="000000"/>
                </a:solidFill>
                <a:effectLst/>
                <a:uLnTx/>
                <a:uFillTx/>
                <a:latin typeface="Calibri"/>
                <a:ea typeface="+mn-ea"/>
                <a:cs typeface="Arial"/>
              </a:rPr>
              <a:t> </a:t>
            </a:r>
            <a:r>
              <a:rPr kumimoji="0" lang="en-US" sz="1800" b="0" i="0" u="none" strike="noStrike" kern="0" cap="none" spc="0" normalizeH="0" baseline="0" noProof="0" dirty="0" smtClean="0">
                <a:ln>
                  <a:noFill/>
                </a:ln>
                <a:solidFill>
                  <a:srgbClr val="003366"/>
                </a:solidFill>
                <a:effectLst/>
                <a:uLnTx/>
                <a:uFillTx/>
                <a:latin typeface="Calibri"/>
                <a:ea typeface="+mn-ea"/>
                <a:cs typeface="Arial"/>
              </a:rPr>
              <a:t>indicates whether  candidate argument</a:t>
            </a:r>
            <a:r>
              <a:rPr kumimoji="0" lang="en-US" sz="1800" b="0" i="0" u="none" strike="noStrike" kern="0" cap="none" spc="0" normalizeH="0" baseline="0" noProof="0" dirty="0" smtClean="0">
                <a:ln>
                  <a:noFill/>
                </a:ln>
                <a:solidFill>
                  <a:srgbClr val="000000"/>
                </a:solidFill>
                <a:effectLst/>
                <a:uLnTx/>
                <a:uFillTx/>
                <a:latin typeface="Calibri"/>
                <a:ea typeface="+mn-ea"/>
                <a:cs typeface="Arial"/>
              </a:rPr>
              <a:t> </a:t>
            </a:r>
            <a:r>
              <a:rPr kumimoji="0" lang="en-US" sz="1800" b="0" i="0" u="none" strike="noStrike" kern="0" cap="none" spc="0" normalizeH="0" baseline="0" noProof="0" dirty="0" smtClean="0">
                <a:ln>
                  <a:noFill/>
                </a:ln>
                <a:solidFill>
                  <a:srgbClr val="0033CC"/>
                </a:solidFill>
                <a:effectLst/>
                <a:uLnTx/>
                <a:uFillTx/>
                <a:latin typeface="Calibri"/>
                <a:ea typeface="+mn-ea"/>
                <a:cs typeface="Arial"/>
              </a:rPr>
              <a:t>a </a:t>
            </a:r>
            <a:r>
              <a:rPr kumimoji="0" lang="en-US" sz="1800" b="0" i="0" u="none" strike="noStrike" kern="0" cap="none" spc="0" normalizeH="0" baseline="0" noProof="0" dirty="0" smtClean="0">
                <a:ln>
                  <a:noFill/>
                </a:ln>
                <a:solidFill>
                  <a:srgbClr val="003366"/>
                </a:solidFill>
                <a:effectLst/>
                <a:uLnTx/>
                <a:uFillTx/>
                <a:latin typeface="Calibri"/>
                <a:ea typeface="+mn-ea"/>
                <a:cs typeface="Arial"/>
              </a:rPr>
              <a:t>is assigned a label </a:t>
            </a:r>
            <a:r>
              <a:rPr kumimoji="0" lang="en-US" sz="1800" b="0" i="0" u="none" strike="noStrike" kern="0" cap="none" spc="0" normalizeH="0" baseline="0" noProof="0" dirty="0" smtClean="0">
                <a:ln>
                  <a:noFill/>
                </a:ln>
                <a:solidFill>
                  <a:srgbClr val="3366CC"/>
                </a:solidFill>
                <a:effectLst/>
                <a:uLnTx/>
                <a:uFillTx/>
                <a:latin typeface="Calibri"/>
                <a:ea typeface="+mn-ea"/>
                <a:cs typeface="Arial"/>
              </a:rPr>
              <a:t>t. </a:t>
            </a:r>
          </a:p>
          <a:p>
            <a:pPr marL="0" marR="0" lvl="1"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srgbClr val="3366CC"/>
                </a:solidFill>
                <a:effectLst/>
                <a:uLnTx/>
                <a:uFillTx/>
                <a:latin typeface="Calibri"/>
                <a:ea typeface="+mn-ea"/>
                <a:cs typeface="Arial"/>
              </a:rPr>
              <a:t>c</a:t>
            </a:r>
            <a:r>
              <a:rPr kumimoji="0" lang="en-US" sz="1800" b="0" i="0" u="none" strike="noStrike" kern="0" cap="none" spc="0" normalizeH="0" baseline="30000" noProof="0" dirty="0" err="1" smtClean="0">
                <a:ln>
                  <a:noFill/>
                </a:ln>
                <a:solidFill>
                  <a:srgbClr val="3366CC"/>
                </a:solidFill>
                <a:effectLst/>
                <a:uLnTx/>
                <a:uFillTx/>
                <a:latin typeface="Calibri"/>
                <a:ea typeface="+mn-ea"/>
                <a:cs typeface="Arial"/>
              </a:rPr>
              <a:t>a,t</a:t>
            </a:r>
            <a:r>
              <a:rPr kumimoji="0" lang="en-US" sz="1800" b="0" i="0" u="none" strike="noStrike" kern="0" cap="none" spc="0" normalizeH="0" baseline="30000" noProof="0" dirty="0" smtClean="0">
                <a:ln>
                  <a:noFill/>
                </a:ln>
                <a:solidFill>
                  <a:srgbClr val="0033CC"/>
                </a:solidFill>
                <a:effectLst/>
                <a:uLnTx/>
                <a:uFillTx/>
                <a:latin typeface="Calibri"/>
                <a:ea typeface="+mn-ea"/>
                <a:cs typeface="Arial"/>
              </a:rPr>
              <a:t> </a:t>
            </a:r>
            <a:r>
              <a:rPr kumimoji="0" lang="en-US" sz="1800" b="0" i="0" u="none" strike="noStrike" kern="0" cap="none" spc="0" normalizeH="0" baseline="30000" noProof="0" dirty="0" smtClean="0">
                <a:ln>
                  <a:noFill/>
                </a:ln>
                <a:solidFill>
                  <a:srgbClr val="000000"/>
                </a:solidFill>
                <a:effectLst/>
                <a:uLnTx/>
                <a:uFillTx/>
                <a:latin typeface="Calibri"/>
                <a:ea typeface="+mn-ea"/>
                <a:cs typeface="Arial"/>
              </a:rPr>
              <a:t> </a:t>
            </a:r>
            <a:r>
              <a:rPr kumimoji="0" lang="en-US" sz="1800" b="0" i="0" u="none" strike="noStrike" kern="0" cap="none" spc="0" normalizeH="0" baseline="0" noProof="0" dirty="0" smtClean="0">
                <a:ln>
                  <a:noFill/>
                </a:ln>
                <a:solidFill>
                  <a:srgbClr val="000000"/>
                </a:solidFill>
                <a:effectLst/>
                <a:uLnTx/>
                <a:uFillTx/>
                <a:latin typeface="Calibri"/>
                <a:ea typeface="+mn-ea"/>
                <a:cs typeface="Arial"/>
              </a:rPr>
              <a:t> </a:t>
            </a:r>
            <a:r>
              <a:rPr kumimoji="0" lang="en-US" sz="1800" b="0" i="0" u="none" strike="noStrike" kern="0" cap="none" spc="0" normalizeH="0" baseline="0" noProof="0" dirty="0" smtClean="0">
                <a:ln>
                  <a:noFill/>
                </a:ln>
                <a:solidFill>
                  <a:srgbClr val="003366"/>
                </a:solidFill>
                <a:effectLst/>
                <a:uLnTx/>
                <a:uFillTx/>
                <a:latin typeface="Calibri"/>
                <a:ea typeface="+mn-ea"/>
                <a:cs typeface="Arial"/>
              </a:rPr>
              <a:t>is the corresponding model score </a:t>
            </a:r>
          </a:p>
        </p:txBody>
      </p:sp>
      <p:pic>
        <p:nvPicPr>
          <p:cNvPr id="89" name="Picture 88" descr="TP_tmp.png"/>
          <p:cNvPicPr>
            <a:picLocks noChangeAspect="1"/>
          </p:cNvPicPr>
          <p:nvPr>
            <p:custDataLst>
              <p:tags r:id="rId1"/>
            </p:custDataLst>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062832" y="381000"/>
            <a:ext cx="4852568" cy="3074895"/>
          </a:xfrm>
          <a:prstGeom prst="rect">
            <a:avLst/>
          </a:prstGeom>
          <a:solidFill>
            <a:srgbClr val="FFFFCC"/>
          </a:solidFill>
          <a:ln w="38100" cap="flat" cmpd="sng" algn="ctr">
            <a:solidFill>
              <a:srgbClr val="FF9933"/>
            </a:solidFill>
            <a:prstDash val="solid"/>
            <a:round/>
            <a:headEnd type="none" w="med" len="med"/>
            <a:tailEnd type="none" w="med" len="med"/>
          </a:ln>
          <a:effectLst/>
          <a:extLst>
            <a:ext uri="{53640926-AAD7-44D8-BBD7-CCE9431645EC}">
              <a14:shadowObscured xmlns:a14="http://schemas.microsoft.com/office/drawing/2010/main"/>
            </a:ext>
          </a:extLst>
        </p:spPr>
      </p:pic>
      <p:sp>
        <p:nvSpPr>
          <p:cNvPr id="90" name="TextBox 3"/>
          <p:cNvSpPr txBox="1">
            <a:spLocks noChangeArrowheads="1"/>
          </p:cNvSpPr>
          <p:nvPr/>
        </p:nvSpPr>
        <p:spPr bwMode="auto">
          <a:xfrm>
            <a:off x="266700" y="6073914"/>
            <a:ext cx="8724900" cy="707886"/>
          </a:xfrm>
          <a:prstGeom prst="rect">
            <a:avLst/>
          </a:prstGeom>
          <a:solidFill>
            <a:srgbClr val="FFFFCC"/>
          </a:solidFill>
          <a:ln w="9525">
            <a:solidFill>
              <a:srgbClr val="FF9900"/>
            </a:solidFill>
            <a:miter lim="800000"/>
            <a:headEnd/>
            <a:tailEnd/>
          </a:ln>
        </p:spPr>
        <p:txBody>
          <a:bodyPr wrap="squar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0000"/>
              </a:buClr>
              <a:buSzPct val="100000"/>
              <a:buFont typeface="Times New Roman" pitchFamily="18" charset="0"/>
              <a:buNone/>
            </a:pPr>
            <a:r>
              <a:rPr lang="en-US" sz="2000" dirty="0" smtClean="0">
                <a:solidFill>
                  <a:srgbClr val="003366"/>
                </a:solidFill>
                <a:latin typeface="Calibri" pitchFamily="34" charset="0"/>
              </a:rPr>
              <a:t>Use the </a:t>
            </a:r>
            <a:r>
              <a:rPr lang="en-US" sz="2000" b="1" dirty="0" smtClean="0">
                <a:solidFill>
                  <a:srgbClr val="003366"/>
                </a:solidFill>
                <a:latin typeface="Calibri" pitchFamily="34" charset="0"/>
              </a:rPr>
              <a:t>pipeline architecture’s simplicity </a:t>
            </a:r>
            <a:r>
              <a:rPr lang="en-US" sz="2000" dirty="0" smtClean="0">
                <a:solidFill>
                  <a:srgbClr val="003366"/>
                </a:solidFill>
                <a:latin typeface="Calibri" pitchFamily="34" charset="0"/>
              </a:rPr>
              <a:t>while </a:t>
            </a:r>
            <a:r>
              <a:rPr lang="en-US" sz="2000" b="1" dirty="0" smtClean="0">
                <a:solidFill>
                  <a:srgbClr val="003366"/>
                </a:solidFill>
                <a:latin typeface="Calibri" pitchFamily="34" charset="0"/>
              </a:rPr>
              <a:t>maintaining uncertainty</a:t>
            </a:r>
            <a:r>
              <a:rPr lang="en-US" sz="2000" dirty="0" smtClean="0">
                <a:solidFill>
                  <a:srgbClr val="003366"/>
                </a:solidFill>
                <a:latin typeface="Calibri" pitchFamily="34" charset="0"/>
              </a:rPr>
              <a:t>:  keep probability distributions over decisions &amp; use global inference at decision time.</a:t>
            </a:r>
            <a:endParaRPr lang="en-US" sz="2000" dirty="0">
              <a:solidFill>
                <a:srgbClr val="003366"/>
              </a:solidFill>
              <a:latin typeface="Calibri" pitchFamily="34" charset="0"/>
            </a:endParaRPr>
          </a:p>
        </p:txBody>
      </p:sp>
      <p:sp>
        <p:nvSpPr>
          <p:cNvPr id="7" name="Rectangle 6"/>
          <p:cNvSpPr/>
          <p:nvPr/>
        </p:nvSpPr>
        <p:spPr>
          <a:xfrm>
            <a:off x="4128176" y="412532"/>
            <a:ext cx="1739224" cy="584775"/>
          </a:xfrm>
          <a:prstGeom prst="rect">
            <a:avLst/>
          </a:prstGeom>
        </p:spPr>
        <p:txBody>
          <a:bodyPr wrap="square">
            <a:spAutoFit/>
          </a:bodyPr>
          <a:lstStyle/>
          <a:p>
            <a:pPr eaLnBrk="1" hangingPunct="1"/>
            <a:r>
              <a:rPr lang="en-US" altLang="zh-TW" sz="1600" dirty="0">
                <a:latin typeface="Calibri" pitchFamily="34" charset="0"/>
                <a:ea typeface="Arial Unicode MS" pitchFamily="34" charset="-128"/>
                <a:cs typeface="Arial Unicode MS" pitchFamily="34" charset="-128"/>
              </a:rPr>
              <a:t>No duplicate argument classes</a:t>
            </a:r>
          </a:p>
        </p:txBody>
      </p:sp>
      <p:sp>
        <p:nvSpPr>
          <p:cNvPr id="93" name="Rectangle 92"/>
          <p:cNvSpPr/>
          <p:nvPr/>
        </p:nvSpPr>
        <p:spPr>
          <a:xfrm>
            <a:off x="7099976" y="956846"/>
            <a:ext cx="1739224" cy="338554"/>
          </a:xfrm>
          <a:prstGeom prst="rect">
            <a:avLst/>
          </a:prstGeom>
        </p:spPr>
        <p:txBody>
          <a:bodyPr wrap="square">
            <a:spAutoFit/>
          </a:bodyPr>
          <a:lstStyle/>
          <a:p>
            <a:pPr eaLnBrk="1" hangingPunct="1"/>
            <a:r>
              <a:rPr lang="en-US" altLang="zh-TW" sz="1600" dirty="0" smtClean="0">
                <a:latin typeface="Calibri" pitchFamily="34" charset="0"/>
                <a:ea typeface="Arial Unicode MS" pitchFamily="34" charset="-128"/>
                <a:cs typeface="Arial Unicode MS" pitchFamily="34" charset="-128"/>
              </a:rPr>
              <a:t>Unique labels</a:t>
            </a:r>
            <a:endParaRPr lang="en-US" altLang="zh-TW" sz="1600" dirty="0">
              <a:latin typeface="Calibri" pitchFamily="34" charset="0"/>
              <a:ea typeface="Arial Unicode MS" pitchFamily="34" charset="-128"/>
              <a:cs typeface="Arial Unicode MS" pitchFamily="34" charset="-128"/>
            </a:endParaRPr>
          </a:p>
        </p:txBody>
      </p:sp>
      <p:sp>
        <p:nvSpPr>
          <p:cNvPr id="94" name="Text Box 9"/>
          <p:cNvSpPr txBox="1">
            <a:spLocks noChangeArrowheads="1"/>
          </p:cNvSpPr>
          <p:nvPr/>
        </p:nvSpPr>
        <p:spPr bwMode="auto">
          <a:xfrm>
            <a:off x="4953000" y="353654"/>
            <a:ext cx="3962400" cy="1094146"/>
          </a:xfrm>
          <a:prstGeom prst="rect">
            <a:avLst/>
          </a:prstGeom>
          <a:solidFill>
            <a:srgbClr val="FFFFCC"/>
          </a:solidFill>
          <a:ln w="9525">
            <a:solidFill>
              <a:srgbClr val="FFC000"/>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spcBef>
                <a:spcPct val="20000"/>
              </a:spcBef>
              <a:buClr>
                <a:srgbClr val="FF9900"/>
              </a:buClr>
              <a:buSzPct val="75000"/>
              <a:buFont typeface="Wingdings" pitchFamily="2" charset="2"/>
              <a:buNone/>
            </a:pPr>
            <a:r>
              <a:rPr lang="en-US" altLang="zh-TW" dirty="0" smtClean="0">
                <a:solidFill>
                  <a:srgbClr val="3366CC"/>
                </a:solidFill>
                <a:latin typeface="Calibri" pitchFamily="34" charset="0"/>
                <a:ea typeface="Arial Unicode MS" pitchFamily="34" charset="-128"/>
                <a:cs typeface="Calibri" pitchFamily="34" charset="0"/>
              </a:rPr>
              <a:t>Learning Based Java: </a:t>
            </a:r>
            <a:r>
              <a:rPr lang="en-US" altLang="zh-TW" dirty="0">
                <a:solidFill>
                  <a:srgbClr val="003366"/>
                </a:solidFill>
                <a:latin typeface="Calibri" pitchFamily="34" charset="0"/>
                <a:ea typeface="Arial Unicode MS" pitchFamily="34" charset="-128"/>
                <a:cs typeface="Calibri" pitchFamily="34" charset="0"/>
              </a:rPr>
              <a:t>allows a developer to encode constraints in </a:t>
            </a:r>
            <a:r>
              <a:rPr lang="en-US" altLang="zh-TW" dirty="0" smtClean="0">
                <a:solidFill>
                  <a:srgbClr val="003366"/>
                </a:solidFill>
                <a:latin typeface="Calibri" pitchFamily="34" charset="0"/>
                <a:ea typeface="Arial Unicode MS" pitchFamily="34" charset="-128"/>
                <a:cs typeface="Calibri" pitchFamily="34" charset="0"/>
              </a:rPr>
              <a:t>First Order Logic; </a:t>
            </a:r>
            <a:r>
              <a:rPr lang="en-US" altLang="zh-TW" dirty="0">
                <a:solidFill>
                  <a:srgbClr val="003366"/>
                </a:solidFill>
                <a:latin typeface="Calibri" pitchFamily="34" charset="0"/>
                <a:ea typeface="Arial Unicode MS" pitchFamily="34" charset="-128"/>
                <a:cs typeface="Calibri" pitchFamily="34" charset="0"/>
              </a:rPr>
              <a:t>these are compiled into linear inequalities automatically. </a:t>
            </a:r>
          </a:p>
        </p:txBody>
      </p:sp>
    </p:spTree>
    <p:extLst>
      <p:ext uri="{BB962C8B-B14F-4D97-AF65-F5344CB8AC3E}">
        <p14:creationId xmlns:p14="http://schemas.microsoft.com/office/powerpoint/2010/main" val="203759738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5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2" presetClass="entr" presetSubtype="8" fill="hold" grpId="0" nodeType="withEffect">
                                  <p:stCondLst>
                                    <p:cond delay="0"/>
                                  </p:stCondLst>
                                  <p:childTnLst>
                                    <p:set>
                                      <p:cBhvr>
                                        <p:cTn id="12" dur="1" fill="hold">
                                          <p:stCondLst>
                                            <p:cond delay="0"/>
                                          </p:stCondLst>
                                        </p:cTn>
                                        <p:tgtEl>
                                          <p:spTgt spid="317541"/>
                                        </p:tgtEl>
                                        <p:attrNameLst>
                                          <p:attrName>style.visibility</p:attrName>
                                        </p:attrNameLst>
                                      </p:cBhvr>
                                      <p:to>
                                        <p:strVal val="visible"/>
                                      </p:to>
                                    </p:set>
                                    <p:anim calcmode="lin" valueType="num">
                                      <p:cBhvr additive="base">
                                        <p:cTn id="13" dur="500" fill="hold"/>
                                        <p:tgtEl>
                                          <p:spTgt spid="317541"/>
                                        </p:tgtEl>
                                        <p:attrNameLst>
                                          <p:attrName>ppt_x</p:attrName>
                                        </p:attrNameLst>
                                      </p:cBhvr>
                                      <p:tavLst>
                                        <p:tav tm="0">
                                          <p:val>
                                            <p:strVal val="0-#ppt_w/2"/>
                                          </p:val>
                                        </p:tav>
                                        <p:tav tm="100000">
                                          <p:val>
                                            <p:strVal val="#ppt_x"/>
                                          </p:val>
                                        </p:tav>
                                      </p:tavLst>
                                    </p:anim>
                                    <p:anim calcmode="lin" valueType="num">
                                      <p:cBhvr additive="base">
                                        <p:cTn id="14" dur="500" fill="hold"/>
                                        <p:tgtEl>
                                          <p:spTgt spid="31754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17541"/>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317548">
                                            <p:bg/>
                                          </p:spTgt>
                                        </p:tgtEl>
                                        <p:attrNameLst>
                                          <p:attrName>style.visibility</p:attrName>
                                        </p:attrNameLst>
                                      </p:cBhvr>
                                      <p:to>
                                        <p:strVal val="visible"/>
                                      </p:to>
                                    </p:set>
                                  </p:childTnLst>
                                  <p:subTnLst>
                                    <p:set>
                                      <p:cBhvr override="childStyle">
                                        <p:cTn dur="1" fill="hold" display="0" masterRel="nextClick" afterEffect="1"/>
                                        <p:tgtEl>
                                          <p:spTgt spid="317548">
                                            <p:bg/>
                                          </p:spTgt>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317548">
                                            <p:txEl>
                                              <p:pRg st="0" end="0"/>
                                            </p:txEl>
                                          </p:spTgt>
                                        </p:tgtEl>
                                        <p:attrNameLst>
                                          <p:attrName>style.visibility</p:attrName>
                                        </p:attrNameLst>
                                      </p:cBhvr>
                                      <p:to>
                                        <p:strVal val="visible"/>
                                      </p:to>
                                    </p:set>
                                  </p:childTnLst>
                                  <p:subTnLst>
                                    <p:set>
                                      <p:cBhvr override="childStyle">
                                        <p:cTn dur="1" fill="hold" display="0" masterRel="nextClick" afterEffect="1"/>
                                        <p:tgtEl>
                                          <p:spTgt spid="317548">
                                            <p:txEl>
                                              <p:pRg st="0" end="0"/>
                                            </p:txEl>
                                          </p:spTgt>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xit" presetSubtype="0" fill="hold" nodeType="clickEffect">
                                  <p:stCondLst>
                                    <p:cond delay="0"/>
                                  </p:stCondLst>
                                  <p:childTnLst>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317534"/>
                                        </p:tgtEl>
                                      </p:cBhvr>
                                    </p:animEffect>
                                    <p:set>
                                      <p:cBhvr>
                                        <p:cTn id="26" dur="1" fill="hold">
                                          <p:stCondLst>
                                            <p:cond delay="499"/>
                                          </p:stCondLst>
                                        </p:cTn>
                                        <p:tgtEl>
                                          <p:spTgt spid="317534"/>
                                        </p:tgtEl>
                                        <p:attrNameLst>
                                          <p:attrName>style.visibility</p:attrName>
                                        </p:attrNameLst>
                                      </p:cBhvr>
                                      <p:to>
                                        <p:strVal val="hidden"/>
                                      </p:to>
                                    </p:set>
                                  </p:childTnLst>
                                </p:cTn>
                              </p:par>
                            </p:childTnLst>
                          </p:cTn>
                        </p:par>
                        <p:par>
                          <p:cTn id="27" fill="hold" nodeType="afterGroup">
                            <p:stCondLst>
                              <p:cond delay="500"/>
                            </p:stCondLst>
                            <p:childTnLst>
                              <p:par>
                                <p:cTn id="28" presetID="64" presetClass="path" presetSubtype="0" accel="50000" decel="50000" fill="hold" nodeType="afterEffect">
                                  <p:stCondLst>
                                    <p:cond delay="0"/>
                                  </p:stCondLst>
                                  <p:childTnLst>
                                    <p:animMotion origin="layout" path="M -3.61111E-6 8.97525E-7 L -0.00017 -0.37729 " pathEditMode="relative" rAng="0" ptsTypes="AA">
                                      <p:cBhvr>
                                        <p:cTn id="29" dur="1000" fill="hold"/>
                                        <p:tgtEl>
                                          <p:spTgt spid="3"/>
                                        </p:tgtEl>
                                        <p:attrNameLst>
                                          <p:attrName>ppt_x</p:attrName>
                                          <p:attrName>ppt_y</p:attrName>
                                        </p:attrNameLst>
                                      </p:cBhvr>
                                      <p:rCtr x="-17" y="-18876"/>
                                    </p:animMotion>
                                  </p:childTnLst>
                                </p:cTn>
                              </p:par>
                            </p:childTnLst>
                          </p:cTn>
                        </p:par>
                        <p:par>
                          <p:cTn id="30" fill="hold" nodeType="afterGroup">
                            <p:stCondLst>
                              <p:cond delay="1500"/>
                            </p:stCondLst>
                            <p:childTnLst>
                              <p:par>
                                <p:cTn id="31" presetID="10" presetClass="entr" presetSubtype="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par>
                                <p:cTn id="34" presetID="10" presetClass="entr" presetSubtype="0" fill="hold" nodeType="withEffect">
                                  <p:stCondLst>
                                    <p:cond delay="0"/>
                                  </p:stCondLst>
                                  <p:childTnLst>
                                    <p:set>
                                      <p:cBhvr>
                                        <p:cTn id="35" dur="1" fill="hold">
                                          <p:stCondLst>
                                            <p:cond delay="0"/>
                                          </p:stCondLst>
                                        </p:cTn>
                                        <p:tgtEl>
                                          <p:spTgt spid="117"/>
                                        </p:tgtEl>
                                        <p:attrNameLst>
                                          <p:attrName>style.visibility</p:attrName>
                                        </p:attrNameLst>
                                      </p:cBhvr>
                                      <p:to>
                                        <p:strVal val="visible"/>
                                      </p:to>
                                    </p:set>
                                    <p:animEffect transition="in" filter="fade">
                                      <p:cBhvr>
                                        <p:cTn id="36" dur="500"/>
                                        <p:tgtEl>
                                          <p:spTgt spid="117"/>
                                        </p:tgtEl>
                                      </p:cBhvr>
                                    </p:animEffect>
                                  </p:childTnLst>
                                </p:cTn>
                              </p:par>
                              <p:par>
                                <p:cTn id="37" presetID="2" presetClass="entr" presetSubtype="8" fill="hold" nodeType="withEffect">
                                  <p:stCondLst>
                                    <p:cond delay="0"/>
                                  </p:stCondLst>
                                  <p:childTnLst>
                                    <p:set>
                                      <p:cBhvr>
                                        <p:cTn id="38" dur="1" fill="hold">
                                          <p:stCondLst>
                                            <p:cond delay="0"/>
                                          </p:stCondLst>
                                        </p:cTn>
                                        <p:tgtEl>
                                          <p:spTgt spid="317542"/>
                                        </p:tgtEl>
                                        <p:attrNameLst>
                                          <p:attrName>style.visibility</p:attrName>
                                        </p:attrNameLst>
                                      </p:cBhvr>
                                      <p:to>
                                        <p:strVal val="visible"/>
                                      </p:to>
                                    </p:set>
                                    <p:anim calcmode="lin" valueType="num">
                                      <p:cBhvr additive="base">
                                        <p:cTn id="39" dur="500" fill="hold"/>
                                        <p:tgtEl>
                                          <p:spTgt spid="317542"/>
                                        </p:tgtEl>
                                        <p:attrNameLst>
                                          <p:attrName>ppt_x</p:attrName>
                                        </p:attrNameLst>
                                      </p:cBhvr>
                                      <p:tavLst>
                                        <p:tav tm="0">
                                          <p:val>
                                            <p:strVal val="0-#ppt_w/2"/>
                                          </p:val>
                                        </p:tav>
                                        <p:tav tm="100000">
                                          <p:val>
                                            <p:strVal val="#ppt_x"/>
                                          </p:val>
                                        </p:tav>
                                      </p:tavLst>
                                    </p:anim>
                                    <p:anim calcmode="lin" valueType="num">
                                      <p:cBhvr additive="base">
                                        <p:cTn id="40" dur="500" fill="hold"/>
                                        <p:tgtEl>
                                          <p:spTgt spid="31754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17542"/>
                                        </p:tgtEl>
                                        <p:attrNameLst>
                                          <p:attrName>style.visibility</p:attrName>
                                        </p:attrNameLst>
                                      </p:cBhvr>
                                      <p:to>
                                        <p:strVal val="hidden"/>
                                      </p:to>
                                    </p:set>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317543"/>
                                        </p:tgtEl>
                                        <p:attrNameLst>
                                          <p:attrName>style.visibility</p:attrName>
                                        </p:attrNameLst>
                                      </p:cBhvr>
                                      <p:to>
                                        <p:strVal val="visible"/>
                                      </p:to>
                                    </p:set>
                                    <p:anim calcmode="lin" valueType="num">
                                      <p:cBhvr additive="base">
                                        <p:cTn id="45" dur="500" fill="hold"/>
                                        <p:tgtEl>
                                          <p:spTgt spid="317543"/>
                                        </p:tgtEl>
                                        <p:attrNameLst>
                                          <p:attrName>ppt_x</p:attrName>
                                        </p:attrNameLst>
                                      </p:cBhvr>
                                      <p:tavLst>
                                        <p:tav tm="0">
                                          <p:val>
                                            <p:strVal val="0-#ppt_w/2"/>
                                          </p:val>
                                        </p:tav>
                                        <p:tav tm="100000">
                                          <p:val>
                                            <p:strVal val="#ppt_x"/>
                                          </p:val>
                                        </p:tav>
                                      </p:tavLst>
                                    </p:anim>
                                    <p:anim calcmode="lin" valueType="num">
                                      <p:cBhvr additive="base">
                                        <p:cTn id="46" dur="500" fill="hold"/>
                                        <p:tgtEl>
                                          <p:spTgt spid="317543"/>
                                        </p:tgtEl>
                                        <p:attrNameLst>
                                          <p:attrName>ppt_y</p:attrName>
                                        </p:attrNameLst>
                                      </p:cBhvr>
                                      <p:tavLst>
                                        <p:tav tm="0">
                                          <p:val>
                                            <p:strVal val="#ppt_y"/>
                                          </p:val>
                                        </p:tav>
                                        <p:tav tm="100000">
                                          <p:val>
                                            <p:strVal val="#ppt_y"/>
                                          </p:val>
                                        </p:tav>
                                      </p:tavLst>
                                    </p:anim>
                                  </p:childTnLst>
                                </p:cTn>
                              </p:par>
                              <p:par>
                                <p:cTn id="47" presetID="10" presetClass="entr" presetSubtype="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9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 presetClass="entr" presetSubtype="3" fill="hold" grpId="0" nodeType="clickEffect">
                                  <p:stCondLst>
                                    <p:cond delay="0"/>
                                  </p:stCondLst>
                                  <p:childTnLst>
                                    <p:set>
                                      <p:cBhvr>
                                        <p:cTn id="61" dur="1" fill="hold">
                                          <p:stCondLst>
                                            <p:cond delay="0"/>
                                          </p:stCondLst>
                                        </p:cTn>
                                        <p:tgtEl>
                                          <p:spTgt spid="91"/>
                                        </p:tgtEl>
                                        <p:attrNameLst>
                                          <p:attrName>style.visibility</p:attrName>
                                        </p:attrNameLst>
                                      </p:cBhvr>
                                      <p:to>
                                        <p:strVal val="visible"/>
                                      </p:to>
                                    </p:set>
                                    <p:anim calcmode="lin" valueType="num">
                                      <p:cBhvr additive="base">
                                        <p:cTn id="62" dur="500" fill="hold"/>
                                        <p:tgtEl>
                                          <p:spTgt spid="91"/>
                                        </p:tgtEl>
                                        <p:attrNameLst>
                                          <p:attrName>ppt_x</p:attrName>
                                        </p:attrNameLst>
                                      </p:cBhvr>
                                      <p:tavLst>
                                        <p:tav tm="0">
                                          <p:val>
                                            <p:strVal val="1+#ppt_w/2"/>
                                          </p:val>
                                        </p:tav>
                                        <p:tav tm="100000">
                                          <p:val>
                                            <p:strVal val="#ppt_x"/>
                                          </p:val>
                                        </p:tav>
                                      </p:tavLst>
                                    </p:anim>
                                    <p:anim calcmode="lin" valueType="num">
                                      <p:cBhvr additive="base">
                                        <p:cTn id="63" dur="500" fill="hold"/>
                                        <p:tgtEl>
                                          <p:spTgt spid="91"/>
                                        </p:tgtEl>
                                        <p:attrNameLst>
                                          <p:attrName>ppt_y</p:attrName>
                                        </p:attrNameLst>
                                      </p:cBhvr>
                                      <p:tavLst>
                                        <p:tav tm="0">
                                          <p:val>
                                            <p:strVal val="0-#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89"/>
                                        </p:tgtEl>
                                        <p:attrNameLst>
                                          <p:attrName>style.visibility</p:attrName>
                                        </p:attrNameLst>
                                      </p:cBhvr>
                                      <p:to>
                                        <p:strVal val="visible"/>
                                      </p:to>
                                    </p:set>
                                    <p:animEffect transition="in" filter="fade">
                                      <p:cBhvr>
                                        <p:cTn id="68" dur="500"/>
                                        <p:tgtEl>
                                          <p:spTgt spid="89"/>
                                        </p:tgtEl>
                                      </p:cBhvr>
                                    </p:animEffect>
                                  </p:childTnLst>
                                  <p:subTnLst>
                                    <p:set>
                                      <p:cBhvr override="childStyle">
                                        <p:cTn dur="1" fill="hold" display="0" masterRel="nextClick" afterEffect="1"/>
                                        <p:tgtEl>
                                          <p:spTgt spid="89"/>
                                        </p:tgtEl>
                                        <p:attrNameLst>
                                          <p:attrName>style.visibility</p:attrName>
                                        </p:attrNameLst>
                                      </p:cBhvr>
                                      <p:to>
                                        <p:strVal val="hidden"/>
                                      </p:to>
                                    </p:set>
                                  </p:subTnLst>
                                </p:cTn>
                              </p:par>
                              <p:par>
                                <p:cTn id="69" presetID="1" presetClass="entr" presetSubtype="0" fill="hold" grpId="0" nodeType="withEffect">
                                  <p:stCondLst>
                                    <p:cond delay="0"/>
                                  </p:stCondLst>
                                  <p:childTnLst>
                                    <p:set>
                                      <p:cBhvr>
                                        <p:cTn id="7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71" presetID="1" presetClass="entr" presetSubtype="0" fill="hold" grpId="0" nodeType="withEffect">
                                  <p:stCondLst>
                                    <p:cond delay="0"/>
                                  </p:stCondLst>
                                  <p:childTnLst>
                                    <p:set>
                                      <p:cBhvr>
                                        <p:cTn id="72" dur="1" fill="hold">
                                          <p:stCondLst>
                                            <p:cond delay="0"/>
                                          </p:stCondLst>
                                        </p:cTn>
                                        <p:tgtEl>
                                          <p:spTgt spid="93"/>
                                        </p:tgtEl>
                                        <p:attrNameLst>
                                          <p:attrName>style.visibility</p:attrName>
                                        </p:attrNameLst>
                                      </p:cBhvr>
                                      <p:to>
                                        <p:strVal val="visible"/>
                                      </p:to>
                                    </p:set>
                                  </p:childTnLst>
                                  <p:subTnLst>
                                    <p:set>
                                      <p:cBhvr override="childStyle">
                                        <p:cTn dur="1" fill="hold" display="0" masterRel="nextClick" afterEffect="1"/>
                                        <p:tgtEl>
                                          <p:spTgt spid="93"/>
                                        </p:tgtEl>
                                        <p:attrNameLst>
                                          <p:attrName>style.visibility</p:attrName>
                                        </p:attrNameLst>
                                      </p:cBhvr>
                                      <p:to>
                                        <p:strVal val="hidden"/>
                                      </p:to>
                                    </p:set>
                                  </p:sub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94"/>
                                        </p:tgtEl>
                                        <p:attrNameLst>
                                          <p:attrName>style.visibility</p:attrName>
                                        </p:attrNameLst>
                                      </p:cBhvr>
                                      <p:to>
                                        <p:strVal val="visible"/>
                                      </p:to>
                                    </p:set>
                                    <p:animEffect transition="in" filter="blinds(horizontal)">
                                      <p:cBhvr>
                                        <p:cTn id="77" dur="500"/>
                                        <p:tgtEl>
                                          <p:spTgt spid="94"/>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6" grpId="0" animBg="1"/>
      <p:bldP spid="317534" grpId="0" animBg="1"/>
      <p:bldP spid="317534" grpId="1" animBg="1"/>
      <p:bldP spid="317541" grpId="0" animBg="1"/>
      <p:bldP spid="317543" grpId="0" animBg="1"/>
      <p:bldP spid="317548" grpId="0" build="allAtOnce" animBg="1"/>
      <p:bldP spid="91" grpId="0" animBg="1"/>
      <p:bldP spid="90" grpId="0" animBg="1"/>
      <p:bldP spid="7" grpId="0"/>
      <p:bldP spid="93" grpId="0"/>
      <p:bldP spid="9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38200" y="5105400"/>
            <a:ext cx="4419600" cy="838200"/>
          </a:xfrm>
          <a:prstGeom prst="rect">
            <a:avLst/>
          </a:prstGeom>
          <a:solidFill>
            <a:srgbClr val="FFFFCC"/>
          </a:solidFill>
          <a:ln w="127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38200" y="3505200"/>
            <a:ext cx="4419600" cy="838200"/>
          </a:xfrm>
          <a:prstGeom prst="rect">
            <a:avLst/>
          </a:prstGeom>
          <a:solidFill>
            <a:srgbClr val="FFFFCC"/>
          </a:solidFill>
          <a:ln w="127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38200" y="1828800"/>
            <a:ext cx="4419600" cy="838200"/>
          </a:xfrm>
          <a:prstGeom prst="rect">
            <a:avLst/>
          </a:prstGeom>
          <a:solidFill>
            <a:srgbClr val="FFFFCC"/>
          </a:solidFill>
          <a:ln w="127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990600"/>
            <a:ext cx="8229600" cy="4953000"/>
          </a:xfrm>
        </p:spPr>
        <p:txBody>
          <a:bodyPr/>
          <a:lstStyle/>
          <a:p>
            <a:r>
              <a:rPr lang="en-US" i="1" dirty="0"/>
              <a:t>John, a fast-rising politician</a:t>
            </a:r>
            <a:r>
              <a:rPr lang="en-US" i="1" dirty="0">
                <a:solidFill>
                  <a:srgbClr val="0033CC"/>
                </a:solidFill>
              </a:rPr>
              <a:t>, </a:t>
            </a:r>
            <a:r>
              <a:rPr lang="en-US" i="1" dirty="0">
                <a:solidFill>
                  <a:srgbClr val="3366CC"/>
                </a:solidFill>
              </a:rPr>
              <a:t>slept</a:t>
            </a:r>
            <a:r>
              <a:rPr lang="en-US" i="1" dirty="0">
                <a:solidFill>
                  <a:srgbClr val="0033CC"/>
                </a:solidFill>
              </a:rPr>
              <a:t> </a:t>
            </a:r>
            <a:r>
              <a:rPr lang="en-US" i="1" dirty="0"/>
              <a:t>on the train to Chicago</a:t>
            </a:r>
            <a:r>
              <a:rPr lang="en-US" dirty="0"/>
              <a:t>.</a:t>
            </a:r>
          </a:p>
          <a:p>
            <a:r>
              <a:rPr lang="en-US" b="1" dirty="0" smtClean="0"/>
              <a:t>Verb Predicate: sleep</a:t>
            </a:r>
          </a:p>
          <a:p>
            <a:pPr lvl="1"/>
            <a:r>
              <a:rPr lang="en-US" dirty="0" smtClean="0">
                <a:solidFill>
                  <a:srgbClr val="003366"/>
                </a:solidFill>
              </a:rPr>
              <a:t>Sleeper: John, a fast-rising politician</a:t>
            </a:r>
          </a:p>
          <a:p>
            <a:pPr lvl="1"/>
            <a:r>
              <a:rPr lang="en-US" dirty="0" smtClean="0">
                <a:solidFill>
                  <a:srgbClr val="003366"/>
                </a:solidFill>
              </a:rPr>
              <a:t>Location: on the train to Chicago</a:t>
            </a:r>
          </a:p>
          <a:p>
            <a:endParaRPr lang="en-US" b="1" dirty="0" smtClean="0"/>
          </a:p>
          <a:p>
            <a:r>
              <a:rPr lang="en-US" b="1" dirty="0" smtClean="0"/>
              <a:t>Who </a:t>
            </a:r>
            <a:r>
              <a:rPr lang="en-US" b="1" dirty="0"/>
              <a:t>was John?</a:t>
            </a:r>
          </a:p>
          <a:p>
            <a:pPr lvl="1"/>
            <a:r>
              <a:rPr lang="en-US" dirty="0" smtClean="0"/>
              <a:t>Relation: Apposition (comma) </a:t>
            </a:r>
          </a:p>
          <a:p>
            <a:pPr lvl="1"/>
            <a:r>
              <a:rPr lang="en-US" dirty="0" smtClean="0">
                <a:solidFill>
                  <a:srgbClr val="003366"/>
                </a:solidFill>
              </a:rPr>
              <a:t>John</a:t>
            </a:r>
            <a:r>
              <a:rPr lang="en-US" dirty="0">
                <a:solidFill>
                  <a:srgbClr val="003366"/>
                </a:solidFill>
              </a:rPr>
              <a:t>, a fast-rising politician </a:t>
            </a:r>
            <a:endParaRPr lang="en-US" dirty="0" smtClean="0">
              <a:solidFill>
                <a:srgbClr val="003366"/>
              </a:solidFill>
            </a:endParaRPr>
          </a:p>
          <a:p>
            <a:endParaRPr lang="en-US" b="1" dirty="0" smtClean="0"/>
          </a:p>
          <a:p>
            <a:r>
              <a:rPr lang="en-US" b="1" dirty="0" smtClean="0"/>
              <a:t>What </a:t>
            </a:r>
            <a:r>
              <a:rPr lang="en-US" b="1" dirty="0"/>
              <a:t>was John’s destination?</a:t>
            </a:r>
          </a:p>
          <a:p>
            <a:pPr lvl="1"/>
            <a:r>
              <a:rPr lang="en-US" dirty="0" smtClean="0"/>
              <a:t>Relation: Destination (preposition) </a:t>
            </a:r>
          </a:p>
          <a:p>
            <a:pPr lvl="1"/>
            <a:r>
              <a:rPr lang="en-US" dirty="0" smtClean="0">
                <a:solidFill>
                  <a:srgbClr val="003366"/>
                </a:solidFill>
              </a:rPr>
              <a:t>train </a:t>
            </a:r>
            <a:r>
              <a:rPr lang="en-US" dirty="0">
                <a:solidFill>
                  <a:srgbClr val="003366"/>
                </a:solidFill>
              </a:rPr>
              <a:t>to </a:t>
            </a:r>
            <a:r>
              <a:rPr lang="en-US" dirty="0" smtClean="0">
                <a:solidFill>
                  <a:srgbClr val="003366"/>
                </a:solidFill>
              </a:rPr>
              <a:t>Chicago</a:t>
            </a:r>
            <a:endParaRPr lang="en-US" dirty="0">
              <a:solidFill>
                <a:srgbClr val="003366"/>
              </a:solidFill>
            </a:endParaRPr>
          </a:p>
        </p:txBody>
      </p:sp>
      <p:sp>
        <p:nvSpPr>
          <p:cNvPr id="2" name="Title 1"/>
          <p:cNvSpPr>
            <a:spLocks noGrp="1"/>
          </p:cNvSpPr>
          <p:nvPr>
            <p:ph type="title"/>
          </p:nvPr>
        </p:nvSpPr>
        <p:spPr/>
        <p:txBody>
          <a:bodyPr/>
          <a:lstStyle/>
          <a:p>
            <a:r>
              <a:rPr lang="en-US" dirty="0" smtClean="0"/>
              <a:t>Verb SRL is not Sufficient </a:t>
            </a:r>
            <a:endParaRPr lang="en-US" dirty="0"/>
          </a:p>
        </p:txBody>
      </p:sp>
      <p:cxnSp>
        <p:nvCxnSpPr>
          <p:cNvPr id="15" name="Straight Arrow Connector 14"/>
          <p:cNvCxnSpPr/>
          <p:nvPr/>
        </p:nvCxnSpPr>
        <p:spPr>
          <a:xfrm>
            <a:off x="4724400" y="1447800"/>
            <a:ext cx="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5400000">
            <a:off x="4222856" y="2292244"/>
            <a:ext cx="3467100" cy="2159212"/>
          </a:xfrm>
          <a:prstGeom prst="bentConnector3">
            <a:avLst>
              <a:gd name="adj1" fmla="val 86832"/>
            </a:avLst>
          </a:prstGeom>
          <a:ln>
            <a:tailEnd type="arrow"/>
          </a:ln>
        </p:spPr>
        <p:style>
          <a:lnRef idx="2">
            <a:schemeClr val="dk1"/>
          </a:lnRef>
          <a:fillRef idx="0">
            <a:schemeClr val="dk1"/>
          </a:fillRef>
          <a:effectRef idx="1">
            <a:schemeClr val="dk1"/>
          </a:effectRef>
          <a:fontRef idx="minor">
            <a:schemeClr val="tx1"/>
          </a:fontRef>
        </p:style>
      </p:cxnSp>
      <p:cxnSp>
        <p:nvCxnSpPr>
          <p:cNvPr id="110" name="Elbow Connector 109"/>
          <p:cNvCxnSpPr/>
          <p:nvPr/>
        </p:nvCxnSpPr>
        <p:spPr>
          <a:xfrm rot="5400000">
            <a:off x="-128592" y="2246096"/>
            <a:ext cx="2467306" cy="889107"/>
          </a:xfrm>
          <a:prstGeom prst="bentConnector3">
            <a:avLst>
              <a:gd name="adj1" fmla="val 160"/>
            </a:avLst>
          </a:prstGeom>
          <a:ln>
            <a:tailEnd type="arrow"/>
          </a:ln>
        </p:spPr>
        <p:style>
          <a:lnRef idx="2">
            <a:schemeClr val="dk1"/>
          </a:lnRef>
          <a:fillRef idx="0">
            <a:schemeClr val="dk1"/>
          </a:fillRef>
          <a:effectRef idx="1">
            <a:schemeClr val="dk1"/>
          </a:effectRef>
          <a:fontRef idx="minor">
            <a:schemeClr val="tx1"/>
          </a:fontRef>
        </p:style>
      </p:cxnSp>
      <p:sp>
        <p:nvSpPr>
          <p:cNvPr id="5" name="Oval 4"/>
          <p:cNvSpPr/>
          <p:nvPr/>
        </p:nvSpPr>
        <p:spPr>
          <a:xfrm>
            <a:off x="6445468" y="1006366"/>
            <a:ext cx="559012" cy="466396"/>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190958" y="1066800"/>
            <a:ext cx="559012" cy="466396"/>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23</a:t>
            </a:fld>
            <a:endParaRPr lang="en-US" altLang="zh-TW"/>
          </a:p>
        </p:txBody>
      </p:sp>
      <p:sp>
        <p:nvSpPr>
          <p:cNvPr id="6" name="TextBox 5"/>
          <p:cNvSpPr txBox="1"/>
          <p:nvPr/>
        </p:nvSpPr>
        <p:spPr>
          <a:xfrm>
            <a:off x="8418184" y="56336"/>
            <a:ext cx="553357" cy="369332"/>
          </a:xfrm>
          <a:prstGeom prst="rect">
            <a:avLst/>
          </a:prstGeom>
          <a:solidFill>
            <a:srgbClr val="FFFFCC"/>
          </a:solidFill>
          <a:ln>
            <a:solidFill>
              <a:schemeClr val="bg2"/>
            </a:solidFill>
          </a:ln>
        </p:spPr>
        <p:txBody>
          <a:bodyPr wrap="none" rtlCol="0">
            <a:spAutoFit/>
          </a:bodyPr>
          <a:lstStyle/>
          <a:p>
            <a:r>
              <a:rPr lang="en-US" dirty="0" smtClean="0">
                <a:latin typeface="+mj-lt"/>
                <a:hlinkClick r:id="rId2" action="ppaction://hlinksldjump"/>
              </a:rPr>
              <a:t>skip</a:t>
            </a:r>
            <a:endParaRPr lang="en-US" dirty="0">
              <a:latin typeface="+mj-lt"/>
            </a:endParaRPr>
          </a:p>
        </p:txBody>
      </p:sp>
    </p:spTree>
    <p:extLst>
      <p:ext uri="{BB962C8B-B14F-4D97-AF65-F5344CB8AC3E}">
        <p14:creationId xmlns:p14="http://schemas.microsoft.com/office/powerpoint/2010/main" val="14007807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22" presetClass="entr" presetSubtype="1"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par>
                                <p:cTn id="24" presetID="22" presetClass="entr" presetSubtype="1" fill="hold" nodeType="withEffect">
                                  <p:stCondLst>
                                    <p:cond delay="0"/>
                                  </p:stCondLst>
                                  <p:childTnLst>
                                    <p:set>
                                      <p:cBhvr>
                                        <p:cTn id="25" dur="1" fill="hold">
                                          <p:stCondLst>
                                            <p:cond delay="0"/>
                                          </p:stCondLst>
                                        </p:cTn>
                                        <p:tgtEl>
                                          <p:spTgt spid="110"/>
                                        </p:tgtEl>
                                        <p:attrNameLst>
                                          <p:attrName>style.visibility</p:attrName>
                                        </p:attrNameLst>
                                      </p:cBhvr>
                                      <p:to>
                                        <p:strVal val="visible"/>
                                      </p:to>
                                    </p:set>
                                    <p:animEffect transition="in" filter="wipe(up)">
                                      <p:cBhvr>
                                        <p:cTn id="26" dur="500"/>
                                        <p:tgtEl>
                                          <p:spTgt spid="110"/>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par>
                                <p:cTn id="41" presetID="22" presetClass="entr" presetSubtype="1"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up)">
                                      <p:cBhvr>
                                        <p:cTn id="43" dur="500"/>
                                        <p:tgtEl>
                                          <p:spTgt spid="20"/>
                                        </p:tgtEl>
                                      </p:cBhvr>
                                    </p:animEffect>
                                  </p:childTnLst>
                                </p:cTn>
                              </p:par>
                              <p:par>
                                <p:cTn id="44" presetID="1" presetClass="entr" presetSubtype="0"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1" grpId="0" animBg="1"/>
      <p:bldP spid="5"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Extended Semantic Role Labeling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4371" y="1127286"/>
            <a:ext cx="6197029" cy="4880846"/>
          </a:xfrm>
        </p:spPr>
      </p:pic>
      <p:sp>
        <p:nvSpPr>
          <p:cNvPr id="3" name="Slide Number Placeholder 2"/>
          <p:cNvSpPr>
            <a:spLocks noGrp="1"/>
          </p:cNvSpPr>
          <p:nvPr>
            <p:ph type="sldNum" sz="quarter" idx="11"/>
          </p:nvPr>
        </p:nvSpPr>
        <p:spPr>
          <a:xfrm>
            <a:off x="7543800" y="6008132"/>
            <a:ext cx="914400" cy="228600"/>
          </a:xfrm>
        </p:spPr>
        <p:txBody>
          <a:bodyPr/>
          <a:lstStyle/>
          <a:p>
            <a:pPr>
              <a:defRPr/>
            </a:pPr>
            <a:r>
              <a:rPr lang="en-US" altLang="zh-TW" smtClean="0">
                <a:solidFill>
                  <a:srgbClr val="000000"/>
                </a:solidFill>
              </a:rPr>
              <a:t>Page </a:t>
            </a:r>
            <a:fld id="{CBA50A1E-0B58-486D-A6CF-CFA1EEA2D070}" type="slidenum">
              <a:rPr lang="en-US" altLang="zh-TW" smtClean="0">
                <a:solidFill>
                  <a:srgbClr val="000000"/>
                </a:solidFill>
              </a:rPr>
              <a:pPr>
                <a:defRPr/>
              </a:pPr>
              <a:t>24</a:t>
            </a:fld>
            <a:endParaRPr lang="en-US" altLang="zh-TW">
              <a:solidFill>
                <a:srgbClr val="000000"/>
              </a:solidFill>
            </a:endParaRPr>
          </a:p>
        </p:txBody>
      </p:sp>
      <p:sp>
        <p:nvSpPr>
          <p:cNvPr id="8" name="Rectangle 7"/>
          <p:cNvSpPr/>
          <p:nvPr/>
        </p:nvSpPr>
        <p:spPr>
          <a:xfrm>
            <a:off x="381000" y="685800"/>
            <a:ext cx="8458200" cy="400110"/>
          </a:xfrm>
          <a:prstGeom prst="rect">
            <a:avLst/>
          </a:prstGeom>
          <a:solidFill>
            <a:srgbClr val="FFFFCC"/>
          </a:solidFill>
          <a:ln>
            <a:solidFill>
              <a:schemeClr val="bg2"/>
            </a:solidFill>
          </a:ln>
        </p:spPr>
        <p:txBody>
          <a:bodyPr wrap="square">
            <a:spAutoFit/>
          </a:bodyPr>
          <a:lstStyle/>
          <a:p>
            <a:pPr marL="342900" indent="-342900" eaLnBrk="0" hangingPunct="0">
              <a:spcBef>
                <a:spcPct val="20000"/>
              </a:spcBef>
              <a:buClr>
                <a:srgbClr val="FF9900"/>
              </a:buClr>
              <a:buSzPct val="75000"/>
              <a:buFont typeface="Wingdings" pitchFamily="2" charset="2"/>
              <a:buChar char="n"/>
            </a:pPr>
            <a:r>
              <a:rPr lang="en-US" sz="2000" dirty="0" smtClean="0">
                <a:solidFill>
                  <a:srgbClr val="003366"/>
                </a:solidFill>
                <a:latin typeface="Calibri" pitchFamily="34" charset="0"/>
                <a:cs typeface="Calibri" pitchFamily="34" charset="0"/>
              </a:rPr>
              <a:t>Many predicates; many roles; how to deal with more phenomena? </a:t>
            </a:r>
            <a:endParaRPr lang="en-US" sz="2000" dirty="0">
              <a:solidFill>
                <a:srgbClr val="003366"/>
              </a:solidFill>
              <a:latin typeface="Calibri" pitchFamily="34" charset="0"/>
              <a:cs typeface="Calibri" pitchFamily="34" charset="0"/>
            </a:endParaRPr>
          </a:p>
        </p:txBody>
      </p:sp>
      <p:sp>
        <p:nvSpPr>
          <p:cNvPr id="6" name="Rectangle 5"/>
          <p:cNvSpPr/>
          <p:nvPr/>
        </p:nvSpPr>
        <p:spPr>
          <a:xfrm>
            <a:off x="7190507" y="5031387"/>
            <a:ext cx="1884218" cy="1200329"/>
          </a:xfrm>
          <a:prstGeom prst="rect">
            <a:avLst/>
          </a:prstGeom>
          <a:solidFill>
            <a:srgbClr val="FFFFCC"/>
          </a:solidFill>
          <a:ln>
            <a:solidFill>
              <a:schemeClr val="bg2"/>
            </a:solidFill>
          </a:ln>
        </p:spPr>
        <p:txBody>
          <a:bodyPr wrap="square">
            <a:spAutoFit/>
          </a:bodyPr>
          <a:lstStyle/>
          <a:p>
            <a:pPr eaLnBrk="0" hangingPunct="0">
              <a:spcBef>
                <a:spcPct val="20000"/>
              </a:spcBef>
              <a:buClr>
                <a:srgbClr val="FF9900"/>
              </a:buClr>
              <a:buSzPct val="75000"/>
            </a:pPr>
            <a:r>
              <a:rPr lang="en-US" dirty="0" smtClean="0">
                <a:solidFill>
                  <a:srgbClr val="003366"/>
                </a:solidFill>
                <a:latin typeface="Calibri" pitchFamily="34" charset="0"/>
                <a:cs typeface="Calibri" pitchFamily="34" charset="0"/>
              </a:rPr>
              <a:t>Sentence level analysis may be influenced by other sentences</a:t>
            </a:r>
            <a:endParaRPr lang="en-US" dirty="0">
              <a:solidFill>
                <a:srgbClr val="003366"/>
              </a:solidFill>
              <a:latin typeface="Calibri" pitchFamily="34" charset="0"/>
              <a:cs typeface="Calibri" pitchFamily="34" charset="0"/>
            </a:endParaRPr>
          </a:p>
        </p:txBody>
      </p:sp>
    </p:spTree>
    <p:extLst>
      <p:ext uri="{BB962C8B-B14F-4D97-AF65-F5344CB8AC3E}">
        <p14:creationId xmlns:p14="http://schemas.microsoft.com/office/powerpoint/2010/main" val="39260100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38200" y="5029200"/>
            <a:ext cx="4419600" cy="838200"/>
          </a:xfrm>
          <a:prstGeom prst="rect">
            <a:avLst/>
          </a:prstGeom>
          <a:solidFill>
            <a:srgbClr val="FFFFCC"/>
          </a:solidFill>
          <a:ln w="127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38200" y="3429000"/>
            <a:ext cx="4419600" cy="838200"/>
          </a:xfrm>
          <a:prstGeom prst="rect">
            <a:avLst/>
          </a:prstGeom>
          <a:solidFill>
            <a:srgbClr val="FFFFCC"/>
          </a:solidFill>
          <a:ln w="127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38200" y="1752600"/>
            <a:ext cx="4419600" cy="838200"/>
          </a:xfrm>
          <a:prstGeom prst="rect">
            <a:avLst/>
          </a:prstGeom>
          <a:solidFill>
            <a:srgbClr val="FFFFCC"/>
          </a:solidFill>
          <a:ln w="127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r>
              <a:rPr lang="en-US" i="1" dirty="0"/>
              <a:t>John, a fast-rising politician</a:t>
            </a:r>
            <a:r>
              <a:rPr lang="en-US" i="1" dirty="0">
                <a:solidFill>
                  <a:srgbClr val="0033CC"/>
                </a:solidFill>
              </a:rPr>
              <a:t>, slept </a:t>
            </a:r>
            <a:r>
              <a:rPr lang="en-US" i="1" dirty="0"/>
              <a:t>on the train to Chicago</a:t>
            </a:r>
            <a:r>
              <a:rPr lang="en-US" dirty="0"/>
              <a:t>.</a:t>
            </a:r>
          </a:p>
          <a:p>
            <a:r>
              <a:rPr lang="en-US" b="1" dirty="0" smtClean="0"/>
              <a:t>Verb Predicate: sleep</a:t>
            </a:r>
          </a:p>
          <a:p>
            <a:pPr lvl="1"/>
            <a:r>
              <a:rPr lang="en-US" dirty="0" smtClean="0">
                <a:solidFill>
                  <a:srgbClr val="0033CC"/>
                </a:solidFill>
              </a:rPr>
              <a:t>Sleeper:</a:t>
            </a:r>
            <a:r>
              <a:rPr lang="en-US" dirty="0" smtClean="0"/>
              <a:t> John, a fast-rising politician</a:t>
            </a:r>
          </a:p>
          <a:p>
            <a:pPr lvl="1"/>
            <a:r>
              <a:rPr lang="en-US" dirty="0" smtClean="0">
                <a:solidFill>
                  <a:srgbClr val="0033CC"/>
                </a:solidFill>
              </a:rPr>
              <a:t>Location: </a:t>
            </a:r>
            <a:r>
              <a:rPr lang="en-US" dirty="0" smtClean="0"/>
              <a:t>on the train to Chicago</a:t>
            </a:r>
          </a:p>
          <a:p>
            <a:endParaRPr lang="en-US" b="1" dirty="0" smtClean="0"/>
          </a:p>
          <a:p>
            <a:r>
              <a:rPr lang="en-US" b="1" dirty="0" smtClean="0"/>
              <a:t>Who </a:t>
            </a:r>
            <a:r>
              <a:rPr lang="en-US" b="1" dirty="0"/>
              <a:t>was John?</a:t>
            </a:r>
          </a:p>
          <a:p>
            <a:pPr lvl="1"/>
            <a:r>
              <a:rPr lang="en-US" dirty="0" smtClean="0">
                <a:solidFill>
                  <a:srgbClr val="FF0000"/>
                </a:solidFill>
              </a:rPr>
              <a:t>Relation: Apposition (comma) </a:t>
            </a:r>
          </a:p>
          <a:p>
            <a:pPr lvl="1"/>
            <a:r>
              <a:rPr lang="en-US" dirty="0" smtClean="0"/>
              <a:t>John</a:t>
            </a:r>
            <a:r>
              <a:rPr lang="en-US" dirty="0"/>
              <a:t>, a fast-rising politician </a:t>
            </a:r>
            <a:endParaRPr lang="en-US" dirty="0" smtClean="0"/>
          </a:p>
          <a:p>
            <a:endParaRPr lang="en-US" b="1" dirty="0" smtClean="0"/>
          </a:p>
          <a:p>
            <a:r>
              <a:rPr lang="en-US" b="1" dirty="0" smtClean="0"/>
              <a:t>What </a:t>
            </a:r>
            <a:r>
              <a:rPr lang="en-US" b="1" dirty="0"/>
              <a:t>was John’s destination?</a:t>
            </a:r>
          </a:p>
          <a:p>
            <a:pPr lvl="1"/>
            <a:r>
              <a:rPr lang="en-US" dirty="0" smtClean="0">
                <a:solidFill>
                  <a:srgbClr val="FF0000"/>
                </a:solidFill>
              </a:rPr>
              <a:t>Relation: Destination (preposition) </a:t>
            </a:r>
          </a:p>
          <a:p>
            <a:pPr lvl="1"/>
            <a:r>
              <a:rPr lang="en-US" dirty="0" smtClean="0">
                <a:solidFill>
                  <a:srgbClr val="0033CC"/>
                </a:solidFill>
              </a:rPr>
              <a:t>train </a:t>
            </a:r>
            <a:r>
              <a:rPr lang="en-US" dirty="0">
                <a:solidFill>
                  <a:srgbClr val="0033CC"/>
                </a:solidFill>
              </a:rPr>
              <a:t>to </a:t>
            </a:r>
            <a:r>
              <a:rPr lang="en-US" dirty="0" smtClean="0">
                <a:solidFill>
                  <a:srgbClr val="0033CC"/>
                </a:solidFill>
              </a:rPr>
              <a:t>Chicago</a:t>
            </a:r>
            <a:endParaRPr lang="en-US" dirty="0"/>
          </a:p>
        </p:txBody>
      </p:sp>
      <p:sp>
        <p:nvSpPr>
          <p:cNvPr id="2" name="Title 1"/>
          <p:cNvSpPr>
            <a:spLocks noGrp="1"/>
          </p:cNvSpPr>
          <p:nvPr>
            <p:ph type="title"/>
          </p:nvPr>
        </p:nvSpPr>
        <p:spPr/>
        <p:txBody>
          <a:bodyPr/>
          <a:lstStyle/>
          <a:p>
            <a:r>
              <a:rPr lang="en-US" dirty="0" smtClean="0"/>
              <a:t>Computational Questions</a:t>
            </a:r>
            <a:endParaRPr lang="en-US" dirty="0"/>
          </a:p>
        </p:txBody>
      </p:sp>
      <p:cxnSp>
        <p:nvCxnSpPr>
          <p:cNvPr id="15" name="Straight Arrow Connector 14"/>
          <p:cNvCxnSpPr/>
          <p:nvPr/>
        </p:nvCxnSpPr>
        <p:spPr>
          <a:xfrm>
            <a:off x="4724400" y="1371600"/>
            <a:ext cx="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5400000">
            <a:off x="4222856" y="2216044"/>
            <a:ext cx="3467100" cy="2159212"/>
          </a:xfrm>
          <a:prstGeom prst="bentConnector3">
            <a:avLst>
              <a:gd name="adj1" fmla="val 86832"/>
            </a:avLst>
          </a:prstGeom>
          <a:ln>
            <a:tailEnd type="arrow"/>
          </a:ln>
        </p:spPr>
        <p:style>
          <a:lnRef idx="2">
            <a:schemeClr val="dk1"/>
          </a:lnRef>
          <a:fillRef idx="0">
            <a:schemeClr val="dk1"/>
          </a:fillRef>
          <a:effectRef idx="1">
            <a:schemeClr val="dk1"/>
          </a:effectRef>
          <a:fontRef idx="minor">
            <a:schemeClr val="tx1"/>
          </a:fontRef>
        </p:style>
      </p:cxnSp>
      <p:cxnSp>
        <p:nvCxnSpPr>
          <p:cNvPr id="110" name="Elbow Connector 109"/>
          <p:cNvCxnSpPr/>
          <p:nvPr/>
        </p:nvCxnSpPr>
        <p:spPr>
          <a:xfrm rot="5400000">
            <a:off x="-128592" y="2169896"/>
            <a:ext cx="2467306" cy="889107"/>
          </a:xfrm>
          <a:prstGeom prst="bentConnector3">
            <a:avLst>
              <a:gd name="adj1" fmla="val 160"/>
            </a:avLst>
          </a:prstGeom>
          <a:ln>
            <a:tailEnd type="arrow"/>
          </a:ln>
        </p:spPr>
        <p:style>
          <a:lnRef idx="2">
            <a:schemeClr val="dk1"/>
          </a:lnRef>
          <a:fillRef idx="0">
            <a:schemeClr val="dk1"/>
          </a:fillRef>
          <a:effectRef idx="1">
            <a:schemeClr val="dk1"/>
          </a:effectRef>
          <a:fontRef idx="minor">
            <a:schemeClr val="tx1"/>
          </a:fontRef>
        </p:style>
      </p:cxnSp>
      <p:sp>
        <p:nvSpPr>
          <p:cNvPr id="5" name="Oval 4"/>
          <p:cNvSpPr/>
          <p:nvPr/>
        </p:nvSpPr>
        <p:spPr>
          <a:xfrm>
            <a:off x="6445468" y="930166"/>
            <a:ext cx="559012" cy="466396"/>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190958" y="990600"/>
            <a:ext cx="559012" cy="466396"/>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25</a:t>
            </a:fld>
            <a:endParaRPr lang="en-US" altLang="zh-TW"/>
          </a:p>
        </p:txBody>
      </p:sp>
      <p:sp>
        <p:nvSpPr>
          <p:cNvPr id="6" name="Rectangular Callout 5"/>
          <p:cNvSpPr/>
          <p:nvPr/>
        </p:nvSpPr>
        <p:spPr>
          <a:xfrm>
            <a:off x="5562600" y="4038600"/>
            <a:ext cx="2971800" cy="1219200"/>
          </a:xfrm>
          <a:prstGeom prst="wedgeRectCallout">
            <a:avLst>
              <a:gd name="adj1" fmla="val -58032"/>
              <a:gd name="adj2" fmla="val 74813"/>
            </a:avLst>
          </a:prstGeom>
          <a:solidFill>
            <a:srgbClr val="FFFF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Identify the </a:t>
            </a:r>
            <a:r>
              <a:rPr lang="en-US" dirty="0" smtClean="0">
                <a:solidFill>
                  <a:srgbClr val="FF0000"/>
                </a:solidFill>
              </a:rPr>
              <a:t>relation </a:t>
            </a:r>
            <a:r>
              <a:rPr lang="en-US" dirty="0" smtClean="0">
                <a:solidFill>
                  <a:schemeClr val="tx1"/>
                </a:solidFill>
              </a:rPr>
              <a:t>expressed by the predicate, and its </a:t>
            </a:r>
            <a:r>
              <a:rPr lang="en-US" dirty="0" smtClean="0">
                <a:solidFill>
                  <a:srgbClr val="FF0000"/>
                </a:solidFill>
              </a:rPr>
              <a:t>arguments</a:t>
            </a:r>
            <a:endParaRPr lang="en-US" dirty="0">
              <a:solidFill>
                <a:srgbClr val="FF0000"/>
              </a:solidFill>
            </a:endParaRPr>
          </a:p>
        </p:txBody>
      </p:sp>
      <p:cxnSp>
        <p:nvCxnSpPr>
          <p:cNvPr id="8" name="Straight Connector 7"/>
          <p:cNvCxnSpPr/>
          <p:nvPr/>
        </p:nvCxnSpPr>
        <p:spPr>
          <a:xfrm>
            <a:off x="2217760" y="5374944"/>
            <a:ext cx="1295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086968" y="5715000"/>
            <a:ext cx="8302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90958" y="5715000"/>
            <a:ext cx="71404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5659163" y="2171700"/>
            <a:ext cx="2767505" cy="1257300"/>
            <a:chOff x="5659163" y="2171700"/>
            <a:chExt cx="2767505" cy="1257300"/>
          </a:xfrm>
        </p:grpSpPr>
        <p:pic>
          <p:nvPicPr>
            <p:cNvPr id="18" name="Picture 17" descr="of-usage-brighened.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163" y="2171700"/>
              <a:ext cx="2767505" cy="1257300"/>
            </a:xfrm>
            <a:prstGeom prst="rect">
              <a:avLst/>
            </a:prstGeom>
          </p:spPr>
        </p:pic>
        <p:sp>
          <p:nvSpPr>
            <p:cNvPr id="19" name="Oval 18"/>
            <p:cNvSpPr/>
            <p:nvPr/>
          </p:nvSpPr>
          <p:spPr>
            <a:xfrm>
              <a:off x="7101840" y="2171700"/>
              <a:ext cx="365760" cy="365760"/>
            </a:xfrm>
            <a:prstGeom prst="ellipse">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629400" y="2958138"/>
              <a:ext cx="365760" cy="365760"/>
            </a:xfrm>
            <a:prstGeom prst="ellipse">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93817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par>
                                <p:cTn id="12" presetID="22" presetClass="entr" presetSubtype="2"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right)">
                                      <p:cBhvr>
                                        <p:cTn id="14" dur="500"/>
                                        <p:tgtEl>
                                          <p:spTgt spid="16"/>
                                        </p:tgtEl>
                                      </p:cBhvr>
                                    </p:animEffect>
                                  </p:childTnLst>
                                </p:cTn>
                              </p:par>
                              <p:par>
                                <p:cTn id="15" presetID="22" presetClass="entr" presetSubtype="2"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80">
                                          <p:stCondLst>
                                            <p:cond delay="0"/>
                                          </p:stCondLst>
                                        </p:cTn>
                                        <p:tgtEl>
                                          <p:spTgt spid="7"/>
                                        </p:tgtEl>
                                      </p:cBhvr>
                                    </p:animEffect>
                                    <p:anim calcmode="lin" valueType="num">
                                      <p:cBhvr>
                                        <p:cTn id="2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8" dur="26">
                                          <p:stCondLst>
                                            <p:cond delay="650"/>
                                          </p:stCondLst>
                                        </p:cTn>
                                        <p:tgtEl>
                                          <p:spTgt spid="7"/>
                                        </p:tgtEl>
                                      </p:cBhvr>
                                      <p:to x="100000" y="60000"/>
                                    </p:animScale>
                                    <p:animScale>
                                      <p:cBhvr>
                                        <p:cTn id="29" dur="166" decel="50000">
                                          <p:stCondLst>
                                            <p:cond delay="676"/>
                                          </p:stCondLst>
                                        </p:cTn>
                                        <p:tgtEl>
                                          <p:spTgt spid="7"/>
                                        </p:tgtEl>
                                      </p:cBhvr>
                                      <p:to x="100000" y="100000"/>
                                    </p:animScale>
                                    <p:animScale>
                                      <p:cBhvr>
                                        <p:cTn id="30" dur="26">
                                          <p:stCondLst>
                                            <p:cond delay="1312"/>
                                          </p:stCondLst>
                                        </p:cTn>
                                        <p:tgtEl>
                                          <p:spTgt spid="7"/>
                                        </p:tgtEl>
                                      </p:cBhvr>
                                      <p:to x="100000" y="80000"/>
                                    </p:animScale>
                                    <p:animScale>
                                      <p:cBhvr>
                                        <p:cTn id="31" dur="166" decel="50000">
                                          <p:stCondLst>
                                            <p:cond delay="1338"/>
                                          </p:stCondLst>
                                        </p:cTn>
                                        <p:tgtEl>
                                          <p:spTgt spid="7"/>
                                        </p:tgtEl>
                                      </p:cBhvr>
                                      <p:to x="100000" y="100000"/>
                                    </p:animScale>
                                    <p:animScale>
                                      <p:cBhvr>
                                        <p:cTn id="32" dur="26">
                                          <p:stCondLst>
                                            <p:cond delay="1642"/>
                                          </p:stCondLst>
                                        </p:cTn>
                                        <p:tgtEl>
                                          <p:spTgt spid="7"/>
                                        </p:tgtEl>
                                      </p:cBhvr>
                                      <p:to x="100000" y="90000"/>
                                    </p:animScale>
                                    <p:animScale>
                                      <p:cBhvr>
                                        <p:cTn id="33" dur="166" decel="50000">
                                          <p:stCondLst>
                                            <p:cond delay="1668"/>
                                          </p:stCondLst>
                                        </p:cTn>
                                        <p:tgtEl>
                                          <p:spTgt spid="7"/>
                                        </p:tgtEl>
                                      </p:cBhvr>
                                      <p:to x="100000" y="100000"/>
                                    </p:animScale>
                                    <p:animScale>
                                      <p:cBhvr>
                                        <p:cTn id="34" dur="26">
                                          <p:stCondLst>
                                            <p:cond delay="1808"/>
                                          </p:stCondLst>
                                        </p:cTn>
                                        <p:tgtEl>
                                          <p:spTgt spid="7"/>
                                        </p:tgtEl>
                                      </p:cBhvr>
                                      <p:to x="100000" y="95000"/>
                                    </p:animScale>
                                    <p:animScale>
                                      <p:cBhvr>
                                        <p:cTn id="35"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Challenges</a:t>
            </a:r>
            <a:endParaRPr lang="en-US" dirty="0"/>
          </a:p>
        </p:txBody>
      </p:sp>
      <p:sp>
        <p:nvSpPr>
          <p:cNvPr id="3" name="Content Placeholder 2"/>
          <p:cNvSpPr>
            <a:spLocks noGrp="1"/>
          </p:cNvSpPr>
          <p:nvPr>
            <p:ph idx="1"/>
          </p:nvPr>
        </p:nvSpPr>
        <p:spPr>
          <a:xfrm>
            <a:off x="228600" y="685800"/>
            <a:ext cx="8458200" cy="4953000"/>
          </a:xfrm>
        </p:spPr>
        <p:txBody>
          <a:bodyPr/>
          <a:lstStyle/>
          <a:p>
            <a:r>
              <a:rPr lang="en-US" dirty="0" smtClean="0"/>
              <a:t>Predict </a:t>
            </a:r>
            <a:r>
              <a:rPr lang="en-US" dirty="0"/>
              <a:t>the preposition </a:t>
            </a:r>
            <a:r>
              <a:rPr lang="en-US" dirty="0" smtClean="0">
                <a:solidFill>
                  <a:srgbClr val="FF0000"/>
                </a:solidFill>
              </a:rPr>
              <a:t>relations</a:t>
            </a:r>
            <a:endParaRPr lang="en-US" dirty="0" smtClean="0"/>
          </a:p>
          <a:p>
            <a:pPr lvl="1"/>
            <a:r>
              <a:rPr lang="en-US" sz="1400" dirty="0" smtClean="0"/>
              <a:t>[</a:t>
            </a:r>
            <a:r>
              <a:rPr lang="en-US" sz="1400" dirty="0"/>
              <a:t>EMNLP, ’11]</a:t>
            </a:r>
          </a:p>
          <a:p>
            <a:r>
              <a:rPr lang="en-US" dirty="0" smtClean="0"/>
              <a:t>Identify </a:t>
            </a:r>
            <a:r>
              <a:rPr lang="en-US" dirty="0"/>
              <a:t>the relation’s </a:t>
            </a:r>
            <a:r>
              <a:rPr lang="en-US" dirty="0" smtClean="0">
                <a:solidFill>
                  <a:srgbClr val="FF0000"/>
                </a:solidFill>
              </a:rPr>
              <a:t>arguments</a:t>
            </a:r>
            <a:endParaRPr lang="en-US" dirty="0" smtClean="0"/>
          </a:p>
          <a:p>
            <a:pPr lvl="1"/>
            <a:r>
              <a:rPr lang="en-US" sz="1400" dirty="0" smtClean="0"/>
              <a:t>[PP: Trans</a:t>
            </a:r>
            <a:r>
              <a:rPr lang="en-US" sz="1400" dirty="0"/>
              <a:t>. Of ACL, </a:t>
            </a:r>
            <a:r>
              <a:rPr lang="en-US" sz="1400" dirty="0" smtClean="0"/>
              <a:t>’13, Comma: AAAI’16]</a:t>
            </a:r>
            <a:endParaRPr lang="en-US" sz="1400" dirty="0"/>
          </a:p>
          <a:p>
            <a:endParaRPr lang="en-US" dirty="0" smtClean="0"/>
          </a:p>
          <a:p>
            <a:r>
              <a:rPr lang="en-US" dirty="0" smtClean="0"/>
              <a:t>Very little supervised data </a:t>
            </a:r>
          </a:p>
          <a:p>
            <a:pPr lvl="1"/>
            <a:r>
              <a:rPr lang="en-US" dirty="0" smtClean="0"/>
              <a:t>per phenomena</a:t>
            </a:r>
          </a:p>
          <a:p>
            <a:r>
              <a:rPr lang="en-US" dirty="0" smtClean="0"/>
              <a:t>Minimal annotation </a:t>
            </a:r>
          </a:p>
          <a:p>
            <a:pPr lvl="1"/>
            <a:r>
              <a:rPr lang="en-US" dirty="0" smtClean="0"/>
              <a:t>only at the predicate level </a:t>
            </a:r>
          </a:p>
          <a:p>
            <a:r>
              <a:rPr lang="en-US" dirty="0" smtClean="0"/>
              <a:t>Learning models in these settings exploits two principles:</a:t>
            </a:r>
          </a:p>
          <a:p>
            <a:pPr marL="914400" lvl="1" indent="-514350"/>
            <a:r>
              <a:rPr lang="en-US" dirty="0" smtClean="0"/>
              <a:t>Coherency among multiple phenomena  </a:t>
            </a:r>
          </a:p>
          <a:p>
            <a:pPr marL="914400" lvl="1" indent="-514350"/>
            <a:r>
              <a:rPr lang="en-US" dirty="0" smtClean="0">
                <a:hlinkClick r:id="rId2" action="ppaction://hlinksldjump"/>
              </a:rPr>
              <a:t>Skip</a:t>
            </a:r>
            <a:endParaRPr lang="en-US" dirty="0" smtClean="0"/>
          </a:p>
          <a:p>
            <a:pPr marL="914400" lvl="1" indent="-514350">
              <a:buFont typeface="+mj-lt"/>
              <a:buAutoNum type="arabicPeriod"/>
            </a:pP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57200"/>
            <a:ext cx="4876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6006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Coherency in Semantic Role Labeling</a:t>
            </a:r>
            <a:endParaRPr lang="en-US" dirty="0"/>
          </a:p>
        </p:txBody>
      </p:sp>
      <p:sp>
        <p:nvSpPr>
          <p:cNvPr id="10244" name="Rectangle 26"/>
          <p:cNvSpPr>
            <a:spLocks noChangeArrowheads="1"/>
          </p:cNvSpPr>
          <p:nvPr/>
        </p:nvSpPr>
        <p:spPr bwMode="auto">
          <a:xfrm>
            <a:off x="457200" y="1143000"/>
            <a:ext cx="8458200" cy="409575"/>
          </a:xfrm>
          <a:prstGeom prst="rect">
            <a:avLst/>
          </a:prstGeom>
          <a:solidFill>
            <a:schemeClr val="bg1"/>
          </a:solidFill>
          <a:ln w="12700" algn="ctr">
            <a:solidFill>
              <a:srgbClr val="FF9900"/>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2000" b="1">
                <a:latin typeface="Calibri" pitchFamily="34" charset="0"/>
              </a:rPr>
              <a:t>Predicate-arguments generated should be consistent across phenomena</a:t>
            </a:r>
            <a:endParaRPr lang="en-US" altLang="en-US" sz="2000" b="1">
              <a:solidFill>
                <a:srgbClr val="FF3300"/>
              </a:solidFill>
              <a:latin typeface="Calibri" pitchFamily="34" charset="0"/>
            </a:endParaRPr>
          </a:p>
        </p:txBody>
      </p:sp>
      <p:sp>
        <p:nvSpPr>
          <p:cNvPr id="10245" name="Text Box 6"/>
          <p:cNvSpPr txBox="1">
            <a:spLocks noChangeArrowheads="1"/>
          </p:cNvSpPr>
          <p:nvPr/>
        </p:nvSpPr>
        <p:spPr bwMode="auto">
          <a:xfrm>
            <a:off x="762000" y="1752600"/>
            <a:ext cx="769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2000" dirty="0">
                <a:latin typeface="Calibri" pitchFamily="34" charset="0"/>
                <a:ea typeface="Arial Unicode MS" pitchFamily="34" charset="-128"/>
                <a:cs typeface="Arial Unicode MS" pitchFamily="34" charset="-128"/>
              </a:rPr>
              <a:t>The touchdown </a:t>
            </a:r>
            <a:r>
              <a:rPr lang="en-US" altLang="en-US" sz="2000" dirty="0">
                <a:solidFill>
                  <a:schemeClr val="hlink"/>
                </a:solidFill>
                <a:latin typeface="Calibri" pitchFamily="34" charset="0"/>
                <a:ea typeface="Arial Unicode MS" pitchFamily="34" charset="-128"/>
                <a:cs typeface="Arial Unicode MS" pitchFamily="34" charset="-128"/>
              </a:rPr>
              <a:t>scored</a:t>
            </a:r>
            <a:r>
              <a:rPr lang="en-US" altLang="en-US" sz="2000" dirty="0">
                <a:latin typeface="Calibri" pitchFamily="34" charset="0"/>
                <a:ea typeface="Arial Unicode MS" pitchFamily="34" charset="-128"/>
                <a:cs typeface="Arial Unicode MS" pitchFamily="34" charset="-128"/>
              </a:rPr>
              <a:t> </a:t>
            </a:r>
            <a:r>
              <a:rPr lang="en-US" altLang="en-US" sz="2000" dirty="0">
                <a:solidFill>
                  <a:schemeClr val="accent2"/>
                </a:solidFill>
                <a:latin typeface="Calibri" pitchFamily="34" charset="0"/>
                <a:ea typeface="Arial Unicode MS" pitchFamily="34" charset="-128"/>
                <a:cs typeface="Arial Unicode MS" pitchFamily="34" charset="-128"/>
              </a:rPr>
              <a:t>by</a:t>
            </a:r>
            <a:r>
              <a:rPr lang="en-US" altLang="en-US" sz="2000" dirty="0">
                <a:latin typeface="Calibri" pitchFamily="34" charset="0"/>
                <a:ea typeface="Arial Unicode MS" pitchFamily="34" charset="-128"/>
                <a:cs typeface="Arial Unicode MS" pitchFamily="34" charset="-128"/>
              </a:rPr>
              <a:t> </a:t>
            </a:r>
            <a:r>
              <a:rPr lang="en-US" altLang="en-US" sz="2000" dirty="0" smtClean="0">
                <a:solidFill>
                  <a:srgbClr val="000000"/>
                </a:solidFill>
                <a:latin typeface="Calibri" pitchFamily="34" charset="0"/>
                <a:ea typeface="Arial Unicode MS" pitchFamily="34" charset="-128"/>
                <a:cs typeface="Arial Unicode MS" pitchFamily="34" charset="-128"/>
              </a:rPr>
              <a:t>Bradford</a:t>
            </a:r>
            <a:r>
              <a:rPr lang="en-US" altLang="en-US" sz="2000" dirty="0" smtClean="0">
                <a:latin typeface="Calibri" pitchFamily="34" charset="0"/>
                <a:ea typeface="Arial Unicode MS" pitchFamily="34" charset="-128"/>
                <a:cs typeface="Arial Unicode MS" pitchFamily="34" charset="-128"/>
              </a:rPr>
              <a:t> </a:t>
            </a:r>
            <a:r>
              <a:rPr lang="en-US" altLang="en-US" sz="2000" dirty="0">
                <a:solidFill>
                  <a:schemeClr val="hlink"/>
                </a:solidFill>
                <a:latin typeface="Calibri" pitchFamily="34" charset="0"/>
                <a:ea typeface="Arial Unicode MS" pitchFamily="34" charset="-128"/>
                <a:cs typeface="Arial Unicode MS" pitchFamily="34" charset="-128"/>
              </a:rPr>
              <a:t>cemented</a:t>
            </a:r>
            <a:r>
              <a:rPr lang="en-US" altLang="en-US" sz="2000" dirty="0">
                <a:latin typeface="Calibri" pitchFamily="34" charset="0"/>
                <a:ea typeface="Arial Unicode MS" pitchFamily="34" charset="-128"/>
                <a:cs typeface="Arial Unicode MS" pitchFamily="34" charset="-128"/>
              </a:rPr>
              <a:t>  the </a:t>
            </a:r>
            <a:r>
              <a:rPr lang="en-US" altLang="en-US" sz="2000" dirty="0">
                <a:solidFill>
                  <a:srgbClr val="FF0F00"/>
                </a:solidFill>
                <a:latin typeface="Calibri" pitchFamily="34" charset="0"/>
                <a:ea typeface="Arial Unicode MS" pitchFamily="34" charset="-128"/>
                <a:cs typeface="Arial Unicode MS" pitchFamily="34" charset="-128"/>
              </a:rPr>
              <a:t>victory</a:t>
            </a:r>
            <a:r>
              <a:rPr lang="en-US" altLang="en-US" sz="2000" dirty="0">
                <a:latin typeface="Calibri" pitchFamily="34" charset="0"/>
                <a:ea typeface="Arial Unicode MS" pitchFamily="34" charset="-128"/>
                <a:cs typeface="Arial Unicode MS" pitchFamily="34" charset="-128"/>
              </a:rPr>
              <a:t> </a:t>
            </a:r>
            <a:r>
              <a:rPr lang="en-US" altLang="en-US" sz="2000" dirty="0">
                <a:solidFill>
                  <a:schemeClr val="accent2"/>
                </a:solidFill>
                <a:latin typeface="Calibri" pitchFamily="34" charset="0"/>
                <a:ea typeface="Arial Unicode MS" pitchFamily="34" charset="-128"/>
                <a:cs typeface="Arial Unicode MS" pitchFamily="34" charset="-128"/>
              </a:rPr>
              <a:t>of</a:t>
            </a:r>
            <a:r>
              <a:rPr lang="en-US" altLang="en-US" sz="2000" dirty="0">
                <a:latin typeface="Calibri" pitchFamily="34" charset="0"/>
                <a:ea typeface="Arial Unicode MS" pitchFamily="34" charset="-128"/>
                <a:cs typeface="Arial Unicode MS" pitchFamily="34" charset="-128"/>
              </a:rPr>
              <a:t> the Eagles.</a:t>
            </a:r>
          </a:p>
        </p:txBody>
      </p:sp>
      <p:graphicFrame>
        <p:nvGraphicFramePr>
          <p:cNvPr id="1278981" name="Group 5"/>
          <p:cNvGraphicFramePr>
            <a:graphicFrameLocks noGrp="1"/>
          </p:cNvGraphicFramePr>
          <p:nvPr/>
        </p:nvGraphicFramePr>
        <p:xfrm>
          <a:off x="990600" y="2706688"/>
          <a:ext cx="7391400" cy="2246312"/>
        </p:xfrm>
        <a:graphic>
          <a:graphicData uri="http://schemas.openxmlformats.org/drawingml/2006/table">
            <a:tbl>
              <a:tblPr/>
              <a:tblGrid>
                <a:gridCol w="2201863"/>
                <a:gridCol w="2516187"/>
                <a:gridCol w="2673350"/>
              </a:tblGrid>
              <a:tr h="3810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hlink"/>
                          </a:solidFill>
                          <a:effectLst/>
                          <a:latin typeface="Calibri" pitchFamily="34" charset="0"/>
                          <a:cs typeface="Arial" pitchFamily="34" charset="0"/>
                        </a:rPr>
                        <a:t>Verb</a:t>
                      </a: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rgbClr val="FF0F00"/>
                          </a:solidFill>
                          <a:effectLst/>
                          <a:latin typeface="Calibri" pitchFamily="34" charset="0"/>
                          <a:cs typeface="Arial" pitchFamily="34" charset="0"/>
                        </a:rPr>
                        <a:t>Nominalization</a:t>
                      </a:r>
                      <a:endParaRPr kumimoji="0" lang="en-US" sz="1800" b="1"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accent2"/>
                          </a:solidFill>
                          <a:effectLst/>
                          <a:latin typeface="Calibri" pitchFamily="34" charset="0"/>
                          <a:cs typeface="Arial" pitchFamily="34" charset="0"/>
                        </a:rPr>
                        <a:t>Preposition</a:t>
                      </a:r>
                      <a:endParaRPr kumimoji="0" lang="en-US" sz="1800" b="1" i="0" u="none" strike="noStrike" cap="none" normalizeH="0" baseline="0" smtClean="0">
                        <a:ln>
                          <a:noFill/>
                        </a:ln>
                        <a:solidFill>
                          <a:schemeClr val="hlink"/>
                        </a:solidFill>
                        <a:effectLst/>
                        <a:latin typeface="Calibri"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1865312">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tx1"/>
                          </a:solidFill>
                          <a:effectLst/>
                          <a:latin typeface="Calibri" pitchFamily="34" charset="0"/>
                          <a:cs typeface="Arial" pitchFamily="34" charset="0"/>
                        </a:rPr>
                        <a:t>Predicate: </a:t>
                      </a:r>
                      <a:r>
                        <a:rPr kumimoji="0" lang="en-US" sz="1800" b="0" i="0" u="none" strike="noStrike" cap="none" normalizeH="0" baseline="0" smtClean="0">
                          <a:ln>
                            <a:noFill/>
                          </a:ln>
                          <a:solidFill>
                            <a:schemeClr val="tx1"/>
                          </a:solidFill>
                          <a:effectLst/>
                          <a:latin typeface="Calibri" pitchFamily="34" charset="0"/>
                          <a:cs typeface="Arial" pitchFamily="34" charset="0"/>
                        </a:rPr>
                        <a:t>score</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0" i="0" u="none" strike="noStrike" cap="none" normalizeH="0" baseline="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tx1"/>
                          </a:solidFill>
                          <a:effectLst/>
                          <a:latin typeface="Calibri" pitchFamily="34" charset="0"/>
                          <a:cs typeface="Arial" pitchFamily="34" charset="0"/>
                        </a:rPr>
                        <a:t>A0: </a:t>
                      </a:r>
                      <a:r>
                        <a:rPr kumimoji="0" lang="en-US" sz="1800" b="0" i="0" u="none" strike="noStrike" cap="none" normalizeH="0" baseline="0" smtClean="0">
                          <a:ln>
                            <a:noFill/>
                          </a:ln>
                          <a:solidFill>
                            <a:schemeClr val="tx1"/>
                          </a:solidFill>
                          <a:effectLst/>
                          <a:latin typeface="Calibri" pitchFamily="34" charset="0"/>
                          <a:cs typeface="Arial" pitchFamily="34" charset="0"/>
                        </a:rPr>
                        <a:t>Mccoy (scorer)</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tx1"/>
                          </a:solidFill>
                          <a:effectLst/>
                          <a:latin typeface="Calibri" pitchFamily="34" charset="0"/>
                          <a:cs typeface="Arial" pitchFamily="34" charset="0"/>
                        </a:rPr>
                        <a:t>A1: </a:t>
                      </a:r>
                      <a:r>
                        <a:rPr kumimoji="0" lang="en-US" sz="1800" b="0" i="0" u="none" strike="noStrike" cap="none" normalizeH="0" baseline="0" smtClean="0">
                          <a:ln>
                            <a:noFill/>
                          </a:ln>
                          <a:solidFill>
                            <a:schemeClr val="tx1"/>
                          </a:solidFill>
                          <a:effectLst/>
                          <a:latin typeface="Calibri" pitchFamily="34" charset="0"/>
                          <a:cs typeface="Arial" pitchFamily="34" charset="0"/>
                        </a:rPr>
                        <a:t>The touchdown (points scored)</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tx1"/>
                          </a:solidFill>
                          <a:effectLst/>
                          <a:latin typeface="Calibri" pitchFamily="34" charset="0"/>
                          <a:cs typeface="Arial" pitchFamily="34" charset="0"/>
                        </a:rPr>
                        <a:t>Predicate: </a:t>
                      </a:r>
                      <a:r>
                        <a:rPr kumimoji="0" lang="en-US" sz="1800" b="0" i="0" u="none" strike="noStrike" cap="none" normalizeH="0" baseline="0" smtClean="0">
                          <a:ln>
                            <a:noFill/>
                          </a:ln>
                          <a:solidFill>
                            <a:schemeClr val="tx1"/>
                          </a:solidFill>
                          <a:effectLst/>
                          <a:latin typeface="Calibri" pitchFamily="34" charset="0"/>
                          <a:cs typeface="Arial" pitchFamily="34" charset="0"/>
                        </a:rPr>
                        <a:t>win</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0" i="0" u="none" strike="noStrike" cap="none" normalizeH="0" baseline="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tx1"/>
                          </a:solidFill>
                          <a:effectLst/>
                          <a:latin typeface="Calibri" pitchFamily="34" charset="0"/>
                          <a:cs typeface="Arial" pitchFamily="34" charset="0"/>
                        </a:rPr>
                        <a:t>A0: </a:t>
                      </a:r>
                      <a:r>
                        <a:rPr kumimoji="0" lang="en-US" sz="1800" b="0" i="0" u="none" strike="noStrike" cap="none" normalizeH="0" baseline="0" smtClean="0">
                          <a:ln>
                            <a:noFill/>
                          </a:ln>
                          <a:solidFill>
                            <a:schemeClr val="tx1"/>
                          </a:solidFill>
                          <a:effectLst/>
                          <a:latin typeface="Calibri" pitchFamily="34" charset="0"/>
                          <a:cs typeface="Arial" pitchFamily="34" charset="0"/>
                        </a:rPr>
                        <a:t>the Eagles (winner)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tx1"/>
                          </a:solidFill>
                          <a:effectLst/>
                          <a:latin typeface="Calibri" pitchFamily="34" charset="0"/>
                          <a:cs typeface="Arial" pitchFamily="34" charset="0"/>
                        </a:rPr>
                        <a:t>Sense: </a:t>
                      </a:r>
                      <a:r>
                        <a:rPr kumimoji="0" lang="en-US" sz="1800" b="0" i="0" u="none" strike="noStrike" cap="none" normalizeH="0" baseline="0" smtClean="0">
                          <a:ln>
                            <a:noFill/>
                          </a:ln>
                          <a:solidFill>
                            <a:schemeClr val="tx1"/>
                          </a:solidFill>
                          <a:effectLst/>
                          <a:latin typeface="Calibri" pitchFamily="34" charset="0"/>
                          <a:cs typeface="Arial" pitchFamily="34" charset="0"/>
                        </a:rPr>
                        <a:t>11(6)</a:t>
                      </a:r>
                    </a:p>
                    <a:p>
                      <a:pPr marL="0" marR="0" lvl="0" indent="0" algn="l" defTabSz="914400" rtl="0" eaLnBrk="1" fontAlgn="base" latinLnBrk="0" hangingPunct="1">
                        <a:lnSpc>
                          <a:spcPct val="100000"/>
                        </a:lnSpc>
                        <a:spcBef>
                          <a:spcPct val="0"/>
                        </a:spcBef>
                        <a:spcAft>
                          <a:spcPct val="0"/>
                        </a:spcAft>
                        <a:buClr>
                          <a:schemeClr val="bg1"/>
                        </a:buClr>
                        <a:buSzPct val="75000"/>
                        <a:buFont typeface="Wingdings" pitchFamily="2" charset="2"/>
                        <a:buNone/>
                        <a:tabLst/>
                      </a:pPr>
                      <a:endParaRPr kumimoji="0" lang="en-US" sz="1600" b="0" i="0" u="none" strike="noStrike" cap="none" normalizeH="0" baseline="0" smtClean="0">
                        <a:ln>
                          <a:noFill/>
                        </a:ln>
                        <a:solidFill>
                          <a:schemeClr val="accent2"/>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
                          <a:schemeClr val="bg1"/>
                        </a:buClr>
                        <a:buSzPct val="75000"/>
                        <a:buFont typeface="Wingdings" pitchFamily="2" charset="2"/>
                        <a:buNone/>
                        <a:tabLst/>
                      </a:pPr>
                      <a:r>
                        <a:rPr kumimoji="0" lang="en-US" sz="1600" b="0" i="0" u="none" strike="noStrike" cap="none" normalizeH="0" baseline="0" smtClean="0">
                          <a:ln>
                            <a:noFill/>
                          </a:ln>
                          <a:solidFill>
                            <a:schemeClr val="accent2"/>
                          </a:solidFill>
                          <a:effectLst/>
                          <a:latin typeface="Calibri" pitchFamily="34" charset="0"/>
                          <a:cs typeface="Arial" pitchFamily="34" charset="0"/>
                        </a:rPr>
                        <a:t>“the object of the preposition is the object of the underlying verb of the nominalization”</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sp>
        <p:nvSpPr>
          <p:cNvPr id="10256" name="Line 98"/>
          <p:cNvSpPr>
            <a:spLocks noChangeShapeType="1"/>
          </p:cNvSpPr>
          <p:nvPr/>
        </p:nvSpPr>
        <p:spPr bwMode="auto">
          <a:xfrm flipH="1">
            <a:off x="2209800" y="2057400"/>
            <a:ext cx="685800" cy="685800"/>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7" name="Line 99"/>
          <p:cNvSpPr>
            <a:spLocks noChangeShapeType="1"/>
          </p:cNvSpPr>
          <p:nvPr/>
        </p:nvSpPr>
        <p:spPr bwMode="auto">
          <a:xfrm flipH="1">
            <a:off x="4419600" y="2057400"/>
            <a:ext cx="1752600" cy="6858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8" name="Line 101"/>
          <p:cNvSpPr>
            <a:spLocks noChangeShapeType="1"/>
          </p:cNvSpPr>
          <p:nvPr/>
        </p:nvSpPr>
        <p:spPr bwMode="auto">
          <a:xfrm>
            <a:off x="6934200" y="2149474"/>
            <a:ext cx="0" cy="593725"/>
          </a:xfrm>
          <a:prstGeom prst="line">
            <a:avLst/>
          </a:prstGeom>
          <a:noFill/>
          <a:ln w="12700">
            <a:solidFill>
              <a:srgbClr val="FF993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9" name="Rectangle 26"/>
          <p:cNvSpPr>
            <a:spLocks noChangeArrowheads="1"/>
          </p:cNvSpPr>
          <p:nvPr/>
        </p:nvSpPr>
        <p:spPr bwMode="auto">
          <a:xfrm>
            <a:off x="1219200" y="5105400"/>
            <a:ext cx="6705600" cy="1019175"/>
          </a:xfrm>
          <a:prstGeom prst="rect">
            <a:avLst/>
          </a:prstGeom>
          <a:solidFill>
            <a:schemeClr val="bg1"/>
          </a:solidFill>
          <a:ln w="12700" algn="ctr">
            <a:solidFill>
              <a:srgbClr val="FF9900"/>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2000" dirty="0">
                <a:latin typeface="Calibri" pitchFamily="34" charset="0"/>
                <a:ea typeface="Arial Unicode MS" pitchFamily="34" charset="-128"/>
                <a:cs typeface="Arial Unicode MS" pitchFamily="34" charset="-128"/>
              </a:rPr>
              <a:t>Linguistic Constraints: </a:t>
            </a:r>
          </a:p>
          <a:p>
            <a:pPr algn="ctr"/>
            <a:r>
              <a:rPr lang="en-US" altLang="en-US" sz="2000" dirty="0">
                <a:solidFill>
                  <a:srgbClr val="FF0F00"/>
                </a:solidFill>
                <a:latin typeface="Calibri" pitchFamily="34" charset="0"/>
                <a:ea typeface="Arial Unicode MS" pitchFamily="34" charset="-128"/>
                <a:cs typeface="Arial Unicode MS" pitchFamily="34" charset="-128"/>
              </a:rPr>
              <a:t>A0: the Eagles</a:t>
            </a:r>
            <a:r>
              <a:rPr lang="en-US" altLang="en-US" sz="2000" dirty="0">
                <a:latin typeface="Calibri" pitchFamily="34" charset="0"/>
                <a:ea typeface="Arial Unicode MS" pitchFamily="34" charset="-128"/>
                <a:cs typeface="Arial Unicode MS" pitchFamily="34" charset="-128"/>
              </a:rPr>
              <a:t> </a:t>
            </a:r>
            <a:r>
              <a:rPr lang="en-US" altLang="en-US" sz="2000" dirty="0">
                <a:latin typeface="Calibri" pitchFamily="34" charset="0"/>
                <a:ea typeface="Arial Unicode MS" pitchFamily="34" charset="-128"/>
                <a:cs typeface="Arial Unicode MS" pitchFamily="34" charset="-128"/>
                <a:sym typeface="Symbol" pitchFamily="18" charset="2"/>
              </a:rPr>
              <a:t> </a:t>
            </a:r>
            <a:r>
              <a:rPr lang="en-US" altLang="en-US" sz="2000" dirty="0">
                <a:solidFill>
                  <a:schemeClr val="accent2"/>
                </a:solidFill>
                <a:latin typeface="Calibri" pitchFamily="34" charset="0"/>
                <a:ea typeface="Arial Unicode MS" pitchFamily="34" charset="-128"/>
                <a:cs typeface="Arial Unicode MS" pitchFamily="34" charset="-128"/>
                <a:sym typeface="Symbol" pitchFamily="18" charset="2"/>
              </a:rPr>
              <a:t>Sense(of): 11(6)</a:t>
            </a:r>
          </a:p>
          <a:p>
            <a:pPr algn="ctr"/>
            <a:r>
              <a:rPr lang="en-US" altLang="en-US" sz="2000" dirty="0">
                <a:solidFill>
                  <a:schemeClr val="hlink"/>
                </a:solidFill>
                <a:latin typeface="Calibri" pitchFamily="34" charset="0"/>
                <a:ea typeface="Arial Unicode MS" pitchFamily="34" charset="-128"/>
                <a:cs typeface="Arial Unicode MS" pitchFamily="34" charset="-128"/>
                <a:sym typeface="Symbol" pitchFamily="18" charset="2"/>
              </a:rPr>
              <a:t>A0</a:t>
            </a:r>
            <a:r>
              <a:rPr lang="en-US" altLang="en-US" sz="2000" dirty="0" smtClean="0">
                <a:solidFill>
                  <a:schemeClr val="hlink"/>
                </a:solidFill>
                <a:latin typeface="Calibri" pitchFamily="34" charset="0"/>
                <a:ea typeface="Arial Unicode MS" pitchFamily="34" charset="-128"/>
                <a:cs typeface="Arial Unicode MS" pitchFamily="34" charset="-128"/>
                <a:sym typeface="Symbol" pitchFamily="18" charset="2"/>
              </a:rPr>
              <a:t>: Bradford</a:t>
            </a:r>
            <a:r>
              <a:rPr lang="en-US" altLang="en-US" sz="2000" dirty="0" smtClean="0">
                <a:solidFill>
                  <a:schemeClr val="accent2"/>
                </a:solidFill>
                <a:latin typeface="Calibri" pitchFamily="34" charset="0"/>
                <a:ea typeface="Arial Unicode MS" pitchFamily="34" charset="-128"/>
                <a:cs typeface="Arial Unicode MS" pitchFamily="34" charset="-128"/>
                <a:sym typeface="Symbol" pitchFamily="18" charset="2"/>
              </a:rPr>
              <a:t> </a:t>
            </a:r>
            <a:r>
              <a:rPr lang="en-US" altLang="en-US" sz="2000" dirty="0">
                <a:latin typeface="Calibri" pitchFamily="34" charset="0"/>
                <a:ea typeface="Arial Unicode MS" pitchFamily="34" charset="-128"/>
                <a:cs typeface="Arial Unicode MS" pitchFamily="34" charset="-128"/>
                <a:sym typeface="Symbol" pitchFamily="18" charset="2"/>
              </a:rPr>
              <a:t> </a:t>
            </a:r>
            <a:r>
              <a:rPr lang="en-US" altLang="en-US" sz="2000" dirty="0">
                <a:solidFill>
                  <a:schemeClr val="accent2"/>
                </a:solidFill>
                <a:latin typeface="Calibri" pitchFamily="34" charset="0"/>
                <a:ea typeface="Arial Unicode MS" pitchFamily="34" charset="-128"/>
                <a:cs typeface="Arial Unicode MS" pitchFamily="34" charset="-128"/>
                <a:sym typeface="Symbol" pitchFamily="18" charset="2"/>
              </a:rPr>
              <a:t>Sense(by): 1(1)</a:t>
            </a:r>
          </a:p>
        </p:txBody>
      </p:sp>
      <p:sp>
        <p:nvSpPr>
          <p:cNvPr id="1278995" name="AutoShape 19"/>
          <p:cNvSpPr>
            <a:spLocks noChangeArrowheads="1"/>
          </p:cNvSpPr>
          <p:nvPr/>
        </p:nvSpPr>
        <p:spPr bwMode="auto">
          <a:xfrm>
            <a:off x="2133600" y="5549900"/>
            <a:ext cx="533400" cy="152400"/>
          </a:xfrm>
          <a:prstGeom prst="rightArrow">
            <a:avLst>
              <a:gd name="adj1" fmla="val 50000"/>
              <a:gd name="adj2" fmla="val 87500"/>
            </a:avLst>
          </a:prstGeom>
          <a:solidFill>
            <a:schemeClr val="tx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278996" name="AutoShape 20"/>
          <p:cNvSpPr>
            <a:spLocks noChangeArrowheads="1"/>
          </p:cNvSpPr>
          <p:nvPr/>
        </p:nvSpPr>
        <p:spPr bwMode="auto">
          <a:xfrm>
            <a:off x="2108200" y="5867400"/>
            <a:ext cx="533400" cy="152400"/>
          </a:xfrm>
          <a:prstGeom prst="rightArrow">
            <a:avLst>
              <a:gd name="adj1" fmla="val 50000"/>
              <a:gd name="adj2" fmla="val 87500"/>
            </a:avLst>
          </a:prstGeom>
          <a:solidFill>
            <a:schemeClr val="tx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5" name="Slide Number Placeholder 4"/>
          <p:cNvSpPr>
            <a:spLocks noGrp="1"/>
          </p:cNvSpPr>
          <p:nvPr>
            <p:ph type="sldNum" sz="quarter" idx="11"/>
          </p:nvPr>
        </p:nvSpPr>
        <p:spPr/>
        <p:txBody>
          <a:bodyPr/>
          <a:lstStyle/>
          <a:p>
            <a:pPr>
              <a:defRPr/>
            </a:pPr>
            <a:r>
              <a:rPr lang="en-US" altLang="zh-TW" smtClean="0"/>
              <a:t>Page </a:t>
            </a:r>
            <a:fld id="{ED7074CE-C30A-4906-A13E-F3E63223B4E1}" type="slidenum">
              <a:rPr lang="en-US" altLang="zh-TW" smtClean="0"/>
              <a:pPr>
                <a:defRPr/>
              </a:pPr>
              <a:t>27</a:t>
            </a:fld>
            <a:endParaRPr lang="en-US" altLang="zh-TW" dirty="0"/>
          </a:p>
        </p:txBody>
      </p:sp>
    </p:spTree>
    <p:extLst>
      <p:ext uri="{BB962C8B-B14F-4D97-AF65-F5344CB8AC3E}">
        <p14:creationId xmlns:p14="http://schemas.microsoft.com/office/powerpoint/2010/main" val="62412104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78995"/>
                                        </p:tgtEl>
                                        <p:attrNameLst>
                                          <p:attrName>style.visibility</p:attrName>
                                        </p:attrNameLst>
                                      </p:cBhvr>
                                      <p:to>
                                        <p:strVal val="visible"/>
                                      </p:to>
                                    </p:set>
                                    <p:anim calcmode="lin" valueType="num">
                                      <p:cBhvr additive="base">
                                        <p:cTn id="7" dur="500" fill="hold"/>
                                        <p:tgtEl>
                                          <p:spTgt spid="1278995"/>
                                        </p:tgtEl>
                                        <p:attrNameLst>
                                          <p:attrName>ppt_x</p:attrName>
                                        </p:attrNameLst>
                                      </p:cBhvr>
                                      <p:tavLst>
                                        <p:tav tm="0">
                                          <p:val>
                                            <p:strVal val="0-#ppt_w/2"/>
                                          </p:val>
                                        </p:tav>
                                        <p:tav tm="100000">
                                          <p:val>
                                            <p:strVal val="#ppt_x"/>
                                          </p:val>
                                        </p:tav>
                                      </p:tavLst>
                                    </p:anim>
                                    <p:anim calcmode="lin" valueType="num">
                                      <p:cBhvr additive="base">
                                        <p:cTn id="8" dur="500" fill="hold"/>
                                        <p:tgtEl>
                                          <p:spTgt spid="127899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78996"/>
                                        </p:tgtEl>
                                        <p:attrNameLst>
                                          <p:attrName>style.visibility</p:attrName>
                                        </p:attrNameLst>
                                      </p:cBhvr>
                                      <p:to>
                                        <p:strVal val="visible"/>
                                      </p:to>
                                    </p:set>
                                    <p:anim calcmode="lin" valueType="num">
                                      <p:cBhvr additive="base">
                                        <p:cTn id="11" dur="500" fill="hold"/>
                                        <p:tgtEl>
                                          <p:spTgt spid="1278996"/>
                                        </p:tgtEl>
                                        <p:attrNameLst>
                                          <p:attrName>ppt_x</p:attrName>
                                        </p:attrNameLst>
                                      </p:cBhvr>
                                      <p:tavLst>
                                        <p:tav tm="0">
                                          <p:val>
                                            <p:strVal val="0-#ppt_w/2"/>
                                          </p:val>
                                        </p:tav>
                                        <p:tav tm="100000">
                                          <p:val>
                                            <p:strVal val="#ppt_x"/>
                                          </p:val>
                                        </p:tav>
                                      </p:tavLst>
                                    </p:anim>
                                    <p:anim calcmode="lin" valueType="num">
                                      <p:cBhvr additive="base">
                                        <p:cTn id="12" dur="500" fill="hold"/>
                                        <p:tgtEl>
                                          <p:spTgt spid="12789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8995" grpId="0" animBg="1"/>
      <p:bldP spid="127899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Challenges</a:t>
            </a:r>
            <a:endParaRPr lang="en-US" dirty="0"/>
          </a:p>
        </p:txBody>
      </p:sp>
      <p:sp>
        <p:nvSpPr>
          <p:cNvPr id="3" name="Content Placeholder 2"/>
          <p:cNvSpPr>
            <a:spLocks noGrp="1"/>
          </p:cNvSpPr>
          <p:nvPr>
            <p:ph idx="1"/>
          </p:nvPr>
        </p:nvSpPr>
        <p:spPr>
          <a:xfrm>
            <a:off x="228600" y="685800"/>
            <a:ext cx="8458200" cy="4953000"/>
          </a:xfrm>
        </p:spPr>
        <p:txBody>
          <a:bodyPr/>
          <a:lstStyle/>
          <a:p>
            <a:r>
              <a:rPr lang="en-US" dirty="0" smtClean="0"/>
              <a:t>Predict </a:t>
            </a:r>
            <a:r>
              <a:rPr lang="en-US" dirty="0"/>
              <a:t>the preposition </a:t>
            </a:r>
            <a:r>
              <a:rPr lang="en-US" dirty="0" smtClean="0">
                <a:solidFill>
                  <a:srgbClr val="FF0000"/>
                </a:solidFill>
              </a:rPr>
              <a:t>relations</a:t>
            </a:r>
            <a:endParaRPr lang="en-US" dirty="0" smtClean="0"/>
          </a:p>
          <a:p>
            <a:pPr lvl="1"/>
            <a:r>
              <a:rPr lang="en-US" sz="1400" dirty="0" smtClean="0"/>
              <a:t>[</a:t>
            </a:r>
            <a:r>
              <a:rPr lang="en-US" sz="1400" dirty="0"/>
              <a:t>EMNLP, ’11]</a:t>
            </a:r>
          </a:p>
          <a:p>
            <a:r>
              <a:rPr lang="en-US" dirty="0" smtClean="0"/>
              <a:t>Identify </a:t>
            </a:r>
            <a:r>
              <a:rPr lang="en-US" dirty="0"/>
              <a:t>the relation’s </a:t>
            </a:r>
            <a:r>
              <a:rPr lang="en-US" dirty="0" smtClean="0">
                <a:solidFill>
                  <a:srgbClr val="FF0000"/>
                </a:solidFill>
              </a:rPr>
              <a:t>arguments</a:t>
            </a:r>
            <a:endParaRPr lang="en-US" dirty="0" smtClean="0"/>
          </a:p>
          <a:p>
            <a:pPr lvl="1"/>
            <a:r>
              <a:rPr lang="en-US" sz="1400" dirty="0" smtClean="0"/>
              <a:t>[PP: Trans</a:t>
            </a:r>
            <a:r>
              <a:rPr lang="en-US" sz="1400" dirty="0"/>
              <a:t>. Of ACL, </a:t>
            </a:r>
            <a:r>
              <a:rPr lang="en-US" sz="1400" dirty="0" smtClean="0"/>
              <a:t>’13, Comma: AAAI’16]</a:t>
            </a:r>
            <a:endParaRPr lang="en-US" sz="1400" dirty="0"/>
          </a:p>
          <a:p>
            <a:endParaRPr lang="en-US" dirty="0" smtClean="0"/>
          </a:p>
          <a:p>
            <a:r>
              <a:rPr lang="en-US" dirty="0" smtClean="0"/>
              <a:t>Very little supervised data </a:t>
            </a:r>
          </a:p>
          <a:p>
            <a:pPr lvl="1"/>
            <a:r>
              <a:rPr lang="en-US" dirty="0" smtClean="0"/>
              <a:t>per phenomena</a:t>
            </a:r>
          </a:p>
          <a:p>
            <a:r>
              <a:rPr lang="en-US" dirty="0" smtClean="0"/>
              <a:t>Minimal annotation </a:t>
            </a:r>
          </a:p>
          <a:p>
            <a:pPr lvl="1"/>
            <a:r>
              <a:rPr lang="en-US" dirty="0" smtClean="0"/>
              <a:t>only at the predicate level </a:t>
            </a:r>
          </a:p>
          <a:p>
            <a:r>
              <a:rPr lang="en-US" dirty="0" smtClean="0"/>
              <a:t>Learning models in these settings exploits two principles:</a:t>
            </a:r>
          </a:p>
          <a:p>
            <a:pPr marL="914400" lvl="1" indent="-514350"/>
            <a:r>
              <a:rPr lang="en-US" dirty="0" smtClean="0"/>
              <a:t>Coherency among multiple phenomena  </a:t>
            </a:r>
          </a:p>
          <a:p>
            <a:pPr marL="914400" lvl="1" indent="-514350"/>
            <a:r>
              <a:rPr lang="en-US" dirty="0" smtClean="0"/>
              <a:t>Constraining latent structures (relating observed and latent variables)</a:t>
            </a:r>
          </a:p>
          <a:p>
            <a:pPr marL="914400" lvl="1" indent="-514350"/>
            <a:r>
              <a:rPr lang="en-US" dirty="0" smtClean="0">
                <a:solidFill>
                  <a:srgbClr val="003366"/>
                </a:solidFill>
              </a:rPr>
              <a:t>Done via global inference via CCM</a:t>
            </a:r>
          </a:p>
          <a:p>
            <a:pPr marL="914400" lvl="1" indent="-514350"/>
            <a:r>
              <a:rPr lang="en-US" dirty="0" smtClean="0">
                <a:hlinkClick r:id="rId2" action="ppaction://hlinksldjump"/>
              </a:rPr>
              <a:t>Skip</a:t>
            </a:r>
            <a:endParaRPr lang="en-US" dirty="0" smtClean="0"/>
          </a:p>
          <a:p>
            <a:pPr marL="914400" lvl="1" indent="-514350">
              <a:buFont typeface="+mj-lt"/>
              <a:buAutoNum type="arabicPeriod"/>
            </a:pPr>
            <a:endParaRPr lang="en-US" dirty="0"/>
          </a:p>
        </p:txBody>
      </p:sp>
      <p:sp>
        <p:nvSpPr>
          <p:cNvPr id="4" name="Slide Number Placeholder 3"/>
          <p:cNvSpPr>
            <a:spLocks noGrp="1"/>
          </p:cNvSpPr>
          <p:nvPr>
            <p:ph type="sldNum" sz="quarter" idx="11"/>
          </p:nvPr>
        </p:nvSpPr>
        <p:spPr>
          <a:xfrm>
            <a:off x="7620000" y="6047096"/>
            <a:ext cx="914400" cy="228600"/>
          </a:xfrm>
        </p:spPr>
        <p:txBody>
          <a:bodyPr/>
          <a:lstStyle/>
          <a:p>
            <a:r>
              <a:rPr lang="en-US" altLang="zh-TW" smtClean="0">
                <a:solidFill>
                  <a:srgbClr val="000000"/>
                </a:solidFill>
              </a:rPr>
              <a:t>Page </a:t>
            </a:r>
            <a:fld id="{E8007264-EAB3-4E53-8D88-C175708AA4AD}" type="slidenum">
              <a:rPr lang="en-US" altLang="zh-TW" smtClean="0">
                <a:solidFill>
                  <a:srgbClr val="000000"/>
                </a:solidFill>
              </a:rPr>
              <a:pPr/>
              <a:t>28</a:t>
            </a:fld>
            <a:endParaRPr lang="en-US" altLang="zh-TW" dirty="0">
              <a:solidFill>
                <a:srgbClr val="00000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57200"/>
            <a:ext cx="4876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010400" y="5565465"/>
            <a:ext cx="1371600" cy="646331"/>
          </a:xfrm>
          <a:prstGeom prst="rect">
            <a:avLst/>
          </a:prstGeom>
          <a:solidFill>
            <a:srgbClr val="FFFFCC"/>
          </a:solidFill>
          <a:ln>
            <a:solidFill>
              <a:srgbClr val="FF9933"/>
            </a:solidFill>
          </a:ln>
        </p:spPr>
        <p:txBody>
          <a:bodyPr wrap="square">
            <a:spAutoFit/>
          </a:bodyPr>
          <a:lstStyle/>
          <a:p>
            <a:r>
              <a:rPr lang="en-US" dirty="0" smtClean="0">
                <a:latin typeface="+mn-lt"/>
              </a:rPr>
              <a:t>Argument &amp; their  types</a:t>
            </a:r>
            <a:endParaRPr lang="en-US" dirty="0">
              <a:latin typeface="+mn-lt"/>
            </a:endParaRPr>
          </a:p>
        </p:txBody>
      </p:sp>
      <p:sp>
        <p:nvSpPr>
          <p:cNvPr id="7" name="Down Arrow 6"/>
          <p:cNvSpPr/>
          <p:nvPr/>
        </p:nvSpPr>
        <p:spPr>
          <a:xfrm>
            <a:off x="7494896" y="5285096"/>
            <a:ext cx="381000" cy="381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208896" y="5538169"/>
            <a:ext cx="990600" cy="646331"/>
          </a:xfrm>
          <a:prstGeom prst="rect">
            <a:avLst/>
          </a:prstGeom>
          <a:solidFill>
            <a:srgbClr val="FFFFCC"/>
          </a:solidFill>
          <a:ln>
            <a:solidFill>
              <a:srgbClr val="FF9933"/>
            </a:solidFill>
          </a:ln>
        </p:spPr>
        <p:txBody>
          <a:bodyPr wrap="square">
            <a:spAutoFit/>
          </a:bodyPr>
          <a:lstStyle/>
          <a:p>
            <a:r>
              <a:rPr lang="en-US" dirty="0" smtClean="0">
                <a:latin typeface="+mn-lt"/>
              </a:rPr>
              <a:t>Input &amp; relation</a:t>
            </a:r>
            <a:endParaRPr lang="en-US" dirty="0">
              <a:latin typeface="+mn-lt"/>
            </a:endParaRPr>
          </a:p>
        </p:txBody>
      </p:sp>
      <p:sp>
        <p:nvSpPr>
          <p:cNvPr id="10" name="Down Arrow 9"/>
          <p:cNvSpPr/>
          <p:nvPr/>
        </p:nvSpPr>
        <p:spPr>
          <a:xfrm>
            <a:off x="5513696" y="5257800"/>
            <a:ext cx="381000" cy="381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19700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Extended SRL </a:t>
            </a:r>
            <a:r>
              <a:rPr lang="en-US" sz="2400" dirty="0" smtClean="0">
                <a:hlinkClick r:id="rId2"/>
              </a:rPr>
              <a:t>[Demo]</a:t>
            </a:r>
            <a:endParaRPr lang="en-US" sz="24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219200"/>
            <a:ext cx="6753614" cy="3200400"/>
          </a:xfrm>
        </p:spPr>
      </p:pic>
      <p:sp>
        <p:nvSpPr>
          <p:cNvPr id="8" name="TextBox 7"/>
          <p:cNvSpPr txBox="1"/>
          <p:nvPr/>
        </p:nvSpPr>
        <p:spPr>
          <a:xfrm>
            <a:off x="1784132" y="3124200"/>
            <a:ext cx="1591077" cy="830997"/>
          </a:xfrm>
          <a:prstGeom prst="rect">
            <a:avLst/>
          </a:prstGeom>
          <a:solidFill>
            <a:srgbClr val="A50021"/>
          </a:solidFill>
          <a:ln>
            <a:noFill/>
          </a:ln>
        </p:spPr>
        <p:txBody>
          <a:bodyPr wrap="none" rtlCol="0">
            <a:spAutoFit/>
          </a:bodyPr>
          <a:lstStyle/>
          <a:p>
            <a:endParaRPr lang="en-US" sz="1600" b="1" dirty="0" smtClean="0">
              <a:solidFill>
                <a:schemeClr val="bg1"/>
              </a:solidFill>
              <a:latin typeface="+mn-lt"/>
            </a:endParaRPr>
          </a:p>
          <a:p>
            <a:r>
              <a:rPr lang="en-US" sz="1600" b="1" dirty="0" smtClean="0">
                <a:solidFill>
                  <a:schemeClr val="bg1"/>
                </a:solidFill>
                <a:latin typeface="+mn-lt"/>
              </a:rPr>
              <a:t>Destination</a:t>
            </a:r>
            <a:r>
              <a:rPr lang="en-US" sz="1600" dirty="0" smtClean="0">
                <a:solidFill>
                  <a:schemeClr val="bg1"/>
                </a:solidFill>
              </a:rPr>
              <a:t> [A1]</a:t>
            </a:r>
          </a:p>
          <a:p>
            <a:endParaRPr lang="en-US" sz="1600" dirty="0">
              <a:solidFill>
                <a:schemeClr val="bg1"/>
              </a:solidFill>
            </a:endParaRPr>
          </a:p>
        </p:txBody>
      </p:sp>
      <p:sp>
        <p:nvSpPr>
          <p:cNvPr id="11" name="Rectangle 10"/>
          <p:cNvSpPr/>
          <p:nvPr/>
        </p:nvSpPr>
        <p:spPr>
          <a:xfrm>
            <a:off x="228600" y="4572000"/>
            <a:ext cx="4064000" cy="690563"/>
          </a:xfrm>
          <a:prstGeom prst="rect">
            <a:avLst/>
          </a:prstGeom>
          <a:solidFill>
            <a:srgbClr val="FFFFCC"/>
          </a:solidFill>
          <a:ln>
            <a:solidFill>
              <a:srgbClr val="FF9933"/>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rgbClr val="003366"/>
                </a:solidFill>
                <a:cs typeface="Courier"/>
              </a:rPr>
              <a:t>Joint inference over phenomena–specific models  to enforce consistency </a:t>
            </a:r>
            <a:endParaRPr lang="en-US" dirty="0">
              <a:solidFill>
                <a:srgbClr val="003366"/>
              </a:solidFill>
              <a:cs typeface="Courier"/>
            </a:endParaRPr>
          </a:p>
        </p:txBody>
      </p:sp>
      <p:sp>
        <p:nvSpPr>
          <p:cNvPr id="12" name="Rectangle 11"/>
          <p:cNvSpPr/>
          <p:nvPr/>
        </p:nvSpPr>
        <p:spPr>
          <a:xfrm>
            <a:off x="4876800" y="4576763"/>
            <a:ext cx="4059936" cy="694944"/>
          </a:xfrm>
          <a:prstGeom prst="rect">
            <a:avLst/>
          </a:prstGeom>
          <a:solidFill>
            <a:srgbClr val="FFFFCC"/>
          </a:solidFill>
          <a:ln>
            <a:solidFill>
              <a:srgbClr val="FF9933"/>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rgbClr val="003366"/>
                </a:solidFill>
                <a:cs typeface="Courier"/>
              </a:rPr>
              <a:t>Models trained with latent structure: senses, types, arguments</a:t>
            </a:r>
            <a:endParaRPr lang="en-US" dirty="0">
              <a:solidFill>
                <a:srgbClr val="003366"/>
              </a:solidFill>
              <a:cs typeface="Courier"/>
            </a:endParaRPr>
          </a:p>
        </p:txBody>
      </p:sp>
      <p:sp>
        <p:nvSpPr>
          <p:cNvPr id="16" name="Rectangle 15"/>
          <p:cNvSpPr/>
          <p:nvPr/>
        </p:nvSpPr>
        <p:spPr>
          <a:xfrm>
            <a:off x="457200" y="5581471"/>
            <a:ext cx="7874000" cy="461665"/>
          </a:xfrm>
          <a:prstGeom prst="rect">
            <a:avLst/>
          </a:prstGeom>
        </p:spPr>
        <p:txBody>
          <a:bodyPr wrap="square">
            <a:spAutoFit/>
          </a:bodyPr>
          <a:lstStyle/>
          <a:p>
            <a:pPr marL="342900" lvl="0" indent="-342900">
              <a:spcBef>
                <a:spcPct val="20000"/>
              </a:spcBef>
              <a:buClr>
                <a:srgbClr val="FF9900"/>
              </a:buClr>
              <a:buSzPct val="75000"/>
              <a:buFont typeface="Wingdings" pitchFamily="2" charset="2"/>
              <a:buChar char="n"/>
            </a:pPr>
            <a:r>
              <a:rPr lang="en-US" sz="2400" kern="0" dirty="0" smtClean="0">
                <a:solidFill>
                  <a:srgbClr val="003366"/>
                </a:solidFill>
                <a:latin typeface="Calibri"/>
                <a:cs typeface="Arial"/>
              </a:rPr>
              <a:t>More to do with other relations, discourse phenomena,…</a:t>
            </a:r>
            <a:endParaRPr lang="en-US" sz="2400" kern="0" dirty="0">
              <a:solidFill>
                <a:srgbClr val="003366"/>
              </a:solidFill>
              <a:latin typeface="Calibri"/>
              <a:cs typeface="Arial"/>
            </a:endParaRPr>
          </a:p>
        </p:txBody>
      </p:sp>
      <p:sp>
        <p:nvSpPr>
          <p:cNvPr id="3" name="Slide Number Placeholder 2"/>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29</a:t>
            </a:fld>
            <a:endParaRPr lang="en-US" altLang="zh-TW" dirty="0"/>
          </a:p>
        </p:txBody>
      </p:sp>
    </p:spTree>
    <p:extLst>
      <p:ext uri="{BB962C8B-B14F-4D97-AF65-F5344CB8AC3E}">
        <p14:creationId xmlns:p14="http://schemas.microsoft.com/office/powerpoint/2010/main" val="11010406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image5.jpg" descr="nexlp-slides-04.jpg"/>
          <p:cNvPicPr/>
          <p:nvPr/>
        </p:nvPicPr>
        <p:blipFill>
          <a:blip r:embed="rId3">
            <a:extLst/>
          </a:blip>
          <a:stretch>
            <a:fillRect/>
          </a:stretch>
        </p:blipFill>
        <p:spPr>
          <a:xfrm>
            <a:off x="-609600" y="0"/>
            <a:ext cx="10363200" cy="6035040"/>
          </a:xfrm>
          <a:prstGeom prst="rect">
            <a:avLst/>
          </a:prstGeom>
          <a:ln w="12700">
            <a:miter lim="400000"/>
          </a:ln>
        </p:spPr>
      </p:pic>
      <p:sp>
        <p:nvSpPr>
          <p:cNvPr id="2" name="Slide Number Placeholder 1"/>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3</a:t>
            </a:fld>
            <a:endParaRPr lang="en-US" altLang="zh-TW" dirty="0"/>
          </a:p>
        </p:txBody>
      </p:sp>
    </p:spTree>
    <p:extLst>
      <p:ext uri="{BB962C8B-B14F-4D97-AF65-F5344CB8AC3E}">
        <p14:creationId xmlns:p14="http://schemas.microsoft.com/office/powerpoint/2010/main" val="1528662574"/>
      </p:ext>
    </p:extLst>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3"/>
          <p:cNvSpPr>
            <a:spLocks noGrp="1" noChangeArrowheads="1"/>
          </p:cNvSpPr>
          <p:nvPr>
            <p:ph type="title"/>
          </p:nvPr>
        </p:nvSpPr>
        <p:spPr/>
        <p:txBody>
          <a:bodyPr/>
          <a:lstStyle/>
          <a:p>
            <a:r>
              <a:rPr lang="en-US" smtClean="0"/>
              <a:t>Constrained Conditional Models—ILP Formulations</a:t>
            </a:r>
            <a:endParaRPr lang="en-US" dirty="0" smtClean="0"/>
          </a:p>
        </p:txBody>
      </p:sp>
      <p:sp>
        <p:nvSpPr>
          <p:cNvPr id="1234948" name="Rectangle 4"/>
          <p:cNvSpPr>
            <a:spLocks noGrp="1" noChangeArrowheads="1"/>
          </p:cNvSpPr>
          <p:nvPr>
            <p:ph idx="1"/>
          </p:nvPr>
        </p:nvSpPr>
        <p:spPr/>
        <p:txBody>
          <a:bodyPr/>
          <a:lstStyle/>
          <a:p>
            <a:r>
              <a:rPr lang="en-US" sz="2000" dirty="0" smtClean="0"/>
              <a:t>Have been shown useful in the context of many NLP problems</a:t>
            </a:r>
          </a:p>
          <a:p>
            <a:r>
              <a:rPr lang="en-US" sz="2000" dirty="0" smtClean="0"/>
              <a:t>[</a:t>
            </a:r>
            <a:r>
              <a:rPr lang="en-US" sz="2000" dirty="0" err="1" smtClean="0"/>
              <a:t>Roth&amp;Yih</a:t>
            </a:r>
            <a:r>
              <a:rPr lang="en-US" sz="2000" dirty="0" smtClean="0"/>
              <a:t>, 04,07: Entities and Relations; Punyakanok et. al: SRL  …]</a:t>
            </a:r>
          </a:p>
          <a:p>
            <a:pPr lvl="1"/>
            <a:r>
              <a:rPr lang="en-US" sz="1800" dirty="0" smtClean="0"/>
              <a:t>Summarization; Co-reference; Information &amp; Relation Extraction; Event Identifications and causality ; Transliteration; Textual Entailment; Knowledge Acquisition; Sentiments; Temporal Reasoning, Parsing,…</a:t>
            </a:r>
          </a:p>
          <a:p>
            <a:endParaRPr lang="en-US" sz="2000" dirty="0" smtClean="0"/>
          </a:p>
          <a:p>
            <a:r>
              <a:rPr lang="en-US" sz="2000" dirty="0" smtClean="0"/>
              <a:t>Some theoretical work on training paradigms [Punyakanok et. al., 05 more; Constraints Driven Learning, PR, Constrained EM…] </a:t>
            </a:r>
          </a:p>
          <a:p>
            <a:r>
              <a:rPr lang="en-US" sz="2000" dirty="0" smtClean="0"/>
              <a:t>Some work on Inference, mostly approximations, bringing back ideas on </a:t>
            </a:r>
            <a:r>
              <a:rPr lang="en-US" sz="2000" dirty="0" err="1" smtClean="0"/>
              <a:t>Lagrangian</a:t>
            </a:r>
            <a:r>
              <a:rPr lang="en-US" sz="2000" dirty="0" smtClean="0"/>
              <a:t> relaxation, etc. </a:t>
            </a:r>
          </a:p>
          <a:p>
            <a:pPr lvl="1"/>
            <a:endParaRPr lang="en-US" sz="1800" dirty="0" smtClean="0"/>
          </a:p>
          <a:p>
            <a:r>
              <a:rPr lang="en-US" sz="2000" dirty="0" smtClean="0"/>
              <a:t>Good summary and description of training paradigms: </a:t>
            </a:r>
          </a:p>
          <a:p>
            <a:pPr lvl="1"/>
            <a:r>
              <a:rPr lang="en-US" sz="1600" b="1" dirty="0" smtClean="0"/>
              <a:t>[Chang, Ratinov &amp; Roth, Machine Learning Journal 2012]</a:t>
            </a:r>
          </a:p>
          <a:p>
            <a:endParaRPr lang="en-US" altLang="zh-TW" sz="2000" dirty="0" smtClean="0"/>
          </a:p>
          <a:p>
            <a:r>
              <a:rPr lang="en-US" altLang="zh-TW" sz="2000" dirty="0" smtClean="0"/>
              <a:t>Summary of work &amp; a bibliography: </a:t>
            </a:r>
            <a:r>
              <a:rPr lang="en-US" altLang="zh-TW" sz="2000" dirty="0" smtClean="0">
                <a:hlinkClick r:id="rId2"/>
              </a:rPr>
              <a:t>http://L2R.cs.uiuc.edu/tutorials.html</a:t>
            </a:r>
            <a:endParaRPr lang="en-US" altLang="zh-TW" sz="2000" dirty="0" smtClean="0"/>
          </a:p>
          <a:p>
            <a:pPr marL="0" indent="0">
              <a:buNone/>
            </a:pPr>
            <a:endParaRPr lang="en-US" altLang="zh-TW" sz="2000" dirty="0" smtClean="0"/>
          </a:p>
          <a:p>
            <a:endParaRPr lang="en-US" altLang="zh-TW" sz="2000" dirty="0" smtClean="0"/>
          </a:p>
          <a:p>
            <a:endParaRPr lang="en-US" altLang="zh-TW" sz="2000" dirty="0" smtClean="0"/>
          </a:p>
        </p:txBody>
      </p:sp>
      <p:sp>
        <p:nvSpPr>
          <p:cNvPr id="5" name="Slide Number Placeholder 4"/>
          <p:cNvSpPr>
            <a:spLocks noGrp="1"/>
          </p:cNvSpPr>
          <p:nvPr>
            <p:ph type="sldNum" sz="quarter" idx="11"/>
          </p:nvPr>
        </p:nvSpPr>
        <p:spPr/>
        <p:txBody>
          <a:bodyPr/>
          <a:lstStyle/>
          <a:p>
            <a:r>
              <a:rPr lang="en-US" altLang="zh-TW" smtClean="0"/>
              <a:t>Page </a:t>
            </a:r>
            <a:fld id="{E8007264-EAB3-4E53-8D88-C175708AA4AD}" type="slidenum">
              <a:rPr lang="en-US" altLang="zh-TW" smtClean="0"/>
              <a:pPr/>
              <a:t>30</a:t>
            </a:fld>
            <a:endParaRPr lang="en-US" altLang="zh-TW" dirty="0"/>
          </a:p>
        </p:txBody>
      </p:sp>
    </p:spTree>
    <p:extLst>
      <p:ext uri="{BB962C8B-B14F-4D97-AF65-F5344CB8AC3E}">
        <p14:creationId xmlns:p14="http://schemas.microsoft.com/office/powerpoint/2010/main" val="13634311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4948">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4948">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3494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MYSTUFF\Work\MyTalks\Pictures\training-on-the-g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9480" y="3657600"/>
            <a:ext cx="1645920" cy="1097280"/>
          </a:xfrm>
          <a:prstGeom prst="rect">
            <a:avLst/>
          </a:prstGeom>
          <a:noFill/>
          <a:extLst>
            <a:ext uri="{909E8E84-426E-40DD-AFC4-6F175D3DCCD1}">
              <a14:hiddenFill xmlns:a14="http://schemas.microsoft.com/office/drawing/2010/main">
                <a:solidFill>
                  <a:srgbClr val="FFFFFF"/>
                </a:solidFill>
              </a14:hiddenFill>
            </a:ext>
          </a:extLst>
        </p:spPr>
      </p:pic>
      <p:sp>
        <p:nvSpPr>
          <p:cNvPr id="58370" name="Rectangle 2"/>
          <p:cNvSpPr>
            <a:spLocks noGrp="1" noChangeArrowheads="1"/>
          </p:cNvSpPr>
          <p:nvPr>
            <p:ph type="title"/>
          </p:nvPr>
        </p:nvSpPr>
        <p:spPr/>
        <p:txBody>
          <a:bodyPr/>
          <a:lstStyle/>
          <a:p>
            <a:r>
              <a:rPr lang="en-US" smtClean="0"/>
              <a:t>Outline</a:t>
            </a:r>
            <a:endParaRPr lang="en-US" dirty="0" smtClean="0"/>
          </a:p>
        </p:txBody>
      </p:sp>
      <p:sp>
        <p:nvSpPr>
          <p:cNvPr id="1123331" name="Rectangle 3"/>
          <p:cNvSpPr>
            <a:spLocks noGrp="1" noChangeArrowheads="1"/>
          </p:cNvSpPr>
          <p:nvPr>
            <p:ph type="body" idx="1"/>
          </p:nvPr>
        </p:nvSpPr>
        <p:spPr>
          <a:xfrm>
            <a:off x="457200" y="762000"/>
            <a:ext cx="8229600" cy="4953000"/>
          </a:xfrm>
        </p:spPr>
        <p:txBody>
          <a:bodyPr/>
          <a:lstStyle/>
          <a:p>
            <a:r>
              <a:rPr lang="en-US" dirty="0" smtClean="0"/>
              <a:t>A Framework for Learning and Inference</a:t>
            </a:r>
          </a:p>
          <a:p>
            <a:pPr lvl="1"/>
            <a:r>
              <a:rPr lang="en-US" dirty="0" smtClean="0"/>
              <a:t>Combining the “soft” with the logical/declarative  </a:t>
            </a:r>
          </a:p>
          <a:p>
            <a:pPr lvl="2"/>
            <a:r>
              <a:rPr lang="en-US" b="0" dirty="0" smtClean="0"/>
              <a:t>Constrained Conditional Models: A formulation for global inference with knowledge modeled as expressive structural constraints</a:t>
            </a:r>
          </a:p>
          <a:p>
            <a:pPr lvl="2"/>
            <a:r>
              <a:rPr lang="en-US" b="0" dirty="0" smtClean="0">
                <a:solidFill>
                  <a:srgbClr val="3366CC"/>
                </a:solidFill>
              </a:rPr>
              <a:t>Some examples</a:t>
            </a:r>
          </a:p>
          <a:p>
            <a:pPr lvl="2"/>
            <a:endParaRPr lang="en-US" dirty="0" smtClean="0"/>
          </a:p>
          <a:p>
            <a:r>
              <a:rPr lang="en-US" dirty="0" smtClean="0"/>
              <a:t>Cycles of Knowledge </a:t>
            </a:r>
          </a:p>
          <a:p>
            <a:pPr lvl="1"/>
            <a:r>
              <a:rPr lang="en-US" dirty="0" smtClean="0"/>
              <a:t>Grounding/Acquisition – knowledge – inference </a:t>
            </a:r>
          </a:p>
          <a:p>
            <a:endParaRPr lang="en-US" dirty="0" smtClean="0"/>
          </a:p>
          <a:p>
            <a:r>
              <a:rPr lang="en-US" dirty="0" smtClean="0"/>
              <a:t>Learning with Indirect Supervision</a:t>
            </a:r>
          </a:p>
          <a:p>
            <a:pPr lvl="1"/>
            <a:r>
              <a:rPr lang="en-US" dirty="0" smtClean="0"/>
              <a:t>Response Based Learning: learning from the world’s feedback</a:t>
            </a:r>
          </a:p>
          <a:p>
            <a:endParaRPr lang="en-US" dirty="0" smtClean="0"/>
          </a:p>
          <a:p>
            <a:r>
              <a:rPr lang="en-US" dirty="0" smtClean="0"/>
              <a:t>Scaling Up: Amortized Inference</a:t>
            </a:r>
          </a:p>
          <a:p>
            <a:pPr lvl="1"/>
            <a:r>
              <a:rPr lang="en-US" dirty="0" smtClean="0"/>
              <a:t>Can the k-</a:t>
            </a:r>
            <a:r>
              <a:rPr lang="en-US" dirty="0" err="1" smtClean="0"/>
              <a:t>th</a:t>
            </a:r>
            <a:r>
              <a:rPr lang="en-US" dirty="0" smtClean="0"/>
              <a:t> inference problem be cheaper than the 1st?</a:t>
            </a:r>
          </a:p>
        </p:txBody>
      </p:sp>
      <p:sp>
        <p:nvSpPr>
          <p:cNvPr id="4" name="Slide Number Placeholder 3"/>
          <p:cNvSpPr>
            <a:spLocks noGrp="1"/>
          </p:cNvSpPr>
          <p:nvPr>
            <p:ph type="sldNum" sz="quarter" idx="11"/>
          </p:nvPr>
        </p:nvSpPr>
        <p:spPr/>
        <p:txBody>
          <a:bodyPr/>
          <a:lstStyle/>
          <a:p>
            <a:r>
              <a:rPr lang="en-US" altLang="zh-TW" smtClean="0"/>
              <a:t>Page </a:t>
            </a:r>
            <a:fld id="{C83F18D4-0D70-44DE-A8FF-A8D5002D1168}" type="slidenum">
              <a:rPr lang="en-US" altLang="zh-TW" smtClean="0"/>
              <a:pPr/>
              <a:t>31</a:t>
            </a:fld>
            <a:endParaRPr lang="en-US" altLang="zh-TW"/>
          </a:p>
        </p:txBody>
      </p:sp>
      <p:pic>
        <p:nvPicPr>
          <p:cNvPr id="5" name="Picture 3" descr="C:\MYSTUFF\Work\MyTalks\Pictures\knowledge-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5218" y="591730"/>
            <a:ext cx="1450182" cy="1005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MYSTUFF\Work\MyTalks\Pictures\reasoning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4496" y="2133600"/>
            <a:ext cx="1540904" cy="12801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MYSTUFF\Work\MyTalks\Pictures\scal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9480" y="5182306"/>
            <a:ext cx="1645920" cy="1066094"/>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p:cNvSpPr/>
          <p:nvPr/>
        </p:nvSpPr>
        <p:spPr>
          <a:xfrm>
            <a:off x="0" y="4223584"/>
            <a:ext cx="533400" cy="180250"/>
          </a:xfrm>
          <a:prstGeom prst="rightArrow">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1671798"/>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592252"/>
            <a:ext cx="8547538" cy="3108960"/>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6" name="Slide Number Placeholder 4"/>
          <p:cNvSpPr>
            <a:spLocks noGrp="1"/>
          </p:cNvSpPr>
          <p:nvPr>
            <p:ph type="sldNum" sz="quarter" idx="11"/>
          </p:nvPr>
        </p:nvSpPr>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zh-TW" smtClean="0"/>
              <a:t>Page </a:t>
            </a:r>
            <a:fld id="{AA9CCAFA-BDC1-43F8-A999-0398EF3903EF}" type="slidenum">
              <a:rPr lang="en-US" altLang="zh-TW" smtClean="0"/>
              <a:pPr/>
              <a:t>32</a:t>
            </a:fld>
            <a:endParaRPr lang="en-US" altLang="zh-TW"/>
          </a:p>
        </p:txBody>
      </p:sp>
      <p:sp>
        <p:nvSpPr>
          <p:cNvPr id="36867" name="Rectangle 2"/>
          <p:cNvSpPr>
            <a:spLocks noGrp="1" noChangeArrowheads="1"/>
          </p:cNvSpPr>
          <p:nvPr>
            <p:ph type="title"/>
          </p:nvPr>
        </p:nvSpPr>
        <p:spPr/>
        <p:txBody>
          <a:bodyPr/>
          <a:lstStyle/>
          <a:p>
            <a:r>
              <a:rPr lang="en-US" altLang="en-US" smtClean="0"/>
              <a:t>Indirect Supervision</a:t>
            </a:r>
            <a:endParaRPr lang="en-US" altLang="en-US" dirty="0" smtClean="0"/>
          </a:p>
        </p:txBody>
      </p:sp>
      <p:sp>
        <p:nvSpPr>
          <p:cNvPr id="1235971" name="Rectangle 3"/>
          <p:cNvSpPr>
            <a:spLocks noGrp="1" noChangeArrowheads="1"/>
          </p:cNvSpPr>
          <p:nvPr>
            <p:ph type="body" idx="4294967295"/>
          </p:nvPr>
        </p:nvSpPr>
        <p:spPr>
          <a:xfrm>
            <a:off x="609600" y="914400"/>
            <a:ext cx="8534400" cy="4953000"/>
          </a:xfrm>
        </p:spPr>
        <p:txBody>
          <a:bodyPr/>
          <a:lstStyle/>
          <a:p>
            <a:r>
              <a:rPr lang="en-US" altLang="en-US" dirty="0" err="1" smtClean="0">
                <a:solidFill>
                  <a:srgbClr val="0033CC"/>
                </a:solidFill>
              </a:rPr>
              <a:t>CoDL</a:t>
            </a:r>
            <a:r>
              <a:rPr lang="en-US" altLang="en-US" dirty="0" smtClean="0">
                <a:solidFill>
                  <a:srgbClr val="0033CC"/>
                </a:solidFill>
              </a:rPr>
              <a:t> </a:t>
            </a:r>
            <a:r>
              <a:rPr lang="en-US" altLang="en-US" sz="1800" dirty="0" smtClean="0">
                <a:solidFill>
                  <a:srgbClr val="0033CC"/>
                </a:solidFill>
              </a:rPr>
              <a:t>[Chang, Ratinov, Roth ‘07,’12], </a:t>
            </a:r>
            <a:r>
              <a:rPr lang="en-US" altLang="en-US" dirty="0" smtClean="0">
                <a:solidFill>
                  <a:srgbClr val="0033CC"/>
                </a:solidFill>
              </a:rPr>
              <a:t>PR </a:t>
            </a:r>
            <a:r>
              <a:rPr lang="en-US" altLang="en-US" sz="1800" dirty="0" smtClean="0">
                <a:solidFill>
                  <a:srgbClr val="0033CC"/>
                </a:solidFill>
              </a:rPr>
              <a:t>[</a:t>
            </a:r>
            <a:r>
              <a:rPr lang="en-US" altLang="en-US" sz="1800" dirty="0" err="1" smtClean="0">
                <a:solidFill>
                  <a:srgbClr val="0033CC"/>
                </a:solidFill>
              </a:rPr>
              <a:t>Ganchev</a:t>
            </a:r>
            <a:r>
              <a:rPr lang="en-US" altLang="en-US" sz="1800" dirty="0" smtClean="0">
                <a:solidFill>
                  <a:srgbClr val="0033CC"/>
                </a:solidFill>
              </a:rPr>
              <a:t> et. al’10]</a:t>
            </a:r>
            <a:r>
              <a:rPr lang="en-US" altLang="en-US" dirty="0" smtClean="0">
                <a:solidFill>
                  <a:srgbClr val="0033CC"/>
                </a:solidFill>
              </a:rPr>
              <a:t>: </a:t>
            </a:r>
            <a:r>
              <a:rPr lang="en-US" altLang="en-US" dirty="0" smtClean="0"/>
              <a:t>Knowledge as a source of supervision by </a:t>
            </a:r>
            <a:r>
              <a:rPr lang="en-US" altLang="en-US" dirty="0"/>
              <a:t>[</a:t>
            </a:r>
            <a:r>
              <a:rPr lang="en-US" altLang="en-US" dirty="0" smtClean="0"/>
              <a:t>softly] constraining model outputs.</a:t>
            </a:r>
          </a:p>
          <a:p>
            <a:r>
              <a:rPr lang="en-US" altLang="en-US" dirty="0" smtClean="0"/>
              <a:t>Not enough. </a:t>
            </a:r>
          </a:p>
          <a:p>
            <a:r>
              <a:rPr lang="en-US" altLang="en-US" b="1" dirty="0" smtClean="0"/>
              <a:t>Textual Entailment: </a:t>
            </a:r>
            <a:r>
              <a:rPr lang="en-US" altLang="en-US" sz="1800" dirty="0" smtClean="0">
                <a:solidFill>
                  <a:srgbClr val="3366CC"/>
                </a:solidFill>
              </a:rPr>
              <a:t>(Dagan, Roth, Sammons, Zanzotto’15)</a:t>
            </a:r>
          </a:p>
          <a:p>
            <a:endParaRPr lang="en-US" altLang="en-US" dirty="0" smtClean="0"/>
          </a:p>
          <a:p>
            <a:endParaRPr lang="en-US" altLang="en-US" dirty="0"/>
          </a:p>
          <a:p>
            <a:endParaRPr lang="en-US" dirty="0" smtClean="0"/>
          </a:p>
          <a:p>
            <a:endParaRPr lang="en-US" dirty="0"/>
          </a:p>
          <a:p>
            <a:endParaRPr lang="en-US" dirty="0" smtClean="0"/>
          </a:p>
          <a:p>
            <a:endParaRPr lang="en-US" dirty="0"/>
          </a:p>
          <a:p>
            <a:endParaRPr lang="en-US" dirty="0" smtClean="0"/>
          </a:p>
          <a:p>
            <a:r>
              <a:rPr lang="en-US" dirty="0" smtClean="0"/>
              <a:t>Annotating the structure involves significant expertise &amp; time </a:t>
            </a:r>
          </a:p>
          <a:p>
            <a:endParaRPr lang="en-US" i="1" dirty="0">
              <a:solidFill>
                <a:srgbClr val="000000"/>
              </a:solidFill>
              <a:latin typeface="Calibri" pitchFamily="34" charset="0"/>
              <a:cs typeface="Tahoma" pitchFamily="34" charset="0"/>
            </a:endParaRPr>
          </a:p>
          <a:p>
            <a:endParaRPr lang="en-US" i="1" dirty="0" smtClean="0">
              <a:solidFill>
                <a:srgbClr val="000000"/>
              </a:solidFill>
              <a:latin typeface="Calibri" pitchFamily="34" charset="0"/>
              <a:cs typeface="Tahoma" pitchFamily="34" charset="0"/>
            </a:endParaRPr>
          </a:p>
          <a:p>
            <a:endParaRPr lang="en-US" altLang="en-US" dirty="0"/>
          </a:p>
        </p:txBody>
      </p:sp>
      <p:sp>
        <p:nvSpPr>
          <p:cNvPr id="14" name="Rectangle 2"/>
          <p:cNvSpPr>
            <a:spLocks noChangeArrowheads="1"/>
          </p:cNvSpPr>
          <p:nvPr/>
        </p:nvSpPr>
        <p:spPr bwMode="auto">
          <a:xfrm>
            <a:off x="762000" y="2650290"/>
            <a:ext cx="80772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srgbClr val="003366"/>
                </a:solidFill>
                <a:latin typeface="+mn-lt"/>
              </a:rPr>
              <a:t>Former military specialist Carpenter took the helm at </a:t>
            </a:r>
            <a:r>
              <a:rPr lang="en-US" altLang="en-US" dirty="0" err="1">
                <a:solidFill>
                  <a:srgbClr val="003366"/>
                </a:solidFill>
                <a:latin typeface="+mn-lt"/>
              </a:rPr>
              <a:t>FictitiousCom</a:t>
            </a:r>
            <a:r>
              <a:rPr lang="en-US" altLang="en-US" dirty="0">
                <a:solidFill>
                  <a:srgbClr val="003366"/>
                </a:solidFill>
                <a:latin typeface="+mn-lt"/>
              </a:rPr>
              <a:t> Inc. after five years as press official at the United States embassy in the United Kingdom</a:t>
            </a:r>
            <a:r>
              <a:rPr lang="en-US" altLang="en-US" dirty="0" smtClean="0">
                <a:solidFill>
                  <a:srgbClr val="003366"/>
                </a:solidFill>
                <a:latin typeface="+mn-lt"/>
              </a:rPr>
              <a:t>.       </a:t>
            </a:r>
          </a:p>
          <a:p>
            <a:pPr eaLnBrk="1" hangingPunct="1"/>
            <a:r>
              <a:rPr lang="en-US" altLang="en-US" dirty="0" smtClean="0">
                <a:solidFill>
                  <a:srgbClr val="003366"/>
                </a:solidFill>
                <a:latin typeface="+mn-lt"/>
              </a:rPr>
              <a:t>            </a:t>
            </a:r>
            <a:endParaRPr lang="en-US" altLang="en-US" dirty="0">
              <a:solidFill>
                <a:srgbClr val="003366"/>
              </a:solidFill>
              <a:latin typeface="+mn-lt"/>
            </a:endParaRPr>
          </a:p>
          <a:p>
            <a:pPr eaLnBrk="1" hangingPunct="1"/>
            <a:endParaRPr lang="en-US" altLang="en-US" dirty="0">
              <a:solidFill>
                <a:srgbClr val="003366"/>
              </a:solidFill>
              <a:latin typeface="+mn-lt"/>
            </a:endParaRPr>
          </a:p>
          <a:p>
            <a:pPr eaLnBrk="1" hangingPunct="1"/>
            <a:endParaRPr lang="en-US" altLang="en-US" dirty="0">
              <a:solidFill>
                <a:srgbClr val="003366"/>
              </a:solidFill>
              <a:latin typeface="+mn-lt"/>
            </a:endParaRPr>
          </a:p>
          <a:p>
            <a:pPr eaLnBrk="1" hangingPunct="1"/>
            <a:endParaRPr lang="en-US" altLang="en-US" dirty="0">
              <a:solidFill>
                <a:srgbClr val="003366"/>
              </a:solidFill>
              <a:latin typeface="+mn-lt"/>
            </a:endParaRPr>
          </a:p>
          <a:p>
            <a:pPr eaLnBrk="1" hangingPunct="1"/>
            <a:endParaRPr lang="en-US" altLang="en-US" dirty="0">
              <a:solidFill>
                <a:srgbClr val="003366"/>
              </a:solidFill>
              <a:latin typeface="+mn-lt"/>
            </a:endParaRPr>
          </a:p>
          <a:p>
            <a:pPr eaLnBrk="1" hangingPunct="1"/>
            <a:r>
              <a:rPr lang="en-US" altLang="en-US" dirty="0">
                <a:solidFill>
                  <a:srgbClr val="003366"/>
                </a:solidFill>
                <a:latin typeface="+mn-lt"/>
              </a:rPr>
              <a:t>                                        </a:t>
            </a:r>
            <a:r>
              <a:rPr lang="en-US" altLang="en-US" dirty="0" smtClean="0">
                <a:solidFill>
                  <a:srgbClr val="003366"/>
                </a:solidFill>
                <a:latin typeface="+mn-lt"/>
              </a:rPr>
              <a:t>	Jim </a:t>
            </a:r>
            <a:r>
              <a:rPr lang="en-US" altLang="en-US" dirty="0">
                <a:solidFill>
                  <a:srgbClr val="003366"/>
                </a:solidFill>
                <a:latin typeface="+mn-lt"/>
              </a:rPr>
              <a:t>Carpenter worked for the US Government.</a:t>
            </a:r>
          </a:p>
        </p:txBody>
      </p:sp>
      <p:pic>
        <p:nvPicPr>
          <p:cNvPr id="16" name="Picture 3" descr="l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25" y="3259890"/>
            <a:ext cx="2327275" cy="2302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sho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212265"/>
            <a:ext cx="2543175" cy="1190625"/>
          </a:xfrm>
          <a:prstGeom prst="rect">
            <a:avLst/>
          </a:prstGeom>
          <a:solidFill>
            <a:srgbClr val="FFFFCC"/>
          </a:solidFill>
          <a:ln>
            <a:noFill/>
          </a:ln>
        </p:spPr>
      </p:pic>
      <p:grpSp>
        <p:nvGrpSpPr>
          <p:cNvPr id="18" name="Group 6"/>
          <p:cNvGrpSpPr>
            <a:grpSpLocks/>
          </p:cNvGrpSpPr>
          <p:nvPr/>
        </p:nvGrpSpPr>
        <p:grpSpPr bwMode="auto">
          <a:xfrm>
            <a:off x="857250" y="3488490"/>
            <a:ext cx="2343150" cy="1363899"/>
            <a:chOff x="156" y="2359"/>
            <a:chExt cx="2160" cy="1392"/>
          </a:xfrm>
        </p:grpSpPr>
        <p:sp>
          <p:nvSpPr>
            <p:cNvPr id="19" name="Oval 7"/>
            <p:cNvSpPr>
              <a:spLocks noChangeArrowheads="1"/>
            </p:cNvSpPr>
            <p:nvPr/>
          </p:nvSpPr>
          <p:spPr bwMode="auto">
            <a:xfrm rot="2363332">
              <a:off x="156" y="2359"/>
              <a:ext cx="2160" cy="1392"/>
            </a:xfrm>
            <a:prstGeom prst="ellipse">
              <a:avLst/>
            </a:prstGeom>
            <a:solidFill>
              <a:srgbClr val="FF9933"/>
            </a:solidFill>
            <a:ln w="9525">
              <a:solidFill>
                <a:srgbClr val="FFFFCC"/>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latin typeface="Tempus Sans ITC" pitchFamily="82" charset="0"/>
              </a:endParaRPr>
            </a:p>
          </p:txBody>
        </p:sp>
        <p:grpSp>
          <p:nvGrpSpPr>
            <p:cNvPr id="20" name="Group 8"/>
            <p:cNvGrpSpPr>
              <a:grpSpLocks/>
            </p:cNvGrpSpPr>
            <p:nvPr/>
          </p:nvGrpSpPr>
          <p:grpSpPr bwMode="auto">
            <a:xfrm>
              <a:off x="480" y="2448"/>
              <a:ext cx="1334" cy="1239"/>
              <a:chOff x="480" y="2448"/>
              <a:chExt cx="1334" cy="1239"/>
            </a:xfrm>
          </p:grpSpPr>
          <p:sp>
            <p:nvSpPr>
              <p:cNvPr id="21" name="Text Box 9"/>
              <p:cNvSpPr txBox="1">
                <a:spLocks noChangeArrowheads="1"/>
              </p:cNvSpPr>
              <p:nvPr/>
            </p:nvSpPr>
            <p:spPr bwMode="auto">
              <a:xfrm>
                <a:off x="480" y="2640"/>
                <a:ext cx="2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i="1">
                    <a:latin typeface="Tempus Sans ITC" pitchFamily="82" charset="0"/>
                    <a:ea typeface="Arial Unicode MS" pitchFamily="34" charset="-128"/>
                    <a:cs typeface="Arial Unicode MS" pitchFamily="34" charset="-128"/>
                  </a:rPr>
                  <a:t>x</a:t>
                </a:r>
                <a:r>
                  <a:rPr lang="en-US" altLang="zh-TW" i="1" baseline="-25000">
                    <a:latin typeface="Tempus Sans ITC" pitchFamily="82" charset="0"/>
                    <a:ea typeface="Arial Unicode MS" pitchFamily="34" charset="-128"/>
                    <a:cs typeface="Arial Unicode MS" pitchFamily="34" charset="-128"/>
                  </a:rPr>
                  <a:t>1</a:t>
                </a:r>
                <a:endParaRPr lang="en-US" altLang="zh-TW" i="1">
                  <a:latin typeface="Tempus Sans ITC" pitchFamily="82" charset="0"/>
                  <a:ea typeface="Arial Unicode MS" pitchFamily="34" charset="-128"/>
                  <a:cs typeface="Arial Unicode MS" pitchFamily="34" charset="-128"/>
                </a:endParaRPr>
              </a:p>
            </p:txBody>
          </p:sp>
          <p:sp>
            <p:nvSpPr>
              <p:cNvPr id="22" name="Text Box 10"/>
              <p:cNvSpPr txBox="1">
                <a:spLocks noChangeArrowheads="1"/>
              </p:cNvSpPr>
              <p:nvPr/>
            </p:nvSpPr>
            <p:spPr bwMode="auto">
              <a:xfrm>
                <a:off x="1056" y="3456"/>
                <a:ext cx="22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i="1">
                    <a:latin typeface="Tempus Sans ITC" pitchFamily="82" charset="0"/>
                    <a:ea typeface="Arial Unicode MS" pitchFamily="34" charset="-128"/>
                    <a:cs typeface="Arial Unicode MS" pitchFamily="34" charset="-128"/>
                  </a:rPr>
                  <a:t>x</a:t>
                </a:r>
                <a:r>
                  <a:rPr lang="en-US" altLang="zh-TW" i="1" baseline="-25000">
                    <a:latin typeface="Tempus Sans ITC" pitchFamily="82" charset="0"/>
                    <a:ea typeface="Arial Unicode MS" pitchFamily="34" charset="-128"/>
                    <a:cs typeface="Arial Unicode MS" pitchFamily="34" charset="-128"/>
                  </a:rPr>
                  <a:t>6</a:t>
                </a:r>
                <a:endParaRPr lang="en-US" altLang="zh-TW" i="1">
                  <a:latin typeface="Tempus Sans ITC" pitchFamily="82" charset="0"/>
                  <a:ea typeface="Arial Unicode MS" pitchFamily="34" charset="-128"/>
                  <a:cs typeface="Arial Unicode MS" pitchFamily="34" charset="-128"/>
                </a:endParaRPr>
              </a:p>
            </p:txBody>
          </p:sp>
          <p:sp>
            <p:nvSpPr>
              <p:cNvPr id="23" name="Text Box 11"/>
              <p:cNvSpPr txBox="1">
                <a:spLocks noChangeArrowheads="1"/>
              </p:cNvSpPr>
              <p:nvPr/>
            </p:nvSpPr>
            <p:spPr bwMode="auto">
              <a:xfrm>
                <a:off x="672" y="3120"/>
                <a:ext cx="23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i="1">
                    <a:latin typeface="Tempus Sans ITC" pitchFamily="82" charset="0"/>
                    <a:ea typeface="Arial Unicode MS" pitchFamily="34" charset="-128"/>
                    <a:cs typeface="Arial Unicode MS" pitchFamily="34" charset="-128"/>
                  </a:rPr>
                  <a:t>x</a:t>
                </a:r>
                <a:r>
                  <a:rPr lang="en-US" altLang="zh-TW" i="1" baseline="-25000">
                    <a:latin typeface="Tempus Sans ITC" pitchFamily="82" charset="0"/>
                    <a:ea typeface="Arial Unicode MS" pitchFamily="34" charset="-128"/>
                    <a:cs typeface="Arial Unicode MS" pitchFamily="34" charset="-128"/>
                  </a:rPr>
                  <a:t>2</a:t>
                </a:r>
                <a:endParaRPr lang="en-US" altLang="zh-TW" i="1">
                  <a:latin typeface="Tempus Sans ITC" pitchFamily="82" charset="0"/>
                  <a:ea typeface="Arial Unicode MS" pitchFamily="34" charset="-128"/>
                  <a:cs typeface="Arial Unicode MS" pitchFamily="34" charset="-128"/>
                </a:endParaRPr>
              </a:p>
            </p:txBody>
          </p:sp>
          <p:sp>
            <p:nvSpPr>
              <p:cNvPr id="24" name="Text Box 12"/>
              <p:cNvSpPr txBox="1">
                <a:spLocks noChangeArrowheads="1"/>
              </p:cNvSpPr>
              <p:nvPr/>
            </p:nvSpPr>
            <p:spPr bwMode="auto">
              <a:xfrm>
                <a:off x="1536" y="2928"/>
                <a:ext cx="22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i="1">
                    <a:latin typeface="Tempus Sans ITC" pitchFamily="82" charset="0"/>
                    <a:ea typeface="Arial Unicode MS" pitchFamily="34" charset="-128"/>
                    <a:cs typeface="Arial Unicode MS" pitchFamily="34" charset="-128"/>
                  </a:rPr>
                  <a:t>x</a:t>
                </a:r>
                <a:r>
                  <a:rPr lang="en-US" altLang="zh-TW" i="1" baseline="-25000">
                    <a:latin typeface="Tempus Sans ITC" pitchFamily="82" charset="0"/>
                    <a:ea typeface="Arial Unicode MS" pitchFamily="34" charset="-128"/>
                    <a:cs typeface="Arial Unicode MS" pitchFamily="34" charset="-128"/>
                  </a:rPr>
                  <a:t>5</a:t>
                </a:r>
                <a:endParaRPr lang="en-US" altLang="zh-TW" i="1">
                  <a:latin typeface="Tempus Sans ITC" pitchFamily="82" charset="0"/>
                  <a:ea typeface="Arial Unicode MS" pitchFamily="34" charset="-128"/>
                  <a:cs typeface="Arial Unicode MS" pitchFamily="34" charset="-128"/>
                </a:endParaRPr>
              </a:p>
            </p:txBody>
          </p:sp>
          <p:sp>
            <p:nvSpPr>
              <p:cNvPr id="25" name="Text Box 13"/>
              <p:cNvSpPr txBox="1">
                <a:spLocks noChangeArrowheads="1"/>
              </p:cNvSpPr>
              <p:nvPr/>
            </p:nvSpPr>
            <p:spPr bwMode="auto">
              <a:xfrm>
                <a:off x="1344" y="2544"/>
                <a:ext cx="2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i="1">
                    <a:latin typeface="Tempus Sans ITC" pitchFamily="82" charset="0"/>
                    <a:ea typeface="Arial Unicode MS" pitchFamily="34" charset="-128"/>
                    <a:cs typeface="Arial Unicode MS" pitchFamily="34" charset="-128"/>
                  </a:rPr>
                  <a:t>x</a:t>
                </a:r>
                <a:r>
                  <a:rPr lang="en-US" altLang="zh-TW" i="1" baseline="-25000">
                    <a:latin typeface="Tempus Sans ITC" pitchFamily="82" charset="0"/>
                    <a:ea typeface="Arial Unicode MS" pitchFamily="34" charset="-128"/>
                    <a:cs typeface="Arial Unicode MS" pitchFamily="34" charset="-128"/>
                  </a:rPr>
                  <a:t>4</a:t>
                </a:r>
                <a:endParaRPr lang="en-US" altLang="zh-TW" i="1">
                  <a:latin typeface="Tempus Sans ITC" pitchFamily="82" charset="0"/>
                  <a:ea typeface="Arial Unicode MS" pitchFamily="34" charset="-128"/>
                  <a:cs typeface="Arial Unicode MS" pitchFamily="34" charset="-128"/>
                </a:endParaRPr>
              </a:p>
            </p:txBody>
          </p:sp>
          <p:sp>
            <p:nvSpPr>
              <p:cNvPr id="26" name="Text Box 14"/>
              <p:cNvSpPr txBox="1">
                <a:spLocks noChangeArrowheads="1"/>
              </p:cNvSpPr>
              <p:nvPr/>
            </p:nvSpPr>
            <p:spPr bwMode="auto">
              <a:xfrm>
                <a:off x="912" y="2448"/>
                <a:ext cx="2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i="1">
                    <a:latin typeface="Tempus Sans ITC" pitchFamily="82" charset="0"/>
                    <a:ea typeface="Arial Unicode MS" pitchFamily="34" charset="-128"/>
                    <a:cs typeface="Arial Unicode MS" pitchFamily="34" charset="-128"/>
                  </a:rPr>
                  <a:t>x</a:t>
                </a:r>
                <a:r>
                  <a:rPr lang="en-US" altLang="zh-TW" i="1" baseline="-25000">
                    <a:latin typeface="Tempus Sans ITC" pitchFamily="82" charset="0"/>
                    <a:ea typeface="Arial Unicode MS" pitchFamily="34" charset="-128"/>
                    <a:cs typeface="Arial Unicode MS" pitchFamily="34" charset="-128"/>
                  </a:rPr>
                  <a:t>3</a:t>
                </a:r>
                <a:endParaRPr lang="en-US" altLang="zh-TW" i="1">
                  <a:latin typeface="Tempus Sans ITC" pitchFamily="82" charset="0"/>
                  <a:ea typeface="Arial Unicode MS" pitchFamily="34" charset="-128"/>
                  <a:cs typeface="Arial Unicode MS" pitchFamily="34" charset="-128"/>
                </a:endParaRPr>
              </a:p>
            </p:txBody>
          </p:sp>
          <p:sp>
            <p:nvSpPr>
              <p:cNvPr id="27" name="Text Box 15"/>
              <p:cNvSpPr txBox="1">
                <a:spLocks noChangeArrowheads="1"/>
              </p:cNvSpPr>
              <p:nvPr/>
            </p:nvSpPr>
            <p:spPr bwMode="auto">
              <a:xfrm>
                <a:off x="1584" y="3360"/>
                <a:ext cx="23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i="1">
                    <a:latin typeface="Tempus Sans ITC" pitchFamily="82" charset="0"/>
                    <a:ea typeface="Arial Unicode MS" pitchFamily="34" charset="-128"/>
                    <a:cs typeface="Arial Unicode MS" pitchFamily="34" charset="-128"/>
                  </a:rPr>
                  <a:t>x</a:t>
                </a:r>
                <a:r>
                  <a:rPr lang="en-US" altLang="zh-TW" i="1" baseline="-25000">
                    <a:latin typeface="Tempus Sans ITC" pitchFamily="82" charset="0"/>
                    <a:ea typeface="Arial Unicode MS" pitchFamily="34" charset="-128"/>
                    <a:cs typeface="Arial Unicode MS" pitchFamily="34" charset="-128"/>
                  </a:rPr>
                  <a:t>7</a:t>
                </a:r>
                <a:endParaRPr lang="en-US" altLang="zh-TW" i="1">
                  <a:latin typeface="Tempus Sans ITC" pitchFamily="82" charset="0"/>
                  <a:ea typeface="Arial Unicode MS" pitchFamily="34" charset="-128"/>
                  <a:cs typeface="Arial Unicode MS" pitchFamily="34" charset="-128"/>
                </a:endParaRPr>
              </a:p>
            </p:txBody>
          </p:sp>
          <p:sp>
            <p:nvSpPr>
              <p:cNvPr id="28" name="Line 16"/>
              <p:cNvSpPr>
                <a:spLocks noChangeShapeType="1"/>
              </p:cNvSpPr>
              <p:nvPr/>
            </p:nvSpPr>
            <p:spPr bwMode="auto">
              <a:xfrm flipV="1">
                <a:off x="672" y="2592"/>
                <a:ext cx="24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17"/>
              <p:cNvSpPr>
                <a:spLocks noChangeShapeType="1"/>
              </p:cNvSpPr>
              <p:nvPr/>
            </p:nvSpPr>
            <p:spPr bwMode="auto">
              <a:xfrm>
                <a:off x="672" y="2880"/>
                <a:ext cx="96" cy="24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18"/>
              <p:cNvSpPr>
                <a:spLocks noChangeShapeType="1"/>
              </p:cNvSpPr>
              <p:nvPr/>
            </p:nvSpPr>
            <p:spPr bwMode="auto">
              <a:xfrm>
                <a:off x="1104" y="2592"/>
                <a:ext cx="288"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19"/>
              <p:cNvSpPr>
                <a:spLocks noChangeShapeType="1"/>
              </p:cNvSpPr>
              <p:nvPr/>
            </p:nvSpPr>
            <p:spPr bwMode="auto">
              <a:xfrm>
                <a:off x="1536" y="2784"/>
                <a:ext cx="48"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20"/>
              <p:cNvSpPr>
                <a:spLocks noChangeShapeType="1"/>
              </p:cNvSpPr>
              <p:nvPr/>
            </p:nvSpPr>
            <p:spPr bwMode="auto">
              <a:xfrm>
                <a:off x="864" y="3216"/>
                <a:ext cx="768" cy="192"/>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21"/>
              <p:cNvSpPr>
                <a:spLocks noChangeShapeType="1"/>
              </p:cNvSpPr>
              <p:nvPr/>
            </p:nvSpPr>
            <p:spPr bwMode="auto">
              <a:xfrm flipV="1">
                <a:off x="864" y="2736"/>
                <a:ext cx="480" cy="43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22"/>
              <p:cNvSpPr>
                <a:spLocks noChangeShapeType="1"/>
              </p:cNvSpPr>
              <p:nvPr/>
            </p:nvSpPr>
            <p:spPr bwMode="auto">
              <a:xfrm>
                <a:off x="864" y="3360"/>
                <a:ext cx="192"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23"/>
              <p:cNvSpPr>
                <a:spLocks noChangeShapeType="1"/>
              </p:cNvSpPr>
              <p:nvPr/>
            </p:nvSpPr>
            <p:spPr bwMode="auto">
              <a:xfrm flipV="1">
                <a:off x="1248" y="3504"/>
                <a:ext cx="336"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36" name="Group 25"/>
          <p:cNvGrpSpPr>
            <a:grpSpLocks/>
          </p:cNvGrpSpPr>
          <p:nvPr/>
        </p:nvGrpSpPr>
        <p:grpSpPr bwMode="auto">
          <a:xfrm>
            <a:off x="6537325" y="3107490"/>
            <a:ext cx="1196975" cy="1555750"/>
            <a:chOff x="4166" y="1525"/>
            <a:chExt cx="1200" cy="1392"/>
          </a:xfrm>
        </p:grpSpPr>
        <p:sp>
          <p:nvSpPr>
            <p:cNvPr id="37" name="Oval 7"/>
            <p:cNvSpPr>
              <a:spLocks noChangeArrowheads="1"/>
            </p:cNvSpPr>
            <p:nvPr/>
          </p:nvSpPr>
          <p:spPr bwMode="auto">
            <a:xfrm rot="2363332">
              <a:off x="4166" y="1525"/>
              <a:ext cx="1200" cy="1392"/>
            </a:xfrm>
            <a:prstGeom prst="ellipse">
              <a:avLst/>
            </a:prstGeom>
            <a:solidFill>
              <a:srgbClr val="FF9933"/>
            </a:solidFill>
            <a:ln w="9525">
              <a:solidFill>
                <a:srgbClr val="FFFFCC"/>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latin typeface="Tempus Sans ITC" pitchFamily="82" charset="0"/>
              </a:endParaRPr>
            </a:p>
          </p:txBody>
        </p:sp>
        <p:sp>
          <p:nvSpPr>
            <p:cNvPr id="38" name="Text Box 9"/>
            <p:cNvSpPr txBox="1">
              <a:spLocks noChangeArrowheads="1"/>
            </p:cNvSpPr>
            <p:nvPr/>
          </p:nvSpPr>
          <p:spPr bwMode="auto">
            <a:xfrm>
              <a:off x="4260" y="1961"/>
              <a:ext cx="2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i="1">
                  <a:latin typeface="Tempus Sans ITC" pitchFamily="82" charset="0"/>
                  <a:ea typeface="Arial Unicode MS" pitchFamily="34" charset="-128"/>
                  <a:cs typeface="Arial Unicode MS" pitchFamily="34" charset="-128"/>
                </a:rPr>
                <a:t>x</a:t>
              </a:r>
              <a:r>
                <a:rPr lang="en-US" altLang="zh-TW" i="1" baseline="-25000">
                  <a:latin typeface="Tempus Sans ITC" pitchFamily="82" charset="0"/>
                  <a:ea typeface="Arial Unicode MS" pitchFamily="34" charset="-128"/>
                  <a:cs typeface="Arial Unicode MS" pitchFamily="34" charset="-128"/>
                </a:rPr>
                <a:t>1</a:t>
              </a:r>
              <a:endParaRPr lang="en-US" altLang="zh-TW" i="1">
                <a:latin typeface="Tempus Sans ITC" pitchFamily="82" charset="0"/>
                <a:ea typeface="Arial Unicode MS" pitchFamily="34" charset="-128"/>
                <a:cs typeface="Arial Unicode MS" pitchFamily="34" charset="-128"/>
              </a:endParaRPr>
            </a:p>
          </p:txBody>
        </p:sp>
        <p:sp>
          <p:nvSpPr>
            <p:cNvPr id="39" name="Text Box 11"/>
            <p:cNvSpPr txBox="1">
              <a:spLocks noChangeArrowheads="1"/>
            </p:cNvSpPr>
            <p:nvPr/>
          </p:nvSpPr>
          <p:spPr bwMode="auto">
            <a:xfrm>
              <a:off x="4452" y="2441"/>
              <a:ext cx="23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i="1">
                  <a:latin typeface="Tempus Sans ITC" pitchFamily="82" charset="0"/>
                  <a:ea typeface="Arial Unicode MS" pitchFamily="34" charset="-128"/>
                  <a:cs typeface="Arial Unicode MS" pitchFamily="34" charset="-128"/>
                </a:rPr>
                <a:t>x</a:t>
              </a:r>
              <a:r>
                <a:rPr lang="en-US" altLang="zh-TW" i="1" baseline="-25000">
                  <a:latin typeface="Tempus Sans ITC" pitchFamily="82" charset="0"/>
                  <a:ea typeface="Arial Unicode MS" pitchFamily="34" charset="-128"/>
                  <a:cs typeface="Arial Unicode MS" pitchFamily="34" charset="-128"/>
                </a:rPr>
                <a:t>2</a:t>
              </a:r>
              <a:endParaRPr lang="en-US" altLang="zh-TW" i="1">
                <a:latin typeface="Tempus Sans ITC" pitchFamily="82" charset="0"/>
                <a:ea typeface="Arial Unicode MS" pitchFamily="34" charset="-128"/>
                <a:cs typeface="Arial Unicode MS" pitchFamily="34" charset="-128"/>
              </a:endParaRPr>
            </a:p>
          </p:txBody>
        </p:sp>
        <p:sp>
          <p:nvSpPr>
            <p:cNvPr id="40" name="Text Box 13"/>
            <p:cNvSpPr txBox="1">
              <a:spLocks noChangeArrowheads="1"/>
            </p:cNvSpPr>
            <p:nvPr/>
          </p:nvSpPr>
          <p:spPr bwMode="auto">
            <a:xfrm>
              <a:off x="5124" y="1865"/>
              <a:ext cx="2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i="1" dirty="0">
                  <a:latin typeface="Tempus Sans ITC" pitchFamily="82" charset="0"/>
                  <a:ea typeface="Arial Unicode MS" pitchFamily="34" charset="-128"/>
                  <a:cs typeface="Arial Unicode MS" pitchFamily="34" charset="-128"/>
                </a:rPr>
                <a:t>x</a:t>
              </a:r>
              <a:r>
                <a:rPr lang="en-US" altLang="zh-TW" i="1" baseline="-25000" dirty="0">
                  <a:latin typeface="Tempus Sans ITC" pitchFamily="82" charset="0"/>
                  <a:ea typeface="Arial Unicode MS" pitchFamily="34" charset="-128"/>
                  <a:cs typeface="Arial Unicode MS" pitchFamily="34" charset="-128"/>
                </a:rPr>
                <a:t>4</a:t>
              </a:r>
              <a:endParaRPr lang="en-US" altLang="zh-TW" i="1" dirty="0">
                <a:latin typeface="Tempus Sans ITC" pitchFamily="82" charset="0"/>
                <a:ea typeface="Arial Unicode MS" pitchFamily="34" charset="-128"/>
                <a:cs typeface="Arial Unicode MS" pitchFamily="34" charset="-128"/>
              </a:endParaRPr>
            </a:p>
          </p:txBody>
        </p:sp>
        <p:sp>
          <p:nvSpPr>
            <p:cNvPr id="41" name="Text Box 14"/>
            <p:cNvSpPr txBox="1">
              <a:spLocks noChangeArrowheads="1"/>
            </p:cNvSpPr>
            <p:nvPr/>
          </p:nvSpPr>
          <p:spPr bwMode="auto">
            <a:xfrm>
              <a:off x="4692" y="1769"/>
              <a:ext cx="2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i="1">
                  <a:latin typeface="Tempus Sans ITC" pitchFamily="82" charset="0"/>
                  <a:ea typeface="Arial Unicode MS" pitchFamily="34" charset="-128"/>
                  <a:cs typeface="Arial Unicode MS" pitchFamily="34" charset="-128"/>
                </a:rPr>
                <a:t>x</a:t>
              </a:r>
              <a:r>
                <a:rPr lang="en-US" altLang="zh-TW" i="1" baseline="-25000">
                  <a:latin typeface="Tempus Sans ITC" pitchFamily="82" charset="0"/>
                  <a:ea typeface="Arial Unicode MS" pitchFamily="34" charset="-128"/>
                  <a:cs typeface="Arial Unicode MS" pitchFamily="34" charset="-128"/>
                </a:rPr>
                <a:t>3</a:t>
              </a:r>
              <a:endParaRPr lang="en-US" altLang="zh-TW" i="1">
                <a:latin typeface="Tempus Sans ITC" pitchFamily="82" charset="0"/>
                <a:ea typeface="Arial Unicode MS" pitchFamily="34" charset="-128"/>
                <a:cs typeface="Arial Unicode MS" pitchFamily="34" charset="-128"/>
              </a:endParaRPr>
            </a:p>
          </p:txBody>
        </p:sp>
        <p:sp>
          <p:nvSpPr>
            <p:cNvPr id="42" name="Line 16"/>
            <p:cNvSpPr>
              <a:spLocks noChangeShapeType="1"/>
            </p:cNvSpPr>
            <p:nvPr/>
          </p:nvSpPr>
          <p:spPr bwMode="auto">
            <a:xfrm flipV="1">
              <a:off x="4452" y="1913"/>
              <a:ext cx="24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17"/>
            <p:cNvSpPr>
              <a:spLocks noChangeShapeType="1"/>
            </p:cNvSpPr>
            <p:nvPr/>
          </p:nvSpPr>
          <p:spPr bwMode="auto">
            <a:xfrm>
              <a:off x="4452" y="2201"/>
              <a:ext cx="96" cy="24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18"/>
            <p:cNvSpPr>
              <a:spLocks noChangeShapeType="1"/>
            </p:cNvSpPr>
            <p:nvPr/>
          </p:nvSpPr>
          <p:spPr bwMode="auto">
            <a:xfrm>
              <a:off x="4884" y="1913"/>
              <a:ext cx="288"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21"/>
            <p:cNvSpPr>
              <a:spLocks noChangeShapeType="1"/>
            </p:cNvSpPr>
            <p:nvPr/>
          </p:nvSpPr>
          <p:spPr bwMode="auto">
            <a:xfrm flipV="1">
              <a:off x="4644" y="2057"/>
              <a:ext cx="480" cy="43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6" name="Line 35"/>
          <p:cNvSpPr>
            <a:spLocks noChangeShapeType="1"/>
          </p:cNvSpPr>
          <p:nvPr/>
        </p:nvSpPr>
        <p:spPr bwMode="auto">
          <a:xfrm flipH="1">
            <a:off x="1752600" y="3957980"/>
            <a:ext cx="5556590" cy="21246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Line 36"/>
          <p:cNvSpPr>
            <a:spLocks noChangeShapeType="1"/>
          </p:cNvSpPr>
          <p:nvPr/>
        </p:nvSpPr>
        <p:spPr bwMode="auto">
          <a:xfrm flipH="1">
            <a:off x="2799770" y="3876985"/>
            <a:ext cx="3962400" cy="38100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37"/>
          <p:cNvSpPr>
            <a:spLocks noChangeShapeType="1"/>
          </p:cNvSpPr>
          <p:nvPr/>
        </p:nvSpPr>
        <p:spPr bwMode="auto">
          <a:xfrm flipH="1">
            <a:off x="2531084" y="3524382"/>
            <a:ext cx="4565074" cy="277648"/>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38"/>
          <p:cNvSpPr>
            <a:spLocks noChangeShapeType="1"/>
          </p:cNvSpPr>
          <p:nvPr/>
        </p:nvSpPr>
        <p:spPr bwMode="auto">
          <a:xfrm flipH="1">
            <a:off x="2224088" y="4359050"/>
            <a:ext cx="4694274" cy="317462"/>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Freeform 39"/>
          <p:cNvSpPr>
            <a:spLocks/>
          </p:cNvSpPr>
          <p:nvPr/>
        </p:nvSpPr>
        <p:spPr bwMode="auto">
          <a:xfrm>
            <a:off x="1957771" y="3695621"/>
            <a:ext cx="5257800" cy="927100"/>
          </a:xfrm>
          <a:custGeom>
            <a:avLst/>
            <a:gdLst>
              <a:gd name="T0" fmla="*/ 5257800 w 3312"/>
              <a:gd name="T1" fmla="*/ 212638 h 872"/>
              <a:gd name="T2" fmla="*/ 5029200 w 3312"/>
              <a:gd name="T3" fmla="*/ 8506 h 872"/>
              <a:gd name="T4" fmla="*/ 4724400 w 3312"/>
              <a:gd name="T5" fmla="*/ 263671 h 872"/>
              <a:gd name="T6" fmla="*/ 4343400 w 3312"/>
              <a:gd name="T7" fmla="*/ 110572 h 872"/>
              <a:gd name="T8" fmla="*/ 3962400 w 3312"/>
              <a:gd name="T9" fmla="*/ 365737 h 872"/>
              <a:gd name="T10" fmla="*/ 3581400 w 3312"/>
              <a:gd name="T11" fmla="*/ 212638 h 872"/>
              <a:gd name="T12" fmla="*/ 3200400 w 3312"/>
              <a:gd name="T13" fmla="*/ 467803 h 872"/>
              <a:gd name="T14" fmla="*/ 2819400 w 3312"/>
              <a:gd name="T15" fmla="*/ 314704 h 872"/>
              <a:gd name="T16" fmla="*/ 2514600 w 3312"/>
              <a:gd name="T17" fmla="*/ 518836 h 872"/>
              <a:gd name="T18" fmla="*/ 2057400 w 3312"/>
              <a:gd name="T19" fmla="*/ 365737 h 872"/>
              <a:gd name="T20" fmla="*/ 1752600 w 3312"/>
              <a:gd name="T21" fmla="*/ 569869 h 872"/>
              <a:gd name="T22" fmla="*/ 1447800 w 3312"/>
              <a:gd name="T23" fmla="*/ 467803 h 872"/>
              <a:gd name="T24" fmla="*/ 1219200 w 3312"/>
              <a:gd name="T25" fmla="*/ 620902 h 872"/>
              <a:gd name="T26" fmla="*/ 838200 w 3312"/>
              <a:gd name="T27" fmla="*/ 569869 h 872"/>
              <a:gd name="T28" fmla="*/ 457200 w 3312"/>
              <a:gd name="T29" fmla="*/ 876067 h 872"/>
              <a:gd name="T30" fmla="*/ 228600 w 3312"/>
              <a:gd name="T31" fmla="*/ 774001 h 872"/>
              <a:gd name="T32" fmla="*/ 0 w 3312"/>
              <a:gd name="T33" fmla="*/ 927100 h 8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12" h="872">
                <a:moveTo>
                  <a:pt x="3312" y="200"/>
                </a:moveTo>
                <a:cubicBezTo>
                  <a:pt x="3268" y="100"/>
                  <a:pt x="3224" y="0"/>
                  <a:pt x="3168" y="8"/>
                </a:cubicBezTo>
                <a:cubicBezTo>
                  <a:pt x="3112" y="16"/>
                  <a:pt x="3048" y="232"/>
                  <a:pt x="2976" y="248"/>
                </a:cubicBezTo>
                <a:cubicBezTo>
                  <a:pt x="2904" y="264"/>
                  <a:pt x="2816" y="88"/>
                  <a:pt x="2736" y="104"/>
                </a:cubicBezTo>
                <a:cubicBezTo>
                  <a:pt x="2656" y="120"/>
                  <a:pt x="2576" y="328"/>
                  <a:pt x="2496" y="344"/>
                </a:cubicBezTo>
                <a:cubicBezTo>
                  <a:pt x="2416" y="360"/>
                  <a:pt x="2336" y="184"/>
                  <a:pt x="2256" y="200"/>
                </a:cubicBezTo>
                <a:cubicBezTo>
                  <a:pt x="2176" y="216"/>
                  <a:pt x="2096" y="424"/>
                  <a:pt x="2016" y="440"/>
                </a:cubicBezTo>
                <a:cubicBezTo>
                  <a:pt x="1936" y="456"/>
                  <a:pt x="1848" y="288"/>
                  <a:pt x="1776" y="296"/>
                </a:cubicBezTo>
                <a:cubicBezTo>
                  <a:pt x="1704" y="304"/>
                  <a:pt x="1664" y="480"/>
                  <a:pt x="1584" y="488"/>
                </a:cubicBezTo>
                <a:cubicBezTo>
                  <a:pt x="1504" y="496"/>
                  <a:pt x="1376" y="336"/>
                  <a:pt x="1296" y="344"/>
                </a:cubicBezTo>
                <a:cubicBezTo>
                  <a:pt x="1216" y="352"/>
                  <a:pt x="1168" y="520"/>
                  <a:pt x="1104" y="536"/>
                </a:cubicBezTo>
                <a:cubicBezTo>
                  <a:pt x="1040" y="552"/>
                  <a:pt x="968" y="432"/>
                  <a:pt x="912" y="440"/>
                </a:cubicBezTo>
                <a:cubicBezTo>
                  <a:pt x="856" y="448"/>
                  <a:pt x="832" y="568"/>
                  <a:pt x="768" y="584"/>
                </a:cubicBezTo>
                <a:cubicBezTo>
                  <a:pt x="704" y="600"/>
                  <a:pt x="608" y="496"/>
                  <a:pt x="528" y="536"/>
                </a:cubicBezTo>
                <a:cubicBezTo>
                  <a:pt x="448" y="576"/>
                  <a:pt x="352" y="792"/>
                  <a:pt x="288" y="824"/>
                </a:cubicBezTo>
                <a:cubicBezTo>
                  <a:pt x="224" y="856"/>
                  <a:pt x="192" y="720"/>
                  <a:pt x="144" y="728"/>
                </a:cubicBezTo>
                <a:cubicBezTo>
                  <a:pt x="96" y="736"/>
                  <a:pt x="24" y="848"/>
                  <a:pt x="0" y="872"/>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2446860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5971">
                                            <p:txEl>
                                              <p:pRg st="1" end="1"/>
                                            </p:txEl>
                                          </p:spTgt>
                                        </p:tgtEl>
                                        <p:attrNameLst>
                                          <p:attrName>style.visibility</p:attrName>
                                        </p:attrNameLst>
                                      </p:cBhvr>
                                      <p:to>
                                        <p:strVal val="visible"/>
                                      </p:to>
                                    </p:set>
                                  </p:childTnLst>
                                </p:cTn>
                              </p:par>
                              <p:par>
                                <p:cTn id="7" presetID="22" presetClass="entr" presetSubtype="1" fill="hold" nodeType="withEffect">
                                  <p:stCondLst>
                                    <p:cond delay="0"/>
                                  </p:stCondLst>
                                  <p:childTnLst>
                                    <p:set>
                                      <p:cBhvr>
                                        <p:cTn id="8" dur="1" fill="hold">
                                          <p:stCondLst>
                                            <p:cond delay="0"/>
                                          </p:stCondLst>
                                        </p:cTn>
                                        <p:tgtEl>
                                          <p:spTgt spid="1235971">
                                            <p:txEl>
                                              <p:pRg st="10" end="10"/>
                                            </p:txEl>
                                          </p:spTgt>
                                        </p:tgtEl>
                                        <p:attrNameLst>
                                          <p:attrName>style.visibility</p:attrName>
                                        </p:attrNameLst>
                                      </p:cBhvr>
                                      <p:to>
                                        <p:strVal val="visible"/>
                                      </p:to>
                                    </p:set>
                                    <p:animEffect transition="in" filter="wipe(up)">
                                      <p:cBhvr>
                                        <p:cTn id="9" dur="1000"/>
                                        <p:tgtEl>
                                          <p:spTgt spid="1235971">
                                            <p:txEl>
                                              <p:pRg st="10" end="1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35971">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22" presetClass="entr" presetSubtype="2"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righ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500"/>
                                  </p:stCondLst>
                                  <p:childTnLst>
                                    <p:set>
                                      <p:cBhvr>
                                        <p:cTn id="26" dur="1" fill="hold">
                                          <p:stCondLst>
                                            <p:cond delay="0"/>
                                          </p:stCondLst>
                                        </p:cTn>
                                        <p:tgtEl>
                                          <p:spTgt spid="17"/>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nodeType="afterEffect">
                                  <p:stCondLst>
                                    <p:cond delay="500"/>
                                  </p:stCondLst>
                                  <p:childTnLst>
                                    <p:set>
                                      <p:cBhvr>
                                        <p:cTn id="29" dur="1" fill="hold">
                                          <p:stCondLst>
                                            <p:cond delay="0"/>
                                          </p:stCondLst>
                                        </p:cTn>
                                        <p:tgtEl>
                                          <p:spTgt spid="18"/>
                                        </p:tgtEl>
                                        <p:attrNameLst>
                                          <p:attrName>style.visibility</p:attrName>
                                        </p:attrNameLst>
                                      </p:cBhvr>
                                      <p:to>
                                        <p:strVal val="visible"/>
                                      </p:to>
                                    </p:set>
                                  </p:childTnLst>
                                </p:cTn>
                              </p:par>
                            </p:childTnLst>
                          </p:cTn>
                        </p:par>
                        <p:par>
                          <p:cTn id="30" fill="hold">
                            <p:stCondLst>
                              <p:cond delay="1000"/>
                            </p:stCondLst>
                            <p:childTnLst>
                              <p:par>
                                <p:cTn id="31" presetID="1" presetClass="entr" presetSubtype="0" fill="hold" nodeType="afterEffect">
                                  <p:stCondLst>
                                    <p:cond delay="50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wipe(right)">
                                      <p:cBhvr>
                                        <p:cTn id="37" dur="2000"/>
                                        <p:tgtEl>
                                          <p:spTgt spid="48"/>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wipe(right)">
                                      <p:cBhvr>
                                        <p:cTn id="40" dur="2000"/>
                                        <p:tgtEl>
                                          <p:spTgt spid="46"/>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wipe(right)">
                                      <p:cBhvr>
                                        <p:cTn id="43" dur="2000"/>
                                        <p:tgtEl>
                                          <p:spTgt spid="49"/>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wipe(right)">
                                      <p:cBhvr>
                                        <p:cTn id="46" dur="2000"/>
                                        <p:tgtEl>
                                          <p:spTgt spid="47"/>
                                        </p:tgtEl>
                                      </p:cBhvr>
                                    </p:animEffect>
                                  </p:childTnLst>
                                </p:cTn>
                              </p:par>
                            </p:childTnLst>
                          </p:cTn>
                        </p:par>
                        <p:par>
                          <p:cTn id="47" fill="hold">
                            <p:stCondLst>
                              <p:cond delay="2000"/>
                            </p:stCondLst>
                            <p:childTnLst>
                              <p:par>
                                <p:cTn id="48" presetID="22" presetClass="entr" presetSubtype="2" fill="hold" grpId="0"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right)">
                                      <p:cBhvr>
                                        <p:cTn id="50"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46" grpId="0" animBg="1"/>
      <p:bldP spid="47" grpId="0" animBg="1"/>
      <p:bldP spid="48" grpId="0" animBg="1"/>
      <p:bldP spid="49" grpId="0" animBg="1"/>
      <p:bldP spid="5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743200"/>
            <a:ext cx="8229600" cy="2514600"/>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7" name="Rectangle 2"/>
          <p:cNvSpPr>
            <a:spLocks noGrp="1" noChangeArrowheads="1"/>
          </p:cNvSpPr>
          <p:nvPr>
            <p:ph type="title"/>
          </p:nvPr>
        </p:nvSpPr>
        <p:spPr/>
        <p:txBody>
          <a:bodyPr/>
          <a:lstStyle/>
          <a:p>
            <a:r>
              <a:rPr lang="en-US" altLang="en-US" smtClean="0"/>
              <a:t>Indirect Supervision</a:t>
            </a:r>
            <a:endParaRPr lang="en-US" altLang="en-US" dirty="0" smtClean="0"/>
          </a:p>
        </p:txBody>
      </p:sp>
      <p:sp>
        <p:nvSpPr>
          <p:cNvPr id="1235971" name="Rectangle 3"/>
          <p:cNvSpPr>
            <a:spLocks noGrp="1" noChangeArrowheads="1"/>
          </p:cNvSpPr>
          <p:nvPr>
            <p:ph type="body" idx="1"/>
          </p:nvPr>
        </p:nvSpPr>
        <p:spPr/>
        <p:txBody>
          <a:bodyPr/>
          <a:lstStyle/>
          <a:p>
            <a:r>
              <a:rPr lang="en-US" altLang="en-US" dirty="0" smtClean="0">
                <a:solidFill>
                  <a:srgbClr val="0033CC"/>
                </a:solidFill>
              </a:rPr>
              <a:t>Earlier: </a:t>
            </a:r>
            <a:r>
              <a:rPr lang="en-US" altLang="en-US" dirty="0" smtClean="0"/>
              <a:t>Using knowledge as a source of supervision via imposing constraints on model outputs.</a:t>
            </a:r>
          </a:p>
          <a:p>
            <a:r>
              <a:rPr lang="en-US" altLang="en-US" dirty="0" smtClean="0"/>
              <a:t>Not enough. </a:t>
            </a:r>
          </a:p>
          <a:p>
            <a:r>
              <a:rPr lang="en-US" altLang="en-US" b="1" dirty="0" smtClean="0"/>
              <a:t>Semantic Parsing </a:t>
            </a:r>
            <a:r>
              <a:rPr lang="en-US" altLang="en-US" sz="1800" dirty="0" smtClean="0"/>
              <a:t>(Goldwasser &amp; Roth, Machine Learning Journal’12)</a:t>
            </a:r>
          </a:p>
          <a:p>
            <a:endParaRPr lang="en-US" altLang="en-US" sz="1800" dirty="0" smtClean="0"/>
          </a:p>
          <a:p>
            <a:endParaRPr lang="en-US" altLang="en-US" dirty="0" smtClean="0"/>
          </a:p>
          <a:p>
            <a:pPr lvl="1"/>
            <a:r>
              <a:rPr lang="en-US" i="1" dirty="0" smtClean="0">
                <a:solidFill>
                  <a:srgbClr val="003366"/>
                </a:solidFill>
                <a:latin typeface="Calibri" pitchFamily="34" charset="0"/>
                <a:cs typeface="Tahoma" pitchFamily="34" charset="0"/>
              </a:rPr>
              <a:t>What </a:t>
            </a:r>
            <a:r>
              <a:rPr lang="en-US" i="1" dirty="0">
                <a:solidFill>
                  <a:srgbClr val="003366"/>
                </a:solidFill>
                <a:latin typeface="Calibri" pitchFamily="34" charset="0"/>
                <a:cs typeface="Tahoma" pitchFamily="34" charset="0"/>
              </a:rPr>
              <a:t>is the largest state that borders New York and Maryland </a:t>
            </a:r>
            <a:r>
              <a:rPr lang="en-US" i="1" dirty="0" smtClean="0">
                <a:solidFill>
                  <a:srgbClr val="003366"/>
                </a:solidFill>
                <a:latin typeface="Calibri" pitchFamily="34" charset="0"/>
                <a:cs typeface="Tahoma" pitchFamily="34" charset="0"/>
              </a:rPr>
              <a:t>?</a:t>
            </a:r>
          </a:p>
          <a:p>
            <a:pPr lvl="1"/>
            <a:endParaRPr lang="en-US" i="1" dirty="0" smtClean="0">
              <a:solidFill>
                <a:srgbClr val="003366"/>
              </a:solidFill>
              <a:latin typeface="Calibri" pitchFamily="34" charset="0"/>
              <a:cs typeface="Tahoma" pitchFamily="34" charset="0"/>
            </a:endParaRPr>
          </a:p>
          <a:p>
            <a:pPr lvl="1"/>
            <a:r>
              <a:rPr lang="en-US" i="1" dirty="0" smtClean="0">
                <a:solidFill>
                  <a:srgbClr val="003366"/>
                </a:solidFill>
                <a:latin typeface="Calibri" pitchFamily="34" charset="0"/>
                <a:cs typeface="Tahoma" pitchFamily="34" charset="0"/>
              </a:rPr>
              <a:t>largest</a:t>
            </a:r>
            <a:r>
              <a:rPr lang="en-US" i="1" dirty="0">
                <a:solidFill>
                  <a:srgbClr val="003366"/>
                </a:solidFill>
                <a:latin typeface="Calibri" pitchFamily="34" charset="0"/>
                <a:cs typeface="Tahoma" pitchFamily="34" charset="0"/>
              </a:rPr>
              <a:t>( state( </a:t>
            </a:r>
            <a:r>
              <a:rPr lang="en-US" i="1" dirty="0" err="1">
                <a:solidFill>
                  <a:srgbClr val="003366"/>
                </a:solidFill>
                <a:latin typeface="Calibri" pitchFamily="34" charset="0"/>
                <a:cs typeface="Tahoma" pitchFamily="34" charset="0"/>
              </a:rPr>
              <a:t>next_to</a:t>
            </a:r>
            <a:r>
              <a:rPr lang="en-US" i="1" dirty="0">
                <a:solidFill>
                  <a:srgbClr val="003366"/>
                </a:solidFill>
                <a:latin typeface="Calibri" pitchFamily="34" charset="0"/>
                <a:cs typeface="Tahoma" pitchFamily="34" charset="0"/>
              </a:rPr>
              <a:t>( state(NY) AND </a:t>
            </a:r>
            <a:r>
              <a:rPr lang="en-US" i="1" dirty="0" err="1">
                <a:solidFill>
                  <a:srgbClr val="003366"/>
                </a:solidFill>
                <a:latin typeface="Calibri" pitchFamily="34" charset="0"/>
                <a:cs typeface="Tahoma" pitchFamily="34" charset="0"/>
              </a:rPr>
              <a:t>next_to</a:t>
            </a:r>
            <a:r>
              <a:rPr lang="en-US" i="1" dirty="0">
                <a:solidFill>
                  <a:srgbClr val="003366"/>
                </a:solidFill>
                <a:latin typeface="Calibri" pitchFamily="34" charset="0"/>
                <a:cs typeface="Tahoma" pitchFamily="34" charset="0"/>
              </a:rPr>
              <a:t> (state(MD</a:t>
            </a:r>
            <a:r>
              <a:rPr lang="en-US" i="1" dirty="0" smtClean="0">
                <a:solidFill>
                  <a:srgbClr val="003366"/>
                </a:solidFill>
                <a:latin typeface="Calibri" pitchFamily="34" charset="0"/>
                <a:cs typeface="Tahoma" pitchFamily="34" charset="0"/>
              </a:rPr>
              <a:t>))))</a:t>
            </a:r>
          </a:p>
          <a:p>
            <a:endParaRPr lang="en-US" dirty="0" smtClean="0"/>
          </a:p>
          <a:p>
            <a:endParaRPr lang="en-US" dirty="0" smtClean="0"/>
          </a:p>
          <a:p>
            <a:endParaRPr lang="en-US" dirty="0"/>
          </a:p>
          <a:p>
            <a:r>
              <a:rPr lang="en-US" dirty="0" smtClean="0"/>
              <a:t>Annotating the </a:t>
            </a:r>
            <a:r>
              <a:rPr lang="en-US" dirty="0" err="1" smtClean="0"/>
              <a:t>strucutre</a:t>
            </a:r>
            <a:r>
              <a:rPr lang="en-US" dirty="0" smtClean="0"/>
              <a:t> involves significant expertise &amp; time </a:t>
            </a:r>
          </a:p>
          <a:p>
            <a:endParaRPr lang="en-US" i="1" dirty="0">
              <a:solidFill>
                <a:srgbClr val="000000"/>
              </a:solidFill>
              <a:latin typeface="Calibri" pitchFamily="34" charset="0"/>
              <a:cs typeface="Tahoma" pitchFamily="34" charset="0"/>
            </a:endParaRPr>
          </a:p>
          <a:p>
            <a:endParaRPr lang="en-US" i="1" dirty="0" smtClean="0">
              <a:solidFill>
                <a:srgbClr val="000000"/>
              </a:solidFill>
              <a:latin typeface="Calibri" pitchFamily="34" charset="0"/>
              <a:cs typeface="Tahoma" pitchFamily="34" charset="0"/>
            </a:endParaRPr>
          </a:p>
          <a:p>
            <a:endParaRPr lang="en-US" altLang="en-US" dirty="0"/>
          </a:p>
        </p:txBody>
      </p:sp>
      <p:sp>
        <p:nvSpPr>
          <p:cNvPr id="36866" name="Slide Number Placeholder 4"/>
          <p:cNvSpPr>
            <a:spLocks noGrp="1"/>
          </p:cNvSpPr>
          <p:nvPr>
            <p:ph type="sldNum" sz="quarter" idx="11"/>
          </p:nvPr>
        </p:nvSpPr>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zh-TW" dirty="0" smtClean="0"/>
              <a:t>Page </a:t>
            </a:r>
            <a:fld id="{AA9CCAFA-BDC1-43F8-A999-0398EF3903EF}" type="slidenum">
              <a:rPr lang="en-US" altLang="zh-TW" smtClean="0"/>
              <a:pPr/>
              <a:t>33</a:t>
            </a:fld>
            <a:endParaRPr lang="en-US" altLang="zh-TW" dirty="0"/>
          </a:p>
        </p:txBody>
      </p:sp>
      <p:cxnSp>
        <p:nvCxnSpPr>
          <p:cNvPr id="10" name="Straight Arrow Connector 9"/>
          <p:cNvCxnSpPr>
            <a:cxnSpLocks noChangeShapeType="1"/>
          </p:cNvCxnSpPr>
          <p:nvPr/>
        </p:nvCxnSpPr>
        <p:spPr bwMode="auto">
          <a:xfrm flipH="1">
            <a:off x="4146332" y="3733800"/>
            <a:ext cx="1236664" cy="381000"/>
          </a:xfrm>
          <a:prstGeom prst="straightConnector1">
            <a:avLst/>
          </a:prstGeom>
          <a:noFill/>
          <a:ln w="28575" algn="ctr">
            <a:solidFill>
              <a:schemeClr val="bg2"/>
            </a:solidFill>
            <a:round/>
            <a:headEnd/>
            <a:tailEnd type="triangle" w="med" len="med"/>
          </a:ln>
          <a:extLst>
            <a:ext uri="{909E8E84-426E-40DD-AFC4-6F175D3DCCD1}">
              <a14:hiddenFill xmlns:a14="http://schemas.microsoft.com/office/drawing/2010/main">
                <a:noFill/>
              </a14:hiddenFill>
            </a:ext>
          </a:extLst>
        </p:spPr>
      </p:cxnSp>
      <p:sp>
        <p:nvSpPr>
          <p:cNvPr id="11" name="Line 16"/>
          <p:cNvSpPr>
            <a:spLocks noChangeShapeType="1"/>
          </p:cNvSpPr>
          <p:nvPr/>
        </p:nvSpPr>
        <p:spPr bwMode="auto">
          <a:xfrm>
            <a:off x="5136932" y="3733800"/>
            <a:ext cx="99060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17"/>
          <p:cNvSpPr>
            <a:spLocks noChangeShapeType="1"/>
          </p:cNvSpPr>
          <p:nvPr/>
        </p:nvSpPr>
        <p:spPr bwMode="auto">
          <a:xfrm>
            <a:off x="6632030" y="3733800"/>
            <a:ext cx="106680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18"/>
          <p:cNvSpPr>
            <a:spLocks noChangeShapeType="1"/>
          </p:cNvSpPr>
          <p:nvPr/>
        </p:nvSpPr>
        <p:spPr bwMode="auto">
          <a:xfrm flipH="1">
            <a:off x="6508532" y="3733800"/>
            <a:ext cx="685800" cy="38100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17"/>
          <p:cNvSpPr>
            <a:spLocks noChangeShapeType="1"/>
          </p:cNvSpPr>
          <p:nvPr/>
        </p:nvSpPr>
        <p:spPr bwMode="auto">
          <a:xfrm>
            <a:off x="2057400" y="4466898"/>
            <a:ext cx="2454166"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TextBox 2"/>
          <p:cNvSpPr txBox="1"/>
          <p:nvPr/>
        </p:nvSpPr>
        <p:spPr>
          <a:xfrm>
            <a:off x="2853575" y="1784132"/>
            <a:ext cx="5757025" cy="369332"/>
          </a:xfrm>
          <a:prstGeom prst="rect">
            <a:avLst/>
          </a:prstGeom>
          <a:solidFill>
            <a:srgbClr val="FFFFCC"/>
          </a:solidFill>
          <a:ln>
            <a:solidFill>
              <a:schemeClr val="bg2"/>
            </a:solidFill>
          </a:ln>
        </p:spPr>
        <p:txBody>
          <a:bodyPr wrap="none" rtlCol="0">
            <a:spAutoFit/>
          </a:bodyPr>
          <a:lstStyle/>
          <a:p>
            <a:r>
              <a:rPr lang="en-US" dirty="0" smtClean="0">
                <a:latin typeface="+mn-lt"/>
              </a:rPr>
              <a:t>There is a need for a much “cheaper” supervision protocol  </a:t>
            </a:r>
            <a:endParaRPr lang="en-US" dirty="0">
              <a:latin typeface="+mn-lt"/>
            </a:endParaRPr>
          </a:p>
        </p:txBody>
      </p:sp>
    </p:spTree>
    <p:extLst>
      <p:ext uri="{BB962C8B-B14F-4D97-AF65-F5344CB8AC3E}">
        <p14:creationId xmlns:p14="http://schemas.microsoft.com/office/powerpoint/2010/main" val="306825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500"/>
                                        <p:tgtEl>
                                          <p:spTgt spid="11"/>
                                        </p:tgtEl>
                                      </p:cBhvr>
                                    </p:animEffect>
                                  </p:childTnLst>
                                </p:cTn>
                              </p:par>
                              <p:par>
                                <p:cTn id="11" presetID="22" presetClass="entr" presetSubtype="2"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500"/>
                                        <p:tgtEl>
                                          <p:spTgt spid="13"/>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right)">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2908736"/>
            <a:ext cx="8686800" cy="1282264"/>
          </a:xfrm>
          <a:prstGeom prst="rect">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7" name="Rectangle 2"/>
          <p:cNvSpPr>
            <a:spLocks noGrp="1" noChangeArrowheads="1"/>
          </p:cNvSpPr>
          <p:nvPr>
            <p:ph type="title"/>
          </p:nvPr>
        </p:nvSpPr>
        <p:spPr/>
        <p:txBody>
          <a:bodyPr/>
          <a:lstStyle/>
          <a:p>
            <a:r>
              <a:rPr lang="en-US" altLang="en-US" smtClean="0"/>
              <a:t>Indirect Supervision: Two Ideas</a:t>
            </a:r>
          </a:p>
        </p:txBody>
      </p:sp>
      <p:sp>
        <p:nvSpPr>
          <p:cNvPr id="1235971" name="Rectangle 3"/>
          <p:cNvSpPr>
            <a:spLocks noGrp="1" noChangeArrowheads="1"/>
          </p:cNvSpPr>
          <p:nvPr>
            <p:ph type="body" idx="4294967295"/>
          </p:nvPr>
        </p:nvSpPr>
        <p:spPr>
          <a:xfrm>
            <a:off x="0" y="914400"/>
            <a:ext cx="8763000" cy="4953000"/>
          </a:xfrm>
        </p:spPr>
        <p:txBody>
          <a:bodyPr/>
          <a:lstStyle/>
          <a:p>
            <a:r>
              <a:rPr lang="en-US" altLang="en-US" dirty="0" smtClean="0">
                <a:solidFill>
                  <a:srgbClr val="FF9933"/>
                </a:solidFill>
              </a:rPr>
              <a:t>Idea1: </a:t>
            </a:r>
            <a:r>
              <a:rPr lang="en-US" altLang="en-US" dirty="0" smtClean="0"/>
              <a:t>Simple, easy to supervise, binary decisions often depend on the structure one cares about. </a:t>
            </a:r>
          </a:p>
          <a:p>
            <a:pPr lvl="1"/>
            <a:r>
              <a:rPr lang="en-US" altLang="en-US" dirty="0" smtClean="0"/>
              <a:t>Supervising the </a:t>
            </a:r>
            <a:r>
              <a:rPr lang="en-US" altLang="en-US" dirty="0" smtClean="0">
                <a:solidFill>
                  <a:srgbClr val="003366"/>
                </a:solidFill>
              </a:rPr>
              <a:t>binary task </a:t>
            </a:r>
            <a:r>
              <a:rPr lang="en-US" altLang="en-US" dirty="0" smtClean="0"/>
              <a:t>can drive the structure learning.  </a:t>
            </a:r>
          </a:p>
          <a:p>
            <a:r>
              <a:rPr lang="en-US" altLang="en-US" dirty="0" smtClean="0">
                <a:solidFill>
                  <a:srgbClr val="FF9933"/>
                </a:solidFill>
              </a:rPr>
              <a:t>Idea2: </a:t>
            </a:r>
            <a:r>
              <a:rPr lang="en-US" altLang="en-US" dirty="0" smtClean="0"/>
              <a:t>Global Inference can be used to amplify the minimal supervision. </a:t>
            </a:r>
          </a:p>
          <a:p>
            <a:r>
              <a:rPr lang="en-US" altLang="en-US" dirty="0"/>
              <a:t>Indirect Supervision </a:t>
            </a:r>
            <a:r>
              <a:rPr lang="en-US" altLang="en-US" dirty="0" smtClean="0"/>
              <a:t>Protocol:  </a:t>
            </a:r>
          </a:p>
          <a:p>
            <a:pPr lvl="1"/>
            <a:r>
              <a:rPr lang="en-US" altLang="en-US" dirty="0" smtClean="0"/>
              <a:t>Replace </a:t>
            </a:r>
            <a:r>
              <a:rPr lang="en-US" altLang="en-US" dirty="0"/>
              <a:t>a </a:t>
            </a:r>
            <a:r>
              <a:rPr lang="en-US" altLang="en-US" dirty="0">
                <a:solidFill>
                  <a:srgbClr val="003366"/>
                </a:solidFill>
              </a:rPr>
              <a:t>structured label </a:t>
            </a:r>
            <a:r>
              <a:rPr lang="en-US" altLang="en-US" dirty="0"/>
              <a:t>by a related (easy to get) </a:t>
            </a:r>
            <a:r>
              <a:rPr lang="en-US" altLang="en-US" dirty="0">
                <a:solidFill>
                  <a:srgbClr val="003366"/>
                </a:solidFill>
              </a:rPr>
              <a:t>binary </a:t>
            </a:r>
            <a:r>
              <a:rPr lang="en-US" altLang="en-US" dirty="0" smtClean="0">
                <a:solidFill>
                  <a:srgbClr val="003366"/>
                </a:solidFill>
              </a:rPr>
              <a:t>label.</a:t>
            </a:r>
          </a:p>
          <a:p>
            <a:pPr lvl="1"/>
            <a:r>
              <a:rPr lang="en-US" altLang="en-US" dirty="0" smtClean="0">
                <a:solidFill>
                  <a:srgbClr val="003366"/>
                </a:solidFill>
              </a:rPr>
              <a:t>View the structure as a </a:t>
            </a:r>
            <a:r>
              <a:rPr lang="en-US" altLang="en-US" dirty="0" smtClean="0"/>
              <a:t>latent variable </a:t>
            </a:r>
            <a:r>
              <a:rPr lang="en-US" altLang="en-US" dirty="0" smtClean="0">
                <a:solidFill>
                  <a:srgbClr val="003366"/>
                </a:solidFill>
              </a:rPr>
              <a:t>supporting a related binary decision.</a:t>
            </a:r>
            <a:endParaRPr lang="en-US" altLang="en-US" dirty="0">
              <a:solidFill>
                <a:srgbClr val="003366"/>
              </a:solidFill>
            </a:endParaRPr>
          </a:p>
          <a:p>
            <a:endParaRPr lang="en-US" altLang="en-US" dirty="0" smtClean="0"/>
          </a:p>
          <a:p>
            <a:endParaRPr lang="en-US" altLang="en-US" dirty="0" smtClean="0"/>
          </a:p>
        </p:txBody>
      </p:sp>
      <p:sp>
        <p:nvSpPr>
          <p:cNvPr id="10" name="TextBox 9"/>
          <p:cNvSpPr txBox="1"/>
          <p:nvPr/>
        </p:nvSpPr>
        <p:spPr>
          <a:xfrm>
            <a:off x="5423337" y="79617"/>
            <a:ext cx="3568263" cy="923330"/>
          </a:xfrm>
          <a:prstGeom prst="rect">
            <a:avLst/>
          </a:prstGeom>
          <a:solidFill>
            <a:srgbClr val="FFFFCC"/>
          </a:solidFill>
          <a:ln>
            <a:solidFill>
              <a:schemeClr val="bg2"/>
            </a:solidFill>
          </a:ln>
        </p:spPr>
        <p:txBody>
          <a:bodyPr wrap="square" rtlCol="0">
            <a:spAutoFit/>
          </a:bodyPr>
          <a:lstStyle/>
          <a:p>
            <a:r>
              <a:rPr lang="en-US" dirty="0" smtClean="0">
                <a:latin typeface="+mn-lt"/>
              </a:rPr>
              <a:t>Different than </a:t>
            </a:r>
            <a:r>
              <a:rPr lang="en-US" dirty="0" smtClean="0">
                <a:solidFill>
                  <a:srgbClr val="3366CC"/>
                </a:solidFill>
                <a:latin typeface="+mn-lt"/>
              </a:rPr>
              <a:t>distant supervision</a:t>
            </a:r>
            <a:r>
              <a:rPr lang="en-US" dirty="0" smtClean="0">
                <a:latin typeface="+mn-lt"/>
              </a:rPr>
              <a:t>, where the supervision is direct, but is read from external resources.</a:t>
            </a:r>
            <a:endParaRPr lang="en-US" dirty="0">
              <a:latin typeface="+mn-lt"/>
            </a:endParaRPr>
          </a:p>
        </p:txBody>
      </p:sp>
      <p:sp>
        <p:nvSpPr>
          <p:cNvPr id="4" name="Slide Number Placeholder 3"/>
          <p:cNvSpPr>
            <a:spLocks noGrp="1"/>
          </p:cNvSpPr>
          <p:nvPr>
            <p:ph type="sldNum" sz="quarter" idx="11"/>
          </p:nvPr>
        </p:nvSpPr>
        <p:spPr/>
        <p:txBody>
          <a:bodyPr/>
          <a:lstStyle/>
          <a:p>
            <a:pPr>
              <a:defRPr/>
            </a:pPr>
            <a:r>
              <a:rPr lang="en-US" altLang="zh-TW" smtClean="0"/>
              <a:t>Page </a:t>
            </a:r>
            <a:fld id="{ED7074CE-C30A-4906-A13E-F3E63223B4E1}" type="slidenum">
              <a:rPr lang="en-US" altLang="zh-TW" smtClean="0"/>
              <a:pPr>
                <a:defRPr/>
              </a:pPr>
              <a:t>34</a:t>
            </a:fld>
            <a:endParaRPr lang="en-US" altLang="zh-TW" dirty="0"/>
          </a:p>
        </p:txBody>
      </p:sp>
    </p:spTree>
    <p:extLst>
      <p:ext uri="{BB962C8B-B14F-4D97-AF65-F5344CB8AC3E}">
        <p14:creationId xmlns:p14="http://schemas.microsoft.com/office/powerpoint/2010/main" val="19367699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597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3597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35971">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Picture 4" descr="neg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451924"/>
            <a:ext cx="2560320" cy="1289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9933"/>
                </a:solidFill>
                <a:miter lim="800000"/>
                <a:headEnd/>
                <a:tailEnd/>
              </a14:hiddenLine>
            </a:ext>
          </a:extLst>
        </p:spPr>
      </p:pic>
      <p:sp>
        <p:nvSpPr>
          <p:cNvPr id="91" name="AutoShape 5"/>
          <p:cNvSpPr>
            <a:spLocks noChangeArrowheads="1"/>
          </p:cNvSpPr>
          <p:nvPr/>
        </p:nvSpPr>
        <p:spPr bwMode="auto">
          <a:xfrm>
            <a:off x="4038600" y="578068"/>
            <a:ext cx="5029200" cy="642436"/>
          </a:xfrm>
          <a:prstGeom prst="wedgeRectCallout">
            <a:avLst>
              <a:gd name="adj1" fmla="val 17453"/>
              <a:gd name="adj2" fmla="val 97050"/>
            </a:avLst>
          </a:prstGeom>
          <a:solidFill>
            <a:srgbClr val="FFFF99"/>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smtClean="0">
                <a:solidFill>
                  <a:srgbClr val="003366"/>
                </a:solidFill>
                <a:latin typeface="+mn-lt"/>
              </a:rPr>
              <a:t>The Asymmetric formulation </a:t>
            </a:r>
            <a:r>
              <a:rPr lang="en-US" altLang="en-US" dirty="0" smtClean="0">
                <a:solidFill>
                  <a:srgbClr val="003366"/>
                </a:solidFill>
                <a:latin typeface="+mn-lt"/>
              </a:rPr>
              <a:t>allows one to gain from </a:t>
            </a:r>
            <a:r>
              <a:rPr lang="en-US" altLang="en-US" b="1" dirty="0" smtClean="0">
                <a:solidFill>
                  <a:srgbClr val="3366CC"/>
                </a:solidFill>
                <a:latin typeface="+mn-lt"/>
              </a:rPr>
              <a:t>negative  examples </a:t>
            </a:r>
            <a:r>
              <a:rPr lang="en-US" altLang="en-US" dirty="0" smtClean="0">
                <a:solidFill>
                  <a:srgbClr val="003366"/>
                </a:solidFill>
                <a:latin typeface="+mn-lt"/>
              </a:rPr>
              <a:t>(much easier to come by)</a:t>
            </a:r>
            <a:endParaRPr lang="en-US" altLang="en-US" dirty="0">
              <a:solidFill>
                <a:srgbClr val="003366"/>
              </a:solidFill>
              <a:latin typeface="+mn-lt"/>
            </a:endParaRPr>
          </a:p>
        </p:txBody>
      </p:sp>
      <p:sp>
        <p:nvSpPr>
          <p:cNvPr id="89" name="AutoShape 5"/>
          <p:cNvSpPr>
            <a:spLocks noChangeArrowheads="1"/>
          </p:cNvSpPr>
          <p:nvPr/>
        </p:nvSpPr>
        <p:spPr bwMode="auto">
          <a:xfrm>
            <a:off x="304800" y="4053995"/>
            <a:ext cx="2895600" cy="914400"/>
          </a:xfrm>
          <a:prstGeom prst="wedgeRectCallout">
            <a:avLst>
              <a:gd name="adj1" fmla="val 185994"/>
              <a:gd name="adj2" fmla="val 121263"/>
            </a:avLst>
          </a:prstGeom>
          <a:solidFill>
            <a:srgbClr val="FFFF99"/>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a:solidFill>
                  <a:srgbClr val="003366"/>
                </a:solidFill>
                <a:latin typeface="+mn-lt"/>
              </a:rPr>
              <a:t>Inference: </a:t>
            </a:r>
            <a:r>
              <a:rPr lang="en-US" altLang="en-US" dirty="0">
                <a:solidFill>
                  <a:srgbClr val="3366CC"/>
                </a:solidFill>
                <a:latin typeface="+mn-lt"/>
              </a:rPr>
              <a:t>best h</a:t>
            </a:r>
            <a:r>
              <a:rPr lang="en-US" altLang="en-US" dirty="0">
                <a:solidFill>
                  <a:srgbClr val="003366"/>
                </a:solidFill>
                <a:latin typeface="+mn-lt"/>
              </a:rPr>
              <a:t> subject to constraints </a:t>
            </a:r>
            <a:r>
              <a:rPr lang="en-US" altLang="en-US" dirty="0" smtClean="0">
                <a:solidFill>
                  <a:srgbClr val="003366"/>
                </a:solidFill>
                <a:latin typeface="+mn-lt"/>
              </a:rPr>
              <a:t>on intermediate  representation</a:t>
            </a:r>
            <a:endParaRPr lang="en-US" altLang="en-US" dirty="0">
              <a:solidFill>
                <a:srgbClr val="003366"/>
              </a:solidFill>
              <a:latin typeface="+mn-lt"/>
            </a:endParaRPr>
          </a:p>
        </p:txBody>
      </p:sp>
      <p:sp>
        <p:nvSpPr>
          <p:cNvPr id="86" name="Rectangle 2"/>
          <p:cNvSpPr>
            <a:spLocks noChangeArrowheads="1"/>
          </p:cNvSpPr>
          <p:nvPr/>
        </p:nvSpPr>
        <p:spPr bwMode="auto">
          <a:xfrm>
            <a:off x="3733800" y="3048000"/>
            <a:ext cx="5257800" cy="2123658"/>
          </a:xfrm>
          <a:prstGeom prst="rect">
            <a:avLst/>
          </a:prstGeom>
          <a:solidFill>
            <a:schemeClr val="bg1"/>
          </a:solidFill>
          <a:ln w="28575">
            <a:solidFill>
              <a:schemeClr val="bg2"/>
            </a:solidFill>
            <a:miter lim="800000"/>
            <a:headEnd/>
            <a:tailEnd/>
          </a:ln>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dirty="0">
                <a:solidFill>
                  <a:srgbClr val="003366"/>
                </a:solidFill>
                <a:latin typeface="+mn-lt"/>
              </a:rPr>
              <a:t>Former military specialist Carpenter took the helm at </a:t>
            </a:r>
            <a:r>
              <a:rPr lang="en-US" altLang="en-US" sz="1200" dirty="0" err="1">
                <a:solidFill>
                  <a:srgbClr val="003366"/>
                </a:solidFill>
                <a:latin typeface="+mn-lt"/>
              </a:rPr>
              <a:t>FictitiousCom</a:t>
            </a:r>
            <a:r>
              <a:rPr lang="en-US" altLang="en-US" sz="1200" dirty="0">
                <a:solidFill>
                  <a:srgbClr val="003366"/>
                </a:solidFill>
                <a:latin typeface="+mn-lt"/>
              </a:rPr>
              <a:t> Inc. after five years as press official at the United States embassy in the United Kingdom</a:t>
            </a:r>
            <a:r>
              <a:rPr lang="en-US" altLang="en-US" sz="1200" dirty="0" smtClean="0">
                <a:solidFill>
                  <a:srgbClr val="003366"/>
                </a:solidFill>
                <a:latin typeface="+mn-lt"/>
              </a:rPr>
              <a:t>.       </a:t>
            </a:r>
          </a:p>
          <a:p>
            <a:pPr eaLnBrk="1" hangingPunct="1"/>
            <a:endParaRPr lang="en-US" altLang="en-US" sz="1200" dirty="0" smtClean="0">
              <a:solidFill>
                <a:srgbClr val="003366"/>
              </a:solidFill>
              <a:latin typeface="+mn-lt"/>
            </a:endParaRPr>
          </a:p>
          <a:p>
            <a:pPr eaLnBrk="1" hangingPunct="1"/>
            <a:r>
              <a:rPr lang="en-US" altLang="en-US" sz="1200" dirty="0" smtClean="0">
                <a:solidFill>
                  <a:srgbClr val="003366"/>
                </a:solidFill>
                <a:latin typeface="+mn-lt"/>
              </a:rPr>
              <a:t>            </a:t>
            </a:r>
            <a:endParaRPr lang="en-US" altLang="en-US" sz="1200" dirty="0">
              <a:solidFill>
                <a:srgbClr val="003366"/>
              </a:solidFill>
              <a:latin typeface="+mn-lt"/>
            </a:endParaRPr>
          </a:p>
          <a:p>
            <a:pPr eaLnBrk="1" hangingPunct="1"/>
            <a:endParaRPr lang="en-US" altLang="en-US" sz="1200" dirty="0">
              <a:solidFill>
                <a:srgbClr val="003366"/>
              </a:solidFill>
              <a:latin typeface="+mn-lt"/>
            </a:endParaRPr>
          </a:p>
          <a:p>
            <a:pPr eaLnBrk="1" hangingPunct="1"/>
            <a:endParaRPr lang="en-US" altLang="en-US" sz="1200" dirty="0">
              <a:solidFill>
                <a:srgbClr val="003366"/>
              </a:solidFill>
              <a:latin typeface="+mn-lt"/>
            </a:endParaRPr>
          </a:p>
          <a:p>
            <a:pPr eaLnBrk="1" hangingPunct="1"/>
            <a:endParaRPr lang="en-US" altLang="en-US" sz="1200" dirty="0">
              <a:solidFill>
                <a:srgbClr val="003366"/>
              </a:solidFill>
              <a:latin typeface="+mn-lt"/>
            </a:endParaRPr>
          </a:p>
          <a:p>
            <a:pPr eaLnBrk="1" hangingPunct="1"/>
            <a:endParaRPr lang="en-US" altLang="en-US" sz="1200" dirty="0">
              <a:solidFill>
                <a:srgbClr val="003366"/>
              </a:solidFill>
              <a:latin typeface="+mn-lt"/>
            </a:endParaRPr>
          </a:p>
          <a:p>
            <a:pPr eaLnBrk="1" hangingPunct="1"/>
            <a:r>
              <a:rPr lang="en-US" altLang="en-US" sz="1200" dirty="0">
                <a:solidFill>
                  <a:srgbClr val="003366"/>
                </a:solidFill>
                <a:latin typeface="+mn-lt"/>
              </a:rPr>
              <a:t>                                        </a:t>
            </a:r>
            <a:endParaRPr lang="en-US" altLang="en-US" sz="1200" dirty="0" smtClean="0">
              <a:solidFill>
                <a:srgbClr val="003366"/>
              </a:solidFill>
              <a:latin typeface="+mn-lt"/>
            </a:endParaRPr>
          </a:p>
          <a:p>
            <a:pPr eaLnBrk="1" hangingPunct="1"/>
            <a:r>
              <a:rPr lang="en-US" altLang="en-US" sz="1200" dirty="0">
                <a:solidFill>
                  <a:srgbClr val="003366"/>
                </a:solidFill>
                <a:latin typeface="+mn-lt"/>
              </a:rPr>
              <a:t> </a:t>
            </a:r>
            <a:r>
              <a:rPr lang="en-US" altLang="en-US" sz="1200" dirty="0" smtClean="0">
                <a:solidFill>
                  <a:srgbClr val="003366"/>
                </a:solidFill>
                <a:latin typeface="+mn-lt"/>
              </a:rPr>
              <a:t>                                              </a:t>
            </a:r>
          </a:p>
          <a:p>
            <a:pPr eaLnBrk="1" hangingPunct="1"/>
            <a:r>
              <a:rPr lang="en-US" altLang="en-US" sz="1200" dirty="0">
                <a:solidFill>
                  <a:srgbClr val="003366"/>
                </a:solidFill>
                <a:latin typeface="+mn-lt"/>
              </a:rPr>
              <a:t> </a:t>
            </a:r>
            <a:r>
              <a:rPr lang="en-US" altLang="en-US" sz="1200" dirty="0" smtClean="0">
                <a:solidFill>
                  <a:srgbClr val="003366"/>
                </a:solidFill>
                <a:latin typeface="+mn-lt"/>
              </a:rPr>
              <a:t>                                                      Jim </a:t>
            </a:r>
            <a:r>
              <a:rPr lang="en-US" altLang="en-US" sz="1200" dirty="0">
                <a:solidFill>
                  <a:srgbClr val="003366"/>
                </a:solidFill>
                <a:latin typeface="+mn-lt"/>
              </a:rPr>
              <a:t>Carpenter worked for the US </a:t>
            </a:r>
            <a:r>
              <a:rPr lang="en-US" altLang="en-US" sz="1200" dirty="0" smtClean="0">
                <a:solidFill>
                  <a:srgbClr val="003366"/>
                </a:solidFill>
                <a:latin typeface="+mn-lt"/>
              </a:rPr>
              <a:t>government.</a:t>
            </a:r>
            <a:endParaRPr lang="en-US" altLang="en-US" sz="1200" dirty="0">
              <a:solidFill>
                <a:srgbClr val="003366"/>
              </a:solidFill>
              <a:latin typeface="+mn-lt"/>
            </a:endParaRPr>
          </a:p>
        </p:txBody>
      </p:sp>
      <p:sp>
        <p:nvSpPr>
          <p:cNvPr id="40962" name="Slide Number Placeholder 4"/>
          <p:cNvSpPr>
            <a:spLocks noGrp="1"/>
          </p:cNvSpPr>
          <p:nvPr>
            <p:ph type="sldNum" sz="quarter" idx="11"/>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smtClean="0">
                <a:cs typeface="Arial Unicode MS" pitchFamily="34" charset="-128"/>
              </a:rPr>
              <a:t>Page </a:t>
            </a:r>
            <a:fld id="{20B25E03-4C1D-4804-9EBB-49D3E8A17798}" type="slidenum">
              <a:rPr lang="en-US" altLang="zh-TW" smtClean="0">
                <a:cs typeface="Arial Unicode MS" pitchFamily="34" charset="-128"/>
              </a:rPr>
              <a:pPr eaLnBrk="1" hangingPunct="1"/>
              <a:t>35</a:t>
            </a:fld>
            <a:endParaRPr lang="en-US" altLang="zh-TW">
              <a:cs typeface="Arial Unicode MS" pitchFamily="34" charset="-128"/>
            </a:endParaRPr>
          </a:p>
        </p:txBody>
      </p:sp>
      <p:sp>
        <p:nvSpPr>
          <p:cNvPr id="40963" name="Rectangle 2"/>
          <p:cNvSpPr>
            <a:spLocks noGrp="1" noChangeArrowheads="1"/>
          </p:cNvSpPr>
          <p:nvPr>
            <p:ph type="title"/>
          </p:nvPr>
        </p:nvSpPr>
        <p:spPr/>
        <p:txBody>
          <a:bodyPr/>
          <a:lstStyle/>
          <a:p>
            <a:pPr eaLnBrk="1" hangingPunct="1"/>
            <a:r>
              <a:rPr lang="en-US" altLang="en-US" sz="2400" dirty="0" smtClean="0"/>
              <a:t>Learning with Constrained Latent Representation (LCLR)</a:t>
            </a:r>
          </a:p>
        </p:txBody>
      </p:sp>
      <p:sp>
        <p:nvSpPr>
          <p:cNvPr id="1138691" name="Rectangle 3"/>
          <p:cNvSpPr>
            <a:spLocks noGrp="1" noChangeArrowheads="1"/>
          </p:cNvSpPr>
          <p:nvPr>
            <p:ph type="body" idx="4294967295"/>
          </p:nvPr>
        </p:nvSpPr>
        <p:spPr>
          <a:xfrm>
            <a:off x="228600" y="685800"/>
            <a:ext cx="8229600" cy="4953000"/>
          </a:xfrm>
        </p:spPr>
        <p:txBody>
          <a:bodyPr/>
          <a:lstStyle/>
          <a:p>
            <a:pPr eaLnBrk="1" hangingPunct="1"/>
            <a:r>
              <a:rPr lang="en-US" altLang="en-US" dirty="0" smtClean="0"/>
              <a:t>If x is positive</a:t>
            </a:r>
          </a:p>
          <a:p>
            <a:pPr lvl="1" eaLnBrk="1" hangingPunct="1"/>
            <a:r>
              <a:rPr lang="en-US" altLang="en-US" dirty="0" smtClean="0"/>
              <a:t>There must exist a good explanation (intermediate representation)</a:t>
            </a:r>
          </a:p>
          <a:p>
            <a:pPr lvl="1" eaLnBrk="1" hangingPunct="1"/>
            <a:r>
              <a:rPr lang="en-US" altLang="en-US" dirty="0" smtClean="0"/>
              <a:t> </a:t>
            </a:r>
            <a:r>
              <a:rPr lang="en-US" altLang="en-US" dirty="0" smtClean="0">
                <a:latin typeface="cmsy10" pitchFamily="34" charset="0"/>
              </a:rPr>
              <a:t>9</a:t>
            </a:r>
            <a:r>
              <a:rPr lang="en-US" altLang="en-US" dirty="0" smtClean="0"/>
              <a:t> h, </a:t>
            </a:r>
            <a:r>
              <a:rPr lang="en-US" altLang="en-US" dirty="0" err="1" smtClean="0"/>
              <a:t>w</a:t>
            </a:r>
            <a:r>
              <a:rPr lang="en-US" altLang="en-US" baseline="30000" dirty="0" err="1" smtClean="0"/>
              <a:t>T</a:t>
            </a:r>
            <a:r>
              <a:rPr lang="en-US" altLang="en-US" dirty="0" smtClean="0"/>
              <a:t> </a:t>
            </a:r>
            <a:r>
              <a:rPr lang="en-US" altLang="en-US" dirty="0" smtClean="0">
                <a:latin typeface="cmmi10" pitchFamily="34" charset="0"/>
              </a:rPr>
              <a:t>Á</a:t>
            </a:r>
            <a:r>
              <a:rPr lang="en-US" altLang="en-US" dirty="0" smtClean="0"/>
              <a:t>(</a:t>
            </a:r>
            <a:r>
              <a:rPr lang="en-US" altLang="en-US" dirty="0" err="1" smtClean="0"/>
              <a:t>x,h</a:t>
            </a:r>
            <a:r>
              <a:rPr lang="en-US" altLang="en-US" dirty="0" smtClean="0"/>
              <a:t>) </a:t>
            </a:r>
            <a:r>
              <a:rPr lang="en-US" altLang="en-US" dirty="0" smtClean="0">
                <a:latin typeface="cmsy10" pitchFamily="34" charset="0"/>
              </a:rPr>
              <a:t>¸</a:t>
            </a:r>
            <a:r>
              <a:rPr lang="en-US" altLang="en-US" dirty="0" smtClean="0"/>
              <a:t> 0</a:t>
            </a:r>
          </a:p>
          <a:p>
            <a:pPr lvl="1" eaLnBrk="1" hangingPunct="1"/>
            <a:r>
              <a:rPr lang="en-US" altLang="en-US" dirty="0" smtClean="0"/>
              <a:t>or, </a:t>
            </a:r>
            <a:r>
              <a:rPr lang="en-US" altLang="en-US" dirty="0" err="1" smtClean="0"/>
              <a:t>max</a:t>
            </a:r>
            <a:r>
              <a:rPr lang="en-US" altLang="en-US" baseline="-25000" dirty="0" err="1" smtClean="0"/>
              <a:t>h</a:t>
            </a:r>
            <a:r>
              <a:rPr lang="en-US" altLang="en-US" dirty="0" smtClean="0"/>
              <a:t> </a:t>
            </a:r>
            <a:r>
              <a:rPr lang="en-US" altLang="en-US" dirty="0" err="1" smtClean="0"/>
              <a:t>w</a:t>
            </a:r>
            <a:r>
              <a:rPr lang="en-US" altLang="en-US" baseline="30000" dirty="0" err="1" smtClean="0"/>
              <a:t>T</a:t>
            </a:r>
            <a:r>
              <a:rPr lang="en-US" altLang="en-US" dirty="0" smtClean="0"/>
              <a:t> </a:t>
            </a:r>
            <a:r>
              <a:rPr lang="en-US" altLang="en-US" dirty="0" smtClean="0">
                <a:latin typeface="cmmi10" pitchFamily="34" charset="0"/>
              </a:rPr>
              <a:t>Á</a:t>
            </a:r>
            <a:r>
              <a:rPr lang="en-US" altLang="en-US" dirty="0" smtClean="0"/>
              <a:t>(</a:t>
            </a:r>
            <a:r>
              <a:rPr lang="en-US" altLang="en-US" dirty="0" err="1" smtClean="0"/>
              <a:t>x,h</a:t>
            </a:r>
            <a:r>
              <a:rPr lang="en-US" altLang="en-US" dirty="0" smtClean="0"/>
              <a:t>) </a:t>
            </a:r>
            <a:r>
              <a:rPr lang="en-US" altLang="en-US" dirty="0" smtClean="0">
                <a:latin typeface="cmsy10" pitchFamily="34" charset="0"/>
              </a:rPr>
              <a:t>¸</a:t>
            </a:r>
            <a:r>
              <a:rPr lang="en-US" altLang="en-US" dirty="0" smtClean="0"/>
              <a:t> 0</a:t>
            </a:r>
          </a:p>
          <a:p>
            <a:pPr eaLnBrk="1" hangingPunct="1"/>
            <a:r>
              <a:rPr lang="en-US" altLang="en-US" dirty="0" smtClean="0"/>
              <a:t>If  x is negative </a:t>
            </a:r>
          </a:p>
          <a:p>
            <a:pPr lvl="1" eaLnBrk="1" hangingPunct="1"/>
            <a:r>
              <a:rPr lang="en-US" altLang="en-US" dirty="0" smtClean="0"/>
              <a:t>No explanation is good enough to support the answer </a:t>
            </a:r>
          </a:p>
          <a:p>
            <a:pPr lvl="1" eaLnBrk="1" hangingPunct="1"/>
            <a:r>
              <a:rPr lang="en-US" altLang="en-US" dirty="0" smtClean="0"/>
              <a:t> </a:t>
            </a:r>
            <a:r>
              <a:rPr lang="en-US" altLang="en-US" dirty="0" smtClean="0">
                <a:latin typeface="cmsy10" pitchFamily="34" charset="0"/>
              </a:rPr>
              <a:t>8</a:t>
            </a:r>
            <a:r>
              <a:rPr lang="en-US" altLang="en-US" dirty="0" smtClean="0"/>
              <a:t> h, </a:t>
            </a:r>
            <a:r>
              <a:rPr lang="en-US" altLang="en-US" dirty="0" err="1" smtClean="0"/>
              <a:t>w</a:t>
            </a:r>
            <a:r>
              <a:rPr lang="en-US" altLang="en-US" baseline="30000" dirty="0" err="1" smtClean="0"/>
              <a:t>T</a:t>
            </a:r>
            <a:r>
              <a:rPr lang="en-US" altLang="en-US" dirty="0" smtClean="0"/>
              <a:t> </a:t>
            </a:r>
            <a:r>
              <a:rPr lang="en-US" altLang="en-US" dirty="0" smtClean="0">
                <a:latin typeface="cmmi10" pitchFamily="34" charset="0"/>
              </a:rPr>
              <a:t>Á</a:t>
            </a:r>
            <a:r>
              <a:rPr lang="en-US" altLang="en-US" dirty="0" smtClean="0"/>
              <a:t>(</a:t>
            </a:r>
            <a:r>
              <a:rPr lang="en-US" altLang="en-US" dirty="0" err="1" smtClean="0"/>
              <a:t>x,h</a:t>
            </a:r>
            <a:r>
              <a:rPr lang="en-US" altLang="en-US" dirty="0" smtClean="0"/>
              <a:t>) </a:t>
            </a:r>
            <a:r>
              <a:rPr lang="en-US" altLang="en-US" dirty="0" smtClean="0">
                <a:latin typeface="cmsy10" pitchFamily="34" charset="0"/>
              </a:rPr>
              <a:t>·</a:t>
            </a:r>
            <a:r>
              <a:rPr lang="en-US" altLang="en-US" dirty="0" smtClean="0"/>
              <a:t> 0</a:t>
            </a:r>
          </a:p>
          <a:p>
            <a:pPr lvl="1" eaLnBrk="1" hangingPunct="1"/>
            <a:r>
              <a:rPr lang="en-US" altLang="en-US" dirty="0" smtClean="0"/>
              <a:t>or, </a:t>
            </a:r>
            <a:r>
              <a:rPr lang="en-US" altLang="en-US" dirty="0" err="1" smtClean="0"/>
              <a:t>max</a:t>
            </a:r>
            <a:r>
              <a:rPr lang="en-US" altLang="en-US" baseline="-25000" dirty="0" err="1" smtClean="0"/>
              <a:t>h</a:t>
            </a:r>
            <a:r>
              <a:rPr lang="en-US" altLang="en-US" dirty="0" smtClean="0"/>
              <a:t> </a:t>
            </a:r>
            <a:r>
              <a:rPr lang="en-US" altLang="en-US" dirty="0" err="1" smtClean="0"/>
              <a:t>w</a:t>
            </a:r>
            <a:r>
              <a:rPr lang="en-US" altLang="en-US" baseline="30000" dirty="0" err="1" smtClean="0"/>
              <a:t>T</a:t>
            </a:r>
            <a:r>
              <a:rPr lang="en-US" altLang="en-US" dirty="0" smtClean="0"/>
              <a:t> </a:t>
            </a:r>
            <a:r>
              <a:rPr lang="en-US" altLang="en-US" dirty="0" smtClean="0">
                <a:latin typeface="cmmi10" pitchFamily="34" charset="0"/>
              </a:rPr>
              <a:t>Á</a:t>
            </a:r>
            <a:r>
              <a:rPr lang="en-US" altLang="en-US" dirty="0" smtClean="0"/>
              <a:t>(</a:t>
            </a:r>
            <a:r>
              <a:rPr lang="en-US" altLang="en-US" dirty="0" err="1" smtClean="0"/>
              <a:t>x,h</a:t>
            </a:r>
            <a:r>
              <a:rPr lang="en-US" altLang="en-US" dirty="0" smtClean="0"/>
              <a:t>) </a:t>
            </a:r>
            <a:r>
              <a:rPr lang="en-US" altLang="en-US" dirty="0" smtClean="0">
                <a:latin typeface="cmsy10" pitchFamily="34" charset="0"/>
              </a:rPr>
              <a:t>·</a:t>
            </a:r>
            <a:r>
              <a:rPr lang="en-US" altLang="en-US" dirty="0" smtClean="0"/>
              <a:t> 0</a:t>
            </a:r>
          </a:p>
          <a:p>
            <a:pPr eaLnBrk="1" hangingPunct="1"/>
            <a:endParaRPr lang="en-US" altLang="en-US" dirty="0" smtClean="0"/>
          </a:p>
          <a:p>
            <a:pPr eaLnBrk="1" hangingPunct="1"/>
            <a:endParaRPr lang="en-US" altLang="en-US" dirty="0"/>
          </a:p>
          <a:p>
            <a:pPr eaLnBrk="1" hangingPunct="1"/>
            <a:endParaRPr lang="en-US" altLang="en-US" dirty="0" smtClean="0"/>
          </a:p>
          <a:p>
            <a:pPr eaLnBrk="1" hangingPunct="1"/>
            <a:r>
              <a:rPr lang="en-US" altLang="en-US" dirty="0" smtClean="0"/>
              <a:t>Altogether, this can be combined into an objective function:</a:t>
            </a:r>
          </a:p>
          <a:p>
            <a:pPr eaLnBrk="1" hangingPunct="1">
              <a:buFont typeface="Wingdings" pitchFamily="2" charset="2"/>
              <a:buNone/>
            </a:pPr>
            <a:r>
              <a:rPr lang="en-US" altLang="en-US" dirty="0" smtClean="0"/>
              <a:t>                </a:t>
            </a:r>
            <a:r>
              <a:rPr lang="en-US" altLang="en-US" dirty="0" err="1" smtClean="0"/>
              <a:t>Min</a:t>
            </a:r>
            <a:r>
              <a:rPr lang="en-US" altLang="en-US" baseline="-25000" dirty="0" err="1" smtClean="0"/>
              <a:t>w</a:t>
            </a:r>
            <a:r>
              <a:rPr lang="en-US" altLang="en-US" dirty="0" smtClean="0"/>
              <a:t> </a:t>
            </a:r>
            <a:r>
              <a:rPr lang="en-US" altLang="en-US" dirty="0" smtClean="0">
                <a:latin typeface="cmmi10" pitchFamily="34" charset="0"/>
              </a:rPr>
              <a:t>¸</a:t>
            </a:r>
            <a:r>
              <a:rPr lang="en-US" altLang="en-US" dirty="0" smtClean="0"/>
              <a:t>/2 ||w||</a:t>
            </a:r>
            <a:r>
              <a:rPr lang="en-US" altLang="en-US" baseline="30000" dirty="0" smtClean="0"/>
              <a:t>2 </a:t>
            </a:r>
            <a:r>
              <a:rPr lang="en-US" altLang="en-US" dirty="0" smtClean="0"/>
              <a:t>  +  C </a:t>
            </a:r>
            <a:r>
              <a:rPr lang="en-US" altLang="en-US" dirty="0" smtClean="0">
                <a:latin typeface="Symbol" pitchFamily="18" charset="2"/>
                <a:sym typeface="Symbol" pitchFamily="18" charset="2"/>
              </a:rPr>
              <a:t></a:t>
            </a:r>
            <a:r>
              <a:rPr lang="en-US" altLang="en-US" baseline="-25000" dirty="0" err="1" smtClean="0"/>
              <a:t>i</a:t>
            </a:r>
            <a:r>
              <a:rPr lang="en-US" altLang="en-US" dirty="0" smtClean="0"/>
              <a:t> L(1-z</a:t>
            </a:r>
            <a:r>
              <a:rPr lang="en-US" altLang="en-US" baseline="-25000" dirty="0" smtClean="0"/>
              <a:t>i</a:t>
            </a:r>
            <a:r>
              <a:rPr lang="en-US" altLang="en-US" dirty="0" smtClean="0"/>
              <a:t>max</a:t>
            </a:r>
            <a:r>
              <a:rPr lang="en-US" altLang="en-US" baseline="-25000" dirty="0" smtClean="0"/>
              <a:t>h </a:t>
            </a:r>
            <a:r>
              <a:rPr lang="en-US" altLang="en-US" baseline="-25000" dirty="0" smtClean="0">
                <a:latin typeface="cmsy10" pitchFamily="34" charset="0"/>
              </a:rPr>
              <a:t>2 C</a:t>
            </a:r>
            <a:r>
              <a:rPr lang="en-US" altLang="en-US" dirty="0" smtClean="0"/>
              <a:t> </a:t>
            </a:r>
            <a:r>
              <a:rPr lang="en-US" altLang="en-US" dirty="0" err="1" smtClean="0"/>
              <a:t>w</a:t>
            </a:r>
            <a:r>
              <a:rPr lang="en-US" altLang="en-US" baseline="30000" dirty="0" err="1" smtClean="0"/>
              <a:t>T</a:t>
            </a:r>
            <a:r>
              <a:rPr lang="en-US" altLang="en-US" dirty="0" smtClean="0"/>
              <a:t> </a:t>
            </a:r>
            <a:r>
              <a:rPr lang="en-US" altLang="en-US" dirty="0" smtClean="0">
                <a:latin typeface="Symbol" pitchFamily="18" charset="2"/>
                <a:sym typeface="Symbol" pitchFamily="18" charset="2"/>
              </a:rPr>
              <a:t></a:t>
            </a:r>
            <a:r>
              <a:rPr lang="en-US" altLang="en-US" baseline="-25000" dirty="0" smtClean="0"/>
              <a:t>{s}</a:t>
            </a:r>
            <a:r>
              <a:rPr lang="en-US" altLang="en-US" dirty="0" smtClean="0"/>
              <a:t> </a:t>
            </a:r>
            <a:r>
              <a:rPr lang="en-US" altLang="en-US" dirty="0" err="1" smtClean="0"/>
              <a:t>h</a:t>
            </a:r>
            <a:r>
              <a:rPr lang="en-US" altLang="en-US" baseline="-25000" dirty="0" err="1" smtClean="0"/>
              <a:t>s</a:t>
            </a:r>
            <a:r>
              <a:rPr lang="en-US" altLang="en-US" dirty="0" smtClean="0"/>
              <a:t> </a:t>
            </a:r>
            <a:r>
              <a:rPr lang="en-US" altLang="en-US" dirty="0" err="1" smtClean="0">
                <a:latin typeface="cmmi10" pitchFamily="34" charset="0"/>
              </a:rPr>
              <a:t>Á</a:t>
            </a:r>
            <a:r>
              <a:rPr lang="en-US" altLang="en-US" baseline="-25000" dirty="0" err="1" smtClean="0">
                <a:latin typeface="cmmi10" pitchFamily="34" charset="0"/>
              </a:rPr>
              <a:t>s</a:t>
            </a:r>
            <a:r>
              <a:rPr lang="en-US" altLang="en-US" dirty="0" smtClean="0"/>
              <a:t> (x</a:t>
            </a:r>
            <a:r>
              <a:rPr lang="en-US" altLang="en-US" baseline="-25000" dirty="0" smtClean="0"/>
              <a:t>i</a:t>
            </a:r>
            <a:r>
              <a:rPr lang="en-US" altLang="en-US" dirty="0" smtClean="0"/>
              <a:t>))</a:t>
            </a:r>
          </a:p>
        </p:txBody>
      </p:sp>
      <p:grpSp>
        <p:nvGrpSpPr>
          <p:cNvPr id="50" name="Group 49"/>
          <p:cNvGrpSpPr/>
          <p:nvPr/>
        </p:nvGrpSpPr>
        <p:grpSpPr>
          <a:xfrm rot="160810">
            <a:off x="4343400" y="3440348"/>
            <a:ext cx="3783719" cy="1676400"/>
            <a:chOff x="857250" y="3107490"/>
            <a:chExt cx="7934325" cy="2455110"/>
          </a:xfrm>
        </p:grpSpPr>
        <p:pic>
          <p:nvPicPr>
            <p:cNvPr id="51" name="Picture 3" descr="lo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3125" y="3259890"/>
              <a:ext cx="2327275" cy="2302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4" descr="sho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212265"/>
              <a:ext cx="2543175" cy="1190625"/>
            </a:xfrm>
            <a:prstGeom prst="rect">
              <a:avLst/>
            </a:prstGeom>
            <a:solidFill>
              <a:srgbClr val="FFFFCC"/>
            </a:solidFill>
            <a:ln>
              <a:noFill/>
            </a:ln>
          </p:spPr>
        </p:pic>
        <p:grpSp>
          <p:nvGrpSpPr>
            <p:cNvPr id="53" name="Group 6"/>
            <p:cNvGrpSpPr>
              <a:grpSpLocks/>
            </p:cNvGrpSpPr>
            <p:nvPr/>
          </p:nvGrpSpPr>
          <p:grpSpPr bwMode="auto">
            <a:xfrm>
              <a:off x="857250" y="3488490"/>
              <a:ext cx="2343150" cy="1363899"/>
              <a:chOff x="156" y="2359"/>
              <a:chExt cx="2160" cy="1392"/>
            </a:xfrm>
          </p:grpSpPr>
          <p:sp>
            <p:nvSpPr>
              <p:cNvPr id="69" name="Oval 7"/>
              <p:cNvSpPr>
                <a:spLocks noChangeArrowheads="1"/>
              </p:cNvSpPr>
              <p:nvPr/>
            </p:nvSpPr>
            <p:spPr bwMode="auto">
              <a:xfrm rot="2363332">
                <a:off x="156" y="2359"/>
                <a:ext cx="2160" cy="1392"/>
              </a:xfrm>
              <a:prstGeom prst="ellipse">
                <a:avLst/>
              </a:prstGeom>
              <a:solidFill>
                <a:srgbClr val="FF9933"/>
              </a:solidFill>
              <a:ln w="9525">
                <a:solidFill>
                  <a:srgbClr val="FFFFCC"/>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latin typeface="Tempus Sans ITC" pitchFamily="82" charset="0"/>
                </a:endParaRPr>
              </a:p>
            </p:txBody>
          </p:sp>
          <p:grpSp>
            <p:nvGrpSpPr>
              <p:cNvPr id="70" name="Group 8"/>
              <p:cNvGrpSpPr>
                <a:grpSpLocks/>
              </p:cNvGrpSpPr>
              <p:nvPr/>
            </p:nvGrpSpPr>
            <p:grpSpPr bwMode="auto">
              <a:xfrm>
                <a:off x="480" y="2448"/>
                <a:ext cx="1334" cy="1239"/>
                <a:chOff x="480" y="2448"/>
                <a:chExt cx="1334" cy="1239"/>
              </a:xfrm>
            </p:grpSpPr>
            <p:sp>
              <p:nvSpPr>
                <p:cNvPr id="71" name="Text Box 9"/>
                <p:cNvSpPr txBox="1">
                  <a:spLocks noChangeArrowheads="1"/>
                </p:cNvSpPr>
                <p:nvPr/>
              </p:nvSpPr>
              <p:spPr bwMode="auto">
                <a:xfrm>
                  <a:off x="480" y="2640"/>
                  <a:ext cx="2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i="1">
                      <a:latin typeface="Tempus Sans ITC" pitchFamily="82" charset="0"/>
                      <a:ea typeface="Arial Unicode MS" pitchFamily="34" charset="-128"/>
                      <a:cs typeface="Arial Unicode MS" pitchFamily="34" charset="-128"/>
                    </a:rPr>
                    <a:t>x</a:t>
                  </a:r>
                  <a:r>
                    <a:rPr lang="en-US" altLang="zh-TW" i="1" baseline="-25000">
                      <a:latin typeface="Tempus Sans ITC" pitchFamily="82" charset="0"/>
                      <a:ea typeface="Arial Unicode MS" pitchFamily="34" charset="-128"/>
                      <a:cs typeface="Arial Unicode MS" pitchFamily="34" charset="-128"/>
                    </a:rPr>
                    <a:t>1</a:t>
                  </a:r>
                  <a:endParaRPr lang="en-US" altLang="zh-TW" i="1">
                    <a:latin typeface="Tempus Sans ITC" pitchFamily="82" charset="0"/>
                    <a:ea typeface="Arial Unicode MS" pitchFamily="34" charset="-128"/>
                    <a:cs typeface="Arial Unicode MS" pitchFamily="34" charset="-128"/>
                  </a:endParaRPr>
                </a:p>
              </p:txBody>
            </p:sp>
            <p:sp>
              <p:nvSpPr>
                <p:cNvPr id="72" name="Text Box 10"/>
                <p:cNvSpPr txBox="1">
                  <a:spLocks noChangeArrowheads="1"/>
                </p:cNvSpPr>
                <p:nvPr/>
              </p:nvSpPr>
              <p:spPr bwMode="auto">
                <a:xfrm>
                  <a:off x="1056" y="3456"/>
                  <a:ext cx="22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i="1">
                      <a:latin typeface="Tempus Sans ITC" pitchFamily="82" charset="0"/>
                      <a:ea typeface="Arial Unicode MS" pitchFamily="34" charset="-128"/>
                      <a:cs typeface="Arial Unicode MS" pitchFamily="34" charset="-128"/>
                    </a:rPr>
                    <a:t>x</a:t>
                  </a:r>
                  <a:r>
                    <a:rPr lang="en-US" altLang="zh-TW" i="1" baseline="-25000">
                      <a:latin typeface="Tempus Sans ITC" pitchFamily="82" charset="0"/>
                      <a:ea typeface="Arial Unicode MS" pitchFamily="34" charset="-128"/>
                      <a:cs typeface="Arial Unicode MS" pitchFamily="34" charset="-128"/>
                    </a:rPr>
                    <a:t>6</a:t>
                  </a:r>
                  <a:endParaRPr lang="en-US" altLang="zh-TW" i="1">
                    <a:latin typeface="Tempus Sans ITC" pitchFamily="82" charset="0"/>
                    <a:ea typeface="Arial Unicode MS" pitchFamily="34" charset="-128"/>
                    <a:cs typeface="Arial Unicode MS" pitchFamily="34" charset="-128"/>
                  </a:endParaRPr>
                </a:p>
              </p:txBody>
            </p:sp>
            <p:sp>
              <p:nvSpPr>
                <p:cNvPr id="73" name="Text Box 11"/>
                <p:cNvSpPr txBox="1">
                  <a:spLocks noChangeArrowheads="1"/>
                </p:cNvSpPr>
                <p:nvPr/>
              </p:nvSpPr>
              <p:spPr bwMode="auto">
                <a:xfrm>
                  <a:off x="672" y="3120"/>
                  <a:ext cx="23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i="1">
                      <a:latin typeface="Tempus Sans ITC" pitchFamily="82" charset="0"/>
                      <a:ea typeface="Arial Unicode MS" pitchFamily="34" charset="-128"/>
                      <a:cs typeface="Arial Unicode MS" pitchFamily="34" charset="-128"/>
                    </a:rPr>
                    <a:t>x</a:t>
                  </a:r>
                  <a:r>
                    <a:rPr lang="en-US" altLang="zh-TW" i="1" baseline="-25000">
                      <a:latin typeface="Tempus Sans ITC" pitchFamily="82" charset="0"/>
                      <a:ea typeface="Arial Unicode MS" pitchFamily="34" charset="-128"/>
                      <a:cs typeface="Arial Unicode MS" pitchFamily="34" charset="-128"/>
                    </a:rPr>
                    <a:t>2</a:t>
                  </a:r>
                  <a:endParaRPr lang="en-US" altLang="zh-TW" i="1">
                    <a:latin typeface="Tempus Sans ITC" pitchFamily="82" charset="0"/>
                    <a:ea typeface="Arial Unicode MS" pitchFamily="34" charset="-128"/>
                    <a:cs typeface="Arial Unicode MS" pitchFamily="34" charset="-128"/>
                  </a:endParaRPr>
                </a:p>
              </p:txBody>
            </p:sp>
            <p:sp>
              <p:nvSpPr>
                <p:cNvPr id="74" name="Text Box 12"/>
                <p:cNvSpPr txBox="1">
                  <a:spLocks noChangeArrowheads="1"/>
                </p:cNvSpPr>
                <p:nvPr/>
              </p:nvSpPr>
              <p:spPr bwMode="auto">
                <a:xfrm>
                  <a:off x="1536" y="2928"/>
                  <a:ext cx="22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i="1">
                      <a:latin typeface="Tempus Sans ITC" pitchFamily="82" charset="0"/>
                      <a:ea typeface="Arial Unicode MS" pitchFamily="34" charset="-128"/>
                      <a:cs typeface="Arial Unicode MS" pitchFamily="34" charset="-128"/>
                    </a:rPr>
                    <a:t>x</a:t>
                  </a:r>
                  <a:r>
                    <a:rPr lang="en-US" altLang="zh-TW" i="1" baseline="-25000">
                      <a:latin typeface="Tempus Sans ITC" pitchFamily="82" charset="0"/>
                      <a:ea typeface="Arial Unicode MS" pitchFamily="34" charset="-128"/>
                      <a:cs typeface="Arial Unicode MS" pitchFamily="34" charset="-128"/>
                    </a:rPr>
                    <a:t>5</a:t>
                  </a:r>
                  <a:endParaRPr lang="en-US" altLang="zh-TW" i="1">
                    <a:latin typeface="Tempus Sans ITC" pitchFamily="82" charset="0"/>
                    <a:ea typeface="Arial Unicode MS" pitchFamily="34" charset="-128"/>
                    <a:cs typeface="Arial Unicode MS" pitchFamily="34" charset="-128"/>
                  </a:endParaRPr>
                </a:p>
              </p:txBody>
            </p:sp>
            <p:sp>
              <p:nvSpPr>
                <p:cNvPr id="75" name="Text Box 13"/>
                <p:cNvSpPr txBox="1">
                  <a:spLocks noChangeArrowheads="1"/>
                </p:cNvSpPr>
                <p:nvPr/>
              </p:nvSpPr>
              <p:spPr bwMode="auto">
                <a:xfrm>
                  <a:off x="1344" y="2544"/>
                  <a:ext cx="2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i="1">
                      <a:latin typeface="Tempus Sans ITC" pitchFamily="82" charset="0"/>
                      <a:ea typeface="Arial Unicode MS" pitchFamily="34" charset="-128"/>
                      <a:cs typeface="Arial Unicode MS" pitchFamily="34" charset="-128"/>
                    </a:rPr>
                    <a:t>x</a:t>
                  </a:r>
                  <a:r>
                    <a:rPr lang="en-US" altLang="zh-TW" i="1" baseline="-25000">
                      <a:latin typeface="Tempus Sans ITC" pitchFamily="82" charset="0"/>
                      <a:ea typeface="Arial Unicode MS" pitchFamily="34" charset="-128"/>
                      <a:cs typeface="Arial Unicode MS" pitchFamily="34" charset="-128"/>
                    </a:rPr>
                    <a:t>4</a:t>
                  </a:r>
                  <a:endParaRPr lang="en-US" altLang="zh-TW" i="1">
                    <a:latin typeface="Tempus Sans ITC" pitchFamily="82" charset="0"/>
                    <a:ea typeface="Arial Unicode MS" pitchFamily="34" charset="-128"/>
                    <a:cs typeface="Arial Unicode MS" pitchFamily="34" charset="-128"/>
                  </a:endParaRPr>
                </a:p>
              </p:txBody>
            </p:sp>
            <p:sp>
              <p:nvSpPr>
                <p:cNvPr id="76" name="Text Box 14"/>
                <p:cNvSpPr txBox="1">
                  <a:spLocks noChangeArrowheads="1"/>
                </p:cNvSpPr>
                <p:nvPr/>
              </p:nvSpPr>
              <p:spPr bwMode="auto">
                <a:xfrm>
                  <a:off x="912" y="2448"/>
                  <a:ext cx="2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i="1">
                      <a:latin typeface="Tempus Sans ITC" pitchFamily="82" charset="0"/>
                      <a:ea typeface="Arial Unicode MS" pitchFamily="34" charset="-128"/>
                      <a:cs typeface="Arial Unicode MS" pitchFamily="34" charset="-128"/>
                    </a:rPr>
                    <a:t>x</a:t>
                  </a:r>
                  <a:r>
                    <a:rPr lang="en-US" altLang="zh-TW" i="1" baseline="-25000">
                      <a:latin typeface="Tempus Sans ITC" pitchFamily="82" charset="0"/>
                      <a:ea typeface="Arial Unicode MS" pitchFamily="34" charset="-128"/>
                      <a:cs typeface="Arial Unicode MS" pitchFamily="34" charset="-128"/>
                    </a:rPr>
                    <a:t>3</a:t>
                  </a:r>
                  <a:endParaRPr lang="en-US" altLang="zh-TW" i="1">
                    <a:latin typeface="Tempus Sans ITC" pitchFamily="82" charset="0"/>
                    <a:ea typeface="Arial Unicode MS" pitchFamily="34" charset="-128"/>
                    <a:cs typeface="Arial Unicode MS" pitchFamily="34" charset="-128"/>
                  </a:endParaRPr>
                </a:p>
              </p:txBody>
            </p:sp>
            <p:sp>
              <p:nvSpPr>
                <p:cNvPr id="77" name="Text Box 15"/>
                <p:cNvSpPr txBox="1">
                  <a:spLocks noChangeArrowheads="1"/>
                </p:cNvSpPr>
                <p:nvPr/>
              </p:nvSpPr>
              <p:spPr bwMode="auto">
                <a:xfrm>
                  <a:off x="1584" y="3360"/>
                  <a:ext cx="23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i="1">
                      <a:latin typeface="Tempus Sans ITC" pitchFamily="82" charset="0"/>
                      <a:ea typeface="Arial Unicode MS" pitchFamily="34" charset="-128"/>
                      <a:cs typeface="Arial Unicode MS" pitchFamily="34" charset="-128"/>
                    </a:rPr>
                    <a:t>x</a:t>
                  </a:r>
                  <a:r>
                    <a:rPr lang="en-US" altLang="zh-TW" i="1" baseline="-25000">
                      <a:latin typeface="Tempus Sans ITC" pitchFamily="82" charset="0"/>
                      <a:ea typeface="Arial Unicode MS" pitchFamily="34" charset="-128"/>
                      <a:cs typeface="Arial Unicode MS" pitchFamily="34" charset="-128"/>
                    </a:rPr>
                    <a:t>7</a:t>
                  </a:r>
                  <a:endParaRPr lang="en-US" altLang="zh-TW" i="1">
                    <a:latin typeface="Tempus Sans ITC" pitchFamily="82" charset="0"/>
                    <a:ea typeface="Arial Unicode MS" pitchFamily="34" charset="-128"/>
                    <a:cs typeface="Arial Unicode MS" pitchFamily="34" charset="-128"/>
                  </a:endParaRPr>
                </a:p>
              </p:txBody>
            </p:sp>
            <p:sp>
              <p:nvSpPr>
                <p:cNvPr id="78" name="Line 16"/>
                <p:cNvSpPr>
                  <a:spLocks noChangeShapeType="1"/>
                </p:cNvSpPr>
                <p:nvPr/>
              </p:nvSpPr>
              <p:spPr bwMode="auto">
                <a:xfrm flipV="1">
                  <a:off x="672" y="2592"/>
                  <a:ext cx="24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 name="Line 17"/>
                <p:cNvSpPr>
                  <a:spLocks noChangeShapeType="1"/>
                </p:cNvSpPr>
                <p:nvPr/>
              </p:nvSpPr>
              <p:spPr bwMode="auto">
                <a:xfrm>
                  <a:off x="672" y="2880"/>
                  <a:ext cx="96" cy="24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 name="Line 18"/>
                <p:cNvSpPr>
                  <a:spLocks noChangeShapeType="1"/>
                </p:cNvSpPr>
                <p:nvPr/>
              </p:nvSpPr>
              <p:spPr bwMode="auto">
                <a:xfrm>
                  <a:off x="1104" y="2592"/>
                  <a:ext cx="288"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 name="Line 19"/>
                <p:cNvSpPr>
                  <a:spLocks noChangeShapeType="1"/>
                </p:cNvSpPr>
                <p:nvPr/>
              </p:nvSpPr>
              <p:spPr bwMode="auto">
                <a:xfrm>
                  <a:off x="1536" y="2784"/>
                  <a:ext cx="48"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 name="Line 20"/>
                <p:cNvSpPr>
                  <a:spLocks noChangeShapeType="1"/>
                </p:cNvSpPr>
                <p:nvPr/>
              </p:nvSpPr>
              <p:spPr bwMode="auto">
                <a:xfrm>
                  <a:off x="864" y="3216"/>
                  <a:ext cx="768" cy="192"/>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 name="Line 21"/>
                <p:cNvSpPr>
                  <a:spLocks noChangeShapeType="1"/>
                </p:cNvSpPr>
                <p:nvPr/>
              </p:nvSpPr>
              <p:spPr bwMode="auto">
                <a:xfrm flipV="1">
                  <a:off x="864" y="2736"/>
                  <a:ext cx="480" cy="43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 name="Line 22"/>
                <p:cNvSpPr>
                  <a:spLocks noChangeShapeType="1"/>
                </p:cNvSpPr>
                <p:nvPr/>
              </p:nvSpPr>
              <p:spPr bwMode="auto">
                <a:xfrm>
                  <a:off x="864" y="3360"/>
                  <a:ext cx="192"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 name="Line 23"/>
                <p:cNvSpPr>
                  <a:spLocks noChangeShapeType="1"/>
                </p:cNvSpPr>
                <p:nvPr/>
              </p:nvSpPr>
              <p:spPr bwMode="auto">
                <a:xfrm flipV="1">
                  <a:off x="1248" y="3504"/>
                  <a:ext cx="336"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54" name="Group 25"/>
            <p:cNvGrpSpPr>
              <a:grpSpLocks/>
            </p:cNvGrpSpPr>
            <p:nvPr/>
          </p:nvGrpSpPr>
          <p:grpSpPr bwMode="auto">
            <a:xfrm>
              <a:off x="6537325" y="3107490"/>
              <a:ext cx="1196975" cy="1555750"/>
              <a:chOff x="4166" y="1525"/>
              <a:chExt cx="1200" cy="1392"/>
            </a:xfrm>
          </p:grpSpPr>
          <p:sp>
            <p:nvSpPr>
              <p:cNvPr id="60" name="Oval 7"/>
              <p:cNvSpPr>
                <a:spLocks noChangeArrowheads="1"/>
              </p:cNvSpPr>
              <p:nvPr/>
            </p:nvSpPr>
            <p:spPr bwMode="auto">
              <a:xfrm rot="2363332">
                <a:off x="4166" y="1525"/>
                <a:ext cx="1200" cy="1392"/>
              </a:xfrm>
              <a:prstGeom prst="ellipse">
                <a:avLst/>
              </a:prstGeom>
              <a:solidFill>
                <a:srgbClr val="FF9933"/>
              </a:solidFill>
              <a:ln w="9525">
                <a:solidFill>
                  <a:srgbClr val="FFFFCC"/>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latin typeface="Tempus Sans ITC" pitchFamily="82" charset="0"/>
                </a:endParaRPr>
              </a:p>
            </p:txBody>
          </p:sp>
          <p:sp>
            <p:nvSpPr>
              <p:cNvPr id="61" name="Text Box 9"/>
              <p:cNvSpPr txBox="1">
                <a:spLocks noChangeArrowheads="1"/>
              </p:cNvSpPr>
              <p:nvPr/>
            </p:nvSpPr>
            <p:spPr bwMode="auto">
              <a:xfrm>
                <a:off x="4260" y="1961"/>
                <a:ext cx="2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i="1">
                    <a:latin typeface="Tempus Sans ITC" pitchFamily="82" charset="0"/>
                    <a:ea typeface="Arial Unicode MS" pitchFamily="34" charset="-128"/>
                    <a:cs typeface="Arial Unicode MS" pitchFamily="34" charset="-128"/>
                  </a:rPr>
                  <a:t>x</a:t>
                </a:r>
                <a:r>
                  <a:rPr lang="en-US" altLang="zh-TW" i="1" baseline="-25000">
                    <a:latin typeface="Tempus Sans ITC" pitchFamily="82" charset="0"/>
                    <a:ea typeface="Arial Unicode MS" pitchFamily="34" charset="-128"/>
                    <a:cs typeface="Arial Unicode MS" pitchFamily="34" charset="-128"/>
                  </a:rPr>
                  <a:t>1</a:t>
                </a:r>
                <a:endParaRPr lang="en-US" altLang="zh-TW" i="1">
                  <a:latin typeface="Tempus Sans ITC" pitchFamily="82" charset="0"/>
                  <a:ea typeface="Arial Unicode MS" pitchFamily="34" charset="-128"/>
                  <a:cs typeface="Arial Unicode MS" pitchFamily="34" charset="-128"/>
                </a:endParaRPr>
              </a:p>
            </p:txBody>
          </p:sp>
          <p:sp>
            <p:nvSpPr>
              <p:cNvPr id="62" name="Text Box 11"/>
              <p:cNvSpPr txBox="1">
                <a:spLocks noChangeArrowheads="1"/>
              </p:cNvSpPr>
              <p:nvPr/>
            </p:nvSpPr>
            <p:spPr bwMode="auto">
              <a:xfrm>
                <a:off x="4452" y="2441"/>
                <a:ext cx="23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i="1">
                    <a:latin typeface="Tempus Sans ITC" pitchFamily="82" charset="0"/>
                    <a:ea typeface="Arial Unicode MS" pitchFamily="34" charset="-128"/>
                    <a:cs typeface="Arial Unicode MS" pitchFamily="34" charset="-128"/>
                  </a:rPr>
                  <a:t>x</a:t>
                </a:r>
                <a:r>
                  <a:rPr lang="en-US" altLang="zh-TW" i="1" baseline="-25000">
                    <a:latin typeface="Tempus Sans ITC" pitchFamily="82" charset="0"/>
                    <a:ea typeface="Arial Unicode MS" pitchFamily="34" charset="-128"/>
                    <a:cs typeface="Arial Unicode MS" pitchFamily="34" charset="-128"/>
                  </a:rPr>
                  <a:t>2</a:t>
                </a:r>
                <a:endParaRPr lang="en-US" altLang="zh-TW" i="1">
                  <a:latin typeface="Tempus Sans ITC" pitchFamily="82" charset="0"/>
                  <a:ea typeface="Arial Unicode MS" pitchFamily="34" charset="-128"/>
                  <a:cs typeface="Arial Unicode MS" pitchFamily="34" charset="-128"/>
                </a:endParaRPr>
              </a:p>
            </p:txBody>
          </p:sp>
          <p:sp>
            <p:nvSpPr>
              <p:cNvPr id="63" name="Text Box 13"/>
              <p:cNvSpPr txBox="1">
                <a:spLocks noChangeArrowheads="1"/>
              </p:cNvSpPr>
              <p:nvPr/>
            </p:nvSpPr>
            <p:spPr bwMode="auto">
              <a:xfrm>
                <a:off x="5124" y="1865"/>
                <a:ext cx="2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i="1">
                    <a:latin typeface="Tempus Sans ITC" pitchFamily="82" charset="0"/>
                    <a:ea typeface="Arial Unicode MS" pitchFamily="34" charset="-128"/>
                    <a:cs typeface="Arial Unicode MS" pitchFamily="34" charset="-128"/>
                  </a:rPr>
                  <a:t>x</a:t>
                </a:r>
                <a:r>
                  <a:rPr lang="en-US" altLang="zh-TW" i="1" baseline="-25000">
                    <a:latin typeface="Tempus Sans ITC" pitchFamily="82" charset="0"/>
                    <a:ea typeface="Arial Unicode MS" pitchFamily="34" charset="-128"/>
                    <a:cs typeface="Arial Unicode MS" pitchFamily="34" charset="-128"/>
                  </a:rPr>
                  <a:t>4</a:t>
                </a:r>
                <a:endParaRPr lang="en-US" altLang="zh-TW" i="1">
                  <a:latin typeface="Tempus Sans ITC" pitchFamily="82" charset="0"/>
                  <a:ea typeface="Arial Unicode MS" pitchFamily="34" charset="-128"/>
                  <a:cs typeface="Arial Unicode MS" pitchFamily="34" charset="-128"/>
                </a:endParaRPr>
              </a:p>
            </p:txBody>
          </p:sp>
          <p:sp>
            <p:nvSpPr>
              <p:cNvPr id="64" name="Text Box 14"/>
              <p:cNvSpPr txBox="1">
                <a:spLocks noChangeArrowheads="1"/>
              </p:cNvSpPr>
              <p:nvPr/>
            </p:nvSpPr>
            <p:spPr bwMode="auto">
              <a:xfrm>
                <a:off x="4692" y="1769"/>
                <a:ext cx="2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i="1">
                    <a:latin typeface="Tempus Sans ITC" pitchFamily="82" charset="0"/>
                    <a:ea typeface="Arial Unicode MS" pitchFamily="34" charset="-128"/>
                    <a:cs typeface="Arial Unicode MS" pitchFamily="34" charset="-128"/>
                  </a:rPr>
                  <a:t>x</a:t>
                </a:r>
                <a:r>
                  <a:rPr lang="en-US" altLang="zh-TW" i="1" baseline="-25000">
                    <a:latin typeface="Tempus Sans ITC" pitchFamily="82" charset="0"/>
                    <a:ea typeface="Arial Unicode MS" pitchFamily="34" charset="-128"/>
                    <a:cs typeface="Arial Unicode MS" pitchFamily="34" charset="-128"/>
                  </a:rPr>
                  <a:t>3</a:t>
                </a:r>
                <a:endParaRPr lang="en-US" altLang="zh-TW" i="1">
                  <a:latin typeface="Tempus Sans ITC" pitchFamily="82" charset="0"/>
                  <a:ea typeface="Arial Unicode MS" pitchFamily="34" charset="-128"/>
                  <a:cs typeface="Arial Unicode MS" pitchFamily="34" charset="-128"/>
                </a:endParaRPr>
              </a:p>
            </p:txBody>
          </p:sp>
          <p:sp>
            <p:nvSpPr>
              <p:cNvPr id="65" name="Line 16"/>
              <p:cNvSpPr>
                <a:spLocks noChangeShapeType="1"/>
              </p:cNvSpPr>
              <p:nvPr/>
            </p:nvSpPr>
            <p:spPr bwMode="auto">
              <a:xfrm flipV="1">
                <a:off x="4452" y="1913"/>
                <a:ext cx="24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 name="Line 17"/>
              <p:cNvSpPr>
                <a:spLocks noChangeShapeType="1"/>
              </p:cNvSpPr>
              <p:nvPr/>
            </p:nvSpPr>
            <p:spPr bwMode="auto">
              <a:xfrm>
                <a:off x="4452" y="2201"/>
                <a:ext cx="96" cy="24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 name="Line 18"/>
              <p:cNvSpPr>
                <a:spLocks noChangeShapeType="1"/>
              </p:cNvSpPr>
              <p:nvPr/>
            </p:nvSpPr>
            <p:spPr bwMode="auto">
              <a:xfrm>
                <a:off x="4884" y="1913"/>
                <a:ext cx="288"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 name="Line 21"/>
              <p:cNvSpPr>
                <a:spLocks noChangeShapeType="1"/>
              </p:cNvSpPr>
              <p:nvPr/>
            </p:nvSpPr>
            <p:spPr bwMode="auto">
              <a:xfrm flipV="1">
                <a:off x="4644" y="2057"/>
                <a:ext cx="480" cy="43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5" name="Line 35"/>
            <p:cNvSpPr>
              <a:spLocks noChangeShapeType="1"/>
            </p:cNvSpPr>
            <p:nvPr/>
          </p:nvSpPr>
          <p:spPr bwMode="auto">
            <a:xfrm flipH="1">
              <a:off x="1752600" y="3957980"/>
              <a:ext cx="5556590" cy="21246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Line 36"/>
            <p:cNvSpPr>
              <a:spLocks noChangeShapeType="1"/>
            </p:cNvSpPr>
            <p:nvPr/>
          </p:nvSpPr>
          <p:spPr bwMode="auto">
            <a:xfrm flipH="1">
              <a:off x="2799770" y="3876985"/>
              <a:ext cx="3962400" cy="38100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Line 37"/>
            <p:cNvSpPr>
              <a:spLocks noChangeShapeType="1"/>
            </p:cNvSpPr>
            <p:nvPr/>
          </p:nvSpPr>
          <p:spPr bwMode="auto">
            <a:xfrm flipH="1">
              <a:off x="2531084" y="3524382"/>
              <a:ext cx="4565074" cy="277648"/>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Line 38"/>
            <p:cNvSpPr>
              <a:spLocks noChangeShapeType="1"/>
            </p:cNvSpPr>
            <p:nvPr/>
          </p:nvSpPr>
          <p:spPr bwMode="auto">
            <a:xfrm flipH="1">
              <a:off x="2224088" y="4359050"/>
              <a:ext cx="4694274" cy="317462"/>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Freeform 39"/>
            <p:cNvSpPr>
              <a:spLocks/>
            </p:cNvSpPr>
            <p:nvPr/>
          </p:nvSpPr>
          <p:spPr bwMode="auto">
            <a:xfrm>
              <a:off x="1957771" y="3695621"/>
              <a:ext cx="5257800" cy="927100"/>
            </a:xfrm>
            <a:custGeom>
              <a:avLst/>
              <a:gdLst>
                <a:gd name="T0" fmla="*/ 5257800 w 3312"/>
                <a:gd name="T1" fmla="*/ 212638 h 872"/>
                <a:gd name="T2" fmla="*/ 5029200 w 3312"/>
                <a:gd name="T3" fmla="*/ 8506 h 872"/>
                <a:gd name="T4" fmla="*/ 4724400 w 3312"/>
                <a:gd name="T5" fmla="*/ 263671 h 872"/>
                <a:gd name="T6" fmla="*/ 4343400 w 3312"/>
                <a:gd name="T7" fmla="*/ 110572 h 872"/>
                <a:gd name="T8" fmla="*/ 3962400 w 3312"/>
                <a:gd name="T9" fmla="*/ 365737 h 872"/>
                <a:gd name="T10" fmla="*/ 3581400 w 3312"/>
                <a:gd name="T11" fmla="*/ 212638 h 872"/>
                <a:gd name="T12" fmla="*/ 3200400 w 3312"/>
                <a:gd name="T13" fmla="*/ 467803 h 872"/>
                <a:gd name="T14" fmla="*/ 2819400 w 3312"/>
                <a:gd name="T15" fmla="*/ 314704 h 872"/>
                <a:gd name="T16" fmla="*/ 2514600 w 3312"/>
                <a:gd name="T17" fmla="*/ 518836 h 872"/>
                <a:gd name="T18" fmla="*/ 2057400 w 3312"/>
                <a:gd name="T19" fmla="*/ 365737 h 872"/>
                <a:gd name="T20" fmla="*/ 1752600 w 3312"/>
                <a:gd name="T21" fmla="*/ 569869 h 872"/>
                <a:gd name="T22" fmla="*/ 1447800 w 3312"/>
                <a:gd name="T23" fmla="*/ 467803 h 872"/>
                <a:gd name="T24" fmla="*/ 1219200 w 3312"/>
                <a:gd name="T25" fmla="*/ 620902 h 872"/>
                <a:gd name="T26" fmla="*/ 838200 w 3312"/>
                <a:gd name="T27" fmla="*/ 569869 h 872"/>
                <a:gd name="T28" fmla="*/ 457200 w 3312"/>
                <a:gd name="T29" fmla="*/ 876067 h 872"/>
                <a:gd name="T30" fmla="*/ 228600 w 3312"/>
                <a:gd name="T31" fmla="*/ 774001 h 872"/>
                <a:gd name="T32" fmla="*/ 0 w 3312"/>
                <a:gd name="T33" fmla="*/ 927100 h 8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12" h="872">
                  <a:moveTo>
                    <a:pt x="3312" y="200"/>
                  </a:moveTo>
                  <a:cubicBezTo>
                    <a:pt x="3268" y="100"/>
                    <a:pt x="3224" y="0"/>
                    <a:pt x="3168" y="8"/>
                  </a:cubicBezTo>
                  <a:cubicBezTo>
                    <a:pt x="3112" y="16"/>
                    <a:pt x="3048" y="232"/>
                    <a:pt x="2976" y="248"/>
                  </a:cubicBezTo>
                  <a:cubicBezTo>
                    <a:pt x="2904" y="264"/>
                    <a:pt x="2816" y="88"/>
                    <a:pt x="2736" y="104"/>
                  </a:cubicBezTo>
                  <a:cubicBezTo>
                    <a:pt x="2656" y="120"/>
                    <a:pt x="2576" y="328"/>
                    <a:pt x="2496" y="344"/>
                  </a:cubicBezTo>
                  <a:cubicBezTo>
                    <a:pt x="2416" y="360"/>
                    <a:pt x="2336" y="184"/>
                    <a:pt x="2256" y="200"/>
                  </a:cubicBezTo>
                  <a:cubicBezTo>
                    <a:pt x="2176" y="216"/>
                    <a:pt x="2096" y="424"/>
                    <a:pt x="2016" y="440"/>
                  </a:cubicBezTo>
                  <a:cubicBezTo>
                    <a:pt x="1936" y="456"/>
                    <a:pt x="1848" y="288"/>
                    <a:pt x="1776" y="296"/>
                  </a:cubicBezTo>
                  <a:cubicBezTo>
                    <a:pt x="1704" y="304"/>
                    <a:pt x="1664" y="480"/>
                    <a:pt x="1584" y="488"/>
                  </a:cubicBezTo>
                  <a:cubicBezTo>
                    <a:pt x="1504" y="496"/>
                    <a:pt x="1376" y="336"/>
                    <a:pt x="1296" y="344"/>
                  </a:cubicBezTo>
                  <a:cubicBezTo>
                    <a:pt x="1216" y="352"/>
                    <a:pt x="1168" y="520"/>
                    <a:pt x="1104" y="536"/>
                  </a:cubicBezTo>
                  <a:cubicBezTo>
                    <a:pt x="1040" y="552"/>
                    <a:pt x="968" y="432"/>
                    <a:pt x="912" y="440"/>
                  </a:cubicBezTo>
                  <a:cubicBezTo>
                    <a:pt x="856" y="448"/>
                    <a:pt x="832" y="568"/>
                    <a:pt x="768" y="584"/>
                  </a:cubicBezTo>
                  <a:cubicBezTo>
                    <a:pt x="704" y="600"/>
                    <a:pt x="608" y="496"/>
                    <a:pt x="528" y="536"/>
                  </a:cubicBezTo>
                  <a:cubicBezTo>
                    <a:pt x="448" y="576"/>
                    <a:pt x="352" y="792"/>
                    <a:pt x="288" y="824"/>
                  </a:cubicBezTo>
                  <a:cubicBezTo>
                    <a:pt x="224" y="856"/>
                    <a:pt x="192" y="720"/>
                    <a:pt x="144" y="728"/>
                  </a:cubicBezTo>
                  <a:cubicBezTo>
                    <a:pt x="96" y="736"/>
                    <a:pt x="24" y="848"/>
                    <a:pt x="0" y="872"/>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87" name="Picture 4" descr="lclr-tra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5531068"/>
            <a:ext cx="74866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784194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right)">
                                      <p:cBhvr>
                                        <p:cTn id="7" dur="500"/>
                                        <p:tgtEl>
                                          <p:spTgt spid="8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right)">
                                      <p:cBhvr>
                                        <p:cTn id="11" dur="500"/>
                                        <p:tgtEl>
                                          <p:spTgt spid="5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38691">
                                            <p:txEl>
                                              <p:pRg st="0" end="0"/>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138691">
                                            <p:txEl>
                                              <p:pRg st="1" end="1"/>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138691">
                                            <p:txEl>
                                              <p:pRg st="2" end="2"/>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138691">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138691">
                                            <p:txEl>
                                              <p:pRg st="4" end="4"/>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138691">
                                            <p:txEl>
                                              <p:pRg st="5" end="5"/>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138691">
                                            <p:txEl>
                                              <p:pRg st="6" end="6"/>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138691">
                                            <p:txEl>
                                              <p:pRg st="7" end="7"/>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138691">
                                            <p:txEl>
                                              <p:pRg st="11" end="11"/>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138691">
                                            <p:txEl>
                                              <p:pRg st="12" end="12"/>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8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8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90"/>
                                        </p:tgtEl>
                                        <p:attrNameLst>
                                          <p:attrName>style.visibility</p:attrName>
                                        </p:attrNameLst>
                                      </p:cBhvr>
                                      <p:to>
                                        <p:strVal val="visible"/>
                                      </p:to>
                                    </p:set>
                                    <p:animEffect transition="in" filter="wipe(right)">
                                      <p:cBhvr>
                                        <p:cTn id="48" dur="500"/>
                                        <p:tgtEl>
                                          <p:spTgt spid="90"/>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right)">
                                      <p:cBhvr>
                                        <p:cTn id="51"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89"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r>
              <a:rPr lang="en-US" altLang="zh-TW" smtClean="0"/>
              <a:t>Page </a:t>
            </a:r>
            <a:fld id="{E20FC37C-9894-45C1-B193-B6D8403BFE07}" type="slidenum">
              <a:rPr lang="en-US" altLang="zh-TW" smtClean="0"/>
              <a:pPr>
                <a:defRPr/>
              </a:pPr>
              <a:t>36</a:t>
            </a:fld>
            <a:endParaRPr lang="en-US" altLang="zh-TW"/>
          </a:p>
        </p:txBody>
      </p:sp>
      <p:sp>
        <p:nvSpPr>
          <p:cNvPr id="2" name="Title 1"/>
          <p:cNvSpPr>
            <a:spLocks noGrp="1"/>
          </p:cNvSpPr>
          <p:nvPr>
            <p:ph type="title"/>
          </p:nvPr>
        </p:nvSpPr>
        <p:spPr/>
        <p:txBody>
          <a:bodyPr/>
          <a:lstStyle/>
          <a:p>
            <a:r>
              <a:rPr lang="en-US" dirty="0" smtClean="0"/>
              <a:t>Understanding </a:t>
            </a:r>
            <a:r>
              <a:rPr lang="en-US" dirty="0"/>
              <a:t>Language </a:t>
            </a:r>
            <a:r>
              <a:rPr lang="en-US" dirty="0" smtClean="0"/>
              <a:t>Requires (some) Supervision</a:t>
            </a:r>
            <a:endParaRPr lang="en-US" dirty="0"/>
          </a:p>
        </p:txBody>
      </p:sp>
      <p:sp>
        <p:nvSpPr>
          <p:cNvPr id="3" name="Content Placeholder 2"/>
          <p:cNvSpPr>
            <a:spLocks noGrp="1"/>
          </p:cNvSpPr>
          <p:nvPr>
            <p:ph idx="4294967295"/>
          </p:nvPr>
        </p:nvSpPr>
        <p:spPr>
          <a:xfrm>
            <a:off x="533400" y="4191000"/>
            <a:ext cx="8610600" cy="2362200"/>
          </a:xfrm>
        </p:spPr>
        <p:txBody>
          <a:bodyPr/>
          <a:lstStyle/>
          <a:p>
            <a:r>
              <a:rPr lang="en-US" sz="2000" dirty="0"/>
              <a:t>How to recover meaning from text?</a:t>
            </a:r>
          </a:p>
          <a:p>
            <a:r>
              <a:rPr lang="en-US" sz="2000" dirty="0" smtClean="0">
                <a:solidFill>
                  <a:srgbClr val="0033CC"/>
                </a:solidFill>
              </a:rPr>
              <a:t>Standard “example based” ML: </a:t>
            </a:r>
            <a:r>
              <a:rPr lang="en-US" sz="2000" dirty="0" smtClean="0"/>
              <a:t>annotate text with </a:t>
            </a:r>
            <a:r>
              <a:rPr lang="en-US" sz="2000" dirty="0"/>
              <a:t>meaning </a:t>
            </a:r>
            <a:r>
              <a:rPr lang="en-US" sz="2000" dirty="0" smtClean="0"/>
              <a:t>representation</a:t>
            </a:r>
          </a:p>
          <a:p>
            <a:pPr lvl="1"/>
            <a:r>
              <a:rPr lang="en-US" sz="1800" dirty="0" smtClean="0"/>
              <a:t>Teacher </a:t>
            </a:r>
            <a:r>
              <a:rPr lang="en-US" sz="1800" dirty="0"/>
              <a:t>needs deep understanding of the learning agent </a:t>
            </a:r>
            <a:r>
              <a:rPr lang="en-US" sz="1800" dirty="0" smtClean="0"/>
              <a:t>; not </a:t>
            </a:r>
            <a:r>
              <a:rPr lang="en-US" sz="1800" dirty="0"/>
              <a:t>scalable.</a:t>
            </a:r>
          </a:p>
          <a:p>
            <a:r>
              <a:rPr lang="en-US" sz="2000" dirty="0" smtClean="0">
                <a:solidFill>
                  <a:srgbClr val="0033CC"/>
                </a:solidFill>
              </a:rPr>
              <a:t>Response Driven Learning: </a:t>
            </a:r>
            <a:r>
              <a:rPr lang="en-US" sz="1800" dirty="0" smtClean="0"/>
              <a:t>Exploit </a:t>
            </a:r>
            <a:r>
              <a:rPr lang="en-US" sz="1800" dirty="0" smtClean="0">
                <a:solidFill>
                  <a:srgbClr val="3366CC"/>
                </a:solidFill>
              </a:rPr>
              <a:t>indirect signals </a:t>
            </a:r>
            <a:r>
              <a:rPr lang="en-US" sz="1800" dirty="0" smtClean="0"/>
              <a:t>in the interaction between the learner and the teacher/environment  </a:t>
            </a:r>
            <a:endParaRPr lang="en-US" sz="1800" dirty="0"/>
          </a:p>
          <a:p>
            <a:endParaRPr lang="en-US" sz="2000" dirty="0"/>
          </a:p>
        </p:txBody>
      </p:sp>
      <p:pic>
        <p:nvPicPr>
          <p:cNvPr id="6" name="Picture 2" descr="kitchen-robot1_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825" y="1447800"/>
            <a:ext cx="267811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www.mediabistro.com/fishbowlLA/original/hammo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508250"/>
            <a:ext cx="1603375"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ular Callout 7"/>
          <p:cNvSpPr>
            <a:spLocks noChangeArrowheads="1"/>
          </p:cNvSpPr>
          <p:nvPr/>
        </p:nvSpPr>
        <p:spPr bwMode="auto">
          <a:xfrm>
            <a:off x="228600" y="1143000"/>
            <a:ext cx="3352800" cy="762000"/>
          </a:xfrm>
          <a:prstGeom prst="wedgeRoundRectCallout">
            <a:avLst>
              <a:gd name="adj1" fmla="val -15292"/>
              <a:gd name="adj2" fmla="val 147083"/>
              <a:gd name="adj3" fmla="val 16667"/>
            </a:avLst>
          </a:prstGeom>
          <a:solidFill>
            <a:srgbClr val="FFFFCC"/>
          </a:solidFill>
          <a:ln w="25400" algn="ctr">
            <a:solidFill>
              <a:srgbClr val="FF9933"/>
            </a:solidFill>
            <a:miter lim="800000"/>
            <a:headEnd/>
            <a:tailEnd/>
          </a:ln>
        </p:spPr>
        <p:txBody>
          <a:bodyPr anchor="ctr"/>
          <a:lstStyle/>
          <a:p>
            <a:r>
              <a:rPr lang="en-US" sz="2000" dirty="0">
                <a:latin typeface="Calibri" pitchFamily="34" charset="0"/>
              </a:rPr>
              <a:t>Can I get a coffee with </a:t>
            </a:r>
            <a:r>
              <a:rPr lang="en-US" sz="2000" dirty="0" smtClean="0">
                <a:latin typeface="Calibri" pitchFamily="34" charset="0"/>
              </a:rPr>
              <a:t>lots of sugar </a:t>
            </a:r>
            <a:r>
              <a:rPr lang="en-US" sz="2000" dirty="0">
                <a:latin typeface="Calibri" pitchFamily="34" charset="0"/>
              </a:rPr>
              <a:t>and no milk</a:t>
            </a:r>
          </a:p>
        </p:txBody>
      </p:sp>
      <p:sp>
        <p:nvSpPr>
          <p:cNvPr id="9" name="TextBox 8"/>
          <p:cNvSpPr txBox="1"/>
          <p:nvPr/>
        </p:nvSpPr>
        <p:spPr>
          <a:xfrm>
            <a:off x="2352675" y="3733800"/>
            <a:ext cx="3373438" cy="307975"/>
          </a:xfrm>
          <a:prstGeom prst="rect">
            <a:avLst/>
          </a:prstGeom>
          <a:noFill/>
          <a:ln>
            <a:solidFill>
              <a:schemeClr val="bg1">
                <a:lumMod val="50000"/>
              </a:schemeClr>
            </a:solidFill>
          </a:ln>
        </p:spPr>
        <p:txBody>
          <a:bodyPr wrap="none">
            <a:spAutoFit/>
          </a:bodyPr>
          <a:lstStyle/>
          <a:p>
            <a:pPr fontAlgn="auto">
              <a:spcBef>
                <a:spcPts val="0"/>
              </a:spcBef>
              <a:spcAft>
                <a:spcPts val="0"/>
              </a:spcAft>
              <a:defRPr/>
            </a:pPr>
            <a:r>
              <a:rPr lang="en-US" sz="1400" dirty="0">
                <a:latin typeface="Tahoma" pitchFamily="34" charset="0"/>
                <a:ea typeface="Tahoma" pitchFamily="34" charset="0"/>
                <a:cs typeface="Tahoma" pitchFamily="34" charset="0"/>
              </a:rPr>
              <a:t>MAKE(COFFEE,SUGAR=YES,MILK=NO)</a:t>
            </a:r>
          </a:p>
        </p:txBody>
      </p:sp>
      <p:cxnSp>
        <p:nvCxnSpPr>
          <p:cNvPr id="10" name="Curved Connector 9"/>
          <p:cNvCxnSpPr>
            <a:stCxn id="9" idx="2"/>
          </p:cNvCxnSpPr>
          <p:nvPr/>
        </p:nvCxnSpPr>
        <p:spPr>
          <a:xfrm rot="5400000" flipH="1" flipV="1">
            <a:off x="5454650" y="1943100"/>
            <a:ext cx="682625" cy="3514725"/>
          </a:xfrm>
          <a:prstGeom prst="curvedConnector4">
            <a:avLst>
              <a:gd name="adj1" fmla="val -33498"/>
              <a:gd name="adj2" fmla="val 73996"/>
            </a:avLst>
          </a:prstGeom>
          <a:ln w="381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Curved Connector 10"/>
          <p:cNvCxnSpPr>
            <a:cxnSpLocks noChangeShapeType="1"/>
            <a:stCxn id="8" idx="2"/>
            <a:endCxn id="9" idx="0"/>
          </p:cNvCxnSpPr>
          <p:nvPr/>
        </p:nvCxnSpPr>
        <p:spPr bwMode="auto">
          <a:xfrm rot="16200000" flipH="1">
            <a:off x="2057400" y="1752600"/>
            <a:ext cx="1828800" cy="2133600"/>
          </a:xfrm>
          <a:prstGeom prst="curvedConnector3">
            <a:avLst>
              <a:gd name="adj1" fmla="val 50000"/>
            </a:avLst>
          </a:prstGeom>
          <a:noFill/>
          <a:ln w="38100" algn="ctr">
            <a:solidFill>
              <a:srgbClr val="254061"/>
            </a:solidFill>
            <a:round/>
            <a:headEnd/>
            <a:tailEnd type="triangle" w="med" len="med"/>
          </a:ln>
          <a:extLst>
            <a:ext uri="{909E8E84-426E-40DD-AFC4-6F175D3DCCD1}">
              <a14:hiddenFill xmlns:a14="http://schemas.microsoft.com/office/drawing/2010/main">
                <a:noFill/>
              </a14:hiddenFill>
            </a:ext>
          </a:extLst>
        </p:spPr>
      </p:cxnSp>
      <p:pic>
        <p:nvPicPr>
          <p:cNvPr id="12" name="Picture 12" descr="http://www.6smarketing.com/wp-content/uploads/2009/08/coffee-cu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0763" y="1447800"/>
            <a:ext cx="1100137"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http://www.admc.hct.ac.ae/hd1/english/graphs/mil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2438400"/>
            <a:ext cx="754063"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p:cNvCxnSpPr/>
          <p:nvPr/>
        </p:nvCxnSpPr>
        <p:spPr>
          <a:xfrm>
            <a:off x="5791200" y="2209800"/>
            <a:ext cx="352425" cy="190500"/>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791200" y="2400300"/>
            <a:ext cx="352425" cy="266700"/>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a:spLocks noChangeArrowheads="1"/>
          </p:cNvSpPr>
          <p:nvPr/>
        </p:nvSpPr>
        <p:spPr bwMode="auto">
          <a:xfrm>
            <a:off x="3998913" y="2743200"/>
            <a:ext cx="8953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200" b="1" i="1">
                <a:solidFill>
                  <a:srgbClr val="FF0000"/>
                </a:solidFill>
                <a:latin typeface="Calibri" pitchFamily="34" charset="0"/>
              </a:rPr>
              <a:t>Arggg</a:t>
            </a:r>
          </a:p>
        </p:txBody>
      </p:sp>
      <p:sp>
        <p:nvSpPr>
          <p:cNvPr id="17" name="TextBox 16"/>
          <p:cNvSpPr txBox="1">
            <a:spLocks noChangeArrowheads="1"/>
          </p:cNvSpPr>
          <p:nvPr/>
        </p:nvSpPr>
        <p:spPr bwMode="auto">
          <a:xfrm>
            <a:off x="3962400" y="1855788"/>
            <a:ext cx="931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200" b="1" i="1">
                <a:solidFill>
                  <a:srgbClr val="00B050"/>
                </a:solidFill>
                <a:latin typeface="Calibri" pitchFamily="34" charset="0"/>
              </a:rPr>
              <a:t>Great</a:t>
            </a:r>
            <a:r>
              <a:rPr lang="en-US" sz="2200" b="1">
                <a:solidFill>
                  <a:srgbClr val="00B050"/>
                </a:solidFill>
                <a:latin typeface="Calibri" pitchFamily="34" charset="0"/>
              </a:rPr>
              <a:t>!</a:t>
            </a:r>
          </a:p>
        </p:txBody>
      </p:sp>
      <p:sp>
        <p:nvSpPr>
          <p:cNvPr id="18" name="TextBox 17"/>
          <p:cNvSpPr txBox="1">
            <a:spLocks noChangeArrowheads="1"/>
          </p:cNvSpPr>
          <p:nvPr/>
        </p:nvSpPr>
        <p:spPr bwMode="auto">
          <a:xfrm>
            <a:off x="2033588" y="3352800"/>
            <a:ext cx="1543050" cy="3143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latin typeface="Aharoni" pitchFamily="2" charset="-79"/>
              </a:rPr>
              <a:t>Semantic Parser</a:t>
            </a:r>
          </a:p>
        </p:txBody>
      </p:sp>
      <p:sp>
        <p:nvSpPr>
          <p:cNvPr id="5" name="Rectangular Callout 4"/>
          <p:cNvSpPr/>
          <p:nvPr/>
        </p:nvSpPr>
        <p:spPr>
          <a:xfrm>
            <a:off x="4229566" y="591838"/>
            <a:ext cx="4668372" cy="766626"/>
          </a:xfrm>
          <a:prstGeom prst="wedgeRectCallout">
            <a:avLst>
              <a:gd name="adj1" fmla="val -10196"/>
              <a:gd name="adj2" fmla="val 44456"/>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3366"/>
                </a:solidFill>
                <a:latin typeface="Calibri" pitchFamily="34" charset="0"/>
                <a:cs typeface="Calibri" pitchFamily="34" charset="0"/>
              </a:rPr>
              <a:t>Can we rely on this interaction </a:t>
            </a:r>
            <a:r>
              <a:rPr lang="en-US" dirty="0" smtClean="0">
                <a:solidFill>
                  <a:srgbClr val="003366"/>
                </a:solidFill>
                <a:latin typeface="Calibri" pitchFamily="34" charset="0"/>
                <a:cs typeface="Calibri" pitchFamily="34" charset="0"/>
              </a:rPr>
              <a:t>to provide </a:t>
            </a:r>
            <a:r>
              <a:rPr lang="en-US" dirty="0">
                <a:solidFill>
                  <a:srgbClr val="003366"/>
                </a:solidFill>
                <a:latin typeface="Calibri" pitchFamily="34" charset="0"/>
                <a:cs typeface="Calibri" pitchFamily="34" charset="0"/>
              </a:rPr>
              <a:t>supervision </a:t>
            </a:r>
            <a:r>
              <a:rPr lang="en-US" dirty="0" smtClean="0">
                <a:solidFill>
                  <a:srgbClr val="003366"/>
                </a:solidFill>
                <a:latin typeface="Calibri" pitchFamily="34" charset="0"/>
                <a:cs typeface="Calibri" pitchFamily="34" charset="0"/>
              </a:rPr>
              <a:t>(and eventually</a:t>
            </a:r>
            <a:r>
              <a:rPr lang="en-US" dirty="0">
                <a:solidFill>
                  <a:srgbClr val="003366"/>
                </a:solidFill>
                <a:latin typeface="Calibri" pitchFamily="34" charset="0"/>
                <a:cs typeface="Calibri" pitchFamily="34" charset="0"/>
              </a:rPr>
              <a:t>, recover meaning) ?</a:t>
            </a:r>
          </a:p>
        </p:txBody>
      </p:sp>
    </p:spTree>
    <p:extLst>
      <p:ext uri="{BB962C8B-B14F-4D97-AF65-F5344CB8AC3E}">
        <p14:creationId xmlns:p14="http://schemas.microsoft.com/office/powerpoint/2010/main" val="14409367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p:bldP spid="17" grpId="0"/>
      <p:bldP spid="18"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Based Learning</a:t>
            </a:r>
            <a:endParaRPr lang="en-US" dirty="0"/>
          </a:p>
        </p:txBody>
      </p:sp>
      <p:sp>
        <p:nvSpPr>
          <p:cNvPr id="9" name="Content Placeholder 8"/>
          <p:cNvSpPr>
            <a:spLocks noGrp="1"/>
          </p:cNvSpPr>
          <p:nvPr>
            <p:ph idx="1"/>
          </p:nvPr>
        </p:nvSpPr>
        <p:spPr>
          <a:xfrm>
            <a:off x="304800" y="914400"/>
            <a:ext cx="8839200" cy="4953000"/>
          </a:xfrm>
        </p:spPr>
        <p:txBody>
          <a:bodyPr/>
          <a:lstStyle/>
          <a:p>
            <a:r>
              <a:rPr lang="en-US" dirty="0" smtClean="0"/>
              <a:t>We want to learn a model that transforms a </a:t>
            </a:r>
            <a:r>
              <a:rPr lang="en-US" dirty="0" smtClean="0">
                <a:solidFill>
                  <a:srgbClr val="0033CC"/>
                </a:solidFill>
              </a:rPr>
              <a:t>natural language sentence</a:t>
            </a:r>
            <a:r>
              <a:rPr lang="en-US" dirty="0" smtClean="0"/>
              <a:t> to some </a:t>
            </a:r>
            <a:r>
              <a:rPr lang="en-US" dirty="0" smtClean="0">
                <a:solidFill>
                  <a:srgbClr val="0033CC"/>
                </a:solidFill>
              </a:rPr>
              <a:t>meaning representation.</a:t>
            </a:r>
          </a:p>
          <a:p>
            <a:pPr marL="0" indent="0">
              <a:buNone/>
            </a:pPr>
            <a:endParaRPr lang="en-US" dirty="0"/>
          </a:p>
          <a:p>
            <a:pPr marL="0" indent="0">
              <a:buNone/>
            </a:pPr>
            <a:r>
              <a:rPr lang="en-US" sz="2000" dirty="0" smtClean="0"/>
              <a:t>	</a:t>
            </a:r>
          </a:p>
          <a:p>
            <a:pPr marL="0" indent="0">
              <a:buNone/>
            </a:pPr>
            <a:endParaRPr lang="en-US" sz="2000" dirty="0"/>
          </a:p>
          <a:p>
            <a:r>
              <a:rPr lang="en-US" dirty="0">
                <a:solidFill>
                  <a:srgbClr val="0033CC"/>
                </a:solidFill>
                <a:cs typeface="Candara"/>
              </a:rPr>
              <a:t>Instead </a:t>
            </a:r>
            <a:r>
              <a:rPr lang="en-US" dirty="0" smtClean="0">
                <a:solidFill>
                  <a:srgbClr val="0033CC"/>
                </a:solidFill>
                <a:cs typeface="Candara"/>
              </a:rPr>
              <a:t>of </a:t>
            </a:r>
            <a:r>
              <a:rPr lang="en-US" dirty="0" smtClean="0">
                <a:cs typeface="Candara"/>
              </a:rPr>
              <a:t>training with </a:t>
            </a:r>
            <a:r>
              <a:rPr lang="en-US" dirty="0" smtClean="0">
                <a:solidFill>
                  <a:srgbClr val="3366CC"/>
                </a:solidFill>
                <a:cs typeface="Candara"/>
              </a:rPr>
              <a:t>(</a:t>
            </a:r>
            <a:r>
              <a:rPr lang="en-US" dirty="0">
                <a:cs typeface="Candara"/>
              </a:rPr>
              <a:t>Sentence, </a:t>
            </a:r>
            <a:r>
              <a:rPr lang="en-US" dirty="0" smtClean="0">
                <a:cs typeface="Candara"/>
              </a:rPr>
              <a:t>Meaning </a:t>
            </a:r>
            <a:r>
              <a:rPr lang="en-US" dirty="0">
                <a:cs typeface="Candara"/>
              </a:rPr>
              <a:t>Representation</a:t>
            </a:r>
            <a:r>
              <a:rPr lang="en-US" dirty="0">
                <a:solidFill>
                  <a:srgbClr val="3366CC"/>
                </a:solidFill>
                <a:cs typeface="Candara"/>
              </a:rPr>
              <a:t>)</a:t>
            </a:r>
            <a:r>
              <a:rPr lang="en-US" dirty="0">
                <a:cs typeface="Candara"/>
              </a:rPr>
              <a:t> pairs </a:t>
            </a:r>
            <a:endParaRPr lang="en-US" dirty="0" smtClean="0">
              <a:cs typeface="Candara"/>
            </a:endParaRPr>
          </a:p>
          <a:p>
            <a:endParaRPr lang="en-US" dirty="0" smtClean="0">
              <a:solidFill>
                <a:srgbClr val="0033CC"/>
              </a:solidFill>
              <a:cs typeface="Candara"/>
            </a:endParaRPr>
          </a:p>
          <a:p>
            <a:r>
              <a:rPr lang="en-US" dirty="0" smtClean="0">
                <a:solidFill>
                  <a:srgbClr val="0033CC"/>
                </a:solidFill>
                <a:cs typeface="Candara"/>
              </a:rPr>
              <a:t>Think </a:t>
            </a:r>
            <a:r>
              <a:rPr lang="en-US" dirty="0">
                <a:solidFill>
                  <a:srgbClr val="0033CC"/>
                </a:solidFill>
                <a:cs typeface="Candara"/>
              </a:rPr>
              <a:t>about </a:t>
            </a:r>
            <a:r>
              <a:rPr lang="en-US" dirty="0">
                <a:cs typeface="Candara"/>
              </a:rPr>
              <a:t>some </a:t>
            </a:r>
            <a:r>
              <a:rPr lang="en-US" dirty="0">
                <a:solidFill>
                  <a:srgbClr val="0033CC"/>
                </a:solidFill>
                <a:cs typeface="Candara"/>
              </a:rPr>
              <a:t>simple derivatives </a:t>
            </a:r>
            <a:r>
              <a:rPr lang="en-US" dirty="0">
                <a:cs typeface="Candara"/>
              </a:rPr>
              <a:t>of the models outputs, </a:t>
            </a:r>
            <a:endParaRPr lang="en-US" dirty="0" smtClean="0">
              <a:cs typeface="Candara"/>
            </a:endParaRPr>
          </a:p>
          <a:p>
            <a:pPr lvl="1"/>
            <a:r>
              <a:rPr lang="en-US" dirty="0" smtClean="0">
                <a:solidFill>
                  <a:srgbClr val="0033CC"/>
                </a:solidFill>
                <a:cs typeface="Candara"/>
              </a:rPr>
              <a:t>Supervise the derivative [verifier] </a:t>
            </a:r>
            <a:r>
              <a:rPr lang="en-US" dirty="0" smtClean="0">
                <a:solidFill>
                  <a:srgbClr val="003366"/>
                </a:solidFill>
                <a:cs typeface="Candara"/>
              </a:rPr>
              <a:t>(easy!) </a:t>
            </a:r>
            <a:r>
              <a:rPr lang="en-US" dirty="0" smtClean="0">
                <a:cs typeface="Candara"/>
              </a:rPr>
              <a:t>and </a:t>
            </a:r>
          </a:p>
          <a:p>
            <a:pPr lvl="1"/>
            <a:r>
              <a:rPr lang="en-US" dirty="0" smtClean="0">
                <a:solidFill>
                  <a:srgbClr val="0033CC"/>
                </a:solidFill>
                <a:cs typeface="Candara"/>
              </a:rPr>
              <a:t>Propagate</a:t>
            </a:r>
            <a:r>
              <a:rPr lang="en-US" dirty="0" smtClean="0">
                <a:cs typeface="Candara"/>
              </a:rPr>
              <a:t> it to learn the </a:t>
            </a:r>
            <a:r>
              <a:rPr lang="en-US" dirty="0" smtClean="0">
                <a:solidFill>
                  <a:srgbClr val="003366"/>
                </a:solidFill>
                <a:cs typeface="Candara"/>
              </a:rPr>
              <a:t>complex, structured,</a:t>
            </a:r>
            <a:r>
              <a:rPr lang="en-US" dirty="0" smtClean="0">
                <a:cs typeface="Candara"/>
              </a:rPr>
              <a:t> </a:t>
            </a:r>
            <a:r>
              <a:rPr lang="en-US" dirty="0" smtClean="0">
                <a:solidFill>
                  <a:srgbClr val="0033CC"/>
                </a:solidFill>
                <a:cs typeface="Candara"/>
              </a:rPr>
              <a:t>transformation model</a:t>
            </a:r>
            <a:endParaRPr lang="en-US" sz="2000" dirty="0" smtClean="0">
              <a:solidFill>
                <a:srgbClr val="0033CC"/>
              </a:solidFill>
            </a:endParaRPr>
          </a:p>
          <a:p>
            <a:pPr marL="0" indent="0">
              <a:buNone/>
            </a:pPr>
            <a:endParaRPr lang="en-US" sz="2000" dirty="0"/>
          </a:p>
        </p:txBody>
      </p:sp>
      <p:sp>
        <p:nvSpPr>
          <p:cNvPr id="3" name="Slide Number Placeholder 2"/>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37</a:t>
            </a:fld>
            <a:endParaRPr lang="en-US" altLang="zh-TW"/>
          </a:p>
        </p:txBody>
      </p:sp>
      <p:sp>
        <p:nvSpPr>
          <p:cNvPr id="41" name="Rectangle 40"/>
          <p:cNvSpPr/>
          <p:nvPr/>
        </p:nvSpPr>
        <p:spPr>
          <a:xfrm>
            <a:off x="3726788" y="4674951"/>
            <a:ext cx="1535709" cy="78165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ECE1"/>
              </a:solidFill>
            </a:endParaRPr>
          </a:p>
        </p:txBody>
      </p:sp>
      <p:sp>
        <p:nvSpPr>
          <p:cNvPr id="55" name="Rectangle 54"/>
          <p:cNvSpPr/>
          <p:nvPr/>
        </p:nvSpPr>
        <p:spPr>
          <a:xfrm>
            <a:off x="3575540" y="2145268"/>
            <a:ext cx="990805" cy="400110"/>
          </a:xfrm>
          <a:prstGeom prst="rect">
            <a:avLst/>
          </a:prstGeom>
          <a:solidFill>
            <a:srgbClr val="FFFFCC"/>
          </a:solidFill>
          <a:ln>
            <a:solidFill>
              <a:schemeClr val="bg2"/>
            </a:solidFill>
          </a:ln>
        </p:spPr>
        <p:txBody>
          <a:bodyPr wrap="square">
            <a:spAutoFit/>
          </a:bodyPr>
          <a:lstStyle/>
          <a:p>
            <a:pPr algn="ctr"/>
            <a:r>
              <a:rPr lang="en-US" sz="2000" b="1" dirty="0" smtClean="0">
                <a:solidFill>
                  <a:srgbClr val="3366CC"/>
                </a:solidFill>
                <a:latin typeface="Calibri" charset="0"/>
                <a:sym typeface="Wingdings"/>
              </a:rPr>
              <a:t>Model</a:t>
            </a:r>
            <a:endParaRPr lang="en-US" sz="2000" dirty="0">
              <a:solidFill>
                <a:srgbClr val="3366CC"/>
              </a:solidFill>
            </a:endParaRPr>
          </a:p>
        </p:txBody>
      </p:sp>
      <p:sp>
        <p:nvSpPr>
          <p:cNvPr id="15" name="Rectangle 14"/>
          <p:cNvSpPr/>
          <p:nvPr/>
        </p:nvSpPr>
        <p:spPr>
          <a:xfrm>
            <a:off x="533400" y="2114490"/>
            <a:ext cx="2438400" cy="400110"/>
          </a:xfrm>
          <a:prstGeom prst="rect">
            <a:avLst/>
          </a:prstGeom>
          <a:solidFill>
            <a:srgbClr val="FFFFCC"/>
          </a:solidFill>
          <a:ln>
            <a:solidFill>
              <a:schemeClr val="bg2"/>
            </a:solidFill>
          </a:ln>
        </p:spPr>
        <p:txBody>
          <a:bodyPr wrap="square">
            <a:spAutoFit/>
          </a:bodyPr>
          <a:lstStyle/>
          <a:p>
            <a:pPr marL="0" indent="0" algn="ctr">
              <a:buNone/>
            </a:pPr>
            <a:r>
              <a:rPr lang="en-US" sz="2000" dirty="0" smtClean="0">
                <a:solidFill>
                  <a:srgbClr val="003366"/>
                </a:solidFill>
                <a:latin typeface="+mn-lt"/>
              </a:rPr>
              <a:t>English Sentence</a:t>
            </a:r>
            <a:endParaRPr lang="en-US" sz="2000" dirty="0">
              <a:solidFill>
                <a:srgbClr val="003366"/>
              </a:solidFill>
              <a:latin typeface="+mn-lt"/>
            </a:endParaRPr>
          </a:p>
        </p:txBody>
      </p:sp>
      <p:sp>
        <p:nvSpPr>
          <p:cNvPr id="43" name="Rectangle 42"/>
          <p:cNvSpPr/>
          <p:nvPr/>
        </p:nvSpPr>
        <p:spPr>
          <a:xfrm>
            <a:off x="5238131" y="2114490"/>
            <a:ext cx="3129801" cy="400110"/>
          </a:xfrm>
          <a:prstGeom prst="rect">
            <a:avLst/>
          </a:prstGeom>
          <a:solidFill>
            <a:srgbClr val="FFFFCC"/>
          </a:solidFill>
          <a:ln w="9525">
            <a:solidFill>
              <a:schemeClr val="bg2"/>
            </a:solidFill>
          </a:ln>
        </p:spPr>
        <p:txBody>
          <a:bodyPr wrap="square">
            <a:spAutoFit/>
          </a:bodyPr>
          <a:lstStyle/>
          <a:p>
            <a:pPr marL="0" indent="0" algn="ctr">
              <a:buNone/>
            </a:pPr>
            <a:r>
              <a:rPr lang="en-US" sz="2000" dirty="0" smtClean="0">
                <a:solidFill>
                  <a:srgbClr val="003366"/>
                </a:solidFill>
                <a:latin typeface="+mn-lt"/>
              </a:rPr>
              <a:t>Meaning Representation</a:t>
            </a:r>
            <a:endParaRPr lang="en-US" sz="2000" dirty="0">
              <a:solidFill>
                <a:srgbClr val="003366"/>
              </a:solidFill>
              <a:latin typeface="+mn-lt"/>
            </a:endParaRPr>
          </a:p>
        </p:txBody>
      </p:sp>
      <p:sp>
        <p:nvSpPr>
          <p:cNvPr id="16" name="Right Arrow 15"/>
          <p:cNvSpPr/>
          <p:nvPr/>
        </p:nvSpPr>
        <p:spPr>
          <a:xfrm>
            <a:off x="3014004" y="2230137"/>
            <a:ext cx="533400" cy="200055"/>
          </a:xfrm>
          <a:prstGeom prst="rightArrow">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a:off x="4622412" y="2252004"/>
            <a:ext cx="533400" cy="200055"/>
          </a:xfrm>
          <a:prstGeom prst="rightArrow">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3763600" y="3352800"/>
            <a:ext cx="1193412" cy="0"/>
          </a:xfrm>
          <a:prstGeom prst="line">
            <a:avLst/>
          </a:prstGeom>
          <a:ln w="38100">
            <a:solidFill>
              <a:srgbClr val="3366CC"/>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51120" y="3352800"/>
            <a:ext cx="2926080" cy="0"/>
          </a:xfrm>
          <a:prstGeom prst="line">
            <a:avLst/>
          </a:prstGeom>
          <a:ln w="38100">
            <a:solidFill>
              <a:srgbClr val="3366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598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I: </a:t>
            </a:r>
            <a:r>
              <a:rPr lang="en-US" dirty="0" err="1" smtClean="0"/>
              <a:t>Freecell</a:t>
            </a:r>
            <a:r>
              <a:rPr lang="en-US" dirty="0" smtClean="0"/>
              <a:t> with Response Based Learning</a:t>
            </a:r>
            <a:endParaRPr lang="en-US" dirty="0"/>
          </a:p>
        </p:txBody>
      </p:sp>
      <p:sp>
        <p:nvSpPr>
          <p:cNvPr id="9" name="Content Placeholder 8"/>
          <p:cNvSpPr>
            <a:spLocks noGrp="1"/>
          </p:cNvSpPr>
          <p:nvPr>
            <p:ph idx="1"/>
          </p:nvPr>
        </p:nvSpPr>
        <p:spPr>
          <a:xfrm>
            <a:off x="373423" y="685800"/>
            <a:ext cx="8541977" cy="5334000"/>
          </a:xfrm>
        </p:spPr>
        <p:txBody>
          <a:bodyPr/>
          <a:lstStyle/>
          <a:p>
            <a:r>
              <a:rPr lang="en-US" dirty="0" smtClean="0"/>
              <a:t>We want to learn a model to transform a </a:t>
            </a:r>
            <a:r>
              <a:rPr lang="en-US" dirty="0" smtClean="0">
                <a:solidFill>
                  <a:srgbClr val="0033CC"/>
                </a:solidFill>
              </a:rPr>
              <a:t>natural language sentence</a:t>
            </a:r>
            <a:r>
              <a:rPr lang="en-US" dirty="0" smtClean="0"/>
              <a:t> to some </a:t>
            </a:r>
            <a:r>
              <a:rPr lang="en-US" dirty="0" smtClean="0">
                <a:solidFill>
                  <a:srgbClr val="0033CC"/>
                </a:solidFill>
              </a:rPr>
              <a:t>meaning representation.</a:t>
            </a:r>
          </a:p>
          <a:p>
            <a:pPr marL="0" indent="0">
              <a:buNone/>
            </a:pPr>
            <a:endParaRPr lang="en-US" dirty="0"/>
          </a:p>
          <a:p>
            <a:pPr marL="0" indent="0">
              <a:buNone/>
            </a:pPr>
            <a:r>
              <a:rPr lang="en-US" sz="2000" dirty="0" smtClean="0"/>
              <a:t>	</a:t>
            </a:r>
          </a:p>
          <a:p>
            <a:pPr marL="0" indent="0">
              <a:buNone/>
            </a:pPr>
            <a:endParaRPr lang="en-US" sz="2000" dirty="0"/>
          </a:p>
          <a:p>
            <a:endParaRPr lang="en-US" dirty="0" smtClean="0">
              <a:solidFill>
                <a:srgbClr val="0033CC"/>
              </a:solidFill>
              <a:cs typeface="Candara"/>
            </a:endParaRPr>
          </a:p>
          <a:p>
            <a:endParaRPr lang="en-US" dirty="0">
              <a:solidFill>
                <a:srgbClr val="0033CC"/>
              </a:solidFill>
              <a:cs typeface="Candara"/>
            </a:endParaRPr>
          </a:p>
          <a:p>
            <a:endParaRPr lang="en-US" dirty="0" smtClean="0">
              <a:solidFill>
                <a:srgbClr val="0033CC"/>
              </a:solidFill>
              <a:cs typeface="Candara"/>
            </a:endParaRPr>
          </a:p>
          <a:p>
            <a:pPr marL="0" indent="0">
              <a:buNone/>
            </a:pPr>
            <a:endParaRPr lang="en-US" sz="2000" dirty="0"/>
          </a:p>
        </p:txBody>
      </p:sp>
      <p:sp>
        <p:nvSpPr>
          <p:cNvPr id="41" name="Rectangle 40"/>
          <p:cNvSpPr/>
          <p:nvPr/>
        </p:nvSpPr>
        <p:spPr>
          <a:xfrm>
            <a:off x="3726788" y="4129129"/>
            <a:ext cx="1535709" cy="78165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ECE1"/>
              </a:solidFill>
            </a:endParaRPr>
          </a:p>
        </p:txBody>
      </p:sp>
      <p:sp>
        <p:nvSpPr>
          <p:cNvPr id="55" name="Rectangle 54"/>
          <p:cNvSpPr/>
          <p:nvPr/>
        </p:nvSpPr>
        <p:spPr>
          <a:xfrm>
            <a:off x="3575540" y="1599446"/>
            <a:ext cx="990805" cy="400110"/>
          </a:xfrm>
          <a:prstGeom prst="rect">
            <a:avLst/>
          </a:prstGeom>
          <a:solidFill>
            <a:srgbClr val="FFFFCC"/>
          </a:solidFill>
          <a:ln>
            <a:solidFill>
              <a:schemeClr val="bg2"/>
            </a:solidFill>
          </a:ln>
        </p:spPr>
        <p:txBody>
          <a:bodyPr wrap="square">
            <a:spAutoFit/>
          </a:bodyPr>
          <a:lstStyle/>
          <a:p>
            <a:pPr algn="ctr"/>
            <a:r>
              <a:rPr lang="en-US" sz="2000" b="1" dirty="0" smtClean="0">
                <a:solidFill>
                  <a:srgbClr val="3366CC"/>
                </a:solidFill>
                <a:latin typeface="Calibri" charset="0"/>
                <a:sym typeface="Wingdings"/>
              </a:rPr>
              <a:t>Model</a:t>
            </a:r>
            <a:endParaRPr lang="en-US" sz="2000" dirty="0">
              <a:solidFill>
                <a:srgbClr val="3366CC"/>
              </a:solidFill>
            </a:endParaRPr>
          </a:p>
        </p:txBody>
      </p:sp>
      <p:sp>
        <p:nvSpPr>
          <p:cNvPr id="15" name="Rectangle 14"/>
          <p:cNvSpPr/>
          <p:nvPr/>
        </p:nvSpPr>
        <p:spPr>
          <a:xfrm>
            <a:off x="533400" y="1568668"/>
            <a:ext cx="2438400" cy="400110"/>
          </a:xfrm>
          <a:prstGeom prst="rect">
            <a:avLst/>
          </a:prstGeom>
          <a:solidFill>
            <a:srgbClr val="FFFFCC"/>
          </a:solidFill>
          <a:ln>
            <a:solidFill>
              <a:schemeClr val="bg2"/>
            </a:solidFill>
          </a:ln>
        </p:spPr>
        <p:txBody>
          <a:bodyPr wrap="square">
            <a:spAutoFit/>
          </a:bodyPr>
          <a:lstStyle/>
          <a:p>
            <a:pPr marL="0" indent="0" algn="ctr">
              <a:buNone/>
            </a:pPr>
            <a:r>
              <a:rPr lang="en-US" sz="2000" dirty="0" smtClean="0">
                <a:solidFill>
                  <a:srgbClr val="003366"/>
                </a:solidFill>
                <a:latin typeface="+mn-lt"/>
              </a:rPr>
              <a:t>English Sentence</a:t>
            </a:r>
            <a:endParaRPr lang="en-US" sz="2000" dirty="0">
              <a:solidFill>
                <a:srgbClr val="003366"/>
              </a:solidFill>
              <a:latin typeface="+mn-lt"/>
            </a:endParaRPr>
          </a:p>
        </p:txBody>
      </p:sp>
      <p:sp>
        <p:nvSpPr>
          <p:cNvPr id="43" name="Rectangle 42"/>
          <p:cNvSpPr/>
          <p:nvPr/>
        </p:nvSpPr>
        <p:spPr>
          <a:xfrm>
            <a:off x="5238131" y="1568668"/>
            <a:ext cx="3129801" cy="400110"/>
          </a:xfrm>
          <a:prstGeom prst="rect">
            <a:avLst/>
          </a:prstGeom>
          <a:solidFill>
            <a:srgbClr val="FFFFCC"/>
          </a:solidFill>
          <a:ln w="9525">
            <a:solidFill>
              <a:schemeClr val="bg2"/>
            </a:solidFill>
          </a:ln>
        </p:spPr>
        <p:txBody>
          <a:bodyPr wrap="square">
            <a:spAutoFit/>
          </a:bodyPr>
          <a:lstStyle/>
          <a:p>
            <a:pPr marL="0" indent="0" algn="ctr">
              <a:buNone/>
            </a:pPr>
            <a:r>
              <a:rPr lang="en-US" sz="2000" dirty="0" smtClean="0">
                <a:solidFill>
                  <a:srgbClr val="003366"/>
                </a:solidFill>
                <a:latin typeface="+mn-lt"/>
              </a:rPr>
              <a:t>Meaning Representation</a:t>
            </a:r>
            <a:endParaRPr lang="en-US" sz="2000" dirty="0">
              <a:solidFill>
                <a:srgbClr val="003366"/>
              </a:solidFill>
              <a:latin typeface="+mn-lt"/>
            </a:endParaRPr>
          </a:p>
        </p:txBody>
      </p:sp>
      <p:sp>
        <p:nvSpPr>
          <p:cNvPr id="16" name="Right Arrow 15"/>
          <p:cNvSpPr/>
          <p:nvPr/>
        </p:nvSpPr>
        <p:spPr>
          <a:xfrm>
            <a:off x="3014004" y="1684315"/>
            <a:ext cx="533400" cy="200055"/>
          </a:xfrm>
          <a:prstGeom prst="rightArrow">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a:off x="4622412" y="1706182"/>
            <a:ext cx="533400" cy="200055"/>
          </a:xfrm>
          <a:prstGeom prst="rightArrow">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52400" y="2247556"/>
            <a:ext cx="4183988" cy="1200329"/>
          </a:xfrm>
          <a:prstGeom prst="rect">
            <a:avLst/>
          </a:prstGeom>
          <a:solidFill>
            <a:srgbClr val="FFFFCC"/>
          </a:solidFill>
          <a:ln w="57150">
            <a:solidFill>
              <a:schemeClr val="bg2"/>
            </a:solidFill>
          </a:ln>
        </p:spPr>
        <p:txBody>
          <a:bodyPr wrap="square">
            <a:spAutoFit/>
          </a:bodyPr>
          <a:lstStyle/>
          <a:p>
            <a:pPr algn="ctr">
              <a:defRPr/>
            </a:pPr>
            <a:r>
              <a:rPr lang="en-US" dirty="0">
                <a:solidFill>
                  <a:srgbClr val="003366"/>
                </a:solidFill>
                <a:latin typeface="Calibri" pitchFamily="34" charset="0"/>
                <a:cs typeface="Calibri" pitchFamily="34" charset="0"/>
              </a:rPr>
              <a:t>A top card can be moved to the tableau if it has a different color than the color of the top tableau card, and the cards have successive values.  </a:t>
            </a:r>
          </a:p>
        </p:txBody>
      </p:sp>
      <p:sp>
        <p:nvSpPr>
          <p:cNvPr id="24" name="Rectangle 23"/>
          <p:cNvSpPr/>
          <p:nvPr/>
        </p:nvSpPr>
        <p:spPr>
          <a:xfrm>
            <a:off x="4724660" y="2247556"/>
            <a:ext cx="4183706" cy="1200329"/>
          </a:xfrm>
          <a:prstGeom prst="rect">
            <a:avLst/>
          </a:prstGeom>
          <a:solidFill>
            <a:srgbClr val="FFFFCC"/>
          </a:solidFill>
          <a:ln w="57150">
            <a:solidFill>
              <a:schemeClr val="bg2"/>
            </a:solidFill>
          </a:ln>
        </p:spPr>
        <p:txBody>
          <a:bodyPr wrap="square">
            <a:spAutoFit/>
          </a:bodyPr>
          <a:lstStyle/>
          <a:p>
            <a:pPr algn="ctr">
              <a:defRPr/>
            </a:pPr>
            <a:r>
              <a:rPr lang="en-US" dirty="0" smtClean="0">
                <a:solidFill>
                  <a:srgbClr val="003366"/>
                </a:solidFill>
                <a:latin typeface="Calibri" pitchFamily="34" charset="0"/>
                <a:cs typeface="Calibri" pitchFamily="34" charset="0"/>
              </a:rPr>
              <a:t>Move (a1,a2) top(a1,x1) card(a1) tableau(a2) top(x2,a2) color(a1,x3) color(x2,x4) not-equal(x3,x4) value(a1,x5) value(x2,x6) successor(x5,x6)</a:t>
            </a:r>
            <a:endParaRPr lang="en-US" dirty="0">
              <a:solidFill>
                <a:srgbClr val="003366"/>
              </a:solidFill>
              <a:latin typeface="Calibri" pitchFamily="34" charset="0"/>
              <a:cs typeface="Calibri" pitchFamily="34" charset="0"/>
            </a:endParaRP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576638"/>
            <a:ext cx="4183988" cy="2671762"/>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6" name="Content Placeholder 8"/>
          <p:cNvSpPr txBox="1">
            <a:spLocks/>
          </p:cNvSpPr>
          <p:nvPr/>
        </p:nvSpPr>
        <p:spPr bwMode="auto">
          <a:xfrm>
            <a:off x="4724400" y="4425045"/>
            <a:ext cx="4190740" cy="1823355"/>
          </a:xfrm>
          <a:prstGeom prst="rect">
            <a:avLst/>
          </a:prstGeom>
          <a:solidFill>
            <a:srgbClr val="FFFFCC"/>
          </a:solidFill>
          <a:ln>
            <a:solidFill>
              <a:schemeClr val="bg2"/>
            </a:solid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kern="0" dirty="0" smtClean="0">
                <a:solidFill>
                  <a:srgbClr val="3366CC"/>
                </a:solidFill>
                <a:cs typeface="Candara"/>
              </a:rPr>
              <a:t>Simple derivatives </a:t>
            </a:r>
            <a:r>
              <a:rPr lang="en-US" kern="0" dirty="0" smtClean="0">
                <a:solidFill>
                  <a:srgbClr val="003366"/>
                </a:solidFill>
                <a:cs typeface="Candara"/>
              </a:rPr>
              <a:t>of the models outputs: </a:t>
            </a:r>
            <a:r>
              <a:rPr lang="en-US" kern="0" dirty="0" smtClean="0">
                <a:solidFill>
                  <a:srgbClr val="3366CC"/>
                </a:solidFill>
                <a:cs typeface="Candara"/>
              </a:rPr>
              <a:t>game API</a:t>
            </a:r>
          </a:p>
          <a:p>
            <a:pPr lvl="1"/>
            <a:r>
              <a:rPr lang="en-US" kern="0" dirty="0" smtClean="0">
                <a:solidFill>
                  <a:srgbClr val="003366"/>
                </a:solidFill>
                <a:cs typeface="Candara"/>
              </a:rPr>
              <a:t>Supervise the derivative and Propagate it to learn the transformation model</a:t>
            </a:r>
            <a:endParaRPr lang="en-US" kern="0" dirty="0" smtClean="0">
              <a:solidFill>
                <a:srgbClr val="003366"/>
              </a:solidFill>
            </a:endParaRPr>
          </a:p>
          <a:p>
            <a:pPr marL="0" indent="0">
              <a:buFont typeface="Wingdings" pitchFamily="2" charset="2"/>
              <a:buNone/>
            </a:pPr>
            <a:endParaRPr lang="en-US" sz="2000" kern="0" dirty="0">
              <a:solidFill>
                <a:srgbClr val="003366"/>
              </a:solidFill>
            </a:endParaRPr>
          </a:p>
        </p:txBody>
      </p:sp>
      <p:sp>
        <p:nvSpPr>
          <p:cNvPr id="27" name="Rectangle 26"/>
          <p:cNvSpPr/>
          <p:nvPr/>
        </p:nvSpPr>
        <p:spPr>
          <a:xfrm>
            <a:off x="5257800" y="3645178"/>
            <a:ext cx="3129801" cy="461665"/>
          </a:xfrm>
          <a:prstGeom prst="rect">
            <a:avLst/>
          </a:prstGeom>
          <a:solidFill>
            <a:srgbClr val="FFFFCC"/>
          </a:solidFill>
          <a:ln w="9525">
            <a:solidFill>
              <a:schemeClr val="bg2"/>
            </a:solidFill>
          </a:ln>
        </p:spPr>
        <p:txBody>
          <a:bodyPr wrap="square">
            <a:spAutoFit/>
          </a:bodyPr>
          <a:lstStyle/>
          <a:p>
            <a:pPr marL="0" indent="0" algn="ctr">
              <a:buNone/>
            </a:pPr>
            <a:r>
              <a:rPr lang="en-US" sz="2400" dirty="0" smtClean="0">
                <a:solidFill>
                  <a:srgbClr val="3366CC"/>
                </a:solidFill>
                <a:latin typeface="+mn-lt"/>
              </a:rPr>
              <a:t>Play </a:t>
            </a:r>
            <a:r>
              <a:rPr lang="en-US" sz="2400" dirty="0" err="1" smtClean="0">
                <a:solidFill>
                  <a:srgbClr val="3366CC"/>
                </a:solidFill>
                <a:latin typeface="+mn-lt"/>
              </a:rPr>
              <a:t>Freecell</a:t>
            </a:r>
            <a:r>
              <a:rPr lang="en-US" sz="2400" dirty="0" smtClean="0">
                <a:solidFill>
                  <a:srgbClr val="3366CC"/>
                </a:solidFill>
                <a:latin typeface="+mn-lt"/>
              </a:rPr>
              <a:t> (solitaire) </a:t>
            </a:r>
            <a:endParaRPr lang="en-US" sz="2400" dirty="0">
              <a:solidFill>
                <a:srgbClr val="3366CC"/>
              </a:solidFill>
              <a:latin typeface="+mn-lt"/>
            </a:endParaRPr>
          </a:p>
        </p:txBody>
      </p:sp>
      <p:sp>
        <p:nvSpPr>
          <p:cNvPr id="28" name="Right Arrow 27"/>
          <p:cNvSpPr/>
          <p:nvPr/>
        </p:nvSpPr>
        <p:spPr>
          <a:xfrm rot="10800000">
            <a:off x="4557411" y="3792126"/>
            <a:ext cx="533400" cy="200055"/>
          </a:xfrm>
          <a:prstGeom prst="rightArrow">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38</a:t>
            </a:fld>
            <a:endParaRPr lang="en-US" altLang="zh-TW" dirty="0"/>
          </a:p>
        </p:txBody>
      </p:sp>
    </p:spTree>
    <p:extLst>
      <p:ext uri="{BB962C8B-B14F-4D97-AF65-F5344CB8AC3E}">
        <p14:creationId xmlns:p14="http://schemas.microsoft.com/office/powerpoint/2010/main" val="2661325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par>
                          <p:cTn id="11" fill="hold">
                            <p:stCondLst>
                              <p:cond delay="0"/>
                            </p:stCondLst>
                            <p:childTnLst>
                              <p:par>
                                <p:cTn id="12" presetID="22" presetClass="entr" presetSubtype="2"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right)">
                                      <p:cBhvr>
                                        <p:cTn id="14" dur="500"/>
                                        <p:tgtEl>
                                          <p:spTgt spid="28"/>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p:cTn id="18" dur="1000" fill="hold"/>
                                        <p:tgtEl>
                                          <p:spTgt spid="25"/>
                                        </p:tgtEl>
                                        <p:attrNameLst>
                                          <p:attrName>ppt_w</p:attrName>
                                        </p:attrNameLst>
                                      </p:cBhvr>
                                      <p:tavLst>
                                        <p:tav tm="0">
                                          <p:val>
                                            <p:fltVal val="0"/>
                                          </p:val>
                                        </p:tav>
                                        <p:tav tm="100000">
                                          <p:val>
                                            <p:strVal val="#ppt_w"/>
                                          </p:val>
                                        </p:tav>
                                      </p:tavLst>
                                    </p:anim>
                                    <p:anim calcmode="lin" valueType="num">
                                      <p:cBhvr>
                                        <p:cTn id="19" dur="1000" fill="hold"/>
                                        <p:tgtEl>
                                          <p:spTgt spid="25"/>
                                        </p:tgtEl>
                                        <p:attrNameLst>
                                          <p:attrName>ppt_h</p:attrName>
                                        </p:attrNameLst>
                                      </p:cBhvr>
                                      <p:tavLst>
                                        <p:tav tm="0">
                                          <p:val>
                                            <p:fltVal val="0"/>
                                          </p:val>
                                        </p:tav>
                                        <p:tav tm="100000">
                                          <p:val>
                                            <p:strVal val="#ppt_h"/>
                                          </p:val>
                                        </p:tav>
                                      </p:tavLst>
                                    </p:anim>
                                    <p:animEffect transition="in" filter="fade">
                                      <p:cBhvr>
                                        <p:cTn id="2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II: </a:t>
            </a:r>
            <a:r>
              <a:rPr lang="en-US" dirty="0" err="1" smtClean="0"/>
              <a:t>Geoquery</a:t>
            </a:r>
            <a:r>
              <a:rPr lang="en-US" dirty="0" smtClean="0"/>
              <a:t> with Response based Learning</a:t>
            </a:r>
            <a:endParaRPr lang="en-US" dirty="0"/>
          </a:p>
        </p:txBody>
      </p:sp>
      <p:sp>
        <p:nvSpPr>
          <p:cNvPr id="9" name="Content Placeholder 8"/>
          <p:cNvSpPr>
            <a:spLocks noGrp="1"/>
          </p:cNvSpPr>
          <p:nvPr>
            <p:ph idx="1"/>
          </p:nvPr>
        </p:nvSpPr>
        <p:spPr>
          <a:xfrm>
            <a:off x="373423" y="990600"/>
            <a:ext cx="8541977" cy="5334000"/>
          </a:xfrm>
        </p:spPr>
        <p:txBody>
          <a:bodyPr/>
          <a:lstStyle/>
          <a:p>
            <a:r>
              <a:rPr lang="en-US" dirty="0" smtClean="0"/>
              <a:t>We want to learn a model to transform a </a:t>
            </a:r>
            <a:r>
              <a:rPr lang="en-US" dirty="0" smtClean="0">
                <a:solidFill>
                  <a:srgbClr val="0033CC"/>
                </a:solidFill>
              </a:rPr>
              <a:t>natural language sentence</a:t>
            </a:r>
            <a:r>
              <a:rPr lang="en-US" dirty="0" smtClean="0"/>
              <a:t> to some </a:t>
            </a:r>
            <a:r>
              <a:rPr lang="en-US" dirty="0" smtClean="0">
                <a:solidFill>
                  <a:srgbClr val="0033CC"/>
                </a:solidFill>
              </a:rPr>
              <a:t>formal representation.</a:t>
            </a:r>
          </a:p>
          <a:p>
            <a:endParaRPr lang="en-US" dirty="0">
              <a:solidFill>
                <a:srgbClr val="0033CC"/>
              </a:solidFill>
            </a:endParaRPr>
          </a:p>
          <a:p>
            <a:endParaRPr lang="en-US" dirty="0" smtClean="0">
              <a:solidFill>
                <a:srgbClr val="0033CC"/>
              </a:solidFill>
            </a:endParaRPr>
          </a:p>
          <a:p>
            <a:endParaRPr lang="en-US" dirty="0">
              <a:solidFill>
                <a:srgbClr val="0033CC"/>
              </a:solidFill>
            </a:endParaRPr>
          </a:p>
          <a:p>
            <a:endParaRPr lang="en-US" dirty="0" smtClean="0">
              <a:solidFill>
                <a:srgbClr val="0033CC"/>
              </a:solidFill>
            </a:endParaRPr>
          </a:p>
          <a:p>
            <a:endParaRPr lang="en-US" dirty="0" smtClean="0">
              <a:solidFill>
                <a:srgbClr val="0033CC"/>
              </a:solidFill>
            </a:endParaRPr>
          </a:p>
          <a:p>
            <a:endParaRPr lang="en-US" dirty="0">
              <a:solidFill>
                <a:srgbClr val="0033CC"/>
              </a:solidFill>
            </a:endParaRPr>
          </a:p>
          <a:p>
            <a:r>
              <a:rPr lang="en-US" sz="2000" dirty="0" smtClean="0"/>
              <a:t>“Guess” a semantic parse.  </a:t>
            </a:r>
            <a:r>
              <a:rPr lang="en-US" sz="2000" b="1" dirty="0" smtClean="0">
                <a:solidFill>
                  <a:srgbClr val="3366CC"/>
                </a:solidFill>
              </a:rPr>
              <a:t>Is </a:t>
            </a:r>
            <a:r>
              <a:rPr lang="en-US" sz="2000" b="1" dirty="0" smtClean="0">
                <a:solidFill>
                  <a:srgbClr val="3366CC"/>
                </a:solidFill>
                <a:sym typeface="Wingdings" pitchFamily="2" charset="2"/>
              </a:rPr>
              <a:t>[</a:t>
            </a:r>
            <a:r>
              <a:rPr lang="en-US" sz="2000" b="1" dirty="0" smtClean="0">
                <a:solidFill>
                  <a:srgbClr val="3366CC"/>
                </a:solidFill>
              </a:rPr>
              <a:t>DB </a:t>
            </a:r>
            <a:r>
              <a:rPr lang="en-US" sz="2000" b="1" dirty="0">
                <a:solidFill>
                  <a:srgbClr val="3366CC"/>
                </a:solidFill>
              </a:rPr>
              <a:t>response == Expected response] </a:t>
            </a:r>
            <a:r>
              <a:rPr lang="en-US" sz="2000" b="1" dirty="0" smtClean="0">
                <a:solidFill>
                  <a:srgbClr val="3366CC"/>
                </a:solidFill>
              </a:rPr>
              <a:t>? </a:t>
            </a:r>
          </a:p>
          <a:p>
            <a:pPr lvl="1"/>
            <a:r>
              <a:rPr lang="en-US" b="1" dirty="0" smtClean="0">
                <a:solidFill>
                  <a:srgbClr val="003366"/>
                </a:solidFill>
                <a:latin typeface="Calibri" pitchFamily="34" charset="0"/>
              </a:rPr>
              <a:t>Expected</a:t>
            </a:r>
            <a:r>
              <a:rPr lang="en-US" dirty="0" smtClean="0">
                <a:solidFill>
                  <a:srgbClr val="003366"/>
                </a:solidFill>
                <a:latin typeface="Calibri" pitchFamily="34" charset="0"/>
              </a:rPr>
              <a:t>: Pennsylvania   </a:t>
            </a:r>
            <a:r>
              <a:rPr lang="en-US" b="1" dirty="0" smtClean="0">
                <a:solidFill>
                  <a:srgbClr val="003366"/>
                </a:solidFill>
                <a:latin typeface="Calibri" pitchFamily="34" charset="0"/>
              </a:rPr>
              <a:t>DB Returns</a:t>
            </a:r>
            <a:r>
              <a:rPr lang="en-US" dirty="0" smtClean="0">
                <a:solidFill>
                  <a:srgbClr val="003366"/>
                </a:solidFill>
                <a:latin typeface="Calibri" pitchFamily="34" charset="0"/>
              </a:rPr>
              <a:t>: </a:t>
            </a:r>
            <a:r>
              <a:rPr lang="en-US" dirty="0" smtClean="0">
                <a:latin typeface="Calibri" pitchFamily="34" charset="0"/>
              </a:rPr>
              <a:t>Pennsylvania</a:t>
            </a:r>
            <a:r>
              <a:rPr lang="en-US" dirty="0" smtClean="0">
                <a:latin typeface="Calibri" pitchFamily="34" charset="0"/>
                <a:sym typeface="Wingdings" panose="05000000000000000000" pitchFamily="2" charset="2"/>
              </a:rPr>
              <a:t> </a:t>
            </a:r>
            <a:r>
              <a:rPr lang="en-US" b="1" dirty="0" smtClean="0">
                <a:latin typeface="Calibri" pitchFamily="34" charset="0"/>
              </a:rPr>
              <a:t>Positive Response</a:t>
            </a:r>
          </a:p>
          <a:p>
            <a:pPr lvl="1"/>
            <a:r>
              <a:rPr lang="en-US" b="1" dirty="0" smtClean="0">
                <a:solidFill>
                  <a:srgbClr val="003366"/>
                </a:solidFill>
                <a:latin typeface="Calibri" pitchFamily="34" charset="0"/>
              </a:rPr>
              <a:t>Expected</a:t>
            </a:r>
            <a:r>
              <a:rPr lang="en-US" dirty="0" smtClean="0">
                <a:solidFill>
                  <a:srgbClr val="003366"/>
                </a:solidFill>
                <a:latin typeface="Calibri" pitchFamily="34" charset="0"/>
              </a:rPr>
              <a:t>: </a:t>
            </a:r>
            <a:r>
              <a:rPr lang="en-US" dirty="0">
                <a:solidFill>
                  <a:srgbClr val="003366"/>
                </a:solidFill>
                <a:latin typeface="Calibri" pitchFamily="34" charset="0"/>
              </a:rPr>
              <a:t>Pennsylvania </a:t>
            </a:r>
            <a:r>
              <a:rPr lang="en-US" dirty="0" smtClean="0">
                <a:solidFill>
                  <a:srgbClr val="003366"/>
                </a:solidFill>
                <a:latin typeface="Calibri" pitchFamily="34" charset="0"/>
              </a:rPr>
              <a:t>  </a:t>
            </a:r>
            <a:r>
              <a:rPr lang="en-US" b="1" dirty="0" smtClean="0">
                <a:solidFill>
                  <a:srgbClr val="003366"/>
                </a:solidFill>
                <a:latin typeface="Calibri" pitchFamily="34" charset="0"/>
              </a:rPr>
              <a:t>DB Returns</a:t>
            </a:r>
            <a:r>
              <a:rPr lang="en-US" dirty="0" smtClean="0">
                <a:solidFill>
                  <a:srgbClr val="003366"/>
                </a:solidFill>
                <a:latin typeface="Calibri" pitchFamily="34" charset="0"/>
              </a:rPr>
              <a:t>: </a:t>
            </a:r>
            <a:r>
              <a:rPr lang="en-US" dirty="0" smtClean="0">
                <a:latin typeface="Calibri" pitchFamily="34" charset="0"/>
              </a:rPr>
              <a:t>NYC, or ???? </a:t>
            </a:r>
            <a:r>
              <a:rPr lang="en-US" dirty="0" smtClean="0">
                <a:latin typeface="Calibri" pitchFamily="34" charset="0"/>
                <a:sym typeface="Wingdings" panose="05000000000000000000" pitchFamily="2" charset="2"/>
              </a:rPr>
              <a:t> </a:t>
            </a:r>
            <a:r>
              <a:rPr lang="en-US" b="1" dirty="0" smtClean="0">
                <a:latin typeface="Calibri" pitchFamily="34" charset="0"/>
              </a:rPr>
              <a:t>Negative Response</a:t>
            </a:r>
          </a:p>
          <a:p>
            <a:pPr lvl="1"/>
            <a:endParaRPr lang="en-US" b="1" dirty="0">
              <a:solidFill>
                <a:srgbClr val="FF0000"/>
              </a:solidFill>
              <a:latin typeface="Calibri" pitchFamily="34" charset="0"/>
            </a:endParaRPr>
          </a:p>
          <a:p>
            <a:pPr lvl="1"/>
            <a:endParaRPr lang="en-US" b="1" dirty="0">
              <a:solidFill>
                <a:srgbClr val="FF0000"/>
              </a:solidFill>
              <a:latin typeface="Calibri" pitchFamily="34" charset="0"/>
            </a:endParaRPr>
          </a:p>
          <a:p>
            <a:pPr lvl="1"/>
            <a:endParaRPr lang="en-US" dirty="0" smtClean="0">
              <a:solidFill>
                <a:srgbClr val="0033CC"/>
              </a:solidFill>
            </a:endParaRPr>
          </a:p>
          <a:p>
            <a:pPr marL="0" indent="0">
              <a:buNone/>
            </a:pPr>
            <a:endParaRPr lang="en-US" dirty="0"/>
          </a:p>
          <a:p>
            <a:pPr marL="0" indent="0">
              <a:buNone/>
            </a:pPr>
            <a:r>
              <a:rPr lang="en-US" sz="2000" dirty="0" smtClean="0"/>
              <a:t>	</a:t>
            </a:r>
          </a:p>
          <a:p>
            <a:pPr marL="0" indent="0">
              <a:buNone/>
            </a:pPr>
            <a:endParaRPr lang="en-US" sz="2000" dirty="0"/>
          </a:p>
          <a:p>
            <a:endParaRPr lang="en-US" dirty="0" smtClean="0">
              <a:solidFill>
                <a:srgbClr val="0033CC"/>
              </a:solidFill>
              <a:cs typeface="Candara"/>
            </a:endParaRPr>
          </a:p>
          <a:p>
            <a:endParaRPr lang="en-US" dirty="0">
              <a:solidFill>
                <a:srgbClr val="0033CC"/>
              </a:solidFill>
              <a:cs typeface="Candara"/>
            </a:endParaRPr>
          </a:p>
          <a:p>
            <a:endParaRPr lang="en-US" dirty="0" smtClean="0">
              <a:solidFill>
                <a:srgbClr val="0033CC"/>
              </a:solidFill>
              <a:cs typeface="Candara"/>
            </a:endParaRPr>
          </a:p>
          <a:p>
            <a:pPr marL="0" indent="0">
              <a:buNone/>
            </a:pPr>
            <a:endParaRPr lang="en-US" sz="2000" dirty="0"/>
          </a:p>
        </p:txBody>
      </p:sp>
      <p:sp>
        <p:nvSpPr>
          <p:cNvPr id="41" name="Rectangle 40"/>
          <p:cNvSpPr/>
          <p:nvPr/>
        </p:nvSpPr>
        <p:spPr>
          <a:xfrm>
            <a:off x="3726788" y="4674951"/>
            <a:ext cx="1535709" cy="78165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ECE1"/>
              </a:solidFill>
            </a:endParaRPr>
          </a:p>
        </p:txBody>
      </p:sp>
      <p:sp>
        <p:nvSpPr>
          <p:cNvPr id="55" name="Rectangle 54"/>
          <p:cNvSpPr/>
          <p:nvPr/>
        </p:nvSpPr>
        <p:spPr>
          <a:xfrm>
            <a:off x="3575540" y="2145268"/>
            <a:ext cx="990805" cy="400110"/>
          </a:xfrm>
          <a:prstGeom prst="rect">
            <a:avLst/>
          </a:prstGeom>
          <a:solidFill>
            <a:srgbClr val="FFFFCC"/>
          </a:solidFill>
          <a:ln>
            <a:solidFill>
              <a:schemeClr val="bg2"/>
            </a:solidFill>
          </a:ln>
        </p:spPr>
        <p:txBody>
          <a:bodyPr wrap="square">
            <a:spAutoFit/>
          </a:bodyPr>
          <a:lstStyle/>
          <a:p>
            <a:pPr algn="ctr"/>
            <a:r>
              <a:rPr lang="en-US" sz="2000" b="1" dirty="0" smtClean="0">
                <a:solidFill>
                  <a:srgbClr val="3366CC"/>
                </a:solidFill>
                <a:latin typeface="Calibri" charset="0"/>
                <a:sym typeface="Wingdings"/>
              </a:rPr>
              <a:t>Model</a:t>
            </a:r>
            <a:endParaRPr lang="en-US" sz="2000" dirty="0">
              <a:solidFill>
                <a:srgbClr val="3366CC"/>
              </a:solidFill>
            </a:endParaRPr>
          </a:p>
        </p:txBody>
      </p:sp>
      <p:sp>
        <p:nvSpPr>
          <p:cNvPr id="15" name="Rectangle 14"/>
          <p:cNvSpPr/>
          <p:nvPr/>
        </p:nvSpPr>
        <p:spPr>
          <a:xfrm>
            <a:off x="533400" y="2114490"/>
            <a:ext cx="2438400" cy="400110"/>
          </a:xfrm>
          <a:prstGeom prst="rect">
            <a:avLst/>
          </a:prstGeom>
          <a:solidFill>
            <a:srgbClr val="FFFFCC"/>
          </a:solidFill>
          <a:ln>
            <a:solidFill>
              <a:schemeClr val="bg2"/>
            </a:solidFill>
          </a:ln>
        </p:spPr>
        <p:txBody>
          <a:bodyPr wrap="square">
            <a:spAutoFit/>
          </a:bodyPr>
          <a:lstStyle/>
          <a:p>
            <a:pPr marL="0" indent="0" algn="ctr">
              <a:buNone/>
            </a:pPr>
            <a:r>
              <a:rPr lang="en-US" sz="2000" dirty="0" smtClean="0">
                <a:solidFill>
                  <a:srgbClr val="003366"/>
                </a:solidFill>
                <a:latin typeface="+mn-lt"/>
              </a:rPr>
              <a:t>English Sentence</a:t>
            </a:r>
            <a:endParaRPr lang="en-US" sz="2000" dirty="0">
              <a:solidFill>
                <a:srgbClr val="003366"/>
              </a:solidFill>
              <a:latin typeface="+mn-lt"/>
            </a:endParaRPr>
          </a:p>
        </p:txBody>
      </p:sp>
      <p:sp>
        <p:nvSpPr>
          <p:cNvPr id="43" name="Rectangle 42"/>
          <p:cNvSpPr/>
          <p:nvPr/>
        </p:nvSpPr>
        <p:spPr>
          <a:xfrm>
            <a:off x="5238131" y="2114490"/>
            <a:ext cx="3129801" cy="400110"/>
          </a:xfrm>
          <a:prstGeom prst="rect">
            <a:avLst/>
          </a:prstGeom>
          <a:solidFill>
            <a:srgbClr val="FFFFCC"/>
          </a:solidFill>
          <a:ln w="9525">
            <a:solidFill>
              <a:schemeClr val="bg2"/>
            </a:solidFill>
          </a:ln>
        </p:spPr>
        <p:txBody>
          <a:bodyPr wrap="square">
            <a:spAutoFit/>
          </a:bodyPr>
          <a:lstStyle/>
          <a:p>
            <a:pPr marL="0" indent="0" algn="ctr">
              <a:buNone/>
            </a:pPr>
            <a:r>
              <a:rPr lang="en-US" sz="2000" dirty="0" smtClean="0">
                <a:solidFill>
                  <a:srgbClr val="003366"/>
                </a:solidFill>
                <a:latin typeface="+mn-lt"/>
              </a:rPr>
              <a:t>Meaning Representation</a:t>
            </a:r>
            <a:endParaRPr lang="en-US" sz="2000" dirty="0">
              <a:solidFill>
                <a:srgbClr val="003366"/>
              </a:solidFill>
              <a:latin typeface="+mn-lt"/>
            </a:endParaRPr>
          </a:p>
        </p:txBody>
      </p:sp>
      <p:sp>
        <p:nvSpPr>
          <p:cNvPr id="16" name="Right Arrow 15"/>
          <p:cNvSpPr/>
          <p:nvPr/>
        </p:nvSpPr>
        <p:spPr>
          <a:xfrm>
            <a:off x="3014004" y="2230137"/>
            <a:ext cx="533400" cy="200055"/>
          </a:xfrm>
          <a:prstGeom prst="rightArrow">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a:off x="4622412" y="2252004"/>
            <a:ext cx="533400" cy="200055"/>
          </a:xfrm>
          <a:prstGeom prst="rightArrow">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52400" y="2793378"/>
            <a:ext cx="4183988" cy="369332"/>
          </a:xfrm>
          <a:prstGeom prst="rect">
            <a:avLst/>
          </a:prstGeom>
          <a:solidFill>
            <a:srgbClr val="FFFFCC"/>
          </a:solidFill>
          <a:ln w="57150">
            <a:solidFill>
              <a:schemeClr val="bg2"/>
            </a:solidFill>
          </a:ln>
        </p:spPr>
        <p:txBody>
          <a:bodyPr wrap="square">
            <a:spAutoFit/>
          </a:bodyPr>
          <a:lstStyle/>
          <a:p>
            <a:pPr algn="ctr">
              <a:defRPr/>
            </a:pPr>
            <a:r>
              <a:rPr lang="en-US" dirty="0" smtClean="0">
                <a:solidFill>
                  <a:srgbClr val="003366"/>
                </a:solidFill>
                <a:latin typeface="Calibri" pitchFamily="34" charset="0"/>
                <a:cs typeface="Calibri" pitchFamily="34" charset="0"/>
              </a:rPr>
              <a:t>What is the largest state that borders NY?</a:t>
            </a:r>
            <a:endParaRPr lang="en-US" dirty="0">
              <a:solidFill>
                <a:srgbClr val="003366"/>
              </a:solidFill>
              <a:latin typeface="Calibri" pitchFamily="34" charset="0"/>
              <a:cs typeface="Calibri" pitchFamily="34" charset="0"/>
            </a:endParaRPr>
          </a:p>
        </p:txBody>
      </p:sp>
      <p:sp>
        <p:nvSpPr>
          <p:cNvPr id="24" name="Rectangle 23"/>
          <p:cNvSpPr/>
          <p:nvPr/>
        </p:nvSpPr>
        <p:spPr>
          <a:xfrm>
            <a:off x="4724660" y="2793378"/>
            <a:ext cx="4183706" cy="369332"/>
          </a:xfrm>
          <a:prstGeom prst="rect">
            <a:avLst/>
          </a:prstGeom>
          <a:solidFill>
            <a:srgbClr val="FFFFCC"/>
          </a:solidFill>
          <a:ln w="57150">
            <a:solidFill>
              <a:schemeClr val="bg2"/>
            </a:solidFill>
          </a:ln>
        </p:spPr>
        <p:txBody>
          <a:bodyPr wrap="square">
            <a:spAutoFit/>
          </a:bodyPr>
          <a:lstStyle/>
          <a:p>
            <a:pPr algn="ctr">
              <a:defRPr/>
            </a:pPr>
            <a:r>
              <a:rPr lang="en-US" dirty="0" smtClean="0">
                <a:solidFill>
                  <a:srgbClr val="003366"/>
                </a:solidFill>
                <a:latin typeface="Calibri" pitchFamily="34" charset="0"/>
                <a:cs typeface="Calibri" pitchFamily="34" charset="0"/>
              </a:rPr>
              <a:t>largest( state( </a:t>
            </a:r>
            <a:r>
              <a:rPr lang="en-US" dirty="0" err="1" smtClean="0">
                <a:solidFill>
                  <a:srgbClr val="003366"/>
                </a:solidFill>
                <a:latin typeface="Calibri" pitchFamily="34" charset="0"/>
                <a:cs typeface="Calibri" pitchFamily="34" charset="0"/>
              </a:rPr>
              <a:t>next_to</a:t>
            </a:r>
            <a:r>
              <a:rPr lang="en-US" dirty="0" smtClean="0">
                <a:solidFill>
                  <a:srgbClr val="003366"/>
                </a:solidFill>
                <a:latin typeface="Calibri" pitchFamily="34" charset="0"/>
                <a:cs typeface="Calibri" pitchFamily="34" charset="0"/>
              </a:rPr>
              <a:t>( </a:t>
            </a:r>
            <a:r>
              <a:rPr lang="en-US" dirty="0" err="1" smtClean="0">
                <a:solidFill>
                  <a:srgbClr val="003366"/>
                </a:solidFill>
                <a:latin typeface="Calibri" pitchFamily="34" charset="0"/>
                <a:cs typeface="Calibri" pitchFamily="34" charset="0"/>
              </a:rPr>
              <a:t>const</a:t>
            </a:r>
            <a:r>
              <a:rPr lang="en-US" dirty="0" smtClean="0">
                <a:solidFill>
                  <a:srgbClr val="003366"/>
                </a:solidFill>
                <a:latin typeface="Calibri" pitchFamily="34" charset="0"/>
                <a:cs typeface="Calibri" pitchFamily="34" charset="0"/>
              </a:rPr>
              <a:t>(NY))))</a:t>
            </a:r>
            <a:endParaRPr lang="en-US" dirty="0">
              <a:solidFill>
                <a:srgbClr val="003366"/>
              </a:solidFill>
              <a:latin typeface="Calibri" pitchFamily="34" charset="0"/>
              <a:cs typeface="Calibri" pitchFamily="34" charset="0"/>
            </a:endParaRPr>
          </a:p>
        </p:txBody>
      </p:sp>
      <p:sp>
        <p:nvSpPr>
          <p:cNvPr id="26" name="Content Placeholder 8"/>
          <p:cNvSpPr txBox="1">
            <a:spLocks/>
          </p:cNvSpPr>
          <p:nvPr/>
        </p:nvSpPr>
        <p:spPr bwMode="auto">
          <a:xfrm>
            <a:off x="4876800" y="3352800"/>
            <a:ext cx="3775744" cy="902037"/>
          </a:xfrm>
          <a:prstGeom prst="rect">
            <a:avLst/>
          </a:prstGeom>
          <a:solidFill>
            <a:srgbClr val="FFFFCC"/>
          </a:solidFill>
          <a:ln>
            <a:solidFill>
              <a:schemeClr val="bg2"/>
            </a:solid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kern="0" dirty="0" smtClean="0">
                <a:solidFill>
                  <a:srgbClr val="0033CC"/>
                </a:solidFill>
                <a:cs typeface="Candara"/>
              </a:rPr>
              <a:t>Simple derivatives </a:t>
            </a:r>
            <a:r>
              <a:rPr lang="en-US" kern="0" dirty="0" smtClean="0">
                <a:cs typeface="Candara"/>
              </a:rPr>
              <a:t>of the models outputs</a:t>
            </a:r>
            <a:endParaRPr lang="en-US" sz="2000" kern="0" dirty="0"/>
          </a:p>
        </p:txBody>
      </p:sp>
      <p:sp>
        <p:nvSpPr>
          <p:cNvPr id="28" name="Right Arrow 27"/>
          <p:cNvSpPr/>
          <p:nvPr/>
        </p:nvSpPr>
        <p:spPr>
          <a:xfrm rot="10800000">
            <a:off x="4343400" y="3733800"/>
            <a:ext cx="533400" cy="200055"/>
          </a:xfrm>
          <a:prstGeom prst="rightArrow">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8"/>
          <p:cNvSpPr txBox="1">
            <a:spLocks/>
          </p:cNvSpPr>
          <p:nvPr/>
        </p:nvSpPr>
        <p:spPr bwMode="auto">
          <a:xfrm>
            <a:off x="152400" y="3552635"/>
            <a:ext cx="4190740" cy="534869"/>
          </a:xfrm>
          <a:prstGeom prst="rect">
            <a:avLst/>
          </a:prstGeom>
          <a:solidFill>
            <a:srgbClr val="FFFFCC"/>
          </a:solidFill>
          <a:ln>
            <a:solidFill>
              <a:schemeClr val="bg2"/>
            </a:solid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kern="0" dirty="0" smtClean="0">
                <a:solidFill>
                  <a:srgbClr val="0033CC"/>
                </a:solidFill>
                <a:cs typeface="Candara"/>
              </a:rPr>
              <a:t>Query a </a:t>
            </a:r>
            <a:r>
              <a:rPr lang="en-US" kern="0" dirty="0" err="1" smtClean="0">
                <a:solidFill>
                  <a:srgbClr val="0033CC"/>
                </a:solidFill>
                <a:cs typeface="Candara"/>
              </a:rPr>
              <a:t>GeoQuery</a:t>
            </a:r>
            <a:r>
              <a:rPr lang="en-US" kern="0" dirty="0" smtClean="0">
                <a:solidFill>
                  <a:srgbClr val="0033CC"/>
                </a:solidFill>
                <a:cs typeface="Candara"/>
              </a:rPr>
              <a:t> Database. </a:t>
            </a:r>
            <a:endParaRPr lang="en-US" sz="2000" kern="0" dirty="0"/>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39</a:t>
            </a:fld>
            <a:endParaRPr lang="en-US" altLang="zh-TW"/>
          </a:p>
        </p:txBody>
      </p:sp>
    </p:spTree>
    <p:extLst>
      <p:ext uri="{BB962C8B-B14F-4D97-AF65-F5344CB8AC3E}">
        <p14:creationId xmlns:p14="http://schemas.microsoft.com/office/powerpoint/2010/main" val="1566621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grpId="0" nodeType="after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right)">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p:nvPr/>
        </p:nvSpPr>
        <p:spPr>
          <a:xfrm>
            <a:off x="-186319" y="-209396"/>
            <a:ext cx="9516638" cy="7276792"/>
          </a:xfrm>
          <a:prstGeom prst="rect">
            <a:avLst/>
          </a:prstGeom>
          <a:solidFill>
            <a:srgbClr val="4D4229"/>
          </a:solidFill>
          <a:ln w="12700">
            <a:solidFill>
              <a:srgbClr val="5B9BD5"/>
            </a:solidFill>
            <a:miter/>
          </a:ln>
        </p:spPr>
        <p:txBody>
          <a:bodyPr lIns="0" tIns="0" rIns="0" bIns="0" anchor="ctr"/>
          <a:lstStyle/>
          <a:p>
            <a:pPr lvl="0"/>
            <a:endParaRPr dirty="0"/>
          </a:p>
        </p:txBody>
      </p:sp>
      <p:pic>
        <p:nvPicPr>
          <p:cNvPr id="214" name="image8.jpg" descr="nexlp-slides-2014-08-20-08.jpg"/>
          <p:cNvPicPr/>
          <p:nvPr/>
        </p:nvPicPr>
        <p:blipFill>
          <a:blip r:embed="rId3">
            <a:extLst/>
          </a:blip>
          <a:stretch>
            <a:fillRect/>
          </a:stretch>
        </p:blipFill>
        <p:spPr>
          <a:xfrm>
            <a:off x="1600200" y="-1600200"/>
            <a:ext cx="10149840" cy="7589520"/>
          </a:xfrm>
          <a:prstGeom prst="rect">
            <a:avLst/>
          </a:prstGeom>
          <a:ln w="12700">
            <a:miter lim="400000"/>
          </a:ln>
        </p:spPr>
      </p:pic>
      <p:sp>
        <p:nvSpPr>
          <p:cNvPr id="215" name="Shape 215"/>
          <p:cNvSpPr/>
          <p:nvPr/>
        </p:nvSpPr>
        <p:spPr>
          <a:xfrm>
            <a:off x="2362200" y="990600"/>
            <a:ext cx="6707670" cy="1231106"/>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18000" spc="0">
                <a:solidFill>
                  <a:srgbClr val="FFFFFF"/>
                </a:solidFill>
                <a:latin typeface="AkzidenzGroteskBE-MdCn"/>
                <a:ea typeface="AkzidenzGroteskBE-MdCn"/>
                <a:cs typeface="AkzidenzGroteskBE-MdCn"/>
                <a:sym typeface="AkzidenzGroteskBE-MdCn"/>
              </a:defRPr>
            </a:lvl1pPr>
          </a:lstStyle>
          <a:p>
            <a:pPr lvl="0">
              <a:defRPr sz="1800" spc="0">
                <a:solidFill>
                  <a:srgbClr val="000000"/>
                </a:solidFill>
              </a:defRPr>
            </a:pPr>
            <a:r>
              <a:rPr sz="8000" spc="0" dirty="0">
                <a:solidFill>
                  <a:srgbClr val="FFFFFF"/>
                </a:solidFill>
              </a:rPr>
              <a:t>WORLD TEXT</a:t>
            </a:r>
          </a:p>
        </p:txBody>
      </p:sp>
      <p:grpSp>
        <p:nvGrpSpPr>
          <p:cNvPr id="218" name="Group 218"/>
          <p:cNvGrpSpPr/>
          <p:nvPr/>
        </p:nvGrpSpPr>
        <p:grpSpPr>
          <a:xfrm>
            <a:off x="467097" y="5207298"/>
            <a:ext cx="667925" cy="739418"/>
            <a:chOff x="0" y="0"/>
            <a:chExt cx="890565" cy="739417"/>
          </a:xfrm>
        </p:grpSpPr>
        <p:sp>
          <p:nvSpPr>
            <p:cNvPr id="216" name="Shape 216"/>
            <p:cNvSpPr/>
            <p:nvPr/>
          </p:nvSpPr>
          <p:spPr>
            <a:xfrm>
              <a:off x="249928" y="0"/>
              <a:ext cx="243840" cy="1828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BE46"/>
            </a:solidFill>
            <a:ln w="12700" cap="flat">
              <a:noFill/>
              <a:miter lim="400000"/>
            </a:ln>
            <a:effectLst/>
          </p:spPr>
          <p:txBody>
            <a:bodyPr wrap="square" lIns="0" tIns="0" rIns="0" bIns="0" numCol="1" anchor="ctr">
              <a:noAutofit/>
            </a:bodyPr>
            <a:lstStyle/>
            <a:p>
              <a:pPr lvl="0"/>
              <a:endParaRPr/>
            </a:p>
          </p:txBody>
        </p:sp>
        <p:sp>
          <p:nvSpPr>
            <p:cNvPr id="217" name="Shape 217"/>
            <p:cNvSpPr/>
            <p:nvPr/>
          </p:nvSpPr>
          <p:spPr>
            <a:xfrm>
              <a:off x="0" y="400863"/>
              <a:ext cx="890565" cy="33855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defRPr sz="2200">
                  <a:solidFill>
                    <a:srgbClr val="FFFFFF"/>
                  </a:solidFill>
                  <a:latin typeface="AkzidenzGroteskBE-Md"/>
                  <a:ea typeface="AkzidenzGroteskBE-Md"/>
                  <a:cs typeface="AkzidenzGroteskBE-Md"/>
                  <a:sym typeface="AkzidenzGroteskBE-Md"/>
                </a:defRPr>
              </a:lvl1pPr>
            </a:lstStyle>
            <a:p>
              <a:pPr lvl="0">
                <a:defRPr sz="1800">
                  <a:solidFill>
                    <a:srgbClr val="000000"/>
                  </a:solidFill>
                </a:defRPr>
              </a:pPr>
              <a:r>
                <a:rPr sz="2200">
                  <a:solidFill>
                    <a:srgbClr val="FFFFFF"/>
                  </a:solidFill>
                </a:rPr>
                <a:t>2012</a:t>
              </a:r>
            </a:p>
          </p:txBody>
        </p:sp>
      </p:grpSp>
      <p:grpSp>
        <p:nvGrpSpPr>
          <p:cNvPr id="221" name="Group 221"/>
          <p:cNvGrpSpPr/>
          <p:nvPr/>
        </p:nvGrpSpPr>
        <p:grpSpPr>
          <a:xfrm>
            <a:off x="1634577" y="4705895"/>
            <a:ext cx="667925" cy="1240821"/>
            <a:chOff x="0" y="-1"/>
            <a:chExt cx="890565" cy="1240819"/>
          </a:xfrm>
        </p:grpSpPr>
        <p:sp>
          <p:nvSpPr>
            <p:cNvPr id="219" name="Shape 219"/>
            <p:cNvSpPr/>
            <p:nvPr/>
          </p:nvSpPr>
          <p:spPr>
            <a:xfrm>
              <a:off x="9749" y="-1"/>
              <a:ext cx="853438" cy="6400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BE46"/>
            </a:solidFill>
            <a:ln w="12700" cap="flat">
              <a:noFill/>
              <a:miter lim="400000"/>
            </a:ln>
            <a:effectLst/>
          </p:spPr>
          <p:txBody>
            <a:bodyPr wrap="square" lIns="0" tIns="0" rIns="0" bIns="0" numCol="1" anchor="ctr">
              <a:noAutofit/>
            </a:bodyPr>
            <a:lstStyle/>
            <a:p>
              <a:pPr lvl="0"/>
              <a:endParaRPr/>
            </a:p>
          </p:txBody>
        </p:sp>
        <p:sp>
          <p:nvSpPr>
            <p:cNvPr id="220" name="Shape 220"/>
            <p:cNvSpPr/>
            <p:nvPr/>
          </p:nvSpPr>
          <p:spPr>
            <a:xfrm>
              <a:off x="0" y="902265"/>
              <a:ext cx="890565" cy="3385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defRPr sz="2200">
                  <a:solidFill>
                    <a:srgbClr val="FFFFFF"/>
                  </a:solidFill>
                  <a:latin typeface="AkzidenzGroteskBE-Md"/>
                  <a:ea typeface="AkzidenzGroteskBE-Md"/>
                  <a:cs typeface="AkzidenzGroteskBE-Md"/>
                  <a:sym typeface="AkzidenzGroteskBE-Md"/>
                </a:defRPr>
              </a:lvl1pPr>
            </a:lstStyle>
            <a:p>
              <a:pPr lvl="0">
                <a:defRPr sz="1800">
                  <a:solidFill>
                    <a:srgbClr val="000000"/>
                  </a:solidFill>
                </a:defRPr>
              </a:pPr>
              <a:r>
                <a:rPr sz="2200">
                  <a:solidFill>
                    <a:srgbClr val="FFFFFF"/>
                  </a:solidFill>
                </a:rPr>
                <a:t>2014</a:t>
              </a:r>
            </a:p>
          </p:txBody>
        </p:sp>
      </p:grpSp>
      <p:sp>
        <p:nvSpPr>
          <p:cNvPr id="222" name="Shape 222"/>
          <p:cNvSpPr/>
          <p:nvPr/>
        </p:nvSpPr>
        <p:spPr>
          <a:xfrm>
            <a:off x="2802057" y="5608162"/>
            <a:ext cx="667924" cy="338554"/>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2200">
                <a:solidFill>
                  <a:srgbClr val="FFFFFF"/>
                </a:solidFill>
                <a:latin typeface="AkzidenzGroteskBE-Md"/>
                <a:ea typeface="AkzidenzGroteskBE-Md"/>
                <a:cs typeface="AkzidenzGroteskBE-Md"/>
                <a:sym typeface="AkzidenzGroteskBE-Md"/>
              </a:defRPr>
            </a:lvl1pPr>
          </a:lstStyle>
          <a:p>
            <a:pPr lvl="0">
              <a:defRPr sz="1800">
                <a:solidFill>
                  <a:srgbClr val="000000"/>
                </a:solidFill>
              </a:defRPr>
            </a:pPr>
            <a:r>
              <a:rPr sz="2200" dirty="0">
                <a:solidFill>
                  <a:srgbClr val="FFFFFF"/>
                </a:solidFill>
              </a:rPr>
              <a:t>2020</a:t>
            </a:r>
          </a:p>
        </p:txBody>
      </p:sp>
      <p:sp>
        <p:nvSpPr>
          <p:cNvPr id="12" name="Rectangle 11"/>
          <p:cNvSpPr/>
          <p:nvPr/>
        </p:nvSpPr>
        <p:spPr>
          <a:xfrm>
            <a:off x="2286000" y="76200"/>
            <a:ext cx="4419600" cy="923330"/>
          </a:xfrm>
          <a:prstGeom prst="rect">
            <a:avLst/>
          </a:prstGeom>
          <a:solidFill>
            <a:srgbClr val="FFFFCC"/>
          </a:solidFill>
          <a:ln>
            <a:solidFill>
              <a:srgbClr val="FF9933"/>
            </a:solidFill>
          </a:ln>
        </p:spPr>
        <p:txBody>
          <a:bodyPr wrap="square">
            <a:spAutoFit/>
          </a:bodyPr>
          <a:lstStyle/>
          <a:p>
            <a:pPr lvl="0" defTabSz="914400">
              <a:lnSpc>
                <a:spcPct val="100000"/>
              </a:lnSpc>
              <a:defRPr sz="1800"/>
            </a:pPr>
            <a:r>
              <a:rPr lang="en-US" dirty="0" smtClean="0">
                <a:latin typeface="Calibri"/>
                <a:ea typeface="Calibri"/>
                <a:cs typeface="Calibri"/>
                <a:sym typeface="Calibri"/>
              </a:rPr>
              <a:t>90</a:t>
            </a:r>
            <a:r>
              <a:rPr lang="en-US" dirty="0">
                <a:latin typeface="Calibri"/>
                <a:ea typeface="Calibri"/>
                <a:cs typeface="Calibri"/>
                <a:sym typeface="Calibri"/>
              </a:rPr>
              <a:t>% </a:t>
            </a:r>
            <a:r>
              <a:rPr lang="en-US" dirty="0" smtClean="0">
                <a:latin typeface="Calibri"/>
                <a:ea typeface="Calibri"/>
                <a:cs typeface="Calibri"/>
                <a:sym typeface="Calibri"/>
              </a:rPr>
              <a:t>of </a:t>
            </a:r>
            <a:r>
              <a:rPr lang="en-US" dirty="0">
                <a:latin typeface="Calibri"/>
                <a:ea typeface="Calibri"/>
                <a:cs typeface="Calibri"/>
                <a:sym typeface="Calibri"/>
              </a:rPr>
              <a:t>the world’s </a:t>
            </a:r>
            <a:r>
              <a:rPr lang="en-US" dirty="0" smtClean="0">
                <a:latin typeface="Calibri"/>
                <a:ea typeface="Calibri"/>
                <a:cs typeface="Calibri"/>
                <a:sym typeface="Calibri"/>
              </a:rPr>
              <a:t>text </a:t>
            </a:r>
            <a:r>
              <a:rPr lang="en-US" dirty="0">
                <a:latin typeface="Calibri"/>
                <a:ea typeface="Calibri"/>
                <a:cs typeface="Calibri"/>
                <a:sym typeface="Calibri"/>
              </a:rPr>
              <a:t>has been created in the last 2 years, and there will be </a:t>
            </a:r>
            <a:r>
              <a:rPr lang="en-US" dirty="0" smtClean="0">
                <a:latin typeface="Calibri"/>
                <a:ea typeface="Calibri"/>
                <a:cs typeface="Calibri"/>
                <a:sym typeface="Calibri"/>
              </a:rPr>
              <a:t>a </a:t>
            </a:r>
            <a:r>
              <a:rPr lang="en-US" dirty="0">
                <a:latin typeface="Calibri"/>
                <a:ea typeface="Calibri"/>
                <a:cs typeface="Calibri"/>
                <a:sym typeface="Calibri"/>
              </a:rPr>
              <a:t>50-fold increase by 2020. </a:t>
            </a:r>
          </a:p>
        </p:txBody>
      </p:sp>
      <p:sp>
        <p:nvSpPr>
          <p:cNvPr id="13" name="TextBox 12"/>
          <p:cNvSpPr txBox="1"/>
          <p:nvPr/>
        </p:nvSpPr>
        <p:spPr>
          <a:xfrm>
            <a:off x="73569" y="6047874"/>
            <a:ext cx="8994231" cy="738664"/>
          </a:xfrm>
          <a:prstGeom prst="rect">
            <a:avLst/>
          </a:prstGeom>
          <a:solidFill>
            <a:srgbClr val="FFFFCC"/>
          </a:solidFill>
          <a:ln>
            <a:solidFill>
              <a:schemeClr val="accent2"/>
            </a:solidFill>
          </a:ln>
        </p:spPr>
        <p:txBody>
          <a:bodyPr wrap="square" rtlCol="0">
            <a:spAutoFit/>
          </a:bodyPr>
          <a:lstStyle/>
          <a:p>
            <a:r>
              <a:rPr lang="en-US" sz="1400" dirty="0">
                <a:latin typeface="+mn-lt"/>
                <a:hlinkClick r:id="rId4"/>
              </a:rPr>
              <a:t>http://www.dataversity.net/the-growth-of-unstructured-data-what-are-we-going-to-do-with-all-those-zettabytes</a:t>
            </a:r>
            <a:r>
              <a:rPr lang="en-US" sz="1400" dirty="0" smtClean="0">
                <a:latin typeface="+mn-lt"/>
                <a:hlinkClick r:id="rId4"/>
              </a:rPr>
              <a:t>/</a:t>
            </a:r>
            <a:endParaRPr lang="en-US" sz="1400" dirty="0" smtClean="0">
              <a:latin typeface="+mn-lt"/>
            </a:endParaRPr>
          </a:p>
          <a:p>
            <a:r>
              <a:rPr lang="en-US" sz="1400" dirty="0">
                <a:latin typeface="+mn-lt"/>
                <a:hlinkClick r:id="rId5"/>
              </a:rPr>
              <a:t>http://breakthroughanalysis.com/2008/08/01/unstructured-data-and-the-80-percent-rule</a:t>
            </a:r>
            <a:r>
              <a:rPr lang="en-US" sz="1400" dirty="0" smtClean="0">
                <a:latin typeface="+mn-lt"/>
                <a:hlinkClick r:id="rId5"/>
              </a:rPr>
              <a:t>/</a:t>
            </a:r>
            <a:endParaRPr lang="en-US" sz="1400" dirty="0" smtClean="0">
              <a:latin typeface="+mn-lt"/>
            </a:endParaRPr>
          </a:p>
          <a:p>
            <a:r>
              <a:rPr lang="en-US" sz="1400" dirty="0">
                <a:latin typeface="+mn-lt"/>
                <a:hlinkClick r:id="rId6"/>
              </a:rPr>
              <a:t>http://</a:t>
            </a:r>
            <a:r>
              <a:rPr lang="en-US" sz="1400" dirty="0" smtClean="0">
                <a:latin typeface="+mn-lt"/>
                <a:hlinkClick r:id="rId6"/>
              </a:rPr>
              <a:t>www.datasciencecentral.com/profiles/blogs/structured-vs-unstructured-data-the-rise-of-data-anarchy</a:t>
            </a:r>
            <a:r>
              <a:rPr lang="en-US" sz="1400" dirty="0" smtClean="0">
                <a:latin typeface="+mn-lt"/>
              </a:rPr>
              <a:t> </a:t>
            </a:r>
            <a:endParaRPr lang="en-US" sz="1400" dirty="0">
              <a:latin typeface="+mn-lt"/>
            </a:endParaRPr>
          </a:p>
        </p:txBody>
      </p:sp>
      <p:sp>
        <p:nvSpPr>
          <p:cNvPr id="14" name="TextBox 13"/>
          <p:cNvSpPr txBox="1"/>
          <p:nvPr/>
        </p:nvSpPr>
        <p:spPr>
          <a:xfrm>
            <a:off x="37474" y="3035380"/>
            <a:ext cx="2438400" cy="1631216"/>
          </a:xfrm>
          <a:prstGeom prst="rect">
            <a:avLst/>
          </a:prstGeom>
          <a:solidFill>
            <a:srgbClr val="FFFFCC"/>
          </a:solidFill>
          <a:ln>
            <a:solidFill>
              <a:schemeClr val="accent2"/>
            </a:solidFill>
          </a:ln>
        </p:spPr>
        <p:txBody>
          <a:bodyPr wrap="square" rtlCol="0">
            <a:spAutoFit/>
          </a:bodyPr>
          <a:lstStyle/>
          <a:p>
            <a:r>
              <a:rPr lang="en-US" sz="2000" dirty="0" smtClean="0">
                <a:latin typeface="+mn-lt"/>
              </a:rPr>
              <a:t>Scientific Articles</a:t>
            </a:r>
          </a:p>
          <a:p>
            <a:r>
              <a:rPr lang="en-US" sz="2000" dirty="0" smtClean="0">
                <a:latin typeface="+mn-lt"/>
              </a:rPr>
              <a:t>Medical  Records</a:t>
            </a:r>
          </a:p>
          <a:p>
            <a:r>
              <a:rPr lang="en-US" sz="2000" dirty="0" smtClean="0">
                <a:latin typeface="+mn-lt"/>
              </a:rPr>
              <a:t>Education</a:t>
            </a:r>
          </a:p>
          <a:p>
            <a:r>
              <a:rPr lang="en-US" sz="2000" dirty="0" smtClean="0">
                <a:latin typeface="+mn-lt"/>
              </a:rPr>
              <a:t>Business</a:t>
            </a:r>
          </a:p>
          <a:p>
            <a:r>
              <a:rPr lang="en-US" sz="2000" dirty="0" smtClean="0">
                <a:latin typeface="+mn-lt"/>
              </a:rPr>
              <a:t>Social Media</a:t>
            </a:r>
            <a:endParaRPr lang="en-US" sz="2000" dirty="0">
              <a:latin typeface="+mn-lt"/>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3000" y="2160896"/>
            <a:ext cx="4140748" cy="3139440"/>
          </a:xfrm>
          <a:prstGeom prst="rect">
            <a:avLst/>
          </a:prstGeom>
        </p:spPr>
      </p:pic>
      <p:sp>
        <p:nvSpPr>
          <p:cNvPr id="16" name="Rectangle 15"/>
          <p:cNvSpPr/>
          <p:nvPr/>
        </p:nvSpPr>
        <p:spPr>
          <a:xfrm>
            <a:off x="13826" y="2048470"/>
            <a:ext cx="3276600" cy="923330"/>
          </a:xfrm>
          <a:prstGeom prst="rect">
            <a:avLst/>
          </a:prstGeom>
          <a:solidFill>
            <a:srgbClr val="FFFFCC"/>
          </a:solidFill>
          <a:ln>
            <a:solidFill>
              <a:srgbClr val="FF9933"/>
            </a:solidFill>
          </a:ln>
        </p:spPr>
        <p:txBody>
          <a:bodyPr wrap="square">
            <a:spAutoFit/>
          </a:bodyPr>
          <a:lstStyle/>
          <a:p>
            <a:pPr algn="ctr"/>
            <a:r>
              <a:rPr lang="en-US" dirty="0">
                <a:solidFill>
                  <a:srgbClr val="003366"/>
                </a:solidFill>
                <a:latin typeface="+mn-lt"/>
              </a:rPr>
              <a:t>Large Scale </a:t>
            </a:r>
            <a:endParaRPr lang="en-US" dirty="0" smtClean="0">
              <a:solidFill>
                <a:srgbClr val="003366"/>
              </a:solidFill>
              <a:latin typeface="+mn-lt"/>
            </a:endParaRPr>
          </a:p>
          <a:p>
            <a:pPr algn="ctr"/>
            <a:r>
              <a:rPr lang="en-US" dirty="0" smtClean="0">
                <a:solidFill>
                  <a:srgbClr val="3366CC"/>
                </a:solidFill>
                <a:latin typeface="+mn-lt"/>
              </a:rPr>
              <a:t>Data</a:t>
            </a:r>
            <a:r>
              <a:rPr lang="en-US" dirty="0" smtClean="0">
                <a:solidFill>
                  <a:srgbClr val="3366CC"/>
                </a:solidFill>
                <a:latin typeface="+mn-lt"/>
                <a:sym typeface="Wingdings" pitchFamily="2" charset="2"/>
              </a:rPr>
              <a:t> Meaning </a:t>
            </a:r>
            <a:r>
              <a:rPr lang="en-US" dirty="0" smtClean="0">
                <a:solidFill>
                  <a:srgbClr val="003366"/>
                </a:solidFill>
                <a:latin typeface="+mn-lt"/>
                <a:sym typeface="Wingdings" pitchFamily="2" charset="2"/>
              </a:rPr>
              <a:t>Transformation </a:t>
            </a:r>
          </a:p>
          <a:p>
            <a:pPr algn="ctr"/>
            <a:r>
              <a:rPr lang="en-US" dirty="0" smtClean="0">
                <a:solidFill>
                  <a:srgbClr val="003366"/>
                </a:solidFill>
                <a:latin typeface="+mn-lt"/>
              </a:rPr>
              <a:t>Massive </a:t>
            </a:r>
            <a:r>
              <a:rPr lang="en-US" dirty="0">
                <a:solidFill>
                  <a:srgbClr val="003366"/>
                </a:solidFill>
                <a:latin typeface="+mn-lt"/>
              </a:rPr>
              <a:t>&amp; </a:t>
            </a:r>
            <a:r>
              <a:rPr lang="en-US" b="1" dirty="0">
                <a:solidFill>
                  <a:srgbClr val="003366"/>
                </a:solidFill>
                <a:latin typeface="+mn-lt"/>
              </a:rPr>
              <a:t>Deep</a:t>
            </a:r>
            <a:r>
              <a:rPr lang="en-US" dirty="0">
                <a:solidFill>
                  <a:srgbClr val="003366"/>
                </a:solidFill>
                <a:latin typeface="+mn-lt"/>
              </a:rPr>
              <a:t> </a:t>
            </a:r>
          </a:p>
        </p:txBody>
      </p:sp>
    </p:spTree>
    <p:extLst>
      <p:ext uri="{BB962C8B-B14F-4D97-AF65-F5344CB8AC3E}">
        <p14:creationId xmlns:p14="http://schemas.microsoft.com/office/powerpoint/2010/main" val="2674404953"/>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p:tmAbs val="0"/>
                                  </p:iterate>
                                  <p:childTnLst>
                                    <p:set>
                                      <p:cBhvr>
                                        <p:cTn id="6" fill="hold"/>
                                        <p:tgtEl>
                                          <p:spTgt spid="218"/>
                                        </p:tgtEl>
                                        <p:attrNameLst>
                                          <p:attrName>style.visibility</p:attrName>
                                        </p:attrNameLst>
                                      </p:cBhvr>
                                      <p:to>
                                        <p:strVal val="visible"/>
                                      </p:to>
                                    </p:set>
                                    <p:animEffect transition="in" filter="fade">
                                      <p:cBhvr>
                                        <p:cTn id="7" dur="400"/>
                                        <p:tgtEl>
                                          <p:spTgt spid="218"/>
                                        </p:tgtEl>
                                      </p:cBhvr>
                                    </p:animEffect>
                                  </p:childTnLst>
                                </p:cTn>
                              </p:par>
                            </p:childTnLst>
                          </p:cTn>
                        </p:par>
                        <p:par>
                          <p:cTn id="8" fill="hold">
                            <p:stCondLst>
                              <p:cond delay="400"/>
                            </p:stCondLst>
                            <p:childTnLst>
                              <p:par>
                                <p:cTn id="9" presetID="10" presetClass="entr" presetSubtype="0" fill="hold" grpId="0" nodeType="afterEffect">
                                  <p:stCondLst>
                                    <p:cond delay="0"/>
                                  </p:stCondLst>
                                  <p:iterate>
                                    <p:tmAbs val="0"/>
                                  </p:iterate>
                                  <p:childTnLst>
                                    <p:set>
                                      <p:cBhvr>
                                        <p:cTn id="10" fill="hold"/>
                                        <p:tgtEl>
                                          <p:spTgt spid="221"/>
                                        </p:tgtEl>
                                        <p:attrNameLst>
                                          <p:attrName>style.visibility</p:attrName>
                                        </p:attrNameLst>
                                      </p:cBhvr>
                                      <p:to>
                                        <p:strVal val="visible"/>
                                      </p:to>
                                    </p:set>
                                    <p:animEffect transition="in" filter="fade">
                                      <p:cBhvr>
                                        <p:cTn id="11" dur="400"/>
                                        <p:tgtEl>
                                          <p:spTgt spid="221"/>
                                        </p:tgtEl>
                                      </p:cBhvr>
                                    </p:animEffect>
                                  </p:childTnLst>
                                </p:cTn>
                              </p:par>
                            </p:childTnLst>
                          </p:cTn>
                        </p:par>
                        <p:par>
                          <p:cTn id="12" fill="hold">
                            <p:stCondLst>
                              <p:cond delay="800"/>
                            </p:stCondLst>
                            <p:childTnLst>
                              <p:par>
                                <p:cTn id="13" presetID="9" presetClass="entr" presetSubtype="0" fill="hold" grpId="0" nodeType="afterEffect">
                                  <p:stCondLst>
                                    <p:cond delay="0"/>
                                  </p:stCondLst>
                                  <p:iterate>
                                    <p:tmAbs val="0"/>
                                  </p:iterate>
                                  <p:childTnLst>
                                    <p:set>
                                      <p:cBhvr>
                                        <p:cTn id="14" fill="hold"/>
                                        <p:tgtEl>
                                          <p:spTgt spid="222"/>
                                        </p:tgtEl>
                                        <p:attrNameLst>
                                          <p:attrName>style.visibility</p:attrName>
                                        </p:attrNameLst>
                                      </p:cBhvr>
                                      <p:to>
                                        <p:strVal val="visible"/>
                                      </p:to>
                                    </p:set>
                                    <p:animEffect transition="in" filter="dissolve">
                                      <p:cBhvr>
                                        <p:cTn id="15" dur="300"/>
                                        <p:tgtEl>
                                          <p:spTgt spid="222"/>
                                        </p:tgtEl>
                                      </p:cBhvr>
                                    </p:animEffect>
                                  </p:childTnLst>
                                </p:cTn>
                              </p:par>
                            </p:childTnLst>
                          </p:cTn>
                        </p:par>
                        <p:par>
                          <p:cTn id="16" fill="hold">
                            <p:stCondLst>
                              <p:cond delay="1100"/>
                            </p:stCondLst>
                            <p:childTnLst>
                              <p:par>
                                <p:cTn id="17" presetID="2" presetClass="entr" presetSubtype="1" fill="hold" grpId="0" nodeType="afterEffect">
                                  <p:stCondLst>
                                    <p:cond delay="0"/>
                                  </p:stCondLst>
                                  <p:iterate>
                                    <p:tmAbs val="0"/>
                                  </p:iterate>
                                  <p:childTnLst>
                                    <p:set>
                                      <p:cBhvr>
                                        <p:cTn id="18" fill="hold"/>
                                        <p:tgtEl>
                                          <p:spTgt spid="214"/>
                                        </p:tgtEl>
                                        <p:attrNameLst>
                                          <p:attrName>style.visibility</p:attrName>
                                        </p:attrNameLst>
                                      </p:cBhvr>
                                      <p:to>
                                        <p:strVal val="visible"/>
                                      </p:to>
                                    </p:set>
                                    <p:anim calcmode="lin" valueType="num">
                                      <p:cBhvr>
                                        <p:cTn id="19" dur="1000" fill="hold"/>
                                        <p:tgtEl>
                                          <p:spTgt spid="214"/>
                                        </p:tgtEl>
                                        <p:attrNameLst>
                                          <p:attrName>ppt_x</p:attrName>
                                        </p:attrNameLst>
                                      </p:cBhvr>
                                      <p:tavLst>
                                        <p:tav tm="0">
                                          <p:val>
                                            <p:strVal val="#ppt_x"/>
                                          </p:val>
                                        </p:tav>
                                        <p:tav tm="100000">
                                          <p:val>
                                            <p:strVal val="#ppt_x"/>
                                          </p:val>
                                        </p:tav>
                                      </p:tavLst>
                                    </p:anim>
                                    <p:anim calcmode="lin" valueType="num">
                                      <p:cBhvr>
                                        <p:cTn id="20" dur="1000" fill="hold"/>
                                        <p:tgtEl>
                                          <p:spTgt spid="214"/>
                                        </p:tgtEl>
                                        <p:attrNameLst>
                                          <p:attrName>ppt_y</p:attrName>
                                        </p:attrNameLst>
                                      </p:cBhvr>
                                      <p:tavLst>
                                        <p:tav tm="0">
                                          <p:val>
                                            <p:strVal val="0-#ppt_h/2"/>
                                          </p:val>
                                        </p:tav>
                                        <p:tav tm="100000">
                                          <p:val>
                                            <p:strVal val="#ppt_y"/>
                                          </p:val>
                                        </p:tav>
                                      </p:tavLst>
                                    </p:anim>
                                  </p:childTnLst>
                                </p:cTn>
                              </p:par>
                            </p:childTnLst>
                          </p:cTn>
                        </p:par>
                        <p:par>
                          <p:cTn id="21" fill="hold">
                            <p:stCondLst>
                              <p:cond delay="2100"/>
                            </p:stCondLst>
                            <p:childTnLst>
                              <p:par>
                                <p:cTn id="22" presetID="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animBg="1" advAuto="0"/>
      <p:bldP spid="218" grpId="0" animBg="1" advAuto="0"/>
      <p:bldP spid="221" grpId="0" animBg="1" advAuto="0"/>
      <p:bldP spid="222" grpId="0" animBg="1" advAuto="0"/>
      <p:bldP spid="12" grpId="0" animBg="1"/>
      <p:bldP spid="13" grpId="0" animBg="1"/>
      <p:bldP spid="14" grpId="0" animBg="1"/>
      <p:bldP spid="1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Based Learning</a:t>
            </a:r>
            <a:endParaRPr lang="en-US" dirty="0"/>
          </a:p>
        </p:txBody>
      </p:sp>
      <p:sp>
        <p:nvSpPr>
          <p:cNvPr id="9" name="Content Placeholder 8"/>
          <p:cNvSpPr>
            <a:spLocks noGrp="1"/>
          </p:cNvSpPr>
          <p:nvPr>
            <p:ph idx="1"/>
          </p:nvPr>
        </p:nvSpPr>
        <p:spPr>
          <a:xfrm>
            <a:off x="304800" y="914400"/>
            <a:ext cx="8839200" cy="4953000"/>
          </a:xfrm>
        </p:spPr>
        <p:txBody>
          <a:bodyPr/>
          <a:lstStyle/>
          <a:p>
            <a:r>
              <a:rPr lang="en-US" dirty="0" smtClean="0"/>
              <a:t>We want to learn a model that transforms a </a:t>
            </a:r>
            <a:r>
              <a:rPr lang="en-US" dirty="0" smtClean="0">
                <a:solidFill>
                  <a:srgbClr val="0033CC"/>
                </a:solidFill>
              </a:rPr>
              <a:t>natural language sentence</a:t>
            </a:r>
            <a:r>
              <a:rPr lang="en-US" dirty="0" smtClean="0"/>
              <a:t> to some </a:t>
            </a:r>
            <a:r>
              <a:rPr lang="en-US" dirty="0" smtClean="0">
                <a:solidFill>
                  <a:srgbClr val="0033CC"/>
                </a:solidFill>
              </a:rPr>
              <a:t>meaning representation.</a:t>
            </a:r>
          </a:p>
          <a:p>
            <a:pPr marL="0" indent="0">
              <a:buNone/>
            </a:pPr>
            <a:endParaRPr lang="en-US" dirty="0"/>
          </a:p>
          <a:p>
            <a:pPr marL="0" indent="0">
              <a:buNone/>
            </a:pPr>
            <a:r>
              <a:rPr lang="en-US" sz="2000" dirty="0" smtClean="0"/>
              <a:t>	</a:t>
            </a:r>
          </a:p>
          <a:p>
            <a:r>
              <a:rPr lang="en-US" dirty="0" smtClean="0">
                <a:solidFill>
                  <a:srgbClr val="0033CC"/>
                </a:solidFill>
                <a:cs typeface="Candara"/>
              </a:rPr>
              <a:t>Instead of </a:t>
            </a:r>
            <a:r>
              <a:rPr lang="en-US" dirty="0" smtClean="0">
                <a:cs typeface="Candara"/>
              </a:rPr>
              <a:t>training with </a:t>
            </a:r>
            <a:r>
              <a:rPr lang="en-US" dirty="0" smtClean="0">
                <a:solidFill>
                  <a:srgbClr val="3366CC"/>
                </a:solidFill>
                <a:cs typeface="Candara"/>
              </a:rPr>
              <a:t>(</a:t>
            </a:r>
            <a:r>
              <a:rPr lang="en-US" dirty="0">
                <a:cs typeface="Candara"/>
              </a:rPr>
              <a:t>Sentence, </a:t>
            </a:r>
            <a:r>
              <a:rPr lang="en-US" dirty="0" smtClean="0">
                <a:cs typeface="Candara"/>
              </a:rPr>
              <a:t>Meaning </a:t>
            </a:r>
            <a:r>
              <a:rPr lang="en-US" dirty="0">
                <a:cs typeface="Candara"/>
              </a:rPr>
              <a:t>Representation</a:t>
            </a:r>
            <a:r>
              <a:rPr lang="en-US" dirty="0">
                <a:solidFill>
                  <a:srgbClr val="3366CC"/>
                </a:solidFill>
                <a:cs typeface="Candara"/>
              </a:rPr>
              <a:t>)</a:t>
            </a:r>
            <a:r>
              <a:rPr lang="en-US" dirty="0">
                <a:cs typeface="Candara"/>
              </a:rPr>
              <a:t> pairs </a:t>
            </a:r>
            <a:endParaRPr lang="en-US" dirty="0" smtClean="0">
              <a:cs typeface="Candara"/>
            </a:endParaRPr>
          </a:p>
          <a:p>
            <a:r>
              <a:rPr lang="en-US" dirty="0" smtClean="0">
                <a:solidFill>
                  <a:srgbClr val="0033CC"/>
                </a:solidFill>
                <a:cs typeface="Candara"/>
              </a:rPr>
              <a:t>Think </a:t>
            </a:r>
            <a:r>
              <a:rPr lang="en-US" dirty="0">
                <a:solidFill>
                  <a:srgbClr val="0033CC"/>
                </a:solidFill>
                <a:cs typeface="Candara"/>
              </a:rPr>
              <a:t>about </a:t>
            </a:r>
            <a:r>
              <a:rPr lang="en-US" dirty="0">
                <a:cs typeface="Candara"/>
              </a:rPr>
              <a:t>some </a:t>
            </a:r>
            <a:r>
              <a:rPr lang="en-US" dirty="0">
                <a:solidFill>
                  <a:srgbClr val="0033CC"/>
                </a:solidFill>
                <a:cs typeface="Candara"/>
              </a:rPr>
              <a:t>simple derivatives </a:t>
            </a:r>
            <a:r>
              <a:rPr lang="en-US" dirty="0">
                <a:cs typeface="Candara"/>
              </a:rPr>
              <a:t>of the models outputs, </a:t>
            </a:r>
            <a:endParaRPr lang="en-US" dirty="0" smtClean="0">
              <a:cs typeface="Candara"/>
            </a:endParaRPr>
          </a:p>
          <a:p>
            <a:pPr lvl="1"/>
            <a:r>
              <a:rPr lang="en-US" dirty="0" smtClean="0">
                <a:solidFill>
                  <a:srgbClr val="0033CC"/>
                </a:solidFill>
                <a:cs typeface="Candara"/>
              </a:rPr>
              <a:t>Supervise the derivative [verifier] </a:t>
            </a:r>
            <a:r>
              <a:rPr lang="en-US" dirty="0" smtClean="0">
                <a:solidFill>
                  <a:srgbClr val="003366"/>
                </a:solidFill>
                <a:cs typeface="Candara"/>
              </a:rPr>
              <a:t>(easy!) </a:t>
            </a:r>
            <a:r>
              <a:rPr lang="en-US" dirty="0" smtClean="0">
                <a:cs typeface="Candara"/>
              </a:rPr>
              <a:t>and </a:t>
            </a:r>
          </a:p>
          <a:p>
            <a:pPr lvl="1"/>
            <a:r>
              <a:rPr lang="en-US" dirty="0" smtClean="0">
                <a:solidFill>
                  <a:srgbClr val="0033CC"/>
                </a:solidFill>
                <a:cs typeface="Candara"/>
              </a:rPr>
              <a:t>Propagate</a:t>
            </a:r>
            <a:r>
              <a:rPr lang="en-US" dirty="0" smtClean="0">
                <a:cs typeface="Candara"/>
              </a:rPr>
              <a:t> it to learn the </a:t>
            </a:r>
            <a:r>
              <a:rPr lang="en-US" dirty="0" smtClean="0">
                <a:solidFill>
                  <a:srgbClr val="003366"/>
                </a:solidFill>
                <a:cs typeface="Candara"/>
              </a:rPr>
              <a:t>complex, structured</a:t>
            </a:r>
            <a:r>
              <a:rPr lang="en-US" dirty="0" smtClean="0">
                <a:solidFill>
                  <a:srgbClr val="FF0000"/>
                </a:solidFill>
                <a:cs typeface="Candara"/>
              </a:rPr>
              <a:t>,</a:t>
            </a:r>
            <a:r>
              <a:rPr lang="en-US" dirty="0" smtClean="0">
                <a:cs typeface="Candara"/>
              </a:rPr>
              <a:t> </a:t>
            </a:r>
            <a:r>
              <a:rPr lang="en-US" dirty="0" smtClean="0">
                <a:solidFill>
                  <a:srgbClr val="0033CC"/>
                </a:solidFill>
                <a:cs typeface="Candara"/>
              </a:rPr>
              <a:t>transformation model</a:t>
            </a:r>
          </a:p>
          <a:p>
            <a:pPr marL="0" indent="0">
              <a:buNone/>
            </a:pPr>
            <a:r>
              <a:rPr lang="en-US" dirty="0"/>
              <a:t>LEARNING: </a:t>
            </a:r>
          </a:p>
          <a:p>
            <a:r>
              <a:rPr lang="en-US" sz="2000" dirty="0">
                <a:solidFill>
                  <a:srgbClr val="0033CC"/>
                </a:solidFill>
                <a:latin typeface="Calibri" pitchFamily="34" charset="0"/>
              </a:rPr>
              <a:t>Train a </a:t>
            </a:r>
            <a:r>
              <a:rPr lang="en-US" sz="2000" dirty="0">
                <a:latin typeface="Calibri" pitchFamily="34" charset="0"/>
              </a:rPr>
              <a:t>structured predictor </a:t>
            </a:r>
            <a:r>
              <a:rPr lang="en-US" sz="2000" dirty="0">
                <a:solidFill>
                  <a:srgbClr val="0033CC"/>
                </a:solidFill>
                <a:latin typeface="Calibri" pitchFamily="34" charset="0"/>
              </a:rPr>
              <a:t>(semantic parse) with this </a:t>
            </a:r>
            <a:r>
              <a:rPr lang="en-US" sz="2000" dirty="0">
                <a:latin typeface="Calibri" pitchFamily="34" charset="0"/>
              </a:rPr>
              <a:t>binary supervision </a:t>
            </a:r>
          </a:p>
          <a:p>
            <a:pPr lvl="1"/>
            <a:r>
              <a:rPr lang="en-US" sz="1800" dirty="0">
                <a:latin typeface="Calibri" pitchFamily="34" charset="0"/>
              </a:rPr>
              <a:t>Many challenges: e.g., how to make a better use of a </a:t>
            </a:r>
            <a:r>
              <a:rPr lang="en-US" sz="1800" dirty="0">
                <a:solidFill>
                  <a:srgbClr val="003366"/>
                </a:solidFill>
                <a:latin typeface="Calibri" pitchFamily="34" charset="0"/>
              </a:rPr>
              <a:t>negative </a:t>
            </a:r>
            <a:r>
              <a:rPr lang="en-US" sz="1800" dirty="0">
                <a:latin typeface="Calibri" pitchFamily="34" charset="0"/>
              </a:rPr>
              <a:t>response? </a:t>
            </a:r>
          </a:p>
          <a:p>
            <a:r>
              <a:rPr lang="en-US" sz="2000" dirty="0">
                <a:solidFill>
                  <a:srgbClr val="0033CC"/>
                </a:solidFill>
                <a:latin typeface="Calibri" pitchFamily="34" charset="0"/>
              </a:rPr>
              <a:t>Learning with a </a:t>
            </a:r>
            <a:r>
              <a:rPr lang="en-US" sz="2000" dirty="0">
                <a:latin typeface="Calibri" pitchFamily="34" charset="0"/>
              </a:rPr>
              <a:t>constrained latent representation</a:t>
            </a:r>
            <a:r>
              <a:rPr lang="en-US" sz="2000" dirty="0">
                <a:solidFill>
                  <a:srgbClr val="0033CC"/>
                </a:solidFill>
                <a:latin typeface="Calibri" pitchFamily="34" charset="0"/>
              </a:rPr>
              <a:t>, making </a:t>
            </a:r>
            <a:r>
              <a:rPr lang="en-US" sz="2000" dirty="0" smtClean="0">
                <a:solidFill>
                  <a:srgbClr val="0033CC"/>
                </a:solidFill>
                <a:latin typeface="Calibri" pitchFamily="34" charset="0"/>
              </a:rPr>
              <a:t>use </a:t>
            </a:r>
            <a:r>
              <a:rPr lang="en-US" sz="2000" dirty="0">
                <a:solidFill>
                  <a:srgbClr val="0033CC"/>
                </a:solidFill>
                <a:latin typeface="Calibri" pitchFamily="34" charset="0"/>
              </a:rPr>
              <a:t>of </a:t>
            </a:r>
            <a:r>
              <a:rPr lang="en-US" sz="2000" dirty="0" smtClean="0">
                <a:solidFill>
                  <a:srgbClr val="0033CC"/>
                </a:solidFill>
                <a:latin typeface="Calibri" pitchFamily="34" charset="0"/>
              </a:rPr>
              <a:t>a </a:t>
            </a:r>
            <a:r>
              <a:rPr lang="en-US" sz="2000" dirty="0" smtClean="0">
                <a:latin typeface="Calibri" pitchFamily="34" charset="0"/>
              </a:rPr>
              <a:t>CCM, </a:t>
            </a:r>
            <a:r>
              <a:rPr lang="en-US" sz="2000" dirty="0" smtClean="0">
                <a:solidFill>
                  <a:srgbClr val="0033CC"/>
                </a:solidFill>
                <a:latin typeface="Calibri" pitchFamily="34" charset="0"/>
              </a:rPr>
              <a:t>exploiting </a:t>
            </a:r>
            <a:r>
              <a:rPr lang="en-US" sz="2000" dirty="0">
                <a:solidFill>
                  <a:srgbClr val="0033CC"/>
                </a:solidFill>
                <a:latin typeface="Calibri" pitchFamily="34" charset="0"/>
              </a:rPr>
              <a:t>knowledge on the </a:t>
            </a:r>
            <a:r>
              <a:rPr lang="en-US" sz="2000" dirty="0">
                <a:latin typeface="Calibri" pitchFamily="34" charset="0"/>
              </a:rPr>
              <a:t>structure of the meaning representation</a:t>
            </a:r>
            <a:r>
              <a:rPr lang="en-US" sz="2000" dirty="0" smtClean="0">
                <a:latin typeface="Calibri" pitchFamily="34" charset="0"/>
              </a:rPr>
              <a:t>.</a:t>
            </a:r>
          </a:p>
          <a:p>
            <a:r>
              <a:rPr lang="en-US" sz="1600" dirty="0" smtClean="0">
                <a:cs typeface="Candara"/>
              </a:rPr>
              <a:t>[Clarke</a:t>
            </a:r>
            <a:r>
              <a:rPr lang="en-US" sz="1600" dirty="0">
                <a:cs typeface="Candara"/>
              </a:rPr>
              <a:t>, Goldwasser, Chang, Roth CoNLL’10; Goldwasser, Roth IJCAI’11, </a:t>
            </a:r>
            <a:r>
              <a:rPr lang="en-US" sz="1600" dirty="0" smtClean="0">
                <a:cs typeface="Candara"/>
              </a:rPr>
              <a:t>MLJ’14]</a:t>
            </a:r>
            <a:endParaRPr lang="en-US" sz="1600" dirty="0"/>
          </a:p>
          <a:p>
            <a:endParaRPr lang="en-US" sz="2000" dirty="0">
              <a:latin typeface="Calibri" pitchFamily="34" charset="0"/>
            </a:endParaRPr>
          </a:p>
          <a:p>
            <a:endParaRPr lang="en-US" sz="2400" dirty="0" smtClean="0">
              <a:solidFill>
                <a:srgbClr val="0033CC"/>
              </a:solidFill>
            </a:endParaRPr>
          </a:p>
          <a:p>
            <a:pPr marL="0" indent="0">
              <a:buNone/>
            </a:pPr>
            <a:endParaRPr lang="en-US" sz="2000" dirty="0"/>
          </a:p>
        </p:txBody>
      </p:sp>
      <p:sp>
        <p:nvSpPr>
          <p:cNvPr id="3" name="Slide Number Placeholder 2"/>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40</a:t>
            </a:fld>
            <a:endParaRPr lang="en-US" altLang="zh-TW"/>
          </a:p>
        </p:txBody>
      </p:sp>
      <p:sp>
        <p:nvSpPr>
          <p:cNvPr id="41" name="Rectangle 40"/>
          <p:cNvSpPr/>
          <p:nvPr/>
        </p:nvSpPr>
        <p:spPr>
          <a:xfrm>
            <a:off x="3726788" y="4674951"/>
            <a:ext cx="1535709" cy="78165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ECE1"/>
              </a:solidFill>
            </a:endParaRPr>
          </a:p>
        </p:txBody>
      </p:sp>
      <p:sp>
        <p:nvSpPr>
          <p:cNvPr id="55" name="Rectangle 54"/>
          <p:cNvSpPr/>
          <p:nvPr/>
        </p:nvSpPr>
        <p:spPr>
          <a:xfrm>
            <a:off x="3575540" y="1859578"/>
            <a:ext cx="990805" cy="400110"/>
          </a:xfrm>
          <a:prstGeom prst="rect">
            <a:avLst/>
          </a:prstGeom>
          <a:solidFill>
            <a:srgbClr val="FFFFCC"/>
          </a:solidFill>
          <a:ln>
            <a:solidFill>
              <a:schemeClr val="bg2"/>
            </a:solidFill>
          </a:ln>
        </p:spPr>
        <p:txBody>
          <a:bodyPr wrap="square">
            <a:spAutoFit/>
          </a:bodyPr>
          <a:lstStyle/>
          <a:p>
            <a:pPr algn="ctr"/>
            <a:r>
              <a:rPr lang="en-US" sz="2000" b="1" dirty="0" smtClean="0">
                <a:solidFill>
                  <a:srgbClr val="3366CC"/>
                </a:solidFill>
                <a:latin typeface="Calibri" charset="0"/>
                <a:sym typeface="Wingdings"/>
              </a:rPr>
              <a:t>Model</a:t>
            </a:r>
            <a:endParaRPr lang="en-US" sz="2000" dirty="0">
              <a:solidFill>
                <a:srgbClr val="3366CC"/>
              </a:solidFill>
            </a:endParaRPr>
          </a:p>
        </p:txBody>
      </p:sp>
      <p:sp>
        <p:nvSpPr>
          <p:cNvPr id="15" name="Rectangle 14"/>
          <p:cNvSpPr/>
          <p:nvPr/>
        </p:nvSpPr>
        <p:spPr>
          <a:xfrm>
            <a:off x="533400" y="1828800"/>
            <a:ext cx="2438400" cy="400110"/>
          </a:xfrm>
          <a:prstGeom prst="rect">
            <a:avLst/>
          </a:prstGeom>
          <a:solidFill>
            <a:srgbClr val="FFFFCC"/>
          </a:solidFill>
          <a:ln>
            <a:solidFill>
              <a:schemeClr val="bg2"/>
            </a:solidFill>
          </a:ln>
        </p:spPr>
        <p:txBody>
          <a:bodyPr wrap="square">
            <a:spAutoFit/>
          </a:bodyPr>
          <a:lstStyle/>
          <a:p>
            <a:pPr algn="ctr"/>
            <a:r>
              <a:rPr lang="en-US" sz="2000" dirty="0" smtClean="0">
                <a:solidFill>
                  <a:srgbClr val="003366"/>
                </a:solidFill>
                <a:latin typeface="Calibri"/>
              </a:rPr>
              <a:t>English Sentence</a:t>
            </a:r>
            <a:endParaRPr lang="en-US" sz="2000" dirty="0">
              <a:solidFill>
                <a:srgbClr val="003366"/>
              </a:solidFill>
              <a:latin typeface="Calibri"/>
            </a:endParaRPr>
          </a:p>
        </p:txBody>
      </p:sp>
      <p:sp>
        <p:nvSpPr>
          <p:cNvPr id="43" name="Rectangle 42"/>
          <p:cNvSpPr/>
          <p:nvPr/>
        </p:nvSpPr>
        <p:spPr>
          <a:xfrm>
            <a:off x="5238131" y="1828800"/>
            <a:ext cx="3129801" cy="400110"/>
          </a:xfrm>
          <a:prstGeom prst="rect">
            <a:avLst/>
          </a:prstGeom>
          <a:solidFill>
            <a:srgbClr val="FFFFCC"/>
          </a:solidFill>
          <a:ln w="9525">
            <a:solidFill>
              <a:schemeClr val="bg2"/>
            </a:solidFill>
          </a:ln>
        </p:spPr>
        <p:txBody>
          <a:bodyPr wrap="square">
            <a:spAutoFit/>
          </a:bodyPr>
          <a:lstStyle/>
          <a:p>
            <a:pPr algn="ctr"/>
            <a:r>
              <a:rPr lang="en-US" sz="2000" dirty="0" smtClean="0">
                <a:solidFill>
                  <a:srgbClr val="003366"/>
                </a:solidFill>
                <a:latin typeface="Calibri"/>
              </a:rPr>
              <a:t>Meaning Representation</a:t>
            </a:r>
            <a:endParaRPr lang="en-US" sz="2000" dirty="0">
              <a:solidFill>
                <a:srgbClr val="003366"/>
              </a:solidFill>
              <a:latin typeface="Calibri"/>
            </a:endParaRPr>
          </a:p>
        </p:txBody>
      </p:sp>
      <p:sp>
        <p:nvSpPr>
          <p:cNvPr id="16" name="Right Arrow 15"/>
          <p:cNvSpPr/>
          <p:nvPr/>
        </p:nvSpPr>
        <p:spPr>
          <a:xfrm>
            <a:off x="3014004" y="1944447"/>
            <a:ext cx="533400" cy="200055"/>
          </a:xfrm>
          <a:prstGeom prst="rightArrow">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7" name="Right Arrow 46"/>
          <p:cNvSpPr/>
          <p:nvPr/>
        </p:nvSpPr>
        <p:spPr>
          <a:xfrm>
            <a:off x="4622412" y="1966314"/>
            <a:ext cx="533400" cy="200055"/>
          </a:xfrm>
          <a:prstGeom prst="rightArrow">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5" name="Straight Connector 4"/>
          <p:cNvCxnSpPr/>
          <p:nvPr/>
        </p:nvCxnSpPr>
        <p:spPr>
          <a:xfrm>
            <a:off x="3763600" y="3352800"/>
            <a:ext cx="1193412" cy="0"/>
          </a:xfrm>
          <a:prstGeom prst="line">
            <a:avLst/>
          </a:prstGeom>
          <a:ln w="38100">
            <a:solidFill>
              <a:srgbClr val="3366CC"/>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51120" y="3352800"/>
            <a:ext cx="2926080" cy="0"/>
          </a:xfrm>
          <a:prstGeom prst="line">
            <a:avLst/>
          </a:prstGeom>
          <a:ln w="38100">
            <a:solidFill>
              <a:srgbClr val="3366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144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41</a:t>
            </a:fld>
            <a:endParaRPr lang="en-US" altLang="zh-TW"/>
          </a:p>
        </p:txBody>
      </p:sp>
      <p:sp>
        <p:nvSpPr>
          <p:cNvPr id="40962" name="Title 1"/>
          <p:cNvSpPr>
            <a:spLocks noGrp="1"/>
          </p:cNvSpPr>
          <p:nvPr>
            <p:ph type="title"/>
          </p:nvPr>
        </p:nvSpPr>
        <p:spPr>
          <a:xfrm>
            <a:off x="152399" y="-13648"/>
            <a:ext cx="8811725" cy="533400"/>
          </a:xfrm>
        </p:spPr>
        <p:txBody>
          <a:bodyPr/>
          <a:lstStyle/>
          <a:p>
            <a:pPr eaLnBrk="1" hangingPunct="1"/>
            <a:r>
              <a:rPr lang="en-US" dirty="0" err="1" smtClean="0">
                <a:cs typeface="Tahoma"/>
              </a:rPr>
              <a:t>Geoquery</a:t>
            </a:r>
            <a:r>
              <a:rPr lang="en-US" dirty="0" smtClean="0">
                <a:cs typeface="Tahoma"/>
              </a:rPr>
              <a:t>: Response based Competitive with Supervised</a:t>
            </a:r>
            <a:endParaRPr lang="en-US" dirty="0">
              <a:cs typeface="Tahoma"/>
            </a:endParaRPr>
          </a:p>
        </p:txBody>
      </p:sp>
      <p:sp>
        <p:nvSpPr>
          <p:cNvPr id="40967" name="TextBox 8"/>
          <p:cNvSpPr txBox="1">
            <a:spLocks noChangeArrowheads="1"/>
          </p:cNvSpPr>
          <p:nvPr/>
        </p:nvSpPr>
        <p:spPr bwMode="auto">
          <a:xfrm>
            <a:off x="546100" y="4344151"/>
            <a:ext cx="5391150" cy="461963"/>
          </a:xfrm>
          <a:prstGeom prst="rect">
            <a:avLst/>
          </a:prstGeom>
          <a:noFill/>
          <a:ln w="9525">
            <a:noFill/>
            <a:miter lim="800000"/>
            <a:headEnd/>
            <a:tailEnd/>
          </a:ln>
        </p:spPr>
        <p:txBody>
          <a:bodyPr>
            <a:prstTxWarp prst="textNoShape">
              <a:avLst/>
            </a:prstTxWarp>
            <a:spAutoFit/>
          </a:bodyPr>
          <a:lstStyle/>
          <a:p>
            <a:r>
              <a:rPr lang="en-US" sz="2400" dirty="0">
                <a:latin typeface="Calibri" charset="0"/>
              </a:rPr>
              <a:t>N</a:t>
            </a:r>
            <a:r>
              <a:rPr lang="en-US" dirty="0">
                <a:latin typeface="Calibri" charset="0"/>
              </a:rPr>
              <a:t>O</a:t>
            </a:r>
            <a:r>
              <a:rPr lang="en-US" sz="2400" dirty="0">
                <a:latin typeface="Calibri" charset="0"/>
              </a:rPr>
              <a:t>L</a:t>
            </a:r>
            <a:r>
              <a:rPr lang="en-US" dirty="0">
                <a:latin typeface="Calibri" charset="0"/>
              </a:rPr>
              <a:t>EARN</a:t>
            </a:r>
            <a:r>
              <a:rPr lang="en-US" sz="2000" dirty="0">
                <a:latin typeface="Calibri" charset="0"/>
              </a:rPr>
              <a:t> </a:t>
            </a:r>
            <a:r>
              <a:rPr lang="en-US" sz="2000" dirty="0" smtClean="0">
                <a:latin typeface="Calibri" charset="0"/>
              </a:rPr>
              <a:t>:Initialization point</a:t>
            </a:r>
            <a:endParaRPr lang="en-US" sz="2000" dirty="0">
              <a:latin typeface="Calibri" charset="0"/>
            </a:endParaRPr>
          </a:p>
        </p:txBody>
      </p:sp>
      <p:sp>
        <p:nvSpPr>
          <p:cNvPr id="40968" name="TextBox 9"/>
          <p:cNvSpPr txBox="1">
            <a:spLocks noChangeArrowheads="1"/>
          </p:cNvSpPr>
          <p:nvPr/>
        </p:nvSpPr>
        <p:spPr bwMode="auto">
          <a:xfrm>
            <a:off x="4103455" y="4343400"/>
            <a:ext cx="4860670" cy="461665"/>
          </a:xfrm>
          <a:prstGeom prst="rect">
            <a:avLst/>
          </a:prstGeom>
          <a:noFill/>
          <a:ln w="9525">
            <a:noFill/>
            <a:miter lim="800000"/>
            <a:headEnd/>
            <a:tailEnd/>
          </a:ln>
        </p:spPr>
        <p:txBody>
          <a:bodyPr wrap="square">
            <a:prstTxWarp prst="textNoShape">
              <a:avLst/>
            </a:prstTxWarp>
            <a:spAutoFit/>
          </a:bodyPr>
          <a:lstStyle/>
          <a:p>
            <a:r>
              <a:rPr lang="en-US" sz="2400" dirty="0" smtClean="0">
                <a:solidFill>
                  <a:srgbClr val="000000"/>
                </a:solidFill>
                <a:latin typeface="Calibri" charset="0"/>
              </a:rPr>
              <a:t>S</a:t>
            </a:r>
            <a:r>
              <a:rPr lang="en-US" dirty="0" smtClean="0">
                <a:solidFill>
                  <a:srgbClr val="000000"/>
                </a:solidFill>
                <a:latin typeface="Calibri" charset="0"/>
              </a:rPr>
              <a:t>UPERVISED</a:t>
            </a:r>
            <a:r>
              <a:rPr lang="en-US" sz="1600" dirty="0" smtClean="0">
                <a:solidFill>
                  <a:srgbClr val="000000"/>
                </a:solidFill>
                <a:latin typeface="Calibri" charset="0"/>
              </a:rPr>
              <a:t> :  </a:t>
            </a:r>
            <a:r>
              <a:rPr lang="en-US" sz="2000" dirty="0" smtClean="0">
                <a:latin typeface="Calibri" charset="0"/>
              </a:rPr>
              <a:t>Trained with annotated data </a:t>
            </a:r>
            <a:endParaRPr lang="en-US" sz="2000" dirty="0">
              <a:latin typeface="Calibri" charset="0"/>
            </a:endParaRPr>
          </a:p>
        </p:txBody>
      </p:sp>
      <p:sp>
        <p:nvSpPr>
          <p:cNvPr id="11" name="Rectangle 10"/>
          <p:cNvSpPr/>
          <p:nvPr/>
        </p:nvSpPr>
        <p:spPr>
          <a:xfrm>
            <a:off x="425668" y="5715000"/>
            <a:ext cx="8229600" cy="615553"/>
          </a:xfrm>
          <a:prstGeom prst="rect">
            <a:avLst/>
          </a:prstGeom>
        </p:spPr>
        <p:txBody>
          <a:bodyPr wrap="square">
            <a:spAutoFit/>
          </a:bodyPr>
          <a:lstStyle/>
          <a:p>
            <a:pPr lvl="0"/>
            <a:r>
              <a:rPr lang="en-US" sz="1600" dirty="0" smtClean="0">
                <a:solidFill>
                  <a:prstClr val="black"/>
                </a:solidFill>
                <a:latin typeface="Calibri" charset="0"/>
              </a:rPr>
              <a:t> </a:t>
            </a:r>
            <a:r>
              <a:rPr lang="en-US" b="1" dirty="0" smtClean="0">
                <a:solidFill>
                  <a:srgbClr val="003366"/>
                </a:solidFill>
                <a:latin typeface="Calibri" charset="0"/>
              </a:rPr>
              <a:t>Supervised: </a:t>
            </a:r>
            <a:r>
              <a:rPr lang="en-US" sz="1600" dirty="0" smtClean="0">
                <a:solidFill>
                  <a:srgbClr val="003366"/>
                </a:solidFill>
                <a:latin typeface="Calibri" charset="0"/>
              </a:rPr>
              <a:t>Y.-W. Wong and R. Mooney. Learning synchronous grammars for semantic parsing with lambda calculus. ACL’07</a:t>
            </a:r>
            <a:endParaRPr lang="en-US" sz="1600" dirty="0">
              <a:solidFill>
                <a:srgbClr val="003366"/>
              </a:solidFill>
              <a:latin typeface="Calibri" charset="0"/>
            </a:endParaRPr>
          </a:p>
        </p:txBody>
      </p:sp>
      <p:sp>
        <p:nvSpPr>
          <p:cNvPr id="8" name="Rectangle 7"/>
          <p:cNvSpPr/>
          <p:nvPr/>
        </p:nvSpPr>
        <p:spPr>
          <a:xfrm>
            <a:off x="457200" y="4876800"/>
            <a:ext cx="8458200" cy="861774"/>
          </a:xfrm>
          <a:prstGeom prst="rect">
            <a:avLst/>
          </a:prstGeom>
        </p:spPr>
        <p:txBody>
          <a:bodyPr wrap="square">
            <a:spAutoFit/>
          </a:bodyPr>
          <a:lstStyle/>
          <a:p>
            <a:pPr lvl="0"/>
            <a:r>
              <a:rPr lang="en-US" b="1" dirty="0" smtClean="0">
                <a:solidFill>
                  <a:srgbClr val="3366CC"/>
                </a:solidFill>
                <a:latin typeface="+mn-lt"/>
              </a:rPr>
              <a:t>Response based Learning is gathering momentum: </a:t>
            </a:r>
          </a:p>
          <a:p>
            <a:pPr marL="285750" lvl="0" indent="-285750">
              <a:buFont typeface="Wingdings" panose="05000000000000000000" pitchFamily="2" charset="2"/>
              <a:buChar char="§"/>
            </a:pPr>
            <a:r>
              <a:rPr lang="en-US" sz="1600" dirty="0" smtClean="0">
                <a:solidFill>
                  <a:srgbClr val="003366"/>
                </a:solidFill>
                <a:latin typeface="+mn-lt"/>
              </a:rPr>
              <a:t>Liang, M.I. Jordan, D. Klein,  Learning Dependency-Based Compositional Semantics, ACL’11.</a:t>
            </a:r>
            <a:endParaRPr lang="en-US" sz="1600" dirty="0">
              <a:solidFill>
                <a:srgbClr val="003366"/>
              </a:solidFill>
              <a:latin typeface="+mn-lt"/>
            </a:endParaRPr>
          </a:p>
          <a:p>
            <a:pPr marL="285750" indent="-285750">
              <a:buFont typeface="Wingdings" panose="05000000000000000000" pitchFamily="2" charset="2"/>
              <a:buChar char="§"/>
            </a:pPr>
            <a:r>
              <a:rPr lang="en-US" sz="1600" dirty="0">
                <a:solidFill>
                  <a:srgbClr val="003366"/>
                </a:solidFill>
                <a:latin typeface="+mn-lt"/>
                <a:cs typeface="Candara"/>
              </a:rPr>
              <a:t>Berant et-al </a:t>
            </a:r>
            <a:r>
              <a:rPr lang="fr-FR" sz="1600" dirty="0" smtClean="0">
                <a:solidFill>
                  <a:srgbClr val="003366"/>
                </a:solidFill>
                <a:latin typeface="+mn-lt"/>
                <a:cs typeface="Candara"/>
              </a:rPr>
              <a:t>’</a:t>
            </a:r>
            <a:r>
              <a:rPr lang="en-US" sz="1600" dirty="0">
                <a:solidFill>
                  <a:srgbClr val="003366"/>
                </a:solidFill>
                <a:latin typeface="+mn-lt"/>
                <a:cs typeface="Candara"/>
              </a:rPr>
              <a:t> Semantic Parsing on Freebase from Question-Answer </a:t>
            </a:r>
            <a:r>
              <a:rPr lang="en-US" sz="1600" dirty="0" smtClean="0">
                <a:solidFill>
                  <a:srgbClr val="003366"/>
                </a:solidFill>
                <a:latin typeface="+mn-lt"/>
                <a:cs typeface="Candara"/>
              </a:rPr>
              <a:t>Pairs, EMNLP’13, ‘15</a:t>
            </a:r>
            <a:endParaRPr lang="en-US" sz="1600" dirty="0" smtClean="0">
              <a:solidFill>
                <a:srgbClr val="003366"/>
              </a:solidFill>
              <a:latin typeface="+mn-lt"/>
            </a:endParaRPr>
          </a:p>
        </p:txBody>
      </p:sp>
      <p:sp>
        <p:nvSpPr>
          <p:cNvPr id="12" name="Rectangle 11"/>
          <p:cNvSpPr/>
          <p:nvPr/>
        </p:nvSpPr>
        <p:spPr>
          <a:xfrm>
            <a:off x="391844" y="606970"/>
            <a:ext cx="8294956" cy="338554"/>
          </a:xfrm>
          <a:prstGeom prst="rect">
            <a:avLst/>
          </a:prstGeom>
        </p:spPr>
        <p:txBody>
          <a:bodyPr wrap="square">
            <a:spAutoFit/>
          </a:bodyPr>
          <a:lstStyle/>
          <a:p>
            <a:r>
              <a:rPr lang="en-US" sz="1600" dirty="0" smtClean="0">
                <a:solidFill>
                  <a:srgbClr val="003366"/>
                </a:solidFill>
                <a:latin typeface="+mj-lt"/>
                <a:cs typeface="Candara"/>
              </a:rPr>
              <a:t>Clarke, Goldwasser, Chang, Roth CoNLL’10; Goldwasser, Roth IJCAI’11, MLJ’14</a:t>
            </a:r>
            <a:endParaRPr lang="en-US" sz="1600" dirty="0">
              <a:solidFill>
                <a:srgbClr val="003366"/>
              </a:solidFill>
              <a:latin typeface="+mj-lt"/>
            </a:endParaRPr>
          </a:p>
        </p:txBody>
      </p:sp>
      <p:graphicFrame>
        <p:nvGraphicFramePr>
          <p:cNvPr id="16" name="Content Placeholder 6"/>
          <p:cNvGraphicFramePr>
            <a:graphicFrameLocks/>
          </p:cNvGraphicFramePr>
          <p:nvPr>
            <p:extLst>
              <p:ext uri="{D42A27DB-BD31-4B8C-83A1-F6EECF244321}">
                <p14:modId xmlns:p14="http://schemas.microsoft.com/office/powerpoint/2010/main" val="4033810915"/>
              </p:ext>
            </p:extLst>
          </p:nvPr>
        </p:nvGraphicFramePr>
        <p:xfrm>
          <a:off x="1188574" y="1606797"/>
          <a:ext cx="7086601" cy="24688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747682"/>
                <a:gridCol w="1419412"/>
                <a:gridCol w="1538941"/>
                <a:gridCol w="1380566"/>
              </a:tblGrid>
              <a:tr h="323845">
                <a:tc>
                  <a:txBody>
                    <a:bodyPr/>
                    <a:lstStyle/>
                    <a:p>
                      <a:r>
                        <a:rPr lang="en-US" dirty="0" smtClean="0"/>
                        <a:t>Algorithm</a:t>
                      </a:r>
                      <a:endParaRPr lang="en-US" dirty="0"/>
                    </a:p>
                  </a:txBody>
                  <a:tcPr/>
                </a:tc>
                <a:tc>
                  <a:txBody>
                    <a:bodyPr/>
                    <a:lstStyle/>
                    <a:p>
                      <a:r>
                        <a:rPr lang="en-US" dirty="0" smtClean="0"/>
                        <a:t>Training</a:t>
                      </a:r>
                      <a:r>
                        <a:rPr lang="en-US" baseline="0" dirty="0" smtClean="0"/>
                        <a:t> Accuracy</a:t>
                      </a:r>
                      <a:endParaRPr lang="en-US" dirty="0"/>
                    </a:p>
                  </a:txBody>
                  <a:tcPr/>
                </a:tc>
                <a:tc>
                  <a:txBody>
                    <a:bodyPr/>
                    <a:lstStyle/>
                    <a:p>
                      <a:r>
                        <a:rPr lang="en-US" dirty="0" smtClean="0"/>
                        <a:t>Testing Accuracy</a:t>
                      </a:r>
                      <a:endParaRPr lang="en-US" dirty="0"/>
                    </a:p>
                  </a:txBody>
                  <a:tcPr/>
                </a:tc>
                <a:tc>
                  <a:txBody>
                    <a:bodyPr/>
                    <a:lstStyle/>
                    <a:p>
                      <a:r>
                        <a:rPr lang="en-US" dirty="0" smtClean="0"/>
                        <a:t># Training Examples</a:t>
                      </a:r>
                      <a:endParaRPr lang="en-US" dirty="0"/>
                    </a:p>
                  </a:txBody>
                  <a:tcPr/>
                </a:tc>
              </a:tr>
              <a:tr h="323845">
                <a:tc>
                  <a:txBody>
                    <a:bodyPr/>
                    <a:lstStyle/>
                    <a:p>
                      <a:r>
                        <a:rPr lang="en-US" dirty="0" smtClean="0"/>
                        <a:t>N</a:t>
                      </a:r>
                      <a:r>
                        <a:rPr lang="en-US" sz="1400" dirty="0" smtClean="0"/>
                        <a:t>O</a:t>
                      </a:r>
                      <a:r>
                        <a:rPr lang="en-US" sz="1800" dirty="0" smtClean="0"/>
                        <a:t>L</a:t>
                      </a:r>
                      <a:r>
                        <a:rPr lang="en-US" sz="1400" dirty="0" smtClean="0"/>
                        <a:t>EARN</a:t>
                      </a:r>
                      <a:endParaRPr lang="en-US" dirty="0"/>
                    </a:p>
                  </a:txBody>
                  <a:tcPr/>
                </a:tc>
                <a:tc>
                  <a:txBody>
                    <a:bodyPr/>
                    <a:lstStyle/>
                    <a:p>
                      <a:r>
                        <a:rPr lang="en-US" dirty="0" smtClean="0"/>
                        <a:t>22</a:t>
                      </a:r>
                      <a:endParaRPr lang="en-US" dirty="0"/>
                    </a:p>
                  </a:txBody>
                  <a:tcPr/>
                </a:tc>
                <a:tc>
                  <a:txBody>
                    <a:bodyPr/>
                    <a:lstStyle/>
                    <a:p>
                      <a:r>
                        <a:rPr lang="en-US" dirty="0" smtClean="0"/>
                        <a:t>--</a:t>
                      </a:r>
                      <a:endParaRPr lang="en-US" dirty="0"/>
                    </a:p>
                  </a:txBody>
                  <a:tcPr/>
                </a:tc>
                <a:tc>
                  <a:txBody>
                    <a:bodyPr/>
                    <a:lstStyle/>
                    <a:p>
                      <a:r>
                        <a:rPr lang="en-US" dirty="0" smtClean="0"/>
                        <a:t>        -</a:t>
                      </a:r>
                      <a:endParaRPr lang="en-US" dirty="0"/>
                    </a:p>
                  </a:txBody>
                  <a:tcPr/>
                </a:tc>
              </a:tr>
              <a:tr h="323845">
                <a:tc>
                  <a:txBody>
                    <a:bodyPr/>
                    <a:lstStyle/>
                    <a:p>
                      <a:r>
                        <a:rPr lang="en-US" dirty="0" smtClean="0">
                          <a:solidFill>
                            <a:schemeClr val="tx1">
                              <a:lumMod val="65000"/>
                              <a:lumOff val="35000"/>
                            </a:schemeClr>
                          </a:solidFill>
                        </a:rPr>
                        <a:t>Response-based</a:t>
                      </a:r>
                      <a:r>
                        <a:rPr lang="en-US" baseline="0" dirty="0" smtClean="0">
                          <a:solidFill>
                            <a:schemeClr val="tx1">
                              <a:lumMod val="65000"/>
                              <a:lumOff val="35000"/>
                            </a:schemeClr>
                          </a:solidFill>
                        </a:rPr>
                        <a:t> (2010)</a:t>
                      </a:r>
                      <a:endParaRPr lang="en-US" dirty="0">
                        <a:solidFill>
                          <a:schemeClr val="tx1">
                            <a:lumMod val="65000"/>
                            <a:lumOff val="35000"/>
                          </a:schemeClr>
                        </a:solidFill>
                      </a:endParaRPr>
                    </a:p>
                  </a:txBody>
                  <a:tcPr/>
                </a:tc>
                <a:tc>
                  <a:txBody>
                    <a:bodyPr/>
                    <a:lstStyle/>
                    <a:p>
                      <a:r>
                        <a:rPr lang="en-US" b="0" dirty="0" smtClean="0">
                          <a:solidFill>
                            <a:schemeClr val="tx1">
                              <a:lumMod val="65000"/>
                              <a:lumOff val="35000"/>
                            </a:schemeClr>
                          </a:solidFill>
                        </a:rPr>
                        <a:t>82.4</a:t>
                      </a:r>
                      <a:endParaRPr lang="en-US" b="0" dirty="0">
                        <a:solidFill>
                          <a:schemeClr val="tx1">
                            <a:lumMod val="65000"/>
                            <a:lumOff val="35000"/>
                          </a:schemeClr>
                        </a:solidFill>
                      </a:endParaRPr>
                    </a:p>
                  </a:txBody>
                  <a:tcPr/>
                </a:tc>
                <a:tc>
                  <a:txBody>
                    <a:bodyPr/>
                    <a:lstStyle/>
                    <a:p>
                      <a:r>
                        <a:rPr lang="en-US" b="0" dirty="0" smtClean="0">
                          <a:solidFill>
                            <a:schemeClr val="tx1">
                              <a:lumMod val="65000"/>
                              <a:lumOff val="35000"/>
                            </a:schemeClr>
                          </a:solidFill>
                        </a:rPr>
                        <a:t>73.2</a:t>
                      </a:r>
                      <a:endParaRPr lang="en-US" b="0" dirty="0">
                        <a:solidFill>
                          <a:schemeClr val="tx1">
                            <a:lumMod val="65000"/>
                            <a:lumOff val="35000"/>
                          </a:schemeClr>
                        </a:solidFill>
                      </a:endParaRPr>
                    </a:p>
                  </a:txBody>
                  <a:tcPr/>
                </a:tc>
                <a:tc>
                  <a:txBody>
                    <a:bodyPr/>
                    <a:lstStyle/>
                    <a:p>
                      <a:r>
                        <a:rPr lang="en-US" dirty="0" smtClean="0">
                          <a:solidFill>
                            <a:schemeClr val="tx1">
                              <a:lumMod val="65000"/>
                              <a:lumOff val="35000"/>
                            </a:schemeClr>
                          </a:solidFill>
                        </a:rPr>
                        <a:t>250 answers</a:t>
                      </a:r>
                      <a:endParaRPr lang="en-US" dirty="0">
                        <a:solidFill>
                          <a:schemeClr val="tx1">
                            <a:lumMod val="65000"/>
                            <a:lumOff val="35000"/>
                          </a:schemeClr>
                        </a:solidFill>
                      </a:endParaRPr>
                    </a:p>
                  </a:txBody>
                  <a:tcPr/>
                </a:tc>
              </a:tr>
              <a:tr h="342274">
                <a:tc>
                  <a:txBody>
                    <a:bodyPr/>
                    <a:lstStyle/>
                    <a:p>
                      <a:r>
                        <a:rPr lang="en-US" b="0" dirty="0" smtClean="0"/>
                        <a:t>Liang</a:t>
                      </a:r>
                      <a:r>
                        <a:rPr lang="en-US" b="0" baseline="0" dirty="0" smtClean="0"/>
                        <a:t> et-al 2011</a:t>
                      </a:r>
                      <a:endParaRPr lang="en-US" b="0" dirty="0"/>
                    </a:p>
                  </a:txBody>
                  <a:tcPr/>
                </a:tc>
                <a:tc>
                  <a:txBody>
                    <a:bodyPr/>
                    <a:lstStyle/>
                    <a:p>
                      <a:r>
                        <a:rPr lang="en-US" b="1" dirty="0" smtClean="0"/>
                        <a:t>--</a:t>
                      </a:r>
                      <a:endParaRPr lang="en-US"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rgbClr val="000000"/>
                          </a:solidFill>
                          <a:effectLst/>
                          <a:latin typeface="Calibri" charset="0"/>
                          <a:ea typeface="Arial" charset="0"/>
                          <a:cs typeface="Arial" charset="0"/>
                        </a:rPr>
                        <a:t>78.9</a:t>
                      </a:r>
                    </a:p>
                  </a:txBody>
                  <a:tcPr/>
                </a:tc>
                <a:tc>
                  <a:txBody>
                    <a:bodyPr/>
                    <a:lstStyle/>
                    <a:p>
                      <a:r>
                        <a:rPr lang="en-US" dirty="0" smtClean="0"/>
                        <a:t>250 answers</a:t>
                      </a:r>
                      <a:endParaRPr lang="en-US" dirty="0"/>
                    </a:p>
                  </a:txBody>
                  <a:tcPr/>
                </a:tc>
              </a:tr>
              <a:tr h="342274">
                <a:tc>
                  <a:txBody>
                    <a:bodyPr/>
                    <a:lstStyle/>
                    <a:p>
                      <a:r>
                        <a:rPr lang="en-US" dirty="0" smtClean="0">
                          <a:solidFill>
                            <a:schemeClr val="tx1">
                              <a:lumMod val="65000"/>
                              <a:lumOff val="35000"/>
                            </a:schemeClr>
                          </a:solidFill>
                        </a:rPr>
                        <a:t>Response-based</a:t>
                      </a:r>
                      <a:r>
                        <a:rPr lang="en-US" baseline="0" dirty="0" smtClean="0">
                          <a:solidFill>
                            <a:schemeClr val="tx1">
                              <a:lumMod val="65000"/>
                              <a:lumOff val="35000"/>
                            </a:schemeClr>
                          </a:solidFill>
                        </a:rPr>
                        <a:t> (2012,14)</a:t>
                      </a:r>
                      <a:endParaRPr lang="en-US" dirty="0">
                        <a:solidFill>
                          <a:schemeClr val="tx1">
                            <a:lumMod val="65000"/>
                            <a:lumOff val="35000"/>
                          </a:schemeClr>
                        </a:solidFill>
                      </a:endParaRPr>
                    </a:p>
                  </a:txBody>
                  <a:tcPr/>
                </a:tc>
                <a:tc>
                  <a:txBody>
                    <a:bodyPr/>
                    <a:lstStyle/>
                    <a:p>
                      <a:r>
                        <a:rPr lang="en-US" b="1" dirty="0" smtClean="0"/>
                        <a:t>86.8</a:t>
                      </a:r>
                      <a:endParaRPr lang="en-US" b="1" dirty="0"/>
                    </a:p>
                  </a:txBody>
                  <a:tcPr/>
                </a:tc>
                <a:tc>
                  <a:txBody>
                    <a:bodyPr/>
                    <a:lstStyle/>
                    <a:p>
                      <a:r>
                        <a:rPr lang="en-US" b="1" dirty="0" smtClean="0"/>
                        <a:t>81.6</a:t>
                      </a:r>
                      <a:endParaRPr lang="en-US" b="1" dirty="0"/>
                    </a:p>
                  </a:txBody>
                  <a:tcPr/>
                </a:tc>
                <a:tc>
                  <a:txBody>
                    <a:bodyPr/>
                    <a:lstStyle/>
                    <a:p>
                      <a:r>
                        <a:rPr lang="en-US" dirty="0" smtClean="0"/>
                        <a:t>250 answers</a:t>
                      </a:r>
                      <a:endParaRPr lang="en-US" dirty="0"/>
                    </a:p>
                  </a:txBody>
                  <a:tcPr/>
                </a:tc>
              </a:tr>
              <a:tr h="342274">
                <a:tc>
                  <a:txBody>
                    <a:bodyPr/>
                    <a:lstStyle/>
                    <a:p>
                      <a:r>
                        <a:rPr lang="en-US" b="0" dirty="0" smtClean="0"/>
                        <a:t>Supervised</a:t>
                      </a:r>
                      <a:endParaRPr lang="en-US" b="0" dirty="0"/>
                    </a:p>
                  </a:txBody>
                  <a:tcPr/>
                </a:tc>
                <a:tc>
                  <a:txBody>
                    <a:bodyPr/>
                    <a:lstStyle/>
                    <a:p>
                      <a:r>
                        <a:rPr lang="en-US" b="1" dirty="0" smtClean="0"/>
                        <a:t>--</a:t>
                      </a:r>
                      <a:endParaRPr lang="en-US"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rgbClr val="000000"/>
                          </a:solidFill>
                          <a:effectLst/>
                          <a:latin typeface="Calibri" charset="0"/>
                          <a:ea typeface="Arial" charset="0"/>
                          <a:cs typeface="Arial" charset="0"/>
                        </a:rPr>
                        <a:t>86.07</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smtClean="0">
                          <a:ln>
                            <a:noFill/>
                          </a:ln>
                          <a:solidFill>
                            <a:srgbClr val="FF0000"/>
                          </a:solidFill>
                          <a:effectLst/>
                          <a:latin typeface="Calibri" charset="0"/>
                          <a:ea typeface="Arial" charset="0"/>
                          <a:cs typeface="Arial" charset="0"/>
                        </a:rPr>
                        <a:t>600 </a:t>
                      </a:r>
                      <a:r>
                        <a:rPr kumimoji="0" lang="en-US" sz="1800" b="1" i="0" u="none" strike="noStrike" cap="none" normalizeH="0" baseline="0" dirty="0" err="1" smtClean="0">
                          <a:ln>
                            <a:noFill/>
                          </a:ln>
                          <a:solidFill>
                            <a:srgbClr val="FF0000"/>
                          </a:solidFill>
                          <a:effectLst/>
                          <a:latin typeface="Calibri" charset="0"/>
                          <a:ea typeface="Arial" charset="0"/>
                          <a:cs typeface="Arial" charset="0"/>
                        </a:rPr>
                        <a:t>structs</a:t>
                      </a:r>
                      <a:r>
                        <a:rPr kumimoji="0" lang="en-US" sz="1800" b="0" i="0" u="none" strike="noStrike" cap="none" normalizeH="0" baseline="0" dirty="0" smtClean="0">
                          <a:ln>
                            <a:noFill/>
                          </a:ln>
                          <a:solidFill>
                            <a:srgbClr val="000000"/>
                          </a:solidFill>
                          <a:effectLst/>
                          <a:latin typeface="Calibri" charset="0"/>
                          <a:ea typeface="Arial" charset="0"/>
                          <a:cs typeface="Arial" charset="0"/>
                        </a:rPr>
                        <a:t>.</a:t>
                      </a:r>
                    </a:p>
                  </a:txBody>
                  <a:tcPr/>
                </a:tc>
              </a:tr>
            </a:tbl>
          </a:graphicData>
        </a:graphic>
      </p:graphicFrame>
      <p:sp>
        <p:nvSpPr>
          <p:cNvPr id="17" name="Rectangle 16"/>
          <p:cNvSpPr/>
          <p:nvPr/>
        </p:nvSpPr>
        <p:spPr>
          <a:xfrm>
            <a:off x="533400" y="2614378"/>
            <a:ext cx="8202391" cy="10765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Up-Down Arrow 17"/>
          <p:cNvSpPr/>
          <p:nvPr/>
        </p:nvSpPr>
        <p:spPr>
          <a:xfrm>
            <a:off x="4320249" y="2614378"/>
            <a:ext cx="484632" cy="1177522"/>
          </a:xfrm>
          <a:prstGeom prst="upDownArrow">
            <a:avLst/>
          </a:prstGeom>
          <a:solidFill>
            <a:srgbClr val="3366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96644" y="929758"/>
            <a:ext cx="7913956" cy="707886"/>
          </a:xfrm>
          <a:prstGeom prst="rect">
            <a:avLst/>
          </a:prstGeom>
          <a:solidFill>
            <a:srgbClr val="FFFFCC"/>
          </a:solidFill>
          <a:ln w="9525">
            <a:solidFill>
              <a:schemeClr val="bg2"/>
            </a:solidFill>
          </a:ln>
        </p:spPr>
        <p:txBody>
          <a:bodyPr wrap="square">
            <a:spAutoFit/>
          </a:bodyPr>
          <a:lstStyle/>
          <a:p>
            <a:pPr algn="ctr"/>
            <a:r>
              <a:rPr lang="en-US" sz="2000" dirty="0" smtClean="0">
                <a:solidFill>
                  <a:srgbClr val="003366"/>
                </a:solidFill>
                <a:latin typeface="Calibri"/>
              </a:rPr>
              <a:t>Current work addresses significant challenges in terms of the complexity of the natural language and the types of interaction</a:t>
            </a:r>
            <a:endParaRPr lang="en-US" sz="2000" dirty="0">
              <a:solidFill>
                <a:srgbClr val="003366"/>
              </a:solidFill>
              <a:latin typeface="Calibri"/>
            </a:endParaRPr>
          </a:p>
        </p:txBody>
      </p:sp>
    </p:spTree>
    <p:extLst>
      <p:ext uri="{BB962C8B-B14F-4D97-AF65-F5344CB8AC3E}">
        <p14:creationId xmlns:p14="http://schemas.microsoft.com/office/powerpoint/2010/main" val="37223392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5394434" y="932796"/>
            <a:ext cx="276552" cy="457200"/>
          </a:xfrm>
          <a:prstGeom prst="rect">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09600" y="5257800"/>
            <a:ext cx="6248400" cy="685800"/>
          </a:xfrm>
          <a:prstGeom prst="rect">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191"/>
          <p:cNvSpPr>
            <a:spLocks noChangeArrowheads="1"/>
          </p:cNvSpPr>
          <p:nvPr/>
        </p:nvSpPr>
        <p:spPr bwMode="auto">
          <a:xfrm>
            <a:off x="6019800" y="152400"/>
            <a:ext cx="2971800" cy="685800"/>
          </a:xfrm>
          <a:prstGeom prst="wedgeRectCallout">
            <a:avLst>
              <a:gd name="adj1" fmla="val 14492"/>
              <a:gd name="adj2" fmla="val 372383"/>
            </a:avLst>
          </a:prstGeom>
          <a:solidFill>
            <a:srgbClr val="FFFFCC"/>
          </a:solidFill>
          <a:ln w="9525">
            <a:solidFill>
              <a:srgbClr val="FF9933"/>
            </a:solidFill>
            <a:miter lim="800000"/>
            <a:headEnd/>
            <a:tailEnd/>
          </a:ln>
        </p:spPr>
        <p:txBody>
          <a:bodyPr/>
          <a:lstStyle/>
          <a:p>
            <a:pPr algn="ctr"/>
            <a:r>
              <a:rPr lang="en-US" dirty="0" smtClean="0">
                <a:solidFill>
                  <a:srgbClr val="003366"/>
                </a:solidFill>
                <a:latin typeface="Calibri"/>
                <a:cs typeface="Arial" charset="0"/>
              </a:rPr>
              <a:t>Knowledge representation  called “</a:t>
            </a:r>
            <a:r>
              <a:rPr lang="en-US" b="1" dirty="0" smtClean="0">
                <a:solidFill>
                  <a:srgbClr val="003366"/>
                </a:solidFill>
                <a:latin typeface="Calibri"/>
                <a:cs typeface="Arial" charset="0"/>
              </a:rPr>
              <a:t>predicate schemas</a:t>
            </a:r>
            <a:r>
              <a:rPr lang="en-US" dirty="0" smtClean="0">
                <a:solidFill>
                  <a:srgbClr val="003366"/>
                </a:solidFill>
                <a:latin typeface="Calibri"/>
                <a:cs typeface="Arial" charset="0"/>
              </a:rPr>
              <a:t>”</a:t>
            </a:r>
            <a:endParaRPr lang="en-US" b="1" dirty="0">
              <a:solidFill>
                <a:srgbClr val="003366"/>
              </a:solidFill>
              <a:latin typeface="Calibri"/>
              <a:cs typeface="Arial" charset="0"/>
            </a:endParaRPr>
          </a:p>
        </p:txBody>
      </p:sp>
      <p:sp>
        <p:nvSpPr>
          <p:cNvPr id="2" name="Title 1"/>
          <p:cNvSpPr>
            <a:spLocks noGrp="1"/>
          </p:cNvSpPr>
          <p:nvPr>
            <p:ph type="title"/>
          </p:nvPr>
        </p:nvSpPr>
        <p:spPr/>
        <p:txBody>
          <a:bodyPr/>
          <a:lstStyle/>
          <a:p>
            <a:r>
              <a:rPr lang="en-US" smtClean="0"/>
              <a:t>What/How to Learn is Still Open </a:t>
            </a:r>
            <a:endParaRPr lang="en-US" dirty="0"/>
          </a:p>
        </p:txBody>
      </p:sp>
      <p:sp>
        <p:nvSpPr>
          <p:cNvPr id="3" name="Content Placeholder 2"/>
          <p:cNvSpPr>
            <a:spLocks noGrp="1"/>
          </p:cNvSpPr>
          <p:nvPr>
            <p:ph idx="1"/>
          </p:nvPr>
        </p:nvSpPr>
        <p:spPr>
          <a:xfrm>
            <a:off x="228600" y="914400"/>
            <a:ext cx="8763000" cy="4953000"/>
          </a:xfrm>
        </p:spPr>
        <p:txBody>
          <a:bodyPr/>
          <a:lstStyle/>
          <a:p>
            <a:r>
              <a:rPr lang="en-US" dirty="0" smtClean="0"/>
              <a:t>The bee landed on the flower because it had/wanted pollen. </a:t>
            </a:r>
          </a:p>
          <a:p>
            <a:pPr lvl="1"/>
            <a:r>
              <a:rPr lang="en-US" dirty="0" smtClean="0"/>
              <a:t>Lexical knowledge</a:t>
            </a:r>
          </a:p>
          <a:p>
            <a:r>
              <a:rPr lang="en-US" dirty="0" smtClean="0"/>
              <a:t>John Doe robbed Jim Roy. He was arrested by the police.</a:t>
            </a:r>
          </a:p>
          <a:p>
            <a:pPr lvl="1"/>
            <a:r>
              <a:rPr lang="en-US" dirty="0" smtClean="0">
                <a:solidFill>
                  <a:srgbClr val="003366"/>
                </a:solidFill>
              </a:rPr>
              <a:t>Subj of “rob” </a:t>
            </a:r>
            <a:r>
              <a:rPr lang="en-US" dirty="0" smtClean="0"/>
              <a:t>is more likely than </a:t>
            </a:r>
            <a:r>
              <a:rPr lang="en-US" dirty="0" smtClean="0">
                <a:solidFill>
                  <a:srgbClr val="003366"/>
                </a:solidFill>
              </a:rPr>
              <a:t>the </a:t>
            </a:r>
            <a:r>
              <a:rPr lang="en-US" dirty="0" err="1" smtClean="0">
                <a:solidFill>
                  <a:srgbClr val="003366"/>
                </a:solidFill>
              </a:rPr>
              <a:t>Obj</a:t>
            </a:r>
            <a:r>
              <a:rPr lang="en-US" dirty="0" smtClean="0">
                <a:solidFill>
                  <a:srgbClr val="003366"/>
                </a:solidFill>
              </a:rPr>
              <a:t> of “rob” </a:t>
            </a:r>
            <a:r>
              <a:rPr lang="en-US" dirty="0" smtClean="0"/>
              <a:t>to be the </a:t>
            </a:r>
            <a:r>
              <a:rPr lang="en-US" dirty="0" err="1" smtClean="0">
                <a:solidFill>
                  <a:srgbClr val="003366"/>
                </a:solidFill>
              </a:rPr>
              <a:t>Obj</a:t>
            </a:r>
            <a:r>
              <a:rPr lang="en-US" dirty="0" smtClean="0">
                <a:solidFill>
                  <a:srgbClr val="003366"/>
                </a:solidFill>
              </a:rPr>
              <a:t> of “arrest”</a:t>
            </a:r>
          </a:p>
          <a:p>
            <a:r>
              <a:rPr lang="en-US" b="1" dirty="0" smtClean="0"/>
              <a:t>Need: </a:t>
            </a:r>
            <a:r>
              <a:rPr lang="en-US" dirty="0" smtClean="0"/>
              <a:t>Learning &amp; Inference approach that can use this knowledge</a:t>
            </a:r>
          </a:p>
          <a:p>
            <a:pPr lvl="1"/>
            <a:r>
              <a:rPr lang="en-US" dirty="0" smtClean="0"/>
              <a:t>(See our work in CoNLL’15 &amp; NAACL’15 for interesting progress on this)</a:t>
            </a:r>
          </a:p>
          <a:p>
            <a:endParaRPr lang="en-US" dirty="0" smtClean="0"/>
          </a:p>
          <a:p>
            <a:r>
              <a:rPr lang="en-US" dirty="0" smtClean="0"/>
              <a:t>John had 6 books; he wanted to give it to two of his friends. How many will each one get?</a:t>
            </a:r>
          </a:p>
          <a:p>
            <a:pPr lvl="1"/>
            <a:r>
              <a:rPr lang="en-US" dirty="0" smtClean="0"/>
              <a:t>(See our EMNLP’15 &amp; TACL’15 work for progress on Math word problems)</a:t>
            </a:r>
          </a:p>
          <a:p>
            <a:endParaRPr lang="en-US" dirty="0" smtClean="0"/>
          </a:p>
          <a:p>
            <a:r>
              <a:rPr lang="en-US" dirty="0" smtClean="0"/>
              <a:t>How do we supervise for these kind of problems?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7" name="Slide Number Placeholder 6"/>
          <p:cNvSpPr>
            <a:spLocks noGrp="1"/>
          </p:cNvSpPr>
          <p:nvPr>
            <p:ph type="sldNum" sz="quarter" idx="11"/>
          </p:nvPr>
        </p:nvSpPr>
        <p:spPr/>
        <p:txBody>
          <a:bodyPr/>
          <a:lstStyle/>
          <a:p>
            <a:r>
              <a:rPr lang="en-US" altLang="zh-TW" smtClean="0"/>
              <a:t>Page </a:t>
            </a:r>
            <a:fld id="{C83F18D4-0D70-44DE-A8FF-A8D5002D1168}" type="slidenum">
              <a:rPr lang="en-US" altLang="zh-TW" smtClean="0"/>
              <a:pPr/>
              <a:t>42</a:t>
            </a:fld>
            <a:endParaRPr lang="en-US" altLang="zh-TW"/>
          </a:p>
        </p:txBody>
      </p:sp>
      <p:cxnSp>
        <p:nvCxnSpPr>
          <p:cNvPr id="5" name="Straight Arrow Connector 4"/>
          <p:cNvCxnSpPr/>
          <p:nvPr/>
        </p:nvCxnSpPr>
        <p:spPr>
          <a:xfrm flipH="1">
            <a:off x="1123950" y="2133600"/>
            <a:ext cx="2914650" cy="0"/>
          </a:xfrm>
          <a:prstGeom prst="straightConnector1">
            <a:avLst/>
          </a:prstGeom>
          <a:ln w="38100">
            <a:solidFill>
              <a:srgbClr val="3366CC"/>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354818" y="3429000"/>
            <a:ext cx="1741182" cy="461665"/>
          </a:xfrm>
          <a:prstGeom prst="rect">
            <a:avLst/>
          </a:prstGeom>
        </p:spPr>
        <p:txBody>
          <a:bodyPr wrap="none">
            <a:spAutoFit/>
          </a:bodyPr>
          <a:lstStyle/>
          <a:p>
            <a:r>
              <a:rPr lang="en-US" sz="2400" kern="0" dirty="0">
                <a:solidFill>
                  <a:srgbClr val="3366CC"/>
                </a:solidFill>
                <a:latin typeface="Calibri"/>
                <a:cs typeface="Arial"/>
              </a:rPr>
              <a:t>s</a:t>
            </a:r>
            <a:r>
              <a:rPr lang="en-US" sz="2400" kern="0" dirty="0" smtClean="0">
                <a:solidFill>
                  <a:srgbClr val="3366CC"/>
                </a:solidFill>
                <a:latin typeface="Calibri"/>
                <a:cs typeface="Arial"/>
              </a:rPr>
              <a:t>hare it with</a:t>
            </a:r>
            <a:endParaRPr lang="en-US" dirty="0">
              <a:solidFill>
                <a:srgbClr val="3366CC"/>
              </a:solidFill>
            </a:endParaRPr>
          </a:p>
        </p:txBody>
      </p:sp>
      <p:cxnSp>
        <p:nvCxnSpPr>
          <p:cNvPr id="13" name="Straight Connector 12"/>
          <p:cNvCxnSpPr/>
          <p:nvPr/>
        </p:nvCxnSpPr>
        <p:spPr>
          <a:xfrm flipH="1">
            <a:off x="4572000" y="4038600"/>
            <a:ext cx="1267152" cy="0"/>
          </a:xfrm>
          <a:prstGeom prst="line">
            <a:avLst/>
          </a:prstGeom>
          <a:ln w="28575">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248400" y="1371600"/>
            <a:ext cx="952500" cy="0"/>
          </a:xfrm>
          <a:prstGeom prst="line">
            <a:avLst/>
          </a:prstGeom>
          <a:ln w="28575">
            <a:solidFill>
              <a:srgbClr val="3366CC"/>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686752" y="1371600"/>
            <a:ext cx="476250" cy="0"/>
          </a:xfrm>
          <a:prstGeom prst="line">
            <a:avLst/>
          </a:prstGeom>
          <a:ln w="285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200150" y="1371600"/>
            <a:ext cx="476250" cy="0"/>
          </a:xfrm>
          <a:prstGeom prst="line">
            <a:avLst/>
          </a:prstGeom>
          <a:ln w="28575">
            <a:solidFill>
              <a:srgbClr val="3366C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419802" y="1371600"/>
            <a:ext cx="952500" cy="0"/>
          </a:xfrm>
          <a:prstGeom prst="line">
            <a:avLst/>
          </a:prstGeom>
          <a:ln w="28575">
            <a:solidFill>
              <a:srgbClr val="003366"/>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736834" y="3859133"/>
            <a:ext cx="381000" cy="300335"/>
          </a:xfrm>
          <a:prstGeom prst="ellipse">
            <a:avLst/>
          </a:prstGeom>
          <a:no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06367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1+#ppt_w/2"/>
                                          </p:val>
                                        </p:tav>
                                        <p:tav tm="100000">
                                          <p:val>
                                            <p:strVal val="#ppt_x"/>
                                          </p:val>
                                        </p:tav>
                                      </p:tavLst>
                                    </p:anim>
                                    <p:anim calcmode="lin" valueType="num">
                                      <p:cBhvr additive="base">
                                        <p:cTn id="12" dur="100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1+#ppt_w/2"/>
                                          </p:val>
                                        </p:tav>
                                        <p:tav tm="100000">
                                          <p:val>
                                            <p:strVal val="#ppt_x"/>
                                          </p:val>
                                        </p:tav>
                                      </p:tavLst>
                                    </p:anim>
                                    <p:anim calcmode="lin" valueType="num">
                                      <p:cBhvr additive="base">
                                        <p:cTn id="16" dur="10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1+#ppt_w/2"/>
                                          </p:val>
                                        </p:tav>
                                        <p:tav tm="100000">
                                          <p:val>
                                            <p:strVal val="#ppt_x"/>
                                          </p:val>
                                        </p:tav>
                                      </p:tavLst>
                                    </p:anim>
                                    <p:anim calcmode="lin" valueType="num">
                                      <p:cBhvr additive="base">
                                        <p:cTn id="20" dur="10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par>
                          <p:cTn id="29" fill="hold">
                            <p:stCondLst>
                              <p:cond delay="0"/>
                            </p:stCondLst>
                            <p:childTnLst>
                              <p:par>
                                <p:cTn id="30" presetID="22" presetClass="entr" presetSubtype="2"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right)">
                                      <p:cBhvr>
                                        <p:cTn id="32" dur="1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nodeType="after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par>
                          <p:cTn id="57" fill="hold">
                            <p:stCondLst>
                              <p:cond delay="500"/>
                            </p:stCondLst>
                            <p:childTnLst>
                              <p:par>
                                <p:cTn id="58" presetID="2" presetClass="entr" presetSubtype="2" fill="hold" grpId="0" nodeType="after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1+#ppt_w/2"/>
                                          </p:val>
                                        </p:tav>
                                        <p:tav tm="100000">
                                          <p:val>
                                            <p:strVal val="#ppt_x"/>
                                          </p:val>
                                        </p:tav>
                                      </p:tavLst>
                                    </p:anim>
                                    <p:anim calcmode="lin" valueType="num">
                                      <p:cBhvr additive="base">
                                        <p:cTn id="61"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6"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fill="hold"/>
                                        <p:tgtEl>
                                          <p:spTgt spid="21"/>
                                        </p:tgtEl>
                                        <p:attrNameLst>
                                          <p:attrName>ppt_x</p:attrName>
                                        </p:attrNameLst>
                                      </p:cBhvr>
                                      <p:tavLst>
                                        <p:tav tm="0">
                                          <p:val>
                                            <p:strVal val="1+#ppt_w/2"/>
                                          </p:val>
                                        </p:tav>
                                        <p:tav tm="100000">
                                          <p:val>
                                            <p:strVal val="#ppt_x"/>
                                          </p:val>
                                        </p:tav>
                                      </p:tavLst>
                                    </p:anim>
                                    <p:anim calcmode="lin" valueType="num">
                                      <p:cBhvr additive="base">
                                        <p:cTn id="6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3">
                                            <p:txEl>
                                              <p:pRg st="10" end="10"/>
                                            </p:txEl>
                                          </p:spTgt>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animBg="1"/>
      <p:bldP spid="11" grpId="0"/>
      <p:bldP spid="2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MYSTUFF\Work\MyTalks\Pictures\training-on-the-g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9480" y="3523070"/>
            <a:ext cx="1645920" cy="1097280"/>
          </a:xfrm>
          <a:prstGeom prst="rect">
            <a:avLst/>
          </a:prstGeom>
          <a:noFill/>
          <a:extLst>
            <a:ext uri="{909E8E84-426E-40DD-AFC4-6F175D3DCCD1}">
              <a14:hiddenFill xmlns:a14="http://schemas.microsoft.com/office/drawing/2010/main">
                <a:solidFill>
                  <a:srgbClr val="FFFFFF"/>
                </a:solidFill>
              </a14:hiddenFill>
            </a:ext>
          </a:extLst>
        </p:spPr>
      </p:pic>
      <p:sp>
        <p:nvSpPr>
          <p:cNvPr id="58370" name="Rectangle 2"/>
          <p:cNvSpPr>
            <a:spLocks noGrp="1" noChangeArrowheads="1"/>
          </p:cNvSpPr>
          <p:nvPr>
            <p:ph type="title"/>
          </p:nvPr>
        </p:nvSpPr>
        <p:spPr/>
        <p:txBody>
          <a:bodyPr/>
          <a:lstStyle/>
          <a:p>
            <a:r>
              <a:rPr lang="en-US" smtClean="0"/>
              <a:t>Outline</a:t>
            </a:r>
            <a:endParaRPr lang="en-US" dirty="0" smtClean="0"/>
          </a:p>
        </p:txBody>
      </p:sp>
      <p:sp>
        <p:nvSpPr>
          <p:cNvPr id="1123331" name="Rectangle 3"/>
          <p:cNvSpPr>
            <a:spLocks noGrp="1" noChangeArrowheads="1"/>
          </p:cNvSpPr>
          <p:nvPr>
            <p:ph type="body" idx="1"/>
          </p:nvPr>
        </p:nvSpPr>
        <p:spPr>
          <a:xfrm>
            <a:off x="457200" y="627470"/>
            <a:ext cx="8229600" cy="4953000"/>
          </a:xfrm>
        </p:spPr>
        <p:txBody>
          <a:bodyPr/>
          <a:lstStyle/>
          <a:p>
            <a:r>
              <a:rPr lang="en-US" dirty="0" smtClean="0"/>
              <a:t>A Framework for Learning and Inference</a:t>
            </a:r>
          </a:p>
          <a:p>
            <a:pPr lvl="1"/>
            <a:r>
              <a:rPr lang="en-US" dirty="0" smtClean="0"/>
              <a:t>Combining the “soft” with the logical/declarative  </a:t>
            </a:r>
          </a:p>
          <a:p>
            <a:pPr lvl="2"/>
            <a:r>
              <a:rPr lang="en-US" b="0" dirty="0" smtClean="0"/>
              <a:t>Constrained Conditional Models: A formulation for global inference with knowledge modeled as expressive structural constraints</a:t>
            </a:r>
          </a:p>
          <a:p>
            <a:pPr lvl="2"/>
            <a:r>
              <a:rPr lang="en-US" b="0" dirty="0" smtClean="0">
                <a:solidFill>
                  <a:srgbClr val="3366CC"/>
                </a:solidFill>
              </a:rPr>
              <a:t>Some examples</a:t>
            </a:r>
          </a:p>
          <a:p>
            <a:pPr lvl="2"/>
            <a:endParaRPr lang="en-US" dirty="0" smtClean="0"/>
          </a:p>
          <a:p>
            <a:r>
              <a:rPr lang="en-US" dirty="0" smtClean="0"/>
              <a:t>Cycles of Knowledge </a:t>
            </a:r>
          </a:p>
          <a:p>
            <a:pPr lvl="1"/>
            <a:r>
              <a:rPr lang="en-US" dirty="0" smtClean="0"/>
              <a:t>Grounding/Acquisition – knowledge – inference </a:t>
            </a:r>
          </a:p>
          <a:p>
            <a:endParaRPr lang="en-US" dirty="0" smtClean="0"/>
          </a:p>
          <a:p>
            <a:r>
              <a:rPr lang="en-US" dirty="0" smtClean="0"/>
              <a:t>Learning with Indirect Supervision</a:t>
            </a:r>
          </a:p>
          <a:p>
            <a:pPr lvl="1"/>
            <a:r>
              <a:rPr lang="en-US" dirty="0" smtClean="0"/>
              <a:t>Response Based Learning: learning from the world’s feedback</a:t>
            </a:r>
          </a:p>
          <a:p>
            <a:endParaRPr lang="en-US" dirty="0" smtClean="0"/>
          </a:p>
          <a:p>
            <a:r>
              <a:rPr lang="en-US" dirty="0" smtClean="0"/>
              <a:t>Scaling Up: Amortized Inference</a:t>
            </a:r>
          </a:p>
          <a:p>
            <a:pPr lvl="1"/>
            <a:r>
              <a:rPr lang="en-US" dirty="0" smtClean="0"/>
              <a:t>Can the k-</a:t>
            </a:r>
            <a:r>
              <a:rPr lang="en-US" dirty="0" err="1" smtClean="0"/>
              <a:t>th</a:t>
            </a:r>
            <a:r>
              <a:rPr lang="en-US" dirty="0" smtClean="0"/>
              <a:t> inference problem be cheaper than the 1st?</a:t>
            </a:r>
          </a:p>
          <a:p>
            <a:pPr lvl="1"/>
            <a:r>
              <a:rPr lang="en-US" b="1" dirty="0" smtClean="0"/>
              <a:t>Computational advantages of an ILP framework </a:t>
            </a:r>
          </a:p>
        </p:txBody>
      </p:sp>
      <p:sp>
        <p:nvSpPr>
          <p:cNvPr id="4" name="Slide Number Placeholder 3"/>
          <p:cNvSpPr>
            <a:spLocks noGrp="1"/>
          </p:cNvSpPr>
          <p:nvPr>
            <p:ph type="sldNum" sz="quarter" idx="11"/>
          </p:nvPr>
        </p:nvSpPr>
        <p:spPr/>
        <p:txBody>
          <a:bodyPr/>
          <a:lstStyle/>
          <a:p>
            <a:r>
              <a:rPr lang="en-US" altLang="zh-TW" smtClean="0"/>
              <a:t>Page </a:t>
            </a:r>
            <a:fld id="{C83F18D4-0D70-44DE-A8FF-A8D5002D1168}" type="slidenum">
              <a:rPr lang="en-US" altLang="zh-TW" smtClean="0"/>
              <a:pPr/>
              <a:t>43</a:t>
            </a:fld>
            <a:endParaRPr lang="en-US" altLang="zh-TW"/>
          </a:p>
        </p:txBody>
      </p:sp>
      <p:pic>
        <p:nvPicPr>
          <p:cNvPr id="5" name="Picture 3" descr="C:\MYSTUFF\Work\MyTalks\Pictures\knowledge-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5218" y="502394"/>
            <a:ext cx="1450182" cy="1005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MYSTUFF\Work\MyTalks\Pictures\reasoning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4496" y="1999070"/>
            <a:ext cx="1540904" cy="12801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MYSTUFF\Work\MyTalks\Pictures\scal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9480" y="5047776"/>
            <a:ext cx="1645920" cy="1066094"/>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p:cNvSpPr/>
          <p:nvPr/>
        </p:nvSpPr>
        <p:spPr>
          <a:xfrm>
            <a:off x="0" y="5324020"/>
            <a:ext cx="533400" cy="180250"/>
          </a:xfrm>
          <a:prstGeom prst="rightArrow">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1671798"/>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Slide Number Placeholder 4"/>
          <p:cNvSpPr>
            <a:spLocks noGrp="1"/>
          </p:cNvSpPr>
          <p:nvPr>
            <p:ph type="sldNum" sz="quarter" idx="11"/>
          </p:nvPr>
        </p:nvSpPr>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zh-TW" smtClean="0"/>
              <a:t>Page </a:t>
            </a:r>
            <a:fld id="{4761513E-88F2-4778-BA58-606053F93FE4}" type="slidenum">
              <a:rPr lang="en-US" altLang="zh-TW" smtClean="0"/>
              <a:pPr/>
              <a:t>44</a:t>
            </a:fld>
            <a:endParaRPr lang="en-US" altLang="zh-TW" dirty="0"/>
          </a:p>
        </p:txBody>
      </p:sp>
      <p:sp>
        <p:nvSpPr>
          <p:cNvPr id="1306627" name="Rectangle 3"/>
          <p:cNvSpPr>
            <a:spLocks noGrp="1" noChangeArrowheads="1"/>
          </p:cNvSpPr>
          <p:nvPr>
            <p:ph type="title"/>
          </p:nvPr>
        </p:nvSpPr>
        <p:spPr/>
        <p:txBody>
          <a:bodyPr/>
          <a:lstStyle/>
          <a:p>
            <a:r>
              <a:rPr lang="en-US" altLang="en-US" smtClean="0"/>
              <a:t>Pennsylvania</a:t>
            </a:r>
          </a:p>
        </p:txBody>
      </p:sp>
      <p:pic>
        <p:nvPicPr>
          <p:cNvPr id="6148" name="Picture 4" descr="PennPuzz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038225"/>
            <a:ext cx="7239000"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686488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66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662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311166" y="4953000"/>
            <a:ext cx="1524000" cy="1219200"/>
          </a:xfrm>
          <a:prstGeom prst="rect">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Amortized ILP based Inference</a:t>
            </a:r>
            <a:endParaRPr lang="en-US" dirty="0"/>
          </a:p>
        </p:txBody>
      </p:sp>
      <p:sp>
        <p:nvSpPr>
          <p:cNvPr id="3" name="Content Placeholder 2"/>
          <p:cNvSpPr>
            <a:spLocks noGrp="1"/>
          </p:cNvSpPr>
          <p:nvPr>
            <p:ph idx="1"/>
          </p:nvPr>
        </p:nvSpPr>
        <p:spPr>
          <a:xfrm>
            <a:off x="457200" y="914400"/>
            <a:ext cx="8487102" cy="4953000"/>
          </a:xfrm>
        </p:spPr>
        <p:txBody>
          <a:bodyPr/>
          <a:lstStyle/>
          <a:p>
            <a:r>
              <a:rPr lang="en-US" dirty="0" smtClean="0"/>
              <a:t>Imagine that </a:t>
            </a:r>
            <a:r>
              <a:rPr lang="en-US" dirty="0" smtClean="0">
                <a:solidFill>
                  <a:srgbClr val="3366CC"/>
                </a:solidFill>
              </a:rPr>
              <a:t>you already solved </a:t>
            </a:r>
            <a:r>
              <a:rPr lang="en-US" dirty="0" smtClean="0"/>
              <a:t>many structured output inference problems</a:t>
            </a:r>
          </a:p>
          <a:p>
            <a:pPr lvl="1"/>
            <a:r>
              <a:rPr lang="en-US" dirty="0" smtClean="0"/>
              <a:t>Co-reference resolution; Semantic Role Labeling; Parsing citations; Summarization; dependency parsing; image segmentation,…</a:t>
            </a:r>
          </a:p>
          <a:p>
            <a:pPr lvl="1"/>
            <a:r>
              <a:rPr lang="en-US" dirty="0" smtClean="0">
                <a:solidFill>
                  <a:srgbClr val="003366"/>
                </a:solidFill>
              </a:rPr>
              <a:t>Your solution method doesn’t matter either</a:t>
            </a:r>
          </a:p>
          <a:p>
            <a:r>
              <a:rPr lang="en-US" dirty="0" smtClean="0"/>
              <a:t>How can we exploit this fact to save inference cost?</a:t>
            </a:r>
          </a:p>
          <a:p>
            <a:endParaRPr lang="en-US" dirty="0" smtClean="0"/>
          </a:p>
          <a:p>
            <a:endParaRPr lang="en-US" dirty="0" smtClean="0"/>
          </a:p>
          <a:p>
            <a:r>
              <a:rPr lang="en-US" dirty="0" smtClean="0"/>
              <a:t>We will show how to do it when your problem is formulated as a 0-1 LP:  </a:t>
            </a:r>
          </a:p>
          <a:p>
            <a:pPr marL="0" indent="0">
              <a:buNone/>
            </a:pPr>
            <a:r>
              <a:rPr lang="en-US" dirty="0"/>
              <a:t> </a:t>
            </a:r>
            <a:r>
              <a:rPr lang="en-US" dirty="0" smtClean="0"/>
              <a:t>             Max c </a:t>
            </a:r>
            <a:r>
              <a:rPr lang="en-US" dirty="0" smtClean="0">
                <a:latin typeface="cmsy10"/>
              </a:rPr>
              <a:t>¢</a:t>
            </a:r>
            <a:r>
              <a:rPr lang="en-US" dirty="0" smtClean="0"/>
              <a:t> x       </a:t>
            </a:r>
          </a:p>
          <a:p>
            <a:pPr marL="0" indent="0">
              <a:buNone/>
            </a:pPr>
            <a:r>
              <a:rPr lang="en-US" dirty="0" smtClean="0"/>
              <a:t>              Ax ≤ b</a:t>
            </a:r>
          </a:p>
          <a:p>
            <a:pPr marL="0" indent="0">
              <a:buNone/>
            </a:pPr>
            <a:r>
              <a:rPr lang="en-US" dirty="0" smtClean="0"/>
              <a:t>              x  </a:t>
            </a:r>
            <a:r>
              <a:rPr lang="en-US" dirty="0" smtClean="0">
                <a:latin typeface="cmsy10"/>
              </a:rPr>
              <a:t>2</a:t>
            </a:r>
            <a:r>
              <a:rPr lang="en-US" dirty="0" smtClean="0"/>
              <a:t> {0,1} </a:t>
            </a:r>
          </a:p>
        </p:txBody>
      </p:sp>
      <p:sp>
        <p:nvSpPr>
          <p:cNvPr id="6" name="Slide Number Placeholder 5"/>
          <p:cNvSpPr>
            <a:spLocks noGrp="1"/>
          </p:cNvSpPr>
          <p:nvPr>
            <p:ph type="sldNum" sz="quarter" idx="11"/>
          </p:nvPr>
        </p:nvSpPr>
        <p:spPr/>
        <p:txBody>
          <a:bodyPr/>
          <a:lstStyle/>
          <a:p>
            <a:r>
              <a:rPr lang="en-US" altLang="zh-TW" smtClean="0"/>
              <a:t>Page </a:t>
            </a:r>
            <a:fld id="{C83F18D4-0D70-44DE-A8FF-A8D5002D1168}" type="slidenum">
              <a:rPr lang="en-US" altLang="zh-TW" smtClean="0"/>
              <a:pPr/>
              <a:t>45</a:t>
            </a:fld>
            <a:endParaRPr lang="en-US" altLang="zh-TW" dirty="0"/>
          </a:p>
        </p:txBody>
      </p:sp>
      <p:sp>
        <p:nvSpPr>
          <p:cNvPr id="5" name="Rectangle 4"/>
          <p:cNvSpPr/>
          <p:nvPr/>
        </p:nvSpPr>
        <p:spPr>
          <a:xfrm>
            <a:off x="1127125" y="3171498"/>
            <a:ext cx="6889750" cy="939800"/>
          </a:xfrm>
          <a:prstGeom prst="rect">
            <a:avLst/>
          </a:prstGeom>
          <a:solidFill>
            <a:srgbClr val="FFFFCC"/>
          </a:solidFill>
          <a:ln>
            <a:solidFill>
              <a:srgbClr val="FF9933"/>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rgbClr val="003366"/>
                </a:solidFill>
              </a:rPr>
              <a:t>After solving </a:t>
            </a:r>
            <a:r>
              <a:rPr lang="en-US" sz="2400" b="1" dirty="0" smtClean="0">
                <a:solidFill>
                  <a:srgbClr val="003366"/>
                </a:solidFill>
              </a:rPr>
              <a:t>n</a:t>
            </a:r>
            <a:r>
              <a:rPr lang="en-US" sz="2400" dirty="0" smtClean="0">
                <a:solidFill>
                  <a:srgbClr val="003366"/>
                </a:solidFill>
              </a:rPr>
              <a:t> inference problems, can we make the (</a:t>
            </a:r>
            <a:r>
              <a:rPr lang="en-US" sz="2400" b="1" dirty="0" smtClean="0">
                <a:solidFill>
                  <a:srgbClr val="003366"/>
                </a:solidFill>
              </a:rPr>
              <a:t>n+1</a:t>
            </a:r>
            <a:r>
              <a:rPr lang="en-US" sz="2400" dirty="0" smtClean="0">
                <a:solidFill>
                  <a:srgbClr val="003366"/>
                </a:solidFill>
              </a:rPr>
              <a:t>)</a:t>
            </a:r>
            <a:r>
              <a:rPr lang="en-US" sz="2400" baseline="30000" dirty="0" err="1" smtClean="0">
                <a:solidFill>
                  <a:srgbClr val="003366"/>
                </a:solidFill>
              </a:rPr>
              <a:t>th</a:t>
            </a:r>
            <a:r>
              <a:rPr lang="en-US" sz="2400" dirty="0" smtClean="0">
                <a:solidFill>
                  <a:srgbClr val="003366"/>
                </a:solidFill>
              </a:rPr>
              <a:t> one faster? </a:t>
            </a:r>
            <a:endParaRPr lang="en-US" sz="2400" dirty="0">
              <a:solidFill>
                <a:srgbClr val="003366"/>
              </a:solidFill>
            </a:endParaRPr>
          </a:p>
        </p:txBody>
      </p:sp>
      <p:sp>
        <p:nvSpPr>
          <p:cNvPr id="7" name="Rectangular Callout 6"/>
          <p:cNvSpPr/>
          <p:nvPr/>
        </p:nvSpPr>
        <p:spPr>
          <a:xfrm>
            <a:off x="3505200" y="4953000"/>
            <a:ext cx="5439102" cy="1219200"/>
          </a:xfrm>
          <a:prstGeom prst="wedgeRectCallout">
            <a:avLst>
              <a:gd name="adj1" fmla="val 4736"/>
              <a:gd name="adj2" fmla="val 47926"/>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
            </a:pPr>
            <a:r>
              <a:rPr lang="en-US" sz="2000" dirty="0" smtClean="0">
                <a:solidFill>
                  <a:srgbClr val="3366CC"/>
                </a:solidFill>
              </a:rPr>
              <a:t>Very general: </a:t>
            </a:r>
            <a:r>
              <a:rPr lang="en-US" sz="2000" dirty="0" smtClean="0">
                <a:solidFill>
                  <a:srgbClr val="003366"/>
                </a:solidFill>
              </a:rPr>
              <a:t>All discrete MAP problems can be formulated as 0-1 LPs </a:t>
            </a:r>
            <a:r>
              <a:rPr lang="en-US" dirty="0">
                <a:solidFill>
                  <a:srgbClr val="3366CC"/>
                </a:solidFill>
              </a:rPr>
              <a:t>[Roth &amp; Yih’04; </a:t>
            </a:r>
            <a:r>
              <a:rPr lang="en-US" dirty="0" err="1">
                <a:solidFill>
                  <a:srgbClr val="3366CC"/>
                </a:solidFill>
              </a:rPr>
              <a:t>Taskar</a:t>
            </a:r>
            <a:r>
              <a:rPr lang="en-US" dirty="0">
                <a:solidFill>
                  <a:srgbClr val="3366CC"/>
                </a:solidFill>
              </a:rPr>
              <a:t> </a:t>
            </a:r>
            <a:r>
              <a:rPr lang="en-US" dirty="0" smtClean="0">
                <a:solidFill>
                  <a:srgbClr val="3366CC"/>
                </a:solidFill>
              </a:rPr>
              <a:t>’04]</a:t>
            </a:r>
            <a:endParaRPr lang="en-US" sz="2000" dirty="0" smtClean="0">
              <a:solidFill>
                <a:srgbClr val="3366CC"/>
              </a:solidFill>
            </a:endParaRPr>
          </a:p>
          <a:p>
            <a:pPr marL="342900" indent="-342900">
              <a:buFont typeface="Wingdings" panose="05000000000000000000" pitchFamily="2" charset="2"/>
              <a:buChar char="§"/>
            </a:pPr>
            <a:r>
              <a:rPr lang="en-US" sz="2000" dirty="0" smtClean="0">
                <a:solidFill>
                  <a:srgbClr val="003366"/>
                </a:solidFill>
              </a:rPr>
              <a:t>We only care about inference formulation, </a:t>
            </a:r>
            <a:r>
              <a:rPr lang="en-US" sz="2000" dirty="0" smtClean="0">
                <a:solidFill>
                  <a:srgbClr val="3366CC"/>
                </a:solidFill>
              </a:rPr>
              <a:t>not algorithmic solution</a:t>
            </a:r>
            <a:endParaRPr lang="en-US" sz="2000" dirty="0">
              <a:solidFill>
                <a:srgbClr val="3366CC"/>
              </a:solidFill>
            </a:endParaRPr>
          </a:p>
        </p:txBody>
      </p:sp>
    </p:spTree>
    <p:extLst>
      <p:ext uri="{BB962C8B-B14F-4D97-AF65-F5344CB8AC3E}">
        <p14:creationId xmlns:p14="http://schemas.microsoft.com/office/powerpoint/2010/main" val="12456080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3314548061"/>
              </p:ext>
            </p:extLst>
          </p:nvPr>
        </p:nvGraphicFramePr>
        <p:xfrm>
          <a:off x="571500" y="1130300"/>
          <a:ext cx="81407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smtClean="0"/>
              <a:t>The Hope: POS Tagging on Gigaword</a:t>
            </a:r>
            <a:endParaRPr lang="en-US" dirty="0"/>
          </a:p>
        </p:txBody>
      </p:sp>
      <p:sp>
        <p:nvSpPr>
          <p:cNvPr id="5" name="Slide Number Placeholder 4"/>
          <p:cNvSpPr>
            <a:spLocks noGrp="1"/>
          </p:cNvSpPr>
          <p:nvPr>
            <p:ph type="sldNum" sz="quarter" idx="11"/>
          </p:nvPr>
        </p:nvSpPr>
        <p:spPr/>
        <p:txBody>
          <a:bodyPr/>
          <a:lstStyle/>
          <a:p>
            <a:r>
              <a:rPr lang="en-US" altLang="zh-TW" smtClean="0"/>
              <a:t>Page </a:t>
            </a:r>
            <a:fld id="{C83F18D4-0D70-44DE-A8FF-A8D5002D1168}" type="slidenum">
              <a:rPr lang="en-US" altLang="zh-TW" smtClean="0"/>
              <a:pPr/>
              <a:t>46</a:t>
            </a:fld>
            <a:endParaRPr lang="en-US" altLang="zh-TW"/>
          </a:p>
        </p:txBody>
      </p:sp>
      <p:sp>
        <p:nvSpPr>
          <p:cNvPr id="9" name="TextBox 8"/>
          <p:cNvSpPr txBox="1"/>
          <p:nvPr/>
        </p:nvSpPr>
        <p:spPr>
          <a:xfrm>
            <a:off x="3505200" y="5682734"/>
            <a:ext cx="2425700" cy="369332"/>
          </a:xfrm>
          <a:prstGeom prst="rect">
            <a:avLst/>
          </a:prstGeom>
          <a:noFill/>
        </p:spPr>
        <p:txBody>
          <a:bodyPr wrap="square" rtlCol="0">
            <a:spAutoFit/>
          </a:bodyPr>
          <a:lstStyle/>
          <a:p>
            <a:pPr algn="ctr"/>
            <a:r>
              <a:rPr lang="en-US" b="1" dirty="0" smtClean="0">
                <a:solidFill>
                  <a:srgbClr val="003366"/>
                </a:solidFill>
                <a:latin typeface="+mn-lt"/>
                <a:cs typeface="Andalus" pitchFamily="2" charset="-78"/>
              </a:rPr>
              <a:t>Number of Tokens</a:t>
            </a:r>
            <a:endParaRPr lang="en-US" b="1" dirty="0">
              <a:solidFill>
                <a:srgbClr val="003366"/>
              </a:solidFill>
              <a:latin typeface="+mn-lt"/>
              <a:cs typeface="Andalus" pitchFamily="2" charset="-78"/>
            </a:endParaRPr>
          </a:p>
        </p:txBody>
      </p:sp>
    </p:spTree>
    <p:extLst>
      <p:ext uri="{BB962C8B-B14F-4D97-AF65-F5344CB8AC3E}">
        <p14:creationId xmlns:p14="http://schemas.microsoft.com/office/powerpoint/2010/main" val="722669107"/>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3223969274"/>
              </p:ext>
            </p:extLst>
          </p:nvPr>
        </p:nvGraphicFramePr>
        <p:xfrm>
          <a:off x="571500" y="1130300"/>
          <a:ext cx="81407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smtClean="0"/>
              <a:t>The Hope: POS Tagging on Gigaword</a:t>
            </a:r>
            <a:endParaRPr lang="en-US" dirty="0"/>
          </a:p>
        </p:txBody>
      </p:sp>
      <p:sp>
        <p:nvSpPr>
          <p:cNvPr id="10" name="Slide Number Placeholder 9"/>
          <p:cNvSpPr>
            <a:spLocks noGrp="1"/>
          </p:cNvSpPr>
          <p:nvPr>
            <p:ph type="sldNum" sz="quarter" idx="11"/>
          </p:nvPr>
        </p:nvSpPr>
        <p:spPr/>
        <p:txBody>
          <a:bodyPr/>
          <a:lstStyle/>
          <a:p>
            <a:r>
              <a:rPr lang="en-US" altLang="zh-TW" smtClean="0"/>
              <a:t>Page </a:t>
            </a:r>
            <a:fld id="{C83F18D4-0D70-44DE-A8FF-A8D5002D1168}" type="slidenum">
              <a:rPr lang="en-US" altLang="zh-TW" smtClean="0"/>
              <a:pPr/>
              <a:t>47</a:t>
            </a:fld>
            <a:endParaRPr lang="en-US" altLang="zh-TW"/>
          </a:p>
        </p:txBody>
      </p:sp>
      <p:sp>
        <p:nvSpPr>
          <p:cNvPr id="9" name="TextBox 8"/>
          <p:cNvSpPr txBox="1"/>
          <p:nvPr/>
        </p:nvSpPr>
        <p:spPr>
          <a:xfrm>
            <a:off x="3505200" y="5682734"/>
            <a:ext cx="2425700" cy="369332"/>
          </a:xfrm>
          <a:prstGeom prst="rect">
            <a:avLst/>
          </a:prstGeom>
          <a:noFill/>
        </p:spPr>
        <p:txBody>
          <a:bodyPr wrap="square" rtlCol="0">
            <a:spAutoFit/>
          </a:bodyPr>
          <a:lstStyle/>
          <a:p>
            <a:pPr algn="ctr"/>
            <a:r>
              <a:rPr lang="en-US" b="1" dirty="0" smtClean="0">
                <a:solidFill>
                  <a:srgbClr val="003366"/>
                </a:solidFill>
                <a:latin typeface="+mn-lt"/>
                <a:cs typeface="Andalus" pitchFamily="2" charset="-78"/>
              </a:rPr>
              <a:t>Number of Tokens</a:t>
            </a:r>
            <a:endParaRPr lang="en-US" b="1" dirty="0">
              <a:solidFill>
                <a:srgbClr val="003366"/>
              </a:solidFill>
              <a:latin typeface="+mn-lt"/>
              <a:cs typeface="Andalus" pitchFamily="2" charset="-78"/>
            </a:endParaRPr>
          </a:p>
        </p:txBody>
      </p:sp>
      <p:sp>
        <p:nvSpPr>
          <p:cNvPr id="3" name="TextBox 2"/>
          <p:cNvSpPr txBox="1"/>
          <p:nvPr/>
        </p:nvSpPr>
        <p:spPr>
          <a:xfrm>
            <a:off x="3855943" y="1219200"/>
            <a:ext cx="3550331" cy="369332"/>
          </a:xfrm>
          <a:prstGeom prst="rect">
            <a:avLst/>
          </a:prstGeom>
          <a:solidFill>
            <a:srgbClr val="FFFFCC"/>
          </a:solidFill>
        </p:spPr>
        <p:txBody>
          <a:bodyPr wrap="none" rtlCol="0">
            <a:spAutoFit/>
          </a:bodyPr>
          <a:lstStyle/>
          <a:p>
            <a:r>
              <a:rPr lang="en-US" dirty="0" smtClean="0">
                <a:solidFill>
                  <a:srgbClr val="FF0000"/>
                </a:solidFill>
                <a:latin typeface="Calibri"/>
              </a:rPr>
              <a:t>Number of examples of a given size </a:t>
            </a:r>
            <a:endParaRPr lang="en-US" dirty="0">
              <a:solidFill>
                <a:srgbClr val="FF0000"/>
              </a:solidFill>
              <a:latin typeface="Calibri"/>
            </a:endParaRPr>
          </a:p>
        </p:txBody>
      </p:sp>
      <p:sp>
        <p:nvSpPr>
          <p:cNvPr id="11" name="TextBox 10"/>
          <p:cNvSpPr txBox="1"/>
          <p:nvPr/>
        </p:nvSpPr>
        <p:spPr>
          <a:xfrm>
            <a:off x="3854668" y="1552902"/>
            <a:ext cx="3782189" cy="369332"/>
          </a:xfrm>
          <a:prstGeom prst="rect">
            <a:avLst/>
          </a:prstGeom>
          <a:solidFill>
            <a:srgbClr val="FFFFCC"/>
          </a:solidFill>
        </p:spPr>
        <p:txBody>
          <a:bodyPr wrap="none" rtlCol="0">
            <a:spAutoFit/>
          </a:bodyPr>
          <a:lstStyle/>
          <a:p>
            <a:r>
              <a:rPr lang="en-US" dirty="0" smtClean="0">
                <a:solidFill>
                  <a:srgbClr val="003366"/>
                </a:solidFill>
                <a:latin typeface="Calibri"/>
              </a:rPr>
              <a:t>Number of unique POS tag sequences </a:t>
            </a:r>
            <a:endParaRPr lang="en-US" dirty="0">
              <a:solidFill>
                <a:srgbClr val="003366"/>
              </a:solidFill>
              <a:latin typeface="Calibri"/>
            </a:endParaRPr>
          </a:p>
        </p:txBody>
      </p:sp>
      <p:sp>
        <p:nvSpPr>
          <p:cNvPr id="14" name="Rectangle 13"/>
          <p:cNvSpPr/>
          <p:nvPr/>
        </p:nvSpPr>
        <p:spPr>
          <a:xfrm>
            <a:off x="6172200" y="2514600"/>
            <a:ext cx="2870200" cy="1085196"/>
          </a:xfrm>
          <a:prstGeom prst="rect">
            <a:avLst/>
          </a:prstGeom>
          <a:solidFill>
            <a:srgbClr val="FFFFCC"/>
          </a:solidFill>
          <a:ln>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3366"/>
                </a:solidFill>
              </a:rPr>
              <a:t>Number of structures is much smaller than the number of </a:t>
            </a:r>
            <a:r>
              <a:rPr lang="en-US" sz="2000" dirty="0" smtClean="0">
                <a:solidFill>
                  <a:srgbClr val="003366"/>
                </a:solidFill>
              </a:rPr>
              <a:t>sentences</a:t>
            </a:r>
            <a:endParaRPr lang="en-US" sz="2000" dirty="0">
              <a:solidFill>
                <a:srgbClr val="003366"/>
              </a:solidFill>
              <a:cs typeface="Andalus" pitchFamily="2" charset="-78"/>
            </a:endParaRPr>
          </a:p>
        </p:txBody>
      </p:sp>
    </p:spTree>
    <p:extLst>
      <p:ext uri="{BB962C8B-B14F-4D97-AF65-F5344CB8AC3E}">
        <p14:creationId xmlns:p14="http://schemas.microsoft.com/office/powerpoint/2010/main" val="1962479414"/>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Hope: </a:t>
            </a:r>
            <a:r>
              <a:rPr lang="en-US" dirty="0" smtClean="0">
                <a:solidFill>
                  <a:schemeClr val="tx1"/>
                </a:solidFill>
              </a:rPr>
              <a:t>Dependency Parsing on </a:t>
            </a:r>
            <a:r>
              <a:rPr lang="en-US" dirty="0" err="1" smtClean="0">
                <a:solidFill>
                  <a:schemeClr val="tx1"/>
                </a:solidFill>
              </a:rPr>
              <a:t>Gigaword</a:t>
            </a:r>
            <a:endParaRPr lang="en-US" dirty="0">
              <a:solidFill>
                <a:schemeClr val="tx1"/>
              </a:solidFill>
            </a:endParaRPr>
          </a:p>
        </p:txBody>
      </p:sp>
      <p:graphicFrame>
        <p:nvGraphicFramePr>
          <p:cNvPr id="8" name="Chart 7"/>
          <p:cNvGraphicFramePr/>
          <p:nvPr>
            <p:extLst>
              <p:ext uri="{D42A27DB-BD31-4B8C-83A1-F6EECF244321}">
                <p14:modId xmlns:p14="http://schemas.microsoft.com/office/powerpoint/2010/main" val="577841931"/>
              </p:ext>
            </p:extLst>
          </p:nvPr>
        </p:nvGraphicFramePr>
        <p:xfrm>
          <a:off x="381000" y="1221830"/>
          <a:ext cx="8445500" cy="4504838"/>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3771900" y="5726668"/>
            <a:ext cx="2425700" cy="369332"/>
          </a:xfrm>
          <a:prstGeom prst="rect">
            <a:avLst/>
          </a:prstGeom>
          <a:noFill/>
        </p:spPr>
        <p:txBody>
          <a:bodyPr wrap="square" rtlCol="0">
            <a:spAutoFit/>
          </a:bodyPr>
          <a:lstStyle/>
          <a:p>
            <a:pPr algn="ctr"/>
            <a:r>
              <a:rPr lang="en-US" b="1" dirty="0" smtClean="0">
                <a:solidFill>
                  <a:srgbClr val="003366"/>
                </a:solidFill>
                <a:latin typeface="+mn-lt"/>
                <a:cs typeface="Andalus" pitchFamily="2" charset="-78"/>
              </a:rPr>
              <a:t>Number of Tokens</a:t>
            </a:r>
            <a:endParaRPr lang="en-US" b="1" dirty="0">
              <a:solidFill>
                <a:srgbClr val="003366"/>
              </a:solidFill>
              <a:latin typeface="+mn-lt"/>
              <a:cs typeface="Andalus" pitchFamily="2" charset="-78"/>
            </a:endParaRPr>
          </a:p>
        </p:txBody>
      </p:sp>
      <p:sp>
        <p:nvSpPr>
          <p:cNvPr id="12" name="Rectangle 11"/>
          <p:cNvSpPr/>
          <p:nvPr/>
        </p:nvSpPr>
        <p:spPr>
          <a:xfrm>
            <a:off x="6172200" y="2514600"/>
            <a:ext cx="2870200" cy="1085196"/>
          </a:xfrm>
          <a:prstGeom prst="rect">
            <a:avLst/>
          </a:prstGeom>
          <a:solidFill>
            <a:srgbClr val="FFFFCC"/>
          </a:solidFill>
          <a:ln>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3366"/>
                </a:solidFill>
              </a:rPr>
              <a:t>Number of structures is much smaller than the number of </a:t>
            </a:r>
            <a:r>
              <a:rPr lang="en-US" sz="2000" dirty="0" smtClean="0">
                <a:solidFill>
                  <a:srgbClr val="003366"/>
                </a:solidFill>
              </a:rPr>
              <a:t>sentences</a:t>
            </a:r>
            <a:endParaRPr lang="en-US" sz="2000" dirty="0">
              <a:solidFill>
                <a:srgbClr val="003366"/>
              </a:solidFill>
              <a:cs typeface="Andalus" pitchFamily="2" charset="-78"/>
            </a:endParaRPr>
          </a:p>
        </p:txBody>
      </p:sp>
      <p:sp>
        <p:nvSpPr>
          <p:cNvPr id="10" name="TextBox 9"/>
          <p:cNvSpPr txBox="1"/>
          <p:nvPr/>
        </p:nvSpPr>
        <p:spPr>
          <a:xfrm>
            <a:off x="3855943" y="1309698"/>
            <a:ext cx="3550331" cy="369332"/>
          </a:xfrm>
          <a:prstGeom prst="rect">
            <a:avLst/>
          </a:prstGeom>
          <a:solidFill>
            <a:srgbClr val="FFFFCC"/>
          </a:solidFill>
        </p:spPr>
        <p:txBody>
          <a:bodyPr wrap="none" rtlCol="0">
            <a:spAutoFit/>
          </a:bodyPr>
          <a:lstStyle/>
          <a:p>
            <a:r>
              <a:rPr lang="en-US" dirty="0" smtClean="0">
                <a:solidFill>
                  <a:srgbClr val="FF0000"/>
                </a:solidFill>
                <a:latin typeface="Calibri"/>
              </a:rPr>
              <a:t>Number of examples of a given size </a:t>
            </a:r>
            <a:endParaRPr lang="en-US" dirty="0">
              <a:solidFill>
                <a:srgbClr val="FF0000"/>
              </a:solidFill>
              <a:latin typeface="Calibri"/>
            </a:endParaRPr>
          </a:p>
        </p:txBody>
      </p:sp>
      <p:sp>
        <p:nvSpPr>
          <p:cNvPr id="11" name="TextBox 10"/>
          <p:cNvSpPr txBox="1"/>
          <p:nvPr/>
        </p:nvSpPr>
        <p:spPr>
          <a:xfrm>
            <a:off x="3854668" y="1611868"/>
            <a:ext cx="3690754" cy="369332"/>
          </a:xfrm>
          <a:prstGeom prst="rect">
            <a:avLst/>
          </a:prstGeom>
          <a:solidFill>
            <a:srgbClr val="FFFFCC"/>
          </a:solidFill>
        </p:spPr>
        <p:txBody>
          <a:bodyPr wrap="none" rtlCol="0">
            <a:spAutoFit/>
          </a:bodyPr>
          <a:lstStyle/>
          <a:p>
            <a:r>
              <a:rPr lang="en-US" dirty="0" smtClean="0">
                <a:solidFill>
                  <a:srgbClr val="003366"/>
                </a:solidFill>
                <a:latin typeface="Calibri"/>
              </a:rPr>
              <a:t>Number of unique Dependency Trees</a:t>
            </a:r>
            <a:endParaRPr lang="en-US" dirty="0">
              <a:solidFill>
                <a:srgbClr val="003366"/>
              </a:solidFill>
              <a:latin typeface="Calibri"/>
            </a:endParaRPr>
          </a:p>
        </p:txBody>
      </p:sp>
      <p:sp>
        <p:nvSpPr>
          <p:cNvPr id="5" name="Slide Number Placeholder 4"/>
          <p:cNvSpPr>
            <a:spLocks noGrp="1"/>
          </p:cNvSpPr>
          <p:nvPr>
            <p:ph type="sldNum" sz="quarter" idx="11"/>
          </p:nvPr>
        </p:nvSpPr>
        <p:spPr/>
        <p:txBody>
          <a:bodyPr/>
          <a:lstStyle/>
          <a:p>
            <a:pPr>
              <a:defRPr/>
            </a:pPr>
            <a:r>
              <a:rPr lang="en-US" altLang="zh-TW" smtClean="0">
                <a:solidFill>
                  <a:srgbClr val="000000"/>
                </a:solidFill>
              </a:rPr>
              <a:t>Page </a:t>
            </a:r>
            <a:fld id="{C83F18D4-0D70-44DE-A8FF-A8D5002D1168}" type="slidenum">
              <a:rPr lang="en-US" altLang="zh-TW" smtClean="0">
                <a:solidFill>
                  <a:srgbClr val="000000"/>
                </a:solidFill>
              </a:rPr>
              <a:pPr>
                <a:defRPr/>
              </a:pPr>
              <a:t>48</a:t>
            </a:fld>
            <a:endParaRPr lang="en-US" altLang="zh-TW">
              <a:solidFill>
                <a:srgbClr val="000000"/>
              </a:solidFill>
            </a:endParaRPr>
          </a:p>
        </p:txBody>
      </p:sp>
    </p:spTree>
    <p:extLst>
      <p:ext uri="{BB962C8B-B14F-4D97-AF65-F5344CB8AC3E}">
        <p14:creationId xmlns:p14="http://schemas.microsoft.com/office/powerpoint/2010/main" val="1780357299"/>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922692" y="4049638"/>
            <a:ext cx="1686215" cy="660401"/>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284735" y="3725665"/>
            <a:ext cx="1707932" cy="1267002"/>
          </a:xfrm>
          <a:prstGeom prst="rect">
            <a:avLst/>
          </a:prstGeom>
        </p:spPr>
      </p:pic>
      <p:graphicFrame>
        <p:nvGraphicFramePr>
          <p:cNvPr id="8" name="Chart 7"/>
          <p:cNvGraphicFramePr/>
          <p:nvPr>
            <p:extLst>
              <p:ext uri="{D42A27DB-BD31-4B8C-83A1-F6EECF244321}">
                <p14:modId xmlns:p14="http://schemas.microsoft.com/office/powerpoint/2010/main" val="2910228947"/>
              </p:ext>
            </p:extLst>
          </p:nvPr>
        </p:nvGraphicFramePr>
        <p:xfrm>
          <a:off x="571500" y="1130300"/>
          <a:ext cx="8140700" cy="4648200"/>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424050" y="3871403"/>
            <a:ext cx="2048245" cy="666754"/>
          </a:xfrm>
          <a:prstGeom prst="rect">
            <a:avLst/>
          </a:prstGeom>
        </p:spPr>
      </p:pic>
      <p:sp>
        <p:nvSpPr>
          <p:cNvPr id="5" name="Slide Number Placeholder 4"/>
          <p:cNvSpPr>
            <a:spLocks noGrp="1"/>
          </p:cNvSpPr>
          <p:nvPr>
            <p:ph type="sldNum" sz="quarter" idx="11"/>
          </p:nvPr>
        </p:nvSpPr>
        <p:spPr/>
        <p:txBody>
          <a:bodyPr/>
          <a:lstStyle/>
          <a:p>
            <a:r>
              <a:rPr lang="en-US" altLang="zh-TW" smtClean="0"/>
              <a:t>Page </a:t>
            </a:r>
            <a:fld id="{C83F18D4-0D70-44DE-A8FF-A8D5002D1168}" type="slidenum">
              <a:rPr lang="en-US" altLang="zh-TW" smtClean="0"/>
              <a:pPr/>
              <a:t>49</a:t>
            </a:fld>
            <a:endParaRPr lang="en-US" altLang="zh-TW"/>
          </a:p>
        </p:txBody>
      </p:sp>
      <p:sp>
        <p:nvSpPr>
          <p:cNvPr id="2" name="Title 1"/>
          <p:cNvSpPr>
            <a:spLocks noGrp="1"/>
          </p:cNvSpPr>
          <p:nvPr>
            <p:ph type="title"/>
          </p:nvPr>
        </p:nvSpPr>
        <p:spPr/>
        <p:txBody>
          <a:bodyPr/>
          <a:lstStyle/>
          <a:p>
            <a:r>
              <a:rPr lang="en-US" smtClean="0"/>
              <a:t>POS Tagging on Gigaword</a:t>
            </a:r>
            <a:endParaRPr lang="en-US" dirty="0"/>
          </a:p>
        </p:txBody>
      </p:sp>
      <p:sp>
        <p:nvSpPr>
          <p:cNvPr id="6" name="Content Placeholder 2"/>
          <p:cNvSpPr>
            <a:spLocks noGrp="1"/>
          </p:cNvSpPr>
          <p:nvPr>
            <p:ph idx="4294967295"/>
          </p:nvPr>
        </p:nvSpPr>
        <p:spPr>
          <a:xfrm>
            <a:off x="0" y="1219200"/>
            <a:ext cx="8229600" cy="4953000"/>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9" name="TextBox 8"/>
          <p:cNvSpPr txBox="1"/>
          <p:nvPr/>
        </p:nvSpPr>
        <p:spPr>
          <a:xfrm>
            <a:off x="3568700" y="5644634"/>
            <a:ext cx="2425700" cy="369332"/>
          </a:xfrm>
          <a:prstGeom prst="rect">
            <a:avLst/>
          </a:prstGeom>
          <a:noFill/>
        </p:spPr>
        <p:txBody>
          <a:bodyPr wrap="square" rtlCol="0">
            <a:spAutoFit/>
          </a:bodyPr>
          <a:lstStyle/>
          <a:p>
            <a:pPr algn="ctr"/>
            <a:r>
              <a:rPr lang="en-US" b="1" dirty="0" smtClean="0">
                <a:solidFill>
                  <a:srgbClr val="003366"/>
                </a:solidFill>
                <a:cs typeface="Andalus" pitchFamily="2" charset="-78"/>
              </a:rPr>
              <a:t>Number of Tokens</a:t>
            </a:r>
            <a:endParaRPr lang="en-US" b="1" dirty="0">
              <a:solidFill>
                <a:srgbClr val="003366"/>
              </a:solidFill>
              <a:cs typeface="Andalus" pitchFamily="2" charset="-78"/>
            </a:endParaRPr>
          </a:p>
        </p:txBody>
      </p:sp>
      <p:sp>
        <p:nvSpPr>
          <p:cNvPr id="7" name="Down Arrow 6"/>
          <p:cNvSpPr/>
          <p:nvPr/>
        </p:nvSpPr>
        <p:spPr>
          <a:xfrm rot="3007694">
            <a:off x="5627754" y="2720389"/>
            <a:ext cx="457200" cy="889000"/>
          </a:xfrm>
          <a:prstGeom prst="down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FFFFF"/>
              </a:solidFill>
            </a:endParaRPr>
          </a:p>
        </p:txBody>
      </p:sp>
      <p:sp>
        <p:nvSpPr>
          <p:cNvPr id="12" name="Rectangle 11"/>
          <p:cNvSpPr/>
          <p:nvPr/>
        </p:nvSpPr>
        <p:spPr>
          <a:xfrm>
            <a:off x="6629400" y="2222500"/>
            <a:ext cx="2209800" cy="1282700"/>
          </a:xfrm>
          <a:prstGeom prst="rect">
            <a:avLst/>
          </a:prstGeom>
          <a:solidFill>
            <a:srgbClr val="FFFFCC"/>
          </a:solidFill>
          <a:ln>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003366"/>
                </a:solidFill>
              </a:rPr>
              <a:t>How skewed is the distribution of the structures?</a:t>
            </a:r>
            <a:endParaRPr lang="en-US" sz="2000" dirty="0">
              <a:solidFill>
                <a:srgbClr val="003366"/>
              </a:solidFill>
              <a:cs typeface="Andalus" pitchFamily="2" charset="-78"/>
            </a:endParaRPr>
          </a:p>
        </p:txBody>
      </p:sp>
      <p:sp>
        <p:nvSpPr>
          <p:cNvPr id="13" name="Rectangle 12"/>
          <p:cNvSpPr/>
          <p:nvPr/>
        </p:nvSpPr>
        <p:spPr>
          <a:xfrm>
            <a:off x="6629400" y="3746500"/>
            <a:ext cx="2209800" cy="1282700"/>
          </a:xfrm>
          <a:prstGeom prst="rect">
            <a:avLst/>
          </a:prstGeom>
          <a:solidFill>
            <a:srgbClr val="FFFFCC"/>
          </a:solidFill>
          <a:ln>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003366"/>
                </a:solidFill>
              </a:rPr>
              <a:t>A small # of structures occur very frequently</a:t>
            </a:r>
            <a:endParaRPr lang="en-US" sz="2000" dirty="0">
              <a:solidFill>
                <a:srgbClr val="003366"/>
              </a:solidFill>
              <a:cs typeface="Andalus" pitchFamily="2" charset="-78"/>
            </a:endParaRPr>
          </a:p>
        </p:txBody>
      </p:sp>
      <p:grpSp>
        <p:nvGrpSpPr>
          <p:cNvPr id="14" name="Group 13"/>
          <p:cNvGrpSpPr/>
          <p:nvPr/>
        </p:nvGrpSpPr>
        <p:grpSpPr>
          <a:xfrm>
            <a:off x="2882500" y="2719881"/>
            <a:ext cx="3408728" cy="2490621"/>
            <a:chOff x="2613497" y="2775490"/>
            <a:chExt cx="3408728" cy="2490621"/>
          </a:xfrm>
        </p:grpSpPr>
        <p:sp>
          <p:nvSpPr>
            <p:cNvPr id="15" name="Rectangle 14"/>
            <p:cNvSpPr/>
            <p:nvPr/>
          </p:nvSpPr>
          <p:spPr>
            <a:xfrm>
              <a:off x="2613497" y="2778125"/>
              <a:ext cx="3408728" cy="2457449"/>
            </a:xfrm>
            <a:prstGeom prst="rect">
              <a:avLst/>
            </a:prstGeom>
            <a:solidFill>
              <a:schemeClr val="lt1"/>
            </a:solidFill>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088739" y="3638523"/>
              <a:ext cx="2490619" cy="764553"/>
            </a:xfrm>
            <a:prstGeom prst="rect">
              <a:avLst/>
            </a:prstGeom>
            <a:effectLst/>
          </p:spPr>
        </p:pic>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t="45234"/>
            <a:stretch/>
          </p:blipFill>
          <p:spPr>
            <a:xfrm rot="5400000">
              <a:off x="1915131" y="3545519"/>
              <a:ext cx="2487985" cy="953200"/>
            </a:xfrm>
            <a:prstGeom prst="rect">
              <a:avLst/>
            </a:prstGeom>
          </p:spPr>
        </p:pic>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346239" y="3543633"/>
              <a:ext cx="2441494" cy="910477"/>
            </a:xfrm>
            <a:prstGeom prst="rect">
              <a:avLst/>
            </a:prstGeom>
          </p:spPr>
        </p:pic>
      </p:grpSp>
    </p:spTree>
    <p:extLst>
      <p:ext uri="{BB962C8B-B14F-4D97-AF65-F5344CB8AC3E}">
        <p14:creationId xmlns:p14="http://schemas.microsoft.com/office/powerpoint/2010/main" val="24254732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Effect transition="in" filter="fade">
                                      <p:cBhvr>
                                        <p:cTn id="25" dur="1000"/>
                                        <p:tgtEl>
                                          <p:spTgt spid="14"/>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Why is it Difficult?</a:t>
            </a:r>
            <a:endParaRPr lang="en-US" dirty="0" smtClean="0"/>
          </a:p>
        </p:txBody>
      </p:sp>
      <p:sp>
        <p:nvSpPr>
          <p:cNvPr id="7171" name="Line 3"/>
          <p:cNvSpPr>
            <a:spLocks noChangeShapeType="1"/>
          </p:cNvSpPr>
          <p:nvPr/>
        </p:nvSpPr>
        <p:spPr bwMode="auto">
          <a:xfrm>
            <a:off x="2362200" y="3810000"/>
            <a:ext cx="586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2" name="Text Box 4"/>
          <p:cNvSpPr txBox="1">
            <a:spLocks noChangeArrowheads="1"/>
          </p:cNvSpPr>
          <p:nvPr/>
        </p:nvSpPr>
        <p:spPr bwMode="auto">
          <a:xfrm>
            <a:off x="990600" y="2514600"/>
            <a:ext cx="1447800" cy="430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0000"/>
              </a:lnSpc>
              <a:spcBef>
                <a:spcPct val="50000"/>
              </a:spcBef>
            </a:pPr>
            <a:r>
              <a:rPr lang="en-US" sz="2400" b="1">
                <a:solidFill>
                  <a:srgbClr val="000000"/>
                </a:solidFill>
              </a:rPr>
              <a:t>Meaning</a:t>
            </a:r>
          </a:p>
        </p:txBody>
      </p:sp>
      <p:sp>
        <p:nvSpPr>
          <p:cNvPr id="7173" name="Text Box 5"/>
          <p:cNvSpPr txBox="1">
            <a:spLocks noChangeArrowheads="1"/>
          </p:cNvSpPr>
          <p:nvPr/>
        </p:nvSpPr>
        <p:spPr bwMode="auto">
          <a:xfrm>
            <a:off x="914400" y="4456113"/>
            <a:ext cx="1752600" cy="430212"/>
          </a:xfrm>
          <a:prstGeom prst="rect">
            <a:avLst/>
          </a:prstGeom>
          <a:noFill/>
          <a:ln w="9525">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0000"/>
              </a:lnSpc>
              <a:spcBef>
                <a:spcPct val="50000"/>
              </a:spcBef>
            </a:pPr>
            <a:r>
              <a:rPr lang="en-US" sz="2400" b="1">
                <a:solidFill>
                  <a:srgbClr val="000000"/>
                </a:solidFill>
              </a:rPr>
              <a:t>Language</a:t>
            </a:r>
          </a:p>
        </p:txBody>
      </p:sp>
      <p:sp>
        <p:nvSpPr>
          <p:cNvPr id="7174" name="Oval 6"/>
          <p:cNvSpPr>
            <a:spLocks noChangeArrowheads="1"/>
          </p:cNvSpPr>
          <p:nvPr/>
        </p:nvSpPr>
        <p:spPr bwMode="auto">
          <a:xfrm>
            <a:off x="3444766" y="2667000"/>
            <a:ext cx="304800" cy="228600"/>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75" name="Oval 7"/>
          <p:cNvSpPr>
            <a:spLocks noChangeArrowheads="1"/>
          </p:cNvSpPr>
          <p:nvPr/>
        </p:nvSpPr>
        <p:spPr bwMode="auto">
          <a:xfrm>
            <a:off x="6705600" y="2667000"/>
            <a:ext cx="304800" cy="228600"/>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76" name="Oval 8"/>
          <p:cNvSpPr>
            <a:spLocks noChangeArrowheads="1"/>
          </p:cNvSpPr>
          <p:nvPr/>
        </p:nvSpPr>
        <p:spPr bwMode="auto">
          <a:xfrm>
            <a:off x="5029200" y="2667000"/>
            <a:ext cx="304800" cy="228600"/>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77" name="Oval 9"/>
          <p:cNvSpPr>
            <a:spLocks noChangeArrowheads="1"/>
          </p:cNvSpPr>
          <p:nvPr/>
        </p:nvSpPr>
        <p:spPr bwMode="auto">
          <a:xfrm>
            <a:off x="4114800" y="4495800"/>
            <a:ext cx="304800" cy="228600"/>
          </a:xfrm>
          <a:prstGeom prst="ellipse">
            <a:avLst/>
          </a:prstGeom>
          <a:noFill/>
          <a:ln w="9525">
            <a:solidFill>
              <a:srgbClr val="0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78" name="Oval 10"/>
          <p:cNvSpPr>
            <a:spLocks noChangeArrowheads="1"/>
          </p:cNvSpPr>
          <p:nvPr/>
        </p:nvSpPr>
        <p:spPr bwMode="auto">
          <a:xfrm>
            <a:off x="5562600" y="4495800"/>
            <a:ext cx="304800" cy="228600"/>
          </a:xfrm>
          <a:prstGeom prst="ellipse">
            <a:avLst/>
          </a:prstGeom>
          <a:noFill/>
          <a:ln w="9525">
            <a:solidFill>
              <a:srgbClr val="0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79" name="Oval 11"/>
          <p:cNvSpPr>
            <a:spLocks noChangeArrowheads="1"/>
          </p:cNvSpPr>
          <p:nvPr/>
        </p:nvSpPr>
        <p:spPr bwMode="auto">
          <a:xfrm>
            <a:off x="7086600" y="4495800"/>
            <a:ext cx="304800" cy="228600"/>
          </a:xfrm>
          <a:prstGeom prst="ellipse">
            <a:avLst/>
          </a:prstGeom>
          <a:noFill/>
          <a:ln w="9525">
            <a:solidFill>
              <a:srgbClr val="0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80" name="Oval 12"/>
          <p:cNvSpPr>
            <a:spLocks noChangeArrowheads="1"/>
          </p:cNvSpPr>
          <p:nvPr/>
        </p:nvSpPr>
        <p:spPr bwMode="auto">
          <a:xfrm>
            <a:off x="3048000" y="4495800"/>
            <a:ext cx="304800" cy="228600"/>
          </a:xfrm>
          <a:prstGeom prst="ellipse">
            <a:avLst/>
          </a:prstGeom>
          <a:noFill/>
          <a:ln w="9525">
            <a:solidFill>
              <a:srgbClr val="0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 name="Group 13"/>
          <p:cNvGrpSpPr>
            <a:grpSpLocks/>
          </p:cNvGrpSpPr>
          <p:nvPr/>
        </p:nvGrpSpPr>
        <p:grpSpPr bwMode="auto">
          <a:xfrm>
            <a:off x="5365750" y="2862263"/>
            <a:ext cx="2236788" cy="1666875"/>
            <a:chOff x="3044" y="1803"/>
            <a:chExt cx="1409" cy="1050"/>
          </a:xfrm>
        </p:grpSpPr>
        <p:cxnSp>
          <p:nvCxnSpPr>
            <p:cNvPr id="7188" name="AutoShape 14"/>
            <p:cNvCxnSpPr>
              <a:cxnSpLocks noChangeShapeType="1"/>
              <a:stCxn id="7179" idx="1"/>
              <a:endCxn id="7176" idx="5"/>
            </p:cNvCxnSpPr>
            <p:nvPr/>
          </p:nvCxnSpPr>
          <p:spPr bwMode="auto">
            <a:xfrm rot="16200000" flipV="1">
              <a:off x="3099" y="1748"/>
              <a:ext cx="1050" cy="1160"/>
            </a:xfrm>
            <a:prstGeom prst="straightConnector1">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cxnSp>
        <p:cxnSp>
          <p:nvCxnSpPr>
            <p:cNvPr id="7189" name="AutoShape 15"/>
            <p:cNvCxnSpPr>
              <a:cxnSpLocks noChangeShapeType="1"/>
              <a:stCxn id="7179" idx="1"/>
              <a:endCxn id="7175" idx="4"/>
            </p:cNvCxnSpPr>
            <p:nvPr/>
          </p:nvCxnSpPr>
          <p:spPr bwMode="auto">
            <a:xfrm rot="16200000" flipV="1">
              <a:off x="3604" y="2252"/>
              <a:ext cx="1029" cy="172"/>
            </a:xfrm>
            <a:prstGeom prst="straightConnector1">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cxnSp>
        <p:sp>
          <p:nvSpPr>
            <p:cNvPr id="7190" name="Text Box 16"/>
            <p:cNvSpPr txBox="1">
              <a:spLocks noChangeArrowheads="1"/>
            </p:cNvSpPr>
            <p:nvPr/>
          </p:nvSpPr>
          <p:spPr bwMode="auto">
            <a:xfrm>
              <a:off x="3467" y="2448"/>
              <a:ext cx="986" cy="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0000"/>
                </a:lnSpc>
                <a:spcBef>
                  <a:spcPct val="50000"/>
                </a:spcBef>
              </a:pPr>
              <a:r>
                <a:rPr lang="en-US" sz="2800">
                  <a:solidFill>
                    <a:schemeClr val="hlink"/>
                  </a:solidFill>
                </a:rPr>
                <a:t>Ambiguity</a:t>
              </a:r>
            </a:p>
          </p:txBody>
        </p:sp>
      </p:grpSp>
      <p:grpSp>
        <p:nvGrpSpPr>
          <p:cNvPr id="3" name="Group 17"/>
          <p:cNvGrpSpPr>
            <a:grpSpLocks/>
          </p:cNvGrpSpPr>
          <p:nvPr/>
        </p:nvGrpSpPr>
        <p:grpSpPr bwMode="auto">
          <a:xfrm>
            <a:off x="2743200" y="2895600"/>
            <a:ext cx="2863850" cy="1633537"/>
            <a:chOff x="1392" y="1824"/>
            <a:chExt cx="1804" cy="1029"/>
          </a:xfrm>
        </p:grpSpPr>
        <p:cxnSp>
          <p:nvCxnSpPr>
            <p:cNvPr id="7184" name="AutoShape 18"/>
            <p:cNvCxnSpPr>
              <a:cxnSpLocks noChangeShapeType="1"/>
              <a:stCxn id="7174" idx="4"/>
              <a:endCxn id="7177" idx="0"/>
            </p:cNvCxnSpPr>
            <p:nvPr/>
          </p:nvCxnSpPr>
          <p:spPr bwMode="auto">
            <a:xfrm>
              <a:off x="1930" y="1824"/>
              <a:ext cx="422" cy="1008"/>
            </a:xfrm>
            <a:prstGeom prst="straightConnector1">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7185" name="AutoShape 19"/>
            <p:cNvCxnSpPr>
              <a:cxnSpLocks noChangeShapeType="1"/>
              <a:stCxn id="7174" idx="4"/>
              <a:endCxn id="7180" idx="0"/>
            </p:cNvCxnSpPr>
            <p:nvPr/>
          </p:nvCxnSpPr>
          <p:spPr bwMode="auto">
            <a:xfrm flipH="1">
              <a:off x="1680" y="1824"/>
              <a:ext cx="250" cy="1008"/>
            </a:xfrm>
            <a:prstGeom prst="straightConnector1">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7186" name="AutoShape 20"/>
            <p:cNvCxnSpPr>
              <a:cxnSpLocks noChangeShapeType="1"/>
              <a:stCxn id="7174" idx="4"/>
              <a:endCxn id="7178" idx="1"/>
            </p:cNvCxnSpPr>
            <p:nvPr/>
          </p:nvCxnSpPr>
          <p:spPr bwMode="auto">
            <a:xfrm>
              <a:off x="1930" y="1824"/>
              <a:ext cx="1266" cy="1029"/>
            </a:xfrm>
            <a:prstGeom prst="straightConnector1">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7187" name="Text Box 21"/>
            <p:cNvSpPr txBox="1">
              <a:spLocks noChangeArrowheads="1"/>
            </p:cNvSpPr>
            <p:nvPr/>
          </p:nvSpPr>
          <p:spPr bwMode="auto">
            <a:xfrm>
              <a:off x="1392" y="2016"/>
              <a:ext cx="1584" cy="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0000"/>
                </a:lnSpc>
                <a:spcBef>
                  <a:spcPct val="50000"/>
                </a:spcBef>
              </a:pPr>
              <a:r>
                <a:rPr lang="en-US" sz="2800" b="1" dirty="0">
                  <a:solidFill>
                    <a:srgbClr val="3366CC"/>
                  </a:solidFill>
                </a:rPr>
                <a:t>Variability</a:t>
              </a:r>
            </a:p>
          </p:txBody>
        </p:sp>
      </p:grpSp>
      <p:sp>
        <p:nvSpPr>
          <p:cNvPr id="4" name="Slide Number Placeholder 3"/>
          <p:cNvSpPr>
            <a:spLocks noGrp="1"/>
          </p:cNvSpPr>
          <p:nvPr>
            <p:ph type="sldNum" sz="quarter" idx="11"/>
          </p:nvPr>
        </p:nvSpPr>
        <p:spPr/>
        <p:txBody>
          <a:bodyPr/>
          <a:lstStyle/>
          <a:p>
            <a:pPr>
              <a:defRPr/>
            </a:pPr>
            <a:r>
              <a:rPr lang="en-US" altLang="zh-TW" smtClean="0"/>
              <a:t>Page </a:t>
            </a:r>
            <a:fld id="{ED7074CE-C30A-4906-A13E-F3E63223B4E1}" type="slidenum">
              <a:rPr lang="en-US" altLang="zh-TW" smtClean="0"/>
              <a:pPr>
                <a:defRPr/>
              </a:pPr>
              <a:t>5</a:t>
            </a:fld>
            <a:endParaRPr lang="en-US" altLang="zh-TW" dirty="0"/>
          </a:p>
        </p:txBody>
      </p:sp>
    </p:spTree>
    <p:extLst>
      <p:ext uri="{BB962C8B-B14F-4D97-AF65-F5344CB8AC3E}">
        <p14:creationId xmlns:p14="http://schemas.microsoft.com/office/powerpoint/2010/main" val="234387728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Redundancy in Inference and Learning</a:t>
            </a:r>
            <a:endParaRPr lang="en-US" dirty="0"/>
          </a:p>
        </p:txBody>
      </p:sp>
      <p:sp>
        <p:nvSpPr>
          <p:cNvPr id="3" name="Content Placeholder 2"/>
          <p:cNvSpPr>
            <a:spLocks noGrp="1"/>
          </p:cNvSpPr>
          <p:nvPr>
            <p:ph idx="1"/>
          </p:nvPr>
        </p:nvSpPr>
        <p:spPr>
          <a:xfrm>
            <a:off x="457200" y="914400"/>
            <a:ext cx="8534400" cy="4953000"/>
          </a:xfrm>
        </p:spPr>
        <p:txBody>
          <a:bodyPr/>
          <a:lstStyle/>
          <a:p>
            <a:r>
              <a:rPr lang="en-US" dirty="0" smtClean="0"/>
              <a:t>This redundancy is important since in all NLP tasks there is a need to </a:t>
            </a:r>
            <a:r>
              <a:rPr lang="en-US" dirty="0" smtClean="0">
                <a:solidFill>
                  <a:srgbClr val="3366CC"/>
                </a:solidFill>
              </a:rPr>
              <a:t>solve many inferences</a:t>
            </a:r>
            <a:r>
              <a:rPr lang="en-US" dirty="0" smtClean="0"/>
              <a:t>, at least one per sentence.</a:t>
            </a:r>
          </a:p>
          <a:p>
            <a:r>
              <a:rPr lang="en-US" dirty="0" smtClean="0"/>
              <a:t>However, it is as important in </a:t>
            </a:r>
            <a:r>
              <a:rPr lang="en-US" dirty="0" smtClean="0">
                <a:solidFill>
                  <a:srgbClr val="3366CC"/>
                </a:solidFill>
              </a:rPr>
              <a:t>structured learning</a:t>
            </a:r>
            <a:r>
              <a:rPr lang="en-US" dirty="0" smtClean="0"/>
              <a:t>,  where algorithms cycle between</a:t>
            </a:r>
          </a:p>
          <a:p>
            <a:pPr lvl="1"/>
            <a:r>
              <a:rPr lang="en-US" dirty="0" smtClean="0"/>
              <a:t>performing inference, and </a:t>
            </a:r>
          </a:p>
          <a:p>
            <a:pPr lvl="1"/>
            <a:r>
              <a:rPr lang="en-US" dirty="0" smtClean="0"/>
              <a:t>updating the model. </a:t>
            </a:r>
          </a:p>
          <a:p>
            <a:endParaRPr lang="en-US" dirty="0" smtClean="0"/>
          </a:p>
          <a:p>
            <a:endParaRPr lang="en-US" dirty="0" smtClean="0"/>
          </a:p>
          <a:p>
            <a:endParaRPr lang="en-US" dirty="0"/>
          </a:p>
        </p:txBody>
      </p:sp>
      <p:sp>
        <p:nvSpPr>
          <p:cNvPr id="6" name="Slide Number Placeholder 5"/>
          <p:cNvSpPr>
            <a:spLocks noGrp="1"/>
          </p:cNvSpPr>
          <p:nvPr>
            <p:ph type="sldNum" sz="quarter" idx="11"/>
          </p:nvPr>
        </p:nvSpPr>
        <p:spPr/>
        <p:txBody>
          <a:bodyPr/>
          <a:lstStyle/>
          <a:p>
            <a:r>
              <a:rPr lang="en-US" altLang="zh-TW" dirty="0" smtClean="0"/>
              <a:t>Page </a:t>
            </a:r>
            <a:fld id="{C83F18D4-0D70-44DE-A8FF-A8D5002D1168}" type="slidenum">
              <a:rPr lang="en-US" altLang="zh-TW" smtClean="0"/>
              <a:pPr/>
              <a:t>50</a:t>
            </a:fld>
            <a:endParaRPr lang="en-US" altLang="zh-TW"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1641" y="2514600"/>
            <a:ext cx="4367123" cy="3429000"/>
          </a:xfrm>
          <a:prstGeom prst="rect">
            <a:avLst/>
          </a:prstGeom>
        </p:spPr>
      </p:pic>
    </p:spTree>
    <p:extLst>
      <p:ext uri="{BB962C8B-B14F-4D97-AF65-F5344CB8AC3E}">
        <p14:creationId xmlns:p14="http://schemas.microsoft.com/office/powerpoint/2010/main" val="17274568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Amortized ILP Inference</a:t>
            </a:r>
            <a:endParaRPr lang="en-US" dirty="0"/>
          </a:p>
        </p:txBody>
      </p:sp>
      <p:sp>
        <p:nvSpPr>
          <p:cNvPr id="3" name="Content Placeholder 2"/>
          <p:cNvSpPr>
            <a:spLocks noGrp="1"/>
          </p:cNvSpPr>
          <p:nvPr>
            <p:ph idx="1"/>
          </p:nvPr>
        </p:nvSpPr>
        <p:spPr/>
        <p:txBody>
          <a:bodyPr/>
          <a:lstStyle/>
          <a:p>
            <a:r>
              <a:rPr lang="en-US" dirty="0" smtClean="0"/>
              <a:t>These statistics show that many different instances are mapped into identical inference outcomes.</a:t>
            </a:r>
          </a:p>
          <a:p>
            <a:pPr lvl="1"/>
            <a:r>
              <a:rPr lang="en-US" dirty="0" smtClean="0"/>
              <a:t>Pigeon Hole Principle</a:t>
            </a:r>
          </a:p>
          <a:p>
            <a:r>
              <a:rPr lang="en-US" dirty="0" smtClean="0"/>
              <a:t>How can we exploit this fact to save inference cost over the life time of the learning &amp; Inference program? </a:t>
            </a:r>
          </a:p>
          <a:p>
            <a:endParaRPr lang="en-US" dirty="0" smtClean="0"/>
          </a:p>
          <a:p>
            <a:endParaRPr lang="en-US" dirty="0" smtClean="0"/>
          </a:p>
          <a:p>
            <a:endParaRPr lang="en-US" dirty="0"/>
          </a:p>
        </p:txBody>
      </p:sp>
      <p:sp>
        <p:nvSpPr>
          <p:cNvPr id="6" name="Slide Number Placeholder 5"/>
          <p:cNvSpPr>
            <a:spLocks noGrp="1"/>
          </p:cNvSpPr>
          <p:nvPr>
            <p:ph type="sldNum" sz="quarter" idx="11"/>
          </p:nvPr>
        </p:nvSpPr>
        <p:spPr/>
        <p:txBody>
          <a:bodyPr/>
          <a:lstStyle/>
          <a:p>
            <a:r>
              <a:rPr lang="en-US" altLang="zh-TW" smtClean="0"/>
              <a:t>Page </a:t>
            </a:r>
            <a:fld id="{C83F18D4-0D70-44DE-A8FF-A8D5002D1168}" type="slidenum">
              <a:rPr lang="en-US" altLang="zh-TW" smtClean="0"/>
              <a:pPr/>
              <a:t>51</a:t>
            </a:fld>
            <a:endParaRPr lang="en-US" altLang="zh-TW"/>
          </a:p>
        </p:txBody>
      </p:sp>
      <p:sp>
        <p:nvSpPr>
          <p:cNvPr id="5" name="Rectangular Callout 4"/>
          <p:cNvSpPr/>
          <p:nvPr/>
        </p:nvSpPr>
        <p:spPr>
          <a:xfrm>
            <a:off x="646584" y="2895600"/>
            <a:ext cx="8192616" cy="1705082"/>
          </a:xfrm>
          <a:prstGeom prst="wedgeRectCallout">
            <a:avLst>
              <a:gd name="adj1" fmla="val 4736"/>
              <a:gd name="adj2" fmla="val 47926"/>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3366"/>
                </a:solidFill>
              </a:rPr>
              <a:t>We give conditions on the objective functions </a:t>
            </a:r>
          </a:p>
          <a:p>
            <a:pPr algn="ctr"/>
            <a:r>
              <a:rPr lang="en-US" dirty="0" smtClean="0">
                <a:solidFill>
                  <a:srgbClr val="003366"/>
                </a:solidFill>
              </a:rPr>
              <a:t>(for all objectives with the same # or variables and same feasible set), </a:t>
            </a:r>
          </a:p>
          <a:p>
            <a:pPr algn="ctr"/>
            <a:r>
              <a:rPr lang="en-US" sz="2400" dirty="0" smtClean="0">
                <a:solidFill>
                  <a:srgbClr val="003366"/>
                </a:solidFill>
              </a:rPr>
              <a:t>under which the solution of a new problem Q </a:t>
            </a:r>
            <a:r>
              <a:rPr lang="en-US" sz="2400" dirty="0" smtClean="0">
                <a:solidFill>
                  <a:srgbClr val="3366CC"/>
                </a:solidFill>
              </a:rPr>
              <a:t>is the same as </a:t>
            </a:r>
            <a:r>
              <a:rPr lang="en-US" sz="2400" dirty="0" smtClean="0">
                <a:solidFill>
                  <a:srgbClr val="003366"/>
                </a:solidFill>
              </a:rPr>
              <a:t>the one of  P (which we already cached) </a:t>
            </a:r>
            <a:endParaRPr lang="en-US" sz="2400" dirty="0">
              <a:solidFill>
                <a:srgbClr val="003366"/>
              </a:solidFill>
            </a:endParaRPr>
          </a:p>
        </p:txBody>
      </p:sp>
      <p:sp>
        <p:nvSpPr>
          <p:cNvPr id="7" name="Rectangular Callout 6"/>
          <p:cNvSpPr/>
          <p:nvPr/>
        </p:nvSpPr>
        <p:spPr>
          <a:xfrm>
            <a:off x="4038600" y="76200"/>
            <a:ext cx="4977963" cy="810786"/>
          </a:xfrm>
          <a:prstGeom prst="wedgeRectCallout">
            <a:avLst>
              <a:gd name="adj1" fmla="val 4736"/>
              <a:gd name="adj2" fmla="val 47926"/>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003366"/>
                </a:solidFill>
              </a:rPr>
              <a:t>We argue here that the inference formulation provides a </a:t>
            </a:r>
            <a:r>
              <a:rPr lang="en-US" sz="2000" dirty="0" smtClean="0">
                <a:solidFill>
                  <a:srgbClr val="3366CC"/>
                </a:solidFill>
              </a:rPr>
              <a:t>new level of abstraction.</a:t>
            </a:r>
            <a:endParaRPr lang="en-US" sz="2000" dirty="0">
              <a:solidFill>
                <a:srgbClr val="3366CC"/>
              </a:solidFill>
            </a:endParaRPr>
          </a:p>
        </p:txBody>
      </p:sp>
      <p:sp>
        <p:nvSpPr>
          <p:cNvPr id="8" name="Rectangle 7"/>
          <p:cNvSpPr/>
          <p:nvPr/>
        </p:nvSpPr>
        <p:spPr>
          <a:xfrm>
            <a:off x="646584" y="4648200"/>
            <a:ext cx="8192616" cy="1846659"/>
          </a:xfrm>
          <a:prstGeom prst="rect">
            <a:avLst/>
          </a:prstGeom>
          <a:ln>
            <a:solidFill>
              <a:schemeClr val="accent2"/>
            </a:solidFill>
          </a:ln>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2000" dirty="0">
                <a:solidFill>
                  <a:srgbClr val="003366"/>
                </a:solidFill>
                <a:cs typeface="Courier New"/>
              </a:rPr>
              <a:t>If </a:t>
            </a:r>
            <a:r>
              <a:rPr lang="en-US" sz="2000" b="1" dirty="0" smtClean="0">
                <a:solidFill>
                  <a:srgbClr val="003366"/>
                </a:solidFill>
                <a:cs typeface="Courier New"/>
              </a:rPr>
              <a:t>CONDITION </a:t>
            </a:r>
            <a:r>
              <a:rPr lang="en-US" sz="2000" dirty="0" smtClean="0">
                <a:solidFill>
                  <a:srgbClr val="003366"/>
                </a:solidFill>
                <a:cs typeface="Courier New"/>
              </a:rPr>
              <a:t>(</a:t>
            </a:r>
            <a:r>
              <a:rPr lang="en-US" sz="2000" b="1" dirty="0" smtClean="0">
                <a:solidFill>
                  <a:srgbClr val="FF9933"/>
                </a:solidFill>
                <a:cs typeface="Courier New"/>
              </a:rPr>
              <a:t>problem </a:t>
            </a:r>
            <a:r>
              <a:rPr lang="en-US" sz="2000" b="1" i="1" dirty="0">
                <a:solidFill>
                  <a:srgbClr val="FF9933"/>
                </a:solidFill>
                <a:cs typeface="Courier New"/>
              </a:rPr>
              <a:t>cache</a:t>
            </a:r>
            <a:r>
              <a:rPr lang="en-US" sz="2000" dirty="0">
                <a:cs typeface="Courier New"/>
              </a:rPr>
              <a:t>, </a:t>
            </a:r>
            <a:r>
              <a:rPr lang="en-US" sz="2000" i="1" dirty="0">
                <a:solidFill>
                  <a:srgbClr val="4F81BD"/>
                </a:solidFill>
                <a:cs typeface="Courier New"/>
              </a:rPr>
              <a:t>new</a:t>
            </a:r>
            <a:r>
              <a:rPr lang="en-US" sz="2000" b="1" i="1" dirty="0">
                <a:solidFill>
                  <a:srgbClr val="4F81BD"/>
                </a:solidFill>
                <a:cs typeface="Courier New"/>
              </a:rPr>
              <a:t> </a:t>
            </a:r>
            <a:r>
              <a:rPr lang="en-US" sz="2000" i="1" dirty="0">
                <a:solidFill>
                  <a:srgbClr val="4F81BD"/>
                </a:solidFill>
                <a:cs typeface="Courier New"/>
              </a:rPr>
              <a:t>problem</a:t>
            </a:r>
            <a:r>
              <a:rPr lang="en-US" sz="2000" dirty="0">
                <a:cs typeface="Courier New"/>
              </a:rPr>
              <a:t>)</a:t>
            </a:r>
          </a:p>
          <a:p>
            <a:pPr>
              <a:defRPr/>
            </a:pPr>
            <a:r>
              <a:rPr lang="en-US" sz="2000" dirty="0" smtClean="0">
                <a:cs typeface="Courier New"/>
              </a:rPr>
              <a:t>  </a:t>
            </a:r>
            <a:r>
              <a:rPr lang="en-US" sz="2000" dirty="0" smtClean="0">
                <a:solidFill>
                  <a:srgbClr val="003366"/>
                </a:solidFill>
                <a:cs typeface="Courier New"/>
              </a:rPr>
              <a:t>then </a:t>
            </a:r>
            <a:r>
              <a:rPr lang="en-US" sz="2000" dirty="0">
                <a:solidFill>
                  <a:srgbClr val="003366"/>
                </a:solidFill>
                <a:cs typeface="Courier New"/>
              </a:rPr>
              <a:t>(no need to call the solver)</a:t>
            </a:r>
          </a:p>
          <a:p>
            <a:pPr>
              <a:defRPr/>
            </a:pPr>
            <a:r>
              <a:rPr lang="en-US" sz="2000" dirty="0">
                <a:cs typeface="Courier New"/>
              </a:rPr>
              <a:t>	</a:t>
            </a:r>
            <a:r>
              <a:rPr lang="en-US" sz="2000" b="1" dirty="0">
                <a:solidFill>
                  <a:srgbClr val="003366"/>
                </a:solidFill>
                <a:cs typeface="Courier New"/>
              </a:rPr>
              <a:t>SOLUTION</a:t>
            </a:r>
            <a:r>
              <a:rPr lang="en-US" sz="2000" dirty="0">
                <a:solidFill>
                  <a:srgbClr val="003366"/>
                </a:solidFill>
                <a:cs typeface="Courier New"/>
              </a:rPr>
              <a:t>(</a:t>
            </a:r>
            <a:r>
              <a:rPr lang="en-US" sz="2000" i="1" dirty="0">
                <a:solidFill>
                  <a:srgbClr val="4F81BD"/>
                </a:solidFill>
                <a:cs typeface="Courier New"/>
              </a:rPr>
              <a:t>new problem</a:t>
            </a:r>
            <a:r>
              <a:rPr lang="en-US" sz="2000" dirty="0">
                <a:solidFill>
                  <a:srgbClr val="003366"/>
                </a:solidFill>
                <a:cs typeface="Courier New"/>
              </a:rPr>
              <a:t>) = old solution</a:t>
            </a:r>
          </a:p>
          <a:p>
            <a:pPr>
              <a:defRPr/>
            </a:pPr>
            <a:r>
              <a:rPr lang="en-US" sz="1600" dirty="0">
                <a:solidFill>
                  <a:srgbClr val="003366"/>
                </a:solidFill>
                <a:cs typeface="Courier New"/>
              </a:rPr>
              <a:t>Else</a:t>
            </a:r>
          </a:p>
          <a:p>
            <a:pPr>
              <a:defRPr/>
            </a:pPr>
            <a:r>
              <a:rPr lang="en-US" sz="2000" dirty="0">
                <a:cs typeface="Courier New"/>
              </a:rPr>
              <a:t>	</a:t>
            </a:r>
            <a:r>
              <a:rPr lang="en-US" sz="2000" dirty="0">
                <a:solidFill>
                  <a:srgbClr val="003366"/>
                </a:solidFill>
                <a:cs typeface="Courier New"/>
              </a:rPr>
              <a:t>Call </a:t>
            </a:r>
            <a:r>
              <a:rPr lang="en-US" sz="2000" b="1" dirty="0">
                <a:solidFill>
                  <a:srgbClr val="003366"/>
                </a:solidFill>
                <a:cs typeface="Courier New"/>
              </a:rPr>
              <a:t>base solver </a:t>
            </a:r>
            <a:r>
              <a:rPr lang="en-US" sz="2000" dirty="0">
                <a:solidFill>
                  <a:srgbClr val="003366"/>
                </a:solidFill>
                <a:cs typeface="Courier New"/>
              </a:rPr>
              <a:t>and update </a:t>
            </a:r>
            <a:r>
              <a:rPr lang="en-US" sz="2000" b="1" i="1" dirty="0">
                <a:solidFill>
                  <a:schemeClr val="accent2"/>
                </a:solidFill>
                <a:cs typeface="Courier New"/>
              </a:rPr>
              <a:t>cache</a:t>
            </a:r>
          </a:p>
          <a:p>
            <a:pPr>
              <a:defRPr/>
            </a:pPr>
            <a:r>
              <a:rPr lang="en-US" sz="1600" dirty="0">
                <a:solidFill>
                  <a:srgbClr val="003366"/>
                </a:solidFill>
                <a:cs typeface="Courier New"/>
              </a:rPr>
              <a:t>End</a:t>
            </a:r>
          </a:p>
        </p:txBody>
      </p:sp>
      <p:sp>
        <p:nvSpPr>
          <p:cNvPr id="9" name="Rounded Rectangle 8"/>
          <p:cNvSpPr/>
          <p:nvPr/>
        </p:nvSpPr>
        <p:spPr>
          <a:xfrm>
            <a:off x="6180641" y="4800600"/>
            <a:ext cx="1210759" cy="382488"/>
          </a:xfrm>
          <a:prstGeom prst="roundRect">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alibri" panose="020F0502020204030204" pitchFamily="34" charset="0"/>
              </a:rPr>
              <a:t>0.04 </a:t>
            </a:r>
            <a:r>
              <a:rPr lang="en-US" sz="1600" dirty="0" err="1" smtClean="0">
                <a:solidFill>
                  <a:schemeClr val="tx1"/>
                </a:solidFill>
                <a:latin typeface="Calibri" panose="020F0502020204030204" pitchFamily="34" charset="0"/>
              </a:rPr>
              <a:t>ms</a:t>
            </a:r>
            <a:endParaRPr lang="en-US" sz="1600" dirty="0">
              <a:solidFill>
                <a:schemeClr val="tx1"/>
              </a:solidFill>
              <a:latin typeface="Calibri" panose="020F0502020204030204" pitchFamily="34" charset="0"/>
            </a:endParaRPr>
          </a:p>
        </p:txBody>
      </p:sp>
      <p:sp>
        <p:nvSpPr>
          <p:cNvPr id="10" name="Rounded Rectangle 9"/>
          <p:cNvSpPr/>
          <p:nvPr/>
        </p:nvSpPr>
        <p:spPr>
          <a:xfrm>
            <a:off x="6249921" y="5867400"/>
            <a:ext cx="1141479" cy="382488"/>
          </a:xfrm>
          <a:prstGeom prst="roundRect">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alibri" panose="020F0502020204030204" pitchFamily="34" charset="0"/>
              </a:rPr>
              <a:t>2 </a:t>
            </a:r>
            <a:r>
              <a:rPr lang="en-US" sz="1600" dirty="0" err="1" smtClean="0">
                <a:solidFill>
                  <a:schemeClr val="tx1"/>
                </a:solidFill>
                <a:latin typeface="Calibri" panose="020F0502020204030204" pitchFamily="34" charset="0"/>
              </a:rPr>
              <a:t>ms</a:t>
            </a:r>
            <a:endParaRPr lang="en-US" sz="16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0163677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P spid="7" grpId="0" animBg="1"/>
      <p:bldP spid="8" grpId="0" animBg="1"/>
      <p:bldP spid="9" grpId="0" animBg="1"/>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467100" y="4343400"/>
            <a:ext cx="2324100" cy="1133246"/>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Rectangle 19"/>
          <p:cNvSpPr/>
          <p:nvPr/>
        </p:nvSpPr>
        <p:spPr>
          <a:xfrm>
            <a:off x="3435350" y="3560465"/>
            <a:ext cx="2355850" cy="46543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p:cNvSpPr/>
          <p:nvPr/>
        </p:nvSpPr>
        <p:spPr>
          <a:xfrm>
            <a:off x="323850" y="1986518"/>
            <a:ext cx="2768600" cy="120032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ectangle 17"/>
          <p:cNvSpPr/>
          <p:nvPr/>
        </p:nvSpPr>
        <p:spPr>
          <a:xfrm>
            <a:off x="5969000" y="1960265"/>
            <a:ext cx="3073400" cy="120032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3435350" y="3560465"/>
            <a:ext cx="2355850" cy="2308324"/>
          </a:xfrm>
          <a:prstGeom prst="rect">
            <a:avLst/>
          </a:prstGeom>
          <a:noFill/>
        </p:spPr>
        <p:txBody>
          <a:bodyPr wrap="square" rtlCol="0">
            <a:spAutoFit/>
          </a:bodyPr>
          <a:lstStyle/>
          <a:p>
            <a:r>
              <a:rPr lang="en-US" sz="2400" b="1" dirty="0" smtClean="0">
                <a:solidFill>
                  <a:srgbClr val="FF0000"/>
                </a:solidFill>
                <a:latin typeface="Calibri" pitchFamily="34" charset="0"/>
                <a:cs typeface="Andalus" pitchFamily="2" charset="-78"/>
              </a:rPr>
              <a:t>x</a:t>
            </a:r>
            <a:r>
              <a:rPr lang="en-US" sz="2400" baseline="30000" dirty="0" smtClean="0">
                <a:solidFill>
                  <a:srgbClr val="000000"/>
                </a:solidFill>
                <a:latin typeface="Calibri" pitchFamily="34" charset="0"/>
                <a:cs typeface="Andalus" pitchFamily="2" charset="-78"/>
              </a:rPr>
              <a:t>*</a:t>
            </a:r>
            <a:r>
              <a:rPr lang="en-US" sz="2400" baseline="-25000" dirty="0" smtClean="0">
                <a:solidFill>
                  <a:srgbClr val="FF0000"/>
                </a:solidFill>
                <a:latin typeface="Calibri" pitchFamily="34" charset="0"/>
                <a:cs typeface="Andalus" pitchFamily="2" charset="-78"/>
              </a:rPr>
              <a:t>P</a:t>
            </a:r>
            <a:r>
              <a:rPr lang="en-US" sz="2400" dirty="0" smtClean="0">
                <a:solidFill>
                  <a:srgbClr val="000000"/>
                </a:solidFill>
                <a:latin typeface="Calibri" pitchFamily="34" charset="0"/>
                <a:cs typeface="Andalus" pitchFamily="2" charset="-78"/>
              </a:rPr>
              <a:t>:  &lt;0, </a:t>
            </a:r>
            <a:r>
              <a:rPr lang="en-US" sz="2400" b="1" dirty="0" smtClean="0">
                <a:solidFill>
                  <a:srgbClr val="FF0000"/>
                </a:solidFill>
                <a:latin typeface="Calibri" pitchFamily="34" charset="0"/>
                <a:cs typeface="Andalus" pitchFamily="2" charset="-78"/>
              </a:rPr>
              <a:t>1, 1, </a:t>
            </a:r>
            <a:r>
              <a:rPr lang="en-US" sz="2400" dirty="0" smtClean="0">
                <a:solidFill>
                  <a:srgbClr val="000000"/>
                </a:solidFill>
                <a:latin typeface="Calibri" pitchFamily="34" charset="0"/>
                <a:cs typeface="Andalus" pitchFamily="2" charset="-78"/>
              </a:rPr>
              <a:t>0&gt;</a:t>
            </a:r>
          </a:p>
          <a:p>
            <a:endParaRPr lang="en-US" sz="2400" dirty="0" smtClean="0">
              <a:solidFill>
                <a:srgbClr val="000000"/>
              </a:solidFill>
              <a:latin typeface="Calibri" pitchFamily="34" charset="0"/>
              <a:cs typeface="Andalus" pitchFamily="2" charset="-78"/>
            </a:endParaRPr>
          </a:p>
          <a:p>
            <a:r>
              <a:rPr lang="en-US" sz="2400" b="1" dirty="0" err="1" smtClean="0">
                <a:solidFill>
                  <a:srgbClr val="FF0000"/>
                </a:solidFill>
                <a:latin typeface="Calibri" pitchFamily="34" charset="0"/>
                <a:cs typeface="Andalus" pitchFamily="2" charset="-78"/>
              </a:rPr>
              <a:t>c</a:t>
            </a:r>
            <a:r>
              <a:rPr lang="en-US" sz="2400" baseline="-25000" dirty="0" err="1" smtClean="0">
                <a:solidFill>
                  <a:srgbClr val="FF0000"/>
                </a:solidFill>
                <a:latin typeface="Calibri" pitchFamily="34" charset="0"/>
                <a:cs typeface="Andalus" pitchFamily="2" charset="-78"/>
              </a:rPr>
              <a:t>P</a:t>
            </a:r>
            <a:r>
              <a:rPr lang="en-US" sz="2400" dirty="0" smtClean="0">
                <a:solidFill>
                  <a:srgbClr val="000000"/>
                </a:solidFill>
                <a:latin typeface="Calibri" pitchFamily="34" charset="0"/>
                <a:cs typeface="Andalus" pitchFamily="2" charset="-78"/>
              </a:rPr>
              <a:t>:    &lt;2, </a:t>
            </a:r>
            <a:r>
              <a:rPr lang="en-US" sz="2400" b="1" dirty="0" smtClean="0">
                <a:solidFill>
                  <a:srgbClr val="FF0000"/>
                </a:solidFill>
                <a:latin typeface="Calibri" pitchFamily="34" charset="0"/>
                <a:cs typeface="Andalus" pitchFamily="2" charset="-78"/>
              </a:rPr>
              <a:t>3, 2, </a:t>
            </a:r>
            <a:r>
              <a:rPr lang="en-US" sz="2400" dirty="0" smtClean="0">
                <a:solidFill>
                  <a:srgbClr val="000000"/>
                </a:solidFill>
                <a:latin typeface="Calibri" pitchFamily="34" charset="0"/>
                <a:cs typeface="Andalus" pitchFamily="2" charset="-78"/>
              </a:rPr>
              <a:t>1&gt;</a:t>
            </a:r>
          </a:p>
          <a:p>
            <a:endParaRPr lang="en-US" sz="2400" dirty="0" smtClean="0">
              <a:solidFill>
                <a:srgbClr val="000000"/>
              </a:solidFill>
              <a:latin typeface="Calibri" pitchFamily="34" charset="0"/>
              <a:cs typeface="Andalus" pitchFamily="2" charset="-78"/>
            </a:endParaRPr>
          </a:p>
          <a:p>
            <a:r>
              <a:rPr lang="en-US" sz="2400" b="1" dirty="0" err="1" smtClean="0">
                <a:solidFill>
                  <a:srgbClr val="FF0000"/>
                </a:solidFill>
                <a:latin typeface="Calibri" pitchFamily="34" charset="0"/>
                <a:cs typeface="Andalus" pitchFamily="2" charset="-78"/>
              </a:rPr>
              <a:t>c</a:t>
            </a:r>
            <a:r>
              <a:rPr lang="en-US" sz="2400" baseline="-25000" dirty="0" err="1" smtClean="0">
                <a:solidFill>
                  <a:srgbClr val="FF0000"/>
                </a:solidFill>
                <a:latin typeface="Calibri" pitchFamily="34" charset="0"/>
                <a:cs typeface="Andalus" pitchFamily="2" charset="-78"/>
              </a:rPr>
              <a:t>Q</a:t>
            </a:r>
            <a:r>
              <a:rPr lang="en-US" sz="2400" dirty="0" smtClean="0">
                <a:solidFill>
                  <a:srgbClr val="000000"/>
                </a:solidFill>
                <a:latin typeface="Calibri" pitchFamily="34" charset="0"/>
                <a:cs typeface="Andalus" pitchFamily="2" charset="-78"/>
              </a:rPr>
              <a:t>:   &lt;2, </a:t>
            </a:r>
            <a:r>
              <a:rPr lang="en-US" sz="2400" b="1" dirty="0" smtClean="0">
                <a:solidFill>
                  <a:srgbClr val="FF0000"/>
                </a:solidFill>
                <a:latin typeface="Calibri" pitchFamily="34" charset="0"/>
                <a:cs typeface="Andalus" pitchFamily="2" charset="-78"/>
              </a:rPr>
              <a:t>4, 2,</a:t>
            </a:r>
            <a:r>
              <a:rPr lang="en-US" sz="2400" dirty="0" smtClean="0">
                <a:solidFill>
                  <a:srgbClr val="000000"/>
                </a:solidFill>
                <a:latin typeface="Calibri" pitchFamily="34" charset="0"/>
                <a:cs typeface="Andalus" pitchFamily="2" charset="-78"/>
              </a:rPr>
              <a:t> 0.5&gt;</a:t>
            </a:r>
          </a:p>
          <a:p>
            <a:endParaRPr lang="en-US" sz="2400" dirty="0" smtClean="0">
              <a:solidFill>
                <a:srgbClr val="000000"/>
              </a:solidFill>
              <a:latin typeface="Calibri" pitchFamily="34" charset="0"/>
              <a:cs typeface="Andalus" pitchFamily="2" charset="-78"/>
            </a:endParaRPr>
          </a:p>
        </p:txBody>
      </p:sp>
      <p:sp>
        <p:nvSpPr>
          <p:cNvPr id="7" name="TextBox 6"/>
          <p:cNvSpPr txBox="1"/>
          <p:nvPr/>
        </p:nvSpPr>
        <p:spPr>
          <a:xfrm>
            <a:off x="5981700" y="1960265"/>
            <a:ext cx="3073400" cy="120032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solidFill>
                  <a:srgbClr val="000000"/>
                </a:solidFill>
                <a:cs typeface="Andalus" pitchFamily="2" charset="-78"/>
              </a:rPr>
              <a:t>max 2x</a:t>
            </a:r>
            <a:r>
              <a:rPr lang="en-US" sz="2400" baseline="-25000" dirty="0" smtClean="0">
                <a:solidFill>
                  <a:srgbClr val="000000"/>
                </a:solidFill>
                <a:cs typeface="Andalus" pitchFamily="2" charset="-78"/>
              </a:rPr>
              <a:t>1</a:t>
            </a:r>
            <a:r>
              <a:rPr lang="en-US" sz="2400" dirty="0" smtClean="0">
                <a:solidFill>
                  <a:srgbClr val="000000"/>
                </a:solidFill>
                <a:cs typeface="Andalus" pitchFamily="2" charset="-78"/>
              </a:rPr>
              <a:t>+4x</a:t>
            </a:r>
            <a:r>
              <a:rPr lang="en-US" sz="2400" baseline="-25000" dirty="0" smtClean="0">
                <a:solidFill>
                  <a:srgbClr val="000000"/>
                </a:solidFill>
                <a:cs typeface="Andalus" pitchFamily="2" charset="-78"/>
              </a:rPr>
              <a:t>2</a:t>
            </a:r>
            <a:r>
              <a:rPr lang="en-US" sz="2400" dirty="0" smtClean="0">
                <a:solidFill>
                  <a:srgbClr val="000000"/>
                </a:solidFill>
                <a:cs typeface="Andalus" pitchFamily="2" charset="-78"/>
              </a:rPr>
              <a:t>+2x</a:t>
            </a:r>
            <a:r>
              <a:rPr lang="en-US" sz="2400" baseline="-25000" dirty="0" smtClean="0">
                <a:solidFill>
                  <a:srgbClr val="000000"/>
                </a:solidFill>
                <a:cs typeface="Andalus" pitchFamily="2" charset="-78"/>
              </a:rPr>
              <a:t>3</a:t>
            </a:r>
            <a:r>
              <a:rPr lang="en-US" sz="2400" dirty="0" smtClean="0">
                <a:solidFill>
                  <a:srgbClr val="000000"/>
                </a:solidFill>
                <a:cs typeface="Andalus" pitchFamily="2" charset="-78"/>
              </a:rPr>
              <a:t>+0.5x</a:t>
            </a:r>
            <a:r>
              <a:rPr lang="en-US" sz="2400" baseline="-25000" dirty="0" smtClean="0">
                <a:solidFill>
                  <a:srgbClr val="000000"/>
                </a:solidFill>
                <a:cs typeface="Andalus" pitchFamily="2" charset="-78"/>
              </a:rPr>
              <a:t>4</a:t>
            </a:r>
          </a:p>
          <a:p>
            <a:r>
              <a:rPr lang="en-US" sz="2400" dirty="0" smtClean="0">
                <a:solidFill>
                  <a:srgbClr val="000000"/>
                </a:solidFill>
                <a:cs typeface="Andalus" pitchFamily="2" charset="-78"/>
              </a:rPr>
              <a:t>         x</a:t>
            </a:r>
            <a:r>
              <a:rPr lang="en-US" sz="2400" baseline="-25000" dirty="0" smtClean="0">
                <a:solidFill>
                  <a:srgbClr val="000000"/>
                </a:solidFill>
                <a:cs typeface="Andalus" pitchFamily="2" charset="-78"/>
              </a:rPr>
              <a:t>1</a:t>
            </a:r>
            <a:r>
              <a:rPr lang="en-US" sz="2400" dirty="0" smtClean="0">
                <a:solidFill>
                  <a:srgbClr val="000000"/>
                </a:solidFill>
                <a:cs typeface="Andalus" pitchFamily="2" charset="-78"/>
              </a:rPr>
              <a:t> + x</a:t>
            </a:r>
            <a:r>
              <a:rPr lang="en-US" sz="2400" baseline="-25000" dirty="0" smtClean="0">
                <a:solidFill>
                  <a:srgbClr val="000000"/>
                </a:solidFill>
                <a:cs typeface="Andalus" pitchFamily="2" charset="-78"/>
              </a:rPr>
              <a:t>2</a:t>
            </a:r>
            <a:r>
              <a:rPr lang="en-US" sz="2400" dirty="0" smtClean="0">
                <a:solidFill>
                  <a:srgbClr val="000000"/>
                </a:solidFill>
                <a:cs typeface="Andalus" pitchFamily="2" charset="-78"/>
              </a:rPr>
              <a:t> ≤ 1</a:t>
            </a:r>
          </a:p>
          <a:p>
            <a:r>
              <a:rPr lang="en-US" sz="2400" dirty="0" smtClean="0">
                <a:solidFill>
                  <a:srgbClr val="000000"/>
                </a:solidFill>
                <a:cs typeface="Andalus" pitchFamily="2" charset="-78"/>
              </a:rPr>
              <a:t>         x</a:t>
            </a:r>
            <a:r>
              <a:rPr lang="en-US" sz="2400" baseline="-25000" dirty="0" smtClean="0">
                <a:solidFill>
                  <a:srgbClr val="000000"/>
                </a:solidFill>
                <a:cs typeface="Andalus" pitchFamily="2" charset="-78"/>
              </a:rPr>
              <a:t>3</a:t>
            </a:r>
            <a:r>
              <a:rPr lang="en-US" sz="2400" dirty="0" smtClean="0">
                <a:solidFill>
                  <a:srgbClr val="000000"/>
                </a:solidFill>
                <a:cs typeface="Andalus" pitchFamily="2" charset="-78"/>
              </a:rPr>
              <a:t> </a:t>
            </a:r>
            <a:r>
              <a:rPr lang="en-US" sz="2400" dirty="0">
                <a:solidFill>
                  <a:srgbClr val="000000"/>
                </a:solidFill>
                <a:cs typeface="Andalus" pitchFamily="2" charset="-78"/>
              </a:rPr>
              <a:t>+ </a:t>
            </a:r>
            <a:r>
              <a:rPr lang="en-US" sz="2400" dirty="0" smtClean="0">
                <a:solidFill>
                  <a:srgbClr val="000000"/>
                </a:solidFill>
                <a:cs typeface="Andalus" pitchFamily="2" charset="-78"/>
              </a:rPr>
              <a:t>x</a:t>
            </a:r>
            <a:r>
              <a:rPr lang="en-US" sz="2400" baseline="-25000" dirty="0" smtClean="0">
                <a:solidFill>
                  <a:srgbClr val="000000"/>
                </a:solidFill>
                <a:cs typeface="Andalus" pitchFamily="2" charset="-78"/>
              </a:rPr>
              <a:t>4</a:t>
            </a:r>
            <a:r>
              <a:rPr lang="en-US" sz="2400" dirty="0" smtClean="0">
                <a:solidFill>
                  <a:srgbClr val="000000"/>
                </a:solidFill>
                <a:cs typeface="Andalus" pitchFamily="2" charset="-78"/>
              </a:rPr>
              <a:t> </a:t>
            </a:r>
            <a:r>
              <a:rPr lang="en-US" sz="2400" dirty="0">
                <a:solidFill>
                  <a:srgbClr val="000000"/>
                </a:solidFill>
                <a:cs typeface="Andalus" pitchFamily="2" charset="-78"/>
              </a:rPr>
              <a:t>≤ 1</a:t>
            </a:r>
          </a:p>
        </p:txBody>
      </p:sp>
      <p:sp>
        <p:nvSpPr>
          <p:cNvPr id="5" name="TextBox 4"/>
          <p:cNvSpPr txBox="1"/>
          <p:nvPr/>
        </p:nvSpPr>
        <p:spPr>
          <a:xfrm>
            <a:off x="330200" y="1986518"/>
            <a:ext cx="2768600" cy="120032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solidFill>
                  <a:srgbClr val="000000"/>
                </a:solidFill>
                <a:cs typeface="Andalus" pitchFamily="2" charset="-78"/>
              </a:rPr>
              <a:t>max 2x</a:t>
            </a:r>
            <a:r>
              <a:rPr lang="en-US" sz="2400" baseline="-25000" dirty="0" smtClean="0">
                <a:solidFill>
                  <a:srgbClr val="000000"/>
                </a:solidFill>
                <a:cs typeface="Andalus" pitchFamily="2" charset="-78"/>
              </a:rPr>
              <a:t>1</a:t>
            </a:r>
            <a:r>
              <a:rPr lang="en-US" sz="2400" dirty="0" smtClean="0">
                <a:solidFill>
                  <a:srgbClr val="000000"/>
                </a:solidFill>
                <a:cs typeface="Andalus" pitchFamily="2" charset="-78"/>
              </a:rPr>
              <a:t>+3x</a:t>
            </a:r>
            <a:r>
              <a:rPr lang="en-US" sz="2400" baseline="-25000" dirty="0" smtClean="0">
                <a:solidFill>
                  <a:srgbClr val="000000"/>
                </a:solidFill>
                <a:cs typeface="Andalus" pitchFamily="2" charset="-78"/>
              </a:rPr>
              <a:t>2</a:t>
            </a:r>
            <a:r>
              <a:rPr lang="en-US" sz="2400" dirty="0" smtClean="0">
                <a:solidFill>
                  <a:srgbClr val="000000"/>
                </a:solidFill>
                <a:cs typeface="Andalus" pitchFamily="2" charset="-78"/>
              </a:rPr>
              <a:t>+2x</a:t>
            </a:r>
            <a:r>
              <a:rPr lang="en-US" sz="2400" baseline="-25000" dirty="0" smtClean="0">
                <a:solidFill>
                  <a:srgbClr val="000000"/>
                </a:solidFill>
                <a:cs typeface="Andalus" pitchFamily="2" charset="-78"/>
              </a:rPr>
              <a:t>3</a:t>
            </a:r>
            <a:r>
              <a:rPr lang="en-US" sz="2400" dirty="0" smtClean="0">
                <a:solidFill>
                  <a:srgbClr val="000000"/>
                </a:solidFill>
                <a:cs typeface="Andalus" pitchFamily="2" charset="-78"/>
              </a:rPr>
              <a:t>+x</a:t>
            </a:r>
            <a:r>
              <a:rPr lang="en-US" sz="2400" baseline="-25000" dirty="0" smtClean="0">
                <a:solidFill>
                  <a:srgbClr val="000000"/>
                </a:solidFill>
                <a:cs typeface="Andalus" pitchFamily="2" charset="-78"/>
              </a:rPr>
              <a:t>4</a:t>
            </a:r>
          </a:p>
          <a:p>
            <a:r>
              <a:rPr lang="en-US" sz="2400" dirty="0" smtClean="0">
                <a:solidFill>
                  <a:srgbClr val="000000"/>
                </a:solidFill>
                <a:cs typeface="Andalus" pitchFamily="2" charset="-78"/>
              </a:rPr>
              <a:t>         x</a:t>
            </a:r>
            <a:r>
              <a:rPr lang="en-US" sz="2400" baseline="-25000" dirty="0" smtClean="0">
                <a:solidFill>
                  <a:srgbClr val="000000"/>
                </a:solidFill>
                <a:cs typeface="Andalus" pitchFamily="2" charset="-78"/>
              </a:rPr>
              <a:t>1</a:t>
            </a:r>
            <a:r>
              <a:rPr lang="en-US" sz="2400" dirty="0" smtClean="0">
                <a:solidFill>
                  <a:srgbClr val="000000"/>
                </a:solidFill>
                <a:cs typeface="Andalus" pitchFamily="2" charset="-78"/>
              </a:rPr>
              <a:t> + x</a:t>
            </a:r>
            <a:r>
              <a:rPr lang="en-US" sz="2400" baseline="-25000" dirty="0" smtClean="0">
                <a:solidFill>
                  <a:srgbClr val="000000"/>
                </a:solidFill>
                <a:cs typeface="Andalus" pitchFamily="2" charset="-78"/>
              </a:rPr>
              <a:t>2</a:t>
            </a:r>
            <a:r>
              <a:rPr lang="en-US" sz="2400" dirty="0" smtClean="0">
                <a:solidFill>
                  <a:srgbClr val="000000"/>
                </a:solidFill>
                <a:cs typeface="Andalus" pitchFamily="2" charset="-78"/>
              </a:rPr>
              <a:t> ≤ 1</a:t>
            </a:r>
          </a:p>
          <a:p>
            <a:r>
              <a:rPr lang="en-US" sz="2400" dirty="0" smtClean="0">
                <a:solidFill>
                  <a:srgbClr val="000000"/>
                </a:solidFill>
                <a:cs typeface="Andalus" pitchFamily="2" charset="-78"/>
              </a:rPr>
              <a:t>         x</a:t>
            </a:r>
            <a:r>
              <a:rPr lang="en-US" sz="2400" baseline="-25000" dirty="0" smtClean="0">
                <a:solidFill>
                  <a:srgbClr val="000000"/>
                </a:solidFill>
                <a:cs typeface="Andalus" pitchFamily="2" charset="-78"/>
              </a:rPr>
              <a:t>3</a:t>
            </a:r>
            <a:r>
              <a:rPr lang="en-US" sz="2400" dirty="0" smtClean="0">
                <a:solidFill>
                  <a:srgbClr val="000000"/>
                </a:solidFill>
                <a:cs typeface="Andalus" pitchFamily="2" charset="-78"/>
              </a:rPr>
              <a:t> </a:t>
            </a:r>
            <a:r>
              <a:rPr lang="en-US" sz="2400" dirty="0">
                <a:solidFill>
                  <a:srgbClr val="000000"/>
                </a:solidFill>
                <a:cs typeface="Andalus" pitchFamily="2" charset="-78"/>
              </a:rPr>
              <a:t>+ </a:t>
            </a:r>
            <a:r>
              <a:rPr lang="en-US" sz="2400" dirty="0" smtClean="0">
                <a:solidFill>
                  <a:srgbClr val="000000"/>
                </a:solidFill>
                <a:cs typeface="Andalus" pitchFamily="2" charset="-78"/>
              </a:rPr>
              <a:t>x</a:t>
            </a:r>
            <a:r>
              <a:rPr lang="en-US" sz="2400" baseline="-25000" dirty="0" smtClean="0">
                <a:solidFill>
                  <a:srgbClr val="000000"/>
                </a:solidFill>
                <a:cs typeface="Andalus" pitchFamily="2" charset="-78"/>
              </a:rPr>
              <a:t>4</a:t>
            </a:r>
            <a:r>
              <a:rPr lang="en-US" sz="2400" dirty="0" smtClean="0">
                <a:solidFill>
                  <a:srgbClr val="000000"/>
                </a:solidFill>
                <a:cs typeface="Andalus" pitchFamily="2" charset="-78"/>
              </a:rPr>
              <a:t> </a:t>
            </a:r>
            <a:r>
              <a:rPr lang="en-US" sz="2400" dirty="0">
                <a:solidFill>
                  <a:srgbClr val="000000"/>
                </a:solidFill>
                <a:cs typeface="Andalus" pitchFamily="2" charset="-78"/>
              </a:rPr>
              <a:t>≤ 1</a:t>
            </a:r>
          </a:p>
        </p:txBody>
      </p:sp>
      <p:sp>
        <p:nvSpPr>
          <p:cNvPr id="11" name="Slide Number Placeholder 10"/>
          <p:cNvSpPr>
            <a:spLocks noGrp="1"/>
          </p:cNvSpPr>
          <p:nvPr>
            <p:ph type="sldNum" sz="quarter" idx="11"/>
          </p:nvPr>
        </p:nvSpPr>
        <p:spPr/>
        <p:txBody>
          <a:bodyPr/>
          <a:lstStyle/>
          <a:p>
            <a:r>
              <a:rPr lang="en-US" altLang="zh-TW" smtClean="0"/>
              <a:t>Page </a:t>
            </a:r>
            <a:fld id="{C83F18D4-0D70-44DE-A8FF-A8D5002D1168}" type="slidenum">
              <a:rPr lang="en-US" altLang="zh-TW" smtClean="0"/>
              <a:pPr/>
              <a:t>52</a:t>
            </a:fld>
            <a:endParaRPr lang="en-US" altLang="zh-TW"/>
          </a:p>
        </p:txBody>
      </p:sp>
      <p:sp>
        <p:nvSpPr>
          <p:cNvPr id="2" name="Title 1"/>
          <p:cNvSpPr>
            <a:spLocks noGrp="1"/>
          </p:cNvSpPr>
          <p:nvPr>
            <p:ph type="title"/>
          </p:nvPr>
        </p:nvSpPr>
        <p:spPr/>
        <p:txBody>
          <a:bodyPr/>
          <a:lstStyle/>
          <a:p>
            <a:r>
              <a:rPr lang="en-US" smtClean="0"/>
              <a:t>Theorem I</a:t>
            </a:r>
            <a:endParaRPr lang="en-US" dirty="0"/>
          </a:p>
        </p:txBody>
      </p:sp>
      <p:sp>
        <p:nvSpPr>
          <p:cNvPr id="8" name="TextBox 7"/>
          <p:cNvSpPr txBox="1"/>
          <p:nvPr/>
        </p:nvSpPr>
        <p:spPr>
          <a:xfrm>
            <a:off x="1187450" y="1358899"/>
            <a:ext cx="42545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smtClean="0">
                <a:solidFill>
                  <a:srgbClr val="FF0000"/>
                </a:solidFill>
                <a:cs typeface="Andalus" pitchFamily="2" charset="-78"/>
              </a:rPr>
              <a:t>P</a:t>
            </a:r>
            <a:endParaRPr lang="en-US" sz="2400" dirty="0">
              <a:solidFill>
                <a:srgbClr val="FF0000"/>
              </a:solidFill>
              <a:cs typeface="Andalus" pitchFamily="2" charset="-78"/>
            </a:endParaRPr>
          </a:p>
        </p:txBody>
      </p:sp>
      <p:sp>
        <p:nvSpPr>
          <p:cNvPr id="9" name="TextBox 8"/>
          <p:cNvSpPr txBox="1"/>
          <p:nvPr/>
        </p:nvSpPr>
        <p:spPr>
          <a:xfrm>
            <a:off x="7277100" y="1358899"/>
            <a:ext cx="4572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a:solidFill>
                  <a:srgbClr val="FF0000"/>
                </a:solidFill>
                <a:cs typeface="Andalus" pitchFamily="2" charset="-78"/>
              </a:rPr>
              <a:t>Q</a:t>
            </a:r>
          </a:p>
        </p:txBody>
      </p:sp>
      <p:sp>
        <p:nvSpPr>
          <p:cNvPr id="21" name="TextBox 20"/>
          <p:cNvSpPr txBox="1"/>
          <p:nvPr/>
        </p:nvSpPr>
        <p:spPr>
          <a:xfrm>
            <a:off x="76200" y="3822065"/>
            <a:ext cx="3429000" cy="1200329"/>
          </a:xfrm>
          <a:prstGeom prst="rect">
            <a:avLst/>
          </a:prstGeom>
          <a:noFill/>
        </p:spPr>
        <p:txBody>
          <a:bodyPr wrap="square" rtlCol="0">
            <a:spAutoFit/>
          </a:bodyPr>
          <a:lstStyle/>
          <a:p>
            <a:r>
              <a:rPr lang="en-US" sz="2400" dirty="0" smtClean="0">
                <a:solidFill>
                  <a:srgbClr val="000000"/>
                </a:solidFill>
                <a:latin typeface="Calibri" pitchFamily="34" charset="0"/>
                <a:cs typeface="Calibri" pitchFamily="34" charset="0"/>
              </a:rPr>
              <a:t>The objective </a:t>
            </a:r>
            <a:r>
              <a:rPr lang="en-US" sz="2400" dirty="0">
                <a:solidFill>
                  <a:srgbClr val="000000"/>
                </a:solidFill>
                <a:latin typeface="Calibri" pitchFamily="34" charset="0"/>
                <a:cs typeface="Calibri" pitchFamily="34" charset="0"/>
              </a:rPr>
              <a:t>coefficients of </a:t>
            </a:r>
            <a:r>
              <a:rPr lang="en-US" sz="2400" dirty="0">
                <a:solidFill>
                  <a:srgbClr val="0033CC"/>
                </a:solidFill>
                <a:latin typeface="Calibri" pitchFamily="34" charset="0"/>
                <a:cs typeface="Calibri" pitchFamily="34" charset="0"/>
              </a:rPr>
              <a:t>active</a:t>
            </a:r>
            <a:r>
              <a:rPr lang="en-US" sz="2400" dirty="0">
                <a:solidFill>
                  <a:srgbClr val="000000"/>
                </a:solidFill>
                <a:latin typeface="Calibri" pitchFamily="34" charset="0"/>
                <a:cs typeface="Calibri" pitchFamily="34" charset="0"/>
              </a:rPr>
              <a:t> variables </a:t>
            </a:r>
            <a:r>
              <a:rPr lang="en-US" sz="2400" b="1" dirty="0" smtClean="0">
                <a:solidFill>
                  <a:srgbClr val="000000"/>
                </a:solidFill>
                <a:latin typeface="Calibri" pitchFamily="34" charset="0"/>
                <a:cs typeface="Calibri" pitchFamily="34" charset="0"/>
              </a:rPr>
              <a:t>did </a:t>
            </a:r>
            <a:r>
              <a:rPr lang="en-US" sz="2400" b="1" dirty="0">
                <a:solidFill>
                  <a:srgbClr val="000000"/>
                </a:solidFill>
                <a:latin typeface="Calibri" pitchFamily="34" charset="0"/>
                <a:cs typeface="Calibri" pitchFamily="34" charset="0"/>
              </a:rPr>
              <a:t>not decrease</a:t>
            </a:r>
            <a:r>
              <a:rPr lang="en-US" sz="2400" dirty="0">
                <a:solidFill>
                  <a:srgbClr val="000000"/>
                </a:solidFill>
                <a:latin typeface="Calibri" pitchFamily="34" charset="0"/>
                <a:cs typeface="Calibri" pitchFamily="34" charset="0"/>
              </a:rPr>
              <a:t> from </a:t>
            </a:r>
            <a:r>
              <a:rPr lang="en-US" sz="2400" dirty="0">
                <a:solidFill>
                  <a:srgbClr val="FF0000"/>
                </a:solidFill>
                <a:latin typeface="Calibri" pitchFamily="34" charset="0"/>
                <a:cs typeface="Calibri" pitchFamily="34" charset="0"/>
              </a:rPr>
              <a:t>P</a:t>
            </a:r>
            <a:r>
              <a:rPr lang="en-US" sz="2400" dirty="0">
                <a:solidFill>
                  <a:srgbClr val="000000"/>
                </a:solidFill>
                <a:latin typeface="Calibri" pitchFamily="34" charset="0"/>
                <a:cs typeface="Calibri" pitchFamily="34" charset="0"/>
              </a:rPr>
              <a:t> to </a:t>
            </a:r>
            <a:r>
              <a:rPr lang="en-US" sz="2400" dirty="0" smtClean="0">
                <a:solidFill>
                  <a:srgbClr val="FF0000"/>
                </a:solidFill>
                <a:latin typeface="Calibri" pitchFamily="34" charset="0"/>
                <a:cs typeface="Calibri" pitchFamily="34" charset="0"/>
              </a:rPr>
              <a:t>Q</a:t>
            </a:r>
            <a:endParaRPr lang="en-US" sz="2400" dirty="0">
              <a:solidFill>
                <a:srgbClr val="FF0000"/>
              </a:solidFill>
              <a:latin typeface="Calibri" pitchFamily="34" charset="0"/>
              <a:cs typeface="Calibri" pitchFamily="34" charset="0"/>
            </a:endParaRPr>
          </a:p>
        </p:txBody>
      </p:sp>
      <p:sp>
        <p:nvSpPr>
          <p:cNvPr id="3" name="Down Arrow 2"/>
          <p:cNvSpPr/>
          <p:nvPr/>
        </p:nvSpPr>
        <p:spPr>
          <a:xfrm>
            <a:off x="4549775" y="4648200"/>
            <a:ext cx="161925" cy="48260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F0000"/>
              </a:solidFill>
            </a:endParaRPr>
          </a:p>
        </p:txBody>
      </p:sp>
      <p:sp>
        <p:nvSpPr>
          <p:cNvPr id="15" name="Down Arrow 14"/>
          <p:cNvSpPr/>
          <p:nvPr/>
        </p:nvSpPr>
        <p:spPr>
          <a:xfrm>
            <a:off x="4829175" y="4635500"/>
            <a:ext cx="161925" cy="48260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FFFFF"/>
              </a:solidFill>
            </a:endParaRPr>
          </a:p>
        </p:txBody>
      </p:sp>
      <p:sp>
        <p:nvSpPr>
          <p:cNvPr id="16" name="TextBox 15"/>
          <p:cNvSpPr txBox="1"/>
          <p:nvPr/>
        </p:nvSpPr>
        <p:spPr>
          <a:xfrm>
            <a:off x="304800" y="3348335"/>
            <a:ext cx="42545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smtClean="0">
                <a:solidFill>
                  <a:srgbClr val="FF0000"/>
                </a:solidFill>
                <a:cs typeface="Andalus" pitchFamily="2" charset="-78"/>
              </a:rPr>
              <a:t>If</a:t>
            </a:r>
            <a:endParaRPr lang="en-US" sz="2400" dirty="0">
              <a:solidFill>
                <a:srgbClr val="FF0000"/>
              </a:solidFill>
              <a:cs typeface="Andalus" pitchFamily="2" charset="-78"/>
            </a:endParaRPr>
          </a:p>
        </p:txBody>
      </p:sp>
    </p:spTree>
    <p:extLst>
      <p:ext uri="{BB962C8B-B14F-4D97-AF65-F5344CB8AC3E}">
        <p14:creationId xmlns:p14="http://schemas.microsoft.com/office/powerpoint/2010/main" val="23975912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22" presetClass="entr" presetSubtype="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up)">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3" grpId="0" animBg="1"/>
      <p:bldP spid="15" grpId="0" animBg="1"/>
      <p:bldP spid="1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435350" y="3559076"/>
            <a:ext cx="2355850" cy="46543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Rectangle 21"/>
          <p:cNvSpPr/>
          <p:nvPr/>
        </p:nvSpPr>
        <p:spPr>
          <a:xfrm>
            <a:off x="3467100" y="4342011"/>
            <a:ext cx="2324100" cy="1133246"/>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p:cNvSpPr/>
          <p:nvPr/>
        </p:nvSpPr>
        <p:spPr>
          <a:xfrm>
            <a:off x="323850" y="1986518"/>
            <a:ext cx="2768600" cy="120032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ectangle 17"/>
          <p:cNvSpPr/>
          <p:nvPr/>
        </p:nvSpPr>
        <p:spPr>
          <a:xfrm>
            <a:off x="5969000" y="1960265"/>
            <a:ext cx="3073400" cy="120032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3435350" y="3559076"/>
            <a:ext cx="2355850" cy="2308324"/>
          </a:xfrm>
          <a:prstGeom prst="rect">
            <a:avLst/>
          </a:prstGeom>
          <a:noFill/>
        </p:spPr>
        <p:txBody>
          <a:bodyPr wrap="square" rtlCol="0">
            <a:spAutoFit/>
          </a:bodyPr>
          <a:lstStyle/>
          <a:p>
            <a:r>
              <a:rPr lang="en-US" sz="2400" b="1" dirty="0" smtClean="0">
                <a:solidFill>
                  <a:srgbClr val="FF0000"/>
                </a:solidFill>
                <a:latin typeface="Calibri" pitchFamily="34" charset="0"/>
                <a:cs typeface="Andalus" pitchFamily="2" charset="-78"/>
              </a:rPr>
              <a:t>x</a:t>
            </a:r>
            <a:r>
              <a:rPr lang="en-US" sz="2400" baseline="30000" dirty="0" smtClean="0">
                <a:solidFill>
                  <a:srgbClr val="000000"/>
                </a:solidFill>
                <a:latin typeface="Calibri" pitchFamily="34" charset="0"/>
                <a:cs typeface="Andalus" pitchFamily="2" charset="-78"/>
              </a:rPr>
              <a:t>*</a:t>
            </a:r>
            <a:r>
              <a:rPr lang="en-US" sz="2400" baseline="-25000" dirty="0" smtClean="0">
                <a:solidFill>
                  <a:srgbClr val="FF0000"/>
                </a:solidFill>
                <a:latin typeface="Calibri" pitchFamily="34" charset="0"/>
                <a:cs typeface="Andalus" pitchFamily="2" charset="-78"/>
              </a:rPr>
              <a:t>P</a:t>
            </a:r>
            <a:r>
              <a:rPr lang="en-US" sz="2400" dirty="0" smtClean="0">
                <a:solidFill>
                  <a:srgbClr val="000000"/>
                </a:solidFill>
                <a:latin typeface="Calibri" pitchFamily="34" charset="0"/>
                <a:cs typeface="Andalus" pitchFamily="2" charset="-78"/>
              </a:rPr>
              <a:t>:  &lt;</a:t>
            </a:r>
            <a:r>
              <a:rPr lang="en-US" sz="2400" b="1" dirty="0" smtClean="0">
                <a:solidFill>
                  <a:srgbClr val="FF0000"/>
                </a:solidFill>
                <a:latin typeface="Calibri" pitchFamily="34" charset="0"/>
                <a:cs typeface="Andalus" pitchFamily="2" charset="-78"/>
              </a:rPr>
              <a:t>0</a:t>
            </a:r>
            <a:r>
              <a:rPr lang="en-US" sz="2400" dirty="0" smtClean="0">
                <a:solidFill>
                  <a:srgbClr val="000000"/>
                </a:solidFill>
                <a:latin typeface="Calibri" pitchFamily="34" charset="0"/>
                <a:cs typeface="Andalus" pitchFamily="2" charset="-78"/>
              </a:rPr>
              <a:t>, 1, 1, </a:t>
            </a:r>
            <a:r>
              <a:rPr lang="en-US" sz="2400" b="1" dirty="0" smtClean="0">
                <a:solidFill>
                  <a:srgbClr val="FF0000"/>
                </a:solidFill>
                <a:latin typeface="Calibri" pitchFamily="34" charset="0"/>
                <a:cs typeface="Andalus" pitchFamily="2" charset="-78"/>
              </a:rPr>
              <a:t>0</a:t>
            </a:r>
            <a:r>
              <a:rPr lang="en-US" sz="2400" dirty="0" smtClean="0">
                <a:solidFill>
                  <a:srgbClr val="000000"/>
                </a:solidFill>
                <a:latin typeface="Calibri" pitchFamily="34" charset="0"/>
                <a:cs typeface="Andalus" pitchFamily="2" charset="-78"/>
              </a:rPr>
              <a:t>&gt;</a:t>
            </a:r>
          </a:p>
          <a:p>
            <a:endParaRPr lang="en-US" sz="2400" dirty="0" smtClean="0">
              <a:solidFill>
                <a:srgbClr val="000000"/>
              </a:solidFill>
              <a:latin typeface="Calibri" pitchFamily="34" charset="0"/>
              <a:cs typeface="Andalus" pitchFamily="2" charset="-78"/>
            </a:endParaRPr>
          </a:p>
          <a:p>
            <a:r>
              <a:rPr lang="en-US" sz="2400" b="1" dirty="0" err="1" smtClean="0">
                <a:solidFill>
                  <a:srgbClr val="FF0000"/>
                </a:solidFill>
                <a:latin typeface="Calibri" pitchFamily="34" charset="0"/>
                <a:cs typeface="Andalus" pitchFamily="2" charset="-78"/>
              </a:rPr>
              <a:t>c</a:t>
            </a:r>
            <a:r>
              <a:rPr lang="en-US" sz="2400" baseline="-25000" dirty="0" err="1" smtClean="0">
                <a:solidFill>
                  <a:srgbClr val="FF0000"/>
                </a:solidFill>
                <a:latin typeface="Calibri" pitchFamily="34" charset="0"/>
                <a:cs typeface="Andalus" pitchFamily="2" charset="-78"/>
              </a:rPr>
              <a:t>P</a:t>
            </a:r>
            <a:r>
              <a:rPr lang="en-US" sz="2400" dirty="0" smtClean="0">
                <a:solidFill>
                  <a:srgbClr val="000000"/>
                </a:solidFill>
                <a:latin typeface="Calibri" pitchFamily="34" charset="0"/>
                <a:cs typeface="Andalus" pitchFamily="2" charset="-78"/>
              </a:rPr>
              <a:t>:    &lt;</a:t>
            </a:r>
            <a:r>
              <a:rPr lang="en-US" sz="2400" b="1" dirty="0" smtClean="0">
                <a:solidFill>
                  <a:srgbClr val="FF0000"/>
                </a:solidFill>
                <a:latin typeface="Calibri" pitchFamily="34" charset="0"/>
                <a:cs typeface="Andalus" pitchFamily="2" charset="-78"/>
              </a:rPr>
              <a:t>2</a:t>
            </a:r>
            <a:r>
              <a:rPr lang="en-US" sz="2400" dirty="0" smtClean="0">
                <a:solidFill>
                  <a:srgbClr val="000000"/>
                </a:solidFill>
                <a:latin typeface="Calibri" pitchFamily="34" charset="0"/>
                <a:cs typeface="Andalus" pitchFamily="2" charset="-78"/>
              </a:rPr>
              <a:t>, 3, 2, </a:t>
            </a:r>
            <a:r>
              <a:rPr lang="en-US" sz="2400" b="1" dirty="0" smtClean="0">
                <a:solidFill>
                  <a:srgbClr val="FF0000"/>
                </a:solidFill>
                <a:latin typeface="Calibri" pitchFamily="34" charset="0"/>
                <a:cs typeface="Andalus" pitchFamily="2" charset="-78"/>
              </a:rPr>
              <a:t>1</a:t>
            </a:r>
            <a:r>
              <a:rPr lang="en-US" sz="2400" dirty="0" smtClean="0">
                <a:solidFill>
                  <a:srgbClr val="000000"/>
                </a:solidFill>
                <a:latin typeface="Calibri" pitchFamily="34" charset="0"/>
                <a:cs typeface="Andalus" pitchFamily="2" charset="-78"/>
              </a:rPr>
              <a:t>&gt;</a:t>
            </a:r>
          </a:p>
          <a:p>
            <a:endParaRPr lang="en-US" sz="2400" dirty="0" smtClean="0">
              <a:solidFill>
                <a:srgbClr val="000000"/>
              </a:solidFill>
              <a:latin typeface="Calibri" pitchFamily="34" charset="0"/>
              <a:cs typeface="Andalus" pitchFamily="2" charset="-78"/>
            </a:endParaRPr>
          </a:p>
          <a:p>
            <a:r>
              <a:rPr lang="en-US" sz="2400" b="1" dirty="0" err="1" smtClean="0">
                <a:solidFill>
                  <a:srgbClr val="FF0000"/>
                </a:solidFill>
                <a:latin typeface="Calibri" pitchFamily="34" charset="0"/>
                <a:cs typeface="Andalus" pitchFamily="2" charset="-78"/>
              </a:rPr>
              <a:t>c</a:t>
            </a:r>
            <a:r>
              <a:rPr lang="en-US" sz="2400" baseline="-25000" dirty="0" err="1" smtClean="0">
                <a:solidFill>
                  <a:srgbClr val="FF0000"/>
                </a:solidFill>
                <a:latin typeface="Calibri" pitchFamily="34" charset="0"/>
                <a:cs typeface="Andalus" pitchFamily="2" charset="-78"/>
              </a:rPr>
              <a:t>Q</a:t>
            </a:r>
            <a:r>
              <a:rPr lang="en-US" sz="2400" dirty="0" smtClean="0">
                <a:solidFill>
                  <a:srgbClr val="000000"/>
                </a:solidFill>
                <a:latin typeface="Calibri" pitchFamily="34" charset="0"/>
                <a:cs typeface="Andalus" pitchFamily="2" charset="-78"/>
              </a:rPr>
              <a:t>:   &lt;</a:t>
            </a:r>
            <a:r>
              <a:rPr lang="en-US" sz="2400" b="1" dirty="0" smtClean="0">
                <a:solidFill>
                  <a:srgbClr val="FF0000"/>
                </a:solidFill>
                <a:latin typeface="Calibri" pitchFamily="34" charset="0"/>
                <a:cs typeface="Andalus" pitchFamily="2" charset="-78"/>
              </a:rPr>
              <a:t>2</a:t>
            </a:r>
            <a:r>
              <a:rPr lang="en-US" sz="2400" dirty="0" smtClean="0">
                <a:solidFill>
                  <a:srgbClr val="000000"/>
                </a:solidFill>
                <a:latin typeface="Calibri" pitchFamily="34" charset="0"/>
                <a:cs typeface="Andalus" pitchFamily="2" charset="-78"/>
              </a:rPr>
              <a:t>, 4, 2, </a:t>
            </a:r>
            <a:r>
              <a:rPr lang="en-US" sz="2400" b="1" dirty="0" smtClean="0">
                <a:solidFill>
                  <a:srgbClr val="FF0000"/>
                </a:solidFill>
                <a:latin typeface="Calibri" pitchFamily="34" charset="0"/>
                <a:cs typeface="Andalus" pitchFamily="2" charset="-78"/>
              </a:rPr>
              <a:t>0.5</a:t>
            </a:r>
            <a:r>
              <a:rPr lang="en-US" sz="2400" dirty="0" smtClean="0">
                <a:solidFill>
                  <a:srgbClr val="000000"/>
                </a:solidFill>
                <a:latin typeface="Calibri" pitchFamily="34" charset="0"/>
                <a:cs typeface="Andalus" pitchFamily="2" charset="-78"/>
              </a:rPr>
              <a:t>&gt;</a:t>
            </a:r>
          </a:p>
          <a:p>
            <a:endParaRPr lang="en-US" sz="2400" dirty="0" smtClean="0">
              <a:solidFill>
                <a:srgbClr val="000000"/>
              </a:solidFill>
              <a:latin typeface="Calibri" pitchFamily="34" charset="0"/>
              <a:cs typeface="Andalus" pitchFamily="2" charset="-78"/>
            </a:endParaRPr>
          </a:p>
        </p:txBody>
      </p:sp>
      <p:sp>
        <p:nvSpPr>
          <p:cNvPr id="7" name="TextBox 6"/>
          <p:cNvSpPr txBox="1"/>
          <p:nvPr/>
        </p:nvSpPr>
        <p:spPr>
          <a:xfrm>
            <a:off x="5981700" y="1960265"/>
            <a:ext cx="3073400" cy="120032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solidFill>
                  <a:srgbClr val="000000"/>
                </a:solidFill>
                <a:cs typeface="Andalus" pitchFamily="2" charset="-78"/>
              </a:rPr>
              <a:t>max 2x</a:t>
            </a:r>
            <a:r>
              <a:rPr lang="en-US" sz="2400" baseline="-25000" dirty="0" smtClean="0">
                <a:solidFill>
                  <a:srgbClr val="000000"/>
                </a:solidFill>
                <a:cs typeface="Andalus" pitchFamily="2" charset="-78"/>
              </a:rPr>
              <a:t>1</a:t>
            </a:r>
            <a:r>
              <a:rPr lang="en-US" sz="2400" dirty="0" smtClean="0">
                <a:solidFill>
                  <a:srgbClr val="000000"/>
                </a:solidFill>
                <a:cs typeface="Andalus" pitchFamily="2" charset="-78"/>
              </a:rPr>
              <a:t>+4x</a:t>
            </a:r>
            <a:r>
              <a:rPr lang="en-US" sz="2400" baseline="-25000" dirty="0" smtClean="0">
                <a:solidFill>
                  <a:srgbClr val="000000"/>
                </a:solidFill>
                <a:cs typeface="Andalus" pitchFamily="2" charset="-78"/>
              </a:rPr>
              <a:t>2</a:t>
            </a:r>
            <a:r>
              <a:rPr lang="en-US" sz="2400" dirty="0" smtClean="0">
                <a:solidFill>
                  <a:srgbClr val="000000"/>
                </a:solidFill>
                <a:cs typeface="Andalus" pitchFamily="2" charset="-78"/>
              </a:rPr>
              <a:t>+2x</a:t>
            </a:r>
            <a:r>
              <a:rPr lang="en-US" sz="2400" baseline="-25000" dirty="0" smtClean="0">
                <a:solidFill>
                  <a:srgbClr val="000000"/>
                </a:solidFill>
                <a:cs typeface="Andalus" pitchFamily="2" charset="-78"/>
              </a:rPr>
              <a:t>3</a:t>
            </a:r>
            <a:r>
              <a:rPr lang="en-US" sz="2400" dirty="0" smtClean="0">
                <a:solidFill>
                  <a:srgbClr val="000000"/>
                </a:solidFill>
                <a:cs typeface="Andalus" pitchFamily="2" charset="-78"/>
              </a:rPr>
              <a:t>+0.5x</a:t>
            </a:r>
            <a:r>
              <a:rPr lang="en-US" sz="2400" baseline="-25000" dirty="0" smtClean="0">
                <a:solidFill>
                  <a:srgbClr val="000000"/>
                </a:solidFill>
                <a:cs typeface="Andalus" pitchFamily="2" charset="-78"/>
              </a:rPr>
              <a:t>4</a:t>
            </a:r>
          </a:p>
          <a:p>
            <a:r>
              <a:rPr lang="en-US" sz="2400" dirty="0" smtClean="0">
                <a:solidFill>
                  <a:srgbClr val="000000"/>
                </a:solidFill>
                <a:cs typeface="Andalus" pitchFamily="2" charset="-78"/>
              </a:rPr>
              <a:t>         x</a:t>
            </a:r>
            <a:r>
              <a:rPr lang="en-US" sz="2400" baseline="-25000" dirty="0" smtClean="0">
                <a:solidFill>
                  <a:srgbClr val="000000"/>
                </a:solidFill>
                <a:cs typeface="Andalus" pitchFamily="2" charset="-78"/>
              </a:rPr>
              <a:t>1</a:t>
            </a:r>
            <a:r>
              <a:rPr lang="en-US" sz="2400" dirty="0" smtClean="0">
                <a:solidFill>
                  <a:srgbClr val="000000"/>
                </a:solidFill>
                <a:cs typeface="Andalus" pitchFamily="2" charset="-78"/>
              </a:rPr>
              <a:t> + x</a:t>
            </a:r>
            <a:r>
              <a:rPr lang="en-US" sz="2400" baseline="-25000" dirty="0" smtClean="0">
                <a:solidFill>
                  <a:srgbClr val="000000"/>
                </a:solidFill>
                <a:cs typeface="Andalus" pitchFamily="2" charset="-78"/>
              </a:rPr>
              <a:t>2</a:t>
            </a:r>
            <a:r>
              <a:rPr lang="en-US" sz="2400" dirty="0" smtClean="0">
                <a:solidFill>
                  <a:srgbClr val="000000"/>
                </a:solidFill>
                <a:cs typeface="Andalus" pitchFamily="2" charset="-78"/>
              </a:rPr>
              <a:t> ≤ 1</a:t>
            </a:r>
          </a:p>
          <a:p>
            <a:r>
              <a:rPr lang="en-US" sz="2400" dirty="0" smtClean="0">
                <a:solidFill>
                  <a:srgbClr val="000000"/>
                </a:solidFill>
                <a:cs typeface="Andalus" pitchFamily="2" charset="-78"/>
              </a:rPr>
              <a:t>         x</a:t>
            </a:r>
            <a:r>
              <a:rPr lang="en-US" sz="2400" baseline="-25000" dirty="0" smtClean="0">
                <a:solidFill>
                  <a:srgbClr val="000000"/>
                </a:solidFill>
                <a:cs typeface="Andalus" pitchFamily="2" charset="-78"/>
              </a:rPr>
              <a:t>3</a:t>
            </a:r>
            <a:r>
              <a:rPr lang="en-US" sz="2400" dirty="0" smtClean="0">
                <a:solidFill>
                  <a:srgbClr val="000000"/>
                </a:solidFill>
                <a:cs typeface="Andalus" pitchFamily="2" charset="-78"/>
              </a:rPr>
              <a:t> </a:t>
            </a:r>
            <a:r>
              <a:rPr lang="en-US" sz="2400" dirty="0">
                <a:solidFill>
                  <a:srgbClr val="000000"/>
                </a:solidFill>
                <a:cs typeface="Andalus" pitchFamily="2" charset="-78"/>
              </a:rPr>
              <a:t>+ </a:t>
            </a:r>
            <a:r>
              <a:rPr lang="en-US" sz="2400" dirty="0" smtClean="0">
                <a:solidFill>
                  <a:srgbClr val="000000"/>
                </a:solidFill>
                <a:cs typeface="Andalus" pitchFamily="2" charset="-78"/>
              </a:rPr>
              <a:t>x</a:t>
            </a:r>
            <a:r>
              <a:rPr lang="en-US" sz="2400" baseline="-25000" dirty="0" smtClean="0">
                <a:solidFill>
                  <a:srgbClr val="000000"/>
                </a:solidFill>
                <a:cs typeface="Andalus" pitchFamily="2" charset="-78"/>
              </a:rPr>
              <a:t>4</a:t>
            </a:r>
            <a:r>
              <a:rPr lang="en-US" sz="2400" dirty="0" smtClean="0">
                <a:solidFill>
                  <a:srgbClr val="000000"/>
                </a:solidFill>
                <a:cs typeface="Andalus" pitchFamily="2" charset="-78"/>
              </a:rPr>
              <a:t> </a:t>
            </a:r>
            <a:r>
              <a:rPr lang="en-US" sz="2400" dirty="0">
                <a:solidFill>
                  <a:srgbClr val="000000"/>
                </a:solidFill>
                <a:cs typeface="Andalus" pitchFamily="2" charset="-78"/>
              </a:rPr>
              <a:t>≤ 1</a:t>
            </a:r>
          </a:p>
        </p:txBody>
      </p:sp>
      <p:sp>
        <p:nvSpPr>
          <p:cNvPr id="5" name="TextBox 4"/>
          <p:cNvSpPr txBox="1"/>
          <p:nvPr/>
        </p:nvSpPr>
        <p:spPr>
          <a:xfrm>
            <a:off x="330200" y="1986518"/>
            <a:ext cx="2768600" cy="1200329"/>
          </a:xfrm>
          <a:prstGeom prst="rect">
            <a:avLst/>
          </a:prstGeom>
          <a:solidFill>
            <a:srgbClr val="FFFFCC"/>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solidFill>
                  <a:srgbClr val="000000"/>
                </a:solidFill>
                <a:cs typeface="Andalus" pitchFamily="2" charset="-78"/>
              </a:rPr>
              <a:t>max 2x</a:t>
            </a:r>
            <a:r>
              <a:rPr lang="en-US" sz="2400" baseline="-25000" dirty="0" smtClean="0">
                <a:solidFill>
                  <a:srgbClr val="000000"/>
                </a:solidFill>
                <a:cs typeface="Andalus" pitchFamily="2" charset="-78"/>
              </a:rPr>
              <a:t>1</a:t>
            </a:r>
            <a:r>
              <a:rPr lang="en-US" sz="2400" dirty="0" smtClean="0">
                <a:solidFill>
                  <a:srgbClr val="000000"/>
                </a:solidFill>
                <a:cs typeface="Andalus" pitchFamily="2" charset="-78"/>
              </a:rPr>
              <a:t>+3x</a:t>
            </a:r>
            <a:r>
              <a:rPr lang="en-US" sz="2400" baseline="-25000" dirty="0" smtClean="0">
                <a:solidFill>
                  <a:srgbClr val="000000"/>
                </a:solidFill>
                <a:cs typeface="Andalus" pitchFamily="2" charset="-78"/>
              </a:rPr>
              <a:t>2</a:t>
            </a:r>
            <a:r>
              <a:rPr lang="en-US" sz="2400" dirty="0" smtClean="0">
                <a:solidFill>
                  <a:srgbClr val="000000"/>
                </a:solidFill>
                <a:cs typeface="Andalus" pitchFamily="2" charset="-78"/>
              </a:rPr>
              <a:t>+2x</a:t>
            </a:r>
            <a:r>
              <a:rPr lang="en-US" sz="2400" baseline="-25000" dirty="0" smtClean="0">
                <a:solidFill>
                  <a:srgbClr val="000000"/>
                </a:solidFill>
                <a:cs typeface="Andalus" pitchFamily="2" charset="-78"/>
              </a:rPr>
              <a:t>3</a:t>
            </a:r>
            <a:r>
              <a:rPr lang="en-US" sz="2400" dirty="0" smtClean="0">
                <a:solidFill>
                  <a:srgbClr val="000000"/>
                </a:solidFill>
                <a:cs typeface="Andalus" pitchFamily="2" charset="-78"/>
              </a:rPr>
              <a:t>+x</a:t>
            </a:r>
            <a:r>
              <a:rPr lang="en-US" sz="2400" baseline="-25000" dirty="0" smtClean="0">
                <a:solidFill>
                  <a:srgbClr val="000000"/>
                </a:solidFill>
                <a:cs typeface="Andalus" pitchFamily="2" charset="-78"/>
              </a:rPr>
              <a:t>4</a:t>
            </a:r>
          </a:p>
          <a:p>
            <a:r>
              <a:rPr lang="en-US" sz="2400" dirty="0" smtClean="0">
                <a:solidFill>
                  <a:srgbClr val="000000"/>
                </a:solidFill>
                <a:cs typeface="Andalus" pitchFamily="2" charset="-78"/>
              </a:rPr>
              <a:t>         x</a:t>
            </a:r>
            <a:r>
              <a:rPr lang="en-US" sz="2400" baseline="-25000" dirty="0" smtClean="0">
                <a:solidFill>
                  <a:srgbClr val="000000"/>
                </a:solidFill>
                <a:cs typeface="Andalus" pitchFamily="2" charset="-78"/>
              </a:rPr>
              <a:t>1</a:t>
            </a:r>
            <a:r>
              <a:rPr lang="en-US" sz="2400" dirty="0" smtClean="0">
                <a:solidFill>
                  <a:srgbClr val="000000"/>
                </a:solidFill>
                <a:cs typeface="Andalus" pitchFamily="2" charset="-78"/>
              </a:rPr>
              <a:t> + x</a:t>
            </a:r>
            <a:r>
              <a:rPr lang="en-US" sz="2400" baseline="-25000" dirty="0" smtClean="0">
                <a:solidFill>
                  <a:srgbClr val="000000"/>
                </a:solidFill>
                <a:cs typeface="Andalus" pitchFamily="2" charset="-78"/>
              </a:rPr>
              <a:t>2</a:t>
            </a:r>
            <a:r>
              <a:rPr lang="en-US" sz="2400" dirty="0" smtClean="0">
                <a:solidFill>
                  <a:srgbClr val="000000"/>
                </a:solidFill>
                <a:cs typeface="Andalus" pitchFamily="2" charset="-78"/>
              </a:rPr>
              <a:t> ≤ 1</a:t>
            </a:r>
          </a:p>
          <a:p>
            <a:r>
              <a:rPr lang="en-US" sz="2400" dirty="0" smtClean="0">
                <a:solidFill>
                  <a:srgbClr val="000000"/>
                </a:solidFill>
                <a:cs typeface="Andalus" pitchFamily="2" charset="-78"/>
              </a:rPr>
              <a:t>         x</a:t>
            </a:r>
            <a:r>
              <a:rPr lang="en-US" sz="2400" baseline="-25000" dirty="0" smtClean="0">
                <a:solidFill>
                  <a:srgbClr val="000000"/>
                </a:solidFill>
                <a:cs typeface="Andalus" pitchFamily="2" charset="-78"/>
              </a:rPr>
              <a:t>3</a:t>
            </a:r>
            <a:r>
              <a:rPr lang="en-US" sz="2400" dirty="0" smtClean="0">
                <a:solidFill>
                  <a:srgbClr val="000000"/>
                </a:solidFill>
                <a:cs typeface="Andalus" pitchFamily="2" charset="-78"/>
              </a:rPr>
              <a:t> </a:t>
            </a:r>
            <a:r>
              <a:rPr lang="en-US" sz="2400" dirty="0">
                <a:solidFill>
                  <a:srgbClr val="000000"/>
                </a:solidFill>
                <a:cs typeface="Andalus" pitchFamily="2" charset="-78"/>
              </a:rPr>
              <a:t>+ </a:t>
            </a:r>
            <a:r>
              <a:rPr lang="en-US" sz="2400" dirty="0" smtClean="0">
                <a:solidFill>
                  <a:srgbClr val="000000"/>
                </a:solidFill>
                <a:cs typeface="Andalus" pitchFamily="2" charset="-78"/>
              </a:rPr>
              <a:t>x</a:t>
            </a:r>
            <a:r>
              <a:rPr lang="en-US" sz="2400" baseline="-25000" dirty="0" smtClean="0">
                <a:solidFill>
                  <a:srgbClr val="000000"/>
                </a:solidFill>
                <a:cs typeface="Andalus" pitchFamily="2" charset="-78"/>
              </a:rPr>
              <a:t>4</a:t>
            </a:r>
            <a:r>
              <a:rPr lang="en-US" sz="2400" dirty="0" smtClean="0">
                <a:solidFill>
                  <a:srgbClr val="000000"/>
                </a:solidFill>
                <a:cs typeface="Andalus" pitchFamily="2" charset="-78"/>
              </a:rPr>
              <a:t> </a:t>
            </a:r>
            <a:r>
              <a:rPr lang="en-US" sz="2400" dirty="0">
                <a:solidFill>
                  <a:srgbClr val="000000"/>
                </a:solidFill>
                <a:cs typeface="Andalus" pitchFamily="2" charset="-78"/>
              </a:rPr>
              <a:t>≤ 1</a:t>
            </a:r>
          </a:p>
        </p:txBody>
      </p:sp>
      <p:sp>
        <p:nvSpPr>
          <p:cNvPr id="10" name="Slide Number Placeholder 9"/>
          <p:cNvSpPr>
            <a:spLocks noGrp="1"/>
          </p:cNvSpPr>
          <p:nvPr>
            <p:ph type="sldNum" sz="quarter" idx="11"/>
          </p:nvPr>
        </p:nvSpPr>
        <p:spPr/>
        <p:txBody>
          <a:bodyPr/>
          <a:lstStyle/>
          <a:p>
            <a:r>
              <a:rPr lang="en-US" altLang="zh-TW" smtClean="0"/>
              <a:t>Page </a:t>
            </a:r>
            <a:fld id="{C83F18D4-0D70-44DE-A8FF-A8D5002D1168}" type="slidenum">
              <a:rPr lang="en-US" altLang="zh-TW" smtClean="0"/>
              <a:pPr/>
              <a:t>53</a:t>
            </a:fld>
            <a:endParaRPr lang="en-US" altLang="zh-TW"/>
          </a:p>
        </p:txBody>
      </p:sp>
      <p:sp>
        <p:nvSpPr>
          <p:cNvPr id="2" name="Title 1"/>
          <p:cNvSpPr>
            <a:spLocks noGrp="1"/>
          </p:cNvSpPr>
          <p:nvPr>
            <p:ph type="title"/>
          </p:nvPr>
        </p:nvSpPr>
        <p:spPr/>
        <p:txBody>
          <a:bodyPr/>
          <a:lstStyle/>
          <a:p>
            <a:r>
              <a:rPr lang="en-US" smtClean="0"/>
              <a:t>Theorem I</a:t>
            </a:r>
            <a:endParaRPr lang="en-US" dirty="0"/>
          </a:p>
        </p:txBody>
      </p:sp>
      <p:sp>
        <p:nvSpPr>
          <p:cNvPr id="8" name="TextBox 7"/>
          <p:cNvSpPr txBox="1"/>
          <p:nvPr/>
        </p:nvSpPr>
        <p:spPr>
          <a:xfrm>
            <a:off x="1187450" y="1358899"/>
            <a:ext cx="42545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smtClean="0">
                <a:solidFill>
                  <a:srgbClr val="FF0000"/>
                </a:solidFill>
                <a:cs typeface="Andalus" pitchFamily="2" charset="-78"/>
              </a:rPr>
              <a:t>P</a:t>
            </a:r>
            <a:endParaRPr lang="en-US" sz="2400" dirty="0">
              <a:solidFill>
                <a:srgbClr val="FF0000"/>
              </a:solidFill>
              <a:cs typeface="Andalus" pitchFamily="2" charset="-78"/>
            </a:endParaRPr>
          </a:p>
        </p:txBody>
      </p:sp>
      <p:sp>
        <p:nvSpPr>
          <p:cNvPr id="9" name="TextBox 8"/>
          <p:cNvSpPr txBox="1"/>
          <p:nvPr/>
        </p:nvSpPr>
        <p:spPr>
          <a:xfrm>
            <a:off x="7277100" y="1358899"/>
            <a:ext cx="4572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a:solidFill>
                  <a:srgbClr val="FF0000"/>
                </a:solidFill>
                <a:cs typeface="Andalus" pitchFamily="2" charset="-78"/>
              </a:rPr>
              <a:t>Q</a:t>
            </a:r>
          </a:p>
        </p:txBody>
      </p:sp>
      <p:sp>
        <p:nvSpPr>
          <p:cNvPr id="14" name="Down Arrow 13"/>
          <p:cNvSpPr/>
          <p:nvPr/>
        </p:nvSpPr>
        <p:spPr>
          <a:xfrm>
            <a:off x="4257675" y="4646811"/>
            <a:ext cx="161925" cy="48260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F0000"/>
              </a:solidFill>
            </a:endParaRPr>
          </a:p>
        </p:txBody>
      </p:sp>
      <p:sp>
        <p:nvSpPr>
          <p:cNvPr id="15" name="Down Arrow 14"/>
          <p:cNvSpPr/>
          <p:nvPr/>
        </p:nvSpPr>
        <p:spPr>
          <a:xfrm>
            <a:off x="5172075" y="4634111"/>
            <a:ext cx="161925" cy="48260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FFFFF"/>
              </a:solidFill>
            </a:endParaRPr>
          </a:p>
        </p:txBody>
      </p:sp>
      <p:sp>
        <p:nvSpPr>
          <p:cNvPr id="16" name="TextBox 15"/>
          <p:cNvSpPr txBox="1"/>
          <p:nvPr/>
        </p:nvSpPr>
        <p:spPr>
          <a:xfrm>
            <a:off x="5834856" y="3822065"/>
            <a:ext cx="3461544" cy="1200329"/>
          </a:xfrm>
          <a:prstGeom prst="rect">
            <a:avLst/>
          </a:prstGeom>
          <a:noFill/>
        </p:spPr>
        <p:txBody>
          <a:bodyPr wrap="square" rtlCol="0">
            <a:spAutoFit/>
          </a:bodyPr>
          <a:lstStyle/>
          <a:p>
            <a:r>
              <a:rPr lang="en-US" sz="2400" dirty="0" smtClean="0">
                <a:solidFill>
                  <a:srgbClr val="000000"/>
                </a:solidFill>
                <a:latin typeface="Calibri" pitchFamily="34" charset="0"/>
                <a:cs typeface="Calibri" pitchFamily="34" charset="0"/>
              </a:rPr>
              <a:t>The objective </a:t>
            </a:r>
            <a:r>
              <a:rPr lang="en-US" sz="2400" dirty="0">
                <a:solidFill>
                  <a:srgbClr val="000000"/>
                </a:solidFill>
                <a:latin typeface="Calibri" pitchFamily="34" charset="0"/>
                <a:cs typeface="Calibri" pitchFamily="34" charset="0"/>
              </a:rPr>
              <a:t>coefficients of </a:t>
            </a:r>
            <a:r>
              <a:rPr lang="en-US" sz="2400" dirty="0" smtClean="0">
                <a:solidFill>
                  <a:srgbClr val="0033CC"/>
                </a:solidFill>
                <a:latin typeface="Calibri" pitchFamily="34" charset="0"/>
                <a:cs typeface="Calibri" pitchFamily="34" charset="0"/>
              </a:rPr>
              <a:t>inactive</a:t>
            </a:r>
            <a:r>
              <a:rPr lang="en-US" sz="2400" dirty="0" smtClean="0">
                <a:solidFill>
                  <a:srgbClr val="000000"/>
                </a:solidFill>
                <a:latin typeface="Calibri" pitchFamily="34" charset="0"/>
                <a:cs typeface="Calibri" pitchFamily="34" charset="0"/>
              </a:rPr>
              <a:t> </a:t>
            </a:r>
            <a:r>
              <a:rPr lang="en-US" sz="2400" dirty="0">
                <a:solidFill>
                  <a:srgbClr val="000000"/>
                </a:solidFill>
                <a:latin typeface="Calibri" pitchFamily="34" charset="0"/>
                <a:cs typeface="Calibri" pitchFamily="34" charset="0"/>
              </a:rPr>
              <a:t>variables </a:t>
            </a:r>
            <a:r>
              <a:rPr lang="en-US" sz="2400" b="1" dirty="0" smtClean="0">
                <a:solidFill>
                  <a:srgbClr val="000000"/>
                </a:solidFill>
                <a:latin typeface="Calibri" pitchFamily="34" charset="0"/>
                <a:cs typeface="Calibri" pitchFamily="34" charset="0"/>
              </a:rPr>
              <a:t>did </a:t>
            </a:r>
            <a:r>
              <a:rPr lang="en-US" sz="2400" b="1" dirty="0">
                <a:solidFill>
                  <a:srgbClr val="000000"/>
                </a:solidFill>
                <a:latin typeface="Calibri" pitchFamily="34" charset="0"/>
                <a:cs typeface="Calibri" pitchFamily="34" charset="0"/>
              </a:rPr>
              <a:t>not </a:t>
            </a:r>
            <a:r>
              <a:rPr lang="en-US" sz="2400" b="1" dirty="0" smtClean="0">
                <a:solidFill>
                  <a:srgbClr val="000000"/>
                </a:solidFill>
                <a:latin typeface="Calibri" pitchFamily="34" charset="0"/>
                <a:cs typeface="Calibri" pitchFamily="34" charset="0"/>
              </a:rPr>
              <a:t>increase</a:t>
            </a:r>
            <a:r>
              <a:rPr lang="en-US" sz="2400" dirty="0" smtClean="0">
                <a:solidFill>
                  <a:srgbClr val="000000"/>
                </a:solidFill>
                <a:latin typeface="Calibri" pitchFamily="34" charset="0"/>
                <a:cs typeface="Calibri" pitchFamily="34" charset="0"/>
              </a:rPr>
              <a:t> </a:t>
            </a:r>
            <a:r>
              <a:rPr lang="en-US" sz="2400" dirty="0">
                <a:solidFill>
                  <a:srgbClr val="000000"/>
                </a:solidFill>
                <a:latin typeface="Calibri" pitchFamily="34" charset="0"/>
                <a:cs typeface="Calibri" pitchFamily="34" charset="0"/>
              </a:rPr>
              <a:t>from </a:t>
            </a:r>
            <a:r>
              <a:rPr lang="en-US" sz="2400" dirty="0">
                <a:solidFill>
                  <a:srgbClr val="FF0000"/>
                </a:solidFill>
                <a:latin typeface="Calibri" pitchFamily="34" charset="0"/>
                <a:cs typeface="Calibri" pitchFamily="34" charset="0"/>
              </a:rPr>
              <a:t>P</a:t>
            </a:r>
            <a:r>
              <a:rPr lang="en-US" sz="2400" dirty="0">
                <a:solidFill>
                  <a:srgbClr val="000000"/>
                </a:solidFill>
                <a:latin typeface="Calibri" pitchFamily="34" charset="0"/>
                <a:cs typeface="Calibri" pitchFamily="34" charset="0"/>
              </a:rPr>
              <a:t> to </a:t>
            </a:r>
            <a:r>
              <a:rPr lang="en-US" sz="2400" dirty="0" smtClean="0">
                <a:solidFill>
                  <a:srgbClr val="FF0000"/>
                </a:solidFill>
                <a:latin typeface="Calibri" pitchFamily="34" charset="0"/>
                <a:cs typeface="Calibri" pitchFamily="34" charset="0"/>
              </a:rPr>
              <a:t>Q</a:t>
            </a:r>
            <a:endParaRPr lang="en-US" sz="2400" dirty="0">
              <a:solidFill>
                <a:srgbClr val="FF0000"/>
              </a:solidFill>
              <a:latin typeface="Calibri" pitchFamily="34" charset="0"/>
              <a:cs typeface="Calibri" pitchFamily="34" charset="0"/>
            </a:endParaRPr>
          </a:p>
        </p:txBody>
      </p:sp>
      <p:sp>
        <p:nvSpPr>
          <p:cNvPr id="19" name="Rectangle 18"/>
          <p:cNvSpPr/>
          <p:nvPr/>
        </p:nvSpPr>
        <p:spPr>
          <a:xfrm>
            <a:off x="3581400" y="1549400"/>
            <a:ext cx="1355725" cy="6604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Box 20"/>
          <p:cNvSpPr txBox="1"/>
          <p:nvPr/>
        </p:nvSpPr>
        <p:spPr>
          <a:xfrm>
            <a:off x="3606800" y="1640531"/>
            <a:ext cx="1330325" cy="461665"/>
          </a:xfrm>
          <a:prstGeom prst="rect">
            <a:avLst/>
          </a:prstGeom>
          <a:noFill/>
        </p:spPr>
        <p:txBody>
          <a:bodyPr wrap="square" rtlCol="0">
            <a:spAutoFit/>
          </a:bodyPr>
          <a:lstStyle/>
          <a:p>
            <a:pPr algn="ctr"/>
            <a:r>
              <a:rPr lang="en-US" sz="2400" b="1" dirty="0" smtClean="0">
                <a:solidFill>
                  <a:srgbClr val="FF0000"/>
                </a:solidFill>
                <a:latin typeface="Calibri" pitchFamily="34" charset="0"/>
                <a:cs typeface="Andalus" pitchFamily="2" charset="-78"/>
              </a:rPr>
              <a:t>x</a:t>
            </a:r>
            <a:r>
              <a:rPr lang="en-US" sz="2400" baseline="30000" dirty="0" smtClean="0">
                <a:solidFill>
                  <a:srgbClr val="FF0000"/>
                </a:solidFill>
                <a:latin typeface="Calibri" pitchFamily="34" charset="0"/>
                <a:cs typeface="Andalus" pitchFamily="2" charset="-78"/>
              </a:rPr>
              <a:t>*</a:t>
            </a:r>
            <a:r>
              <a:rPr lang="en-US" sz="2400" baseline="-25000" dirty="0" smtClean="0">
                <a:solidFill>
                  <a:srgbClr val="FF0000"/>
                </a:solidFill>
                <a:latin typeface="Calibri" pitchFamily="34" charset="0"/>
                <a:cs typeface="Andalus" pitchFamily="2" charset="-78"/>
              </a:rPr>
              <a:t>P</a:t>
            </a:r>
            <a:r>
              <a:rPr lang="en-US" sz="2400" dirty="0" smtClean="0">
                <a:solidFill>
                  <a:srgbClr val="FF0000"/>
                </a:solidFill>
                <a:latin typeface="Calibri" pitchFamily="34" charset="0"/>
                <a:cs typeface="Andalus" pitchFamily="2" charset="-78"/>
              </a:rPr>
              <a:t>=</a:t>
            </a:r>
            <a:r>
              <a:rPr lang="en-US" sz="2400" b="1" dirty="0" smtClean="0">
                <a:solidFill>
                  <a:srgbClr val="FF0000"/>
                </a:solidFill>
                <a:latin typeface="Calibri" pitchFamily="34" charset="0"/>
                <a:cs typeface="Andalus" pitchFamily="2" charset="-78"/>
              </a:rPr>
              <a:t>x</a:t>
            </a:r>
            <a:r>
              <a:rPr lang="en-US" sz="2400" baseline="30000" dirty="0" smtClean="0">
                <a:solidFill>
                  <a:srgbClr val="FF0000"/>
                </a:solidFill>
                <a:latin typeface="Calibri" pitchFamily="34" charset="0"/>
                <a:cs typeface="Andalus" pitchFamily="2" charset="-78"/>
              </a:rPr>
              <a:t>*</a:t>
            </a:r>
            <a:r>
              <a:rPr lang="en-US" sz="2400" baseline="-25000" dirty="0" smtClean="0">
                <a:solidFill>
                  <a:srgbClr val="FF0000"/>
                </a:solidFill>
                <a:latin typeface="Calibri" pitchFamily="34" charset="0"/>
                <a:cs typeface="Andalus" pitchFamily="2" charset="-78"/>
              </a:rPr>
              <a:t>Q</a:t>
            </a:r>
            <a:endParaRPr lang="en-US" sz="2400" baseline="-25000" dirty="0">
              <a:solidFill>
                <a:srgbClr val="FF0000"/>
              </a:solidFill>
              <a:latin typeface="Calibri" pitchFamily="34" charset="0"/>
              <a:cs typeface="Andalus" pitchFamily="2" charset="-78"/>
            </a:endParaRPr>
          </a:p>
        </p:txBody>
      </p:sp>
      <p:sp>
        <p:nvSpPr>
          <p:cNvPr id="23" name="Rectangular Callout 22"/>
          <p:cNvSpPr/>
          <p:nvPr/>
        </p:nvSpPr>
        <p:spPr>
          <a:xfrm>
            <a:off x="2743200" y="533399"/>
            <a:ext cx="3225800" cy="825499"/>
          </a:xfrm>
          <a:prstGeom prst="wedgeRectCallout">
            <a:avLst>
              <a:gd name="adj1" fmla="val -7208"/>
              <a:gd name="adj2" fmla="val 68483"/>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FF0000"/>
                </a:solidFill>
                <a:cs typeface="Calibri" pitchFamily="34" charset="0"/>
              </a:rPr>
              <a:t>Then: </a:t>
            </a:r>
            <a:r>
              <a:rPr lang="en-US" dirty="0" smtClean="0">
                <a:solidFill>
                  <a:srgbClr val="000000"/>
                </a:solidFill>
                <a:cs typeface="Calibri" pitchFamily="34" charset="0"/>
              </a:rPr>
              <a:t>The optimal solution of Q is the same as P’s </a:t>
            </a:r>
            <a:endParaRPr lang="en-US" dirty="0">
              <a:solidFill>
                <a:srgbClr val="000000"/>
              </a:solidFill>
              <a:cs typeface="Calibri" pitchFamily="34" charset="0"/>
            </a:endParaRPr>
          </a:p>
        </p:txBody>
      </p:sp>
      <p:sp>
        <p:nvSpPr>
          <p:cNvPr id="24" name="TextBox 23"/>
          <p:cNvSpPr txBox="1"/>
          <p:nvPr/>
        </p:nvSpPr>
        <p:spPr>
          <a:xfrm>
            <a:off x="5975350" y="3348335"/>
            <a:ext cx="88265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smtClean="0">
                <a:solidFill>
                  <a:srgbClr val="FF0000"/>
                </a:solidFill>
                <a:cs typeface="Andalus" pitchFamily="2" charset="-78"/>
              </a:rPr>
              <a:t>And</a:t>
            </a:r>
            <a:endParaRPr lang="en-US" sz="2400" dirty="0">
              <a:solidFill>
                <a:srgbClr val="FF0000"/>
              </a:solidFill>
              <a:cs typeface="Andalus" pitchFamily="2" charset="-78"/>
            </a:endParaRPr>
          </a:p>
        </p:txBody>
      </p:sp>
      <p:sp>
        <p:nvSpPr>
          <p:cNvPr id="25" name="TextBox 24"/>
          <p:cNvSpPr txBox="1"/>
          <p:nvPr/>
        </p:nvSpPr>
        <p:spPr>
          <a:xfrm>
            <a:off x="76200" y="3822065"/>
            <a:ext cx="3429000" cy="1200329"/>
          </a:xfrm>
          <a:prstGeom prst="rect">
            <a:avLst/>
          </a:prstGeom>
          <a:noFill/>
        </p:spPr>
        <p:txBody>
          <a:bodyPr wrap="square" rtlCol="0">
            <a:spAutoFit/>
          </a:bodyPr>
          <a:lstStyle/>
          <a:p>
            <a:r>
              <a:rPr lang="en-US" sz="2400" dirty="0" smtClean="0">
                <a:solidFill>
                  <a:srgbClr val="000000"/>
                </a:solidFill>
                <a:latin typeface="Calibri" pitchFamily="34" charset="0"/>
                <a:cs typeface="Calibri" pitchFamily="34" charset="0"/>
              </a:rPr>
              <a:t>The objective </a:t>
            </a:r>
            <a:r>
              <a:rPr lang="en-US" sz="2400" dirty="0">
                <a:solidFill>
                  <a:srgbClr val="000000"/>
                </a:solidFill>
                <a:latin typeface="Calibri" pitchFamily="34" charset="0"/>
                <a:cs typeface="Calibri" pitchFamily="34" charset="0"/>
              </a:rPr>
              <a:t>coefficients of </a:t>
            </a:r>
            <a:r>
              <a:rPr lang="en-US" sz="2400" dirty="0">
                <a:solidFill>
                  <a:srgbClr val="0033CC"/>
                </a:solidFill>
                <a:latin typeface="Calibri" pitchFamily="34" charset="0"/>
                <a:cs typeface="Calibri" pitchFamily="34" charset="0"/>
              </a:rPr>
              <a:t>active</a:t>
            </a:r>
            <a:r>
              <a:rPr lang="en-US" sz="2400" dirty="0">
                <a:solidFill>
                  <a:srgbClr val="000000"/>
                </a:solidFill>
                <a:latin typeface="Calibri" pitchFamily="34" charset="0"/>
                <a:cs typeface="Calibri" pitchFamily="34" charset="0"/>
              </a:rPr>
              <a:t> variables </a:t>
            </a:r>
            <a:r>
              <a:rPr lang="en-US" sz="2400" b="1" dirty="0" smtClean="0">
                <a:solidFill>
                  <a:srgbClr val="000000"/>
                </a:solidFill>
                <a:latin typeface="Calibri" pitchFamily="34" charset="0"/>
                <a:cs typeface="Calibri" pitchFamily="34" charset="0"/>
              </a:rPr>
              <a:t>did </a:t>
            </a:r>
            <a:r>
              <a:rPr lang="en-US" sz="2400" b="1" dirty="0">
                <a:solidFill>
                  <a:srgbClr val="000000"/>
                </a:solidFill>
                <a:latin typeface="Calibri" pitchFamily="34" charset="0"/>
                <a:cs typeface="Calibri" pitchFamily="34" charset="0"/>
              </a:rPr>
              <a:t>not decrease</a:t>
            </a:r>
            <a:r>
              <a:rPr lang="en-US" sz="2400" dirty="0">
                <a:solidFill>
                  <a:srgbClr val="000000"/>
                </a:solidFill>
                <a:latin typeface="Calibri" pitchFamily="34" charset="0"/>
                <a:cs typeface="Calibri" pitchFamily="34" charset="0"/>
              </a:rPr>
              <a:t> from </a:t>
            </a:r>
            <a:r>
              <a:rPr lang="en-US" sz="2400" dirty="0">
                <a:solidFill>
                  <a:srgbClr val="FF0000"/>
                </a:solidFill>
                <a:latin typeface="Calibri" pitchFamily="34" charset="0"/>
                <a:cs typeface="Calibri" pitchFamily="34" charset="0"/>
              </a:rPr>
              <a:t>P</a:t>
            </a:r>
            <a:r>
              <a:rPr lang="en-US" sz="2400" dirty="0">
                <a:solidFill>
                  <a:srgbClr val="000000"/>
                </a:solidFill>
                <a:latin typeface="Calibri" pitchFamily="34" charset="0"/>
                <a:cs typeface="Calibri" pitchFamily="34" charset="0"/>
              </a:rPr>
              <a:t> to </a:t>
            </a:r>
            <a:r>
              <a:rPr lang="en-US" sz="2400" dirty="0" smtClean="0">
                <a:solidFill>
                  <a:srgbClr val="FF0000"/>
                </a:solidFill>
                <a:latin typeface="Calibri" pitchFamily="34" charset="0"/>
                <a:cs typeface="Calibri" pitchFamily="34" charset="0"/>
              </a:rPr>
              <a:t>Q</a:t>
            </a:r>
            <a:endParaRPr lang="en-US" sz="2400" dirty="0">
              <a:solidFill>
                <a:srgbClr val="FF0000"/>
              </a:solidFill>
              <a:latin typeface="Calibri" pitchFamily="34" charset="0"/>
              <a:cs typeface="Calibri" pitchFamily="34" charset="0"/>
            </a:endParaRPr>
          </a:p>
        </p:txBody>
      </p:sp>
      <p:sp>
        <p:nvSpPr>
          <p:cNvPr id="26" name="TextBox 25"/>
          <p:cNvSpPr txBox="1"/>
          <p:nvPr/>
        </p:nvSpPr>
        <p:spPr>
          <a:xfrm>
            <a:off x="304800" y="3348335"/>
            <a:ext cx="42545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smtClean="0">
                <a:solidFill>
                  <a:srgbClr val="FF0000"/>
                </a:solidFill>
                <a:cs typeface="Andalus" pitchFamily="2" charset="-78"/>
              </a:rPr>
              <a:t>If</a:t>
            </a:r>
            <a:endParaRPr lang="en-US" sz="2400" dirty="0">
              <a:solidFill>
                <a:srgbClr val="FF0000"/>
              </a:solidFill>
              <a:cs typeface="Andalus" pitchFamily="2" charset="-78"/>
            </a:endParaRPr>
          </a:p>
        </p:txBody>
      </p:sp>
      <mc:AlternateContent xmlns:mc="http://schemas.openxmlformats.org/markup-compatibility/2006" xmlns:a14="http://schemas.microsoft.com/office/drawing/2010/main">
        <mc:Choice Requires="a14">
          <p:sp>
            <p:nvSpPr>
              <p:cNvPr id="3" name="Rectangle 2"/>
              <p:cNvSpPr/>
              <p:nvPr/>
            </p:nvSpPr>
            <p:spPr>
              <a:xfrm>
                <a:off x="228600" y="5683511"/>
                <a:ext cx="4202657" cy="456215"/>
              </a:xfrm>
              <a:prstGeom prst="rect">
                <a:avLst/>
              </a:prstGeom>
              <a:ln w="28575">
                <a:solidFill>
                  <a:schemeClr val="bg2"/>
                </a:solidFill>
              </a:ln>
            </p:spPr>
            <p:txBody>
              <a:bodyPr wrap="square">
                <a:spAutoFit/>
              </a:bodyPr>
              <a:lstStyle/>
              <a:p>
                <a:pPr lvl="1"/>
                <a14:m>
                  <m:oMathPara xmlns:m="http://schemas.openxmlformats.org/officeDocument/2006/math">
                    <m:oMathParaPr>
                      <m:jc m:val="left"/>
                    </m:oMathParaPr>
                    <m:oMath xmlns:m="http://schemas.openxmlformats.org/officeDocument/2006/math">
                      <m:sSub>
                        <m:sSubPr>
                          <m:ctrlPr>
                            <a:rPr lang="en-US" sz="2000" i="1" smtClean="0">
                              <a:latin typeface="Cambria Math"/>
                            </a:rPr>
                          </m:ctrlPr>
                        </m:sSubPr>
                        <m:e>
                          <m:r>
                            <a:rPr lang="en-US" sz="2000" i="1">
                              <a:latin typeface="Cambria Math" panose="02040503050406030204" pitchFamily="18" charset="0"/>
                            </a:rPr>
                            <m:t>∀</m:t>
                          </m:r>
                          <m:r>
                            <a:rPr lang="en-US" sz="2000" i="1">
                              <a:latin typeface="Cambria Math" panose="02040503050406030204" pitchFamily="18" charset="0"/>
                            </a:rPr>
                            <m:t>𝑖</m:t>
                          </m:r>
                          <m:r>
                            <a:rPr lang="en-US" sz="2000" i="1">
                              <a:latin typeface="Cambria Math" panose="02040503050406030204" pitchFamily="18" charset="0"/>
                            </a:rPr>
                            <m:t>, </m:t>
                          </m:r>
                          <m:d>
                            <m:dPr>
                              <m:ctrlPr>
                                <a:rPr lang="en-US" sz="2000" i="1">
                                  <a:latin typeface="Cambria Math"/>
                                </a:rPr>
                              </m:ctrlPr>
                            </m:dPr>
                            <m:e>
                              <m:r>
                                <a:rPr lang="en-US" sz="2000" i="1">
                                  <a:latin typeface="Cambria Math" panose="02040503050406030204" pitchFamily="18" charset="0"/>
                                </a:rPr>
                                <m:t>2</m:t>
                              </m:r>
                              <m:sSubSup>
                                <m:sSubSupPr>
                                  <m:ctrlPr>
                                    <a:rPr lang="en-US" sz="2000" i="1">
                                      <a:latin typeface="Cambria Math"/>
                                    </a:rPr>
                                  </m:ctrlPr>
                                </m:sSubSupPr>
                                <m:e>
                                  <m:r>
                                    <a:rPr lang="en-US" sz="2000" b="1" i="1">
                                      <a:latin typeface="Cambria Math" panose="02040503050406030204" pitchFamily="18" charset="0"/>
                                    </a:rPr>
                                    <m:t>𝒚</m:t>
                                  </m:r>
                                </m:e>
                                <m:sub>
                                  <m:r>
                                    <a:rPr lang="en-US" sz="2000" i="1">
                                      <a:latin typeface="Cambria Math" panose="02040503050406030204" pitchFamily="18" charset="0"/>
                                    </a:rPr>
                                    <m:t>𝑝</m:t>
                                  </m:r>
                                  <m:r>
                                    <a:rPr lang="en-US" sz="2000" i="1">
                                      <a:latin typeface="Cambria Math" panose="02040503050406030204" pitchFamily="18" charset="0"/>
                                    </a:rPr>
                                    <m:t>,</m:t>
                                  </m:r>
                                  <m:r>
                                    <a:rPr lang="en-US" sz="2000" i="1">
                                      <a:latin typeface="Cambria Math" panose="02040503050406030204" pitchFamily="18" charset="0"/>
                                    </a:rPr>
                                    <m:t>𝑖</m:t>
                                  </m:r>
                                </m:sub>
                                <m:sup>
                                  <m:r>
                                    <a:rPr lang="en-US" sz="2000" i="1">
                                      <a:latin typeface="Cambria Math" panose="02040503050406030204" pitchFamily="18" charset="0"/>
                                    </a:rPr>
                                    <m:t>∗</m:t>
                                  </m:r>
                                </m:sup>
                              </m:sSubSup>
                              <m:r>
                                <a:rPr lang="en-US" sz="2000" i="1">
                                  <a:latin typeface="Cambria Math" panose="02040503050406030204" pitchFamily="18" charset="0"/>
                                </a:rPr>
                                <m:t>−</m:t>
                              </m:r>
                              <m:r>
                                <a:rPr lang="en-US" sz="2000" i="1">
                                  <a:latin typeface="Cambria Math" panose="02040503050406030204" pitchFamily="18" charset="0"/>
                                </a:rPr>
                                <m:t>1</m:t>
                              </m:r>
                            </m:e>
                          </m:d>
                          <m:r>
                            <a:rPr lang="en-US" sz="2000" i="1">
                              <a:latin typeface="Cambria Math" panose="02040503050406030204" pitchFamily="18" charset="0"/>
                            </a:rPr>
                            <m:t>(</m:t>
                          </m:r>
                          <m:r>
                            <a:rPr lang="en-US" sz="2000" i="1">
                              <a:latin typeface="Cambria Math" panose="02040503050406030204" pitchFamily="18" charset="0"/>
                            </a:rPr>
                            <m:t>𝑐</m:t>
                          </m:r>
                        </m:e>
                        <m:sub>
                          <m:r>
                            <a:rPr lang="en-US" sz="2000" i="1">
                              <a:latin typeface="Cambria Math" panose="02040503050406030204" pitchFamily="18" charset="0"/>
                            </a:rPr>
                            <m:t>𝑄</m:t>
                          </m:r>
                          <m:r>
                            <a:rPr lang="en-US" sz="2000" i="1">
                              <a:latin typeface="Cambria Math" panose="02040503050406030204" pitchFamily="18" charset="0"/>
                            </a:rPr>
                            <m:t>,</m:t>
                          </m:r>
                          <m:r>
                            <a:rPr lang="en-US" sz="2000" i="1">
                              <a:latin typeface="Cambria Math" panose="02040503050406030204" pitchFamily="18" charset="0"/>
                            </a:rPr>
                            <m:t>𝑖</m:t>
                          </m:r>
                        </m:sub>
                      </m:sSub>
                      <m:r>
                        <a:rPr lang="en-US" sz="2000" i="1">
                          <a:latin typeface="Cambria Math" panose="02040503050406030204" pitchFamily="18" charset="0"/>
                        </a:rPr>
                        <m:t>−</m:t>
                      </m:r>
                      <m:sSub>
                        <m:sSubPr>
                          <m:ctrlPr>
                            <a:rPr lang="en-US" sz="2000" i="1">
                              <a:latin typeface="Cambria Math"/>
                            </a:rPr>
                          </m:ctrlPr>
                        </m:sSubPr>
                        <m:e>
                          <m:r>
                            <a:rPr lang="en-US" sz="2000" i="1">
                              <a:latin typeface="Cambria Math" panose="02040503050406030204" pitchFamily="18" charset="0"/>
                            </a:rPr>
                            <m:t>𝑐</m:t>
                          </m:r>
                        </m:e>
                        <m:sub>
                          <m:r>
                            <a:rPr lang="en-US" sz="2000" i="1">
                              <a:latin typeface="Cambria Math" panose="02040503050406030204" pitchFamily="18" charset="0"/>
                            </a:rPr>
                            <m:t>𝑃</m:t>
                          </m:r>
                          <m:r>
                            <a:rPr lang="en-US" sz="2000" i="1">
                              <a:latin typeface="Cambria Math" panose="02040503050406030204" pitchFamily="18" charset="0"/>
                            </a:rPr>
                            <m:t>,</m:t>
                          </m:r>
                          <m:r>
                            <a:rPr lang="en-US" sz="2000" i="1">
                              <a:latin typeface="Cambria Math" panose="02040503050406030204" pitchFamily="18" charset="0"/>
                            </a:rPr>
                            <m:t>𝑖</m:t>
                          </m:r>
                        </m:sub>
                      </m:sSub>
                      <m:r>
                        <a:rPr lang="en-US" sz="2000" i="1">
                          <a:latin typeface="Cambria Math" panose="02040503050406030204" pitchFamily="18" charset="0"/>
                        </a:rPr>
                        <m:t>)≥</m:t>
                      </m:r>
                      <m:r>
                        <a:rPr lang="en-US" sz="2000" i="1">
                          <a:latin typeface="Cambria Math" panose="02040503050406030204" pitchFamily="18" charset="0"/>
                        </a:rPr>
                        <m:t>0</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228600" y="5683511"/>
                <a:ext cx="4202657" cy="456215"/>
              </a:xfrm>
              <a:prstGeom prst="rect">
                <a:avLst/>
              </a:prstGeom>
              <a:blipFill rotWithShape="1">
                <a:blip r:embed="rId2"/>
                <a:stretch>
                  <a:fillRect b="-1250"/>
                </a:stretch>
              </a:blipFill>
              <a:ln w="28575">
                <a:solidFill>
                  <a:schemeClr val="bg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526280" y="5683511"/>
                <a:ext cx="4389120" cy="457200"/>
              </a:xfrm>
              <a:prstGeom prst="rect">
                <a:avLst/>
              </a:prstGeom>
              <a:ln w="28575">
                <a:solidFill>
                  <a:schemeClr val="bg2"/>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kern="0" smtClean="0">
                              <a:latin typeface="Cambria Math"/>
                            </a:rPr>
                          </m:ctrlPr>
                        </m:sSubPr>
                        <m:e>
                          <m:r>
                            <a:rPr lang="en-US" sz="2000" i="1" kern="0">
                              <a:latin typeface="Cambria Math" panose="02040503050406030204" pitchFamily="18" charset="0"/>
                            </a:rPr>
                            <m:t>∀</m:t>
                          </m:r>
                          <m:r>
                            <a:rPr lang="en-US" sz="2000" i="1" kern="0">
                              <a:latin typeface="Cambria Math" panose="02040503050406030204" pitchFamily="18" charset="0"/>
                            </a:rPr>
                            <m:t>𝑖</m:t>
                          </m:r>
                          <m:r>
                            <a:rPr lang="en-US" sz="2000" i="1" kern="0">
                              <a:latin typeface="Cambria Math" panose="02040503050406030204" pitchFamily="18" charset="0"/>
                            </a:rPr>
                            <m:t>, </m:t>
                          </m:r>
                          <m:d>
                            <m:dPr>
                              <m:ctrlPr>
                                <a:rPr lang="en-US" sz="2000" i="1" kern="0">
                                  <a:latin typeface="Cambria Math"/>
                                </a:rPr>
                              </m:ctrlPr>
                            </m:dPr>
                            <m:e>
                              <m:r>
                                <a:rPr lang="en-US" sz="2000" i="1" kern="0">
                                  <a:latin typeface="Cambria Math" panose="02040503050406030204" pitchFamily="18" charset="0"/>
                                </a:rPr>
                                <m:t>2</m:t>
                              </m:r>
                              <m:sSubSup>
                                <m:sSubSupPr>
                                  <m:ctrlPr>
                                    <a:rPr lang="en-US" sz="2000" i="1" kern="0">
                                      <a:latin typeface="Cambria Math"/>
                                    </a:rPr>
                                  </m:ctrlPr>
                                </m:sSubSupPr>
                                <m:e>
                                  <m:r>
                                    <a:rPr lang="en-US" sz="2000" b="1" i="1" kern="0">
                                      <a:latin typeface="Cambria Math" panose="02040503050406030204" pitchFamily="18" charset="0"/>
                                    </a:rPr>
                                    <m:t>𝒚</m:t>
                                  </m:r>
                                </m:e>
                                <m:sub>
                                  <m:r>
                                    <a:rPr lang="en-US" sz="2000" i="1" kern="0">
                                      <a:latin typeface="Cambria Math" panose="02040503050406030204" pitchFamily="18" charset="0"/>
                                    </a:rPr>
                                    <m:t>𝑝</m:t>
                                  </m:r>
                                  <m:r>
                                    <a:rPr lang="en-US" sz="2000" i="1" kern="0">
                                      <a:latin typeface="Cambria Math" panose="02040503050406030204" pitchFamily="18" charset="0"/>
                                    </a:rPr>
                                    <m:t>,</m:t>
                                  </m:r>
                                  <m:r>
                                    <a:rPr lang="en-US" sz="2000" i="1" kern="0">
                                      <a:latin typeface="Cambria Math" panose="02040503050406030204" pitchFamily="18" charset="0"/>
                                    </a:rPr>
                                    <m:t>𝑖</m:t>
                                  </m:r>
                                </m:sub>
                                <m:sup>
                                  <m:r>
                                    <a:rPr lang="en-US" sz="2000" i="1" kern="0">
                                      <a:latin typeface="Cambria Math" panose="02040503050406030204" pitchFamily="18" charset="0"/>
                                    </a:rPr>
                                    <m:t>∗</m:t>
                                  </m:r>
                                </m:sup>
                              </m:sSubSup>
                              <m:r>
                                <a:rPr lang="en-US" sz="2000" i="1" kern="0">
                                  <a:latin typeface="Cambria Math" panose="02040503050406030204" pitchFamily="18" charset="0"/>
                                </a:rPr>
                                <m:t>−</m:t>
                              </m:r>
                              <m:r>
                                <a:rPr lang="en-US" sz="2000" i="1" kern="0">
                                  <a:latin typeface="Cambria Math" panose="02040503050406030204" pitchFamily="18" charset="0"/>
                                </a:rPr>
                                <m:t>1</m:t>
                              </m:r>
                            </m:e>
                          </m:d>
                          <m:r>
                            <a:rPr lang="en-US" sz="2000" i="1" kern="0">
                              <a:latin typeface="Cambria Math" panose="02040503050406030204" pitchFamily="18" charset="0"/>
                            </a:rPr>
                            <m:t>(</m:t>
                          </m:r>
                          <m:r>
                            <a:rPr lang="en-US" sz="2000" i="1" kern="0">
                              <a:latin typeface="Cambria Math" panose="02040503050406030204" pitchFamily="18" charset="0"/>
                            </a:rPr>
                            <m:t>𝑐</m:t>
                          </m:r>
                        </m:e>
                        <m:sub>
                          <m:r>
                            <a:rPr lang="en-US" sz="2000" i="1" kern="0">
                              <a:latin typeface="Cambria Math" panose="02040503050406030204" pitchFamily="18" charset="0"/>
                            </a:rPr>
                            <m:t>𝑄</m:t>
                          </m:r>
                          <m:r>
                            <a:rPr lang="en-US" sz="2000" i="1" kern="0">
                              <a:latin typeface="Cambria Math" panose="02040503050406030204" pitchFamily="18" charset="0"/>
                            </a:rPr>
                            <m:t>,</m:t>
                          </m:r>
                          <m:r>
                            <a:rPr lang="en-US" sz="2000" i="1" kern="0">
                              <a:latin typeface="Cambria Math" panose="02040503050406030204" pitchFamily="18" charset="0"/>
                            </a:rPr>
                            <m:t>𝑖</m:t>
                          </m:r>
                        </m:sub>
                      </m:sSub>
                      <m:r>
                        <a:rPr lang="en-US" sz="2000" i="1" kern="0">
                          <a:latin typeface="Cambria Math" panose="02040503050406030204" pitchFamily="18" charset="0"/>
                        </a:rPr>
                        <m:t>−</m:t>
                      </m:r>
                      <m:sSub>
                        <m:sSubPr>
                          <m:ctrlPr>
                            <a:rPr lang="en-US" sz="2000" i="1" kern="0">
                              <a:latin typeface="Cambria Math"/>
                            </a:rPr>
                          </m:ctrlPr>
                        </m:sSubPr>
                        <m:e>
                          <m:r>
                            <a:rPr lang="en-US" sz="2000" i="1" kern="0">
                              <a:latin typeface="Cambria Math" panose="02040503050406030204" pitchFamily="18" charset="0"/>
                            </a:rPr>
                            <m:t>𝑐</m:t>
                          </m:r>
                        </m:e>
                        <m:sub>
                          <m:r>
                            <a:rPr lang="en-US" sz="2000" i="1" kern="0">
                              <a:latin typeface="Cambria Math" panose="02040503050406030204" pitchFamily="18" charset="0"/>
                            </a:rPr>
                            <m:t>𝑃</m:t>
                          </m:r>
                          <m:r>
                            <a:rPr lang="en-US" sz="2000" i="1" kern="0">
                              <a:latin typeface="Cambria Math" panose="02040503050406030204" pitchFamily="18" charset="0"/>
                            </a:rPr>
                            <m:t>,</m:t>
                          </m:r>
                          <m:r>
                            <a:rPr lang="en-US" sz="2000" i="1" kern="0">
                              <a:latin typeface="Cambria Math" panose="02040503050406030204" pitchFamily="18" charset="0"/>
                            </a:rPr>
                            <m:t>𝑖</m:t>
                          </m:r>
                        </m:sub>
                      </m:sSub>
                      <m:r>
                        <a:rPr lang="en-US" sz="2000" i="1" kern="0">
                          <a:latin typeface="Cambria Math" panose="02040503050406030204" pitchFamily="18" charset="0"/>
                        </a:rPr>
                        <m:t>)≥−</m:t>
                      </m:r>
                      <m:r>
                        <a:rPr lang="en-US" sz="2000" i="1" kern="0">
                          <a:solidFill>
                            <a:srgbClr val="FF0000"/>
                          </a:solidFill>
                          <a:latin typeface="Cambria Math" panose="02040503050406030204" pitchFamily="18" charset="0"/>
                        </a:rPr>
                        <m:t>𝜖</m:t>
                      </m:r>
                      <m:r>
                        <a:rPr lang="en-US" sz="2000" i="1" kern="0">
                          <a:latin typeface="Cambria Math" panose="02040503050406030204" pitchFamily="18" charset="0"/>
                        </a:rPr>
                        <m:t>|</m:t>
                      </m:r>
                      <m:sSub>
                        <m:sSubPr>
                          <m:ctrlPr>
                            <a:rPr lang="en-US" sz="2000" i="1" kern="0">
                              <a:latin typeface="Cambria Math"/>
                            </a:rPr>
                          </m:ctrlPr>
                        </m:sSubPr>
                        <m:e>
                          <m:r>
                            <a:rPr lang="en-US" sz="2000" i="1" kern="0">
                              <a:latin typeface="Cambria Math" panose="02040503050406030204" pitchFamily="18" charset="0"/>
                            </a:rPr>
                            <m:t>𝑐</m:t>
                          </m:r>
                        </m:e>
                        <m:sub>
                          <m:r>
                            <a:rPr lang="en-US" sz="2000" i="1" kern="0">
                              <a:latin typeface="Cambria Math" panose="02040503050406030204" pitchFamily="18" charset="0"/>
                            </a:rPr>
                            <m:t>𝑄</m:t>
                          </m:r>
                          <m:r>
                            <a:rPr lang="en-US" sz="2000" i="1" kern="0">
                              <a:latin typeface="Cambria Math" panose="02040503050406030204" pitchFamily="18" charset="0"/>
                            </a:rPr>
                            <m:t>,</m:t>
                          </m:r>
                          <m:r>
                            <a:rPr lang="en-US" sz="2000" i="1" kern="0">
                              <a:latin typeface="Cambria Math" panose="02040503050406030204" pitchFamily="18" charset="0"/>
                            </a:rPr>
                            <m:t>𝑖</m:t>
                          </m:r>
                        </m:sub>
                      </m:sSub>
                      <m:r>
                        <a:rPr lang="en-US" sz="2000" i="1" kern="0">
                          <a:latin typeface="Cambria Math" panose="02040503050406030204" pitchFamily="18" charset="0"/>
                        </a:rPr>
                        <m:t>|</m:t>
                      </m:r>
                    </m:oMath>
                  </m:oMathPara>
                </a14:m>
                <a:r>
                  <a:rPr lang="en-US" sz="2000" kern="0" dirty="0">
                    <a:latin typeface="Times New Roman" panose="02020603050405020304" pitchFamily="18" charset="0"/>
                    <a:cs typeface="Times New Roman" panose="02020603050405020304" pitchFamily="18" charset="0"/>
                  </a:rPr>
                  <a:t/>
                </a:r>
                <a:br>
                  <a:rPr lang="en-US" sz="2000" kern="0" dirty="0">
                    <a:latin typeface="Times New Roman" panose="02020603050405020304" pitchFamily="18" charset="0"/>
                    <a:cs typeface="Times New Roman" panose="02020603050405020304" pitchFamily="18" charset="0"/>
                  </a:rPr>
                </a:br>
                <a:endParaRPr lang="en-US" sz="2000" dirty="0"/>
              </a:p>
            </p:txBody>
          </p:sp>
        </mc:Choice>
        <mc:Fallback xmlns="">
          <p:sp>
            <p:nvSpPr>
              <p:cNvPr id="4" name="Rectangle 3"/>
              <p:cNvSpPr>
                <a:spLocks noRot="1" noChangeAspect="1" noMove="1" noResize="1" noEditPoints="1" noAdjustHandles="1" noChangeArrowheads="1" noChangeShapeType="1" noTextEdit="1"/>
              </p:cNvSpPr>
              <p:nvPr/>
            </p:nvSpPr>
            <p:spPr>
              <a:xfrm>
                <a:off x="4526280" y="5683511"/>
                <a:ext cx="4389120" cy="457200"/>
              </a:xfrm>
              <a:prstGeom prst="rect">
                <a:avLst/>
              </a:prstGeom>
              <a:blipFill rotWithShape="1">
                <a:blip r:embed="rId3"/>
                <a:stretch>
                  <a:fillRect b="-1250"/>
                </a:stretch>
              </a:blipFill>
              <a:ln w="28575">
                <a:solidFill>
                  <a:schemeClr val="bg2"/>
                </a:solidFill>
              </a:ln>
            </p:spPr>
            <p:txBody>
              <a:bodyPr/>
              <a:lstStyle/>
              <a:p>
                <a:r>
                  <a:rPr lang="en-US">
                    <a:noFill/>
                  </a:rPr>
                  <a:t> </a:t>
                </a:r>
              </a:p>
            </p:txBody>
          </p:sp>
        </mc:Fallback>
      </mc:AlternateContent>
      <p:sp>
        <p:nvSpPr>
          <p:cNvPr id="11" name="Rectangle 10"/>
          <p:cNvSpPr/>
          <p:nvPr/>
        </p:nvSpPr>
        <p:spPr>
          <a:xfrm>
            <a:off x="6166512" y="143470"/>
            <a:ext cx="2743200" cy="1754326"/>
          </a:xfrm>
          <a:prstGeom prst="rect">
            <a:avLst/>
          </a:prstGeom>
          <a:solidFill>
            <a:srgbClr val="FFFF99"/>
          </a:solidFill>
          <a:ln w="28575">
            <a:solidFill>
              <a:srgbClr val="FF0000"/>
            </a:solidFill>
          </a:ln>
        </p:spPr>
        <p:txBody>
          <a:bodyPr wrap="square">
            <a:spAutoFit/>
          </a:bodyPr>
          <a:lstStyle/>
          <a:p>
            <a:r>
              <a:rPr lang="en-US" b="1" dirty="0" smtClean="0">
                <a:solidFill>
                  <a:srgbClr val="FF0000"/>
                </a:solidFill>
                <a:latin typeface="+mj-lt"/>
                <a:ea typeface="Verdana" panose="020B0604030504040204" pitchFamily="34" charset="0"/>
                <a:cs typeface="Times New Roman" panose="02020603050405020304" pitchFamily="18" charset="0"/>
              </a:rPr>
              <a:t>Structured Learning: </a:t>
            </a:r>
            <a:r>
              <a:rPr lang="en-US" dirty="0" smtClean="0">
                <a:latin typeface="+mj-lt"/>
                <a:ea typeface="Verdana" panose="020B0604030504040204" pitchFamily="34" charset="0"/>
                <a:cs typeface="Times New Roman" panose="02020603050405020304" pitchFamily="18" charset="0"/>
              </a:rPr>
              <a:t>Dual </a:t>
            </a:r>
            <a:r>
              <a:rPr lang="en-US" dirty="0">
                <a:latin typeface="+mj-lt"/>
                <a:ea typeface="Verdana" panose="020B0604030504040204" pitchFamily="34" charset="0"/>
                <a:cs typeface="Times New Roman" panose="02020603050405020304" pitchFamily="18" charset="0"/>
              </a:rPr>
              <a:t>coordinate descent for structured SVM </a:t>
            </a:r>
            <a:r>
              <a:rPr lang="en-US" dirty="0" smtClean="0">
                <a:latin typeface="+mj-lt"/>
                <a:ea typeface="Verdana" panose="020B0604030504040204" pitchFamily="34" charset="0"/>
                <a:cs typeface="Times New Roman" panose="02020603050405020304" pitchFamily="18" charset="0"/>
              </a:rPr>
              <a:t>still returns </a:t>
            </a:r>
            <a:r>
              <a:rPr lang="en-US" dirty="0">
                <a:solidFill>
                  <a:srgbClr val="FF0000"/>
                </a:solidFill>
                <a:latin typeface="+mj-lt"/>
                <a:ea typeface="Verdana" panose="020B0604030504040204" pitchFamily="34" charset="0"/>
                <a:cs typeface="Times New Roman" panose="02020603050405020304" pitchFamily="18" charset="0"/>
              </a:rPr>
              <a:t>an exact model </a:t>
            </a:r>
            <a:r>
              <a:rPr lang="en-US" dirty="0">
                <a:latin typeface="+mj-lt"/>
                <a:ea typeface="Verdana" panose="020B0604030504040204" pitchFamily="34" charset="0"/>
                <a:cs typeface="Times New Roman" panose="02020603050405020304" pitchFamily="18" charset="0"/>
              </a:rPr>
              <a:t>even if </a:t>
            </a:r>
            <a:r>
              <a:rPr lang="en-US" dirty="0" smtClean="0">
                <a:latin typeface="+mj-lt"/>
                <a:ea typeface="Verdana" panose="020B0604030504040204" pitchFamily="34" charset="0"/>
                <a:cs typeface="Times New Roman" panose="02020603050405020304" pitchFamily="18" charset="0"/>
              </a:rPr>
              <a:t>approximate </a:t>
            </a:r>
            <a:r>
              <a:rPr lang="en-US" dirty="0">
                <a:latin typeface="+mj-lt"/>
                <a:ea typeface="Verdana" panose="020B0604030504040204" pitchFamily="34" charset="0"/>
                <a:cs typeface="Times New Roman" panose="02020603050405020304" pitchFamily="18" charset="0"/>
              </a:rPr>
              <a:t>amortized inference is used</a:t>
            </a:r>
            <a:r>
              <a:rPr lang="en-US" dirty="0" smtClean="0">
                <a:latin typeface="+mj-lt"/>
                <a:ea typeface="Verdana" panose="020B0604030504040204" pitchFamily="34" charset="0"/>
                <a:cs typeface="Times New Roman" panose="02020603050405020304" pitchFamily="18" charset="0"/>
              </a:rPr>
              <a:t>. </a:t>
            </a:r>
            <a:r>
              <a:rPr lang="en-US" dirty="0" smtClean="0">
                <a:solidFill>
                  <a:srgbClr val="FF0000"/>
                </a:solidFill>
                <a:latin typeface="+mj-lt"/>
                <a:ea typeface="Verdana" panose="020B0604030504040204" pitchFamily="34" charset="0"/>
                <a:cs typeface="Times New Roman" panose="02020603050405020304" pitchFamily="18" charset="0"/>
              </a:rPr>
              <a:t>[AAAI’15]</a:t>
            </a:r>
            <a:endParaRPr lang="en-US" dirty="0">
              <a:solidFill>
                <a:srgbClr val="FF0000"/>
              </a:solidFill>
              <a:latin typeface="+mj-lt"/>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0061176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9" grpId="0" animBg="1"/>
      <p:bldP spid="21" grpId="0"/>
      <p:bldP spid="23" grpId="0" animBg="1"/>
      <p:bldP spid="3" grpId="0" animBg="1"/>
      <p:bldP spid="4" grpId="0" animBg="1"/>
      <p:bldP spid="1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Theory to Practice</a:t>
            </a:r>
            <a:endParaRPr lang="en-US" dirty="0"/>
          </a:p>
        </p:txBody>
      </p:sp>
      <p:sp>
        <p:nvSpPr>
          <p:cNvPr id="3" name="Subtitle 2"/>
          <p:cNvSpPr>
            <a:spLocks noGrp="1"/>
          </p:cNvSpPr>
          <p:nvPr>
            <p:ph idx="1"/>
          </p:nvPr>
        </p:nvSpPr>
        <p:spPr/>
        <p:txBody>
          <a:bodyPr>
            <a:noAutofit/>
          </a:bodyPr>
          <a:lstStyle/>
          <a:p>
            <a:pPr algn="l"/>
            <a:r>
              <a:rPr lang="en-US" sz="2400" dirty="0" smtClean="0">
                <a:solidFill>
                  <a:schemeClr val="tx1"/>
                </a:solidFill>
              </a:rPr>
              <a:t>"</a:t>
            </a:r>
            <a:r>
              <a:rPr lang="en-US" sz="2400" dirty="0">
                <a:solidFill>
                  <a:schemeClr val="tx1"/>
                </a:solidFill>
              </a:rPr>
              <a:t>A theory is something nobody believes, except the person who made it. </a:t>
            </a:r>
          </a:p>
          <a:p>
            <a:pPr algn="l"/>
            <a:r>
              <a:rPr lang="en-US" sz="2400" dirty="0" smtClean="0">
                <a:solidFill>
                  <a:schemeClr val="tx1"/>
                </a:solidFill>
              </a:rPr>
              <a:t>An </a:t>
            </a:r>
            <a:r>
              <a:rPr lang="en-US" sz="2400" dirty="0">
                <a:solidFill>
                  <a:schemeClr val="tx1"/>
                </a:solidFill>
              </a:rPr>
              <a:t>experiment is something everybody believes, except the person who made it."</a:t>
            </a:r>
          </a:p>
          <a:p>
            <a:pPr algn="l"/>
            <a:endParaRPr lang="en-US" sz="2400" dirty="0" smtClean="0"/>
          </a:p>
          <a:p>
            <a:pPr algn="l"/>
            <a:endParaRPr lang="en-US" sz="2400" dirty="0"/>
          </a:p>
          <a:p>
            <a:pPr marL="0" indent="0" algn="l">
              <a:buNone/>
            </a:pPr>
            <a:r>
              <a:rPr lang="en-US" sz="2400" dirty="0" smtClean="0"/>
              <a:t>—</a:t>
            </a:r>
            <a:r>
              <a:rPr lang="en-US" sz="2400" dirty="0"/>
              <a:t>Albert Einstein (remark to Hermann F. Mark)</a:t>
            </a:r>
          </a:p>
          <a:p>
            <a:pPr algn="l"/>
            <a:endParaRPr lang="en-US" sz="2400" dirty="0"/>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54</a:t>
            </a:fld>
            <a:endParaRPr lang="en-US" altLang="zh-TW" dirty="0"/>
          </a:p>
        </p:txBody>
      </p:sp>
    </p:spTree>
    <p:extLst>
      <p:ext uri="{BB962C8B-B14F-4D97-AF65-F5344CB8AC3E}">
        <p14:creationId xmlns:p14="http://schemas.microsoft.com/office/powerpoint/2010/main" val="1338590062"/>
      </p:ext>
    </p:extLst>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Amortized Inference Experiments</a:t>
            </a:r>
            <a:endParaRPr lang="en-US" dirty="0"/>
          </a:p>
        </p:txBody>
      </p:sp>
      <p:sp>
        <p:nvSpPr>
          <p:cNvPr id="3" name="Content Placeholder 2"/>
          <p:cNvSpPr>
            <a:spLocks noGrp="1"/>
          </p:cNvSpPr>
          <p:nvPr>
            <p:ph idx="1"/>
          </p:nvPr>
        </p:nvSpPr>
        <p:spPr/>
        <p:txBody>
          <a:bodyPr/>
          <a:lstStyle/>
          <a:p>
            <a:r>
              <a:rPr lang="en-US" smtClean="0"/>
              <a:t>Setup</a:t>
            </a:r>
          </a:p>
          <a:p>
            <a:pPr lvl="1"/>
            <a:r>
              <a:rPr lang="en-US" smtClean="0"/>
              <a:t>Verb semantic role labeling; Entity and Relations  </a:t>
            </a:r>
          </a:p>
          <a:p>
            <a:pPr lvl="1"/>
            <a:r>
              <a:rPr lang="en-US" smtClean="0"/>
              <a:t>Speedup &amp; Accuracy are measured over WSJ test set (Section 23) and Test of E &amp; R</a:t>
            </a:r>
          </a:p>
          <a:p>
            <a:pPr lvl="1"/>
            <a:r>
              <a:rPr lang="en-US" smtClean="0"/>
              <a:t>Baseline: solving ILPs using the Gurobi solver.</a:t>
            </a:r>
          </a:p>
          <a:p>
            <a:endParaRPr lang="en-US" smtClean="0"/>
          </a:p>
          <a:p>
            <a:r>
              <a:rPr lang="en-US" smtClean="0"/>
              <a:t>For amortization</a:t>
            </a:r>
          </a:p>
          <a:p>
            <a:pPr lvl="1"/>
            <a:r>
              <a:rPr lang="en-US" smtClean="0"/>
              <a:t>Cache 250,000 inference problems (objective, solution) from Gigaword</a:t>
            </a:r>
          </a:p>
          <a:p>
            <a:pPr lvl="1"/>
            <a:r>
              <a:rPr lang="en-US" smtClean="0"/>
              <a:t>For each problem in test set either call the inference engine or re-use a solution from the cache, if our theorems hold.</a:t>
            </a:r>
          </a:p>
          <a:p>
            <a:endParaRPr lang="en-US" smtClean="0"/>
          </a:p>
          <a:p>
            <a:endParaRPr lang="en-US" dirty="0"/>
          </a:p>
        </p:txBody>
      </p:sp>
      <p:sp>
        <p:nvSpPr>
          <p:cNvPr id="6" name="Slide Number Placeholder 5"/>
          <p:cNvSpPr>
            <a:spLocks noGrp="1"/>
          </p:cNvSpPr>
          <p:nvPr>
            <p:ph type="sldNum" sz="quarter" idx="11"/>
          </p:nvPr>
        </p:nvSpPr>
        <p:spPr/>
        <p:txBody>
          <a:bodyPr/>
          <a:lstStyle/>
          <a:p>
            <a:r>
              <a:rPr lang="en-US" altLang="zh-TW" smtClean="0"/>
              <a:t>Page </a:t>
            </a:r>
            <a:fld id="{C83F18D4-0D70-44DE-A8FF-A8D5002D1168}" type="slidenum">
              <a:rPr lang="en-US" altLang="zh-TW" smtClean="0"/>
              <a:pPr/>
              <a:t>55</a:t>
            </a:fld>
            <a:endParaRPr lang="en-US" altLang="zh-TW"/>
          </a:p>
        </p:txBody>
      </p:sp>
      <p:sp>
        <p:nvSpPr>
          <p:cNvPr id="5" name="Rectangular Callout 4"/>
          <p:cNvSpPr/>
          <p:nvPr/>
        </p:nvSpPr>
        <p:spPr>
          <a:xfrm>
            <a:off x="609600" y="5257800"/>
            <a:ext cx="8001000" cy="990600"/>
          </a:xfrm>
          <a:prstGeom prst="wedgeRectCallout">
            <a:avLst>
              <a:gd name="adj1" fmla="val 4736"/>
              <a:gd name="adj2" fmla="val 47926"/>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3366"/>
                </a:solidFill>
              </a:rPr>
              <a:t>N</a:t>
            </a:r>
            <a:r>
              <a:rPr lang="en-US" sz="2000" dirty="0" smtClean="0">
                <a:solidFill>
                  <a:srgbClr val="003366"/>
                </a:solidFill>
              </a:rPr>
              <a:t>o training data is needed for this method.</a:t>
            </a:r>
          </a:p>
          <a:p>
            <a:pPr algn="ctr"/>
            <a:r>
              <a:rPr lang="en-US" sz="2000" dirty="0" smtClean="0">
                <a:solidFill>
                  <a:srgbClr val="003366"/>
                </a:solidFill>
              </a:rPr>
              <a:t>Once you have a model, you can generate a large cache that will be then used to save you time at evaluation time. </a:t>
            </a:r>
            <a:endParaRPr lang="en-US" sz="2000" dirty="0">
              <a:solidFill>
                <a:srgbClr val="003366"/>
              </a:solidFill>
            </a:endParaRPr>
          </a:p>
        </p:txBody>
      </p:sp>
    </p:spTree>
    <p:extLst>
      <p:ext uri="{BB962C8B-B14F-4D97-AF65-F5344CB8AC3E}">
        <p14:creationId xmlns:p14="http://schemas.microsoft.com/office/powerpoint/2010/main" val="2206478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ular Callout 17"/>
          <p:cNvSpPr/>
          <p:nvPr/>
        </p:nvSpPr>
        <p:spPr>
          <a:xfrm>
            <a:off x="3657600" y="76200"/>
            <a:ext cx="5435163" cy="961698"/>
          </a:xfrm>
          <a:prstGeom prst="wedgeRectCallout">
            <a:avLst>
              <a:gd name="adj1" fmla="val 4736"/>
              <a:gd name="adj2" fmla="val 47926"/>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000000"/>
                </a:solidFill>
              </a:rPr>
              <a:t>By </a:t>
            </a:r>
            <a:r>
              <a:rPr lang="en-US" sz="2000" dirty="0" smtClean="0">
                <a:solidFill>
                  <a:srgbClr val="FF0000"/>
                </a:solidFill>
              </a:rPr>
              <a:t>decomposing</a:t>
            </a:r>
            <a:r>
              <a:rPr lang="en-US" sz="2000" dirty="0" smtClean="0">
                <a:solidFill>
                  <a:srgbClr val="000000"/>
                </a:solidFill>
              </a:rPr>
              <a:t> the objective function, building on the fact that </a:t>
            </a:r>
            <a:r>
              <a:rPr lang="en-US" sz="2000" dirty="0" smtClean="0">
                <a:solidFill>
                  <a:srgbClr val="FF0000"/>
                </a:solidFill>
              </a:rPr>
              <a:t>“smaller structures” are more redundant</a:t>
            </a:r>
            <a:r>
              <a:rPr lang="en-US" sz="2000" dirty="0" smtClean="0">
                <a:solidFill>
                  <a:srgbClr val="000000"/>
                </a:solidFill>
              </a:rPr>
              <a:t>, it is possible to get even better results.</a:t>
            </a:r>
            <a:endParaRPr lang="en-US" sz="2000" dirty="0">
              <a:solidFill>
                <a:schemeClr val="tx1"/>
              </a:solidFill>
            </a:endParaRPr>
          </a:p>
        </p:txBody>
      </p:sp>
      <p:sp>
        <p:nvSpPr>
          <p:cNvPr id="2" name="Title 1"/>
          <p:cNvSpPr>
            <a:spLocks noGrp="1"/>
          </p:cNvSpPr>
          <p:nvPr>
            <p:ph type="title"/>
          </p:nvPr>
        </p:nvSpPr>
        <p:spPr/>
        <p:txBody>
          <a:bodyPr/>
          <a:lstStyle/>
          <a:p>
            <a:r>
              <a:rPr lang="en-US" smtClean="0"/>
              <a:t>Speedup &amp; Accuracy</a:t>
            </a:r>
            <a:endParaRPr lang="en-US" dirty="0"/>
          </a:p>
        </p:txBody>
      </p:sp>
      <p:sp>
        <p:nvSpPr>
          <p:cNvPr id="5" name="Slide Number Placeholder 4"/>
          <p:cNvSpPr>
            <a:spLocks noGrp="1"/>
          </p:cNvSpPr>
          <p:nvPr>
            <p:ph type="sldNum" sz="quarter" idx="11"/>
          </p:nvPr>
        </p:nvSpPr>
        <p:spPr/>
        <p:txBody>
          <a:bodyPr/>
          <a:lstStyle/>
          <a:p>
            <a:r>
              <a:rPr lang="en-US" altLang="zh-TW" smtClean="0"/>
              <a:t>Page </a:t>
            </a:r>
            <a:fld id="{C83F18D4-0D70-44DE-A8FF-A8D5002D1168}" type="slidenum">
              <a:rPr lang="en-US" altLang="zh-TW" smtClean="0"/>
              <a:pPr/>
              <a:t>56</a:t>
            </a:fld>
            <a:endParaRPr lang="en-US" altLang="zh-TW"/>
          </a:p>
        </p:txBody>
      </p:sp>
      <p:graphicFrame>
        <p:nvGraphicFramePr>
          <p:cNvPr id="6" name="Chart 5"/>
          <p:cNvGraphicFramePr/>
          <p:nvPr>
            <p:extLst>
              <p:ext uri="{D42A27DB-BD31-4B8C-83A1-F6EECF244321}">
                <p14:modId xmlns:p14="http://schemas.microsoft.com/office/powerpoint/2010/main" val="205242200"/>
              </p:ext>
            </p:extLst>
          </p:nvPr>
        </p:nvGraphicFramePr>
        <p:xfrm>
          <a:off x="895350" y="1030586"/>
          <a:ext cx="8172450" cy="5325764"/>
        </p:xfrm>
        <a:graphic>
          <a:graphicData uri="http://schemas.openxmlformats.org/drawingml/2006/chart">
            <c:chart xmlns:c="http://schemas.openxmlformats.org/drawingml/2006/chart" xmlns:r="http://schemas.openxmlformats.org/officeDocument/2006/relationships" r:id="rId4"/>
          </a:graphicData>
        </a:graphic>
      </p:graphicFrame>
      <p:pic>
        <p:nvPicPr>
          <p:cNvPr id="13" name="Picture 12"/>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bwMode="auto">
          <a:xfrm>
            <a:off x="1679028" y="1104900"/>
            <a:ext cx="6502996" cy="43129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3" name="TextBox 2"/>
          <p:cNvSpPr txBox="1"/>
          <p:nvPr/>
        </p:nvSpPr>
        <p:spPr>
          <a:xfrm>
            <a:off x="67441" y="2288032"/>
            <a:ext cx="355600" cy="2246769"/>
          </a:xfrm>
          <a:prstGeom prst="rect">
            <a:avLst/>
          </a:prstGeom>
          <a:noFill/>
        </p:spPr>
        <p:txBody>
          <a:bodyPr wrap="square" rtlCol="0">
            <a:spAutoFit/>
          </a:bodyPr>
          <a:lstStyle/>
          <a:p>
            <a:r>
              <a:rPr lang="en-US" sz="2000" b="1" dirty="0" smtClean="0">
                <a:solidFill>
                  <a:srgbClr val="0033CC"/>
                </a:solidFill>
                <a:latin typeface="Calibri" pitchFamily="34" charset="0"/>
                <a:cs typeface="Andalus" pitchFamily="2" charset="-78"/>
              </a:rPr>
              <a:t>Speedup</a:t>
            </a:r>
            <a:endParaRPr lang="en-US" sz="2000" b="1" dirty="0">
              <a:solidFill>
                <a:srgbClr val="0033CC"/>
              </a:solidFill>
              <a:latin typeface="Calibri" pitchFamily="34" charset="0"/>
              <a:cs typeface="Andalus" pitchFamily="2" charset="-78"/>
            </a:endParaRPr>
          </a:p>
        </p:txBody>
      </p:sp>
      <p:sp>
        <p:nvSpPr>
          <p:cNvPr id="16" name="TextBox 15"/>
          <p:cNvSpPr txBox="1"/>
          <p:nvPr/>
        </p:nvSpPr>
        <p:spPr>
          <a:xfrm>
            <a:off x="461447" y="4742413"/>
            <a:ext cx="522817" cy="369332"/>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smtClean="0">
                <a:solidFill>
                  <a:srgbClr val="000000"/>
                </a:solidFill>
                <a:cs typeface="Andalus" pitchFamily="2" charset="-78"/>
              </a:rPr>
              <a:t>1.0</a:t>
            </a:r>
            <a:endParaRPr lang="en-US" dirty="0">
              <a:solidFill>
                <a:srgbClr val="000000"/>
              </a:solidFill>
              <a:cs typeface="Andalus" pitchFamily="2" charset="-78"/>
            </a:endParaRPr>
          </a:p>
        </p:txBody>
      </p:sp>
      <p:sp>
        <p:nvSpPr>
          <p:cNvPr id="11" name="Rectangle 10"/>
          <p:cNvSpPr/>
          <p:nvPr/>
        </p:nvSpPr>
        <p:spPr>
          <a:xfrm>
            <a:off x="7273974" y="1930844"/>
            <a:ext cx="1816100" cy="714375"/>
          </a:xfrm>
          <a:prstGeom prst="rect">
            <a:avLst/>
          </a:prstGeom>
          <a:solidFill>
            <a:srgbClr val="FFFFCC"/>
          </a:solidFill>
          <a:ln>
            <a:solidFill>
              <a:srgbClr val="FF9933"/>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rgbClr val="003366"/>
                </a:solidFill>
              </a:rPr>
              <a:t>Solve only one in six problems!</a:t>
            </a:r>
            <a:endParaRPr lang="en-US" dirty="0">
              <a:solidFill>
                <a:srgbClr val="003366"/>
              </a:solidFill>
            </a:endParaRPr>
          </a:p>
        </p:txBody>
      </p:sp>
      <p:cxnSp>
        <p:nvCxnSpPr>
          <p:cNvPr id="10" name="Straight Arrow Connector 9"/>
          <p:cNvCxnSpPr>
            <a:stCxn id="11" idx="1"/>
          </p:cNvCxnSpPr>
          <p:nvPr/>
        </p:nvCxnSpPr>
        <p:spPr>
          <a:xfrm flipH="1">
            <a:off x="6720417" y="2288032"/>
            <a:ext cx="553557" cy="45987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Connector 13"/>
          <p:cNvCxnSpPr>
            <a:endCxn id="16" idx="3"/>
          </p:cNvCxnSpPr>
          <p:nvPr/>
        </p:nvCxnSpPr>
        <p:spPr>
          <a:xfrm flipH="1">
            <a:off x="984264" y="4921251"/>
            <a:ext cx="1195903" cy="5828"/>
          </a:xfrm>
          <a:prstGeom prst="line">
            <a:avLst/>
          </a:prstGeom>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1813983" y="5862935"/>
            <a:ext cx="5044017" cy="461665"/>
          </a:xfrm>
          <a:prstGeom prst="rect">
            <a:avLst/>
          </a:prstGeom>
          <a:noFill/>
        </p:spPr>
        <p:txBody>
          <a:bodyPr wrap="square" rtlCol="0">
            <a:spAutoFit/>
          </a:bodyPr>
          <a:lstStyle/>
          <a:p>
            <a:r>
              <a:rPr lang="en-US" sz="2400" dirty="0" smtClean="0">
                <a:solidFill>
                  <a:srgbClr val="003366"/>
                </a:solidFill>
                <a:latin typeface="Calibri" pitchFamily="34" charset="0"/>
                <a:cs typeface="Andalus" pitchFamily="2" charset="-78"/>
              </a:rPr>
              <a:t>Amortization schemes </a:t>
            </a:r>
            <a:r>
              <a:rPr lang="en-US" dirty="0" smtClean="0">
                <a:solidFill>
                  <a:srgbClr val="003366"/>
                </a:solidFill>
                <a:latin typeface="Calibri" pitchFamily="34" charset="0"/>
                <a:cs typeface="Andalus" pitchFamily="2" charset="-78"/>
              </a:rPr>
              <a:t>[</a:t>
            </a:r>
            <a:r>
              <a:rPr lang="en-US" dirty="0" smtClean="0">
                <a:solidFill>
                  <a:srgbClr val="3366CC"/>
                </a:solidFill>
                <a:latin typeface="Calibri" pitchFamily="34" charset="0"/>
                <a:cs typeface="Andalus" pitchFamily="2" charset="-78"/>
              </a:rPr>
              <a:t>EMNLP’12, ACL’13]</a:t>
            </a:r>
            <a:endParaRPr lang="en-US" dirty="0">
              <a:solidFill>
                <a:srgbClr val="3366CC"/>
              </a:solidFill>
              <a:latin typeface="Calibri" pitchFamily="34" charset="0"/>
              <a:cs typeface="Andalus" pitchFamily="2" charset="-78"/>
            </a:endParaRPr>
          </a:p>
        </p:txBody>
      </p:sp>
      <p:sp>
        <p:nvSpPr>
          <p:cNvPr id="17" name="Rectangular Callout 16"/>
          <p:cNvSpPr/>
          <p:nvPr/>
        </p:nvSpPr>
        <p:spPr>
          <a:xfrm>
            <a:off x="3657600" y="84160"/>
            <a:ext cx="5435163" cy="961698"/>
          </a:xfrm>
          <a:prstGeom prst="wedgeRectCallout">
            <a:avLst>
              <a:gd name="adj1" fmla="val 4736"/>
              <a:gd name="adj2" fmla="val 47926"/>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003366"/>
                </a:solidFill>
              </a:rPr>
              <a:t>The results show that, indeed, the inference formulation provides </a:t>
            </a:r>
            <a:r>
              <a:rPr lang="en-US" sz="2000" dirty="0" smtClean="0">
                <a:solidFill>
                  <a:srgbClr val="3366CC"/>
                </a:solidFill>
              </a:rPr>
              <a:t>a new level of abstraction </a:t>
            </a:r>
            <a:r>
              <a:rPr lang="en-US" sz="2000" dirty="0" smtClean="0">
                <a:solidFill>
                  <a:srgbClr val="003366"/>
                </a:solidFill>
              </a:rPr>
              <a:t>that can be exploited to re-use solutions</a:t>
            </a:r>
            <a:endParaRPr lang="en-US" sz="2000" dirty="0">
              <a:solidFill>
                <a:srgbClr val="003366"/>
              </a:solidFill>
            </a:endParaRPr>
          </a:p>
        </p:txBody>
      </p:sp>
      <p:sp>
        <p:nvSpPr>
          <p:cNvPr id="19" name="Rectangle 18"/>
          <p:cNvSpPr/>
          <p:nvPr/>
        </p:nvSpPr>
        <p:spPr>
          <a:xfrm>
            <a:off x="2329980" y="2514600"/>
            <a:ext cx="2775420" cy="1088307"/>
          </a:xfrm>
          <a:prstGeom prst="rect">
            <a:avLst/>
          </a:prstGeom>
          <a:solidFill>
            <a:srgbClr val="FFFFCC"/>
          </a:solidFill>
          <a:ln>
            <a:solidFill>
              <a:schemeClr val="accent2"/>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rgbClr val="003366"/>
                </a:solidFill>
              </a:rPr>
              <a:t>Recent results </a:t>
            </a:r>
            <a:r>
              <a:rPr lang="en-US" dirty="0" smtClean="0">
                <a:solidFill>
                  <a:srgbClr val="3366CC"/>
                </a:solidFill>
              </a:rPr>
              <a:t>[AAAI’15]  </a:t>
            </a:r>
            <a:r>
              <a:rPr lang="en-US" dirty="0" smtClean="0">
                <a:solidFill>
                  <a:srgbClr val="003366"/>
                </a:solidFill>
              </a:rPr>
              <a:t>on how to exploit amortized ILP in faster </a:t>
            </a:r>
            <a:r>
              <a:rPr lang="en-US" dirty="0" smtClean="0">
                <a:solidFill>
                  <a:srgbClr val="3366CC"/>
                </a:solidFill>
              </a:rPr>
              <a:t>Structured Learning </a:t>
            </a:r>
            <a:endParaRPr lang="en-US" dirty="0">
              <a:solidFill>
                <a:srgbClr val="3366CC"/>
              </a:solidFill>
            </a:endParaRPr>
          </a:p>
        </p:txBody>
      </p:sp>
    </p:spTree>
    <p:extLst>
      <p:ext uri="{BB962C8B-B14F-4D97-AF65-F5344CB8AC3E}">
        <p14:creationId xmlns:p14="http://schemas.microsoft.com/office/powerpoint/2010/main" val="62756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14"/>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graphicEl>
                                              <a:chart seriesIdx="-4" categoryIdx="0" bldStep="category"/>
                                            </p:graphic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250"/>
                                  </p:stCondLst>
                                  <p:childTnLst>
                                    <p:set>
                                      <p:cBhvr>
                                        <p:cTn id="20" dur="1" fill="hold">
                                          <p:stCondLst>
                                            <p:cond delay="0"/>
                                          </p:stCondLst>
                                        </p:cTn>
                                        <p:tgtEl>
                                          <p:spTgt spid="6">
                                            <p:graphicEl>
                                              <a:chart seriesIdx="-4" categoryIdx="1" bldStep="category"/>
                                            </p:graphicEl>
                                          </p:spTgt>
                                        </p:tgtEl>
                                        <p:attrNameLst>
                                          <p:attrName>style.visibility</p:attrName>
                                        </p:attrNameLst>
                                      </p:cBhvr>
                                      <p:to>
                                        <p:strVal val="visible"/>
                                      </p:to>
                                    </p:set>
                                  </p:childTnLst>
                                </p:cTn>
                              </p:par>
                            </p:childTnLst>
                          </p:cTn>
                        </p:par>
                        <p:par>
                          <p:cTn id="21" fill="hold">
                            <p:stCondLst>
                              <p:cond delay="250"/>
                            </p:stCondLst>
                            <p:childTnLst>
                              <p:par>
                                <p:cTn id="22" presetID="1" presetClass="entr" presetSubtype="0" fill="hold" grpId="0" nodeType="afterEffect">
                                  <p:stCondLst>
                                    <p:cond delay="250"/>
                                  </p:stCondLst>
                                  <p:childTnLst>
                                    <p:set>
                                      <p:cBhvr>
                                        <p:cTn id="23" dur="1" fill="hold">
                                          <p:stCondLst>
                                            <p:cond delay="0"/>
                                          </p:stCondLst>
                                        </p:cTn>
                                        <p:tgtEl>
                                          <p:spTgt spid="6">
                                            <p:graphicEl>
                                              <a:chart seriesIdx="-4" categoryIdx="2" bldStep="category"/>
                                            </p:graphicEl>
                                          </p:spTgt>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grpId="0" nodeType="afterEffect">
                                  <p:stCondLst>
                                    <p:cond delay="250"/>
                                  </p:stCondLst>
                                  <p:childTnLst>
                                    <p:set>
                                      <p:cBhvr>
                                        <p:cTn id="26" dur="1" fill="hold">
                                          <p:stCondLst>
                                            <p:cond delay="0"/>
                                          </p:stCondLst>
                                        </p:cTn>
                                        <p:tgtEl>
                                          <p:spTgt spid="6">
                                            <p:graphicEl>
                                              <a:chart seriesIdx="-4" categoryIdx="3" bldStep="category"/>
                                            </p:graphicEl>
                                          </p:spTgt>
                                        </p:tgtEl>
                                        <p:attrNameLst>
                                          <p:attrName>style.visibility</p:attrName>
                                        </p:attrNameLst>
                                      </p:cBhvr>
                                      <p:to>
                                        <p:strVal val="visible"/>
                                      </p:to>
                                    </p:set>
                                  </p:childTnLst>
                                </p:cTn>
                              </p:par>
                            </p:childTnLst>
                          </p:cTn>
                        </p:par>
                        <p:par>
                          <p:cTn id="27" fill="hold">
                            <p:stCondLst>
                              <p:cond delay="750"/>
                            </p:stCondLst>
                            <p:childTnLst>
                              <p:par>
                                <p:cTn id="28" presetID="1" presetClass="entr" presetSubtype="0" fill="hold" grpId="0" nodeType="afterEffect">
                                  <p:stCondLst>
                                    <p:cond delay="250"/>
                                  </p:stCondLst>
                                  <p:childTnLst>
                                    <p:set>
                                      <p:cBhvr>
                                        <p:cTn id="29" dur="1" fill="hold">
                                          <p:stCondLst>
                                            <p:cond delay="0"/>
                                          </p:stCondLst>
                                        </p:cTn>
                                        <p:tgtEl>
                                          <p:spTgt spid="6">
                                            <p:graphicEl>
                                              <a:chart seriesIdx="-4" categoryIdx="4" bldStep="category"/>
                                            </p:graphicEl>
                                          </p:spTgt>
                                        </p:tgtEl>
                                        <p:attrNameLst>
                                          <p:attrName>style.visibility</p:attrName>
                                        </p:attrNameLst>
                                      </p:cBhvr>
                                      <p:to>
                                        <p:strVal val="visible"/>
                                      </p:to>
                                    </p:set>
                                  </p:childTnLst>
                                </p:cTn>
                              </p:par>
                            </p:childTnLst>
                          </p:cTn>
                        </p:par>
                        <p:par>
                          <p:cTn id="30" fill="hold">
                            <p:stCondLst>
                              <p:cond delay="1000"/>
                            </p:stCondLst>
                            <p:childTnLst>
                              <p:par>
                                <p:cTn id="31" presetID="1" presetClass="entr" presetSubtype="0" fill="hold" grpId="0" nodeType="afterEffect">
                                  <p:stCondLst>
                                    <p:cond delay="0"/>
                                  </p:stCondLst>
                                  <p:childTnLst>
                                    <p:set>
                                      <p:cBhvr>
                                        <p:cTn id="32" dur="1" fill="hold">
                                          <p:stCondLst>
                                            <p:cond delay="0"/>
                                          </p:stCondLst>
                                        </p:cTn>
                                        <p:tgtEl>
                                          <p:spTgt spid="6">
                                            <p:graphicEl>
                                              <a:chart seriesIdx="-4" categoryIdx="5" bldStep="category"/>
                                            </p:graphicEl>
                                          </p:spTgt>
                                        </p:tgtEl>
                                        <p:attrNameLst>
                                          <p:attrName>style.visibility</p:attrName>
                                        </p:attrNameLst>
                                      </p:cBhvr>
                                      <p:to>
                                        <p:strVal val="visible"/>
                                      </p:to>
                                    </p:set>
                                  </p:childTnLst>
                                </p:cTn>
                              </p:par>
                            </p:childTnLst>
                          </p:cTn>
                        </p:par>
                        <p:par>
                          <p:cTn id="33" fill="hold">
                            <p:stCondLst>
                              <p:cond delay="1000"/>
                            </p:stCondLst>
                            <p:childTnLst>
                              <p:par>
                                <p:cTn id="34" presetID="1" presetClass="entr" presetSubtype="0" fill="hold" grpId="0" nodeType="afterEffect">
                                  <p:stCondLst>
                                    <p:cond delay="500"/>
                                  </p:stCondLst>
                                  <p:childTnLst>
                                    <p:set>
                                      <p:cBhvr>
                                        <p:cTn id="35" dur="1" fill="hold">
                                          <p:stCondLst>
                                            <p:cond delay="0"/>
                                          </p:stCondLst>
                                        </p:cTn>
                                        <p:tgtEl>
                                          <p:spTgt spid="11"/>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Graphic spid="6" grpId="0">
        <p:bldSub>
          <a:bldChart bld="category"/>
        </p:bldSub>
      </p:bldGraphic>
      <p:bldP spid="16" grpId="0" animBg="1"/>
      <p:bldP spid="11" grpId="0" animBg="1"/>
      <p:bldP spid="17" grpId="0" animBg="1"/>
      <p:bldP spid="1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3366"/>
                </a:solidFill>
              </a:rPr>
              <a:t>%Solver Calls (Entity-Relation Extraction)</a:t>
            </a:r>
            <a:endParaRPr lang="en-US" dirty="0">
              <a:solidFill>
                <a:srgbClr val="003366"/>
              </a:solidFill>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379327477"/>
              </p:ext>
            </p:extLst>
          </p:nvPr>
        </p:nvGraphicFramePr>
        <p:xfrm>
          <a:off x="0" y="1329729"/>
          <a:ext cx="7739063" cy="4645025"/>
        </p:xfrm>
        <a:graphic>
          <a:graphicData uri="http://schemas.openxmlformats.org/drawingml/2006/chart">
            <c:chart xmlns:c="http://schemas.openxmlformats.org/drawingml/2006/chart" xmlns:r="http://schemas.openxmlformats.org/officeDocument/2006/relationships" r:id="rId3"/>
          </a:graphicData>
        </a:graphic>
      </p:graphicFrame>
      <p:sp>
        <p:nvSpPr>
          <p:cNvPr id="15" name="Hexagon 14"/>
          <p:cNvSpPr/>
          <p:nvPr/>
        </p:nvSpPr>
        <p:spPr>
          <a:xfrm>
            <a:off x="2286000" y="1066800"/>
            <a:ext cx="1512168" cy="524702"/>
          </a:xfrm>
          <a:prstGeom prst="hexagon">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3366"/>
                </a:solidFill>
                <a:latin typeface="+mj-lt"/>
                <a:cs typeface="Times New Roman" panose="02020603050405020304" pitchFamily="18" charset="0"/>
              </a:rPr>
              <a:t>Exact</a:t>
            </a:r>
            <a:endParaRPr lang="en-US" sz="2400" dirty="0">
              <a:solidFill>
                <a:srgbClr val="003366"/>
              </a:solidFill>
              <a:latin typeface="+mj-lt"/>
              <a:cs typeface="Times New Roman" panose="02020603050405020304" pitchFamily="18" charset="0"/>
            </a:endParaRPr>
          </a:p>
        </p:txBody>
      </p:sp>
      <p:sp>
        <p:nvSpPr>
          <p:cNvPr id="22" name="Hexagon 21"/>
          <p:cNvSpPr/>
          <p:nvPr/>
        </p:nvSpPr>
        <p:spPr>
          <a:xfrm>
            <a:off x="3832794" y="1066800"/>
            <a:ext cx="1512168" cy="524702"/>
          </a:xfrm>
          <a:prstGeom prst="hexagon">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3366"/>
                </a:solidFill>
                <a:latin typeface="+mj-lt"/>
                <a:cs typeface="Times New Roman" panose="02020603050405020304" pitchFamily="18" charset="0"/>
              </a:rPr>
              <a:t>Exact</a:t>
            </a:r>
            <a:endParaRPr lang="en-US" sz="2400" dirty="0">
              <a:solidFill>
                <a:srgbClr val="003366"/>
              </a:solidFill>
              <a:latin typeface="+mj-lt"/>
              <a:cs typeface="Times New Roman" panose="02020603050405020304" pitchFamily="18" charset="0"/>
            </a:endParaRPr>
          </a:p>
        </p:txBody>
      </p:sp>
      <p:sp>
        <p:nvSpPr>
          <p:cNvPr id="9" name="TextBox 8"/>
          <p:cNvSpPr txBox="1"/>
          <p:nvPr/>
        </p:nvSpPr>
        <p:spPr>
          <a:xfrm>
            <a:off x="2427776" y="5817201"/>
            <a:ext cx="1229824" cy="461665"/>
          </a:xfrm>
          <a:prstGeom prst="rect">
            <a:avLst/>
          </a:prstGeom>
          <a:noFill/>
        </p:spPr>
        <p:txBody>
          <a:bodyPr wrap="none" rtlCol="0">
            <a:spAutoFit/>
          </a:bodyPr>
          <a:lstStyle/>
          <a:p>
            <a:r>
              <a:rPr lang="en-US" sz="2400" dirty="0" smtClean="0">
                <a:solidFill>
                  <a:srgbClr val="003366"/>
                </a:solidFill>
                <a:latin typeface="+mj-lt"/>
                <a:cs typeface="Times New Roman" panose="02020603050405020304" pitchFamily="18" charset="0"/>
              </a:rPr>
              <a:t>Baseline</a:t>
            </a:r>
            <a:endParaRPr lang="en-US" sz="2400" dirty="0">
              <a:solidFill>
                <a:srgbClr val="003366"/>
              </a:solidFill>
              <a:latin typeface="+mj-lt"/>
              <a:cs typeface="Times New Roman" panose="02020603050405020304" pitchFamily="18" charset="0"/>
            </a:endParaRPr>
          </a:p>
        </p:txBody>
      </p:sp>
      <p:sp>
        <p:nvSpPr>
          <p:cNvPr id="23" name="TextBox 22"/>
          <p:cNvSpPr txBox="1"/>
          <p:nvPr/>
        </p:nvSpPr>
        <p:spPr>
          <a:xfrm>
            <a:off x="3853017" y="5806518"/>
            <a:ext cx="1480983" cy="461665"/>
          </a:xfrm>
          <a:prstGeom prst="rect">
            <a:avLst/>
          </a:prstGeom>
          <a:noFill/>
        </p:spPr>
        <p:txBody>
          <a:bodyPr wrap="none" rtlCol="0">
            <a:spAutoFit/>
          </a:bodyPr>
          <a:lstStyle/>
          <a:p>
            <a:r>
              <a:rPr lang="en-US" sz="2400" dirty="0" smtClean="0">
                <a:solidFill>
                  <a:srgbClr val="003366"/>
                </a:solidFill>
                <a:latin typeface="+mj-lt"/>
                <a:cs typeface="Times New Roman" panose="02020603050405020304" pitchFamily="18" charset="0"/>
              </a:rPr>
              <a:t>Amortized</a:t>
            </a:r>
            <a:endParaRPr lang="en-US" sz="2400" dirty="0">
              <a:solidFill>
                <a:srgbClr val="003366"/>
              </a:solidFill>
              <a:latin typeface="+mj-lt"/>
              <a:cs typeface="Times New Roman" panose="02020603050405020304" pitchFamily="18" charset="0"/>
            </a:endParaRPr>
          </a:p>
        </p:txBody>
      </p:sp>
      <p:sp>
        <p:nvSpPr>
          <p:cNvPr id="24" name="TextBox 23"/>
          <p:cNvSpPr txBox="1"/>
          <p:nvPr/>
        </p:nvSpPr>
        <p:spPr>
          <a:xfrm>
            <a:off x="5334000" y="5806518"/>
            <a:ext cx="2289986" cy="461665"/>
          </a:xfrm>
          <a:prstGeom prst="rect">
            <a:avLst/>
          </a:prstGeom>
          <a:noFill/>
        </p:spPr>
        <p:txBody>
          <a:bodyPr wrap="none" rtlCol="0">
            <a:spAutoFit/>
          </a:bodyPr>
          <a:lstStyle/>
          <a:p>
            <a:r>
              <a:rPr lang="en-US" sz="2400" dirty="0" err="1" smtClean="0">
                <a:solidFill>
                  <a:srgbClr val="003366"/>
                </a:solidFill>
                <a:latin typeface="+mj-lt"/>
                <a:cs typeface="Times New Roman" panose="02020603050405020304" pitchFamily="18" charset="0"/>
              </a:rPr>
              <a:t>Amortized+Appr</a:t>
            </a:r>
            <a:r>
              <a:rPr lang="en-US" sz="2400" dirty="0" smtClean="0">
                <a:solidFill>
                  <a:srgbClr val="003366"/>
                </a:solidFill>
                <a:latin typeface="+mj-lt"/>
                <a:cs typeface="Times New Roman" panose="02020603050405020304" pitchFamily="18" charset="0"/>
              </a:rPr>
              <a:t>.</a:t>
            </a:r>
            <a:endParaRPr lang="en-US" sz="2400" dirty="0">
              <a:solidFill>
                <a:srgbClr val="003366"/>
              </a:solidFill>
              <a:latin typeface="+mj-lt"/>
              <a:cs typeface="Times New Roman" panose="02020603050405020304" pitchFamily="18" charset="0"/>
            </a:endParaRPr>
          </a:p>
        </p:txBody>
      </p:sp>
      <p:sp>
        <p:nvSpPr>
          <p:cNvPr id="25" name="TextBox 24"/>
          <p:cNvSpPr txBox="1"/>
          <p:nvPr/>
        </p:nvSpPr>
        <p:spPr>
          <a:xfrm>
            <a:off x="4195005" y="1958276"/>
            <a:ext cx="1733250" cy="830997"/>
          </a:xfrm>
          <a:prstGeom prst="rect">
            <a:avLst/>
          </a:prstGeom>
          <a:solidFill>
            <a:schemeClr val="bg1"/>
          </a:solidFill>
          <a:ln w="57150">
            <a:solidFill>
              <a:schemeClr val="accent1">
                <a:lumMod val="25000"/>
              </a:schemeClr>
            </a:solidFill>
          </a:ln>
        </p:spPr>
        <p:txBody>
          <a:bodyPr wrap="square" rtlCol="0">
            <a:spAutoFit/>
          </a:bodyPr>
          <a:lstStyle/>
          <a:p>
            <a:r>
              <a:rPr lang="en-US" sz="2400" dirty="0" smtClean="0">
                <a:solidFill>
                  <a:srgbClr val="003366"/>
                </a:solidFill>
                <a:latin typeface="+mj-lt"/>
                <a:cs typeface="Times New Roman" panose="02020603050405020304" pitchFamily="18" charset="0"/>
              </a:rPr>
              <a:t>Ent F1: 87.7</a:t>
            </a:r>
          </a:p>
          <a:p>
            <a:r>
              <a:rPr lang="en-US" sz="2400" dirty="0" err="1" smtClean="0">
                <a:solidFill>
                  <a:srgbClr val="003366"/>
                </a:solidFill>
                <a:latin typeface="+mj-lt"/>
                <a:cs typeface="Times New Roman" panose="02020603050405020304" pitchFamily="18" charset="0"/>
              </a:rPr>
              <a:t>Rel</a:t>
            </a:r>
            <a:r>
              <a:rPr lang="en-US" sz="2400" dirty="0" smtClean="0">
                <a:solidFill>
                  <a:srgbClr val="003366"/>
                </a:solidFill>
                <a:latin typeface="+mj-lt"/>
                <a:cs typeface="Times New Roman" panose="02020603050405020304" pitchFamily="18" charset="0"/>
              </a:rPr>
              <a:t> F1: 47.6</a:t>
            </a:r>
            <a:endParaRPr lang="en-US" sz="2400" dirty="0">
              <a:solidFill>
                <a:srgbClr val="003366"/>
              </a:solidFill>
              <a:latin typeface="+mj-lt"/>
              <a:cs typeface="Times New Roman" panose="02020603050405020304" pitchFamily="18" charset="0"/>
            </a:endParaRPr>
          </a:p>
        </p:txBody>
      </p:sp>
      <p:sp>
        <p:nvSpPr>
          <p:cNvPr id="26" name="TextBox 25"/>
          <p:cNvSpPr txBox="1"/>
          <p:nvPr/>
        </p:nvSpPr>
        <p:spPr>
          <a:xfrm>
            <a:off x="5715000" y="3418428"/>
            <a:ext cx="1702950" cy="830997"/>
          </a:xfrm>
          <a:prstGeom prst="rect">
            <a:avLst/>
          </a:prstGeom>
          <a:solidFill>
            <a:schemeClr val="bg1"/>
          </a:solidFill>
          <a:ln w="57150">
            <a:solidFill>
              <a:schemeClr val="accent1">
                <a:lumMod val="25000"/>
              </a:schemeClr>
            </a:solidFill>
          </a:ln>
        </p:spPr>
        <p:txBody>
          <a:bodyPr wrap="square" rtlCol="0">
            <a:spAutoFit/>
          </a:bodyPr>
          <a:lstStyle/>
          <a:p>
            <a:r>
              <a:rPr lang="en-US" sz="2400" dirty="0" smtClean="0">
                <a:solidFill>
                  <a:srgbClr val="003366"/>
                </a:solidFill>
                <a:latin typeface="+mj-lt"/>
                <a:cs typeface="Times New Roman" panose="02020603050405020304" pitchFamily="18" charset="0"/>
              </a:rPr>
              <a:t>Ent F1: 87.3</a:t>
            </a:r>
          </a:p>
          <a:p>
            <a:r>
              <a:rPr lang="en-US" sz="2400" dirty="0" err="1" smtClean="0">
                <a:solidFill>
                  <a:srgbClr val="003366"/>
                </a:solidFill>
                <a:latin typeface="+mj-lt"/>
                <a:cs typeface="Times New Roman" panose="02020603050405020304" pitchFamily="18" charset="0"/>
              </a:rPr>
              <a:t>Rel</a:t>
            </a:r>
            <a:r>
              <a:rPr lang="en-US" sz="2400" dirty="0" smtClean="0">
                <a:solidFill>
                  <a:srgbClr val="003366"/>
                </a:solidFill>
                <a:latin typeface="+mj-lt"/>
                <a:cs typeface="Times New Roman" panose="02020603050405020304" pitchFamily="18" charset="0"/>
              </a:rPr>
              <a:t> F1: 47.8</a:t>
            </a:r>
            <a:endParaRPr lang="en-US" sz="2400" dirty="0">
              <a:solidFill>
                <a:srgbClr val="003366"/>
              </a:solidFill>
              <a:latin typeface="+mj-lt"/>
              <a:cs typeface="Times New Roman" panose="02020603050405020304" pitchFamily="18" charset="0"/>
            </a:endParaRPr>
          </a:p>
        </p:txBody>
      </p:sp>
      <p:sp>
        <p:nvSpPr>
          <p:cNvPr id="3" name="Rectangle 2"/>
          <p:cNvSpPr/>
          <p:nvPr/>
        </p:nvSpPr>
        <p:spPr>
          <a:xfrm>
            <a:off x="126743" y="3358851"/>
            <a:ext cx="1930657" cy="461665"/>
          </a:xfrm>
          <a:prstGeom prst="rect">
            <a:avLst/>
          </a:prstGeom>
        </p:spPr>
        <p:txBody>
          <a:bodyPr wrap="none">
            <a:spAutoFit/>
          </a:bodyPr>
          <a:lstStyle/>
          <a:p>
            <a:pPr algn="ctr">
              <a:defRPr sz="2400" b="1" i="0" u="none" strike="noStrike" kern="1200" baseline="0">
                <a:solidFill>
                  <a:srgbClr val="000000"/>
                </a:solidFill>
                <a:latin typeface="Times New Roman" panose="02020603050405020304" pitchFamily="18" charset="0"/>
                <a:ea typeface="+mn-ea"/>
                <a:cs typeface="Times New Roman" panose="02020603050405020304" pitchFamily="18" charset="0"/>
              </a:defRPr>
            </a:pPr>
            <a:r>
              <a:rPr lang="en-US" dirty="0">
                <a:solidFill>
                  <a:srgbClr val="3366CC"/>
                </a:solidFill>
                <a:latin typeface="+mj-lt"/>
                <a:cs typeface="Times New Roman" panose="02020603050405020304" pitchFamily="18" charset="0"/>
              </a:rPr>
              <a:t>% Solver Calls</a:t>
            </a:r>
          </a:p>
        </p:txBody>
      </p:sp>
      <p:sp>
        <p:nvSpPr>
          <p:cNvPr id="4" name="Down Arrow 3"/>
          <p:cNvSpPr/>
          <p:nvPr/>
        </p:nvSpPr>
        <p:spPr>
          <a:xfrm>
            <a:off x="5125281" y="1329151"/>
            <a:ext cx="2046709" cy="629125"/>
          </a:xfrm>
          <a:prstGeom prst="downArrow">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3366"/>
                </a:solidFill>
                <a:latin typeface="+mj-lt"/>
                <a:cs typeface="Times New Roman" panose="02020603050405020304" pitchFamily="18" charset="0"/>
              </a:rPr>
              <a:t>Better</a:t>
            </a:r>
            <a:endParaRPr lang="en-US" sz="2400" dirty="0">
              <a:solidFill>
                <a:srgbClr val="003366"/>
              </a:solidFill>
              <a:latin typeface="+mj-lt"/>
              <a:cs typeface="Times New Roman" panose="02020603050405020304" pitchFamily="18" charset="0"/>
            </a:endParaRPr>
          </a:p>
        </p:txBody>
      </p:sp>
      <p:sp>
        <p:nvSpPr>
          <p:cNvPr id="17" name="Rectangle 16"/>
          <p:cNvSpPr/>
          <p:nvPr/>
        </p:nvSpPr>
        <p:spPr>
          <a:xfrm>
            <a:off x="6265084" y="97808"/>
            <a:ext cx="2775420" cy="1088307"/>
          </a:xfrm>
          <a:prstGeom prst="rect">
            <a:avLst/>
          </a:prstGeom>
          <a:solidFill>
            <a:srgbClr val="FFFFCC"/>
          </a:solidFill>
          <a:ln>
            <a:solidFill>
              <a:schemeClr val="accent2"/>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rgbClr val="003366"/>
                </a:solidFill>
              </a:rPr>
              <a:t>Recent results [AAAI’15]  on how to exploit amortized ILP in faster Structured Learning </a:t>
            </a:r>
            <a:endParaRPr lang="en-US" dirty="0">
              <a:solidFill>
                <a:srgbClr val="003366"/>
              </a:solidFill>
            </a:endParaRPr>
          </a:p>
        </p:txBody>
      </p:sp>
      <p:sp>
        <p:nvSpPr>
          <p:cNvPr id="6" name="Right Arrow 5"/>
          <p:cNvSpPr/>
          <p:nvPr/>
        </p:nvSpPr>
        <p:spPr>
          <a:xfrm rot="7997149">
            <a:off x="7091897" y="4568295"/>
            <a:ext cx="963304" cy="685800"/>
          </a:xfrm>
          <a:prstGeom prst="rightArrow">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366"/>
              </a:solidFill>
            </a:endParaRPr>
          </a:p>
        </p:txBody>
      </p:sp>
      <p:sp>
        <p:nvSpPr>
          <p:cNvPr id="7" name="Slide Number Placeholder 6"/>
          <p:cNvSpPr>
            <a:spLocks noGrp="1"/>
          </p:cNvSpPr>
          <p:nvPr>
            <p:ph type="sldNum" sz="quarter" idx="11"/>
          </p:nvPr>
        </p:nvSpPr>
        <p:spPr/>
        <p:txBody>
          <a:bodyPr/>
          <a:lstStyle/>
          <a:p>
            <a:pPr>
              <a:defRPr/>
            </a:pPr>
            <a:r>
              <a:rPr lang="en-US" altLang="zh-TW" smtClean="0"/>
              <a:t>Page </a:t>
            </a:r>
            <a:fld id="{ED7074CE-C30A-4906-A13E-F3E63223B4E1}" type="slidenum">
              <a:rPr lang="en-US" altLang="zh-TW" smtClean="0"/>
              <a:pPr>
                <a:defRPr/>
              </a:pPr>
              <a:t>57</a:t>
            </a:fld>
            <a:endParaRPr lang="en-US" altLang="zh-TW" dirty="0"/>
          </a:p>
        </p:txBody>
      </p:sp>
    </p:spTree>
    <p:extLst>
      <p:ext uri="{BB962C8B-B14F-4D97-AF65-F5344CB8AC3E}">
        <p14:creationId xmlns:p14="http://schemas.microsoft.com/office/powerpoint/2010/main" val="6881475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17" grpId="0" animBg="1"/>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Title 1"/>
          <p:cNvSpPr>
            <a:spLocks noGrp="1"/>
          </p:cNvSpPr>
          <p:nvPr>
            <p:ph type="title"/>
          </p:nvPr>
        </p:nvSpPr>
        <p:spPr/>
        <p:txBody>
          <a:bodyPr/>
          <a:lstStyle/>
          <a:p>
            <a:r>
              <a:rPr lang="en-US" smtClean="0"/>
              <a:t>Before Conclusion</a:t>
            </a:r>
            <a:endParaRPr lang="en-US" dirty="0" smtClean="0"/>
          </a:p>
        </p:txBody>
      </p:sp>
      <p:sp>
        <p:nvSpPr>
          <p:cNvPr id="3" name="Content Placeholder 2"/>
          <p:cNvSpPr>
            <a:spLocks noGrp="1"/>
          </p:cNvSpPr>
          <p:nvPr>
            <p:ph idx="1"/>
          </p:nvPr>
        </p:nvSpPr>
        <p:spPr/>
        <p:txBody>
          <a:bodyPr/>
          <a:lstStyle/>
          <a:p>
            <a:r>
              <a:rPr lang="en-US" dirty="0" smtClean="0"/>
              <a:t>Some recent samples from a research program that attempts to address some of the </a:t>
            </a:r>
            <a:r>
              <a:rPr lang="en-US" dirty="0" smtClean="0">
                <a:solidFill>
                  <a:srgbClr val="3366CC"/>
                </a:solidFill>
              </a:rPr>
              <a:t>key scientific and engineering challenges</a:t>
            </a:r>
            <a:r>
              <a:rPr lang="en-US" dirty="0" smtClean="0"/>
              <a:t> between us and understanding natural language.</a:t>
            </a:r>
          </a:p>
          <a:p>
            <a:endParaRPr lang="en-US" dirty="0" smtClean="0"/>
          </a:p>
          <a:p>
            <a:r>
              <a:rPr lang="en-US" b="1" dirty="0" smtClean="0"/>
              <a:t>Knowledge – </a:t>
            </a:r>
            <a:r>
              <a:rPr lang="en-US" b="1" dirty="0" smtClean="0">
                <a:solidFill>
                  <a:srgbClr val="3366CC"/>
                </a:solidFill>
              </a:rPr>
              <a:t>Reasoning</a:t>
            </a:r>
            <a:r>
              <a:rPr lang="en-US" b="1" dirty="0" smtClean="0"/>
              <a:t> – Learning Paradigms – </a:t>
            </a:r>
            <a:r>
              <a:rPr lang="en-US" b="1" dirty="0" smtClean="0">
                <a:solidFill>
                  <a:srgbClr val="3366CC"/>
                </a:solidFill>
              </a:rPr>
              <a:t>Scaling up</a:t>
            </a:r>
          </a:p>
          <a:p>
            <a:endParaRPr lang="en-US" dirty="0" smtClean="0"/>
          </a:p>
          <a:p>
            <a:r>
              <a:rPr lang="en-US" dirty="0" smtClean="0"/>
              <a:t>Thinking about how to </a:t>
            </a:r>
            <a:r>
              <a:rPr lang="en-US" dirty="0" smtClean="0">
                <a:solidFill>
                  <a:srgbClr val="3366CC"/>
                </a:solidFill>
              </a:rPr>
              <a:t>guide learning and inference </a:t>
            </a:r>
            <a:r>
              <a:rPr lang="en-US" dirty="0" smtClean="0"/>
              <a:t>via a Constrained Optimization framework that supports “best assignment” inference.</a:t>
            </a:r>
          </a:p>
          <a:p>
            <a:endParaRPr lang="en-US" dirty="0" smtClean="0"/>
          </a:p>
          <a:p>
            <a:r>
              <a:rPr lang="en-US" dirty="0" smtClean="0"/>
              <a:t>This provides a window into some of the </a:t>
            </a:r>
            <a:r>
              <a:rPr lang="en-US" dirty="0" smtClean="0">
                <a:solidFill>
                  <a:srgbClr val="3366CC"/>
                </a:solidFill>
              </a:rPr>
              <a:t>current &amp; future directions and collaborations</a:t>
            </a:r>
            <a:r>
              <a:rPr lang="en-US" dirty="0" smtClean="0"/>
              <a:t> that this line of work facilitates. </a:t>
            </a:r>
            <a:endParaRPr lang="en-US" dirty="0"/>
          </a:p>
        </p:txBody>
      </p:sp>
      <p:sp>
        <p:nvSpPr>
          <p:cNvPr id="5" name="Slide Number Placeholder 4"/>
          <p:cNvSpPr>
            <a:spLocks noGrp="1"/>
          </p:cNvSpPr>
          <p:nvPr>
            <p:ph type="sldNum" sz="quarter" idx="11"/>
          </p:nvPr>
        </p:nvSpPr>
        <p:spPr/>
        <p:txBody>
          <a:bodyPr/>
          <a:lstStyle/>
          <a:p>
            <a:r>
              <a:rPr lang="en-US" altLang="zh-TW" smtClean="0"/>
              <a:t>Page </a:t>
            </a:r>
            <a:fld id="{34956E49-9B35-407E-B5F2-C84A7F7C3F93}" type="slidenum">
              <a:rPr lang="en-US" altLang="zh-TW" smtClean="0"/>
              <a:pPr/>
              <a:t>58</a:t>
            </a:fld>
            <a:endParaRPr lang="en-US" altLang="zh-TW"/>
          </a:p>
        </p:txBody>
      </p:sp>
    </p:spTree>
    <p:extLst>
      <p:ext uri="{BB962C8B-B14F-4D97-AF65-F5344CB8AC3E}">
        <p14:creationId xmlns:p14="http://schemas.microsoft.com/office/powerpoint/2010/main" val="1763685805"/>
      </p:ext>
    </p:extLst>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1"/>
          </p:nvPr>
        </p:nvSpPr>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zh-TW" smtClean="0"/>
              <a:t>Page </a:t>
            </a:r>
            <a:fld id="{2EED8F14-8B35-4699-A420-20191FABEFCF}" type="slidenum">
              <a:rPr lang="en-US" altLang="zh-TW" smtClean="0"/>
              <a:pPr/>
              <a:t>59</a:t>
            </a:fld>
            <a:endParaRPr lang="en-US" altLang="zh-TW"/>
          </a:p>
        </p:txBody>
      </p:sp>
      <p:sp>
        <p:nvSpPr>
          <p:cNvPr id="59401" name="Rectangle 8"/>
          <p:cNvSpPr>
            <a:spLocks noGrp="1" noChangeArrowheads="1"/>
          </p:cNvSpPr>
          <p:nvPr>
            <p:ph type="title"/>
          </p:nvPr>
        </p:nvSpPr>
        <p:spPr/>
        <p:txBody>
          <a:bodyPr/>
          <a:lstStyle/>
          <a:p>
            <a:r>
              <a:rPr lang="en-US" altLang="en-US" smtClean="0"/>
              <a:t>The language-world mapping problem</a:t>
            </a:r>
            <a:endParaRPr lang="en-US" altLang="en-US" dirty="0" smtClean="0"/>
          </a:p>
        </p:txBody>
      </p:sp>
      <p:sp>
        <p:nvSpPr>
          <p:cNvPr id="2" name="Content Placeholder 1"/>
          <p:cNvSpPr>
            <a:spLocks noGrp="1"/>
          </p:cNvSpPr>
          <p:nvPr>
            <p:ph idx="4294967295"/>
          </p:nvPr>
        </p:nvSpPr>
        <p:spPr>
          <a:xfrm>
            <a:off x="549275" y="685800"/>
            <a:ext cx="8594725" cy="4953000"/>
          </a:xfrm>
        </p:spPr>
        <p:txBody>
          <a:bodyPr/>
          <a:lstStyle/>
          <a:p>
            <a:r>
              <a:rPr lang="en-US" altLang="en-US" dirty="0">
                <a:latin typeface="Calibri" pitchFamily="34" charset="0"/>
              </a:rPr>
              <a:t>How do we acquire language? </a:t>
            </a:r>
            <a:endParaRPr lang="en-US" altLang="en-US" dirty="0" smtClean="0">
              <a:latin typeface="Calibri" pitchFamily="34" charset="0"/>
            </a:endParaRPr>
          </a:p>
          <a:p>
            <a:endParaRPr lang="en-US" altLang="en-US" dirty="0">
              <a:latin typeface="Calibri" pitchFamily="34" charset="0"/>
            </a:endParaRPr>
          </a:p>
          <a:p>
            <a:endParaRPr lang="en-US" altLang="en-US" dirty="0" smtClean="0">
              <a:latin typeface="Calibri" pitchFamily="34" charset="0"/>
            </a:endParaRPr>
          </a:p>
          <a:p>
            <a:endParaRPr lang="en-US" altLang="en-US" dirty="0">
              <a:latin typeface="Calibri" pitchFamily="34" charset="0"/>
            </a:endParaRPr>
          </a:p>
          <a:p>
            <a:endParaRPr lang="en-US" altLang="en-US" dirty="0" smtClean="0">
              <a:latin typeface="Calibri" pitchFamily="34" charset="0"/>
            </a:endParaRPr>
          </a:p>
          <a:p>
            <a:endParaRPr lang="en-US" altLang="en-US" dirty="0">
              <a:latin typeface="Calibri" pitchFamily="34" charset="0"/>
            </a:endParaRPr>
          </a:p>
          <a:p>
            <a:endParaRPr lang="en-US" altLang="en-US" dirty="0" smtClean="0">
              <a:latin typeface="Calibri" pitchFamily="34" charset="0"/>
            </a:endParaRPr>
          </a:p>
          <a:p>
            <a:pPr marL="457200" indent="-457200" defTabSz="457200">
              <a:spcBef>
                <a:spcPts val="700"/>
              </a:spcBef>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b="1" dirty="0" smtClean="0">
                <a:latin typeface="Calibri" pitchFamily="34" charset="0"/>
                <a:cs typeface="Calibri" pitchFamily="34" charset="0"/>
              </a:rPr>
              <a:t>Psycholinguistics:</a:t>
            </a:r>
            <a:r>
              <a:rPr lang="en-US" dirty="0" smtClean="0">
                <a:latin typeface="Calibri" pitchFamily="34" charset="0"/>
                <a:cs typeface="Calibri" pitchFamily="34" charset="0"/>
              </a:rPr>
              <a:t> How to </a:t>
            </a:r>
            <a:r>
              <a:rPr lang="en-US" dirty="0">
                <a:latin typeface="Calibri" pitchFamily="34" charset="0"/>
                <a:cs typeface="Calibri" pitchFamily="34" charset="0"/>
              </a:rPr>
              <a:t>learn the meaning of </a:t>
            </a:r>
            <a:r>
              <a:rPr lang="en-US" dirty="0">
                <a:solidFill>
                  <a:srgbClr val="3366CC"/>
                </a:solidFill>
                <a:latin typeface="Calibri" pitchFamily="34" charset="0"/>
                <a:cs typeface="Calibri" pitchFamily="34" charset="0"/>
              </a:rPr>
              <a:t>verbs </a:t>
            </a:r>
            <a:r>
              <a:rPr lang="en-US" dirty="0" smtClean="0">
                <a:solidFill>
                  <a:srgbClr val="3366CC"/>
                </a:solidFill>
                <a:latin typeface="Calibri" pitchFamily="34" charset="0"/>
                <a:cs typeface="Calibri" pitchFamily="34" charset="0"/>
              </a:rPr>
              <a:t>(and other predicates)</a:t>
            </a:r>
            <a:r>
              <a:rPr lang="en-US" dirty="0" smtClean="0">
                <a:latin typeface="Calibri" pitchFamily="34" charset="0"/>
                <a:cs typeface="Calibri" pitchFamily="34" charset="0"/>
              </a:rPr>
              <a:t> from </a:t>
            </a:r>
            <a:r>
              <a:rPr lang="en-US" dirty="0">
                <a:latin typeface="Calibri" pitchFamily="34" charset="0"/>
                <a:cs typeface="Calibri" pitchFamily="34" charset="0"/>
              </a:rPr>
              <a:t>natural, </a:t>
            </a:r>
            <a:r>
              <a:rPr lang="en-US" dirty="0">
                <a:solidFill>
                  <a:srgbClr val="3366CC"/>
                </a:solidFill>
                <a:latin typeface="Calibri" pitchFamily="34" charset="0"/>
                <a:cs typeface="Calibri" pitchFamily="34" charset="0"/>
              </a:rPr>
              <a:t>behavior level, feedback?</a:t>
            </a:r>
            <a:r>
              <a:rPr lang="en-US" dirty="0">
                <a:solidFill>
                  <a:srgbClr val="FF0000"/>
                </a:solidFill>
                <a:latin typeface="Calibri" pitchFamily="34" charset="0"/>
                <a:cs typeface="Calibri" pitchFamily="34" charset="0"/>
              </a:rPr>
              <a:t> </a:t>
            </a:r>
            <a:r>
              <a:rPr lang="en-US" dirty="0">
                <a:latin typeface="Calibri" pitchFamily="34" charset="0"/>
                <a:cs typeface="Calibri" pitchFamily="34" charset="0"/>
              </a:rPr>
              <a:t> (no “intermediate representation” level feedback</a:t>
            </a:r>
            <a:r>
              <a:rPr lang="en-US" dirty="0" smtClean="0">
                <a:latin typeface="Calibri" pitchFamily="34" charset="0"/>
                <a:cs typeface="Calibri" pitchFamily="34" charset="0"/>
              </a:rPr>
              <a:t>). </a:t>
            </a:r>
          </a:p>
          <a:p>
            <a:pPr marL="457200" indent="-457200" defTabSz="457200">
              <a:spcBef>
                <a:spcPts val="700"/>
              </a:spcBef>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b="1" dirty="0" smtClean="0">
                <a:latin typeface="Calibri" pitchFamily="34" charset="0"/>
                <a:cs typeface="Calibri" pitchFamily="34" charset="0"/>
              </a:rPr>
              <a:t>Education:</a:t>
            </a:r>
            <a:r>
              <a:rPr lang="en-US" dirty="0" smtClean="0">
                <a:latin typeface="Calibri" pitchFamily="34" charset="0"/>
                <a:cs typeface="Calibri" pitchFamily="34" charset="0"/>
              </a:rPr>
              <a:t> Developed the best ESL text correction approaches, building on learning algorithms that </a:t>
            </a:r>
            <a:r>
              <a:rPr lang="en-US" dirty="0" smtClean="0">
                <a:solidFill>
                  <a:srgbClr val="3366CC"/>
                </a:solidFill>
                <a:latin typeface="Calibri" pitchFamily="34" charset="0"/>
                <a:cs typeface="Calibri" pitchFamily="34" charset="0"/>
              </a:rPr>
              <a:t>adapt to the source language of the learner. </a:t>
            </a:r>
            <a:endParaRPr lang="en-US" dirty="0">
              <a:solidFill>
                <a:srgbClr val="3366CC"/>
              </a:solidFill>
              <a:latin typeface="Calibri" pitchFamily="34" charset="0"/>
              <a:cs typeface="Calibri" pitchFamily="34" charset="0"/>
            </a:endParaRPr>
          </a:p>
          <a:p>
            <a:endParaRPr lang="en-US" altLang="en-US" dirty="0">
              <a:latin typeface="Calibri" pitchFamily="34" charset="0"/>
            </a:endParaRPr>
          </a:p>
          <a:p>
            <a:endParaRPr lang="en-US" dirty="0"/>
          </a:p>
        </p:txBody>
      </p:sp>
      <p:pic>
        <p:nvPicPr>
          <p:cNvPr id="59395" name="Picture 2"/>
          <p:cNvPicPr>
            <a:picLocks noChangeAspect="1" noChangeArrowheads="1"/>
          </p:cNvPicPr>
          <p:nvPr/>
        </p:nvPicPr>
        <p:blipFill>
          <a:blip r:embed="rId3">
            <a:extLst>
              <a:ext uri="{28A0092B-C50C-407E-A947-70E740481C1C}">
                <a14:useLocalDpi xmlns:a14="http://schemas.microsoft.com/office/drawing/2010/main" val="0"/>
              </a:ext>
            </a:extLst>
          </a:blip>
          <a:srcRect l="19835"/>
          <a:stretch>
            <a:fillRect/>
          </a:stretch>
        </p:blipFill>
        <p:spPr bwMode="auto">
          <a:xfrm>
            <a:off x="531813" y="2057400"/>
            <a:ext cx="4154487" cy="1417637"/>
          </a:xfrm>
          <a:prstGeom prst="rect">
            <a:avLst/>
          </a:prstGeom>
          <a:noFill/>
          <a:ln>
            <a:noFill/>
          </a:ln>
          <a:effectLst/>
          <a:extLst>
            <a:ext uri="{909E8E84-426E-40DD-AFC4-6F175D3DCCD1}">
              <a14:hiddenFill xmlns:a14="http://schemas.microsoft.com/office/drawing/2010/main">
                <a:blipFill dpi="0" rotWithShape="0">
                  <a:blip/>
                  <a:srcRect l="19835"/>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9396" name="Text Box 3"/>
          <p:cNvSpPr txBox="1">
            <a:spLocks noChangeArrowheads="1"/>
          </p:cNvSpPr>
          <p:nvPr/>
        </p:nvSpPr>
        <p:spPr bwMode="auto">
          <a:xfrm>
            <a:off x="1588559" y="1752600"/>
            <a:ext cx="2037821" cy="455065"/>
          </a:xfrm>
          <a:prstGeom prst="rect">
            <a:avLst/>
          </a:prstGeom>
          <a:solidFill>
            <a:srgbClr val="FFFFCC"/>
          </a:solidFill>
          <a:ln>
            <a:solidFill>
              <a:srgbClr val="FF9933"/>
            </a:solidFill>
          </a:ln>
          <a:effectLst/>
        </p:spPr>
        <p:txBody>
          <a:bodyPr wrap="none" lIns="81639" tIns="42452" rIns="81639" bIns="42452">
            <a:spAutoFit/>
          </a:bodyPr>
          <a:lstStyle>
            <a:lvl1pPr defTabSz="414338" eaLnBrk="0" hangingPunct="0">
              <a:tabLst>
                <a:tab pos="657225" algn="l"/>
                <a:tab pos="1312863" algn="l"/>
                <a:tab pos="1970088" algn="l"/>
              </a:tabLst>
              <a:defRPr>
                <a:solidFill>
                  <a:schemeClr val="tx1"/>
                </a:solidFill>
                <a:latin typeface="Arial" pitchFamily="34" charset="0"/>
                <a:cs typeface="Arial" pitchFamily="34" charset="0"/>
              </a:defRPr>
            </a:lvl1pPr>
            <a:lvl2pPr marL="742950" indent="-285750" defTabSz="414338" eaLnBrk="0" hangingPunct="0">
              <a:tabLst>
                <a:tab pos="657225" algn="l"/>
                <a:tab pos="1312863" algn="l"/>
                <a:tab pos="1970088" algn="l"/>
              </a:tabLst>
              <a:defRPr>
                <a:solidFill>
                  <a:schemeClr val="tx1"/>
                </a:solidFill>
                <a:latin typeface="Arial" pitchFamily="34" charset="0"/>
                <a:cs typeface="Arial" pitchFamily="34" charset="0"/>
              </a:defRPr>
            </a:lvl2pPr>
            <a:lvl3pPr marL="1143000" indent="-228600" defTabSz="414338" eaLnBrk="0" hangingPunct="0">
              <a:tabLst>
                <a:tab pos="657225" algn="l"/>
                <a:tab pos="1312863" algn="l"/>
                <a:tab pos="1970088" algn="l"/>
              </a:tabLst>
              <a:defRPr>
                <a:solidFill>
                  <a:schemeClr val="tx1"/>
                </a:solidFill>
                <a:latin typeface="Arial" pitchFamily="34" charset="0"/>
                <a:cs typeface="Arial" pitchFamily="34" charset="0"/>
              </a:defRPr>
            </a:lvl3pPr>
            <a:lvl4pPr marL="1600200" indent="-228600" defTabSz="414338" eaLnBrk="0" hangingPunct="0">
              <a:tabLst>
                <a:tab pos="657225" algn="l"/>
                <a:tab pos="1312863" algn="l"/>
                <a:tab pos="1970088" algn="l"/>
              </a:tabLst>
              <a:defRPr>
                <a:solidFill>
                  <a:schemeClr val="tx1"/>
                </a:solidFill>
                <a:latin typeface="Arial" pitchFamily="34" charset="0"/>
                <a:cs typeface="Arial" pitchFamily="34" charset="0"/>
              </a:defRPr>
            </a:lvl4pPr>
            <a:lvl5pPr marL="2057400" indent="-228600" defTabSz="414338" eaLnBrk="0" hangingPunct="0">
              <a:tabLst>
                <a:tab pos="657225" algn="l"/>
                <a:tab pos="1312863" algn="l"/>
                <a:tab pos="1970088" algn="l"/>
              </a:tabLst>
              <a:defRPr>
                <a:solidFill>
                  <a:schemeClr val="tx1"/>
                </a:solidFill>
                <a:latin typeface="Arial" pitchFamily="34" charset="0"/>
                <a:cs typeface="Arial" pitchFamily="34" charset="0"/>
              </a:defRPr>
            </a:lvl5pPr>
            <a:lvl6pPr marL="2514600" indent="-228600" defTabSz="414338" eaLnBrk="0" fontAlgn="base" hangingPunct="0">
              <a:spcBef>
                <a:spcPct val="0"/>
              </a:spcBef>
              <a:spcAft>
                <a:spcPct val="0"/>
              </a:spcAft>
              <a:tabLst>
                <a:tab pos="657225" algn="l"/>
                <a:tab pos="1312863" algn="l"/>
                <a:tab pos="1970088" algn="l"/>
              </a:tabLst>
              <a:defRPr>
                <a:solidFill>
                  <a:schemeClr val="tx1"/>
                </a:solidFill>
                <a:latin typeface="Arial" pitchFamily="34" charset="0"/>
                <a:cs typeface="Arial" pitchFamily="34" charset="0"/>
              </a:defRPr>
            </a:lvl6pPr>
            <a:lvl7pPr marL="2971800" indent="-228600" defTabSz="414338" eaLnBrk="0" fontAlgn="base" hangingPunct="0">
              <a:spcBef>
                <a:spcPct val="0"/>
              </a:spcBef>
              <a:spcAft>
                <a:spcPct val="0"/>
              </a:spcAft>
              <a:tabLst>
                <a:tab pos="657225" algn="l"/>
                <a:tab pos="1312863" algn="l"/>
                <a:tab pos="1970088" algn="l"/>
              </a:tabLst>
              <a:defRPr>
                <a:solidFill>
                  <a:schemeClr val="tx1"/>
                </a:solidFill>
                <a:latin typeface="Arial" pitchFamily="34" charset="0"/>
                <a:cs typeface="Arial" pitchFamily="34" charset="0"/>
              </a:defRPr>
            </a:lvl7pPr>
            <a:lvl8pPr marL="3429000" indent="-228600" defTabSz="414338" eaLnBrk="0" fontAlgn="base" hangingPunct="0">
              <a:spcBef>
                <a:spcPct val="0"/>
              </a:spcBef>
              <a:spcAft>
                <a:spcPct val="0"/>
              </a:spcAft>
              <a:tabLst>
                <a:tab pos="657225" algn="l"/>
                <a:tab pos="1312863" algn="l"/>
                <a:tab pos="1970088" algn="l"/>
              </a:tabLst>
              <a:defRPr>
                <a:solidFill>
                  <a:schemeClr val="tx1"/>
                </a:solidFill>
                <a:latin typeface="Arial" pitchFamily="34" charset="0"/>
                <a:cs typeface="Arial" pitchFamily="34" charset="0"/>
              </a:defRPr>
            </a:lvl8pPr>
            <a:lvl9pPr marL="3886200" indent="-228600" defTabSz="414338" eaLnBrk="0" fontAlgn="base" hangingPunct="0">
              <a:spcBef>
                <a:spcPct val="0"/>
              </a:spcBef>
              <a:spcAft>
                <a:spcPct val="0"/>
              </a:spcAft>
              <a:tabLst>
                <a:tab pos="657225" algn="l"/>
                <a:tab pos="1312863" algn="l"/>
                <a:tab pos="1970088" algn="l"/>
              </a:tabLst>
              <a:defRPr>
                <a:solidFill>
                  <a:schemeClr val="tx1"/>
                </a:solidFill>
                <a:latin typeface="Arial" pitchFamily="34" charset="0"/>
                <a:cs typeface="Arial" pitchFamily="34" charset="0"/>
              </a:defRPr>
            </a:lvl9pPr>
          </a:lstStyle>
          <a:p>
            <a:pPr algn="ctr" eaLnBrk="1">
              <a:buClr>
                <a:srgbClr val="000000"/>
              </a:buClr>
              <a:buSzPct val="100000"/>
              <a:buFont typeface="Times New Roman" pitchFamily="18" charset="0"/>
              <a:buNone/>
            </a:pPr>
            <a:r>
              <a:rPr lang="en-US" altLang="en-US" sz="2400" dirty="0">
                <a:solidFill>
                  <a:srgbClr val="000000"/>
                </a:solidFill>
                <a:latin typeface="+mn-lt"/>
              </a:rPr>
              <a:t>“the language”</a:t>
            </a:r>
          </a:p>
        </p:txBody>
      </p:sp>
      <p:sp>
        <p:nvSpPr>
          <p:cNvPr id="59397" name="Text Box 4"/>
          <p:cNvSpPr txBox="1">
            <a:spLocks noChangeArrowheads="1"/>
          </p:cNvSpPr>
          <p:nvPr/>
        </p:nvSpPr>
        <p:spPr bwMode="auto">
          <a:xfrm>
            <a:off x="6570772" y="972204"/>
            <a:ext cx="1612900" cy="460375"/>
          </a:xfrm>
          <a:prstGeom prst="rect">
            <a:avLst/>
          </a:prstGeom>
          <a:solidFill>
            <a:srgbClr val="FFFFCC"/>
          </a:solidFill>
          <a:ln>
            <a:solidFill>
              <a:srgbClr val="FF9933"/>
            </a:solidFill>
          </a:ln>
          <a:effectLst/>
        </p:spPr>
        <p:txBody>
          <a:bodyPr wrap="none" lIns="81639" tIns="42452" rIns="81639" bIns="42452">
            <a:spAutoFit/>
          </a:bodyPr>
          <a:lstStyle>
            <a:lvl1pPr defTabSz="414338" eaLnBrk="0" hangingPunct="0">
              <a:tabLst>
                <a:tab pos="657225" algn="l"/>
                <a:tab pos="1312863" algn="l"/>
              </a:tabLst>
              <a:defRPr>
                <a:solidFill>
                  <a:schemeClr val="tx1"/>
                </a:solidFill>
                <a:latin typeface="Arial" pitchFamily="34" charset="0"/>
                <a:cs typeface="Arial" pitchFamily="34" charset="0"/>
              </a:defRPr>
            </a:lvl1pPr>
            <a:lvl2pPr marL="742950" indent="-285750" defTabSz="414338" eaLnBrk="0" hangingPunct="0">
              <a:tabLst>
                <a:tab pos="657225" algn="l"/>
                <a:tab pos="1312863" algn="l"/>
              </a:tabLst>
              <a:defRPr>
                <a:solidFill>
                  <a:schemeClr val="tx1"/>
                </a:solidFill>
                <a:latin typeface="Arial" pitchFamily="34" charset="0"/>
                <a:cs typeface="Arial" pitchFamily="34" charset="0"/>
              </a:defRPr>
            </a:lvl2pPr>
            <a:lvl3pPr marL="1143000" indent="-228600" defTabSz="414338" eaLnBrk="0" hangingPunct="0">
              <a:tabLst>
                <a:tab pos="657225" algn="l"/>
                <a:tab pos="1312863" algn="l"/>
              </a:tabLst>
              <a:defRPr>
                <a:solidFill>
                  <a:schemeClr val="tx1"/>
                </a:solidFill>
                <a:latin typeface="Arial" pitchFamily="34" charset="0"/>
                <a:cs typeface="Arial" pitchFamily="34" charset="0"/>
              </a:defRPr>
            </a:lvl3pPr>
            <a:lvl4pPr marL="1600200" indent="-228600" defTabSz="414338" eaLnBrk="0" hangingPunct="0">
              <a:tabLst>
                <a:tab pos="657225" algn="l"/>
                <a:tab pos="1312863" algn="l"/>
              </a:tabLst>
              <a:defRPr>
                <a:solidFill>
                  <a:schemeClr val="tx1"/>
                </a:solidFill>
                <a:latin typeface="Arial" pitchFamily="34" charset="0"/>
                <a:cs typeface="Arial" pitchFamily="34" charset="0"/>
              </a:defRPr>
            </a:lvl4pPr>
            <a:lvl5pPr marL="2057400" indent="-228600" defTabSz="414338" eaLnBrk="0" hangingPunct="0">
              <a:tabLst>
                <a:tab pos="657225" algn="l"/>
                <a:tab pos="1312863" algn="l"/>
              </a:tabLst>
              <a:defRPr>
                <a:solidFill>
                  <a:schemeClr val="tx1"/>
                </a:solidFill>
                <a:latin typeface="Arial" pitchFamily="34" charset="0"/>
                <a:cs typeface="Arial" pitchFamily="34" charset="0"/>
              </a:defRPr>
            </a:lvl5pPr>
            <a:lvl6pPr marL="2514600" indent="-228600" defTabSz="414338" eaLnBrk="0" fontAlgn="base" hangingPunct="0">
              <a:spcBef>
                <a:spcPct val="0"/>
              </a:spcBef>
              <a:spcAft>
                <a:spcPct val="0"/>
              </a:spcAft>
              <a:tabLst>
                <a:tab pos="657225" algn="l"/>
                <a:tab pos="1312863" algn="l"/>
              </a:tabLst>
              <a:defRPr>
                <a:solidFill>
                  <a:schemeClr val="tx1"/>
                </a:solidFill>
                <a:latin typeface="Arial" pitchFamily="34" charset="0"/>
                <a:cs typeface="Arial" pitchFamily="34" charset="0"/>
              </a:defRPr>
            </a:lvl6pPr>
            <a:lvl7pPr marL="2971800" indent="-228600" defTabSz="414338" eaLnBrk="0" fontAlgn="base" hangingPunct="0">
              <a:spcBef>
                <a:spcPct val="0"/>
              </a:spcBef>
              <a:spcAft>
                <a:spcPct val="0"/>
              </a:spcAft>
              <a:tabLst>
                <a:tab pos="657225" algn="l"/>
                <a:tab pos="1312863" algn="l"/>
              </a:tabLst>
              <a:defRPr>
                <a:solidFill>
                  <a:schemeClr val="tx1"/>
                </a:solidFill>
                <a:latin typeface="Arial" pitchFamily="34" charset="0"/>
                <a:cs typeface="Arial" pitchFamily="34" charset="0"/>
              </a:defRPr>
            </a:lvl7pPr>
            <a:lvl8pPr marL="3429000" indent="-228600" defTabSz="414338" eaLnBrk="0" fontAlgn="base" hangingPunct="0">
              <a:spcBef>
                <a:spcPct val="0"/>
              </a:spcBef>
              <a:spcAft>
                <a:spcPct val="0"/>
              </a:spcAft>
              <a:tabLst>
                <a:tab pos="657225" algn="l"/>
                <a:tab pos="1312863" algn="l"/>
              </a:tabLst>
              <a:defRPr>
                <a:solidFill>
                  <a:schemeClr val="tx1"/>
                </a:solidFill>
                <a:latin typeface="Arial" pitchFamily="34" charset="0"/>
                <a:cs typeface="Arial" pitchFamily="34" charset="0"/>
              </a:defRPr>
            </a:lvl8pPr>
            <a:lvl9pPr marL="3886200" indent="-228600" defTabSz="414338" eaLnBrk="0" fontAlgn="base" hangingPunct="0">
              <a:spcBef>
                <a:spcPct val="0"/>
              </a:spcBef>
              <a:spcAft>
                <a:spcPct val="0"/>
              </a:spcAft>
              <a:tabLst>
                <a:tab pos="657225" algn="l"/>
                <a:tab pos="1312863" algn="l"/>
              </a:tabLst>
              <a:defRPr>
                <a:solidFill>
                  <a:schemeClr val="tx1"/>
                </a:solidFill>
                <a:latin typeface="Arial" pitchFamily="34" charset="0"/>
                <a:cs typeface="Arial" pitchFamily="34" charset="0"/>
              </a:defRPr>
            </a:lvl9pPr>
          </a:lstStyle>
          <a:p>
            <a:pPr algn="ctr" eaLnBrk="1">
              <a:buClr>
                <a:srgbClr val="000000"/>
              </a:buClr>
              <a:buSzPct val="100000"/>
              <a:buFont typeface="Times New Roman" pitchFamily="18" charset="0"/>
              <a:buNone/>
            </a:pPr>
            <a:r>
              <a:rPr lang="en-US" altLang="en-US" sz="2400" dirty="0">
                <a:solidFill>
                  <a:srgbClr val="000000"/>
                </a:solidFill>
                <a:latin typeface="+mn-lt"/>
              </a:rPr>
              <a:t>“the world”</a:t>
            </a:r>
          </a:p>
        </p:txBody>
      </p:sp>
      <p:pic>
        <p:nvPicPr>
          <p:cNvPr id="5939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1447800"/>
            <a:ext cx="1795462" cy="2362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9399" name="AutoShape 6"/>
          <p:cNvSpPr>
            <a:spLocks noChangeArrowheads="1"/>
          </p:cNvSpPr>
          <p:nvPr/>
        </p:nvSpPr>
        <p:spPr bwMode="auto">
          <a:xfrm>
            <a:off x="5181600" y="2324100"/>
            <a:ext cx="609600" cy="684213"/>
          </a:xfrm>
          <a:prstGeom prst="leftRightArrow">
            <a:avLst>
              <a:gd name="adj1" fmla="val 50000"/>
              <a:gd name="adj2" fmla="val 19907"/>
            </a:avLst>
          </a:prstGeom>
          <a:solidFill>
            <a:srgbClr val="0066FF"/>
          </a:solidFill>
          <a:ln w="9360">
            <a:solidFill>
              <a:srgbClr val="0066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59400" name="Text Box 7"/>
          <p:cNvSpPr txBox="1">
            <a:spLocks noChangeArrowheads="1"/>
          </p:cNvSpPr>
          <p:nvPr/>
        </p:nvSpPr>
        <p:spPr bwMode="auto">
          <a:xfrm>
            <a:off x="976313" y="3200400"/>
            <a:ext cx="3519487" cy="458787"/>
          </a:xfrm>
          <a:prstGeom prst="rect">
            <a:avLst/>
          </a:prstGeom>
          <a:solidFill>
            <a:srgbClr val="FFFFCC"/>
          </a:solidFill>
          <a:ln>
            <a:solidFill>
              <a:srgbClr val="FF9933"/>
            </a:solidFill>
          </a:ln>
          <a:effectLst/>
        </p:spPr>
        <p:txBody>
          <a:bodyPr wrap="none" lIns="81639" tIns="42452" rIns="81639" bIns="42452">
            <a:spAutoFit/>
          </a:bodyPr>
          <a:lstStyle>
            <a:lvl1pPr defTabSz="414338" eaLnBrk="0" hangingPunct="0">
              <a:tabLst>
                <a:tab pos="657225" algn="l"/>
                <a:tab pos="1312863" algn="l"/>
                <a:tab pos="1970088" algn="l"/>
                <a:tab pos="2627313" algn="l"/>
                <a:tab pos="3282950" algn="l"/>
              </a:tabLst>
              <a:defRPr>
                <a:solidFill>
                  <a:schemeClr val="tx1"/>
                </a:solidFill>
                <a:latin typeface="Arial" pitchFamily="34" charset="0"/>
                <a:cs typeface="Arial" pitchFamily="34" charset="0"/>
              </a:defRPr>
            </a:lvl1pPr>
            <a:lvl2pPr marL="742950" indent="-285750" defTabSz="414338" eaLnBrk="0" hangingPunct="0">
              <a:tabLst>
                <a:tab pos="657225" algn="l"/>
                <a:tab pos="1312863" algn="l"/>
                <a:tab pos="1970088" algn="l"/>
                <a:tab pos="2627313" algn="l"/>
                <a:tab pos="3282950" algn="l"/>
              </a:tabLst>
              <a:defRPr>
                <a:solidFill>
                  <a:schemeClr val="tx1"/>
                </a:solidFill>
                <a:latin typeface="Arial" pitchFamily="34" charset="0"/>
                <a:cs typeface="Arial" pitchFamily="34" charset="0"/>
              </a:defRPr>
            </a:lvl2pPr>
            <a:lvl3pPr marL="1143000" indent="-228600" defTabSz="414338" eaLnBrk="0" hangingPunct="0">
              <a:tabLst>
                <a:tab pos="657225" algn="l"/>
                <a:tab pos="1312863" algn="l"/>
                <a:tab pos="1970088" algn="l"/>
                <a:tab pos="2627313" algn="l"/>
                <a:tab pos="3282950" algn="l"/>
              </a:tabLst>
              <a:defRPr>
                <a:solidFill>
                  <a:schemeClr val="tx1"/>
                </a:solidFill>
                <a:latin typeface="Arial" pitchFamily="34" charset="0"/>
                <a:cs typeface="Arial" pitchFamily="34" charset="0"/>
              </a:defRPr>
            </a:lvl3pPr>
            <a:lvl4pPr marL="1600200" indent="-228600" defTabSz="414338" eaLnBrk="0" hangingPunct="0">
              <a:tabLst>
                <a:tab pos="657225" algn="l"/>
                <a:tab pos="1312863" algn="l"/>
                <a:tab pos="1970088" algn="l"/>
                <a:tab pos="2627313" algn="l"/>
                <a:tab pos="3282950" algn="l"/>
              </a:tabLst>
              <a:defRPr>
                <a:solidFill>
                  <a:schemeClr val="tx1"/>
                </a:solidFill>
                <a:latin typeface="Arial" pitchFamily="34" charset="0"/>
                <a:cs typeface="Arial" pitchFamily="34" charset="0"/>
              </a:defRPr>
            </a:lvl4pPr>
            <a:lvl5pPr marL="2057400" indent="-228600" defTabSz="414338" eaLnBrk="0" hangingPunct="0">
              <a:tabLst>
                <a:tab pos="657225" algn="l"/>
                <a:tab pos="1312863" algn="l"/>
                <a:tab pos="1970088" algn="l"/>
                <a:tab pos="2627313" algn="l"/>
                <a:tab pos="3282950" algn="l"/>
              </a:tabLst>
              <a:defRPr>
                <a:solidFill>
                  <a:schemeClr val="tx1"/>
                </a:solidFill>
                <a:latin typeface="Arial" pitchFamily="34" charset="0"/>
                <a:cs typeface="Arial" pitchFamily="34" charset="0"/>
              </a:defRPr>
            </a:lvl5pPr>
            <a:lvl6pPr marL="2514600" indent="-228600" defTabSz="414338" eaLnBrk="0" fontAlgn="base" hangingPunct="0">
              <a:spcBef>
                <a:spcPct val="0"/>
              </a:spcBef>
              <a:spcAft>
                <a:spcPct val="0"/>
              </a:spcAft>
              <a:tabLst>
                <a:tab pos="657225" algn="l"/>
                <a:tab pos="1312863" algn="l"/>
                <a:tab pos="1970088" algn="l"/>
                <a:tab pos="2627313" algn="l"/>
                <a:tab pos="3282950" algn="l"/>
              </a:tabLst>
              <a:defRPr>
                <a:solidFill>
                  <a:schemeClr val="tx1"/>
                </a:solidFill>
                <a:latin typeface="Arial" pitchFamily="34" charset="0"/>
                <a:cs typeface="Arial" pitchFamily="34" charset="0"/>
              </a:defRPr>
            </a:lvl6pPr>
            <a:lvl7pPr marL="2971800" indent="-228600" defTabSz="414338" eaLnBrk="0" fontAlgn="base" hangingPunct="0">
              <a:spcBef>
                <a:spcPct val="0"/>
              </a:spcBef>
              <a:spcAft>
                <a:spcPct val="0"/>
              </a:spcAft>
              <a:tabLst>
                <a:tab pos="657225" algn="l"/>
                <a:tab pos="1312863" algn="l"/>
                <a:tab pos="1970088" algn="l"/>
                <a:tab pos="2627313" algn="l"/>
                <a:tab pos="3282950" algn="l"/>
              </a:tabLst>
              <a:defRPr>
                <a:solidFill>
                  <a:schemeClr val="tx1"/>
                </a:solidFill>
                <a:latin typeface="Arial" pitchFamily="34" charset="0"/>
                <a:cs typeface="Arial" pitchFamily="34" charset="0"/>
              </a:defRPr>
            </a:lvl7pPr>
            <a:lvl8pPr marL="3429000" indent="-228600" defTabSz="414338" eaLnBrk="0" fontAlgn="base" hangingPunct="0">
              <a:spcBef>
                <a:spcPct val="0"/>
              </a:spcBef>
              <a:spcAft>
                <a:spcPct val="0"/>
              </a:spcAft>
              <a:tabLst>
                <a:tab pos="657225" algn="l"/>
                <a:tab pos="1312863" algn="l"/>
                <a:tab pos="1970088" algn="l"/>
                <a:tab pos="2627313" algn="l"/>
                <a:tab pos="3282950" algn="l"/>
              </a:tabLst>
              <a:defRPr>
                <a:solidFill>
                  <a:schemeClr val="tx1"/>
                </a:solidFill>
                <a:latin typeface="Arial" pitchFamily="34" charset="0"/>
                <a:cs typeface="Arial" pitchFamily="34" charset="0"/>
              </a:defRPr>
            </a:lvl8pPr>
            <a:lvl9pPr marL="3886200" indent="-228600" defTabSz="414338" eaLnBrk="0" fontAlgn="base" hangingPunct="0">
              <a:spcBef>
                <a:spcPct val="0"/>
              </a:spcBef>
              <a:spcAft>
                <a:spcPct val="0"/>
              </a:spcAft>
              <a:tabLst>
                <a:tab pos="657225" algn="l"/>
                <a:tab pos="1312863" algn="l"/>
                <a:tab pos="1970088" algn="l"/>
                <a:tab pos="2627313" algn="l"/>
                <a:tab pos="3282950" algn="l"/>
              </a:tabLst>
              <a:defRPr>
                <a:solidFill>
                  <a:schemeClr val="tx1"/>
                </a:solidFill>
                <a:latin typeface="Arial" pitchFamily="34" charset="0"/>
                <a:cs typeface="Arial" pitchFamily="34" charset="0"/>
              </a:defRPr>
            </a:lvl9pPr>
          </a:lstStyle>
          <a:p>
            <a:pPr algn="ctr" eaLnBrk="1">
              <a:buClr>
                <a:srgbClr val="000000"/>
              </a:buClr>
              <a:buSzPct val="100000"/>
              <a:buFont typeface="Times New Roman" pitchFamily="18" charset="0"/>
              <a:buNone/>
            </a:pPr>
            <a:r>
              <a:rPr lang="en-US" altLang="en-US" sz="2400" dirty="0">
                <a:solidFill>
                  <a:srgbClr val="000000"/>
                </a:solidFill>
                <a:latin typeface="+mn-lt"/>
              </a:rPr>
              <a:t>[</a:t>
            </a:r>
            <a:r>
              <a:rPr lang="en-US" altLang="en-US" sz="2400" dirty="0" err="1">
                <a:solidFill>
                  <a:srgbClr val="000000"/>
                </a:solidFill>
                <a:latin typeface="+mn-lt"/>
              </a:rPr>
              <a:t>Topid</a:t>
            </a:r>
            <a:r>
              <a:rPr lang="en-US" altLang="en-US" sz="2400" dirty="0">
                <a:solidFill>
                  <a:srgbClr val="000000"/>
                </a:solidFill>
                <a:latin typeface="+mn-lt"/>
              </a:rPr>
              <a:t> </a:t>
            </a:r>
            <a:r>
              <a:rPr lang="en-US" altLang="en-US" sz="2400" dirty="0" err="1">
                <a:solidFill>
                  <a:srgbClr val="000000"/>
                </a:solidFill>
                <a:latin typeface="+mn-lt"/>
              </a:rPr>
              <a:t>rivvo</a:t>
            </a:r>
            <a:r>
              <a:rPr lang="en-US" altLang="en-US" sz="2400" dirty="0">
                <a:solidFill>
                  <a:srgbClr val="000000"/>
                </a:solidFill>
                <a:latin typeface="+mn-lt"/>
              </a:rPr>
              <a:t> den </a:t>
            </a:r>
            <a:r>
              <a:rPr lang="en-US" altLang="en-US" sz="2400" dirty="0" err="1">
                <a:solidFill>
                  <a:srgbClr val="000000"/>
                </a:solidFill>
                <a:latin typeface="+mn-lt"/>
              </a:rPr>
              <a:t>marplox</a:t>
            </a:r>
            <a:r>
              <a:rPr lang="en-US" altLang="en-US" sz="2400" dirty="0">
                <a:solidFill>
                  <a:srgbClr val="000000"/>
                </a:solidFill>
                <a:latin typeface="+mn-lt"/>
              </a:rPr>
              <a:t>.]</a:t>
            </a:r>
          </a:p>
        </p:txBody>
      </p:sp>
      <p:sp>
        <p:nvSpPr>
          <p:cNvPr id="59402" name="Rectangle 10"/>
          <p:cNvSpPr>
            <a:spLocks noChangeArrowheads="1"/>
          </p:cNvSpPr>
          <p:nvPr/>
        </p:nvSpPr>
        <p:spPr bwMode="auto">
          <a:xfrm>
            <a:off x="152400" y="685800"/>
            <a:ext cx="7773988" cy="382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639" tIns="42452" rIns="81639" bIns="42452"/>
          <a:lstStyle>
            <a:lvl1pPr marL="457200" indent="-457200" defTabSz="4572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cs typeface="Arial" pitchFamily="34" charset="0"/>
              </a:defRPr>
            </a:lvl1pPr>
            <a:lvl2pPr marL="742950" indent="-285750" defTabSz="4572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cs typeface="Arial" pitchFamily="34" charset="0"/>
              </a:defRPr>
            </a:lvl2pPr>
            <a:lvl3pPr marL="1143000" indent="-228600" defTabSz="4572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cs typeface="Arial" pitchFamily="34" charset="0"/>
              </a:defRPr>
            </a:lvl3pPr>
            <a:lvl4pPr marL="1600200" indent="-228600" defTabSz="4572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cs typeface="Arial" pitchFamily="34" charset="0"/>
              </a:defRPr>
            </a:lvl4pPr>
            <a:lvl5pPr marL="2057400" indent="-228600" defTabSz="4572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cs typeface="Arial" pitchFamily="34" charset="0"/>
              </a:defRPr>
            </a:lvl9pPr>
          </a:lstStyle>
          <a:p>
            <a:pPr eaLnBrk="1" hangingPunct="1">
              <a:spcBef>
                <a:spcPts val="700"/>
              </a:spcBef>
              <a:buClr>
                <a:schemeClr val="bg2"/>
              </a:buClr>
              <a:buSzPct val="75000"/>
              <a:buFont typeface="Wingdings" pitchFamily="2" charset="2"/>
              <a:buChar char="n"/>
            </a:pPr>
            <a:endParaRPr lang="en-US" altLang="en-US" sz="2400" dirty="0">
              <a:latin typeface="Calibri" pitchFamily="34" charset="0"/>
            </a:endParaRPr>
          </a:p>
        </p:txBody>
      </p:sp>
      <p:pic>
        <p:nvPicPr>
          <p:cNvPr id="13" name="Picture 10" descr="clfish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3835" y="44668"/>
            <a:ext cx="83819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89936" y="762000"/>
            <a:ext cx="1246188"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8" name="Picture 2" descr="https://254c1c4a-a-62cb3a1a-s-sites.googlegroups.com/site/allamrozovskaya/home/alla-Mt.png?attachauth=ANoY7coycDe0Em5xB5Sx7kxqn4Ljbx4_VSJE1eRwZeK9ah_vrIqj7Q3kMyyUhXyv_6aRR7t5x9YUym2MZxmoNAI5a8z4C79NeKKh29yJ7XeSApRfGD3wfxlSxenPy8UCpHFCRlwSUNGjVLzVfWf_Pdoe617Oj9qxlDKuqb6U_glLTjyHudLzimqaNlK8n-oKBEau5QwH24pyCL4wO7uEaBauV4fay-2JBXjcyyZdBaqZryRXF0d7oiU%3D&amp;attredirects=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33928" y="5334000"/>
            <a:ext cx="918106"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1012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dirty="0" smtClean="0"/>
              <a:t>Ambiguity </a:t>
            </a:r>
          </a:p>
        </p:txBody>
      </p:sp>
      <p:sp>
        <p:nvSpPr>
          <p:cNvPr id="44035" name="Slide Number Placeholder 3"/>
          <p:cNvSpPr>
            <a:spLocks noGrp="1"/>
          </p:cNvSpPr>
          <p:nvPr>
            <p:ph type="sldNum" sz="quarter" idx="11"/>
          </p:nvPr>
        </p:nvSpPr>
        <p:spPr>
          <a:xfrm>
            <a:off x="7543800" y="6096000"/>
            <a:ext cx="9144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718ED59-66C4-4EE7-928C-95E46281329A}" type="slidenum">
              <a:rPr lang="en-US" altLang="zh-TW" smtClean="0">
                <a:solidFill>
                  <a:srgbClr val="000000"/>
                </a:solidFill>
                <a:cs typeface="Arial Unicode MS" pitchFamily="34" charset="-128"/>
              </a:rPr>
              <a:pPr eaLnBrk="1" hangingPunct="1"/>
              <a:t>6</a:t>
            </a:fld>
            <a:endParaRPr lang="en-US" altLang="zh-TW" smtClean="0">
              <a:solidFill>
                <a:srgbClr val="000000"/>
              </a:solidFill>
              <a:cs typeface="Arial Unicode MS" pitchFamily="34" charset="-128"/>
            </a:endParaRPr>
          </a:p>
        </p:txBody>
      </p:sp>
      <p:sp>
        <p:nvSpPr>
          <p:cNvPr id="10" name="Rectangle 9"/>
          <p:cNvSpPr/>
          <p:nvPr/>
        </p:nvSpPr>
        <p:spPr>
          <a:xfrm>
            <a:off x="152400" y="685800"/>
            <a:ext cx="3124200" cy="12001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solidFill>
                  <a:srgbClr val="000000"/>
                </a:solidFill>
              </a:rPr>
              <a:t>It’s a version of </a:t>
            </a:r>
            <a:r>
              <a:rPr lang="en-US" b="1" i="1" u="sng" dirty="0">
                <a:solidFill>
                  <a:srgbClr val="FF0000"/>
                </a:solidFill>
              </a:rPr>
              <a:t>Chicago</a:t>
            </a:r>
            <a:r>
              <a:rPr lang="en-US" dirty="0">
                <a:solidFill>
                  <a:srgbClr val="000000"/>
                </a:solidFill>
              </a:rPr>
              <a:t> – the standard classic </a:t>
            </a:r>
            <a:r>
              <a:rPr lang="en-US" b="1" i="1" u="sng" dirty="0">
                <a:solidFill>
                  <a:srgbClr val="008000"/>
                </a:solidFill>
              </a:rPr>
              <a:t>Macintosh</a:t>
            </a:r>
            <a:r>
              <a:rPr lang="en-US" dirty="0">
                <a:solidFill>
                  <a:srgbClr val="000000"/>
                </a:solidFill>
              </a:rPr>
              <a:t> menu font, with that distinctive thick diagonal in the ”N”.</a:t>
            </a:r>
          </a:p>
        </p:txBody>
      </p:sp>
      <p:sp>
        <p:nvSpPr>
          <p:cNvPr id="12" name="Rectangle 11"/>
          <p:cNvSpPr/>
          <p:nvPr/>
        </p:nvSpPr>
        <p:spPr>
          <a:xfrm>
            <a:off x="3276600" y="685800"/>
            <a:ext cx="2895600" cy="12001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i="1" u="sng" dirty="0">
                <a:solidFill>
                  <a:srgbClr val="FF0000"/>
                </a:solidFill>
              </a:rPr>
              <a:t>Chicago</a:t>
            </a:r>
            <a:r>
              <a:rPr lang="en-US" dirty="0">
                <a:solidFill>
                  <a:srgbClr val="000000"/>
                </a:solidFill>
              </a:rPr>
              <a:t> was used by default for </a:t>
            </a:r>
            <a:r>
              <a:rPr lang="en-US" b="1" i="1" u="sng" dirty="0">
                <a:solidFill>
                  <a:srgbClr val="008000"/>
                </a:solidFill>
              </a:rPr>
              <a:t>Mac</a:t>
            </a:r>
            <a:r>
              <a:rPr lang="en-US" dirty="0">
                <a:solidFill>
                  <a:srgbClr val="000000"/>
                </a:solidFill>
              </a:rPr>
              <a:t> menus through </a:t>
            </a:r>
            <a:r>
              <a:rPr lang="en-US" b="1" i="1" u="sng" dirty="0" err="1">
                <a:solidFill>
                  <a:srgbClr val="008000"/>
                </a:solidFill>
              </a:rPr>
              <a:t>MacOS</a:t>
            </a:r>
            <a:r>
              <a:rPr lang="en-US" b="1" i="1" u="sng" dirty="0">
                <a:solidFill>
                  <a:srgbClr val="008000"/>
                </a:solidFill>
              </a:rPr>
              <a:t> 7.6</a:t>
            </a:r>
            <a:r>
              <a:rPr lang="en-US" dirty="0">
                <a:solidFill>
                  <a:srgbClr val="000000"/>
                </a:solidFill>
              </a:rPr>
              <a:t>, and </a:t>
            </a:r>
            <a:r>
              <a:rPr lang="en-US" b="1" i="1" u="sng" dirty="0">
                <a:solidFill>
                  <a:srgbClr val="008000"/>
                </a:solidFill>
              </a:rPr>
              <a:t>OS 8 </a:t>
            </a:r>
            <a:r>
              <a:rPr lang="en-US" dirty="0">
                <a:solidFill>
                  <a:srgbClr val="000000"/>
                </a:solidFill>
              </a:rPr>
              <a:t>was released mid-1997..</a:t>
            </a:r>
          </a:p>
        </p:txBody>
      </p:sp>
      <p:sp>
        <p:nvSpPr>
          <p:cNvPr id="13" name="Rectangle 12"/>
          <p:cNvSpPr/>
          <p:nvPr/>
        </p:nvSpPr>
        <p:spPr>
          <a:xfrm>
            <a:off x="6172200" y="685800"/>
            <a:ext cx="2819400" cy="12001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i="1" u="sng" dirty="0">
                <a:solidFill>
                  <a:srgbClr val="FF0000"/>
                </a:solidFill>
              </a:rPr>
              <a:t>Chicago</a:t>
            </a:r>
            <a:r>
              <a:rPr lang="en-US" b="1" i="1" u="sng" dirty="0">
                <a:solidFill>
                  <a:srgbClr val="000000"/>
                </a:solidFill>
              </a:rPr>
              <a:t> </a:t>
            </a:r>
            <a:r>
              <a:rPr lang="en-US" b="1" i="1" u="sng" dirty="0">
                <a:solidFill>
                  <a:srgbClr val="FF0000"/>
                </a:solidFill>
              </a:rPr>
              <a:t>VIII</a:t>
            </a:r>
            <a:r>
              <a:rPr lang="en-US" b="1" i="1" u="sng" dirty="0">
                <a:solidFill>
                  <a:srgbClr val="000000"/>
                </a:solidFill>
              </a:rPr>
              <a:t> </a:t>
            </a:r>
            <a:r>
              <a:rPr lang="en-US" dirty="0">
                <a:solidFill>
                  <a:srgbClr val="000000"/>
                </a:solidFill>
              </a:rPr>
              <a:t>was one of the early 70s-era </a:t>
            </a:r>
            <a:r>
              <a:rPr lang="en-US" b="1" i="1" u="sng" dirty="0">
                <a:solidFill>
                  <a:srgbClr val="FF0000"/>
                </a:solidFill>
              </a:rPr>
              <a:t>Chicago</a:t>
            </a:r>
            <a:r>
              <a:rPr lang="en-US" dirty="0">
                <a:solidFill>
                  <a:srgbClr val="000000"/>
                </a:solidFill>
              </a:rPr>
              <a:t> albums to catch my</a:t>
            </a:r>
          </a:p>
          <a:p>
            <a:pPr>
              <a:defRPr/>
            </a:pPr>
            <a:r>
              <a:rPr lang="en-US" dirty="0">
                <a:solidFill>
                  <a:srgbClr val="000000"/>
                </a:solidFill>
              </a:rPr>
              <a:t>ear, along with </a:t>
            </a:r>
            <a:r>
              <a:rPr lang="en-US" b="1" i="1" u="sng" dirty="0">
                <a:solidFill>
                  <a:srgbClr val="FF0000"/>
                </a:solidFill>
              </a:rPr>
              <a:t>Chicago II</a:t>
            </a:r>
            <a:r>
              <a:rPr lang="en-US" dirty="0">
                <a:solidFill>
                  <a:srgbClr val="FF0000"/>
                </a:solidFill>
              </a:rPr>
              <a:t>.</a:t>
            </a:r>
          </a:p>
        </p:txBody>
      </p:sp>
      <p:cxnSp>
        <p:nvCxnSpPr>
          <p:cNvPr id="21" name="Straight Arrow Connector 20"/>
          <p:cNvCxnSpPr/>
          <p:nvPr/>
        </p:nvCxnSpPr>
        <p:spPr>
          <a:xfrm rot="5400000">
            <a:off x="914400" y="1524000"/>
            <a:ext cx="1600200" cy="3810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rot="10800000" flipV="1">
            <a:off x="1600200" y="838200"/>
            <a:ext cx="1828800" cy="17526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rot="5400000">
            <a:off x="1562100" y="2705100"/>
            <a:ext cx="3200400" cy="8382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rot="16200000" flipH="1">
            <a:off x="3962400" y="2667000"/>
            <a:ext cx="2362200" cy="762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rot="16200000" flipH="1">
            <a:off x="5734050" y="1809750"/>
            <a:ext cx="2133600" cy="4953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cxnSp>
        <p:nvCxnSpPr>
          <p:cNvPr id="44" name="Straight Arrow Connector 43"/>
          <p:cNvCxnSpPr/>
          <p:nvPr/>
        </p:nvCxnSpPr>
        <p:spPr>
          <a:xfrm rot="16200000" flipH="1">
            <a:off x="7658100" y="2247900"/>
            <a:ext cx="1219200" cy="3810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pic>
        <p:nvPicPr>
          <p:cNvPr id="44045" name="Picture 53" descr="apple-logo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514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7" name="Straight Arrow Connector 56"/>
          <p:cNvCxnSpPr/>
          <p:nvPr/>
        </p:nvCxnSpPr>
        <p:spPr>
          <a:xfrm rot="16200000" flipH="1">
            <a:off x="3276600" y="1905000"/>
            <a:ext cx="1447800" cy="762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pic>
        <p:nvPicPr>
          <p:cNvPr id="44047" name="Picture 67" descr="mac system 7.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4800600"/>
            <a:ext cx="1238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8" name="Picture 69" descr="220px-Chicago_typeface_spec.sv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514600"/>
            <a:ext cx="1117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9" name="Picture 75" descr="mac os 8.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39624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0" name="Picture 77" descr="800px-Chicagothebandmillbrook_lar.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5257800"/>
            <a:ext cx="3429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1" name="Picture 79" descr="Chicago_-_Chicago_VIII.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191500" y="2971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2" name="Picture 81" descr="ChicagoIII.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3124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Arrow Connector 23"/>
          <p:cNvCxnSpPr/>
          <p:nvPr/>
        </p:nvCxnSpPr>
        <p:spPr>
          <a:xfrm>
            <a:off x="2286000" y="1219200"/>
            <a:ext cx="1752600" cy="14478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a:off x="7621589" y="1220788"/>
            <a:ext cx="0" cy="3808414"/>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38662" y="2057399"/>
            <a:ext cx="1895475" cy="1524000"/>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73469" y="2057400"/>
            <a:ext cx="1919873" cy="1524000"/>
          </a:xfrm>
          <a:prstGeom prst="rect">
            <a:avLst/>
          </a:prstGeom>
        </p:spPr>
      </p:pic>
    </p:spTree>
    <p:extLst>
      <p:ext uri="{BB962C8B-B14F-4D97-AF65-F5344CB8AC3E}">
        <p14:creationId xmlns:p14="http://schemas.microsoft.com/office/powerpoint/2010/main" val="28525168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0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04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04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04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05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405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05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Multiple Clinical and Scientific Applications</a:t>
            </a:r>
            <a:endParaRPr lang="en-US" dirty="0"/>
          </a:p>
        </p:txBody>
      </p:sp>
      <p:sp>
        <p:nvSpPr>
          <p:cNvPr id="3" name="Content Placeholder 2"/>
          <p:cNvSpPr>
            <a:spLocks noGrp="1"/>
          </p:cNvSpPr>
          <p:nvPr>
            <p:ph idx="1"/>
          </p:nvPr>
        </p:nvSpPr>
        <p:spPr/>
        <p:txBody>
          <a:bodyPr/>
          <a:lstStyle/>
          <a:p>
            <a:r>
              <a:rPr lang="en-US" sz="2000" dirty="0" smtClean="0"/>
              <a:t>Scientific Wikification</a:t>
            </a:r>
          </a:p>
          <a:p>
            <a:pPr lvl="1"/>
            <a:r>
              <a:rPr lang="en-US" sz="1800" dirty="0" smtClean="0"/>
              <a:t>Identifying scientific concepts in text, disambiguating them and mapping to existing knowledge bases</a:t>
            </a:r>
          </a:p>
          <a:p>
            <a:r>
              <a:rPr lang="en-US" sz="2000" dirty="0" smtClean="0"/>
              <a:t>Analyzing </a:t>
            </a:r>
            <a:r>
              <a:rPr lang="en-US" sz="2000" dirty="0"/>
              <a:t>Electronic Health Records </a:t>
            </a:r>
            <a:endParaRPr lang="en-US" sz="2000" dirty="0" smtClean="0"/>
          </a:p>
          <a:p>
            <a:pPr lvl="1"/>
            <a:r>
              <a:rPr lang="en-US" sz="1800" dirty="0" smtClean="0"/>
              <a:t>Developed some of the best NLP tools for HER and Discharge Reports.</a:t>
            </a:r>
          </a:p>
          <a:p>
            <a:r>
              <a:rPr lang="en-US" sz="2000" dirty="0" smtClean="0"/>
              <a:t>Clinical Decisions</a:t>
            </a:r>
          </a:p>
          <a:p>
            <a:pPr lvl="1"/>
            <a:r>
              <a:rPr lang="en-US" sz="1800" dirty="0" smtClean="0"/>
              <a:t>“Please show me the reports of all patients who have had myocardial infarction (heart attack) more than once.”</a:t>
            </a:r>
          </a:p>
          <a:p>
            <a:r>
              <a:rPr lang="en-US" sz="2000" dirty="0" smtClean="0"/>
              <a:t>Identification of sensitive data (Privacy Reasons)</a:t>
            </a:r>
          </a:p>
          <a:p>
            <a:pPr lvl="1"/>
            <a:r>
              <a:rPr lang="en-US" sz="1800" dirty="0" smtClean="0"/>
              <a:t>HIV Data, Drug Abuse, Family Abuse, Genetic Information</a:t>
            </a:r>
          </a:p>
          <a:p>
            <a:r>
              <a:rPr lang="en-US" sz="2000" dirty="0" smtClean="0"/>
              <a:t>Neuroscience: </a:t>
            </a:r>
          </a:p>
          <a:p>
            <a:pPr lvl="1"/>
            <a:r>
              <a:rPr lang="en-US" sz="1800" dirty="0" smtClean="0"/>
              <a:t>A collaborative program </a:t>
            </a:r>
            <a:r>
              <a:rPr lang="en-US" sz="2000" dirty="0" smtClean="0"/>
              <a:t>aiming at </a:t>
            </a:r>
          </a:p>
          <a:p>
            <a:pPr marL="457200" lvl="1" indent="0">
              <a:buNone/>
            </a:pPr>
            <a:r>
              <a:rPr lang="en-US" dirty="0"/>
              <a:t> </a:t>
            </a:r>
            <a:r>
              <a:rPr lang="en-US" dirty="0" smtClean="0"/>
              <a:t>    </a:t>
            </a:r>
            <a:r>
              <a:rPr lang="en-US" sz="2000" dirty="0" smtClean="0"/>
              <a:t>improving Adaptive </a:t>
            </a:r>
            <a:r>
              <a:rPr lang="en-US" sz="2000" dirty="0"/>
              <a:t>Reasoning </a:t>
            </a:r>
            <a:r>
              <a:rPr lang="en-US" sz="2000" dirty="0" smtClean="0"/>
              <a:t>and </a:t>
            </a:r>
          </a:p>
          <a:p>
            <a:pPr marL="457200" lvl="1" indent="0">
              <a:buNone/>
            </a:pPr>
            <a:r>
              <a:rPr lang="en-US" dirty="0"/>
              <a:t> </a:t>
            </a:r>
            <a:r>
              <a:rPr lang="en-US" dirty="0" smtClean="0"/>
              <a:t>    </a:t>
            </a:r>
            <a:r>
              <a:rPr lang="en-US" sz="2000" dirty="0" smtClean="0"/>
              <a:t>Problem-Solving: Fluid Intelligence </a:t>
            </a:r>
          </a:p>
          <a:p>
            <a:endParaRPr lang="en-US" dirty="0" smtClean="0"/>
          </a:p>
          <a:p>
            <a:endParaRPr lang="en-US" dirty="0" smtClean="0"/>
          </a:p>
          <a:p>
            <a:pPr lvl="1"/>
            <a:endParaRPr lang="en-US" dirty="0" smtClean="0"/>
          </a:p>
          <a:p>
            <a:pPr lvl="1"/>
            <a:endParaRPr lang="en-US" dirty="0" smtClean="0"/>
          </a:p>
          <a:p>
            <a:pPr lvl="1"/>
            <a:endParaRPr lang="en-US" dirty="0" smtClean="0"/>
          </a:p>
          <a:p>
            <a:pPr lvl="1"/>
            <a:endParaRPr lang="en-US" dirty="0" smtClean="0"/>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60</a:t>
            </a:fld>
            <a:endParaRPr lang="en-US" altLang="zh-TW"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4419600"/>
            <a:ext cx="3710612" cy="1726877"/>
          </a:xfrm>
          <a:prstGeom prst="rect">
            <a:avLst/>
          </a:prstGeom>
        </p:spPr>
      </p:pic>
    </p:spTree>
    <p:extLst>
      <p:ext uri="{BB962C8B-B14F-4D97-AF65-F5344CB8AC3E}">
        <p14:creationId xmlns:p14="http://schemas.microsoft.com/office/powerpoint/2010/main" val="2684221457"/>
      </p:ext>
    </p:extLst>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p:txBody>
          <a:bodyPr/>
          <a:lstStyle/>
          <a:p>
            <a:pPr marL="0" indent="0" algn="ctr">
              <a:buFont typeface="Wingdings" pitchFamily="2" charset="2"/>
              <a:buNone/>
            </a:pPr>
            <a:endParaRPr lang="en-US" dirty="0" smtClean="0"/>
          </a:p>
          <a:p>
            <a:pPr marL="0" indent="0" algn="ctr">
              <a:buFont typeface="Wingdings" pitchFamily="2" charset="2"/>
              <a:buNone/>
            </a:pPr>
            <a:endParaRPr lang="en-US" dirty="0" smtClean="0"/>
          </a:p>
          <a:p>
            <a:pPr marL="0" indent="0" algn="ctr">
              <a:buFont typeface="Wingdings" pitchFamily="2" charset="2"/>
              <a:buNone/>
            </a:pPr>
            <a:endParaRPr lang="en-US" dirty="0" smtClean="0"/>
          </a:p>
        </p:txBody>
      </p:sp>
      <p:sp>
        <p:nvSpPr>
          <p:cNvPr id="15363" name="Title 1"/>
          <p:cNvSpPr>
            <a:spLocks noGrp="1"/>
          </p:cNvSpPr>
          <p:nvPr>
            <p:ph type="title"/>
          </p:nvPr>
        </p:nvSpPr>
        <p:spPr/>
        <p:txBody>
          <a:bodyPr/>
          <a:lstStyle/>
          <a:p>
            <a:r>
              <a:rPr lang="en-US" dirty="0" smtClean="0"/>
              <a:t>Events: Identification, Analysis, Co-Reference</a:t>
            </a:r>
          </a:p>
        </p:txBody>
      </p:sp>
      <p:grpSp>
        <p:nvGrpSpPr>
          <p:cNvPr id="3" name="Group 2"/>
          <p:cNvGrpSpPr/>
          <p:nvPr/>
        </p:nvGrpSpPr>
        <p:grpSpPr>
          <a:xfrm>
            <a:off x="304800" y="4519613"/>
            <a:ext cx="8229601" cy="503237"/>
            <a:chOff x="304800" y="4519613"/>
            <a:chExt cx="8229601" cy="503237"/>
          </a:xfrm>
        </p:grpSpPr>
        <p:sp>
          <p:nvSpPr>
            <p:cNvPr id="6" name="TextBox 4"/>
            <p:cNvSpPr txBox="1">
              <a:spLocks noChangeArrowheads="1"/>
            </p:cNvSpPr>
            <p:nvPr/>
          </p:nvSpPr>
          <p:spPr bwMode="auto">
            <a:xfrm>
              <a:off x="304800" y="4533900"/>
              <a:ext cx="81158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000" dirty="0">
                  <a:latin typeface="+mn-lt"/>
                </a:rPr>
                <a:t>The police arrested </a:t>
              </a:r>
              <a:r>
                <a:rPr lang="en-US" sz="2000" dirty="0" smtClean="0">
                  <a:latin typeface="+mn-lt"/>
                </a:rPr>
                <a:t> AAA     because    </a:t>
              </a:r>
              <a:r>
                <a:rPr lang="en-US" sz="2000" dirty="0">
                  <a:latin typeface="+mn-lt"/>
                </a:rPr>
                <a:t>he killed </a:t>
              </a:r>
              <a:r>
                <a:rPr lang="en-US" sz="2000" dirty="0" smtClean="0">
                  <a:latin typeface="+mn-lt"/>
                </a:rPr>
                <a:t>BBB two days after Christmas</a:t>
              </a:r>
              <a:endParaRPr lang="en-US" sz="2000" dirty="0">
                <a:latin typeface="+mn-lt"/>
              </a:endParaRPr>
            </a:p>
          </p:txBody>
        </p:sp>
        <p:sp>
          <p:nvSpPr>
            <p:cNvPr id="9" name="Rounded Rectangle 8"/>
            <p:cNvSpPr/>
            <p:nvPr/>
          </p:nvSpPr>
          <p:spPr>
            <a:xfrm>
              <a:off x="381000" y="4519613"/>
              <a:ext cx="2743200" cy="460375"/>
            </a:xfrm>
            <a:prstGeom prst="roundRect">
              <a:avLst/>
            </a:prstGeom>
            <a:no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ounded Rectangle 9"/>
            <p:cNvSpPr/>
            <p:nvPr/>
          </p:nvSpPr>
          <p:spPr>
            <a:xfrm>
              <a:off x="4267201" y="4540250"/>
              <a:ext cx="4267200" cy="458788"/>
            </a:xfrm>
            <a:prstGeom prst="roundRect">
              <a:avLst/>
            </a:prstGeom>
            <a:no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Oval 10"/>
            <p:cNvSpPr/>
            <p:nvPr/>
          </p:nvSpPr>
          <p:spPr>
            <a:xfrm>
              <a:off x="1464438" y="4519613"/>
              <a:ext cx="1041400" cy="500062"/>
            </a:xfrm>
            <a:prstGeom prst="ellipse">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sp>
          <p:nvSpPr>
            <p:cNvPr id="12" name="Oval 11"/>
            <p:cNvSpPr/>
            <p:nvPr/>
          </p:nvSpPr>
          <p:spPr>
            <a:xfrm>
              <a:off x="4541122" y="4524375"/>
              <a:ext cx="685800" cy="498475"/>
            </a:xfrm>
            <a:prstGeom prst="ellipse">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7" name="Rectangular Callout 16"/>
          <p:cNvSpPr/>
          <p:nvPr/>
        </p:nvSpPr>
        <p:spPr>
          <a:xfrm>
            <a:off x="5867400" y="1295400"/>
            <a:ext cx="1981200" cy="685800"/>
          </a:xfrm>
          <a:prstGeom prst="wedgeRectCallout">
            <a:avLst>
              <a:gd name="adj1" fmla="val -87265"/>
              <a:gd name="adj2" fmla="val 421223"/>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3366"/>
                </a:solidFill>
              </a:rPr>
              <a:t>A “Kill” Event</a:t>
            </a:r>
            <a:endParaRPr lang="en-US" dirty="0">
              <a:solidFill>
                <a:srgbClr val="003366"/>
              </a:solidFill>
            </a:endParaRPr>
          </a:p>
        </p:txBody>
      </p:sp>
      <p:sp>
        <p:nvSpPr>
          <p:cNvPr id="18" name="Rectangular Callout 17"/>
          <p:cNvSpPr/>
          <p:nvPr/>
        </p:nvSpPr>
        <p:spPr>
          <a:xfrm>
            <a:off x="381000" y="1295400"/>
            <a:ext cx="1981200" cy="685800"/>
          </a:xfrm>
          <a:prstGeom prst="wedgeRectCallout">
            <a:avLst>
              <a:gd name="adj1" fmla="val 27325"/>
              <a:gd name="adj2" fmla="val 412028"/>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3366"/>
                </a:solidFill>
              </a:rPr>
              <a:t>An “Arrest” Event</a:t>
            </a:r>
            <a:endParaRPr lang="en-US" dirty="0">
              <a:solidFill>
                <a:srgbClr val="003366"/>
              </a:solidFill>
            </a:endParaRPr>
          </a:p>
        </p:txBody>
      </p:sp>
      <p:sp>
        <p:nvSpPr>
          <p:cNvPr id="2" name="TextBox 1"/>
          <p:cNvSpPr txBox="1"/>
          <p:nvPr/>
        </p:nvSpPr>
        <p:spPr>
          <a:xfrm>
            <a:off x="1993816" y="3505200"/>
            <a:ext cx="3147015" cy="369332"/>
          </a:xfrm>
          <a:prstGeom prst="rect">
            <a:avLst/>
          </a:prstGeom>
          <a:solidFill>
            <a:srgbClr val="FFFFCC"/>
          </a:solidFill>
          <a:ln>
            <a:solidFill>
              <a:srgbClr val="FF9933"/>
            </a:solidFill>
          </a:ln>
        </p:spPr>
        <p:txBody>
          <a:bodyPr wrap="none" rtlCol="0">
            <a:spAutoFit/>
          </a:bodyPr>
          <a:lstStyle/>
          <a:p>
            <a:r>
              <a:rPr lang="en-US" dirty="0" smtClean="0">
                <a:solidFill>
                  <a:srgbClr val="3366CC"/>
                </a:solidFill>
                <a:latin typeface="+mj-lt"/>
              </a:rPr>
              <a:t>Distributional </a:t>
            </a:r>
            <a:r>
              <a:rPr lang="en-US" dirty="0" smtClean="0">
                <a:solidFill>
                  <a:srgbClr val="003366"/>
                </a:solidFill>
                <a:latin typeface="+mj-lt"/>
              </a:rPr>
              <a:t>Association Score</a:t>
            </a:r>
            <a:endParaRPr lang="en-US" dirty="0">
              <a:solidFill>
                <a:srgbClr val="003366"/>
              </a:solidFill>
              <a:latin typeface="+mj-lt"/>
            </a:endParaRPr>
          </a:p>
        </p:txBody>
      </p:sp>
      <p:sp>
        <p:nvSpPr>
          <p:cNvPr id="20" name="TextBox 19"/>
          <p:cNvSpPr txBox="1"/>
          <p:nvPr/>
        </p:nvSpPr>
        <p:spPr>
          <a:xfrm>
            <a:off x="2133600" y="5486400"/>
            <a:ext cx="2925160" cy="369332"/>
          </a:xfrm>
          <a:prstGeom prst="rect">
            <a:avLst/>
          </a:prstGeom>
          <a:solidFill>
            <a:srgbClr val="FFFFCC"/>
          </a:solidFill>
          <a:ln>
            <a:solidFill>
              <a:srgbClr val="FF9933"/>
            </a:solidFill>
          </a:ln>
        </p:spPr>
        <p:txBody>
          <a:bodyPr wrap="none" rtlCol="0">
            <a:spAutoFit/>
          </a:bodyPr>
          <a:lstStyle/>
          <a:p>
            <a:r>
              <a:rPr lang="en-US" dirty="0" smtClean="0">
                <a:solidFill>
                  <a:srgbClr val="3366CC"/>
                </a:solidFill>
                <a:latin typeface="+mn-lt"/>
              </a:rPr>
              <a:t>Discourse </a:t>
            </a:r>
            <a:r>
              <a:rPr lang="en-US" dirty="0" smtClean="0">
                <a:solidFill>
                  <a:srgbClr val="003366"/>
                </a:solidFill>
                <a:latin typeface="+mn-lt"/>
              </a:rPr>
              <a:t>Relation Prediction</a:t>
            </a:r>
            <a:endParaRPr lang="en-US" dirty="0">
              <a:solidFill>
                <a:srgbClr val="003366"/>
              </a:solidFill>
              <a:latin typeface="+mn-lt"/>
            </a:endParaRPr>
          </a:p>
        </p:txBody>
      </p:sp>
      <p:sp>
        <p:nvSpPr>
          <p:cNvPr id="21" name="Rectangular Callout 20"/>
          <p:cNvSpPr/>
          <p:nvPr/>
        </p:nvSpPr>
        <p:spPr>
          <a:xfrm>
            <a:off x="2895600" y="1295400"/>
            <a:ext cx="1981200" cy="685800"/>
          </a:xfrm>
          <a:prstGeom prst="wedgeRectCallout">
            <a:avLst>
              <a:gd name="adj1" fmla="val -10076"/>
              <a:gd name="adj2" fmla="val 260304"/>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3366"/>
                </a:solidFill>
              </a:rPr>
              <a:t>Causality</a:t>
            </a:r>
            <a:endParaRPr lang="en-US" dirty="0">
              <a:solidFill>
                <a:srgbClr val="003366"/>
              </a:solidFill>
            </a:endParaRPr>
          </a:p>
        </p:txBody>
      </p:sp>
      <p:cxnSp>
        <p:nvCxnSpPr>
          <p:cNvPr id="25" name="Curved Connector 24"/>
          <p:cNvCxnSpPr/>
          <p:nvPr/>
        </p:nvCxnSpPr>
        <p:spPr>
          <a:xfrm rot="16200000" flipH="1">
            <a:off x="3596482" y="3142456"/>
            <a:ext cx="4762" cy="2701925"/>
          </a:xfrm>
          <a:prstGeom prst="curvedConnector3">
            <a:avLst>
              <a:gd name="adj1" fmla="val -11022164"/>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Curved Connector 25"/>
          <p:cNvCxnSpPr/>
          <p:nvPr/>
        </p:nvCxnSpPr>
        <p:spPr>
          <a:xfrm rot="5400000" flipH="1" flipV="1">
            <a:off x="3594100" y="3695700"/>
            <a:ext cx="9525" cy="2676525"/>
          </a:xfrm>
          <a:prstGeom prst="curvedConnector3">
            <a:avLst>
              <a:gd name="adj1" fmla="val -2351852"/>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7" name="Rectangular Callout 26"/>
          <p:cNvSpPr/>
          <p:nvPr/>
        </p:nvSpPr>
        <p:spPr>
          <a:xfrm>
            <a:off x="6985458" y="2667000"/>
            <a:ext cx="1981200" cy="685800"/>
          </a:xfrm>
          <a:prstGeom prst="wedgeRectCallout">
            <a:avLst>
              <a:gd name="adj1" fmla="val -20421"/>
              <a:gd name="adj2" fmla="val 207430"/>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3366"/>
                </a:solidFill>
              </a:rPr>
              <a:t>Temporal</a:t>
            </a:r>
            <a:endParaRPr lang="en-US" dirty="0">
              <a:solidFill>
                <a:srgbClr val="003366"/>
              </a:solidFill>
            </a:endParaRPr>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61</a:t>
            </a:fld>
            <a:endParaRPr lang="en-US" altLang="zh-TW" dirty="0"/>
          </a:p>
        </p:txBody>
      </p:sp>
    </p:spTree>
    <p:extLst>
      <p:ext uri="{BB962C8B-B14F-4D97-AF65-F5344CB8AC3E}">
        <p14:creationId xmlns:p14="http://schemas.microsoft.com/office/powerpoint/2010/main" val="9922741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1000"/>
                                        <p:tgtEl>
                                          <p:spTgt spid="17"/>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10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right)">
                                      <p:cBhvr>
                                        <p:cTn id="16" dur="1000"/>
                                        <p:tgtEl>
                                          <p:spTgt spid="21"/>
                                        </p:tgtEl>
                                      </p:cBhvr>
                                    </p:animEffec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par>
                          <p:cTn id="20" fill="hold">
                            <p:stCondLst>
                              <p:cond delay="1000"/>
                            </p:stCondLst>
                            <p:childTnLst>
                              <p:par>
                                <p:cTn id="21" presetID="16" presetClass="entr" presetSubtype="37"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outVertical)">
                                      <p:cBhvr>
                                        <p:cTn id="23" dur="500"/>
                                        <p:tgtEl>
                                          <p:spTgt spid="25"/>
                                        </p:tgtEl>
                                      </p:cBhvr>
                                    </p:animEffect>
                                  </p:childTnLst>
                                </p:cTn>
                              </p:par>
                            </p:childTnLst>
                          </p:cTn>
                        </p:par>
                        <p:par>
                          <p:cTn id="24" fill="hold">
                            <p:stCondLst>
                              <p:cond delay="1500"/>
                            </p:stCondLst>
                            <p:childTnLst>
                              <p:par>
                                <p:cTn id="25" presetID="1"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par>
                          <p:cTn id="27" fill="hold">
                            <p:stCondLst>
                              <p:cond delay="1500"/>
                            </p:stCondLst>
                            <p:childTnLst>
                              <p:par>
                                <p:cTn id="28" presetID="16" presetClass="entr" presetSubtype="37"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barn(outVertical)">
                                      <p:cBhvr>
                                        <p:cTn id="30" dur="500"/>
                                        <p:tgtEl>
                                          <p:spTgt spid="26"/>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right)">
                                      <p:cBhvr>
                                        <p:cTn id="34"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 grpId="0" animBg="1"/>
      <p:bldP spid="20" grpId="0" animBg="1"/>
      <p:bldP spid="21" grpId="0" animBg="1"/>
      <p:bldP spid="2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21" y="1127851"/>
            <a:ext cx="5937094" cy="534914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127851"/>
            <a:ext cx="5930703" cy="534914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1127851"/>
            <a:ext cx="5930703" cy="534914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5000" y="1127851"/>
            <a:ext cx="5930703" cy="5349149"/>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0800" y="1127851"/>
            <a:ext cx="5919187" cy="5349149"/>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0400" y="1127851"/>
            <a:ext cx="5919187" cy="5349149"/>
          </a:xfrm>
          <a:prstGeom prst="rect">
            <a:avLst/>
          </a:prstGeom>
        </p:spPr>
      </p:pic>
      <p:sp>
        <p:nvSpPr>
          <p:cNvPr id="2" name="Title 1"/>
          <p:cNvSpPr>
            <a:spLocks noGrp="1"/>
          </p:cNvSpPr>
          <p:nvPr>
            <p:ph type="title"/>
          </p:nvPr>
        </p:nvSpPr>
        <p:spPr/>
        <p:txBody>
          <a:bodyPr/>
          <a:lstStyle/>
          <a:p>
            <a:r>
              <a:rPr lang="en-US" dirty="0"/>
              <a:t>Social, Political and Economic Event Database (SPEED)</a:t>
            </a:r>
          </a:p>
        </p:txBody>
      </p:sp>
      <p:sp>
        <p:nvSpPr>
          <p:cNvPr id="12" name="TextBox 11"/>
          <p:cNvSpPr txBox="1"/>
          <p:nvPr/>
        </p:nvSpPr>
        <p:spPr>
          <a:xfrm>
            <a:off x="1295400" y="2492276"/>
            <a:ext cx="3124200" cy="2585323"/>
          </a:xfrm>
          <a:prstGeom prst="rect">
            <a:avLst/>
          </a:prstGeom>
          <a:solidFill>
            <a:srgbClr val="FFFFCC"/>
          </a:solidFill>
          <a:ln>
            <a:solidFill>
              <a:srgbClr val="FF0000"/>
            </a:solidFill>
          </a:ln>
        </p:spPr>
        <p:txBody>
          <a:bodyPr wrap="square" rtlCol="0">
            <a:spAutoFit/>
          </a:bodyPr>
          <a:lstStyle/>
          <a:p>
            <a:r>
              <a:rPr lang="en-US" dirty="0">
                <a:solidFill>
                  <a:srgbClr val="003366"/>
                </a:solidFill>
                <a:latin typeface="+mn-lt"/>
              </a:rPr>
              <a:t>Cline Center for </a:t>
            </a:r>
            <a:r>
              <a:rPr lang="en-US" dirty="0" smtClean="0">
                <a:solidFill>
                  <a:srgbClr val="003366"/>
                </a:solidFill>
                <a:latin typeface="+mn-lt"/>
              </a:rPr>
              <a:t>Democracy: </a:t>
            </a:r>
            <a:r>
              <a:rPr lang="en-US" b="1" dirty="0" smtClean="0">
                <a:solidFill>
                  <a:srgbClr val="3366CC"/>
                </a:solidFill>
                <a:latin typeface="+mn-lt"/>
              </a:rPr>
              <a:t>Quantitative </a:t>
            </a:r>
            <a:r>
              <a:rPr lang="en-US" b="1" dirty="0">
                <a:solidFill>
                  <a:srgbClr val="3366CC"/>
                </a:solidFill>
                <a:latin typeface="+mn-lt"/>
              </a:rPr>
              <a:t>Political Science meets Information </a:t>
            </a:r>
            <a:r>
              <a:rPr lang="en-US" b="1" dirty="0" smtClean="0">
                <a:solidFill>
                  <a:srgbClr val="3366CC"/>
                </a:solidFill>
                <a:latin typeface="+mn-lt"/>
              </a:rPr>
              <a:t>extraction </a:t>
            </a:r>
          </a:p>
          <a:p>
            <a:endParaRPr lang="en-US" b="1" dirty="0">
              <a:solidFill>
                <a:srgbClr val="003366"/>
              </a:solidFill>
              <a:latin typeface="+mn-lt"/>
            </a:endParaRPr>
          </a:p>
          <a:p>
            <a:r>
              <a:rPr lang="en-US" dirty="0" smtClean="0">
                <a:solidFill>
                  <a:srgbClr val="3366CC"/>
                </a:solidFill>
                <a:latin typeface="+mn-lt"/>
              </a:rPr>
              <a:t>Tracking </a:t>
            </a:r>
            <a:r>
              <a:rPr lang="en-US" b="1" dirty="0" smtClean="0">
                <a:solidFill>
                  <a:srgbClr val="3366CC"/>
                </a:solidFill>
                <a:latin typeface="+mn-lt"/>
              </a:rPr>
              <a:t>Societal Stability </a:t>
            </a:r>
            <a:r>
              <a:rPr lang="en-US" dirty="0" smtClean="0">
                <a:solidFill>
                  <a:srgbClr val="3366CC"/>
                </a:solidFill>
                <a:latin typeface="+mn-lt"/>
              </a:rPr>
              <a:t>in the Philippines: </a:t>
            </a:r>
            <a:r>
              <a:rPr lang="en-US" dirty="0" smtClean="0">
                <a:solidFill>
                  <a:srgbClr val="003366"/>
                </a:solidFill>
                <a:latin typeface="+mn-lt"/>
              </a:rPr>
              <a:t>Civil strife, Human </a:t>
            </a:r>
            <a:r>
              <a:rPr lang="en-US" dirty="0">
                <a:solidFill>
                  <a:srgbClr val="003366"/>
                </a:solidFill>
                <a:latin typeface="+mn-lt"/>
              </a:rPr>
              <a:t>and property </a:t>
            </a:r>
            <a:r>
              <a:rPr lang="en-US" dirty="0" smtClean="0">
                <a:solidFill>
                  <a:srgbClr val="003366"/>
                </a:solidFill>
                <a:latin typeface="+mn-lt"/>
              </a:rPr>
              <a:t>rights, The </a:t>
            </a:r>
            <a:r>
              <a:rPr lang="en-US" dirty="0">
                <a:solidFill>
                  <a:srgbClr val="003366"/>
                </a:solidFill>
                <a:latin typeface="+mn-lt"/>
              </a:rPr>
              <a:t>rule of </a:t>
            </a:r>
            <a:r>
              <a:rPr lang="en-US" dirty="0" smtClean="0">
                <a:solidFill>
                  <a:srgbClr val="003366"/>
                </a:solidFill>
                <a:latin typeface="+mn-lt"/>
              </a:rPr>
              <a:t>law, Political </a:t>
            </a:r>
            <a:r>
              <a:rPr lang="en-US" dirty="0">
                <a:solidFill>
                  <a:srgbClr val="003366"/>
                </a:solidFill>
                <a:latin typeface="+mn-lt"/>
              </a:rPr>
              <a:t>regime </a:t>
            </a:r>
            <a:r>
              <a:rPr lang="en-US" dirty="0" smtClean="0">
                <a:solidFill>
                  <a:srgbClr val="003366"/>
                </a:solidFill>
                <a:latin typeface="+mn-lt"/>
              </a:rPr>
              <a:t>transitions</a:t>
            </a:r>
            <a:endParaRPr lang="en-US" b="1" dirty="0">
              <a:solidFill>
                <a:srgbClr val="003366"/>
              </a:solidFill>
              <a:latin typeface="+mn-lt"/>
            </a:endParaRPr>
          </a:p>
        </p:txBody>
      </p:sp>
      <p:sp>
        <p:nvSpPr>
          <p:cNvPr id="13" name="Content Placeholder 12"/>
          <p:cNvSpPr>
            <a:spLocks noGrp="1"/>
          </p:cNvSpPr>
          <p:nvPr>
            <p:ph idx="1"/>
          </p:nvPr>
        </p:nvSpPr>
        <p:spPr/>
        <p:txBody>
          <a:bodyPr/>
          <a:lstStyle/>
          <a:p>
            <a:endParaRPr lang="en-US" dirty="0"/>
          </a:p>
        </p:txBody>
      </p:sp>
      <p:sp>
        <p:nvSpPr>
          <p:cNvPr id="3" name="Slide Number Placeholder 2"/>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62</a:t>
            </a:fld>
            <a:endParaRPr lang="en-US" altLang="zh-TW" dirty="0"/>
          </a:p>
        </p:txBody>
      </p:sp>
    </p:spTree>
    <p:extLst>
      <p:ext uri="{BB962C8B-B14F-4D97-AF65-F5344CB8AC3E}">
        <p14:creationId xmlns:p14="http://schemas.microsoft.com/office/powerpoint/2010/main" val="42611740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000" fill="hold"/>
                                        <p:tgtEl>
                                          <p:spTgt spid="7"/>
                                        </p:tgtEl>
                                        <p:attrNameLst>
                                          <p:attrName>ppt_x</p:attrName>
                                        </p:attrNameLst>
                                      </p:cBhvr>
                                      <p:tavLst>
                                        <p:tav tm="0">
                                          <p:val>
                                            <p:strVal val="0-#ppt_w/2"/>
                                          </p:val>
                                        </p:tav>
                                        <p:tav tm="100000">
                                          <p:val>
                                            <p:strVal val="#ppt_x"/>
                                          </p:val>
                                        </p:tav>
                                      </p:tavLst>
                                    </p:anim>
                                    <p:anim calcmode="lin" valueType="num">
                                      <p:cBhvr additive="base">
                                        <p:cTn id="13" dur="20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8"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2000" fill="hold"/>
                                        <p:tgtEl>
                                          <p:spTgt spid="8"/>
                                        </p:tgtEl>
                                        <p:attrNameLst>
                                          <p:attrName>ppt_x</p:attrName>
                                        </p:attrNameLst>
                                      </p:cBhvr>
                                      <p:tavLst>
                                        <p:tav tm="0">
                                          <p:val>
                                            <p:strVal val="0-#ppt_w/2"/>
                                          </p:val>
                                        </p:tav>
                                        <p:tav tm="100000">
                                          <p:val>
                                            <p:strVal val="#ppt_x"/>
                                          </p:val>
                                        </p:tav>
                                      </p:tavLst>
                                    </p:anim>
                                    <p:anim calcmode="lin" valueType="num">
                                      <p:cBhvr additive="base">
                                        <p:cTn id="18" dur="20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6000"/>
                            </p:stCondLst>
                            <p:childTnLst>
                              <p:par>
                                <p:cTn id="20" presetID="2" presetClass="entr" presetSubtype="8"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2000" fill="hold"/>
                                        <p:tgtEl>
                                          <p:spTgt spid="9"/>
                                        </p:tgtEl>
                                        <p:attrNameLst>
                                          <p:attrName>ppt_x</p:attrName>
                                        </p:attrNameLst>
                                      </p:cBhvr>
                                      <p:tavLst>
                                        <p:tav tm="0">
                                          <p:val>
                                            <p:strVal val="0-#ppt_w/2"/>
                                          </p:val>
                                        </p:tav>
                                        <p:tav tm="100000">
                                          <p:val>
                                            <p:strVal val="#ppt_x"/>
                                          </p:val>
                                        </p:tav>
                                      </p:tavLst>
                                    </p:anim>
                                    <p:anim calcmode="lin" valueType="num">
                                      <p:cBhvr additive="base">
                                        <p:cTn id="23" dur="20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8000"/>
                            </p:stCondLst>
                            <p:childTnLst>
                              <p:par>
                                <p:cTn id="25" presetID="2" presetClass="entr" presetSubtype="8"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2000" fill="hold"/>
                                        <p:tgtEl>
                                          <p:spTgt spid="10"/>
                                        </p:tgtEl>
                                        <p:attrNameLst>
                                          <p:attrName>ppt_x</p:attrName>
                                        </p:attrNameLst>
                                      </p:cBhvr>
                                      <p:tavLst>
                                        <p:tav tm="0">
                                          <p:val>
                                            <p:strVal val="0-#ppt_w/2"/>
                                          </p:val>
                                        </p:tav>
                                        <p:tav tm="100000">
                                          <p:val>
                                            <p:strVal val="#ppt_x"/>
                                          </p:val>
                                        </p:tav>
                                      </p:tavLst>
                                    </p:anim>
                                    <p:anim calcmode="lin" valueType="num">
                                      <p:cBhvr additive="base">
                                        <p:cTn id="28" dur="20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10000"/>
                            </p:stCondLst>
                            <p:childTnLst>
                              <p:par>
                                <p:cTn id="30" presetID="2" presetClass="entr" presetSubtype="8"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2000" fill="hold"/>
                                        <p:tgtEl>
                                          <p:spTgt spid="11"/>
                                        </p:tgtEl>
                                        <p:attrNameLst>
                                          <p:attrName>ppt_x</p:attrName>
                                        </p:attrNameLst>
                                      </p:cBhvr>
                                      <p:tavLst>
                                        <p:tav tm="0">
                                          <p:val>
                                            <p:strVal val="0-#ppt_w/2"/>
                                          </p:val>
                                        </p:tav>
                                        <p:tav tm="100000">
                                          <p:val>
                                            <p:strVal val="#ppt_x"/>
                                          </p:val>
                                        </p:tav>
                                      </p:tavLst>
                                    </p:anim>
                                    <p:anim calcmode="lin" valueType="num">
                                      <p:cBhvr additive="base">
                                        <p:cTn id="33" dur="2000" fill="hold"/>
                                        <p:tgtEl>
                                          <p:spTgt spid="11"/>
                                        </p:tgtEl>
                                        <p:attrNameLst>
                                          <p:attrName>ppt_y</p:attrName>
                                        </p:attrNameLst>
                                      </p:cBhvr>
                                      <p:tavLst>
                                        <p:tav tm="0">
                                          <p:val>
                                            <p:strVal val="#ppt_y"/>
                                          </p:val>
                                        </p:tav>
                                        <p:tav tm="100000">
                                          <p:val>
                                            <p:strVal val="#ppt_y"/>
                                          </p:val>
                                        </p:tav>
                                      </p:tavLst>
                                    </p:anim>
                                  </p:childTnLst>
                                </p:cTn>
                              </p:par>
                            </p:childTnLst>
                          </p:cTn>
                        </p:par>
                        <p:par>
                          <p:cTn id="34" fill="hold">
                            <p:stCondLst>
                              <p:cond delay="12000"/>
                            </p:stCondLst>
                            <p:childTnLst>
                              <p:par>
                                <p:cTn id="35" presetID="1"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1" name="Rectangle 6"/>
          <p:cNvSpPr>
            <a:spLocks noGrp="1" noChangeArrowheads="1"/>
          </p:cNvSpPr>
          <p:nvPr>
            <p:ph type="title"/>
          </p:nvPr>
        </p:nvSpPr>
        <p:spPr/>
        <p:txBody>
          <a:bodyPr/>
          <a:lstStyle/>
          <a:p>
            <a:r>
              <a:rPr lang="en-US" dirty="0" smtClean="0"/>
              <a:t>Natural Language Understanding </a:t>
            </a:r>
          </a:p>
        </p:txBody>
      </p:sp>
      <p:sp>
        <p:nvSpPr>
          <p:cNvPr id="1319941" name="Rectangle 5"/>
          <p:cNvSpPr>
            <a:spLocks noGrp="1" noChangeArrowheads="1"/>
          </p:cNvSpPr>
          <p:nvPr>
            <p:ph type="body" idx="1"/>
          </p:nvPr>
        </p:nvSpPr>
        <p:spPr/>
        <p:txBody>
          <a:bodyPr/>
          <a:lstStyle/>
          <a:p>
            <a:pPr marL="0" indent="0">
              <a:buNone/>
            </a:pPr>
            <a:r>
              <a:rPr lang="en-US" dirty="0" smtClean="0"/>
              <a:t>              	</a:t>
            </a:r>
          </a:p>
          <a:p>
            <a:r>
              <a:rPr lang="en-US" dirty="0" smtClean="0"/>
              <a:t>Much research into [data </a:t>
            </a:r>
            <a:r>
              <a:rPr lang="en-US" dirty="0" smtClean="0">
                <a:sym typeface="Wingdings" pitchFamily="2" charset="2"/>
              </a:rPr>
              <a:t> meaning] attempts to </a:t>
            </a:r>
            <a:r>
              <a:rPr lang="en-US" dirty="0" smtClean="0"/>
              <a:t>tell us    </a:t>
            </a:r>
            <a:r>
              <a:rPr lang="en-US" b="1" dirty="0" smtClean="0"/>
              <a:t>what a document says </a:t>
            </a:r>
            <a:r>
              <a:rPr lang="en-US" dirty="0" smtClean="0"/>
              <a:t>with some level of certainty</a:t>
            </a:r>
          </a:p>
          <a:p>
            <a:pPr lvl="1"/>
            <a:endParaRPr lang="en-US" dirty="0" smtClean="0"/>
          </a:p>
          <a:p>
            <a:pPr lvl="1"/>
            <a:r>
              <a:rPr lang="en-US" dirty="0" smtClean="0"/>
              <a:t>Why is it difficult to do?</a:t>
            </a:r>
          </a:p>
          <a:p>
            <a:pPr lvl="1"/>
            <a:r>
              <a:rPr lang="en-US" dirty="0" smtClean="0"/>
              <a:t>What our Learning and Inference methods can do today</a:t>
            </a:r>
          </a:p>
          <a:p>
            <a:pPr lvl="1"/>
            <a:r>
              <a:rPr lang="en-US" dirty="0" smtClean="0"/>
              <a:t>Which directions should be pursued? </a:t>
            </a:r>
          </a:p>
          <a:p>
            <a:pPr lvl="2"/>
            <a:r>
              <a:rPr lang="en-US" dirty="0" smtClean="0"/>
              <a:t>How? </a:t>
            </a:r>
          </a:p>
          <a:p>
            <a:pPr lvl="1"/>
            <a:r>
              <a:rPr lang="en-US" dirty="0" smtClean="0"/>
              <a:t>……</a:t>
            </a:r>
          </a:p>
          <a:p>
            <a:endParaRPr lang="en-US" dirty="0" smtClean="0"/>
          </a:p>
          <a:p>
            <a:r>
              <a:rPr lang="en-US" dirty="0" smtClean="0"/>
              <a:t>But </a:t>
            </a:r>
            <a:r>
              <a:rPr lang="en-US" b="1" dirty="0" smtClean="0"/>
              <a:t>what should we believe</a:t>
            </a:r>
            <a:r>
              <a:rPr lang="en-US" dirty="0" smtClean="0"/>
              <a:t>, and who should we trust?</a:t>
            </a:r>
          </a:p>
          <a:p>
            <a:endParaRPr lang="en-US" dirty="0" smtClean="0"/>
          </a:p>
          <a:p>
            <a:endParaRPr lang="en-US" dirty="0" smtClean="0"/>
          </a:p>
        </p:txBody>
      </p:sp>
      <p:sp>
        <p:nvSpPr>
          <p:cNvPr id="4" name="Slide Number Placeholder 3"/>
          <p:cNvSpPr>
            <a:spLocks noGrp="1"/>
          </p:cNvSpPr>
          <p:nvPr>
            <p:ph type="sldNum" sz="quarter" idx="11"/>
          </p:nvPr>
        </p:nvSpPr>
        <p:spPr/>
        <p:txBody>
          <a:bodyPr/>
          <a:lstStyle/>
          <a:p>
            <a:r>
              <a:rPr lang="en-US" altLang="zh-TW" smtClean="0"/>
              <a:t>Page </a:t>
            </a:r>
            <a:fld id="{C83F18D4-0D70-44DE-A8FF-A8D5002D1168}" type="slidenum">
              <a:rPr lang="en-US" altLang="zh-TW" smtClean="0"/>
              <a:pPr/>
              <a:t>63</a:t>
            </a:fld>
            <a:endParaRPr lang="en-US" altLang="zh-TW"/>
          </a:p>
        </p:txBody>
      </p:sp>
    </p:spTree>
    <p:extLst>
      <p:ext uri="{BB962C8B-B14F-4D97-AF65-F5344CB8AC3E}">
        <p14:creationId xmlns:p14="http://schemas.microsoft.com/office/powerpoint/2010/main" val="139691327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994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1" name="Title 1"/>
          <p:cNvSpPr>
            <a:spLocks noGrp="1"/>
          </p:cNvSpPr>
          <p:nvPr>
            <p:ph type="title"/>
          </p:nvPr>
        </p:nvSpPr>
        <p:spPr/>
        <p:txBody>
          <a:bodyPr/>
          <a:lstStyle/>
          <a:p>
            <a:r>
              <a:rPr lang="en-US" smtClean="0"/>
              <a:t>Knowing what to Believe </a:t>
            </a:r>
          </a:p>
        </p:txBody>
      </p:sp>
      <p:sp>
        <p:nvSpPr>
          <p:cNvPr id="140290" name="Content Placeholder 2"/>
          <p:cNvSpPr>
            <a:spLocks noGrp="1"/>
          </p:cNvSpPr>
          <p:nvPr>
            <p:ph idx="1"/>
          </p:nvPr>
        </p:nvSpPr>
        <p:spPr/>
        <p:txBody>
          <a:bodyPr/>
          <a:lstStyle/>
          <a:p>
            <a:r>
              <a:rPr lang="en-US" dirty="0" smtClean="0"/>
              <a:t>The advent of the Information Age and the Web</a:t>
            </a:r>
          </a:p>
          <a:p>
            <a:pPr lvl="1"/>
            <a:r>
              <a:rPr lang="en-US" dirty="0" smtClean="0"/>
              <a:t>Overwhelming quantity of information</a:t>
            </a:r>
          </a:p>
          <a:p>
            <a:pPr lvl="1"/>
            <a:r>
              <a:rPr lang="en-US" dirty="0" smtClean="0">
                <a:solidFill>
                  <a:srgbClr val="003366"/>
                </a:solidFill>
              </a:rPr>
              <a:t>But uncertain quality.</a:t>
            </a:r>
          </a:p>
          <a:p>
            <a:pPr lvl="2"/>
            <a:endParaRPr lang="en-US" dirty="0" smtClean="0"/>
          </a:p>
          <a:p>
            <a:pPr lvl="2"/>
            <a:r>
              <a:rPr lang="en-US" dirty="0" smtClean="0"/>
              <a:t>Collaborative media</a:t>
            </a:r>
          </a:p>
          <a:p>
            <a:pPr lvl="3"/>
            <a:r>
              <a:rPr lang="en-US" dirty="0" smtClean="0"/>
              <a:t>Blogs</a:t>
            </a:r>
          </a:p>
          <a:p>
            <a:pPr lvl="3"/>
            <a:r>
              <a:rPr lang="en-US" dirty="0" smtClean="0"/>
              <a:t>Wikis</a:t>
            </a:r>
          </a:p>
          <a:p>
            <a:pPr lvl="3"/>
            <a:r>
              <a:rPr lang="en-US" dirty="0" smtClean="0"/>
              <a:t>Tweets</a:t>
            </a:r>
          </a:p>
          <a:p>
            <a:pPr lvl="3"/>
            <a:r>
              <a:rPr lang="en-US" dirty="0" smtClean="0"/>
              <a:t>Message boards</a:t>
            </a:r>
          </a:p>
          <a:p>
            <a:pPr lvl="2"/>
            <a:endParaRPr lang="en-US" dirty="0" smtClean="0"/>
          </a:p>
          <a:p>
            <a:pPr lvl="2"/>
            <a:r>
              <a:rPr lang="en-US" dirty="0" smtClean="0"/>
              <a:t>Established media are losing market share</a:t>
            </a:r>
          </a:p>
          <a:p>
            <a:pPr lvl="3"/>
            <a:r>
              <a:rPr lang="en-US" dirty="0" smtClean="0"/>
              <a:t>Reduced fact-checking</a:t>
            </a:r>
          </a:p>
          <a:p>
            <a:endParaRPr lang="en-US" dirty="0" smtClean="0"/>
          </a:p>
          <a:p>
            <a:pPr lvl="2"/>
            <a:endParaRPr lang="en-US" dirty="0" smtClean="0"/>
          </a:p>
        </p:txBody>
      </p:sp>
      <p:sp>
        <p:nvSpPr>
          <p:cNvPr id="2" name="Slide Number Placeholder 1"/>
          <p:cNvSpPr>
            <a:spLocks noGrp="1"/>
          </p:cNvSpPr>
          <p:nvPr>
            <p:ph type="sldNum" sz="quarter" idx="11"/>
          </p:nvPr>
        </p:nvSpPr>
        <p:spPr/>
        <p:txBody>
          <a:bodyPr/>
          <a:lstStyle/>
          <a:p>
            <a:r>
              <a:rPr lang="en-US" altLang="zh-TW" smtClean="0"/>
              <a:t>Page </a:t>
            </a:r>
            <a:fld id="{34956E49-9B35-407E-B5F2-C84A7F7C3F93}" type="slidenum">
              <a:rPr lang="en-US" altLang="zh-TW" smtClean="0"/>
              <a:pPr/>
              <a:t>64</a:t>
            </a:fld>
            <a:endParaRPr lang="en-US" altLang="zh-TW"/>
          </a:p>
        </p:txBody>
      </p:sp>
      <p:pic>
        <p:nvPicPr>
          <p:cNvPr id="140292" name="Picture 9"/>
          <p:cNvPicPr>
            <a:picLocks noChangeAspect="1" noChangeArrowheads="1"/>
          </p:cNvPicPr>
          <p:nvPr/>
        </p:nvPicPr>
        <p:blipFill>
          <a:blip r:embed="rId3">
            <a:extLst>
              <a:ext uri="{28A0092B-C50C-407E-A947-70E740481C1C}">
                <a14:useLocalDpi xmlns:a14="http://schemas.microsoft.com/office/drawing/2010/main" val="0"/>
              </a:ext>
            </a:extLst>
          </a:blip>
          <a:srcRect t="21333" b="25333"/>
          <a:stretch>
            <a:fillRect/>
          </a:stretch>
        </p:blipFill>
        <p:spPr bwMode="auto">
          <a:xfrm>
            <a:off x="4419600" y="1828800"/>
            <a:ext cx="44291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9709684"/>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4067502"/>
            <a:ext cx="5105400" cy="381000"/>
          </a:xfrm>
          <a:prstGeom prst="rect">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5" name="Rectangle 2"/>
          <p:cNvSpPr>
            <a:spLocks noGrp="1" noChangeArrowheads="1"/>
          </p:cNvSpPr>
          <p:nvPr>
            <p:ph type="title"/>
          </p:nvPr>
        </p:nvSpPr>
        <p:spPr/>
        <p:txBody>
          <a:bodyPr/>
          <a:lstStyle/>
          <a:p>
            <a:r>
              <a:rPr lang="en-US" smtClean="0"/>
              <a:t>Distributed Trust</a:t>
            </a:r>
            <a:endParaRPr lang="en-US" dirty="0" smtClean="0"/>
          </a:p>
        </p:txBody>
      </p:sp>
      <p:sp>
        <p:nvSpPr>
          <p:cNvPr id="1352707" name="Rectangle 3"/>
          <p:cNvSpPr>
            <a:spLocks noGrp="1" noChangeArrowheads="1"/>
          </p:cNvSpPr>
          <p:nvPr>
            <p:ph type="body" idx="1"/>
          </p:nvPr>
        </p:nvSpPr>
        <p:spPr/>
        <p:txBody>
          <a:bodyPr/>
          <a:lstStyle/>
          <a:p>
            <a:r>
              <a:rPr lang="en-US" dirty="0" smtClean="0"/>
              <a:t>Sources may provide conflicting </a:t>
            </a:r>
          </a:p>
          <a:p>
            <a:pPr marL="0" indent="0">
              <a:buNone/>
            </a:pPr>
            <a:r>
              <a:rPr lang="en-US" dirty="0" smtClean="0"/>
              <a:t>     information or mutually </a:t>
            </a:r>
          </a:p>
          <a:p>
            <a:pPr marL="0" indent="0">
              <a:buNone/>
            </a:pPr>
            <a:r>
              <a:rPr lang="en-US" dirty="0" smtClean="0"/>
              <a:t>     reinforcing information. </a:t>
            </a:r>
          </a:p>
          <a:p>
            <a:pPr lvl="1"/>
            <a:r>
              <a:rPr lang="en-US" dirty="0" smtClean="0"/>
              <a:t>Mistakenly or for a reason</a:t>
            </a:r>
          </a:p>
          <a:p>
            <a:pPr lvl="1"/>
            <a:r>
              <a:rPr lang="en-US" dirty="0" smtClean="0"/>
              <a:t>Not feasible for human to </a:t>
            </a:r>
          </a:p>
          <a:p>
            <a:pPr marL="457200" lvl="1" indent="0">
              <a:buNone/>
            </a:pPr>
            <a:r>
              <a:rPr lang="en-US" dirty="0" smtClean="0"/>
              <a:t>     read it all</a:t>
            </a:r>
          </a:p>
          <a:p>
            <a:pPr lvl="1"/>
            <a:endParaRPr lang="en-US" dirty="0" smtClean="0"/>
          </a:p>
          <a:p>
            <a:pPr lvl="1"/>
            <a:endParaRPr lang="en-US" dirty="0" smtClean="0"/>
          </a:p>
          <a:p>
            <a:pPr lvl="1"/>
            <a:r>
              <a:rPr lang="en-US" dirty="0" smtClean="0"/>
              <a:t>A computational trust system can be our proxy</a:t>
            </a:r>
          </a:p>
          <a:p>
            <a:pPr lvl="1"/>
            <a:r>
              <a:rPr lang="en-US" dirty="0" smtClean="0"/>
              <a:t>Ideally, assign the trust judgments the user would</a:t>
            </a:r>
          </a:p>
          <a:p>
            <a:pPr lvl="1"/>
            <a:r>
              <a:rPr lang="en-US" dirty="0" smtClean="0"/>
              <a:t>The user may be another system</a:t>
            </a:r>
          </a:p>
          <a:p>
            <a:pPr lvl="2"/>
            <a:r>
              <a:rPr lang="en-US" b="0" dirty="0" smtClean="0"/>
              <a:t>A question answering system; A navigation system; A news aggregator</a:t>
            </a:r>
          </a:p>
          <a:p>
            <a:pPr lvl="2"/>
            <a:r>
              <a:rPr lang="en-US" b="0" dirty="0" smtClean="0"/>
              <a:t>A warning system</a:t>
            </a:r>
          </a:p>
          <a:p>
            <a:pPr lvl="1"/>
            <a:endParaRPr lang="en-US" dirty="0" smtClean="0"/>
          </a:p>
          <a:p>
            <a:endParaRPr lang="en-US" dirty="0" smtClean="0"/>
          </a:p>
        </p:txBody>
      </p:sp>
      <p:sp>
        <p:nvSpPr>
          <p:cNvPr id="2" name="Slide Number Placeholder 1"/>
          <p:cNvSpPr>
            <a:spLocks noGrp="1"/>
          </p:cNvSpPr>
          <p:nvPr>
            <p:ph type="sldNum" sz="quarter" idx="11"/>
          </p:nvPr>
        </p:nvSpPr>
        <p:spPr/>
        <p:txBody>
          <a:bodyPr/>
          <a:lstStyle/>
          <a:p>
            <a:r>
              <a:rPr lang="en-US" altLang="zh-TW" smtClean="0"/>
              <a:t>Page </a:t>
            </a:r>
            <a:fld id="{C83F18D4-0D70-44DE-A8FF-A8D5002D1168}" type="slidenum">
              <a:rPr lang="en-US" altLang="zh-TW" smtClean="0"/>
              <a:pPr/>
              <a:t>65</a:t>
            </a:fld>
            <a:endParaRPr lang="en-US" altLang="zh-TW"/>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447800"/>
            <a:ext cx="4800600" cy="252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own Arrow 8"/>
          <p:cNvSpPr/>
          <p:nvPr/>
        </p:nvSpPr>
        <p:spPr>
          <a:xfrm rot="2539382">
            <a:off x="7300025" y="1187948"/>
            <a:ext cx="1393825" cy="1423987"/>
          </a:xfrm>
          <a:prstGeom prst="downArrow">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False– only 3 %</a:t>
            </a:r>
          </a:p>
        </p:txBody>
      </p:sp>
    </p:spTree>
    <p:extLst>
      <p:ext uri="{BB962C8B-B14F-4D97-AF65-F5344CB8AC3E}">
        <p14:creationId xmlns:p14="http://schemas.microsoft.com/office/powerpoint/2010/main" val="158484032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352707">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352707">
                                            <p:txEl>
                                              <p:pRg st="5" end="5"/>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352707">
                                            <p:txEl>
                                              <p:pRg st="8" end="8"/>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352707">
                                            <p:txEl>
                                              <p:pRg st="9" end="9"/>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352707">
                                            <p:txEl>
                                              <p:pRg st="10" end="10"/>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352707">
                                            <p:txEl>
                                              <p:pRg st="11" end="11"/>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352707">
                                            <p:txEl>
                                              <p:pRg st="12" end="12"/>
                                            </p:txEl>
                                          </p:spTgt>
                                        </p:tgtEl>
                                        <p:attrNameLst>
                                          <p:attrName>style.visibility</p:attrName>
                                        </p:attrNameLst>
                                      </p:cBhvr>
                                      <p:to>
                                        <p:strVal val="visible"/>
                                      </p:to>
                                    </p:set>
                                  </p:childTnLst>
                                </p:cTn>
                              </p:par>
                            </p:childTnLst>
                          </p:cTn>
                        </p:par>
                        <p:par>
                          <p:cTn id="30" fill="hold">
                            <p:stCondLst>
                              <p:cond delay="0"/>
                            </p:stCondLst>
                            <p:childTnLst>
                              <p:par>
                                <p:cTn id="31" presetID="21" presetClass="entr" presetSubtype="1"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heel(1)">
                                      <p:cBhvr>
                                        <p:cTn id="3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1" name="Title 1"/>
          <p:cNvSpPr>
            <a:spLocks noGrp="1"/>
          </p:cNvSpPr>
          <p:nvPr>
            <p:ph type="title"/>
          </p:nvPr>
        </p:nvSpPr>
        <p:spPr/>
        <p:txBody>
          <a:bodyPr/>
          <a:lstStyle/>
          <a:p>
            <a:r>
              <a:rPr lang="en-US" smtClean="0"/>
              <a:t>Emergency Situations</a:t>
            </a:r>
            <a:endParaRPr lang="en-US" dirty="0" smtClean="0"/>
          </a:p>
        </p:txBody>
      </p:sp>
      <p:sp>
        <p:nvSpPr>
          <p:cNvPr id="140290" name="Content Placeholder 2"/>
          <p:cNvSpPr>
            <a:spLocks noGrp="1"/>
          </p:cNvSpPr>
          <p:nvPr>
            <p:ph idx="1"/>
          </p:nvPr>
        </p:nvSpPr>
        <p:spPr/>
        <p:txBody>
          <a:bodyPr/>
          <a:lstStyle/>
          <a:p>
            <a:r>
              <a:rPr lang="en-US" dirty="0" smtClean="0"/>
              <a:t>A distributed data stream needs to be monitored </a:t>
            </a:r>
          </a:p>
          <a:p>
            <a:endParaRPr lang="en-US" dirty="0" smtClean="0"/>
          </a:p>
          <a:p>
            <a:r>
              <a:rPr lang="en-US" b="1" dirty="0" smtClean="0"/>
              <a:t>All data streams have Natural Language Content  </a:t>
            </a:r>
          </a:p>
          <a:p>
            <a:pPr lvl="1"/>
            <a:r>
              <a:rPr lang="en-US" dirty="0" smtClean="0"/>
              <a:t>Internet activity </a:t>
            </a:r>
          </a:p>
          <a:p>
            <a:pPr lvl="2"/>
            <a:r>
              <a:rPr lang="en-US" dirty="0" smtClean="0"/>
              <a:t>chat rooms, forums, search activity, twitter and cell phones </a:t>
            </a:r>
          </a:p>
          <a:p>
            <a:pPr lvl="1"/>
            <a:r>
              <a:rPr lang="en-US" dirty="0" smtClean="0"/>
              <a:t>Traffic reports; 911 calls and other emergency reports </a:t>
            </a:r>
          </a:p>
          <a:p>
            <a:pPr lvl="1"/>
            <a:r>
              <a:rPr lang="en-US" dirty="0" smtClean="0"/>
              <a:t>Network activity, power grid reports, networks reports, security systems, banking</a:t>
            </a:r>
          </a:p>
          <a:p>
            <a:pPr lvl="1"/>
            <a:r>
              <a:rPr lang="en-US" dirty="0" smtClean="0"/>
              <a:t>Media coverage</a:t>
            </a:r>
          </a:p>
          <a:p>
            <a:endParaRPr lang="en-US" dirty="0" smtClean="0"/>
          </a:p>
          <a:p>
            <a:r>
              <a:rPr lang="en-US" dirty="0" smtClean="0"/>
              <a:t>Often, stories appear on tweeter before they break the news</a:t>
            </a:r>
          </a:p>
          <a:p>
            <a:r>
              <a:rPr lang="en-US" dirty="0" smtClean="0"/>
              <a:t>But, a lot of conflicting information, possibly misleading and deceiving</a:t>
            </a:r>
          </a:p>
          <a:p>
            <a:pPr lvl="1"/>
            <a:endParaRPr lang="en-US" dirty="0" smtClean="0"/>
          </a:p>
        </p:txBody>
      </p:sp>
      <p:sp>
        <p:nvSpPr>
          <p:cNvPr id="2" name="Slide Number Placeholder 1"/>
          <p:cNvSpPr>
            <a:spLocks noGrp="1"/>
          </p:cNvSpPr>
          <p:nvPr>
            <p:ph type="sldNum" sz="quarter" idx="11"/>
          </p:nvPr>
        </p:nvSpPr>
        <p:spPr/>
        <p:txBody>
          <a:bodyPr/>
          <a:lstStyle/>
          <a:p>
            <a:r>
              <a:rPr lang="en-US" altLang="zh-TW" smtClean="0"/>
              <a:t>Page </a:t>
            </a:r>
            <a:fld id="{34956E49-9B35-407E-B5F2-C84A7F7C3F93}" type="slidenum">
              <a:rPr lang="en-US" altLang="zh-TW" smtClean="0"/>
              <a:pPr/>
              <a:t>66</a:t>
            </a:fld>
            <a:endParaRPr lang="en-US" altLang="zh-TW"/>
          </a:p>
        </p:txBody>
      </p:sp>
    </p:spTree>
    <p:extLst>
      <p:ext uri="{BB962C8B-B14F-4D97-AF65-F5344CB8AC3E}">
        <p14:creationId xmlns:p14="http://schemas.microsoft.com/office/powerpoint/2010/main" val="1465504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29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029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029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029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0290">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0290">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0290">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0290">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029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2"/>
          <p:cNvSpPr>
            <a:spLocks noGrp="1"/>
          </p:cNvSpPr>
          <p:nvPr>
            <p:ph type="sldNum" sz="quarter" idx="11"/>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1821415-4FC3-46F5-9503-CE16A082D95A}" type="slidenum">
              <a:rPr lang="en-US" altLang="zh-TW" smtClean="0"/>
              <a:pPr/>
              <a:t>67</a:t>
            </a:fld>
            <a:endParaRPr lang="en-US" altLang="zh-TW" smtClean="0"/>
          </a:p>
        </p:txBody>
      </p:sp>
      <p:sp>
        <p:nvSpPr>
          <p:cNvPr id="39939" name="Title 4"/>
          <p:cNvSpPr>
            <a:spLocks noGrp="1"/>
          </p:cNvSpPr>
          <p:nvPr>
            <p:ph type="title"/>
          </p:nvPr>
        </p:nvSpPr>
        <p:spPr>
          <a:xfrm>
            <a:off x="152400" y="-13648"/>
            <a:ext cx="8610600" cy="533400"/>
          </a:xfrm>
        </p:spPr>
        <p:txBody>
          <a:bodyPr/>
          <a:lstStyle/>
          <a:p>
            <a:r>
              <a:rPr lang="en-US" dirty="0" smtClean="0"/>
              <a:t>Medical Domain: Many support groups &amp; medical forums</a:t>
            </a:r>
            <a:endParaRPr lang="en-IN" dirty="0" smtClean="0"/>
          </a:p>
        </p:txBody>
      </p:sp>
      <p:sp>
        <p:nvSpPr>
          <p:cNvPr id="4" name="Slide Number Placeholder 3"/>
          <p:cNvSpPr txBox="1">
            <a:spLocks noGrp="1"/>
          </p:cNvSpPr>
          <p:nvPr/>
        </p:nvSpPr>
        <p:spPr bwMode="auto">
          <a:xfrm>
            <a:off x="6553200" y="6243638"/>
            <a:ext cx="2133600" cy="457200"/>
          </a:xfrm>
          <a:prstGeom prst="rect">
            <a:avLst/>
          </a:prstGeom>
          <a:noFill/>
          <a:ln>
            <a:miter lim="800000"/>
            <a:headEnd/>
            <a:tailEnd/>
          </a:ln>
        </p:spPr>
        <p:txBody>
          <a:bodyPr anchor="b"/>
          <a:lstStyle/>
          <a:p>
            <a:pPr algn="r">
              <a:defRPr/>
            </a:pPr>
            <a:fld id="{766D19F5-A455-44F0-93C9-0FF70A2E17C9}" type="slidenum">
              <a:rPr lang="en-US" altLang="en-US" sz="1200">
                <a:latin typeface="+mj-lt"/>
                <a:cs typeface="+mn-cs"/>
              </a:rPr>
              <a:pPr algn="r">
                <a:defRPr/>
              </a:pPr>
              <a:t>67</a:t>
            </a:fld>
            <a:endParaRPr lang="en-US" altLang="en-US" sz="1200">
              <a:latin typeface="+mj-lt"/>
              <a:cs typeface="+mn-cs"/>
            </a:endParaRPr>
          </a:p>
        </p:txBody>
      </p:sp>
      <p:pic>
        <p:nvPicPr>
          <p:cNvPr id="39941" name="Picture 6" descr="cancer-msgBoa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143000"/>
            <a:ext cx="765651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ancer-mailistLis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009775"/>
            <a:ext cx="8391525"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yahooHealth.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92213" y="2438400"/>
            <a:ext cx="7951787"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466890">
            <a:off x="1482871" y="1956231"/>
            <a:ext cx="5622375" cy="4115781"/>
          </a:xfrm>
          <a:prstGeom prst="rect">
            <a:avLst/>
          </a:prstGeom>
          <a:ln>
            <a:solidFill>
              <a:schemeClr val="tx1"/>
            </a:solidFill>
          </a:ln>
        </p:spPr>
      </p:pic>
      <p:sp>
        <p:nvSpPr>
          <p:cNvPr id="9" name="Rectangle 10"/>
          <p:cNvSpPr>
            <a:spLocks noChangeArrowheads="1"/>
          </p:cNvSpPr>
          <p:nvPr/>
        </p:nvSpPr>
        <p:spPr bwMode="auto">
          <a:xfrm>
            <a:off x="1411287" y="4343400"/>
            <a:ext cx="7351713" cy="1752600"/>
          </a:xfrm>
          <a:prstGeom prst="rect">
            <a:avLst/>
          </a:prstGeom>
          <a:solidFill>
            <a:srgbClr val="FFFF66"/>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bg2"/>
              </a:buClr>
              <a:buSzPct val="75000"/>
              <a:buFont typeface="Wingdings" pitchFamily="2" charset="2"/>
              <a:buNone/>
            </a:pPr>
            <a:r>
              <a:rPr lang="en-US" sz="2000" dirty="0" smtClean="0">
                <a:solidFill>
                  <a:srgbClr val="3366CC"/>
                </a:solidFill>
                <a:latin typeface="Calibri" pitchFamily="34" charset="0"/>
              </a:rPr>
              <a:t>Hundreds of thousands of people get their medical information from the internet</a:t>
            </a:r>
          </a:p>
          <a:p>
            <a:pPr marL="342900" indent="-342900">
              <a:lnSpc>
                <a:spcPct val="90000"/>
              </a:lnSpc>
              <a:spcBef>
                <a:spcPct val="20000"/>
              </a:spcBef>
              <a:buClr>
                <a:schemeClr val="bg2"/>
              </a:buClr>
              <a:buSzPct val="75000"/>
              <a:buFont typeface="Wingdings" pitchFamily="2" charset="2"/>
              <a:buChar char="n"/>
            </a:pPr>
            <a:r>
              <a:rPr lang="en-US" sz="2000" dirty="0" smtClean="0">
                <a:solidFill>
                  <a:srgbClr val="003366"/>
                </a:solidFill>
                <a:latin typeface="Calibri" pitchFamily="34" charset="0"/>
              </a:rPr>
              <a:t>Best treatment for…..</a:t>
            </a:r>
          </a:p>
          <a:p>
            <a:pPr marL="342900" indent="-342900">
              <a:lnSpc>
                <a:spcPct val="90000"/>
              </a:lnSpc>
              <a:spcBef>
                <a:spcPct val="20000"/>
              </a:spcBef>
              <a:buClr>
                <a:schemeClr val="bg2"/>
              </a:buClr>
              <a:buSzPct val="75000"/>
              <a:buFont typeface="Wingdings" pitchFamily="2" charset="2"/>
              <a:buChar char="n"/>
            </a:pPr>
            <a:r>
              <a:rPr lang="en-US" sz="2000" dirty="0" smtClean="0">
                <a:solidFill>
                  <a:srgbClr val="003366"/>
                </a:solidFill>
                <a:latin typeface="Calibri" pitchFamily="34" charset="0"/>
              </a:rPr>
              <a:t>Side effects of….  </a:t>
            </a:r>
            <a:endParaRPr lang="en-US" sz="2000" dirty="0">
              <a:solidFill>
                <a:srgbClr val="003366"/>
              </a:solidFill>
              <a:latin typeface="Calibri" pitchFamily="34" charset="0"/>
            </a:endParaRPr>
          </a:p>
          <a:p>
            <a:pPr marL="342900" indent="-342900">
              <a:lnSpc>
                <a:spcPct val="90000"/>
              </a:lnSpc>
              <a:spcBef>
                <a:spcPct val="20000"/>
              </a:spcBef>
              <a:buClr>
                <a:schemeClr val="bg2"/>
              </a:buClr>
              <a:buSzPct val="75000"/>
              <a:buFont typeface="Wingdings" pitchFamily="2" charset="2"/>
              <a:buChar char="n"/>
            </a:pPr>
            <a:r>
              <a:rPr lang="en-US" sz="2000" dirty="0" smtClean="0">
                <a:solidFill>
                  <a:srgbClr val="003366"/>
                </a:solidFill>
                <a:latin typeface="Calibri" pitchFamily="34" charset="0"/>
              </a:rPr>
              <a:t>But, some users have an agenda,… </a:t>
            </a:r>
            <a:r>
              <a:rPr lang="en-US" sz="2000" dirty="0" smtClean="0">
                <a:solidFill>
                  <a:srgbClr val="3366CC"/>
                </a:solidFill>
                <a:latin typeface="Calibri" pitchFamily="34" charset="0"/>
              </a:rPr>
              <a:t>pharmaceutical companies…</a:t>
            </a:r>
            <a:endParaRPr lang="en-US" sz="2000" dirty="0">
              <a:solidFill>
                <a:srgbClr val="3366CC"/>
              </a:solidFill>
              <a:latin typeface="Calibri" pitchFamily="34" charset="0"/>
            </a:endParaRPr>
          </a:p>
        </p:txBody>
      </p:sp>
    </p:spTree>
    <p:extLst>
      <p:ext uri="{BB962C8B-B14F-4D97-AF65-F5344CB8AC3E}">
        <p14:creationId xmlns:p14="http://schemas.microsoft.com/office/powerpoint/2010/main" val="376330474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8436" name="Rectangle 4"/>
          <p:cNvSpPr>
            <a:spLocks noChangeArrowheads="1"/>
          </p:cNvSpPr>
          <p:nvPr/>
        </p:nvSpPr>
        <p:spPr bwMode="auto">
          <a:xfrm>
            <a:off x="838199" y="3854668"/>
            <a:ext cx="8000999" cy="2362200"/>
          </a:xfrm>
          <a:prstGeom prst="rect">
            <a:avLst/>
          </a:prstGeom>
          <a:solidFill>
            <a:srgbClr val="FFFF99"/>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88" name="Title 1"/>
          <p:cNvSpPr>
            <a:spLocks noGrp="1"/>
          </p:cNvSpPr>
          <p:nvPr>
            <p:ph type="title"/>
          </p:nvPr>
        </p:nvSpPr>
        <p:spPr/>
        <p:txBody>
          <a:bodyPr anchor="t"/>
          <a:lstStyle/>
          <a:p>
            <a:pPr eaLnBrk="1" hangingPunct="1"/>
            <a:r>
              <a:rPr lang="en-US" dirty="0" smtClean="0"/>
              <a:t>Trustworthiness</a:t>
            </a:r>
            <a:endParaRPr lang="en-IN" sz="1400" dirty="0" smtClean="0"/>
          </a:p>
        </p:txBody>
      </p:sp>
      <p:sp>
        <p:nvSpPr>
          <p:cNvPr id="2" name="Slide Number Placeholder 1"/>
          <p:cNvSpPr>
            <a:spLocks noGrp="1"/>
          </p:cNvSpPr>
          <p:nvPr>
            <p:ph type="sldNum" sz="quarter" idx="11"/>
          </p:nvPr>
        </p:nvSpPr>
        <p:spPr/>
        <p:txBody>
          <a:bodyPr/>
          <a:lstStyle/>
          <a:p>
            <a:pPr>
              <a:defRPr/>
            </a:pPr>
            <a:r>
              <a:rPr lang="en-US" altLang="zh-TW" smtClean="0"/>
              <a:t>Page </a:t>
            </a:r>
            <a:fld id="{34956E49-9B35-407E-B5F2-C84A7F7C3F93}" type="slidenum">
              <a:rPr lang="en-US" altLang="zh-TW" smtClean="0"/>
              <a:pPr>
                <a:defRPr/>
              </a:pPr>
              <a:t>68</a:t>
            </a:fld>
            <a:endParaRPr lang="en-US" altLang="zh-TW"/>
          </a:p>
        </p:txBody>
      </p:sp>
      <p:grpSp>
        <p:nvGrpSpPr>
          <p:cNvPr id="29" name="Group 28"/>
          <p:cNvGrpSpPr/>
          <p:nvPr/>
        </p:nvGrpSpPr>
        <p:grpSpPr>
          <a:xfrm>
            <a:off x="4953000" y="238832"/>
            <a:ext cx="4038600" cy="4163918"/>
            <a:chOff x="0" y="575846"/>
            <a:chExt cx="4038600" cy="4163918"/>
          </a:xfrm>
        </p:grpSpPr>
        <p:sp>
          <p:nvSpPr>
            <p:cNvPr id="30" name="TextBox 29"/>
            <p:cNvSpPr txBox="1"/>
            <p:nvPr/>
          </p:nvSpPr>
          <p:spPr>
            <a:xfrm>
              <a:off x="381000" y="956846"/>
              <a:ext cx="992579" cy="338554"/>
            </a:xfrm>
            <a:prstGeom prst="rect">
              <a:avLst/>
            </a:prstGeom>
            <a:solidFill>
              <a:srgbClr val="FFFFCC"/>
            </a:solidFill>
            <a:ln>
              <a:solidFill>
                <a:schemeClr val="accent1"/>
              </a:solidFill>
            </a:ln>
          </p:spPr>
          <p:txBody>
            <a:bodyPr wrap="none" rtlCol="0">
              <a:spAutoFit/>
            </a:bodyPr>
            <a:lstStyle/>
            <a:p>
              <a:r>
                <a:rPr lang="en-US" sz="1600" b="1" dirty="0" smtClean="0">
                  <a:solidFill>
                    <a:srgbClr val="003366"/>
                  </a:solidFill>
                </a:rPr>
                <a:t>Sources</a:t>
              </a:r>
              <a:endParaRPr lang="en-US" sz="1600" b="1" dirty="0">
                <a:solidFill>
                  <a:srgbClr val="003366"/>
                </a:solidFill>
              </a:endParaRPr>
            </a:p>
          </p:txBody>
        </p:sp>
        <p:sp>
          <p:nvSpPr>
            <p:cNvPr id="31" name="TextBox 30"/>
            <p:cNvSpPr txBox="1"/>
            <p:nvPr/>
          </p:nvSpPr>
          <p:spPr>
            <a:xfrm>
              <a:off x="3180673" y="914400"/>
              <a:ext cx="857927" cy="338554"/>
            </a:xfrm>
            <a:prstGeom prst="rect">
              <a:avLst/>
            </a:prstGeom>
            <a:solidFill>
              <a:srgbClr val="FFFFCC"/>
            </a:solidFill>
            <a:ln>
              <a:solidFill>
                <a:schemeClr val="accent1"/>
              </a:solidFill>
            </a:ln>
          </p:spPr>
          <p:txBody>
            <a:bodyPr wrap="none" rtlCol="0">
              <a:spAutoFit/>
            </a:bodyPr>
            <a:lstStyle/>
            <a:p>
              <a:r>
                <a:rPr lang="en-US" sz="1600" b="1" dirty="0" smtClean="0">
                  <a:solidFill>
                    <a:srgbClr val="3366CC"/>
                  </a:solidFill>
                </a:rPr>
                <a:t>Claims</a:t>
              </a:r>
              <a:endParaRPr lang="en-US" sz="1600" b="1" dirty="0">
                <a:solidFill>
                  <a:srgbClr val="3366CC"/>
                </a:solidFill>
              </a:endParaRPr>
            </a:p>
          </p:txBody>
        </p:sp>
        <p:grpSp>
          <p:nvGrpSpPr>
            <p:cNvPr id="32" name="Group 31"/>
            <p:cNvGrpSpPr/>
            <p:nvPr/>
          </p:nvGrpSpPr>
          <p:grpSpPr>
            <a:xfrm>
              <a:off x="252697" y="1014222"/>
              <a:ext cx="3633502" cy="3725542"/>
              <a:chOff x="1066800" y="990599"/>
              <a:chExt cx="4800600" cy="5257801"/>
            </a:xfrm>
          </p:grpSpPr>
          <p:sp>
            <p:nvSpPr>
              <p:cNvPr id="37" name="Oval 36"/>
              <p:cNvSpPr/>
              <p:nvPr/>
            </p:nvSpPr>
            <p:spPr>
              <a:xfrm>
                <a:off x="1066800" y="1371600"/>
                <a:ext cx="609600" cy="609600"/>
              </a:xfrm>
              <a:prstGeom prst="ellipse">
                <a:avLst/>
              </a:prstGeom>
              <a:solidFill>
                <a:srgbClr val="0033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a:t>
                </a:r>
                <a:r>
                  <a:rPr lang="en-US" sz="1400" baseline="-25000" dirty="0" smtClean="0">
                    <a:solidFill>
                      <a:schemeClr val="tx1"/>
                    </a:solidFill>
                  </a:rPr>
                  <a:t>1</a:t>
                </a:r>
                <a:endParaRPr lang="en-US" sz="1400" baseline="-25000" dirty="0">
                  <a:solidFill>
                    <a:schemeClr val="tx1"/>
                  </a:solidFill>
                </a:endParaRPr>
              </a:p>
            </p:txBody>
          </p:sp>
          <p:sp>
            <p:nvSpPr>
              <p:cNvPr id="38" name="Oval 37"/>
              <p:cNvSpPr/>
              <p:nvPr/>
            </p:nvSpPr>
            <p:spPr>
              <a:xfrm>
                <a:off x="1066800" y="2137229"/>
                <a:ext cx="609600" cy="609600"/>
              </a:xfrm>
              <a:prstGeom prst="ellipse">
                <a:avLst/>
              </a:prstGeom>
              <a:solidFill>
                <a:srgbClr val="0033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a:t>
                </a:r>
                <a:r>
                  <a:rPr lang="en-US" sz="1400" baseline="-25000" dirty="0" smtClean="0">
                    <a:solidFill>
                      <a:schemeClr val="tx1"/>
                    </a:solidFill>
                  </a:rPr>
                  <a:t>2</a:t>
                </a:r>
                <a:endParaRPr lang="en-US" sz="1400" baseline="-25000" dirty="0">
                  <a:solidFill>
                    <a:schemeClr val="tx1"/>
                  </a:solidFill>
                </a:endParaRPr>
              </a:p>
            </p:txBody>
          </p:sp>
          <p:sp>
            <p:nvSpPr>
              <p:cNvPr id="39" name="Oval 38"/>
              <p:cNvSpPr/>
              <p:nvPr/>
            </p:nvSpPr>
            <p:spPr>
              <a:xfrm>
                <a:off x="1066800" y="3048000"/>
                <a:ext cx="609600" cy="609600"/>
              </a:xfrm>
              <a:prstGeom prst="ellipse">
                <a:avLst/>
              </a:prstGeom>
              <a:solidFill>
                <a:srgbClr val="0033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a:t>
                </a:r>
                <a:r>
                  <a:rPr lang="en-US" sz="1400" baseline="-25000" dirty="0" smtClean="0">
                    <a:solidFill>
                      <a:schemeClr val="tx1"/>
                    </a:solidFill>
                  </a:rPr>
                  <a:t>3</a:t>
                </a:r>
                <a:endParaRPr lang="en-US" sz="1400" baseline="-25000" dirty="0">
                  <a:solidFill>
                    <a:schemeClr val="tx1"/>
                  </a:solidFill>
                </a:endParaRPr>
              </a:p>
            </p:txBody>
          </p:sp>
          <p:sp>
            <p:nvSpPr>
              <p:cNvPr id="40" name="Oval 39"/>
              <p:cNvSpPr/>
              <p:nvPr/>
            </p:nvSpPr>
            <p:spPr>
              <a:xfrm>
                <a:off x="1066800" y="3810000"/>
                <a:ext cx="609600" cy="609600"/>
              </a:xfrm>
              <a:prstGeom prst="ellipse">
                <a:avLst/>
              </a:prstGeom>
              <a:solidFill>
                <a:srgbClr val="0033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a:t>
                </a:r>
                <a:r>
                  <a:rPr lang="en-US" sz="1400" baseline="-25000" dirty="0" smtClean="0">
                    <a:solidFill>
                      <a:schemeClr val="tx1"/>
                    </a:solidFill>
                  </a:rPr>
                  <a:t>4</a:t>
                </a:r>
                <a:endParaRPr lang="en-US" sz="1400" baseline="-25000" dirty="0">
                  <a:solidFill>
                    <a:schemeClr val="tx1"/>
                  </a:solidFill>
                </a:endParaRPr>
              </a:p>
            </p:txBody>
          </p:sp>
          <p:sp>
            <p:nvSpPr>
              <p:cNvPr id="41" name="Oval 40"/>
              <p:cNvSpPr/>
              <p:nvPr/>
            </p:nvSpPr>
            <p:spPr>
              <a:xfrm>
                <a:off x="1066800" y="4724400"/>
                <a:ext cx="609600" cy="609600"/>
              </a:xfrm>
              <a:prstGeom prst="ellipse">
                <a:avLst/>
              </a:prstGeom>
              <a:solidFill>
                <a:srgbClr val="0033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a:t>
                </a:r>
                <a:r>
                  <a:rPr lang="en-US" sz="1400" baseline="-25000" dirty="0" smtClean="0">
                    <a:solidFill>
                      <a:schemeClr val="tx1"/>
                    </a:solidFill>
                  </a:rPr>
                  <a:t>5</a:t>
                </a:r>
                <a:endParaRPr lang="en-US" sz="1400" baseline="-25000" dirty="0">
                  <a:solidFill>
                    <a:schemeClr val="tx1"/>
                  </a:solidFill>
                </a:endParaRPr>
              </a:p>
            </p:txBody>
          </p:sp>
          <p:sp>
            <p:nvSpPr>
              <p:cNvPr id="42" name="Oval 41"/>
              <p:cNvSpPr/>
              <p:nvPr/>
            </p:nvSpPr>
            <p:spPr>
              <a:xfrm>
                <a:off x="5257800" y="4495800"/>
                <a:ext cx="609600" cy="60960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a:t>
                </a:r>
                <a:r>
                  <a:rPr lang="en-US" sz="1400" baseline="-25000" dirty="0" smtClean="0">
                    <a:solidFill>
                      <a:schemeClr val="tx1"/>
                    </a:solidFill>
                  </a:rPr>
                  <a:t>4</a:t>
                </a:r>
                <a:endParaRPr lang="en-US" sz="1400" baseline="-25000" dirty="0">
                  <a:solidFill>
                    <a:schemeClr val="tx1"/>
                  </a:solidFill>
                </a:endParaRPr>
              </a:p>
            </p:txBody>
          </p:sp>
          <p:sp>
            <p:nvSpPr>
              <p:cNvPr id="43" name="Oval 42"/>
              <p:cNvSpPr/>
              <p:nvPr/>
            </p:nvSpPr>
            <p:spPr>
              <a:xfrm>
                <a:off x="5257800" y="3429000"/>
                <a:ext cx="609600" cy="60960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a:t>
                </a:r>
                <a:r>
                  <a:rPr lang="en-US" sz="1400" baseline="-25000" dirty="0" smtClean="0">
                    <a:solidFill>
                      <a:schemeClr val="tx1"/>
                    </a:solidFill>
                  </a:rPr>
                  <a:t>3</a:t>
                </a:r>
                <a:endParaRPr lang="en-US" sz="1400" baseline="-25000" dirty="0">
                  <a:solidFill>
                    <a:schemeClr val="tx1"/>
                  </a:solidFill>
                </a:endParaRPr>
              </a:p>
            </p:txBody>
          </p:sp>
          <p:sp>
            <p:nvSpPr>
              <p:cNvPr id="44" name="Oval 43"/>
              <p:cNvSpPr/>
              <p:nvPr/>
            </p:nvSpPr>
            <p:spPr>
              <a:xfrm>
                <a:off x="5257800" y="2514600"/>
                <a:ext cx="609600" cy="60960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a:t>
                </a:r>
                <a:r>
                  <a:rPr lang="en-US" sz="1400" baseline="-25000" dirty="0" smtClean="0">
                    <a:solidFill>
                      <a:schemeClr val="tx1"/>
                    </a:solidFill>
                  </a:rPr>
                  <a:t>2</a:t>
                </a:r>
                <a:endParaRPr lang="en-US" sz="1400" baseline="-25000" dirty="0">
                  <a:solidFill>
                    <a:schemeClr val="tx1"/>
                  </a:solidFill>
                </a:endParaRPr>
              </a:p>
            </p:txBody>
          </p:sp>
          <p:sp>
            <p:nvSpPr>
              <p:cNvPr id="45" name="Oval 44"/>
              <p:cNvSpPr/>
              <p:nvPr/>
            </p:nvSpPr>
            <p:spPr>
              <a:xfrm>
                <a:off x="5257800" y="1600200"/>
                <a:ext cx="609600" cy="60960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a:t>
                </a:r>
                <a:r>
                  <a:rPr lang="en-US" sz="1400" baseline="-25000" dirty="0" smtClean="0">
                    <a:solidFill>
                      <a:schemeClr val="tx1"/>
                    </a:solidFill>
                  </a:rPr>
                  <a:t>1</a:t>
                </a:r>
                <a:endParaRPr lang="en-US" sz="1400" baseline="-25000" dirty="0">
                  <a:solidFill>
                    <a:schemeClr val="tx1"/>
                  </a:solidFill>
                </a:endParaRPr>
              </a:p>
            </p:txBody>
          </p:sp>
          <p:cxnSp>
            <p:nvCxnSpPr>
              <p:cNvPr id="46" name="Straight Connector 45"/>
              <p:cNvCxnSpPr>
                <a:stCxn id="37" idx="6"/>
                <a:endCxn id="56" idx="2"/>
              </p:cNvCxnSpPr>
              <p:nvPr/>
            </p:nvCxnSpPr>
            <p:spPr>
              <a:xfrm flipV="1">
                <a:off x="1676400" y="1219199"/>
                <a:ext cx="1553936" cy="45720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58" idx="6"/>
                <a:endCxn id="44" idx="2"/>
              </p:cNvCxnSpPr>
              <p:nvPr/>
            </p:nvCxnSpPr>
            <p:spPr>
              <a:xfrm>
                <a:off x="3786867" y="2285999"/>
                <a:ext cx="1470933" cy="53340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60" idx="6"/>
                <a:endCxn id="43" idx="2"/>
              </p:cNvCxnSpPr>
              <p:nvPr/>
            </p:nvCxnSpPr>
            <p:spPr>
              <a:xfrm>
                <a:off x="3786867" y="3352799"/>
                <a:ext cx="1470933" cy="38100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63" idx="6"/>
                <a:endCxn id="42" idx="2"/>
              </p:cNvCxnSpPr>
              <p:nvPr/>
            </p:nvCxnSpPr>
            <p:spPr>
              <a:xfrm flipV="1">
                <a:off x="3786867" y="4800601"/>
                <a:ext cx="1470933" cy="15239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64" idx="6"/>
                <a:endCxn id="42" idx="2"/>
              </p:cNvCxnSpPr>
              <p:nvPr/>
            </p:nvCxnSpPr>
            <p:spPr>
              <a:xfrm flipV="1">
                <a:off x="3786867" y="4800601"/>
                <a:ext cx="1470933" cy="68579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57" idx="6"/>
                <a:endCxn id="45" idx="2"/>
              </p:cNvCxnSpPr>
              <p:nvPr/>
            </p:nvCxnSpPr>
            <p:spPr>
              <a:xfrm>
                <a:off x="3786867" y="1752600"/>
                <a:ext cx="1470933" cy="1524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59" idx="6"/>
                <a:endCxn id="44" idx="2"/>
              </p:cNvCxnSpPr>
              <p:nvPr/>
            </p:nvCxnSpPr>
            <p:spPr>
              <a:xfrm>
                <a:off x="3786867" y="2819400"/>
                <a:ext cx="1470933" cy="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61" idx="6"/>
                <a:endCxn id="43" idx="2"/>
              </p:cNvCxnSpPr>
              <p:nvPr/>
            </p:nvCxnSpPr>
            <p:spPr>
              <a:xfrm flipV="1">
                <a:off x="3786867" y="3733801"/>
                <a:ext cx="1470933" cy="15239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62" idx="6"/>
                <a:endCxn id="43" idx="2"/>
              </p:cNvCxnSpPr>
              <p:nvPr/>
            </p:nvCxnSpPr>
            <p:spPr>
              <a:xfrm flipV="1">
                <a:off x="3786867" y="3733801"/>
                <a:ext cx="1470933" cy="68579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65" idx="6"/>
                <a:endCxn id="42" idx="2"/>
              </p:cNvCxnSpPr>
              <p:nvPr/>
            </p:nvCxnSpPr>
            <p:spPr>
              <a:xfrm flipV="1">
                <a:off x="3851122" y="4800601"/>
                <a:ext cx="1406679" cy="121919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3230336" y="990599"/>
                <a:ext cx="556531"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e</a:t>
                </a:r>
                <a:r>
                  <a:rPr lang="en-US" sz="900" baseline="-25000" dirty="0" smtClean="0">
                    <a:solidFill>
                      <a:schemeClr val="tx1"/>
                    </a:solidFill>
                  </a:rPr>
                  <a:t>1</a:t>
                </a:r>
                <a:endParaRPr lang="en-US" sz="900" baseline="-25000" dirty="0">
                  <a:solidFill>
                    <a:schemeClr val="tx1"/>
                  </a:solidFill>
                </a:endParaRPr>
              </a:p>
            </p:txBody>
          </p:sp>
          <p:sp>
            <p:nvSpPr>
              <p:cNvPr id="57" name="Oval 56"/>
              <p:cNvSpPr/>
              <p:nvPr/>
            </p:nvSpPr>
            <p:spPr>
              <a:xfrm>
                <a:off x="3230336" y="1524000"/>
                <a:ext cx="556531"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e</a:t>
                </a:r>
                <a:r>
                  <a:rPr lang="en-US" sz="900" baseline="-25000" dirty="0" smtClean="0">
                    <a:solidFill>
                      <a:schemeClr val="tx1"/>
                    </a:solidFill>
                  </a:rPr>
                  <a:t>2</a:t>
                </a:r>
                <a:endParaRPr lang="en-US" sz="900" baseline="-25000" dirty="0">
                  <a:solidFill>
                    <a:schemeClr val="tx1"/>
                  </a:solidFill>
                </a:endParaRPr>
              </a:p>
            </p:txBody>
          </p:sp>
          <p:sp>
            <p:nvSpPr>
              <p:cNvPr id="58" name="Oval 57"/>
              <p:cNvSpPr/>
              <p:nvPr/>
            </p:nvSpPr>
            <p:spPr>
              <a:xfrm>
                <a:off x="3230336" y="2057399"/>
                <a:ext cx="556531"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e</a:t>
                </a:r>
                <a:r>
                  <a:rPr lang="en-US" sz="900" baseline="-25000" dirty="0" smtClean="0">
                    <a:solidFill>
                      <a:schemeClr val="tx1"/>
                    </a:solidFill>
                  </a:rPr>
                  <a:t>3</a:t>
                </a:r>
                <a:endParaRPr lang="en-US" sz="900" baseline="-25000" dirty="0">
                  <a:solidFill>
                    <a:schemeClr val="tx1"/>
                  </a:solidFill>
                </a:endParaRPr>
              </a:p>
            </p:txBody>
          </p:sp>
          <p:sp>
            <p:nvSpPr>
              <p:cNvPr id="59" name="Oval 58"/>
              <p:cNvSpPr/>
              <p:nvPr/>
            </p:nvSpPr>
            <p:spPr>
              <a:xfrm>
                <a:off x="3230336" y="2590800"/>
                <a:ext cx="556531"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e</a:t>
                </a:r>
                <a:r>
                  <a:rPr lang="en-US" sz="900" baseline="-25000" dirty="0" smtClean="0">
                    <a:solidFill>
                      <a:schemeClr val="tx1"/>
                    </a:solidFill>
                  </a:rPr>
                  <a:t>4</a:t>
                </a:r>
                <a:endParaRPr lang="en-US" sz="900" baseline="-25000" dirty="0">
                  <a:solidFill>
                    <a:schemeClr val="tx1"/>
                  </a:solidFill>
                </a:endParaRPr>
              </a:p>
            </p:txBody>
          </p:sp>
          <p:sp>
            <p:nvSpPr>
              <p:cNvPr id="60" name="Oval 59"/>
              <p:cNvSpPr/>
              <p:nvPr/>
            </p:nvSpPr>
            <p:spPr>
              <a:xfrm>
                <a:off x="3230336" y="3124199"/>
                <a:ext cx="556531"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e</a:t>
                </a:r>
                <a:r>
                  <a:rPr lang="en-US" sz="900" baseline="-25000" dirty="0" smtClean="0">
                    <a:solidFill>
                      <a:schemeClr val="tx1"/>
                    </a:solidFill>
                  </a:rPr>
                  <a:t>5</a:t>
                </a:r>
                <a:endParaRPr lang="en-US" sz="900" baseline="-25000" dirty="0">
                  <a:solidFill>
                    <a:schemeClr val="tx1"/>
                  </a:solidFill>
                </a:endParaRPr>
              </a:p>
            </p:txBody>
          </p:sp>
          <p:sp>
            <p:nvSpPr>
              <p:cNvPr id="61" name="Oval 60"/>
              <p:cNvSpPr/>
              <p:nvPr/>
            </p:nvSpPr>
            <p:spPr>
              <a:xfrm>
                <a:off x="3230336" y="3657600"/>
                <a:ext cx="556531"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e</a:t>
                </a:r>
                <a:r>
                  <a:rPr lang="en-US" sz="900" baseline="-25000" dirty="0" smtClean="0">
                    <a:solidFill>
                      <a:schemeClr val="tx1"/>
                    </a:solidFill>
                  </a:rPr>
                  <a:t>6</a:t>
                </a:r>
                <a:endParaRPr lang="en-US" sz="900" baseline="-25000" dirty="0">
                  <a:solidFill>
                    <a:schemeClr val="tx1"/>
                  </a:solidFill>
                </a:endParaRPr>
              </a:p>
            </p:txBody>
          </p:sp>
          <p:sp>
            <p:nvSpPr>
              <p:cNvPr id="62" name="Oval 61"/>
              <p:cNvSpPr/>
              <p:nvPr/>
            </p:nvSpPr>
            <p:spPr>
              <a:xfrm>
                <a:off x="3230336" y="4190999"/>
                <a:ext cx="556531"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e</a:t>
                </a:r>
                <a:r>
                  <a:rPr lang="en-US" sz="900" baseline="-25000" dirty="0" smtClean="0">
                    <a:solidFill>
                      <a:schemeClr val="tx1"/>
                    </a:solidFill>
                  </a:rPr>
                  <a:t>7</a:t>
                </a:r>
                <a:endParaRPr lang="en-US" sz="900" baseline="-25000" dirty="0">
                  <a:solidFill>
                    <a:schemeClr val="tx1"/>
                  </a:solidFill>
                </a:endParaRPr>
              </a:p>
            </p:txBody>
          </p:sp>
          <p:sp>
            <p:nvSpPr>
              <p:cNvPr id="63" name="Oval 62"/>
              <p:cNvSpPr/>
              <p:nvPr/>
            </p:nvSpPr>
            <p:spPr>
              <a:xfrm>
                <a:off x="3230336" y="4724400"/>
                <a:ext cx="556531"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e</a:t>
                </a:r>
                <a:r>
                  <a:rPr lang="en-US" sz="900" baseline="-25000" dirty="0" smtClean="0">
                    <a:solidFill>
                      <a:schemeClr val="tx1"/>
                    </a:solidFill>
                  </a:rPr>
                  <a:t>8</a:t>
                </a:r>
                <a:endParaRPr lang="en-US" sz="900" baseline="-25000" dirty="0">
                  <a:solidFill>
                    <a:schemeClr val="tx1"/>
                  </a:solidFill>
                </a:endParaRPr>
              </a:p>
            </p:txBody>
          </p:sp>
          <p:sp>
            <p:nvSpPr>
              <p:cNvPr id="64" name="Oval 63"/>
              <p:cNvSpPr/>
              <p:nvPr/>
            </p:nvSpPr>
            <p:spPr>
              <a:xfrm>
                <a:off x="3230336" y="5257799"/>
                <a:ext cx="556531"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e</a:t>
                </a:r>
                <a:r>
                  <a:rPr lang="en-US" sz="900" baseline="-25000" dirty="0" smtClean="0">
                    <a:solidFill>
                      <a:schemeClr val="tx1"/>
                    </a:solidFill>
                  </a:rPr>
                  <a:t>9</a:t>
                </a:r>
                <a:endParaRPr lang="en-US" sz="900" baseline="-25000" dirty="0">
                  <a:solidFill>
                    <a:schemeClr val="tx1"/>
                  </a:solidFill>
                </a:endParaRPr>
              </a:p>
            </p:txBody>
          </p:sp>
          <p:sp>
            <p:nvSpPr>
              <p:cNvPr id="65" name="Oval 64"/>
              <p:cNvSpPr/>
              <p:nvPr/>
            </p:nvSpPr>
            <p:spPr>
              <a:xfrm>
                <a:off x="3177268" y="5791200"/>
                <a:ext cx="673854"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e</a:t>
                </a:r>
                <a:r>
                  <a:rPr lang="en-US" sz="900" baseline="-25000" dirty="0" smtClean="0">
                    <a:solidFill>
                      <a:schemeClr val="tx1"/>
                    </a:solidFill>
                  </a:rPr>
                  <a:t>10</a:t>
                </a:r>
                <a:endParaRPr lang="en-US" sz="900" baseline="-25000" dirty="0">
                  <a:solidFill>
                    <a:schemeClr val="tx1"/>
                  </a:solidFill>
                </a:endParaRPr>
              </a:p>
            </p:txBody>
          </p:sp>
          <p:cxnSp>
            <p:nvCxnSpPr>
              <p:cNvPr id="66" name="Straight Connector 65"/>
              <p:cNvCxnSpPr>
                <a:stCxn id="56" idx="6"/>
                <a:endCxn id="45" idx="2"/>
              </p:cNvCxnSpPr>
              <p:nvPr/>
            </p:nvCxnSpPr>
            <p:spPr>
              <a:xfrm>
                <a:off x="3786867" y="1219199"/>
                <a:ext cx="1470933" cy="68580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39" idx="6"/>
                <a:endCxn id="57" idx="2"/>
              </p:cNvCxnSpPr>
              <p:nvPr/>
            </p:nvCxnSpPr>
            <p:spPr>
              <a:xfrm flipV="1">
                <a:off x="1676400" y="1752600"/>
                <a:ext cx="1553936" cy="160020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37" idx="6"/>
                <a:endCxn id="58" idx="2"/>
              </p:cNvCxnSpPr>
              <p:nvPr/>
            </p:nvCxnSpPr>
            <p:spPr>
              <a:xfrm>
                <a:off x="1676400" y="1676400"/>
                <a:ext cx="1553936" cy="60959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38" idx="6"/>
                <a:endCxn id="59" idx="2"/>
              </p:cNvCxnSpPr>
              <p:nvPr/>
            </p:nvCxnSpPr>
            <p:spPr>
              <a:xfrm>
                <a:off x="1676400" y="2442030"/>
                <a:ext cx="1553936" cy="37737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37" idx="6"/>
                <a:endCxn id="60" idx="2"/>
              </p:cNvCxnSpPr>
              <p:nvPr/>
            </p:nvCxnSpPr>
            <p:spPr>
              <a:xfrm>
                <a:off x="1676400" y="1676400"/>
                <a:ext cx="1553936" cy="167639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39" idx="6"/>
                <a:endCxn id="61" idx="2"/>
              </p:cNvCxnSpPr>
              <p:nvPr/>
            </p:nvCxnSpPr>
            <p:spPr>
              <a:xfrm>
                <a:off x="1676400" y="3352801"/>
                <a:ext cx="1553936" cy="53339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41" idx="6"/>
                <a:endCxn id="62" idx="2"/>
              </p:cNvCxnSpPr>
              <p:nvPr/>
            </p:nvCxnSpPr>
            <p:spPr>
              <a:xfrm flipV="1">
                <a:off x="1676400" y="4419599"/>
                <a:ext cx="1553936" cy="60960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38" idx="6"/>
                <a:endCxn id="63" idx="2"/>
              </p:cNvCxnSpPr>
              <p:nvPr/>
            </p:nvCxnSpPr>
            <p:spPr>
              <a:xfrm>
                <a:off x="1676400" y="2442030"/>
                <a:ext cx="1553936" cy="251097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41" idx="6"/>
                <a:endCxn id="65" idx="2"/>
              </p:cNvCxnSpPr>
              <p:nvPr/>
            </p:nvCxnSpPr>
            <p:spPr>
              <a:xfrm>
                <a:off x="1676400" y="5029201"/>
                <a:ext cx="1500867" cy="99059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40" idx="6"/>
                <a:endCxn id="64" idx="2"/>
              </p:cNvCxnSpPr>
              <p:nvPr/>
            </p:nvCxnSpPr>
            <p:spPr>
              <a:xfrm>
                <a:off x="1676400" y="4114801"/>
                <a:ext cx="1553936" cy="137159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1735449" y="575846"/>
              <a:ext cx="1083951" cy="338554"/>
            </a:xfrm>
            <a:prstGeom prst="rect">
              <a:avLst/>
            </a:prstGeom>
            <a:solidFill>
              <a:srgbClr val="FFFFCC"/>
            </a:solidFill>
            <a:ln>
              <a:solidFill>
                <a:schemeClr val="accent1"/>
              </a:solidFill>
            </a:ln>
          </p:spPr>
          <p:txBody>
            <a:bodyPr wrap="none" rtlCol="0">
              <a:spAutoFit/>
            </a:bodyPr>
            <a:lstStyle/>
            <a:p>
              <a:r>
                <a:rPr lang="en-US" sz="1600" b="1" dirty="0" smtClean="0">
                  <a:solidFill>
                    <a:srgbClr val="FF9933"/>
                  </a:solidFill>
                </a:rPr>
                <a:t>Evidence</a:t>
              </a:r>
              <a:endParaRPr lang="en-US" sz="1600" b="1" dirty="0">
                <a:solidFill>
                  <a:srgbClr val="FF9933"/>
                </a:solidFill>
              </a:endParaRPr>
            </a:p>
          </p:txBody>
        </p:sp>
        <p:sp>
          <p:nvSpPr>
            <p:cNvPr id="34" name="TextBox 33"/>
            <p:cNvSpPr txBox="1"/>
            <p:nvPr/>
          </p:nvSpPr>
          <p:spPr>
            <a:xfrm>
              <a:off x="0" y="1002268"/>
              <a:ext cx="534121" cy="369332"/>
            </a:xfrm>
            <a:prstGeom prst="rect">
              <a:avLst/>
            </a:prstGeom>
            <a:noFill/>
          </p:spPr>
          <p:txBody>
            <a:bodyPr wrap="none" rtlCol="0">
              <a:spAutoFit/>
            </a:bodyPr>
            <a:lstStyle/>
            <a:p>
              <a:r>
                <a:rPr lang="en-US" b="1" dirty="0" smtClean="0">
                  <a:latin typeface="+mn-lt"/>
                </a:rPr>
                <a:t>T(s)</a:t>
              </a:r>
              <a:endParaRPr lang="en-US" b="1" dirty="0">
                <a:latin typeface="+mn-lt"/>
              </a:endParaRPr>
            </a:p>
          </p:txBody>
        </p:sp>
        <p:sp>
          <p:nvSpPr>
            <p:cNvPr id="35" name="TextBox 34"/>
            <p:cNvSpPr txBox="1"/>
            <p:nvPr/>
          </p:nvSpPr>
          <p:spPr>
            <a:xfrm>
              <a:off x="3026440" y="1154668"/>
              <a:ext cx="554960" cy="369332"/>
            </a:xfrm>
            <a:prstGeom prst="rect">
              <a:avLst/>
            </a:prstGeom>
            <a:noFill/>
          </p:spPr>
          <p:txBody>
            <a:bodyPr wrap="none" rtlCol="0">
              <a:spAutoFit/>
            </a:bodyPr>
            <a:lstStyle/>
            <a:p>
              <a:r>
                <a:rPr lang="en-US" b="1" dirty="0" smtClean="0">
                  <a:latin typeface="+mn-lt"/>
                </a:rPr>
                <a:t>B(c)</a:t>
              </a:r>
              <a:endParaRPr lang="en-US" b="1" dirty="0">
                <a:latin typeface="+mn-lt"/>
              </a:endParaRPr>
            </a:p>
          </p:txBody>
        </p:sp>
        <p:sp>
          <p:nvSpPr>
            <p:cNvPr id="36" name="TextBox 35"/>
            <p:cNvSpPr txBox="1"/>
            <p:nvPr/>
          </p:nvSpPr>
          <p:spPr>
            <a:xfrm>
              <a:off x="1447079" y="838200"/>
              <a:ext cx="537327" cy="369332"/>
            </a:xfrm>
            <a:prstGeom prst="rect">
              <a:avLst/>
            </a:prstGeom>
            <a:noFill/>
          </p:spPr>
          <p:txBody>
            <a:bodyPr wrap="none" rtlCol="0">
              <a:spAutoFit/>
            </a:bodyPr>
            <a:lstStyle/>
            <a:p>
              <a:r>
                <a:rPr lang="en-US" b="1" dirty="0" smtClean="0">
                  <a:latin typeface="+mn-lt"/>
                </a:rPr>
                <a:t>E(c)</a:t>
              </a:r>
              <a:endParaRPr lang="en-US" b="1" dirty="0">
                <a:latin typeface="+mn-lt"/>
              </a:endParaRPr>
            </a:p>
          </p:txBody>
        </p:sp>
      </p:grpSp>
      <p:grpSp>
        <p:nvGrpSpPr>
          <p:cNvPr id="76" name="Group 75"/>
          <p:cNvGrpSpPr/>
          <p:nvPr/>
        </p:nvGrpSpPr>
        <p:grpSpPr>
          <a:xfrm>
            <a:off x="5943600" y="619260"/>
            <a:ext cx="2384769" cy="2545884"/>
            <a:chOff x="5328138" y="782211"/>
            <a:chExt cx="3548237" cy="3206621"/>
          </a:xfrm>
        </p:grpSpPr>
        <p:grpSp>
          <p:nvGrpSpPr>
            <p:cNvPr id="77" name="Group 76"/>
            <p:cNvGrpSpPr/>
            <p:nvPr/>
          </p:nvGrpSpPr>
          <p:grpSpPr>
            <a:xfrm>
              <a:off x="5328138" y="1123168"/>
              <a:ext cx="3282462" cy="2865664"/>
              <a:chOff x="1066800" y="1371600"/>
              <a:chExt cx="4800600" cy="3962400"/>
            </a:xfrm>
          </p:grpSpPr>
          <p:sp>
            <p:nvSpPr>
              <p:cNvPr id="80" name="Oval 79"/>
              <p:cNvSpPr/>
              <p:nvPr/>
            </p:nvSpPr>
            <p:spPr>
              <a:xfrm>
                <a:off x="1066800" y="4724400"/>
                <a:ext cx="609600" cy="609600"/>
              </a:xfrm>
              <a:prstGeom prst="ellipse">
                <a:avLst/>
              </a:prstGeom>
              <a:solidFill>
                <a:srgbClr val="0033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a:t>
                </a:r>
                <a:r>
                  <a:rPr lang="en-US" sz="1200" baseline="-25000" dirty="0" smtClean="0">
                    <a:solidFill>
                      <a:schemeClr val="tx1"/>
                    </a:solidFill>
                  </a:rPr>
                  <a:t>5</a:t>
                </a:r>
                <a:endParaRPr lang="en-US" sz="1200" baseline="-25000" dirty="0">
                  <a:solidFill>
                    <a:schemeClr val="tx1"/>
                  </a:solidFill>
                </a:endParaRPr>
              </a:p>
            </p:txBody>
          </p:sp>
          <p:sp>
            <p:nvSpPr>
              <p:cNvPr id="81" name="Oval 80"/>
              <p:cNvSpPr/>
              <p:nvPr/>
            </p:nvSpPr>
            <p:spPr>
              <a:xfrm>
                <a:off x="1066800" y="1371600"/>
                <a:ext cx="609600" cy="609600"/>
              </a:xfrm>
              <a:prstGeom prst="ellipse">
                <a:avLst/>
              </a:prstGeom>
              <a:solidFill>
                <a:srgbClr val="0033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a:t>
                </a:r>
                <a:r>
                  <a:rPr lang="en-US" sz="1200" baseline="-25000" dirty="0" smtClean="0">
                    <a:solidFill>
                      <a:schemeClr val="tx1"/>
                    </a:solidFill>
                  </a:rPr>
                  <a:t>1</a:t>
                </a:r>
                <a:endParaRPr lang="en-US" sz="1200" baseline="-25000" dirty="0">
                  <a:solidFill>
                    <a:schemeClr val="tx1"/>
                  </a:solidFill>
                </a:endParaRPr>
              </a:p>
            </p:txBody>
          </p:sp>
          <p:sp>
            <p:nvSpPr>
              <p:cNvPr id="82" name="Oval 81"/>
              <p:cNvSpPr/>
              <p:nvPr/>
            </p:nvSpPr>
            <p:spPr>
              <a:xfrm>
                <a:off x="1066800" y="2137229"/>
                <a:ext cx="609600" cy="609600"/>
              </a:xfrm>
              <a:prstGeom prst="ellipse">
                <a:avLst/>
              </a:prstGeom>
              <a:solidFill>
                <a:srgbClr val="0033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a:t>
                </a:r>
                <a:r>
                  <a:rPr lang="en-US" sz="1200" baseline="-25000" dirty="0" smtClean="0">
                    <a:solidFill>
                      <a:schemeClr val="tx1"/>
                    </a:solidFill>
                  </a:rPr>
                  <a:t>2</a:t>
                </a:r>
                <a:endParaRPr lang="en-US" sz="1200" baseline="-25000" dirty="0">
                  <a:solidFill>
                    <a:schemeClr val="tx1"/>
                  </a:solidFill>
                </a:endParaRPr>
              </a:p>
            </p:txBody>
          </p:sp>
          <p:sp>
            <p:nvSpPr>
              <p:cNvPr id="83" name="Oval 82"/>
              <p:cNvSpPr/>
              <p:nvPr/>
            </p:nvSpPr>
            <p:spPr>
              <a:xfrm>
                <a:off x="1066800" y="3048000"/>
                <a:ext cx="609600" cy="609600"/>
              </a:xfrm>
              <a:prstGeom prst="ellipse">
                <a:avLst/>
              </a:prstGeom>
              <a:solidFill>
                <a:srgbClr val="0033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a:t>
                </a:r>
                <a:r>
                  <a:rPr lang="en-US" sz="1200" baseline="-25000" dirty="0" smtClean="0">
                    <a:solidFill>
                      <a:schemeClr val="tx1"/>
                    </a:solidFill>
                  </a:rPr>
                  <a:t>3</a:t>
                </a:r>
                <a:endParaRPr lang="en-US" sz="1200" baseline="-25000" dirty="0">
                  <a:solidFill>
                    <a:schemeClr val="tx1"/>
                  </a:solidFill>
                </a:endParaRPr>
              </a:p>
            </p:txBody>
          </p:sp>
          <p:sp>
            <p:nvSpPr>
              <p:cNvPr id="84" name="Oval 83"/>
              <p:cNvSpPr/>
              <p:nvPr/>
            </p:nvSpPr>
            <p:spPr>
              <a:xfrm>
                <a:off x="1066800" y="3810000"/>
                <a:ext cx="609600" cy="609600"/>
              </a:xfrm>
              <a:prstGeom prst="ellipse">
                <a:avLst/>
              </a:prstGeom>
              <a:solidFill>
                <a:srgbClr val="0033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a:t>
                </a:r>
                <a:r>
                  <a:rPr lang="en-US" sz="1200" baseline="-25000" dirty="0" smtClean="0">
                    <a:solidFill>
                      <a:schemeClr val="tx1"/>
                    </a:solidFill>
                  </a:rPr>
                  <a:t>4</a:t>
                </a:r>
                <a:endParaRPr lang="en-US" sz="1200" baseline="-25000" dirty="0">
                  <a:solidFill>
                    <a:schemeClr val="tx1"/>
                  </a:solidFill>
                </a:endParaRPr>
              </a:p>
            </p:txBody>
          </p:sp>
          <p:sp>
            <p:nvSpPr>
              <p:cNvPr id="85" name="Oval 84"/>
              <p:cNvSpPr/>
              <p:nvPr/>
            </p:nvSpPr>
            <p:spPr>
              <a:xfrm>
                <a:off x="5257800" y="4495800"/>
                <a:ext cx="609600" cy="60960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c</a:t>
                </a:r>
                <a:r>
                  <a:rPr lang="en-US" sz="1100" baseline="-25000" dirty="0" smtClean="0">
                    <a:solidFill>
                      <a:schemeClr val="tx1"/>
                    </a:solidFill>
                  </a:rPr>
                  <a:t>4</a:t>
                </a:r>
                <a:endParaRPr lang="en-US" sz="1100" baseline="-25000" dirty="0">
                  <a:solidFill>
                    <a:schemeClr val="tx1"/>
                  </a:solidFill>
                </a:endParaRPr>
              </a:p>
            </p:txBody>
          </p:sp>
          <p:sp>
            <p:nvSpPr>
              <p:cNvPr id="86" name="Oval 85"/>
              <p:cNvSpPr/>
              <p:nvPr/>
            </p:nvSpPr>
            <p:spPr>
              <a:xfrm>
                <a:off x="5257800" y="3429000"/>
                <a:ext cx="609600" cy="60960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c</a:t>
                </a:r>
                <a:r>
                  <a:rPr lang="en-US" sz="1100" baseline="-25000" dirty="0" smtClean="0">
                    <a:solidFill>
                      <a:schemeClr val="tx1"/>
                    </a:solidFill>
                  </a:rPr>
                  <a:t>3</a:t>
                </a:r>
                <a:endParaRPr lang="en-US" sz="1100" baseline="-25000" dirty="0">
                  <a:solidFill>
                    <a:schemeClr val="tx1"/>
                  </a:solidFill>
                </a:endParaRPr>
              </a:p>
            </p:txBody>
          </p:sp>
          <p:sp>
            <p:nvSpPr>
              <p:cNvPr id="87" name="Oval 86"/>
              <p:cNvSpPr/>
              <p:nvPr/>
            </p:nvSpPr>
            <p:spPr>
              <a:xfrm>
                <a:off x="5257800" y="2514600"/>
                <a:ext cx="609600" cy="60960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c</a:t>
                </a:r>
                <a:r>
                  <a:rPr lang="en-US" sz="1100" baseline="-25000" dirty="0" smtClean="0">
                    <a:solidFill>
                      <a:schemeClr val="tx1"/>
                    </a:solidFill>
                  </a:rPr>
                  <a:t>2</a:t>
                </a:r>
                <a:endParaRPr lang="en-US" sz="1100" baseline="-25000" dirty="0">
                  <a:solidFill>
                    <a:schemeClr val="tx1"/>
                  </a:solidFill>
                </a:endParaRPr>
              </a:p>
            </p:txBody>
          </p:sp>
          <p:sp>
            <p:nvSpPr>
              <p:cNvPr id="88" name="Oval 87"/>
              <p:cNvSpPr/>
              <p:nvPr/>
            </p:nvSpPr>
            <p:spPr>
              <a:xfrm>
                <a:off x="5257800" y="1600200"/>
                <a:ext cx="609600" cy="60960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c</a:t>
                </a:r>
                <a:r>
                  <a:rPr lang="en-US" sz="1100" baseline="-25000" dirty="0" smtClean="0">
                    <a:solidFill>
                      <a:schemeClr val="tx1"/>
                    </a:solidFill>
                  </a:rPr>
                  <a:t>1</a:t>
                </a:r>
                <a:endParaRPr lang="en-US" sz="1100" baseline="-25000" dirty="0">
                  <a:solidFill>
                    <a:schemeClr val="tx1"/>
                  </a:solidFill>
                </a:endParaRPr>
              </a:p>
            </p:txBody>
          </p:sp>
          <p:cxnSp>
            <p:nvCxnSpPr>
              <p:cNvPr id="89" name="Straight Connector 88"/>
              <p:cNvCxnSpPr>
                <a:stCxn id="81" idx="6"/>
                <a:endCxn id="87" idx="2"/>
              </p:cNvCxnSpPr>
              <p:nvPr/>
            </p:nvCxnSpPr>
            <p:spPr>
              <a:xfrm>
                <a:off x="1676400" y="1676400"/>
                <a:ext cx="3581400" cy="1143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81" idx="6"/>
                <a:endCxn id="86" idx="2"/>
              </p:cNvCxnSpPr>
              <p:nvPr/>
            </p:nvCxnSpPr>
            <p:spPr>
              <a:xfrm>
                <a:off x="1676400" y="1676400"/>
                <a:ext cx="3581400" cy="20574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82" idx="6"/>
                <a:endCxn id="85" idx="2"/>
              </p:cNvCxnSpPr>
              <p:nvPr/>
            </p:nvCxnSpPr>
            <p:spPr>
              <a:xfrm>
                <a:off x="1676400" y="2442029"/>
                <a:ext cx="3581400" cy="235857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83" idx="6"/>
                <a:endCxn id="88" idx="2"/>
              </p:cNvCxnSpPr>
              <p:nvPr/>
            </p:nvCxnSpPr>
            <p:spPr>
              <a:xfrm flipV="1">
                <a:off x="1676400" y="1905000"/>
                <a:ext cx="3581400" cy="14478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82" idx="6"/>
                <a:endCxn id="87" idx="2"/>
              </p:cNvCxnSpPr>
              <p:nvPr/>
            </p:nvCxnSpPr>
            <p:spPr>
              <a:xfrm>
                <a:off x="1676400" y="2442029"/>
                <a:ext cx="3581400" cy="37737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83" idx="6"/>
                <a:endCxn id="86" idx="2"/>
              </p:cNvCxnSpPr>
              <p:nvPr/>
            </p:nvCxnSpPr>
            <p:spPr>
              <a:xfrm>
                <a:off x="1676400" y="3352800"/>
                <a:ext cx="3581400" cy="381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80" idx="6"/>
                <a:endCxn id="86" idx="2"/>
              </p:cNvCxnSpPr>
              <p:nvPr/>
            </p:nvCxnSpPr>
            <p:spPr>
              <a:xfrm flipV="1">
                <a:off x="1676400" y="3733800"/>
                <a:ext cx="3581400" cy="12954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80" idx="6"/>
                <a:endCxn id="85" idx="2"/>
              </p:cNvCxnSpPr>
              <p:nvPr/>
            </p:nvCxnSpPr>
            <p:spPr>
              <a:xfrm flipV="1">
                <a:off x="1676400" y="4800600"/>
                <a:ext cx="3581400" cy="228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81" idx="6"/>
                <a:endCxn id="88" idx="2"/>
              </p:cNvCxnSpPr>
              <p:nvPr/>
            </p:nvCxnSpPr>
            <p:spPr>
              <a:xfrm>
                <a:off x="1676400" y="1676400"/>
                <a:ext cx="3581400" cy="228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84" idx="6"/>
                <a:endCxn id="85" idx="2"/>
              </p:cNvCxnSpPr>
              <p:nvPr/>
            </p:nvCxnSpPr>
            <p:spPr>
              <a:xfrm>
                <a:off x="1676400" y="4114800"/>
                <a:ext cx="3581400" cy="6858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8" name="TextBox 77"/>
            <p:cNvSpPr txBox="1"/>
            <p:nvPr/>
          </p:nvSpPr>
          <p:spPr>
            <a:xfrm>
              <a:off x="5541377" y="782211"/>
              <a:ext cx="1700815" cy="426419"/>
            </a:xfrm>
            <a:prstGeom prst="rect">
              <a:avLst/>
            </a:prstGeom>
            <a:solidFill>
              <a:srgbClr val="FFFFCC"/>
            </a:solidFill>
            <a:ln>
              <a:solidFill>
                <a:schemeClr val="accent1"/>
              </a:solidFill>
            </a:ln>
          </p:spPr>
          <p:txBody>
            <a:bodyPr wrap="square" rtlCol="0">
              <a:spAutoFit/>
            </a:bodyPr>
            <a:lstStyle/>
            <a:p>
              <a:r>
                <a:rPr lang="en-US" sz="1600" b="1" dirty="0" smtClean="0">
                  <a:solidFill>
                    <a:srgbClr val="003366"/>
                  </a:solidFill>
                </a:rPr>
                <a:t>Sources</a:t>
              </a:r>
              <a:endParaRPr lang="en-US" sz="1600" b="1" dirty="0">
                <a:solidFill>
                  <a:srgbClr val="003366"/>
                </a:solidFill>
              </a:endParaRPr>
            </a:p>
          </p:txBody>
        </p:sp>
        <p:sp>
          <p:nvSpPr>
            <p:cNvPr id="79" name="TextBox 78"/>
            <p:cNvSpPr txBox="1"/>
            <p:nvPr/>
          </p:nvSpPr>
          <p:spPr>
            <a:xfrm>
              <a:off x="7515860" y="788322"/>
              <a:ext cx="1360515" cy="426419"/>
            </a:xfrm>
            <a:prstGeom prst="rect">
              <a:avLst/>
            </a:prstGeom>
            <a:solidFill>
              <a:srgbClr val="FFFFCC"/>
            </a:solidFill>
            <a:ln>
              <a:solidFill>
                <a:schemeClr val="accent1"/>
              </a:solidFill>
            </a:ln>
          </p:spPr>
          <p:txBody>
            <a:bodyPr wrap="square" rtlCol="0">
              <a:spAutoFit/>
            </a:bodyPr>
            <a:lstStyle/>
            <a:p>
              <a:r>
                <a:rPr lang="en-US" sz="1600" b="1" dirty="0" smtClean="0">
                  <a:solidFill>
                    <a:srgbClr val="3366CC"/>
                  </a:solidFill>
                </a:rPr>
                <a:t>Claims</a:t>
              </a:r>
              <a:endParaRPr lang="en-US" sz="1600" b="1" dirty="0">
                <a:solidFill>
                  <a:srgbClr val="3366CC"/>
                </a:solidFill>
              </a:endParaRPr>
            </a:p>
          </p:txBody>
        </p:sp>
      </p:grpSp>
      <p:sp>
        <p:nvSpPr>
          <p:cNvPr id="3" name="TextBox 2"/>
          <p:cNvSpPr txBox="1"/>
          <p:nvPr/>
        </p:nvSpPr>
        <p:spPr>
          <a:xfrm>
            <a:off x="5439822" y="5242034"/>
            <a:ext cx="3352078" cy="923330"/>
          </a:xfrm>
          <a:prstGeom prst="rect">
            <a:avLst/>
          </a:prstGeom>
          <a:noFill/>
          <a:ln>
            <a:solidFill>
              <a:srgbClr val="FF9933"/>
            </a:solidFill>
          </a:ln>
        </p:spPr>
        <p:txBody>
          <a:bodyPr wrap="square" rtlCol="0">
            <a:spAutoFit/>
          </a:bodyPr>
          <a:lstStyle/>
          <a:p>
            <a:r>
              <a:rPr lang="en-US" dirty="0" smtClean="0">
                <a:solidFill>
                  <a:srgbClr val="003366"/>
                </a:solidFill>
                <a:latin typeface="+mn-lt"/>
              </a:rPr>
              <a:t>Beyond the scientific and engineering challenges, this will have significant societal impact. </a:t>
            </a:r>
            <a:endParaRPr lang="en-US" dirty="0">
              <a:solidFill>
                <a:srgbClr val="003366"/>
              </a:solidFill>
              <a:latin typeface="+mn-lt"/>
            </a:endParaRPr>
          </a:p>
        </p:txBody>
      </p:sp>
      <p:sp>
        <p:nvSpPr>
          <p:cNvPr id="1298435" name="Content Placeholder 2"/>
          <p:cNvSpPr>
            <a:spLocks noGrp="1"/>
          </p:cNvSpPr>
          <p:nvPr>
            <p:ph idx="1"/>
          </p:nvPr>
        </p:nvSpPr>
        <p:spPr/>
        <p:txBody>
          <a:bodyPr/>
          <a:lstStyle/>
          <a:p>
            <a:pPr eaLnBrk="1" hangingPunct="1"/>
            <a:r>
              <a:rPr lang="en-US" sz="2000" dirty="0" smtClean="0"/>
              <a:t>Given:</a:t>
            </a:r>
            <a:r>
              <a:rPr lang="en-US" dirty="0" smtClean="0"/>
              <a:t> </a:t>
            </a:r>
          </a:p>
          <a:p>
            <a:pPr marL="669925" lvl="1" indent="-325438" eaLnBrk="1" hangingPunct="1"/>
            <a:r>
              <a:rPr lang="en-US" dirty="0" smtClean="0"/>
              <a:t>Multiple content sources</a:t>
            </a:r>
          </a:p>
          <a:p>
            <a:pPr marL="669925" lvl="1" indent="-325438" eaLnBrk="1" hangingPunct="1"/>
            <a:r>
              <a:rPr lang="en-US" dirty="0" smtClean="0"/>
              <a:t>Some target relations (“facts”)</a:t>
            </a:r>
          </a:p>
          <a:p>
            <a:pPr marL="1022350" lvl="2" indent="-350838" eaLnBrk="1" hangingPunct="1"/>
            <a:r>
              <a:rPr lang="en-US" dirty="0" smtClean="0"/>
              <a:t>E.g. </a:t>
            </a:r>
            <a:r>
              <a:rPr lang="en-US" dirty="0" smtClean="0">
                <a:solidFill>
                  <a:srgbClr val="3366CC"/>
                </a:solidFill>
              </a:rPr>
              <a:t>[disease, treatments], </a:t>
            </a:r>
          </a:p>
          <a:p>
            <a:pPr marL="671512" lvl="2" indent="0" eaLnBrk="1" hangingPunct="1">
              <a:buNone/>
            </a:pPr>
            <a:r>
              <a:rPr lang="en-US" dirty="0" smtClean="0">
                <a:solidFill>
                  <a:srgbClr val="3366CC"/>
                </a:solidFill>
              </a:rPr>
              <a:t>              [treatments, side-effects]</a:t>
            </a:r>
          </a:p>
          <a:p>
            <a:pPr marL="669925" lvl="1" indent="-325438" eaLnBrk="1" hangingPunct="1"/>
            <a:r>
              <a:rPr lang="en-US" dirty="0" smtClean="0"/>
              <a:t>Prior beliefs &amp; background knowledge</a:t>
            </a:r>
            <a:endParaRPr lang="en-US" dirty="0" smtClean="0">
              <a:solidFill>
                <a:srgbClr val="FF0000"/>
              </a:solidFill>
            </a:endParaRPr>
          </a:p>
          <a:p>
            <a:pPr eaLnBrk="1" hangingPunct="1"/>
            <a:endParaRPr lang="en-US" sz="2000" dirty="0" smtClean="0"/>
          </a:p>
          <a:p>
            <a:pPr eaLnBrk="1" hangingPunct="1"/>
            <a:r>
              <a:rPr lang="en-US" sz="2000" dirty="0" smtClean="0"/>
              <a:t>Our goal is to: </a:t>
            </a:r>
          </a:p>
          <a:p>
            <a:pPr marL="669925" lvl="1" indent="-325438" eaLnBrk="1" hangingPunct="1"/>
            <a:r>
              <a:rPr lang="en-US" dirty="0" smtClean="0">
                <a:solidFill>
                  <a:srgbClr val="0033CC"/>
                </a:solidFill>
              </a:rPr>
              <a:t>Score </a:t>
            </a:r>
            <a:r>
              <a:rPr lang="en-US" dirty="0" smtClean="0">
                <a:solidFill>
                  <a:srgbClr val="003366"/>
                </a:solidFill>
              </a:rPr>
              <a:t>credibility of sources </a:t>
            </a:r>
            <a:r>
              <a:rPr lang="en-US" dirty="0" smtClean="0">
                <a:solidFill>
                  <a:srgbClr val="0033CC"/>
                </a:solidFill>
              </a:rPr>
              <a:t>and </a:t>
            </a:r>
            <a:r>
              <a:rPr lang="en-US" dirty="0" smtClean="0">
                <a:solidFill>
                  <a:srgbClr val="003366"/>
                </a:solidFill>
              </a:rPr>
              <a:t>trustworthiness of </a:t>
            </a:r>
            <a:r>
              <a:rPr lang="en-US" b="1" dirty="0" smtClean="0">
                <a:solidFill>
                  <a:srgbClr val="003366"/>
                </a:solidFill>
              </a:rPr>
              <a:t>claims</a:t>
            </a:r>
            <a:r>
              <a:rPr lang="en-US" dirty="0" smtClean="0">
                <a:solidFill>
                  <a:srgbClr val="003366"/>
                </a:solidFill>
              </a:rPr>
              <a:t> </a:t>
            </a:r>
            <a:r>
              <a:rPr lang="en-US" dirty="0" smtClean="0"/>
              <a:t>based on</a:t>
            </a:r>
          </a:p>
          <a:p>
            <a:pPr marL="1022350" lvl="2" indent="-350838" eaLnBrk="1" hangingPunct="1"/>
            <a:r>
              <a:rPr lang="en-US" b="0" dirty="0" smtClean="0">
                <a:solidFill>
                  <a:srgbClr val="3366CC"/>
                </a:solidFill>
              </a:rPr>
              <a:t>Support across multiple (trusted) sources</a:t>
            </a:r>
          </a:p>
          <a:p>
            <a:pPr marL="1022350" lvl="2" indent="-350838" eaLnBrk="1" hangingPunct="1"/>
            <a:r>
              <a:rPr lang="en-US" b="0" dirty="0" smtClean="0">
                <a:solidFill>
                  <a:srgbClr val="3366CC"/>
                </a:solidFill>
              </a:rPr>
              <a:t>Source characteristics:</a:t>
            </a:r>
            <a:r>
              <a:rPr lang="en-US" sz="2000" b="0" dirty="0" smtClean="0">
                <a:solidFill>
                  <a:srgbClr val="3366CC"/>
                </a:solidFill>
              </a:rPr>
              <a:t> </a:t>
            </a:r>
          </a:p>
          <a:p>
            <a:pPr lvl="3" eaLnBrk="1" hangingPunct="1"/>
            <a:r>
              <a:rPr lang="en-US" dirty="0" smtClean="0">
                <a:solidFill>
                  <a:srgbClr val="003366"/>
                </a:solidFill>
              </a:rPr>
              <a:t>reputation, interest-group (commercial / govt. backed / public interest), </a:t>
            </a:r>
          </a:p>
          <a:p>
            <a:pPr lvl="3" eaLnBrk="1" hangingPunct="1">
              <a:buFont typeface="Wingdings" pitchFamily="2" charset="2"/>
              <a:buNone/>
            </a:pPr>
            <a:r>
              <a:rPr lang="en-US" dirty="0" smtClean="0">
                <a:solidFill>
                  <a:srgbClr val="003366"/>
                </a:solidFill>
              </a:rPr>
              <a:t>      verifiability of information (cited info)</a:t>
            </a:r>
          </a:p>
          <a:p>
            <a:pPr marL="1022350" lvl="2" indent="-350838" eaLnBrk="1" hangingPunct="1"/>
            <a:r>
              <a:rPr lang="en-US" b="0" dirty="0" smtClean="0">
                <a:solidFill>
                  <a:srgbClr val="3366CC"/>
                </a:solidFill>
              </a:rPr>
              <a:t>Prior Beliefs and Background knowledge</a:t>
            </a:r>
          </a:p>
          <a:p>
            <a:pPr marL="1022350" lvl="2" indent="-350838" eaLnBrk="1" hangingPunct="1"/>
            <a:r>
              <a:rPr lang="en-US" b="0" dirty="0" smtClean="0">
                <a:solidFill>
                  <a:srgbClr val="3366CC"/>
                </a:solidFill>
              </a:rPr>
              <a:t>Understanding content</a:t>
            </a:r>
          </a:p>
          <a:p>
            <a:pPr marL="1022350" lvl="2" indent="-350838" eaLnBrk="1" hangingPunct="1"/>
            <a:endParaRPr lang="en-US" dirty="0" smtClean="0"/>
          </a:p>
        </p:txBody>
      </p:sp>
    </p:spTree>
    <p:extLst>
      <p:ext uri="{BB962C8B-B14F-4D97-AF65-F5344CB8AC3E}">
        <p14:creationId xmlns:p14="http://schemas.microsoft.com/office/powerpoint/2010/main" val="13318068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98435">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98435">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98435">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98435">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98435">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98435">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98435">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98435">
                                            <p:txEl>
                                              <p:pRg st="14" end="1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984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xit" presetSubtype="2" fill="hold" nodeType="clickEffect">
                                  <p:stCondLst>
                                    <p:cond delay="0"/>
                                  </p:stCondLst>
                                  <p:childTnLst>
                                    <p:anim calcmode="lin" valueType="num">
                                      <p:cBhvr additive="base">
                                        <p:cTn id="26" dur="500"/>
                                        <p:tgtEl>
                                          <p:spTgt spid="76"/>
                                        </p:tgtEl>
                                        <p:attrNameLst>
                                          <p:attrName>ppt_x</p:attrName>
                                        </p:attrNameLst>
                                      </p:cBhvr>
                                      <p:tavLst>
                                        <p:tav tm="0">
                                          <p:val>
                                            <p:strVal val="ppt_x"/>
                                          </p:val>
                                        </p:tav>
                                        <p:tav tm="100000">
                                          <p:val>
                                            <p:strVal val="1+ppt_w/2"/>
                                          </p:val>
                                        </p:tav>
                                      </p:tavLst>
                                    </p:anim>
                                    <p:anim calcmode="lin" valueType="num">
                                      <p:cBhvr additive="base">
                                        <p:cTn id="27" dur="500"/>
                                        <p:tgtEl>
                                          <p:spTgt spid="76"/>
                                        </p:tgtEl>
                                        <p:attrNameLst>
                                          <p:attrName>ppt_y</p:attrName>
                                        </p:attrNameLst>
                                      </p:cBhvr>
                                      <p:tavLst>
                                        <p:tav tm="0">
                                          <p:val>
                                            <p:strVal val="ppt_y"/>
                                          </p:val>
                                        </p:tav>
                                        <p:tav tm="100000">
                                          <p:val>
                                            <p:strVal val="ppt_y"/>
                                          </p:val>
                                        </p:tav>
                                      </p:tavLst>
                                    </p:anim>
                                    <p:set>
                                      <p:cBhvr>
                                        <p:cTn id="28" dur="1" fill="hold">
                                          <p:stCondLst>
                                            <p:cond delay="499"/>
                                          </p:stCondLst>
                                        </p:cTn>
                                        <p:tgtEl>
                                          <p:spTgt spid="76"/>
                                        </p:tgtEl>
                                        <p:attrNameLst>
                                          <p:attrName>style.visibility</p:attrName>
                                        </p:attrNameLst>
                                      </p:cBhvr>
                                      <p:to>
                                        <p:strVal val="hidden"/>
                                      </p:to>
                                    </p:set>
                                  </p:childTnLst>
                                </p:cTn>
                              </p:par>
                            </p:childTnLst>
                          </p:cTn>
                        </p:par>
                        <p:par>
                          <p:cTn id="29" fill="hold">
                            <p:stCondLst>
                              <p:cond delay="500"/>
                            </p:stCondLst>
                            <p:childTnLst>
                              <p:par>
                                <p:cTn id="30" presetID="2" presetClass="entr" presetSubtype="8"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1000" fill="hold"/>
                                        <p:tgtEl>
                                          <p:spTgt spid="29"/>
                                        </p:tgtEl>
                                        <p:attrNameLst>
                                          <p:attrName>ppt_x</p:attrName>
                                        </p:attrNameLst>
                                      </p:cBhvr>
                                      <p:tavLst>
                                        <p:tav tm="0">
                                          <p:val>
                                            <p:strVal val="0-#ppt_w/2"/>
                                          </p:val>
                                        </p:tav>
                                        <p:tav tm="100000">
                                          <p:val>
                                            <p:strVal val="#ppt_x"/>
                                          </p:val>
                                        </p:tav>
                                      </p:tavLst>
                                    </p:anim>
                                    <p:anim calcmode="lin" valueType="num">
                                      <p:cBhvr additive="base">
                                        <p:cTn id="33"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8436" grpId="0" animBg="1"/>
      <p:bldP spid="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dirty="0" smtClean="0"/>
              <a:t>Summary: Making Sense of Unstructured Data</a:t>
            </a:r>
          </a:p>
        </p:txBody>
      </p:sp>
      <p:sp>
        <p:nvSpPr>
          <p:cNvPr id="1344515" name="Rectangle 3"/>
          <p:cNvSpPr>
            <a:spLocks noGrp="1" noChangeArrowheads="1"/>
          </p:cNvSpPr>
          <p:nvPr>
            <p:ph type="body" idx="4294967295"/>
          </p:nvPr>
        </p:nvSpPr>
        <p:spPr>
          <a:xfrm>
            <a:off x="533400" y="1143000"/>
            <a:ext cx="8382000" cy="4953000"/>
          </a:xfrm>
          <a:prstGeom prst="rect">
            <a:avLst/>
          </a:prstGeom>
        </p:spPr>
        <p:txBody>
          <a:bodyPr/>
          <a:lstStyle/>
          <a:p>
            <a:pPr eaLnBrk="1" hangingPunct="1">
              <a:defRPr/>
            </a:pPr>
            <a:r>
              <a:rPr lang="en-US" sz="2000" dirty="0" smtClean="0">
                <a:solidFill>
                  <a:srgbClr val="0033CC"/>
                </a:solidFill>
              </a:rPr>
              <a:t>Making sense of unstructured data</a:t>
            </a:r>
          </a:p>
          <a:p>
            <a:pPr lvl="1" eaLnBrk="1" hangingPunct="1">
              <a:defRPr/>
            </a:pPr>
            <a:r>
              <a:rPr lang="en-US" sz="1800" dirty="0" smtClean="0"/>
              <a:t>Natural Language Understanding is essential to supporting better access, analysis, and synthesis of data.</a:t>
            </a:r>
          </a:p>
          <a:p>
            <a:pPr lvl="1" eaLnBrk="1" hangingPunct="1">
              <a:defRPr/>
            </a:pPr>
            <a:r>
              <a:rPr lang="en-US" sz="1800" dirty="0" smtClean="0">
                <a:solidFill>
                  <a:srgbClr val="003366"/>
                </a:solidFill>
              </a:rPr>
              <a:t>Machine Learning and Inference are at the heart of any attempt for scientific and engineering progress in these direction. </a:t>
            </a:r>
          </a:p>
          <a:p>
            <a:pPr lvl="1" eaLnBrk="1" hangingPunct="1">
              <a:defRPr/>
            </a:pPr>
            <a:r>
              <a:rPr lang="en-US" sz="1800" dirty="0" smtClean="0"/>
              <a:t>Discussed a unified </a:t>
            </a:r>
            <a:r>
              <a:rPr lang="en-US" sz="1800" dirty="0" smtClean="0">
                <a:solidFill>
                  <a:srgbClr val="003366"/>
                </a:solidFill>
              </a:rPr>
              <a:t>Learning and Inference approach </a:t>
            </a:r>
            <a:r>
              <a:rPr lang="en-US" sz="1800" dirty="0" smtClean="0"/>
              <a:t>that has had large impact on our ability to move forward in this direction. </a:t>
            </a:r>
          </a:p>
          <a:p>
            <a:pPr lvl="1" eaLnBrk="1" hangingPunct="1">
              <a:defRPr/>
            </a:pPr>
            <a:r>
              <a:rPr lang="en-US" sz="1800" dirty="0">
                <a:solidFill>
                  <a:srgbClr val="003366"/>
                </a:solidFill>
              </a:rPr>
              <a:t>Very active research area – the problem isn’t solve yet…</a:t>
            </a:r>
          </a:p>
          <a:p>
            <a:pPr lvl="1" eaLnBrk="1" hangingPunct="1">
              <a:defRPr/>
            </a:pPr>
            <a:r>
              <a:rPr lang="en-US" sz="1800" dirty="0"/>
              <a:t>But </a:t>
            </a:r>
            <a:r>
              <a:rPr lang="en-US" sz="1800" dirty="0">
                <a:solidFill>
                  <a:srgbClr val="003366"/>
                </a:solidFill>
              </a:rPr>
              <a:t>we </a:t>
            </a:r>
            <a:r>
              <a:rPr lang="en-US" sz="1800" dirty="0" smtClean="0">
                <a:solidFill>
                  <a:srgbClr val="003366"/>
                </a:solidFill>
              </a:rPr>
              <a:t>have made significant progress, and can already offer </a:t>
            </a:r>
            <a:r>
              <a:rPr lang="en-US" sz="1800" dirty="0" smtClean="0"/>
              <a:t>interesting insights and practical </a:t>
            </a:r>
            <a:r>
              <a:rPr lang="en-US" sz="1800" dirty="0"/>
              <a:t>solutions </a:t>
            </a:r>
            <a:r>
              <a:rPr lang="en-US" sz="1800" dirty="0">
                <a:solidFill>
                  <a:srgbClr val="003366"/>
                </a:solidFill>
              </a:rPr>
              <a:t>that reliably address a range a </a:t>
            </a:r>
            <a:r>
              <a:rPr lang="en-US" sz="1800" dirty="0" smtClean="0">
                <a:solidFill>
                  <a:srgbClr val="003366"/>
                </a:solidFill>
              </a:rPr>
              <a:t>problems.</a:t>
            </a:r>
            <a:endParaRPr lang="en-US" sz="1800" dirty="0">
              <a:solidFill>
                <a:srgbClr val="003366"/>
              </a:solidFill>
            </a:endParaRPr>
          </a:p>
          <a:p>
            <a:pPr eaLnBrk="1" hangingPunct="1">
              <a:defRPr/>
            </a:pPr>
            <a:endParaRPr lang="en-US" sz="2000" dirty="0" smtClean="0">
              <a:solidFill>
                <a:srgbClr val="0033CC"/>
              </a:solidFill>
            </a:endParaRPr>
          </a:p>
          <a:p>
            <a:pPr eaLnBrk="1" hangingPunct="1">
              <a:defRPr/>
            </a:pPr>
            <a:r>
              <a:rPr lang="en-US" sz="2000" dirty="0" smtClean="0">
                <a:solidFill>
                  <a:srgbClr val="0033CC"/>
                </a:solidFill>
              </a:rPr>
              <a:t>Trustworthiness </a:t>
            </a:r>
            <a:r>
              <a:rPr lang="en-US" sz="2000" dirty="0">
                <a:solidFill>
                  <a:srgbClr val="0033CC"/>
                </a:solidFill>
              </a:rPr>
              <a:t>of information </a:t>
            </a:r>
            <a:endParaRPr lang="en-US" sz="2000" dirty="0" smtClean="0">
              <a:solidFill>
                <a:srgbClr val="0033CC"/>
              </a:solidFill>
            </a:endParaRPr>
          </a:p>
          <a:p>
            <a:pPr lvl="1" eaLnBrk="1" hangingPunct="1">
              <a:defRPr/>
            </a:pPr>
            <a:r>
              <a:rPr lang="en-US" sz="1800" dirty="0" smtClean="0"/>
              <a:t>Comes </a:t>
            </a:r>
            <a:r>
              <a:rPr lang="en-US" sz="1800" dirty="0"/>
              <a:t>up in the context of </a:t>
            </a:r>
            <a:r>
              <a:rPr lang="en-US" sz="1800" b="1" dirty="0"/>
              <a:t>social (and “standard” media)</a:t>
            </a:r>
            <a:r>
              <a:rPr lang="en-US" sz="1800" dirty="0"/>
              <a:t>, but also in the context of using </a:t>
            </a:r>
            <a:r>
              <a:rPr lang="en-US" sz="1800" dirty="0" smtClean="0"/>
              <a:t>other sensory information. </a:t>
            </a:r>
          </a:p>
          <a:p>
            <a:pPr lvl="1" eaLnBrk="1" hangingPunct="1">
              <a:defRPr/>
            </a:pPr>
            <a:r>
              <a:rPr lang="en-US" sz="1800" dirty="0" smtClean="0">
                <a:solidFill>
                  <a:srgbClr val="003366"/>
                </a:solidFill>
              </a:rPr>
              <a:t>Very broad applications, with huge societal impact.</a:t>
            </a:r>
          </a:p>
        </p:txBody>
      </p:sp>
      <p:sp>
        <p:nvSpPr>
          <p:cNvPr id="5" name="Rectangle 4"/>
          <p:cNvSpPr/>
          <p:nvPr/>
        </p:nvSpPr>
        <p:spPr>
          <a:xfrm>
            <a:off x="7208782" y="76200"/>
            <a:ext cx="1714500" cy="609600"/>
          </a:xfrm>
          <a:prstGeom prst="rect">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solidFill>
                  <a:srgbClr val="0033CC"/>
                </a:solidFill>
              </a:rPr>
              <a:t>Thank you!</a:t>
            </a:r>
            <a:endParaRPr lang="en-US" sz="2400" dirty="0">
              <a:solidFill>
                <a:srgbClr val="0033CC"/>
              </a:solidFill>
            </a:endParaRPr>
          </a:p>
        </p:txBody>
      </p:sp>
      <p:sp>
        <p:nvSpPr>
          <p:cNvPr id="6" name="TextBox 5"/>
          <p:cNvSpPr txBox="1">
            <a:spLocks noChangeArrowheads="1"/>
          </p:cNvSpPr>
          <p:nvPr/>
        </p:nvSpPr>
        <p:spPr bwMode="auto">
          <a:xfrm>
            <a:off x="5638799" y="809298"/>
            <a:ext cx="3284483" cy="707886"/>
          </a:xfrm>
          <a:prstGeom prst="rect">
            <a:avLst/>
          </a:prstGeom>
          <a:solidFill>
            <a:srgbClr val="FFFF99"/>
          </a:solidFill>
          <a:ln w="9525">
            <a:solidFill>
              <a:srgbClr val="FF9933"/>
            </a:solid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dirty="0">
                <a:latin typeface="Calibri" pitchFamily="34" charset="0"/>
              </a:rPr>
              <a:t>Check out our </a:t>
            </a:r>
            <a:r>
              <a:rPr lang="en-US" sz="2000" dirty="0" smtClean="0">
                <a:latin typeface="Calibri" pitchFamily="34" charset="0"/>
              </a:rPr>
              <a:t>tools, demos, </a:t>
            </a:r>
            <a:r>
              <a:rPr lang="en-US" sz="2000" dirty="0" err="1" smtClean="0">
                <a:latin typeface="Calibri" pitchFamily="34" charset="0"/>
              </a:rPr>
              <a:t>LBJava</a:t>
            </a:r>
            <a:r>
              <a:rPr lang="en-US" sz="2000" dirty="0" err="1" smtClean="0">
                <a:latin typeface="Calibri" pitchFamily="34" charset="0"/>
                <a:sym typeface="Wingdings" panose="05000000000000000000" pitchFamily="2" charset="2"/>
              </a:rPr>
              <a:t>Saul</a:t>
            </a:r>
            <a:r>
              <a:rPr lang="en-US" sz="2000" dirty="0" smtClean="0">
                <a:latin typeface="Calibri" pitchFamily="34" charset="0"/>
              </a:rPr>
              <a:t>,  Tutorials,…</a:t>
            </a:r>
            <a:endParaRPr lang="en-US" sz="2000" dirty="0">
              <a:latin typeface="Calibri" pitchFamily="34" charset="0"/>
            </a:endParaRPr>
          </a:p>
        </p:txBody>
      </p:sp>
      <p:sp>
        <p:nvSpPr>
          <p:cNvPr id="2" name="Slide Number Placeholder 1"/>
          <p:cNvSpPr>
            <a:spLocks noGrp="1"/>
          </p:cNvSpPr>
          <p:nvPr>
            <p:ph type="sldNum" sz="quarter" idx="11"/>
          </p:nvPr>
        </p:nvSpPr>
        <p:spPr/>
        <p:txBody>
          <a:bodyPr/>
          <a:lstStyle/>
          <a:p>
            <a:pPr>
              <a:defRPr/>
            </a:pPr>
            <a:r>
              <a:rPr lang="en-US" altLang="zh-TW" smtClean="0"/>
              <a:t>Page </a:t>
            </a:r>
            <a:fld id="{ED7074CE-C30A-4906-A13E-F3E63223B4E1}" type="slidenum">
              <a:rPr lang="en-US" altLang="zh-TW" smtClean="0"/>
              <a:pPr>
                <a:defRPr/>
              </a:pPr>
              <a:t>69</a:t>
            </a:fld>
            <a:endParaRPr lang="en-US" altLang="zh-TW" dirty="0"/>
          </a:p>
        </p:txBody>
      </p:sp>
    </p:spTree>
    <p:extLst>
      <p:ext uri="{BB962C8B-B14F-4D97-AF65-F5344CB8AC3E}">
        <p14:creationId xmlns:p14="http://schemas.microsoft.com/office/powerpoint/2010/main" val="13332710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Rectangle 2"/>
          <p:cNvSpPr>
            <a:spLocks noGrp="1" noChangeArrowheads="1"/>
          </p:cNvSpPr>
          <p:nvPr>
            <p:ph type="title"/>
          </p:nvPr>
        </p:nvSpPr>
        <p:spPr/>
        <p:txBody>
          <a:bodyPr/>
          <a:lstStyle/>
          <a:p>
            <a:pPr eaLnBrk="1" hangingPunct="1"/>
            <a:r>
              <a:rPr lang="en-US" smtClean="0"/>
              <a:t>Variability in Natural Language Expressions</a:t>
            </a:r>
            <a:endParaRPr lang="en-US" dirty="0" smtClean="0"/>
          </a:p>
        </p:txBody>
      </p:sp>
      <p:sp>
        <p:nvSpPr>
          <p:cNvPr id="915459" name="Rectangle 3"/>
          <p:cNvSpPr>
            <a:spLocks noGrp="1" noChangeArrowheads="1"/>
          </p:cNvSpPr>
          <p:nvPr>
            <p:ph idx="4294967295"/>
          </p:nvPr>
        </p:nvSpPr>
        <p:spPr>
          <a:xfrm>
            <a:off x="228600" y="914400"/>
            <a:ext cx="5867400" cy="4114800"/>
          </a:xfrm>
        </p:spPr>
        <p:txBody>
          <a:bodyPr/>
          <a:lstStyle/>
          <a:p>
            <a:pPr eaLnBrk="1" hangingPunct="1">
              <a:buFont typeface="Wingdings" pitchFamily="2" charset="2"/>
              <a:buNone/>
            </a:pPr>
            <a:r>
              <a:rPr lang="en-US" sz="2000" dirty="0" smtClean="0"/>
              <a:t>Determine if Jim Carpenter works for the government</a:t>
            </a:r>
          </a:p>
          <a:p>
            <a:pPr eaLnBrk="1" hangingPunct="1">
              <a:buFont typeface="Wingdings" pitchFamily="2" charset="2"/>
              <a:buNone/>
            </a:pPr>
            <a:endParaRPr lang="en-US" sz="1600" dirty="0" smtClean="0">
              <a:solidFill>
                <a:srgbClr val="FF0000"/>
              </a:solidFill>
            </a:endParaRPr>
          </a:p>
          <a:p>
            <a:pPr eaLnBrk="1" hangingPunct="1">
              <a:buFont typeface="Wingdings" pitchFamily="2" charset="2"/>
              <a:buNone/>
            </a:pPr>
            <a:r>
              <a:rPr lang="en-US" sz="1800" dirty="0" smtClean="0">
                <a:solidFill>
                  <a:srgbClr val="3366CC"/>
                </a:solidFill>
              </a:rPr>
              <a:t>Jim Carpenter works for the U.S. Government.</a:t>
            </a:r>
          </a:p>
          <a:p>
            <a:pPr eaLnBrk="1" hangingPunct="1">
              <a:buFont typeface="Wingdings" pitchFamily="2" charset="2"/>
              <a:buNone/>
            </a:pPr>
            <a:r>
              <a:rPr lang="en-US" sz="1800" dirty="0" smtClean="0"/>
              <a:t>The American government employed Jim Carpenter.</a:t>
            </a:r>
          </a:p>
          <a:p>
            <a:pPr eaLnBrk="1" hangingPunct="1">
              <a:buFont typeface="Wingdings" pitchFamily="2" charset="2"/>
              <a:buNone/>
            </a:pPr>
            <a:r>
              <a:rPr lang="en-US" sz="1800" dirty="0" smtClean="0">
                <a:solidFill>
                  <a:srgbClr val="3366CC"/>
                </a:solidFill>
              </a:rPr>
              <a:t>Jim Carpenter was fired by the US Government.</a:t>
            </a:r>
          </a:p>
          <a:p>
            <a:pPr eaLnBrk="1" hangingPunct="1">
              <a:buFont typeface="Wingdings" pitchFamily="2" charset="2"/>
              <a:buNone/>
            </a:pPr>
            <a:r>
              <a:rPr lang="en-US" sz="1800" dirty="0" smtClean="0"/>
              <a:t>Jim Carpenter worked in a number of important positions.  ….  As a press liaison for the IRS, he made contacts in the white house. </a:t>
            </a:r>
          </a:p>
          <a:p>
            <a:pPr eaLnBrk="1" hangingPunct="1">
              <a:buFont typeface="Wingdings" pitchFamily="2" charset="2"/>
              <a:buNone/>
            </a:pPr>
            <a:r>
              <a:rPr lang="en-US" sz="1800" dirty="0" smtClean="0">
                <a:solidFill>
                  <a:srgbClr val="3366CC"/>
                </a:solidFill>
              </a:rPr>
              <a:t>Russian interior minister </a:t>
            </a:r>
            <a:r>
              <a:rPr lang="en-US" sz="1800" dirty="0" err="1" smtClean="0">
                <a:solidFill>
                  <a:srgbClr val="3366CC"/>
                </a:solidFill>
              </a:rPr>
              <a:t>Yevgeny</a:t>
            </a:r>
            <a:r>
              <a:rPr lang="en-US" sz="1800" dirty="0" smtClean="0">
                <a:solidFill>
                  <a:srgbClr val="3366CC"/>
                </a:solidFill>
              </a:rPr>
              <a:t> </a:t>
            </a:r>
            <a:r>
              <a:rPr lang="en-US" sz="1800" dirty="0" err="1" smtClean="0">
                <a:solidFill>
                  <a:srgbClr val="3366CC"/>
                </a:solidFill>
              </a:rPr>
              <a:t>Topolov</a:t>
            </a:r>
            <a:r>
              <a:rPr lang="en-US" sz="1800" dirty="0" smtClean="0">
                <a:solidFill>
                  <a:srgbClr val="3366CC"/>
                </a:solidFill>
              </a:rPr>
              <a:t> met yesterday with his US counterpart, Jim Carpenter.</a:t>
            </a:r>
          </a:p>
          <a:p>
            <a:pPr eaLnBrk="1" hangingPunct="1">
              <a:buFont typeface="Wingdings" pitchFamily="2" charset="2"/>
              <a:buNone/>
            </a:pPr>
            <a:r>
              <a:rPr lang="en-US" sz="1800" dirty="0" smtClean="0"/>
              <a:t>Former US Secretary of Defense Jim Carpenter spoke today…</a:t>
            </a:r>
          </a:p>
        </p:txBody>
      </p:sp>
      <p:pic>
        <p:nvPicPr>
          <p:cNvPr id="17411" name="Picture 17" descr="ist2_5808627-glossy-detective-robot-with-magnifying-glas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9001" y="629671"/>
            <a:ext cx="1828799" cy="218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MCBS00272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2063" y="1266825"/>
            <a:ext cx="120173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1339" name="Rectangle 11"/>
          <p:cNvSpPr>
            <a:spLocks noChangeArrowheads="1"/>
          </p:cNvSpPr>
          <p:nvPr/>
        </p:nvSpPr>
        <p:spPr bwMode="auto">
          <a:xfrm>
            <a:off x="914400" y="4724400"/>
            <a:ext cx="7696200" cy="1477328"/>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1"/>
            <a:r>
              <a:rPr lang="en-US" dirty="0">
                <a:solidFill>
                  <a:srgbClr val="003366"/>
                </a:solidFill>
                <a:latin typeface="+mn-lt"/>
              </a:rPr>
              <a:t>Needs: </a:t>
            </a:r>
          </a:p>
          <a:p>
            <a:pPr lvl="1">
              <a:buClr>
                <a:schemeClr val="bg2"/>
              </a:buClr>
              <a:buSzPct val="80000"/>
              <a:buFont typeface="Wingdings" pitchFamily="2" charset="2"/>
              <a:buChar char="q"/>
            </a:pPr>
            <a:r>
              <a:rPr lang="en-US" dirty="0">
                <a:solidFill>
                  <a:srgbClr val="FF0000"/>
                </a:solidFill>
                <a:latin typeface="+mn-lt"/>
              </a:rPr>
              <a:t> </a:t>
            </a:r>
            <a:r>
              <a:rPr lang="en-US" dirty="0" smtClean="0">
                <a:solidFill>
                  <a:srgbClr val="3366CC"/>
                </a:solidFill>
                <a:latin typeface="+mn-lt"/>
              </a:rPr>
              <a:t>Understanding Relations, Entities </a:t>
            </a:r>
            <a:r>
              <a:rPr lang="en-US" dirty="0">
                <a:solidFill>
                  <a:srgbClr val="3366CC"/>
                </a:solidFill>
                <a:latin typeface="+mn-lt"/>
              </a:rPr>
              <a:t>and Semantic </a:t>
            </a:r>
            <a:r>
              <a:rPr lang="en-US" dirty="0" smtClean="0">
                <a:solidFill>
                  <a:srgbClr val="3366CC"/>
                </a:solidFill>
                <a:latin typeface="+mn-lt"/>
              </a:rPr>
              <a:t>Classes</a:t>
            </a:r>
            <a:endParaRPr lang="en-US" dirty="0">
              <a:solidFill>
                <a:srgbClr val="3366CC"/>
              </a:solidFill>
              <a:latin typeface="+mn-lt"/>
            </a:endParaRPr>
          </a:p>
          <a:p>
            <a:pPr lvl="1">
              <a:buClr>
                <a:schemeClr val="bg2"/>
              </a:buClr>
              <a:buSzPct val="80000"/>
              <a:buFont typeface="Wingdings" pitchFamily="2" charset="2"/>
              <a:buChar char="q"/>
            </a:pPr>
            <a:r>
              <a:rPr lang="en-US" dirty="0" smtClean="0">
                <a:latin typeface="+mn-lt"/>
              </a:rPr>
              <a:t> </a:t>
            </a:r>
            <a:r>
              <a:rPr lang="en-US" dirty="0" smtClean="0">
                <a:solidFill>
                  <a:srgbClr val="003366"/>
                </a:solidFill>
                <a:latin typeface="+mn-lt"/>
              </a:rPr>
              <a:t>Acquiring </a:t>
            </a:r>
            <a:r>
              <a:rPr lang="en-US" dirty="0" smtClean="0">
                <a:solidFill>
                  <a:srgbClr val="3366CC"/>
                </a:solidFill>
                <a:latin typeface="+mn-lt"/>
              </a:rPr>
              <a:t>knowledge</a:t>
            </a:r>
            <a:r>
              <a:rPr lang="en-US" dirty="0" smtClean="0">
                <a:solidFill>
                  <a:srgbClr val="003366"/>
                </a:solidFill>
                <a:latin typeface="+mn-lt"/>
              </a:rPr>
              <a:t> from external resources; representing knowledge</a:t>
            </a:r>
            <a:endParaRPr lang="en-US" dirty="0">
              <a:solidFill>
                <a:srgbClr val="003366"/>
              </a:solidFill>
              <a:latin typeface="+mn-lt"/>
            </a:endParaRPr>
          </a:p>
          <a:p>
            <a:pPr lvl="1">
              <a:buClr>
                <a:schemeClr val="bg2"/>
              </a:buClr>
              <a:buSzPct val="80000"/>
              <a:buFont typeface="Wingdings" pitchFamily="2" charset="2"/>
              <a:buChar char="q"/>
            </a:pPr>
            <a:r>
              <a:rPr lang="en-US" dirty="0" smtClean="0">
                <a:solidFill>
                  <a:srgbClr val="FF0000"/>
                </a:solidFill>
                <a:latin typeface="+mn-lt"/>
              </a:rPr>
              <a:t> </a:t>
            </a:r>
            <a:r>
              <a:rPr lang="en-US" dirty="0" smtClean="0">
                <a:solidFill>
                  <a:srgbClr val="3366CC"/>
                </a:solidFill>
                <a:latin typeface="+mn-lt"/>
              </a:rPr>
              <a:t>Identifying, disambiguating  &amp; tracking  </a:t>
            </a:r>
            <a:r>
              <a:rPr lang="en-US" dirty="0" smtClean="0">
                <a:solidFill>
                  <a:srgbClr val="003366"/>
                </a:solidFill>
                <a:latin typeface="+mn-lt"/>
              </a:rPr>
              <a:t>entities</a:t>
            </a:r>
            <a:r>
              <a:rPr lang="en-US" dirty="0">
                <a:solidFill>
                  <a:srgbClr val="003366"/>
                </a:solidFill>
                <a:latin typeface="+mn-lt"/>
              </a:rPr>
              <a:t>, events, etc.</a:t>
            </a:r>
            <a:r>
              <a:rPr lang="en-US" b="1" dirty="0">
                <a:solidFill>
                  <a:srgbClr val="003366"/>
                </a:solidFill>
                <a:latin typeface="+mn-lt"/>
              </a:rPr>
              <a:t> </a:t>
            </a:r>
            <a:endParaRPr lang="en-US" b="1" dirty="0" smtClean="0">
              <a:solidFill>
                <a:srgbClr val="003366"/>
              </a:solidFill>
              <a:latin typeface="+mn-lt"/>
            </a:endParaRPr>
          </a:p>
          <a:p>
            <a:pPr lvl="1">
              <a:buClr>
                <a:schemeClr val="bg2"/>
              </a:buClr>
              <a:buSzPct val="80000"/>
              <a:buFont typeface="Wingdings" pitchFamily="2" charset="2"/>
              <a:buChar char="q"/>
            </a:pPr>
            <a:r>
              <a:rPr lang="en-US" b="1" dirty="0" smtClean="0">
                <a:latin typeface="+mn-lt"/>
              </a:rPr>
              <a:t> </a:t>
            </a:r>
            <a:r>
              <a:rPr lang="en-US" dirty="0" smtClean="0">
                <a:solidFill>
                  <a:srgbClr val="003366"/>
                </a:solidFill>
                <a:latin typeface="+mn-lt"/>
              </a:rPr>
              <a:t>Time, quantities, processes…</a:t>
            </a:r>
            <a:endParaRPr lang="en-US" dirty="0">
              <a:solidFill>
                <a:srgbClr val="003366"/>
              </a:solidFill>
              <a:latin typeface="+mn-lt"/>
            </a:endParaRPr>
          </a:p>
        </p:txBody>
      </p:sp>
      <p:sp>
        <p:nvSpPr>
          <p:cNvPr id="28698" name="Rectangle 26"/>
          <p:cNvSpPr>
            <a:spLocks noChangeArrowheads="1"/>
          </p:cNvSpPr>
          <p:nvPr/>
        </p:nvSpPr>
        <p:spPr bwMode="auto">
          <a:xfrm>
            <a:off x="5978856" y="2891880"/>
            <a:ext cx="3124200" cy="1631216"/>
          </a:xfrm>
          <a:prstGeom prst="rect">
            <a:avLst/>
          </a:prstGeom>
          <a:solidFill>
            <a:schemeClr val="bg1"/>
          </a:solidFill>
          <a:ln w="12700" algn="ctr">
            <a:solidFill>
              <a:srgbClr val="FF9900"/>
            </a:solidFill>
            <a:miter lim="800000"/>
            <a:headEnd/>
            <a:tailEnd/>
          </a:ln>
        </p:spPr>
        <p:txBody>
          <a:bodyPr>
            <a:spAutoFit/>
          </a:bodyPr>
          <a:lstStyle/>
          <a:p>
            <a:r>
              <a:rPr lang="en-US" sz="2000" dirty="0">
                <a:solidFill>
                  <a:srgbClr val="003366"/>
                </a:solidFill>
                <a:latin typeface="+mn-lt"/>
              </a:rPr>
              <a:t>Standard techniques cannot deal with the </a:t>
            </a:r>
            <a:r>
              <a:rPr lang="en-US" sz="2000" dirty="0">
                <a:solidFill>
                  <a:srgbClr val="3366CC"/>
                </a:solidFill>
                <a:latin typeface="+mn-lt"/>
              </a:rPr>
              <a:t>variability of expressing meaning </a:t>
            </a:r>
          </a:p>
          <a:p>
            <a:r>
              <a:rPr lang="en-US" sz="2000" dirty="0">
                <a:solidFill>
                  <a:srgbClr val="003366"/>
                </a:solidFill>
                <a:latin typeface="+mn-lt"/>
              </a:rPr>
              <a:t>nor with the </a:t>
            </a:r>
          </a:p>
          <a:p>
            <a:r>
              <a:rPr lang="en-US" sz="2000" dirty="0">
                <a:solidFill>
                  <a:srgbClr val="3366CC"/>
                </a:solidFill>
                <a:latin typeface="+mn-lt"/>
              </a:rPr>
              <a:t>ambiguity of interpretation</a:t>
            </a:r>
          </a:p>
        </p:txBody>
      </p:sp>
      <p:sp>
        <p:nvSpPr>
          <p:cNvPr id="2" name="Right Arrow 1"/>
          <p:cNvSpPr/>
          <p:nvPr/>
        </p:nvSpPr>
        <p:spPr>
          <a:xfrm>
            <a:off x="0" y="1628775"/>
            <a:ext cx="228600" cy="276225"/>
          </a:xfrm>
          <a:prstGeom prst="rightArrow">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ight Arrow 15"/>
          <p:cNvSpPr/>
          <p:nvPr/>
        </p:nvSpPr>
        <p:spPr>
          <a:xfrm>
            <a:off x="-12700" y="3495675"/>
            <a:ext cx="228600" cy="276225"/>
          </a:xfrm>
          <a:prstGeom prst="rightArrow">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Slide Number Placeholder 3"/>
          <p:cNvSpPr>
            <a:spLocks noGrp="1"/>
          </p:cNvSpPr>
          <p:nvPr>
            <p:ph type="sldNum" sz="quarter" idx="11"/>
          </p:nvPr>
        </p:nvSpPr>
        <p:spPr/>
        <p:txBody>
          <a:bodyPr/>
          <a:lstStyle/>
          <a:p>
            <a:pPr>
              <a:defRPr/>
            </a:pPr>
            <a:r>
              <a:rPr lang="en-US" altLang="zh-TW" smtClean="0"/>
              <a:t>Page </a:t>
            </a:r>
            <a:fld id="{ED7074CE-C30A-4906-A13E-F3E63223B4E1}" type="slidenum">
              <a:rPr lang="en-US" altLang="zh-TW" smtClean="0"/>
              <a:pPr>
                <a:defRPr/>
              </a:pPr>
              <a:t>7</a:t>
            </a:fld>
            <a:endParaRPr lang="en-US" altLang="zh-TW" dirty="0"/>
          </a:p>
        </p:txBody>
      </p:sp>
    </p:spTree>
    <p:extLst>
      <p:ext uri="{BB962C8B-B14F-4D97-AF65-F5344CB8AC3E}">
        <p14:creationId xmlns:p14="http://schemas.microsoft.com/office/powerpoint/2010/main" val="415527783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5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154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15459">
                                            <p:txEl>
                                              <p:pRg st="3" end="3"/>
                                            </p:txEl>
                                          </p:spTgt>
                                        </p:tgtEl>
                                        <p:attrNameLst>
                                          <p:attrName>style.visibility</p:attrName>
                                        </p:attrNameLst>
                                      </p:cBhvr>
                                      <p:to>
                                        <p:strVal val="visible"/>
                                      </p:to>
                                    </p:set>
                                  </p:childTnLst>
                                </p:cTn>
                              </p:par>
                            </p:childTnLst>
                          </p:cTn>
                        </p:par>
                        <p:par>
                          <p:cTn id="15" fill="hold" nodeType="withGroup">
                            <p:stCondLst>
                              <p:cond delay="0"/>
                            </p:stCondLst>
                            <p:childTnLst>
                              <p:par>
                                <p:cTn id="16" presetID="1" presetClass="entr" presetSubtype="0" fill="hold" nodeType="afterEffect">
                                  <p:stCondLst>
                                    <p:cond delay="250"/>
                                  </p:stCondLst>
                                  <p:childTnLst>
                                    <p:set>
                                      <p:cBhvr>
                                        <p:cTn id="17" dur="1" fill="hold">
                                          <p:stCondLst>
                                            <p:cond delay="0"/>
                                          </p:stCondLst>
                                        </p:cTn>
                                        <p:tgtEl>
                                          <p:spTgt spid="915459">
                                            <p:txEl>
                                              <p:pRg st="4" end="4"/>
                                            </p:txEl>
                                          </p:spTgt>
                                        </p:tgtEl>
                                        <p:attrNameLst>
                                          <p:attrName>style.visibility</p:attrName>
                                        </p:attrNameLst>
                                      </p:cBhvr>
                                      <p:to>
                                        <p:strVal val="visible"/>
                                      </p:to>
                                    </p:set>
                                  </p:childTnLst>
                                </p:cTn>
                              </p:par>
                            </p:childTnLst>
                          </p:cTn>
                        </p:par>
                        <p:par>
                          <p:cTn id="18" fill="hold" nodeType="withGroup">
                            <p:stCondLst>
                              <p:cond delay="250"/>
                            </p:stCondLst>
                            <p:childTnLst>
                              <p:par>
                                <p:cTn id="19" presetID="1" presetClass="entr" presetSubtype="0" fill="hold" nodeType="afterEffect">
                                  <p:stCondLst>
                                    <p:cond delay="250"/>
                                  </p:stCondLst>
                                  <p:childTnLst>
                                    <p:set>
                                      <p:cBhvr>
                                        <p:cTn id="20" dur="1" fill="hold">
                                          <p:stCondLst>
                                            <p:cond delay="0"/>
                                          </p:stCondLst>
                                        </p:cTn>
                                        <p:tgtEl>
                                          <p:spTgt spid="915459">
                                            <p:txEl>
                                              <p:pRg st="5" end="5"/>
                                            </p:txEl>
                                          </p:spTgt>
                                        </p:tgtEl>
                                        <p:attrNameLst>
                                          <p:attrName>style.visibility</p:attrName>
                                        </p:attrNameLst>
                                      </p:cBhvr>
                                      <p:to>
                                        <p:strVal val="visible"/>
                                      </p:to>
                                    </p:set>
                                  </p:childTnLst>
                                </p:cTn>
                              </p:par>
                            </p:childTnLst>
                          </p:cTn>
                        </p:par>
                        <p:par>
                          <p:cTn id="21" fill="hold" nodeType="withGroup">
                            <p:stCondLst>
                              <p:cond delay="500"/>
                            </p:stCondLst>
                            <p:childTnLst>
                              <p:par>
                                <p:cTn id="22" presetID="1" presetClass="entr" presetSubtype="0" fill="hold" nodeType="afterEffect">
                                  <p:stCondLst>
                                    <p:cond delay="250"/>
                                  </p:stCondLst>
                                  <p:childTnLst>
                                    <p:set>
                                      <p:cBhvr>
                                        <p:cTn id="23" dur="1" fill="hold">
                                          <p:stCondLst>
                                            <p:cond delay="0"/>
                                          </p:stCondLst>
                                        </p:cTn>
                                        <p:tgtEl>
                                          <p:spTgt spid="915459">
                                            <p:txEl>
                                              <p:pRg st="6" end="6"/>
                                            </p:txEl>
                                          </p:spTgt>
                                        </p:tgtEl>
                                        <p:attrNameLst>
                                          <p:attrName>style.visibility</p:attrName>
                                        </p:attrNameLst>
                                      </p:cBhvr>
                                      <p:to>
                                        <p:strVal val="visible"/>
                                      </p:to>
                                    </p:set>
                                  </p:childTnLst>
                                </p:cTn>
                              </p:par>
                            </p:childTnLst>
                          </p:cTn>
                        </p:par>
                        <p:par>
                          <p:cTn id="24" fill="hold" nodeType="withGroup">
                            <p:stCondLst>
                              <p:cond delay="750"/>
                            </p:stCondLst>
                            <p:childTnLst>
                              <p:par>
                                <p:cTn id="25" presetID="1" presetClass="entr" presetSubtype="0" fill="hold" nodeType="afterEffect">
                                  <p:stCondLst>
                                    <p:cond delay="250"/>
                                  </p:stCondLst>
                                  <p:childTnLst>
                                    <p:set>
                                      <p:cBhvr>
                                        <p:cTn id="26" dur="1" fill="hold">
                                          <p:stCondLst>
                                            <p:cond delay="0"/>
                                          </p:stCondLst>
                                        </p:cTn>
                                        <p:tgtEl>
                                          <p:spTgt spid="915459">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698"/>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51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339" grpId="0" animBg="1"/>
      <p:bldP spid="28698" grpId="0" animBg="1"/>
      <p:bldP spid="2"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le 1"/>
          <p:cNvSpPr>
            <a:spLocks noGrp="1"/>
          </p:cNvSpPr>
          <p:nvPr>
            <p:ph type="title" idx="4294967295"/>
          </p:nvPr>
        </p:nvSpPr>
        <p:spPr/>
        <p:txBody>
          <a:bodyPr/>
          <a:lstStyle/>
          <a:p>
            <a:pPr eaLnBrk="1" hangingPunct="1"/>
            <a:r>
              <a:rPr lang="en-US" dirty="0" smtClean="0"/>
              <a:t>What is Needed?</a:t>
            </a:r>
          </a:p>
        </p:txBody>
      </p:sp>
      <p:sp>
        <p:nvSpPr>
          <p:cNvPr id="29701" name="Rectangle 472"/>
          <p:cNvSpPr>
            <a:spLocks noChangeArrowheads="1"/>
          </p:cNvSpPr>
          <p:nvPr/>
        </p:nvSpPr>
        <p:spPr bwMode="auto">
          <a:xfrm>
            <a:off x="3448050" y="1812925"/>
            <a:ext cx="3952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libri" pitchFamily="34" charset="0"/>
            </a:endParaRPr>
          </a:p>
        </p:txBody>
      </p:sp>
      <p:sp>
        <p:nvSpPr>
          <p:cNvPr id="29702" name="Rectangle 477"/>
          <p:cNvSpPr>
            <a:spLocks noChangeArrowheads="1"/>
          </p:cNvSpPr>
          <p:nvPr/>
        </p:nvSpPr>
        <p:spPr bwMode="auto">
          <a:xfrm>
            <a:off x="4884738" y="1812925"/>
            <a:ext cx="395287"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libri" pitchFamily="34" charset="0"/>
            </a:endParaRPr>
          </a:p>
        </p:txBody>
      </p:sp>
      <p:sp>
        <p:nvSpPr>
          <p:cNvPr id="29703" name="Rectangle 480"/>
          <p:cNvSpPr>
            <a:spLocks noChangeArrowheads="1"/>
          </p:cNvSpPr>
          <p:nvPr/>
        </p:nvSpPr>
        <p:spPr bwMode="auto">
          <a:xfrm>
            <a:off x="6507163" y="1812925"/>
            <a:ext cx="395287"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libri" pitchFamily="34" charset="0"/>
            </a:endParaRPr>
          </a:p>
        </p:txBody>
      </p:sp>
      <p:pic>
        <p:nvPicPr>
          <p:cNvPr id="1026" name="Picture 2" descr="C:\MYSTUFF\Work\MyTalks\Pictures\reasonin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984" y="3859925"/>
            <a:ext cx="3566160" cy="232050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MYSTUFF\Work\MyTalks\Pictures\knowledge-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219200"/>
            <a:ext cx="3351212" cy="23243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MYSTUFF\Work\MyTalks\Pictures\training-on-the-go.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287" y="1066800"/>
            <a:ext cx="3922713" cy="261514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MYSTUFF\Work\MyTalks\Pictures\scal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5064" y="3841386"/>
            <a:ext cx="3505200" cy="227038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a:xfrm>
            <a:off x="6507163" y="3681942"/>
            <a:ext cx="2636837" cy="2387600"/>
          </a:xfrm>
          <a:prstGeom prst="rect">
            <a:avLst/>
          </a:prstGeom>
          <a:solidFill>
            <a:srgbClr val="FFFFCC"/>
          </a:solidFill>
          <a:ln w="28575">
            <a:solidFill>
              <a:srgbClr val="FF9933"/>
            </a:solidFill>
          </a:ln>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kern="0" dirty="0" smtClean="0"/>
              <a:t>A computational Framework</a:t>
            </a:r>
          </a:p>
          <a:p>
            <a:r>
              <a:rPr lang="en-US" kern="0" dirty="0" smtClean="0"/>
              <a:t>Examples:</a:t>
            </a:r>
          </a:p>
          <a:p>
            <a:pPr lvl="1"/>
            <a:r>
              <a:rPr lang="en-US" kern="0" dirty="0" smtClean="0"/>
              <a:t>Modeling</a:t>
            </a:r>
          </a:p>
          <a:p>
            <a:pPr lvl="1"/>
            <a:r>
              <a:rPr lang="en-US" kern="0" dirty="0" smtClean="0"/>
              <a:t>Learning</a:t>
            </a:r>
          </a:p>
          <a:p>
            <a:pPr lvl="1"/>
            <a:r>
              <a:rPr lang="en-US" kern="0" dirty="0" smtClean="0"/>
              <a:t>Inference</a:t>
            </a:r>
            <a:endParaRPr lang="en-US" kern="0" dirty="0"/>
          </a:p>
        </p:txBody>
      </p:sp>
      <p:sp>
        <p:nvSpPr>
          <p:cNvPr id="2" name="Slide Number Placeholder 1"/>
          <p:cNvSpPr>
            <a:spLocks noGrp="1"/>
          </p:cNvSpPr>
          <p:nvPr>
            <p:ph type="sldNum" sz="quarter" idx="11"/>
          </p:nvPr>
        </p:nvSpPr>
        <p:spPr/>
        <p:txBody>
          <a:bodyPr/>
          <a:lstStyle/>
          <a:p>
            <a:pPr>
              <a:defRPr/>
            </a:pPr>
            <a:r>
              <a:rPr lang="en-US" altLang="zh-TW" smtClean="0"/>
              <a:t>Page </a:t>
            </a:r>
            <a:fld id="{34956E49-9B35-407E-B5F2-C84A7F7C3F93}" type="slidenum">
              <a:rPr lang="en-US" altLang="zh-TW" smtClean="0"/>
              <a:pPr>
                <a:defRPr/>
              </a:pPr>
              <a:t>8</a:t>
            </a:fld>
            <a:endParaRPr lang="en-US" altLang="zh-TW"/>
          </a:p>
        </p:txBody>
      </p:sp>
    </p:spTree>
    <p:extLst>
      <p:ext uri="{BB962C8B-B14F-4D97-AF65-F5344CB8AC3E}">
        <p14:creationId xmlns:p14="http://schemas.microsoft.com/office/powerpoint/2010/main" val="1075799148"/>
      </p:ext>
    </p:extLst>
  </p:cSld>
  <p:clrMapOvr>
    <a:masterClrMapping/>
  </p:clrMapOvr>
  <p:transition spd="med"/>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2.77778E-7 -4.81481E-6 L 0.00226 0.38727 " pathEditMode="relative" rAng="0" ptsTypes="AA">
                                          <p:cBhvr>
                                            <p:cTn id="18" dur="2000" fill="hold"/>
                                            <p:tgtEl>
                                              <p:spTgt spid="1028"/>
                                            </p:tgtEl>
                                            <p:attrNameLst>
                                              <p:attrName>ppt_x</p:attrName>
                                              <p:attrName>ppt_y</p:attrName>
                                            </p:attrNameLst>
                                          </p:cBhvr>
                                          <p:rCtr x="104" y="19352"/>
                                        </p:animMotion>
                                      </p:childTnLst>
                                    </p:cTn>
                                  </p:par>
                                  <p:par>
                                    <p:cTn id="19" presetID="2" presetClass="entr" presetSubtype="4" accel="20000" fill="hold" nodeType="withEffect">
                                      <p:stCondLst>
                                        <p:cond delay="0"/>
                                      </p:stCondLst>
                                      <p:childTnLst>
                                        <p:set>
                                          <p:cBhvr>
                                            <p:cTn id="20" dur="1" fill="hold">
                                              <p:stCondLst>
                                                <p:cond delay="0"/>
                                              </p:stCondLst>
                                            </p:cTn>
                                            <p:tgtEl>
                                              <p:spTgt spid="1029"/>
                                            </p:tgtEl>
                                            <p:attrNameLst>
                                              <p:attrName>style.visibility</p:attrName>
                                            </p:attrNameLst>
                                          </p:cBhvr>
                                          <p:to>
                                            <p:strVal val="visible"/>
                                          </p:to>
                                        </p:set>
                                        <p:anim calcmode="lin" valueType="num">
                                          <p:cBhvr additive="base">
                                            <p:cTn id="21" dur="1000" fill="hold"/>
                                            <p:tgtEl>
                                              <p:spTgt spid="1029"/>
                                            </p:tgtEl>
                                            <p:attrNameLst>
                                              <p:attrName>ppt_x</p:attrName>
                                            </p:attrNameLst>
                                          </p:cBhvr>
                                          <p:tavLst>
                                            <p:tav tm="0">
                                              <p:val>
                                                <p:strVal val="#ppt_x"/>
                                              </p:val>
                                            </p:tav>
                                            <p:tav tm="100000">
                                              <p:val>
                                                <p:strVal val="#ppt_x"/>
                                              </p:val>
                                            </p:tav>
                                          </p:tavLst>
                                        </p:anim>
                                        <p:anim calcmode="lin" valueType="num">
                                          <p:cBhvr additive="base">
                                            <p:cTn id="22" dur="1000" fill="hold"/>
                                            <p:tgtEl>
                                              <p:spTgt spid="1029"/>
                                            </p:tgtEl>
                                            <p:attrNameLst>
                                              <p:attrName>ppt_y</p:attrName>
                                            </p:attrNameLst>
                                          </p:cBhvr>
                                          <p:tavLst>
                                            <p:tav tm="0">
                                              <p:val>
                                                <p:strVal val="1+#ppt_h/2"/>
                                              </p:val>
                                            </p:tav>
                                            <p:tav tm="100000">
                                              <p:val>
                                                <p:strVal val="#ppt_y"/>
                                              </p:val>
                                            </p:tav>
                                          </p:tavLst>
                                        </p:anim>
                                      </p:childTnLst>
                                    </p:cTn>
                                  </p:par>
                                  <p:par>
                                    <p:cTn id="23" presetID="42" presetClass="path" presetSubtype="0" accel="50000" fill="hold" nodeType="withEffect" p14:presetBounceEnd="10000">
                                      <p:stCondLst>
                                        <p:cond delay="0"/>
                                      </p:stCondLst>
                                      <p:childTnLst>
                                        <p:animMotion origin="layout" path="M -3.33333E-6 -7.40741E-7 L -3.33333E-6 -0.39005 " pathEditMode="relative" rAng="0" ptsTypes="AA" p14:bounceEnd="10000">
                                          <p:cBhvr>
                                            <p:cTn id="24" dur="2000" fill="hold"/>
                                            <p:tgtEl>
                                              <p:spTgt spid="1029"/>
                                            </p:tgtEl>
                                            <p:attrNameLst>
                                              <p:attrName>ppt_x</p:attrName>
                                              <p:attrName>ppt_y</p:attrName>
                                            </p:attrNameLst>
                                          </p:cBhvr>
                                          <p:rCtr x="0" y="-19514"/>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2.77778E-7 -4.81481E-6 L 0.00226 0.38727 " pathEditMode="relative" rAng="0" ptsTypes="AA">
                                          <p:cBhvr>
                                            <p:cTn id="18" dur="2000" fill="hold"/>
                                            <p:tgtEl>
                                              <p:spTgt spid="1028"/>
                                            </p:tgtEl>
                                            <p:attrNameLst>
                                              <p:attrName>ppt_x</p:attrName>
                                              <p:attrName>ppt_y</p:attrName>
                                            </p:attrNameLst>
                                          </p:cBhvr>
                                          <p:rCtr x="104" y="19352"/>
                                        </p:animMotion>
                                      </p:childTnLst>
                                    </p:cTn>
                                  </p:par>
                                  <p:par>
                                    <p:cTn id="19" presetID="2" presetClass="entr" presetSubtype="4" accel="20000" fill="hold" nodeType="withEffect">
                                      <p:stCondLst>
                                        <p:cond delay="0"/>
                                      </p:stCondLst>
                                      <p:childTnLst>
                                        <p:set>
                                          <p:cBhvr>
                                            <p:cTn id="20" dur="1" fill="hold">
                                              <p:stCondLst>
                                                <p:cond delay="0"/>
                                              </p:stCondLst>
                                            </p:cTn>
                                            <p:tgtEl>
                                              <p:spTgt spid="1029"/>
                                            </p:tgtEl>
                                            <p:attrNameLst>
                                              <p:attrName>style.visibility</p:attrName>
                                            </p:attrNameLst>
                                          </p:cBhvr>
                                          <p:to>
                                            <p:strVal val="visible"/>
                                          </p:to>
                                        </p:set>
                                        <p:anim calcmode="lin" valueType="num">
                                          <p:cBhvr additive="base">
                                            <p:cTn id="21" dur="1000" fill="hold"/>
                                            <p:tgtEl>
                                              <p:spTgt spid="1029"/>
                                            </p:tgtEl>
                                            <p:attrNameLst>
                                              <p:attrName>ppt_x</p:attrName>
                                            </p:attrNameLst>
                                          </p:cBhvr>
                                          <p:tavLst>
                                            <p:tav tm="0">
                                              <p:val>
                                                <p:strVal val="#ppt_x"/>
                                              </p:val>
                                            </p:tav>
                                            <p:tav tm="100000">
                                              <p:val>
                                                <p:strVal val="#ppt_x"/>
                                              </p:val>
                                            </p:tav>
                                          </p:tavLst>
                                        </p:anim>
                                        <p:anim calcmode="lin" valueType="num">
                                          <p:cBhvr additive="base">
                                            <p:cTn id="22" dur="1000" fill="hold"/>
                                            <p:tgtEl>
                                              <p:spTgt spid="1029"/>
                                            </p:tgtEl>
                                            <p:attrNameLst>
                                              <p:attrName>ppt_y</p:attrName>
                                            </p:attrNameLst>
                                          </p:cBhvr>
                                          <p:tavLst>
                                            <p:tav tm="0">
                                              <p:val>
                                                <p:strVal val="1+#ppt_h/2"/>
                                              </p:val>
                                            </p:tav>
                                            <p:tav tm="100000">
                                              <p:val>
                                                <p:strVal val="#ppt_y"/>
                                              </p:val>
                                            </p:tav>
                                          </p:tavLst>
                                        </p:anim>
                                      </p:childTnLst>
                                    </p:cTn>
                                  </p:par>
                                  <p:par>
                                    <p:cTn id="23" presetID="42" presetClass="path" presetSubtype="0" accel="50000" fill="hold" nodeType="withEffect">
                                      <p:stCondLst>
                                        <p:cond delay="0"/>
                                      </p:stCondLst>
                                      <p:childTnLst>
                                        <p:animMotion origin="layout" path="M -3.33333E-6 -7.40741E-7 L -3.33333E-6 -0.39005 " pathEditMode="relative" rAng="0" ptsTypes="AA">
                                          <p:cBhvr>
                                            <p:cTn id="24" dur="2000" fill="hold"/>
                                            <p:tgtEl>
                                              <p:spTgt spid="1029"/>
                                            </p:tgtEl>
                                            <p:attrNameLst>
                                              <p:attrName>ppt_x</p:attrName>
                                              <p:attrName>ppt_y</p:attrName>
                                            </p:attrNameLst>
                                          </p:cBhvr>
                                          <p:rCtr x="0" y="-19514"/>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Rectangle 13"/>
          <p:cNvSpPr>
            <a:spLocks noChangeArrowheads="1"/>
          </p:cNvSpPr>
          <p:nvPr/>
        </p:nvSpPr>
        <p:spPr bwMode="auto">
          <a:xfrm>
            <a:off x="5867400" y="3733800"/>
            <a:ext cx="54864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4" name="Rectangle 13"/>
          <p:cNvSpPr>
            <a:spLocks noChangeArrowheads="1"/>
          </p:cNvSpPr>
          <p:nvPr/>
        </p:nvSpPr>
        <p:spPr bwMode="auto">
          <a:xfrm>
            <a:off x="1600200" y="1295400"/>
            <a:ext cx="123444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endParaRPr lang="en-US"/>
          </a:p>
        </p:txBody>
      </p:sp>
      <p:grpSp>
        <p:nvGrpSpPr>
          <p:cNvPr id="2" name="Group 2"/>
          <p:cNvGrpSpPr>
            <a:grpSpLocks/>
          </p:cNvGrpSpPr>
          <p:nvPr/>
        </p:nvGrpSpPr>
        <p:grpSpPr bwMode="auto">
          <a:xfrm>
            <a:off x="4343400" y="2114550"/>
            <a:ext cx="3962400" cy="2533650"/>
            <a:chOff x="2832" y="1332"/>
            <a:chExt cx="2496" cy="1596"/>
          </a:xfrm>
        </p:grpSpPr>
        <p:sp>
          <p:nvSpPr>
            <p:cNvPr id="8213" name="Rectangle 3"/>
            <p:cNvSpPr>
              <a:spLocks noChangeArrowheads="1"/>
            </p:cNvSpPr>
            <p:nvPr/>
          </p:nvSpPr>
          <p:spPr bwMode="auto">
            <a:xfrm>
              <a:off x="3552" y="2736"/>
              <a:ext cx="1302"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14" name="Rectangle 4"/>
            <p:cNvSpPr>
              <a:spLocks noChangeArrowheads="1"/>
            </p:cNvSpPr>
            <p:nvPr/>
          </p:nvSpPr>
          <p:spPr bwMode="auto">
            <a:xfrm>
              <a:off x="4368" y="1530"/>
              <a:ext cx="960"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15" name="Rectangle 5"/>
            <p:cNvSpPr>
              <a:spLocks noChangeArrowheads="1"/>
            </p:cNvSpPr>
            <p:nvPr/>
          </p:nvSpPr>
          <p:spPr bwMode="auto">
            <a:xfrm>
              <a:off x="2832" y="1332"/>
              <a:ext cx="960"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grpSp>
      <p:grpSp>
        <p:nvGrpSpPr>
          <p:cNvPr id="3" name="Group 6"/>
          <p:cNvGrpSpPr>
            <a:grpSpLocks/>
          </p:cNvGrpSpPr>
          <p:nvPr/>
        </p:nvGrpSpPr>
        <p:grpSpPr bwMode="auto">
          <a:xfrm>
            <a:off x="377825" y="1295400"/>
            <a:ext cx="8534400" cy="3276600"/>
            <a:chOff x="334" y="816"/>
            <a:chExt cx="5376" cy="2064"/>
          </a:xfrm>
        </p:grpSpPr>
        <p:sp>
          <p:nvSpPr>
            <p:cNvPr id="8206" name="Rectangle 7"/>
            <p:cNvSpPr>
              <a:spLocks noChangeArrowheads="1"/>
            </p:cNvSpPr>
            <p:nvPr/>
          </p:nvSpPr>
          <p:spPr bwMode="auto">
            <a:xfrm>
              <a:off x="2062" y="2256"/>
              <a:ext cx="336"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07" name="Rectangle 8"/>
            <p:cNvSpPr>
              <a:spLocks noChangeArrowheads="1"/>
            </p:cNvSpPr>
            <p:nvPr/>
          </p:nvSpPr>
          <p:spPr bwMode="auto">
            <a:xfrm>
              <a:off x="4222" y="1344"/>
              <a:ext cx="384"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08" name="Rectangle 9"/>
            <p:cNvSpPr>
              <a:spLocks noChangeArrowheads="1"/>
            </p:cNvSpPr>
            <p:nvPr/>
          </p:nvSpPr>
          <p:spPr bwMode="auto">
            <a:xfrm>
              <a:off x="2110" y="1344"/>
              <a:ext cx="240"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09" name="Rectangle 10"/>
            <p:cNvSpPr>
              <a:spLocks noChangeArrowheads="1"/>
            </p:cNvSpPr>
            <p:nvPr/>
          </p:nvSpPr>
          <p:spPr bwMode="auto">
            <a:xfrm>
              <a:off x="1870" y="1536"/>
              <a:ext cx="240"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10" name="Rectangle 11"/>
            <p:cNvSpPr>
              <a:spLocks noChangeArrowheads="1"/>
            </p:cNvSpPr>
            <p:nvPr/>
          </p:nvSpPr>
          <p:spPr bwMode="auto">
            <a:xfrm>
              <a:off x="334" y="2736"/>
              <a:ext cx="240"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11" name="Rectangle 12"/>
            <p:cNvSpPr>
              <a:spLocks noChangeArrowheads="1"/>
            </p:cNvSpPr>
            <p:nvPr/>
          </p:nvSpPr>
          <p:spPr bwMode="auto">
            <a:xfrm>
              <a:off x="5422" y="1488"/>
              <a:ext cx="288"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12" name="Rectangle 13"/>
            <p:cNvSpPr>
              <a:spLocks noChangeArrowheads="1"/>
            </p:cNvSpPr>
            <p:nvPr/>
          </p:nvSpPr>
          <p:spPr bwMode="auto">
            <a:xfrm>
              <a:off x="4846" y="816"/>
              <a:ext cx="288"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pSp>
      <p:grpSp>
        <p:nvGrpSpPr>
          <p:cNvPr id="4" name="Group 22"/>
          <p:cNvGrpSpPr>
            <a:grpSpLocks/>
          </p:cNvGrpSpPr>
          <p:nvPr/>
        </p:nvGrpSpPr>
        <p:grpSpPr bwMode="auto">
          <a:xfrm>
            <a:off x="2282825" y="1295400"/>
            <a:ext cx="3886200" cy="1371600"/>
            <a:chOff x="1534" y="816"/>
            <a:chExt cx="2448" cy="864"/>
          </a:xfrm>
        </p:grpSpPr>
        <p:sp>
          <p:nvSpPr>
            <p:cNvPr id="8203" name="Rectangle 15"/>
            <p:cNvSpPr>
              <a:spLocks noChangeArrowheads="1"/>
            </p:cNvSpPr>
            <p:nvPr/>
          </p:nvSpPr>
          <p:spPr bwMode="auto">
            <a:xfrm>
              <a:off x="3262" y="1536"/>
              <a:ext cx="720"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04" name="Rectangle 16"/>
            <p:cNvSpPr>
              <a:spLocks noChangeArrowheads="1"/>
            </p:cNvSpPr>
            <p:nvPr/>
          </p:nvSpPr>
          <p:spPr bwMode="auto">
            <a:xfrm>
              <a:off x="1534" y="1152"/>
              <a:ext cx="384"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05" name="Rectangle 17"/>
            <p:cNvSpPr>
              <a:spLocks noChangeArrowheads="1"/>
            </p:cNvSpPr>
            <p:nvPr/>
          </p:nvSpPr>
          <p:spPr bwMode="auto">
            <a:xfrm>
              <a:off x="2158" y="816"/>
              <a:ext cx="1298"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grpSp>
      <p:sp>
        <p:nvSpPr>
          <p:cNvPr id="6" name="Slide Number Placeholder 5"/>
          <p:cNvSpPr>
            <a:spLocks noGrp="1"/>
          </p:cNvSpPr>
          <p:nvPr>
            <p:ph type="sldNum" sz="quarter" idx="11"/>
          </p:nvPr>
        </p:nvSpPr>
        <p:spPr/>
        <p:txBody>
          <a:bodyPr/>
          <a:lstStyle/>
          <a:p>
            <a:pPr>
              <a:defRPr/>
            </a:pPr>
            <a:r>
              <a:rPr lang="en-US" altLang="zh-TW" smtClean="0"/>
              <a:t>Page </a:t>
            </a:r>
            <a:fld id="{34956E49-9B35-407E-B5F2-C84A7F7C3F93}" type="slidenum">
              <a:rPr lang="en-US" altLang="zh-TW" smtClean="0"/>
              <a:pPr>
                <a:defRPr/>
              </a:pPr>
              <a:t>9</a:t>
            </a:fld>
            <a:endParaRPr lang="en-US" altLang="zh-TW"/>
          </a:p>
        </p:txBody>
      </p:sp>
      <p:sp>
        <p:nvSpPr>
          <p:cNvPr id="8198" name="Rectangle 18"/>
          <p:cNvSpPr>
            <a:spLocks noGrp="1" noChangeArrowheads="1"/>
          </p:cNvSpPr>
          <p:nvPr>
            <p:ph type="title"/>
          </p:nvPr>
        </p:nvSpPr>
        <p:spPr/>
        <p:txBody>
          <a:bodyPr/>
          <a:lstStyle/>
          <a:p>
            <a:pPr eaLnBrk="1" hangingPunct="1"/>
            <a:r>
              <a:rPr lang="en-US" dirty="0" smtClean="0"/>
              <a:t>Comprehension</a:t>
            </a:r>
            <a:endParaRPr lang="en-US" dirty="0" smtClean="0">
              <a:solidFill>
                <a:srgbClr val="FF00FF"/>
              </a:solidFill>
            </a:endParaRPr>
          </a:p>
        </p:txBody>
      </p:sp>
      <p:sp>
        <p:nvSpPr>
          <p:cNvPr id="8201" name="Rectangle 19"/>
          <p:cNvSpPr>
            <a:spLocks noGrp="1" noChangeArrowheads="1"/>
          </p:cNvSpPr>
          <p:nvPr>
            <p:ph type="body" idx="4294967295"/>
          </p:nvPr>
        </p:nvSpPr>
        <p:spPr>
          <a:xfrm>
            <a:off x="0" y="1295400"/>
            <a:ext cx="8915400" cy="3886200"/>
          </a:xfrm>
        </p:spPr>
        <p:txBody>
          <a:bodyPr/>
          <a:lstStyle/>
          <a:p>
            <a:pPr algn="just" eaLnBrk="1" hangingPunct="1">
              <a:lnSpc>
                <a:spcPct val="90000"/>
              </a:lnSpc>
              <a:buFont typeface="Wingdings" pitchFamily="2" charset="2"/>
              <a:buNone/>
            </a:pPr>
            <a:r>
              <a:rPr lang="en-US" sz="2000" b="1" dirty="0" smtClean="0">
                <a:latin typeface="Tempus Sans ITC" pitchFamily="82" charset="0"/>
              </a:rPr>
              <a:t>(ENGLAND, June, 1989) - Christopher Robin is alive and well.  He lives in England.  He is the same person that you read about in the book, Winnie the Pooh. As a boy, Chris lived in a pretty home called </a:t>
            </a:r>
            <a:r>
              <a:rPr lang="en-US" sz="2000" b="1" dirty="0" err="1" smtClean="0">
                <a:latin typeface="Tempus Sans ITC" pitchFamily="82" charset="0"/>
              </a:rPr>
              <a:t>Cotchfield</a:t>
            </a:r>
            <a:r>
              <a:rPr lang="en-US" sz="2000" b="1" dirty="0" smtClean="0">
                <a:latin typeface="Tempus Sans ITC" pitchFamily="82" charset="0"/>
              </a:rPr>
              <a:t> Farm.  When Chris was three years old, his father wrote a poem about him.  The poem was printed in a magazine for others to read.  Mr. Robin then wrote a book.  He made up a fairy tale land where Chris lived.  His friends were animals.  There was a bear called Winnie the Pooh.  There was also an owl and a young pig, called a piglet.  All the animals were stuffed toys that Chris owned.  Mr. Robin made them come to life with his words.  The places in the story were all near </a:t>
            </a:r>
            <a:r>
              <a:rPr lang="en-US" sz="2000" b="1" dirty="0" err="1" smtClean="0">
                <a:latin typeface="Tempus Sans ITC" pitchFamily="82" charset="0"/>
              </a:rPr>
              <a:t>Cotchfield</a:t>
            </a:r>
            <a:r>
              <a:rPr lang="en-US" sz="2000" b="1" dirty="0" smtClean="0">
                <a:latin typeface="Tempus Sans ITC" pitchFamily="82" charset="0"/>
              </a:rPr>
              <a:t> Farm. Winnie the Pooh was written in 1925.  Children still love to read about Christopher Robin and his animal friends.  Most people don't know he is a real person who is grown now.  He has written two books of his own.  They tell what it is like to be famous.</a:t>
            </a:r>
          </a:p>
        </p:txBody>
      </p:sp>
      <p:sp>
        <p:nvSpPr>
          <p:cNvPr id="541716" name="Rectangle 20"/>
          <p:cNvSpPr>
            <a:spLocks noChangeArrowheads="1"/>
          </p:cNvSpPr>
          <p:nvPr/>
        </p:nvSpPr>
        <p:spPr bwMode="auto">
          <a:xfrm>
            <a:off x="152400" y="5105400"/>
            <a:ext cx="899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rgbClr val="3366CC"/>
                </a:solidFill>
                <a:latin typeface="Tempus Sans ITC" pitchFamily="82" charset="0"/>
              </a:rPr>
              <a:t>1. Christopher Robin was born in England.      2.  Winnie the Pooh is a title of a book.  </a:t>
            </a:r>
          </a:p>
          <a:p>
            <a:r>
              <a:rPr lang="en-US" b="1" dirty="0">
                <a:solidFill>
                  <a:srgbClr val="3366CC"/>
                </a:solidFill>
                <a:latin typeface="Tempus Sans ITC" pitchFamily="82" charset="0"/>
              </a:rPr>
              <a:t>3. Christopher Robin’s dad was a magician.     4. Christopher Robin must be at least 65 now.</a:t>
            </a:r>
            <a:r>
              <a:rPr lang="en-US" dirty="0">
                <a:solidFill>
                  <a:srgbClr val="3366CC"/>
                </a:solidFill>
                <a:latin typeface="Tempus Sans ITC" pitchFamily="82" charset="0"/>
              </a:rPr>
              <a:t> </a:t>
            </a:r>
          </a:p>
        </p:txBody>
      </p:sp>
      <p:sp>
        <p:nvSpPr>
          <p:cNvPr id="541719" name="Rectangle 23"/>
          <p:cNvSpPr>
            <a:spLocks noChangeArrowheads="1"/>
          </p:cNvSpPr>
          <p:nvPr/>
        </p:nvSpPr>
        <p:spPr bwMode="auto">
          <a:xfrm>
            <a:off x="2933700" y="5799160"/>
            <a:ext cx="3276600" cy="381000"/>
          </a:xfrm>
          <a:prstGeom prst="rect">
            <a:avLst/>
          </a:prstGeom>
          <a:solidFill>
            <a:srgbClr val="FFFFCC"/>
          </a:solidFill>
          <a:ln>
            <a:solidFill>
              <a:srgbClr val="FFC000"/>
            </a:solidFill>
          </a:ln>
          <a:extLst/>
        </p:spPr>
        <p:txBody>
          <a:bodyPr/>
          <a:lstStyle/>
          <a:p>
            <a:pPr marL="342900" indent="-342900">
              <a:lnSpc>
                <a:spcPct val="90000"/>
              </a:lnSpc>
              <a:spcBef>
                <a:spcPct val="20000"/>
              </a:spcBef>
              <a:buClr>
                <a:schemeClr val="bg2"/>
              </a:buClr>
              <a:buSzPct val="75000"/>
              <a:buFont typeface="Wingdings" pitchFamily="2" charset="2"/>
              <a:buNone/>
            </a:pPr>
            <a:r>
              <a:rPr lang="en-US" sz="2000" dirty="0">
                <a:solidFill>
                  <a:srgbClr val="003366"/>
                </a:solidFill>
                <a:latin typeface="+mn-lt"/>
              </a:rPr>
              <a:t>This is an Inference Problem</a:t>
            </a:r>
          </a:p>
        </p:txBody>
      </p:sp>
    </p:spTree>
    <p:extLst>
      <p:ext uri="{BB962C8B-B14F-4D97-AF65-F5344CB8AC3E}">
        <p14:creationId xmlns:p14="http://schemas.microsoft.com/office/powerpoint/2010/main" val="159759005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17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41719">
                                            <p:bg/>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17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541716" grpId="0"/>
      <p:bldP spid="541719" grpId="0"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48"/>
  <p:tag name="DEFAULTHEIGHT" val="200"/>
  <p:tag name="FIRSTDANR@YOZKPGTFUVWXY5MI" val="2971"/>
  <p:tag name="ACCESSLIST" val=""/>
  <p:tag name="FIRSTDANR@EKFAUQOFUVWYY57I" val="3619"/>
  <p:tag name="FIRSTDANR@ELHXENZFUVWZY5H8" val="4613"/>
  <p:tag name="FIRSTDANR@CYDCTBQRUVW1Y552" val="5274"/>
</p:tagLst>
</file>

<file path=ppt/tags/tag2.xml><?xml version="1.0" encoding="utf-8"?>
<p:tagLst xmlns:a="http://schemas.openxmlformats.org/drawingml/2006/main" xmlns:r="http://schemas.openxmlformats.org/officeDocument/2006/relationships" xmlns:p="http://schemas.openxmlformats.org/presentationml/2006/main">
  <p:tag name="TIMING" val="|50.6|8.9|1.7|3.9|18.7|15.3|4.5"/>
</p:tagLst>
</file>

<file path=ppt/tags/tag3.xml><?xml version="1.0" encoding="utf-8"?>
<p:tagLst xmlns:a="http://schemas.openxmlformats.org/drawingml/2006/main" xmlns:r="http://schemas.openxmlformats.org/officeDocument/2006/relationships" xmlns:p="http://schemas.openxmlformats.org/presentationml/2006/main">
  <p:tag name="TIMING" val="|50.6|8.9|1.7|3.9|18.7|15.3|4.5"/>
</p:tagLst>
</file>

<file path=ppt/tags/tag4.xml><?xml version="1.0" encoding="utf-8"?>
<p:tagLst xmlns:a="http://schemas.openxmlformats.org/drawingml/2006/main" xmlns:r="http://schemas.openxmlformats.org/officeDocument/2006/relationships" xmlns:p="http://schemas.openxmlformats.org/presentationml/2006/main">
  <p:tag name="TIMING" val="|50.6|8.9|1.7|3.9|18.7|15.3|4.5"/>
</p:tagLst>
</file>

<file path=ppt/tags/tag5.xml><?xml version="1.0" encoding="utf-8"?>
<p:tagLst xmlns:a="http://schemas.openxmlformats.org/drawingml/2006/main" xmlns:r="http://schemas.openxmlformats.org/officeDocument/2006/relationships" xmlns:p="http://schemas.openxmlformats.org/presentationml/2006/main">
  <p:tag name="TIMING" val="|50.6|8.9|1.7|3.9|18.7|15.3|4.5"/>
</p:tagLst>
</file>

<file path=ppt/tags/tag6.xml><?xml version="1.0" encoding="utf-8"?>
<p:tagLst xmlns:a="http://schemas.openxmlformats.org/drawingml/2006/main" xmlns:r="http://schemas.openxmlformats.org/officeDocument/2006/relationships" xmlns:p="http://schemas.openxmlformats.org/presentationml/2006/main">
  <p:tag name="TIMING" val="|50.6|8.9|1.7|3.9|18.7|15.3|4.5"/>
</p:tagLst>
</file>

<file path=ppt/tags/tag7.xml><?xml version="1.0" encoding="utf-8"?>
<p:tagLst xmlns:a="http://schemas.openxmlformats.org/drawingml/2006/main" xmlns:r="http://schemas.openxmlformats.org/officeDocument/2006/relationships" xmlns:p="http://schemas.openxmlformats.org/presentationml/2006/main">
  <p:tag name="TIMING" val="|50.6|8.9|1.7|3.9|18.7|15.3|4.5"/>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begin{document}&#10;\begin{align*}&#10;\forall i, \; \sum_{y \in \mathcal{Y}} 1_{\{y_i=y\}} &amp;= 1 \\&#10;\forall y \in \mathcal{Y}, \; \sum_{i=0}^{n-1} 1_{\{y_i=y\}} &amp;\leq 1 \\&#10;\forall y \in \mathcal{Y}_R, \; \sum_{i=0}^{n-1} 1_{\{y_i=y=\mbox{\footnotesize{``R-Ax''}}\}} &amp;\leq \sum_{i=0}^{n-1} 1_{\{y_i=\mbox{\footnotesize{``Ax''}}\}} \\&#10;\forall j,y \in \mathcal{Y}_C, \; 1_{\{y_j=y=\mbox{\footnotesize{``C-Ax''}}\}} &amp;\leq \sum_{i=0}^j 1_{\{y_i=\mbox{\footnotesize{``Ax''}}\}} \\&#10;\end{align*}&#10;\end{document}&#10;"/>
  <p:tag name="FILENAME" val="TP_tmp"/>
  <p:tag name="FORMAT" val="png16m"/>
  <p:tag name="RES" val="4800"/>
  <p:tag name="BLEND" val="0"/>
  <p:tag name="TRANSPARENT" val="1"/>
  <p:tag name="TBUG" val="0"/>
  <p:tag name="ALLOWFS" val="0"/>
  <p:tag name="ORIGWIDTH" val="202"/>
  <p:tag name="PICTUREFILESIZE" val="536681"/>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Speedup $= \frac{\textnormal{number of inference calls without amortization}}{\textnormal{number of inference calls with amortization}}$&#10;\end{document}&#10;"/>
  <p:tag name="FILENAME" val="TP_tmp"/>
  <p:tag name="FORMAT" val="png256"/>
  <p:tag name="RES" val="1200"/>
  <p:tag name="BLEND" val="0"/>
  <p:tag name="TRANSPARENT" val="0"/>
  <p:tag name="TBUG" val="0"/>
  <p:tag name="ALLOWFS" val="0"/>
  <p:tag name="ORIGWIDTH" val="256"/>
  <p:tag name="PICTUREFILESIZE" val="27937"/>
</p:tagLst>
</file>

<file path=ppt/theme/_rels/themeOverride1.xml.rels><?xml version="1.0" encoding="UTF-8" standalone="yes"?>
<Relationships xmlns="http://schemas.openxmlformats.org/package/2006/relationships"><Relationship Id="rId1" Type="http://schemas.openxmlformats.org/officeDocument/2006/relationships/image" Target="../media/image43.jpeg"/></Relationships>
</file>

<file path=ppt/theme/theme1.xml><?xml version="1.0" encoding="utf-8"?>
<a:theme xmlns:a="http://schemas.openxmlformats.org/drawingml/2006/main" name="DANR-CCG-16">
  <a:themeElements>
    <a:clrScheme name="Custom 1">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sin_CCG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vasin_CCG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vasin_CCG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vasin_CCG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vasin_CCG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vasin_CCG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vasin_CCG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vasin_CCG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vasin_CCG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vasin_CCG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vasin_CCG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4">
    <a:dk1>
      <a:srgbClr val="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000000"/>
    </a:hlink>
    <a:folHlink>
      <a:srgbClr val="000000"/>
    </a:folHlink>
  </a:clrScheme>
  <a:fontScheme name="Executive">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C:\Documents and Settings\davzimak\Application Data\Microsoft\Templates\vasin_CCG.pot</Template>
  <TotalTime>75852</TotalTime>
  <Words>7382</Words>
  <Application>Microsoft Office PowerPoint</Application>
  <PresentationFormat>On-screen Show (4:3)</PresentationFormat>
  <Paragraphs>1206</Paragraphs>
  <Slides>69</Slides>
  <Notes>36</Notes>
  <HiddenSlides>0</HiddenSlides>
  <MMClips>0</MMClips>
  <ScaleCrop>false</ScaleCrop>
  <HeadingPairs>
    <vt:vector size="6" baseType="variant">
      <vt:variant>
        <vt:lpstr>Fonts Used</vt:lpstr>
      </vt:variant>
      <vt:variant>
        <vt:i4>23</vt:i4>
      </vt:variant>
      <vt:variant>
        <vt:lpstr>Theme</vt:lpstr>
      </vt:variant>
      <vt:variant>
        <vt:i4>1</vt:i4>
      </vt:variant>
      <vt:variant>
        <vt:lpstr>Slide Titles</vt:lpstr>
      </vt:variant>
      <vt:variant>
        <vt:i4>69</vt:i4>
      </vt:variant>
    </vt:vector>
  </HeadingPairs>
  <TitlesOfParts>
    <vt:vector size="93" baseType="lpstr">
      <vt:lpstr>Arial</vt:lpstr>
      <vt:lpstr>Century Gothic</vt:lpstr>
      <vt:lpstr>Courier</vt:lpstr>
      <vt:lpstr>Aharoni</vt:lpstr>
      <vt:lpstr>Georgia</vt:lpstr>
      <vt:lpstr>Wingdings</vt:lpstr>
      <vt:lpstr>Verdana</vt:lpstr>
      <vt:lpstr>Cambria Math</vt:lpstr>
      <vt:lpstr>Calibri</vt:lpstr>
      <vt:lpstr>Andalus</vt:lpstr>
      <vt:lpstr>AkzidenzGroteskBE-MdCn</vt:lpstr>
      <vt:lpstr>ＭＳ Ｐゴシック</vt:lpstr>
      <vt:lpstr>Symbol</vt:lpstr>
      <vt:lpstr>cmsy10</vt:lpstr>
      <vt:lpstr>Times New Roman</vt:lpstr>
      <vt:lpstr>AkzidenzGroteskBE-Md</vt:lpstr>
      <vt:lpstr>Candara</vt:lpstr>
      <vt:lpstr>Arial Unicode MS</vt:lpstr>
      <vt:lpstr>Tahoma</vt:lpstr>
      <vt:lpstr>cmmi10</vt:lpstr>
      <vt:lpstr>新細明體</vt:lpstr>
      <vt:lpstr>Courier New</vt:lpstr>
      <vt:lpstr>Tempus Sans ITC</vt:lpstr>
      <vt:lpstr>DANR-CCG-16</vt:lpstr>
      <vt:lpstr>Constraints Driven Learning and Inference  for  Natural Language Understanding    </vt:lpstr>
      <vt:lpstr>A view on Extracting Meaning from Unstructured Text</vt:lpstr>
      <vt:lpstr>PowerPoint Presentation</vt:lpstr>
      <vt:lpstr>PowerPoint Presentation</vt:lpstr>
      <vt:lpstr>Why is it Difficult?</vt:lpstr>
      <vt:lpstr>Ambiguity </vt:lpstr>
      <vt:lpstr>Variability in Natural Language Expressions</vt:lpstr>
      <vt:lpstr>What is Needed?</vt:lpstr>
      <vt:lpstr>Comprehension</vt:lpstr>
      <vt:lpstr>Natural Language Understanding</vt:lpstr>
      <vt:lpstr>Joint Inference with General Constraint Structure [Roth&amp;Yih’04,07,….]  Recognizing Entities and Relations </vt:lpstr>
      <vt:lpstr>Structured Prediction: Inference</vt:lpstr>
      <vt:lpstr>Structured Prediction: Learning</vt:lpstr>
      <vt:lpstr>Structured Prediction: Learning</vt:lpstr>
      <vt:lpstr>Structured Prediction: Learning Algorithm</vt:lpstr>
      <vt:lpstr>Structured Prediction: Learning Algorithm</vt:lpstr>
      <vt:lpstr>Structured Prediction: Learning Algorithm</vt:lpstr>
      <vt:lpstr>Structured Prediction: Learning Algorithm</vt:lpstr>
      <vt:lpstr>Constrained Conditional Models</vt:lpstr>
      <vt:lpstr>Outline</vt:lpstr>
      <vt:lpstr>Semantic Role Labeling (SRL) </vt:lpstr>
      <vt:lpstr>Algorithmic Approach</vt:lpstr>
      <vt:lpstr>Verb SRL is not Sufficient </vt:lpstr>
      <vt:lpstr>Extended Semantic Role Labeling</vt:lpstr>
      <vt:lpstr>Computational Questions</vt:lpstr>
      <vt:lpstr>Computational Challenges</vt:lpstr>
      <vt:lpstr>Coherency in Semantic Role Labeling</vt:lpstr>
      <vt:lpstr>Computational Challenges</vt:lpstr>
      <vt:lpstr>Extended SRL [Demo]</vt:lpstr>
      <vt:lpstr>Constrained Conditional Models—ILP Formulations</vt:lpstr>
      <vt:lpstr>Outline</vt:lpstr>
      <vt:lpstr>Indirect Supervision</vt:lpstr>
      <vt:lpstr>Indirect Supervision</vt:lpstr>
      <vt:lpstr>Indirect Supervision: Two Ideas</vt:lpstr>
      <vt:lpstr>Learning with Constrained Latent Representation (LCLR)</vt:lpstr>
      <vt:lpstr>Understanding Language Requires (some) Supervision</vt:lpstr>
      <vt:lpstr>Response Based Learning</vt:lpstr>
      <vt:lpstr>Scenario I: Freecell with Response Based Learning</vt:lpstr>
      <vt:lpstr>Scenario II: Geoquery with Response based Learning</vt:lpstr>
      <vt:lpstr>Response Based Learning</vt:lpstr>
      <vt:lpstr>Geoquery: Response based Competitive with Supervised</vt:lpstr>
      <vt:lpstr>What/How to Learn is Still Open </vt:lpstr>
      <vt:lpstr>Outline</vt:lpstr>
      <vt:lpstr>Pennsylvania</vt:lpstr>
      <vt:lpstr>Amortized ILP based Inference</vt:lpstr>
      <vt:lpstr>The Hope: POS Tagging on Gigaword</vt:lpstr>
      <vt:lpstr>The Hope: POS Tagging on Gigaword</vt:lpstr>
      <vt:lpstr>The Hope: Dependency Parsing on Gigaword</vt:lpstr>
      <vt:lpstr>POS Tagging on Gigaword</vt:lpstr>
      <vt:lpstr>Redundancy in Inference and Learning</vt:lpstr>
      <vt:lpstr>Amortized ILP Inference</vt:lpstr>
      <vt:lpstr>Theorem I</vt:lpstr>
      <vt:lpstr>Theorem I</vt:lpstr>
      <vt:lpstr>From Theory to Practice</vt:lpstr>
      <vt:lpstr>Amortized Inference Experiments</vt:lpstr>
      <vt:lpstr>Speedup &amp; Accuracy</vt:lpstr>
      <vt:lpstr>%Solver Calls (Entity-Relation Extraction)</vt:lpstr>
      <vt:lpstr>Before Conclusion</vt:lpstr>
      <vt:lpstr>The language-world mapping problem</vt:lpstr>
      <vt:lpstr>Multiple Clinical and Scientific Applications</vt:lpstr>
      <vt:lpstr>Events: Identification, Analysis, Co-Reference</vt:lpstr>
      <vt:lpstr>Social, Political and Economic Event Database (SPEED)</vt:lpstr>
      <vt:lpstr>Natural Language Understanding </vt:lpstr>
      <vt:lpstr>Knowing what to Believe </vt:lpstr>
      <vt:lpstr>Distributed Trust</vt:lpstr>
      <vt:lpstr>Emergency Situations</vt:lpstr>
      <vt:lpstr>Medical Domain: Many support groups &amp; medical forums</vt:lpstr>
      <vt:lpstr>Trustworthiness</vt:lpstr>
      <vt:lpstr>Summary: Making Sense of Unstructured Data</vt:lpstr>
    </vt:vector>
  </TitlesOfParts>
  <Company>UIUC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CCMs</dc:title>
  <dc:subject>Talk at Maryland, April 2009</dc:subject>
  <dc:creator>Dan Roth</dc:creator>
  <cp:lastModifiedBy>Dan Roth</cp:lastModifiedBy>
  <cp:revision>1120</cp:revision>
  <dcterms:created xsi:type="dcterms:W3CDTF">2004-04-28T22:21:11Z</dcterms:created>
  <dcterms:modified xsi:type="dcterms:W3CDTF">2016-04-20T02:45:43Z</dcterms:modified>
</cp:coreProperties>
</file>