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73" r:id="rId2"/>
    <p:sldMasterId id="2147483817" r:id="rId3"/>
    <p:sldMasterId id="2147484159" r:id="rId4"/>
  </p:sldMasterIdLst>
  <p:notesMasterIdLst>
    <p:notesMasterId r:id="rId62"/>
  </p:notesMasterIdLst>
  <p:handoutMasterIdLst>
    <p:handoutMasterId r:id="rId63"/>
  </p:handoutMasterIdLst>
  <p:sldIdLst>
    <p:sldId id="256" r:id="rId5"/>
    <p:sldId id="854" r:id="rId6"/>
    <p:sldId id="853" r:id="rId7"/>
    <p:sldId id="855" r:id="rId8"/>
    <p:sldId id="816" r:id="rId9"/>
    <p:sldId id="820" r:id="rId10"/>
    <p:sldId id="818" r:id="rId11"/>
    <p:sldId id="817" r:id="rId12"/>
    <p:sldId id="821" r:id="rId13"/>
    <p:sldId id="822" r:id="rId14"/>
    <p:sldId id="721" r:id="rId15"/>
    <p:sldId id="557" r:id="rId16"/>
    <p:sldId id="733" r:id="rId17"/>
    <p:sldId id="764" r:id="rId18"/>
    <p:sldId id="852" r:id="rId19"/>
    <p:sldId id="823" r:id="rId20"/>
    <p:sldId id="824" r:id="rId21"/>
    <p:sldId id="825" r:id="rId22"/>
    <p:sldId id="826" r:id="rId23"/>
    <p:sldId id="827" r:id="rId24"/>
    <p:sldId id="828" r:id="rId25"/>
    <p:sldId id="829" r:id="rId26"/>
    <p:sldId id="774" r:id="rId27"/>
    <p:sldId id="831" r:id="rId28"/>
    <p:sldId id="857" r:id="rId29"/>
    <p:sldId id="835" r:id="rId30"/>
    <p:sldId id="836" r:id="rId31"/>
    <p:sldId id="779" r:id="rId32"/>
    <p:sldId id="780" r:id="rId33"/>
    <p:sldId id="781" r:id="rId34"/>
    <p:sldId id="782" r:id="rId35"/>
    <p:sldId id="783" r:id="rId36"/>
    <p:sldId id="837" r:id="rId37"/>
    <p:sldId id="731" r:id="rId38"/>
    <p:sldId id="786" r:id="rId39"/>
    <p:sldId id="787" r:id="rId40"/>
    <p:sldId id="788" r:id="rId41"/>
    <p:sldId id="789" r:id="rId42"/>
    <p:sldId id="741" r:id="rId43"/>
    <p:sldId id="742" r:id="rId44"/>
    <p:sldId id="743" r:id="rId45"/>
    <p:sldId id="838" r:id="rId46"/>
    <p:sldId id="790" r:id="rId47"/>
    <p:sldId id="791" r:id="rId48"/>
    <p:sldId id="839" r:id="rId49"/>
    <p:sldId id="840" r:id="rId50"/>
    <p:sldId id="792" r:id="rId51"/>
    <p:sldId id="843" r:id="rId52"/>
    <p:sldId id="845" r:id="rId53"/>
    <p:sldId id="846" r:id="rId54"/>
    <p:sldId id="847" r:id="rId55"/>
    <p:sldId id="848" r:id="rId56"/>
    <p:sldId id="849" r:id="rId57"/>
    <p:sldId id="850" r:id="rId58"/>
    <p:sldId id="851" r:id="rId59"/>
    <p:sldId id="796" r:id="rId60"/>
    <p:sldId id="856" r:id="rId61"/>
  </p:sldIdLst>
  <p:sldSz cx="9144000" cy="6858000" type="screen4x3"/>
  <p:notesSz cx="6858000" cy="9144000"/>
  <p:embeddedFontLst>
    <p:embeddedFont>
      <p:font typeface="Calibri" pitchFamily="34" charset="0"/>
      <p:regular r:id="rId64"/>
      <p:bold r:id="rId65"/>
      <p:italic r:id="rId66"/>
      <p:boldItalic r:id="rId67"/>
    </p:embeddedFont>
    <p:embeddedFont>
      <p:font typeface="Tempus Sans ITC" pitchFamily="82" charset="0"/>
      <p:regular r:id="rId68"/>
    </p:embeddedFont>
    <p:embeddedFont>
      <p:font typeface="Constantia" pitchFamily="18" charset="0"/>
      <p:regular r:id="rId69"/>
      <p:bold r:id="rId70"/>
      <p:italic r:id="rId71"/>
      <p:boldItalic r:id="rId72"/>
    </p:embeddedFont>
    <p:embeddedFont>
      <p:font typeface="PMingLiU" pitchFamily="18" charset="-120"/>
      <p:regular r:id="rId73"/>
    </p:embeddedFont>
    <p:embeddedFont>
      <p:font typeface="Arial Unicode MS" pitchFamily="34" charset="-128"/>
      <p:regular r:id="rId74"/>
    </p:embeddedFont>
    <p:embeddedFont>
      <p:font typeface="cmsy10" pitchFamily="34" charset="0"/>
      <p:regular r:id="rId75"/>
    </p:embeddedFont>
    <p:embeddedFont>
      <p:font typeface="Tahoma" pitchFamily="34" charset="0"/>
      <p:regular r:id="rId76"/>
      <p:bold r:id="rId77"/>
    </p:embeddedFont>
    <p:embeddedFont>
      <p:font typeface="cmmi10" pitchFamily="34" charset="0"/>
      <p:regular r:id="rId78"/>
    </p:embeddedFont>
    <p:embeddedFont>
      <p:font typeface="Aharoni" pitchFamily="2" charset="-79"/>
      <p:bold r:id="rId79"/>
    </p:embeddedFont>
    <p:embeddedFont>
      <p:font typeface="Lucida Console" pitchFamily="49" charset="0"/>
      <p:regular r:id="rId80"/>
    </p:embeddedFont>
    <p:embeddedFont>
      <p:font typeface="Helvetica" pitchFamily="34" charset="0"/>
      <p:regular r:id="rId81"/>
      <p:bold r:id="rId82"/>
      <p:italic r:id="rId83"/>
      <p:boldItalic r:id="rId84"/>
    </p:embeddedFont>
  </p:embeddedFontLst>
  <p:custDataLst>
    <p:tags r:id="rId8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FFCC"/>
    <a:srgbClr val="FF9933"/>
    <a:srgbClr val="0033CC"/>
    <a:srgbClr val="008000"/>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90084" autoAdjust="0"/>
  </p:normalViewPr>
  <p:slideViewPr>
    <p:cSldViewPr>
      <p:cViewPr>
        <p:scale>
          <a:sx n="70" d="100"/>
          <a:sy n="7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9.fntdata"/><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80807086614197E-2"/>
          <c:y val="5.9335875984252003E-2"/>
          <c:w val="0.64923766285971041"/>
          <c:h val="0.72613041338582762"/>
        </c:manualLayout>
      </c:layout>
      <c:barChart>
        <c:barDir val="col"/>
        <c:grouping val="clustered"/>
        <c:varyColors val="0"/>
        <c:ser>
          <c:idx val="0"/>
          <c:order val="0"/>
          <c:tx>
            <c:strRef>
              <c:f>Sheet1!$B$1</c:f>
              <c:strCache>
                <c:ptCount val="1"/>
                <c:pt idx="0">
                  <c:v>Direct (structured labeled) only</c:v>
                </c:pt>
              </c:strCache>
            </c:strRef>
          </c:tx>
          <c:invertIfNegative val="0"/>
          <c:cat>
            <c:strRef>
              <c:f>Sheet1!$A$2:$A$4</c:f>
              <c:strCache>
                <c:ptCount val="3"/>
                <c:pt idx="0">
                  <c:v>Phonetic Alignment</c:v>
                </c:pt>
                <c:pt idx="1">
                  <c:v>POS</c:v>
                </c:pt>
                <c:pt idx="2">
                  <c:v>IE</c:v>
                </c:pt>
              </c:strCache>
            </c:strRef>
          </c:cat>
          <c:val>
            <c:numRef>
              <c:f>Sheet1!$B$2:$B$4</c:f>
              <c:numCache>
                <c:formatCode>General</c:formatCode>
                <c:ptCount val="3"/>
                <c:pt idx="0">
                  <c:v>72.900000000000006</c:v>
                </c:pt>
                <c:pt idx="1">
                  <c:v>71</c:v>
                </c:pt>
                <c:pt idx="2">
                  <c:v>57.18</c:v>
                </c:pt>
              </c:numCache>
            </c:numRef>
          </c:val>
        </c:ser>
        <c:ser>
          <c:idx val="1"/>
          <c:order val="1"/>
          <c:tx>
            <c:strRef>
              <c:f>Sheet1!$C$1</c:f>
              <c:strCache>
                <c:ptCount val="1"/>
                <c:pt idx="0">
                  <c:v> a</c:v>
                </c:pt>
              </c:strCache>
            </c:strRef>
          </c:tx>
          <c:invertIfNegative val="0"/>
          <c:cat>
            <c:strRef>
              <c:f>Sheet1!$A$2:$A$4</c:f>
              <c:strCache>
                <c:ptCount val="3"/>
                <c:pt idx="0">
                  <c:v>Phonetic Alignment</c:v>
                </c:pt>
                <c:pt idx="1">
                  <c:v>POS</c:v>
                </c:pt>
                <c:pt idx="2">
                  <c:v>IE</c:v>
                </c:pt>
              </c:strCache>
            </c:strRef>
          </c:cat>
          <c:val>
            <c:numRef>
              <c:f>Sheet1!$C$2:$C$4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axId val="83100416"/>
        <c:axId val="83101952"/>
      </c:barChart>
      <c:catAx>
        <c:axId val="83100416"/>
        <c:scaling>
          <c:orientation val="minMax"/>
        </c:scaling>
        <c:delete val="0"/>
        <c:axPos val="b"/>
        <c:numFmt formatCode="General" sourceLinked="1"/>
        <c:majorTickMark val="out"/>
        <c:minorTickMark val="none"/>
        <c:tickLblPos val="nextTo"/>
        <c:crossAx val="83101952"/>
        <c:crosses val="autoZero"/>
        <c:auto val="1"/>
        <c:lblAlgn val="ctr"/>
        <c:lblOffset val="100"/>
        <c:noMultiLvlLbl val="0"/>
      </c:catAx>
      <c:valAx>
        <c:axId val="83101952"/>
        <c:scaling>
          <c:orientation val="minMax"/>
          <c:max val="85"/>
          <c:min val="55"/>
        </c:scaling>
        <c:delete val="0"/>
        <c:axPos val="l"/>
        <c:majorGridlines/>
        <c:numFmt formatCode="General" sourceLinked="1"/>
        <c:majorTickMark val="out"/>
        <c:minorTickMark val="none"/>
        <c:tickLblPos val="nextTo"/>
        <c:crossAx val="83100416"/>
        <c:crosses val="autoZero"/>
        <c:crossBetween val="between"/>
      </c:valAx>
    </c:plotArea>
    <c:legend>
      <c:legendPos val="r"/>
      <c:legendEntry>
        <c:idx val="1"/>
        <c:txPr>
          <a:bodyPr/>
          <a:lstStyle/>
          <a:p>
            <a:pPr>
              <a:defRPr baseline="0">
                <a:solidFill>
                  <a:schemeClr val="bg1"/>
                </a:solidFill>
              </a:defRPr>
            </a:pPr>
            <a:endParaRPr lang="en-US"/>
          </a:p>
        </c:txPr>
      </c:legendEntry>
      <c:layout>
        <c:manualLayout>
          <c:xMode val="edge"/>
          <c:yMode val="edge"/>
          <c:x val="0.7559722346779546"/>
          <c:y val="0.18903000434298231"/>
          <c:w val="0.22450833736899056"/>
          <c:h val="0.57194005425580785"/>
        </c:manualLayout>
      </c:layout>
      <c:overlay val="0"/>
    </c:legend>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80807086614197E-2"/>
          <c:y val="5.9335875984251989E-2"/>
          <c:w val="0.64923766285971063"/>
          <c:h val="0.72613041338582784"/>
        </c:manualLayout>
      </c:layout>
      <c:barChart>
        <c:barDir val="col"/>
        <c:grouping val="clustered"/>
        <c:varyColors val="0"/>
        <c:ser>
          <c:idx val="0"/>
          <c:order val="0"/>
          <c:tx>
            <c:strRef>
              <c:f>Sheet1!$B$1</c:f>
              <c:strCache>
                <c:ptCount val="1"/>
                <c:pt idx="0">
                  <c:v>Direct (structured labeled) only</c:v>
                </c:pt>
              </c:strCache>
            </c:strRef>
          </c:tx>
          <c:invertIfNegative val="0"/>
          <c:cat>
            <c:strRef>
              <c:f>Sheet1!$A$2:$A$4</c:f>
              <c:strCache>
                <c:ptCount val="3"/>
                <c:pt idx="0">
                  <c:v>Phonetic Alignment</c:v>
                </c:pt>
                <c:pt idx="1">
                  <c:v>POS</c:v>
                </c:pt>
                <c:pt idx="2">
                  <c:v>IE</c:v>
                </c:pt>
              </c:strCache>
            </c:strRef>
          </c:cat>
          <c:val>
            <c:numRef>
              <c:f>Sheet1!$B$2:$B$4</c:f>
              <c:numCache>
                <c:formatCode>General</c:formatCode>
                <c:ptCount val="3"/>
                <c:pt idx="0">
                  <c:v>72.900000000000006</c:v>
                </c:pt>
                <c:pt idx="1">
                  <c:v>71</c:v>
                </c:pt>
                <c:pt idx="2">
                  <c:v>57.18</c:v>
                </c:pt>
              </c:numCache>
            </c:numRef>
          </c:val>
        </c:ser>
        <c:ser>
          <c:idx val="1"/>
          <c:order val="1"/>
          <c:tx>
            <c:strRef>
              <c:f>Sheet1!$C$1</c:f>
              <c:strCache>
                <c:ptCount val="1"/>
                <c:pt idx="0">
                  <c:v>Direct + indirect (both structured and binary)</c:v>
                </c:pt>
              </c:strCache>
            </c:strRef>
          </c:tx>
          <c:invertIfNegative val="0"/>
          <c:cat>
            <c:strRef>
              <c:f>Sheet1!$A$2:$A$4</c:f>
              <c:strCache>
                <c:ptCount val="3"/>
                <c:pt idx="0">
                  <c:v>Phonetic Alignment</c:v>
                </c:pt>
                <c:pt idx="1">
                  <c:v>POS</c:v>
                </c:pt>
                <c:pt idx="2">
                  <c:v>IE</c:v>
                </c:pt>
              </c:strCache>
            </c:strRef>
          </c:cat>
          <c:val>
            <c:numRef>
              <c:f>Sheet1!$C$2:$C$4</c:f>
              <c:numCache>
                <c:formatCode>General</c:formatCode>
                <c:ptCount val="3"/>
                <c:pt idx="0">
                  <c:v>80</c:v>
                </c:pt>
                <c:pt idx="1">
                  <c:v>76</c:v>
                </c:pt>
                <c:pt idx="2">
                  <c:v>66.599999999999994</c:v>
                </c:pt>
              </c:numCache>
            </c:numRef>
          </c:val>
        </c:ser>
        <c:dLbls>
          <c:showLegendKey val="0"/>
          <c:showVal val="0"/>
          <c:showCatName val="0"/>
          <c:showSerName val="0"/>
          <c:showPercent val="0"/>
          <c:showBubbleSize val="0"/>
        </c:dLbls>
        <c:gapWidth val="150"/>
        <c:axId val="123936768"/>
        <c:axId val="357646720"/>
      </c:barChart>
      <c:catAx>
        <c:axId val="123936768"/>
        <c:scaling>
          <c:orientation val="minMax"/>
        </c:scaling>
        <c:delete val="0"/>
        <c:axPos val="b"/>
        <c:numFmt formatCode="General" sourceLinked="1"/>
        <c:majorTickMark val="out"/>
        <c:minorTickMark val="none"/>
        <c:tickLblPos val="nextTo"/>
        <c:crossAx val="357646720"/>
        <c:crosses val="autoZero"/>
        <c:auto val="1"/>
        <c:lblAlgn val="ctr"/>
        <c:lblOffset val="100"/>
        <c:noMultiLvlLbl val="0"/>
      </c:catAx>
      <c:valAx>
        <c:axId val="357646720"/>
        <c:scaling>
          <c:orientation val="minMax"/>
          <c:min val="55"/>
        </c:scaling>
        <c:delete val="0"/>
        <c:axPos val="l"/>
        <c:majorGridlines/>
        <c:numFmt formatCode="General" sourceLinked="1"/>
        <c:majorTickMark val="out"/>
        <c:minorTickMark val="none"/>
        <c:tickLblPos val="nextTo"/>
        <c:crossAx val="123936768"/>
        <c:crosses val="autoZero"/>
        <c:crossBetween val="between"/>
      </c:valAx>
    </c:plotArea>
    <c:legend>
      <c:legendPos val="r"/>
      <c:layout>
        <c:manualLayout>
          <c:xMode val="edge"/>
          <c:yMode val="edge"/>
          <c:x val="0.7559722346779546"/>
          <c:y val="0.18903000434298231"/>
          <c:w val="0.22450833736899056"/>
          <c:h val="0.57194005425580785"/>
        </c:manualLayout>
      </c:layout>
      <c:overlay val="0"/>
    </c:legend>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latin typeface="Times New Roman" pitchFamily="18" charset="0"/>
              </a:rPr>
              <a:pPr eaLnBrk="1" hangingPunct="1"/>
              <a:t>16</a:t>
            </a:fld>
            <a:endParaRPr lang="en-US" smtClean="0">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16</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16</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8790" name="Rectangle 3"/>
          <p:cNvSpPr>
            <a:spLocks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29CFDE-11BC-4B26-82AB-C510F8E6B7C7}" type="slidenum">
              <a:rPr lang="en-US" smtClean="0">
                <a:latin typeface="Times New Roman" pitchFamily="18" charset="0"/>
              </a:rPr>
              <a:pPr eaLnBrk="1" hangingPunct="1"/>
              <a:t>17</a:t>
            </a:fld>
            <a:endParaRPr lang="en-US" smtClean="0">
              <a:latin typeface="Times New Roman" pitchFamily="18" charset="0"/>
            </a:endParaRPr>
          </a:p>
        </p:txBody>
      </p:sp>
      <p:sp>
        <p:nvSpPr>
          <p:cNvPr id="11981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303CB7-4D8E-41BD-9339-DF61D10AEDF9}" type="slidenum">
              <a:rPr lang="en-US" sz="1300">
                <a:latin typeface="Times New Roman" pitchFamily="18" charset="0"/>
              </a:rPr>
              <a:pPr algn="r" eaLnBrk="1" hangingPunct="1"/>
              <a:t>17</a:t>
            </a:fld>
            <a:endParaRPr lang="en-US" sz="1300">
              <a:latin typeface="Times New Roman" pitchFamily="18" charset="0"/>
            </a:endParaRPr>
          </a:p>
        </p:txBody>
      </p:sp>
      <p:sp>
        <p:nvSpPr>
          <p:cNvPr id="119812" name="Rectangle 2"/>
          <p:cNvSpPr>
            <a:spLocks noChangeArrowheads="1" noTextEdit="1"/>
          </p:cNvSpPr>
          <p:nvPr>
            <p:ph type="sldImg"/>
          </p:nvPr>
        </p:nvSpPr>
        <p:spPr>
          <a:xfrm>
            <a:off x="1146175" y="687388"/>
            <a:ext cx="4565650" cy="3424237"/>
          </a:xfrm>
          <a:ln/>
        </p:spPr>
      </p:sp>
      <p:sp>
        <p:nvSpPr>
          <p:cNvPr id="119813"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latin typeface="Times New Roman" pitchFamily="18" charset="0"/>
              </a:rPr>
              <a:pPr eaLnBrk="1" hangingPunct="1"/>
              <a:t>18</a:t>
            </a:fld>
            <a:endParaRPr lang="en-US" smtClean="0">
              <a:latin typeface="Times New Roman" pitchFamily="18" charset="0"/>
            </a:endParaRPr>
          </a:p>
        </p:txBody>
      </p:sp>
      <p:sp>
        <p:nvSpPr>
          <p:cNvPr id="120835" name="Rectangle 2"/>
          <p:cNvSpPr>
            <a:spLocks noChangeArrowheads="1" noTextEdit="1"/>
          </p:cNvSpPr>
          <p:nvPr>
            <p:ph type="sldImg"/>
          </p:nvPr>
        </p:nvSpPr>
        <p:spPr>
          <a:xfrm>
            <a:off x="1143000" y="685800"/>
            <a:ext cx="4568825"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latin typeface="Times New Roman" pitchFamily="18" charset="0"/>
              </a:rPr>
              <a:pPr eaLnBrk="1" hangingPunct="1"/>
              <a:t>19</a:t>
            </a:fld>
            <a:endParaRPr lang="en-US" smtClean="0">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latin typeface="Times New Roman" pitchFamily="18" charset="0"/>
              </a:rPr>
              <a:pPr algn="r" eaLnBrk="1" hangingPunct="1"/>
              <a:t>19</a:t>
            </a:fld>
            <a:endParaRPr lang="en-US" sz="1300">
              <a:latin typeface="Times New Roman" pitchFamily="18" charset="0"/>
            </a:endParaRPr>
          </a:p>
        </p:txBody>
      </p:sp>
      <p:sp>
        <p:nvSpPr>
          <p:cNvPr id="121860" name="Rectangle 2"/>
          <p:cNvSpPr>
            <a:spLocks noChangeArrowheads="1" noTextEdit="1"/>
          </p:cNvSpPr>
          <p:nvPr>
            <p:ph type="sldImg"/>
          </p:nvPr>
        </p:nvSpPr>
        <p:spPr>
          <a:xfrm>
            <a:off x="1146175" y="687388"/>
            <a:ext cx="4565650"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624A1-9573-4B81-8138-0CDF7AA7D917}" type="slidenum">
              <a:rPr lang="en-US" smtClean="0">
                <a:latin typeface="Times New Roman" pitchFamily="18" charset="0"/>
              </a:rPr>
              <a:pPr eaLnBrk="1" hangingPunct="1"/>
              <a:t>20</a:t>
            </a:fld>
            <a:endParaRPr lang="en-US" smtClean="0">
              <a:latin typeface="Times New Roman" pitchFamily="18" charset="0"/>
            </a:endParaRPr>
          </a:p>
        </p:txBody>
      </p:sp>
      <p:sp>
        <p:nvSpPr>
          <p:cNvPr id="122883" name="Rectangle 2"/>
          <p:cNvSpPr>
            <a:spLocks noChangeArrowheads="1" noTextEdit="1"/>
          </p:cNvSpPr>
          <p:nvPr>
            <p:ph type="sldImg"/>
          </p:nvPr>
        </p:nvSpPr>
        <p:spPr>
          <a:xfrm>
            <a:off x="1100138" y="676275"/>
            <a:ext cx="4610100" cy="3457575"/>
          </a:xfrm>
          <a:ln/>
        </p:spPr>
      </p:sp>
      <p:sp>
        <p:nvSpPr>
          <p:cNvPr id="12288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D6064E-251B-473C-96C5-EE4790324365}" type="slidenum">
              <a:rPr lang="en-US" smtClean="0">
                <a:latin typeface="Times New Roman" pitchFamily="18" charset="0"/>
              </a:rPr>
              <a:pPr eaLnBrk="1" hangingPunct="1"/>
              <a:t>21</a:t>
            </a:fld>
            <a:endParaRPr lang="en-US" smtClean="0">
              <a:latin typeface="Times New Roman" pitchFamily="18" charset="0"/>
            </a:endParaRPr>
          </a:p>
        </p:txBody>
      </p:sp>
      <p:sp>
        <p:nvSpPr>
          <p:cNvPr id="12390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70A728EF-D4D8-4DEE-8779-B8197DC030D7}"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21</a:t>
            </a:fld>
            <a:endParaRPr lang="en-US" sz="1200">
              <a:solidFill>
                <a:srgbClr val="000000"/>
              </a:solidFill>
              <a:latin typeface="Times New Roman" pitchFamily="18" charset="0"/>
            </a:endParaRPr>
          </a:p>
        </p:txBody>
      </p:sp>
      <p:sp>
        <p:nvSpPr>
          <p:cNvPr id="12390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BC8F29A-A830-410C-A347-8145A9BC04CE}"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21</a:t>
            </a:fld>
            <a:endParaRPr lang="en-US" sz="1200">
              <a:solidFill>
                <a:srgbClr val="000000"/>
              </a:solidFill>
              <a:latin typeface="Times New Roman" pitchFamily="18" charset="0"/>
            </a:endParaRPr>
          </a:p>
        </p:txBody>
      </p:sp>
      <p:sp>
        <p:nvSpPr>
          <p:cNvPr id="123909" name="Text Box 2"/>
          <p:cNvSpPr txBox="1">
            <a:spLocks noChangeArrowheads="1"/>
          </p:cNvSpPr>
          <p:nvPr/>
        </p:nvSpPr>
        <p:spPr bwMode="auto">
          <a:xfrm>
            <a:off x="1100138" y="676275"/>
            <a:ext cx="4610100" cy="3457575"/>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23910" name="Rectangle 3"/>
          <p:cNvSpPr>
            <a:spLocks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A2A84D-978F-40FD-96C1-CFC0557B9299}" type="slidenum">
              <a:rPr lang="en-US" smtClean="0">
                <a:latin typeface="Times New Roman" pitchFamily="18" charset="0"/>
              </a:rPr>
              <a:pPr eaLnBrk="1" hangingPunct="1"/>
              <a:t>22</a:t>
            </a:fld>
            <a:endParaRPr lang="en-US" smtClean="0">
              <a:latin typeface="Times New Roman" pitchFamily="18" charset="0"/>
            </a:endParaRPr>
          </a:p>
        </p:txBody>
      </p:sp>
      <p:sp>
        <p:nvSpPr>
          <p:cNvPr id="124931" name="Rectangle 2"/>
          <p:cNvSpPr>
            <a:spLocks noChangeArrowheads="1" noTextEdit="1"/>
          </p:cNvSpPr>
          <p:nvPr>
            <p:ph type="sldImg"/>
          </p:nvPr>
        </p:nvSpPr>
        <p:spPr>
          <a:xfrm>
            <a:off x="1143000" y="687388"/>
            <a:ext cx="4572000" cy="3429000"/>
          </a:xfrm>
          <a:ln/>
        </p:spPr>
      </p:sp>
      <p:sp>
        <p:nvSpPr>
          <p:cNvPr id="124932" name="Rectangle 3"/>
          <p:cNvSpPr>
            <a:spLocks noGrp="1" noChangeArrowheads="1"/>
          </p:cNvSpPr>
          <p:nvPr>
            <p:ph type="body" idx="1"/>
          </p:nvPr>
        </p:nvSpPr>
        <p:spPr>
          <a:xfrm>
            <a:off x="685800" y="4343400"/>
            <a:ext cx="5486400" cy="4113213"/>
          </a:xfrm>
          <a:noFill/>
        </p:spPr>
        <p:txBody>
          <a:bodyPr/>
          <a:lstStyle/>
          <a:p>
            <a:pPr eaLnBrk="1" hangingPunct="1"/>
            <a:endParaRPr lang="zh-TW" altLang="en-US" smtClean="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DBCDEA-345F-4C4D-A4A3-7F313453ED51}" type="slidenum">
              <a:rPr lang="en-US" smtClean="0">
                <a:latin typeface="Times New Roman" pitchFamily="18" charset="0"/>
              </a:rPr>
              <a:pPr eaLnBrk="1" hangingPunct="1"/>
              <a:t>25</a:t>
            </a:fld>
            <a:endParaRPr lang="en-US" smtClean="0">
              <a:latin typeface="Times New Roman" pitchFamily="18" charset="0"/>
            </a:endParaRPr>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smtClean="0"/>
              <a:t>Almost all NLP tasks: one example, many  decisions</a:t>
            </a:r>
          </a:p>
          <a:p>
            <a:pPr eaLnBrk="1" hangingPunct="1">
              <a:spcBef>
                <a:spcPct val="0"/>
              </a:spcBef>
            </a:pPr>
            <a:endParaRPr lang="en-US" smtClean="0"/>
          </a:p>
        </p:txBody>
      </p:sp>
      <p:sp>
        <p:nvSpPr>
          <p:cNvPr id="1157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BD99E1A-114A-4650-A7DE-D9BC80EBCA89}" type="slidenum">
              <a:rPr lang="en-US" sz="1200">
                <a:latin typeface="Calibri" pitchFamily="34" charset="0"/>
              </a:rPr>
              <a:pPr algn="r" eaLnBrk="1" hangingPunct="1"/>
              <a:t>25</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intermediate step, think about the problem of paraphrasing; you don’t</a:t>
            </a:r>
            <a:r>
              <a:rPr lang="en-US" baseline="0" dirty="0" smtClean="0"/>
              <a:t> to *generate* a structure, just to determine if there is one.</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26</a:t>
            </a:fld>
            <a:endParaRPr lang="en-US" dirty="0"/>
          </a:p>
        </p:txBody>
      </p:sp>
    </p:spTree>
    <p:extLst>
      <p:ext uri="{BB962C8B-B14F-4D97-AF65-F5344CB8AC3E}">
        <p14:creationId xmlns:p14="http://schemas.microsoft.com/office/powerpoint/2010/main" val="77449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6452CD-6F17-44C0-9361-F283CF6FEE76}" type="slidenum">
              <a:rPr lang="en-US" smtClean="0">
                <a:latin typeface="Times New Roman" pitchFamily="18" charset="0"/>
              </a:rPr>
              <a:pPr eaLnBrk="1" hangingPunct="1"/>
              <a:t>30</a:t>
            </a:fld>
            <a:endParaRPr lang="en-US" smtClean="0">
              <a:latin typeface="Times New Roman" pitchFamily="18" charset="0"/>
            </a:endParaRPr>
          </a:p>
        </p:txBody>
      </p:sp>
      <p:sp>
        <p:nvSpPr>
          <p:cNvPr id="125955" name="Rectangle 2"/>
          <p:cNvSpPr>
            <a:spLocks noGrp="1" noRot="1" noChangeAspect="1" noTextEdit="1"/>
          </p:cNvSpPr>
          <p:nvPr>
            <p:ph type="sldImg"/>
          </p:nvPr>
        </p:nvSpPr>
        <p:spPr>
          <a:ln/>
        </p:spPr>
      </p:sp>
      <p:sp>
        <p:nvSpPr>
          <p:cNvPr id="125956" name="Rectangle 3"/>
          <p:cNvSpPr>
            <a:spLocks noGrp="1"/>
          </p:cNvSpPr>
          <p:nvPr>
            <p:ph type="body" idx="1"/>
          </p:nvPr>
        </p:nvSpPr>
        <p:spPr>
          <a:noFill/>
        </p:spPr>
        <p:txBody>
          <a:bodyPr/>
          <a:lstStyle/>
          <a:p>
            <a:pPr eaLnBrk="1" hangingPunct="1">
              <a:spcBef>
                <a:spcPct val="0"/>
              </a:spcBef>
            </a:pPr>
            <a:r>
              <a:rPr lang="en-US" smtClean="0">
                <a:solidFill>
                  <a:schemeClr val="tx2"/>
                </a:solidFill>
              </a:rPr>
              <a:t>Over training iterations the model’s weights change-</a:t>
            </a:r>
          </a:p>
          <a:p>
            <a:pPr eaLnBrk="1" hangingPunct="1">
              <a:spcBef>
                <a:spcPct val="0"/>
              </a:spcBef>
            </a:pPr>
            <a:r>
              <a:rPr lang="en-US" smtClean="0">
                <a:solidFill>
                  <a:schemeClr val="tx2"/>
                </a:solidFill>
                <a:sym typeface="Wingdings" pitchFamily="2" charset="2"/>
              </a:rPr>
              <a:t> </a:t>
            </a:r>
            <a:r>
              <a:rPr lang="en-US" smtClean="0">
                <a:solidFill>
                  <a:schemeClr val="tx2"/>
                </a:solidFill>
              </a:rPr>
              <a:t>Better feature representations</a:t>
            </a:r>
            <a:r>
              <a:rPr lang="en-US" smtClean="0">
                <a:solidFill>
                  <a:schemeClr val="tx2"/>
                </a:solidFill>
                <a:sym typeface="Wingdings" pitchFamily="2" charset="2"/>
              </a:rPr>
              <a:t> </a:t>
            </a:r>
            <a:r>
              <a:rPr lang="en-US" smtClean="0">
                <a:solidFill>
                  <a:schemeClr val="tx2"/>
                </a:solidFill>
              </a:rPr>
              <a:t>Better classification results </a:t>
            </a:r>
            <a:r>
              <a:rPr lang="en-US" smtClean="0">
                <a:solidFill>
                  <a:schemeClr val="tx2"/>
                </a:solidFill>
                <a:sym typeface="Wingdings" pitchFamily="2" charset="2"/>
              </a:rPr>
              <a:t></a:t>
            </a:r>
            <a:r>
              <a:rPr lang="en-US" smtClean="0">
                <a:solidFill>
                  <a:schemeClr val="tx2"/>
                </a:solidFill>
              </a:rPr>
              <a:t> used for  self training</a:t>
            </a:r>
            <a:r>
              <a:rPr lang="en-US" smtClean="0">
                <a:solidFill>
                  <a:schemeClr val="tx2"/>
                </a:solidFill>
                <a:sym typeface="Wingdings" pitchFamily="2" charset="2"/>
              </a:rPr>
              <a:t>  </a:t>
            </a:r>
            <a:r>
              <a:rPr lang="en-US" smtClean="0">
                <a:solidFill>
                  <a:schemeClr val="tx2"/>
                </a:solidFill>
              </a:rPr>
              <a:t>Better feature representations …</a:t>
            </a:r>
          </a:p>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D8801C-E3BD-4789-9664-7D5EBA8D6A7A}" type="slidenum">
              <a:rPr lang="en-US" smtClean="0">
                <a:latin typeface="Times New Roman" pitchFamily="18" charset="0"/>
              </a:rPr>
              <a:pPr eaLnBrk="1" hangingPunct="1"/>
              <a:t>2</a:t>
            </a:fld>
            <a:endParaRPr lang="en-US" smtClean="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lIns="91430" tIns="45714" rIns="91430" bIns="45714"/>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4FD8F4-2050-4ECF-A3C2-93DE1F377CFD}" type="slidenum">
              <a:rPr lang="en-US" smtClean="0">
                <a:latin typeface="Times New Roman" pitchFamily="18" charset="0"/>
              </a:rPr>
              <a:pPr eaLnBrk="1" hangingPunct="1"/>
              <a:t>35</a:t>
            </a:fld>
            <a:endParaRPr lang="en-US" smtClean="0">
              <a:latin typeface="Times New Roman" pitchFamily="18" charset="0"/>
            </a:endParaRPr>
          </a:p>
        </p:txBody>
      </p:sp>
      <p:sp>
        <p:nvSpPr>
          <p:cNvPr id="126979"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9DD3D601-E3AC-436B-87EC-97258CF76DFA}"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35</a:t>
            </a:fld>
            <a:endParaRPr lang="en-US" sz="1200">
              <a:solidFill>
                <a:srgbClr val="000000"/>
              </a:solidFill>
              <a:latin typeface="Times New Roman" pitchFamily="18" charset="0"/>
            </a:endParaRPr>
          </a:p>
        </p:txBody>
      </p:sp>
      <p:sp>
        <p:nvSpPr>
          <p:cNvPr id="126980"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1DD02BA0-6BFE-4D4A-896F-499C380CC2E5}"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35</a:t>
            </a:fld>
            <a:endParaRPr lang="en-US" sz="1200">
              <a:solidFill>
                <a:srgbClr val="000000"/>
              </a:solidFill>
              <a:latin typeface="Times New Roman" pitchFamily="18" charset="0"/>
            </a:endParaRPr>
          </a:p>
        </p:txBody>
      </p:sp>
      <p:sp>
        <p:nvSpPr>
          <p:cNvPr id="126981"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26982" name="Rectangle 3"/>
          <p:cNvSpPr>
            <a:spLocks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68EDF2-AC09-4361-8ECD-5C646309B938}" type="slidenum">
              <a:rPr lang="en-US" smtClean="0">
                <a:solidFill>
                  <a:srgbClr val="000000"/>
                </a:solidFill>
                <a:latin typeface="Times New Roman" pitchFamily="18" charset="0"/>
              </a:rPr>
              <a:pPr eaLnBrk="1" hangingPunct="1"/>
              <a:t>52</a:t>
            </a:fld>
            <a:endParaRPr lang="en-US" smtClean="0">
              <a:solidFill>
                <a:srgbClr val="000000"/>
              </a:solidFill>
              <a:latin typeface="Times New Roman" pitchFamily="18" charset="0"/>
            </a:endParaRPr>
          </a:p>
        </p:txBody>
      </p:sp>
      <p:sp>
        <p:nvSpPr>
          <p:cNvPr id="128003" name="Rectangle 2"/>
          <p:cNvSpPr>
            <a:spLocks noChangeArrowheads="1" noTextEdit="1"/>
          </p:cNvSpPr>
          <p:nvPr>
            <p:ph type="sldImg"/>
          </p:nvPr>
        </p:nvSpPr>
        <p:spPr>
          <a:ln/>
        </p:spPr>
      </p:sp>
      <p:sp>
        <p:nvSpPr>
          <p:cNvPr id="128004" name="Text Box 3"/>
          <p:cNvSpPr>
            <a:spLocks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C724C7-2C28-4004-96E6-3970DC6599B0}" type="slidenum">
              <a:rPr lang="en-US" smtClean="0">
                <a:solidFill>
                  <a:srgbClr val="000000"/>
                </a:solidFill>
                <a:latin typeface="Times New Roman" pitchFamily="18" charset="0"/>
              </a:rPr>
              <a:pPr eaLnBrk="1" hangingPunct="1"/>
              <a:t>53</a:t>
            </a:fld>
            <a:endParaRPr lang="en-US" smtClean="0">
              <a:solidFill>
                <a:srgbClr val="000000"/>
              </a:solidFill>
              <a:latin typeface="Times New Roman" pitchFamily="18" charset="0"/>
            </a:endParaRPr>
          </a:p>
        </p:txBody>
      </p:sp>
      <p:sp>
        <p:nvSpPr>
          <p:cNvPr id="129027" name="Rectangle 2"/>
          <p:cNvSpPr>
            <a:spLocks noChangeArrowheads="1" noTextEdit="1"/>
          </p:cNvSpPr>
          <p:nvPr>
            <p:ph type="sldImg"/>
          </p:nvPr>
        </p:nvSpPr>
        <p:spPr>
          <a:ln/>
        </p:spPr>
      </p:sp>
      <p:sp>
        <p:nvSpPr>
          <p:cNvPr id="129028" name="Text Box 3"/>
          <p:cNvSpPr>
            <a:spLocks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To explore this possibility, my colleagues and I have been thinking about how very simple aspects of sentence structures might be intrinsically meaningful to children -- even before they’ve learned much about the syntax of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One possibility is that the </a:t>
            </a:r>
            <a:r>
              <a:rPr lang="en-US" sz="1300" u="sng" smtClean="0">
                <a:latin typeface="Arial" pitchFamily="34" charset="0"/>
              </a:rPr>
              <a:t>set of nouns</a:t>
            </a:r>
            <a:r>
              <a:rPr lang="en-US" sz="1300" smtClean="0">
                <a:latin typeface="Arial" pitchFamily="34" charset="0"/>
              </a:rPr>
              <a:t> in the sentence might provide an initial cue to the structure of the semantic predicate conveyed by the verb.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The set of nouns is useful because it provides a probabilistic estimate of the verb’s number of semantic arguments.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E5CBDF-7EB1-41FF-BF94-8141D44A29DF}" type="slidenum">
              <a:rPr lang="en-US" smtClean="0">
                <a:solidFill>
                  <a:srgbClr val="000000"/>
                </a:solidFill>
                <a:latin typeface="Times New Roman" pitchFamily="18" charset="0"/>
              </a:rPr>
              <a:pPr eaLnBrk="1" hangingPunct="1"/>
              <a:t>55</a:t>
            </a:fld>
            <a:endParaRPr lang="en-US" smtClean="0">
              <a:solidFill>
                <a:srgbClr val="000000"/>
              </a:solidFill>
              <a:latin typeface="Times New Roman" pitchFamily="18" charset="0"/>
            </a:endParaRPr>
          </a:p>
        </p:txBody>
      </p:sp>
      <p:sp>
        <p:nvSpPr>
          <p:cNvPr id="130051" name="Rectangle 2"/>
          <p:cNvSpPr>
            <a:spLocks noChangeArrowheads="1" noTextEdit="1"/>
          </p:cNvSpPr>
          <p:nvPr>
            <p:ph type="sldImg"/>
          </p:nvPr>
        </p:nvSpPr>
        <p:spPr>
          <a:xfrm>
            <a:off x="1143000" y="693738"/>
            <a:ext cx="4572000" cy="3429000"/>
          </a:xfrm>
          <a:ln/>
        </p:spPr>
      </p:sp>
      <p:sp>
        <p:nvSpPr>
          <p:cNvPr id="130052" name="Rectangle 3"/>
          <p:cNvSpPr>
            <a:spLocks noChangeArrowheads="1"/>
          </p:cNvSpPr>
          <p:nvPr>
            <p:ph type="body" idx="1"/>
          </p:nvPr>
        </p:nvSpPr>
        <p:spPr>
          <a:xfrm>
            <a:off x="685800" y="4341813"/>
            <a:ext cx="5487988" cy="4032250"/>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56</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56</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D4C23-9F47-46F7-95A5-6FEF99C2EF54}" type="slidenum">
              <a:rPr lang="en-US"/>
              <a:pPr/>
              <a:t>57</a:t>
            </a:fld>
            <a:endParaRPr lang="en-US"/>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a:xfrm>
            <a:off x="685800" y="4343400"/>
            <a:ext cx="5486400" cy="4114800"/>
          </a:xfrm>
        </p:spPr>
        <p:txBody>
          <a:bodyPr/>
          <a:lstStyle/>
          <a:p>
            <a:r>
              <a:rPr lang="en-US"/>
              <a:t>In the rest of my talk, I’ll introduce this general framework by looking at two case studies.  The first one, resolving non-overlapping constraints, is a simple case that is usually done using dynamic programming.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181628-F4D6-4009-BB5F-CC19269D8E9E}" type="slidenum">
              <a:rPr lang="en-US" smtClean="0">
                <a:solidFill>
                  <a:srgbClr val="000000"/>
                </a:solidFill>
                <a:latin typeface="Times New Roman" pitchFamily="18" charset="0"/>
              </a:rPr>
              <a:pPr eaLnBrk="1" hangingPunct="1"/>
              <a:t>3</a:t>
            </a:fld>
            <a:endParaRPr lang="en-US" smtClean="0">
              <a:solidFill>
                <a:srgbClr val="000000"/>
              </a:solidFill>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lIns="91430" tIns="45714" rIns="91430" bIns="4571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NLP: about recovering meaning from text – a lot of work aims directly at that or at some subtasks that…</a:t>
            </a:r>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4</a:t>
            </a:fld>
            <a:endParaRPr lang="en-US" dirty="0"/>
          </a:p>
        </p:txBody>
      </p:sp>
    </p:spTree>
    <p:extLst>
      <p:ext uri="{BB962C8B-B14F-4D97-AF65-F5344CB8AC3E}">
        <p14:creationId xmlns:p14="http://schemas.microsoft.com/office/powerpoint/2010/main" val="143860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43DC19-F5CD-4B4C-8153-98422AA55EEE}" type="slidenum">
              <a:rPr lang="en-US" smtClean="0">
                <a:latin typeface="Times New Roman" pitchFamily="18" charset="0"/>
              </a:rPr>
              <a:pPr eaLnBrk="1" hangingPunct="1"/>
              <a:t>7</a:t>
            </a:fld>
            <a:endParaRPr lang="en-US" smtClean="0">
              <a:latin typeface="Times New Roman" pitchFamily="18" charset="0"/>
            </a:endParaRPr>
          </a:p>
        </p:txBody>
      </p:sp>
      <p:sp>
        <p:nvSpPr>
          <p:cNvPr id="113667" name="Slide Image Placeholder 1"/>
          <p:cNvSpPr>
            <a:spLocks noGrp="1" noRot="1" noChangeAspect="1" noTextEdit="1"/>
          </p:cNvSpPr>
          <p:nvPr>
            <p:ph type="sldImg"/>
          </p:nvPr>
        </p:nvSpPr>
        <p:spPr>
          <a:ln/>
        </p:spPr>
      </p:sp>
      <p:sp>
        <p:nvSpPr>
          <p:cNvPr id="113668"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smtClean="0"/>
              <a:t>Almost all NLP tasks: one example, many  decisions</a:t>
            </a:r>
          </a:p>
          <a:p>
            <a:pPr eaLnBrk="1" hangingPunct="1">
              <a:spcBef>
                <a:spcPct val="0"/>
              </a:spcBef>
            </a:pPr>
            <a:endParaRPr lang="en-US" smtClean="0"/>
          </a:p>
        </p:txBody>
      </p:sp>
      <p:sp>
        <p:nvSpPr>
          <p:cNvPr id="1136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FE79B2-D668-4056-9587-B7B06457A82A}"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863A32-B605-46A9-98DB-A20B3518DC06}" type="slidenum">
              <a:rPr lang="en-US" smtClean="0">
                <a:latin typeface="Times New Roman" pitchFamily="18" charset="0"/>
              </a:rPr>
              <a:pPr eaLnBrk="1" hangingPunct="1"/>
              <a:t>8</a:t>
            </a:fld>
            <a:endParaRPr lang="en-US" smtClean="0">
              <a:latin typeface="Times New Roman" pitchFamily="18" charset="0"/>
            </a:endParaRPr>
          </a:p>
        </p:txBody>
      </p:sp>
      <p:sp>
        <p:nvSpPr>
          <p:cNvPr id="114691" name="Rectangle 2"/>
          <p:cNvSpPr>
            <a:spLocks noChangeArrowheads="1" noTextEdit="1"/>
          </p:cNvSpPr>
          <p:nvPr>
            <p:ph type="sldImg"/>
          </p:nvPr>
        </p:nvSpPr>
        <p:spPr>
          <a:ln/>
        </p:spPr>
      </p:sp>
      <p:sp>
        <p:nvSpPr>
          <p:cNvPr id="114692" name="Text Box 3"/>
          <p:cNvSpPr>
            <a:spLocks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sz="13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DBCDEA-345F-4C4D-A4A3-7F313453ED51}" type="slidenum">
              <a:rPr lang="en-US" smtClean="0">
                <a:latin typeface="Times New Roman" pitchFamily="18" charset="0"/>
              </a:rPr>
              <a:pPr eaLnBrk="1" hangingPunct="1"/>
              <a:t>10</a:t>
            </a:fld>
            <a:endParaRPr lang="en-US" smtClean="0">
              <a:latin typeface="Times New Roman" pitchFamily="18" charset="0"/>
            </a:endParaRPr>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smtClean="0"/>
              <a:t>Almost all NLP tasks: one example, many  decisions</a:t>
            </a:r>
          </a:p>
          <a:p>
            <a:pPr eaLnBrk="1" hangingPunct="1">
              <a:spcBef>
                <a:spcPct val="0"/>
              </a:spcBef>
            </a:pPr>
            <a:endParaRPr lang="en-US" smtClean="0"/>
          </a:p>
        </p:txBody>
      </p:sp>
      <p:sp>
        <p:nvSpPr>
          <p:cNvPr id="1157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BD99E1A-114A-4650-A7DE-D9BC80EBCA89}" type="slidenum">
              <a:rPr lang="en-US" sz="1200">
                <a:latin typeface="Calibri" pitchFamily="34" charset="0"/>
              </a:rPr>
              <a:pPr algn="r" eaLnBrk="1" hangingPunct="1"/>
              <a:t>10</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latin typeface="Times New Roman" pitchFamily="18" charset="0"/>
              </a:rPr>
              <a:pPr eaLnBrk="1" hangingPunct="1"/>
              <a:t>12</a:t>
            </a:fld>
            <a:endParaRPr lang="en-US" smtClean="0">
              <a:latin typeface="Times New Roman" pitchFamily="18" charset="0"/>
            </a:endParaRPr>
          </a:p>
        </p:txBody>
      </p:sp>
      <p:sp>
        <p:nvSpPr>
          <p:cNvPr id="116739" name="Rectangle 2"/>
          <p:cNvSpPr>
            <a:spLocks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latin typeface="Times New Roman" pitchFamily="18" charset="0"/>
              </a:rPr>
              <a:pPr eaLnBrk="1" hangingPunct="1"/>
              <a:t>14</a:t>
            </a:fld>
            <a:endParaRPr lang="en-US" smtClean="0">
              <a:latin typeface="Times New Roman" pitchFamily="18" charset="0"/>
            </a:endParaRPr>
          </a:p>
        </p:txBody>
      </p:sp>
      <p:sp>
        <p:nvSpPr>
          <p:cNvPr id="117763" name="Rectangle 2"/>
          <p:cNvSpPr>
            <a:spLocks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8"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AS_logo_b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1863" y="2667000"/>
            <a:ext cx="13763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2"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1284103"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atin typeface="Arial" charset="0"/>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atin typeface="Arial" charset="0"/>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atin typeface="Arial" charset="0"/>
              </a:defRPr>
            </a:lvl1pPr>
          </a:lstStyle>
          <a:p>
            <a:pPr>
              <a:defRPr/>
            </a:pPr>
            <a:r>
              <a:rPr lang="en-US" altLang="zh-TW"/>
              <a:t>Page </a:t>
            </a:r>
            <a:fld id="{446D210A-1642-4E38-89D0-B051E53C4AC1}" type="slidenum">
              <a:rPr lang="en-US" altLang="zh-TW"/>
              <a:pPr>
                <a:defRPr/>
              </a:pPr>
              <a:t>‹#›</a:t>
            </a:fld>
            <a:endParaRPr lang="en-US" altLang="zh-TW"/>
          </a:p>
        </p:txBody>
      </p:sp>
    </p:spTree>
    <p:extLst>
      <p:ext uri="{BB962C8B-B14F-4D97-AF65-F5344CB8AC3E}">
        <p14:creationId xmlns:p14="http://schemas.microsoft.com/office/powerpoint/2010/main" val="4150241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D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E20FC37C-9894-45C1-B193-B6D8403BFE07}"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6303263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8DC7F22B-43EE-4195-A9AD-1A94435E841C}"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1656854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0F3CF3DA-FD9B-4C5D-A5A4-A5BD91CCE3B4}"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4584320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10B003D2-F9A2-4F54-A85B-BD9A0BB7C8D7}"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8339799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E061F8B8-B283-430D-9149-B3A8E2D94E33}"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23389478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6F591508-7120-4EFB-9651-65E2886437BE}"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069635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7CEC6992-CB55-4736-A52C-1BE184FD95E1}"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0197821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613847BF-27B0-4416-814D-8286EC7DEB7C}"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6316159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59AC0084-5DC4-42C8-901F-28AE7315F14C}"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8779698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A92EA821-9FA5-4BC8-9629-F89F9E531994}"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7073985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08728A9F-18CC-45BE-B62C-B196F401A563}" type="slidenum">
              <a:rPr lang="en-US" altLang="zh-TW"/>
              <a:pPr>
                <a:defRPr/>
              </a:pPr>
              <a:t>‹#›</a:t>
            </a:fld>
            <a:endParaRPr lang="en-US" altLang="zh-TW"/>
          </a:p>
        </p:txBody>
      </p:sp>
    </p:spTree>
    <p:extLst>
      <p:ext uri="{BB962C8B-B14F-4D97-AF65-F5344CB8AC3E}">
        <p14:creationId xmlns:p14="http://schemas.microsoft.com/office/powerpoint/2010/main" val="343030637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D1284ED-96C3-487A-8006-CC0AB2A8622A}"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5490770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7E942C8E-A9D2-4CA5-A47D-BA285D80476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07402190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A1DD9843-57BB-47CF-BF9B-CEC9838B45FF}"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5453446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55409A7F-FCBD-41C1-A684-6F53AB72677E}"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77760702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DFDFC86A-302B-4BAF-8ED4-653A1C780CCD}"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402939821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550B8AFB-AE01-4A11-B325-C82713600346}"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6140493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8A25E82-9C37-4191-8DFC-0AD60ED92E1A}"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01369953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088E5A99-8059-42DB-9DF8-2B6C22031C7C}"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9767631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D804C79F-1EFD-441D-AC78-33A96AD34CB2}"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424054195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4149A988-8C8C-4013-B241-A9BB8585CF35}"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34352222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8"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IAS_logo_b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1863" y="2667000"/>
            <a:ext cx="13763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4102"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1284103"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atin typeface="Arial" charset="0"/>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atin typeface="Arial" charset="0"/>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atin typeface="Arial" charset="0"/>
              </a:defRPr>
            </a:lvl1pPr>
          </a:lstStyle>
          <a:p>
            <a:pPr>
              <a:defRPr/>
            </a:pPr>
            <a:r>
              <a:rPr lang="en-US" altLang="zh-TW"/>
              <a:t>Page </a:t>
            </a:r>
            <a:fld id="{111346D7-BB04-4277-B55D-B197322C68EF}" type="slidenum">
              <a:rPr lang="en-US" altLang="zh-TW"/>
              <a:pPr>
                <a:defRPr/>
              </a:pPr>
              <a:t>‹#›</a:t>
            </a:fld>
            <a:endParaRPr lang="en-US" altLang="zh-TW"/>
          </a:p>
        </p:txBody>
      </p:sp>
    </p:spTree>
    <p:extLst>
      <p:ext uri="{BB962C8B-B14F-4D97-AF65-F5344CB8AC3E}">
        <p14:creationId xmlns:p14="http://schemas.microsoft.com/office/powerpoint/2010/main" val="172542435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7E85EB9A-4374-4F5E-AA99-83C6FC445D4A}"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70226016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6066F8BF-2BAC-4729-B702-2B70D85048CD}"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88243193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9F859E4B-FBCF-40EE-AD95-961406597231}"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52920998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A9A30319-535B-4AF2-854F-B8C34ECD6809}"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1025372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56608ADD-453B-47FB-8A98-5ED2EA482A52}"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398159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2D7B3D46-A86E-48E9-841F-D13276AF4F77}"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06541172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C21EBBEC-FBC1-4D4B-B5C5-6A4ECA01C7B0}"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72699654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80B07D86-1560-423F-9271-BB7BA8E4FF7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43031215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08C87B87-82C8-4E89-8EC1-80449C5FAA42}"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156658201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charset="0"/>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atin typeface="Arial" charset="0"/>
              </a:defRPr>
            </a:lvl1pPr>
          </a:lstStyle>
          <a:p>
            <a:pPr>
              <a:defRPr/>
            </a:pPr>
            <a:r>
              <a:rPr lang="en-US" altLang="zh-TW"/>
              <a:t>Page </a:t>
            </a:r>
            <a:fld id="{5375452E-375F-4D84-AEFE-E3049F77BDE2}"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23586255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3175711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4" name="Picture 11" descr="mias-ne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32600" y="6227763"/>
            <a:ext cx="939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1283075"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r>
              <a:rPr lang="en-US" altLang="zh-TW"/>
              <a:t>Page </a:t>
            </a:r>
            <a:fld id="{D04DEB47-BC6B-44F1-950E-35E676F47D14}" type="slidenum">
              <a:rPr lang="en-US" altLang="zh-TW"/>
              <a:pPr>
                <a:defRPr/>
              </a:pPr>
              <a:t>‹#›</a:t>
            </a:fld>
            <a:endParaRPr lang="en-US" altLang="zh-TW"/>
          </a:p>
        </p:txBody>
      </p:sp>
      <p:sp>
        <p:nvSpPr>
          <p:cNvPr id="2052"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3"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4"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0"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2057"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2058" name="Picture 10" descr="mias-small-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31025" y="6264275"/>
            <a:ext cx="84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mias-new"/>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32600" y="6227763"/>
            <a:ext cx="939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cs typeface="Arial" pitchFamily="34" charset="0"/>
        </a:defRPr>
      </a:lvl2pPr>
      <a:lvl3pPr algn="l" rtl="0" eaLnBrk="0" fontAlgn="base" hangingPunct="0">
        <a:spcBef>
          <a:spcPct val="0"/>
        </a:spcBef>
        <a:spcAft>
          <a:spcPct val="0"/>
        </a:spcAft>
        <a:defRPr sz="2800">
          <a:solidFill>
            <a:schemeClr val="tx1"/>
          </a:solidFill>
          <a:latin typeface="Arial" pitchFamily="34" charset="0"/>
          <a:cs typeface="Arial" pitchFamily="34" charset="0"/>
        </a:defRPr>
      </a:lvl3pPr>
      <a:lvl4pPr algn="l" rtl="0" eaLnBrk="0" fontAlgn="base" hangingPunct="0">
        <a:spcBef>
          <a:spcPct val="0"/>
        </a:spcBef>
        <a:spcAft>
          <a:spcPct val="0"/>
        </a:spcAft>
        <a:defRPr sz="2800">
          <a:solidFill>
            <a:schemeClr val="tx1"/>
          </a:solidFill>
          <a:latin typeface="Arial" pitchFamily="34" charset="0"/>
          <a:cs typeface="Arial" pitchFamily="34" charset="0"/>
        </a:defRPr>
      </a:lvl4pPr>
      <a:lvl5pPr algn="l" rtl="0" eaLnBrk="0" fontAlgn="base" hangingPunct="0">
        <a:spcBef>
          <a:spcPct val="0"/>
        </a:spcBef>
        <a:spcAft>
          <a:spcPct val="0"/>
        </a:spcAft>
        <a:defRPr sz="2800">
          <a:solidFill>
            <a:schemeClr val="tx1"/>
          </a:solidFill>
          <a:latin typeface="Arial" pitchFamily="34" charset="0"/>
          <a:cs typeface="Arial" pitchFamily="34" charset="0"/>
        </a:defRPr>
      </a:lvl5pPr>
      <a:lvl6pPr marL="457200" algn="l" rtl="0" fontAlgn="base">
        <a:spcBef>
          <a:spcPct val="0"/>
        </a:spcBef>
        <a:spcAft>
          <a:spcPct val="0"/>
        </a:spcAft>
        <a:defRPr sz="2800">
          <a:solidFill>
            <a:schemeClr val="tx1"/>
          </a:solidFill>
          <a:latin typeface="Arial" pitchFamily="34" charset="0"/>
          <a:cs typeface="Arial" pitchFamily="34" charset="0"/>
        </a:defRPr>
      </a:lvl6pPr>
      <a:lvl7pPr marL="914400" algn="l" rtl="0" fontAlgn="base">
        <a:spcBef>
          <a:spcPct val="0"/>
        </a:spcBef>
        <a:spcAft>
          <a:spcPct val="0"/>
        </a:spcAft>
        <a:defRPr sz="2800">
          <a:solidFill>
            <a:schemeClr val="tx1"/>
          </a:solidFill>
          <a:latin typeface="Arial" pitchFamily="34" charset="0"/>
          <a:cs typeface="Arial" pitchFamily="34" charset="0"/>
        </a:defRPr>
      </a:lvl7pPr>
      <a:lvl8pPr marL="1371600" algn="l" rtl="0" fontAlgn="base">
        <a:spcBef>
          <a:spcPct val="0"/>
        </a:spcBef>
        <a:spcAft>
          <a:spcPct val="0"/>
        </a:spcAft>
        <a:defRPr sz="2800">
          <a:solidFill>
            <a:schemeClr val="tx1"/>
          </a:solidFill>
          <a:latin typeface="Arial" pitchFamily="34" charset="0"/>
          <a:cs typeface="Arial" pitchFamily="34" charset="0"/>
        </a:defRPr>
      </a:lvl8pPr>
      <a:lvl9pPr marL="1828800" algn="l" rtl="0" fontAlgn="base">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b="1">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ea typeface="Arial Unicode MS" pitchFamily="34" charset="-128"/>
                <a:cs typeface="Arial Unicode MS" pitchFamily="34" charset="-128"/>
              </a:defRPr>
            </a:lvl1pPr>
          </a:lstStyle>
          <a:p>
            <a:pPr>
              <a:defRPr/>
            </a:pPr>
            <a:r>
              <a:rPr lang="en-US" altLang="zh-TW"/>
              <a:t>Page </a:t>
            </a:r>
            <a:fld id="{94769C76-8FEF-4AD7-85A8-F40E8B08CE83}" type="slidenum">
              <a:rPr lang="en-US" altLang="zh-TW"/>
              <a:pPr>
                <a:defRPr/>
              </a:pPr>
              <a:t>‹#›</a:t>
            </a:fld>
            <a:endParaRPr lang="en-US" altLang="zh-TW"/>
          </a:p>
        </p:txBody>
      </p:sp>
      <p:sp>
        <p:nvSpPr>
          <p:cNvPr id="3076"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077"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078"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ea typeface="Arial Unicode MS" pitchFamily="34" charset="-128"/>
                <a:cs typeface="Arial Unicode MS" pitchFamily="34" charset="-128"/>
              </a:defRPr>
            </a:lvl1pPr>
          </a:lstStyle>
          <a:p>
            <a:pPr>
              <a:defRPr/>
            </a:pPr>
            <a:endParaRPr lang="en-US" altLang="zh-TW"/>
          </a:p>
        </p:txBody>
      </p:sp>
      <p:sp>
        <p:nvSpPr>
          <p:cNvPr id="3081"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3082" name="Picture 11" descr="mias-ne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32600" y="6227763"/>
            <a:ext cx="939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1283075"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r>
              <a:rPr lang="en-US" altLang="zh-TW"/>
              <a:t>Page </a:t>
            </a:r>
            <a:fld id="{F8383CF0-7BD5-49E6-816E-DF8099FC0614}" type="slidenum">
              <a:rPr lang="en-US" altLang="zh-TW"/>
              <a:pPr>
                <a:defRPr/>
              </a:pPr>
              <a:t>‹#›</a:t>
            </a:fld>
            <a:endParaRPr lang="en-US" altLang="zh-TW"/>
          </a:p>
        </p:txBody>
      </p:sp>
      <p:sp>
        <p:nvSpPr>
          <p:cNvPr id="4100"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4101"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4102"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3080"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pitchFamily="34" charset="0"/>
                <a:ea typeface="Arial Unicode MS" pitchFamily="34" charset="-128"/>
                <a:cs typeface="Arial Unicode MS" pitchFamily="34" charset="-128"/>
              </a:defRPr>
            </a:lvl1pPr>
          </a:lstStyle>
          <a:p>
            <a:pPr>
              <a:defRPr/>
            </a:pPr>
            <a:endParaRPr lang="en-US" altLang="zh-TW"/>
          </a:p>
        </p:txBody>
      </p:sp>
      <p:sp>
        <p:nvSpPr>
          <p:cNvPr id="4105"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4106" name="Picture 10" descr="mias-small-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931025" y="6264275"/>
            <a:ext cx="84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mias-new"/>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32600" y="6227763"/>
            <a:ext cx="939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cs typeface="Arial" pitchFamily="34" charset="0"/>
        </a:defRPr>
      </a:lvl2pPr>
      <a:lvl3pPr algn="l" rtl="0" eaLnBrk="0" fontAlgn="base" hangingPunct="0">
        <a:spcBef>
          <a:spcPct val="0"/>
        </a:spcBef>
        <a:spcAft>
          <a:spcPct val="0"/>
        </a:spcAft>
        <a:defRPr sz="2800">
          <a:solidFill>
            <a:schemeClr val="tx1"/>
          </a:solidFill>
          <a:latin typeface="Arial" pitchFamily="34" charset="0"/>
          <a:cs typeface="Arial" pitchFamily="34" charset="0"/>
        </a:defRPr>
      </a:lvl3pPr>
      <a:lvl4pPr algn="l" rtl="0" eaLnBrk="0" fontAlgn="base" hangingPunct="0">
        <a:spcBef>
          <a:spcPct val="0"/>
        </a:spcBef>
        <a:spcAft>
          <a:spcPct val="0"/>
        </a:spcAft>
        <a:defRPr sz="2800">
          <a:solidFill>
            <a:schemeClr val="tx1"/>
          </a:solidFill>
          <a:latin typeface="Arial" pitchFamily="34" charset="0"/>
          <a:cs typeface="Arial" pitchFamily="34" charset="0"/>
        </a:defRPr>
      </a:lvl4pPr>
      <a:lvl5pPr algn="l" rtl="0" eaLnBrk="0" fontAlgn="base" hangingPunct="0">
        <a:spcBef>
          <a:spcPct val="0"/>
        </a:spcBef>
        <a:spcAft>
          <a:spcPct val="0"/>
        </a:spcAft>
        <a:defRPr sz="2800">
          <a:solidFill>
            <a:schemeClr val="tx1"/>
          </a:solidFill>
          <a:latin typeface="Arial" pitchFamily="34" charset="0"/>
          <a:cs typeface="Arial" pitchFamily="34" charset="0"/>
        </a:defRPr>
      </a:lvl5pPr>
      <a:lvl6pPr marL="457200" algn="l" rtl="0" fontAlgn="base">
        <a:spcBef>
          <a:spcPct val="0"/>
        </a:spcBef>
        <a:spcAft>
          <a:spcPct val="0"/>
        </a:spcAft>
        <a:defRPr sz="2800">
          <a:solidFill>
            <a:schemeClr val="tx1"/>
          </a:solidFill>
          <a:latin typeface="Arial" pitchFamily="34" charset="0"/>
          <a:cs typeface="Arial" pitchFamily="34" charset="0"/>
        </a:defRPr>
      </a:lvl6pPr>
      <a:lvl7pPr marL="914400" algn="l" rtl="0" fontAlgn="base">
        <a:spcBef>
          <a:spcPct val="0"/>
        </a:spcBef>
        <a:spcAft>
          <a:spcPct val="0"/>
        </a:spcAft>
        <a:defRPr sz="2800">
          <a:solidFill>
            <a:schemeClr val="tx1"/>
          </a:solidFill>
          <a:latin typeface="Arial" pitchFamily="34" charset="0"/>
          <a:cs typeface="Arial" pitchFamily="34" charset="0"/>
        </a:defRPr>
      </a:lvl7pPr>
      <a:lvl8pPr marL="1371600" algn="l" rtl="0" fontAlgn="base">
        <a:spcBef>
          <a:spcPct val="0"/>
        </a:spcBef>
        <a:spcAft>
          <a:spcPct val="0"/>
        </a:spcAft>
        <a:defRPr sz="2800">
          <a:solidFill>
            <a:schemeClr val="tx1"/>
          </a:solidFill>
          <a:latin typeface="Arial" pitchFamily="34" charset="0"/>
          <a:cs typeface="Arial" pitchFamily="34" charset="0"/>
        </a:defRPr>
      </a:lvl8pPr>
      <a:lvl9pPr marL="1828800" algn="l" rtl="0" fontAlgn="base">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b="1">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image" Target="../media/image24.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3.emf"/><Relationship Id="rId5" Type="http://schemas.openxmlformats.org/officeDocument/2006/relationships/tags" Target="../tags/tag6.xml"/><Relationship Id="rId10" Type="http://schemas.openxmlformats.org/officeDocument/2006/relationships/image" Target="../media/image22.emf"/><Relationship Id="rId4" Type="http://schemas.openxmlformats.org/officeDocument/2006/relationships/tags" Target="../tags/tag5.xml"/><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slide" Target="slide56.xml"/><Relationship Id="rId5" Type="http://schemas.openxmlformats.org/officeDocument/2006/relationships/image" Target="../media/image1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866900" y="5410200"/>
            <a:ext cx="5410200" cy="708025"/>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December </a:t>
            </a:r>
            <a:r>
              <a:rPr lang="en-US" sz="1600" b="1" dirty="0"/>
              <a:t>2011</a:t>
            </a:r>
          </a:p>
          <a:p>
            <a:pPr algn="ctr" eaLnBrk="1" hangingPunct="1">
              <a:spcBef>
                <a:spcPct val="50000"/>
              </a:spcBef>
            </a:pPr>
            <a:r>
              <a:rPr lang="en-US" sz="1600" b="1" dirty="0" err="1" smtClean="0"/>
              <a:t>Technion</a:t>
            </a:r>
            <a:r>
              <a:rPr lang="en-US" sz="1600" b="1" dirty="0" smtClean="0"/>
              <a:t>, Israel</a:t>
            </a:r>
            <a:endParaRPr lang="en-US" dirty="0"/>
          </a:p>
        </p:txBody>
      </p:sp>
      <p:sp>
        <p:nvSpPr>
          <p:cNvPr id="2054" name="Text Box 6"/>
          <p:cNvSpPr txBox="1">
            <a:spLocks noChangeArrowheads="1"/>
          </p:cNvSpPr>
          <p:nvPr/>
        </p:nvSpPr>
        <p:spPr bwMode="auto">
          <a:xfrm>
            <a:off x="457200" y="5148263"/>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Chang, James Clarke, </a:t>
            </a:r>
            <a:r>
              <a:rPr lang="en-US" sz="1600" b="1" dirty="0" smtClean="0">
                <a:solidFill>
                  <a:srgbClr val="0000FF"/>
                </a:solidFill>
              </a:rPr>
              <a:t>Michael Connor,  </a:t>
            </a:r>
            <a:r>
              <a:rPr lang="en-US" altLang="zh-TW" sz="1600" b="1" dirty="0" smtClean="0">
                <a:solidFill>
                  <a:srgbClr val="0000FF"/>
                </a:solidFill>
                <a:ea typeface="Arial Unicode MS" pitchFamily="34" charset="-128"/>
                <a:cs typeface="Arial Unicode MS" pitchFamily="34" charset="-128"/>
              </a:rPr>
              <a:t>Dan </a:t>
            </a:r>
            <a:r>
              <a:rPr lang="en-US" altLang="zh-TW" sz="1600" b="1" dirty="0">
                <a:solidFill>
                  <a:srgbClr val="0000FF"/>
                </a:solidFill>
                <a:ea typeface="Arial Unicode MS" pitchFamily="34" charset="-128"/>
                <a:cs typeface="Arial Unicode MS" pitchFamily="34" charset="-128"/>
              </a:rPr>
              <a:t>Goldwasser</a:t>
            </a:r>
            <a:r>
              <a:rPr lang="en-US" sz="1600" b="1" dirty="0">
                <a:solidFill>
                  <a:srgbClr val="0000FF"/>
                </a:solidFill>
              </a:rPr>
              <a:t>, </a:t>
            </a:r>
            <a:r>
              <a:rPr lang="en-US" sz="1600" b="1" dirty="0" smtClean="0">
                <a:solidFill>
                  <a:srgbClr val="0000FF"/>
                </a:solidFill>
              </a:rPr>
              <a:t>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Lev Ratinov, Vivek  </a:t>
            </a:r>
            <a:r>
              <a:rPr lang="en-US" sz="1600" b="1" dirty="0">
                <a:solidFill>
                  <a:srgbClr val="0000FF"/>
                </a:solidFill>
              </a:rPr>
              <a:t>Srikumar, Many 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b="1" smtClean="0">
                <a:solidFill>
                  <a:srgbClr val="0033CC"/>
                </a:solidFill>
              </a:rPr>
              <a:t>Learning</a:t>
            </a:r>
            <a:r>
              <a:rPr lang="en-US" sz="3200" b="1" smtClean="0"/>
              <a:t/>
            </a:r>
            <a:br>
              <a:rPr lang="en-US" sz="3200" b="1" smtClean="0"/>
            </a:br>
            <a:r>
              <a:rPr lang="en-US" sz="3200" smtClean="0">
                <a:solidFill>
                  <a:srgbClr val="FF9933"/>
                </a:solidFill>
              </a:rPr>
              <a:t>from</a:t>
            </a:r>
            <a:r>
              <a:rPr lang="en-US" sz="3200" smtClean="0"/>
              <a:t> </a:t>
            </a:r>
            <a:r>
              <a:rPr lang="en-US" sz="3200" b="1" smtClean="0">
                <a:solidFill>
                  <a:srgbClr val="0033CC"/>
                </a:solidFill>
              </a:rPr>
              <a:t/>
            </a:r>
            <a:br>
              <a:rPr lang="en-US" sz="3200" b="1" smtClean="0">
                <a:solidFill>
                  <a:srgbClr val="0033CC"/>
                </a:solidFill>
              </a:rPr>
            </a:br>
            <a:r>
              <a:rPr lang="en-US" sz="3200" b="1" smtClean="0">
                <a:solidFill>
                  <a:srgbClr val="0033CC"/>
                </a:solidFill>
              </a:rPr>
              <a:t>Natural Instructions</a:t>
            </a:r>
            <a:r>
              <a:rPr lang="en-US" sz="3200" smtClean="0"/>
              <a:t/>
            </a:r>
            <a:br>
              <a:rPr lang="en-US" sz="3200" smtClean="0"/>
            </a:br>
            <a:endParaRPr lang="en-US" sz="3200" b="1" smtClean="0">
              <a:solidFill>
                <a:srgbClr val="0033CC"/>
              </a:solidFill>
            </a:endParaRP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smtClean="0">
                <a:solidFill>
                  <a:srgbClr val="0000FF"/>
                </a:solidFill>
              </a:rPr>
              <a:t>Dan Roth</a:t>
            </a:r>
          </a:p>
          <a:p>
            <a:pPr algn="l" eaLnBrk="1" hangingPunct="1"/>
            <a:r>
              <a:rPr lang="en-US" altLang="zh-TW" sz="2400" smtClean="0">
                <a:ea typeface="Arial Unicode MS" pitchFamily="34" charset="-128"/>
                <a:cs typeface="Arial Unicode MS" pitchFamily="34" charset="-128"/>
              </a:rPr>
              <a:t>Department of Computer Science</a:t>
            </a:r>
          </a:p>
          <a:p>
            <a:pPr algn="l" eaLnBrk="1" hangingPunct="1"/>
            <a:r>
              <a:rPr lang="en-US" altLang="zh-TW" sz="2400" smtClean="0">
                <a:ea typeface="Arial Unicode MS" pitchFamily="34" charset="-128"/>
                <a:cs typeface="Arial Unicode MS" pitchFamily="34" charset="-128"/>
              </a:rPr>
              <a:t>University of Illinois at Urbana-Champaign</a:t>
            </a:r>
            <a:endParaRPr lang="en-US" sz="200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457200"/>
            <a:ext cx="8686800" cy="533400"/>
          </a:xfrm>
        </p:spPr>
        <p:txBody>
          <a:bodyPr/>
          <a:lstStyle/>
          <a:p>
            <a:pPr eaLnBrk="1" hangingPunct="1"/>
            <a:r>
              <a:rPr lang="en-US" smtClean="0"/>
              <a:t>Interpret Language Into An Executable Representation</a:t>
            </a:r>
            <a:endParaRPr lang="en-US" sz="2000" smtClean="0">
              <a:solidFill>
                <a:schemeClr val="tx1"/>
              </a:solidFill>
            </a:endParaRPr>
          </a:p>
        </p:txBody>
      </p:sp>
      <p:sp>
        <p:nvSpPr>
          <p:cNvPr id="3" name="Content Placeholder 2"/>
          <p:cNvSpPr>
            <a:spLocks noGrp="1"/>
          </p:cNvSpPr>
          <p:nvPr>
            <p:ph idx="1"/>
          </p:nvPr>
        </p:nvSpPr>
        <p:spPr/>
        <p:txBody>
          <a:bodyPr/>
          <a:lstStyle/>
          <a:p>
            <a:pPr algn="ctr" eaLnBrk="1" hangingPunct="1">
              <a:buFont typeface="Wingdings" pitchFamily="2" charset="2"/>
              <a:buNone/>
            </a:pPr>
            <a:r>
              <a:rPr lang="en-US" sz="2000" b="1" smtClean="0">
                <a:solidFill>
                  <a:schemeClr val="tx2"/>
                </a:solidFill>
              </a:rPr>
              <a:t>   </a:t>
            </a:r>
            <a:endParaRPr lang="en-US" sz="1800" smtClean="0"/>
          </a:p>
          <a:p>
            <a:pPr lvl="1" eaLnBrk="1" hangingPunct="1"/>
            <a:endParaRPr lang="en-US" sz="1800" smtClean="0"/>
          </a:p>
          <a:p>
            <a:pPr lvl="1" eaLnBrk="1" hangingPunct="1"/>
            <a:endParaRPr lang="en-US" sz="1800" smtClean="0"/>
          </a:p>
          <a:p>
            <a:pPr eaLnBrk="1" hangingPunct="1">
              <a:buFont typeface="Wingdings" pitchFamily="2" charset="2"/>
              <a:buNone/>
            </a:pPr>
            <a:endParaRPr lang="en-US" sz="2000" smtClean="0"/>
          </a:p>
          <a:p>
            <a:pPr eaLnBrk="1" hangingPunct="1"/>
            <a:r>
              <a:rPr lang="en-US" sz="2000" smtClean="0"/>
              <a:t>Successful interpretation involves </a:t>
            </a:r>
            <a:r>
              <a:rPr lang="en-US" sz="2000" smtClean="0">
                <a:solidFill>
                  <a:srgbClr val="FF0000"/>
                </a:solidFill>
              </a:rPr>
              <a:t>multiple decisions</a:t>
            </a:r>
          </a:p>
          <a:p>
            <a:pPr lvl="1" eaLnBrk="1" hangingPunct="1"/>
            <a:r>
              <a:rPr lang="en-US" smtClean="0"/>
              <a:t>What entities appear in the interpretation?</a:t>
            </a:r>
          </a:p>
          <a:p>
            <a:pPr lvl="1" eaLnBrk="1" hangingPunct="1"/>
            <a:r>
              <a:rPr lang="en-US" smtClean="0"/>
              <a:t>“New York” refers to a state or a city?</a:t>
            </a:r>
          </a:p>
          <a:p>
            <a:pPr lvl="1" eaLnBrk="1" hangingPunct="1">
              <a:buFont typeface="Wingdings" pitchFamily="2" charset="2"/>
              <a:buNone/>
            </a:pPr>
            <a:endParaRPr lang="en-US" smtClean="0"/>
          </a:p>
          <a:p>
            <a:pPr lvl="1" eaLnBrk="1" hangingPunct="1"/>
            <a:r>
              <a:rPr lang="en-US" smtClean="0"/>
              <a:t>How to compose fragments together? </a:t>
            </a:r>
          </a:p>
          <a:p>
            <a:pPr lvl="2" eaLnBrk="1" hangingPunct="1"/>
            <a:r>
              <a:rPr lang="en-US" smtClean="0"/>
              <a:t>state(next_to()) &gt;&lt; next_to(state())</a:t>
            </a:r>
          </a:p>
          <a:p>
            <a:pPr eaLnBrk="1" hangingPunct="1"/>
            <a:endParaRPr lang="en-US" sz="2600" smtClean="0">
              <a:solidFill>
                <a:srgbClr val="FF0000"/>
              </a:solidFill>
            </a:endParaRPr>
          </a:p>
          <a:p>
            <a:pPr eaLnBrk="1" hangingPunct="1"/>
            <a:r>
              <a:rPr lang="en-US" sz="2600" smtClean="0">
                <a:solidFill>
                  <a:srgbClr val="FF0000"/>
                </a:solidFill>
              </a:rPr>
              <a:t>Question: </a:t>
            </a:r>
            <a:r>
              <a:rPr lang="en-US" sz="2600" smtClean="0"/>
              <a:t>How to learn to semantically parse from “task level” feedback. </a:t>
            </a:r>
          </a:p>
          <a:p>
            <a:pPr lvl="1" eaLnBrk="1" hangingPunct="1"/>
            <a:endParaRPr lang="en-US" sz="2400" smtClean="0"/>
          </a:p>
        </p:txBody>
      </p:sp>
      <p:sp>
        <p:nvSpPr>
          <p:cNvPr id="59396"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8048D5A-BB09-49D3-918C-341947805571}" type="slidenum">
              <a:rPr lang="en-US" altLang="zh-TW" smtClean="0">
                <a:cs typeface="Arial Unicode MS" pitchFamily="34" charset="-128"/>
              </a:rPr>
              <a:pPr eaLnBrk="1" hangingPunct="1"/>
              <a:t>10</a:t>
            </a:fld>
            <a:endParaRPr lang="en-US" altLang="zh-TW" smtClean="0">
              <a:cs typeface="Arial Unicode MS" pitchFamily="34" charset="-128"/>
            </a:endParaRPr>
          </a:p>
        </p:txBody>
      </p:sp>
      <p:sp>
        <p:nvSpPr>
          <p:cNvPr id="59397" name="Rectangle 472"/>
          <p:cNvSpPr>
            <a:spLocks noChangeArrowheads="1"/>
          </p:cNvSpPr>
          <p:nvPr/>
        </p:nvSpPr>
        <p:spPr bwMode="auto">
          <a:xfrm>
            <a:off x="31432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398" name="Rectangle 477"/>
          <p:cNvSpPr>
            <a:spLocks noChangeArrowheads="1"/>
          </p:cNvSpPr>
          <p:nvPr/>
        </p:nvSpPr>
        <p:spPr bwMode="auto">
          <a:xfrm>
            <a:off x="45799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399" name="Rectangle 480"/>
          <p:cNvSpPr>
            <a:spLocks noChangeArrowheads="1"/>
          </p:cNvSpPr>
          <p:nvPr/>
        </p:nvSpPr>
        <p:spPr bwMode="auto">
          <a:xfrm>
            <a:off x="62023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nvGrpSpPr>
          <p:cNvPr id="59400" name="Group 118"/>
          <p:cNvGrpSpPr>
            <a:grpSpLocks/>
          </p:cNvGrpSpPr>
          <p:nvPr/>
        </p:nvGrpSpPr>
        <p:grpSpPr bwMode="auto">
          <a:xfrm>
            <a:off x="304800" y="1123950"/>
            <a:ext cx="8686800" cy="460375"/>
            <a:chOff x="3607338" y="2447925"/>
            <a:chExt cx="5214938" cy="586527"/>
          </a:xfrm>
        </p:grpSpPr>
        <p:sp>
          <p:nvSpPr>
            <p:cNvPr id="59406" name="Text Box 90"/>
            <p:cNvSpPr txBox="1">
              <a:spLocks noChangeArrowheads="1"/>
            </p:cNvSpPr>
            <p:nvPr/>
          </p:nvSpPr>
          <p:spPr bwMode="auto">
            <a:xfrm>
              <a:off x="3607338" y="2451970"/>
              <a:ext cx="5214938" cy="58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i="1">
                  <a:solidFill>
                    <a:srgbClr val="000000"/>
                  </a:solidFill>
                  <a:latin typeface="Calibri" pitchFamily="34" charset="0"/>
                  <a:cs typeface="Tahoma" pitchFamily="34" charset="0"/>
                </a:rPr>
                <a:t>X :</a:t>
              </a:r>
              <a:r>
                <a:rPr lang="en-US" sz="2400" i="1">
                  <a:solidFill>
                    <a:srgbClr val="000000"/>
                  </a:solidFill>
                  <a:latin typeface="Calibri" pitchFamily="34" charset="0"/>
                  <a:cs typeface="Tahoma" pitchFamily="34" charset="0"/>
                </a:rPr>
                <a:t>“What is the largest state that borders New York and Maryland ?"</a:t>
              </a:r>
            </a:p>
          </p:txBody>
        </p:sp>
        <p:sp>
          <p:nvSpPr>
            <p:cNvPr id="59407" name="Rectangle 461"/>
            <p:cNvSpPr>
              <a:spLocks noChangeArrowheads="1"/>
            </p:cNvSpPr>
            <p:nvPr/>
          </p:nvSpPr>
          <p:spPr bwMode="auto">
            <a:xfrm>
              <a:off x="61388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08" name="Rectangle 471"/>
            <p:cNvSpPr>
              <a:spLocks noChangeArrowheads="1"/>
            </p:cNvSpPr>
            <p:nvPr/>
          </p:nvSpPr>
          <p:spPr bwMode="auto">
            <a:xfrm>
              <a:off x="69770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09" name="Rectangle 476"/>
            <p:cNvSpPr>
              <a:spLocks noChangeArrowheads="1"/>
            </p:cNvSpPr>
            <p:nvPr/>
          </p:nvSpPr>
          <p:spPr bwMode="auto">
            <a:xfrm>
              <a:off x="78914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10" name="Rectangle 479"/>
            <p:cNvSpPr>
              <a:spLocks noChangeArrowheads="1"/>
            </p:cNvSpPr>
            <p:nvPr/>
          </p:nvSpPr>
          <p:spPr bwMode="auto">
            <a:xfrm>
              <a:off x="5300662" y="2514600"/>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cxnSp>
        <p:nvCxnSpPr>
          <p:cNvPr id="59401" name="Straight Arrow Connector 85"/>
          <p:cNvCxnSpPr>
            <a:cxnSpLocks noChangeShapeType="1"/>
          </p:cNvCxnSpPr>
          <p:nvPr/>
        </p:nvCxnSpPr>
        <p:spPr bwMode="auto">
          <a:xfrm rot="10800000" flipV="1">
            <a:off x="4267200" y="1524000"/>
            <a:ext cx="1846263" cy="303213"/>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9402" name="Text Box 90"/>
          <p:cNvSpPr txBox="1">
            <a:spLocks noChangeArrowheads="1"/>
          </p:cNvSpPr>
          <p:nvPr/>
        </p:nvSpPr>
        <p:spPr bwMode="auto">
          <a:xfrm>
            <a:off x="0" y="181292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a:solidFill>
                  <a:srgbClr val="000000"/>
                </a:solidFill>
                <a:latin typeface="Calibri" pitchFamily="34" charset="0"/>
              </a:rPr>
              <a:t>Y:</a:t>
            </a:r>
            <a:r>
              <a:rPr lang="en-US" sz="2400">
                <a:solidFill>
                  <a:srgbClr val="000000"/>
                </a:solidFill>
                <a:latin typeface="Calibri" pitchFamily="34" charset="0"/>
              </a:rPr>
              <a:t> largest( state( next_to( state(NY) AND next_to (state(MD))))</a:t>
            </a:r>
          </a:p>
        </p:txBody>
      </p:sp>
      <p:sp>
        <p:nvSpPr>
          <p:cNvPr id="59403" name="Line 16"/>
          <p:cNvSpPr>
            <a:spLocks noChangeShapeType="1"/>
          </p:cNvSpPr>
          <p:nvPr/>
        </p:nvSpPr>
        <p:spPr bwMode="auto">
          <a:xfrm>
            <a:off x="54864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7"/>
          <p:cNvSpPr>
            <a:spLocks noChangeShapeType="1"/>
          </p:cNvSpPr>
          <p:nvPr/>
        </p:nvSpPr>
        <p:spPr bwMode="auto">
          <a:xfrm>
            <a:off x="73152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Line 18"/>
          <p:cNvSpPr>
            <a:spLocks noChangeShapeType="1"/>
          </p:cNvSpPr>
          <p:nvPr/>
        </p:nvSpPr>
        <p:spPr bwMode="auto">
          <a:xfrm flipH="1">
            <a:off x="7239000" y="1524000"/>
            <a:ext cx="685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60" name="Rectangle 4"/>
          <p:cNvSpPr>
            <a:spLocks noChangeArrowheads="1"/>
          </p:cNvSpPr>
          <p:nvPr/>
        </p:nvSpPr>
        <p:spPr bwMode="auto">
          <a:xfrm>
            <a:off x="457200" y="4495800"/>
            <a:ext cx="7848600" cy="1600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Rectangle 2"/>
          <p:cNvSpPr>
            <a:spLocks noGrp="1" noChangeArrowheads="1"/>
          </p:cNvSpPr>
          <p:nvPr>
            <p:ph type="title"/>
          </p:nvPr>
        </p:nvSpPr>
        <p:spPr/>
        <p:txBody>
          <a:bodyPr/>
          <a:lstStyle/>
          <a:p>
            <a:pPr eaLnBrk="1" hangingPunct="1"/>
            <a:r>
              <a:rPr lang="en-US" smtClean="0"/>
              <a:t>Learning and Inference in NLP</a:t>
            </a:r>
          </a:p>
        </p:txBody>
      </p:sp>
      <p:sp>
        <p:nvSpPr>
          <p:cNvPr id="1120259" name="Rectangle 3"/>
          <p:cNvSpPr>
            <a:spLocks noGrp="1" noChangeArrowheads="1"/>
          </p:cNvSpPr>
          <p:nvPr>
            <p:ph type="body" idx="1"/>
          </p:nvPr>
        </p:nvSpPr>
        <p:spPr>
          <a:xfrm>
            <a:off x="457200" y="1295400"/>
            <a:ext cx="8458200" cy="4953000"/>
          </a:xfrm>
        </p:spPr>
        <p:txBody>
          <a:bodyPr/>
          <a:lstStyle/>
          <a:p>
            <a:pPr eaLnBrk="1" hangingPunct="1">
              <a:lnSpc>
                <a:spcPct val="90000"/>
              </a:lnSpc>
            </a:pPr>
            <a:r>
              <a:rPr lang="en-US" smtClean="0"/>
              <a:t>Natural Language </a:t>
            </a:r>
            <a:r>
              <a:rPr lang="en-US" altLang="zh-TW" smtClean="0">
                <a:ea typeface="Arial Unicode MS" pitchFamily="34" charset="-128"/>
                <a:cs typeface="Arial Unicode MS" pitchFamily="34" charset="-128"/>
              </a:rPr>
              <a:t>Decisions are Structured </a:t>
            </a:r>
          </a:p>
          <a:p>
            <a:pPr lvl="1" eaLnBrk="1" hangingPunct="1">
              <a:lnSpc>
                <a:spcPct val="90000"/>
              </a:lnSpc>
            </a:pPr>
            <a:r>
              <a:rPr lang="en-US" altLang="zh-TW" smtClean="0">
                <a:solidFill>
                  <a:srgbClr val="0033CC"/>
                </a:solidFill>
                <a:ea typeface="Arial Unicode MS" pitchFamily="34" charset="-128"/>
                <a:cs typeface="Arial Unicode MS" pitchFamily="34" charset="-128"/>
              </a:rPr>
              <a:t>Global decisions in which several local decisions play a role  but there are mutual dependencies on their outcome.</a:t>
            </a:r>
          </a:p>
          <a:p>
            <a:pPr lvl="1" eaLnBrk="1" hangingPunct="1">
              <a:lnSpc>
                <a:spcPct val="90000"/>
              </a:lnSpc>
              <a:buFont typeface="Wingdings" pitchFamily="2" charset="2"/>
              <a:buNone/>
            </a:pPr>
            <a:endParaRPr lang="en-US" altLang="zh-TW" smtClean="0">
              <a:ea typeface="Arial Unicode MS" pitchFamily="34" charset="-128"/>
              <a:cs typeface="Arial Unicode MS" pitchFamily="34" charset="-128"/>
            </a:endParaRPr>
          </a:p>
          <a:p>
            <a:pPr eaLnBrk="1" hangingPunct="1">
              <a:lnSpc>
                <a:spcPct val="90000"/>
              </a:lnSpc>
            </a:pPr>
            <a:r>
              <a:rPr lang="en-US" altLang="zh-TW" smtClean="0">
                <a:ea typeface="Arial Unicode MS" pitchFamily="34" charset="-128"/>
                <a:cs typeface="Arial Unicode MS" pitchFamily="34" charset="-128"/>
              </a:rPr>
              <a:t>It is essential to make coherent decisions in a way that takes the interdependencies into account. </a:t>
            </a:r>
            <a:r>
              <a:rPr lang="en-US" altLang="zh-TW" smtClean="0">
                <a:solidFill>
                  <a:srgbClr val="0033CC"/>
                </a:solidFill>
                <a:ea typeface="Arial Unicode MS" pitchFamily="34" charset="-128"/>
                <a:cs typeface="Arial Unicode MS" pitchFamily="34" charset="-128"/>
              </a:rPr>
              <a:t>Joint, Global Inference</a:t>
            </a:r>
            <a:r>
              <a:rPr lang="en-US" altLang="zh-TW" b="1" smtClean="0">
                <a:solidFill>
                  <a:srgbClr val="0033CC"/>
                </a:solidFill>
                <a:ea typeface="Arial Unicode MS" pitchFamily="34" charset="-128"/>
                <a:cs typeface="Arial Unicode MS" pitchFamily="34" charset="-128"/>
              </a:rPr>
              <a:t>.</a:t>
            </a:r>
          </a:p>
          <a:p>
            <a:pPr eaLnBrk="1" hangingPunct="1">
              <a:lnSpc>
                <a:spcPct val="90000"/>
              </a:lnSpc>
            </a:pPr>
            <a:endParaRPr lang="en-US" altLang="zh-TW" smtClean="0">
              <a:ea typeface="Arial Unicode MS" pitchFamily="34" charset="-128"/>
              <a:cs typeface="Arial Unicode MS" pitchFamily="34" charset="-128"/>
            </a:endParaRPr>
          </a:p>
          <a:p>
            <a:pPr eaLnBrk="1" hangingPunct="1">
              <a:lnSpc>
                <a:spcPct val="90000"/>
              </a:lnSpc>
            </a:pPr>
            <a:r>
              <a:rPr lang="en-US" altLang="zh-TW" smtClean="0">
                <a:solidFill>
                  <a:srgbClr val="FF0000"/>
                </a:solidFill>
                <a:ea typeface="Arial Unicode MS" pitchFamily="34" charset="-128"/>
                <a:cs typeface="Arial Unicode MS" pitchFamily="34" charset="-128"/>
              </a:rPr>
              <a:t>But:</a:t>
            </a:r>
            <a:r>
              <a:rPr lang="en-US" altLang="zh-TW" smtClean="0">
                <a:ea typeface="Arial Unicode MS" pitchFamily="34" charset="-128"/>
                <a:cs typeface="Arial Unicode MS" pitchFamily="34" charset="-128"/>
              </a:rPr>
              <a:t> </a:t>
            </a:r>
            <a:r>
              <a:rPr lang="en-US" altLang="zh-TW" smtClean="0">
                <a:solidFill>
                  <a:srgbClr val="0033CC"/>
                </a:solidFill>
                <a:ea typeface="Arial Unicode MS" pitchFamily="34" charset="-128"/>
                <a:cs typeface="Arial Unicode MS" pitchFamily="34" charset="-128"/>
              </a:rPr>
              <a:t>Learning</a:t>
            </a:r>
            <a:r>
              <a:rPr lang="en-US" altLang="zh-TW" smtClean="0">
                <a:ea typeface="Arial Unicode MS" pitchFamily="34" charset="-128"/>
                <a:cs typeface="Arial Unicode MS" pitchFamily="34" charset="-128"/>
              </a:rPr>
              <a:t> structured models requires </a:t>
            </a:r>
            <a:r>
              <a:rPr lang="en-US" altLang="zh-TW" smtClean="0">
                <a:solidFill>
                  <a:srgbClr val="0033CC"/>
                </a:solidFill>
                <a:ea typeface="Arial Unicode MS" pitchFamily="34" charset="-128"/>
                <a:cs typeface="Arial Unicode MS" pitchFamily="34" charset="-128"/>
              </a:rPr>
              <a:t>annotating structures</a:t>
            </a:r>
            <a:r>
              <a:rPr lang="en-US" altLang="zh-TW" smtClean="0">
                <a:ea typeface="Arial Unicode MS" pitchFamily="34" charset="-128"/>
                <a:cs typeface="Arial Unicode MS" pitchFamily="34" charset="-128"/>
              </a:rPr>
              <a:t>.</a:t>
            </a:r>
          </a:p>
          <a:p>
            <a:pPr eaLnBrk="1" hangingPunct="1">
              <a:lnSpc>
                <a:spcPct val="90000"/>
              </a:lnSpc>
            </a:pPr>
            <a:endParaRPr lang="en-US" altLang="zh-TW" b="1" smtClean="0">
              <a:ea typeface="Arial Unicode MS" pitchFamily="34" charset="-128"/>
              <a:cs typeface="Arial Unicode MS" pitchFamily="34" charset="-128"/>
            </a:endParaRPr>
          </a:p>
          <a:p>
            <a:pPr eaLnBrk="1" hangingPunct="1">
              <a:lnSpc>
                <a:spcPct val="90000"/>
              </a:lnSpc>
            </a:pPr>
            <a:r>
              <a:rPr lang="en-US" altLang="zh-TW" smtClean="0">
                <a:ea typeface="Arial Unicode MS" pitchFamily="34" charset="-128"/>
                <a:cs typeface="Arial Unicode MS" pitchFamily="34" charset="-128"/>
              </a:rPr>
              <a:t>Interdependencies among decision variables should be exploited in Decision Making (Inference) and in </a:t>
            </a:r>
            <a:r>
              <a:rPr lang="en-US" altLang="zh-TW" smtClean="0">
                <a:solidFill>
                  <a:srgbClr val="0033CC"/>
                </a:solidFill>
                <a:ea typeface="Arial Unicode MS" pitchFamily="34" charset="-128"/>
                <a:cs typeface="Arial Unicode MS" pitchFamily="34" charset="-128"/>
              </a:rPr>
              <a:t>Learning</a:t>
            </a:r>
            <a:r>
              <a:rPr lang="en-US" altLang="zh-TW" smtClean="0">
                <a:ea typeface="Arial Unicode MS" pitchFamily="34" charset="-128"/>
                <a:cs typeface="Arial Unicode MS" pitchFamily="34" charset="-128"/>
              </a:rPr>
              <a:t>. </a:t>
            </a:r>
          </a:p>
          <a:p>
            <a:pPr lvl="1" eaLnBrk="1" hangingPunct="1">
              <a:lnSpc>
                <a:spcPct val="90000"/>
              </a:lnSpc>
            </a:pPr>
            <a:r>
              <a:rPr lang="en-US" altLang="zh-TW" smtClean="0">
                <a:solidFill>
                  <a:srgbClr val="0033CC"/>
                </a:solidFill>
                <a:ea typeface="Arial Unicode MS" pitchFamily="34" charset="-128"/>
                <a:cs typeface="Arial Unicode MS" pitchFamily="34" charset="-128"/>
              </a:rPr>
              <a:t>Goal:</a:t>
            </a:r>
            <a:r>
              <a:rPr lang="en-US" altLang="zh-TW" smtClean="0">
                <a:ea typeface="Arial Unicode MS" pitchFamily="34" charset="-128"/>
                <a:cs typeface="Arial Unicode MS" pitchFamily="34" charset="-128"/>
              </a:rPr>
              <a:t> learn from minimal, indirect supervision</a:t>
            </a:r>
          </a:p>
          <a:p>
            <a:pPr lvl="1" eaLnBrk="1" hangingPunct="1">
              <a:lnSpc>
                <a:spcPct val="90000"/>
              </a:lnSpc>
            </a:pPr>
            <a:r>
              <a:rPr lang="en-US" altLang="zh-TW" smtClean="0">
                <a:solidFill>
                  <a:srgbClr val="0033CC"/>
                </a:solidFill>
                <a:ea typeface="Arial Unicode MS" pitchFamily="34" charset="-128"/>
                <a:cs typeface="Arial Unicode MS" pitchFamily="34" charset="-128"/>
              </a:rPr>
              <a:t>Amplify </a:t>
            </a:r>
            <a:r>
              <a:rPr lang="en-US" altLang="zh-TW" smtClean="0">
                <a:ea typeface="Arial Unicode MS" pitchFamily="34" charset="-128"/>
                <a:cs typeface="Arial Unicode MS" pitchFamily="34" charset="-128"/>
              </a:rPr>
              <a:t>it using interdependencies among variables</a:t>
            </a: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02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02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02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latin typeface="Calibri" pitchFamily="34" charset="0"/>
              </a:rPr>
              <a:t>This is an Integer Linear Program</a:t>
            </a:r>
          </a:p>
          <a:p>
            <a:pPr eaLnBrk="1" hangingPunct="1">
              <a:spcBef>
                <a:spcPct val="50000"/>
              </a:spcBef>
            </a:pPr>
            <a:r>
              <a:rPr lang="en-US" sz="2000">
                <a:latin typeface="Calibri" pitchFamily="34" charset="0"/>
              </a:rPr>
              <a:t>Solving using ILP packages gives an  exact solution. </a:t>
            </a:r>
          </a:p>
          <a:p>
            <a:pPr eaLnBrk="1" hangingPunct="1">
              <a:spcBef>
                <a:spcPct val="50000"/>
              </a:spcBef>
            </a:pPr>
            <a:r>
              <a:rPr lang="en-US">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Penalty for violating</a:t>
              </a:r>
            </a:p>
            <a:p>
              <a:r>
                <a:rPr lang="en-US"/>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How far y is from </a:t>
              </a:r>
            </a:p>
            <a:p>
              <a:r>
                <a:rPr lang="en-US"/>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latin typeface="Calibri" pitchFamily="34" charset="0"/>
              </a:rPr>
              <a:t>Training</a:t>
            </a:r>
            <a:r>
              <a:rPr lang="en-US" sz="2000">
                <a:latin typeface="Calibri" pitchFamily="34" charset="0"/>
              </a:rPr>
              <a:t> is learning the objective function</a:t>
            </a:r>
          </a:p>
          <a:p>
            <a:pPr eaLnBrk="1" hangingPunct="1">
              <a:spcBef>
                <a:spcPct val="50000"/>
              </a:spcBef>
            </a:pPr>
            <a:r>
              <a:rPr lang="en-US" sz="2000">
                <a:latin typeface="Calibri" pitchFamily="34" charset="0"/>
              </a:rPr>
              <a:t>Decouple? Decompose?</a:t>
            </a:r>
          </a:p>
          <a:p>
            <a:pPr eaLnBrk="1" hangingPunct="1">
              <a:spcBef>
                <a:spcPct val="50000"/>
              </a:spcBef>
            </a:pPr>
            <a:r>
              <a:rPr lang="en-US" sz="2000">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smtClean="0"/>
              <a:t>Three Ideas</a:t>
            </a:r>
          </a:p>
        </p:txBody>
      </p:sp>
      <p:sp>
        <p:nvSpPr>
          <p:cNvPr id="1141764" name="Rectangle 4"/>
          <p:cNvSpPr>
            <a:spLocks noGrp="1" noChangeArrowheads="1"/>
          </p:cNvSpPr>
          <p:nvPr>
            <p:ph type="body" idx="1"/>
          </p:nvPr>
        </p:nvSpPr>
        <p:spPr>
          <a:xfrm>
            <a:off x="457200" y="1066800"/>
            <a:ext cx="8458200" cy="4953000"/>
          </a:xfrm>
        </p:spPr>
        <p:txBody>
          <a:bodyPr/>
          <a:lstStyle/>
          <a:p>
            <a:pPr>
              <a:defRPr/>
            </a:pPr>
            <a:r>
              <a:rPr lang="en-US" b="1" dirty="0" smtClean="0"/>
              <a:t>Idea 1:</a:t>
            </a:r>
            <a:r>
              <a:rPr lang="en-US" dirty="0" smtClean="0"/>
              <a:t> </a:t>
            </a:r>
          </a:p>
          <a:p>
            <a:pPr marL="0" indent="0">
              <a:buFont typeface="Wingdings" pitchFamily="2" charset="2"/>
              <a:buNone/>
              <a:defRPr/>
            </a:pPr>
            <a:r>
              <a:rPr lang="en-US" dirty="0"/>
              <a:t> </a:t>
            </a:r>
            <a:r>
              <a:rPr lang="en-US" dirty="0" smtClean="0"/>
              <a:t>    Separate </a:t>
            </a:r>
            <a:r>
              <a:rPr lang="en-US" dirty="0"/>
              <a:t>modeling </a:t>
            </a:r>
            <a:r>
              <a:rPr lang="en-US" dirty="0" smtClean="0"/>
              <a:t>and problem formulation from algorithms</a:t>
            </a:r>
          </a:p>
          <a:p>
            <a:pPr lvl="1">
              <a:defRPr/>
            </a:pPr>
            <a:r>
              <a:rPr lang="en-US" dirty="0" smtClean="0"/>
              <a:t>Similar </a:t>
            </a:r>
            <a:r>
              <a:rPr lang="en-US" dirty="0"/>
              <a:t>to the philosophy of probabilistic </a:t>
            </a:r>
            <a:r>
              <a:rPr lang="en-US" dirty="0" smtClean="0"/>
              <a:t>modeling</a:t>
            </a:r>
          </a:p>
          <a:p>
            <a:pPr lvl="1">
              <a:defRPr/>
            </a:pPr>
            <a:endParaRPr lang="en-US" dirty="0"/>
          </a:p>
          <a:p>
            <a:pPr>
              <a:defRPr/>
            </a:pPr>
            <a:r>
              <a:rPr lang="en-US" b="1" dirty="0" smtClean="0"/>
              <a:t>Idea 2: </a:t>
            </a:r>
          </a:p>
          <a:p>
            <a:pPr marL="0" indent="0">
              <a:buFont typeface="Wingdings" pitchFamily="2" charset="2"/>
              <a:buNone/>
              <a:defRPr/>
            </a:pPr>
            <a:r>
              <a:rPr lang="en-US" b="1" dirty="0">
                <a:solidFill>
                  <a:srgbClr val="FF9933"/>
                </a:solidFill>
              </a:rPr>
              <a:t> </a:t>
            </a:r>
            <a:r>
              <a:rPr lang="en-US" b="1" dirty="0" smtClean="0">
                <a:solidFill>
                  <a:srgbClr val="FF9933"/>
                </a:solidFill>
              </a:rPr>
              <a:t>    </a:t>
            </a:r>
            <a:r>
              <a:rPr lang="en-US" dirty="0" smtClean="0"/>
              <a:t>Keep </a:t>
            </a:r>
            <a:r>
              <a:rPr lang="en-US" dirty="0"/>
              <a:t>model simple, make expressive </a:t>
            </a:r>
            <a:r>
              <a:rPr lang="en-US" dirty="0" smtClean="0"/>
              <a:t>decisions (via constraints)</a:t>
            </a:r>
            <a:endParaRPr lang="en-US" dirty="0"/>
          </a:p>
          <a:p>
            <a:pPr lvl="1">
              <a:defRPr/>
            </a:pPr>
            <a:r>
              <a:rPr lang="en-US" dirty="0" smtClean="0"/>
              <a:t>Unlike probabilistic modeling, where models become more </a:t>
            </a:r>
            <a:r>
              <a:rPr lang="en-US" dirty="0"/>
              <a:t>expressive </a:t>
            </a:r>
            <a:endParaRPr lang="en-US" dirty="0" smtClean="0"/>
          </a:p>
          <a:p>
            <a:pPr lvl="1">
              <a:defRPr/>
            </a:pPr>
            <a:endParaRPr lang="en-US" b="1" dirty="0">
              <a:solidFill>
                <a:srgbClr val="FF0000"/>
              </a:solidFill>
            </a:endParaRPr>
          </a:p>
          <a:p>
            <a:pPr>
              <a:defRPr/>
            </a:pPr>
            <a:r>
              <a:rPr lang="en-US" b="1" dirty="0" smtClean="0">
                <a:solidFill>
                  <a:srgbClr val="FF0000"/>
                </a:solidFill>
              </a:rPr>
              <a:t>Idea 3: </a:t>
            </a:r>
          </a:p>
          <a:p>
            <a:pPr marL="0" indent="0">
              <a:buFont typeface="Wingdings" pitchFamily="2" charset="2"/>
              <a:buNone/>
              <a:defRPr/>
            </a:pPr>
            <a:r>
              <a:rPr lang="en-US" b="1" dirty="0">
                <a:solidFill>
                  <a:srgbClr val="FF0000"/>
                </a:solidFill>
              </a:rPr>
              <a:t> </a:t>
            </a:r>
            <a:r>
              <a:rPr lang="en-US" b="1" dirty="0" smtClean="0">
                <a:solidFill>
                  <a:srgbClr val="FF0000"/>
                </a:solidFill>
              </a:rPr>
              <a:t>    </a:t>
            </a:r>
            <a:r>
              <a:rPr lang="en-US" dirty="0" smtClean="0"/>
              <a:t>Expressive structured decisions can be supervised indirectly via </a:t>
            </a:r>
          </a:p>
          <a:p>
            <a:pPr marL="0" indent="0">
              <a:buFont typeface="Wingdings" pitchFamily="2" charset="2"/>
              <a:buNone/>
              <a:defRPr/>
            </a:pPr>
            <a:r>
              <a:rPr lang="en-US" dirty="0"/>
              <a:t> </a:t>
            </a:r>
            <a:r>
              <a:rPr lang="en-US" dirty="0" smtClean="0"/>
              <a:t>     related simple binary decisions</a:t>
            </a:r>
          </a:p>
          <a:p>
            <a:pPr lvl="1" eaLnBrk="1" hangingPunct="1">
              <a:defRPr/>
            </a:pPr>
            <a:r>
              <a:rPr lang="en-US" dirty="0" smtClean="0"/>
              <a:t>Global Inference can be used to amplify the minimal supervision.</a:t>
            </a:r>
          </a:p>
        </p:txBody>
      </p:sp>
      <p:sp>
        <p:nvSpPr>
          <p:cNvPr id="5" name="Rectangle 17"/>
          <p:cNvSpPr>
            <a:spLocks noChangeArrowheads="1"/>
          </p:cNvSpPr>
          <p:nvPr/>
        </p:nvSpPr>
        <p:spPr bwMode="auto">
          <a:xfrm>
            <a:off x="6096000" y="10017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Modeling</a:t>
            </a:r>
          </a:p>
        </p:txBody>
      </p:sp>
      <p:sp>
        <p:nvSpPr>
          <p:cNvPr id="6" name="Rectangle 17"/>
          <p:cNvSpPr>
            <a:spLocks noChangeArrowheads="1"/>
          </p:cNvSpPr>
          <p:nvPr/>
        </p:nvSpPr>
        <p:spPr bwMode="auto">
          <a:xfrm>
            <a:off x="6096000" y="26019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Inference</a:t>
            </a:r>
          </a:p>
        </p:txBody>
      </p:sp>
      <p:sp>
        <p:nvSpPr>
          <p:cNvPr id="7" name="Rectangle 17"/>
          <p:cNvSpPr>
            <a:spLocks noChangeArrowheads="1"/>
          </p:cNvSpPr>
          <p:nvPr/>
        </p:nvSpPr>
        <p:spPr bwMode="auto">
          <a:xfrm>
            <a:off x="6096000" y="42783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Learning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endParaRPr lang="en-US" sz="2000">
              <a:solidFill>
                <a:srgbClr val="0033CC"/>
              </a:solidFill>
              <a:latin typeface="Calibri" pitchFamily="34" charset="0"/>
            </a:endParaRPr>
          </a:p>
          <a:p>
            <a:pPr eaLnBrk="1" hangingPunct="1"/>
            <a:r>
              <a:rPr lang="en-US" sz="2000">
                <a:solidFill>
                  <a:srgbClr val="0033CC"/>
                </a:solidFill>
                <a:latin typeface="Calibri" pitchFamily="34" charset="0"/>
              </a:rPr>
              <a:t>If a modifier chosen, include its head</a:t>
            </a:r>
          </a:p>
          <a:p>
            <a:pPr eaLnBrk="1" hangingPunct="1"/>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3"/>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Examples: CCM Formulations (aka ILP for NLP) </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1139825" y="1828800"/>
            <a:ext cx="6972300" cy="708025"/>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Sentence Compression/Summarization: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Language Model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a:latin typeface="Calibri" pitchFamily="34" charset="0"/>
              </a:rPr>
              <a:t>Formulate NLP Problems as ILP problems         (inference may be done otherwise)</a:t>
            </a:r>
          </a:p>
          <a:p>
            <a:pPr lvl="2" eaLnBrk="1" hangingPunct="1"/>
            <a:r>
              <a:rPr lang="en-US">
                <a:latin typeface="Calibri" pitchFamily="34" charset="0"/>
              </a:rPr>
              <a:t>	1. Sequence tagging            </a:t>
            </a:r>
            <a:r>
              <a:rPr lang="en-US">
                <a:solidFill>
                  <a:srgbClr val="0033CC"/>
                </a:solidFill>
                <a:latin typeface="Calibri" pitchFamily="34" charset="0"/>
              </a:rPr>
              <a:t>(HMM/CRF + Global constraints)</a:t>
            </a:r>
          </a:p>
          <a:p>
            <a:pPr lvl="2" eaLnBrk="1" hangingPunct="1"/>
            <a:r>
              <a:rPr lang="en-US">
                <a:latin typeface="Calibri" pitchFamily="34" charset="0"/>
              </a:rPr>
              <a:t>	2. Sentence Compression   </a:t>
            </a:r>
            <a:r>
              <a:rPr lang="en-US">
                <a:solidFill>
                  <a:srgbClr val="0033CC"/>
                </a:solidFill>
                <a:latin typeface="Calibri" pitchFamily="34" charset="0"/>
              </a:rPr>
              <a:t>(Language Model + Global Constraints)</a:t>
            </a:r>
          </a:p>
          <a:p>
            <a:pPr lvl="2" eaLnBrk="1" hangingPunct="1"/>
            <a:r>
              <a:rPr lang="en-US">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304580"/>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 presetClass="entr" presetSubtype="8" fill="hold" grpId="0" nodeType="withEffect">
                                  <p:stCondLst>
                                    <p:cond delay="0"/>
                                  </p:stCondLst>
                                  <p:childTnLst>
                                    <p:set>
                                      <p:cBhvr>
                                        <p:cTn id="15" dur="1" fill="hold">
                                          <p:stCondLst>
                                            <p:cond delay="0"/>
                                          </p:stCondLst>
                                        </p:cTn>
                                        <p:tgtEl>
                                          <p:spTgt spid="1304588"/>
                                        </p:tgtEl>
                                        <p:attrNameLst>
                                          <p:attrName>style.visibility</p:attrName>
                                        </p:attrNameLst>
                                      </p:cBhvr>
                                      <p:to>
                                        <p:strVal val="visible"/>
                                      </p:to>
                                    </p:set>
                                    <p:anim calcmode="lin" valueType="num">
                                      <p:cBhvr additive="base">
                                        <p:cTn id="16" dur="500" fill="hold"/>
                                        <p:tgtEl>
                                          <p:spTgt spid="1304588"/>
                                        </p:tgtEl>
                                        <p:attrNameLst>
                                          <p:attrName>ppt_x</p:attrName>
                                        </p:attrNameLst>
                                      </p:cBhvr>
                                      <p:tavLst>
                                        <p:tav tm="0">
                                          <p:val>
                                            <p:strVal val="0-#ppt_w/2"/>
                                          </p:val>
                                        </p:tav>
                                        <p:tav tm="100000">
                                          <p:val>
                                            <p:strVal val="#ppt_x"/>
                                          </p:val>
                                        </p:tav>
                                      </p:tavLst>
                                    </p:anim>
                                    <p:anim calcmode="lin" valueType="num">
                                      <p:cBhvr additive="base">
                                        <p:cTn id="17" dur="500" fill="hold"/>
                                        <p:tgtEl>
                                          <p:spTgt spid="1304588"/>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9"/>
                                        </p:tgtEl>
                                        <p:attrNameLst>
                                          <p:attrName>style.visibility</p:attrName>
                                        </p:attrNameLst>
                                      </p:cBhvr>
                                      <p:to>
                                        <p:strVal val="visible"/>
                                      </p:to>
                                    </p:set>
                                    <p:anim calcmode="lin" valueType="num">
                                      <p:cBhvr additive="base">
                                        <p:cTn id="26" dur="500" fill="hold"/>
                                        <p:tgtEl>
                                          <p:spTgt spid="1304589"/>
                                        </p:tgtEl>
                                        <p:attrNameLst>
                                          <p:attrName>ppt_x</p:attrName>
                                        </p:attrNameLst>
                                      </p:cBhvr>
                                      <p:tavLst>
                                        <p:tav tm="0">
                                          <p:val>
                                            <p:strVal val="0-#ppt_w/2"/>
                                          </p:val>
                                        </p:tav>
                                        <p:tav tm="100000">
                                          <p:val>
                                            <p:strVal val="#ppt_x"/>
                                          </p:val>
                                        </p:tav>
                                      </p:tavLst>
                                    </p:anim>
                                    <p:anim calcmode="lin" valueType="num">
                                      <p:cBhvr additive="base">
                                        <p:cTn id="27" dur="500" fill="hold"/>
                                        <p:tgtEl>
                                          <p:spTgt spid="1304589"/>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04590"/>
                                        </p:tgtEl>
                                        <p:attrNameLst>
                                          <p:attrName>style.visibility</p:attrName>
                                        </p:attrNameLst>
                                      </p:cBhvr>
                                      <p:to>
                                        <p:strVal val="visible"/>
                                      </p:to>
                                    </p:set>
                                    <p:anim calcmode="lin" valueType="num">
                                      <p:cBhvr additive="base">
                                        <p:cTn id="34" dur="500" fill="hold"/>
                                        <p:tgtEl>
                                          <p:spTgt spid="1304590"/>
                                        </p:tgtEl>
                                        <p:attrNameLst>
                                          <p:attrName>ppt_x</p:attrName>
                                        </p:attrNameLst>
                                      </p:cBhvr>
                                      <p:tavLst>
                                        <p:tav tm="0">
                                          <p:val>
                                            <p:strVal val="0-#ppt_w/2"/>
                                          </p:val>
                                        </p:tav>
                                        <p:tav tm="100000">
                                          <p:val>
                                            <p:strVal val="#ppt_x"/>
                                          </p:val>
                                        </p:tav>
                                      </p:tavLst>
                                    </p:anim>
                                    <p:anim calcmode="lin" valueType="num">
                                      <p:cBhvr additive="base">
                                        <p:cTn id="3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4" grpId="0" animBg="1"/>
      <p:bldP spid="6" grpId="0" animBg="1"/>
      <p:bldP spid="7" grpId="0" animBg="1"/>
      <p:bldP spid="1304588" grpId="0" animBg="1"/>
      <p:bldP spid="1304589" grpId="0" animBg="1"/>
      <p:bldP spid="13045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75" y="3421063"/>
            <a:ext cx="1089025" cy="369887"/>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p:nvSpPr>
        <p:spPr>
          <a:xfrm>
            <a:off x="206375" y="2732088"/>
            <a:ext cx="5699125" cy="703262"/>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516" name="Title 1"/>
          <p:cNvSpPr>
            <a:spLocks noGrp="1"/>
          </p:cNvSpPr>
          <p:nvPr>
            <p:ph type="title" idx="4294967295"/>
          </p:nvPr>
        </p:nvSpPr>
        <p:spPr/>
        <p:txBody>
          <a:bodyPr/>
          <a:lstStyle/>
          <a:p>
            <a:pPr eaLnBrk="1" hangingPunct="1"/>
            <a:r>
              <a:rPr lang="en-US" smtClean="0"/>
              <a:t>Example: Sequence Tagging</a:t>
            </a:r>
          </a:p>
        </p:txBody>
      </p:sp>
      <p:sp>
        <p:nvSpPr>
          <p:cNvPr id="64517" name="TextBox 71"/>
          <p:cNvSpPr txBox="1">
            <a:spLocks noChangeArrowheads="1"/>
          </p:cNvSpPr>
          <p:nvPr/>
        </p:nvSpPr>
        <p:spPr bwMode="auto">
          <a:xfrm>
            <a:off x="1295400" y="1143000"/>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HMM / CRF:</a:t>
            </a:r>
          </a:p>
        </p:txBody>
      </p:sp>
      <p:pic>
        <p:nvPicPr>
          <p:cNvPr id="64518" name="Picture 88" descr="TP_tmp.emf"/>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04800" y="1600200"/>
            <a:ext cx="3810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36"/>
          <p:cNvSpPr txBox="1">
            <a:spLocks noChangeArrowheads="1"/>
          </p:cNvSpPr>
          <p:nvPr/>
        </p:nvSpPr>
        <p:spPr bwMode="auto">
          <a:xfrm>
            <a:off x="304800" y="2362200"/>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As an ILP:</a:t>
            </a:r>
          </a:p>
        </p:txBody>
      </p:sp>
      <p:pic>
        <p:nvPicPr>
          <p:cNvPr id="64520" name="Picture 147" descr="TP_tmp.emf"/>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063875" y="3581400"/>
            <a:ext cx="1352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59"/>
          <p:cNvSpPr txBox="1">
            <a:spLocks noChangeArrowheads="1"/>
          </p:cNvSpPr>
          <p:nvPr/>
        </p:nvSpPr>
        <p:spPr bwMode="auto">
          <a:xfrm>
            <a:off x="6475413" y="3592513"/>
            <a:ext cx="221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solidFill>
                  <a:srgbClr val="FF0000"/>
                </a:solidFill>
              </a:rPr>
              <a:t>Discrete predictions</a:t>
            </a:r>
          </a:p>
        </p:txBody>
      </p:sp>
      <p:pic>
        <p:nvPicPr>
          <p:cNvPr id="50186" name="Picture 145" descr="TP_tmp.emf"/>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462213" y="5386388"/>
            <a:ext cx="35766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51"/>
          <p:cNvSpPr txBox="1">
            <a:spLocks noChangeArrowheads="1"/>
          </p:cNvSpPr>
          <p:nvPr/>
        </p:nvSpPr>
        <p:spPr bwMode="auto">
          <a:xfrm>
            <a:off x="6654800" y="5538788"/>
            <a:ext cx="194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solidFill>
                  <a:srgbClr val="FF0000"/>
                </a:solidFill>
              </a:rPr>
              <a:t>Other constraints</a:t>
            </a:r>
          </a:p>
        </p:txBody>
      </p:sp>
      <p:pic>
        <p:nvPicPr>
          <p:cNvPr id="64524" name="Picture 47" descr="TP_tmp.emf"/>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74638" y="2743200"/>
            <a:ext cx="5572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5" name="Group 48"/>
          <p:cNvGrpSpPr>
            <a:grpSpLocks/>
          </p:cNvGrpSpPr>
          <p:nvPr/>
        </p:nvGrpSpPr>
        <p:grpSpPr bwMode="auto">
          <a:xfrm>
            <a:off x="4343400" y="1143000"/>
            <a:ext cx="4295775" cy="1524000"/>
            <a:chOff x="76200" y="4191000"/>
            <a:chExt cx="5314666" cy="1905000"/>
          </a:xfrm>
        </p:grpSpPr>
        <p:sp>
          <p:nvSpPr>
            <p:cNvPr id="50" name="Oval 49"/>
            <p:cNvSpPr/>
            <p:nvPr/>
          </p:nvSpPr>
          <p:spPr>
            <a:xfrm>
              <a:off x="304028" y="5181204"/>
              <a:ext cx="229792"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51" name="Oval 50"/>
            <p:cNvSpPr/>
            <p:nvPr/>
          </p:nvSpPr>
          <p:spPr>
            <a:xfrm>
              <a:off x="1121064" y="4496594"/>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D</a:t>
              </a:r>
            </a:p>
          </p:txBody>
        </p:sp>
        <p:sp>
          <p:nvSpPr>
            <p:cNvPr id="53" name="Oval 52"/>
            <p:cNvSpPr/>
            <p:nvPr/>
          </p:nvSpPr>
          <p:spPr>
            <a:xfrm>
              <a:off x="1121064" y="4953000"/>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N</a:t>
              </a:r>
            </a:p>
          </p:txBody>
        </p:sp>
        <p:sp>
          <p:nvSpPr>
            <p:cNvPr id="55" name="Oval 54"/>
            <p:cNvSpPr/>
            <p:nvPr/>
          </p:nvSpPr>
          <p:spPr>
            <a:xfrm>
              <a:off x="1121064" y="5867797"/>
              <a:ext cx="227828"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V</a:t>
              </a:r>
            </a:p>
          </p:txBody>
        </p:sp>
        <p:sp>
          <p:nvSpPr>
            <p:cNvPr id="57" name="Oval 56"/>
            <p:cNvSpPr/>
            <p:nvPr/>
          </p:nvSpPr>
          <p:spPr>
            <a:xfrm>
              <a:off x="1121064" y="5409406"/>
              <a:ext cx="227828" cy="23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A</a:t>
              </a:r>
            </a:p>
          </p:txBody>
        </p:sp>
        <p:sp>
          <p:nvSpPr>
            <p:cNvPr id="58" name="Oval 57"/>
            <p:cNvSpPr/>
            <p:nvPr/>
          </p:nvSpPr>
          <p:spPr>
            <a:xfrm>
              <a:off x="2093260" y="4496594"/>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D</a:t>
              </a:r>
            </a:p>
          </p:txBody>
        </p:sp>
        <p:sp>
          <p:nvSpPr>
            <p:cNvPr id="59" name="Oval 58"/>
            <p:cNvSpPr/>
            <p:nvPr/>
          </p:nvSpPr>
          <p:spPr>
            <a:xfrm>
              <a:off x="2093260" y="4953000"/>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N</a:t>
              </a:r>
            </a:p>
          </p:txBody>
        </p:sp>
        <p:sp>
          <p:nvSpPr>
            <p:cNvPr id="60" name="Oval 59"/>
            <p:cNvSpPr/>
            <p:nvPr/>
          </p:nvSpPr>
          <p:spPr>
            <a:xfrm>
              <a:off x="2093260" y="5867797"/>
              <a:ext cx="227828"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V</a:t>
              </a:r>
            </a:p>
          </p:txBody>
        </p:sp>
        <p:sp>
          <p:nvSpPr>
            <p:cNvPr id="61" name="Oval 60"/>
            <p:cNvSpPr/>
            <p:nvPr/>
          </p:nvSpPr>
          <p:spPr>
            <a:xfrm>
              <a:off x="2093260" y="5409406"/>
              <a:ext cx="227828" cy="23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A</a:t>
              </a:r>
            </a:p>
          </p:txBody>
        </p:sp>
        <p:sp>
          <p:nvSpPr>
            <p:cNvPr id="62" name="Oval 61"/>
            <p:cNvSpPr/>
            <p:nvPr/>
          </p:nvSpPr>
          <p:spPr>
            <a:xfrm>
              <a:off x="3063491" y="4496594"/>
              <a:ext cx="229791"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D</a:t>
              </a:r>
            </a:p>
          </p:txBody>
        </p:sp>
        <p:sp>
          <p:nvSpPr>
            <p:cNvPr id="63" name="Oval 62"/>
            <p:cNvSpPr/>
            <p:nvPr/>
          </p:nvSpPr>
          <p:spPr>
            <a:xfrm>
              <a:off x="3063491" y="4953000"/>
              <a:ext cx="229791"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N</a:t>
              </a:r>
            </a:p>
          </p:txBody>
        </p:sp>
        <p:sp>
          <p:nvSpPr>
            <p:cNvPr id="64" name="Oval 63"/>
            <p:cNvSpPr/>
            <p:nvPr/>
          </p:nvSpPr>
          <p:spPr>
            <a:xfrm>
              <a:off x="3063491" y="5867797"/>
              <a:ext cx="229791"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V</a:t>
              </a:r>
            </a:p>
          </p:txBody>
        </p:sp>
        <p:sp>
          <p:nvSpPr>
            <p:cNvPr id="65" name="Oval 64"/>
            <p:cNvSpPr/>
            <p:nvPr/>
          </p:nvSpPr>
          <p:spPr>
            <a:xfrm>
              <a:off x="3063491" y="5409406"/>
              <a:ext cx="229791" cy="23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A</a:t>
              </a:r>
            </a:p>
          </p:txBody>
        </p:sp>
        <p:sp>
          <p:nvSpPr>
            <p:cNvPr id="66" name="Oval 65"/>
            <p:cNvSpPr/>
            <p:nvPr/>
          </p:nvSpPr>
          <p:spPr>
            <a:xfrm>
              <a:off x="4035685" y="4496594"/>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D</a:t>
              </a:r>
            </a:p>
          </p:txBody>
        </p:sp>
        <p:sp>
          <p:nvSpPr>
            <p:cNvPr id="67" name="Oval 66"/>
            <p:cNvSpPr/>
            <p:nvPr/>
          </p:nvSpPr>
          <p:spPr>
            <a:xfrm>
              <a:off x="4035685" y="4953000"/>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N</a:t>
              </a:r>
            </a:p>
          </p:txBody>
        </p:sp>
        <p:sp>
          <p:nvSpPr>
            <p:cNvPr id="68" name="Oval 67"/>
            <p:cNvSpPr/>
            <p:nvPr/>
          </p:nvSpPr>
          <p:spPr>
            <a:xfrm>
              <a:off x="4035685" y="5867797"/>
              <a:ext cx="227828"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V</a:t>
              </a:r>
            </a:p>
          </p:txBody>
        </p:sp>
        <p:sp>
          <p:nvSpPr>
            <p:cNvPr id="69" name="Oval 68"/>
            <p:cNvSpPr/>
            <p:nvPr/>
          </p:nvSpPr>
          <p:spPr>
            <a:xfrm>
              <a:off x="4035685" y="5409406"/>
              <a:ext cx="227828" cy="23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A</a:t>
              </a:r>
            </a:p>
          </p:txBody>
        </p:sp>
        <p:sp>
          <p:nvSpPr>
            <p:cNvPr id="70" name="Oval 69"/>
            <p:cNvSpPr/>
            <p:nvPr/>
          </p:nvSpPr>
          <p:spPr>
            <a:xfrm>
              <a:off x="5007881" y="4496594"/>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D</a:t>
              </a:r>
            </a:p>
          </p:txBody>
        </p:sp>
        <p:sp>
          <p:nvSpPr>
            <p:cNvPr id="71" name="Oval 70"/>
            <p:cNvSpPr/>
            <p:nvPr/>
          </p:nvSpPr>
          <p:spPr>
            <a:xfrm>
              <a:off x="5007881" y="4953000"/>
              <a:ext cx="227828" cy="228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N</a:t>
              </a:r>
            </a:p>
          </p:txBody>
        </p:sp>
        <p:sp>
          <p:nvSpPr>
            <p:cNvPr id="72" name="Oval 71"/>
            <p:cNvSpPr/>
            <p:nvPr/>
          </p:nvSpPr>
          <p:spPr>
            <a:xfrm>
              <a:off x="5007881" y="5867797"/>
              <a:ext cx="227828" cy="228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V</a:t>
              </a:r>
            </a:p>
          </p:txBody>
        </p:sp>
        <p:sp>
          <p:nvSpPr>
            <p:cNvPr id="73" name="Oval 72"/>
            <p:cNvSpPr/>
            <p:nvPr/>
          </p:nvSpPr>
          <p:spPr>
            <a:xfrm>
              <a:off x="5007881" y="5409406"/>
              <a:ext cx="227828" cy="230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latin typeface="+mj-lt"/>
                </a:rPr>
                <a:t>A</a:t>
              </a:r>
            </a:p>
          </p:txBody>
        </p:sp>
        <p:cxnSp>
          <p:nvCxnSpPr>
            <p:cNvPr id="74" name="Straight Arrow Connector 73"/>
            <p:cNvCxnSpPr>
              <a:stCxn id="50" idx="6"/>
            </p:cNvCxnSpPr>
            <p:nvPr/>
          </p:nvCxnSpPr>
          <p:spPr>
            <a:xfrm flipV="1">
              <a:off x="533820" y="4609704"/>
              <a:ext cx="587244" cy="68659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75" name="Straight Arrow Connector 74"/>
            <p:cNvCxnSpPr>
              <a:stCxn id="50" idx="6"/>
            </p:cNvCxnSpPr>
            <p:nvPr/>
          </p:nvCxnSpPr>
          <p:spPr>
            <a:xfrm flipV="1">
              <a:off x="533820" y="5068094"/>
              <a:ext cx="587244" cy="22820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76" name="Straight Arrow Connector 75"/>
            <p:cNvCxnSpPr>
              <a:stCxn id="50" idx="6"/>
            </p:cNvCxnSpPr>
            <p:nvPr/>
          </p:nvCxnSpPr>
          <p:spPr>
            <a:xfrm>
              <a:off x="533820" y="5296297"/>
              <a:ext cx="587244" cy="228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77" name="Straight Arrow Connector 76"/>
            <p:cNvCxnSpPr>
              <a:stCxn id="50" idx="6"/>
            </p:cNvCxnSpPr>
            <p:nvPr/>
          </p:nvCxnSpPr>
          <p:spPr>
            <a:xfrm>
              <a:off x="533820" y="5296297"/>
              <a:ext cx="587244" cy="684609"/>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78" name="Straight Arrow Connector 77"/>
            <p:cNvCxnSpPr/>
            <p:nvPr/>
          </p:nvCxnSpPr>
          <p:spPr>
            <a:xfrm>
              <a:off x="1348892" y="4609704"/>
              <a:ext cx="744368" cy="198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79" name="Straight Arrow Connector 78"/>
            <p:cNvCxnSpPr/>
            <p:nvPr/>
          </p:nvCxnSpPr>
          <p:spPr>
            <a:xfrm>
              <a:off x="1348892" y="4609704"/>
              <a:ext cx="744368"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0" name="Straight Arrow Connector 79"/>
            <p:cNvCxnSpPr/>
            <p:nvPr/>
          </p:nvCxnSpPr>
          <p:spPr>
            <a:xfrm>
              <a:off x="1348892" y="4609704"/>
              <a:ext cx="744368"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1" name="Straight Arrow Connector 80"/>
            <p:cNvCxnSpPr/>
            <p:nvPr/>
          </p:nvCxnSpPr>
          <p:spPr>
            <a:xfrm>
              <a:off x="1348892" y="4609704"/>
              <a:ext cx="744368"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2" name="Straight Arrow Connector 81"/>
            <p:cNvCxnSpPr/>
            <p:nvPr/>
          </p:nvCxnSpPr>
          <p:spPr>
            <a:xfrm>
              <a:off x="2321087" y="4609704"/>
              <a:ext cx="742403" cy="198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3" name="Straight Arrow Connector 82"/>
            <p:cNvCxnSpPr/>
            <p:nvPr/>
          </p:nvCxnSpPr>
          <p:spPr>
            <a:xfrm>
              <a:off x="2321087" y="4609704"/>
              <a:ext cx="742403"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4" name="Straight Arrow Connector 83"/>
            <p:cNvCxnSpPr/>
            <p:nvPr/>
          </p:nvCxnSpPr>
          <p:spPr>
            <a:xfrm>
              <a:off x="2321087" y="4609704"/>
              <a:ext cx="742403"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5" name="Straight Arrow Connector 84"/>
            <p:cNvCxnSpPr/>
            <p:nvPr/>
          </p:nvCxnSpPr>
          <p:spPr>
            <a:xfrm>
              <a:off x="2321087" y="4609704"/>
              <a:ext cx="742403"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6" name="Straight Arrow Connector 85"/>
            <p:cNvCxnSpPr/>
            <p:nvPr/>
          </p:nvCxnSpPr>
          <p:spPr>
            <a:xfrm>
              <a:off x="3293282" y="4609704"/>
              <a:ext cx="742403" cy="198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7" name="Straight Arrow Connector 86"/>
            <p:cNvCxnSpPr/>
            <p:nvPr/>
          </p:nvCxnSpPr>
          <p:spPr>
            <a:xfrm>
              <a:off x="3293282" y="4609704"/>
              <a:ext cx="742403"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8" name="Straight Arrow Connector 87"/>
            <p:cNvCxnSpPr/>
            <p:nvPr/>
          </p:nvCxnSpPr>
          <p:spPr>
            <a:xfrm>
              <a:off x="3293282" y="4609704"/>
              <a:ext cx="742403"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89" name="Straight Arrow Connector 88"/>
            <p:cNvCxnSpPr/>
            <p:nvPr/>
          </p:nvCxnSpPr>
          <p:spPr>
            <a:xfrm>
              <a:off x="3293282" y="4609704"/>
              <a:ext cx="742403"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0" name="Straight Arrow Connector 89"/>
            <p:cNvCxnSpPr/>
            <p:nvPr/>
          </p:nvCxnSpPr>
          <p:spPr>
            <a:xfrm>
              <a:off x="4263513" y="4609704"/>
              <a:ext cx="744368" cy="1984"/>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1" name="Straight Arrow Connector 90"/>
            <p:cNvCxnSpPr/>
            <p:nvPr/>
          </p:nvCxnSpPr>
          <p:spPr>
            <a:xfrm>
              <a:off x="4263513" y="4609704"/>
              <a:ext cx="744368"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2" name="Straight Arrow Connector 91"/>
            <p:cNvCxnSpPr/>
            <p:nvPr/>
          </p:nvCxnSpPr>
          <p:spPr>
            <a:xfrm>
              <a:off x="4263513" y="4609704"/>
              <a:ext cx="744368"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3" name="Straight Arrow Connector 92"/>
            <p:cNvCxnSpPr/>
            <p:nvPr/>
          </p:nvCxnSpPr>
          <p:spPr>
            <a:xfrm>
              <a:off x="4263513" y="4609704"/>
              <a:ext cx="744368"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4" name="Straight Arrow Connector 93"/>
            <p:cNvCxnSpPr/>
            <p:nvPr/>
          </p:nvCxnSpPr>
          <p:spPr>
            <a:xfrm flipV="1">
              <a:off x="1348892" y="4609704"/>
              <a:ext cx="744368"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5" name="Straight Arrow Connector 94"/>
            <p:cNvCxnSpPr/>
            <p:nvPr/>
          </p:nvCxnSpPr>
          <p:spPr>
            <a:xfrm>
              <a:off x="1348892" y="5068094"/>
              <a:ext cx="744368" cy="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6" name="Straight Arrow Connector 95"/>
            <p:cNvCxnSpPr/>
            <p:nvPr/>
          </p:nvCxnSpPr>
          <p:spPr>
            <a:xfrm>
              <a:off x="1348892" y="5068094"/>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7" name="Straight Arrow Connector 96"/>
            <p:cNvCxnSpPr/>
            <p:nvPr/>
          </p:nvCxnSpPr>
          <p:spPr>
            <a:xfrm>
              <a:off x="1348892" y="5068094"/>
              <a:ext cx="744368"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8" name="Straight Arrow Connector 97"/>
            <p:cNvCxnSpPr/>
            <p:nvPr/>
          </p:nvCxnSpPr>
          <p:spPr>
            <a:xfrm flipV="1">
              <a:off x="1348892" y="4609704"/>
              <a:ext cx="744368"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99" name="Straight Arrow Connector 98"/>
            <p:cNvCxnSpPr/>
            <p:nvPr/>
          </p:nvCxnSpPr>
          <p:spPr>
            <a:xfrm flipV="1">
              <a:off x="1348892" y="5068094"/>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0" name="Straight Arrow Connector 99"/>
            <p:cNvCxnSpPr/>
            <p:nvPr/>
          </p:nvCxnSpPr>
          <p:spPr>
            <a:xfrm>
              <a:off x="1348892" y="5524500"/>
              <a:ext cx="744368"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1" name="Straight Arrow Connector 100"/>
            <p:cNvCxnSpPr/>
            <p:nvPr/>
          </p:nvCxnSpPr>
          <p:spPr>
            <a:xfrm>
              <a:off x="1348892" y="5524500"/>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2" name="Straight Arrow Connector 101"/>
            <p:cNvCxnSpPr/>
            <p:nvPr/>
          </p:nvCxnSpPr>
          <p:spPr>
            <a:xfrm flipV="1">
              <a:off x="1348892" y="4609704"/>
              <a:ext cx="744368"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3" name="Straight Arrow Connector 102"/>
            <p:cNvCxnSpPr/>
            <p:nvPr/>
          </p:nvCxnSpPr>
          <p:spPr>
            <a:xfrm flipV="1">
              <a:off x="1348892" y="5068094"/>
              <a:ext cx="744368"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4" name="Straight Arrow Connector 103"/>
            <p:cNvCxnSpPr/>
            <p:nvPr/>
          </p:nvCxnSpPr>
          <p:spPr>
            <a:xfrm flipV="1">
              <a:off x="1348892" y="5524500"/>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5" name="Straight Arrow Connector 104"/>
            <p:cNvCxnSpPr/>
            <p:nvPr/>
          </p:nvCxnSpPr>
          <p:spPr>
            <a:xfrm>
              <a:off x="1348892" y="5980906"/>
              <a:ext cx="744368"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6" name="Straight Arrow Connector 105"/>
            <p:cNvCxnSpPr/>
            <p:nvPr/>
          </p:nvCxnSpPr>
          <p:spPr>
            <a:xfrm flipV="1">
              <a:off x="2321087" y="4609704"/>
              <a:ext cx="742403"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7" name="Straight Arrow Connector 106"/>
            <p:cNvCxnSpPr/>
            <p:nvPr/>
          </p:nvCxnSpPr>
          <p:spPr>
            <a:xfrm>
              <a:off x="2321087" y="5068094"/>
              <a:ext cx="742403" cy="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8" name="Straight Arrow Connector 107"/>
            <p:cNvCxnSpPr/>
            <p:nvPr/>
          </p:nvCxnSpPr>
          <p:spPr>
            <a:xfrm>
              <a:off x="2321087" y="5068094"/>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9" name="Straight Arrow Connector 108"/>
            <p:cNvCxnSpPr/>
            <p:nvPr/>
          </p:nvCxnSpPr>
          <p:spPr>
            <a:xfrm>
              <a:off x="2321087" y="5068094"/>
              <a:ext cx="742403"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0" name="Straight Arrow Connector 109"/>
            <p:cNvCxnSpPr/>
            <p:nvPr/>
          </p:nvCxnSpPr>
          <p:spPr>
            <a:xfrm flipV="1">
              <a:off x="2321087" y="4609704"/>
              <a:ext cx="742403"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1" name="Straight Arrow Connector 110"/>
            <p:cNvCxnSpPr/>
            <p:nvPr/>
          </p:nvCxnSpPr>
          <p:spPr>
            <a:xfrm flipV="1">
              <a:off x="2321087" y="5068094"/>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2" name="Straight Arrow Connector 111"/>
            <p:cNvCxnSpPr/>
            <p:nvPr/>
          </p:nvCxnSpPr>
          <p:spPr>
            <a:xfrm>
              <a:off x="2321087" y="5524500"/>
              <a:ext cx="742403"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3" name="Straight Arrow Connector 112"/>
            <p:cNvCxnSpPr/>
            <p:nvPr/>
          </p:nvCxnSpPr>
          <p:spPr>
            <a:xfrm>
              <a:off x="2321087" y="5524500"/>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4" name="Straight Arrow Connector 113"/>
            <p:cNvCxnSpPr/>
            <p:nvPr/>
          </p:nvCxnSpPr>
          <p:spPr>
            <a:xfrm flipV="1">
              <a:off x="2321087" y="4609704"/>
              <a:ext cx="742403"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5" name="Straight Arrow Connector 114"/>
            <p:cNvCxnSpPr/>
            <p:nvPr/>
          </p:nvCxnSpPr>
          <p:spPr>
            <a:xfrm flipV="1">
              <a:off x="2321087" y="5068094"/>
              <a:ext cx="742403"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6" name="Straight Arrow Connector 115"/>
            <p:cNvCxnSpPr/>
            <p:nvPr/>
          </p:nvCxnSpPr>
          <p:spPr>
            <a:xfrm flipV="1">
              <a:off x="2321087" y="5524500"/>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7" name="Straight Arrow Connector 116"/>
            <p:cNvCxnSpPr/>
            <p:nvPr/>
          </p:nvCxnSpPr>
          <p:spPr>
            <a:xfrm>
              <a:off x="2321087" y="5980906"/>
              <a:ext cx="742403"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8" name="Straight Arrow Connector 117"/>
            <p:cNvCxnSpPr/>
            <p:nvPr/>
          </p:nvCxnSpPr>
          <p:spPr>
            <a:xfrm flipV="1">
              <a:off x="3293282" y="4609704"/>
              <a:ext cx="742403"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9" name="Straight Arrow Connector 118"/>
            <p:cNvCxnSpPr/>
            <p:nvPr/>
          </p:nvCxnSpPr>
          <p:spPr>
            <a:xfrm>
              <a:off x="3293282" y="5068094"/>
              <a:ext cx="742403" cy="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0" name="Straight Arrow Connector 119"/>
            <p:cNvCxnSpPr/>
            <p:nvPr/>
          </p:nvCxnSpPr>
          <p:spPr>
            <a:xfrm>
              <a:off x="3293282" y="5068094"/>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1" name="Straight Arrow Connector 120"/>
            <p:cNvCxnSpPr/>
            <p:nvPr/>
          </p:nvCxnSpPr>
          <p:spPr>
            <a:xfrm>
              <a:off x="3293282" y="5068094"/>
              <a:ext cx="742403"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2" name="Straight Arrow Connector 121"/>
            <p:cNvCxnSpPr/>
            <p:nvPr/>
          </p:nvCxnSpPr>
          <p:spPr>
            <a:xfrm flipV="1">
              <a:off x="3293282" y="4609704"/>
              <a:ext cx="742403"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3" name="Straight Arrow Connector 122"/>
            <p:cNvCxnSpPr/>
            <p:nvPr/>
          </p:nvCxnSpPr>
          <p:spPr>
            <a:xfrm flipV="1">
              <a:off x="3293282" y="5068094"/>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4" name="Straight Arrow Connector 123"/>
            <p:cNvCxnSpPr/>
            <p:nvPr/>
          </p:nvCxnSpPr>
          <p:spPr>
            <a:xfrm>
              <a:off x="3293282" y="5524500"/>
              <a:ext cx="742403"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5" name="Straight Arrow Connector 124"/>
            <p:cNvCxnSpPr/>
            <p:nvPr/>
          </p:nvCxnSpPr>
          <p:spPr>
            <a:xfrm>
              <a:off x="3293282" y="5524500"/>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6" name="Straight Arrow Connector 125"/>
            <p:cNvCxnSpPr/>
            <p:nvPr/>
          </p:nvCxnSpPr>
          <p:spPr>
            <a:xfrm flipV="1">
              <a:off x="3293282" y="4609704"/>
              <a:ext cx="742403"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7" name="Straight Arrow Connector 126"/>
            <p:cNvCxnSpPr/>
            <p:nvPr/>
          </p:nvCxnSpPr>
          <p:spPr>
            <a:xfrm flipV="1">
              <a:off x="3293282" y="5068094"/>
              <a:ext cx="742403"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8" name="Straight Arrow Connector 127"/>
            <p:cNvCxnSpPr/>
            <p:nvPr/>
          </p:nvCxnSpPr>
          <p:spPr>
            <a:xfrm flipV="1">
              <a:off x="3293282" y="5524500"/>
              <a:ext cx="742403"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9" name="Straight Arrow Connector 128"/>
            <p:cNvCxnSpPr/>
            <p:nvPr/>
          </p:nvCxnSpPr>
          <p:spPr>
            <a:xfrm>
              <a:off x="3293282" y="5980906"/>
              <a:ext cx="742403"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0" name="Straight Arrow Connector 129"/>
            <p:cNvCxnSpPr/>
            <p:nvPr/>
          </p:nvCxnSpPr>
          <p:spPr>
            <a:xfrm flipV="1">
              <a:off x="4263513" y="4609704"/>
              <a:ext cx="744368" cy="45839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1" name="Straight Arrow Connector 130"/>
            <p:cNvCxnSpPr/>
            <p:nvPr/>
          </p:nvCxnSpPr>
          <p:spPr>
            <a:xfrm>
              <a:off x="4263513" y="5068094"/>
              <a:ext cx="744368" cy="0"/>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2" name="Straight Arrow Connector 131"/>
            <p:cNvCxnSpPr/>
            <p:nvPr/>
          </p:nvCxnSpPr>
          <p:spPr>
            <a:xfrm>
              <a:off x="4263513" y="5068094"/>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3" name="Straight Arrow Connector 132"/>
            <p:cNvCxnSpPr/>
            <p:nvPr/>
          </p:nvCxnSpPr>
          <p:spPr>
            <a:xfrm>
              <a:off x="4263513" y="5068094"/>
              <a:ext cx="744368"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4" name="Straight Arrow Connector 133"/>
            <p:cNvCxnSpPr/>
            <p:nvPr/>
          </p:nvCxnSpPr>
          <p:spPr>
            <a:xfrm flipV="1">
              <a:off x="4263513" y="4609704"/>
              <a:ext cx="744368" cy="91479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5" name="Straight Arrow Connector 134"/>
            <p:cNvCxnSpPr/>
            <p:nvPr/>
          </p:nvCxnSpPr>
          <p:spPr>
            <a:xfrm flipV="1">
              <a:off x="4263513" y="5068094"/>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6" name="Straight Arrow Connector 135"/>
            <p:cNvCxnSpPr/>
            <p:nvPr/>
          </p:nvCxnSpPr>
          <p:spPr>
            <a:xfrm>
              <a:off x="4263513" y="5524500"/>
              <a:ext cx="744368"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7" name="Straight Arrow Connector 136"/>
            <p:cNvCxnSpPr/>
            <p:nvPr/>
          </p:nvCxnSpPr>
          <p:spPr>
            <a:xfrm>
              <a:off x="4263513" y="5524500"/>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8" name="Straight Arrow Connector 137"/>
            <p:cNvCxnSpPr/>
            <p:nvPr/>
          </p:nvCxnSpPr>
          <p:spPr>
            <a:xfrm flipV="1">
              <a:off x="4263513" y="4609704"/>
              <a:ext cx="744368" cy="137120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9" name="Straight Arrow Connector 138"/>
            <p:cNvCxnSpPr/>
            <p:nvPr/>
          </p:nvCxnSpPr>
          <p:spPr>
            <a:xfrm flipV="1">
              <a:off x="4263513" y="5068094"/>
              <a:ext cx="744368" cy="912813"/>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40" name="Straight Arrow Connector 139"/>
            <p:cNvCxnSpPr/>
            <p:nvPr/>
          </p:nvCxnSpPr>
          <p:spPr>
            <a:xfrm flipV="1">
              <a:off x="4263513" y="5524500"/>
              <a:ext cx="744368" cy="456406"/>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41" name="Straight Arrow Connector 140"/>
            <p:cNvCxnSpPr/>
            <p:nvPr/>
          </p:nvCxnSpPr>
          <p:spPr>
            <a:xfrm>
              <a:off x="4263513" y="5980906"/>
              <a:ext cx="744368" cy="1985"/>
            </a:xfrm>
            <a:prstGeom prst="straightConnector1">
              <a:avLst/>
            </a:prstGeom>
            <a:ln>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64621" name="TextBox 141"/>
            <p:cNvSpPr txBox="1">
              <a:spLocks noChangeArrowheads="1"/>
            </p:cNvSpPr>
            <p:nvPr/>
          </p:nvSpPr>
          <p:spPr bwMode="auto">
            <a:xfrm>
              <a:off x="76200" y="4191000"/>
              <a:ext cx="88690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Example:</a:t>
              </a:r>
            </a:p>
          </p:txBody>
        </p:sp>
        <p:sp>
          <p:nvSpPr>
            <p:cNvPr id="64622" name="TextBox 142"/>
            <p:cNvSpPr txBox="1">
              <a:spLocks noChangeArrowheads="1"/>
            </p:cNvSpPr>
            <p:nvPr/>
          </p:nvSpPr>
          <p:spPr bwMode="auto">
            <a:xfrm>
              <a:off x="1035769" y="4191000"/>
              <a:ext cx="44662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the</a:t>
              </a:r>
            </a:p>
          </p:txBody>
        </p:sp>
        <p:sp>
          <p:nvSpPr>
            <p:cNvPr id="64623" name="TextBox 143"/>
            <p:cNvSpPr txBox="1">
              <a:spLocks noChangeArrowheads="1"/>
            </p:cNvSpPr>
            <p:nvPr/>
          </p:nvSpPr>
          <p:spPr bwMode="auto">
            <a:xfrm>
              <a:off x="3949070" y="4191000"/>
              <a:ext cx="44662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the</a:t>
              </a:r>
            </a:p>
          </p:txBody>
        </p:sp>
        <p:sp>
          <p:nvSpPr>
            <p:cNvPr id="64624" name="TextBox 144"/>
            <p:cNvSpPr txBox="1">
              <a:spLocks noChangeArrowheads="1"/>
            </p:cNvSpPr>
            <p:nvPr/>
          </p:nvSpPr>
          <p:spPr bwMode="auto">
            <a:xfrm>
              <a:off x="1965912" y="4191000"/>
              <a:ext cx="53587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man</a:t>
              </a:r>
            </a:p>
          </p:txBody>
        </p:sp>
        <p:sp>
          <p:nvSpPr>
            <p:cNvPr id="64625" name="TextBox 145"/>
            <p:cNvSpPr txBox="1">
              <a:spLocks noChangeArrowheads="1"/>
            </p:cNvSpPr>
            <p:nvPr/>
          </p:nvSpPr>
          <p:spPr bwMode="auto">
            <a:xfrm>
              <a:off x="2947830" y="4191000"/>
              <a:ext cx="51008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saw</a:t>
              </a:r>
            </a:p>
          </p:txBody>
        </p:sp>
        <p:sp>
          <p:nvSpPr>
            <p:cNvPr id="64626" name="TextBox 146"/>
            <p:cNvSpPr txBox="1">
              <a:spLocks noChangeArrowheads="1"/>
            </p:cNvSpPr>
            <p:nvPr/>
          </p:nvSpPr>
          <p:spPr bwMode="auto">
            <a:xfrm>
              <a:off x="4900610" y="4191000"/>
              <a:ext cx="49025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t>dog</a:t>
              </a:r>
            </a:p>
          </p:txBody>
        </p:sp>
      </p:grpSp>
      <p:pic>
        <p:nvPicPr>
          <p:cNvPr id="64526" name="Picture 141" descr="TP_tmp.emf"/>
          <p:cNvPicPr>
            <a:picLocks noChangeAspect="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6167438" y="2928938"/>
            <a:ext cx="28289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141" descr="TP_tmp.emf"/>
          <p:cNvPicPr>
            <a:picLocks noChangeAspect="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1373188" y="4121150"/>
            <a:ext cx="48037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8" name="TextBox 60"/>
          <p:cNvSpPr txBox="1">
            <a:spLocks noChangeArrowheads="1"/>
          </p:cNvSpPr>
          <p:nvPr/>
        </p:nvSpPr>
        <p:spPr bwMode="auto">
          <a:xfrm>
            <a:off x="6629400" y="446246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solidFill>
                  <a:srgbClr val="FF0000"/>
                </a:solidFill>
              </a:rPr>
              <a:t>output consistency</a:t>
            </a:r>
          </a:p>
        </p:txBody>
      </p:sp>
      <p:sp>
        <p:nvSpPr>
          <p:cNvPr id="144" name="Right Brace 143"/>
          <p:cNvSpPr/>
          <p:nvPr/>
        </p:nvSpPr>
        <p:spPr>
          <a:xfrm>
            <a:off x="6400800" y="4114800"/>
            <a:ext cx="152400" cy="10668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143" name="Text Box 3"/>
          <p:cNvSpPr txBox="1">
            <a:spLocks noChangeArrowheads="1"/>
          </p:cNvSpPr>
          <p:nvPr/>
        </p:nvSpPr>
        <p:spPr bwMode="auto">
          <a:xfrm>
            <a:off x="4953000" y="76200"/>
            <a:ext cx="4038600" cy="596900"/>
          </a:xfrm>
          <a:prstGeom prst="rect">
            <a:avLst/>
          </a:prstGeom>
          <a:solidFill>
            <a:schemeClr val="bg1"/>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20000"/>
              </a:spcBef>
              <a:buClr>
                <a:schemeClr val="bg2"/>
              </a:buClr>
              <a:buSzPct val="75000"/>
              <a:buFont typeface="Wingdings" pitchFamily="2" charset="2"/>
              <a:buNone/>
            </a:pPr>
            <a:r>
              <a:rPr lang="en-US" altLang="zh-TW">
                <a:solidFill>
                  <a:srgbClr val="FF0000"/>
                </a:solidFill>
                <a:ea typeface="Arial Unicode MS" pitchFamily="34" charset="-128"/>
                <a:cs typeface="Arial Unicode MS" pitchFamily="34" charset="-128"/>
              </a:rPr>
              <a:t>Any Boolean rule can be encoded as a (collection of) linear constraints.</a:t>
            </a:r>
          </a:p>
        </p:txBody>
      </p:sp>
      <p:sp>
        <p:nvSpPr>
          <p:cNvPr id="145" name="Text Box 9"/>
          <p:cNvSpPr txBox="1">
            <a:spLocks noChangeArrowheads="1"/>
          </p:cNvSpPr>
          <p:nvPr/>
        </p:nvSpPr>
        <p:spPr bwMode="auto">
          <a:xfrm>
            <a:off x="4953000" y="838200"/>
            <a:ext cx="4038600" cy="839788"/>
          </a:xfrm>
          <a:prstGeom prst="rect">
            <a:avLst/>
          </a:prstGeom>
          <a:solidFill>
            <a:schemeClr val="bg1"/>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20000"/>
              </a:spcBef>
              <a:buClr>
                <a:schemeClr val="bg2"/>
              </a:buClr>
              <a:buSzPct val="75000"/>
              <a:buFont typeface="Wingdings" pitchFamily="2" charset="2"/>
              <a:buNone/>
            </a:pPr>
            <a:r>
              <a:rPr lang="en-US" altLang="zh-TW">
                <a:ea typeface="Arial Unicode MS" pitchFamily="34" charset="-128"/>
                <a:cs typeface="Arial Unicode MS" pitchFamily="34" charset="-128"/>
              </a:rPr>
              <a:t>LBJ</a:t>
            </a:r>
            <a:r>
              <a:rPr lang="en-US" altLang="zh-TW">
                <a:solidFill>
                  <a:srgbClr val="FF0000"/>
                </a:solidFill>
                <a:ea typeface="Arial Unicode MS" pitchFamily="34" charset="-128"/>
                <a:cs typeface="Arial Unicode MS" pitchFamily="34" charset="-128"/>
              </a:rPr>
              <a:t>: allows a developer to encode constraints in FOL, to be compiled into linear inequalities automatically.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blinds(horizontal)">
                                      <p:cBhvr>
                                        <p:cTn id="13" dur="500"/>
                                        <p:tgtEl>
                                          <p:spTgt spid="1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blinds(horizontal)">
                                      <p:cBhvr>
                                        <p:cTn id="18"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143" grpId="0" animBg="1"/>
      <p:bldP spid="1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a:solidFill>
                  <a:srgbClr val="000000"/>
                </a:solidFill>
                <a:latin typeface="Calibri" pitchFamily="34" charset="0"/>
                <a:ea typeface="Arial Unicode MS" pitchFamily="34" charset="-128"/>
                <a:cs typeface="Arial Unicode MS" pitchFamily="34" charset="-128"/>
              </a:rPr>
              <a:t>Information extraction without </a:t>
            </a:r>
            <a:r>
              <a:rPr lang="en-US" sz="2800">
                <a:solidFill>
                  <a:srgbClr val="FF0000"/>
                </a:solidFill>
                <a:latin typeface="Calibri" pitchFamily="34" charset="0"/>
                <a:ea typeface="Arial Unicode MS" pitchFamily="34" charset="-128"/>
                <a:cs typeface="Arial Unicode MS" pitchFamily="34" charset="-128"/>
              </a:rPr>
              <a:t>Prior Knowledge</a:t>
            </a:r>
            <a:endParaRPr lang="en-US" sz="2800">
              <a:solidFill>
                <a:srgbClr val="000000"/>
              </a:solidFill>
              <a:latin typeface="Calibri" pitchFamily="34" charset="0"/>
              <a:ea typeface="Arial Unicode MS" pitchFamily="34" charset="-128"/>
              <a:cs typeface="Arial Unicode MS" pitchFamily="34" charset="-128"/>
            </a:endParaRPr>
          </a:p>
        </p:txBody>
      </p:sp>
      <p:sp>
        <p:nvSpPr>
          <p:cNvPr id="65539" name="Rectangle 5"/>
          <p:cNvSpPr>
            <a:spLocks noChangeArrowheads="1"/>
          </p:cNvSpPr>
          <p:nvPr/>
        </p:nvSpPr>
        <p:spPr bwMode="auto">
          <a:xfrm>
            <a:off x="2286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381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4724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4" name="Line 9"/>
          <p:cNvSpPr>
            <a:spLocks noChangeShapeType="1"/>
          </p:cNvSpPr>
          <p:nvPr/>
        </p:nvSpPr>
        <p:spPr bwMode="auto">
          <a:xfrm>
            <a:off x="6705600" y="38115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5" name="Oval 10"/>
          <p:cNvSpPr>
            <a:spLocks noChangeArrowheads="1"/>
          </p:cNvSpPr>
          <p:nvPr/>
        </p:nvSpPr>
        <p:spPr bwMode="auto">
          <a:xfrm>
            <a:off x="2971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6" name="Oval 11"/>
          <p:cNvSpPr>
            <a:spLocks noChangeArrowheads="1"/>
          </p:cNvSpPr>
          <p:nvPr/>
        </p:nvSpPr>
        <p:spPr bwMode="auto">
          <a:xfrm>
            <a:off x="6172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50187" name="Line 12"/>
          <p:cNvSpPr>
            <a:spLocks noChangeShapeType="1"/>
          </p:cNvSpPr>
          <p:nvPr/>
        </p:nvSpPr>
        <p:spPr bwMode="auto">
          <a:xfrm>
            <a:off x="4800600" y="41163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3"/>
          <p:cNvSpPr>
            <a:spLocks noChangeShapeType="1"/>
          </p:cNvSpPr>
          <p:nvPr/>
        </p:nvSpPr>
        <p:spPr bwMode="auto">
          <a:xfrm>
            <a:off x="6629400" y="54879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4"/>
          <p:cNvSpPr>
            <a:spLocks noChangeShapeType="1"/>
          </p:cNvSpPr>
          <p:nvPr/>
        </p:nvSpPr>
        <p:spPr bwMode="auto">
          <a:xfrm flipV="1">
            <a:off x="4572000" y="4802188"/>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87856" name="Rectangle 16"/>
          <p:cNvSpPr>
            <a:spLocks noChangeArrowheads="1"/>
          </p:cNvSpPr>
          <p:nvPr/>
        </p:nvSpPr>
        <p:spPr bwMode="auto">
          <a:xfrm>
            <a:off x="4286250" y="5878513"/>
            <a:ext cx="401955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cs typeface="Tahoma" pitchFamily="34" charset="0"/>
              </a:rPr>
              <a:t>Violates lots of </a:t>
            </a:r>
            <a:r>
              <a:rPr lang="en-US" sz="2000">
                <a:solidFill>
                  <a:srgbClr val="FF0000"/>
                </a:solidFill>
                <a:latin typeface="Calibri" pitchFamily="34" charset="0"/>
                <a:cs typeface="Tahoma" pitchFamily="34" charset="0"/>
              </a:rPr>
              <a:t>natural</a:t>
            </a:r>
            <a:r>
              <a:rPr lang="en-US" sz="2000">
                <a:latin typeface="Calibri" pitchFamily="34" charset="0"/>
                <a:cs typeface="Tahoma" pitchFamily="34" charset="0"/>
              </a:rPr>
              <a:t> constraints!</a:t>
            </a:r>
          </a:p>
        </p:txBody>
      </p:sp>
      <p:sp>
        <p:nvSpPr>
          <p:cNvPr id="50191" name="Line 17"/>
          <p:cNvSpPr>
            <a:spLocks noChangeShapeType="1"/>
          </p:cNvSpPr>
          <p:nvPr/>
        </p:nvSpPr>
        <p:spPr bwMode="auto">
          <a:xfrm>
            <a:off x="3048000" y="44211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550" name="Text Box 3"/>
          <p:cNvSpPr txBox="1">
            <a:spLocks noChangeArrowheads="1"/>
          </p:cNvSpPr>
          <p:nvPr/>
        </p:nvSpPr>
        <p:spPr bwMode="auto">
          <a:xfrm>
            <a:off x="533400" y="990600"/>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buFont typeface="Wingdings" pitchFamily="2" charset="2"/>
              <a:buNone/>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891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4267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62" name="Rectangle 22"/>
          <p:cNvSpPr>
            <a:spLocks noChangeArrowheads="1"/>
          </p:cNvSpPr>
          <p:nvPr/>
        </p:nvSpPr>
        <p:spPr bwMode="auto">
          <a:xfrm>
            <a:off x="1612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A2AFC3A3-08EB-4E7B-A29D-5850F9D8089D}" type="slidenum">
              <a:rPr lang="en-US" altLang="zh-TW" smtClean="0">
                <a:cs typeface="Arial Unicode MS" pitchFamily="34" charset="-128"/>
              </a:rPr>
              <a:pPr eaLnBrk="1" hangingPunct="1"/>
              <a:t>17</a:t>
            </a:fld>
            <a:endParaRPr lang="en-US" altLang="zh-TW" smtClean="0">
              <a:cs typeface="Arial Unicode MS" pitchFamily="34" charset="-128"/>
            </a:endParaRPr>
          </a:p>
        </p:txBody>
      </p:sp>
      <p:sp>
        <p:nvSpPr>
          <p:cNvPr id="66563" name="Title 1"/>
          <p:cNvSpPr>
            <a:spLocks noGrp="1"/>
          </p:cNvSpPr>
          <p:nvPr>
            <p:ph type="title" idx="4294967295"/>
          </p:nvPr>
        </p:nvSpPr>
        <p:spPr/>
        <p:txBody>
          <a:bodyPr lIns="0" tIns="0" rIns="0" bIns="0"/>
          <a:lstStyle/>
          <a:p>
            <a:pPr eaLnBrk="1" hangingPunct="1"/>
            <a:r>
              <a:rPr lang="en-US" smtClean="0"/>
              <a:t>Strategies for Improving the Results</a:t>
            </a:r>
          </a:p>
        </p:txBody>
      </p:sp>
      <p:sp>
        <p:nvSpPr>
          <p:cNvPr id="3" name="Content Placeholder 2"/>
          <p:cNvSpPr>
            <a:spLocks noGrp="1"/>
          </p:cNvSpPr>
          <p:nvPr>
            <p:ph idx="4294967295"/>
          </p:nvPr>
        </p:nvSpPr>
        <p:spPr/>
        <p:txBody>
          <a:bodyPr lIns="0" tIns="0" rIns="0" bIns="0"/>
          <a:lstStyle/>
          <a:p>
            <a:pPr marL="339725" indent="-339725" defTabSz="457200" eaLnBrk="1" hangingPunct="1">
              <a:lnSpc>
                <a:spcPct val="98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(Pure) Machine Learning Approaches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Higher Order HMM/CRF?</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Increasing the window size?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Adding </a:t>
            </a:r>
            <a:r>
              <a:rPr lang="en-US" smtClean="0">
                <a:solidFill>
                  <a:srgbClr val="FF0000"/>
                </a:solidFill>
              </a:rPr>
              <a:t>a lot of </a:t>
            </a:r>
            <a:r>
              <a:rPr lang="en-US" smtClean="0"/>
              <a:t>new features </a:t>
            </a:r>
          </a:p>
          <a:p>
            <a:pPr marL="1196975" lvl="2"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0" smtClean="0"/>
              <a:t>Requires </a:t>
            </a:r>
            <a:r>
              <a:rPr lang="en-US" b="0" smtClean="0">
                <a:solidFill>
                  <a:srgbClr val="FF0000"/>
                </a:solidFill>
              </a:rPr>
              <a:t>a lot of </a:t>
            </a:r>
            <a:r>
              <a:rPr lang="en-US" b="0" smtClean="0"/>
              <a:t>labeled examples</a:t>
            </a:r>
          </a:p>
          <a:p>
            <a:pPr marL="1196975" lvl="2"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0" smtClean="0"/>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What if we only have </a:t>
            </a:r>
            <a:r>
              <a:rPr lang="en-US" smtClean="0">
                <a:solidFill>
                  <a:srgbClr val="FF0000"/>
                </a:solidFill>
              </a:rPr>
              <a:t>a few </a:t>
            </a:r>
            <a:r>
              <a:rPr lang="en-US" smtClean="0"/>
              <a:t>labeled examples?</a:t>
            </a:r>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739775" lvl="1" indent="-282575" defTabSz="457200"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smtClean="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Other options?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Constrain the output to </a:t>
            </a:r>
            <a:r>
              <a:rPr lang="en-US" smtClean="0">
                <a:solidFill>
                  <a:srgbClr val="FF0000"/>
                </a:solidFill>
              </a:rPr>
              <a:t>make sense</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t>Push the  (simple) model in a direction that </a:t>
            </a:r>
            <a:r>
              <a:rPr lang="en-US" smtClean="0">
                <a:solidFill>
                  <a:srgbClr val="FF0000"/>
                </a:solidFill>
              </a:rPr>
              <a:t>makes sense</a:t>
            </a:r>
            <a:endParaRPr lang="en-US" smtClean="0"/>
          </a:p>
        </p:txBody>
      </p:sp>
      <p:sp>
        <p:nvSpPr>
          <p:cNvPr id="6152" name="Rectangle 8"/>
          <p:cNvSpPr>
            <a:spLocks noChangeArrowheads="1"/>
          </p:cNvSpPr>
          <p:nvPr/>
        </p:nvSpPr>
        <p:spPr bwMode="auto">
          <a:xfrm>
            <a:off x="4953000" y="1828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latin typeface="Tahoma" pitchFamily="34" charset="0"/>
              </a:rPr>
              <a:t>Increasing the model complexity</a:t>
            </a:r>
          </a:p>
        </p:txBody>
      </p:sp>
      <p:sp>
        <p:nvSpPr>
          <p:cNvPr id="2" name="Rectangle 8"/>
          <p:cNvSpPr>
            <a:spLocks noChangeArrowheads="1"/>
          </p:cNvSpPr>
          <p:nvPr/>
        </p:nvSpPr>
        <p:spPr bwMode="auto">
          <a:xfrm>
            <a:off x="3962400" y="4060825"/>
            <a:ext cx="5029200" cy="7112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Tahoma" pitchFamily="34" charset="0"/>
              </a:rPr>
              <a:t>Can we keep the </a:t>
            </a:r>
            <a:r>
              <a:rPr lang="en-US" sz="2000">
                <a:solidFill>
                  <a:srgbClr val="FF0000"/>
                </a:solidFill>
                <a:latin typeface="Tahoma" pitchFamily="34" charset="0"/>
              </a:rPr>
              <a:t>learned</a:t>
            </a:r>
            <a:r>
              <a:rPr lang="en-US" sz="2000">
                <a:latin typeface="Tahoma" pitchFamily="34" charset="0"/>
              </a:rPr>
              <a:t> model simple and still make expressive decisions? </a:t>
            </a:r>
          </a:p>
        </p:txBody>
      </p:sp>
      <p:sp>
        <p:nvSpPr>
          <p:cNvPr id="7" name="Rectangle 8"/>
          <p:cNvSpPr>
            <a:spLocks noChangeArrowheads="1"/>
          </p:cNvSpPr>
          <p:nvPr/>
        </p:nvSpPr>
        <p:spPr bwMode="auto">
          <a:xfrm>
            <a:off x="4926013" y="2336800"/>
            <a:ext cx="39624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6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latin typeface="Tahoma" pitchFamily="34" charset="0"/>
              </a:rPr>
              <a:t>Increase difficulty of Learning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ipe(up)">
                                      <p:cBhvr>
                                        <p:cTn id="17" dur="1000"/>
                                        <p:tgtEl>
                                          <p:spTgt spid="6152"/>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0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917AD0A-F395-444A-9F9B-19E2A9E16C8F}" type="slidenum">
              <a:rPr lang="en-US" altLang="zh-TW" smtClean="0">
                <a:cs typeface="Arial Unicode MS" pitchFamily="34" charset="-128"/>
              </a:rPr>
              <a:pPr eaLnBrk="1" hangingPunct="1"/>
              <a:t>18</a:t>
            </a:fld>
            <a:endParaRPr lang="en-US" altLang="zh-TW" smtClean="0">
              <a:cs typeface="Arial Unicode MS" pitchFamily="34" charset="-128"/>
            </a:endParaRPr>
          </a:p>
        </p:txBody>
      </p:sp>
      <p:sp>
        <p:nvSpPr>
          <p:cNvPr id="67587" name="Title 1"/>
          <p:cNvSpPr>
            <a:spLocks noGrp="1"/>
          </p:cNvSpPr>
          <p:nvPr>
            <p:ph type="title" idx="4294967295"/>
          </p:nvPr>
        </p:nvSpPr>
        <p:spPr/>
        <p:txBody>
          <a:bodyPr lIns="0" tIns="0" rIns="0" bIns="0"/>
          <a:lstStyle/>
          <a:p>
            <a:pPr eaLnBrk="1" hangingPunct="1"/>
            <a:r>
              <a:rPr lang="en-US" smtClean="0">
                <a:ea typeface="Arial Unicode MS" pitchFamily="34" charset="-128"/>
                <a:cs typeface="Arial Unicode MS" pitchFamily="34" charset="-128"/>
              </a:rPr>
              <a:t>Examples of Constraints</a:t>
            </a:r>
            <a:endParaRPr lang="en-US" smtClean="0"/>
          </a:p>
        </p:txBody>
      </p:sp>
      <p:sp>
        <p:nvSpPr>
          <p:cNvPr id="3" name="Content Placeholder 2"/>
          <p:cNvSpPr>
            <a:spLocks noGrp="1"/>
          </p:cNvSpPr>
          <p:nvPr>
            <p:ph idx="4294967295"/>
          </p:nvPr>
        </p:nvSpPr>
        <p:spPr>
          <a:xfrm>
            <a:off x="457200" y="1219200"/>
            <a:ext cx="8229600" cy="4498975"/>
          </a:xfrm>
        </p:spPr>
        <p:txBody>
          <a:bodyPr lIns="0" tIns="0" rIns="0" bIns="0"/>
          <a:lstStyle/>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Each field must be a</a:t>
            </a:r>
            <a:r>
              <a:rPr lang="en-US" smtClean="0">
                <a:solidFill>
                  <a:srgbClr val="FCC66E"/>
                </a:solidFill>
              </a:rPr>
              <a:t> </a:t>
            </a:r>
            <a:r>
              <a:rPr lang="en-US" smtClean="0">
                <a:solidFill>
                  <a:srgbClr val="FF0000"/>
                </a:solidFill>
              </a:rPr>
              <a:t>consecutive list of words and </a:t>
            </a:r>
            <a:r>
              <a:rPr lang="en-US" smtClean="0"/>
              <a:t>can appear at most</a:t>
            </a:r>
            <a:r>
              <a:rPr lang="en-US" smtClean="0">
                <a:solidFill>
                  <a:srgbClr val="CC3300"/>
                </a:solidFill>
              </a:rPr>
              <a:t> </a:t>
            </a:r>
            <a:r>
              <a:rPr lang="en-US" smtClean="0">
                <a:solidFill>
                  <a:srgbClr val="FF0000"/>
                </a:solidFill>
              </a:rPr>
              <a:t>once</a:t>
            </a:r>
            <a:r>
              <a:rPr lang="en-US" smtClean="0">
                <a:solidFill>
                  <a:srgbClr val="CC3300"/>
                </a:solidFill>
              </a:rPr>
              <a:t> </a:t>
            </a:r>
            <a:r>
              <a:rPr lang="en-US" smtClean="0"/>
              <a:t>in a citation</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State transitions must occur on</a:t>
            </a:r>
            <a:r>
              <a:rPr lang="en-US" smtClean="0">
                <a:solidFill>
                  <a:srgbClr val="FCC66E"/>
                </a:solidFill>
              </a:rPr>
              <a:t> </a:t>
            </a:r>
            <a:r>
              <a:rPr lang="en-US" smtClean="0">
                <a:solidFill>
                  <a:srgbClr val="FF0000"/>
                </a:solidFill>
              </a:rPr>
              <a:t>punctuation marks.</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F0000"/>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citation can only start with</a:t>
            </a:r>
            <a:r>
              <a:rPr lang="en-US" smtClean="0">
                <a:solidFill>
                  <a:srgbClr val="FCC66E"/>
                </a:solidFill>
              </a:rPr>
              <a:t> </a:t>
            </a:r>
            <a:r>
              <a:rPr lang="en-US" i="1" u="sng" smtClean="0">
                <a:solidFill>
                  <a:srgbClr val="008000"/>
                </a:solidFill>
              </a:rPr>
              <a:t>AUTHOR</a:t>
            </a:r>
            <a:r>
              <a:rPr lang="en-US" smtClean="0">
                <a:solidFill>
                  <a:srgbClr val="FCC66E"/>
                </a:solidFill>
              </a:rPr>
              <a:t> </a:t>
            </a:r>
            <a:r>
              <a:rPr lang="en-US" smtClean="0"/>
              <a:t>or</a:t>
            </a:r>
            <a:r>
              <a:rPr lang="en-US" smtClean="0">
                <a:solidFill>
                  <a:srgbClr val="FCC66E"/>
                </a:solidFill>
              </a:rPr>
              <a:t> </a:t>
            </a:r>
            <a:r>
              <a:rPr lang="en-US" i="1" u="sng" smtClean="0">
                <a:solidFill>
                  <a:srgbClr val="008000"/>
                </a:solidFill>
              </a:rPr>
              <a:t>EDITOR</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words</a:t>
            </a:r>
            <a:r>
              <a:rPr lang="en-US" smtClean="0">
                <a:solidFill>
                  <a:srgbClr val="008000"/>
                </a:solidFill>
              </a:rPr>
              <a:t> </a:t>
            </a:r>
            <a:r>
              <a:rPr lang="en-US" i="1" smtClean="0">
                <a:solidFill>
                  <a:srgbClr val="FF0000"/>
                </a:solidFill>
              </a:rPr>
              <a:t>pp., pages</a:t>
            </a:r>
            <a:r>
              <a:rPr lang="en-US" smtClean="0">
                <a:solidFill>
                  <a:srgbClr val="008000"/>
                </a:solidFill>
              </a:rPr>
              <a:t> </a:t>
            </a:r>
            <a:r>
              <a:rPr lang="en-US" smtClean="0"/>
              <a:t>correspond to</a:t>
            </a:r>
            <a:r>
              <a:rPr lang="en-US" smtClean="0">
                <a:solidFill>
                  <a:srgbClr val="008000"/>
                </a:solidFill>
              </a:rPr>
              <a:t> </a:t>
            </a:r>
            <a:r>
              <a:rPr lang="en-US" i="1" u="sng" smtClean="0">
                <a:solidFill>
                  <a:srgbClr val="008000"/>
                </a:solidFill>
              </a:rPr>
              <a:t>PAGE</a:t>
            </a:r>
            <a:r>
              <a:rPr lang="en-US" i="1"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Four digits starting with</a:t>
            </a:r>
            <a:r>
              <a:rPr lang="en-US" smtClean="0">
                <a:solidFill>
                  <a:srgbClr val="008000"/>
                </a:solidFill>
              </a:rPr>
              <a:t> </a:t>
            </a:r>
            <a:r>
              <a:rPr lang="en-US" smtClean="0">
                <a:solidFill>
                  <a:srgbClr val="FF0000"/>
                </a:solidFill>
              </a:rPr>
              <a:t>20xx and 19xx</a:t>
            </a:r>
            <a:r>
              <a:rPr lang="en-US" smtClean="0"/>
              <a:t> are</a:t>
            </a:r>
            <a:r>
              <a:rPr lang="en-US" smtClean="0">
                <a:solidFill>
                  <a:srgbClr val="008000"/>
                </a:solidFill>
              </a:rPr>
              <a:t> </a:t>
            </a:r>
            <a:r>
              <a:rPr lang="en-US" i="1" u="sng" smtClean="0">
                <a:solidFill>
                  <a:srgbClr val="008000"/>
                </a:solidFill>
              </a:rPr>
              <a:t>DATE</a:t>
            </a:r>
            <a:r>
              <a:rPr lang="en-US"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solidFill>
                  <a:srgbClr val="FF0000"/>
                </a:solidFill>
              </a:rPr>
              <a:t>Quotations</a:t>
            </a:r>
            <a:r>
              <a:rPr lang="en-US" smtClean="0">
                <a:solidFill>
                  <a:srgbClr val="008000"/>
                </a:solidFill>
              </a:rPr>
              <a:t> </a:t>
            </a:r>
            <a:r>
              <a:rPr lang="en-US" smtClean="0"/>
              <a:t>can appear only in</a:t>
            </a:r>
            <a:r>
              <a:rPr lang="en-US" smtClean="0">
                <a:solidFill>
                  <a:srgbClr val="008000"/>
                </a:solidFill>
              </a:rPr>
              <a:t> </a:t>
            </a:r>
            <a:r>
              <a:rPr lang="en-US" i="1" u="sng" smtClean="0">
                <a:solidFill>
                  <a:srgbClr val="008000"/>
                </a:solidFill>
              </a:rPr>
              <a:t>TITLE</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a:t>
            </a:r>
          </a:p>
        </p:txBody>
      </p:sp>
      <p:sp>
        <p:nvSpPr>
          <p:cNvPr id="4" name="Rectangle 4"/>
          <p:cNvSpPr>
            <a:spLocks noChangeArrowheads="1"/>
          </p:cNvSpPr>
          <p:nvPr/>
        </p:nvSpPr>
        <p:spPr bwMode="auto">
          <a:xfrm>
            <a:off x="3352800" y="5349875"/>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rPr>
              <a:t>Easy to express pieces of “knowledge”</a:t>
            </a:r>
            <a:endParaRPr lang="en-US" sz="2000">
              <a:latin typeface="Calibri" pitchFamily="34" charset="0"/>
              <a:ea typeface="Arial Unicode MS" pitchFamily="34" charset="-128"/>
              <a:cs typeface="Arial Unicode MS" pitchFamily="34" charset="-128"/>
            </a:endParaRPr>
          </a:p>
        </p:txBody>
      </p:sp>
      <p:sp>
        <p:nvSpPr>
          <p:cNvPr id="2" name="Rectangle 4"/>
          <p:cNvSpPr>
            <a:spLocks noChangeArrowheads="1"/>
          </p:cNvSpPr>
          <p:nvPr/>
        </p:nvSpPr>
        <p:spPr bwMode="auto">
          <a:xfrm>
            <a:off x="3352800" y="5867400"/>
            <a:ext cx="464820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latin typeface="Calibri" pitchFamily="34" charset="0"/>
              </a:rPr>
              <a:t>Non Propositional; May use Quantifiers</a:t>
            </a:r>
            <a:r>
              <a:rPr lang="en-US" sz="2000">
                <a:latin typeface="Calibri" pitchFamily="34" charset="0"/>
                <a:ea typeface="Arial Unicode MS" pitchFamily="34" charset="-128"/>
                <a:cs typeface="Arial Unicode MS" pitchFamily="34" charset="-128"/>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8E9C7CDA-DF0E-4BE8-BD98-17DE682F45AF}" type="slidenum">
              <a:rPr lang="en-US" altLang="zh-TW" smtClean="0">
                <a:cs typeface="Arial Unicode MS" pitchFamily="34" charset="-128"/>
              </a:rPr>
              <a:pPr eaLnBrk="1" hangingPunct="1"/>
              <a:t>19</a:t>
            </a:fld>
            <a:endParaRPr lang="en-US" altLang="zh-TW" smtClean="0">
              <a:cs typeface="Arial Unicode MS" pitchFamily="34" charset="-128"/>
            </a:endParaRPr>
          </a:p>
        </p:txBody>
      </p:sp>
      <p:sp>
        <p:nvSpPr>
          <p:cNvPr id="68611" name="Title 1"/>
          <p:cNvSpPr>
            <a:spLocks noGrp="1"/>
          </p:cNvSpPr>
          <p:nvPr>
            <p:ph type="title" idx="4294967295"/>
          </p:nvPr>
        </p:nvSpPr>
        <p:spPr/>
        <p:txBody>
          <a:bodyPr lIns="0" tIns="0" rIns="0" bIns="0"/>
          <a:lstStyle/>
          <a:p>
            <a:pPr eaLnBrk="1" hangingPunct="1"/>
            <a:r>
              <a:rPr lang="en-US" smtClean="0">
                <a:solidFill>
                  <a:srgbClr val="000000"/>
                </a:solidFill>
              </a:rPr>
              <a:t>Information Extraction </a:t>
            </a:r>
            <a:r>
              <a:rPr lang="en-US" smtClean="0"/>
              <a:t>with Constraints</a:t>
            </a:r>
          </a:p>
        </p:txBody>
      </p:sp>
      <p:sp>
        <p:nvSpPr>
          <p:cNvPr id="3" name="Content Placeholder 2"/>
          <p:cNvSpPr>
            <a:spLocks noGrp="1"/>
          </p:cNvSpPr>
          <p:nvPr>
            <p:ph idx="4294967295"/>
          </p:nvPr>
        </p:nvSpPr>
        <p:spPr>
          <a:xfrm>
            <a:off x="457200" y="990600"/>
            <a:ext cx="8229600" cy="4953000"/>
          </a:xfrm>
        </p:spPr>
        <p:txBody>
          <a:bodyPr lIns="0" tIns="0" rIns="0" bIns="0"/>
          <a:lstStyle/>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000000"/>
                </a:solidFill>
              </a:rPr>
              <a:t>Adding constraints, we get</a:t>
            </a:r>
            <a:r>
              <a:rPr lang="en-US" smtClean="0">
                <a:solidFill>
                  <a:srgbClr val="CC3300"/>
                </a:solidFill>
              </a:rPr>
              <a:t> </a:t>
            </a:r>
            <a:r>
              <a:rPr lang="en-US" smtClean="0">
                <a:solidFill>
                  <a:srgbClr val="FF0000"/>
                </a:solidFill>
              </a:rPr>
              <a:t>correct</a:t>
            </a:r>
            <a:r>
              <a:rPr lang="en-US" smtClean="0">
                <a:solidFill>
                  <a:srgbClr val="CC3300"/>
                </a:solidFill>
              </a:rPr>
              <a:t> </a:t>
            </a:r>
            <a:r>
              <a:rPr lang="en-US" smtClean="0">
                <a:solidFill>
                  <a:srgbClr val="000000"/>
                </a:solidFill>
              </a:rPr>
              <a:t>results!</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smtClean="0">
                <a:solidFill>
                  <a:srgbClr val="FF0000"/>
                </a:solidFill>
              </a:rPr>
              <a:t>Without </a:t>
            </a:r>
            <a:r>
              <a:rPr lang="en-US" b="1" u="sng" smtClean="0">
                <a:solidFill>
                  <a:srgbClr val="000000"/>
                </a:solidFill>
              </a:rPr>
              <a:t>changing the model</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smtClean="0">
              <a:solidFill>
                <a:srgbClr val="008000"/>
              </a:solidFill>
              <a:latin typeface="Tempus Sans ITC" pitchFamily="82" charset="0"/>
              <a:ea typeface="Arial Unicode MS" pitchFamily="34" charset="-128"/>
              <a:cs typeface="Arial Unicode MS" pitchFamily="34" charset="-128"/>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smtClean="0">
                <a:solidFill>
                  <a:srgbClr val="008000"/>
                </a:solidFill>
                <a:latin typeface="Tempus Sans ITC" pitchFamily="82" charset="0"/>
                <a:ea typeface="Arial Unicode MS" pitchFamily="34" charset="-128"/>
                <a:cs typeface="Arial Unicode MS" pitchFamily="34" charset="-128"/>
              </a:rPr>
              <a:t>[AUTHOR]</a:t>
            </a:r>
            <a:r>
              <a:rPr lang="en-US" sz="2000" i="1"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[TITLE]</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Program analysis and</a:t>
            </a:r>
            <a:r>
              <a:rPr lang="en-US" sz="2000" smtClean="0">
                <a:solidFill>
                  <a:srgbClr val="008000"/>
                </a:solidFill>
                <a:latin typeface="Tempus Sans ITC" pitchFamily="82" charset="0"/>
                <a:ea typeface="Arial Unicode MS" pitchFamily="34" charset="-128"/>
                <a:cs typeface="Arial Unicode MS" pitchFamily="34" charset="-128"/>
              </a:rPr>
              <a:t> </a:t>
            </a:r>
            <a:r>
              <a:rPr lang="en-US" sz="2000" smtClean="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[TECH-REPORT]</a:t>
            </a:r>
            <a:r>
              <a:rPr lang="en-US" sz="2000" smtClean="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[INSTITUTION]</a:t>
            </a:r>
            <a:r>
              <a:rPr lang="en-US" sz="2000" smtClean="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000000"/>
                </a:solidFill>
                <a:latin typeface="Tempus Sans ITC" pitchFamily="82" charset="0"/>
                <a:ea typeface="Arial Unicode MS" pitchFamily="34" charset="-128"/>
                <a:cs typeface="Arial Unicode MS" pitchFamily="34" charset="-128"/>
              </a:rPr>
              <a:t>	</a:t>
            </a:r>
            <a:r>
              <a:rPr lang="en-US" sz="2000" i="1" u="sng" smtClean="0">
                <a:solidFill>
                  <a:srgbClr val="008000"/>
                </a:solidFill>
                <a:latin typeface="Tempus Sans ITC" pitchFamily="82" charset="0"/>
                <a:ea typeface="Arial Unicode MS" pitchFamily="34" charset="-128"/>
                <a:cs typeface="Arial Unicode MS" pitchFamily="34" charset="-128"/>
              </a:rPr>
              <a:t>[DATE]</a:t>
            </a:r>
            <a:r>
              <a:rPr lang="en-US" sz="2000" smtClean="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smtClean="0">
              <a:solidFill>
                <a:srgbClr val="000000"/>
              </a:solidFill>
            </a:endParaRPr>
          </a:p>
        </p:txBody>
      </p:sp>
      <p:sp>
        <p:nvSpPr>
          <p:cNvPr id="10244" name="Oval 4"/>
          <p:cNvSpPr>
            <a:spLocks noChangeArrowheads="1"/>
          </p:cNvSpPr>
          <p:nvPr/>
        </p:nvSpPr>
        <p:spPr bwMode="auto">
          <a:xfrm>
            <a:off x="5181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5" name="Oval 5"/>
          <p:cNvSpPr>
            <a:spLocks noChangeArrowheads="1"/>
          </p:cNvSpPr>
          <p:nvPr/>
        </p:nvSpPr>
        <p:spPr bwMode="auto">
          <a:xfrm>
            <a:off x="5867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6" name="Oval 6"/>
          <p:cNvSpPr>
            <a:spLocks noChangeArrowheads="1"/>
          </p:cNvSpPr>
          <p:nvPr/>
        </p:nvSpPr>
        <p:spPr bwMode="auto">
          <a:xfrm>
            <a:off x="4267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0247" name="Oval 7"/>
          <p:cNvSpPr>
            <a:spLocks noChangeArrowheads="1"/>
          </p:cNvSpPr>
          <p:nvPr/>
        </p:nvSpPr>
        <p:spPr bwMode="auto">
          <a:xfrm>
            <a:off x="6705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265674" name="Rectangle 10"/>
          <p:cNvSpPr>
            <a:spLocks noChangeArrowheads="1"/>
          </p:cNvSpPr>
          <p:nvPr/>
        </p:nvSpPr>
        <p:spPr bwMode="auto">
          <a:xfrm>
            <a:off x="1066800" y="4724400"/>
            <a:ext cx="7162800"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rgbClr val="0033CC"/>
                </a:solidFill>
                <a:latin typeface="Calibri" pitchFamily="34" charset="0"/>
              </a:rPr>
              <a:t>Constrained Conditional Models Allow:</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Learning a simple model </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Make decisions with a more complex model</a:t>
            </a:r>
          </a:p>
          <a:p>
            <a:pPr marL="342900" indent="-342900">
              <a:lnSpc>
                <a:spcPct val="90000"/>
              </a:lnSpc>
              <a:spcBef>
                <a:spcPct val="20000"/>
              </a:spcBef>
              <a:buClr>
                <a:schemeClr val="bg2"/>
              </a:buClr>
              <a:buSzPct val="75000"/>
              <a:buFont typeface="Wingdings" pitchFamily="2" charset="2"/>
              <a:buChar char="n"/>
            </a:pPr>
            <a:r>
              <a:rPr lang="en-US" sz="2000" b="1">
                <a:latin typeface="Calibri" pitchFamily="34" charset="0"/>
              </a:rPr>
              <a:t>Accomplished by directly incorporating constraints to bias/re-rank decisions made by the simpler model</a:t>
            </a:r>
            <a:endParaRPr lang="en-US" sz="2000">
              <a:latin typeface="Calibri" pitchFamily="34"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224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4267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5677" name="Rectangle 13"/>
          <p:cNvSpPr>
            <a:spLocks noChangeArrowheads="1"/>
          </p:cNvSpPr>
          <p:nvPr/>
        </p:nvSpPr>
        <p:spPr bwMode="auto">
          <a:xfrm>
            <a:off x="4279900" y="1930400"/>
            <a:ext cx="2590800" cy="7620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5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4" grpId="0" animBg="1"/>
      <p:bldP spid="1265676" grpId="0" animBg="1"/>
      <p:bldP spid="126567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nice2mee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693738"/>
            <a:ext cx="67341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title"/>
          </p:nvPr>
        </p:nvSpPr>
        <p:spPr/>
        <p:txBody>
          <a:bodyPr/>
          <a:lstStyle/>
          <a:p>
            <a:pPr eaLnBrk="1" hangingPunct="1"/>
            <a:r>
              <a:rPr lang="en-US" smtClean="0"/>
              <a:t>Nice to Meet You</a:t>
            </a:r>
            <a:endParaRPr lang="en-US" smtClean="0">
              <a:solidFill>
                <a:srgbClr val="FF00FF"/>
              </a:solidFill>
            </a:endParaRPr>
          </a:p>
        </p:txBody>
      </p:sp>
      <p:sp>
        <p:nvSpPr>
          <p:cNvPr id="51204"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6728B30-BBF5-4939-A0B6-C1E8B1BA7E76}" type="slidenum">
              <a:rPr lang="en-US" altLang="zh-TW" smtClean="0">
                <a:cs typeface="Arial Unicode MS" pitchFamily="34" charset="-128"/>
              </a:rPr>
              <a:pPr eaLnBrk="1" hangingPunct="1"/>
              <a:t>2</a:t>
            </a:fld>
            <a:endParaRPr lang="en-US" altLang="zh-TW" smtClean="0">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4DBAEF22-CA92-4210-85F5-70FB5D7D4375}" type="slidenum">
              <a:rPr lang="en-US" altLang="zh-TW" smtClean="0">
                <a:cs typeface="Arial Unicode MS" pitchFamily="34" charset="-128"/>
              </a:rPr>
              <a:pPr eaLnBrk="1" hangingPunct="1"/>
              <a:t>20</a:t>
            </a:fld>
            <a:endParaRPr lang="en-US" altLang="zh-TW" smtClean="0">
              <a:cs typeface="Arial Unicode MS" pitchFamily="34" charset="-128"/>
            </a:endParaRPr>
          </a:p>
        </p:txBody>
      </p:sp>
      <p:sp>
        <p:nvSpPr>
          <p:cNvPr id="69635" name="Rectangle 2"/>
          <p:cNvSpPr>
            <a:spLocks noGrp="1" noChangeArrowheads="1"/>
          </p:cNvSpPr>
          <p:nvPr>
            <p:ph type="title"/>
          </p:nvPr>
        </p:nvSpPr>
        <p:spPr/>
        <p:txBody>
          <a:bodyPr/>
          <a:lstStyle/>
          <a:p>
            <a:pPr eaLnBrk="1" hangingPunct="1"/>
            <a:r>
              <a:rPr lang="en-US" altLang="zh-TW" smtClean="0">
                <a:ea typeface="Arial Unicode MS" pitchFamily="34" charset="-128"/>
                <a:cs typeface="Arial Unicode MS" pitchFamily="34" charset="-128"/>
              </a:rPr>
              <a:t>Guiding (Semi-Supervised) Learning with Constraints</a:t>
            </a:r>
          </a:p>
        </p:txBody>
      </p:sp>
      <p:sp>
        <p:nvSpPr>
          <p:cNvPr id="1171459" name="Text Box 3"/>
          <p:cNvSpPr txBox="1">
            <a:spLocks noChangeArrowheads="1"/>
          </p:cNvSpPr>
          <p:nvPr/>
        </p:nvSpPr>
        <p:spPr bwMode="auto">
          <a:xfrm>
            <a:off x="4321175" y="4214813"/>
            <a:ext cx="9969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Model</a:t>
            </a:r>
          </a:p>
        </p:txBody>
      </p:sp>
      <p:sp>
        <p:nvSpPr>
          <p:cNvPr id="1171460" name="Text Box 4"/>
          <p:cNvSpPr txBox="1">
            <a:spLocks noChangeArrowheads="1"/>
          </p:cNvSpPr>
          <p:nvPr/>
        </p:nvSpPr>
        <p:spPr bwMode="auto">
          <a:xfrm>
            <a:off x="2654300" y="5586413"/>
            <a:ext cx="1992313" cy="831850"/>
          </a:xfrm>
          <a:prstGeom prst="rect">
            <a:avLst/>
          </a:prstGeom>
          <a:solidFill>
            <a:srgbClr val="FFFFCC"/>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chemeClr val="hlink"/>
                </a:solidFill>
                <a:latin typeface="Calibri" pitchFamily="34" charset="0"/>
              </a:rPr>
              <a:t>Decision Time </a:t>
            </a:r>
          </a:p>
          <a:p>
            <a:pPr algn="ctr" eaLnBrk="1" hangingPunct="1"/>
            <a:r>
              <a:rPr lang="en-US" sz="2400">
                <a:solidFill>
                  <a:schemeClr val="hlink"/>
                </a:solidFill>
                <a:latin typeface="Calibri" pitchFamily="34" charset="0"/>
              </a:rPr>
              <a:t>Constraints</a:t>
            </a:r>
          </a:p>
        </p:txBody>
      </p:sp>
      <p:sp>
        <p:nvSpPr>
          <p:cNvPr id="1171461" name="Text Box 5"/>
          <p:cNvSpPr txBox="1">
            <a:spLocks noChangeArrowheads="1"/>
          </p:cNvSpPr>
          <p:nvPr/>
        </p:nvSpPr>
        <p:spPr bwMode="auto">
          <a:xfrm>
            <a:off x="5407025" y="5424488"/>
            <a:ext cx="2203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Un-labeled Data</a:t>
            </a:r>
          </a:p>
        </p:txBody>
      </p:sp>
      <p:sp>
        <p:nvSpPr>
          <p:cNvPr id="1171462" name="Line 6"/>
          <p:cNvSpPr>
            <a:spLocks noChangeShapeType="1"/>
          </p:cNvSpPr>
          <p:nvPr/>
        </p:nvSpPr>
        <p:spPr bwMode="auto">
          <a:xfrm>
            <a:off x="5160963" y="4697413"/>
            <a:ext cx="1371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3" name="Line 7"/>
          <p:cNvSpPr>
            <a:spLocks noChangeShapeType="1"/>
          </p:cNvSpPr>
          <p:nvPr/>
        </p:nvSpPr>
        <p:spPr bwMode="auto">
          <a:xfrm flipV="1">
            <a:off x="3789363" y="4730750"/>
            <a:ext cx="990600" cy="838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4" name="Line 8"/>
          <p:cNvSpPr>
            <a:spLocks noChangeShapeType="1"/>
          </p:cNvSpPr>
          <p:nvPr/>
        </p:nvSpPr>
        <p:spPr bwMode="auto">
          <a:xfrm flipH="1" flipV="1">
            <a:off x="4932363" y="4730750"/>
            <a:ext cx="1219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5" name="Text Box 9"/>
          <p:cNvSpPr txBox="1">
            <a:spLocks noChangeArrowheads="1"/>
          </p:cNvSpPr>
          <p:nvPr/>
        </p:nvSpPr>
        <p:spPr bwMode="auto">
          <a:xfrm>
            <a:off x="6503988" y="4162425"/>
            <a:ext cx="1600200" cy="466725"/>
          </a:xfrm>
          <a:prstGeom prst="rect">
            <a:avLst/>
          </a:prstGeom>
          <a:solidFill>
            <a:srgbClr val="FFFFCC"/>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chemeClr val="hlink"/>
                </a:solidFill>
                <a:latin typeface="Calibri" pitchFamily="34" charset="0"/>
              </a:rPr>
              <a:t>Constraints</a:t>
            </a:r>
          </a:p>
        </p:txBody>
      </p:sp>
      <p:sp>
        <p:nvSpPr>
          <p:cNvPr id="1171466" name="Line 10"/>
          <p:cNvSpPr>
            <a:spLocks noChangeShapeType="1"/>
          </p:cNvSpPr>
          <p:nvPr/>
        </p:nvSpPr>
        <p:spPr bwMode="auto">
          <a:xfrm flipH="1">
            <a:off x="6532563" y="4602163"/>
            <a:ext cx="6858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71467" name="Text Box 11"/>
          <p:cNvSpPr txBox="1">
            <a:spLocks noChangeArrowheads="1"/>
          </p:cNvSpPr>
          <p:nvPr/>
        </p:nvSpPr>
        <p:spPr bwMode="auto">
          <a:xfrm>
            <a:off x="609600" y="1295400"/>
            <a:ext cx="80010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FF6600"/>
              </a:buClr>
              <a:buSzPct val="80000"/>
              <a:buFont typeface="Wingdings" pitchFamily="2" charset="2"/>
              <a:buChar char="n"/>
            </a:pPr>
            <a:r>
              <a:rPr lang="en-US" altLang="zh-TW" sz="2400">
                <a:latin typeface="Calibri" pitchFamily="34" charset="0"/>
                <a:ea typeface="Arial Unicode MS" pitchFamily="34" charset="-128"/>
                <a:cs typeface="Arial Unicode MS" pitchFamily="34" charset="-128"/>
              </a:rPr>
              <a:t>In traditional Semi-Supervised learning the model can drift away from the correct one. </a:t>
            </a:r>
          </a:p>
          <a:p>
            <a:pPr eaLnBrk="1" hangingPunct="1">
              <a:spcBef>
                <a:spcPct val="20000"/>
              </a:spcBef>
              <a:buClr>
                <a:srgbClr val="FF6600"/>
              </a:buClr>
              <a:buSzPct val="80000"/>
              <a:buFont typeface="Wingdings" pitchFamily="2" charset="2"/>
              <a:buChar char="n"/>
            </a:pPr>
            <a:r>
              <a:rPr lang="en-US" altLang="zh-TW" sz="2400">
                <a:latin typeface="Calibri" pitchFamily="34" charset="0"/>
                <a:ea typeface="Arial Unicode MS" pitchFamily="34" charset="-128"/>
                <a:cs typeface="Arial Unicode MS" pitchFamily="34" charset="-128"/>
              </a:rPr>
              <a:t>Constraints can be used to </a:t>
            </a:r>
            <a:r>
              <a:rPr lang="en-US" altLang="zh-TW" sz="2400">
                <a:solidFill>
                  <a:srgbClr val="FF0000"/>
                </a:solidFill>
                <a:latin typeface="Calibri" pitchFamily="34" charset="0"/>
                <a:ea typeface="Arial Unicode MS" pitchFamily="34" charset="-128"/>
                <a:cs typeface="Arial Unicode MS" pitchFamily="34" charset="-128"/>
              </a:rPr>
              <a:t>generate better training data</a:t>
            </a:r>
          </a:p>
          <a:p>
            <a:pPr lvl="1" eaLnBrk="1" hangingPunct="1">
              <a:spcBef>
                <a:spcPct val="20000"/>
              </a:spcBef>
              <a:buClr>
                <a:srgbClr val="FF6600"/>
              </a:buClr>
              <a:buSzPct val="65000"/>
              <a:buFont typeface="Wingdings" pitchFamily="2" charset="2"/>
              <a:buChar char="¨"/>
            </a:pPr>
            <a:r>
              <a:rPr lang="en-US" altLang="zh-TW" sz="2000">
                <a:latin typeface="Calibri" pitchFamily="34" charset="0"/>
                <a:ea typeface="Arial Unicode MS" pitchFamily="34" charset="-128"/>
                <a:cs typeface="Arial Unicode MS" pitchFamily="34" charset="-128"/>
              </a:rPr>
              <a:t>At </a:t>
            </a:r>
            <a:r>
              <a:rPr lang="en-US" altLang="zh-TW" sz="2000">
                <a:solidFill>
                  <a:srgbClr val="FF0000"/>
                </a:solidFill>
                <a:latin typeface="Calibri" pitchFamily="34" charset="0"/>
                <a:ea typeface="Arial Unicode MS" pitchFamily="34" charset="-128"/>
                <a:cs typeface="Arial Unicode MS" pitchFamily="34" charset="-128"/>
              </a:rPr>
              <a:t>training</a:t>
            </a:r>
            <a:r>
              <a:rPr lang="en-US" altLang="zh-TW" sz="2000">
                <a:latin typeface="Calibri" pitchFamily="34" charset="0"/>
                <a:ea typeface="Arial Unicode MS" pitchFamily="34" charset="-128"/>
                <a:cs typeface="Arial Unicode MS" pitchFamily="34" charset="-128"/>
              </a:rPr>
              <a:t> to improve labeling of un-labeled data (and thus improve the model)</a:t>
            </a:r>
          </a:p>
          <a:p>
            <a:pPr lvl="1" eaLnBrk="1" hangingPunct="1">
              <a:spcBef>
                <a:spcPct val="20000"/>
              </a:spcBef>
              <a:buClr>
                <a:srgbClr val="FF6600"/>
              </a:buClr>
              <a:buSzPct val="65000"/>
              <a:buFont typeface="Wingdings" pitchFamily="2" charset="2"/>
              <a:buChar char="¨"/>
            </a:pPr>
            <a:r>
              <a:rPr lang="en-US" altLang="zh-TW" sz="2000">
                <a:latin typeface="Calibri" pitchFamily="34" charset="0"/>
                <a:ea typeface="Arial Unicode MS" pitchFamily="34" charset="-128"/>
                <a:cs typeface="Arial Unicode MS" pitchFamily="34" charset="-128"/>
              </a:rPr>
              <a:t>At </a:t>
            </a:r>
            <a:r>
              <a:rPr lang="en-US" altLang="zh-TW" sz="2000">
                <a:solidFill>
                  <a:srgbClr val="FF0000"/>
                </a:solidFill>
                <a:latin typeface="Calibri" pitchFamily="34" charset="0"/>
                <a:ea typeface="Arial Unicode MS" pitchFamily="34" charset="-128"/>
                <a:cs typeface="Arial Unicode MS" pitchFamily="34" charset="-128"/>
              </a:rPr>
              <a:t>decision time</a:t>
            </a:r>
            <a:r>
              <a:rPr lang="en-US" altLang="zh-TW" sz="2000">
                <a:latin typeface="Calibri" pitchFamily="34" charset="0"/>
                <a:ea typeface="Arial Unicode MS" pitchFamily="34" charset="-128"/>
                <a:cs typeface="Arial Unicode MS" pitchFamily="34" charset="-128"/>
              </a:rPr>
              <a:t>, to bias the objective function towards favoring constraint satisfaction.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14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71462"/>
                                        </p:tgtEl>
                                        <p:attrNameLst>
                                          <p:attrName>style.visibility</p:attrName>
                                        </p:attrNameLst>
                                      </p:cBhvr>
                                      <p:to>
                                        <p:strVal val="visible"/>
                                      </p:to>
                                    </p:set>
                                    <p:animEffect transition="in" filter="wipe(up)">
                                      <p:cBhvr>
                                        <p:cTn id="13" dur="1000"/>
                                        <p:tgtEl>
                                          <p:spTgt spid="11714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71464"/>
                                        </p:tgtEl>
                                        <p:attrNameLst>
                                          <p:attrName>style.visibility</p:attrName>
                                        </p:attrNameLst>
                                      </p:cBhvr>
                                      <p:to>
                                        <p:strVal val="visible"/>
                                      </p:to>
                                    </p:set>
                                    <p:animEffect transition="in" filter="wipe(down)">
                                      <p:cBhvr>
                                        <p:cTn id="18" dur="1000"/>
                                        <p:tgtEl>
                                          <p:spTgt spid="1171464"/>
                                        </p:tgtEl>
                                      </p:cBhvr>
                                    </p:animEffect>
                                  </p:childTnLst>
                                </p:cTn>
                              </p:par>
                              <p:par>
                                <p:cTn id="19" presetID="1" presetClass="entr" presetSubtype="0" fill="hold" nodeType="withEffect">
                                  <p:stCondLst>
                                    <p:cond delay="0"/>
                                  </p:stCondLst>
                                  <p:childTnLst>
                                    <p:set>
                                      <p:cBhvr>
                                        <p:cTn id="20" dur="1" fill="hold">
                                          <p:stCondLst>
                                            <p:cond delay="0"/>
                                          </p:stCondLst>
                                        </p:cTn>
                                        <p:tgtEl>
                                          <p:spTgt spid="1171467">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71465"/>
                                        </p:tgtEl>
                                        <p:attrNameLst>
                                          <p:attrName>style.visibility</p:attrName>
                                        </p:attrNameLst>
                                      </p:cBhvr>
                                      <p:to>
                                        <p:strVal val="visible"/>
                                      </p:to>
                                    </p:set>
                                  </p:childTnLst>
                                </p:cTn>
                              </p:par>
                            </p:childTnLst>
                          </p:cTn>
                        </p:par>
                        <p:par>
                          <p:cTn id="25" fill="hold" nodeType="afterGroup">
                            <p:stCondLst>
                              <p:cond delay="0"/>
                            </p:stCondLst>
                            <p:childTnLst>
                              <p:par>
                                <p:cTn id="26" presetID="22" presetClass="entr" presetSubtype="1" fill="hold" grpId="0" nodeType="afterEffect">
                                  <p:stCondLst>
                                    <p:cond delay="0"/>
                                  </p:stCondLst>
                                  <p:childTnLst>
                                    <p:set>
                                      <p:cBhvr>
                                        <p:cTn id="27" dur="1" fill="hold">
                                          <p:stCondLst>
                                            <p:cond delay="0"/>
                                          </p:stCondLst>
                                        </p:cTn>
                                        <p:tgtEl>
                                          <p:spTgt spid="1171466"/>
                                        </p:tgtEl>
                                        <p:attrNameLst>
                                          <p:attrName>style.visibility</p:attrName>
                                        </p:attrNameLst>
                                      </p:cBhvr>
                                      <p:to>
                                        <p:strVal val="visible"/>
                                      </p:to>
                                    </p:set>
                                    <p:animEffect transition="in" filter="wipe(up)">
                                      <p:cBhvr>
                                        <p:cTn id="28" dur="1000"/>
                                        <p:tgtEl>
                                          <p:spTgt spid="117146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171460"/>
                                        </p:tgtEl>
                                        <p:attrNameLst>
                                          <p:attrName>style.visibility</p:attrName>
                                        </p:attrNameLst>
                                      </p:cBhvr>
                                      <p:to>
                                        <p:strVal val="visible"/>
                                      </p:to>
                                    </p:set>
                                  </p:childTnLst>
                                </p:cTn>
                              </p:par>
                            </p:childTnLst>
                          </p:cTn>
                        </p:par>
                        <p:par>
                          <p:cTn id="31" fill="hold" nodeType="afterGroup">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171463"/>
                                        </p:tgtEl>
                                        <p:attrNameLst>
                                          <p:attrName>style.visibility</p:attrName>
                                        </p:attrNameLst>
                                      </p:cBhvr>
                                      <p:to>
                                        <p:strVal val="visible"/>
                                      </p:to>
                                    </p:set>
                                    <p:animEffect transition="in" filter="wipe(down)">
                                      <p:cBhvr>
                                        <p:cTn id="34" dur="500"/>
                                        <p:tgtEl>
                                          <p:spTgt spid="1171463"/>
                                        </p:tgtEl>
                                      </p:cBhvr>
                                    </p:animEffect>
                                  </p:childTnLst>
                                </p:cTn>
                              </p:par>
                              <p:par>
                                <p:cTn id="35" presetID="1" presetClass="entr" presetSubtype="0" fill="hold" nodeType="withEffect">
                                  <p:stCondLst>
                                    <p:cond delay="0"/>
                                  </p:stCondLst>
                                  <p:childTnLst>
                                    <p:set>
                                      <p:cBhvr>
                                        <p:cTn id="36" dur="1" fill="hold">
                                          <p:stCondLst>
                                            <p:cond delay="0"/>
                                          </p:stCondLst>
                                        </p:cTn>
                                        <p:tgtEl>
                                          <p:spTgt spid="117146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71467">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71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0" grpId="0" animBg="1"/>
      <p:bldP spid="1171461" grpId="0" animBg="1"/>
      <p:bldP spid="1171462" grpId="0" animBg="1"/>
      <p:bldP spid="1171463" grpId="0" animBg="1"/>
      <p:bldP spid="1171464" grpId="0" animBg="1"/>
      <p:bldP spid="1171465" grpId="0" animBg="1"/>
      <p:bldP spid="11714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C3C0EE09-73B8-4268-B5B3-D84848D7E84C}" type="slidenum">
              <a:rPr lang="en-US" altLang="zh-TW" smtClean="0">
                <a:cs typeface="Arial Unicode MS" pitchFamily="34" charset="-128"/>
              </a:rPr>
              <a:pPr eaLnBrk="1" hangingPunct="1"/>
              <a:t>21</a:t>
            </a:fld>
            <a:endParaRPr lang="en-US" altLang="zh-TW" smtClean="0">
              <a:cs typeface="Arial Unicode MS" pitchFamily="34" charset="-128"/>
            </a:endParaRPr>
          </a:p>
        </p:txBody>
      </p:sp>
      <p:sp>
        <p:nvSpPr>
          <p:cNvPr id="70659" name="Text Box 1"/>
          <p:cNvSpPr txBox="1">
            <a:spLocks noChangeArrowheads="1"/>
          </p:cNvSpPr>
          <p:nvPr/>
        </p:nvSpPr>
        <p:spPr bwMode="auto">
          <a:xfrm>
            <a:off x="7543800" y="6315075"/>
            <a:ext cx="9128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ea typeface="Arial Unicode MS" pitchFamily="34" charset="-128"/>
                <a:cs typeface="Arial Unicode MS" pitchFamily="34" charset="-128"/>
              </a:rPr>
              <a:t>Page </a:t>
            </a:r>
            <a:fld id="{A7C43F99-073D-44BD-B943-D6EA5E0D54B5}" type="slidenum">
              <a:rPr lang="en-US" sz="1200">
                <a:solidFill>
                  <a:srgbClr val="000000"/>
                </a:solidFill>
                <a:ea typeface="Arial Unicode MS" pitchFamily="34" charset="-128"/>
                <a:cs typeface="Arial Unicode MS" pitchFamily="34" charset="-128"/>
              </a:rPr>
              <a:pPr algn="r" eaLnBrk="1" hangingPunct="1">
                <a:buClr>
                  <a:srgbClr val="000000"/>
                </a:buClr>
                <a:buSzPct val="100000"/>
                <a:buFont typeface="Times New Roman" pitchFamily="18" charset="0"/>
                <a:buNone/>
              </a:pPr>
              <a:t>21</a:t>
            </a:fld>
            <a:endParaRPr lang="en-US" sz="1200">
              <a:solidFill>
                <a:srgbClr val="000000"/>
              </a:solidFill>
              <a:ea typeface="Arial Unicode MS" pitchFamily="34" charset="-128"/>
              <a:cs typeface="Arial Unicode MS" pitchFamily="34" charset="-128"/>
            </a:endParaRPr>
          </a:p>
        </p:txBody>
      </p:sp>
      <p:sp>
        <p:nvSpPr>
          <p:cNvPr id="70660"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a:solidFill>
                  <a:srgbClr val="FF0000"/>
                </a:solidFill>
                <a:latin typeface="Calibri" pitchFamily="34" charset="0"/>
                <a:ea typeface="Arial Unicode MS" pitchFamily="34" charset="-128"/>
                <a:cs typeface="Arial Unicode MS" pitchFamily="34" charset="-128"/>
              </a:rPr>
              <a:t>Constraints Driven Learning (CoDL)</a:t>
            </a:r>
            <a:r>
              <a:rPr lang="en-US" sz="2800" i="1">
                <a:solidFill>
                  <a:srgbClr val="FF0000"/>
                </a:solidFill>
                <a:latin typeface="Calibri" pitchFamily="34" charset="0"/>
                <a:ea typeface="Arial Unicode MS" pitchFamily="34" charset="-128"/>
                <a:cs typeface="Arial Unicode MS" pitchFamily="34" charset="-128"/>
              </a:rPr>
              <a:t>			</a:t>
            </a:r>
            <a:endParaRPr lang="en-US" sz="2800">
              <a:solidFill>
                <a:srgbClr val="FF0000"/>
              </a:solidFill>
              <a:latin typeface="Calibri" pitchFamily="34" charset="0"/>
              <a:ea typeface="Arial Unicode MS" pitchFamily="34" charset="-128"/>
              <a:cs typeface="Arial Unicode MS" pitchFamily="34" charset="-128"/>
            </a:endParaRPr>
          </a:p>
        </p:txBody>
      </p:sp>
      <p:sp>
        <p:nvSpPr>
          <p:cNvPr id="70661" name="Rectangle 3"/>
          <p:cNvSpPr>
            <a:spLocks noChangeArrowheads="1"/>
          </p:cNvSpPr>
          <p:nvPr/>
        </p:nvSpPr>
        <p:spPr bwMode="auto">
          <a:xfrm>
            <a:off x="533400" y="1143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9725" indent="-339725" defTabSz="457200">
              <a:spcBef>
                <a:spcPts val="7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800">
              <a:solidFill>
                <a:srgbClr val="000000"/>
              </a:solidFill>
              <a:latin typeface="Helvetica" pitchFamily="34" charset="0"/>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latin typeface="Calibri" pitchFamily="34" charset="0"/>
                <a:ea typeface="Arial Unicode MS" pitchFamily="34" charset="-128"/>
                <a:cs typeface="Arial Unicode MS" pitchFamily="34" charset="-128"/>
              </a:rPr>
              <a:t>(w</a:t>
            </a:r>
            <a:r>
              <a:rPr lang="en-US" sz="2400" baseline="-25000">
                <a:solidFill>
                  <a:srgbClr val="000000"/>
                </a:solidFill>
                <a:latin typeface="Calibri" pitchFamily="34" charset="0"/>
                <a:ea typeface="Arial Unicode MS" pitchFamily="34" charset="-128"/>
                <a:cs typeface="Arial Unicode MS" pitchFamily="34" charset="-128"/>
              </a:rPr>
              <a:t>0</a:t>
            </a:r>
            <a:r>
              <a:rPr lang="en-US" sz="2400">
                <a:solidFill>
                  <a:srgbClr val="000000"/>
                </a:solidFill>
                <a:latin typeface="Calibri" pitchFamily="34" charset="0"/>
                <a:ea typeface="Arial Unicode MS" pitchFamily="34" charset="-128"/>
                <a:cs typeface="Arial Unicode MS" pitchFamily="34" charset="-128"/>
              </a:rPr>
              <a:t>,</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0</a:t>
            </a:r>
            <a:r>
              <a:rPr lang="en-US" sz="2400">
                <a:solidFill>
                  <a:srgbClr val="000000"/>
                </a:solidFill>
                <a:latin typeface="Calibri" pitchFamily="34" charset="0"/>
                <a:ea typeface="Arial Unicode MS" pitchFamily="34" charset="-128"/>
                <a:cs typeface="Arial Unicode MS" pitchFamily="34" charset="-128"/>
              </a:rPr>
              <a:t>)=</a:t>
            </a:r>
            <a:r>
              <a:rPr lang="en-US" sz="2400">
                <a:solidFill>
                  <a:srgbClr val="0033CC"/>
                </a:solidFill>
                <a:ea typeface="Arial Unicode MS" pitchFamily="34" charset="-128"/>
                <a:cs typeface="Arial Unicode MS" pitchFamily="34" charset="-128"/>
              </a:rPr>
              <a:t>learn(L)</a:t>
            </a:r>
            <a:r>
              <a:rPr lang="ar-SA" sz="2400">
                <a:solidFill>
                  <a:srgbClr val="0033CC"/>
                </a:solidFill>
              </a:rPr>
              <a:t>‏</a:t>
            </a:r>
            <a:endParaRPr lang="en-US" sz="2400">
              <a:solidFill>
                <a:srgbClr val="0033CC"/>
              </a:solidFill>
              <a:ea typeface="Arial Unicode MS" pitchFamily="34" charset="-128"/>
              <a:cs typeface="Arial Unicode MS" pitchFamily="34" charset="-128"/>
            </a:endParaRP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For N iterations do</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T=</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For each x in </a:t>
            </a:r>
            <a:r>
              <a:rPr lang="en-US" sz="2400">
                <a:solidFill>
                  <a:srgbClr val="0033CC"/>
                </a:solidFill>
                <a:ea typeface="Arial Unicode MS" pitchFamily="34" charset="-128"/>
                <a:cs typeface="Arial Unicode MS" pitchFamily="34" charset="-128"/>
              </a:rPr>
              <a:t>unlabeled dataset</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h </a:t>
            </a:r>
            <a:r>
              <a:rPr lang="en-US" sz="2400">
                <a:solidFill>
                  <a:srgbClr val="000000"/>
                </a:solidFill>
                <a:latin typeface="cmsy10" pitchFamily="34" charset="0"/>
                <a:ea typeface="Arial Unicode MS" pitchFamily="34" charset="-128"/>
                <a:cs typeface="Arial Unicode MS" pitchFamily="34" charset="-128"/>
              </a:rPr>
              <a:t>Ã</a:t>
            </a:r>
            <a:r>
              <a:rPr lang="en-US" sz="2400">
                <a:solidFill>
                  <a:srgbClr val="000000"/>
                </a:solidFill>
                <a:ea typeface="Arial Unicode MS" pitchFamily="34" charset="-128"/>
                <a:cs typeface="Arial Unicode MS" pitchFamily="34" charset="-128"/>
              </a:rPr>
              <a:t> argmax</a:t>
            </a:r>
            <a:r>
              <a:rPr lang="en-US" sz="2400" baseline="-25000">
                <a:solidFill>
                  <a:srgbClr val="000000"/>
                </a:solidFill>
                <a:ea typeface="Arial Unicode MS" pitchFamily="34" charset="-128"/>
                <a:cs typeface="Arial Unicode MS" pitchFamily="34" charset="-128"/>
              </a:rPr>
              <a:t>y</a:t>
            </a:r>
            <a:r>
              <a:rPr lang="en-US" sz="2400">
                <a:solidFill>
                  <a:srgbClr val="000000"/>
                </a:solidFill>
                <a:ea typeface="Arial Unicode MS" pitchFamily="34" charset="-128"/>
                <a:cs typeface="Arial Unicode MS" pitchFamily="34" charset="-128"/>
              </a:rPr>
              <a:t> w</a:t>
            </a:r>
            <a:r>
              <a:rPr lang="en-US" sz="2400" baseline="30000">
                <a:solidFill>
                  <a:srgbClr val="000000"/>
                </a:solidFill>
                <a:ea typeface="Arial Unicode MS" pitchFamily="34" charset="-128"/>
                <a:cs typeface="Arial Unicode MS" pitchFamily="34" charset="-128"/>
              </a:rPr>
              <a:t>T</a:t>
            </a:r>
            <a:r>
              <a:rPr lang="en-US" sz="2400">
                <a:solidFill>
                  <a:srgbClr val="000000"/>
                </a:solidFill>
                <a:ea typeface="Arial Unicode MS" pitchFamily="34" charset="-128"/>
                <a:cs typeface="Arial Unicode MS" pitchFamily="34" charset="-128"/>
              </a:rPr>
              <a:t> </a:t>
            </a:r>
            <a:r>
              <a:rPr lang="en-US" sz="2400">
                <a:solidFill>
                  <a:srgbClr val="000000"/>
                </a:solidFill>
                <a:latin typeface="cmmi10" pitchFamily="34" charset="0"/>
                <a:ea typeface="Arial Unicode MS" pitchFamily="34" charset="-128"/>
                <a:cs typeface="Arial Unicode MS" pitchFamily="34" charset="-128"/>
              </a:rPr>
              <a:t>Á</a:t>
            </a:r>
            <a:r>
              <a:rPr lang="en-US" sz="2400">
                <a:solidFill>
                  <a:srgbClr val="000000"/>
                </a:solidFill>
                <a:ea typeface="Arial Unicode MS" pitchFamily="34" charset="-128"/>
                <a:cs typeface="Arial Unicode MS" pitchFamily="34" charset="-128"/>
              </a:rPr>
              <a:t>(x,y) - </a:t>
            </a:r>
            <a:r>
              <a:rPr lang="en-US" sz="2400">
                <a:solidFill>
                  <a:srgbClr val="000000"/>
                </a:solidFill>
                <a:latin typeface="Symbol" pitchFamily="18" charset="2"/>
                <a:ea typeface="Arial Unicode MS" pitchFamily="34" charset="-128"/>
                <a:cs typeface="Arial Unicode MS" pitchFamily="34" charset="-128"/>
                <a:sym typeface="Symbol" pitchFamily="18" charset="2"/>
              </a:rPr>
              <a:t></a:t>
            </a:r>
            <a:r>
              <a:rPr lang="en-US" sz="2400">
                <a:solidFill>
                  <a:srgbClr val="000000"/>
                </a:solidFill>
                <a:ea typeface="Arial Unicode MS" pitchFamily="34" charset="-128"/>
                <a:cs typeface="Arial Unicode MS" pitchFamily="34" charset="-128"/>
              </a:rPr>
              <a:t> </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k</a:t>
            </a:r>
            <a:r>
              <a:rPr lang="en-US" sz="2400">
                <a:solidFill>
                  <a:srgbClr val="000000"/>
                </a:solidFill>
                <a:ea typeface="Arial Unicode MS" pitchFamily="34" charset="-128"/>
                <a:cs typeface="Arial Unicode MS" pitchFamily="34" charset="-128"/>
              </a:rPr>
              <a:t> d</a:t>
            </a:r>
            <a:r>
              <a:rPr lang="en-US" sz="2400" baseline="-25000">
                <a:solidFill>
                  <a:srgbClr val="000000"/>
                </a:solidFill>
                <a:ea typeface="Arial Unicode MS" pitchFamily="34" charset="-128"/>
                <a:cs typeface="Arial Unicode MS" pitchFamily="34" charset="-128"/>
              </a:rPr>
              <a:t>C</a:t>
            </a:r>
            <a:r>
              <a:rPr lang="en-US" sz="2400">
                <a:solidFill>
                  <a:srgbClr val="000000"/>
                </a:solidFill>
                <a:ea typeface="Arial Unicode MS" pitchFamily="34" charset="-128"/>
                <a:cs typeface="Arial Unicode MS" pitchFamily="34" charset="-128"/>
              </a:rPr>
              <a:t>(x,y)</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T=T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{(x, h)}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a:t>
            </a:r>
          </a:p>
          <a:p>
            <a:pPr marL="339725" indent="-339725" defTabSz="457200">
              <a:spcBef>
                <a:spcPts val="60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000000"/>
                </a:solidFill>
                <a:ea typeface="Arial Unicode MS" pitchFamily="34" charset="-128"/>
                <a:cs typeface="Arial Unicode MS" pitchFamily="34" charset="-128"/>
              </a:rPr>
              <a:t>    </a:t>
            </a:r>
            <a:r>
              <a:rPr lang="en-US" sz="2400">
                <a:solidFill>
                  <a:srgbClr val="0033CC"/>
                </a:solidFill>
                <a:ea typeface="Arial Unicode MS" pitchFamily="34" charset="-128"/>
                <a:cs typeface="Arial Unicode MS" pitchFamily="34" charset="-128"/>
              </a:rPr>
              <a:t>(w,</a:t>
            </a:r>
            <a:r>
              <a:rPr lang="en-US" sz="2400">
                <a:solidFill>
                  <a:srgbClr val="0033CC"/>
                </a:solidFill>
                <a:latin typeface="cmmi10" pitchFamily="34" charset="0"/>
                <a:ea typeface="Arial Unicode MS" pitchFamily="34" charset="-128"/>
                <a:cs typeface="Arial Unicode MS" pitchFamily="34" charset="-128"/>
              </a:rPr>
              <a:t>½</a:t>
            </a:r>
            <a:r>
              <a:rPr lang="en-US" sz="2400">
                <a:solidFill>
                  <a:srgbClr val="0033CC"/>
                </a:solidFill>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(w</a:t>
            </a:r>
            <a:r>
              <a:rPr lang="en-US" sz="2400" baseline="-25000">
                <a:solidFill>
                  <a:srgbClr val="000000"/>
                </a:solidFill>
                <a:ea typeface="Arial Unicode MS" pitchFamily="34" charset="-128"/>
                <a:cs typeface="Arial Unicode MS" pitchFamily="34" charset="-128"/>
              </a:rPr>
              <a:t>0</a:t>
            </a:r>
            <a:r>
              <a:rPr lang="en-US" sz="2400">
                <a:solidFill>
                  <a:srgbClr val="000000"/>
                </a:solidFill>
                <a:ea typeface="Arial Unicode MS" pitchFamily="34" charset="-128"/>
                <a:cs typeface="Arial Unicode MS" pitchFamily="34" charset="-128"/>
              </a:rPr>
              <a:t>,</a:t>
            </a:r>
            <a:r>
              <a:rPr lang="en-US" sz="2400">
                <a:solidFill>
                  <a:srgbClr val="000000"/>
                </a:solidFill>
                <a:latin typeface="cmmi10" pitchFamily="34" charset="0"/>
                <a:ea typeface="Arial Unicode MS" pitchFamily="34" charset="-128"/>
                <a:cs typeface="Arial Unicode MS" pitchFamily="34" charset="-128"/>
              </a:rPr>
              <a:t>½</a:t>
            </a:r>
            <a:r>
              <a:rPr lang="en-US" sz="2400" baseline="-25000">
                <a:solidFill>
                  <a:srgbClr val="000000"/>
                </a:solidFill>
                <a:ea typeface="Arial Unicode MS" pitchFamily="34" charset="-128"/>
                <a:cs typeface="Arial Unicode MS" pitchFamily="34" charset="-128"/>
              </a:rPr>
              <a:t>0</a:t>
            </a:r>
            <a:r>
              <a:rPr lang="en-US" sz="2400">
                <a:solidFill>
                  <a:srgbClr val="000000"/>
                </a:solidFill>
                <a:ea typeface="Arial Unicode MS" pitchFamily="34" charset="-128"/>
                <a:cs typeface="Arial Unicode MS" pitchFamily="34" charset="-128"/>
              </a:rPr>
              <a:t>) + (1- </a:t>
            </a:r>
            <a:r>
              <a:rPr lang="en-US" sz="2400">
                <a:solidFill>
                  <a:srgbClr val="000000"/>
                </a:solidFill>
                <a:latin typeface="Symbol" pitchFamily="18" charset="2"/>
                <a:ea typeface="Arial Unicode MS" pitchFamily="34" charset="-128"/>
                <a:cs typeface="Arial Unicode MS" pitchFamily="34" charset="-128"/>
              </a:rPr>
              <a:t></a:t>
            </a:r>
            <a:r>
              <a:rPr lang="en-US" sz="2400">
                <a:solidFill>
                  <a:srgbClr val="000000"/>
                </a:solidFill>
                <a:ea typeface="Arial Unicode MS" pitchFamily="34" charset="-128"/>
                <a:cs typeface="Arial Unicode MS" pitchFamily="34" charset="-128"/>
              </a:rPr>
              <a:t>) learn(T)</a:t>
            </a:r>
          </a:p>
        </p:txBody>
      </p:sp>
      <p:sp>
        <p:nvSpPr>
          <p:cNvPr id="19462" name="Freeform 6"/>
          <p:cNvSpPr>
            <a:spLocks/>
          </p:cNvSpPr>
          <p:nvPr/>
        </p:nvSpPr>
        <p:spPr bwMode="auto">
          <a:xfrm>
            <a:off x="5241925" y="4953000"/>
            <a:ext cx="612775" cy="1588"/>
          </a:xfrm>
          <a:custGeom>
            <a:avLst/>
            <a:gdLst>
              <a:gd name="T0" fmla="*/ 2147483647 w 1703"/>
              <a:gd name="T1" fmla="*/ 0 h 5"/>
              <a:gd name="T2" fmla="*/ 0 w 1703"/>
              <a:gd name="T3" fmla="*/ 2147483647 h 5"/>
              <a:gd name="T4" fmla="*/ 0 60000 65536"/>
              <a:gd name="T5" fmla="*/ 0 60000 65536"/>
              <a:gd name="T6" fmla="*/ 0 w 1703"/>
              <a:gd name="T7" fmla="*/ 0 h 5"/>
              <a:gd name="T8" fmla="*/ 1703 w 1703"/>
              <a:gd name="T9" fmla="*/ 5 h 5"/>
            </a:gdLst>
            <a:ahLst/>
            <a:cxnLst>
              <a:cxn ang="T4">
                <a:pos x="T0" y="T1"/>
              </a:cxn>
              <a:cxn ang="T5">
                <a:pos x="T2" y="T3"/>
              </a:cxn>
            </a:cxnLst>
            <a:rect l="T6" t="T7" r="T8" b="T9"/>
            <a:pathLst>
              <a:path w="1703" h="5">
                <a:moveTo>
                  <a:pt x="1702" y="0"/>
                </a:moveTo>
                <a:lnTo>
                  <a:pt x="0" y="4"/>
                </a:lnTo>
              </a:path>
            </a:pathLst>
          </a:custGeom>
          <a:noFill/>
          <a:ln w="76320">
            <a:solidFill>
              <a:srgbClr val="FF9933"/>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517" name="Line 10"/>
          <p:cNvSpPr>
            <a:spLocks noChangeShapeType="1"/>
          </p:cNvSpPr>
          <p:nvPr/>
        </p:nvSpPr>
        <p:spPr bwMode="auto">
          <a:xfrm flipH="1">
            <a:off x="2819400" y="1905000"/>
            <a:ext cx="762000" cy="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3518" name="Rectangle 11"/>
          <p:cNvSpPr>
            <a:spLocks noChangeArrowheads="1"/>
          </p:cNvSpPr>
          <p:nvPr/>
        </p:nvSpPr>
        <p:spPr bwMode="auto">
          <a:xfrm>
            <a:off x="482600" y="1600200"/>
            <a:ext cx="2362200" cy="5588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70665" name="Rectangle 15"/>
          <p:cNvSpPr>
            <a:spLocks noChangeArrowheads="1"/>
          </p:cNvSpPr>
          <p:nvPr/>
        </p:nvSpPr>
        <p:spPr bwMode="auto">
          <a:xfrm>
            <a:off x="4495800" y="866775"/>
            <a:ext cx="4648200"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4000"/>
              </a:lnSpc>
              <a:buClr>
                <a:srgbClr val="000000"/>
              </a:buClr>
              <a:buSzPct val="100000"/>
              <a:buFont typeface="Arial" pitchFamily="34" charset="0"/>
              <a:buNone/>
            </a:pPr>
            <a:r>
              <a:rPr lang="en-US" sz="1400" dirty="0"/>
              <a:t>[Chang, Ratinov, Roth, ACL’07;ICML’08,ML, to appear]</a:t>
            </a:r>
          </a:p>
          <a:p>
            <a:pPr>
              <a:lnSpc>
                <a:spcPct val="104000"/>
              </a:lnSpc>
              <a:buClr>
                <a:srgbClr val="000000"/>
              </a:buClr>
              <a:buSzPct val="100000"/>
              <a:buFont typeface="Arial" pitchFamily="34" charset="0"/>
              <a:buNone/>
            </a:pPr>
            <a:r>
              <a:rPr lang="en-US" sz="1400" dirty="0"/>
              <a:t>Generalized by </a:t>
            </a:r>
            <a:r>
              <a:rPr lang="en-US" sz="1400" dirty="0" err="1"/>
              <a:t>Ganchev</a:t>
            </a:r>
            <a:r>
              <a:rPr lang="en-US" sz="1400" dirty="0"/>
              <a:t> et. al [PR work]</a:t>
            </a:r>
          </a:p>
        </p:txBody>
      </p:sp>
      <p:sp>
        <p:nvSpPr>
          <p:cNvPr id="1173522" name="Rectangle 18"/>
          <p:cNvSpPr>
            <a:spLocks noChangeArrowheads="1"/>
          </p:cNvSpPr>
          <p:nvPr/>
        </p:nvSpPr>
        <p:spPr bwMode="auto">
          <a:xfrm>
            <a:off x="3683000" y="1371600"/>
            <a:ext cx="5334000" cy="10668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a:latin typeface="Calibri" pitchFamily="34" charset="0"/>
              </a:rPr>
              <a:t>Supervised learning algorithm parameterized by</a:t>
            </a:r>
          </a:p>
          <a:p>
            <a:r>
              <a:rPr lang="en-US" sz="2000" b="1">
                <a:latin typeface="Calibri" pitchFamily="34" charset="0"/>
              </a:rPr>
              <a:t> (w,</a:t>
            </a:r>
            <a:r>
              <a:rPr lang="en-US" sz="2000" b="1">
                <a:latin typeface="cmmi10" pitchFamily="34" charset="0"/>
              </a:rPr>
              <a:t>½</a:t>
            </a:r>
            <a:r>
              <a:rPr lang="en-US" sz="2000" b="1">
                <a:latin typeface="Calibri" pitchFamily="34" charset="0"/>
              </a:rPr>
              <a:t>). </a:t>
            </a:r>
            <a:r>
              <a:rPr lang="en-US" sz="2000">
                <a:latin typeface="Calibri" pitchFamily="34" charset="0"/>
              </a:rPr>
              <a:t>Learning can be justified as an optimization</a:t>
            </a:r>
          </a:p>
          <a:p>
            <a:r>
              <a:rPr lang="en-US" sz="2000">
                <a:latin typeface="Calibri" pitchFamily="34" charset="0"/>
              </a:rPr>
              <a:t> procedure for an objective function</a:t>
            </a:r>
          </a:p>
        </p:txBody>
      </p:sp>
      <p:sp>
        <p:nvSpPr>
          <p:cNvPr id="1173523" name="Rectangle 19"/>
          <p:cNvSpPr>
            <a:spLocks noChangeArrowheads="1"/>
          </p:cNvSpPr>
          <p:nvPr/>
        </p:nvSpPr>
        <p:spPr bwMode="auto">
          <a:xfrm>
            <a:off x="5969000" y="2476500"/>
            <a:ext cx="3048000" cy="7620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a:latin typeface="Calibri" pitchFamily="34" charset="0"/>
              </a:rPr>
              <a:t>Inference with constraints:</a:t>
            </a:r>
            <a:r>
              <a:rPr lang="en-US" sz="2000">
                <a:latin typeface="Calibri" pitchFamily="34" charset="0"/>
              </a:rPr>
              <a:t> </a:t>
            </a:r>
          </a:p>
          <a:p>
            <a:r>
              <a:rPr lang="en-US" sz="2000">
                <a:latin typeface="Calibri" pitchFamily="34" charset="0"/>
              </a:rPr>
              <a:t>augment the training set </a:t>
            </a:r>
          </a:p>
        </p:txBody>
      </p:sp>
      <p:sp>
        <p:nvSpPr>
          <p:cNvPr id="1173524" name="Line 10"/>
          <p:cNvSpPr>
            <a:spLocks noChangeShapeType="1"/>
          </p:cNvSpPr>
          <p:nvPr/>
        </p:nvSpPr>
        <p:spPr bwMode="auto">
          <a:xfrm flipH="1">
            <a:off x="7010400" y="3276600"/>
            <a:ext cx="762000" cy="228600"/>
          </a:xfrm>
          <a:prstGeom prst="line">
            <a:avLst/>
          </a:prstGeom>
          <a:noFill/>
          <a:ln w="76320">
            <a:solidFill>
              <a:srgbClr val="FF9933"/>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3525" name="Rectangle 21"/>
          <p:cNvSpPr>
            <a:spLocks noChangeArrowheads="1"/>
          </p:cNvSpPr>
          <p:nvPr/>
        </p:nvSpPr>
        <p:spPr bwMode="auto">
          <a:xfrm>
            <a:off x="5791200" y="4419600"/>
            <a:ext cx="3225800" cy="10668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a:latin typeface="Calibri" pitchFamily="34" charset="0"/>
              </a:rPr>
              <a:t>Learn from new training data</a:t>
            </a:r>
            <a:endParaRPr lang="en-US" sz="2000">
              <a:latin typeface="Calibri" pitchFamily="34" charset="0"/>
            </a:endParaRPr>
          </a:p>
          <a:p>
            <a:r>
              <a:rPr lang="en-US" sz="2000">
                <a:latin typeface="Calibri" pitchFamily="34" charset="0"/>
              </a:rPr>
              <a:t>Weigh supervised &amp; </a:t>
            </a:r>
          </a:p>
          <a:p>
            <a:r>
              <a:rPr lang="en-US" sz="2000">
                <a:latin typeface="Calibri" pitchFamily="34" charset="0"/>
              </a:rPr>
              <a:t>unsupervised models.</a:t>
            </a:r>
            <a:endParaRPr lang="en-US" sz="2400">
              <a:latin typeface="Calibri" pitchFamily="34" charset="0"/>
            </a:endParaRPr>
          </a:p>
        </p:txBody>
      </p:sp>
      <p:sp>
        <p:nvSpPr>
          <p:cNvPr id="70670" name="Line 22"/>
          <p:cNvSpPr>
            <a:spLocks noChangeShapeType="1"/>
          </p:cNvSpPr>
          <p:nvPr/>
        </p:nvSpPr>
        <p:spPr bwMode="auto">
          <a:xfrm>
            <a:off x="838200" y="3124200"/>
            <a:ext cx="0" cy="190500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3527" name="Rectangle 11"/>
          <p:cNvSpPr>
            <a:spLocks noChangeArrowheads="1"/>
          </p:cNvSpPr>
          <p:nvPr/>
        </p:nvSpPr>
        <p:spPr bwMode="auto">
          <a:xfrm>
            <a:off x="1752600" y="3479800"/>
            <a:ext cx="5257800" cy="863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73528" name="Rectangle 11"/>
          <p:cNvSpPr>
            <a:spLocks noChangeArrowheads="1"/>
          </p:cNvSpPr>
          <p:nvPr/>
        </p:nvSpPr>
        <p:spPr bwMode="auto">
          <a:xfrm>
            <a:off x="914400" y="4648200"/>
            <a:ext cx="4343400" cy="609600"/>
          </a:xfrm>
          <a:prstGeom prst="rect">
            <a:avLst/>
          </a:prstGeom>
          <a:noFill/>
          <a:ln w="2556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1173529" name="Rectangle 25"/>
          <p:cNvSpPr>
            <a:spLocks noChangeArrowheads="1"/>
          </p:cNvSpPr>
          <p:nvPr/>
        </p:nvSpPr>
        <p:spPr bwMode="auto">
          <a:xfrm>
            <a:off x="990600" y="5749925"/>
            <a:ext cx="7543800" cy="65087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Calibri" pitchFamily="34" charset="0"/>
              </a:rPr>
              <a:t>Excellent Experimental Results</a:t>
            </a:r>
            <a:r>
              <a:rPr lang="en-US">
                <a:latin typeface="Calibri" pitchFamily="34" charset="0"/>
              </a:rPr>
              <a:t> showing the advantages of using constraints, especially with small amounts on labeled data [Chang et. al, Others]</a:t>
            </a:r>
          </a:p>
        </p:txBody>
      </p:sp>
      <p:sp>
        <p:nvSpPr>
          <p:cNvPr id="1173530" name="Rectangle 26"/>
          <p:cNvSpPr>
            <a:spLocks noChangeArrowheads="1"/>
          </p:cNvSpPr>
          <p:nvPr/>
        </p:nvSpPr>
        <p:spPr bwMode="auto">
          <a:xfrm>
            <a:off x="482600" y="990600"/>
            <a:ext cx="3048000" cy="3810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a:latin typeface="Calibri" pitchFamily="34" charset="0"/>
              </a:rPr>
              <a:t>Several Training Paradigms</a:t>
            </a:r>
            <a:r>
              <a:rPr lang="en-US" sz="2000">
                <a:latin typeface="Calibri" pitchFamily="34" charset="0"/>
              </a:rPr>
              <a:t> </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35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3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35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35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35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735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35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7352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3529">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35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173517" grpId="0" animBg="1"/>
      <p:bldP spid="1173518" grpId="0" animBg="1"/>
      <p:bldP spid="1173522" grpId="0" animBg="1"/>
      <p:bldP spid="1173523" grpId="0" animBg="1"/>
      <p:bldP spid="1173524" grpId="0" animBg="1"/>
      <p:bldP spid="1173525" grpId="0" animBg="1"/>
      <p:bldP spid="1173527" grpId="0" animBg="1"/>
      <p:bldP spid="1173528" grpId="0" animBg="1"/>
      <p:bldP spid="1173529" grpId="0" build="allAtOnce" animBg="1"/>
      <p:bldP spid="11735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26D83CD8-9FCB-4523-A094-63E9B9E35C53}" type="slidenum">
              <a:rPr lang="en-US" altLang="zh-TW" smtClean="0">
                <a:cs typeface="Arial Unicode MS" pitchFamily="34" charset="-128"/>
              </a:rPr>
              <a:pPr eaLnBrk="1" hangingPunct="1"/>
              <a:t>22</a:t>
            </a:fld>
            <a:endParaRPr lang="en-US" altLang="zh-TW" smtClean="0">
              <a:cs typeface="Arial Unicode MS" pitchFamily="34" charset="-128"/>
            </a:endParaRPr>
          </a:p>
        </p:txBody>
      </p:sp>
      <p:sp>
        <p:nvSpPr>
          <p:cNvPr id="71683" name="Text Box 2"/>
          <p:cNvSpPr txBox="1">
            <a:spLocks noChangeArrowheads="1"/>
          </p:cNvSpPr>
          <p:nvPr/>
        </p:nvSpPr>
        <p:spPr bwMode="auto">
          <a:xfrm>
            <a:off x="533400" y="2055813"/>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None/>
            </a:pPr>
            <a:r>
              <a:rPr lang="en-US" altLang="zh-TW" sz="2000" b="1">
                <a:latin typeface="Calibri" pitchFamily="34" charset="0"/>
                <a:ea typeface="Arial Unicode MS" pitchFamily="34" charset="-128"/>
                <a:cs typeface="Arial Unicode MS" pitchFamily="34" charset="-128"/>
              </a:rPr>
              <a:t>Objective function:</a:t>
            </a:r>
            <a:r>
              <a:rPr lang="en-US" altLang="zh-TW" sz="2000" b="1">
                <a:latin typeface="Tempus Sans ITC" pitchFamily="82" charset="0"/>
                <a:ea typeface="Arial Unicode MS" pitchFamily="34" charset="-128"/>
                <a:cs typeface="Arial Unicode MS" pitchFamily="34" charset="-128"/>
              </a:rPr>
              <a:t> </a:t>
            </a:r>
          </a:p>
        </p:txBody>
      </p:sp>
      <p:sp>
        <p:nvSpPr>
          <p:cNvPr id="71684" name="Rectangle 3"/>
          <p:cNvSpPr>
            <a:spLocks noGrp="1" noChangeArrowheads="1"/>
          </p:cNvSpPr>
          <p:nvPr>
            <p:ph type="title"/>
          </p:nvPr>
        </p:nvSpPr>
        <p:spPr/>
        <p:txBody>
          <a:bodyPr/>
          <a:lstStyle/>
          <a:p>
            <a:pPr eaLnBrk="1" hangingPunct="1"/>
            <a:r>
              <a:rPr lang="en-US" altLang="zh-TW" smtClean="0">
                <a:ea typeface="Arial Unicode MS" pitchFamily="34" charset="-128"/>
                <a:cs typeface="Arial Unicode MS" pitchFamily="34" charset="-128"/>
              </a:rPr>
              <a:t>Constraints Driven Learning (CODL)</a:t>
            </a:r>
            <a:endParaRPr lang="en-US" altLang="zh-TW" sz="2000" smtClean="0">
              <a:ea typeface="Arial Unicode MS" pitchFamily="34" charset="-128"/>
              <a:cs typeface="Arial Unicode MS" pitchFamily="34" charset="-128"/>
            </a:endParaRPr>
          </a:p>
        </p:txBody>
      </p:sp>
      <p:sp>
        <p:nvSpPr>
          <p:cNvPr id="1084420" name="Text Box 4"/>
          <p:cNvSpPr txBox="1">
            <a:spLocks noChangeArrowheads="1"/>
          </p:cNvSpPr>
          <p:nvPr/>
        </p:nvSpPr>
        <p:spPr bwMode="auto">
          <a:xfrm>
            <a:off x="685800" y="6308725"/>
            <a:ext cx="510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zh-TW" sz="2000" b="1">
                <a:latin typeface="Calibri" pitchFamily="34" charset="0"/>
                <a:ea typeface="Arial Unicode MS" pitchFamily="34" charset="-128"/>
                <a:cs typeface="Arial Unicode MS" pitchFamily="34" charset="-128"/>
              </a:rPr>
              <a:t># of available labeled examples</a:t>
            </a:r>
          </a:p>
        </p:txBody>
      </p:sp>
      <p:pic>
        <p:nvPicPr>
          <p:cNvPr id="1084421" name="Picture 5" descr="uns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84425"/>
            <a:ext cx="56626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422" name="Text Box 6"/>
          <p:cNvSpPr txBox="1">
            <a:spLocks noChangeArrowheads="1"/>
          </p:cNvSpPr>
          <p:nvPr/>
        </p:nvSpPr>
        <p:spPr bwMode="auto">
          <a:xfrm>
            <a:off x="1143000" y="2663825"/>
            <a:ext cx="4191000" cy="3667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zh-TW" b="1">
                <a:solidFill>
                  <a:srgbClr val="FF0000"/>
                </a:solidFill>
                <a:latin typeface="Calibri" pitchFamily="34" charset="0"/>
                <a:ea typeface="Arial Unicode MS" pitchFamily="34" charset="-128"/>
                <a:cs typeface="Arial Unicode MS" pitchFamily="34" charset="-128"/>
              </a:rPr>
              <a:t>Learning w 10 Constraints</a:t>
            </a:r>
          </a:p>
        </p:txBody>
      </p:sp>
      <p:sp>
        <p:nvSpPr>
          <p:cNvPr id="1084423" name="Text Box 7"/>
          <p:cNvSpPr txBox="1">
            <a:spLocks noChangeArrowheads="1"/>
          </p:cNvSpPr>
          <p:nvPr/>
        </p:nvSpPr>
        <p:spPr bwMode="auto">
          <a:xfrm>
            <a:off x="5638800" y="3113088"/>
            <a:ext cx="3352800" cy="28146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None/>
            </a:pPr>
            <a:r>
              <a:rPr lang="en-US" altLang="zh-TW">
                <a:solidFill>
                  <a:srgbClr val="0066FF"/>
                </a:solidFill>
                <a:ea typeface="Arial Unicode MS" pitchFamily="34" charset="-128"/>
                <a:cs typeface="Arial Unicode MS" pitchFamily="34" charset="-128"/>
              </a:rPr>
              <a:t>Poor model</a:t>
            </a:r>
            <a:r>
              <a:rPr lang="en-US" altLang="zh-TW">
                <a:ea typeface="Arial Unicode MS" pitchFamily="34" charset="-128"/>
                <a:cs typeface="Arial Unicode MS" pitchFamily="34" charset="-128"/>
              </a:rPr>
              <a:t> + </a:t>
            </a:r>
            <a:r>
              <a:rPr lang="en-US" altLang="zh-TW">
                <a:solidFill>
                  <a:srgbClr val="FF0000"/>
                </a:solidFill>
                <a:ea typeface="Arial Unicode MS" pitchFamily="34" charset="-128"/>
                <a:cs typeface="Arial Unicode MS" pitchFamily="34" charset="-128"/>
              </a:rPr>
              <a:t>constraints</a:t>
            </a:r>
            <a:r>
              <a:rPr lang="en-US" altLang="zh-TW">
                <a:ea typeface="Arial Unicode MS" pitchFamily="34" charset="-128"/>
                <a:cs typeface="Arial Unicode MS" pitchFamily="34" charset="-128"/>
              </a:rPr>
              <a:t> </a:t>
            </a:r>
          </a:p>
          <a:p>
            <a:pPr eaLnBrk="1" hangingPunct="1">
              <a:buFont typeface="Wingdings" pitchFamily="2" charset="2"/>
              <a:buNone/>
            </a:pPr>
            <a:endParaRPr lang="en-US" altLang="zh-TW" sz="2000" b="1">
              <a:latin typeface="Calibri" pitchFamily="34" charset="0"/>
              <a:ea typeface="Arial Unicode MS" pitchFamily="34" charset="-128"/>
              <a:cs typeface="Arial Unicode MS" pitchFamily="34" charset="-128"/>
            </a:endParaRPr>
          </a:p>
          <a:p>
            <a:pPr eaLnBrk="1" hangingPunct="1">
              <a:buFont typeface="Wingdings" pitchFamily="2" charset="2"/>
              <a:buNone/>
            </a:pPr>
            <a:r>
              <a:rPr lang="en-US" altLang="zh-TW" sz="2000" b="1">
                <a:latin typeface="Calibri" pitchFamily="34" charset="0"/>
                <a:ea typeface="Arial Unicode MS" pitchFamily="34" charset="-128"/>
                <a:cs typeface="Arial Unicode MS" pitchFamily="34" charset="-128"/>
              </a:rPr>
              <a:t>Constraints are used to:</a:t>
            </a:r>
          </a:p>
          <a:p>
            <a:pPr eaLnBrk="1" hangingPunct="1">
              <a:buClr>
                <a:srgbClr val="FF9933"/>
              </a:buClr>
              <a:buSzPct val="60000"/>
              <a:buFont typeface="Wingdings" pitchFamily="2" charset="2"/>
              <a:buChar char="q"/>
            </a:pPr>
            <a:r>
              <a:rPr lang="en-US" altLang="zh-TW" sz="2000" b="1">
                <a:latin typeface="Calibri" pitchFamily="34" charset="0"/>
                <a:ea typeface="Arial Unicode MS" pitchFamily="34" charset="-128"/>
                <a:cs typeface="Arial Unicode MS" pitchFamily="34" charset="-128"/>
              </a:rPr>
              <a:t> </a:t>
            </a:r>
            <a:r>
              <a:rPr lang="en-US" altLang="zh-TW" sz="2000">
                <a:solidFill>
                  <a:srgbClr val="0033CC"/>
                </a:solidFill>
                <a:latin typeface="Calibri" pitchFamily="34" charset="0"/>
                <a:ea typeface="Arial Unicode MS" pitchFamily="34" charset="-128"/>
                <a:cs typeface="Arial Unicode MS" pitchFamily="34" charset="-128"/>
              </a:rPr>
              <a:t>Bootstrap</a:t>
            </a:r>
            <a:r>
              <a:rPr lang="en-US" altLang="zh-TW" sz="2000">
                <a:latin typeface="Calibri" pitchFamily="34" charset="0"/>
                <a:ea typeface="Arial Unicode MS" pitchFamily="34" charset="-128"/>
                <a:cs typeface="Arial Unicode MS" pitchFamily="34" charset="-128"/>
              </a:rPr>
              <a:t> a semi-supervised </a:t>
            </a:r>
          </a:p>
          <a:p>
            <a:pPr eaLnBrk="1" hangingPunct="1">
              <a:buClr>
                <a:srgbClr val="FF9933"/>
              </a:buClr>
              <a:buSzPct val="60000"/>
              <a:buFont typeface="Wingdings" pitchFamily="2" charset="2"/>
              <a:buNone/>
            </a:pPr>
            <a:r>
              <a:rPr lang="en-US" altLang="zh-TW" sz="2000">
                <a:latin typeface="Calibri" pitchFamily="34" charset="0"/>
                <a:ea typeface="Arial Unicode MS" pitchFamily="34" charset="-128"/>
                <a:cs typeface="Arial Unicode MS" pitchFamily="34" charset="-128"/>
              </a:rPr>
              <a:t>    learner  </a:t>
            </a:r>
          </a:p>
          <a:p>
            <a:pPr eaLnBrk="1" hangingPunct="1">
              <a:buClr>
                <a:srgbClr val="FF9933"/>
              </a:buClr>
              <a:buSzPct val="60000"/>
              <a:buFont typeface="Wingdings" pitchFamily="2" charset="2"/>
              <a:buChar char="q"/>
            </a:pPr>
            <a:r>
              <a:rPr lang="en-US" altLang="zh-TW" sz="2000">
                <a:latin typeface="Calibri" pitchFamily="34" charset="0"/>
                <a:ea typeface="Arial Unicode MS" pitchFamily="34" charset="-128"/>
                <a:cs typeface="Arial Unicode MS" pitchFamily="34" charset="-128"/>
              </a:rPr>
              <a:t> </a:t>
            </a:r>
            <a:r>
              <a:rPr lang="en-US" altLang="zh-TW" sz="2000" b="1">
                <a:latin typeface="Calibri" pitchFamily="34" charset="0"/>
                <a:ea typeface="Arial Unicode MS" pitchFamily="34" charset="-128"/>
                <a:cs typeface="Arial Unicode MS" pitchFamily="34" charset="-128"/>
              </a:rPr>
              <a:t>Correct</a:t>
            </a:r>
            <a:r>
              <a:rPr lang="en-US" altLang="zh-TW" sz="2000">
                <a:latin typeface="Calibri" pitchFamily="34" charset="0"/>
                <a:ea typeface="Arial Unicode MS" pitchFamily="34" charset="-128"/>
                <a:cs typeface="Arial Unicode MS" pitchFamily="34" charset="-128"/>
              </a:rPr>
              <a:t> weak models </a:t>
            </a:r>
          </a:p>
          <a:p>
            <a:pPr eaLnBrk="1" hangingPunct="1">
              <a:buClr>
                <a:srgbClr val="FF9933"/>
              </a:buClr>
              <a:buSzPct val="60000"/>
              <a:buFont typeface="Wingdings" pitchFamily="2" charset="2"/>
              <a:buNone/>
            </a:pPr>
            <a:r>
              <a:rPr lang="en-US" altLang="zh-TW" sz="2000">
                <a:latin typeface="Calibri" pitchFamily="34" charset="0"/>
                <a:ea typeface="Arial Unicode MS" pitchFamily="34" charset="-128"/>
                <a:cs typeface="Arial Unicode MS" pitchFamily="34" charset="-128"/>
              </a:rPr>
              <a:t>    predictions on unlabeled </a:t>
            </a:r>
          </a:p>
          <a:p>
            <a:pPr eaLnBrk="1" hangingPunct="1">
              <a:buClr>
                <a:srgbClr val="FF9933"/>
              </a:buClr>
              <a:buSzPct val="60000"/>
              <a:buFont typeface="Wingdings" pitchFamily="2" charset="2"/>
              <a:buNone/>
            </a:pPr>
            <a:r>
              <a:rPr lang="en-US" altLang="zh-TW" sz="2000">
                <a:latin typeface="Calibri" pitchFamily="34" charset="0"/>
                <a:ea typeface="Arial Unicode MS" pitchFamily="34" charset="-128"/>
                <a:cs typeface="Arial Unicode MS" pitchFamily="34" charset="-128"/>
              </a:rPr>
              <a:t>    data, which in turn are used  </a:t>
            </a:r>
          </a:p>
          <a:p>
            <a:pPr eaLnBrk="1" hangingPunct="1">
              <a:buClr>
                <a:srgbClr val="FF9933"/>
              </a:buClr>
              <a:buSzPct val="60000"/>
              <a:buFont typeface="Wingdings" pitchFamily="2" charset="2"/>
              <a:buNone/>
            </a:pPr>
            <a:r>
              <a:rPr lang="en-US" altLang="zh-TW" sz="2000">
                <a:latin typeface="Calibri" pitchFamily="34" charset="0"/>
                <a:ea typeface="Arial Unicode MS" pitchFamily="34" charset="-128"/>
                <a:cs typeface="Arial Unicode MS" pitchFamily="34" charset="-128"/>
              </a:rPr>
              <a:t>    to keep training the model. </a:t>
            </a:r>
          </a:p>
        </p:txBody>
      </p:sp>
      <p:sp>
        <p:nvSpPr>
          <p:cNvPr id="1084424" name="Line 8"/>
          <p:cNvSpPr>
            <a:spLocks noChangeShapeType="1"/>
          </p:cNvSpPr>
          <p:nvPr/>
        </p:nvSpPr>
        <p:spPr bwMode="auto">
          <a:xfrm>
            <a:off x="914400" y="3946525"/>
            <a:ext cx="45720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5" name="Line 9"/>
          <p:cNvSpPr>
            <a:spLocks noChangeShapeType="1"/>
          </p:cNvSpPr>
          <p:nvPr/>
        </p:nvSpPr>
        <p:spPr bwMode="auto">
          <a:xfrm>
            <a:off x="927100" y="3946525"/>
            <a:ext cx="4572000"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6" name="Freeform 10"/>
          <p:cNvSpPr>
            <a:spLocks/>
          </p:cNvSpPr>
          <p:nvPr/>
        </p:nvSpPr>
        <p:spPr bwMode="auto">
          <a:xfrm>
            <a:off x="990600" y="3032125"/>
            <a:ext cx="4495800" cy="2209800"/>
          </a:xfrm>
          <a:custGeom>
            <a:avLst/>
            <a:gdLst>
              <a:gd name="T0" fmla="*/ 0 w 2832"/>
              <a:gd name="T1" fmla="*/ 2147483647 h 1392"/>
              <a:gd name="T2" fmla="*/ 2147483647 w 2832"/>
              <a:gd name="T3" fmla="*/ 2147483647 h 1392"/>
              <a:gd name="T4" fmla="*/ 2147483647 w 2832"/>
              <a:gd name="T5" fmla="*/ 2147483647 h 1392"/>
              <a:gd name="T6" fmla="*/ 2147483647 w 2832"/>
              <a:gd name="T7" fmla="*/ 2147483647 h 1392"/>
              <a:gd name="T8" fmla="*/ 2147483647 w 2832"/>
              <a:gd name="T9" fmla="*/ 2147483647 h 1392"/>
              <a:gd name="T10" fmla="*/ 2147483647 w 2832"/>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2" h="1392">
                <a:moveTo>
                  <a:pt x="0" y="1392"/>
                </a:moveTo>
                <a:cubicBezTo>
                  <a:pt x="196" y="1168"/>
                  <a:pt x="392" y="944"/>
                  <a:pt x="576" y="816"/>
                </a:cubicBezTo>
                <a:cubicBezTo>
                  <a:pt x="760" y="688"/>
                  <a:pt x="920" y="664"/>
                  <a:pt x="1104" y="624"/>
                </a:cubicBezTo>
                <a:cubicBezTo>
                  <a:pt x="1288" y="584"/>
                  <a:pt x="1488" y="600"/>
                  <a:pt x="1680" y="576"/>
                </a:cubicBezTo>
                <a:cubicBezTo>
                  <a:pt x="1872" y="552"/>
                  <a:pt x="2064" y="576"/>
                  <a:pt x="2256" y="480"/>
                </a:cubicBezTo>
                <a:cubicBezTo>
                  <a:pt x="2448" y="384"/>
                  <a:pt x="2736" y="80"/>
                  <a:pt x="2832" y="0"/>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7" name="Rectangle 11"/>
          <p:cNvSpPr>
            <a:spLocks noChangeArrowheads="1"/>
          </p:cNvSpPr>
          <p:nvPr/>
        </p:nvSpPr>
        <p:spPr bwMode="auto">
          <a:xfrm>
            <a:off x="952500" y="2574925"/>
            <a:ext cx="4533900" cy="3429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430" name="Text Box 14"/>
          <p:cNvSpPr txBox="1">
            <a:spLocks noChangeArrowheads="1"/>
          </p:cNvSpPr>
          <p:nvPr/>
        </p:nvSpPr>
        <p:spPr bwMode="auto">
          <a:xfrm>
            <a:off x="1092200" y="3222625"/>
            <a:ext cx="4267200" cy="3667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zh-TW" b="1">
                <a:solidFill>
                  <a:srgbClr val="0066FF"/>
                </a:solidFill>
                <a:latin typeface="Calibri" pitchFamily="34" charset="0"/>
                <a:ea typeface="Arial Unicode MS" pitchFamily="34" charset="-128"/>
                <a:cs typeface="Arial Unicode MS" pitchFamily="34" charset="-128"/>
              </a:rPr>
              <a:t>Learning w/o Constraints: 300 examples.</a:t>
            </a:r>
          </a:p>
        </p:txBody>
      </p:sp>
      <p:pic>
        <p:nvPicPr>
          <p:cNvPr id="716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22475"/>
            <a:ext cx="441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695" name="Rectangle 17"/>
          <p:cNvSpPr>
            <a:spLocks noGrp="1" noChangeArrowheads="1"/>
          </p:cNvSpPr>
          <p:nvPr>
            <p:ph type="body" idx="1"/>
          </p:nvPr>
        </p:nvSpPr>
        <p:spPr>
          <a:xfrm>
            <a:off x="457200" y="990600"/>
            <a:ext cx="8229600" cy="4953000"/>
          </a:xfrm>
          <a:noFill/>
        </p:spPr>
        <p:txBody>
          <a:bodyPr/>
          <a:lstStyle/>
          <a:p>
            <a:pPr eaLnBrk="1" hangingPunct="1"/>
            <a:endParaRPr lang="en-US" smtClean="0"/>
          </a:p>
          <a:p>
            <a:pPr eaLnBrk="1" hangingPunct="1"/>
            <a:r>
              <a:rPr lang="en-US" sz="2000" smtClean="0"/>
              <a:t>Semi-Supervised Learning Paradigm that makes use of constraints to bootstrap from a small number of examples</a:t>
            </a:r>
            <a:endParaRPr lang="en-US" smtClean="0"/>
          </a:p>
        </p:txBody>
      </p:sp>
      <p:sp>
        <p:nvSpPr>
          <p:cNvPr id="1084428" name="Line 12"/>
          <p:cNvSpPr>
            <a:spLocks noChangeShapeType="1"/>
          </p:cNvSpPr>
          <p:nvPr/>
        </p:nvSpPr>
        <p:spPr bwMode="auto">
          <a:xfrm flipH="1" flipV="1">
            <a:off x="5105400" y="2422525"/>
            <a:ext cx="1600200" cy="776288"/>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429" name="Line 13"/>
          <p:cNvSpPr>
            <a:spLocks noChangeShapeType="1"/>
          </p:cNvSpPr>
          <p:nvPr/>
        </p:nvSpPr>
        <p:spPr bwMode="auto">
          <a:xfrm flipH="1" flipV="1">
            <a:off x="6553200" y="2436813"/>
            <a:ext cx="16002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8" name="Rectangle 15"/>
          <p:cNvSpPr>
            <a:spLocks noChangeArrowheads="1"/>
          </p:cNvSpPr>
          <p:nvPr/>
        </p:nvSpPr>
        <p:spPr bwMode="auto">
          <a:xfrm>
            <a:off x="4495800" y="866775"/>
            <a:ext cx="4648200"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4000"/>
              </a:lnSpc>
              <a:buClr>
                <a:srgbClr val="000000"/>
              </a:buClr>
              <a:buSzPct val="100000"/>
              <a:buFont typeface="Arial" pitchFamily="34" charset="0"/>
              <a:buNone/>
            </a:pPr>
            <a:r>
              <a:rPr lang="en-US" sz="1400"/>
              <a:t>[Chang, Ratinov, Roth, ACL’07;ICML’08,MLJ, to appear]</a:t>
            </a:r>
          </a:p>
          <a:p>
            <a:pPr>
              <a:lnSpc>
                <a:spcPct val="104000"/>
              </a:lnSpc>
              <a:buClr>
                <a:srgbClr val="000000"/>
              </a:buClr>
              <a:buSzPct val="100000"/>
              <a:buFont typeface="Arial" pitchFamily="34" charset="0"/>
              <a:buNone/>
            </a:pPr>
            <a:r>
              <a:rPr lang="en-US" sz="1400"/>
              <a:t>Generalized by Ganchev et. al [PR work]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4423"/>
                                        </p:tgtEl>
                                        <p:attrNameLst>
                                          <p:attrName>style.visibility</p:attrName>
                                        </p:attrNameLst>
                                      </p:cBhvr>
                                      <p:to>
                                        <p:strVal val="visible"/>
                                      </p:to>
                                    </p:set>
                                    <p:animEffect transition="in" filter="checkerboard(across)">
                                      <p:cBhvr>
                                        <p:cTn id="7" dur="500"/>
                                        <p:tgtEl>
                                          <p:spTgt spid="10844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84428"/>
                                        </p:tgtEl>
                                        <p:attrNameLst>
                                          <p:attrName>style.visibility</p:attrName>
                                        </p:attrNameLst>
                                      </p:cBhvr>
                                      <p:to>
                                        <p:strVal val="visible"/>
                                      </p:to>
                                    </p:set>
                                    <p:animEffect transition="in" filter="wipe(down)">
                                      <p:cBhvr>
                                        <p:cTn id="10" dur="500"/>
                                        <p:tgtEl>
                                          <p:spTgt spid="10844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84429"/>
                                        </p:tgtEl>
                                        <p:attrNameLst>
                                          <p:attrName>style.visibility</p:attrName>
                                        </p:attrNameLst>
                                      </p:cBhvr>
                                      <p:to>
                                        <p:strVal val="visible"/>
                                      </p:to>
                                    </p:set>
                                    <p:animEffect transition="in" filter="wipe(down)">
                                      <p:cBhvr>
                                        <p:cTn id="13" dur="500"/>
                                        <p:tgtEl>
                                          <p:spTgt spid="10844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844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844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844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844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844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844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844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4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20" grpId="0"/>
      <p:bldP spid="1084422" grpId="0" animBg="1"/>
      <p:bldP spid="1084423" grpId="0" animBg="1" autoUpdateAnimBg="0"/>
      <p:bldP spid="1084424" grpId="0" animBg="1"/>
      <p:bldP spid="1084425" grpId="0" animBg="1"/>
      <p:bldP spid="1084426" grpId="0" animBg="1"/>
      <p:bldP spid="1084427" grpId="0" animBg="1"/>
      <p:bldP spid="1084430" grpId="0" animBg="1"/>
      <p:bldP spid="1084428" grpId="0" animBg="1"/>
      <p:bldP spid="10844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762000" y="4191000"/>
            <a:ext cx="8001000" cy="381000"/>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dirty="0" smtClean="0"/>
              <a:t>Constrained Conditional Models – </a:t>
            </a:r>
            <a:r>
              <a:rPr lang="en-US" dirty="0" smtClean="0">
                <a:solidFill>
                  <a:srgbClr val="0033CC"/>
                </a:solidFill>
              </a:rPr>
              <a:t>ILP formulations</a:t>
            </a:r>
            <a:r>
              <a:rPr lang="en-US" dirty="0" smtClean="0"/>
              <a:t> – have been shown useful in the context of many NLP problems, </a:t>
            </a:r>
            <a:r>
              <a:rPr lang="en-US" sz="1800" dirty="0" smtClean="0">
                <a:solidFill>
                  <a:srgbClr val="0033CC"/>
                </a:solidFill>
              </a:rPr>
              <a:t>[Roth&amp;Yih, 04,07; Chang et. al. 07,08,…]</a:t>
            </a:r>
          </a:p>
          <a:p>
            <a:pPr lvl="1" eaLnBrk="1" hangingPunct="1">
              <a:lnSpc>
                <a:spcPct val="88000"/>
              </a:lnSpc>
              <a:defRPr/>
            </a:pPr>
            <a:r>
              <a:rPr lang="en-US" dirty="0" smtClean="0">
                <a:solidFill>
                  <a:srgbClr val="FF0000"/>
                </a:solidFill>
              </a:rPr>
              <a:t>SRL, Summarization; Co-reference; Information </a:t>
            </a:r>
            <a:r>
              <a:rPr lang="en-US" dirty="0" smtClean="0">
                <a:solidFill>
                  <a:srgbClr val="FF0000"/>
                </a:solidFill>
              </a:rPr>
              <a:t>&amp; Relation Extraction</a:t>
            </a:r>
            <a:r>
              <a:rPr lang="en-US" dirty="0" smtClean="0">
                <a:solidFill>
                  <a:srgbClr val="FF0000"/>
                </a:solidFill>
              </a:rPr>
              <a:t>; </a:t>
            </a:r>
            <a:r>
              <a:rPr lang="en-US" dirty="0" smtClean="0">
                <a:solidFill>
                  <a:srgbClr val="FF0000"/>
                </a:solidFill>
              </a:rPr>
              <a:t>Event Identifications; Transliteration</a:t>
            </a:r>
            <a:r>
              <a:rPr lang="en-US" dirty="0">
                <a:solidFill>
                  <a:srgbClr val="FF0000"/>
                </a:solidFill>
              </a:rPr>
              <a:t>;</a:t>
            </a:r>
            <a:r>
              <a:rPr lang="en-US" dirty="0" smtClean="0">
                <a:solidFill>
                  <a:srgbClr val="FF0000"/>
                </a:solidFill>
              </a:rPr>
              <a:t> </a:t>
            </a:r>
            <a:r>
              <a:rPr lang="en-US" dirty="0" smtClean="0">
                <a:solidFill>
                  <a:srgbClr val="FF0000"/>
                </a:solidFill>
              </a:rPr>
              <a:t>Textual </a:t>
            </a:r>
            <a:r>
              <a:rPr lang="en-US" dirty="0" smtClean="0">
                <a:solidFill>
                  <a:srgbClr val="FF0000"/>
                </a:solidFill>
              </a:rPr>
              <a:t>Entailment; </a:t>
            </a:r>
            <a:r>
              <a:rPr lang="en-US" dirty="0" smtClean="0">
                <a:solidFill>
                  <a:srgbClr val="FF0000"/>
                </a:solidFill>
              </a:rPr>
              <a:t>Knowledge Acquisition </a:t>
            </a:r>
          </a:p>
          <a:p>
            <a:pPr eaLnBrk="1" hangingPunct="1">
              <a:lnSpc>
                <a:spcPct val="88000"/>
              </a:lnSpc>
              <a:defRPr/>
            </a:pPr>
            <a:r>
              <a:rPr lang="en-US" dirty="0" smtClean="0"/>
              <a:t>Some theoretical work on training paradigms </a:t>
            </a:r>
            <a:r>
              <a:rPr lang="en-US" sz="1800" dirty="0" smtClean="0">
                <a:solidFill>
                  <a:srgbClr val="0033CC"/>
                </a:solidFill>
              </a:rPr>
              <a:t>[Punyakanok et. al., 05 more] </a:t>
            </a:r>
          </a:p>
          <a:p>
            <a:pPr lvl="1" eaLnBrk="1" hangingPunct="1">
              <a:lnSpc>
                <a:spcPct val="88000"/>
              </a:lnSpc>
              <a:defRPr/>
            </a:pPr>
            <a:endParaRPr lang="en-US" sz="1200" b="1" dirty="0" smtClean="0">
              <a:solidFill>
                <a:srgbClr val="0033CC"/>
              </a:solidFill>
              <a:latin typeface="Arial" charset="0"/>
            </a:endParaRPr>
          </a:p>
          <a:p>
            <a:pPr lvl="1" eaLnBrk="1" hangingPunct="1">
              <a:lnSpc>
                <a:spcPct val="88000"/>
              </a:lnSpc>
              <a:defRPr/>
            </a:pPr>
            <a:endParaRPr lang="en-US" sz="1200" b="1" dirty="0" smtClean="0">
              <a:solidFill>
                <a:srgbClr val="0033CC"/>
              </a:solidFill>
              <a:latin typeface="Arial" charset="0"/>
            </a:endParaRPr>
          </a:p>
          <a:p>
            <a:pPr eaLnBrk="1" hangingPunct="1">
              <a:lnSpc>
                <a:spcPct val="88000"/>
              </a:lnSpc>
              <a:defRPr/>
            </a:pPr>
            <a:r>
              <a:rPr lang="en-US" sz="1800" dirty="0" smtClean="0">
                <a:latin typeface="Arial" charset="0"/>
              </a:rPr>
              <a:t>See a </a:t>
            </a:r>
            <a:r>
              <a:rPr lang="en-US" sz="1800" dirty="0" smtClean="0">
                <a:solidFill>
                  <a:srgbClr val="FF0000"/>
                </a:solidFill>
                <a:latin typeface="Arial" charset="0"/>
              </a:rPr>
              <a:t>NAACL’10 tutorial</a:t>
            </a:r>
            <a:r>
              <a:rPr lang="en-US" sz="1800" dirty="0" smtClean="0">
                <a:latin typeface="Arial" charset="0"/>
              </a:rPr>
              <a:t> on my web page &amp; an NAACL’09 </a:t>
            </a:r>
            <a:r>
              <a:rPr lang="en-US" sz="1800" dirty="0" smtClean="0">
                <a:solidFill>
                  <a:srgbClr val="FF0000"/>
                </a:solidFill>
                <a:latin typeface="Arial" charset="0"/>
              </a:rPr>
              <a:t>ILPNLP workshop</a:t>
            </a: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1800" b="1" dirty="0" smtClean="0">
                <a:latin typeface="Arial" charset="0"/>
                <a:ea typeface="Arial Unicode MS" pitchFamily="34" charset="-128"/>
                <a:cs typeface="Arial Unicode MS" pitchFamily="34" charset="-128"/>
              </a:rPr>
              <a:t>Summary of work </a:t>
            </a:r>
            <a:r>
              <a:rPr lang="en-US" altLang="zh-TW" sz="1800" b="1" dirty="0">
                <a:latin typeface="Arial" charset="0"/>
                <a:ea typeface="Arial Unicode MS" pitchFamily="34" charset="-128"/>
                <a:cs typeface="Arial Unicode MS" pitchFamily="34" charset="-128"/>
              </a:rPr>
              <a:t>&amp;</a:t>
            </a:r>
            <a:r>
              <a:rPr lang="en-US" altLang="zh-TW" sz="1800" b="1" dirty="0" smtClean="0">
                <a:latin typeface="Arial" charset="0"/>
                <a:ea typeface="Arial Unicode MS" pitchFamily="34" charset="-128"/>
                <a:cs typeface="Arial Unicode MS" pitchFamily="34" charset="-128"/>
              </a:rPr>
              <a:t> a bibliography: </a:t>
            </a:r>
            <a:r>
              <a:rPr lang="en-US" altLang="zh-TW" sz="1800" b="1" dirty="0" smtClean="0">
                <a:latin typeface="Arial" charset="0"/>
                <a:ea typeface="Arial Unicode MS" pitchFamily="34" charset="-128"/>
                <a:cs typeface="Arial Unicode MS" pitchFamily="34" charset="-128"/>
                <a:hlinkClick r:id="rId2"/>
              </a:rPr>
              <a:t>http://L2R.cs.uiuc.edu/tutorials.html</a:t>
            </a: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defRPr/>
            </a:pPr>
            <a:r>
              <a:rPr lang="en-US" altLang="zh-TW" dirty="0" smtClean="0">
                <a:solidFill>
                  <a:srgbClr val="FF0000"/>
                </a:solidFill>
                <a:ea typeface="Arial Unicode MS" pitchFamily="34" charset="-128"/>
                <a:cs typeface="Arial Unicode MS" pitchFamily="34" charset="-128"/>
              </a:rPr>
              <a:t>But</a:t>
            </a:r>
            <a:r>
              <a:rPr lang="en-US" altLang="zh-TW" dirty="0" smtClean="0">
                <a:solidFill>
                  <a:srgbClr val="FF0000"/>
                </a:solidFill>
                <a:ea typeface="Arial Unicode MS" pitchFamily="34" charset="-128"/>
                <a:cs typeface="Arial Unicode MS" pitchFamily="34" charset="-128"/>
              </a:rPr>
              <a:t>:</a:t>
            </a:r>
            <a:r>
              <a:rPr lang="en-US" altLang="zh-TW" dirty="0" smtClean="0">
                <a:ea typeface="Arial Unicode MS" pitchFamily="34" charset="-128"/>
                <a:cs typeface="Arial Unicode MS" pitchFamily="34" charset="-128"/>
              </a:rPr>
              <a:t> Learning structured models requires </a:t>
            </a:r>
            <a:r>
              <a:rPr lang="en-US" altLang="zh-TW" dirty="0" smtClean="0">
                <a:solidFill>
                  <a:srgbClr val="FF0000"/>
                </a:solidFill>
                <a:ea typeface="Arial Unicode MS" pitchFamily="34" charset="-128"/>
                <a:cs typeface="Arial Unicode MS" pitchFamily="34" charset="-128"/>
              </a:rPr>
              <a:t>annotating</a:t>
            </a:r>
            <a:r>
              <a:rPr lang="en-US" altLang="zh-TW" dirty="0" smtClean="0">
                <a:ea typeface="Arial Unicode MS" pitchFamily="34" charset="-128"/>
                <a:cs typeface="Arial Unicode MS" pitchFamily="34" charset="-128"/>
              </a:rPr>
              <a:t> structures.</a:t>
            </a:r>
          </a:p>
          <a:p>
            <a:pPr eaLnBrk="1" hangingPunct="1">
              <a:defRPr/>
            </a:pPr>
            <a:endParaRPr lang="en-US" altLang="zh-TW" sz="18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Models  </a:t>
            </a:r>
            <a:r>
              <a:rPr lang="en-US" sz="1600" dirty="0" smtClean="0">
                <a:solidFill>
                  <a:schemeClr val="tx1"/>
                </a:solidFill>
              </a:rPr>
              <a:t>[AAAI’08, </a:t>
            </a:r>
            <a:r>
              <a:rPr lang="en-US" sz="1600" dirty="0" smtClean="0">
                <a:solidFill>
                  <a:schemeClr val="tx1"/>
                </a:solidFill>
              </a:rPr>
              <a:t>MLJ’12]</a:t>
            </a:r>
            <a:endParaRPr lang="en-US"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49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Outline</a:t>
            </a:r>
          </a:p>
        </p:txBody>
      </p:sp>
      <p:sp>
        <p:nvSpPr>
          <p:cNvPr id="73731"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smtClean="0">
                <a:solidFill>
                  <a:srgbClr val="FF0000"/>
                </a:solidFill>
              </a:rPr>
              <a:t>Background: </a:t>
            </a:r>
            <a:r>
              <a:rPr lang="en-US" smtClean="0"/>
              <a:t>NL Structure with Integer Linear Programming </a:t>
            </a:r>
          </a:p>
          <a:p>
            <a:pPr lvl="1" eaLnBrk="1" hangingPunct="1">
              <a:lnSpc>
                <a:spcPct val="90000"/>
              </a:lnSpc>
            </a:pPr>
            <a:r>
              <a:rPr lang="en-US" b="1" smtClean="0"/>
              <a:t>Global Inference with expressive structural constraints in NLP</a:t>
            </a:r>
          </a:p>
          <a:p>
            <a:pPr eaLnBrk="1" hangingPunct="1">
              <a:lnSpc>
                <a:spcPct val="90000"/>
              </a:lnSpc>
            </a:pPr>
            <a:endParaRPr lang="en-US" smtClean="0"/>
          </a:p>
          <a:p>
            <a:pPr eaLnBrk="1" hangingPunct="1">
              <a:lnSpc>
                <a:spcPct val="90000"/>
              </a:lnSpc>
            </a:pPr>
            <a:r>
              <a:rPr lang="en-US" smtClean="0"/>
              <a:t>Constraints Driven Learning with </a:t>
            </a:r>
            <a:r>
              <a:rPr lang="en-US" smtClean="0">
                <a:solidFill>
                  <a:srgbClr val="FF0000"/>
                </a:solidFill>
              </a:rPr>
              <a:t>Indirect Supervision </a:t>
            </a:r>
          </a:p>
          <a:p>
            <a:pPr lvl="1" eaLnBrk="1" hangingPunct="1">
              <a:lnSpc>
                <a:spcPct val="90000"/>
              </a:lnSpc>
            </a:pPr>
            <a:endParaRPr lang="en-US" smtClean="0"/>
          </a:p>
          <a:p>
            <a:pPr lvl="1" eaLnBrk="1" hangingPunct="1">
              <a:lnSpc>
                <a:spcPct val="90000"/>
              </a:lnSpc>
            </a:pPr>
            <a:r>
              <a:rPr lang="en-US" b="1" smtClean="0"/>
              <a:t>Training Paradigms for latent structure </a:t>
            </a:r>
            <a:endParaRPr lang="en-US" b="1" smtClean="0">
              <a:solidFill>
                <a:srgbClr val="FF0000"/>
              </a:solidFill>
            </a:endParaRPr>
          </a:p>
          <a:p>
            <a:pPr lvl="1" eaLnBrk="1" hangingPunct="1">
              <a:lnSpc>
                <a:spcPct val="90000"/>
              </a:lnSpc>
            </a:pPr>
            <a:r>
              <a:rPr lang="en-US" b="1" smtClean="0"/>
              <a:t>Indirect Supervision Training with </a:t>
            </a:r>
            <a:r>
              <a:rPr lang="en-US" b="1" smtClean="0">
                <a:solidFill>
                  <a:srgbClr val="FF0000"/>
                </a:solidFill>
              </a:rPr>
              <a:t>latent structure </a:t>
            </a:r>
            <a:r>
              <a:rPr lang="en-US" b="1" smtClean="0"/>
              <a:t>(NAACL’10)</a:t>
            </a:r>
          </a:p>
          <a:p>
            <a:pPr lvl="1" eaLnBrk="1" hangingPunct="1">
              <a:lnSpc>
                <a:spcPct val="90000"/>
              </a:lnSpc>
            </a:pPr>
            <a:r>
              <a:rPr lang="en-US" b="1" smtClean="0"/>
              <a:t>Training Structure Predictors by Inventing </a:t>
            </a:r>
            <a:r>
              <a:rPr lang="en-US" b="1" smtClean="0">
                <a:solidFill>
                  <a:srgbClr val="FF0000"/>
                </a:solidFill>
              </a:rPr>
              <a:t>binary labels </a:t>
            </a:r>
            <a:r>
              <a:rPr lang="en-US" b="1" smtClean="0"/>
              <a:t>(ICML’10)</a:t>
            </a:r>
          </a:p>
          <a:p>
            <a:pPr lvl="1" eaLnBrk="1" hangingPunct="1">
              <a:lnSpc>
                <a:spcPct val="90000"/>
              </a:lnSpc>
            </a:pPr>
            <a:endParaRPr lang="en-US" smtClean="0">
              <a:solidFill>
                <a:srgbClr val="0033CC"/>
              </a:solidFill>
            </a:endParaRPr>
          </a:p>
          <a:p>
            <a:pPr eaLnBrk="1" hangingPunct="1">
              <a:lnSpc>
                <a:spcPct val="90000"/>
              </a:lnSpc>
            </a:pPr>
            <a:r>
              <a:rPr lang="en-US" smtClean="0"/>
              <a:t>Response based Learning</a:t>
            </a:r>
          </a:p>
          <a:p>
            <a:pPr lvl="1" eaLnBrk="1" hangingPunct="1">
              <a:lnSpc>
                <a:spcPct val="90000"/>
              </a:lnSpc>
            </a:pPr>
            <a:r>
              <a:rPr lang="en-US" b="1" smtClean="0"/>
              <a:t>Driving supervision signal from</a:t>
            </a:r>
            <a:r>
              <a:rPr lang="en-US" b="1" smtClean="0">
                <a:solidFill>
                  <a:srgbClr val="FF0000"/>
                </a:solidFill>
              </a:rPr>
              <a:t> World’s Response </a:t>
            </a:r>
            <a:r>
              <a:rPr lang="en-US" b="1" smtClean="0"/>
              <a:t>(CoNLL’10,IJCAI’11)</a:t>
            </a:r>
          </a:p>
          <a:p>
            <a:pPr lvl="1" eaLnBrk="1" hangingPunct="1">
              <a:lnSpc>
                <a:spcPct val="90000"/>
              </a:lnSpc>
            </a:pPr>
            <a:r>
              <a:rPr lang="en-US" b="1" smtClean="0">
                <a:solidFill>
                  <a:srgbClr val="0033CC"/>
                </a:solidFill>
              </a:rPr>
              <a:t>Semantic Parsing ; playing Freecell; Language Acquisition</a:t>
            </a:r>
          </a:p>
        </p:txBody>
      </p:sp>
      <p:sp>
        <p:nvSpPr>
          <p:cNvPr id="73732" name="Line 4"/>
          <p:cNvSpPr>
            <a:spLocks noChangeShapeType="1"/>
          </p:cNvSpPr>
          <p:nvPr/>
        </p:nvSpPr>
        <p:spPr bwMode="auto">
          <a:xfrm>
            <a:off x="381000" y="2244725"/>
            <a:ext cx="0" cy="17256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3"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F2F0F998-D536-4FB9-BCE6-6E68B725F52D}" type="slidenum">
              <a:rPr lang="en-US" altLang="zh-TW" smtClean="0">
                <a:cs typeface="Arial Unicode MS" pitchFamily="34" charset="-128"/>
              </a:rPr>
              <a:pPr eaLnBrk="1" hangingPunct="1"/>
              <a:t>24</a:t>
            </a:fld>
            <a:endParaRPr lang="en-US" altLang="zh-TW" smtClean="0">
              <a:cs typeface="Arial Unicode MS" pitchFamily="34" charset="-128"/>
            </a:endParaRPr>
          </a:p>
        </p:txBody>
      </p:sp>
      <p:pic>
        <p:nvPicPr>
          <p:cNvPr id="73734" name="Picture 8" descr="C:\Users\danr\AppData\Local\Microsoft\Windows\Temporary Internet Files\Content.IE5\R28QCF28\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17600"/>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457200"/>
            <a:ext cx="8686800" cy="533400"/>
          </a:xfrm>
        </p:spPr>
        <p:txBody>
          <a:bodyPr/>
          <a:lstStyle/>
          <a:p>
            <a:pPr eaLnBrk="1" hangingPunct="1"/>
            <a:r>
              <a:rPr lang="en-US" dirty="0" smtClean="0"/>
              <a:t>Semantic Parsing as Structured Prediction</a:t>
            </a:r>
            <a:endParaRPr lang="en-US" sz="2000" dirty="0" smtClean="0">
              <a:solidFill>
                <a:schemeClr val="tx1"/>
              </a:solidFill>
            </a:endParaRPr>
          </a:p>
        </p:txBody>
      </p:sp>
      <p:sp>
        <p:nvSpPr>
          <p:cNvPr id="3" name="Content Placeholder 2"/>
          <p:cNvSpPr>
            <a:spLocks noGrp="1"/>
          </p:cNvSpPr>
          <p:nvPr>
            <p:ph idx="1"/>
          </p:nvPr>
        </p:nvSpPr>
        <p:spPr/>
        <p:txBody>
          <a:bodyPr/>
          <a:lstStyle/>
          <a:p>
            <a:pPr algn="ctr" eaLnBrk="1" hangingPunct="1">
              <a:buFont typeface="Wingdings" pitchFamily="2" charset="2"/>
              <a:buNone/>
            </a:pPr>
            <a:r>
              <a:rPr lang="en-US" sz="2000" b="1" smtClean="0">
                <a:solidFill>
                  <a:schemeClr val="tx2"/>
                </a:solidFill>
              </a:rPr>
              <a:t>   </a:t>
            </a:r>
            <a:endParaRPr lang="en-US" sz="1800" smtClean="0"/>
          </a:p>
          <a:p>
            <a:pPr lvl="1" eaLnBrk="1" hangingPunct="1"/>
            <a:endParaRPr lang="en-US" sz="1800" smtClean="0"/>
          </a:p>
          <a:p>
            <a:pPr lvl="1" eaLnBrk="1" hangingPunct="1"/>
            <a:endParaRPr lang="en-US" sz="1800" smtClean="0"/>
          </a:p>
          <a:p>
            <a:pPr eaLnBrk="1" hangingPunct="1">
              <a:buFont typeface="Wingdings" pitchFamily="2" charset="2"/>
              <a:buNone/>
            </a:pPr>
            <a:endParaRPr lang="en-US" sz="2000" smtClean="0"/>
          </a:p>
          <a:p>
            <a:pPr eaLnBrk="1" hangingPunct="1"/>
            <a:r>
              <a:rPr lang="en-US" sz="2000" smtClean="0"/>
              <a:t>Successful interpretation involves </a:t>
            </a:r>
            <a:r>
              <a:rPr lang="en-US" sz="2000" smtClean="0">
                <a:solidFill>
                  <a:srgbClr val="FF0000"/>
                </a:solidFill>
              </a:rPr>
              <a:t>multiple decisions</a:t>
            </a:r>
          </a:p>
          <a:p>
            <a:pPr lvl="1" eaLnBrk="1" hangingPunct="1"/>
            <a:r>
              <a:rPr lang="en-US" smtClean="0"/>
              <a:t>What entities appear in the interpretation?</a:t>
            </a:r>
          </a:p>
          <a:p>
            <a:pPr lvl="1" eaLnBrk="1" hangingPunct="1"/>
            <a:r>
              <a:rPr lang="en-US" smtClean="0"/>
              <a:t>“New York” refers to a state or a city?</a:t>
            </a:r>
          </a:p>
          <a:p>
            <a:pPr lvl="1" eaLnBrk="1" hangingPunct="1">
              <a:buFont typeface="Wingdings" pitchFamily="2" charset="2"/>
              <a:buNone/>
            </a:pPr>
            <a:endParaRPr lang="en-US" smtClean="0"/>
          </a:p>
          <a:p>
            <a:pPr lvl="1" eaLnBrk="1" hangingPunct="1"/>
            <a:r>
              <a:rPr lang="en-US" smtClean="0"/>
              <a:t>How to compose fragments together? </a:t>
            </a:r>
          </a:p>
          <a:p>
            <a:pPr lvl="2" eaLnBrk="1" hangingPunct="1"/>
            <a:r>
              <a:rPr lang="en-US" smtClean="0"/>
              <a:t>state(next_to()) &gt;&lt; next_to(state())</a:t>
            </a:r>
          </a:p>
          <a:p>
            <a:pPr eaLnBrk="1" hangingPunct="1"/>
            <a:endParaRPr lang="en-US" sz="2600" smtClean="0">
              <a:solidFill>
                <a:srgbClr val="FF0000"/>
              </a:solidFill>
            </a:endParaRPr>
          </a:p>
          <a:p>
            <a:pPr eaLnBrk="1" hangingPunct="1"/>
            <a:r>
              <a:rPr lang="en-US" sz="2600" smtClean="0">
                <a:solidFill>
                  <a:srgbClr val="FF0000"/>
                </a:solidFill>
              </a:rPr>
              <a:t>Question: </a:t>
            </a:r>
            <a:r>
              <a:rPr lang="en-US" sz="2600" smtClean="0"/>
              <a:t>How to learn to semantically parse from “task level” feedback. </a:t>
            </a:r>
          </a:p>
          <a:p>
            <a:pPr lvl="1" eaLnBrk="1" hangingPunct="1"/>
            <a:endParaRPr lang="en-US" sz="2400" smtClean="0"/>
          </a:p>
        </p:txBody>
      </p:sp>
      <p:sp>
        <p:nvSpPr>
          <p:cNvPr id="59396"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8048D5A-BB09-49D3-918C-341947805571}" type="slidenum">
              <a:rPr lang="en-US" altLang="zh-TW" smtClean="0">
                <a:cs typeface="Arial Unicode MS" pitchFamily="34" charset="-128"/>
              </a:rPr>
              <a:pPr eaLnBrk="1" hangingPunct="1"/>
              <a:t>25</a:t>
            </a:fld>
            <a:endParaRPr lang="en-US" altLang="zh-TW" smtClean="0">
              <a:cs typeface="Arial Unicode MS" pitchFamily="34" charset="-128"/>
            </a:endParaRPr>
          </a:p>
        </p:txBody>
      </p:sp>
      <p:sp>
        <p:nvSpPr>
          <p:cNvPr id="59397" name="Rectangle 472"/>
          <p:cNvSpPr>
            <a:spLocks noChangeArrowheads="1"/>
          </p:cNvSpPr>
          <p:nvPr/>
        </p:nvSpPr>
        <p:spPr bwMode="auto">
          <a:xfrm>
            <a:off x="31432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398" name="Rectangle 477"/>
          <p:cNvSpPr>
            <a:spLocks noChangeArrowheads="1"/>
          </p:cNvSpPr>
          <p:nvPr/>
        </p:nvSpPr>
        <p:spPr bwMode="auto">
          <a:xfrm>
            <a:off x="45799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399" name="Rectangle 480"/>
          <p:cNvSpPr>
            <a:spLocks noChangeArrowheads="1"/>
          </p:cNvSpPr>
          <p:nvPr/>
        </p:nvSpPr>
        <p:spPr bwMode="auto">
          <a:xfrm>
            <a:off x="62023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nvGrpSpPr>
          <p:cNvPr id="59400" name="Group 118"/>
          <p:cNvGrpSpPr>
            <a:grpSpLocks/>
          </p:cNvGrpSpPr>
          <p:nvPr/>
        </p:nvGrpSpPr>
        <p:grpSpPr bwMode="auto">
          <a:xfrm>
            <a:off x="304800" y="1123950"/>
            <a:ext cx="8686800" cy="460375"/>
            <a:chOff x="3607338" y="2447925"/>
            <a:chExt cx="5214938" cy="586527"/>
          </a:xfrm>
        </p:grpSpPr>
        <p:sp>
          <p:nvSpPr>
            <p:cNvPr id="59406" name="Text Box 90"/>
            <p:cNvSpPr txBox="1">
              <a:spLocks noChangeArrowheads="1"/>
            </p:cNvSpPr>
            <p:nvPr/>
          </p:nvSpPr>
          <p:spPr bwMode="auto">
            <a:xfrm>
              <a:off x="3607338" y="2451970"/>
              <a:ext cx="5214938" cy="58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i="1">
                  <a:solidFill>
                    <a:srgbClr val="000000"/>
                  </a:solidFill>
                  <a:latin typeface="Calibri" pitchFamily="34" charset="0"/>
                  <a:cs typeface="Tahoma" pitchFamily="34" charset="0"/>
                </a:rPr>
                <a:t>X :</a:t>
              </a:r>
              <a:r>
                <a:rPr lang="en-US" sz="2400" i="1">
                  <a:solidFill>
                    <a:srgbClr val="000000"/>
                  </a:solidFill>
                  <a:latin typeface="Calibri" pitchFamily="34" charset="0"/>
                  <a:cs typeface="Tahoma" pitchFamily="34" charset="0"/>
                </a:rPr>
                <a:t>“What is the largest state that borders New York and Maryland ?"</a:t>
              </a:r>
            </a:p>
          </p:txBody>
        </p:sp>
        <p:sp>
          <p:nvSpPr>
            <p:cNvPr id="59407" name="Rectangle 461"/>
            <p:cNvSpPr>
              <a:spLocks noChangeArrowheads="1"/>
            </p:cNvSpPr>
            <p:nvPr/>
          </p:nvSpPr>
          <p:spPr bwMode="auto">
            <a:xfrm>
              <a:off x="61388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08" name="Rectangle 471"/>
            <p:cNvSpPr>
              <a:spLocks noChangeArrowheads="1"/>
            </p:cNvSpPr>
            <p:nvPr/>
          </p:nvSpPr>
          <p:spPr bwMode="auto">
            <a:xfrm>
              <a:off x="69770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09" name="Rectangle 476"/>
            <p:cNvSpPr>
              <a:spLocks noChangeArrowheads="1"/>
            </p:cNvSpPr>
            <p:nvPr/>
          </p:nvSpPr>
          <p:spPr bwMode="auto">
            <a:xfrm>
              <a:off x="78914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10" name="Rectangle 479"/>
            <p:cNvSpPr>
              <a:spLocks noChangeArrowheads="1"/>
            </p:cNvSpPr>
            <p:nvPr/>
          </p:nvSpPr>
          <p:spPr bwMode="auto">
            <a:xfrm>
              <a:off x="5300662" y="2514600"/>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cxnSp>
        <p:nvCxnSpPr>
          <p:cNvPr id="59401" name="Straight Arrow Connector 85"/>
          <p:cNvCxnSpPr>
            <a:cxnSpLocks noChangeShapeType="1"/>
          </p:cNvCxnSpPr>
          <p:nvPr/>
        </p:nvCxnSpPr>
        <p:spPr bwMode="auto">
          <a:xfrm rot="10800000" flipV="1">
            <a:off x="4267200" y="1524000"/>
            <a:ext cx="1846263" cy="303213"/>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9402" name="Text Box 90"/>
          <p:cNvSpPr txBox="1">
            <a:spLocks noChangeArrowheads="1"/>
          </p:cNvSpPr>
          <p:nvPr/>
        </p:nvSpPr>
        <p:spPr bwMode="auto">
          <a:xfrm>
            <a:off x="0" y="1812925"/>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a:solidFill>
                  <a:srgbClr val="000000"/>
                </a:solidFill>
                <a:latin typeface="Calibri" pitchFamily="34" charset="0"/>
              </a:rPr>
              <a:t>Y:</a:t>
            </a:r>
            <a:r>
              <a:rPr lang="en-US" sz="2400">
                <a:solidFill>
                  <a:srgbClr val="000000"/>
                </a:solidFill>
                <a:latin typeface="Calibri" pitchFamily="34" charset="0"/>
              </a:rPr>
              <a:t> largest( state( next_to( state(NY) AND next_to (state(MD))))</a:t>
            </a:r>
          </a:p>
        </p:txBody>
      </p:sp>
      <p:sp>
        <p:nvSpPr>
          <p:cNvPr id="59403" name="Line 16"/>
          <p:cNvSpPr>
            <a:spLocks noChangeShapeType="1"/>
          </p:cNvSpPr>
          <p:nvPr/>
        </p:nvSpPr>
        <p:spPr bwMode="auto">
          <a:xfrm>
            <a:off x="54864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7"/>
          <p:cNvSpPr>
            <a:spLocks noChangeShapeType="1"/>
          </p:cNvSpPr>
          <p:nvPr/>
        </p:nvSpPr>
        <p:spPr bwMode="auto">
          <a:xfrm>
            <a:off x="73152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Line 18"/>
          <p:cNvSpPr>
            <a:spLocks noChangeShapeType="1"/>
          </p:cNvSpPr>
          <p:nvPr/>
        </p:nvSpPr>
        <p:spPr bwMode="auto">
          <a:xfrm flipH="1">
            <a:off x="7239000" y="1524000"/>
            <a:ext cx="685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123668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313EB2B-3451-4E8C-AB4E-746757193C89}" type="slidenum">
              <a:rPr lang="en-US" altLang="zh-TW" smtClean="0">
                <a:cs typeface="Arial Unicode MS" pitchFamily="34" charset="-128"/>
              </a:rPr>
              <a:pPr eaLnBrk="1" hangingPunct="1"/>
              <a:t>26</a:t>
            </a:fld>
            <a:endParaRPr lang="en-US" altLang="zh-TW" smtClean="0">
              <a:cs typeface="Arial Unicode MS" pitchFamily="34" charset="-128"/>
            </a:endParaRPr>
          </a:p>
        </p:txBody>
      </p:sp>
      <p:sp>
        <p:nvSpPr>
          <p:cNvPr id="76803" name="Rectangle 2"/>
          <p:cNvSpPr>
            <a:spLocks noGrp="1" noChangeArrowheads="1"/>
          </p:cNvSpPr>
          <p:nvPr>
            <p:ph type="title"/>
          </p:nvPr>
        </p:nvSpPr>
        <p:spPr/>
        <p:txBody>
          <a:bodyPr/>
          <a:lstStyle/>
          <a:p>
            <a:pPr eaLnBrk="1" hangingPunct="1"/>
            <a:r>
              <a:rPr lang="en-US" smtClean="0"/>
              <a:t>I. Paraphrase Identification</a:t>
            </a:r>
          </a:p>
        </p:txBody>
      </p:sp>
      <p:sp>
        <p:nvSpPr>
          <p:cNvPr id="1136643" name="Rectangle 3"/>
          <p:cNvSpPr>
            <a:spLocks noGrp="1" noChangeArrowheads="1"/>
          </p:cNvSpPr>
          <p:nvPr>
            <p:ph type="body" idx="1"/>
          </p:nvPr>
        </p:nvSpPr>
        <p:spPr/>
        <p:txBody>
          <a:bodyPr/>
          <a:lstStyle/>
          <a:p>
            <a:pPr eaLnBrk="1" hangingPunct="1"/>
            <a:r>
              <a:rPr lang="en-US" smtClean="0"/>
              <a:t>Consider the following sentences: </a:t>
            </a:r>
          </a:p>
          <a:p>
            <a:pPr eaLnBrk="1" hangingPunct="1"/>
            <a:endParaRPr lang="en-US" smtClean="0"/>
          </a:p>
          <a:p>
            <a:pPr eaLnBrk="1" hangingPunct="1"/>
            <a:r>
              <a:rPr lang="en-US" smtClean="0"/>
              <a:t>S1:           </a:t>
            </a:r>
            <a:r>
              <a:rPr lang="en-US" smtClean="0">
                <a:solidFill>
                  <a:srgbClr val="0033CC"/>
                </a:solidFill>
              </a:rPr>
              <a:t>Druce will face murder charges, Conte said.</a:t>
            </a:r>
          </a:p>
          <a:p>
            <a:pPr eaLnBrk="1" hangingPunct="1">
              <a:buFont typeface="Wingdings" pitchFamily="2" charset="2"/>
              <a:buNone/>
            </a:pPr>
            <a:endParaRPr lang="en-US" smtClean="0"/>
          </a:p>
          <a:p>
            <a:pPr eaLnBrk="1" hangingPunct="1"/>
            <a:r>
              <a:rPr lang="en-US" smtClean="0"/>
              <a:t>S2:           </a:t>
            </a:r>
            <a:r>
              <a:rPr lang="en-US" smtClean="0">
                <a:solidFill>
                  <a:srgbClr val="0033CC"/>
                </a:solidFill>
              </a:rPr>
              <a:t>Conte said Druce will be charged with murder .</a:t>
            </a:r>
          </a:p>
          <a:p>
            <a:pPr eaLnBrk="1" hangingPunct="1"/>
            <a:endParaRPr lang="en-US" smtClean="0"/>
          </a:p>
          <a:p>
            <a:pPr eaLnBrk="1" hangingPunct="1"/>
            <a:endParaRPr lang="en-US" smtClean="0"/>
          </a:p>
          <a:p>
            <a:pPr eaLnBrk="1" hangingPunct="1"/>
            <a:r>
              <a:rPr lang="en-US" smtClean="0"/>
              <a:t>Are </a:t>
            </a:r>
            <a:r>
              <a:rPr lang="en-US" smtClean="0">
                <a:solidFill>
                  <a:srgbClr val="0033CC"/>
                </a:solidFill>
              </a:rPr>
              <a:t>S1</a:t>
            </a:r>
            <a:r>
              <a:rPr lang="en-US" smtClean="0"/>
              <a:t> and </a:t>
            </a:r>
            <a:r>
              <a:rPr lang="en-US" smtClean="0">
                <a:solidFill>
                  <a:srgbClr val="0033CC"/>
                </a:solidFill>
              </a:rPr>
              <a:t>S2</a:t>
            </a:r>
            <a:r>
              <a:rPr lang="en-US" smtClean="0"/>
              <a:t> a paraphrase of each other?</a:t>
            </a:r>
          </a:p>
          <a:p>
            <a:pPr eaLnBrk="1" hangingPunct="1"/>
            <a:r>
              <a:rPr lang="en-US" smtClean="0"/>
              <a:t>There is a need for an </a:t>
            </a:r>
            <a:r>
              <a:rPr lang="en-US" smtClean="0">
                <a:solidFill>
                  <a:srgbClr val="FF0000"/>
                </a:solidFill>
              </a:rPr>
              <a:t>intermediate representation</a:t>
            </a:r>
            <a:r>
              <a:rPr lang="en-US" smtClean="0"/>
              <a:t> to justify this decision</a:t>
            </a:r>
          </a:p>
        </p:txBody>
      </p:sp>
      <p:sp>
        <p:nvSpPr>
          <p:cNvPr id="1136644" name="Line 4"/>
          <p:cNvSpPr>
            <a:spLocks noChangeShapeType="1"/>
          </p:cNvSpPr>
          <p:nvPr/>
        </p:nvSpPr>
        <p:spPr bwMode="auto">
          <a:xfrm>
            <a:off x="2362200" y="2438400"/>
            <a:ext cx="13716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5" name="Line 5"/>
          <p:cNvSpPr>
            <a:spLocks noChangeShapeType="1"/>
          </p:cNvSpPr>
          <p:nvPr/>
        </p:nvSpPr>
        <p:spPr bwMode="auto">
          <a:xfrm>
            <a:off x="3581400" y="2438400"/>
            <a:ext cx="11430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6" name="Line 6"/>
          <p:cNvSpPr>
            <a:spLocks noChangeShapeType="1"/>
          </p:cNvSpPr>
          <p:nvPr/>
        </p:nvSpPr>
        <p:spPr bwMode="auto">
          <a:xfrm>
            <a:off x="5257800" y="2514600"/>
            <a:ext cx="3048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7" name="Line 7"/>
          <p:cNvSpPr>
            <a:spLocks noChangeShapeType="1"/>
          </p:cNvSpPr>
          <p:nvPr/>
        </p:nvSpPr>
        <p:spPr bwMode="auto">
          <a:xfrm flipH="1">
            <a:off x="2438400" y="2438400"/>
            <a:ext cx="3962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8" name="Line 8"/>
          <p:cNvSpPr>
            <a:spLocks noChangeShapeType="1"/>
          </p:cNvSpPr>
          <p:nvPr/>
        </p:nvSpPr>
        <p:spPr bwMode="auto">
          <a:xfrm flipH="1">
            <a:off x="3200400" y="2514600"/>
            <a:ext cx="37338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9" name="Line 9"/>
          <p:cNvSpPr>
            <a:spLocks noChangeShapeType="1"/>
          </p:cNvSpPr>
          <p:nvPr/>
        </p:nvSpPr>
        <p:spPr bwMode="auto">
          <a:xfrm>
            <a:off x="4267200" y="2514600"/>
            <a:ext cx="28956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50" name="Rectangle 10"/>
          <p:cNvSpPr>
            <a:spLocks noChangeArrowheads="1"/>
          </p:cNvSpPr>
          <p:nvPr/>
        </p:nvSpPr>
        <p:spPr bwMode="auto">
          <a:xfrm>
            <a:off x="5562600" y="457200"/>
            <a:ext cx="3276600" cy="650875"/>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33CC"/>
                </a:solidFill>
              </a:rPr>
              <a:t>Given</a:t>
            </a:r>
            <a:r>
              <a:rPr lang="en-US"/>
              <a:t> an input x </a:t>
            </a:r>
            <a:r>
              <a:rPr lang="en-US">
                <a:latin typeface="cmsy10" pitchFamily="34" charset="0"/>
              </a:rPr>
              <a:t>2</a:t>
            </a:r>
            <a:r>
              <a:rPr lang="en-US"/>
              <a:t> X</a:t>
            </a:r>
          </a:p>
          <a:p>
            <a:r>
              <a:rPr lang="en-US">
                <a:solidFill>
                  <a:srgbClr val="0033CC"/>
                </a:solidFill>
              </a:rPr>
              <a:t>Learn</a:t>
            </a:r>
            <a:r>
              <a:rPr lang="en-US"/>
              <a:t> a model f : X </a:t>
            </a:r>
            <a:r>
              <a:rPr lang="en-US">
                <a:latin typeface="cmsy10" pitchFamily="34" charset="0"/>
              </a:rPr>
              <a:t>!</a:t>
            </a:r>
            <a:r>
              <a:rPr lang="en-US"/>
              <a:t>  {-1, 1}</a:t>
            </a:r>
          </a:p>
        </p:txBody>
      </p:sp>
      <p:sp>
        <p:nvSpPr>
          <p:cNvPr id="1136651" name="Rectangle 11"/>
          <p:cNvSpPr>
            <a:spLocks noChangeArrowheads="1"/>
          </p:cNvSpPr>
          <p:nvPr/>
        </p:nvSpPr>
        <p:spPr bwMode="auto">
          <a:xfrm>
            <a:off x="4800600" y="3549650"/>
            <a:ext cx="4038600" cy="650875"/>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 need </a:t>
            </a:r>
            <a:r>
              <a:rPr lang="en-US">
                <a:solidFill>
                  <a:srgbClr val="0033CC"/>
                </a:solidFill>
              </a:rPr>
              <a:t>latent variables</a:t>
            </a:r>
            <a:r>
              <a:rPr lang="en-US"/>
              <a:t> that explain </a:t>
            </a:r>
          </a:p>
          <a:p>
            <a:pPr lvl="1"/>
            <a:r>
              <a:rPr lang="en-US">
                <a:solidFill>
                  <a:srgbClr val="0033CC"/>
                </a:solidFill>
              </a:rPr>
              <a:t>why this is a positive example.</a:t>
            </a:r>
          </a:p>
        </p:txBody>
      </p:sp>
      <p:sp>
        <p:nvSpPr>
          <p:cNvPr id="1136652" name="Rectangle 12"/>
          <p:cNvSpPr>
            <a:spLocks noChangeArrowheads="1"/>
          </p:cNvSpPr>
          <p:nvPr/>
        </p:nvSpPr>
        <p:spPr bwMode="auto">
          <a:xfrm>
            <a:off x="4953000" y="5292725"/>
            <a:ext cx="3886200" cy="650875"/>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33CC"/>
                </a:solidFill>
              </a:rPr>
              <a:t>Given</a:t>
            </a:r>
            <a:r>
              <a:rPr lang="en-US"/>
              <a:t> an input x </a:t>
            </a:r>
            <a:r>
              <a:rPr lang="en-US">
                <a:latin typeface="cmsy10" pitchFamily="34" charset="0"/>
              </a:rPr>
              <a:t>2</a:t>
            </a:r>
            <a:r>
              <a:rPr lang="en-US"/>
              <a:t> X</a:t>
            </a:r>
          </a:p>
          <a:p>
            <a:r>
              <a:rPr lang="en-US">
                <a:solidFill>
                  <a:srgbClr val="0033CC"/>
                </a:solidFill>
              </a:rPr>
              <a:t>Learn</a:t>
            </a:r>
            <a:r>
              <a:rPr lang="en-US"/>
              <a:t> a model f : X  </a:t>
            </a:r>
            <a:r>
              <a:rPr lang="en-US">
                <a:latin typeface="cmsy10" pitchFamily="34" charset="0"/>
              </a:rPr>
              <a:t>!</a:t>
            </a:r>
            <a:r>
              <a:rPr lang="en-US"/>
              <a:t> H </a:t>
            </a:r>
            <a:r>
              <a:rPr lang="en-US">
                <a:latin typeface="cmsy10" pitchFamily="34" charset="0"/>
              </a:rPr>
              <a:t>!</a:t>
            </a:r>
            <a:r>
              <a:rPr lang="en-US"/>
              <a:t>  {-1, 1}</a:t>
            </a:r>
          </a:p>
        </p:txBody>
      </p:sp>
      <p:sp>
        <p:nvSpPr>
          <p:cNvPr id="2" name="TextBox 1"/>
          <p:cNvSpPr txBox="1">
            <a:spLocks noChangeArrowheads="1"/>
          </p:cNvSpPr>
          <p:nvPr/>
        </p:nvSpPr>
        <p:spPr bwMode="auto">
          <a:xfrm>
            <a:off x="6858000" y="153035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X</a:t>
            </a:r>
          </a:p>
        </p:txBody>
      </p:sp>
      <p:sp>
        <p:nvSpPr>
          <p:cNvPr id="15" name="TextBox 14"/>
          <p:cNvSpPr txBox="1">
            <a:spLocks noChangeArrowheads="1"/>
          </p:cNvSpPr>
          <p:nvPr/>
        </p:nvSpPr>
        <p:spPr bwMode="auto">
          <a:xfrm>
            <a:off x="8653463" y="153035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Y</a:t>
            </a:r>
          </a:p>
        </p:txBody>
      </p:sp>
      <p:sp>
        <p:nvSpPr>
          <p:cNvPr id="16" name="Line 9"/>
          <p:cNvSpPr>
            <a:spLocks noChangeShapeType="1"/>
          </p:cNvSpPr>
          <p:nvPr/>
        </p:nvSpPr>
        <p:spPr bwMode="auto">
          <a:xfrm>
            <a:off x="7196138" y="1714500"/>
            <a:ext cx="14573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
          <p:cNvSpPr/>
          <p:nvPr/>
        </p:nvSpPr>
        <p:spPr>
          <a:xfrm>
            <a:off x="7772400" y="1219200"/>
            <a:ext cx="381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a:t>
            </a:r>
          </a:p>
        </p:txBody>
      </p:sp>
      <p:sp>
        <p:nvSpPr>
          <p:cNvPr id="18" name="Line 6"/>
          <p:cNvSpPr>
            <a:spLocks noChangeShapeType="1"/>
          </p:cNvSpPr>
          <p:nvPr/>
        </p:nvSpPr>
        <p:spPr bwMode="auto">
          <a:xfrm>
            <a:off x="7196138" y="1714500"/>
            <a:ext cx="576262"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p:cNvSpPr>
            <a:spLocks noChangeShapeType="1"/>
          </p:cNvSpPr>
          <p:nvPr/>
        </p:nvSpPr>
        <p:spPr bwMode="auto">
          <a:xfrm flipV="1">
            <a:off x="7200900" y="1371600"/>
            <a:ext cx="571500"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6"/>
          <p:cNvSpPr>
            <a:spLocks noChangeShapeType="1"/>
          </p:cNvSpPr>
          <p:nvPr/>
        </p:nvSpPr>
        <p:spPr bwMode="auto">
          <a:xfrm>
            <a:off x="8153400" y="13716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6"/>
          <p:cNvSpPr>
            <a:spLocks noChangeShapeType="1"/>
          </p:cNvSpPr>
          <p:nvPr/>
        </p:nvSpPr>
        <p:spPr bwMode="auto">
          <a:xfrm flipV="1">
            <a:off x="8153400" y="17145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36644"/>
                                        </p:tgtEl>
                                        <p:attrNameLst>
                                          <p:attrName>style.visibility</p:attrName>
                                        </p:attrNameLst>
                                      </p:cBhvr>
                                      <p:to>
                                        <p:strVal val="visible"/>
                                      </p:to>
                                    </p:set>
                                    <p:animEffect transition="in" filter="blinds(horizontal)">
                                      <p:cBhvr>
                                        <p:cTn id="11" dur="1000"/>
                                        <p:tgtEl>
                                          <p:spTgt spid="113664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36645"/>
                                        </p:tgtEl>
                                        <p:attrNameLst>
                                          <p:attrName>style.visibility</p:attrName>
                                        </p:attrNameLst>
                                      </p:cBhvr>
                                      <p:to>
                                        <p:strVal val="visible"/>
                                      </p:to>
                                    </p:set>
                                    <p:animEffect transition="in" filter="blinds(horizontal)">
                                      <p:cBhvr>
                                        <p:cTn id="14" dur="1000"/>
                                        <p:tgtEl>
                                          <p:spTgt spid="113664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136646"/>
                                        </p:tgtEl>
                                        <p:attrNameLst>
                                          <p:attrName>style.visibility</p:attrName>
                                        </p:attrNameLst>
                                      </p:cBhvr>
                                      <p:to>
                                        <p:strVal val="visible"/>
                                      </p:to>
                                    </p:set>
                                    <p:animEffect transition="in" filter="blinds(horizontal)">
                                      <p:cBhvr>
                                        <p:cTn id="17" dur="1000"/>
                                        <p:tgtEl>
                                          <p:spTgt spid="113664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36647"/>
                                        </p:tgtEl>
                                        <p:attrNameLst>
                                          <p:attrName>style.visibility</p:attrName>
                                        </p:attrNameLst>
                                      </p:cBhvr>
                                      <p:to>
                                        <p:strVal val="visible"/>
                                      </p:to>
                                    </p:set>
                                    <p:animEffect transition="in" filter="blinds(horizontal)">
                                      <p:cBhvr>
                                        <p:cTn id="20" dur="1000"/>
                                        <p:tgtEl>
                                          <p:spTgt spid="113664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36648"/>
                                        </p:tgtEl>
                                        <p:attrNameLst>
                                          <p:attrName>style.visibility</p:attrName>
                                        </p:attrNameLst>
                                      </p:cBhvr>
                                      <p:to>
                                        <p:strVal val="visible"/>
                                      </p:to>
                                    </p:set>
                                    <p:animEffect transition="in" filter="blinds(horizontal)">
                                      <p:cBhvr>
                                        <p:cTn id="23" dur="1000"/>
                                        <p:tgtEl>
                                          <p:spTgt spid="113664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36649"/>
                                        </p:tgtEl>
                                        <p:attrNameLst>
                                          <p:attrName>style.visibility</p:attrName>
                                        </p:attrNameLst>
                                      </p:cBhvr>
                                      <p:to>
                                        <p:strVal val="visible"/>
                                      </p:to>
                                    </p:set>
                                    <p:animEffect transition="in" filter="blinds(horizontal)">
                                      <p:cBhvr>
                                        <p:cTn id="26" dur="1000"/>
                                        <p:tgtEl>
                                          <p:spTgt spid="11366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664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366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36652"/>
                                        </p:tgtEl>
                                        <p:attrNameLst>
                                          <p:attrName>style.visibility</p:attrName>
                                        </p:attrNameLst>
                                      </p:cBhvr>
                                      <p:to>
                                        <p:strVal val="visible"/>
                                      </p:to>
                                    </p:set>
                                  </p:childTnLst>
                                </p:cTn>
                              </p:par>
                              <p:par>
                                <p:cTn id="51" presetID="3"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1000"/>
                                        <p:tgtEl>
                                          <p:spTgt spid="1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1000"/>
                                        <p:tgtEl>
                                          <p:spTgt spid="1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1000"/>
                                        <p:tgtEl>
                                          <p:spTgt spid="2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4" grpId="0" animBg="1"/>
      <p:bldP spid="1136645" grpId="0" animBg="1"/>
      <p:bldP spid="1136646" grpId="0" animBg="1"/>
      <p:bldP spid="1136647" grpId="0" animBg="1"/>
      <p:bldP spid="1136648" grpId="0" animBg="1"/>
      <p:bldP spid="1136649" grpId="0" animBg="1"/>
      <p:bldP spid="1136650" grpId="0" animBg="1"/>
      <p:bldP spid="1136651" grpId="0" animBg="1"/>
      <p:bldP spid="1136652" grpId="0" animBg="1"/>
      <p:bldP spid="2" grpId="0"/>
      <p:bldP spid="15" grpId="0"/>
      <p:bldP spid="16" grpId="0" animBg="1"/>
      <p:bldP spid="3"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B7F59DA7-B019-4713-8F5B-8ACC996398C8}" type="slidenum">
              <a:rPr lang="en-US" altLang="zh-TW" smtClean="0">
                <a:cs typeface="Arial Unicode MS" pitchFamily="34" charset="-128"/>
              </a:rPr>
              <a:pPr eaLnBrk="1" hangingPunct="1"/>
              <a:t>27</a:t>
            </a:fld>
            <a:endParaRPr lang="en-US" altLang="zh-TW" smtClean="0">
              <a:cs typeface="Arial Unicode MS" pitchFamily="34" charset="-128"/>
            </a:endParaRPr>
          </a:p>
        </p:txBody>
      </p:sp>
      <p:sp>
        <p:nvSpPr>
          <p:cNvPr id="77827" name="Rectangle 2"/>
          <p:cNvSpPr>
            <a:spLocks noGrp="1" noChangeArrowheads="1"/>
          </p:cNvSpPr>
          <p:nvPr>
            <p:ph type="title"/>
          </p:nvPr>
        </p:nvSpPr>
        <p:spPr/>
        <p:txBody>
          <a:bodyPr/>
          <a:lstStyle/>
          <a:p>
            <a:pPr eaLnBrk="1" hangingPunct="1"/>
            <a:r>
              <a:rPr lang="en-US" smtClean="0"/>
              <a:t>Algorithms: Two Conceptual Approaches </a:t>
            </a:r>
          </a:p>
        </p:txBody>
      </p:sp>
      <p:sp>
        <p:nvSpPr>
          <p:cNvPr id="1144835" name="Rectangle 3"/>
          <p:cNvSpPr>
            <a:spLocks noGrp="1" noChangeArrowheads="1"/>
          </p:cNvSpPr>
          <p:nvPr>
            <p:ph type="body" idx="1"/>
          </p:nvPr>
        </p:nvSpPr>
        <p:spPr/>
        <p:txBody>
          <a:bodyPr/>
          <a:lstStyle/>
          <a:p>
            <a:pPr eaLnBrk="1" hangingPunct="1"/>
            <a:r>
              <a:rPr lang="en-US" smtClean="0">
                <a:solidFill>
                  <a:srgbClr val="0033CC"/>
                </a:solidFill>
              </a:rPr>
              <a:t>Two stage approach </a:t>
            </a:r>
            <a:r>
              <a:rPr lang="en-US" sz="1800" smtClean="0"/>
              <a:t>(</a:t>
            </a:r>
            <a:r>
              <a:rPr lang="en-US" sz="1800" smtClean="0">
                <a:solidFill>
                  <a:srgbClr val="FF0000"/>
                </a:solidFill>
              </a:rPr>
              <a:t>a pipeline</a:t>
            </a:r>
            <a:r>
              <a:rPr lang="en-US" sz="1800" smtClean="0"/>
              <a:t>; typically used for</a:t>
            </a:r>
            <a:r>
              <a:rPr lang="en-US" sz="1800" smtClean="0">
                <a:solidFill>
                  <a:srgbClr val="0033CC"/>
                </a:solidFill>
              </a:rPr>
              <a:t> </a:t>
            </a:r>
            <a:r>
              <a:rPr lang="en-US" sz="1800" smtClean="0"/>
              <a:t>TE, paraphrase id, others)</a:t>
            </a:r>
          </a:p>
          <a:p>
            <a:pPr lvl="1" eaLnBrk="1" hangingPunct="1"/>
            <a:r>
              <a:rPr lang="en-US" smtClean="0"/>
              <a:t>Learn hidden variables; </a:t>
            </a:r>
            <a:r>
              <a:rPr lang="en-US" smtClean="0">
                <a:solidFill>
                  <a:srgbClr val="0033CC"/>
                </a:solidFill>
              </a:rPr>
              <a:t>fix it</a:t>
            </a:r>
          </a:p>
          <a:p>
            <a:pPr lvl="2" eaLnBrk="1" hangingPunct="1"/>
            <a:r>
              <a:rPr lang="en-US" smtClean="0">
                <a:solidFill>
                  <a:srgbClr val="0033CC"/>
                </a:solidFill>
              </a:rPr>
              <a:t>Need supervision for the hidden layer (or heuristics)</a:t>
            </a:r>
          </a:p>
          <a:p>
            <a:pPr lvl="1" eaLnBrk="1" hangingPunct="1"/>
            <a:r>
              <a:rPr lang="en-US" smtClean="0"/>
              <a:t>For each example, extract features over </a:t>
            </a:r>
            <a:r>
              <a:rPr lang="en-US" smtClean="0">
                <a:solidFill>
                  <a:srgbClr val="0033CC"/>
                </a:solidFill>
              </a:rPr>
              <a:t>x</a:t>
            </a:r>
            <a:r>
              <a:rPr lang="en-US" smtClean="0"/>
              <a:t> and (the fixed) </a:t>
            </a:r>
            <a:r>
              <a:rPr lang="en-US" smtClean="0">
                <a:solidFill>
                  <a:srgbClr val="0033CC"/>
                </a:solidFill>
              </a:rPr>
              <a:t>h</a:t>
            </a:r>
            <a:r>
              <a:rPr lang="en-US" smtClean="0"/>
              <a:t>.</a:t>
            </a:r>
          </a:p>
          <a:p>
            <a:pPr lvl="1" eaLnBrk="1" hangingPunct="1"/>
            <a:r>
              <a:rPr lang="en-US" smtClean="0"/>
              <a:t>Learn a binary classier for the target task</a:t>
            </a:r>
          </a:p>
          <a:p>
            <a:pPr eaLnBrk="1" hangingPunct="1"/>
            <a:endParaRPr lang="en-US" smtClean="0"/>
          </a:p>
          <a:p>
            <a:pPr eaLnBrk="1" hangingPunct="1"/>
            <a:r>
              <a:rPr lang="en-US" smtClean="0">
                <a:solidFill>
                  <a:srgbClr val="0033CC"/>
                </a:solidFill>
              </a:rPr>
              <a:t>Proposed Approach: Joint Learning </a:t>
            </a:r>
          </a:p>
          <a:p>
            <a:pPr lvl="1" eaLnBrk="1" hangingPunct="1"/>
            <a:r>
              <a:rPr lang="en-US" smtClean="0"/>
              <a:t>Drive the learning of </a:t>
            </a:r>
            <a:r>
              <a:rPr lang="en-US" smtClean="0">
                <a:solidFill>
                  <a:srgbClr val="0033CC"/>
                </a:solidFill>
              </a:rPr>
              <a:t>h</a:t>
            </a:r>
            <a:r>
              <a:rPr lang="en-US" smtClean="0"/>
              <a:t> from the binary labels</a:t>
            </a:r>
          </a:p>
          <a:p>
            <a:pPr lvl="1" eaLnBrk="1" hangingPunct="1"/>
            <a:r>
              <a:rPr lang="en-US" smtClean="0"/>
              <a:t>Find the </a:t>
            </a:r>
            <a:r>
              <a:rPr lang="en-US" smtClean="0">
                <a:solidFill>
                  <a:srgbClr val="0033CC"/>
                </a:solidFill>
              </a:rPr>
              <a:t>best h(x</a:t>
            </a:r>
            <a:r>
              <a:rPr lang="en-US" smtClean="0"/>
              <a:t>)</a:t>
            </a:r>
          </a:p>
          <a:p>
            <a:pPr lvl="1" eaLnBrk="1" hangingPunct="1"/>
            <a:r>
              <a:rPr lang="en-US" b="1" smtClean="0"/>
              <a:t>An intermediate structure representation is good </a:t>
            </a:r>
            <a:r>
              <a:rPr lang="en-US" b="1" smtClean="0">
                <a:solidFill>
                  <a:srgbClr val="0033CC"/>
                </a:solidFill>
              </a:rPr>
              <a:t>to the extent is supports better final prediction.</a:t>
            </a:r>
            <a:r>
              <a:rPr lang="en-US" smtClean="0">
                <a:solidFill>
                  <a:srgbClr val="0033CC"/>
                </a:solidFill>
              </a:rPr>
              <a:t> </a:t>
            </a:r>
          </a:p>
          <a:p>
            <a:pPr lvl="1" eaLnBrk="1" hangingPunct="1"/>
            <a:r>
              <a:rPr lang="en-US" smtClean="0"/>
              <a:t>Algorithm? How to drive learning a good H?</a:t>
            </a:r>
          </a:p>
        </p:txBody>
      </p:sp>
      <p:sp>
        <p:nvSpPr>
          <p:cNvPr id="77829" name="TextBox 4"/>
          <p:cNvSpPr txBox="1">
            <a:spLocks noChangeArrowheads="1"/>
          </p:cNvSpPr>
          <p:nvPr/>
        </p:nvSpPr>
        <p:spPr bwMode="auto">
          <a:xfrm>
            <a:off x="6553200" y="328295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X</a:t>
            </a:r>
          </a:p>
        </p:txBody>
      </p:sp>
      <p:sp>
        <p:nvSpPr>
          <p:cNvPr id="77830" name="TextBox 5"/>
          <p:cNvSpPr txBox="1">
            <a:spLocks noChangeArrowheads="1"/>
          </p:cNvSpPr>
          <p:nvPr/>
        </p:nvSpPr>
        <p:spPr bwMode="auto">
          <a:xfrm>
            <a:off x="8348663" y="328295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Y</a:t>
            </a:r>
          </a:p>
        </p:txBody>
      </p:sp>
      <p:sp>
        <p:nvSpPr>
          <p:cNvPr id="8" name="Rectangle 7"/>
          <p:cNvSpPr/>
          <p:nvPr/>
        </p:nvSpPr>
        <p:spPr>
          <a:xfrm>
            <a:off x="7467600" y="2971800"/>
            <a:ext cx="381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a:t>
            </a:r>
          </a:p>
        </p:txBody>
      </p:sp>
      <p:sp>
        <p:nvSpPr>
          <p:cNvPr id="77832" name="Line 6"/>
          <p:cNvSpPr>
            <a:spLocks noChangeShapeType="1"/>
          </p:cNvSpPr>
          <p:nvPr/>
        </p:nvSpPr>
        <p:spPr bwMode="auto">
          <a:xfrm>
            <a:off x="6891338" y="3467100"/>
            <a:ext cx="576262"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3" name="Line 6"/>
          <p:cNvSpPr>
            <a:spLocks noChangeShapeType="1"/>
          </p:cNvSpPr>
          <p:nvPr/>
        </p:nvSpPr>
        <p:spPr bwMode="auto">
          <a:xfrm flipV="1">
            <a:off x="6896100" y="3124200"/>
            <a:ext cx="571500"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Line 6"/>
          <p:cNvSpPr>
            <a:spLocks noChangeShapeType="1"/>
          </p:cNvSpPr>
          <p:nvPr/>
        </p:nvSpPr>
        <p:spPr bwMode="auto">
          <a:xfrm>
            <a:off x="7848600" y="31242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5" name="Line 6"/>
          <p:cNvSpPr>
            <a:spLocks noChangeShapeType="1"/>
          </p:cNvSpPr>
          <p:nvPr/>
        </p:nvSpPr>
        <p:spPr bwMode="auto">
          <a:xfrm flipV="1">
            <a:off x="7848600" y="34671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483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483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483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483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48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5059FC39-4246-42C8-AE2B-672027D05458}" type="slidenum">
              <a:rPr lang="en-US" altLang="zh-TW" smtClean="0">
                <a:cs typeface="Arial Unicode MS" pitchFamily="34" charset="-128"/>
              </a:rPr>
              <a:pPr eaLnBrk="1" hangingPunct="1"/>
              <a:t>28</a:t>
            </a:fld>
            <a:endParaRPr lang="en-US" altLang="zh-TW" smtClean="0">
              <a:cs typeface="Arial Unicode MS" pitchFamily="34" charset="-128"/>
            </a:endParaRPr>
          </a:p>
        </p:txBody>
      </p:sp>
      <p:sp>
        <p:nvSpPr>
          <p:cNvPr id="78851" name="Rectangle 2"/>
          <p:cNvSpPr>
            <a:spLocks noGrp="1" noChangeArrowheads="1"/>
          </p:cNvSpPr>
          <p:nvPr>
            <p:ph type="title"/>
          </p:nvPr>
        </p:nvSpPr>
        <p:spPr>
          <a:xfrm>
            <a:off x="152400" y="457200"/>
            <a:ext cx="8686800" cy="533400"/>
          </a:xfrm>
        </p:spPr>
        <p:txBody>
          <a:bodyPr/>
          <a:lstStyle/>
          <a:p>
            <a:pPr eaLnBrk="1" hangingPunct="1"/>
            <a:r>
              <a:rPr lang="en-US" sz="2400" smtClean="0"/>
              <a:t>Learning with Constrained Latent Representation (LCLR): Intuition</a:t>
            </a:r>
          </a:p>
        </p:txBody>
      </p:sp>
      <p:sp>
        <p:nvSpPr>
          <p:cNvPr id="1138691" name="Rectangle 3"/>
          <p:cNvSpPr>
            <a:spLocks noGrp="1" noChangeArrowheads="1"/>
          </p:cNvSpPr>
          <p:nvPr>
            <p:ph type="body" idx="1"/>
          </p:nvPr>
        </p:nvSpPr>
        <p:spPr>
          <a:xfrm>
            <a:off x="457200" y="1219200"/>
            <a:ext cx="8534400" cy="4953000"/>
          </a:xfrm>
        </p:spPr>
        <p:txBody>
          <a:bodyPr/>
          <a:lstStyle/>
          <a:p>
            <a:pPr eaLnBrk="1" hangingPunct="1"/>
            <a:r>
              <a:rPr lang="en-US" smtClean="0">
                <a:solidFill>
                  <a:srgbClr val="FF0000"/>
                </a:solidFill>
              </a:rPr>
              <a:t>If x is positive</a:t>
            </a:r>
          </a:p>
          <a:p>
            <a:pPr lvl="1" eaLnBrk="1" hangingPunct="1"/>
            <a:r>
              <a:rPr lang="en-US" smtClean="0"/>
              <a:t>There must exist a good explanation (intermediate representation)</a:t>
            </a:r>
          </a:p>
          <a:p>
            <a:pPr lvl="1" eaLnBrk="1" hangingPunct="1"/>
            <a:r>
              <a:rPr lang="en-US" smtClean="0"/>
              <a:t> </a:t>
            </a:r>
            <a:r>
              <a:rPr lang="en-US" smtClean="0">
                <a:latin typeface="cmsy10" pitchFamily="34" charset="0"/>
              </a:rPr>
              <a:t>9</a:t>
            </a:r>
            <a:r>
              <a:rPr lang="en-US" smtClean="0"/>
              <a:t> h, w</a:t>
            </a:r>
            <a:r>
              <a:rPr lang="en-US" baseline="30000" smtClean="0"/>
              <a:t>T</a:t>
            </a:r>
            <a:r>
              <a:rPr lang="en-US" smtClean="0"/>
              <a:t> </a:t>
            </a:r>
            <a:r>
              <a:rPr lang="en-US" smtClean="0">
                <a:latin typeface="cmmi10" pitchFamily="34" charset="0"/>
              </a:rPr>
              <a:t>Á</a:t>
            </a:r>
            <a:r>
              <a:rPr lang="en-US" smtClean="0"/>
              <a:t>(x,h) </a:t>
            </a:r>
            <a:r>
              <a:rPr lang="en-US" smtClean="0">
                <a:latin typeface="cmsy10" pitchFamily="34" charset="0"/>
              </a:rPr>
              <a:t>¸</a:t>
            </a:r>
            <a:r>
              <a:rPr lang="en-US" smtClean="0"/>
              <a:t> 0</a:t>
            </a:r>
          </a:p>
          <a:p>
            <a:pPr lvl="1" eaLnBrk="1" hangingPunct="1"/>
            <a:r>
              <a:rPr lang="en-US" smtClean="0"/>
              <a:t>or, max</a:t>
            </a:r>
            <a:r>
              <a:rPr lang="en-US" baseline="-25000" smtClean="0"/>
              <a:t>h</a:t>
            </a:r>
            <a:r>
              <a:rPr lang="en-US" smtClean="0"/>
              <a:t> w</a:t>
            </a:r>
            <a:r>
              <a:rPr lang="en-US" baseline="30000" smtClean="0"/>
              <a:t>T</a:t>
            </a:r>
            <a:r>
              <a:rPr lang="en-US" smtClean="0"/>
              <a:t> </a:t>
            </a:r>
            <a:r>
              <a:rPr lang="en-US" smtClean="0">
                <a:latin typeface="cmmi10" pitchFamily="34" charset="0"/>
              </a:rPr>
              <a:t>Á</a:t>
            </a:r>
            <a:r>
              <a:rPr lang="en-US" smtClean="0"/>
              <a:t>(x,h) </a:t>
            </a:r>
            <a:r>
              <a:rPr lang="en-US" smtClean="0">
                <a:latin typeface="cmsy10" pitchFamily="34" charset="0"/>
              </a:rPr>
              <a:t>¸</a:t>
            </a:r>
            <a:r>
              <a:rPr lang="en-US" smtClean="0"/>
              <a:t> 0</a:t>
            </a:r>
          </a:p>
          <a:p>
            <a:pPr eaLnBrk="1" hangingPunct="1"/>
            <a:r>
              <a:rPr lang="en-US" smtClean="0">
                <a:solidFill>
                  <a:srgbClr val="FF0000"/>
                </a:solidFill>
              </a:rPr>
              <a:t>If  x is negative</a:t>
            </a:r>
            <a:r>
              <a:rPr lang="en-US" smtClean="0"/>
              <a:t> </a:t>
            </a:r>
          </a:p>
          <a:p>
            <a:pPr lvl="1" eaLnBrk="1" hangingPunct="1"/>
            <a:r>
              <a:rPr lang="en-US" smtClean="0"/>
              <a:t>No explanation is good enough to support the answer </a:t>
            </a:r>
          </a:p>
          <a:p>
            <a:pPr lvl="1" eaLnBrk="1" hangingPunct="1"/>
            <a:r>
              <a:rPr lang="en-US" smtClean="0"/>
              <a:t> </a:t>
            </a:r>
            <a:r>
              <a:rPr lang="en-US" smtClean="0">
                <a:latin typeface="cmsy10" pitchFamily="34" charset="0"/>
              </a:rPr>
              <a:t>8</a:t>
            </a:r>
            <a:r>
              <a:rPr lang="en-US" smtClean="0"/>
              <a:t> h, w</a:t>
            </a:r>
            <a:r>
              <a:rPr lang="en-US" baseline="30000" smtClean="0"/>
              <a:t>T</a:t>
            </a:r>
            <a:r>
              <a:rPr lang="en-US" smtClean="0"/>
              <a:t> </a:t>
            </a:r>
            <a:r>
              <a:rPr lang="en-US" smtClean="0">
                <a:latin typeface="cmmi10" pitchFamily="34" charset="0"/>
              </a:rPr>
              <a:t>Á</a:t>
            </a:r>
            <a:r>
              <a:rPr lang="en-US" smtClean="0"/>
              <a:t>(x,h) </a:t>
            </a:r>
            <a:r>
              <a:rPr lang="en-US" smtClean="0">
                <a:latin typeface="cmsy10" pitchFamily="34" charset="0"/>
              </a:rPr>
              <a:t>·</a:t>
            </a:r>
            <a:r>
              <a:rPr lang="en-US" smtClean="0"/>
              <a:t> 0</a:t>
            </a:r>
          </a:p>
          <a:p>
            <a:pPr lvl="1" eaLnBrk="1" hangingPunct="1"/>
            <a:r>
              <a:rPr lang="en-US" smtClean="0"/>
              <a:t>or, max</a:t>
            </a:r>
            <a:r>
              <a:rPr lang="en-US" baseline="-25000" smtClean="0"/>
              <a:t>h</a:t>
            </a:r>
            <a:r>
              <a:rPr lang="en-US" smtClean="0"/>
              <a:t> w</a:t>
            </a:r>
            <a:r>
              <a:rPr lang="en-US" baseline="30000" smtClean="0"/>
              <a:t>T</a:t>
            </a:r>
            <a:r>
              <a:rPr lang="en-US" smtClean="0"/>
              <a:t> </a:t>
            </a:r>
            <a:r>
              <a:rPr lang="en-US" smtClean="0">
                <a:latin typeface="cmmi10" pitchFamily="34" charset="0"/>
              </a:rPr>
              <a:t>Á</a:t>
            </a:r>
            <a:r>
              <a:rPr lang="en-US" smtClean="0"/>
              <a:t>(x,h) </a:t>
            </a:r>
            <a:r>
              <a:rPr lang="en-US" smtClean="0">
                <a:latin typeface="cmsy10" pitchFamily="34" charset="0"/>
              </a:rPr>
              <a:t>·</a:t>
            </a:r>
            <a:r>
              <a:rPr lang="en-US" smtClean="0"/>
              <a:t> 0</a:t>
            </a:r>
          </a:p>
          <a:p>
            <a:pPr eaLnBrk="1" hangingPunct="1"/>
            <a:r>
              <a:rPr lang="en-US" smtClean="0"/>
              <a:t>Altogether, this can be combined into an objective function:</a:t>
            </a:r>
          </a:p>
          <a:p>
            <a:pPr eaLnBrk="1" hangingPunct="1">
              <a:buFont typeface="Wingdings" pitchFamily="2" charset="2"/>
              <a:buNone/>
            </a:pPr>
            <a:r>
              <a:rPr lang="en-US" smtClean="0"/>
              <a:t>                Min</a:t>
            </a:r>
            <a:r>
              <a:rPr lang="en-US" baseline="-25000" smtClean="0"/>
              <a:t>w</a:t>
            </a:r>
            <a:r>
              <a:rPr lang="en-US" smtClean="0"/>
              <a:t> </a:t>
            </a:r>
            <a:r>
              <a:rPr lang="en-US" smtClean="0">
                <a:latin typeface="cmmi10" pitchFamily="34" charset="0"/>
              </a:rPr>
              <a:t>¸</a:t>
            </a:r>
            <a:r>
              <a:rPr lang="en-US" smtClean="0"/>
              <a:t>/2 ||w||</a:t>
            </a:r>
            <a:r>
              <a:rPr lang="en-US" baseline="30000" smtClean="0"/>
              <a:t>2 </a:t>
            </a:r>
            <a:r>
              <a:rPr lang="en-US" smtClean="0"/>
              <a:t>  +  C</a:t>
            </a:r>
            <a:r>
              <a:rPr lang="en-US" smtClean="0">
                <a:latin typeface="Symbol" pitchFamily="18" charset="2"/>
                <a:sym typeface="Symbol" pitchFamily="18" charset="2"/>
              </a:rPr>
              <a:t></a:t>
            </a:r>
            <a:r>
              <a:rPr lang="en-US" baseline="-25000" smtClean="0"/>
              <a:t>i</a:t>
            </a:r>
            <a:r>
              <a:rPr lang="en-US" smtClean="0"/>
              <a:t> L(1-z</a:t>
            </a:r>
            <a:r>
              <a:rPr lang="en-US" baseline="-25000" smtClean="0"/>
              <a:t>i</a:t>
            </a:r>
            <a:r>
              <a:rPr lang="en-US" smtClean="0"/>
              <a:t>max</a:t>
            </a:r>
            <a:r>
              <a:rPr lang="en-US" baseline="-25000" smtClean="0"/>
              <a:t>h </a:t>
            </a:r>
            <a:r>
              <a:rPr lang="en-US" baseline="-25000" smtClean="0">
                <a:latin typeface="cmsy10" pitchFamily="34" charset="0"/>
              </a:rPr>
              <a:t>2 C</a:t>
            </a:r>
            <a:r>
              <a:rPr lang="en-US" smtClean="0"/>
              <a:t> w</a:t>
            </a:r>
            <a:r>
              <a:rPr lang="en-US" baseline="30000" smtClean="0"/>
              <a:t>T</a:t>
            </a:r>
            <a:r>
              <a:rPr lang="en-US" smtClean="0"/>
              <a:t> </a:t>
            </a:r>
            <a:r>
              <a:rPr lang="en-US" smtClean="0">
                <a:latin typeface="Symbol" pitchFamily="18" charset="2"/>
                <a:sym typeface="Symbol" pitchFamily="18" charset="2"/>
              </a:rPr>
              <a:t></a:t>
            </a:r>
            <a:r>
              <a:rPr lang="en-US" baseline="-25000" smtClean="0"/>
              <a:t>{s}</a:t>
            </a:r>
            <a:r>
              <a:rPr lang="en-US" smtClean="0"/>
              <a:t> h</a:t>
            </a:r>
            <a:r>
              <a:rPr lang="en-US" baseline="-25000" smtClean="0"/>
              <a:t>s</a:t>
            </a:r>
            <a:r>
              <a:rPr lang="en-US" smtClean="0"/>
              <a:t> </a:t>
            </a:r>
            <a:r>
              <a:rPr lang="en-US" smtClean="0">
                <a:latin typeface="cmmi10" pitchFamily="34" charset="0"/>
              </a:rPr>
              <a:t>Á</a:t>
            </a:r>
            <a:r>
              <a:rPr lang="en-US" baseline="-25000" smtClean="0">
                <a:latin typeface="cmmi10" pitchFamily="34" charset="0"/>
              </a:rPr>
              <a:t>s</a:t>
            </a:r>
            <a:r>
              <a:rPr lang="en-US" smtClean="0"/>
              <a:t> (x</a:t>
            </a:r>
            <a:r>
              <a:rPr lang="en-US" baseline="-25000" smtClean="0"/>
              <a:t>i</a:t>
            </a:r>
            <a:r>
              <a:rPr lang="en-US" smtClean="0"/>
              <a:t>))</a:t>
            </a:r>
          </a:p>
          <a:p>
            <a:pPr eaLnBrk="1" hangingPunct="1"/>
            <a:r>
              <a:rPr lang="en-US" smtClean="0"/>
              <a:t>Why does inference help?</a:t>
            </a:r>
          </a:p>
          <a:p>
            <a:pPr lvl="1" eaLnBrk="1" hangingPunct="1"/>
            <a:endParaRPr lang="en-US" smtClean="0"/>
          </a:p>
          <a:p>
            <a:pPr lvl="1" eaLnBrk="1" hangingPunct="1"/>
            <a:r>
              <a:rPr lang="en-US" smtClean="0">
                <a:solidFill>
                  <a:srgbClr val="FF0000"/>
                </a:solidFill>
              </a:rPr>
              <a:t>Constrains intermediate representations supporting good predictions</a:t>
            </a:r>
          </a:p>
        </p:txBody>
      </p:sp>
      <p:sp>
        <p:nvSpPr>
          <p:cNvPr id="1138692" name="AutoShape 4"/>
          <p:cNvSpPr>
            <a:spLocks noChangeArrowheads="1"/>
          </p:cNvSpPr>
          <p:nvPr/>
        </p:nvSpPr>
        <p:spPr bwMode="auto">
          <a:xfrm>
            <a:off x="4572000" y="2070100"/>
            <a:ext cx="4419600" cy="685800"/>
          </a:xfrm>
          <a:prstGeom prst="wedgeRectCallout">
            <a:avLst>
              <a:gd name="adj1" fmla="val 17782"/>
              <a:gd name="adj2" fmla="val 346759"/>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New feature vector for the final decision. Chosen </a:t>
            </a:r>
            <a:r>
              <a:rPr lang="en-US">
                <a:solidFill>
                  <a:srgbClr val="FF0000"/>
                </a:solidFill>
              </a:rPr>
              <a:t>h</a:t>
            </a:r>
            <a:r>
              <a:rPr lang="en-US"/>
              <a:t> </a:t>
            </a:r>
            <a:r>
              <a:rPr lang="en-US">
                <a:solidFill>
                  <a:srgbClr val="FF0000"/>
                </a:solidFill>
              </a:rPr>
              <a:t>selects</a:t>
            </a:r>
            <a:r>
              <a:rPr lang="en-US"/>
              <a:t> a representation.</a:t>
            </a:r>
          </a:p>
        </p:txBody>
      </p:sp>
      <p:sp>
        <p:nvSpPr>
          <p:cNvPr id="1138693" name="AutoShape 5"/>
          <p:cNvSpPr>
            <a:spLocks noChangeArrowheads="1"/>
          </p:cNvSpPr>
          <p:nvPr/>
        </p:nvSpPr>
        <p:spPr bwMode="auto">
          <a:xfrm>
            <a:off x="4343400" y="5473700"/>
            <a:ext cx="4419600" cy="381000"/>
          </a:xfrm>
          <a:prstGeom prst="wedgeRectCallout">
            <a:avLst>
              <a:gd name="adj1" fmla="val -25935"/>
              <a:gd name="adj2" fmla="val -123333"/>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Inference: </a:t>
            </a:r>
            <a:r>
              <a:rPr lang="en-US">
                <a:solidFill>
                  <a:srgbClr val="FF0000"/>
                </a:solidFill>
              </a:rPr>
              <a:t>best h</a:t>
            </a:r>
            <a:r>
              <a:rPr lang="en-US"/>
              <a:t> subject to constraints C</a:t>
            </a:r>
          </a:p>
        </p:txBody>
      </p:sp>
      <p:sp>
        <p:nvSpPr>
          <p:cNvPr id="1138694" name="Line 6"/>
          <p:cNvSpPr>
            <a:spLocks noChangeShapeType="1"/>
          </p:cNvSpPr>
          <p:nvPr/>
        </p:nvSpPr>
        <p:spPr bwMode="auto">
          <a:xfrm>
            <a:off x="6705600" y="4800600"/>
            <a:ext cx="16002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695" name="Line 7"/>
          <p:cNvSpPr>
            <a:spLocks noChangeShapeType="1"/>
          </p:cNvSpPr>
          <p:nvPr/>
        </p:nvSpPr>
        <p:spPr bwMode="auto">
          <a:xfrm>
            <a:off x="5181600" y="5168900"/>
            <a:ext cx="1143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86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86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86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869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3869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8691">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8692"/>
                                        </p:tgtEl>
                                        <p:attrNameLst>
                                          <p:attrName>style.visibility</p:attrName>
                                        </p:attrNameLst>
                                      </p:cBhvr>
                                      <p:to>
                                        <p:strVal val="visible"/>
                                      </p:to>
                                    </p:set>
                                  </p:childTnLst>
                                </p:cTn>
                              </p:par>
                              <p:par>
                                <p:cTn id="23" presetID="55" presetClass="entr" presetSubtype="0" fill="hold" grpId="0" nodeType="withEffect">
                                  <p:stCondLst>
                                    <p:cond delay="0"/>
                                  </p:stCondLst>
                                  <p:childTnLst>
                                    <p:set>
                                      <p:cBhvr>
                                        <p:cTn id="24" dur="1" fill="hold">
                                          <p:stCondLst>
                                            <p:cond delay="0"/>
                                          </p:stCondLst>
                                        </p:cTn>
                                        <p:tgtEl>
                                          <p:spTgt spid="1138694"/>
                                        </p:tgtEl>
                                        <p:attrNameLst>
                                          <p:attrName>style.visibility</p:attrName>
                                        </p:attrNameLst>
                                      </p:cBhvr>
                                      <p:to>
                                        <p:strVal val="visible"/>
                                      </p:to>
                                    </p:set>
                                    <p:anim calcmode="lin" valueType="num">
                                      <p:cBhvr>
                                        <p:cTn id="25" dur="1000" fill="hold"/>
                                        <p:tgtEl>
                                          <p:spTgt spid="1138694"/>
                                        </p:tgtEl>
                                        <p:attrNameLst>
                                          <p:attrName>ppt_w</p:attrName>
                                        </p:attrNameLst>
                                      </p:cBhvr>
                                      <p:tavLst>
                                        <p:tav tm="0">
                                          <p:val>
                                            <p:strVal val="#ppt_w*0.70"/>
                                          </p:val>
                                        </p:tav>
                                        <p:tav tm="100000">
                                          <p:val>
                                            <p:strVal val="#ppt_w"/>
                                          </p:val>
                                        </p:tav>
                                      </p:tavLst>
                                    </p:anim>
                                    <p:anim calcmode="lin" valueType="num">
                                      <p:cBhvr>
                                        <p:cTn id="26" dur="1000" fill="hold"/>
                                        <p:tgtEl>
                                          <p:spTgt spid="1138694"/>
                                        </p:tgtEl>
                                        <p:attrNameLst>
                                          <p:attrName>ppt_h</p:attrName>
                                        </p:attrNameLst>
                                      </p:cBhvr>
                                      <p:tavLst>
                                        <p:tav tm="0">
                                          <p:val>
                                            <p:strVal val="#ppt_h"/>
                                          </p:val>
                                        </p:tav>
                                        <p:tav tm="100000">
                                          <p:val>
                                            <p:strVal val="#ppt_h"/>
                                          </p:val>
                                        </p:tav>
                                      </p:tavLst>
                                    </p:anim>
                                    <p:animEffect transition="in" filter="fade">
                                      <p:cBhvr>
                                        <p:cTn id="27" dur="1000"/>
                                        <p:tgtEl>
                                          <p:spTgt spid="11386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38693"/>
                                        </p:tgtEl>
                                        <p:attrNameLst>
                                          <p:attrName>style.visibility</p:attrName>
                                        </p:attrNameLst>
                                      </p:cBhvr>
                                      <p:to>
                                        <p:strVal val="visible"/>
                                      </p:to>
                                    </p:set>
                                  </p:childTnLst>
                                </p:cTn>
                              </p:par>
                              <p:par>
                                <p:cTn id="32" presetID="55" presetClass="entr" presetSubtype="0" fill="hold" grpId="0" nodeType="withEffect">
                                  <p:stCondLst>
                                    <p:cond delay="0"/>
                                  </p:stCondLst>
                                  <p:childTnLst>
                                    <p:set>
                                      <p:cBhvr>
                                        <p:cTn id="33" dur="1" fill="hold">
                                          <p:stCondLst>
                                            <p:cond delay="0"/>
                                          </p:stCondLst>
                                        </p:cTn>
                                        <p:tgtEl>
                                          <p:spTgt spid="1138695"/>
                                        </p:tgtEl>
                                        <p:attrNameLst>
                                          <p:attrName>style.visibility</p:attrName>
                                        </p:attrNameLst>
                                      </p:cBhvr>
                                      <p:to>
                                        <p:strVal val="visible"/>
                                      </p:to>
                                    </p:set>
                                    <p:anim calcmode="lin" valueType="num">
                                      <p:cBhvr>
                                        <p:cTn id="34" dur="1000" fill="hold"/>
                                        <p:tgtEl>
                                          <p:spTgt spid="1138695"/>
                                        </p:tgtEl>
                                        <p:attrNameLst>
                                          <p:attrName>ppt_w</p:attrName>
                                        </p:attrNameLst>
                                      </p:cBhvr>
                                      <p:tavLst>
                                        <p:tav tm="0">
                                          <p:val>
                                            <p:strVal val="#ppt_w*0.70"/>
                                          </p:val>
                                        </p:tav>
                                        <p:tav tm="100000">
                                          <p:val>
                                            <p:strVal val="#ppt_w"/>
                                          </p:val>
                                        </p:tav>
                                      </p:tavLst>
                                    </p:anim>
                                    <p:anim calcmode="lin" valueType="num">
                                      <p:cBhvr>
                                        <p:cTn id="35" dur="1000" fill="hold"/>
                                        <p:tgtEl>
                                          <p:spTgt spid="1138695"/>
                                        </p:tgtEl>
                                        <p:attrNameLst>
                                          <p:attrName>ppt_h</p:attrName>
                                        </p:attrNameLst>
                                      </p:cBhvr>
                                      <p:tavLst>
                                        <p:tav tm="0">
                                          <p:val>
                                            <p:strVal val="#ppt_h"/>
                                          </p:val>
                                        </p:tav>
                                        <p:tav tm="100000">
                                          <p:val>
                                            <p:strVal val="#ppt_h"/>
                                          </p:val>
                                        </p:tav>
                                      </p:tavLst>
                                    </p:anim>
                                    <p:animEffect transition="in" filter="fade">
                                      <p:cBhvr>
                                        <p:cTn id="36" dur="1000"/>
                                        <p:tgtEl>
                                          <p:spTgt spid="11386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38691">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386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2" grpId="0" animBg="1"/>
      <p:bldP spid="1138693" grpId="0" animBg="1"/>
      <p:bldP spid="1138694" grpId="0" animBg="1"/>
      <p:bldP spid="11386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8E4C2463-7FF4-4748-AC92-2DEB6222C392}" type="slidenum">
              <a:rPr lang="en-US" altLang="zh-TW" smtClean="0">
                <a:cs typeface="Arial Unicode MS" pitchFamily="34" charset="-128"/>
              </a:rPr>
              <a:pPr eaLnBrk="1" hangingPunct="1"/>
              <a:t>29</a:t>
            </a:fld>
            <a:endParaRPr lang="en-US" altLang="zh-TW" smtClean="0">
              <a:cs typeface="Arial Unicode MS" pitchFamily="34" charset="-128"/>
            </a:endParaRPr>
          </a:p>
        </p:txBody>
      </p:sp>
      <p:sp>
        <p:nvSpPr>
          <p:cNvPr id="79875" name="Rectangle 2"/>
          <p:cNvSpPr>
            <a:spLocks noGrp="1" noChangeArrowheads="1"/>
          </p:cNvSpPr>
          <p:nvPr>
            <p:ph type="title"/>
          </p:nvPr>
        </p:nvSpPr>
        <p:spPr/>
        <p:txBody>
          <a:bodyPr/>
          <a:lstStyle/>
          <a:p>
            <a:pPr eaLnBrk="1" hangingPunct="1"/>
            <a:r>
              <a:rPr lang="en-US" smtClean="0"/>
              <a:t>Optimization</a:t>
            </a:r>
          </a:p>
        </p:txBody>
      </p:sp>
      <p:sp>
        <p:nvSpPr>
          <p:cNvPr id="79876" name="Rectangle 3"/>
          <p:cNvSpPr>
            <a:spLocks noGrp="1" noChangeArrowheads="1"/>
          </p:cNvSpPr>
          <p:nvPr>
            <p:ph type="body" idx="1"/>
          </p:nvPr>
        </p:nvSpPr>
        <p:spPr/>
        <p:txBody>
          <a:bodyPr/>
          <a:lstStyle/>
          <a:p>
            <a:pPr eaLnBrk="1" hangingPunct="1"/>
            <a:r>
              <a:rPr lang="en-US" smtClean="0"/>
              <a:t>Non Convex, due to the maximization term inside the global minimization problem</a:t>
            </a:r>
          </a:p>
          <a:p>
            <a:pPr eaLnBrk="1" hangingPunct="1"/>
            <a:r>
              <a:rPr lang="en-US" smtClean="0"/>
              <a:t>In each iteration:</a:t>
            </a:r>
          </a:p>
          <a:p>
            <a:pPr lvl="1" eaLnBrk="1" hangingPunct="1"/>
            <a:r>
              <a:rPr lang="en-US" smtClean="0"/>
              <a:t>Find the best feature representation </a:t>
            </a:r>
            <a:r>
              <a:rPr lang="en-US" smtClean="0">
                <a:solidFill>
                  <a:srgbClr val="FF0000"/>
                </a:solidFill>
              </a:rPr>
              <a:t>h*</a:t>
            </a:r>
            <a:r>
              <a:rPr lang="en-US" smtClean="0"/>
              <a:t> for all positive examples (off-the shelf ILP solver)</a:t>
            </a:r>
          </a:p>
          <a:p>
            <a:pPr lvl="1" eaLnBrk="1" hangingPunct="1"/>
            <a:r>
              <a:rPr lang="en-US" smtClean="0"/>
              <a:t>Having </a:t>
            </a:r>
            <a:r>
              <a:rPr lang="en-US" smtClean="0">
                <a:solidFill>
                  <a:srgbClr val="FF0000"/>
                </a:solidFill>
              </a:rPr>
              <a:t>fixed the representation</a:t>
            </a:r>
            <a:r>
              <a:rPr lang="en-US" smtClean="0"/>
              <a:t> for the positive examples, update </a:t>
            </a:r>
            <a:r>
              <a:rPr lang="en-US" smtClean="0">
                <a:solidFill>
                  <a:srgbClr val="FF0000"/>
                </a:solidFill>
              </a:rPr>
              <a:t>w</a:t>
            </a:r>
            <a:r>
              <a:rPr lang="en-US" smtClean="0"/>
              <a:t> solving the convex optimization problem:</a:t>
            </a:r>
          </a:p>
          <a:p>
            <a:pPr lvl="1" eaLnBrk="1" hangingPunct="1"/>
            <a:endParaRPr lang="en-US" smtClean="0"/>
          </a:p>
          <a:p>
            <a:pPr lvl="1" eaLnBrk="1" hangingPunct="1"/>
            <a:endParaRPr lang="en-US" smtClean="0"/>
          </a:p>
          <a:p>
            <a:pPr lvl="1" eaLnBrk="1" hangingPunct="1"/>
            <a:r>
              <a:rPr lang="en-US" smtClean="0"/>
              <a:t>Not the standard SVM/LR: need inference</a:t>
            </a:r>
          </a:p>
          <a:p>
            <a:pPr eaLnBrk="1" hangingPunct="1"/>
            <a:r>
              <a:rPr lang="en-US" smtClean="0">
                <a:solidFill>
                  <a:srgbClr val="FF0000"/>
                </a:solidFill>
              </a:rPr>
              <a:t>Asymmetry:</a:t>
            </a:r>
            <a:r>
              <a:rPr lang="en-US" smtClean="0"/>
              <a:t> Only positive examples require a good intermediate representation that justifies the positive label. </a:t>
            </a:r>
          </a:p>
          <a:p>
            <a:pPr lvl="1" eaLnBrk="1" hangingPunct="1"/>
            <a:r>
              <a:rPr lang="en-US" smtClean="0"/>
              <a:t>Consequently, the objective function decreases monotonically </a:t>
            </a:r>
          </a:p>
        </p:txBody>
      </p:sp>
      <p:pic>
        <p:nvPicPr>
          <p:cNvPr id="79877" name="Picture 4" descr="lclr-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3810000"/>
            <a:ext cx="7486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Line 5"/>
          <p:cNvSpPr>
            <a:spLocks noChangeShapeType="1"/>
          </p:cNvSpPr>
          <p:nvPr/>
        </p:nvSpPr>
        <p:spPr bwMode="auto">
          <a:xfrm>
            <a:off x="5791200" y="4495800"/>
            <a:ext cx="2667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6"/>
          <p:cNvSpPr>
            <a:spLocks noChangeShapeType="1"/>
          </p:cNvSpPr>
          <p:nvPr/>
        </p:nvSpPr>
        <p:spPr bwMode="auto">
          <a:xfrm>
            <a:off x="2438400" y="4495800"/>
            <a:ext cx="2667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A5BF7A0C-4794-499F-B220-6BEBE89D8106}" type="slidenum">
              <a:rPr lang="en-US" altLang="zh-TW" smtClean="0">
                <a:solidFill>
                  <a:srgbClr val="000000"/>
                </a:solidFill>
                <a:cs typeface="Arial Unicode MS" pitchFamily="34" charset="-128"/>
              </a:rPr>
              <a:pPr eaLnBrk="1" hangingPunct="1"/>
              <a:t>3</a:t>
            </a:fld>
            <a:endParaRPr lang="en-US" altLang="zh-TW" smtClean="0">
              <a:solidFill>
                <a:srgbClr val="000000"/>
              </a:solidFill>
              <a:cs typeface="Arial Unicode MS" pitchFamily="34" charset="-128"/>
            </a:endParaRPr>
          </a:p>
        </p:txBody>
      </p:sp>
      <p:grpSp>
        <p:nvGrpSpPr>
          <p:cNvPr id="1285122" name="Group 2"/>
          <p:cNvGrpSpPr>
            <a:grpSpLocks/>
          </p:cNvGrpSpPr>
          <p:nvPr/>
        </p:nvGrpSpPr>
        <p:grpSpPr bwMode="auto">
          <a:xfrm>
            <a:off x="4343400" y="2114550"/>
            <a:ext cx="3962400" cy="2533650"/>
            <a:chOff x="2832" y="1332"/>
            <a:chExt cx="2496" cy="1596"/>
          </a:xfrm>
        </p:grpSpPr>
        <p:sp>
          <p:nvSpPr>
            <p:cNvPr id="52243" name="Rectangle 3"/>
            <p:cNvSpPr>
              <a:spLocks noChangeArrowheads="1"/>
            </p:cNvSpPr>
            <p:nvPr/>
          </p:nvSpPr>
          <p:spPr bwMode="auto">
            <a:xfrm>
              <a:off x="3552" y="2736"/>
              <a:ext cx="1302"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sp>
          <p:nvSpPr>
            <p:cNvPr id="52244" name="Rectangle 4"/>
            <p:cNvSpPr>
              <a:spLocks noChangeArrowheads="1"/>
            </p:cNvSpPr>
            <p:nvPr/>
          </p:nvSpPr>
          <p:spPr bwMode="auto">
            <a:xfrm>
              <a:off x="4368" y="1530"/>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sp>
          <p:nvSpPr>
            <p:cNvPr id="52245" name="Rectangle 5"/>
            <p:cNvSpPr>
              <a:spLocks noChangeArrowheads="1"/>
            </p:cNvSpPr>
            <p:nvPr/>
          </p:nvSpPr>
          <p:spPr bwMode="auto">
            <a:xfrm>
              <a:off x="2832" y="1332"/>
              <a:ext cx="9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grpSp>
      <p:grpSp>
        <p:nvGrpSpPr>
          <p:cNvPr id="1285143" name="Group 23"/>
          <p:cNvGrpSpPr>
            <a:grpSpLocks/>
          </p:cNvGrpSpPr>
          <p:nvPr/>
        </p:nvGrpSpPr>
        <p:grpSpPr bwMode="auto">
          <a:xfrm>
            <a:off x="377825" y="1295400"/>
            <a:ext cx="8534400" cy="3276600"/>
            <a:chOff x="238" y="816"/>
            <a:chExt cx="5376" cy="2064"/>
          </a:xfrm>
        </p:grpSpPr>
        <p:sp>
          <p:nvSpPr>
            <p:cNvPr id="52238" name="Rectangle 8"/>
            <p:cNvSpPr>
              <a:spLocks noChangeArrowheads="1"/>
            </p:cNvSpPr>
            <p:nvPr/>
          </p:nvSpPr>
          <p:spPr bwMode="auto">
            <a:xfrm>
              <a:off x="4126" y="1344"/>
              <a:ext cx="384"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52239" name="Rectangle 9"/>
            <p:cNvSpPr>
              <a:spLocks noChangeArrowheads="1"/>
            </p:cNvSpPr>
            <p:nvPr/>
          </p:nvSpPr>
          <p:spPr bwMode="auto">
            <a:xfrm>
              <a:off x="2014" y="1344"/>
              <a:ext cx="24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sp>
          <p:nvSpPr>
            <p:cNvPr id="52240" name="Rectangle 11"/>
            <p:cNvSpPr>
              <a:spLocks noChangeArrowheads="1"/>
            </p:cNvSpPr>
            <p:nvPr/>
          </p:nvSpPr>
          <p:spPr bwMode="auto">
            <a:xfrm>
              <a:off x="238" y="2736"/>
              <a:ext cx="240"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52241" name="Rectangle 12"/>
            <p:cNvSpPr>
              <a:spLocks noChangeArrowheads="1"/>
            </p:cNvSpPr>
            <p:nvPr/>
          </p:nvSpPr>
          <p:spPr bwMode="auto">
            <a:xfrm>
              <a:off x="5326" y="1488"/>
              <a:ext cx="288"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52242" name="Rectangle 13"/>
            <p:cNvSpPr>
              <a:spLocks noChangeArrowheads="1"/>
            </p:cNvSpPr>
            <p:nvPr/>
          </p:nvSpPr>
          <p:spPr bwMode="auto">
            <a:xfrm>
              <a:off x="4750" y="816"/>
              <a:ext cx="288"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grpSp>
      <p:grpSp>
        <p:nvGrpSpPr>
          <p:cNvPr id="1285134" name="Group 14"/>
          <p:cNvGrpSpPr>
            <a:grpSpLocks/>
          </p:cNvGrpSpPr>
          <p:nvPr/>
        </p:nvGrpSpPr>
        <p:grpSpPr bwMode="auto">
          <a:xfrm>
            <a:off x="2282825" y="1295400"/>
            <a:ext cx="3886200" cy="1371600"/>
            <a:chOff x="1534" y="816"/>
            <a:chExt cx="2448" cy="864"/>
          </a:xfrm>
        </p:grpSpPr>
        <p:sp>
          <p:nvSpPr>
            <p:cNvPr id="52235" name="Rectangle 15"/>
            <p:cNvSpPr>
              <a:spLocks noChangeArrowheads="1"/>
            </p:cNvSpPr>
            <p:nvPr/>
          </p:nvSpPr>
          <p:spPr bwMode="auto">
            <a:xfrm>
              <a:off x="3262" y="1536"/>
              <a:ext cx="720"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sp>
          <p:nvSpPr>
            <p:cNvPr id="52236" name="Rectangle 16"/>
            <p:cNvSpPr>
              <a:spLocks noChangeArrowheads="1"/>
            </p:cNvSpPr>
            <p:nvPr/>
          </p:nvSpPr>
          <p:spPr bwMode="auto">
            <a:xfrm>
              <a:off x="1534" y="1152"/>
              <a:ext cx="384"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
          <p:nvSpPr>
            <p:cNvPr id="52237" name="Rectangle 17"/>
            <p:cNvSpPr>
              <a:spLocks noChangeArrowheads="1"/>
            </p:cNvSpPr>
            <p:nvPr/>
          </p:nvSpPr>
          <p:spPr bwMode="auto">
            <a:xfrm>
              <a:off x="2158" y="816"/>
              <a:ext cx="1298"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endParaRPr>
            </a:p>
          </p:txBody>
        </p:sp>
      </p:grpSp>
      <p:sp>
        <p:nvSpPr>
          <p:cNvPr id="52230" name="Rectangle 18"/>
          <p:cNvSpPr>
            <a:spLocks noGrp="1" noChangeArrowheads="1"/>
          </p:cNvSpPr>
          <p:nvPr>
            <p:ph type="title"/>
          </p:nvPr>
        </p:nvSpPr>
        <p:spPr/>
        <p:txBody>
          <a:bodyPr/>
          <a:lstStyle/>
          <a:p>
            <a:pPr eaLnBrk="1" hangingPunct="1"/>
            <a:r>
              <a:rPr lang="en-US" smtClean="0">
                <a:solidFill>
                  <a:srgbClr val="FF0000"/>
                </a:solidFill>
              </a:rPr>
              <a:t>Comprehension</a:t>
            </a:r>
          </a:p>
        </p:txBody>
      </p:sp>
      <p:sp>
        <p:nvSpPr>
          <p:cNvPr id="1285139" name="Rectangle 19"/>
          <p:cNvSpPr>
            <a:spLocks noChangeArrowheads="1"/>
          </p:cNvSpPr>
          <p:nvPr/>
        </p:nvSpPr>
        <p:spPr bwMode="auto">
          <a:xfrm>
            <a:off x="152400" y="5105400"/>
            <a:ext cx="899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1285140" name="Rectangle 20"/>
          <p:cNvSpPr>
            <a:spLocks noChangeArrowheads="1"/>
          </p:cNvSpPr>
          <p:nvPr/>
        </p:nvSpPr>
        <p:spPr bwMode="auto">
          <a:xfrm>
            <a:off x="5029200" y="228600"/>
            <a:ext cx="396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FF9900"/>
              </a:buClr>
              <a:buSzPct val="75000"/>
              <a:buFont typeface="Wingdings" pitchFamily="2" charset="2"/>
              <a:buNone/>
            </a:pPr>
            <a:r>
              <a:rPr lang="en-US">
                <a:solidFill>
                  <a:srgbClr val="000000"/>
                </a:solidFill>
              </a:rPr>
              <a:t>A process that maintains and updates a collection of propositions about the state of affairs. </a:t>
            </a:r>
          </a:p>
        </p:txBody>
      </p:sp>
      <p:sp>
        <p:nvSpPr>
          <p:cNvPr id="1285142" name="Rectangle 22"/>
          <p:cNvSpPr>
            <a:spLocks noChangeArrowheads="1"/>
          </p:cNvSpPr>
          <p:nvPr/>
        </p:nvSpPr>
        <p:spPr bwMode="auto">
          <a:xfrm>
            <a:off x="2933700" y="5867400"/>
            <a:ext cx="3276600" cy="381000"/>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FF9900"/>
              </a:buClr>
              <a:buSzPct val="75000"/>
              <a:buFont typeface="Wingdings" pitchFamily="2" charset="2"/>
              <a:buNone/>
            </a:pPr>
            <a:r>
              <a:rPr lang="en-US" sz="2000" b="1">
                <a:solidFill>
                  <a:srgbClr val="FFFFFF"/>
                </a:solidFill>
                <a:latin typeface="Tempus Sans ITC" pitchFamily="82" charset="0"/>
              </a:rPr>
              <a:t>This is an Inference Problem</a:t>
            </a:r>
          </a:p>
        </p:txBody>
      </p:sp>
      <p:sp>
        <p:nvSpPr>
          <p:cNvPr id="52234" name="Rectangle 21"/>
          <p:cNvSpPr>
            <a:spLocks noGrp="1" noChangeArrowheads="1"/>
          </p:cNvSpPr>
          <p:nvPr>
            <p:ph type="body" idx="1"/>
          </p:nvPr>
        </p:nvSpPr>
        <p:spPr>
          <a:xfrm>
            <a:off x="0" y="1295400"/>
            <a:ext cx="8915400" cy="3886200"/>
          </a:xfrm>
        </p:spPr>
        <p:txBody>
          <a:bodyPr/>
          <a:lstStyle/>
          <a:p>
            <a:pPr algn="just" eaLnBrk="1" hangingPunct="1">
              <a:lnSpc>
                <a:spcPct val="90000"/>
              </a:lnSpc>
              <a:buFont typeface="Wingdings" pitchFamily="2" charset="2"/>
              <a:buNone/>
            </a:pPr>
            <a:r>
              <a:rPr lang="en-US" sz="2000" b="1" smtClean="0"/>
              <a:t>(ENGLAND, June, 1989) - Christopher Robin is alive and well.  He lives in England.  He is the same person that you read about in the book, Winnie the Pooh. As a boy, Chris lived in a pretty home called Cotchfield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232" y="76200"/>
            <a:ext cx="6525536" cy="67818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076" y="5271448"/>
            <a:ext cx="5725324" cy="150812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5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51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851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851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851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514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514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39" grpId="0"/>
      <p:bldP spid="1285140" grpId="0"/>
      <p:bldP spid="1285142"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EB0EB540-13F8-41DF-BEED-47AB6F1C015B}" type="slidenum">
              <a:rPr lang="en-US" altLang="zh-TW" smtClean="0">
                <a:cs typeface="Arial Unicode MS" pitchFamily="34" charset="-128"/>
              </a:rPr>
              <a:pPr eaLnBrk="1" hangingPunct="1"/>
              <a:t>30</a:t>
            </a:fld>
            <a:endParaRPr lang="en-US" altLang="zh-TW" smtClean="0">
              <a:cs typeface="Arial Unicode MS" pitchFamily="34" charset="-128"/>
            </a:endParaRPr>
          </a:p>
        </p:txBody>
      </p:sp>
      <p:sp>
        <p:nvSpPr>
          <p:cNvPr id="1145900" name="Rectangle 44"/>
          <p:cNvSpPr>
            <a:spLocks noChangeArrowheads="1"/>
          </p:cNvSpPr>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342900" indent="-342900">
              <a:spcBef>
                <a:spcPct val="20000"/>
              </a:spcBef>
              <a:buClr>
                <a:schemeClr val="bg2"/>
              </a:buClr>
              <a:buSzPct val="75000"/>
              <a:buFont typeface="Wingdings" pitchFamily="2" charset="2"/>
              <a:buChar char="n"/>
            </a:pPr>
            <a:endParaRPr lang="en-US" sz="2400">
              <a:latin typeface="Calibri" pitchFamily="34" charset="0"/>
            </a:endParaRPr>
          </a:p>
          <a:p>
            <a:pPr marL="742950" lvl="1" indent="-285750">
              <a:spcBef>
                <a:spcPct val="20000"/>
              </a:spcBef>
              <a:buClr>
                <a:schemeClr val="accent2"/>
              </a:buClr>
              <a:buSzPct val="80000"/>
              <a:buFont typeface="Wingdings" pitchFamily="2" charset="2"/>
              <a:buChar char="¨"/>
            </a:pPr>
            <a:r>
              <a:rPr lang="en-US" sz="2000">
                <a:latin typeface="Calibri" pitchFamily="34" charset="0"/>
              </a:rPr>
              <a:t>Formalized as Structured SVM + Constrained Hidden Structure</a:t>
            </a:r>
          </a:p>
          <a:p>
            <a:pPr marL="742950" lvl="1" indent="-285750">
              <a:spcBef>
                <a:spcPct val="20000"/>
              </a:spcBef>
              <a:buClr>
                <a:schemeClr val="accent2"/>
              </a:buClr>
              <a:buSzPct val="80000"/>
              <a:buFont typeface="Wingdings" pitchFamily="2" charset="2"/>
              <a:buChar char="¨"/>
            </a:pPr>
            <a:r>
              <a:rPr lang="en-US" sz="2000" b="1">
                <a:solidFill>
                  <a:srgbClr val="FF0000"/>
                </a:solidFill>
                <a:latin typeface="Calibri" pitchFamily="34" charset="0"/>
              </a:rPr>
              <a:t>LCRL: </a:t>
            </a:r>
            <a:r>
              <a:rPr lang="en-US" sz="2000" b="1">
                <a:latin typeface="Calibri" pitchFamily="34" charset="0"/>
              </a:rPr>
              <a:t>Learning Constrained Latent Representation</a:t>
            </a:r>
          </a:p>
        </p:txBody>
      </p:sp>
      <p:sp>
        <p:nvSpPr>
          <p:cNvPr id="80900" name="Title 1"/>
          <p:cNvSpPr>
            <a:spLocks noGrp="1"/>
          </p:cNvSpPr>
          <p:nvPr>
            <p:ph type="title" idx="4294967295"/>
          </p:nvPr>
        </p:nvSpPr>
        <p:spPr>
          <a:xfrm>
            <a:off x="228600" y="228600"/>
            <a:ext cx="8229600" cy="792163"/>
          </a:xfrm>
        </p:spPr>
        <p:txBody>
          <a:bodyPr/>
          <a:lstStyle/>
          <a:p>
            <a:pPr eaLnBrk="1" hangingPunct="1"/>
            <a:r>
              <a:rPr lang="en-US" smtClean="0"/>
              <a:t>Iterative Objective Function Learning</a:t>
            </a:r>
          </a:p>
        </p:txBody>
      </p:sp>
      <p:grpSp>
        <p:nvGrpSpPr>
          <p:cNvPr id="15" name="Rectangle 14"/>
          <p:cNvGrpSpPr>
            <a:grpSpLocks/>
          </p:cNvGrpSpPr>
          <p:nvPr/>
        </p:nvGrpSpPr>
        <p:grpSpPr bwMode="auto">
          <a:xfrm>
            <a:off x="685800" y="1198563"/>
            <a:ext cx="2722563" cy="1169987"/>
            <a:chOff x="591" y="1187"/>
            <a:chExt cx="1556" cy="737"/>
          </a:xfrm>
        </p:grpSpPr>
        <p:pic>
          <p:nvPicPr>
            <p:cNvPr id="80919" name="Rectangl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 y="1187"/>
              <a:ext cx="155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0" name="Text Box 5"/>
            <p:cNvSpPr txBox="1">
              <a:spLocks noChangeArrowheads="1"/>
            </p:cNvSpPr>
            <p:nvPr/>
          </p:nvSpPr>
          <p:spPr bwMode="auto">
            <a:xfrm>
              <a:off x="672" y="1248"/>
              <a:ext cx="1392" cy="576"/>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solidFill>
                    <a:schemeClr val="tx2"/>
                  </a:solidFill>
                </a:rPr>
                <a:t>Inference</a:t>
              </a:r>
            </a:p>
            <a:p>
              <a:pPr algn="ctr" eaLnBrk="1" hangingPunct="1"/>
              <a:r>
                <a:rPr lang="en-US" sz="2400">
                  <a:solidFill>
                    <a:schemeClr val="tx2"/>
                  </a:solidFill>
                </a:rPr>
                <a:t>best </a:t>
              </a:r>
              <a:r>
                <a:rPr lang="en-US" sz="2400">
                  <a:solidFill>
                    <a:srgbClr val="FF0000"/>
                  </a:solidFill>
                </a:rPr>
                <a:t>h </a:t>
              </a:r>
              <a:r>
                <a:rPr lang="en-US" sz="2400"/>
                <a:t>subj. to </a:t>
              </a:r>
              <a:r>
                <a:rPr lang="en-US" sz="2400">
                  <a:solidFill>
                    <a:srgbClr val="FF0000"/>
                  </a:solidFill>
                </a:rPr>
                <a:t>C</a:t>
              </a:r>
            </a:p>
          </p:txBody>
        </p:sp>
      </p:grpSp>
      <p:grpSp>
        <p:nvGrpSpPr>
          <p:cNvPr id="12" name="Rectangle 11"/>
          <p:cNvGrpSpPr>
            <a:grpSpLocks/>
          </p:cNvGrpSpPr>
          <p:nvPr/>
        </p:nvGrpSpPr>
        <p:grpSpPr bwMode="auto">
          <a:xfrm>
            <a:off x="5967413" y="1198563"/>
            <a:ext cx="2470150" cy="1169987"/>
            <a:chOff x="3759" y="1187"/>
            <a:chExt cx="1556" cy="737"/>
          </a:xfrm>
        </p:grpSpPr>
        <p:pic>
          <p:nvPicPr>
            <p:cNvPr id="80917" name="Rectangl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 y="1187"/>
              <a:ext cx="155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Text Box 8"/>
            <p:cNvSpPr txBox="1">
              <a:spLocks noChangeArrowheads="1"/>
            </p:cNvSpPr>
            <p:nvPr/>
          </p:nvSpPr>
          <p:spPr bwMode="auto">
            <a:xfrm>
              <a:off x="3840" y="1248"/>
              <a:ext cx="1392" cy="576"/>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solidFill>
                    <a:schemeClr val="tx2"/>
                  </a:solidFill>
                </a:rPr>
                <a:t>Prediction</a:t>
              </a:r>
            </a:p>
            <a:p>
              <a:pPr algn="ctr" eaLnBrk="1" hangingPunct="1"/>
              <a:r>
                <a:rPr lang="en-US" sz="2400">
                  <a:solidFill>
                    <a:schemeClr val="tx2"/>
                  </a:solidFill>
                </a:rPr>
                <a:t>with inferred </a:t>
              </a:r>
              <a:r>
                <a:rPr lang="en-US" sz="2400">
                  <a:solidFill>
                    <a:srgbClr val="FF0000"/>
                  </a:solidFill>
                </a:rPr>
                <a:t>h</a:t>
              </a:r>
            </a:p>
          </p:txBody>
        </p:sp>
      </p:grpSp>
      <p:grpSp>
        <p:nvGrpSpPr>
          <p:cNvPr id="13" name="Rectangle 12"/>
          <p:cNvGrpSpPr>
            <a:grpSpLocks/>
          </p:cNvGrpSpPr>
          <p:nvPr/>
        </p:nvGrpSpPr>
        <p:grpSpPr bwMode="auto">
          <a:xfrm>
            <a:off x="3449638" y="4476750"/>
            <a:ext cx="2470150" cy="1171575"/>
            <a:chOff x="2173" y="3252"/>
            <a:chExt cx="1556" cy="738"/>
          </a:xfrm>
        </p:grpSpPr>
        <p:pic>
          <p:nvPicPr>
            <p:cNvPr id="80915" name="Rectangl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 y="3252"/>
              <a:ext cx="155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6" name="Text Box 11"/>
            <p:cNvSpPr txBox="1">
              <a:spLocks noChangeArrowheads="1"/>
            </p:cNvSpPr>
            <p:nvPr/>
          </p:nvSpPr>
          <p:spPr bwMode="auto">
            <a:xfrm>
              <a:off x="2255" y="3312"/>
              <a:ext cx="1392" cy="576"/>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solidFill>
                    <a:schemeClr val="tx2"/>
                  </a:solidFill>
                </a:rPr>
                <a:t>Training</a:t>
              </a:r>
            </a:p>
            <a:p>
              <a:pPr algn="ctr" eaLnBrk="1" hangingPunct="1"/>
              <a:r>
                <a:rPr lang="en-US">
                  <a:solidFill>
                    <a:schemeClr val="tx2"/>
                  </a:solidFill>
                </a:rPr>
                <a:t>w/r to binary decision label</a:t>
              </a:r>
            </a:p>
          </p:txBody>
        </p:sp>
      </p:grpSp>
      <p:grpSp>
        <p:nvGrpSpPr>
          <p:cNvPr id="16" name="Rectangle 15"/>
          <p:cNvGrpSpPr>
            <a:grpSpLocks/>
          </p:cNvGrpSpPr>
          <p:nvPr/>
        </p:nvGrpSpPr>
        <p:grpSpPr bwMode="auto">
          <a:xfrm>
            <a:off x="3071813" y="2800350"/>
            <a:ext cx="2238375" cy="939800"/>
            <a:chOff x="1935" y="2196"/>
            <a:chExt cx="1410" cy="592"/>
          </a:xfrm>
        </p:grpSpPr>
        <p:pic>
          <p:nvPicPr>
            <p:cNvPr id="80913" name="Rectangl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 y="2196"/>
              <a:ext cx="141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4" name="Text Box 14"/>
            <p:cNvSpPr txBox="1">
              <a:spLocks noChangeArrowheads="1"/>
            </p:cNvSpPr>
            <p:nvPr/>
          </p:nvSpPr>
          <p:spPr bwMode="auto">
            <a:xfrm>
              <a:off x="2016" y="2256"/>
              <a:ext cx="1248" cy="43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chemeClr val="tx2"/>
                  </a:solidFill>
                </a:rPr>
                <a:t>Initial Objective Function </a:t>
              </a:r>
            </a:p>
          </p:txBody>
        </p:sp>
      </p:grpSp>
      <p:sp>
        <p:nvSpPr>
          <p:cNvPr id="52" name="Right Arrow 51"/>
          <p:cNvSpPr>
            <a:spLocks noChangeArrowheads="1"/>
          </p:cNvSpPr>
          <p:nvPr/>
        </p:nvSpPr>
        <p:spPr bwMode="auto">
          <a:xfrm>
            <a:off x="3810000" y="1371600"/>
            <a:ext cx="1828800" cy="609600"/>
          </a:xfrm>
          <a:prstGeom prst="rightArrow">
            <a:avLst>
              <a:gd name="adj1" fmla="val 38056"/>
              <a:gd name="adj2" fmla="val 58958"/>
            </a:avLst>
          </a:prstGeom>
          <a:solidFill>
            <a:srgbClr val="FFFF99"/>
          </a:solidFill>
          <a:ln w="25400" algn="ctr">
            <a:solidFill>
              <a:srgbClr val="FF9933"/>
            </a:solidFill>
            <a:miter lim="800000"/>
            <a:headEnd/>
            <a:tailEnd/>
          </a:ln>
        </p:spPr>
        <p:txBody>
          <a:bodyPr anchor="ctr"/>
          <a:lstStyle/>
          <a:p>
            <a:pPr algn="ctr"/>
            <a:endParaRPr lang="en-US">
              <a:solidFill>
                <a:srgbClr val="FFFFFF"/>
              </a:solidFill>
            </a:endParaRPr>
          </a:p>
        </p:txBody>
      </p:sp>
      <p:sp>
        <p:nvSpPr>
          <p:cNvPr id="56" name="Right Arrow 55"/>
          <p:cNvSpPr>
            <a:spLocks noChangeArrowheads="1"/>
          </p:cNvSpPr>
          <p:nvPr/>
        </p:nvSpPr>
        <p:spPr bwMode="auto">
          <a:xfrm rot="7121551">
            <a:off x="5403850" y="3101975"/>
            <a:ext cx="2222500" cy="609600"/>
          </a:xfrm>
          <a:prstGeom prst="rightArrow">
            <a:avLst>
              <a:gd name="adj1" fmla="val 38056"/>
              <a:gd name="adj2" fmla="val 58958"/>
            </a:avLst>
          </a:prstGeom>
          <a:solidFill>
            <a:srgbClr val="FFFF99"/>
          </a:solidFill>
          <a:ln w="25400" algn="ctr">
            <a:solidFill>
              <a:srgbClr val="FF9933"/>
            </a:solidFill>
            <a:miter lim="800000"/>
            <a:headEnd/>
            <a:tailEnd/>
          </a:ln>
        </p:spPr>
        <p:txBody>
          <a:bodyPr rot="10800000" vert="eaVert" anchor="ctr"/>
          <a:lstStyle/>
          <a:p>
            <a:pPr algn="ctr"/>
            <a:endParaRPr lang="en-US">
              <a:solidFill>
                <a:srgbClr val="FFFFFF"/>
              </a:solidFill>
            </a:endParaRPr>
          </a:p>
        </p:txBody>
      </p:sp>
      <p:sp>
        <p:nvSpPr>
          <p:cNvPr id="57" name="Right Arrow 56"/>
          <p:cNvSpPr>
            <a:spLocks noChangeArrowheads="1"/>
          </p:cNvSpPr>
          <p:nvPr/>
        </p:nvSpPr>
        <p:spPr bwMode="auto">
          <a:xfrm rot="-8063308">
            <a:off x="1399382" y="3293269"/>
            <a:ext cx="2220912" cy="609600"/>
          </a:xfrm>
          <a:prstGeom prst="rightArrow">
            <a:avLst>
              <a:gd name="adj1" fmla="val 38056"/>
              <a:gd name="adj2" fmla="val 58949"/>
            </a:avLst>
          </a:prstGeom>
          <a:solidFill>
            <a:srgbClr val="FFFF99"/>
          </a:solidFill>
          <a:ln w="25400" algn="ctr">
            <a:solidFill>
              <a:srgbClr val="FF9933"/>
            </a:solidFill>
            <a:miter lim="800000"/>
            <a:headEnd/>
            <a:tailEnd/>
          </a:ln>
        </p:spPr>
        <p:txBody>
          <a:bodyPr vert="eaVert" anchor="ctr"/>
          <a:lstStyle/>
          <a:p>
            <a:pPr algn="ctr"/>
            <a:endParaRPr lang="en-US">
              <a:solidFill>
                <a:srgbClr val="FFFFFF"/>
              </a:solidFill>
            </a:endParaRPr>
          </a:p>
        </p:txBody>
      </p:sp>
      <p:sp>
        <p:nvSpPr>
          <p:cNvPr id="58" name="Right Arrow 57"/>
          <p:cNvSpPr>
            <a:spLocks noChangeArrowheads="1"/>
          </p:cNvSpPr>
          <p:nvPr/>
        </p:nvSpPr>
        <p:spPr bwMode="auto">
          <a:xfrm rot="-8063308">
            <a:off x="2681288" y="2352675"/>
            <a:ext cx="549275" cy="358775"/>
          </a:xfrm>
          <a:prstGeom prst="rightArrow">
            <a:avLst>
              <a:gd name="adj1" fmla="val 38056"/>
              <a:gd name="adj2" fmla="val 58957"/>
            </a:avLst>
          </a:prstGeom>
          <a:solidFill>
            <a:srgbClr val="FFFF99"/>
          </a:solidFill>
          <a:ln w="25400" algn="ctr">
            <a:solidFill>
              <a:srgbClr val="FF9933"/>
            </a:solidFill>
            <a:miter lim="800000"/>
            <a:headEnd/>
            <a:tailEnd/>
          </a:ln>
        </p:spPr>
        <p:txBody>
          <a:bodyPr vert="eaVert" anchor="ctr"/>
          <a:lstStyle/>
          <a:p>
            <a:pPr algn="ctr"/>
            <a:endParaRPr lang="en-US">
              <a:solidFill>
                <a:srgbClr val="FFFFFF"/>
              </a:solidFill>
            </a:endParaRPr>
          </a:p>
        </p:txBody>
      </p:sp>
      <p:sp>
        <p:nvSpPr>
          <p:cNvPr id="59" name="TextBox 58"/>
          <p:cNvSpPr txBox="1">
            <a:spLocks noChangeArrowheads="1"/>
          </p:cNvSpPr>
          <p:nvPr/>
        </p:nvSpPr>
        <p:spPr bwMode="auto">
          <a:xfrm>
            <a:off x="3733800" y="9144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Generate features</a:t>
            </a:r>
          </a:p>
        </p:txBody>
      </p:sp>
      <p:sp>
        <p:nvSpPr>
          <p:cNvPr id="61" name="TextBox 60"/>
          <p:cNvSpPr txBox="1">
            <a:spLocks noChangeArrowheads="1"/>
          </p:cNvSpPr>
          <p:nvPr/>
        </p:nvSpPr>
        <p:spPr bwMode="auto">
          <a:xfrm>
            <a:off x="914400" y="3733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Update weight vector</a:t>
            </a:r>
          </a:p>
        </p:txBody>
      </p:sp>
      <p:sp>
        <p:nvSpPr>
          <p:cNvPr id="2" name="TextBox 60"/>
          <p:cNvSpPr txBox="1">
            <a:spLocks noChangeArrowheads="1"/>
          </p:cNvSpPr>
          <p:nvPr/>
        </p:nvSpPr>
        <p:spPr bwMode="auto">
          <a:xfrm>
            <a:off x="6629400" y="3733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rPr>
              <a:t>Feedback relative to binary problem</a:t>
            </a:r>
          </a:p>
        </p:txBody>
      </p:sp>
      <p:sp>
        <p:nvSpPr>
          <p:cNvPr id="3" name="Rectangular Callout 2"/>
          <p:cNvSpPr/>
          <p:nvPr/>
        </p:nvSpPr>
        <p:spPr>
          <a:xfrm>
            <a:off x="5789613" y="76200"/>
            <a:ext cx="3125787" cy="838200"/>
          </a:xfrm>
          <a:prstGeom prst="wedgeRectCallout">
            <a:avLst>
              <a:gd name="adj1" fmla="val -127805"/>
              <a:gd name="adj2" fmla="val 10809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ILP inference discussed earlier; restrict possible hidden structures considered.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linds(horizontal)">
                                      <p:cBhvr>
                                        <p:cTn id="20" dur="500"/>
                                        <p:tgtEl>
                                          <p:spTgt spid="5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linds(horizontal)">
                                      <p:cBhvr>
                                        <p:cTn id="23" dur="500"/>
                                        <p:tgtEl>
                                          <p:spTgt spid="59"/>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blinds(horizontal)">
                                      <p:cBhvr>
                                        <p:cTn id="31" dur="500"/>
                                        <p:tgtEl>
                                          <p:spTgt spid="5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linds(horizontal)">
                                      <p:cBhvr>
                                        <p:cTn id="42" dur="500"/>
                                        <p:tgtEl>
                                          <p:spTgt spid="5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blinds(horizontal)">
                                      <p:cBhvr>
                                        <p:cTn id="45" dur="500"/>
                                        <p:tgtEl>
                                          <p:spTgt spid="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mph" presetSubtype="0" fill="hold" grpId="1" nodeType="clickEffect">
                                  <p:stCondLst>
                                    <p:cond delay="0"/>
                                  </p:stCondLst>
                                  <p:childTnLst>
                                    <p:animClr clrSpc="hsl" dir="cw">
                                      <p:cBhvr override="childStyle">
                                        <p:cTn id="49" dur="500" fill="hold"/>
                                        <p:tgtEl>
                                          <p:spTgt spid="52"/>
                                        </p:tgtEl>
                                        <p:attrNameLst>
                                          <p:attrName>style.color</p:attrName>
                                        </p:attrNameLst>
                                      </p:cBhvr>
                                      <p:by>
                                        <p:hsl h="0" s="12549" l="25098"/>
                                      </p:by>
                                    </p:animClr>
                                    <p:animClr clrSpc="hsl" dir="cw">
                                      <p:cBhvr>
                                        <p:cTn id="50" dur="500" fill="hold"/>
                                        <p:tgtEl>
                                          <p:spTgt spid="52"/>
                                        </p:tgtEl>
                                        <p:attrNameLst>
                                          <p:attrName>fillcolor</p:attrName>
                                        </p:attrNameLst>
                                      </p:cBhvr>
                                      <p:by>
                                        <p:hsl h="0" s="12549" l="25098"/>
                                      </p:by>
                                    </p:animClr>
                                    <p:animClr clrSpc="hsl" dir="cw">
                                      <p:cBhvr>
                                        <p:cTn id="51" dur="500" fill="hold"/>
                                        <p:tgtEl>
                                          <p:spTgt spid="52"/>
                                        </p:tgtEl>
                                        <p:attrNameLst>
                                          <p:attrName>stroke.color</p:attrName>
                                        </p:attrNameLst>
                                      </p:cBhvr>
                                      <p:by>
                                        <p:hsl h="0" s="12549" l="25098"/>
                                      </p:by>
                                    </p:animClr>
                                    <p:set>
                                      <p:cBhvr>
                                        <p:cTn id="52" dur="500" fill="hold"/>
                                        <p:tgtEl>
                                          <p:spTgt spid="52"/>
                                        </p:tgtEl>
                                        <p:attrNameLst>
                                          <p:attrName>fill.type</p:attrName>
                                        </p:attrNameLst>
                                      </p:cBhvr>
                                      <p:to>
                                        <p:strVal val="solid"/>
                                      </p:to>
                                    </p:set>
                                  </p:childTnLst>
                                </p:cTn>
                              </p:par>
                              <p:par>
                                <p:cTn id="53" presetID="30" presetClass="emph" presetSubtype="0" fill="hold" grpId="1" nodeType="withEffect">
                                  <p:stCondLst>
                                    <p:cond delay="0"/>
                                  </p:stCondLst>
                                  <p:childTnLst>
                                    <p:animClr clrSpc="hsl" dir="cw">
                                      <p:cBhvr override="childStyle">
                                        <p:cTn id="54" dur="500" fill="hold"/>
                                        <p:tgtEl>
                                          <p:spTgt spid="59"/>
                                        </p:tgtEl>
                                        <p:attrNameLst>
                                          <p:attrName>style.color</p:attrName>
                                        </p:attrNameLst>
                                      </p:cBhvr>
                                      <p:by>
                                        <p:hsl h="0" s="12549" l="25098"/>
                                      </p:by>
                                    </p:animClr>
                                    <p:animClr clrSpc="hsl" dir="cw">
                                      <p:cBhvr>
                                        <p:cTn id="55" dur="500" fill="hold"/>
                                        <p:tgtEl>
                                          <p:spTgt spid="59"/>
                                        </p:tgtEl>
                                        <p:attrNameLst>
                                          <p:attrName>fillcolor</p:attrName>
                                        </p:attrNameLst>
                                      </p:cBhvr>
                                      <p:by>
                                        <p:hsl h="0" s="12549" l="25098"/>
                                      </p:by>
                                    </p:animClr>
                                    <p:animClr clrSpc="hsl" dir="cw">
                                      <p:cBhvr>
                                        <p:cTn id="56" dur="500" fill="hold"/>
                                        <p:tgtEl>
                                          <p:spTgt spid="59"/>
                                        </p:tgtEl>
                                        <p:attrNameLst>
                                          <p:attrName>stroke.color</p:attrName>
                                        </p:attrNameLst>
                                      </p:cBhvr>
                                      <p:by>
                                        <p:hsl h="0" s="12549" l="25098"/>
                                      </p:by>
                                    </p:animClr>
                                    <p:set>
                                      <p:cBhvr>
                                        <p:cTn id="57" dur="500" fill="hold"/>
                                        <p:tgtEl>
                                          <p:spTgt spid="59"/>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0" presetClass="emph" presetSubtype="0" fill="hold" grpId="1" nodeType="clickEffect">
                                  <p:stCondLst>
                                    <p:cond delay="0"/>
                                  </p:stCondLst>
                                  <p:childTnLst>
                                    <p:animClr clrSpc="hsl" dir="cw">
                                      <p:cBhvr override="childStyle">
                                        <p:cTn id="61" dur="500" fill="hold"/>
                                        <p:tgtEl>
                                          <p:spTgt spid="56"/>
                                        </p:tgtEl>
                                        <p:attrNameLst>
                                          <p:attrName>style.color</p:attrName>
                                        </p:attrNameLst>
                                      </p:cBhvr>
                                      <p:by>
                                        <p:hsl h="0" s="12549" l="25098"/>
                                      </p:by>
                                    </p:animClr>
                                    <p:animClr clrSpc="hsl" dir="cw">
                                      <p:cBhvr>
                                        <p:cTn id="62" dur="500" fill="hold"/>
                                        <p:tgtEl>
                                          <p:spTgt spid="56"/>
                                        </p:tgtEl>
                                        <p:attrNameLst>
                                          <p:attrName>fillcolor</p:attrName>
                                        </p:attrNameLst>
                                      </p:cBhvr>
                                      <p:by>
                                        <p:hsl h="0" s="12549" l="25098"/>
                                      </p:by>
                                    </p:animClr>
                                    <p:animClr clrSpc="hsl" dir="cw">
                                      <p:cBhvr>
                                        <p:cTn id="63" dur="500" fill="hold"/>
                                        <p:tgtEl>
                                          <p:spTgt spid="56"/>
                                        </p:tgtEl>
                                        <p:attrNameLst>
                                          <p:attrName>stroke.color</p:attrName>
                                        </p:attrNameLst>
                                      </p:cBhvr>
                                      <p:by>
                                        <p:hsl h="0" s="12549" l="25098"/>
                                      </p:by>
                                    </p:animClr>
                                    <p:set>
                                      <p:cBhvr>
                                        <p:cTn id="64" dur="500" fill="hold"/>
                                        <p:tgtEl>
                                          <p:spTgt spid="56"/>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0" presetClass="emph" presetSubtype="0" fill="hold" grpId="1" nodeType="clickEffect">
                                  <p:stCondLst>
                                    <p:cond delay="0"/>
                                  </p:stCondLst>
                                  <p:childTnLst>
                                    <p:animClr clrSpc="hsl" dir="cw">
                                      <p:cBhvr override="childStyle">
                                        <p:cTn id="68" dur="500" fill="hold"/>
                                        <p:tgtEl>
                                          <p:spTgt spid="57"/>
                                        </p:tgtEl>
                                        <p:attrNameLst>
                                          <p:attrName>style.color</p:attrName>
                                        </p:attrNameLst>
                                      </p:cBhvr>
                                      <p:by>
                                        <p:hsl h="0" s="12549" l="25098"/>
                                      </p:by>
                                    </p:animClr>
                                    <p:animClr clrSpc="hsl" dir="cw">
                                      <p:cBhvr>
                                        <p:cTn id="69" dur="500" fill="hold"/>
                                        <p:tgtEl>
                                          <p:spTgt spid="57"/>
                                        </p:tgtEl>
                                        <p:attrNameLst>
                                          <p:attrName>fillcolor</p:attrName>
                                        </p:attrNameLst>
                                      </p:cBhvr>
                                      <p:by>
                                        <p:hsl h="0" s="12549" l="25098"/>
                                      </p:by>
                                    </p:animClr>
                                    <p:animClr clrSpc="hsl" dir="cw">
                                      <p:cBhvr>
                                        <p:cTn id="70" dur="500" fill="hold"/>
                                        <p:tgtEl>
                                          <p:spTgt spid="57"/>
                                        </p:tgtEl>
                                        <p:attrNameLst>
                                          <p:attrName>stroke.color</p:attrName>
                                        </p:attrNameLst>
                                      </p:cBhvr>
                                      <p:by>
                                        <p:hsl h="0" s="12549" l="25098"/>
                                      </p:by>
                                    </p:animClr>
                                    <p:set>
                                      <p:cBhvr>
                                        <p:cTn id="71" dur="500" fill="hold"/>
                                        <p:tgtEl>
                                          <p:spTgt spid="57"/>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145900">
                                            <p:txEl>
                                              <p:pRg st="10" end="10"/>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1145900">
                                            <p:txEl>
                                              <p:pRg st="11" end="11"/>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6" grpId="0" animBg="1"/>
      <p:bldP spid="56" grpId="1" animBg="1"/>
      <p:bldP spid="57" grpId="0" animBg="1"/>
      <p:bldP spid="57" grpId="1" animBg="1"/>
      <p:bldP spid="58" grpId="0" animBg="1"/>
      <p:bldP spid="59" grpId="0"/>
      <p:bldP spid="59" grpId="1"/>
      <p:bldP spid="61" grpId="0"/>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7" name="Rectangle 3"/>
          <p:cNvSpPr>
            <a:spLocks noGrp="1" noChangeArrowheads="1"/>
          </p:cNvSpPr>
          <p:nvPr>
            <p:ph type="body" idx="1"/>
          </p:nvPr>
        </p:nvSpPr>
        <p:spPr/>
        <p:txBody>
          <a:bodyPr/>
          <a:lstStyle/>
          <a:p>
            <a:pPr eaLnBrk="1" hangingPunct="1"/>
            <a:r>
              <a:rPr lang="en-US" smtClean="0"/>
              <a:t>LCLR provides a general inference formulation that allows the use of expressive constraints to determine the hidden level</a:t>
            </a:r>
          </a:p>
          <a:p>
            <a:pPr lvl="1" eaLnBrk="1" hangingPunct="1"/>
            <a:r>
              <a:rPr lang="en-US" smtClean="0"/>
              <a:t>Flexibly adapted for many tasks that require latent representations. </a:t>
            </a:r>
          </a:p>
          <a:p>
            <a:pPr lvl="1" eaLnBrk="1" hangingPunct="1">
              <a:buFont typeface="Wingdings" pitchFamily="2" charset="2"/>
              <a:buNone/>
            </a:pPr>
            <a:endParaRPr lang="en-US" smtClean="0"/>
          </a:p>
          <a:p>
            <a:pPr lvl="1" eaLnBrk="1" hangingPunct="1">
              <a:buFont typeface="Wingdings" pitchFamily="2" charset="2"/>
              <a:buNone/>
            </a:pPr>
            <a:endParaRPr lang="en-US" smtClean="0"/>
          </a:p>
          <a:p>
            <a:pPr lvl="1" eaLnBrk="1" hangingPunct="1">
              <a:buFont typeface="Wingdings" pitchFamily="2" charset="2"/>
              <a:buNone/>
            </a:pPr>
            <a:endParaRPr lang="en-US" smtClean="0"/>
          </a:p>
          <a:p>
            <a:pPr eaLnBrk="1" hangingPunct="1"/>
            <a:r>
              <a:rPr lang="en-US" smtClean="0"/>
              <a:t>Paraphrasing: Model input as graphs, V(G</a:t>
            </a:r>
            <a:r>
              <a:rPr lang="en-US" baseline="-25000" smtClean="0"/>
              <a:t>1,2</a:t>
            </a:r>
            <a:r>
              <a:rPr lang="en-US" smtClean="0"/>
              <a:t>), E(G</a:t>
            </a:r>
            <a:r>
              <a:rPr lang="en-US" baseline="-25000" smtClean="0"/>
              <a:t>1,2</a:t>
            </a:r>
            <a:r>
              <a:rPr lang="en-US" smtClean="0"/>
              <a:t>)</a:t>
            </a:r>
          </a:p>
          <a:p>
            <a:pPr lvl="1" eaLnBrk="1" hangingPunct="1"/>
            <a:r>
              <a:rPr lang="en-US" smtClean="0"/>
              <a:t>Four (types of) Hidden variables: </a:t>
            </a:r>
          </a:p>
          <a:p>
            <a:pPr lvl="2" eaLnBrk="1" hangingPunct="1"/>
            <a:r>
              <a:rPr lang="en-US" smtClean="0"/>
              <a:t>h</a:t>
            </a:r>
            <a:r>
              <a:rPr lang="en-US" baseline="-25000" smtClean="0"/>
              <a:t>v1,v2</a:t>
            </a:r>
            <a:r>
              <a:rPr lang="en-US" smtClean="0"/>
              <a:t> – possible vertex mappings; h</a:t>
            </a:r>
            <a:r>
              <a:rPr lang="en-US" baseline="-25000" smtClean="0"/>
              <a:t>e1,e2</a:t>
            </a:r>
            <a:r>
              <a:rPr lang="en-US" smtClean="0"/>
              <a:t> – possible edge mappings </a:t>
            </a:r>
          </a:p>
          <a:p>
            <a:pPr lvl="1" eaLnBrk="1" hangingPunct="1"/>
            <a:r>
              <a:rPr lang="en-US" smtClean="0"/>
              <a:t>Constraints:</a:t>
            </a:r>
          </a:p>
          <a:p>
            <a:pPr lvl="2" eaLnBrk="1" hangingPunct="1"/>
            <a:r>
              <a:rPr lang="en-US" smtClean="0"/>
              <a:t>Each vertex in G</a:t>
            </a:r>
            <a:r>
              <a:rPr lang="en-US" baseline="-25000" smtClean="0"/>
              <a:t>1</a:t>
            </a:r>
            <a:r>
              <a:rPr lang="en-US" smtClean="0"/>
              <a:t> can be mapped to a single vertex in G</a:t>
            </a:r>
            <a:r>
              <a:rPr lang="en-US" baseline="-25000" smtClean="0"/>
              <a:t>2</a:t>
            </a:r>
            <a:r>
              <a:rPr lang="en-US" smtClean="0"/>
              <a:t> or to null</a:t>
            </a:r>
          </a:p>
          <a:p>
            <a:pPr lvl="2" eaLnBrk="1" hangingPunct="1"/>
            <a:r>
              <a:rPr lang="en-US" smtClean="0"/>
              <a:t>Each edge in G</a:t>
            </a:r>
            <a:r>
              <a:rPr lang="en-US" baseline="-25000" smtClean="0"/>
              <a:t>1</a:t>
            </a:r>
            <a:r>
              <a:rPr lang="en-US" smtClean="0"/>
              <a:t> can be mapped to a single edge in G</a:t>
            </a:r>
            <a:r>
              <a:rPr lang="en-US" baseline="-25000" smtClean="0"/>
              <a:t>2</a:t>
            </a:r>
            <a:r>
              <a:rPr lang="en-US" smtClean="0"/>
              <a:t> or to null</a:t>
            </a:r>
          </a:p>
          <a:p>
            <a:pPr lvl="2" eaLnBrk="1" hangingPunct="1"/>
            <a:r>
              <a:rPr lang="en-US" smtClean="0"/>
              <a:t>Edge mapping active iff the corresponding node mappings are active</a:t>
            </a:r>
          </a:p>
          <a:p>
            <a:pPr lvl="1" eaLnBrk="1" hangingPunct="1"/>
            <a:endParaRPr lang="en-US" smtClean="0"/>
          </a:p>
          <a:p>
            <a:pPr lvl="1" eaLnBrk="1" hangingPunct="1"/>
            <a:endParaRPr lang="en-US" smtClean="0"/>
          </a:p>
        </p:txBody>
      </p:sp>
      <p:pic>
        <p:nvPicPr>
          <p:cNvPr id="1240073" name="Picture 9" descr="p-con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5929313"/>
            <a:ext cx="5857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9D52C46E-0F95-44A0-B025-BA673019A276}" type="slidenum">
              <a:rPr lang="en-US" altLang="zh-TW" smtClean="0">
                <a:cs typeface="Arial Unicode MS" pitchFamily="34" charset="-128"/>
              </a:rPr>
              <a:pPr eaLnBrk="1" hangingPunct="1"/>
              <a:t>31</a:t>
            </a:fld>
            <a:endParaRPr lang="en-US" altLang="zh-TW" smtClean="0">
              <a:cs typeface="Arial Unicode MS" pitchFamily="34" charset="-128"/>
            </a:endParaRPr>
          </a:p>
        </p:txBody>
      </p:sp>
      <p:sp>
        <p:nvSpPr>
          <p:cNvPr id="81925" name="Rectangle 2"/>
          <p:cNvSpPr>
            <a:spLocks noGrp="1" noChangeArrowheads="1"/>
          </p:cNvSpPr>
          <p:nvPr>
            <p:ph type="title"/>
          </p:nvPr>
        </p:nvSpPr>
        <p:spPr>
          <a:xfrm>
            <a:off x="152400" y="457200"/>
            <a:ext cx="8763000" cy="533400"/>
          </a:xfrm>
        </p:spPr>
        <p:txBody>
          <a:bodyPr/>
          <a:lstStyle/>
          <a:p>
            <a:pPr eaLnBrk="1" hangingPunct="1"/>
            <a:r>
              <a:rPr lang="en-US" sz="2400" smtClean="0"/>
              <a:t>Learning with Constrained Latent Representation (LCLR): Framework</a:t>
            </a:r>
          </a:p>
        </p:txBody>
      </p:sp>
      <p:sp>
        <p:nvSpPr>
          <p:cNvPr id="1240068" name="Rectangle 4"/>
          <p:cNvSpPr>
            <a:spLocks noChangeArrowheads="1"/>
          </p:cNvSpPr>
          <p:nvPr/>
        </p:nvSpPr>
        <p:spPr bwMode="auto">
          <a:xfrm>
            <a:off x="1524000" y="2590800"/>
            <a:ext cx="1752600" cy="5334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LCLR Model</a:t>
            </a:r>
          </a:p>
        </p:txBody>
      </p:sp>
      <p:sp>
        <p:nvSpPr>
          <p:cNvPr id="1240069" name="Rectangle 5"/>
          <p:cNvSpPr>
            <a:spLocks noChangeArrowheads="1"/>
          </p:cNvSpPr>
          <p:nvPr/>
        </p:nvSpPr>
        <p:spPr bwMode="auto">
          <a:xfrm>
            <a:off x="4343400" y="2590800"/>
            <a:ext cx="2514600" cy="5334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 Problem Specific </a:t>
            </a:r>
          </a:p>
          <a:p>
            <a:pPr algn="ctr"/>
            <a:r>
              <a:rPr lang="en-US"/>
              <a:t>Declarative Constraints </a:t>
            </a:r>
          </a:p>
        </p:txBody>
      </p:sp>
      <p:sp>
        <p:nvSpPr>
          <p:cNvPr id="1240071" name="AutoShape 7"/>
          <p:cNvSpPr>
            <a:spLocks noChangeArrowheads="1"/>
          </p:cNvSpPr>
          <p:nvPr/>
        </p:nvSpPr>
        <p:spPr bwMode="auto">
          <a:xfrm>
            <a:off x="3352800" y="2730500"/>
            <a:ext cx="914400" cy="228600"/>
          </a:xfrm>
          <a:prstGeom prst="lef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40074" name="Picture 10" descr="p-con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4648200"/>
            <a:ext cx="7381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5" name="Picture 11" descr="p-con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 y="5246688"/>
            <a:ext cx="7343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TextBox 10"/>
          <p:cNvSpPr txBox="1">
            <a:spLocks noChangeArrowheads="1"/>
          </p:cNvSpPr>
          <p:nvPr/>
        </p:nvSpPr>
        <p:spPr bwMode="auto">
          <a:xfrm>
            <a:off x="7010400" y="274955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X</a:t>
            </a:r>
          </a:p>
        </p:txBody>
      </p:sp>
      <p:sp>
        <p:nvSpPr>
          <p:cNvPr id="81932" name="TextBox 11"/>
          <p:cNvSpPr txBox="1">
            <a:spLocks noChangeArrowheads="1"/>
          </p:cNvSpPr>
          <p:nvPr/>
        </p:nvSpPr>
        <p:spPr bwMode="auto">
          <a:xfrm>
            <a:off x="8805863" y="274955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Y</a:t>
            </a:r>
          </a:p>
        </p:txBody>
      </p:sp>
      <p:sp>
        <p:nvSpPr>
          <p:cNvPr id="13" name="Rectangle 12"/>
          <p:cNvSpPr/>
          <p:nvPr/>
        </p:nvSpPr>
        <p:spPr>
          <a:xfrm>
            <a:off x="7924800" y="2438400"/>
            <a:ext cx="381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a:t>
            </a:r>
          </a:p>
        </p:txBody>
      </p:sp>
      <p:sp>
        <p:nvSpPr>
          <p:cNvPr id="81934" name="Line 6"/>
          <p:cNvSpPr>
            <a:spLocks noChangeShapeType="1"/>
          </p:cNvSpPr>
          <p:nvPr/>
        </p:nvSpPr>
        <p:spPr bwMode="auto">
          <a:xfrm>
            <a:off x="7348538" y="2933700"/>
            <a:ext cx="576262"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6"/>
          <p:cNvSpPr>
            <a:spLocks noChangeShapeType="1"/>
          </p:cNvSpPr>
          <p:nvPr/>
        </p:nvSpPr>
        <p:spPr bwMode="auto">
          <a:xfrm flipV="1">
            <a:off x="7353300" y="2590800"/>
            <a:ext cx="571500"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6"/>
          <p:cNvSpPr>
            <a:spLocks noChangeShapeType="1"/>
          </p:cNvSpPr>
          <p:nvPr/>
        </p:nvSpPr>
        <p:spPr bwMode="auto">
          <a:xfrm>
            <a:off x="8305800" y="25908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Line 6"/>
          <p:cNvSpPr>
            <a:spLocks noChangeShapeType="1"/>
          </p:cNvSpPr>
          <p:nvPr/>
        </p:nvSpPr>
        <p:spPr bwMode="auto">
          <a:xfrm flipV="1">
            <a:off x="8305800" y="29337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Arrow Connector 2"/>
          <p:cNvCxnSpPr/>
          <p:nvPr/>
        </p:nvCxnSpPr>
        <p:spPr>
          <a:xfrm>
            <a:off x="104394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0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240071"/>
                                        </p:tgtEl>
                                        <p:attrNameLst>
                                          <p:attrName>style.visibility</p:attrName>
                                        </p:attrNameLst>
                                      </p:cBhvr>
                                      <p:to>
                                        <p:strVal val="visible"/>
                                      </p:to>
                                    </p:set>
                                    <p:animEffect transition="in" filter="wipe(right)">
                                      <p:cBhvr>
                                        <p:cTn id="11" dur="1000"/>
                                        <p:tgtEl>
                                          <p:spTgt spid="1240071"/>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40069"/>
                                        </p:tgtEl>
                                        <p:attrNameLst>
                                          <p:attrName>style.visibility</p:attrName>
                                        </p:attrNameLst>
                                      </p:cBhvr>
                                      <p:to>
                                        <p:strVal val="visible"/>
                                      </p:to>
                                    </p:set>
                                    <p:animEffect transition="in" filter="wipe(right)">
                                      <p:cBhvr>
                                        <p:cTn id="14" dur="1000"/>
                                        <p:tgtEl>
                                          <p:spTgt spid="12400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00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00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00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006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4006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006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0067">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00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00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0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8" grpId="0" animBg="1"/>
      <p:bldP spid="1240069" grpId="0" animBg="1"/>
      <p:bldP spid="12400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EB4053EE-E430-40BB-A91C-06CF3F16B01C}" type="slidenum">
              <a:rPr lang="en-US" altLang="zh-TW" smtClean="0">
                <a:cs typeface="Arial Unicode MS" pitchFamily="34" charset="-128"/>
              </a:rPr>
              <a:pPr eaLnBrk="1" hangingPunct="1"/>
              <a:t>32</a:t>
            </a:fld>
            <a:endParaRPr lang="en-US" altLang="zh-TW" smtClean="0">
              <a:cs typeface="Arial Unicode MS" pitchFamily="34" charset="-128"/>
            </a:endParaRPr>
          </a:p>
        </p:txBody>
      </p:sp>
      <p:sp>
        <p:nvSpPr>
          <p:cNvPr id="82947" name="Rectangle 2"/>
          <p:cNvSpPr>
            <a:spLocks noGrp="1" noChangeArrowheads="1"/>
          </p:cNvSpPr>
          <p:nvPr>
            <p:ph type="title"/>
          </p:nvPr>
        </p:nvSpPr>
        <p:spPr/>
        <p:txBody>
          <a:bodyPr/>
          <a:lstStyle/>
          <a:p>
            <a:pPr eaLnBrk="1" hangingPunct="1"/>
            <a:r>
              <a:rPr lang="en-US" smtClean="0"/>
              <a:t>Experimental Results</a:t>
            </a:r>
          </a:p>
        </p:txBody>
      </p:sp>
      <p:pic>
        <p:nvPicPr>
          <p:cNvPr id="82948" name="Picture 4" descr="translit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295400"/>
            <a:ext cx="525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paraphra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24450"/>
            <a:ext cx="62579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descr="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24200"/>
            <a:ext cx="4505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7"/>
          <p:cNvSpPr>
            <a:spLocks noChangeArrowheads="1"/>
          </p:cNvSpPr>
          <p:nvPr/>
        </p:nvSpPr>
        <p:spPr bwMode="auto">
          <a:xfrm>
            <a:off x="381000" y="1371600"/>
            <a:ext cx="1752600" cy="5334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Transliteration:</a:t>
            </a:r>
          </a:p>
        </p:txBody>
      </p:sp>
      <p:sp>
        <p:nvSpPr>
          <p:cNvPr id="82952" name="Rectangle 8"/>
          <p:cNvSpPr>
            <a:spLocks noChangeArrowheads="1"/>
          </p:cNvSpPr>
          <p:nvPr/>
        </p:nvSpPr>
        <p:spPr bwMode="auto">
          <a:xfrm>
            <a:off x="381000" y="2971800"/>
            <a:ext cx="3429000" cy="5334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Recognizing Textual Entailment:</a:t>
            </a:r>
          </a:p>
        </p:txBody>
      </p:sp>
      <p:sp>
        <p:nvSpPr>
          <p:cNvPr id="82953" name="Rectangle 9"/>
          <p:cNvSpPr>
            <a:spLocks noChangeArrowheads="1"/>
          </p:cNvSpPr>
          <p:nvPr/>
        </p:nvSpPr>
        <p:spPr bwMode="auto">
          <a:xfrm>
            <a:off x="381000" y="4495800"/>
            <a:ext cx="2819400" cy="5334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Paraphrase Identification:</a:t>
            </a:r>
            <a:r>
              <a:rPr lang="en-US">
                <a:solidFill>
                  <a:srgbClr val="FF0000"/>
                </a:solidFill>
              </a:rPr>
              <a:t>*</a:t>
            </a:r>
          </a:p>
        </p:txBody>
      </p:sp>
      <p:sp>
        <p:nvSpPr>
          <p:cNvPr id="10" name="AutoShape 4"/>
          <p:cNvSpPr>
            <a:spLocks noChangeArrowheads="1"/>
          </p:cNvSpPr>
          <p:nvPr/>
        </p:nvSpPr>
        <p:spPr bwMode="auto">
          <a:xfrm rot="10800000">
            <a:off x="8367713" y="4213225"/>
            <a:ext cx="533400"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Outline</a:t>
            </a:r>
          </a:p>
        </p:txBody>
      </p:sp>
      <p:sp>
        <p:nvSpPr>
          <p:cNvPr id="1123331"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smtClean="0">
                <a:solidFill>
                  <a:srgbClr val="FF0000"/>
                </a:solidFill>
              </a:rPr>
              <a:t>Background: </a:t>
            </a:r>
            <a:r>
              <a:rPr lang="en-US" smtClean="0"/>
              <a:t>NL Structure with Integer Linear Programming </a:t>
            </a:r>
          </a:p>
          <a:p>
            <a:pPr lvl="1" eaLnBrk="1" hangingPunct="1">
              <a:lnSpc>
                <a:spcPct val="90000"/>
              </a:lnSpc>
            </a:pPr>
            <a:r>
              <a:rPr lang="en-US" b="1" smtClean="0"/>
              <a:t>Global Inference with expressive structural constraints in NLP</a:t>
            </a:r>
          </a:p>
          <a:p>
            <a:pPr eaLnBrk="1" hangingPunct="1">
              <a:lnSpc>
                <a:spcPct val="90000"/>
              </a:lnSpc>
            </a:pPr>
            <a:endParaRPr lang="en-US" smtClean="0"/>
          </a:p>
          <a:p>
            <a:pPr eaLnBrk="1" hangingPunct="1">
              <a:lnSpc>
                <a:spcPct val="90000"/>
              </a:lnSpc>
            </a:pPr>
            <a:r>
              <a:rPr lang="en-US" smtClean="0"/>
              <a:t>Constraints Driven Learning with </a:t>
            </a:r>
            <a:r>
              <a:rPr lang="en-US" smtClean="0">
                <a:solidFill>
                  <a:srgbClr val="FF0000"/>
                </a:solidFill>
              </a:rPr>
              <a:t>Indirect Supervision </a:t>
            </a:r>
          </a:p>
          <a:p>
            <a:pPr lvl="1" eaLnBrk="1" hangingPunct="1">
              <a:lnSpc>
                <a:spcPct val="90000"/>
              </a:lnSpc>
            </a:pPr>
            <a:endParaRPr lang="en-US" smtClean="0"/>
          </a:p>
          <a:p>
            <a:pPr lvl="1" eaLnBrk="1" hangingPunct="1">
              <a:lnSpc>
                <a:spcPct val="90000"/>
              </a:lnSpc>
            </a:pPr>
            <a:r>
              <a:rPr lang="en-US" b="1" smtClean="0"/>
              <a:t>Training Paradigms for latent structure </a:t>
            </a:r>
            <a:endParaRPr lang="en-US" b="1" smtClean="0">
              <a:solidFill>
                <a:srgbClr val="FF0000"/>
              </a:solidFill>
            </a:endParaRPr>
          </a:p>
          <a:p>
            <a:pPr lvl="1" eaLnBrk="1" hangingPunct="1">
              <a:lnSpc>
                <a:spcPct val="90000"/>
              </a:lnSpc>
            </a:pPr>
            <a:r>
              <a:rPr lang="en-US" b="1" smtClean="0"/>
              <a:t>Indirect Supervision Training with </a:t>
            </a:r>
            <a:r>
              <a:rPr lang="en-US" b="1" smtClean="0">
                <a:solidFill>
                  <a:srgbClr val="FF0000"/>
                </a:solidFill>
              </a:rPr>
              <a:t>latent structure </a:t>
            </a:r>
            <a:r>
              <a:rPr lang="en-US" b="1" smtClean="0"/>
              <a:t>(NAACL’10)</a:t>
            </a:r>
          </a:p>
          <a:p>
            <a:pPr lvl="1" eaLnBrk="1" hangingPunct="1">
              <a:lnSpc>
                <a:spcPct val="90000"/>
              </a:lnSpc>
            </a:pPr>
            <a:r>
              <a:rPr lang="en-US" b="1" smtClean="0"/>
              <a:t>Training Structure Predictors by Inventing </a:t>
            </a:r>
            <a:r>
              <a:rPr lang="en-US" b="1" smtClean="0">
                <a:solidFill>
                  <a:srgbClr val="FF0000"/>
                </a:solidFill>
              </a:rPr>
              <a:t>binary labels </a:t>
            </a:r>
            <a:r>
              <a:rPr lang="en-US" b="1" smtClean="0"/>
              <a:t>(ICML’10)</a:t>
            </a:r>
          </a:p>
          <a:p>
            <a:pPr lvl="1" eaLnBrk="1" hangingPunct="1">
              <a:lnSpc>
                <a:spcPct val="90000"/>
              </a:lnSpc>
            </a:pPr>
            <a:endParaRPr lang="en-US" smtClean="0">
              <a:solidFill>
                <a:srgbClr val="0033CC"/>
              </a:solidFill>
            </a:endParaRPr>
          </a:p>
          <a:p>
            <a:pPr eaLnBrk="1" hangingPunct="1">
              <a:lnSpc>
                <a:spcPct val="90000"/>
              </a:lnSpc>
            </a:pPr>
            <a:r>
              <a:rPr lang="en-US" smtClean="0"/>
              <a:t>Response based Learning</a:t>
            </a:r>
          </a:p>
          <a:p>
            <a:pPr lvl="1" eaLnBrk="1" hangingPunct="1">
              <a:lnSpc>
                <a:spcPct val="90000"/>
              </a:lnSpc>
            </a:pPr>
            <a:r>
              <a:rPr lang="en-US" b="1" smtClean="0"/>
              <a:t>Driving supervision signal from</a:t>
            </a:r>
            <a:r>
              <a:rPr lang="en-US" b="1" smtClean="0">
                <a:solidFill>
                  <a:srgbClr val="FF0000"/>
                </a:solidFill>
              </a:rPr>
              <a:t> World’s Response </a:t>
            </a:r>
            <a:r>
              <a:rPr lang="en-US" b="1" smtClean="0"/>
              <a:t>(CoNLL’10,IJCAI’11)</a:t>
            </a:r>
          </a:p>
          <a:p>
            <a:pPr lvl="1" eaLnBrk="1" hangingPunct="1">
              <a:lnSpc>
                <a:spcPct val="90000"/>
              </a:lnSpc>
            </a:pPr>
            <a:r>
              <a:rPr lang="en-US" b="1" smtClean="0">
                <a:solidFill>
                  <a:srgbClr val="0033CC"/>
                </a:solidFill>
              </a:rPr>
              <a:t>Semantic Parsing ; playing Freecell; Language Acquisition</a:t>
            </a:r>
          </a:p>
        </p:txBody>
      </p:sp>
      <p:sp>
        <p:nvSpPr>
          <p:cNvPr id="83972" name="Line 4"/>
          <p:cNvSpPr>
            <a:spLocks noChangeShapeType="1"/>
          </p:cNvSpPr>
          <p:nvPr/>
        </p:nvSpPr>
        <p:spPr bwMode="auto">
          <a:xfrm>
            <a:off x="381000" y="2244725"/>
            <a:ext cx="0" cy="17256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3"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E8C8ED9F-BD0D-4998-987C-8DF561E1B136}" type="slidenum">
              <a:rPr lang="en-US" altLang="zh-TW" smtClean="0">
                <a:cs typeface="Arial Unicode MS" pitchFamily="34" charset="-128"/>
              </a:rPr>
              <a:pPr eaLnBrk="1" hangingPunct="1"/>
              <a:t>33</a:t>
            </a:fld>
            <a:endParaRPr lang="en-US" altLang="zh-TW" smtClean="0">
              <a:cs typeface="Arial Unicode MS" pitchFamily="34" charset="-128"/>
            </a:endParaRPr>
          </a:p>
        </p:txBody>
      </p:sp>
      <p:pic>
        <p:nvPicPr>
          <p:cNvPr id="83974" name="Picture 8" descr="C:\Users\danr\AppData\Local\Microsoft\Windows\Temporary Internet Files\Content.IE5\R28QCF28\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17600"/>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8" descr="C:\Users\danr\AppData\Local\Microsoft\Windows\Temporary Internet Files\Content.IE5\R28QCF28\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987675"/>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a:off x="304800" y="3581400"/>
            <a:ext cx="533400"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333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333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3331">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769A8AD6-A1F5-4159-865B-B83356042328}" type="slidenum">
              <a:rPr lang="en-US" altLang="zh-TW" smtClean="0">
                <a:cs typeface="Arial Unicode MS" pitchFamily="34" charset="-128"/>
              </a:rPr>
              <a:pPr eaLnBrk="1" hangingPunct="1"/>
              <a:t>34</a:t>
            </a:fld>
            <a:endParaRPr lang="en-US" altLang="zh-TW" smtClean="0">
              <a:cs typeface="Arial Unicode MS" pitchFamily="34" charset="-128"/>
            </a:endParaRPr>
          </a:p>
        </p:txBody>
      </p:sp>
      <p:sp>
        <p:nvSpPr>
          <p:cNvPr id="84995" name="Rectangle 2"/>
          <p:cNvSpPr>
            <a:spLocks noGrp="1" noChangeArrowheads="1"/>
          </p:cNvSpPr>
          <p:nvPr>
            <p:ph type="title"/>
          </p:nvPr>
        </p:nvSpPr>
        <p:spPr/>
        <p:txBody>
          <a:bodyPr/>
          <a:lstStyle/>
          <a:p>
            <a:pPr eaLnBrk="1" hangingPunct="1"/>
            <a:r>
              <a:rPr lang="en-US" smtClean="0"/>
              <a:t>II: Structured Prediction</a:t>
            </a:r>
          </a:p>
        </p:txBody>
      </p:sp>
      <p:sp>
        <p:nvSpPr>
          <p:cNvPr id="1139715" name="Rectangle 3"/>
          <p:cNvSpPr>
            <a:spLocks noGrp="1" noChangeArrowheads="1"/>
          </p:cNvSpPr>
          <p:nvPr>
            <p:ph type="body" idx="1"/>
          </p:nvPr>
        </p:nvSpPr>
        <p:spPr/>
        <p:txBody>
          <a:bodyPr/>
          <a:lstStyle/>
          <a:p>
            <a:pPr eaLnBrk="1" hangingPunct="1">
              <a:lnSpc>
                <a:spcPct val="90000"/>
              </a:lnSpc>
            </a:pPr>
            <a:r>
              <a:rPr lang="en-US" smtClean="0"/>
              <a:t>Before, the structure was in the </a:t>
            </a:r>
            <a:r>
              <a:rPr lang="en-US" smtClean="0">
                <a:solidFill>
                  <a:srgbClr val="0033CC"/>
                </a:solidFill>
              </a:rPr>
              <a:t>intermediate level</a:t>
            </a:r>
          </a:p>
          <a:p>
            <a:pPr lvl="1" eaLnBrk="1" hangingPunct="1">
              <a:lnSpc>
                <a:spcPct val="90000"/>
              </a:lnSpc>
            </a:pPr>
            <a:r>
              <a:rPr lang="en-US" smtClean="0"/>
              <a:t>We cared about the structured representation only to the extent it helped the final binary decision</a:t>
            </a:r>
          </a:p>
          <a:p>
            <a:pPr lvl="1" eaLnBrk="1" hangingPunct="1">
              <a:lnSpc>
                <a:spcPct val="90000"/>
              </a:lnSpc>
            </a:pPr>
            <a:r>
              <a:rPr lang="en-US" smtClean="0"/>
              <a:t>The binary decision variable was given as </a:t>
            </a:r>
            <a:r>
              <a:rPr lang="en-US" smtClean="0">
                <a:solidFill>
                  <a:srgbClr val="0033CC"/>
                </a:solidFill>
              </a:rPr>
              <a:t>supervision</a:t>
            </a:r>
          </a:p>
          <a:p>
            <a:pPr eaLnBrk="1" hangingPunct="1">
              <a:lnSpc>
                <a:spcPct val="90000"/>
              </a:lnSpc>
            </a:pPr>
            <a:r>
              <a:rPr lang="en-US" smtClean="0"/>
              <a:t>What if we care about the structure?</a:t>
            </a:r>
          </a:p>
          <a:p>
            <a:pPr lvl="1" eaLnBrk="1" hangingPunct="1">
              <a:lnSpc>
                <a:spcPct val="90000"/>
              </a:lnSpc>
            </a:pPr>
            <a:r>
              <a:rPr lang="en-US" smtClean="0"/>
              <a:t>Information &amp; Relation Extraction; POS tagging, </a:t>
            </a:r>
            <a:r>
              <a:rPr lang="en-US" smtClean="0">
                <a:solidFill>
                  <a:srgbClr val="FF0000"/>
                </a:solidFill>
              </a:rPr>
              <a:t>Semantic Parsing </a:t>
            </a:r>
          </a:p>
          <a:p>
            <a:pPr eaLnBrk="1" hangingPunct="1">
              <a:lnSpc>
                <a:spcPct val="90000"/>
              </a:lnSpc>
            </a:pPr>
            <a:r>
              <a:rPr lang="en-US" smtClean="0">
                <a:solidFill>
                  <a:srgbClr val="FF0000"/>
                </a:solidFill>
              </a:rPr>
              <a:t>Invent a companion binary decision problem!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97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971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39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189010D0-EA86-471B-93B2-1FA6961D3E9C}" type="slidenum">
              <a:rPr lang="en-US" altLang="zh-TW" smtClean="0">
                <a:cs typeface="Arial Unicode MS" pitchFamily="34" charset="-128"/>
              </a:rPr>
              <a:pPr eaLnBrk="1" hangingPunct="1"/>
              <a:t>35</a:t>
            </a:fld>
            <a:endParaRPr lang="en-US" altLang="zh-TW" smtClean="0">
              <a:cs typeface="Arial Unicode MS" pitchFamily="34" charset="-128"/>
            </a:endParaRPr>
          </a:p>
        </p:txBody>
      </p:sp>
      <p:sp>
        <p:nvSpPr>
          <p:cNvPr id="86019"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a:solidFill>
                  <a:srgbClr val="FF0000"/>
                </a:solidFill>
                <a:latin typeface="Calibri" pitchFamily="34" charset="0"/>
                <a:ea typeface="Arial Unicode MS" pitchFamily="34" charset="-128"/>
                <a:cs typeface="Arial Unicode MS" pitchFamily="34" charset="-128"/>
              </a:rPr>
              <a:t>Information extraction</a:t>
            </a:r>
          </a:p>
        </p:txBody>
      </p:sp>
      <p:sp>
        <p:nvSpPr>
          <p:cNvPr id="86020" name="Rectangle 5"/>
          <p:cNvSpPr>
            <a:spLocks noChangeArrowheads="1"/>
          </p:cNvSpPr>
          <p:nvPr/>
        </p:nvSpPr>
        <p:spPr bwMode="auto">
          <a:xfrm>
            <a:off x="2286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86021" name="Rectangle 6"/>
          <p:cNvSpPr>
            <a:spLocks noChangeArrowheads="1"/>
          </p:cNvSpPr>
          <p:nvPr/>
        </p:nvSpPr>
        <p:spPr bwMode="auto">
          <a:xfrm>
            <a:off x="381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86022" name="Oval 8"/>
          <p:cNvSpPr>
            <a:spLocks noChangeArrowheads="1"/>
          </p:cNvSpPr>
          <p:nvPr/>
        </p:nvSpPr>
        <p:spPr bwMode="auto">
          <a:xfrm>
            <a:off x="4724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86023" name="Line 9"/>
          <p:cNvSpPr>
            <a:spLocks noChangeShapeType="1"/>
          </p:cNvSpPr>
          <p:nvPr/>
        </p:nvSpPr>
        <p:spPr bwMode="auto">
          <a:xfrm>
            <a:off x="6705600" y="38115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024" name="Oval 10"/>
          <p:cNvSpPr>
            <a:spLocks noChangeArrowheads="1"/>
          </p:cNvSpPr>
          <p:nvPr/>
        </p:nvSpPr>
        <p:spPr bwMode="auto">
          <a:xfrm>
            <a:off x="2971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86025" name="Oval 11"/>
          <p:cNvSpPr>
            <a:spLocks noChangeArrowheads="1"/>
          </p:cNvSpPr>
          <p:nvPr/>
        </p:nvSpPr>
        <p:spPr bwMode="auto">
          <a:xfrm>
            <a:off x="6172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chemeClr val="bg1"/>
              </a:solidFill>
              <a:latin typeface="Times New Roman" pitchFamily="18" charset="0"/>
            </a:endParaRPr>
          </a:p>
        </p:txBody>
      </p:sp>
      <p:sp>
        <p:nvSpPr>
          <p:cNvPr id="86026" name="Line 12"/>
          <p:cNvSpPr>
            <a:spLocks noChangeShapeType="1"/>
          </p:cNvSpPr>
          <p:nvPr/>
        </p:nvSpPr>
        <p:spPr bwMode="auto">
          <a:xfrm>
            <a:off x="4800600" y="41163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027" name="Line 13"/>
          <p:cNvSpPr>
            <a:spLocks noChangeShapeType="1"/>
          </p:cNvSpPr>
          <p:nvPr/>
        </p:nvSpPr>
        <p:spPr bwMode="auto">
          <a:xfrm>
            <a:off x="6629400" y="54879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028" name="Line 14"/>
          <p:cNvSpPr>
            <a:spLocks noChangeShapeType="1"/>
          </p:cNvSpPr>
          <p:nvPr/>
        </p:nvSpPr>
        <p:spPr bwMode="auto">
          <a:xfrm flipV="1">
            <a:off x="4572000" y="4802188"/>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029" name="Line 17"/>
          <p:cNvSpPr>
            <a:spLocks noChangeShapeType="1"/>
          </p:cNvSpPr>
          <p:nvPr/>
        </p:nvSpPr>
        <p:spPr bwMode="auto">
          <a:xfrm>
            <a:off x="3048000" y="44211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6030" name="Text Box 3"/>
          <p:cNvSpPr txBox="1">
            <a:spLocks noChangeArrowheads="1"/>
          </p:cNvSpPr>
          <p:nvPr/>
        </p:nvSpPr>
        <p:spPr bwMode="auto">
          <a:xfrm>
            <a:off x="533400" y="990600"/>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buFont typeface="Wingdings" pitchFamily="2" charset="2"/>
              <a:buNone/>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sp>
        <p:nvSpPr>
          <p:cNvPr id="86031" name="Rectangle 21"/>
          <p:cNvSpPr>
            <a:spLocks noChangeArrowheads="1"/>
          </p:cNvSpPr>
          <p:nvPr/>
        </p:nvSpPr>
        <p:spPr bwMode="auto">
          <a:xfrm>
            <a:off x="4267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961DCE8-B6C3-4B12-AF41-10F20E391808}" type="slidenum">
              <a:rPr lang="en-US" altLang="zh-TW" smtClean="0">
                <a:cs typeface="Arial Unicode MS" pitchFamily="34" charset="-128"/>
              </a:rPr>
              <a:pPr eaLnBrk="1" hangingPunct="1"/>
              <a:t>36</a:t>
            </a:fld>
            <a:endParaRPr lang="en-US" altLang="zh-TW" smtClean="0">
              <a:cs typeface="Arial Unicode MS" pitchFamily="34" charset="-128"/>
            </a:endParaRPr>
          </a:p>
        </p:txBody>
      </p:sp>
      <p:sp>
        <p:nvSpPr>
          <p:cNvPr id="87043" name="Rectangle 2"/>
          <p:cNvSpPr>
            <a:spLocks noGrp="1" noChangeArrowheads="1"/>
          </p:cNvSpPr>
          <p:nvPr>
            <p:ph type="title"/>
          </p:nvPr>
        </p:nvSpPr>
        <p:spPr/>
        <p:txBody>
          <a:bodyPr/>
          <a:lstStyle/>
          <a:p>
            <a:pPr eaLnBrk="1" hangingPunct="1"/>
            <a:r>
              <a:rPr lang="en-US" smtClean="0"/>
              <a:t>Structured Prediction</a:t>
            </a:r>
          </a:p>
        </p:txBody>
      </p:sp>
      <p:sp>
        <p:nvSpPr>
          <p:cNvPr id="1139715" name="Rectangle 3"/>
          <p:cNvSpPr>
            <a:spLocks noGrp="1" noChangeArrowheads="1"/>
          </p:cNvSpPr>
          <p:nvPr>
            <p:ph type="body" idx="1"/>
          </p:nvPr>
        </p:nvSpPr>
        <p:spPr/>
        <p:txBody>
          <a:bodyPr/>
          <a:lstStyle/>
          <a:p>
            <a:pPr eaLnBrk="1" hangingPunct="1">
              <a:lnSpc>
                <a:spcPct val="90000"/>
              </a:lnSpc>
            </a:pPr>
            <a:r>
              <a:rPr lang="en-US" smtClean="0"/>
              <a:t>Before, the structure was in the </a:t>
            </a:r>
            <a:r>
              <a:rPr lang="en-US" smtClean="0">
                <a:solidFill>
                  <a:srgbClr val="0033CC"/>
                </a:solidFill>
              </a:rPr>
              <a:t>intermediate level</a:t>
            </a:r>
          </a:p>
          <a:p>
            <a:pPr lvl="1" eaLnBrk="1" hangingPunct="1">
              <a:lnSpc>
                <a:spcPct val="90000"/>
              </a:lnSpc>
            </a:pPr>
            <a:r>
              <a:rPr lang="en-US" smtClean="0"/>
              <a:t>We cared about the structured representation only to the extent it helped the final binary decision</a:t>
            </a:r>
          </a:p>
          <a:p>
            <a:pPr lvl="1" eaLnBrk="1" hangingPunct="1">
              <a:lnSpc>
                <a:spcPct val="90000"/>
              </a:lnSpc>
            </a:pPr>
            <a:r>
              <a:rPr lang="en-US" smtClean="0"/>
              <a:t>The binary decision variable was given as </a:t>
            </a:r>
            <a:r>
              <a:rPr lang="en-US" smtClean="0">
                <a:solidFill>
                  <a:srgbClr val="0033CC"/>
                </a:solidFill>
              </a:rPr>
              <a:t>supervision</a:t>
            </a:r>
          </a:p>
          <a:p>
            <a:pPr eaLnBrk="1" hangingPunct="1">
              <a:lnSpc>
                <a:spcPct val="90000"/>
              </a:lnSpc>
            </a:pPr>
            <a:r>
              <a:rPr lang="en-US" smtClean="0"/>
              <a:t>What if we care about the structure?</a:t>
            </a:r>
          </a:p>
          <a:p>
            <a:pPr lvl="1" eaLnBrk="1" hangingPunct="1">
              <a:lnSpc>
                <a:spcPct val="90000"/>
              </a:lnSpc>
            </a:pPr>
            <a:r>
              <a:rPr lang="en-US" smtClean="0"/>
              <a:t>Information Extraction; Relation Extraction; POS tagging, many others.</a:t>
            </a:r>
          </a:p>
          <a:p>
            <a:pPr eaLnBrk="1" hangingPunct="1">
              <a:lnSpc>
                <a:spcPct val="90000"/>
              </a:lnSpc>
            </a:pPr>
            <a:r>
              <a:rPr lang="en-US" smtClean="0">
                <a:solidFill>
                  <a:srgbClr val="FF0000"/>
                </a:solidFill>
              </a:rPr>
              <a:t>Invent a companion binary decision problem!</a:t>
            </a:r>
          </a:p>
          <a:p>
            <a:pPr lvl="1" eaLnBrk="1" hangingPunct="1">
              <a:lnSpc>
                <a:spcPct val="90000"/>
              </a:lnSpc>
            </a:pPr>
            <a:r>
              <a:rPr lang="en-US" b="1" smtClean="0">
                <a:solidFill>
                  <a:srgbClr val="0033CC"/>
                </a:solidFill>
              </a:rPr>
              <a:t>Parse Citations</a:t>
            </a:r>
            <a:r>
              <a:rPr lang="en-US" b="1" smtClean="0">
                <a:solidFill>
                  <a:srgbClr val="000000"/>
                </a:solidFill>
              </a:rPr>
              <a:t>: </a:t>
            </a:r>
            <a:r>
              <a:rPr lang="en-US" b="1" smtClean="0">
                <a:solidFill>
                  <a:srgbClr val="000000"/>
                </a:solidFill>
                <a:latin typeface="Tempus Sans ITC" pitchFamily="82" charset="0"/>
              </a:rPr>
              <a:t>Lars Ole Andersen . Program analysis and specialization for the C Programming language.  PhD thesis. DIKU , University of Copenhagen, May 1994 .</a:t>
            </a:r>
          </a:p>
          <a:p>
            <a:pPr lvl="1" eaLnBrk="1" hangingPunct="1">
              <a:lnSpc>
                <a:spcPct val="90000"/>
              </a:lnSpc>
            </a:pPr>
            <a:r>
              <a:rPr lang="en-US" b="1" smtClean="0">
                <a:solidFill>
                  <a:srgbClr val="FF0000"/>
                </a:solidFill>
              </a:rPr>
              <a:t>Companion</a:t>
            </a:r>
            <a:r>
              <a:rPr lang="en-US" smtClean="0">
                <a:solidFill>
                  <a:srgbClr val="FF0000"/>
                </a:solidFill>
              </a:rPr>
              <a:t>:</a:t>
            </a:r>
            <a:r>
              <a:rPr lang="en-US" smtClean="0">
                <a:solidFill>
                  <a:srgbClr val="0033CC"/>
                </a:solidFill>
              </a:rPr>
              <a:t> </a:t>
            </a:r>
            <a:r>
              <a:rPr lang="en-US" smtClean="0"/>
              <a:t>Given a citation; does it have a legitimate citation parse?</a:t>
            </a:r>
          </a:p>
          <a:p>
            <a:pPr lvl="1" eaLnBrk="1" hangingPunct="1">
              <a:lnSpc>
                <a:spcPct val="90000"/>
              </a:lnSpc>
            </a:pPr>
            <a:r>
              <a:rPr lang="en-US" b="1" smtClean="0">
                <a:solidFill>
                  <a:srgbClr val="0033CC"/>
                </a:solidFill>
              </a:rPr>
              <a:t>POS Tagging</a:t>
            </a:r>
          </a:p>
          <a:p>
            <a:pPr lvl="1" eaLnBrk="1" hangingPunct="1">
              <a:lnSpc>
                <a:spcPct val="90000"/>
              </a:lnSpc>
            </a:pPr>
            <a:r>
              <a:rPr lang="en-US" b="1" smtClean="0">
                <a:solidFill>
                  <a:srgbClr val="FF0000"/>
                </a:solidFill>
              </a:rPr>
              <a:t>Companion:</a:t>
            </a:r>
            <a:r>
              <a:rPr lang="en-US" b="1" smtClean="0">
                <a:solidFill>
                  <a:srgbClr val="0033CC"/>
                </a:solidFill>
              </a:rPr>
              <a:t> </a:t>
            </a:r>
            <a:r>
              <a:rPr lang="en-US" smtClean="0"/>
              <a:t>Given a word sequence, does it have a legitimate POS tagging sequence?</a:t>
            </a:r>
          </a:p>
          <a:p>
            <a:pPr eaLnBrk="1" hangingPunct="1">
              <a:lnSpc>
                <a:spcPct val="90000"/>
              </a:lnSpc>
            </a:pPr>
            <a:r>
              <a:rPr lang="en-US" smtClean="0"/>
              <a:t>Binary Supervision is </a:t>
            </a:r>
            <a:r>
              <a:rPr lang="en-US" smtClean="0">
                <a:solidFill>
                  <a:srgbClr val="FF0000"/>
                </a:solidFill>
              </a:rPr>
              <a:t>almost free</a:t>
            </a:r>
          </a:p>
        </p:txBody>
      </p:sp>
      <p:cxnSp>
        <p:nvCxnSpPr>
          <p:cNvPr id="3" name="Straight Connector 2"/>
          <p:cNvCxnSpPr/>
          <p:nvPr/>
        </p:nvCxnSpPr>
        <p:spPr>
          <a:xfrm>
            <a:off x="4349750" y="4876800"/>
            <a:ext cx="4059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81600" y="5562600"/>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047" name="TextBox 9"/>
          <p:cNvSpPr txBox="1">
            <a:spLocks noChangeArrowheads="1"/>
          </p:cNvSpPr>
          <p:nvPr/>
        </p:nvSpPr>
        <p:spPr bwMode="auto">
          <a:xfrm>
            <a:off x="6781800" y="61595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X</a:t>
            </a:r>
          </a:p>
        </p:txBody>
      </p:sp>
      <p:sp>
        <p:nvSpPr>
          <p:cNvPr id="11" name="TextBox 10"/>
          <p:cNvSpPr txBox="1">
            <a:spLocks noChangeArrowheads="1"/>
          </p:cNvSpPr>
          <p:nvPr/>
        </p:nvSpPr>
        <p:spPr bwMode="auto">
          <a:xfrm>
            <a:off x="8577263" y="61595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Y</a:t>
            </a:r>
          </a:p>
        </p:txBody>
      </p:sp>
      <p:sp>
        <p:nvSpPr>
          <p:cNvPr id="12" name="Rectangle 11"/>
          <p:cNvSpPr/>
          <p:nvPr/>
        </p:nvSpPr>
        <p:spPr>
          <a:xfrm>
            <a:off x="7696200" y="304800"/>
            <a:ext cx="381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a:t>
            </a:r>
          </a:p>
        </p:txBody>
      </p:sp>
      <p:sp>
        <p:nvSpPr>
          <p:cNvPr id="87050" name="Line 6"/>
          <p:cNvSpPr>
            <a:spLocks noChangeShapeType="1"/>
          </p:cNvSpPr>
          <p:nvPr/>
        </p:nvSpPr>
        <p:spPr bwMode="auto">
          <a:xfrm>
            <a:off x="7119938" y="800100"/>
            <a:ext cx="576262"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1" name="Line 6"/>
          <p:cNvSpPr>
            <a:spLocks noChangeShapeType="1"/>
          </p:cNvSpPr>
          <p:nvPr/>
        </p:nvSpPr>
        <p:spPr bwMode="auto">
          <a:xfrm flipV="1">
            <a:off x="7124700" y="457200"/>
            <a:ext cx="571500"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6"/>
          <p:cNvSpPr>
            <a:spLocks noChangeShapeType="1"/>
          </p:cNvSpPr>
          <p:nvPr/>
        </p:nvSpPr>
        <p:spPr bwMode="auto">
          <a:xfrm>
            <a:off x="8077200" y="4572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6"/>
          <p:cNvSpPr>
            <a:spLocks noChangeShapeType="1"/>
          </p:cNvSpPr>
          <p:nvPr/>
        </p:nvSpPr>
        <p:spPr bwMode="auto">
          <a:xfrm flipV="1">
            <a:off x="8077200" y="8001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39715">
                                            <p:txEl>
                                              <p:pRg st="7" end="7"/>
                                            </p:txEl>
                                          </p:spTgt>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3971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39715">
                                            <p:txEl>
                                              <p:pRg st="9" end="9"/>
                                            </p:txEl>
                                          </p:spTgt>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1397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88A3112-13C2-4593-8B74-0B3E9E569279}" type="slidenum">
              <a:rPr lang="en-US" altLang="zh-TW" smtClean="0">
                <a:cs typeface="Arial Unicode MS" pitchFamily="34" charset="-128"/>
              </a:rPr>
              <a:pPr eaLnBrk="1" hangingPunct="1"/>
              <a:t>37</a:t>
            </a:fld>
            <a:endParaRPr lang="en-US" altLang="zh-TW" smtClean="0">
              <a:cs typeface="Arial Unicode MS" pitchFamily="34" charset="-128"/>
            </a:endParaRPr>
          </a:p>
        </p:txBody>
      </p:sp>
      <p:sp>
        <p:nvSpPr>
          <p:cNvPr id="88067" name="Rectangle 2"/>
          <p:cNvSpPr>
            <a:spLocks noGrp="1" noChangeArrowheads="1"/>
          </p:cNvSpPr>
          <p:nvPr>
            <p:ph type="title"/>
          </p:nvPr>
        </p:nvSpPr>
        <p:spPr/>
        <p:txBody>
          <a:bodyPr/>
          <a:lstStyle/>
          <a:p>
            <a:pPr eaLnBrk="1" hangingPunct="1"/>
            <a:r>
              <a:rPr lang="en-US" smtClean="0"/>
              <a:t>Companion Task Binary Label as Indirect Supervision</a:t>
            </a:r>
          </a:p>
        </p:txBody>
      </p:sp>
      <p:sp>
        <p:nvSpPr>
          <p:cNvPr id="1157123" name="Rectangle 3"/>
          <p:cNvSpPr>
            <a:spLocks noGrp="1" noChangeArrowheads="1"/>
          </p:cNvSpPr>
          <p:nvPr>
            <p:ph type="body" idx="1"/>
          </p:nvPr>
        </p:nvSpPr>
        <p:spPr/>
        <p:txBody>
          <a:bodyPr/>
          <a:lstStyle/>
          <a:p>
            <a:pPr eaLnBrk="1" hangingPunct="1">
              <a:lnSpc>
                <a:spcPct val="90000"/>
              </a:lnSpc>
            </a:pPr>
            <a:r>
              <a:rPr lang="en-US" smtClean="0"/>
              <a:t>The two tasks are </a:t>
            </a:r>
            <a:r>
              <a:rPr lang="en-US" smtClean="0">
                <a:solidFill>
                  <a:srgbClr val="0033CC"/>
                </a:solidFill>
              </a:rPr>
              <a:t>related</a:t>
            </a:r>
            <a:r>
              <a:rPr lang="en-US" smtClean="0"/>
              <a:t> just like the </a:t>
            </a:r>
            <a:r>
              <a:rPr lang="en-US" smtClean="0">
                <a:solidFill>
                  <a:srgbClr val="0033CC"/>
                </a:solidFill>
              </a:rPr>
              <a:t>binary </a:t>
            </a:r>
            <a:r>
              <a:rPr lang="en-US" smtClean="0"/>
              <a:t>and </a:t>
            </a:r>
            <a:r>
              <a:rPr lang="en-US" smtClean="0">
                <a:solidFill>
                  <a:srgbClr val="0033CC"/>
                </a:solidFill>
              </a:rPr>
              <a:t>structured</a:t>
            </a:r>
            <a:r>
              <a:rPr lang="en-US" smtClean="0"/>
              <a:t> tasks discussed earlier</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All positive examples must have a good structure</a:t>
            </a:r>
          </a:p>
          <a:p>
            <a:pPr eaLnBrk="1" hangingPunct="1">
              <a:lnSpc>
                <a:spcPct val="90000"/>
              </a:lnSpc>
            </a:pPr>
            <a:r>
              <a:rPr lang="en-US" smtClean="0"/>
              <a:t>Negative examples cannot have a good structure</a:t>
            </a:r>
          </a:p>
          <a:p>
            <a:pPr eaLnBrk="1" hangingPunct="1">
              <a:lnSpc>
                <a:spcPct val="90000"/>
              </a:lnSpc>
            </a:pPr>
            <a:r>
              <a:rPr lang="en-US" smtClean="0"/>
              <a:t>We are in the same setting as before</a:t>
            </a:r>
          </a:p>
          <a:p>
            <a:pPr lvl="1" eaLnBrk="1" hangingPunct="1">
              <a:lnSpc>
                <a:spcPct val="90000"/>
              </a:lnSpc>
            </a:pPr>
            <a:r>
              <a:rPr lang="en-US" smtClean="0"/>
              <a:t>Binary labeled examples are </a:t>
            </a:r>
            <a:r>
              <a:rPr lang="en-US" smtClean="0">
                <a:solidFill>
                  <a:srgbClr val="FF0000"/>
                </a:solidFill>
              </a:rPr>
              <a:t>easier</a:t>
            </a:r>
            <a:r>
              <a:rPr lang="en-US" smtClean="0"/>
              <a:t> to obtain</a:t>
            </a:r>
          </a:p>
          <a:p>
            <a:pPr lvl="1" eaLnBrk="1" hangingPunct="1">
              <a:lnSpc>
                <a:spcPct val="90000"/>
              </a:lnSpc>
            </a:pPr>
            <a:r>
              <a:rPr lang="en-US" smtClean="0"/>
              <a:t>We can take advantage of this to help learning a structured model </a:t>
            </a:r>
          </a:p>
          <a:p>
            <a:pPr eaLnBrk="1" hangingPunct="1">
              <a:lnSpc>
                <a:spcPct val="90000"/>
              </a:lnSpc>
            </a:pPr>
            <a:r>
              <a:rPr lang="en-US" smtClean="0">
                <a:solidFill>
                  <a:srgbClr val="0033CC"/>
                </a:solidFill>
              </a:rPr>
              <a:t>Algorithm: combine binary learning and structured learning</a:t>
            </a:r>
          </a:p>
          <a:p>
            <a:pPr eaLnBrk="1" hangingPunct="1">
              <a:lnSpc>
                <a:spcPct val="90000"/>
              </a:lnSpc>
            </a:pPr>
            <a:endParaRPr lang="en-US" smtClean="0">
              <a:solidFill>
                <a:srgbClr val="0033CC"/>
              </a:solidFill>
            </a:endParaRPr>
          </a:p>
        </p:txBody>
      </p:sp>
      <p:sp>
        <p:nvSpPr>
          <p:cNvPr id="7" name="TextBox 6"/>
          <p:cNvSpPr txBox="1">
            <a:spLocks noChangeArrowheads="1"/>
          </p:cNvSpPr>
          <p:nvPr/>
        </p:nvSpPr>
        <p:spPr bwMode="auto">
          <a:xfrm>
            <a:off x="6781800" y="4273550"/>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X</a:t>
            </a:r>
          </a:p>
        </p:txBody>
      </p:sp>
      <p:sp>
        <p:nvSpPr>
          <p:cNvPr id="8" name="TextBox 7"/>
          <p:cNvSpPr txBox="1">
            <a:spLocks noChangeArrowheads="1"/>
          </p:cNvSpPr>
          <p:nvPr/>
        </p:nvSpPr>
        <p:spPr bwMode="auto">
          <a:xfrm>
            <a:off x="8577263" y="4273550"/>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Y</a:t>
            </a:r>
          </a:p>
        </p:txBody>
      </p:sp>
      <p:sp>
        <p:nvSpPr>
          <p:cNvPr id="9" name="Rectangle 8"/>
          <p:cNvSpPr/>
          <p:nvPr/>
        </p:nvSpPr>
        <p:spPr>
          <a:xfrm>
            <a:off x="7696200" y="3962400"/>
            <a:ext cx="381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a:t>
            </a:r>
          </a:p>
        </p:txBody>
      </p:sp>
      <p:sp>
        <p:nvSpPr>
          <p:cNvPr id="10" name="Line 6"/>
          <p:cNvSpPr>
            <a:spLocks noChangeShapeType="1"/>
          </p:cNvSpPr>
          <p:nvPr/>
        </p:nvSpPr>
        <p:spPr bwMode="auto">
          <a:xfrm>
            <a:off x="7119938" y="4457700"/>
            <a:ext cx="576262"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
          <p:cNvSpPr>
            <a:spLocks noChangeShapeType="1"/>
          </p:cNvSpPr>
          <p:nvPr/>
        </p:nvSpPr>
        <p:spPr bwMode="auto">
          <a:xfrm flipV="1">
            <a:off x="7124700" y="4114800"/>
            <a:ext cx="571500"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6"/>
          <p:cNvSpPr>
            <a:spLocks noChangeShapeType="1"/>
          </p:cNvSpPr>
          <p:nvPr/>
        </p:nvSpPr>
        <p:spPr bwMode="auto">
          <a:xfrm>
            <a:off x="8077200" y="41148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6"/>
          <p:cNvSpPr>
            <a:spLocks noChangeShapeType="1"/>
          </p:cNvSpPr>
          <p:nvPr/>
        </p:nvSpPr>
        <p:spPr bwMode="auto">
          <a:xfrm flipV="1">
            <a:off x="8077200" y="4457700"/>
            <a:ext cx="500063" cy="342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2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5712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2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712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5712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57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BAD6F15-6C41-4188-AF5E-510DFE7A41ED}" type="slidenum">
              <a:rPr lang="en-US" altLang="zh-TW" smtClean="0">
                <a:cs typeface="Arial Unicode MS" pitchFamily="34" charset="-128"/>
              </a:rPr>
              <a:pPr eaLnBrk="1" hangingPunct="1"/>
              <a:t>38</a:t>
            </a:fld>
            <a:endParaRPr lang="en-US" altLang="zh-TW" smtClean="0">
              <a:cs typeface="Arial Unicode MS" pitchFamily="34" charset="-128"/>
            </a:endParaRPr>
          </a:p>
        </p:txBody>
      </p:sp>
      <p:sp>
        <p:nvSpPr>
          <p:cNvPr id="89091" name="Rectangle 2"/>
          <p:cNvSpPr>
            <a:spLocks noGrp="1" noChangeArrowheads="1"/>
          </p:cNvSpPr>
          <p:nvPr>
            <p:ph type="title"/>
          </p:nvPr>
        </p:nvSpPr>
        <p:spPr/>
        <p:txBody>
          <a:bodyPr/>
          <a:lstStyle/>
          <a:p>
            <a:pPr eaLnBrk="1" hangingPunct="1"/>
            <a:r>
              <a:rPr lang="en-US" smtClean="0"/>
              <a:t>Learning </a:t>
            </a:r>
            <a:r>
              <a:rPr lang="en-US" smtClean="0">
                <a:solidFill>
                  <a:schemeClr val="tx1"/>
                </a:solidFill>
              </a:rPr>
              <a:t>Structure </a:t>
            </a:r>
            <a:r>
              <a:rPr lang="en-US" smtClean="0"/>
              <a:t>with Indirect Supervision</a:t>
            </a:r>
          </a:p>
        </p:txBody>
      </p:sp>
      <p:sp>
        <p:nvSpPr>
          <p:cNvPr id="89092" name="Rectangle 3"/>
          <p:cNvSpPr>
            <a:spLocks noGrp="1" noChangeArrowheads="1"/>
          </p:cNvSpPr>
          <p:nvPr>
            <p:ph type="body" idx="1"/>
          </p:nvPr>
        </p:nvSpPr>
        <p:spPr/>
        <p:txBody>
          <a:bodyPr/>
          <a:lstStyle/>
          <a:p>
            <a:pPr eaLnBrk="1" hangingPunct="1"/>
            <a:r>
              <a:rPr lang="en-US" smtClean="0"/>
              <a:t>In this case we care about the predicted structure</a:t>
            </a:r>
          </a:p>
          <a:p>
            <a:pPr eaLnBrk="1" hangingPunct="1"/>
            <a:r>
              <a:rPr lang="en-US" smtClean="0"/>
              <a:t>Use both Structural learning and Binary learning</a:t>
            </a:r>
          </a:p>
        </p:txBody>
      </p:sp>
      <p:pic>
        <p:nvPicPr>
          <p:cNvPr id="1236996" name="Picture 4" descr="in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997" name="AutoShape 5"/>
          <p:cNvSpPr>
            <a:spLocks noChangeArrowheads="1"/>
          </p:cNvSpPr>
          <p:nvPr/>
        </p:nvSpPr>
        <p:spPr bwMode="auto">
          <a:xfrm>
            <a:off x="228600" y="5486400"/>
            <a:ext cx="2514600" cy="685800"/>
          </a:xfrm>
          <a:prstGeom prst="wedgeRectCallout">
            <a:avLst>
              <a:gd name="adj1" fmla="val 4926"/>
              <a:gd name="adj2" fmla="val -229630"/>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The feasible structures of an example</a:t>
            </a:r>
          </a:p>
        </p:txBody>
      </p:sp>
      <p:sp>
        <p:nvSpPr>
          <p:cNvPr id="1236998" name="AutoShape 6"/>
          <p:cNvSpPr>
            <a:spLocks noChangeArrowheads="1"/>
          </p:cNvSpPr>
          <p:nvPr/>
        </p:nvSpPr>
        <p:spPr bwMode="auto">
          <a:xfrm>
            <a:off x="152400" y="2743200"/>
            <a:ext cx="1066800" cy="381000"/>
          </a:xfrm>
          <a:prstGeom prst="wedgeRectCallout">
            <a:avLst>
              <a:gd name="adj1" fmla="val 91370"/>
              <a:gd name="adj2" fmla="val 100000"/>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Correct</a:t>
            </a:r>
          </a:p>
        </p:txBody>
      </p:sp>
      <p:sp>
        <p:nvSpPr>
          <p:cNvPr id="1236999" name="AutoShape 7"/>
          <p:cNvSpPr>
            <a:spLocks noChangeArrowheads="1"/>
          </p:cNvSpPr>
          <p:nvPr/>
        </p:nvSpPr>
        <p:spPr bwMode="auto">
          <a:xfrm>
            <a:off x="228600" y="2133600"/>
            <a:ext cx="1219200" cy="381000"/>
          </a:xfrm>
          <a:prstGeom prst="wedgeRectCallout">
            <a:avLst>
              <a:gd name="adj1" fmla="val 84116"/>
              <a:gd name="adj2" fmla="val 390000"/>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Predicted</a:t>
            </a:r>
          </a:p>
        </p:txBody>
      </p:sp>
      <p:sp>
        <p:nvSpPr>
          <p:cNvPr id="1237000" name="AutoShape 8"/>
          <p:cNvSpPr>
            <a:spLocks noChangeArrowheads="1"/>
          </p:cNvSpPr>
          <p:nvPr/>
        </p:nvSpPr>
        <p:spPr bwMode="auto">
          <a:xfrm>
            <a:off x="3657600" y="4953000"/>
            <a:ext cx="2895600" cy="685800"/>
          </a:xfrm>
          <a:prstGeom prst="wedgeRectCallout">
            <a:avLst>
              <a:gd name="adj1" fmla="val 42435"/>
              <a:gd name="adj2" fmla="val -107407"/>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Negative examples </a:t>
            </a:r>
            <a:r>
              <a:rPr lang="en-US">
                <a:solidFill>
                  <a:srgbClr val="FF0000"/>
                </a:solidFill>
              </a:rPr>
              <a:t>cannot</a:t>
            </a:r>
            <a:r>
              <a:rPr lang="en-US"/>
              <a:t> have a good structure</a:t>
            </a:r>
          </a:p>
        </p:txBody>
      </p:sp>
      <p:sp>
        <p:nvSpPr>
          <p:cNvPr id="1237001" name="AutoShape 9"/>
          <p:cNvSpPr>
            <a:spLocks noChangeArrowheads="1"/>
          </p:cNvSpPr>
          <p:nvPr/>
        </p:nvSpPr>
        <p:spPr bwMode="auto">
          <a:xfrm>
            <a:off x="5715000" y="5715000"/>
            <a:ext cx="3200400" cy="914400"/>
          </a:xfrm>
          <a:prstGeom prst="wedgeRectCallout">
            <a:avLst>
              <a:gd name="adj1" fmla="val -2083"/>
              <a:gd name="adj2" fmla="val -266667"/>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Negative examples </a:t>
            </a:r>
            <a:r>
              <a:rPr lang="en-US">
                <a:solidFill>
                  <a:srgbClr val="FF0000"/>
                </a:solidFill>
              </a:rPr>
              <a:t>restrict </a:t>
            </a:r>
            <a:r>
              <a:rPr lang="en-US"/>
              <a:t>the space of hyperplanes</a:t>
            </a:r>
            <a:r>
              <a:rPr lang="en-US">
                <a:solidFill>
                  <a:srgbClr val="FF0000"/>
                </a:solidFill>
              </a:rPr>
              <a:t> </a:t>
            </a:r>
            <a:r>
              <a:rPr lang="en-US"/>
              <a:t> supporting the decisions for 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6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69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6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69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70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7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7" grpId="0" animBg="1"/>
      <p:bldP spid="1236998" grpId="0" animBg="1"/>
      <p:bldP spid="1236999" grpId="0" animBg="1"/>
      <p:bldP spid="1237000" grpId="0" animBg="1"/>
      <p:bldP spid="12370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159C6E08-5898-430E-ACA7-F1000870CE9F}" type="slidenum">
              <a:rPr lang="en-US" altLang="zh-TW" smtClean="0">
                <a:cs typeface="Arial Unicode MS" pitchFamily="34" charset="-128"/>
              </a:rPr>
              <a:pPr eaLnBrk="1" hangingPunct="1"/>
              <a:t>39</a:t>
            </a:fld>
            <a:endParaRPr lang="en-US" altLang="zh-TW" smtClean="0">
              <a:cs typeface="Arial Unicode MS" pitchFamily="34" charset="-128"/>
            </a:endParaRPr>
          </a:p>
        </p:txBody>
      </p:sp>
      <p:sp>
        <p:nvSpPr>
          <p:cNvPr id="90115" name="Title 1"/>
          <p:cNvSpPr>
            <a:spLocks noGrp="1"/>
          </p:cNvSpPr>
          <p:nvPr>
            <p:ph type="title" idx="4294967295"/>
          </p:nvPr>
        </p:nvSpPr>
        <p:spPr/>
        <p:txBody>
          <a:bodyPr/>
          <a:lstStyle/>
          <a:p>
            <a:pPr eaLnBrk="1" hangingPunct="1"/>
            <a:r>
              <a:rPr lang="en-US" smtClean="0"/>
              <a:t>Joint Learning Framework</a:t>
            </a:r>
          </a:p>
        </p:txBody>
      </p:sp>
      <p:sp>
        <p:nvSpPr>
          <p:cNvPr id="90116" name="Content Placeholder 2"/>
          <p:cNvSpPr>
            <a:spLocks noGrp="1"/>
          </p:cNvSpPr>
          <p:nvPr>
            <p:ph idx="4294967295"/>
          </p:nvPr>
        </p:nvSpPr>
        <p:spPr>
          <a:xfrm>
            <a:off x="457200" y="1219200"/>
            <a:ext cx="8382000" cy="4525963"/>
          </a:xfrm>
        </p:spPr>
        <p:txBody>
          <a:bodyPr/>
          <a:lstStyle/>
          <a:p>
            <a:pPr eaLnBrk="1" hangingPunct="1"/>
            <a:r>
              <a:rPr lang="en-US" smtClean="0"/>
              <a:t>Joint learning </a:t>
            </a:r>
            <a:r>
              <a:rPr lang="he-IL" smtClean="0"/>
              <a:t>: </a:t>
            </a:r>
            <a:r>
              <a:rPr lang="en-US" smtClean="0"/>
              <a:t> If available, make use of both supervision types</a:t>
            </a:r>
          </a:p>
        </p:txBody>
      </p:sp>
      <p:graphicFrame>
        <p:nvGraphicFramePr>
          <p:cNvPr id="1152004" name="Object 4"/>
          <p:cNvGraphicFramePr>
            <a:graphicFrameLocks noChangeAspect="1"/>
          </p:cNvGraphicFramePr>
          <p:nvPr/>
        </p:nvGraphicFramePr>
        <p:xfrm>
          <a:off x="457200" y="4724400"/>
          <a:ext cx="7870825" cy="1371600"/>
        </p:xfrm>
        <a:graphic>
          <a:graphicData uri="http://schemas.openxmlformats.org/presentationml/2006/ole">
            <mc:AlternateContent xmlns:mc="http://schemas.openxmlformats.org/markup-compatibility/2006">
              <mc:Choice xmlns:v="urn:schemas-microsoft-com:vml" Requires="v">
                <p:oleObj spid="_x0000_s90164" name="משוואה" r:id="rId3" imgW="3060700" imgH="533400" progId="Equation.3">
                  <p:embed/>
                </p:oleObj>
              </mc:Choice>
              <mc:Fallback>
                <p:oleObj name="משוואה" r:id="rId3" imgW="3060700" imgH="533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24400"/>
                        <a:ext cx="7870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52005" name="Group 4"/>
          <p:cNvGrpSpPr>
            <a:grpSpLocks/>
          </p:cNvGrpSpPr>
          <p:nvPr/>
        </p:nvGrpSpPr>
        <p:grpSpPr bwMode="auto">
          <a:xfrm>
            <a:off x="381000" y="2362200"/>
            <a:ext cx="4191000" cy="1143000"/>
            <a:chOff x="381000" y="1981200"/>
            <a:chExt cx="4191000" cy="1447800"/>
          </a:xfrm>
        </p:grpSpPr>
        <p:sp>
          <p:nvSpPr>
            <p:cNvPr id="90148" name="Rectangle 6"/>
            <p:cNvSpPr>
              <a:spLocks noChangeArrowheads="1"/>
            </p:cNvSpPr>
            <p:nvPr/>
          </p:nvSpPr>
          <p:spPr bwMode="auto">
            <a:xfrm>
              <a:off x="3355258" y="1981200"/>
              <a:ext cx="67596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y</a:t>
              </a:r>
            </a:p>
          </p:txBody>
        </p:sp>
        <p:sp>
          <p:nvSpPr>
            <p:cNvPr id="90149" name="Rectangle 7"/>
            <p:cNvSpPr>
              <a:spLocks noChangeArrowheads="1"/>
            </p:cNvSpPr>
            <p:nvPr/>
          </p:nvSpPr>
          <p:spPr bwMode="auto">
            <a:xfrm>
              <a:off x="2814484" y="1981200"/>
              <a:ext cx="67596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l</a:t>
              </a:r>
            </a:p>
          </p:txBody>
        </p:sp>
        <p:sp>
          <p:nvSpPr>
            <p:cNvPr id="90150" name="Rectangle 8"/>
            <p:cNvSpPr>
              <a:spLocks noChangeArrowheads="1"/>
            </p:cNvSpPr>
            <p:nvPr/>
          </p:nvSpPr>
          <p:spPr bwMode="auto">
            <a:xfrm>
              <a:off x="2273710" y="1981200"/>
              <a:ext cx="67596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a</a:t>
              </a:r>
            </a:p>
          </p:txBody>
        </p:sp>
        <p:sp>
          <p:nvSpPr>
            <p:cNvPr id="90151" name="Rectangle 9"/>
            <p:cNvSpPr>
              <a:spLocks noChangeArrowheads="1"/>
            </p:cNvSpPr>
            <p:nvPr/>
          </p:nvSpPr>
          <p:spPr bwMode="auto">
            <a:xfrm>
              <a:off x="1732935" y="1981200"/>
              <a:ext cx="67596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t</a:t>
              </a:r>
            </a:p>
          </p:txBody>
        </p:sp>
        <p:sp>
          <p:nvSpPr>
            <p:cNvPr id="90152" name="Rectangle 10"/>
            <p:cNvSpPr>
              <a:spLocks noChangeArrowheads="1"/>
            </p:cNvSpPr>
            <p:nvPr/>
          </p:nvSpPr>
          <p:spPr bwMode="auto">
            <a:xfrm>
              <a:off x="1056968" y="1981200"/>
              <a:ext cx="67596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I</a:t>
              </a:r>
            </a:p>
          </p:txBody>
        </p:sp>
        <p:sp>
          <p:nvSpPr>
            <p:cNvPr id="90153" name="Rectangle 143"/>
            <p:cNvSpPr>
              <a:spLocks noChangeArrowheads="1"/>
            </p:cNvSpPr>
            <p:nvPr/>
          </p:nvSpPr>
          <p:spPr bwMode="auto">
            <a:xfrm>
              <a:off x="2679290" y="2849880"/>
              <a:ext cx="1208293"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י</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54" name="Rectangle 144"/>
            <p:cNvSpPr>
              <a:spLocks noChangeArrowheads="1"/>
            </p:cNvSpPr>
            <p:nvPr/>
          </p:nvSpPr>
          <p:spPr bwMode="auto">
            <a:xfrm>
              <a:off x="1483895" y="2819400"/>
              <a:ext cx="1208293"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ט</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55" name="Rectangle 145"/>
            <p:cNvSpPr>
              <a:spLocks noChangeArrowheads="1"/>
            </p:cNvSpPr>
            <p:nvPr/>
          </p:nvSpPr>
          <p:spPr bwMode="auto">
            <a:xfrm>
              <a:off x="2146967" y="2849880"/>
              <a:ext cx="1208291"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ל</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56" name="Rectangle 146"/>
            <p:cNvSpPr>
              <a:spLocks noChangeArrowheads="1"/>
            </p:cNvSpPr>
            <p:nvPr/>
          </p:nvSpPr>
          <p:spPr bwMode="auto">
            <a:xfrm>
              <a:off x="1192161" y="2849880"/>
              <a:ext cx="811161"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י</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57" name="Rectangle 147"/>
            <p:cNvSpPr>
              <a:spLocks noChangeArrowheads="1"/>
            </p:cNvSpPr>
            <p:nvPr/>
          </p:nvSpPr>
          <p:spPr bwMode="auto">
            <a:xfrm>
              <a:off x="3363709" y="2853902"/>
              <a:ext cx="1208291"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ה</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58" name="Rectangle 148"/>
            <p:cNvSpPr>
              <a:spLocks noChangeArrowheads="1"/>
            </p:cNvSpPr>
            <p:nvPr/>
          </p:nvSpPr>
          <p:spPr bwMode="auto">
            <a:xfrm>
              <a:off x="381000" y="2853902"/>
              <a:ext cx="1208293" cy="57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א </a:t>
              </a:r>
              <a:endParaRPr lang="en-US" sz="3600" b="1">
                <a:solidFill>
                  <a:srgbClr val="000000"/>
                </a:solidFill>
                <a:latin typeface="Constantia" pitchFamily="18" charset="0"/>
                <a:ea typeface="Arial Unicode MS" pitchFamily="34" charset="-128"/>
                <a:cs typeface="Arial Unicode MS" pitchFamily="34" charset="-128"/>
              </a:endParaRPr>
            </a:p>
          </p:txBody>
        </p:sp>
      </p:grpSp>
      <p:grpSp>
        <p:nvGrpSpPr>
          <p:cNvPr id="18" name="Group 17"/>
          <p:cNvGrpSpPr>
            <a:grpSpLocks/>
          </p:cNvGrpSpPr>
          <p:nvPr/>
        </p:nvGrpSpPr>
        <p:grpSpPr bwMode="auto">
          <a:xfrm>
            <a:off x="609600" y="2743200"/>
            <a:ext cx="3581400" cy="685800"/>
            <a:chOff x="685800" y="2198257"/>
            <a:chExt cx="3581400" cy="1230743"/>
          </a:xfrm>
        </p:grpSpPr>
        <p:cxnSp>
          <p:nvCxnSpPr>
            <p:cNvPr id="19" name="Straight Arrow Connector 18"/>
            <p:cNvCxnSpPr/>
            <p:nvPr/>
          </p:nvCxnSpPr>
          <p:spPr bwMode="auto">
            <a:xfrm rot="5400000">
              <a:off x="1079734" y="2490123"/>
              <a:ext cx="683746" cy="100013"/>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0151" idx="2"/>
              <a:endCxn id="90154" idx="0"/>
            </p:cNvCxnSpPr>
            <p:nvPr/>
          </p:nvCxnSpPr>
          <p:spPr bwMode="auto">
            <a:xfrm rot="16200000" flipH="1">
              <a:off x="1903694" y="2579200"/>
              <a:ext cx="504264" cy="15875"/>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rot="5400000">
              <a:off x="2713254" y="2228203"/>
              <a:ext cx="461529" cy="40163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rot="5400000">
              <a:off x="3326823" y="2360983"/>
              <a:ext cx="461529" cy="409575"/>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5800" y="2896249"/>
              <a:ext cx="1143000" cy="532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1905000" y="2896249"/>
              <a:ext cx="533400" cy="532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2514600" y="2896249"/>
              <a:ext cx="533400" cy="532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3124200" y="2896249"/>
              <a:ext cx="533400" cy="532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3733800" y="2896249"/>
              <a:ext cx="533400" cy="5327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52027" name="TextBox 27"/>
          <p:cNvSpPr txBox="1">
            <a:spLocks noChangeArrowheads="1"/>
          </p:cNvSpPr>
          <p:nvPr/>
        </p:nvSpPr>
        <p:spPr bwMode="auto">
          <a:xfrm>
            <a:off x="914400" y="1828800"/>
            <a:ext cx="28956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Target Task</a:t>
            </a:r>
          </a:p>
        </p:txBody>
      </p:sp>
      <p:sp>
        <p:nvSpPr>
          <p:cNvPr id="42" name="TextBox 41"/>
          <p:cNvSpPr txBox="1">
            <a:spLocks noChangeArrowheads="1"/>
          </p:cNvSpPr>
          <p:nvPr/>
        </p:nvSpPr>
        <p:spPr bwMode="auto">
          <a:xfrm>
            <a:off x="6324600" y="2743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FF0000"/>
                </a:solidFill>
                <a:latin typeface="Calibri" pitchFamily="34" charset="0"/>
              </a:rPr>
              <a:t>Yes/No</a:t>
            </a:r>
          </a:p>
        </p:txBody>
      </p:sp>
      <p:sp>
        <p:nvSpPr>
          <p:cNvPr id="82" name="Rectangle 81"/>
          <p:cNvSpPr/>
          <p:nvPr/>
        </p:nvSpPr>
        <p:spPr>
          <a:xfrm>
            <a:off x="2438400" y="4648200"/>
            <a:ext cx="2819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2438400" y="6015038"/>
            <a:ext cx="28956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Loss on Target Task</a:t>
            </a:r>
          </a:p>
        </p:txBody>
      </p:sp>
      <p:sp>
        <p:nvSpPr>
          <p:cNvPr id="86" name="Rectangle 85"/>
          <p:cNvSpPr/>
          <p:nvPr/>
        </p:nvSpPr>
        <p:spPr>
          <a:xfrm>
            <a:off x="5257800" y="4648200"/>
            <a:ext cx="3124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7" name="TextBox 86"/>
          <p:cNvSpPr txBox="1">
            <a:spLocks noChangeArrowheads="1"/>
          </p:cNvSpPr>
          <p:nvPr/>
        </p:nvSpPr>
        <p:spPr bwMode="auto">
          <a:xfrm>
            <a:off x="5486400" y="6015038"/>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Loss on Companion Task</a:t>
            </a:r>
          </a:p>
        </p:txBody>
      </p:sp>
      <p:sp>
        <p:nvSpPr>
          <p:cNvPr id="48" name="TextBox 47"/>
          <p:cNvSpPr txBox="1">
            <a:spLocks noChangeArrowheads="1"/>
          </p:cNvSpPr>
          <p:nvPr/>
        </p:nvSpPr>
        <p:spPr bwMode="auto">
          <a:xfrm>
            <a:off x="990600" y="3657600"/>
            <a:ext cx="7162800" cy="831850"/>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Loss function – same as described earlier.</a:t>
            </a:r>
          </a:p>
          <a:p>
            <a:pPr algn="ctr" eaLnBrk="1" hangingPunct="1"/>
            <a:r>
              <a:rPr lang="en-US" sz="2400" b="1">
                <a:latin typeface="Calibri" pitchFamily="34" charset="0"/>
              </a:rPr>
              <a:t> Key:</a:t>
            </a:r>
            <a:r>
              <a:rPr lang="en-US" sz="2400">
                <a:latin typeface="Calibri" pitchFamily="34" charset="0"/>
              </a:rPr>
              <a:t> the same parameter </a:t>
            </a:r>
            <a:r>
              <a:rPr lang="en-US" sz="2400" b="1">
                <a:solidFill>
                  <a:srgbClr val="0033CC"/>
                </a:solidFill>
                <a:latin typeface="Calibri" pitchFamily="34" charset="0"/>
              </a:rPr>
              <a:t>w</a:t>
            </a:r>
            <a:r>
              <a:rPr lang="en-US" sz="2400" b="1">
                <a:latin typeface="Calibri" pitchFamily="34" charset="0"/>
              </a:rPr>
              <a:t> </a:t>
            </a:r>
            <a:r>
              <a:rPr lang="en-US" sz="2400">
                <a:latin typeface="Calibri" pitchFamily="34" charset="0"/>
              </a:rPr>
              <a:t>for both components</a:t>
            </a:r>
          </a:p>
        </p:txBody>
      </p:sp>
      <p:grpSp>
        <p:nvGrpSpPr>
          <p:cNvPr id="45" name="Group 44"/>
          <p:cNvGrpSpPr>
            <a:grpSpLocks/>
          </p:cNvGrpSpPr>
          <p:nvPr/>
        </p:nvGrpSpPr>
        <p:grpSpPr bwMode="auto">
          <a:xfrm>
            <a:off x="4648200" y="1828800"/>
            <a:ext cx="4343400" cy="1725613"/>
            <a:chOff x="4648200" y="2133600"/>
            <a:chExt cx="4343400" cy="1724983"/>
          </a:xfrm>
        </p:grpSpPr>
        <p:sp>
          <p:nvSpPr>
            <p:cNvPr id="90129" name="TextBox 40"/>
            <p:cNvSpPr txBox="1">
              <a:spLocks noChangeArrowheads="1"/>
            </p:cNvSpPr>
            <p:nvPr/>
          </p:nvSpPr>
          <p:spPr bwMode="auto">
            <a:xfrm>
              <a:off x="5257800" y="2133600"/>
              <a:ext cx="2895600" cy="46655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Companion Task</a:t>
              </a:r>
            </a:p>
          </p:txBody>
        </p:sp>
        <p:grpSp>
          <p:nvGrpSpPr>
            <p:cNvPr id="90130" name="Group 43"/>
            <p:cNvGrpSpPr>
              <a:grpSpLocks/>
            </p:cNvGrpSpPr>
            <p:nvPr/>
          </p:nvGrpSpPr>
          <p:grpSpPr bwMode="auto">
            <a:xfrm>
              <a:off x="4648200" y="3429000"/>
              <a:ext cx="4343400" cy="429583"/>
              <a:chOff x="4648200" y="3316705"/>
              <a:chExt cx="4343400" cy="429583"/>
            </a:xfrm>
          </p:grpSpPr>
          <p:sp>
            <p:nvSpPr>
              <p:cNvPr id="90132" name="Rectangle 143"/>
              <p:cNvSpPr>
                <a:spLocks noChangeArrowheads="1"/>
              </p:cNvSpPr>
              <p:nvPr/>
            </p:nvSpPr>
            <p:spPr bwMode="auto">
              <a:xfrm>
                <a:off x="6946490" y="3337560"/>
                <a:ext cx="1208293"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נ</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3" name="Rectangle 144"/>
              <p:cNvSpPr>
                <a:spLocks noChangeArrowheads="1"/>
              </p:cNvSpPr>
              <p:nvPr/>
            </p:nvSpPr>
            <p:spPr bwMode="auto">
              <a:xfrm>
                <a:off x="5751095" y="3316705"/>
                <a:ext cx="1208293"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ל</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4" name="Rectangle 145"/>
              <p:cNvSpPr>
                <a:spLocks noChangeArrowheads="1"/>
              </p:cNvSpPr>
              <p:nvPr/>
            </p:nvSpPr>
            <p:spPr bwMode="auto">
              <a:xfrm>
                <a:off x="6400800" y="3337560"/>
                <a:ext cx="1208291"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י</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5" name="Rectangle 146"/>
              <p:cNvSpPr>
                <a:spLocks noChangeArrowheads="1"/>
              </p:cNvSpPr>
              <p:nvPr/>
            </p:nvSpPr>
            <p:spPr bwMode="auto">
              <a:xfrm>
                <a:off x="5459361" y="3337560"/>
                <a:ext cx="811161"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י</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6" name="Rectangle 147"/>
              <p:cNvSpPr>
                <a:spLocks noChangeArrowheads="1"/>
              </p:cNvSpPr>
              <p:nvPr/>
            </p:nvSpPr>
            <p:spPr bwMode="auto">
              <a:xfrm>
                <a:off x="7467600" y="3340312"/>
                <a:ext cx="1208291"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ו</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7" name="Rectangle 148"/>
              <p:cNvSpPr>
                <a:spLocks noChangeArrowheads="1"/>
              </p:cNvSpPr>
              <p:nvPr/>
            </p:nvSpPr>
            <p:spPr bwMode="auto">
              <a:xfrm>
                <a:off x="4648200" y="3340312"/>
                <a:ext cx="1208293"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א </a:t>
                </a:r>
                <a:endParaRPr lang="en-US" sz="3600" b="1">
                  <a:solidFill>
                    <a:srgbClr val="000000"/>
                  </a:solidFill>
                  <a:latin typeface="Constantia" pitchFamily="18" charset="0"/>
                  <a:ea typeface="Arial Unicode MS" pitchFamily="34" charset="-128"/>
                  <a:cs typeface="Arial Unicode MS" pitchFamily="34" charset="-128"/>
                </a:endParaRPr>
              </a:p>
            </p:txBody>
          </p:sp>
          <p:sp>
            <p:nvSpPr>
              <p:cNvPr id="90138" name="Rectangle 145"/>
              <p:cNvSpPr>
                <a:spLocks noChangeArrowheads="1"/>
              </p:cNvSpPr>
              <p:nvPr/>
            </p:nvSpPr>
            <p:spPr bwMode="auto">
              <a:xfrm>
                <a:off x="8153400" y="3352800"/>
                <a:ext cx="838200" cy="39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he-IL" sz="3600" b="1">
                    <a:solidFill>
                      <a:srgbClr val="000000"/>
                    </a:solidFill>
                    <a:latin typeface="Constantia" pitchFamily="18" charset="0"/>
                    <a:ea typeface="Arial Unicode MS" pitchFamily="34" charset="-128"/>
                    <a:cs typeface="Arial Unicode MS" pitchFamily="34" charset="-128"/>
                  </a:rPr>
                  <a:t>י</a:t>
                </a:r>
                <a:endParaRPr lang="en-US" sz="3600" b="1">
                  <a:solidFill>
                    <a:srgbClr val="000000"/>
                  </a:solidFill>
                  <a:latin typeface="Constantia" pitchFamily="18" charset="0"/>
                  <a:ea typeface="Arial Unicode MS" pitchFamily="34" charset="-128"/>
                  <a:cs typeface="Arial Unicode MS" pitchFamily="34" charset="-128"/>
                </a:endParaRPr>
              </a:p>
            </p:txBody>
          </p:sp>
        </p:grpSp>
        <p:sp>
          <p:nvSpPr>
            <p:cNvPr id="90131" name="Rectangle 48"/>
            <p:cNvSpPr>
              <a:spLocks noChangeArrowheads="1"/>
            </p:cNvSpPr>
            <p:nvPr/>
          </p:nvSpPr>
          <p:spPr bwMode="auto">
            <a:xfrm>
              <a:off x="5029200" y="25908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3600" b="1">
                  <a:solidFill>
                    <a:srgbClr val="000000"/>
                  </a:solidFill>
                  <a:latin typeface="Constantia" pitchFamily="18" charset="0"/>
                  <a:ea typeface="Arial Unicode MS" pitchFamily="34" charset="-128"/>
                  <a:cs typeface="Arial Unicode MS" pitchFamily="34" charset="-128"/>
                </a:rPr>
                <a:t>I   l   l  i  n o  i  s</a:t>
              </a:r>
            </a:p>
          </p:txBody>
        </p:sp>
      </p:grpSp>
      <p:sp>
        <p:nvSpPr>
          <p:cNvPr id="43" name="Rectangle 42"/>
          <p:cNvSpPr/>
          <p:nvPr/>
        </p:nvSpPr>
        <p:spPr>
          <a:xfrm>
            <a:off x="5410200" y="4648200"/>
            <a:ext cx="3124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2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20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2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par>
                                <p:cTn id="22" presetID="8" presetClass="exit" presetSubtype="16" fill="hold" grpId="0" nodeType="withEffect">
                                  <p:stCondLst>
                                    <p:cond delay="0"/>
                                  </p:stCondLst>
                                  <p:childTnLst>
                                    <p:animEffect transition="out" filter="diamond(in)">
                                      <p:cBhvr>
                                        <p:cTn id="23" dur="2000"/>
                                        <p:tgtEl>
                                          <p:spTgt spid="86"/>
                                        </p:tgtEl>
                                      </p:cBhvr>
                                    </p:animEffect>
                                    <p:set>
                                      <p:cBhvr>
                                        <p:cTn id="24" dur="1" fill="hold">
                                          <p:stCondLst>
                                            <p:cond delay="1999"/>
                                          </p:stCondLst>
                                        </p:cTn>
                                        <p:tgtEl>
                                          <p:spTgt spid="86"/>
                                        </p:tgtEl>
                                        <p:attrNameLst>
                                          <p:attrName>style.visibility</p:attrName>
                                        </p:attrNameLst>
                                      </p:cBhvr>
                                      <p:to>
                                        <p:strVal val="hidden"/>
                                      </p:to>
                                    </p:set>
                                  </p:childTnLst>
                                </p:cTn>
                              </p:par>
                              <p:par>
                                <p:cTn id="25" presetID="5" presetClass="entr" presetSubtype="1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checkerboard(across)">
                                      <p:cBhvr>
                                        <p:cTn id="27" dur="500"/>
                                        <p:tgtEl>
                                          <p:spTgt spid="8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checkerboard(across)">
                                      <p:cBhvr>
                                        <p:cTn id="30" dur="500"/>
                                        <p:tgtEl>
                                          <p:spTgt spid="4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27" grpId="0" animBg="1"/>
      <p:bldP spid="42" grpId="0"/>
      <p:bldP spid="82" grpId="0" animBg="1"/>
      <p:bldP spid="85" grpId="0" animBg="1"/>
      <p:bldP spid="86" grpId="0" animBg="1"/>
      <p:bldP spid="87" grpId="0" animBg="1"/>
      <p:bldP spid="48"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Language to the World</a:t>
            </a:r>
          </a:p>
        </p:txBody>
      </p:sp>
      <p:sp>
        <p:nvSpPr>
          <p:cNvPr id="3" name="Content Placeholder 2"/>
          <p:cNvSpPr>
            <a:spLocks noGrp="1"/>
          </p:cNvSpPr>
          <p:nvPr>
            <p:ph idx="1"/>
          </p:nvPr>
        </p:nvSpPr>
        <p:spPr>
          <a:xfrm>
            <a:off x="457200" y="4191000"/>
            <a:ext cx="8610600" cy="2362200"/>
          </a:xfrm>
        </p:spPr>
        <p:txBody>
          <a:bodyPr/>
          <a:lstStyle/>
          <a:p>
            <a:r>
              <a:rPr lang="en-US" sz="2000" dirty="0"/>
              <a:t>How to recover meaning from text?</a:t>
            </a:r>
          </a:p>
          <a:p>
            <a:r>
              <a:rPr lang="en-US" sz="2000" dirty="0"/>
              <a:t>Annotate with meaning representation; use (standard) “example based” ML</a:t>
            </a:r>
          </a:p>
          <a:p>
            <a:pPr lvl="1"/>
            <a:r>
              <a:rPr lang="en-US" sz="1800" dirty="0"/>
              <a:t>Teacher needs deep understanding of the learning agent </a:t>
            </a:r>
          </a:p>
          <a:p>
            <a:pPr lvl="1"/>
            <a:r>
              <a:rPr lang="en-US" sz="1800" dirty="0"/>
              <a:t>Annotation burden; not scalable.</a:t>
            </a:r>
          </a:p>
          <a:p>
            <a:r>
              <a:rPr lang="en-US" sz="2000" dirty="0" err="1"/>
              <a:t>Instructable</a:t>
            </a:r>
            <a:r>
              <a:rPr lang="en-US" sz="2000" dirty="0"/>
              <a:t> computing</a:t>
            </a:r>
          </a:p>
          <a:p>
            <a:pPr lvl="1"/>
            <a:r>
              <a:rPr lang="en-US" sz="1800" dirty="0"/>
              <a:t>Natural communication between teacher/agent </a:t>
            </a:r>
          </a:p>
          <a:p>
            <a:endParaRPr lang="en-US" sz="2000" dirty="0"/>
          </a:p>
        </p:txBody>
      </p:sp>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4</a:t>
            </a:fld>
            <a:endParaRPr lang="en-US" altLang="zh-TW"/>
          </a:p>
        </p:txBody>
      </p:sp>
      <p:sp>
        <p:nvSpPr>
          <p:cNvPr id="5" name="Title 1"/>
          <p:cNvSpPr txBox="1">
            <a:spLocks/>
          </p:cNvSpPr>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FF0000"/>
                </a:solidFill>
                <a:latin typeface="Calibri" pitchFamily="34" charset="0"/>
                <a:ea typeface="+mj-ea"/>
                <a:cs typeface="Calibri" pitchFamily="34" charset="0"/>
              </a:defRPr>
            </a:lvl1pPr>
            <a:lvl2pPr algn="l" rtl="0" eaLnBrk="0" fontAlgn="base" hangingPunct="0">
              <a:spcBef>
                <a:spcPct val="0"/>
              </a:spcBef>
              <a:spcAft>
                <a:spcPct val="0"/>
              </a:spcAft>
              <a:defRPr sz="2800">
                <a:solidFill>
                  <a:schemeClr val="tx1"/>
                </a:solidFill>
                <a:latin typeface="Arial" pitchFamily="34" charset="0"/>
                <a:cs typeface="Arial" pitchFamily="34" charset="0"/>
              </a:defRPr>
            </a:lvl2pPr>
            <a:lvl3pPr algn="l" rtl="0" eaLnBrk="0" fontAlgn="base" hangingPunct="0">
              <a:spcBef>
                <a:spcPct val="0"/>
              </a:spcBef>
              <a:spcAft>
                <a:spcPct val="0"/>
              </a:spcAft>
              <a:defRPr sz="2800">
                <a:solidFill>
                  <a:schemeClr val="tx1"/>
                </a:solidFill>
                <a:latin typeface="Arial" pitchFamily="34" charset="0"/>
                <a:cs typeface="Arial" pitchFamily="34" charset="0"/>
              </a:defRPr>
            </a:lvl3pPr>
            <a:lvl4pPr algn="l" rtl="0" eaLnBrk="0" fontAlgn="base" hangingPunct="0">
              <a:spcBef>
                <a:spcPct val="0"/>
              </a:spcBef>
              <a:spcAft>
                <a:spcPct val="0"/>
              </a:spcAft>
              <a:defRPr sz="2800">
                <a:solidFill>
                  <a:schemeClr val="tx1"/>
                </a:solidFill>
                <a:latin typeface="Arial" pitchFamily="34" charset="0"/>
                <a:cs typeface="Arial" pitchFamily="34" charset="0"/>
              </a:defRPr>
            </a:lvl4pPr>
            <a:lvl5pPr algn="l" rtl="0" eaLnBrk="0" fontAlgn="base" hangingPunct="0">
              <a:spcBef>
                <a:spcPct val="0"/>
              </a:spcBef>
              <a:spcAft>
                <a:spcPct val="0"/>
              </a:spcAft>
              <a:defRPr sz="2800">
                <a:solidFill>
                  <a:schemeClr val="tx1"/>
                </a:solidFill>
                <a:latin typeface="Arial" pitchFamily="34" charset="0"/>
                <a:cs typeface="Arial" pitchFamily="34" charset="0"/>
              </a:defRPr>
            </a:lvl5pPr>
            <a:lvl6pPr marL="457200" algn="l" rtl="0" fontAlgn="base">
              <a:spcBef>
                <a:spcPct val="0"/>
              </a:spcBef>
              <a:spcAft>
                <a:spcPct val="0"/>
              </a:spcAft>
              <a:defRPr sz="2800">
                <a:solidFill>
                  <a:schemeClr val="tx1"/>
                </a:solidFill>
                <a:latin typeface="Arial" pitchFamily="34" charset="0"/>
                <a:cs typeface="Arial" pitchFamily="34" charset="0"/>
              </a:defRPr>
            </a:lvl6pPr>
            <a:lvl7pPr marL="914400" algn="l" rtl="0" fontAlgn="base">
              <a:spcBef>
                <a:spcPct val="0"/>
              </a:spcBef>
              <a:spcAft>
                <a:spcPct val="0"/>
              </a:spcAft>
              <a:defRPr sz="2800">
                <a:solidFill>
                  <a:schemeClr val="tx1"/>
                </a:solidFill>
                <a:latin typeface="Arial" pitchFamily="34" charset="0"/>
                <a:cs typeface="Arial" pitchFamily="34" charset="0"/>
              </a:defRPr>
            </a:lvl7pPr>
            <a:lvl8pPr marL="1371600" algn="l" rtl="0" fontAlgn="base">
              <a:spcBef>
                <a:spcPct val="0"/>
              </a:spcBef>
              <a:spcAft>
                <a:spcPct val="0"/>
              </a:spcAft>
              <a:defRPr sz="2800">
                <a:solidFill>
                  <a:schemeClr val="tx1"/>
                </a:solidFill>
                <a:latin typeface="Arial" pitchFamily="34" charset="0"/>
                <a:cs typeface="Arial" pitchFamily="34" charset="0"/>
              </a:defRPr>
            </a:lvl8pPr>
            <a:lvl9pPr marL="1828800" algn="l" rtl="0" fontAlgn="base">
              <a:spcBef>
                <a:spcPct val="0"/>
              </a:spcBef>
              <a:spcAft>
                <a:spcPct val="0"/>
              </a:spcAft>
              <a:defRPr sz="2800">
                <a:solidFill>
                  <a:schemeClr val="tx1"/>
                </a:solidFill>
                <a:latin typeface="Arial" pitchFamily="34" charset="0"/>
                <a:cs typeface="Arial" pitchFamily="34" charset="0"/>
              </a:defRPr>
            </a:lvl9pPr>
          </a:lstStyle>
          <a:p>
            <a:r>
              <a:rPr lang="en-US" dirty="0" smtClean="0"/>
              <a:t>Connecting Language to the World</a:t>
            </a:r>
            <a:endParaRPr lang="en-US" dirty="0" smtClean="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a:latin typeface="Calibri" pitchFamily="34" charset="0"/>
              </a:rPr>
              <a:t>Can I get a coffee with sugar 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19" name="Rounded Rectangular Callout 7"/>
          <p:cNvSpPr>
            <a:spLocks noChangeArrowheads="1"/>
          </p:cNvSpPr>
          <p:nvPr/>
        </p:nvSpPr>
        <p:spPr bwMode="auto">
          <a:xfrm>
            <a:off x="5380038" y="76200"/>
            <a:ext cx="3687762" cy="914400"/>
          </a:xfrm>
          <a:prstGeom prst="wedgeRoundRectCallout">
            <a:avLst>
              <a:gd name="adj1" fmla="val -47931"/>
              <a:gd name="adj2" fmla="val 93051"/>
              <a:gd name="adj3" fmla="val 16667"/>
            </a:avLst>
          </a:prstGeom>
          <a:solidFill>
            <a:srgbClr val="FFFFCC"/>
          </a:solidFill>
          <a:ln w="25400" algn="ctr">
            <a:solidFill>
              <a:srgbClr val="FF9933"/>
            </a:solidFill>
            <a:miter lim="800000"/>
            <a:headEnd/>
            <a:tailEnd/>
          </a:ln>
        </p:spPr>
        <p:txBody>
          <a:bodyPr anchor="ctr"/>
          <a:lstStyle/>
          <a:p>
            <a:r>
              <a:rPr lang="en-US" sz="2000">
                <a:solidFill>
                  <a:schemeClr val="tx2"/>
                </a:solidFill>
                <a:latin typeface="Calibri" pitchFamily="34" charset="0"/>
                <a:cs typeface="Calibri" pitchFamily="34" charset="0"/>
              </a:rPr>
              <a:t>Can we rely on this interaction to provide supervision (and,  eventually, recover meaning) ?</a:t>
            </a:r>
          </a:p>
        </p:txBody>
      </p:sp>
    </p:spTree>
    <p:extLst>
      <p:ext uri="{BB962C8B-B14F-4D97-AF65-F5344CB8AC3E}">
        <p14:creationId xmlns:p14="http://schemas.microsoft.com/office/powerpoint/2010/main" val="26157191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BB10B185-AEE0-4BCD-B7DA-6CB64ED7B485}" type="slidenum">
              <a:rPr lang="en-US" altLang="zh-TW" smtClean="0">
                <a:cs typeface="Arial Unicode MS" pitchFamily="34" charset="-128"/>
              </a:rPr>
              <a:pPr eaLnBrk="1" hangingPunct="1"/>
              <a:t>40</a:t>
            </a:fld>
            <a:endParaRPr lang="en-US" altLang="zh-TW" smtClean="0">
              <a:cs typeface="Arial Unicode MS" pitchFamily="34" charset="-128"/>
            </a:endParaRPr>
          </a:p>
        </p:txBody>
      </p:sp>
      <p:sp>
        <p:nvSpPr>
          <p:cNvPr id="91139" name="Title 1"/>
          <p:cNvSpPr>
            <a:spLocks noGrp="1"/>
          </p:cNvSpPr>
          <p:nvPr>
            <p:ph type="title" idx="4294967295"/>
          </p:nvPr>
        </p:nvSpPr>
        <p:spPr/>
        <p:txBody>
          <a:bodyPr/>
          <a:lstStyle/>
          <a:p>
            <a:pPr eaLnBrk="1" hangingPunct="1"/>
            <a:r>
              <a:rPr lang="en-US" smtClean="0"/>
              <a:t>Experimental Result</a:t>
            </a:r>
          </a:p>
        </p:txBody>
      </p:sp>
      <p:sp>
        <p:nvSpPr>
          <p:cNvPr id="91140" name="Content Placeholder 2"/>
          <p:cNvSpPr>
            <a:spLocks noGrp="1"/>
          </p:cNvSpPr>
          <p:nvPr>
            <p:ph idx="4294967295"/>
          </p:nvPr>
        </p:nvSpPr>
        <p:spPr>
          <a:xfrm>
            <a:off x="457200" y="1447800"/>
            <a:ext cx="8229600" cy="4525963"/>
          </a:xfrm>
        </p:spPr>
        <p:txBody>
          <a:bodyPr/>
          <a:lstStyle/>
          <a:p>
            <a:pPr eaLnBrk="1" hangingPunct="1"/>
            <a:r>
              <a:rPr lang="en-US" smtClean="0"/>
              <a:t>Very little direct (structured) supervision. </a:t>
            </a:r>
          </a:p>
          <a:p>
            <a:pPr eaLnBrk="1" hangingPunct="1"/>
            <a:endParaRPr lang="en-US" sz="3200"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graphicFrame>
        <p:nvGraphicFramePr>
          <p:cNvPr id="2" name="Chart 4"/>
          <p:cNvGraphicFramePr>
            <a:graphicFrameLocks/>
          </p:cNvGraphicFramePr>
          <p:nvPr/>
        </p:nvGraphicFramePr>
        <p:xfrm>
          <a:off x="355600" y="2565400"/>
          <a:ext cx="8356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924800" y="3733800"/>
            <a:ext cx="990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FF42EBE0-E46C-4523-9692-0F1EAF7702F6}" type="slidenum">
              <a:rPr lang="en-US" altLang="zh-TW" smtClean="0">
                <a:cs typeface="Arial Unicode MS" pitchFamily="34" charset="-128"/>
              </a:rPr>
              <a:pPr eaLnBrk="1" hangingPunct="1"/>
              <a:t>41</a:t>
            </a:fld>
            <a:endParaRPr lang="en-US" altLang="zh-TW" smtClean="0">
              <a:cs typeface="Arial Unicode MS" pitchFamily="34" charset="-128"/>
            </a:endParaRPr>
          </a:p>
        </p:txBody>
      </p:sp>
      <p:sp>
        <p:nvSpPr>
          <p:cNvPr id="92163" name="Title 1"/>
          <p:cNvSpPr>
            <a:spLocks noGrp="1"/>
          </p:cNvSpPr>
          <p:nvPr>
            <p:ph type="title" idx="4294967295"/>
          </p:nvPr>
        </p:nvSpPr>
        <p:spPr/>
        <p:txBody>
          <a:bodyPr/>
          <a:lstStyle/>
          <a:p>
            <a:pPr eaLnBrk="1" hangingPunct="1"/>
            <a:r>
              <a:rPr lang="en-US" smtClean="0"/>
              <a:t>Experimental Result</a:t>
            </a:r>
          </a:p>
        </p:txBody>
      </p:sp>
      <p:sp>
        <p:nvSpPr>
          <p:cNvPr id="92164" name="Content Placeholder 2"/>
          <p:cNvSpPr>
            <a:spLocks noGrp="1"/>
          </p:cNvSpPr>
          <p:nvPr>
            <p:ph idx="4294967295"/>
          </p:nvPr>
        </p:nvSpPr>
        <p:spPr>
          <a:xfrm>
            <a:off x="457200" y="1447800"/>
            <a:ext cx="8229600" cy="4525963"/>
          </a:xfrm>
        </p:spPr>
        <p:txBody>
          <a:bodyPr/>
          <a:lstStyle/>
          <a:p>
            <a:pPr eaLnBrk="1" hangingPunct="1"/>
            <a:r>
              <a:rPr lang="en-US" smtClean="0"/>
              <a:t>Very little direct (structured) supervision. </a:t>
            </a:r>
          </a:p>
          <a:p>
            <a:pPr eaLnBrk="1" hangingPunct="1"/>
            <a:r>
              <a:rPr lang="en-US" smtClean="0"/>
              <a:t>(Almost free) Large amount binary indirect supervision</a:t>
            </a:r>
          </a:p>
          <a:p>
            <a:pPr eaLnBrk="1" hangingPunct="1"/>
            <a:endParaRPr lang="en-US" sz="3200"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graphicFrame>
        <p:nvGraphicFramePr>
          <p:cNvPr id="2" name="Chart 4"/>
          <p:cNvGraphicFramePr>
            <a:graphicFrameLocks/>
          </p:cNvGraphicFramePr>
          <p:nvPr/>
        </p:nvGraphicFramePr>
        <p:xfrm>
          <a:off x="355600" y="2565400"/>
          <a:ext cx="8356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Outline</a:t>
            </a:r>
          </a:p>
        </p:txBody>
      </p:sp>
      <p:sp>
        <p:nvSpPr>
          <p:cNvPr id="1123331"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smtClean="0">
                <a:solidFill>
                  <a:srgbClr val="FF0000"/>
                </a:solidFill>
              </a:rPr>
              <a:t>Background: </a:t>
            </a:r>
            <a:r>
              <a:rPr lang="en-US" smtClean="0"/>
              <a:t>NL Structure with Integer Linear Programming </a:t>
            </a:r>
          </a:p>
          <a:p>
            <a:pPr lvl="1" eaLnBrk="1" hangingPunct="1">
              <a:lnSpc>
                <a:spcPct val="90000"/>
              </a:lnSpc>
            </a:pPr>
            <a:r>
              <a:rPr lang="en-US" b="1" smtClean="0"/>
              <a:t>Global Inference with expressive structural constraints in NLP</a:t>
            </a:r>
          </a:p>
          <a:p>
            <a:pPr eaLnBrk="1" hangingPunct="1">
              <a:lnSpc>
                <a:spcPct val="90000"/>
              </a:lnSpc>
            </a:pPr>
            <a:endParaRPr lang="en-US" smtClean="0"/>
          </a:p>
          <a:p>
            <a:pPr eaLnBrk="1" hangingPunct="1">
              <a:lnSpc>
                <a:spcPct val="90000"/>
              </a:lnSpc>
            </a:pPr>
            <a:r>
              <a:rPr lang="en-US" smtClean="0"/>
              <a:t>Constraints Driven Learning with </a:t>
            </a:r>
            <a:r>
              <a:rPr lang="en-US" smtClean="0">
                <a:solidFill>
                  <a:srgbClr val="FF0000"/>
                </a:solidFill>
              </a:rPr>
              <a:t>Indirect Supervision </a:t>
            </a:r>
          </a:p>
          <a:p>
            <a:pPr lvl="1" eaLnBrk="1" hangingPunct="1">
              <a:lnSpc>
                <a:spcPct val="90000"/>
              </a:lnSpc>
            </a:pPr>
            <a:endParaRPr lang="en-US" smtClean="0"/>
          </a:p>
          <a:p>
            <a:pPr lvl="1" eaLnBrk="1" hangingPunct="1">
              <a:lnSpc>
                <a:spcPct val="90000"/>
              </a:lnSpc>
            </a:pPr>
            <a:r>
              <a:rPr lang="en-US" b="1" smtClean="0"/>
              <a:t>Training Paradigms for latent structure </a:t>
            </a:r>
            <a:endParaRPr lang="en-US" b="1" smtClean="0">
              <a:solidFill>
                <a:srgbClr val="FF0000"/>
              </a:solidFill>
            </a:endParaRPr>
          </a:p>
          <a:p>
            <a:pPr lvl="1" eaLnBrk="1" hangingPunct="1">
              <a:lnSpc>
                <a:spcPct val="90000"/>
              </a:lnSpc>
            </a:pPr>
            <a:r>
              <a:rPr lang="en-US" b="1" smtClean="0"/>
              <a:t>Indirect Supervision Training with </a:t>
            </a:r>
            <a:r>
              <a:rPr lang="en-US" b="1" smtClean="0">
                <a:solidFill>
                  <a:srgbClr val="FF0000"/>
                </a:solidFill>
              </a:rPr>
              <a:t>latent structure </a:t>
            </a:r>
            <a:r>
              <a:rPr lang="en-US" b="1" smtClean="0"/>
              <a:t>(NAACL’10)</a:t>
            </a:r>
          </a:p>
          <a:p>
            <a:pPr lvl="1" eaLnBrk="1" hangingPunct="1">
              <a:lnSpc>
                <a:spcPct val="90000"/>
              </a:lnSpc>
            </a:pPr>
            <a:r>
              <a:rPr lang="en-US" b="1" smtClean="0"/>
              <a:t>Training Structure Predictors by Inventing </a:t>
            </a:r>
            <a:r>
              <a:rPr lang="en-US" b="1" smtClean="0">
                <a:solidFill>
                  <a:srgbClr val="FF0000"/>
                </a:solidFill>
              </a:rPr>
              <a:t>binary labels </a:t>
            </a:r>
            <a:r>
              <a:rPr lang="en-US" b="1" smtClean="0"/>
              <a:t>(ICML’10)</a:t>
            </a:r>
          </a:p>
          <a:p>
            <a:pPr lvl="1" eaLnBrk="1" hangingPunct="1">
              <a:lnSpc>
                <a:spcPct val="90000"/>
              </a:lnSpc>
            </a:pPr>
            <a:endParaRPr lang="en-US" smtClean="0">
              <a:solidFill>
                <a:srgbClr val="0033CC"/>
              </a:solidFill>
            </a:endParaRPr>
          </a:p>
          <a:p>
            <a:pPr eaLnBrk="1" hangingPunct="1">
              <a:lnSpc>
                <a:spcPct val="90000"/>
              </a:lnSpc>
            </a:pPr>
            <a:r>
              <a:rPr lang="en-US" smtClean="0"/>
              <a:t>Response based Learning</a:t>
            </a:r>
          </a:p>
          <a:p>
            <a:pPr lvl="1" eaLnBrk="1" hangingPunct="1">
              <a:lnSpc>
                <a:spcPct val="90000"/>
              </a:lnSpc>
            </a:pPr>
            <a:r>
              <a:rPr lang="en-US" b="1" smtClean="0"/>
              <a:t>Driving supervision signal from</a:t>
            </a:r>
            <a:r>
              <a:rPr lang="en-US" b="1" smtClean="0">
                <a:solidFill>
                  <a:srgbClr val="FF0000"/>
                </a:solidFill>
              </a:rPr>
              <a:t> World’s Response </a:t>
            </a:r>
            <a:r>
              <a:rPr lang="en-US" b="1" smtClean="0"/>
              <a:t>(CoNLL’10,IJCAI’11)</a:t>
            </a:r>
          </a:p>
          <a:p>
            <a:pPr lvl="1" eaLnBrk="1" hangingPunct="1">
              <a:lnSpc>
                <a:spcPct val="90000"/>
              </a:lnSpc>
            </a:pPr>
            <a:r>
              <a:rPr lang="en-US" b="1" smtClean="0">
                <a:solidFill>
                  <a:srgbClr val="0033CC"/>
                </a:solidFill>
              </a:rPr>
              <a:t>Semantic Parsing ; playing Freecell; Language Acquisition</a:t>
            </a:r>
          </a:p>
        </p:txBody>
      </p:sp>
      <p:sp>
        <p:nvSpPr>
          <p:cNvPr id="93188" name="Line 4"/>
          <p:cNvSpPr>
            <a:spLocks noChangeShapeType="1"/>
          </p:cNvSpPr>
          <p:nvPr/>
        </p:nvSpPr>
        <p:spPr bwMode="auto">
          <a:xfrm>
            <a:off x="381000" y="2244725"/>
            <a:ext cx="0" cy="17256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EC64FC0C-3403-4A6E-AE12-265EC264FBB5}" type="slidenum">
              <a:rPr lang="en-US" altLang="zh-TW" smtClean="0">
                <a:cs typeface="Arial Unicode MS" pitchFamily="34" charset="-128"/>
              </a:rPr>
              <a:pPr eaLnBrk="1" hangingPunct="1"/>
              <a:t>42</a:t>
            </a:fld>
            <a:endParaRPr lang="en-US" altLang="zh-TW" smtClean="0">
              <a:cs typeface="Arial Unicode MS" pitchFamily="34" charset="-128"/>
            </a:endParaRPr>
          </a:p>
        </p:txBody>
      </p:sp>
      <p:pic>
        <p:nvPicPr>
          <p:cNvPr id="93190" name="Picture 8" descr="C:\Users\danr\AppData\Local\Microsoft\Windows\Temporary Internet Files\Content.IE5\R28QCF28\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17600"/>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descr="C:\Users\danr\AppData\Local\Microsoft\Windows\Temporary Internet Files\Content.IE5\R28QCF28\MC9004346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3292475"/>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a:off x="236538" y="4294188"/>
            <a:ext cx="533400" cy="228600"/>
          </a:xfrm>
          <a:prstGeom prst="rightArrow">
            <a:avLst>
              <a:gd name="adj1" fmla="val 50000"/>
              <a:gd name="adj2" fmla="val 58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333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333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3331">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1AB8CBD4-9B52-45BD-899F-0A294A2184A4}" type="slidenum">
              <a:rPr lang="en-US" altLang="zh-TW" smtClean="0">
                <a:cs typeface="Arial Unicode MS" pitchFamily="34" charset="-128"/>
              </a:rPr>
              <a:pPr eaLnBrk="1" hangingPunct="1"/>
              <a:t>43</a:t>
            </a:fld>
            <a:endParaRPr lang="en-US" altLang="zh-TW" smtClean="0">
              <a:cs typeface="Arial Unicode MS" pitchFamily="34" charset="-128"/>
            </a:endParaRPr>
          </a:p>
        </p:txBody>
      </p:sp>
      <p:sp>
        <p:nvSpPr>
          <p:cNvPr id="94211" name="Title 1"/>
          <p:cNvSpPr>
            <a:spLocks noGrp="1"/>
          </p:cNvSpPr>
          <p:nvPr>
            <p:ph type="title" idx="4294967295"/>
          </p:nvPr>
        </p:nvSpPr>
        <p:spPr/>
        <p:txBody>
          <a:bodyPr/>
          <a:lstStyle/>
          <a:p>
            <a:pPr eaLnBrk="1" hangingPunct="1"/>
            <a:r>
              <a:rPr lang="en-US" smtClean="0"/>
              <a:t>Connecting Language to the World </a:t>
            </a:r>
            <a:r>
              <a:rPr lang="en-US" sz="2000" smtClean="0">
                <a:solidFill>
                  <a:schemeClr val="tx1"/>
                </a:solidFill>
              </a:rPr>
              <a:t>[CoNLL’10,ACL’11,IJCAI’11]</a:t>
            </a:r>
          </a:p>
        </p:txBody>
      </p:sp>
      <p:sp>
        <p:nvSpPr>
          <p:cNvPr id="94212" name="Content Placeholder 2"/>
          <p:cNvSpPr>
            <a:spLocks noGrp="1"/>
          </p:cNvSpPr>
          <p:nvPr>
            <p:ph idx="4294967295"/>
          </p:nvPr>
        </p:nvSpPr>
        <p:spPr>
          <a:xfrm>
            <a:off x="457200" y="1447800"/>
            <a:ext cx="8229600" cy="4525963"/>
          </a:xfrm>
        </p:spPr>
        <p:txBody>
          <a:bodyPr/>
          <a:lstStyle/>
          <a:p>
            <a:pPr eaLnBrk="1" hangingPunct="1"/>
            <a:endParaRPr lang="en-US" b="1" smtClean="0">
              <a:solidFill>
                <a:schemeClr val="tx2"/>
              </a:solidFill>
            </a:endParaRPr>
          </a:p>
          <a:p>
            <a:pPr eaLnBrk="1" hangingPunct="1"/>
            <a:endParaRPr lang="en-US" b="1" smtClean="0">
              <a:solidFill>
                <a:schemeClr val="tx2"/>
              </a:solidFill>
            </a:endParaRPr>
          </a:p>
          <a:p>
            <a:pPr eaLnBrk="1" hangingPunct="1"/>
            <a:endParaRPr lang="en-US" b="1" smtClean="0">
              <a:solidFill>
                <a:schemeClr val="tx2"/>
              </a:solidFill>
            </a:endParaRPr>
          </a:p>
          <a:p>
            <a:pPr eaLnBrk="1" hangingPunct="1"/>
            <a:endParaRPr lang="en-US" b="1" smtClean="0">
              <a:solidFill>
                <a:schemeClr val="tx2"/>
              </a:solidFill>
            </a:endParaRPr>
          </a:p>
          <a:p>
            <a:pPr eaLnBrk="1" hangingPunct="1"/>
            <a:endParaRPr lang="en-US" b="1" smtClean="0">
              <a:solidFill>
                <a:schemeClr val="tx2"/>
              </a:solidFill>
            </a:endParaRPr>
          </a:p>
          <a:p>
            <a:pPr eaLnBrk="1" hangingPunct="1"/>
            <a:endParaRPr lang="en-US" b="1" smtClean="0">
              <a:solidFill>
                <a:schemeClr val="tx2"/>
              </a:solidFill>
            </a:endParaRPr>
          </a:p>
        </p:txBody>
      </p:sp>
      <p:pic>
        <p:nvPicPr>
          <p:cNvPr id="94213" name="Picture 2" descr="kitchen-robot1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http://www.mediabistro.com/fishbowlLA/original/hamm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chemeClr val="bg1"/>
          </a:solidFill>
          <a:ln w="25400" algn="ctr">
            <a:solidFill>
              <a:srgbClr val="385D8A"/>
            </a:solidFill>
            <a:miter lim="800000"/>
            <a:headEnd/>
            <a:tailEnd/>
          </a:ln>
        </p:spPr>
        <p:txBody>
          <a:bodyPr anchor="ctr"/>
          <a:lstStyle/>
          <a:p>
            <a:r>
              <a:rPr lang="en-US" sz="2000">
                <a:latin typeface="Calibri" pitchFamily="34" charset="0"/>
              </a:rPr>
              <a:t>Can I get a coffee with no sugar and just a bit of milk</a:t>
            </a:r>
          </a:p>
        </p:txBody>
      </p:sp>
      <p:sp>
        <p:nvSpPr>
          <p:cNvPr id="13" name="Rectangle 12"/>
          <p:cNvSpPr>
            <a:spLocks noChangeArrowheads="1"/>
          </p:cNvSpPr>
          <p:nvPr/>
        </p:nvSpPr>
        <p:spPr bwMode="auto">
          <a:xfrm>
            <a:off x="228600" y="480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chemeClr val="tx2"/>
                </a:solidFill>
                <a:latin typeface="Calibri" pitchFamily="34" charset="0"/>
              </a:rPr>
              <a:t>Can we rely on this interaction to provide supervision?</a:t>
            </a:r>
          </a:p>
        </p:txBody>
      </p:sp>
      <p:sp>
        <p:nvSpPr>
          <p:cNvPr id="14" name="TextBox 13"/>
          <p:cNvSpPr txBox="1"/>
          <p:nvPr/>
        </p:nvSpPr>
        <p:spPr>
          <a:xfrm>
            <a:off x="2352675" y="3733800"/>
            <a:ext cx="3502025" cy="31432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MAKE(COFFEE,SUGAR=NO,MILK=LITTLE)</a:t>
            </a:r>
          </a:p>
        </p:txBody>
      </p:sp>
      <p:cxnSp>
        <p:nvCxnSpPr>
          <p:cNvPr id="20" name="Curved Connector 19"/>
          <p:cNvCxnSpPr>
            <a:stCxn id="14" idx="2"/>
          </p:cNvCxnSpPr>
          <p:nvPr/>
        </p:nvCxnSpPr>
        <p:spPr>
          <a:xfrm rot="5400000" flipH="1" flipV="1">
            <a:off x="5484019" y="1978819"/>
            <a:ext cx="688975" cy="3449637"/>
          </a:xfrm>
          <a:prstGeom prst="curvedConnector3">
            <a:avLst>
              <a:gd name="adj1" fmla="val -33189"/>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cxnSpLocks noChangeShapeType="1"/>
            <a:stCxn id="94215" idx="2"/>
            <a:endCxn id="14" idx="0"/>
          </p:cNvCxnSpPr>
          <p:nvPr/>
        </p:nvCxnSpPr>
        <p:spPr bwMode="auto">
          <a:xfrm rot="16200000" flipH="1">
            <a:off x="2096294" y="1726406"/>
            <a:ext cx="1816100" cy="2198688"/>
          </a:xfrm>
          <a:prstGeom prst="curvedConnector3">
            <a:avLst>
              <a:gd name="adj1" fmla="val 49648"/>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75788" name="Picture 12" descr="http://www.6smarketing.com/wp-content/uploads/2009/08/coffee-c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descr="http://www.admc.hct.ac.ae/hd1/english/graphs/mil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traight Arrow Connector 58"/>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75" name="TextBox 74"/>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22" name="TextBox 21"/>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linds(horizontal)">
                                      <p:cBhvr>
                                        <p:cTn id="21" dur="500"/>
                                        <p:tgtEl>
                                          <p:spTgt spid="59"/>
                                        </p:tgtEl>
                                      </p:cBhvr>
                                    </p:animEffect>
                                  </p:childTnLst>
                                </p:cTn>
                              </p:par>
                              <p:par>
                                <p:cTn id="22" presetID="3" presetClass="entr" presetSubtype="10" fill="hold" nodeType="withEffect">
                                  <p:stCondLst>
                                    <p:cond delay="0"/>
                                  </p:stCondLst>
                                  <p:childTnLst>
                                    <p:set>
                                      <p:cBhvr>
                                        <p:cTn id="23" dur="1" fill="hold">
                                          <p:stCondLst>
                                            <p:cond delay="0"/>
                                          </p:stCondLst>
                                        </p:cTn>
                                        <p:tgtEl>
                                          <p:spTgt spid="75788"/>
                                        </p:tgtEl>
                                        <p:attrNameLst>
                                          <p:attrName>style.visibility</p:attrName>
                                        </p:attrNameLst>
                                      </p:cBhvr>
                                      <p:to>
                                        <p:strVal val="visible"/>
                                      </p:to>
                                    </p:set>
                                    <p:animEffect transition="in" filter="blinds(horizontal)">
                                      <p:cBhvr>
                                        <p:cTn id="24" dur="500"/>
                                        <p:tgtEl>
                                          <p:spTgt spid="7578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linds(horizontal)">
                                      <p:cBhvr>
                                        <p:cTn id="27" dur="500"/>
                                        <p:tgtEl>
                                          <p:spTgt spid="7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linds(horizontal)">
                                      <p:cBhvr>
                                        <p:cTn id="30" dur="500"/>
                                        <p:tgtEl>
                                          <p:spTgt spid="74"/>
                                        </p:tgtEl>
                                      </p:cBhvr>
                                    </p:animEffect>
                                  </p:childTnLst>
                                </p:cTn>
                              </p:par>
                              <p:par>
                                <p:cTn id="31" presetID="3" presetClass="entr" presetSubtype="10" fill="hold" nodeType="withEffect">
                                  <p:stCondLst>
                                    <p:cond delay="0"/>
                                  </p:stCondLst>
                                  <p:childTnLst>
                                    <p:set>
                                      <p:cBhvr>
                                        <p:cTn id="32" dur="1" fill="hold">
                                          <p:stCondLst>
                                            <p:cond delay="0"/>
                                          </p:stCondLst>
                                        </p:cTn>
                                        <p:tgtEl>
                                          <p:spTgt spid="75786"/>
                                        </p:tgtEl>
                                        <p:attrNameLst>
                                          <p:attrName>style.visibility</p:attrName>
                                        </p:attrNameLst>
                                      </p:cBhvr>
                                      <p:to>
                                        <p:strVal val="visible"/>
                                      </p:to>
                                    </p:set>
                                    <p:animEffect transition="in" filter="blinds(horizontal)">
                                      <p:cBhvr>
                                        <p:cTn id="33" dur="500"/>
                                        <p:tgtEl>
                                          <p:spTgt spid="75786"/>
                                        </p:tgtEl>
                                      </p:cBhvr>
                                    </p:animEffect>
                                  </p:childTnLst>
                                </p:cTn>
                              </p:par>
                              <p:par>
                                <p:cTn id="34" presetID="3" presetClass="entr" presetSubtype="1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blinds(horizontal)">
                                      <p:cBhvr>
                                        <p:cTn id="36" dur="500"/>
                                        <p:tgtEl>
                                          <p:spTgt spid="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linds(horizontal)">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4" grpId="0"/>
      <p:bldP spid="75" grpId="0"/>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B307A768-28C3-4196-A70C-61ECC77B57C5}" type="slidenum">
              <a:rPr lang="en-US" altLang="zh-TW" smtClean="0">
                <a:cs typeface="Arial Unicode MS" pitchFamily="34" charset="-128"/>
              </a:rPr>
              <a:pPr eaLnBrk="1" hangingPunct="1"/>
              <a:t>44</a:t>
            </a:fld>
            <a:endParaRPr lang="en-US" altLang="zh-TW" smtClean="0">
              <a:cs typeface="Arial Unicode MS" pitchFamily="34" charset="-128"/>
            </a:endParaRPr>
          </a:p>
        </p:txBody>
      </p:sp>
      <p:sp>
        <p:nvSpPr>
          <p:cNvPr id="30" name="TextBox 503"/>
          <p:cNvSpPr txBox="1">
            <a:spLocks noChangeArrowheads="1"/>
          </p:cNvSpPr>
          <p:nvPr/>
        </p:nvSpPr>
        <p:spPr bwMode="auto">
          <a:xfrm>
            <a:off x="152400" y="2276475"/>
            <a:ext cx="274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latin typeface="Calibri" pitchFamily="34" charset="0"/>
              </a:rPr>
              <a:t>Traditional approach:</a:t>
            </a:r>
          </a:p>
          <a:p>
            <a:pPr eaLnBrk="1" hangingPunct="1"/>
            <a:r>
              <a:rPr lang="en-US" sz="2000">
                <a:latin typeface="Calibri" pitchFamily="34" charset="0"/>
              </a:rPr>
              <a:t>learn from logical forms and gold alignments</a:t>
            </a:r>
          </a:p>
          <a:p>
            <a:pPr algn="ctr" eaLnBrk="1" hangingPunct="1"/>
            <a:r>
              <a:rPr lang="en-US" sz="2000" b="1">
                <a:solidFill>
                  <a:srgbClr val="FF0000"/>
                </a:solidFill>
                <a:latin typeface="Calibri" pitchFamily="34" charset="0"/>
              </a:rPr>
              <a:t>EXPENSIVE!</a:t>
            </a:r>
          </a:p>
        </p:txBody>
      </p:sp>
      <p:sp>
        <p:nvSpPr>
          <p:cNvPr id="46" name="TextBox 503"/>
          <p:cNvSpPr txBox="1">
            <a:spLocks noChangeArrowheads="1"/>
          </p:cNvSpPr>
          <p:nvPr/>
        </p:nvSpPr>
        <p:spPr bwMode="auto">
          <a:xfrm>
            <a:off x="1447800" y="4335463"/>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latin typeface="Calibri" pitchFamily="34" charset="0"/>
              </a:rPr>
              <a:t>Semantic parsing </a:t>
            </a:r>
            <a:r>
              <a:rPr lang="en-US" sz="2000">
                <a:latin typeface="Calibri" pitchFamily="34" charset="0"/>
              </a:rPr>
              <a:t>is</a:t>
            </a:r>
            <a:r>
              <a:rPr lang="en-US" sz="2000" b="1">
                <a:latin typeface="Calibri" pitchFamily="34" charset="0"/>
              </a:rPr>
              <a:t> </a:t>
            </a:r>
            <a:r>
              <a:rPr lang="en-US" sz="2000">
                <a:latin typeface="Calibri" pitchFamily="34" charset="0"/>
              </a:rPr>
              <a:t>a  structured prediction problem: </a:t>
            </a:r>
          </a:p>
          <a:p>
            <a:pPr eaLnBrk="1" hangingPunct="1"/>
            <a:r>
              <a:rPr lang="en-US" sz="2000">
                <a:latin typeface="Calibri" pitchFamily="34" charset="0"/>
              </a:rPr>
              <a:t>identify mappings from text to a meaning representation</a:t>
            </a:r>
          </a:p>
        </p:txBody>
      </p:sp>
      <p:sp>
        <p:nvSpPr>
          <p:cNvPr id="57" name="TextBox 249"/>
          <p:cNvSpPr txBox="1">
            <a:spLocks noChangeArrowheads="1"/>
          </p:cNvSpPr>
          <p:nvPr/>
        </p:nvSpPr>
        <p:spPr bwMode="auto">
          <a:xfrm>
            <a:off x="3276600" y="2692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0000"/>
                </a:solidFill>
                <a:latin typeface="Calibri" pitchFamily="34" charset="0"/>
                <a:cs typeface="Tahoma" pitchFamily="34" charset="0"/>
              </a:rPr>
              <a:t>Query </a:t>
            </a:r>
          </a:p>
          <a:p>
            <a:pPr eaLnBrk="1" hangingPunct="1"/>
            <a:r>
              <a:rPr lang="en-US" b="1">
                <a:solidFill>
                  <a:srgbClr val="FF0000"/>
                </a:solidFill>
                <a:latin typeface="Calibri" pitchFamily="34" charset="0"/>
                <a:cs typeface="Tahoma" pitchFamily="34" charset="0"/>
              </a:rPr>
              <a:t>Response:</a:t>
            </a:r>
          </a:p>
        </p:txBody>
      </p:sp>
      <p:sp>
        <p:nvSpPr>
          <p:cNvPr id="3" name="Content Placeholder 2"/>
          <p:cNvSpPr>
            <a:spLocks noGrp="1"/>
          </p:cNvSpPr>
          <p:nvPr>
            <p:ph idx="4294967295"/>
          </p:nvPr>
        </p:nvSpPr>
        <p:spPr>
          <a:xfrm>
            <a:off x="457200" y="1524000"/>
            <a:ext cx="8382000" cy="4800600"/>
          </a:xfrm>
        </p:spPr>
        <p:txBody>
          <a:bodyPr/>
          <a:lstStyle/>
          <a:p>
            <a:pPr algn="ctr" eaLnBrk="1" hangingPunct="1">
              <a:buFont typeface="Wingdings" pitchFamily="2" charset="2"/>
              <a:buNone/>
            </a:pPr>
            <a:r>
              <a:rPr lang="en-US" sz="2000" b="1" smtClean="0"/>
              <a:t>Supervision = Expected Response</a:t>
            </a:r>
          </a:p>
          <a:p>
            <a:pPr eaLnBrk="1" hangingPunct="1"/>
            <a:endParaRPr lang="en-US" sz="2000" b="1" smtClean="0"/>
          </a:p>
          <a:p>
            <a:pPr eaLnBrk="1" hangingPunct="1"/>
            <a:endParaRPr lang="en-US" smtClean="0"/>
          </a:p>
          <a:p>
            <a:pPr eaLnBrk="1" hangingPunct="1">
              <a:buFont typeface="Wingdings" pitchFamily="2" charset="2"/>
              <a:buNone/>
            </a:pPr>
            <a:endParaRPr lang="en-US" smtClean="0"/>
          </a:p>
          <a:p>
            <a:pPr eaLnBrk="1" hangingPunct="1">
              <a:buFont typeface="Wingdings" pitchFamily="2" charset="2"/>
              <a:buNone/>
            </a:pPr>
            <a:endParaRPr lang="en-US" sz="1600" smtClean="0"/>
          </a:p>
          <a:p>
            <a:pPr eaLnBrk="1" hangingPunct="1">
              <a:buFont typeface="Wingdings" pitchFamily="2" charset="2"/>
              <a:buNone/>
            </a:pPr>
            <a:endParaRPr lang="en-US" sz="600" smtClean="0"/>
          </a:p>
          <a:p>
            <a:pPr eaLnBrk="1" hangingPunct="1">
              <a:buFont typeface="Wingdings" pitchFamily="2" charset="2"/>
              <a:buNone/>
            </a:pPr>
            <a:r>
              <a:rPr lang="en-US" sz="2000" b="1" smtClean="0"/>
              <a:t>                    </a:t>
            </a:r>
          </a:p>
          <a:p>
            <a:pPr eaLnBrk="1" hangingPunct="1">
              <a:buFont typeface="Wingdings" pitchFamily="2" charset="2"/>
              <a:buNone/>
            </a:pPr>
            <a:r>
              <a:rPr lang="en-US" sz="2000" b="1" smtClean="0"/>
              <a:t>                              </a:t>
            </a:r>
            <a:r>
              <a:rPr lang="en-US" sz="2000" b="1" smtClean="0">
                <a:sym typeface="Wingdings" pitchFamily="2" charset="2"/>
              </a:rPr>
              <a:t>Check if </a:t>
            </a:r>
            <a:r>
              <a:rPr lang="en-US" sz="2000" b="1" smtClean="0"/>
              <a:t>Predicted response == Expected response</a:t>
            </a:r>
          </a:p>
        </p:txBody>
      </p:sp>
      <p:sp>
        <p:nvSpPr>
          <p:cNvPr id="13" name="TextBox 249"/>
          <p:cNvSpPr txBox="1">
            <a:spLocks noChangeArrowheads="1"/>
          </p:cNvSpPr>
          <p:nvPr/>
        </p:nvSpPr>
        <p:spPr bwMode="auto">
          <a:xfrm>
            <a:off x="3276600" y="26670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0000"/>
                </a:solidFill>
                <a:latin typeface="Calibri" pitchFamily="34" charset="0"/>
                <a:cs typeface="Tahoma" pitchFamily="34" charset="0"/>
              </a:rPr>
              <a:t>Logical</a:t>
            </a:r>
          </a:p>
          <a:p>
            <a:pPr eaLnBrk="1" hangingPunct="1"/>
            <a:r>
              <a:rPr lang="en-US" b="1">
                <a:solidFill>
                  <a:srgbClr val="FF0000"/>
                </a:solidFill>
                <a:latin typeface="Calibri" pitchFamily="34" charset="0"/>
                <a:cs typeface="Tahoma" pitchFamily="34" charset="0"/>
              </a:rPr>
              <a:t>Query</a:t>
            </a:r>
          </a:p>
        </p:txBody>
      </p:sp>
      <p:sp>
        <p:nvSpPr>
          <p:cNvPr id="95240" name="Title 1"/>
          <p:cNvSpPr>
            <a:spLocks noGrp="1"/>
          </p:cNvSpPr>
          <p:nvPr>
            <p:ph type="title" idx="4294967295"/>
          </p:nvPr>
        </p:nvSpPr>
        <p:spPr/>
        <p:txBody>
          <a:bodyPr/>
          <a:lstStyle/>
          <a:p>
            <a:pPr eaLnBrk="1" hangingPunct="1"/>
            <a:r>
              <a:rPr lang="en-US" smtClean="0"/>
              <a:t>Real World Feedback</a:t>
            </a:r>
          </a:p>
        </p:txBody>
      </p:sp>
      <p:pic>
        <p:nvPicPr>
          <p:cNvPr id="95241" name="Picture 2" descr="http://vietnamcallingcards.com/img/sr_globe_lef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28600"/>
            <a:ext cx="138112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50"/>
          <p:cNvSpPr/>
          <p:nvPr/>
        </p:nvSpPr>
        <p:spPr>
          <a:xfrm>
            <a:off x="4419600" y="2713038"/>
            <a:ext cx="4419600" cy="457200"/>
          </a:xfrm>
          <a:prstGeom prst="roundRect">
            <a:avLst>
              <a:gd name="adj" fmla="val 8772"/>
            </a:avLst>
          </a:prstGeom>
          <a:no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5" name="Group 66"/>
          <p:cNvGrpSpPr>
            <a:grpSpLocks/>
          </p:cNvGrpSpPr>
          <p:nvPr/>
        </p:nvGrpSpPr>
        <p:grpSpPr bwMode="auto">
          <a:xfrm>
            <a:off x="2895600" y="3302000"/>
            <a:ext cx="5943600" cy="641350"/>
            <a:chOff x="2843212" y="3886200"/>
            <a:chExt cx="5943599" cy="641350"/>
          </a:xfrm>
        </p:grpSpPr>
        <p:grpSp>
          <p:nvGrpSpPr>
            <p:cNvPr id="95270" name="Group 490"/>
            <p:cNvGrpSpPr>
              <a:grpSpLocks/>
            </p:cNvGrpSpPr>
            <p:nvPr/>
          </p:nvGrpSpPr>
          <p:grpSpPr bwMode="auto">
            <a:xfrm>
              <a:off x="6324600" y="3906801"/>
              <a:ext cx="2071688" cy="590594"/>
              <a:chOff x="1487323" y="8321675"/>
              <a:chExt cx="2286001" cy="590550"/>
            </a:xfrm>
          </p:grpSpPr>
          <p:sp>
            <p:nvSpPr>
              <p:cNvPr id="36" name="AutoShape 85"/>
              <p:cNvSpPr>
                <a:spLocks noChangeArrowheads="1"/>
              </p:cNvSpPr>
              <p:nvPr/>
            </p:nvSpPr>
            <p:spPr bwMode="auto">
              <a:xfrm>
                <a:off x="1571405" y="8321712"/>
                <a:ext cx="2102069" cy="533360"/>
              </a:xfrm>
              <a:prstGeom prst="roundRect">
                <a:avLst>
                  <a:gd name="adj" fmla="val 16667"/>
                </a:avLst>
              </a:prstGeom>
              <a:solidFill>
                <a:schemeClr val="accent5">
                  <a:lumMod val="20000"/>
                  <a:lumOff val="80000"/>
                </a:schemeClr>
              </a:solidFill>
              <a:ln w="9360">
                <a:solidFill>
                  <a:srgbClr val="000000"/>
                </a:solidFill>
                <a:miter lim="800000"/>
                <a:headEnd/>
                <a:tailEnd/>
              </a:ln>
              <a:effectLst>
                <a:outerShdw blurRad="50800" dist="38100" algn="l" rotWithShape="0">
                  <a:prstClr val="black">
                    <a:alpha val="40000"/>
                  </a:prstClr>
                </a:outerShdw>
              </a:effectLst>
            </p:spPr>
            <p:txBody>
              <a:bodyPr wrap="none" anchor="ctr"/>
              <a:lstStyle/>
              <a:p>
                <a:pPr fontAlgn="auto">
                  <a:spcBef>
                    <a:spcPts val="0"/>
                  </a:spcBef>
                  <a:spcAft>
                    <a:spcPts val="0"/>
                  </a:spcAft>
                  <a:defRPr/>
                </a:pPr>
                <a:endParaRPr lang="en-US" sz="1600" dirty="0">
                  <a:latin typeface="+mn-lt"/>
                  <a:cs typeface="+mn-cs"/>
                </a:endParaRPr>
              </a:p>
            </p:txBody>
          </p:sp>
          <p:sp>
            <p:nvSpPr>
              <p:cNvPr id="95278" name="Rectangle 489"/>
              <p:cNvSpPr>
                <a:spLocks noChangeArrowheads="1"/>
              </p:cNvSpPr>
              <p:nvPr/>
            </p:nvSpPr>
            <p:spPr bwMode="auto">
              <a:xfrm>
                <a:off x="1487323" y="8331200"/>
                <a:ext cx="228600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solidFill>
                      <a:srgbClr val="FF0000"/>
                    </a:solidFill>
                    <a:latin typeface="Calibri" pitchFamily="34" charset="0"/>
                    <a:cs typeface="Tahoma" pitchFamily="34" charset="0"/>
                  </a:rPr>
                  <a:t>Interactive Computer System</a:t>
                </a:r>
              </a:p>
            </p:txBody>
          </p:sp>
        </p:grpSp>
        <p:grpSp>
          <p:nvGrpSpPr>
            <p:cNvPr id="95271" name="Group 487"/>
            <p:cNvGrpSpPr>
              <a:grpSpLocks/>
            </p:cNvGrpSpPr>
            <p:nvPr/>
          </p:nvGrpSpPr>
          <p:grpSpPr bwMode="auto">
            <a:xfrm>
              <a:off x="3224212" y="3886200"/>
              <a:ext cx="2743200" cy="641350"/>
              <a:chOff x="911225" y="9456744"/>
              <a:chExt cx="2743200" cy="641981"/>
            </a:xfrm>
          </p:grpSpPr>
          <p:sp>
            <p:nvSpPr>
              <p:cNvPr id="95275" name="Text Box 90"/>
              <p:cNvSpPr txBox="1">
                <a:spLocks noChangeArrowheads="1"/>
              </p:cNvSpPr>
              <p:nvPr/>
            </p:nvSpPr>
            <p:spPr bwMode="auto">
              <a:xfrm>
                <a:off x="2054225" y="9609294"/>
                <a:ext cx="1600200" cy="33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1600" b="1">
                    <a:solidFill>
                      <a:srgbClr val="0033CC"/>
                    </a:solidFill>
                    <a:latin typeface="Calibri" pitchFamily="34" charset="0"/>
                  </a:rPr>
                  <a:t>Pennsylvania</a:t>
                </a:r>
              </a:p>
            </p:txBody>
          </p:sp>
          <p:sp>
            <p:nvSpPr>
              <p:cNvPr id="95276" name="TextBox 249"/>
              <p:cNvSpPr txBox="1">
                <a:spLocks noChangeArrowheads="1"/>
              </p:cNvSpPr>
              <p:nvPr/>
            </p:nvSpPr>
            <p:spPr bwMode="auto">
              <a:xfrm>
                <a:off x="911225" y="9456744"/>
                <a:ext cx="1828800" cy="64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0000"/>
                    </a:solidFill>
                    <a:latin typeface="Calibri" pitchFamily="34" charset="0"/>
                    <a:cs typeface="Tahoma" pitchFamily="34" charset="0"/>
                  </a:rPr>
                  <a:t>Query </a:t>
                </a:r>
              </a:p>
              <a:p>
                <a:pPr eaLnBrk="1" hangingPunct="1"/>
                <a:r>
                  <a:rPr lang="en-US" b="1">
                    <a:solidFill>
                      <a:srgbClr val="FF0000"/>
                    </a:solidFill>
                    <a:latin typeface="Calibri" pitchFamily="34" charset="0"/>
                    <a:cs typeface="Tahoma" pitchFamily="34" charset="0"/>
                  </a:rPr>
                  <a:t>Response</a:t>
                </a:r>
                <a:r>
                  <a:rPr lang="en-US" sz="1600" b="1">
                    <a:solidFill>
                      <a:srgbClr val="FF0000"/>
                    </a:solidFill>
                    <a:latin typeface="Calibri" pitchFamily="34" charset="0"/>
                    <a:cs typeface="Tahoma" pitchFamily="34" charset="0"/>
                  </a:rPr>
                  <a:t>:</a:t>
                </a:r>
              </a:p>
            </p:txBody>
          </p:sp>
        </p:grpSp>
        <p:sp>
          <p:nvSpPr>
            <p:cNvPr id="29" name="Bent Arrow 28"/>
            <p:cNvSpPr>
              <a:spLocks noChangeArrowheads="1"/>
            </p:cNvSpPr>
            <p:nvPr/>
          </p:nvSpPr>
          <p:spPr bwMode="auto">
            <a:xfrm flipH="1" flipV="1">
              <a:off x="8381999" y="3937000"/>
              <a:ext cx="404812" cy="381000"/>
            </a:xfrm>
            <a:custGeom>
              <a:avLst/>
              <a:gdLst>
                <a:gd name="T0" fmla="*/ 228151 w 404813"/>
                <a:gd name="T1" fmla="*/ 0 h 381000"/>
                <a:gd name="T2" fmla="*/ 228151 w 404813"/>
                <a:gd name="T3" fmla="*/ 244777 h 381000"/>
                <a:gd name="T4" fmla="*/ 74762 w 404813"/>
                <a:gd name="T5" fmla="*/ 381000 h 381000"/>
                <a:gd name="T6" fmla="*/ 404813 w 404813"/>
                <a:gd name="T7" fmla="*/ 122389 h 381000"/>
                <a:gd name="T8" fmla="*/ 17694720 60000 65536"/>
                <a:gd name="T9" fmla="*/ 5898240 60000 65536"/>
                <a:gd name="T10" fmla="*/ 5898240 60000 65536"/>
                <a:gd name="T11" fmla="*/ 0 60000 65536"/>
                <a:gd name="T12" fmla="*/ 0 w 404813"/>
                <a:gd name="T13" fmla="*/ 0 h 381000"/>
                <a:gd name="T14" fmla="*/ 404813 w 404813"/>
                <a:gd name="T15" fmla="*/ 381000 h 381000"/>
              </a:gdLst>
              <a:ahLst/>
              <a:cxnLst>
                <a:cxn ang="T8">
                  <a:pos x="T0" y="T1"/>
                </a:cxn>
                <a:cxn ang="T9">
                  <a:pos x="T2" y="T3"/>
                </a:cxn>
                <a:cxn ang="T10">
                  <a:pos x="T4" y="T5"/>
                </a:cxn>
                <a:cxn ang="T11">
                  <a:pos x="T6" y="T7"/>
                </a:cxn>
              </a:cxnLst>
              <a:rect l="T12" t="T13" r="T14" b="T15"/>
              <a:pathLst>
                <a:path w="404813" h="381000">
                  <a:moveTo>
                    <a:pt x="0" y="381000"/>
                  </a:moveTo>
                  <a:lnTo>
                    <a:pt x="0" y="119335"/>
                  </a:lnTo>
                  <a:cubicBezTo>
                    <a:pt x="0" y="79731"/>
                    <a:pt x="32104" y="47627"/>
                    <a:pt x="71707" y="47627"/>
                  </a:cubicBezTo>
                  <a:lnTo>
                    <a:pt x="228151" y="47627"/>
                  </a:lnTo>
                  <a:lnTo>
                    <a:pt x="228151" y="0"/>
                  </a:lnTo>
                  <a:lnTo>
                    <a:pt x="404813" y="122389"/>
                  </a:lnTo>
                  <a:lnTo>
                    <a:pt x="228151" y="244777"/>
                  </a:lnTo>
                  <a:lnTo>
                    <a:pt x="228151" y="197150"/>
                  </a:lnTo>
                  <a:lnTo>
                    <a:pt x="149523" y="197150"/>
                  </a:lnTo>
                  <a:lnTo>
                    <a:pt x="149523" y="381000"/>
                  </a:lnTo>
                  <a:close/>
                </a:path>
              </a:pathLst>
            </a:custGeom>
            <a:solidFill>
              <a:srgbClr val="B7DEE8"/>
            </a:solidFill>
            <a:ln w="19050" algn="ctr">
              <a:solidFill>
                <a:srgbClr val="7F7F7F"/>
              </a:solidFill>
              <a:round/>
              <a:headEnd/>
              <a:tailEnd/>
            </a:ln>
            <a:effectLst>
              <a:outerShdw dist="38100" algn="l" rotWithShape="0">
                <a:srgbClr val="000000">
                  <a:alpha val="39999"/>
                </a:srgbClr>
              </a:outerShdw>
            </a:effectLst>
          </p:spPr>
          <p:txBody>
            <a:bodyPr rot="10800000"/>
            <a:lstStyle/>
            <a:p>
              <a:pPr fontAlgn="auto">
                <a:spcBef>
                  <a:spcPts val="0"/>
                </a:spcBef>
                <a:spcAft>
                  <a:spcPts val="0"/>
                </a:spcAft>
                <a:defRPr/>
              </a:pPr>
              <a:endParaRPr lang="en-US" dirty="0">
                <a:latin typeface="+mn-lt"/>
                <a:cs typeface="+mn-cs"/>
              </a:endParaRPr>
            </a:p>
          </p:txBody>
        </p:sp>
        <p:sp>
          <p:nvSpPr>
            <p:cNvPr id="7" name="Right Arrow 6"/>
            <p:cNvSpPr>
              <a:spLocks noChangeArrowheads="1"/>
            </p:cNvSpPr>
            <p:nvPr/>
          </p:nvSpPr>
          <p:spPr bwMode="auto">
            <a:xfrm rot="10800000">
              <a:off x="5891211" y="4038600"/>
              <a:ext cx="457200" cy="304800"/>
            </a:xfrm>
            <a:prstGeom prst="rightArrow">
              <a:avLst>
                <a:gd name="adj1" fmla="val 50000"/>
                <a:gd name="adj2" fmla="val 50000"/>
              </a:avLst>
            </a:prstGeom>
            <a:solidFill>
              <a:srgbClr val="B7DEE8"/>
            </a:solidFill>
            <a:ln w="19050" algn="ctr">
              <a:solidFill>
                <a:srgbClr val="7F7F7F"/>
              </a:solidFill>
              <a:round/>
              <a:headEnd/>
              <a:tailEnd/>
            </a:ln>
            <a:effectLst>
              <a:outerShdw dist="38100" algn="l" rotWithShape="0">
                <a:srgbClr val="000000">
                  <a:alpha val="39999"/>
                </a:srgbClr>
              </a:outerShdw>
            </a:effectLst>
          </p:spPr>
          <p:txBody>
            <a:bodyPr rot="10800000"/>
            <a:lstStyle/>
            <a:p>
              <a:pPr fontAlgn="auto">
                <a:spcBef>
                  <a:spcPts val="0"/>
                </a:spcBef>
                <a:spcAft>
                  <a:spcPts val="0"/>
                </a:spcAft>
                <a:defRPr/>
              </a:pPr>
              <a:endParaRPr lang="en-US" dirty="0">
                <a:latin typeface="+mn-lt"/>
                <a:cs typeface="+mn-cs"/>
              </a:endParaRPr>
            </a:p>
          </p:txBody>
        </p:sp>
        <p:sp>
          <p:nvSpPr>
            <p:cNvPr id="95274" name="TextBox 53"/>
            <p:cNvSpPr txBox="1">
              <a:spLocks noChangeArrowheads="1"/>
            </p:cNvSpPr>
            <p:nvPr/>
          </p:nvSpPr>
          <p:spPr bwMode="auto">
            <a:xfrm>
              <a:off x="2843212" y="39131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17375E"/>
                  </a:solidFill>
                  <a:latin typeface="Calibri" pitchFamily="34" charset="0"/>
                </a:rPr>
                <a:t>r</a:t>
              </a:r>
            </a:p>
          </p:txBody>
        </p:sp>
      </p:grpSp>
      <p:sp>
        <p:nvSpPr>
          <p:cNvPr id="12" name="Text Box 90"/>
          <p:cNvSpPr txBox="1">
            <a:spLocks noChangeArrowheads="1"/>
          </p:cNvSpPr>
          <p:nvPr/>
        </p:nvSpPr>
        <p:spPr bwMode="auto">
          <a:xfrm>
            <a:off x="3852863" y="2789238"/>
            <a:ext cx="5519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b="1">
                <a:solidFill>
                  <a:srgbClr val="000000"/>
                </a:solidFill>
                <a:latin typeface="Calibri" pitchFamily="34" charset="0"/>
              </a:rPr>
              <a:t>largest( state( next_to( const(NY))))</a:t>
            </a:r>
          </a:p>
        </p:txBody>
      </p:sp>
      <p:cxnSp>
        <p:nvCxnSpPr>
          <p:cNvPr id="14" name="Straight Arrow Connector 13"/>
          <p:cNvCxnSpPr>
            <a:cxnSpLocks noChangeShapeType="1"/>
          </p:cNvCxnSpPr>
          <p:nvPr/>
        </p:nvCxnSpPr>
        <p:spPr bwMode="auto">
          <a:xfrm rot="5400000">
            <a:off x="5176044" y="2186782"/>
            <a:ext cx="349250" cy="881062"/>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6" name="Rectangle 462"/>
          <p:cNvSpPr>
            <a:spLocks noChangeArrowheads="1"/>
          </p:cNvSpPr>
          <p:nvPr/>
        </p:nvSpPr>
        <p:spPr bwMode="auto">
          <a:xfrm>
            <a:off x="4724400" y="2801938"/>
            <a:ext cx="304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cxnSp>
        <p:nvCxnSpPr>
          <p:cNvPr id="17" name="Straight Arrow Connector 16"/>
          <p:cNvCxnSpPr>
            <a:cxnSpLocks noChangeShapeType="1"/>
          </p:cNvCxnSpPr>
          <p:nvPr/>
        </p:nvCxnSpPr>
        <p:spPr bwMode="auto">
          <a:xfrm rot="5400000">
            <a:off x="5980906" y="2153445"/>
            <a:ext cx="415925" cy="881062"/>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 name="Rectangle 472"/>
          <p:cNvSpPr>
            <a:spLocks noChangeArrowheads="1"/>
          </p:cNvSpPr>
          <p:nvPr/>
        </p:nvSpPr>
        <p:spPr bwMode="auto">
          <a:xfrm>
            <a:off x="5562600" y="2801938"/>
            <a:ext cx="304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cxnSp>
        <p:nvCxnSpPr>
          <p:cNvPr id="20" name="Straight Arrow Connector 19"/>
          <p:cNvCxnSpPr>
            <a:cxnSpLocks noChangeShapeType="1"/>
          </p:cNvCxnSpPr>
          <p:nvPr/>
        </p:nvCxnSpPr>
        <p:spPr bwMode="auto">
          <a:xfrm rot="5400000">
            <a:off x="6954837" y="2289176"/>
            <a:ext cx="415925" cy="6096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2" name="Rectangle 477"/>
          <p:cNvSpPr>
            <a:spLocks noChangeArrowheads="1"/>
          </p:cNvSpPr>
          <p:nvPr/>
        </p:nvSpPr>
        <p:spPr bwMode="auto">
          <a:xfrm>
            <a:off x="6672263" y="2801938"/>
            <a:ext cx="304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cxnSp>
        <p:nvCxnSpPr>
          <p:cNvPr id="23" name="Straight Arrow Connector 22"/>
          <p:cNvCxnSpPr>
            <a:cxnSpLocks noChangeShapeType="1"/>
          </p:cNvCxnSpPr>
          <p:nvPr/>
        </p:nvCxnSpPr>
        <p:spPr bwMode="auto">
          <a:xfrm rot="5400000">
            <a:off x="8038306" y="2458245"/>
            <a:ext cx="415925" cy="271462"/>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5" name="Rectangle 480"/>
          <p:cNvSpPr>
            <a:spLocks noChangeArrowheads="1"/>
          </p:cNvSpPr>
          <p:nvPr/>
        </p:nvSpPr>
        <p:spPr bwMode="auto">
          <a:xfrm>
            <a:off x="7924800" y="2801938"/>
            <a:ext cx="3048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3" name="TextBox 52"/>
          <p:cNvSpPr txBox="1">
            <a:spLocks noChangeArrowheads="1"/>
          </p:cNvSpPr>
          <p:nvPr/>
        </p:nvSpPr>
        <p:spPr bwMode="auto">
          <a:xfrm>
            <a:off x="2895600" y="2743200"/>
            <a:ext cx="303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17375E"/>
                </a:solidFill>
                <a:latin typeface="Calibri" pitchFamily="34" charset="0"/>
              </a:rPr>
              <a:t>y</a:t>
            </a:r>
          </a:p>
        </p:txBody>
      </p:sp>
      <p:grpSp>
        <p:nvGrpSpPr>
          <p:cNvPr id="95254" name="Group 64"/>
          <p:cNvGrpSpPr>
            <a:grpSpLocks/>
          </p:cNvGrpSpPr>
          <p:nvPr/>
        </p:nvGrpSpPr>
        <p:grpSpPr bwMode="auto">
          <a:xfrm>
            <a:off x="2897188" y="1981200"/>
            <a:ext cx="6297612" cy="641350"/>
            <a:chOff x="2922016" y="2469298"/>
            <a:chExt cx="6298184" cy="641350"/>
          </a:xfrm>
        </p:grpSpPr>
        <p:sp>
          <p:nvSpPr>
            <p:cNvPr id="95263" name="Text Box 90"/>
            <p:cNvSpPr txBox="1">
              <a:spLocks noChangeArrowheads="1"/>
            </p:cNvSpPr>
            <p:nvPr/>
          </p:nvSpPr>
          <p:spPr bwMode="auto">
            <a:xfrm>
              <a:off x="4004789" y="2569311"/>
              <a:ext cx="521541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b="1">
                  <a:solidFill>
                    <a:srgbClr val="000000"/>
                  </a:solidFill>
                  <a:latin typeface="Calibri" pitchFamily="34" charset="0"/>
                  <a:cs typeface="Tahoma" pitchFamily="34" charset="0"/>
                </a:rPr>
                <a:t>“What is the largest state that borders NY?"</a:t>
              </a:r>
            </a:p>
          </p:txBody>
        </p:sp>
        <p:sp>
          <p:nvSpPr>
            <p:cNvPr id="95264" name="TextBox 249"/>
            <p:cNvSpPr txBox="1">
              <a:spLocks noChangeArrowheads="1"/>
            </p:cNvSpPr>
            <p:nvPr/>
          </p:nvSpPr>
          <p:spPr bwMode="auto">
            <a:xfrm>
              <a:off x="3352268" y="2469298"/>
              <a:ext cx="198137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0000"/>
                  </a:solidFill>
                  <a:latin typeface="Calibri" pitchFamily="34" charset="0"/>
                  <a:cs typeface="Tahoma" pitchFamily="34" charset="0"/>
                </a:rPr>
                <a:t>NL</a:t>
              </a:r>
            </a:p>
            <a:p>
              <a:pPr eaLnBrk="1" hangingPunct="1"/>
              <a:r>
                <a:rPr lang="en-US" b="1">
                  <a:solidFill>
                    <a:srgbClr val="FF0000"/>
                  </a:solidFill>
                  <a:latin typeface="Calibri" pitchFamily="34" charset="0"/>
                  <a:cs typeface="Tahoma" pitchFamily="34" charset="0"/>
                </a:rPr>
                <a:t>Query</a:t>
              </a:r>
            </a:p>
          </p:txBody>
        </p:sp>
        <p:sp>
          <p:nvSpPr>
            <p:cNvPr id="95265" name="Rectangle 461"/>
            <p:cNvSpPr>
              <a:spLocks noChangeArrowheads="1"/>
            </p:cNvSpPr>
            <p:nvPr/>
          </p:nvSpPr>
          <p:spPr bwMode="auto">
            <a:xfrm>
              <a:off x="6443662" y="2631223"/>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95266" name="Rectangle 471"/>
            <p:cNvSpPr>
              <a:spLocks noChangeArrowheads="1"/>
            </p:cNvSpPr>
            <p:nvPr/>
          </p:nvSpPr>
          <p:spPr bwMode="auto">
            <a:xfrm>
              <a:off x="7281862" y="2631223"/>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95267" name="Rectangle 476"/>
            <p:cNvSpPr>
              <a:spLocks noChangeArrowheads="1"/>
            </p:cNvSpPr>
            <p:nvPr/>
          </p:nvSpPr>
          <p:spPr bwMode="auto">
            <a:xfrm>
              <a:off x="8196262" y="2631223"/>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95268" name="Rectangle 479"/>
            <p:cNvSpPr>
              <a:spLocks noChangeArrowheads="1"/>
            </p:cNvSpPr>
            <p:nvPr/>
          </p:nvSpPr>
          <p:spPr bwMode="auto">
            <a:xfrm>
              <a:off x="5605462" y="2697898"/>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95269" name="TextBox 54"/>
            <p:cNvSpPr txBox="1">
              <a:spLocks noChangeArrowheads="1"/>
            </p:cNvSpPr>
            <p:nvPr/>
          </p:nvSpPr>
          <p:spPr bwMode="auto">
            <a:xfrm>
              <a:off x="2922016" y="2469298"/>
              <a:ext cx="30165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17375E"/>
                  </a:solidFill>
                  <a:latin typeface="Calibri" pitchFamily="34" charset="0"/>
                </a:rPr>
                <a:t>x</a:t>
              </a:r>
            </a:p>
          </p:txBody>
        </p:sp>
      </p:grpSp>
      <p:sp>
        <p:nvSpPr>
          <p:cNvPr id="64" name="Rectangle 63"/>
          <p:cNvSpPr>
            <a:spLocks noChangeArrowheads="1"/>
          </p:cNvSpPr>
          <p:nvPr/>
        </p:nvSpPr>
        <p:spPr bwMode="auto">
          <a:xfrm>
            <a:off x="457200" y="5648325"/>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latin typeface="Calibri" pitchFamily="34" charset="0"/>
              </a:rPr>
              <a:t>Train a structured predictor with this binary supervision !</a:t>
            </a:r>
          </a:p>
        </p:txBody>
      </p:sp>
      <p:sp>
        <p:nvSpPr>
          <p:cNvPr id="47" name="Text Box 90"/>
          <p:cNvSpPr txBox="1">
            <a:spLocks noChangeArrowheads="1"/>
          </p:cNvSpPr>
          <p:nvPr/>
        </p:nvSpPr>
        <p:spPr bwMode="auto">
          <a:xfrm>
            <a:off x="5638800" y="4592638"/>
            <a:ext cx="289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r>
              <a:rPr lang="en-US" sz="1600" b="1">
                <a:solidFill>
                  <a:srgbClr val="000000"/>
                </a:solidFill>
                <a:latin typeface="Calibri" pitchFamily="34" charset="0"/>
              </a:rPr>
              <a:t>Expected</a:t>
            </a:r>
            <a:r>
              <a:rPr lang="en-US" sz="1600">
                <a:solidFill>
                  <a:srgbClr val="000000"/>
                </a:solidFill>
                <a:latin typeface="Calibri" pitchFamily="34" charset="0"/>
              </a:rPr>
              <a:t> : Pennsylvania</a:t>
            </a:r>
          </a:p>
          <a:p>
            <a:pPr eaLnBrk="1" hangingPunct="1"/>
            <a:r>
              <a:rPr lang="en-US" sz="1600" b="1">
                <a:solidFill>
                  <a:srgbClr val="000000"/>
                </a:solidFill>
                <a:latin typeface="Calibri" pitchFamily="34" charset="0"/>
              </a:rPr>
              <a:t>Predicted</a:t>
            </a:r>
            <a:r>
              <a:rPr lang="en-US" sz="1600">
                <a:solidFill>
                  <a:srgbClr val="000000"/>
                </a:solidFill>
                <a:latin typeface="Calibri" pitchFamily="34" charset="0"/>
              </a:rPr>
              <a:t> : NYC</a:t>
            </a:r>
          </a:p>
          <a:p>
            <a:pPr algn="ctr" eaLnBrk="1" hangingPunct="1"/>
            <a:r>
              <a:rPr lang="en-US" sz="1600">
                <a:solidFill>
                  <a:srgbClr val="FF0000"/>
                </a:solidFill>
                <a:latin typeface="Calibri" pitchFamily="34" charset="0"/>
              </a:rPr>
              <a:t>Negative Response</a:t>
            </a:r>
          </a:p>
        </p:txBody>
      </p:sp>
      <p:sp>
        <p:nvSpPr>
          <p:cNvPr id="49" name="Left Brace 48"/>
          <p:cNvSpPr/>
          <p:nvPr/>
        </p:nvSpPr>
        <p:spPr>
          <a:xfrm>
            <a:off x="2590800" y="2057400"/>
            <a:ext cx="381000" cy="1295400"/>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6" name="Text Box 90"/>
          <p:cNvSpPr txBox="1">
            <a:spLocks noChangeArrowheads="1"/>
          </p:cNvSpPr>
          <p:nvPr/>
        </p:nvSpPr>
        <p:spPr bwMode="auto">
          <a:xfrm>
            <a:off x="4495800" y="28194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1600" b="1">
                <a:solidFill>
                  <a:srgbClr val="0033CC"/>
                </a:solidFill>
                <a:latin typeface="Calibri" pitchFamily="34" charset="0"/>
              </a:rPr>
              <a:t>Pennsylvania</a:t>
            </a:r>
          </a:p>
        </p:txBody>
      </p:sp>
      <p:sp>
        <p:nvSpPr>
          <p:cNvPr id="58" name="TextBox 57"/>
          <p:cNvSpPr txBox="1">
            <a:spLocks noChangeArrowheads="1"/>
          </p:cNvSpPr>
          <p:nvPr/>
        </p:nvSpPr>
        <p:spPr bwMode="auto">
          <a:xfrm>
            <a:off x="2895600" y="2719388"/>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17375E"/>
                </a:solidFill>
                <a:latin typeface="Calibri" pitchFamily="34" charset="0"/>
              </a:rPr>
              <a:t>r</a:t>
            </a:r>
          </a:p>
        </p:txBody>
      </p:sp>
      <p:sp>
        <p:nvSpPr>
          <p:cNvPr id="59" name="Rectangle 58"/>
          <p:cNvSpPr>
            <a:spLocks noChangeArrowheads="1"/>
          </p:cNvSpPr>
          <p:nvPr/>
        </p:nvSpPr>
        <p:spPr bwMode="auto">
          <a:xfrm>
            <a:off x="381000" y="38100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Calibri" pitchFamily="34" charset="0"/>
              </a:rPr>
              <a:t>Binary Supervision</a:t>
            </a:r>
          </a:p>
        </p:txBody>
      </p:sp>
      <p:sp>
        <p:nvSpPr>
          <p:cNvPr id="60" name="Text Box 90"/>
          <p:cNvSpPr txBox="1">
            <a:spLocks noChangeArrowheads="1"/>
          </p:cNvSpPr>
          <p:nvPr/>
        </p:nvSpPr>
        <p:spPr bwMode="auto">
          <a:xfrm>
            <a:off x="2590800" y="4592638"/>
            <a:ext cx="2895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r>
              <a:rPr lang="en-US" sz="1600" b="1">
                <a:solidFill>
                  <a:srgbClr val="000000"/>
                </a:solidFill>
                <a:latin typeface="Calibri" pitchFamily="34" charset="0"/>
              </a:rPr>
              <a:t>Expected</a:t>
            </a:r>
            <a:r>
              <a:rPr lang="en-US" sz="1600">
                <a:solidFill>
                  <a:srgbClr val="000000"/>
                </a:solidFill>
                <a:latin typeface="Calibri" pitchFamily="34" charset="0"/>
              </a:rPr>
              <a:t> : Pennsylvania</a:t>
            </a:r>
          </a:p>
          <a:p>
            <a:pPr eaLnBrk="1" hangingPunct="1"/>
            <a:r>
              <a:rPr lang="en-US" sz="1600" b="1">
                <a:solidFill>
                  <a:srgbClr val="000000"/>
                </a:solidFill>
                <a:latin typeface="Calibri" pitchFamily="34" charset="0"/>
              </a:rPr>
              <a:t>Predicted</a:t>
            </a:r>
            <a:r>
              <a:rPr lang="en-US" sz="1600">
                <a:solidFill>
                  <a:srgbClr val="000000"/>
                </a:solidFill>
                <a:latin typeface="Calibri" pitchFamily="34" charset="0"/>
              </a:rPr>
              <a:t> : Pennsylvania</a:t>
            </a:r>
          </a:p>
          <a:p>
            <a:pPr algn="ctr" eaLnBrk="1" hangingPunct="1"/>
            <a:r>
              <a:rPr lang="en-US" sz="1600" b="1">
                <a:solidFill>
                  <a:srgbClr val="FF0000"/>
                </a:solidFill>
                <a:latin typeface="Calibri" pitchFamily="34" charset="0"/>
              </a:rPr>
              <a:t>Positive Response</a:t>
            </a:r>
          </a:p>
        </p:txBody>
      </p:sp>
      <p:sp>
        <p:nvSpPr>
          <p:cNvPr id="31" name="TextBox 504"/>
          <p:cNvSpPr txBox="1">
            <a:spLocks noChangeArrowheads="1"/>
          </p:cNvSpPr>
          <p:nvPr/>
        </p:nvSpPr>
        <p:spPr bwMode="auto">
          <a:xfrm>
            <a:off x="152400" y="2286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latin typeface="Calibri" pitchFamily="34" charset="0"/>
              </a:rPr>
              <a:t>Our approach:</a:t>
            </a:r>
            <a:r>
              <a:rPr lang="en-US" sz="2000" b="1">
                <a:solidFill>
                  <a:srgbClr val="4F6228"/>
                </a:solidFill>
                <a:latin typeface="Calibri" pitchFamily="34" charset="0"/>
              </a:rPr>
              <a:t> </a:t>
            </a:r>
            <a:r>
              <a:rPr lang="en-US" sz="2000">
                <a:solidFill>
                  <a:srgbClr val="FF0000"/>
                </a:solidFill>
                <a:latin typeface="Calibri" pitchFamily="34" charset="0"/>
              </a:rPr>
              <a:t>use </a:t>
            </a:r>
            <a:r>
              <a:rPr lang="en-US" sz="2000" b="1">
                <a:solidFill>
                  <a:srgbClr val="FF0000"/>
                </a:solidFill>
                <a:latin typeface="Calibri" pitchFamily="34" charset="0"/>
              </a:rPr>
              <a:t>only</a:t>
            </a:r>
            <a:r>
              <a:rPr lang="en-US" sz="2000">
                <a:solidFill>
                  <a:srgbClr val="FF0000"/>
                </a:solidFill>
                <a:latin typeface="Calibri" pitchFamily="34" charset="0"/>
              </a:rPr>
              <a:t> the responses</a:t>
            </a:r>
            <a:r>
              <a:rPr lang="en-US">
                <a:solidFill>
                  <a:srgbClr val="FF0000"/>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8" presetID="3" presetClass="exit" presetSubtype="10" fill="hold" grpId="0" nodeType="withEffect">
                                  <p:stCondLst>
                                    <p:cond delay="0"/>
                                  </p:stCondLst>
                                  <p:childTnLst>
                                    <p:animEffect transition="out" filter="blinds(horizontal)">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xit" presetSubtype="10" fill="hold" nodeType="withEffect">
                                  <p:stCondLst>
                                    <p:cond delay="0"/>
                                  </p:stCondLst>
                                  <p:childTnLst>
                                    <p:animEffect transition="out" filter="blinds(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xit" presetSubtype="10" fill="hold" grpId="0" nodeType="withEffect">
                                  <p:stCondLst>
                                    <p:cond delay="0"/>
                                  </p:stCondLst>
                                  <p:childTnLst>
                                    <p:animEffect transition="out" filter="blinds(horizontal)">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3" presetClass="entr" presetSubtype="10"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par>
                                <p:cTn id="38" presetID="3" presetClass="exit" presetSubtype="10" fill="hold" grpId="0" nodeType="withEffect">
                                  <p:stCondLst>
                                    <p:cond delay="0"/>
                                  </p:stCondLst>
                                  <p:childTnLst>
                                    <p:animEffect transition="out" filter="blinds(horizontal)">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3" presetClass="exit" presetSubtype="10" fill="hold" grpId="0" nodeType="withEffect" nodePh="1">
                                  <p:stCondLst>
                                    <p:cond delay="0"/>
                                  </p:stCondLst>
                                  <p:endCondLst>
                                    <p:cond evt="begin" delay="0">
                                      <p:tn val="50"/>
                                    </p:cond>
                                  </p:endCondLst>
                                  <p:childTnLst>
                                    <p:animEffect transition="out" filter="blinds(horizont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3" presetClass="exit" presetSubtype="10" fill="hold" grpId="0" nodeType="withEffect" nodePh="1">
                                  <p:stCondLst>
                                    <p:cond delay="0"/>
                                  </p:stCondLst>
                                  <p:endCondLst>
                                    <p:cond evt="begin" delay="0">
                                      <p:tn val="56"/>
                                    </p:cond>
                                  </p:endCondLst>
                                  <p:childTnLst>
                                    <p:animEffect transition="out" filter="blinds(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3" presetClass="exit" presetSubtype="10" fill="hold" grpId="0" nodeType="withEffect" nodePh="1">
                                  <p:stCondLst>
                                    <p:cond delay="0"/>
                                  </p:stCondLst>
                                  <p:endCondLst>
                                    <p:cond evt="begin" delay="0">
                                      <p:tn val="62"/>
                                    </p:cond>
                                  </p:endCondLst>
                                  <p:childTnLst>
                                    <p:animEffect transition="out" filter="blinds(horizontal)">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3" presetClass="exit" presetSubtype="10" fill="hold" grpId="0" nodeType="withEffect" nodePh="1">
                                  <p:stCondLst>
                                    <p:cond delay="0"/>
                                  </p:stCondLst>
                                  <p:endCondLst>
                                    <p:cond evt="begin" delay="0">
                                      <p:tn val="68"/>
                                    </p:cond>
                                  </p:endCondLst>
                                  <p:childTnLst>
                                    <p:animEffect transition="out" filter="blinds(horizontal)">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3" presetClass="exit" presetSubtype="10" fill="hold" grpId="0" nodeType="withEffect">
                                  <p:stCondLst>
                                    <p:cond delay="0"/>
                                  </p:stCondLst>
                                  <p:childTnLst>
                                    <p:animEffect transition="out" filter="blinds(horizontal)">
                                      <p:cBhvr>
                                        <p:cTn id="72" dur="500"/>
                                        <p:tgtEl>
                                          <p:spTgt spid="53"/>
                                        </p:tgtEl>
                                      </p:cBhvr>
                                    </p:animEffect>
                                    <p:set>
                                      <p:cBhvr>
                                        <p:cTn id="73" dur="1" fill="hold">
                                          <p:stCondLst>
                                            <p:cond delay="499"/>
                                          </p:stCondLst>
                                        </p:cTn>
                                        <p:tgtEl>
                                          <p:spTgt spid="53"/>
                                        </p:tgtEl>
                                        <p:attrNameLst>
                                          <p:attrName>style.visibility</p:attrName>
                                        </p:attrNameLst>
                                      </p:cBhvr>
                                      <p:to>
                                        <p:strVal val="hidden"/>
                                      </p:to>
                                    </p:set>
                                  </p:childTnLst>
                                </p:cTn>
                              </p:par>
                              <p:par>
                                <p:cTn id="74" presetID="3" presetClass="entr" presetSubtype="1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blinds(horizontal)">
                                      <p:cBhvr>
                                        <p:cTn id="76" dur="500"/>
                                        <p:tgtEl>
                                          <p:spTgt spid="5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linds(horizontal)">
                                      <p:cBhvr>
                                        <p:cTn id="79" dur="500"/>
                                        <p:tgtEl>
                                          <p:spTgt spid="5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linds(horizontal)">
                                      <p:cBhvr>
                                        <p:cTn id="82" dur="500"/>
                                        <p:tgtEl>
                                          <p:spTgt spid="5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linds(horizontal)">
                                      <p:cBhvr>
                                        <p:cTn id="85" dur="500"/>
                                        <p:tgtEl>
                                          <p:spTgt spid="47"/>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blinds(horizontal)">
                                      <p:cBhvr>
                                        <p:cTn id="88" dur="500"/>
                                        <p:tgtEl>
                                          <p:spTgt spid="5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blinds(horizontal)">
                                      <p:cBhvr>
                                        <p:cTn id="91" dur="500"/>
                                        <p:tgtEl>
                                          <p:spTgt spid="6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blinds(horizontal)">
                                      <p:cBhvr>
                                        <p:cTn id="9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46" grpId="0"/>
      <p:bldP spid="57" grpId="0"/>
      <p:bldP spid="13" grpId="0"/>
      <p:bldP spid="51" grpId="0" animBg="1"/>
      <p:bldP spid="12" grpId="0"/>
      <p:bldP spid="16" grpId="0"/>
      <p:bldP spid="19" grpId="0"/>
      <p:bldP spid="22" grpId="0"/>
      <p:bldP spid="25" grpId="0"/>
      <p:bldP spid="53" grpId="0"/>
      <p:bldP spid="64" grpId="0" build="allAtOnce"/>
      <p:bldP spid="47" grpId="0"/>
      <p:bldP spid="49" grpId="0" animBg="1"/>
      <p:bldP spid="56" grpId="0"/>
      <p:bldP spid="58" grpId="0"/>
      <p:bldP spid="59" grpId="0"/>
      <p:bldP spid="60" grpId="0"/>
      <p:bldP spid="31" grpId="0"/>
      <p:bldP spid="31"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9697E9FF-8739-4DB8-94C4-C4569ACB731B}" type="slidenum">
              <a:rPr lang="en-US" altLang="zh-TW" smtClean="0">
                <a:cs typeface="Arial Unicode MS" pitchFamily="34" charset="-128"/>
              </a:rPr>
              <a:pPr eaLnBrk="1" hangingPunct="1"/>
              <a:t>45</a:t>
            </a:fld>
            <a:endParaRPr lang="en-US" altLang="zh-TW" smtClean="0">
              <a:cs typeface="Arial Unicode MS" pitchFamily="34" charset="-128"/>
            </a:endParaRPr>
          </a:p>
        </p:txBody>
      </p:sp>
      <p:sp>
        <p:nvSpPr>
          <p:cNvPr id="96259" name="Rectangle 2"/>
          <p:cNvSpPr>
            <a:spLocks noGrp="1" noChangeArrowheads="1"/>
          </p:cNvSpPr>
          <p:nvPr>
            <p:ph type="title"/>
          </p:nvPr>
        </p:nvSpPr>
        <p:spPr/>
        <p:txBody>
          <a:bodyPr/>
          <a:lstStyle/>
          <a:p>
            <a:pPr eaLnBrk="1" hangingPunct="1"/>
            <a:r>
              <a:rPr lang="en-US" smtClean="0"/>
              <a:t>Response Based Learning</a:t>
            </a:r>
          </a:p>
        </p:txBody>
      </p:sp>
      <p:sp>
        <p:nvSpPr>
          <p:cNvPr id="1136643" name="Rectangle 3"/>
          <p:cNvSpPr>
            <a:spLocks noGrp="1" noChangeArrowheads="1"/>
          </p:cNvSpPr>
          <p:nvPr>
            <p:ph type="body" idx="1"/>
          </p:nvPr>
        </p:nvSpPr>
        <p:spPr/>
        <p:txBody>
          <a:bodyPr/>
          <a:lstStyle/>
          <a:p>
            <a:pPr eaLnBrk="1" hangingPunct="1"/>
            <a:r>
              <a:rPr lang="en-US" sz="2000" smtClean="0"/>
              <a:t>X:    </a:t>
            </a:r>
            <a:r>
              <a:rPr lang="en-US" sz="2000" smtClean="0">
                <a:solidFill>
                  <a:srgbClr val="0033CC"/>
                </a:solidFill>
              </a:rPr>
              <a:t>What is the largest state that borders NY?</a:t>
            </a:r>
          </a:p>
          <a:p>
            <a:pPr eaLnBrk="1" hangingPunct="1">
              <a:buFont typeface="Wingdings" pitchFamily="2" charset="2"/>
              <a:buNone/>
            </a:pPr>
            <a:endParaRPr lang="en-US" sz="2000" smtClean="0"/>
          </a:p>
          <a:p>
            <a:pPr eaLnBrk="1" hangingPunct="1"/>
            <a:r>
              <a:rPr lang="en-US" sz="2000" smtClean="0"/>
              <a:t>Y:    </a:t>
            </a:r>
            <a:r>
              <a:rPr lang="en-US" sz="2000" smtClean="0">
                <a:solidFill>
                  <a:srgbClr val="0033CC"/>
                </a:solidFill>
              </a:rPr>
              <a:t>largest( state( next_to( const(NY))))</a:t>
            </a:r>
          </a:p>
          <a:p>
            <a:pPr eaLnBrk="1" hangingPunct="1"/>
            <a:r>
              <a:rPr lang="en-US" smtClean="0"/>
              <a:t>Use the </a:t>
            </a:r>
            <a:r>
              <a:rPr lang="en-US" b="1" i="1" smtClean="0">
                <a:solidFill>
                  <a:schemeClr val="tx2"/>
                </a:solidFill>
              </a:rPr>
              <a:t>expected response </a:t>
            </a:r>
            <a:r>
              <a:rPr lang="en-US" smtClean="0"/>
              <a:t>as supervision</a:t>
            </a:r>
          </a:p>
          <a:p>
            <a:pPr lvl="1" eaLnBrk="1" hangingPunct="1"/>
            <a:r>
              <a:rPr lang="en-US" smtClean="0"/>
              <a:t>Feedback(y,r) = </a:t>
            </a:r>
            <a:r>
              <a:rPr lang="en-US" smtClean="0">
                <a:solidFill>
                  <a:srgbClr val="FF0000"/>
                </a:solidFill>
              </a:rPr>
              <a:t>1</a:t>
            </a:r>
            <a:r>
              <a:rPr lang="en-US" smtClean="0"/>
              <a:t> if execute(query(y) = r)     and      </a:t>
            </a:r>
            <a:r>
              <a:rPr lang="en-US" smtClean="0">
                <a:solidFill>
                  <a:srgbClr val="FF0000"/>
                </a:solidFill>
              </a:rPr>
              <a:t>0</a:t>
            </a:r>
            <a:r>
              <a:rPr lang="en-US" smtClean="0"/>
              <a:t>         o/w</a:t>
            </a:r>
          </a:p>
          <a:p>
            <a:pPr eaLnBrk="1" hangingPunct="1"/>
            <a:r>
              <a:rPr lang="en-US" smtClean="0"/>
              <a:t>Structure Learning with Binary feedback</a:t>
            </a:r>
          </a:p>
          <a:p>
            <a:pPr lvl="1" eaLnBrk="1" hangingPunct="1"/>
            <a:r>
              <a:rPr lang="en-US" smtClean="0"/>
              <a:t>DIRECT protocol: Convert the learning problem into binary prediction</a:t>
            </a:r>
          </a:p>
          <a:p>
            <a:pPr lvl="1" eaLnBrk="1" hangingPunct="1"/>
            <a:r>
              <a:rPr lang="en-US" smtClean="0"/>
              <a:t>AGGRESSIVE protocol: Convert the feedback into structured supervision</a:t>
            </a:r>
          </a:p>
          <a:p>
            <a:pPr eaLnBrk="1" hangingPunct="1"/>
            <a:r>
              <a:rPr lang="en-US" b="1" smtClean="0">
                <a:solidFill>
                  <a:schemeClr val="tx2"/>
                </a:solidFill>
              </a:rPr>
              <a:t>Learning approach </a:t>
            </a:r>
            <a:r>
              <a:rPr lang="en-US" smtClean="0"/>
              <a:t>–  iteratively identify more correct structures </a:t>
            </a:r>
          </a:p>
          <a:p>
            <a:pPr lvl="1" eaLnBrk="1" hangingPunct="1"/>
            <a:r>
              <a:rPr lang="en-US" smtClean="0"/>
              <a:t>Learning terminates when no new structures are added</a:t>
            </a:r>
          </a:p>
          <a:p>
            <a:pPr eaLnBrk="1" hangingPunct="1"/>
            <a:endParaRPr lang="en-US" sz="2000" smtClean="0"/>
          </a:p>
        </p:txBody>
      </p:sp>
      <p:sp>
        <p:nvSpPr>
          <p:cNvPr id="96261" name="Line 5"/>
          <p:cNvSpPr>
            <a:spLocks noChangeShapeType="1"/>
          </p:cNvSpPr>
          <p:nvPr/>
        </p:nvSpPr>
        <p:spPr bwMode="auto">
          <a:xfrm flipH="1">
            <a:off x="1676400" y="1600200"/>
            <a:ext cx="12192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Line 7"/>
          <p:cNvSpPr>
            <a:spLocks noChangeShapeType="1"/>
          </p:cNvSpPr>
          <p:nvPr/>
        </p:nvSpPr>
        <p:spPr bwMode="auto">
          <a:xfrm flipH="1">
            <a:off x="2438400" y="1600200"/>
            <a:ext cx="11430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8"/>
          <p:cNvSpPr>
            <a:spLocks noChangeShapeType="1"/>
          </p:cNvSpPr>
          <p:nvPr/>
        </p:nvSpPr>
        <p:spPr bwMode="auto">
          <a:xfrm flipH="1">
            <a:off x="3200400" y="1600200"/>
            <a:ext cx="13716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4" name="Line 9"/>
          <p:cNvSpPr>
            <a:spLocks noChangeShapeType="1"/>
          </p:cNvSpPr>
          <p:nvPr/>
        </p:nvSpPr>
        <p:spPr bwMode="auto">
          <a:xfrm flipH="1">
            <a:off x="4267200" y="1600200"/>
            <a:ext cx="10668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15"/>
          <p:cNvSpPr txBox="1">
            <a:spLocks noChangeArrowheads="1"/>
          </p:cNvSpPr>
          <p:nvPr/>
        </p:nvSpPr>
        <p:spPr bwMode="auto">
          <a:xfrm>
            <a:off x="5715000" y="304800"/>
            <a:ext cx="3200400" cy="2030413"/>
          </a:xfrm>
          <a:prstGeom prst="rect">
            <a:avLst/>
          </a:prstGeom>
          <a:solidFill>
            <a:srgbClr val="FFFFCC"/>
          </a:solidFill>
          <a:ln w="12700">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Repeat</a:t>
            </a:r>
          </a:p>
          <a:p>
            <a:pPr eaLnBrk="1" hangingPunct="1"/>
            <a:r>
              <a:rPr lang="en-US">
                <a:latin typeface="Calibri" pitchFamily="34" charset="0"/>
              </a:rPr>
              <a:t>   </a:t>
            </a:r>
            <a:r>
              <a:rPr lang="en-US" b="1">
                <a:latin typeface="Calibri" pitchFamily="34" charset="0"/>
              </a:rPr>
              <a:t>for</a:t>
            </a:r>
            <a:r>
              <a:rPr lang="en-US">
                <a:latin typeface="Calibri" pitchFamily="34" charset="0"/>
              </a:rPr>
              <a:t> </a:t>
            </a:r>
            <a:r>
              <a:rPr lang="en-US" b="1">
                <a:latin typeface="Calibri" pitchFamily="34" charset="0"/>
              </a:rPr>
              <a:t>all</a:t>
            </a:r>
            <a:r>
              <a:rPr lang="en-US">
                <a:latin typeface="Calibri" pitchFamily="34" charset="0"/>
              </a:rPr>
              <a:t> input sentences </a:t>
            </a:r>
            <a:r>
              <a:rPr lang="en-US" b="1">
                <a:latin typeface="Calibri" pitchFamily="34" charset="0"/>
              </a:rPr>
              <a:t>do</a:t>
            </a:r>
          </a:p>
          <a:p>
            <a:pPr eaLnBrk="1" hangingPunct="1"/>
            <a:r>
              <a:rPr lang="en-US">
                <a:latin typeface="Calibri" pitchFamily="34" charset="0"/>
              </a:rPr>
              <a:t>     Find best structured output</a:t>
            </a:r>
          </a:p>
          <a:p>
            <a:pPr eaLnBrk="1" hangingPunct="1"/>
            <a:r>
              <a:rPr lang="en-US">
                <a:latin typeface="Calibri" pitchFamily="34" charset="0"/>
              </a:rPr>
              <a:t>     Query </a:t>
            </a:r>
            <a:r>
              <a:rPr lang="en-US" i="1">
                <a:latin typeface="Calibri" pitchFamily="34" charset="0"/>
              </a:rPr>
              <a:t>feedback</a:t>
            </a:r>
            <a:r>
              <a:rPr lang="en-US">
                <a:latin typeface="Calibri" pitchFamily="34" charset="0"/>
              </a:rPr>
              <a:t> function</a:t>
            </a:r>
          </a:p>
          <a:p>
            <a:pPr eaLnBrk="1" hangingPunct="1"/>
            <a:r>
              <a:rPr lang="en-US" b="1">
                <a:latin typeface="Calibri" pitchFamily="34" charset="0"/>
              </a:rPr>
              <a:t>   end for</a:t>
            </a:r>
          </a:p>
          <a:p>
            <a:pPr eaLnBrk="1" hangingPunct="1"/>
            <a:r>
              <a:rPr lang="en-US" b="1">
                <a:solidFill>
                  <a:srgbClr val="FF0000"/>
                </a:solidFill>
                <a:latin typeface="Calibri" pitchFamily="34" charset="0"/>
              </a:rPr>
              <a:t>   Learn new W using feedback</a:t>
            </a:r>
          </a:p>
          <a:p>
            <a:pPr eaLnBrk="1" hangingPunct="1"/>
            <a:r>
              <a:rPr lang="en-US" b="1">
                <a:latin typeface="Calibri" pitchFamily="34" charset="0"/>
              </a:rPr>
              <a:t>Until </a:t>
            </a:r>
            <a:r>
              <a:rPr lang="en-US">
                <a:latin typeface="Calibri" pitchFamily="34" charset="0"/>
              </a:rPr>
              <a:t>Convergence</a:t>
            </a:r>
            <a:endParaRPr lang="en-US" b="1">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4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6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DCBF8E7A-5600-4BCA-9B3C-303E9DB0292E}" type="slidenum">
              <a:rPr lang="en-US" altLang="zh-TW" smtClean="0">
                <a:cs typeface="Arial Unicode MS" pitchFamily="34" charset="-128"/>
              </a:rPr>
              <a:pPr eaLnBrk="1" hangingPunct="1"/>
              <a:t>46</a:t>
            </a:fld>
            <a:endParaRPr lang="en-US" altLang="zh-TW" smtClean="0">
              <a:cs typeface="Arial Unicode MS" pitchFamily="34" charset="-128"/>
            </a:endParaRPr>
          </a:p>
        </p:txBody>
      </p:sp>
      <p:sp>
        <p:nvSpPr>
          <p:cNvPr id="97283" name="Rectangle 2"/>
          <p:cNvSpPr>
            <a:spLocks noGrp="1" noChangeArrowheads="1"/>
          </p:cNvSpPr>
          <p:nvPr>
            <p:ph type="title"/>
          </p:nvPr>
        </p:nvSpPr>
        <p:spPr/>
        <p:txBody>
          <a:bodyPr/>
          <a:lstStyle/>
          <a:p>
            <a:pPr eaLnBrk="1" hangingPunct="1"/>
            <a:r>
              <a:rPr lang="en-US" smtClean="0"/>
              <a:t>Constraints Drive Inference</a:t>
            </a:r>
          </a:p>
        </p:txBody>
      </p:sp>
      <p:sp>
        <p:nvSpPr>
          <p:cNvPr id="1136643" name="Rectangle 3"/>
          <p:cNvSpPr>
            <a:spLocks noGrp="1" noChangeArrowheads="1"/>
          </p:cNvSpPr>
          <p:nvPr>
            <p:ph type="body" idx="1"/>
          </p:nvPr>
        </p:nvSpPr>
        <p:spPr>
          <a:xfrm>
            <a:off x="457200" y="1219200"/>
            <a:ext cx="8458200" cy="4953000"/>
          </a:xfrm>
        </p:spPr>
        <p:txBody>
          <a:bodyPr/>
          <a:lstStyle/>
          <a:p>
            <a:pPr eaLnBrk="1" hangingPunct="1"/>
            <a:r>
              <a:rPr lang="en-US" sz="2000" smtClean="0"/>
              <a:t>X:    </a:t>
            </a:r>
            <a:r>
              <a:rPr lang="en-US" sz="2000" smtClean="0">
                <a:solidFill>
                  <a:srgbClr val="0033CC"/>
                </a:solidFill>
              </a:rPr>
              <a:t>What is the largest state that borders NY?</a:t>
            </a:r>
          </a:p>
          <a:p>
            <a:pPr eaLnBrk="1" hangingPunct="1">
              <a:buFont typeface="Wingdings" pitchFamily="2" charset="2"/>
              <a:buNone/>
            </a:pPr>
            <a:endParaRPr lang="en-US" sz="2000" smtClean="0"/>
          </a:p>
          <a:p>
            <a:pPr eaLnBrk="1" hangingPunct="1"/>
            <a:r>
              <a:rPr lang="en-US" sz="2000" smtClean="0"/>
              <a:t>Y:    </a:t>
            </a:r>
            <a:r>
              <a:rPr lang="en-US" sz="2000" smtClean="0">
                <a:solidFill>
                  <a:srgbClr val="0033CC"/>
                </a:solidFill>
              </a:rPr>
              <a:t>largest( state( next_to( const(NY))))</a:t>
            </a:r>
          </a:p>
          <a:p>
            <a:pPr eaLnBrk="1" hangingPunct="1"/>
            <a:endParaRPr lang="en-US" smtClean="0"/>
          </a:p>
          <a:p>
            <a:pPr eaLnBrk="1" hangingPunct="1"/>
            <a:endParaRPr lang="en-US" smtClean="0"/>
          </a:p>
          <a:p>
            <a:pPr eaLnBrk="1" hangingPunct="1"/>
            <a:r>
              <a:rPr lang="en-US" smtClean="0"/>
              <a:t>Decompose into two types of decisions:</a:t>
            </a:r>
          </a:p>
          <a:p>
            <a:pPr lvl="1" eaLnBrk="1" hangingPunct="1"/>
            <a:r>
              <a:rPr lang="en-US" b="1" smtClean="0"/>
              <a:t>First order: </a:t>
            </a:r>
            <a:r>
              <a:rPr lang="en-US" smtClean="0"/>
              <a:t>Map </a:t>
            </a:r>
            <a:r>
              <a:rPr lang="en-US" smtClean="0">
                <a:solidFill>
                  <a:srgbClr val="FF0000"/>
                </a:solidFill>
              </a:rPr>
              <a:t>lexical items </a:t>
            </a:r>
            <a:r>
              <a:rPr lang="en-US" smtClean="0"/>
              <a:t>to logical symbols</a:t>
            </a:r>
          </a:p>
          <a:p>
            <a:pPr lvl="2" eaLnBrk="1" hangingPunct="1"/>
            <a:r>
              <a:rPr lang="en-US" smtClean="0">
                <a:solidFill>
                  <a:schemeClr val="tx2"/>
                </a:solidFill>
              </a:rPr>
              <a:t>{“</a:t>
            </a:r>
            <a:r>
              <a:rPr lang="en-US" i="1" smtClean="0">
                <a:solidFill>
                  <a:schemeClr val="tx2"/>
                </a:solidFill>
              </a:rPr>
              <a:t>largest”</a:t>
            </a:r>
            <a:r>
              <a:rPr lang="en-US" i="1" smtClean="0">
                <a:solidFill>
                  <a:schemeClr val="tx2"/>
                </a:solidFill>
                <a:sym typeface="Wingdings" pitchFamily="2" charset="2"/>
              </a:rPr>
              <a:t> </a:t>
            </a:r>
            <a:r>
              <a:rPr lang="en-US" sz="1400" smtClean="0">
                <a:solidFill>
                  <a:schemeClr val="tx2"/>
                </a:solidFill>
                <a:latin typeface="Lucida Console" pitchFamily="49" charset="0"/>
              </a:rPr>
              <a:t>largest</a:t>
            </a:r>
            <a:r>
              <a:rPr lang="en-US" smtClean="0">
                <a:solidFill>
                  <a:schemeClr val="tx2"/>
                </a:solidFill>
              </a:rPr>
              <a:t>(), “</a:t>
            </a:r>
            <a:r>
              <a:rPr lang="en-US" i="1" smtClean="0">
                <a:solidFill>
                  <a:schemeClr val="tx2"/>
                </a:solidFill>
              </a:rPr>
              <a:t>borders”</a:t>
            </a:r>
            <a:r>
              <a:rPr lang="en-US" smtClean="0">
                <a:solidFill>
                  <a:schemeClr val="tx2"/>
                </a:solidFill>
                <a:sym typeface="Wingdings" pitchFamily="2" charset="2"/>
              </a:rPr>
              <a:t></a:t>
            </a:r>
            <a:r>
              <a:rPr lang="en-US" sz="1400" smtClean="0">
                <a:solidFill>
                  <a:schemeClr val="tx2"/>
                </a:solidFill>
                <a:latin typeface="Lucida Console" pitchFamily="49" charset="0"/>
                <a:sym typeface="Wingdings" pitchFamily="2" charset="2"/>
              </a:rPr>
              <a:t>next_to</a:t>
            </a:r>
            <a:r>
              <a:rPr lang="en-US" smtClean="0">
                <a:solidFill>
                  <a:schemeClr val="tx2"/>
                </a:solidFill>
                <a:sym typeface="Wingdings" pitchFamily="2" charset="2"/>
              </a:rPr>
              <a:t>(),.., “</a:t>
            </a:r>
            <a:r>
              <a:rPr lang="en-US" i="1" smtClean="0">
                <a:solidFill>
                  <a:schemeClr val="tx2"/>
                </a:solidFill>
                <a:sym typeface="Wingdings" pitchFamily="2" charset="2"/>
              </a:rPr>
              <a:t>NY”</a:t>
            </a:r>
            <a:r>
              <a:rPr lang="en-US" smtClean="0">
                <a:solidFill>
                  <a:schemeClr val="tx2"/>
                </a:solidFill>
                <a:sym typeface="Wingdings" pitchFamily="2" charset="2"/>
              </a:rPr>
              <a:t></a:t>
            </a:r>
            <a:r>
              <a:rPr lang="en-US" sz="1400" smtClean="0">
                <a:solidFill>
                  <a:schemeClr val="tx2"/>
                </a:solidFill>
                <a:latin typeface="Lucida Console" pitchFamily="49" charset="0"/>
                <a:sym typeface="Wingdings" pitchFamily="2" charset="2"/>
              </a:rPr>
              <a:t>const(NY)}</a:t>
            </a:r>
            <a:endParaRPr lang="en-US" smtClean="0">
              <a:solidFill>
                <a:schemeClr val="tx2"/>
              </a:solidFill>
              <a:latin typeface="Lucida Console" pitchFamily="49" charset="0"/>
            </a:endParaRPr>
          </a:p>
          <a:p>
            <a:pPr lvl="1" eaLnBrk="1" hangingPunct="1"/>
            <a:r>
              <a:rPr lang="en-US" b="1" smtClean="0"/>
              <a:t>Second order: </a:t>
            </a:r>
            <a:r>
              <a:rPr lang="en-US" smtClean="0">
                <a:solidFill>
                  <a:srgbClr val="FF0000"/>
                </a:solidFill>
              </a:rPr>
              <a:t>Compose meaning </a:t>
            </a:r>
            <a:r>
              <a:rPr lang="en-US" smtClean="0"/>
              <a:t>from logical fragments</a:t>
            </a:r>
          </a:p>
          <a:p>
            <a:pPr lvl="2" eaLnBrk="1" hangingPunct="1"/>
            <a:r>
              <a:rPr lang="en-US" sz="1600" smtClean="0">
                <a:solidFill>
                  <a:schemeClr val="tx2"/>
                </a:solidFill>
                <a:latin typeface="Lucida Console" pitchFamily="49" charset="0"/>
              </a:rPr>
              <a:t>largest(state(next_to(const(NY)))) </a:t>
            </a:r>
          </a:p>
          <a:p>
            <a:pPr eaLnBrk="1" hangingPunct="1"/>
            <a:r>
              <a:rPr lang="en-US" smtClean="0"/>
              <a:t>Domain’s semantics is used to constrain interpretations </a:t>
            </a:r>
          </a:p>
          <a:p>
            <a:pPr lvl="1" eaLnBrk="1" hangingPunct="1"/>
            <a:r>
              <a:rPr lang="en-US" smtClean="0"/>
              <a:t>declarative constraints: Lexical resources (wordnet); type consistency:  </a:t>
            </a:r>
            <a:r>
              <a:rPr lang="en-US" smtClean="0">
                <a:cs typeface="Tahoma" pitchFamily="34" charset="0"/>
              </a:rPr>
              <a:t>distance in sentence, in dependency tree,…</a:t>
            </a:r>
            <a:endParaRPr lang="en-US" smtClean="0"/>
          </a:p>
          <a:p>
            <a:pPr lvl="2" eaLnBrk="1" hangingPunct="1"/>
            <a:endParaRPr lang="en-US" sz="1600" smtClean="0">
              <a:solidFill>
                <a:schemeClr val="tx2"/>
              </a:solidFill>
              <a:latin typeface="Lucida Console" pitchFamily="49" charset="0"/>
            </a:endParaRPr>
          </a:p>
          <a:p>
            <a:pPr eaLnBrk="1" hangingPunct="1"/>
            <a:endParaRPr lang="en-US" sz="2000" smtClean="0"/>
          </a:p>
        </p:txBody>
      </p:sp>
      <p:sp>
        <p:nvSpPr>
          <p:cNvPr id="97285" name="Line 5"/>
          <p:cNvSpPr>
            <a:spLocks noChangeShapeType="1"/>
          </p:cNvSpPr>
          <p:nvPr/>
        </p:nvSpPr>
        <p:spPr bwMode="auto">
          <a:xfrm flipH="1">
            <a:off x="1676400" y="1600200"/>
            <a:ext cx="12192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7"/>
          <p:cNvSpPr>
            <a:spLocks noChangeShapeType="1"/>
          </p:cNvSpPr>
          <p:nvPr/>
        </p:nvSpPr>
        <p:spPr bwMode="auto">
          <a:xfrm flipH="1">
            <a:off x="2438400" y="1600200"/>
            <a:ext cx="11430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8"/>
          <p:cNvSpPr>
            <a:spLocks noChangeShapeType="1"/>
          </p:cNvSpPr>
          <p:nvPr/>
        </p:nvSpPr>
        <p:spPr bwMode="auto">
          <a:xfrm flipH="1">
            <a:off x="3200400" y="1600200"/>
            <a:ext cx="13716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9"/>
          <p:cNvSpPr>
            <a:spLocks noChangeShapeType="1"/>
          </p:cNvSpPr>
          <p:nvPr/>
        </p:nvSpPr>
        <p:spPr bwMode="auto">
          <a:xfrm flipH="1">
            <a:off x="4267200" y="1600200"/>
            <a:ext cx="1066800" cy="438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TextBox 15"/>
          <p:cNvSpPr txBox="1">
            <a:spLocks noChangeArrowheads="1"/>
          </p:cNvSpPr>
          <p:nvPr/>
        </p:nvSpPr>
        <p:spPr bwMode="auto">
          <a:xfrm>
            <a:off x="5715000" y="304800"/>
            <a:ext cx="3200400" cy="2030413"/>
          </a:xfrm>
          <a:prstGeom prst="rect">
            <a:avLst/>
          </a:prstGeom>
          <a:solidFill>
            <a:srgbClr val="FFFFCC"/>
          </a:solidFill>
          <a:ln w="12700">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Repeat</a:t>
            </a:r>
          </a:p>
          <a:p>
            <a:pPr eaLnBrk="1" hangingPunct="1"/>
            <a:r>
              <a:rPr lang="en-US">
                <a:latin typeface="Calibri" pitchFamily="34" charset="0"/>
              </a:rPr>
              <a:t>   </a:t>
            </a:r>
            <a:r>
              <a:rPr lang="en-US" b="1">
                <a:latin typeface="Calibri" pitchFamily="34" charset="0"/>
              </a:rPr>
              <a:t>for</a:t>
            </a:r>
            <a:r>
              <a:rPr lang="en-US">
                <a:latin typeface="Calibri" pitchFamily="34" charset="0"/>
              </a:rPr>
              <a:t> </a:t>
            </a:r>
            <a:r>
              <a:rPr lang="en-US" b="1">
                <a:latin typeface="Calibri" pitchFamily="34" charset="0"/>
              </a:rPr>
              <a:t>all</a:t>
            </a:r>
            <a:r>
              <a:rPr lang="en-US">
                <a:latin typeface="Calibri" pitchFamily="34" charset="0"/>
              </a:rPr>
              <a:t> input sentences </a:t>
            </a:r>
            <a:r>
              <a:rPr lang="en-US" b="1">
                <a:latin typeface="Calibri" pitchFamily="34" charset="0"/>
              </a:rPr>
              <a:t>do</a:t>
            </a:r>
          </a:p>
          <a:p>
            <a:pPr eaLnBrk="1" hangingPunct="1"/>
            <a:r>
              <a:rPr lang="en-US">
                <a:latin typeface="Calibri" pitchFamily="34" charset="0"/>
              </a:rPr>
              <a:t>     Find best structured output</a:t>
            </a:r>
          </a:p>
          <a:p>
            <a:pPr eaLnBrk="1" hangingPunct="1"/>
            <a:r>
              <a:rPr lang="en-US">
                <a:latin typeface="Calibri" pitchFamily="34" charset="0"/>
              </a:rPr>
              <a:t>     Query </a:t>
            </a:r>
            <a:r>
              <a:rPr lang="en-US" i="1">
                <a:latin typeface="Calibri" pitchFamily="34" charset="0"/>
              </a:rPr>
              <a:t>feedback</a:t>
            </a:r>
            <a:r>
              <a:rPr lang="en-US">
                <a:latin typeface="Calibri" pitchFamily="34" charset="0"/>
              </a:rPr>
              <a:t> function</a:t>
            </a:r>
          </a:p>
          <a:p>
            <a:pPr eaLnBrk="1" hangingPunct="1"/>
            <a:r>
              <a:rPr lang="en-US" b="1">
                <a:latin typeface="Calibri" pitchFamily="34" charset="0"/>
              </a:rPr>
              <a:t>   end for</a:t>
            </a:r>
          </a:p>
          <a:p>
            <a:pPr eaLnBrk="1" hangingPunct="1"/>
            <a:r>
              <a:rPr lang="en-US" b="1">
                <a:solidFill>
                  <a:srgbClr val="FF0000"/>
                </a:solidFill>
                <a:latin typeface="Calibri" pitchFamily="34" charset="0"/>
              </a:rPr>
              <a:t>   Learn new W using feedback</a:t>
            </a:r>
          </a:p>
          <a:p>
            <a:pPr eaLnBrk="1" hangingPunct="1"/>
            <a:r>
              <a:rPr lang="en-US" b="1">
                <a:latin typeface="Calibri" pitchFamily="34" charset="0"/>
              </a:rPr>
              <a:t>Until </a:t>
            </a:r>
            <a:r>
              <a:rPr lang="en-US">
                <a:latin typeface="Calibri" pitchFamily="34" charset="0"/>
              </a:rPr>
              <a:t>Convergence</a:t>
            </a:r>
            <a:endParaRPr lang="en-US" b="1">
              <a:latin typeface="Calibri" pitchFamily="34" charset="0"/>
            </a:endParaRPr>
          </a:p>
        </p:txBody>
      </p:sp>
      <p:pic>
        <p:nvPicPr>
          <p:cNvPr id="9729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514600"/>
            <a:ext cx="6884987" cy="685800"/>
          </a:xfrm>
          <a:prstGeom prst="rect">
            <a:avLst/>
          </a:prstGeom>
          <a:solidFill>
            <a:srgbClr val="FFFFCC"/>
          </a:solidFill>
          <a:ln w="12700">
            <a:solidFill>
              <a:srgbClr val="FF9933"/>
            </a:solidFill>
            <a:miter lim="800000"/>
            <a:headEnd/>
            <a:tailEnd/>
          </a:ln>
        </p:spPr>
      </p:pic>
      <p:sp>
        <p:nvSpPr>
          <p:cNvPr id="14" name="Rectangular Callout 13"/>
          <p:cNvSpPr/>
          <p:nvPr/>
        </p:nvSpPr>
        <p:spPr>
          <a:xfrm>
            <a:off x="6858000" y="3657600"/>
            <a:ext cx="1143000" cy="304800"/>
          </a:xfrm>
          <a:prstGeom prst="wedgeRectCallout">
            <a:avLst>
              <a:gd name="adj1" fmla="val -61591"/>
              <a:gd name="adj2" fmla="val -2851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So Far</a:t>
            </a:r>
          </a:p>
        </p:txBody>
      </p:sp>
      <p:sp>
        <p:nvSpPr>
          <p:cNvPr id="15" name="Rectangular Callout 14"/>
          <p:cNvSpPr/>
          <p:nvPr/>
        </p:nvSpPr>
        <p:spPr>
          <a:xfrm>
            <a:off x="7543800" y="3352800"/>
            <a:ext cx="1371600" cy="304800"/>
          </a:xfrm>
          <a:prstGeom prst="wedgeRectCallout">
            <a:avLst>
              <a:gd name="adj1" fmla="val -81292"/>
              <a:gd name="adj2" fmla="val -20452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And now…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64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64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66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6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B1C35FFD-3C43-4DC3-AE9D-FE7882C8CF8B}" type="slidenum">
              <a:rPr lang="en-US" altLang="zh-TW" smtClean="0">
                <a:cs typeface="Arial Unicode MS" pitchFamily="34" charset="-128"/>
              </a:rPr>
              <a:pPr eaLnBrk="1" hangingPunct="1"/>
              <a:t>47</a:t>
            </a:fld>
            <a:endParaRPr lang="en-US" altLang="zh-TW" smtClean="0">
              <a:cs typeface="Arial Unicode MS" pitchFamily="34" charset="-128"/>
            </a:endParaRPr>
          </a:p>
        </p:txBody>
      </p:sp>
      <p:sp>
        <p:nvSpPr>
          <p:cNvPr id="98307" name="Title 1"/>
          <p:cNvSpPr>
            <a:spLocks noGrp="1"/>
          </p:cNvSpPr>
          <p:nvPr>
            <p:ph type="title" idx="4294967295"/>
          </p:nvPr>
        </p:nvSpPr>
        <p:spPr/>
        <p:txBody>
          <a:bodyPr/>
          <a:lstStyle/>
          <a:p>
            <a:pPr eaLnBrk="1" hangingPunct="1"/>
            <a:r>
              <a:rPr lang="en-US" smtClean="0"/>
              <a:t>Empirical Evaluation </a:t>
            </a:r>
            <a:r>
              <a:rPr lang="en-US" sz="2000" smtClean="0">
                <a:solidFill>
                  <a:schemeClr val="tx1"/>
                </a:solidFill>
              </a:rPr>
              <a:t>[CoNLL’10,ACL’11]</a:t>
            </a:r>
          </a:p>
        </p:txBody>
      </p:sp>
      <p:sp>
        <p:nvSpPr>
          <p:cNvPr id="98308" name="Content Placeholder 2"/>
          <p:cNvSpPr>
            <a:spLocks noGrp="1"/>
          </p:cNvSpPr>
          <p:nvPr>
            <p:ph idx="4294967295"/>
          </p:nvPr>
        </p:nvSpPr>
        <p:spPr>
          <a:xfrm>
            <a:off x="457200" y="1447800"/>
            <a:ext cx="8458200" cy="4525963"/>
          </a:xfrm>
        </p:spPr>
        <p:txBody>
          <a:bodyPr/>
          <a:lstStyle/>
          <a:p>
            <a:pPr eaLnBrk="1" hangingPunct="1"/>
            <a:r>
              <a:rPr lang="en-US" smtClean="0"/>
              <a:t>Key Question: </a:t>
            </a:r>
            <a:r>
              <a:rPr lang="en-US" b="1" smtClean="0">
                <a:solidFill>
                  <a:schemeClr val="tx2"/>
                </a:solidFill>
              </a:rPr>
              <a:t>Can we learn from this type of supervision?</a:t>
            </a:r>
          </a:p>
          <a:p>
            <a:pPr lvl="1" eaLnBrk="1" hangingPunct="1"/>
            <a:endParaRPr lang="en-US" smtClean="0"/>
          </a:p>
        </p:txBody>
      </p:sp>
      <p:graphicFrame>
        <p:nvGraphicFramePr>
          <p:cNvPr id="1163319" name="Group 55"/>
          <p:cNvGraphicFramePr>
            <a:graphicFrameLocks noGrp="1"/>
          </p:cNvGraphicFramePr>
          <p:nvPr/>
        </p:nvGraphicFramePr>
        <p:xfrm>
          <a:off x="762000" y="2133600"/>
          <a:ext cx="7620000" cy="2286000"/>
        </p:xfrm>
        <a:graphic>
          <a:graphicData uri="http://schemas.openxmlformats.org/drawingml/2006/table">
            <a:tbl>
              <a:tblPr/>
              <a:tblGrid>
                <a:gridCol w="3568700"/>
                <a:gridCol w="2025650"/>
                <a:gridCol w="2025650"/>
              </a:tblGrid>
              <a:tr h="6397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Algorithm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 training structures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Test set </a:t>
                      </a:r>
                    </a:p>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tr>
              <a:tr h="3667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No Learning: Initial Objective Fn</a:t>
                      </a:r>
                      <a:endParaRPr kumimoji="0" lang="en-US" sz="18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Binary signal: </a:t>
                      </a:r>
                      <a:r>
                        <a:rPr kumimoji="0" lang="en-US" sz="1800" b="1" i="0" u="none" strike="noStrike" cap="none" normalizeH="0" baseline="0" dirty="0" smtClean="0">
                          <a:ln>
                            <a:noFill/>
                          </a:ln>
                          <a:solidFill>
                            <a:schemeClr val="tx1"/>
                          </a:solidFill>
                          <a:effectLst/>
                          <a:latin typeface="Calibri" pitchFamily="34" charset="0"/>
                          <a:cs typeface="Arial" pitchFamily="34" charset="0"/>
                        </a:rPr>
                        <a:t>Protocol 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0</a:t>
                      </a:r>
                    </a:p>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22.2%</a:t>
                      </a:r>
                    </a:p>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69.2 %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6512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Binary signal: </a:t>
                      </a:r>
                      <a:r>
                        <a:rPr kumimoji="0" lang="en-US" sz="1800" b="1" i="0" u="none" strike="noStrike" cap="none" normalizeH="0" baseline="0" dirty="0" smtClean="0">
                          <a:ln>
                            <a:noFill/>
                          </a:ln>
                          <a:solidFill>
                            <a:schemeClr val="tx1"/>
                          </a:solidFill>
                          <a:effectLst/>
                          <a:latin typeface="Calibri" pitchFamily="34" charset="0"/>
                          <a:cs typeface="Arial" pitchFamily="34" charset="0"/>
                        </a:rPr>
                        <a:t>Protocol 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73.2 %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3976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WM*2007   (fully supervised – uses gold structures)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75 %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bl>
          </a:graphicData>
        </a:graphic>
      </p:graphicFrame>
      <p:sp>
        <p:nvSpPr>
          <p:cNvPr id="1163290" name="Rectangle 5"/>
          <p:cNvSpPr>
            <a:spLocks noChangeArrowheads="1"/>
          </p:cNvSpPr>
          <p:nvPr/>
        </p:nvSpPr>
        <p:spPr bwMode="auto">
          <a:xfrm>
            <a:off x="838200" y="4597400"/>
            <a:ext cx="7543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Calibri" pitchFamily="34" charset="0"/>
              </a:rPr>
              <a:t>*[WM]   Y.-W. Wong and R. Mooney. 2007. Learning synchronous grammars for semantic parsing with lambda calculus. ACL.</a:t>
            </a:r>
          </a:p>
        </p:txBody>
      </p:sp>
      <p:sp>
        <p:nvSpPr>
          <p:cNvPr id="48" name="TextBox 47"/>
          <p:cNvSpPr txBox="1">
            <a:spLocks noChangeArrowheads="1"/>
          </p:cNvSpPr>
          <p:nvPr/>
        </p:nvSpPr>
        <p:spPr bwMode="auto">
          <a:xfrm>
            <a:off x="990600" y="5461000"/>
            <a:ext cx="7162800" cy="711200"/>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latin typeface="Calibri" pitchFamily="34" charset="0"/>
              </a:rPr>
              <a:t>Current emphasis: Learning to understand </a:t>
            </a:r>
            <a:r>
              <a:rPr lang="en-US" sz="2000">
                <a:solidFill>
                  <a:srgbClr val="0033CC"/>
                </a:solidFill>
                <a:latin typeface="Calibri" pitchFamily="34" charset="0"/>
              </a:rPr>
              <a:t>natural language instructions for games</a:t>
            </a:r>
            <a:r>
              <a:rPr lang="en-US" sz="2000">
                <a:latin typeface="Calibri" pitchFamily="34" charset="0"/>
              </a:rPr>
              <a:t> via response based learning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329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90" grpId="0"/>
      <p:bldP spid="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0888" y="2922588"/>
            <a:ext cx="5791200" cy="3889375"/>
          </a:xfrm>
          <a:prstGeom prst="rect">
            <a:avLst/>
          </a:prstGeom>
          <a:noFill/>
          <a:ln w="12700">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1" name="Title 1"/>
          <p:cNvSpPr>
            <a:spLocks noGrp="1"/>
          </p:cNvSpPr>
          <p:nvPr>
            <p:ph type="title"/>
          </p:nvPr>
        </p:nvSpPr>
        <p:spPr/>
        <p:txBody>
          <a:bodyPr/>
          <a:lstStyle/>
          <a:p>
            <a:r>
              <a:rPr lang="en-US" smtClean="0"/>
              <a:t>Learning from Natural Instructions</a:t>
            </a:r>
          </a:p>
        </p:txBody>
      </p:sp>
      <p:sp>
        <p:nvSpPr>
          <p:cNvPr id="99332" name="Content Placeholder 2"/>
          <p:cNvSpPr>
            <a:spLocks noGrp="1"/>
          </p:cNvSpPr>
          <p:nvPr>
            <p:ph idx="1"/>
          </p:nvPr>
        </p:nvSpPr>
        <p:spPr>
          <a:xfrm>
            <a:off x="457200" y="990600"/>
            <a:ext cx="8229600" cy="4953000"/>
          </a:xfrm>
        </p:spPr>
        <p:txBody>
          <a:bodyPr/>
          <a:lstStyle/>
          <a:p>
            <a:r>
              <a:rPr lang="en-US" smtClean="0"/>
              <a:t>A human teacher interacts with an automated learner using natural instructions</a:t>
            </a:r>
          </a:p>
          <a:p>
            <a:r>
              <a:rPr lang="en-US" smtClean="0"/>
              <a:t>Learner is given:</a:t>
            </a:r>
          </a:p>
          <a:p>
            <a:pPr lvl="1"/>
            <a:r>
              <a:rPr lang="en-US" smtClean="0"/>
              <a:t> A lesson describing the target concept directly</a:t>
            </a:r>
          </a:p>
          <a:p>
            <a:pPr lvl="1"/>
            <a:r>
              <a:rPr lang="en-US" smtClean="0"/>
              <a:t> A few instances exemplifying it</a:t>
            </a:r>
          </a:p>
        </p:txBody>
      </p:sp>
      <p:sp>
        <p:nvSpPr>
          <p:cNvPr id="6" name="Rectangle 5"/>
          <p:cNvSpPr/>
          <p:nvPr/>
        </p:nvSpPr>
        <p:spPr>
          <a:xfrm>
            <a:off x="228600" y="3225800"/>
            <a:ext cx="2895600" cy="2032000"/>
          </a:xfrm>
          <a:prstGeom prst="rect">
            <a:avLst/>
          </a:prstGeom>
        </p:spPr>
        <p:txBody>
          <a:bodyPr>
            <a:spAutoFit/>
          </a:bodyPr>
          <a:lstStyle/>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he-IL" dirty="0">
                <a:latin typeface="Calibri" pitchFamily="34" charset="0"/>
                <a:ea typeface="Tahoma" charset="0"/>
                <a:cs typeface="Tahoma" charset="0"/>
              </a:rPr>
              <a:t>	</a:t>
            </a:r>
            <a:r>
              <a:rPr lang="en-US" dirty="0">
                <a:latin typeface="Calibri" pitchFamily="34" charset="0"/>
                <a:ea typeface="Tahoma" charset="0"/>
                <a:cs typeface="Tahoma" charset="0"/>
              </a:rPr>
              <a:t>Challenges:</a:t>
            </a:r>
          </a:p>
          <a:p>
            <a:pPr marL="342900" indent="-342900" algn="just">
              <a:buFontTx/>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latin typeface="Calibri" pitchFamily="34" charset="0"/>
                <a:ea typeface="Tahoma" charset="0"/>
                <a:cs typeface="Calibri" pitchFamily="34" charset="0"/>
              </a:rPr>
              <a:t>how to interpret the lesson </a:t>
            </a:r>
            <a:r>
              <a:rPr lang="en-US" dirty="0">
                <a:latin typeface="Calibri" pitchFamily="34" charset="0"/>
                <a:ea typeface="Tahoma" charset="0"/>
                <a:cs typeface="Calibri" pitchFamily="34" charset="0"/>
              </a:rPr>
              <a:t>and</a:t>
            </a:r>
          </a:p>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a:latin typeface="Calibri" pitchFamily="34" charset="0"/>
              <a:ea typeface="Tahoma" charset="0"/>
              <a:cs typeface="Calibri" pitchFamily="34" charset="0"/>
            </a:endParaRPr>
          </a:p>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a:latin typeface="Calibri" pitchFamily="34" charset="0"/>
                <a:ea typeface="Tahoma" charset="0"/>
                <a:cs typeface="Calibri" pitchFamily="34" charset="0"/>
              </a:rPr>
              <a:t>	(2) </a:t>
            </a:r>
            <a:r>
              <a:rPr lang="en-US" b="1" dirty="0">
                <a:latin typeface="Calibri" pitchFamily="34" charset="0"/>
                <a:ea typeface="Tahoma" charset="0"/>
                <a:cs typeface="Calibri" pitchFamily="34" charset="0"/>
              </a:rPr>
              <a:t>how to use this interpretation to do well on the final task</a:t>
            </a:r>
            <a:r>
              <a:rPr lang="en-US" dirty="0">
                <a:latin typeface="Tahoma" charset="0"/>
                <a:ea typeface="Tahoma" charset="0"/>
                <a:cs typeface="Tahoma" charset="0"/>
              </a:rPr>
              <a:t>.</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Lesson Interpretation as an inference problem</a:t>
            </a:r>
          </a:p>
        </p:txBody>
      </p:sp>
      <p:sp>
        <p:nvSpPr>
          <p:cNvPr id="3" name="Content Placeholder 2"/>
          <p:cNvSpPr>
            <a:spLocks noGrp="1"/>
          </p:cNvSpPr>
          <p:nvPr>
            <p:ph idx="1"/>
          </p:nvPr>
        </p:nvSpPr>
        <p:spPr/>
        <p:txBody>
          <a:bodyPr/>
          <a:lstStyle/>
          <a:p>
            <a:pPr eaLnBrk="1" hangingPunct="1">
              <a:defRPr/>
            </a:pPr>
            <a:r>
              <a:rPr lang="en-US" dirty="0" smtClean="0"/>
              <a:t>X: You can move any top card to an empty freecell </a:t>
            </a:r>
            <a:endParaRPr lang="en-US" dirty="0" smtClean="0">
              <a:solidFill>
                <a:srgbClr val="0033CC"/>
              </a:solidFill>
            </a:endParaRPr>
          </a:p>
          <a:p>
            <a:pPr eaLnBrk="1" hangingPunct="1">
              <a:buFont typeface="Wingdings" pitchFamily="2" charset="2"/>
              <a:buNone/>
              <a:defRPr/>
            </a:pPr>
            <a:endParaRPr lang="en-US" dirty="0" smtClean="0"/>
          </a:p>
          <a:p>
            <a:pPr eaLnBrk="1" hangingPunct="1">
              <a:defRPr/>
            </a:pPr>
            <a:r>
              <a:rPr lang="en-US" dirty="0" smtClean="0"/>
              <a:t>Y:   Move(a1,a2)  Top(a1, x) Card (a1) Empty(a2) Freecell(a2)</a:t>
            </a:r>
            <a:endParaRPr lang="en-US" sz="2000" dirty="0" smtClean="0">
              <a:latin typeface="Calibri (Body)"/>
              <a:cs typeface="Calibri (Body)"/>
            </a:endParaRPr>
          </a:p>
          <a:p>
            <a:pPr marL="457200" indent="-457200" algn="just">
              <a:defRPr/>
            </a:pPr>
            <a:endParaRPr lang="en-US" sz="2000" dirty="0" smtClean="0">
              <a:latin typeface="Calibri (Body)"/>
              <a:cs typeface="Calibri (Body)"/>
            </a:endParaRPr>
          </a:p>
          <a:p>
            <a:pPr marL="457200" indent="-457200" algn="just">
              <a:defRPr/>
            </a:pPr>
            <a:endParaRPr lang="en-US" sz="2000" dirty="0">
              <a:latin typeface="Calibri (Body)"/>
              <a:cs typeface="Calibri (Body)"/>
            </a:endParaRPr>
          </a:p>
          <a:p>
            <a:pPr marL="457200" indent="-457200" algn="just">
              <a:defRPr/>
            </a:pPr>
            <a:endParaRPr lang="en-US" sz="2000" dirty="0" smtClean="0">
              <a:latin typeface="Calibri (Body)"/>
              <a:cs typeface="Calibri (Body)"/>
            </a:endParaRPr>
          </a:p>
          <a:p>
            <a:pPr marL="457200" indent="-457200" algn="just">
              <a:defRPr/>
            </a:pPr>
            <a:r>
              <a:rPr lang="en-US" sz="2000" dirty="0" smtClean="0">
                <a:latin typeface="Calibri (Body)"/>
                <a:cs typeface="Calibri (Body)"/>
              </a:rPr>
              <a:t>Semantic interpretation is framed as an Integer Linear Program with three types of constraints: </a:t>
            </a:r>
            <a:endParaRPr lang="en-US" sz="1800" dirty="0">
              <a:latin typeface="Calibri (Body)"/>
              <a:cs typeface="Calibri (Body)"/>
            </a:endParaRPr>
          </a:p>
          <a:p>
            <a:pPr marL="857250" lvl="1" indent="-457200" algn="just">
              <a:defRPr/>
            </a:pPr>
            <a:r>
              <a:rPr lang="en-US" sz="1800" b="0" dirty="0" smtClean="0">
                <a:latin typeface="Calibri (Body)"/>
                <a:cs typeface="Calibri (Body)"/>
              </a:rPr>
              <a:t>Lexical Mappings: (1</a:t>
            </a:r>
            <a:r>
              <a:rPr lang="en-US" sz="1800" b="0" baseline="30000" dirty="0" smtClean="0">
                <a:latin typeface="Calibri (Body)"/>
                <a:cs typeface="Calibri (Body)"/>
              </a:rPr>
              <a:t>st</a:t>
            </a:r>
            <a:r>
              <a:rPr lang="en-US" sz="1800" b="0" dirty="0" smtClean="0">
                <a:latin typeface="Calibri (Body)"/>
                <a:cs typeface="Calibri (Body)"/>
              </a:rPr>
              <a:t> order constraints)</a:t>
            </a:r>
          </a:p>
          <a:p>
            <a:pPr marL="1257300" lvl="2" indent="-457200" algn="just">
              <a:defRPr/>
            </a:pPr>
            <a:r>
              <a:rPr lang="en-US" sz="1600" dirty="0" smtClean="0">
                <a:latin typeface="Calibri (Body)"/>
                <a:cs typeface="Calibri (Body)"/>
              </a:rPr>
              <a:t>At most one predicate mapped to each word</a:t>
            </a:r>
          </a:p>
          <a:p>
            <a:pPr marL="857250" lvl="1" indent="-457200" algn="just">
              <a:defRPr/>
            </a:pPr>
            <a:r>
              <a:rPr lang="en-US" sz="1800" b="0" dirty="0" smtClean="0">
                <a:latin typeface="Calibri (Body)"/>
                <a:cs typeface="Calibri (Body)"/>
              </a:rPr>
              <a:t>Argument Sharing Constraints (2</a:t>
            </a:r>
            <a:r>
              <a:rPr lang="en-US" sz="1800" b="0" baseline="30000" dirty="0" smtClean="0">
                <a:latin typeface="Calibri (Body)"/>
                <a:cs typeface="Calibri (Body)"/>
              </a:rPr>
              <a:t>nd</a:t>
            </a:r>
            <a:r>
              <a:rPr lang="en-US" sz="1800" b="0" dirty="0" smtClean="0">
                <a:latin typeface="Calibri (Body)"/>
                <a:cs typeface="Calibri (Body)"/>
              </a:rPr>
              <a:t> order constraints)</a:t>
            </a:r>
          </a:p>
          <a:p>
            <a:pPr marL="1257300" lvl="2" indent="-457200" algn="just">
              <a:defRPr/>
            </a:pPr>
            <a:r>
              <a:rPr lang="en-US" sz="1600" dirty="0" smtClean="0">
                <a:latin typeface="Calibri (Body)"/>
                <a:cs typeface="Calibri (Body)"/>
              </a:rPr>
              <a:t>Type consistency; decision consistency</a:t>
            </a:r>
          </a:p>
          <a:p>
            <a:pPr marL="857250" lvl="1" indent="-457200" algn="just">
              <a:defRPr/>
            </a:pPr>
            <a:r>
              <a:rPr lang="en-US" sz="1800" b="0" dirty="0" smtClean="0">
                <a:latin typeface="Calibri (Body)"/>
                <a:cs typeface="Calibri (Body)"/>
              </a:rPr>
              <a:t>Global Structure Constraints</a:t>
            </a:r>
          </a:p>
          <a:p>
            <a:pPr marL="1257300" lvl="2" indent="-457200" algn="just">
              <a:defRPr/>
            </a:pPr>
            <a:r>
              <a:rPr lang="en-US" sz="1600" dirty="0" smtClean="0">
                <a:latin typeface="Calibri (Body)"/>
                <a:cs typeface="Calibri (Body)"/>
              </a:rPr>
              <a:t>Connected structure enforced via flow constraints</a:t>
            </a:r>
          </a:p>
          <a:p>
            <a:pPr eaLnBrk="1" hangingPunct="1">
              <a:defRPr/>
            </a:pPr>
            <a:endParaRPr lang="en-US" dirty="0"/>
          </a:p>
        </p:txBody>
      </p:sp>
      <p:sp>
        <p:nvSpPr>
          <p:cNvPr id="100356"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F7DA8EFB-56A4-4F8F-932A-CB124F164C0B}" type="slidenum">
              <a:rPr lang="en-US" altLang="zh-TW" smtClean="0">
                <a:solidFill>
                  <a:srgbClr val="000000"/>
                </a:solidFill>
                <a:cs typeface="Arial Unicode MS" pitchFamily="34" charset="-128"/>
              </a:rPr>
              <a:pPr eaLnBrk="1" hangingPunct="1"/>
              <a:t>49</a:t>
            </a:fld>
            <a:endParaRPr lang="en-US" altLang="zh-TW" smtClean="0">
              <a:solidFill>
                <a:srgbClr val="000000"/>
              </a:solidFill>
              <a:cs typeface="Arial Unicode MS" pitchFamily="34" charset="-128"/>
            </a:endParaRPr>
          </a:p>
        </p:txBody>
      </p:sp>
      <p:sp>
        <p:nvSpPr>
          <p:cNvPr id="100357" name="Line 5"/>
          <p:cNvSpPr>
            <a:spLocks noChangeShapeType="1"/>
          </p:cNvSpPr>
          <p:nvPr/>
        </p:nvSpPr>
        <p:spPr bwMode="auto">
          <a:xfrm flipH="1">
            <a:off x="1831975" y="1600200"/>
            <a:ext cx="8810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Line 7"/>
          <p:cNvSpPr>
            <a:spLocks noChangeShapeType="1"/>
          </p:cNvSpPr>
          <p:nvPr/>
        </p:nvSpPr>
        <p:spPr bwMode="auto">
          <a:xfrm flipH="1">
            <a:off x="3352800" y="1600200"/>
            <a:ext cx="228600"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9" name="Line 8"/>
          <p:cNvSpPr>
            <a:spLocks noChangeShapeType="1"/>
          </p:cNvSpPr>
          <p:nvPr/>
        </p:nvSpPr>
        <p:spPr bwMode="auto">
          <a:xfrm>
            <a:off x="4267200" y="1600200"/>
            <a:ext cx="3349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0" name="Line 9"/>
          <p:cNvSpPr>
            <a:spLocks noChangeShapeType="1"/>
          </p:cNvSpPr>
          <p:nvPr/>
        </p:nvSpPr>
        <p:spPr bwMode="auto">
          <a:xfrm>
            <a:off x="5638800" y="1600200"/>
            <a:ext cx="2841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1" name="Line 9"/>
          <p:cNvSpPr>
            <a:spLocks noChangeShapeType="1"/>
          </p:cNvSpPr>
          <p:nvPr/>
        </p:nvSpPr>
        <p:spPr bwMode="auto">
          <a:xfrm>
            <a:off x="6705600" y="1600200"/>
            <a:ext cx="685800"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036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2743200"/>
            <a:ext cx="6884987" cy="685800"/>
          </a:xfrm>
          <a:prstGeom prst="rect">
            <a:avLst/>
          </a:prstGeom>
          <a:solidFill>
            <a:srgbClr val="FFFFCC"/>
          </a:solidFill>
          <a:ln w="12700">
            <a:solidFill>
              <a:srgbClr val="FF9933"/>
            </a:solid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p:cNvGrpSpPr>
          <p:nvPr/>
        </p:nvGrpSpPr>
        <p:grpSpPr bwMode="auto">
          <a:xfrm>
            <a:off x="5791200" y="5089525"/>
            <a:ext cx="3168650" cy="1692275"/>
            <a:chOff x="10150475" y="11064875"/>
            <a:chExt cx="4419600" cy="2438400"/>
          </a:xfrm>
        </p:grpSpPr>
        <p:grpSp>
          <p:nvGrpSpPr>
            <p:cNvPr id="54279" name="Group 100"/>
            <p:cNvGrpSpPr>
              <a:grpSpLocks/>
            </p:cNvGrpSpPr>
            <p:nvPr/>
          </p:nvGrpSpPr>
          <p:grpSpPr bwMode="auto">
            <a:xfrm>
              <a:off x="10150475" y="11064875"/>
              <a:ext cx="4114800" cy="1524000"/>
              <a:chOff x="27219275" y="5273675"/>
              <a:chExt cx="4114800" cy="1524000"/>
            </a:xfrm>
          </p:grpSpPr>
          <p:pic>
            <p:nvPicPr>
              <p:cNvPr id="5428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9275" y="5349875"/>
                <a:ext cx="4076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a:spLocks noChangeArrowheads="1"/>
              </p:cNvSpPr>
              <p:nvPr/>
            </p:nvSpPr>
            <p:spPr bwMode="auto">
              <a:xfrm>
                <a:off x="27219275" y="5273675"/>
                <a:ext cx="4114037" cy="1523428"/>
              </a:xfrm>
              <a:prstGeom prst="roundRect">
                <a:avLst>
                  <a:gd name="adj" fmla="val 4681"/>
                </a:avLst>
              </a:prstGeom>
              <a:noFill/>
              <a:ln w="9525">
                <a:solidFill>
                  <a:schemeClr val="tx1"/>
                </a:solidFill>
                <a:round/>
                <a:headEnd/>
                <a:tailEnd/>
              </a:ln>
              <a:effectLst>
                <a:outerShdw blurRad="63500" dist="38100" dir="2700000" algn="tl" rotWithShape="0">
                  <a:srgbClr val="000000">
                    <a:alpha val="39998"/>
                  </a:srgbClr>
                </a:outerShdw>
              </a:effectLst>
            </p:spPr>
            <p:txBody>
              <a:bodyPr/>
              <a:lstStyle/>
              <a:p>
                <a:pPr>
                  <a:buFont typeface="Times New Roman" pitchFamily="16" charset="0"/>
                  <a:buNone/>
                  <a:defRPr/>
                </a:pPr>
                <a:endParaRPr lang="en-US" dirty="0"/>
              </a:p>
            </p:txBody>
          </p:sp>
        </p:grpSp>
        <p:grpSp>
          <p:nvGrpSpPr>
            <p:cNvPr id="54280" name="Group 101"/>
            <p:cNvGrpSpPr>
              <a:grpSpLocks/>
            </p:cNvGrpSpPr>
            <p:nvPr/>
          </p:nvGrpSpPr>
          <p:grpSpPr bwMode="auto">
            <a:xfrm>
              <a:off x="10302875" y="11979275"/>
              <a:ext cx="4267200" cy="1524000"/>
              <a:chOff x="22875875" y="5273675"/>
              <a:chExt cx="4267200" cy="1524000"/>
            </a:xfrm>
          </p:grpSpPr>
          <p:sp>
            <p:nvSpPr>
              <p:cNvPr id="11" name="Rounded Rectangle 10"/>
              <p:cNvSpPr>
                <a:spLocks noChangeArrowheads="1"/>
              </p:cNvSpPr>
              <p:nvPr/>
            </p:nvSpPr>
            <p:spPr bwMode="auto">
              <a:xfrm>
                <a:off x="22876257" y="5274247"/>
                <a:ext cx="4266818" cy="1523428"/>
              </a:xfrm>
              <a:prstGeom prst="roundRect">
                <a:avLst>
                  <a:gd name="adj" fmla="val 4681"/>
                </a:avLst>
              </a:prstGeom>
              <a:solidFill>
                <a:srgbClr val="FFFFFF"/>
              </a:solidFill>
              <a:ln w="9525">
                <a:solidFill>
                  <a:schemeClr val="tx1"/>
                </a:solidFill>
                <a:round/>
                <a:headEnd/>
                <a:tailEnd/>
              </a:ln>
              <a:effectLst>
                <a:outerShdw blurRad="63500" dist="38100" dir="2700000" algn="tl" rotWithShape="0">
                  <a:srgbClr val="000000">
                    <a:alpha val="39998"/>
                  </a:srgbClr>
                </a:outerShdw>
              </a:effectLst>
            </p:spPr>
            <p:txBody>
              <a:bodyPr/>
              <a:lstStyle/>
              <a:p>
                <a:pPr>
                  <a:buFont typeface="Times New Roman" pitchFamily="16" charset="0"/>
                  <a:buNone/>
                  <a:defRPr/>
                </a:pPr>
                <a:endParaRPr lang="en-US" dirty="0"/>
              </a:p>
            </p:txBody>
          </p:sp>
          <p:pic>
            <p:nvPicPr>
              <p:cNvPr id="5428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2075" y="5329693"/>
                <a:ext cx="4168889" cy="146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833438"/>
            <a:ext cx="36766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le 1"/>
          <p:cNvSpPr>
            <a:spLocks noGrp="1"/>
          </p:cNvSpPr>
          <p:nvPr>
            <p:ph type="title"/>
          </p:nvPr>
        </p:nvSpPr>
        <p:spPr>
          <a:xfrm>
            <a:off x="76200" y="419100"/>
            <a:ext cx="8229600" cy="533400"/>
          </a:xfrm>
        </p:spPr>
        <p:txBody>
          <a:bodyPr/>
          <a:lstStyle/>
          <a:p>
            <a:r>
              <a:rPr lang="en-US" smtClean="0"/>
              <a:t>Scenarios I: </a:t>
            </a:r>
            <a:r>
              <a:rPr lang="en-US" smtClean="0">
                <a:cs typeface="Tahoma" pitchFamily="34" charset="0"/>
              </a:rPr>
              <a:t>Understanding Instructions </a:t>
            </a:r>
            <a:r>
              <a:rPr lang="en-US" sz="2000" smtClean="0">
                <a:cs typeface="Tahoma" pitchFamily="34" charset="0"/>
              </a:rPr>
              <a:t>[IJCAI’11] </a:t>
            </a:r>
            <a:endParaRPr lang="en-US" sz="2000" smtClean="0"/>
          </a:p>
        </p:txBody>
      </p:sp>
      <p:sp>
        <p:nvSpPr>
          <p:cNvPr id="15" name="Content Placeholder 2"/>
          <p:cNvSpPr>
            <a:spLocks noGrp="1"/>
          </p:cNvSpPr>
          <p:nvPr>
            <p:ph idx="1"/>
          </p:nvPr>
        </p:nvSpPr>
        <p:spPr/>
        <p:txBody>
          <a:bodyPr/>
          <a:lstStyle/>
          <a:p>
            <a:r>
              <a:rPr lang="en-US" smtClean="0">
                <a:cs typeface="Tahoma" pitchFamily="34" charset="0"/>
              </a:rPr>
              <a:t>Understanding Games’ Instructions </a:t>
            </a:r>
          </a:p>
          <a:p>
            <a:endParaRPr lang="en-US" sz="2000" smtClean="0">
              <a:cs typeface="Tahoma" pitchFamily="34" charset="0"/>
            </a:endParaRPr>
          </a:p>
          <a:p>
            <a:endParaRPr lang="en-US" sz="2000" smtClean="0">
              <a:cs typeface="Tahoma" pitchFamily="34" charset="0"/>
            </a:endParaRPr>
          </a:p>
          <a:p>
            <a:endParaRPr lang="en-US" sz="2000" smtClean="0">
              <a:cs typeface="Tahoma" pitchFamily="34" charset="0"/>
            </a:endParaRPr>
          </a:p>
          <a:p>
            <a:endParaRPr lang="en-US" sz="2000" smtClean="0">
              <a:cs typeface="Tahoma" pitchFamily="34" charset="0"/>
            </a:endParaRPr>
          </a:p>
          <a:p>
            <a:endParaRPr lang="en-US" sz="2000" smtClean="0">
              <a:solidFill>
                <a:srgbClr val="0033CC"/>
              </a:solidFill>
              <a:cs typeface="Tahoma" pitchFamily="34" charset="0"/>
            </a:endParaRPr>
          </a:p>
          <a:p>
            <a:r>
              <a:rPr lang="en-US" smtClean="0">
                <a:cs typeface="Tahoma" pitchFamily="34" charset="0"/>
              </a:rPr>
              <a:t>Allow a human teacher to interact with an automated learner using natural instructions</a:t>
            </a:r>
            <a:endParaRPr lang="he-IL" smtClean="0">
              <a:cs typeface="Tahoma" pitchFamily="34" charset="0"/>
            </a:endParaRPr>
          </a:p>
          <a:p>
            <a:pPr lvl="1"/>
            <a:r>
              <a:rPr lang="he-IL" b="0" smtClean="0">
                <a:cs typeface="Tahoma" pitchFamily="34" charset="0"/>
              </a:rPr>
              <a:t>Agonstic of agent's </a:t>
            </a:r>
            <a:r>
              <a:rPr lang="en-US" b="0" smtClean="0">
                <a:cs typeface="Tahoma" pitchFamily="34" charset="0"/>
              </a:rPr>
              <a:t>internal representations</a:t>
            </a:r>
            <a:endParaRPr lang="he-IL" b="0" smtClean="0">
              <a:cs typeface="Tahoma" pitchFamily="34" charset="0"/>
            </a:endParaRPr>
          </a:p>
          <a:p>
            <a:pPr lvl="1"/>
            <a:r>
              <a:rPr lang="he-IL" b="0" smtClean="0">
                <a:cs typeface="Tahoma" pitchFamily="34" charset="0"/>
              </a:rPr>
              <a:t>Contrasts with traditional 'example-based' ML</a:t>
            </a:r>
          </a:p>
          <a:p>
            <a:pPr lvl="1">
              <a:buFont typeface="Wingdings" pitchFamily="2" charset="2"/>
              <a:buNone/>
            </a:pPr>
            <a:endParaRPr lang="he-IL" sz="500" smtClean="0">
              <a:cs typeface="Tahoma" pitchFamily="34" charset="0"/>
            </a:endParaRPr>
          </a:p>
          <a:p>
            <a:endParaRPr lang="en-US" smtClean="0">
              <a:cs typeface="Tahoma" pitchFamily="34" charset="0"/>
            </a:endParaRPr>
          </a:p>
          <a:p>
            <a:endParaRPr lang="en-US" sz="2000" smtClean="0">
              <a:cs typeface="Tahoma" pitchFamily="34" charset="0"/>
            </a:endParaRPr>
          </a:p>
          <a:p>
            <a:endParaRPr lang="en-US" sz="2000" smtClean="0"/>
          </a:p>
        </p:txBody>
      </p:sp>
      <p:sp>
        <p:nvSpPr>
          <p:cNvPr id="3" name="Rounded Rectangle 2"/>
          <p:cNvSpPr/>
          <p:nvPr/>
        </p:nvSpPr>
        <p:spPr>
          <a:xfrm>
            <a:off x="838200" y="1789113"/>
            <a:ext cx="4019550" cy="1182687"/>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Calibri" pitchFamily="34" charset="0"/>
                <a:cs typeface="Calibri" pitchFamily="34" charset="0"/>
              </a:rPr>
              <a:t>A top card can be moved to the tableau if it has a different color than the color of the top tableau card, and the cards have successive values.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Lesson Interpretation as an inference problem</a:t>
            </a:r>
          </a:p>
        </p:txBody>
      </p:sp>
      <p:sp>
        <p:nvSpPr>
          <p:cNvPr id="3" name="Content Placeholder 2"/>
          <p:cNvSpPr>
            <a:spLocks noGrp="1"/>
          </p:cNvSpPr>
          <p:nvPr>
            <p:ph idx="1"/>
          </p:nvPr>
        </p:nvSpPr>
        <p:spPr/>
        <p:txBody>
          <a:bodyPr/>
          <a:lstStyle/>
          <a:p>
            <a:pPr eaLnBrk="1" hangingPunct="1">
              <a:defRPr/>
            </a:pPr>
            <a:r>
              <a:rPr lang="en-US" dirty="0" smtClean="0"/>
              <a:t>X: You can move any top card to an empty freecell </a:t>
            </a:r>
            <a:endParaRPr lang="en-US" dirty="0" smtClean="0">
              <a:solidFill>
                <a:srgbClr val="0033CC"/>
              </a:solidFill>
            </a:endParaRPr>
          </a:p>
          <a:p>
            <a:pPr eaLnBrk="1" hangingPunct="1">
              <a:buFont typeface="Wingdings" pitchFamily="2" charset="2"/>
              <a:buNone/>
              <a:defRPr/>
            </a:pPr>
            <a:endParaRPr lang="en-US" dirty="0" smtClean="0"/>
          </a:p>
          <a:p>
            <a:pPr eaLnBrk="1" hangingPunct="1">
              <a:defRPr/>
            </a:pPr>
            <a:r>
              <a:rPr lang="en-US" dirty="0" smtClean="0"/>
              <a:t>Y:   Move(a1,a2)  Top(a1, x) Card (a1) Empty(a2) Freecell(a2)</a:t>
            </a:r>
            <a:endParaRPr lang="en-US" sz="2000" dirty="0" smtClean="0">
              <a:latin typeface="Calibri (Body)"/>
              <a:cs typeface="Calibri (Body)"/>
            </a:endParaRPr>
          </a:p>
          <a:p>
            <a:pPr marL="457200" indent="-457200" algn="just">
              <a:defRPr/>
            </a:pPr>
            <a:endParaRPr lang="en-US" sz="2000" dirty="0" smtClean="0">
              <a:latin typeface="Calibri (Body)"/>
              <a:cs typeface="Calibri (Body)"/>
            </a:endParaRPr>
          </a:p>
          <a:p>
            <a:pPr marL="457200" indent="-457200" algn="just">
              <a:defRPr/>
            </a:pPr>
            <a:endParaRPr lang="en-US" sz="2000" dirty="0">
              <a:latin typeface="Calibri (Body)"/>
              <a:cs typeface="Calibri (Body)"/>
            </a:endParaRPr>
          </a:p>
          <a:p>
            <a:pPr marL="457200" indent="-457200" algn="just">
              <a:defRPr/>
            </a:pPr>
            <a:endParaRPr lang="en-US" sz="2000" dirty="0" smtClean="0">
              <a:latin typeface="Calibri (Body)"/>
              <a:cs typeface="Calibri (Body)"/>
            </a:endParaRPr>
          </a:p>
          <a:p>
            <a:pPr marL="457200" indent="-457200" algn="just">
              <a:defRPr/>
            </a:pPr>
            <a:r>
              <a:rPr lang="en-US" sz="2000" dirty="0" smtClean="0">
                <a:latin typeface="Calibri (Body)"/>
                <a:cs typeface="Calibri (Body)"/>
              </a:rPr>
              <a:t>Semantic interpretation is framed as an Integer Linear Program with three types of constraints: </a:t>
            </a:r>
            <a:endParaRPr lang="en-US" sz="1800" dirty="0">
              <a:latin typeface="Calibri (Body)"/>
              <a:cs typeface="Calibri (Body)"/>
            </a:endParaRPr>
          </a:p>
          <a:p>
            <a:pPr marL="857250" lvl="1" indent="-457200" algn="just">
              <a:defRPr/>
            </a:pPr>
            <a:r>
              <a:rPr lang="en-US" sz="1800" b="0" dirty="0" smtClean="0">
                <a:latin typeface="Calibri (Body)"/>
                <a:cs typeface="Calibri (Body)"/>
              </a:rPr>
              <a:t>Lexical Mappings: (1</a:t>
            </a:r>
            <a:r>
              <a:rPr lang="en-US" sz="1800" b="0" baseline="30000" dirty="0" smtClean="0">
                <a:latin typeface="Calibri (Body)"/>
                <a:cs typeface="Calibri (Body)"/>
              </a:rPr>
              <a:t>st</a:t>
            </a:r>
            <a:r>
              <a:rPr lang="en-US" sz="1800" b="0" dirty="0" smtClean="0">
                <a:latin typeface="Calibri (Body)"/>
                <a:cs typeface="Calibri (Body)"/>
              </a:rPr>
              <a:t> order constraints)</a:t>
            </a:r>
          </a:p>
          <a:p>
            <a:pPr marL="1257300" lvl="2" indent="-457200" algn="just">
              <a:defRPr/>
            </a:pPr>
            <a:r>
              <a:rPr lang="en-US" sz="1600" dirty="0" smtClean="0">
                <a:latin typeface="Calibri (Body)"/>
                <a:cs typeface="Calibri (Body)"/>
              </a:rPr>
              <a:t>At most one predicate mapped to each word</a:t>
            </a:r>
          </a:p>
          <a:p>
            <a:pPr marL="857250" lvl="1" indent="-457200" algn="just">
              <a:defRPr/>
            </a:pPr>
            <a:r>
              <a:rPr lang="en-US" sz="1800" b="0" dirty="0" smtClean="0">
                <a:latin typeface="Calibri (Body)"/>
                <a:cs typeface="Calibri (Body)"/>
              </a:rPr>
              <a:t>Argument Sharing Constraints (2</a:t>
            </a:r>
            <a:r>
              <a:rPr lang="en-US" sz="1800" b="0" baseline="30000" dirty="0" smtClean="0">
                <a:latin typeface="Calibri (Body)"/>
                <a:cs typeface="Calibri (Body)"/>
              </a:rPr>
              <a:t>nd</a:t>
            </a:r>
            <a:r>
              <a:rPr lang="en-US" sz="1800" b="0" dirty="0" smtClean="0">
                <a:latin typeface="Calibri (Body)"/>
                <a:cs typeface="Calibri (Body)"/>
              </a:rPr>
              <a:t> order constraints)</a:t>
            </a:r>
          </a:p>
          <a:p>
            <a:pPr marL="1257300" lvl="2" indent="-457200" algn="just">
              <a:defRPr/>
            </a:pPr>
            <a:r>
              <a:rPr lang="en-US" sz="1600" dirty="0" smtClean="0">
                <a:latin typeface="Calibri (Body)"/>
                <a:cs typeface="Calibri (Body)"/>
              </a:rPr>
              <a:t>Type consistency; decision consistency</a:t>
            </a:r>
          </a:p>
          <a:p>
            <a:pPr marL="857250" lvl="1" indent="-457200" algn="just">
              <a:defRPr/>
            </a:pPr>
            <a:r>
              <a:rPr lang="en-US" sz="1800" b="0" dirty="0" smtClean="0">
                <a:latin typeface="Calibri (Body)"/>
                <a:cs typeface="Calibri (Body)"/>
              </a:rPr>
              <a:t>Global Structure Constraints</a:t>
            </a:r>
          </a:p>
          <a:p>
            <a:pPr marL="1257300" lvl="2" indent="-457200" algn="just">
              <a:defRPr/>
            </a:pPr>
            <a:r>
              <a:rPr lang="en-US" sz="1600" dirty="0" smtClean="0">
                <a:latin typeface="Calibri (Body)"/>
                <a:cs typeface="Calibri (Body)"/>
              </a:rPr>
              <a:t>Connected structure enforced via flow constraints</a:t>
            </a:r>
          </a:p>
          <a:p>
            <a:pPr eaLnBrk="1" hangingPunct="1">
              <a:defRPr/>
            </a:pPr>
            <a:endParaRPr lang="en-US" dirty="0"/>
          </a:p>
        </p:txBody>
      </p:sp>
      <p:sp>
        <p:nvSpPr>
          <p:cNvPr id="101380"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B1F97CBD-EB55-4EDF-A482-BDF549415099}" type="slidenum">
              <a:rPr lang="en-US" altLang="zh-TW" smtClean="0">
                <a:solidFill>
                  <a:srgbClr val="000000"/>
                </a:solidFill>
                <a:cs typeface="Arial Unicode MS" pitchFamily="34" charset="-128"/>
              </a:rPr>
              <a:pPr eaLnBrk="1" hangingPunct="1"/>
              <a:t>50</a:t>
            </a:fld>
            <a:endParaRPr lang="en-US" altLang="zh-TW" smtClean="0">
              <a:solidFill>
                <a:srgbClr val="000000"/>
              </a:solidFill>
              <a:cs typeface="Arial Unicode MS" pitchFamily="34" charset="-128"/>
            </a:endParaRPr>
          </a:p>
        </p:txBody>
      </p:sp>
      <p:sp>
        <p:nvSpPr>
          <p:cNvPr id="101381" name="Line 5"/>
          <p:cNvSpPr>
            <a:spLocks noChangeShapeType="1"/>
          </p:cNvSpPr>
          <p:nvPr/>
        </p:nvSpPr>
        <p:spPr bwMode="auto">
          <a:xfrm flipH="1">
            <a:off x="1831975" y="1600200"/>
            <a:ext cx="8810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Line 7"/>
          <p:cNvSpPr>
            <a:spLocks noChangeShapeType="1"/>
          </p:cNvSpPr>
          <p:nvPr/>
        </p:nvSpPr>
        <p:spPr bwMode="auto">
          <a:xfrm flipH="1">
            <a:off x="3352800" y="1600200"/>
            <a:ext cx="228600"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3" name="Line 8"/>
          <p:cNvSpPr>
            <a:spLocks noChangeShapeType="1"/>
          </p:cNvSpPr>
          <p:nvPr/>
        </p:nvSpPr>
        <p:spPr bwMode="auto">
          <a:xfrm>
            <a:off x="4267200" y="1600200"/>
            <a:ext cx="3349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4" name="Line 9"/>
          <p:cNvSpPr>
            <a:spLocks noChangeShapeType="1"/>
          </p:cNvSpPr>
          <p:nvPr/>
        </p:nvSpPr>
        <p:spPr bwMode="auto">
          <a:xfrm>
            <a:off x="5638800" y="1600200"/>
            <a:ext cx="284163"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5" name="Line 9"/>
          <p:cNvSpPr>
            <a:spLocks noChangeShapeType="1"/>
          </p:cNvSpPr>
          <p:nvPr/>
        </p:nvSpPr>
        <p:spPr bwMode="auto">
          <a:xfrm>
            <a:off x="6705600" y="1600200"/>
            <a:ext cx="685800" cy="590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2743200"/>
            <a:ext cx="6884987" cy="685800"/>
          </a:xfrm>
          <a:prstGeom prst="rect">
            <a:avLst/>
          </a:prstGeom>
          <a:solidFill>
            <a:srgbClr val="FFFFCC"/>
          </a:solidFill>
          <a:ln w="12700">
            <a:solidFill>
              <a:srgbClr val="FF9933"/>
            </a:solidFill>
            <a:miter lim="800000"/>
            <a:headEnd/>
            <a:tailEnd/>
          </a:ln>
        </p:spPr>
      </p:pic>
      <p:pic>
        <p:nvPicPr>
          <p:cNvPr id="101387"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7738"/>
            <a:ext cx="82296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Empirical Evaluation </a:t>
            </a:r>
            <a:r>
              <a:rPr lang="en-US" sz="2000" smtClean="0">
                <a:solidFill>
                  <a:schemeClr val="tx1"/>
                </a:solidFill>
              </a:rPr>
              <a:t>[IJCAI’11]</a:t>
            </a:r>
          </a:p>
        </p:txBody>
      </p:sp>
      <p:sp>
        <p:nvSpPr>
          <p:cNvPr id="102403" name="Content Placeholder 2"/>
          <p:cNvSpPr>
            <a:spLocks noGrp="1"/>
          </p:cNvSpPr>
          <p:nvPr>
            <p:ph idx="1"/>
          </p:nvPr>
        </p:nvSpPr>
        <p:spPr/>
        <p:txBody>
          <a:bodyPr/>
          <a:lstStyle/>
          <a:p>
            <a:r>
              <a:rPr lang="en-US" smtClean="0">
                <a:cs typeface="Tahoma" pitchFamily="34" charset="0"/>
              </a:rPr>
              <a:t>Can the induced </a:t>
            </a:r>
            <a:r>
              <a:rPr lang="en-US" smtClean="0">
                <a:solidFill>
                  <a:srgbClr val="FF0000"/>
                </a:solidFill>
                <a:cs typeface="Tahoma" pitchFamily="34" charset="0"/>
              </a:rPr>
              <a:t>game-hypothesis</a:t>
            </a:r>
            <a:r>
              <a:rPr lang="en-US" smtClean="0">
                <a:cs typeface="Tahoma" pitchFamily="34" charset="0"/>
              </a:rPr>
              <a:t> generalize to new game instances? </a:t>
            </a:r>
          </a:p>
          <a:p>
            <a:pPr lvl="1"/>
            <a:r>
              <a:rPr lang="en-US" sz="1800" b="0" smtClean="0">
                <a:solidFill>
                  <a:srgbClr val="000000"/>
                </a:solidFill>
                <a:latin typeface="Tahoma" pitchFamily="34" charset="0"/>
                <a:cs typeface="Tahoma" pitchFamily="34" charset="0"/>
              </a:rPr>
              <a:t>Accuracy was evaluated over previously unseen game moves </a:t>
            </a:r>
          </a:p>
          <a:p>
            <a:pPr lvl="1"/>
            <a:endParaRPr lang="en-US" sz="1800" b="0" smtClean="0">
              <a:solidFill>
                <a:srgbClr val="000000"/>
              </a:solidFill>
              <a:latin typeface="Tahoma" pitchFamily="34" charset="0"/>
              <a:cs typeface="Tahoma" pitchFamily="34" charset="0"/>
            </a:endParaRPr>
          </a:p>
          <a:p>
            <a:pPr lvl="1"/>
            <a:endParaRPr lang="en-US" sz="1800" b="0" smtClean="0">
              <a:solidFill>
                <a:srgbClr val="000000"/>
              </a:solidFill>
              <a:latin typeface="Tahoma" pitchFamily="34" charset="0"/>
              <a:cs typeface="Tahoma" pitchFamily="34" charset="0"/>
            </a:endParaRPr>
          </a:p>
          <a:p>
            <a:pPr lvl="1"/>
            <a:endParaRPr lang="en-US" sz="1800" b="0" smtClean="0">
              <a:solidFill>
                <a:srgbClr val="000000"/>
              </a:solidFill>
              <a:latin typeface="Tahoma" pitchFamily="34" charset="0"/>
              <a:cs typeface="Tahoma" pitchFamily="34" charset="0"/>
            </a:endParaRPr>
          </a:p>
          <a:p>
            <a:pPr lvl="1"/>
            <a:endParaRPr lang="en-US" sz="1800" b="0" smtClean="0">
              <a:solidFill>
                <a:srgbClr val="000000"/>
              </a:solidFill>
              <a:latin typeface="Tahoma" pitchFamily="34" charset="0"/>
              <a:cs typeface="Tahoma" pitchFamily="34" charset="0"/>
            </a:endParaRPr>
          </a:p>
          <a:p>
            <a:pPr lvl="1"/>
            <a:endParaRPr lang="en-US" sz="1800" b="0" smtClean="0">
              <a:solidFill>
                <a:srgbClr val="000000"/>
              </a:solidFill>
              <a:latin typeface="Tahoma" pitchFamily="34" charset="0"/>
              <a:cs typeface="Tahoma" pitchFamily="34" charset="0"/>
            </a:endParaRPr>
          </a:p>
          <a:p>
            <a:r>
              <a:rPr lang="en-US" smtClean="0">
                <a:solidFill>
                  <a:srgbClr val="000000"/>
                </a:solidFill>
                <a:cs typeface="Tahoma" pitchFamily="34" charset="0"/>
              </a:rPr>
              <a:t>Can the learned </a:t>
            </a:r>
            <a:r>
              <a:rPr lang="en-US" smtClean="0">
                <a:solidFill>
                  <a:srgbClr val="FF0000"/>
                </a:solidFill>
                <a:cs typeface="Tahoma" pitchFamily="34" charset="0"/>
              </a:rPr>
              <a:t>reader</a:t>
            </a:r>
            <a:r>
              <a:rPr lang="en-US" smtClean="0">
                <a:solidFill>
                  <a:srgbClr val="000000"/>
                </a:solidFill>
                <a:cs typeface="Tahoma" pitchFamily="34" charset="0"/>
              </a:rPr>
              <a:t> generalize to new inputs?</a:t>
            </a:r>
          </a:p>
          <a:p>
            <a:pPr lvl="1"/>
            <a:r>
              <a:rPr lang="en-US" b="0" smtClean="0">
                <a:solidFill>
                  <a:srgbClr val="000000"/>
                </a:solidFill>
                <a:cs typeface="Tahoma" pitchFamily="34" charset="0"/>
              </a:rPr>
              <a:t>Accuracy was evaluated over previously unseen game moves using classification rules generated from previously unseen instructions. </a:t>
            </a:r>
            <a:endParaRPr lang="en-US" b="0" smtClean="0"/>
          </a:p>
          <a:p>
            <a:endParaRPr lang="en-US" sz="2200" smtClean="0"/>
          </a:p>
          <a:p>
            <a:endParaRPr lang="he-IL" sz="2000" b="1" smtClean="0">
              <a:cs typeface="Tahoma" pitchFamily="34" charset="0"/>
            </a:endParaRPr>
          </a:p>
          <a:p>
            <a:pPr lvl="1" eaLnBrk="1" hangingPunct="1"/>
            <a:endParaRPr lang="en-US" smtClean="0"/>
          </a:p>
        </p:txBody>
      </p:sp>
      <p:sp>
        <p:nvSpPr>
          <p:cNvPr id="102404"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7D700689-EA6C-4E1D-8F73-7504100DD8BF}" type="slidenum">
              <a:rPr lang="en-US" altLang="zh-TW" smtClean="0">
                <a:cs typeface="Arial Unicode MS" pitchFamily="34" charset="-128"/>
              </a:rPr>
              <a:pPr eaLnBrk="1" hangingPunct="1"/>
              <a:t>51</a:t>
            </a:fld>
            <a:endParaRPr lang="en-US" altLang="zh-TW" smtClean="0">
              <a:cs typeface="Arial Unicode MS" pitchFamily="34" charset="-128"/>
            </a:endParaRPr>
          </a:p>
        </p:txBody>
      </p:sp>
      <p:pic>
        <p:nvPicPr>
          <p:cNvPr id="10240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2560638"/>
            <a:ext cx="5097462" cy="1252537"/>
          </a:xfrm>
          <a:prstGeom prst="rect">
            <a:avLst/>
          </a:prstGeom>
          <a:noFill/>
          <a:ln w="12700">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10240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5219700"/>
            <a:ext cx="5167312" cy="11811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80F499DE-041D-4729-8379-001A0741A8FD}" type="slidenum">
              <a:rPr lang="en-US" altLang="zh-TW" smtClean="0">
                <a:solidFill>
                  <a:srgbClr val="000000"/>
                </a:solidFill>
                <a:cs typeface="Arial Unicode MS" pitchFamily="34" charset="-128"/>
              </a:rPr>
              <a:pPr eaLnBrk="1" hangingPunct="1"/>
              <a:t>52</a:t>
            </a:fld>
            <a:endParaRPr lang="en-US" altLang="zh-TW" smtClean="0">
              <a:solidFill>
                <a:srgbClr val="000000"/>
              </a:solidFill>
              <a:cs typeface="Arial Unicode MS" pitchFamily="34" charset="-128"/>
            </a:endParaRPr>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417513" y="3405188"/>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8" name="Text Box 3"/>
          <p:cNvSpPr txBox="1">
            <a:spLocks noChangeArrowheads="1"/>
          </p:cNvSpPr>
          <p:nvPr/>
        </p:nvSpPr>
        <p:spPr bwMode="auto">
          <a:xfrm>
            <a:off x="1492250" y="2971800"/>
            <a:ext cx="2001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“the language”</a:t>
            </a:r>
          </a:p>
        </p:txBody>
      </p:sp>
      <p:sp>
        <p:nvSpPr>
          <p:cNvPr id="103429" name="Text Box 4"/>
          <p:cNvSpPr txBox="1">
            <a:spLocks noChangeArrowheads="1"/>
          </p:cNvSpPr>
          <p:nvPr/>
        </p:nvSpPr>
        <p:spPr bwMode="auto">
          <a:xfrm>
            <a:off x="6738938" y="1828800"/>
            <a:ext cx="1612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“the world”</a:t>
            </a:r>
          </a:p>
        </p:txBody>
      </p:sp>
      <p:pic>
        <p:nvPicPr>
          <p:cNvPr id="1034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6000"/>
            <a:ext cx="2439988"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1" name="AutoShape 6"/>
          <p:cNvSpPr>
            <a:spLocks noChangeArrowheads="1"/>
          </p:cNvSpPr>
          <p:nvPr/>
        </p:nvSpPr>
        <p:spPr bwMode="auto">
          <a:xfrm>
            <a:off x="5143500" y="35433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103432" name="Text Box 7"/>
          <p:cNvSpPr txBox="1">
            <a:spLocks noChangeArrowheads="1"/>
          </p:cNvSpPr>
          <p:nvPr/>
        </p:nvSpPr>
        <p:spPr bwMode="auto">
          <a:xfrm>
            <a:off x="735013" y="4735513"/>
            <a:ext cx="35194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[Topid rivvo den marplox.]</a:t>
            </a:r>
          </a:p>
        </p:txBody>
      </p:sp>
      <p:sp>
        <p:nvSpPr>
          <p:cNvPr id="103433" name="Rectangle 8"/>
          <p:cNvSpPr>
            <a:spLocks noGrp="1" noChangeArrowheads="1"/>
          </p:cNvSpPr>
          <p:nvPr>
            <p:ph type="title"/>
          </p:nvPr>
        </p:nvSpPr>
        <p:spPr>
          <a:xfrm>
            <a:off x="152400" y="457200"/>
            <a:ext cx="8839200" cy="533400"/>
          </a:xfrm>
        </p:spPr>
        <p:txBody>
          <a:bodyPr/>
          <a:lstStyle/>
          <a:p>
            <a:pPr eaLnBrk="1" hangingPunct="1"/>
            <a:r>
              <a:rPr lang="en-US" smtClean="0"/>
              <a:t>The language-world mapping problem</a:t>
            </a:r>
            <a:endParaRPr lang="en-US" sz="1600" smtClean="0">
              <a:solidFill>
                <a:schemeClr val="tx1"/>
              </a:solidFill>
            </a:endParaRPr>
          </a:p>
        </p:txBody>
      </p:sp>
      <p:sp>
        <p:nvSpPr>
          <p:cNvPr id="103434" name="Rectangle 10"/>
          <p:cNvSpPr>
            <a:spLocks noChangeArrowheads="1"/>
          </p:cNvSpPr>
          <p:nvPr/>
        </p:nvSpPr>
        <p:spPr bwMode="auto">
          <a:xfrm>
            <a:off x="152400" y="1371600"/>
            <a:ext cx="7773988"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p>
            <a:pPr marL="457200" indent="-457200" defTabSz="457200">
              <a:spcBef>
                <a:spcPts val="7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a:solidFill>
                  <a:srgbClr val="000000"/>
                </a:solidFill>
                <a:latin typeface="Calibri" pitchFamily="34" charset="0"/>
              </a:rPr>
              <a:t>How do we acquire language? </a:t>
            </a:r>
          </a:p>
        </p:txBody>
      </p:sp>
      <p:pic>
        <p:nvPicPr>
          <p:cNvPr id="10343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00238"/>
            <a:ext cx="13985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a:spLocks noChangeArrowheads="1"/>
          </p:cNvSpPr>
          <p:nvPr/>
        </p:nvSpPr>
        <p:spPr bwMode="auto">
          <a:xfrm>
            <a:off x="7010400" y="685800"/>
            <a:ext cx="633507" cy="369332"/>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smtClean="0">
                <a:solidFill>
                  <a:srgbClr val="000000"/>
                </a:solidFill>
                <a:hlinkClick r:id="rId6" action="ppaction://hlinksldjump"/>
              </a:rPr>
              <a:t>Skip</a:t>
            </a:r>
            <a:endParaRPr lang="en-US" dirty="0">
              <a:solidFill>
                <a:srgbClr val="000000"/>
              </a:solidFill>
            </a:endParaRPr>
          </a:p>
        </p:txBody>
      </p:sp>
    </p:spTree>
  </p:cSld>
  <p:clrMapOvr>
    <a:masterClrMapping/>
  </p:clrMapOvr>
  <p:transition spd="med"/>
  <p:timing>
    <p:tnLst>
      <p:par>
        <p:cTn id="1" dur="indefinite"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152400" y="1143000"/>
            <a:ext cx="8839200" cy="3827463"/>
          </a:xfrm>
          <a:extLst>
            <a:ext uri="{91240B29-F687-4F45-9708-019B960494DF}">
              <a14:hiddenLine xmlns:a14="http://schemas.microsoft.com/office/drawing/2010/main" w="9525">
                <a:solidFill>
                  <a:srgbClr val="000000"/>
                </a:solidFill>
                <a:round/>
                <a:headEnd/>
                <a:tailEnd/>
              </a14:hiddenLine>
            </a:ext>
          </a:extLst>
        </p:spPr>
        <p:txBody>
          <a:bodyPr lIns="81639" tIns="42452" rIns="81639" bIns="42452"/>
          <a:lstStyle/>
          <a:p>
            <a:pPr marL="457200" indent="-4572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smtClean="0"/>
              <a:t>A joint line of research with Cindy Fisher’s group. </a:t>
            </a:r>
          </a:p>
          <a:p>
            <a:pPr marL="457200" indent="-4572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smtClean="0"/>
              <a:t>Driven by</a:t>
            </a:r>
            <a:r>
              <a:rPr lang="en-US" sz="2000" smtClean="0">
                <a:solidFill>
                  <a:srgbClr val="0033CC"/>
                </a:solidFill>
              </a:rPr>
              <a:t> </a:t>
            </a:r>
            <a:r>
              <a:rPr lang="en-US" sz="2000" smtClean="0">
                <a:solidFill>
                  <a:srgbClr val="FF0000"/>
                </a:solidFill>
              </a:rPr>
              <a:t>Structure-mapping: </a:t>
            </a:r>
            <a:r>
              <a:rPr lang="en-US" sz="2000" smtClean="0"/>
              <a:t>a starting point for syntactic bootstrapping</a:t>
            </a:r>
            <a:r>
              <a:rPr lang="en-US" sz="2000" smtClean="0">
                <a:solidFill>
                  <a:srgbClr val="0033CC"/>
                </a:solidFill>
              </a:rPr>
              <a:t> </a:t>
            </a:r>
          </a:p>
          <a:p>
            <a:pPr marL="457200" indent="-457200" defTabSz="457200" eaLnBrk="1" hangingPunct="1">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smtClean="0"/>
              <a:t>Children can learn the meanings of some </a:t>
            </a:r>
            <a:r>
              <a:rPr lang="en-US" sz="2000" smtClean="0">
                <a:solidFill>
                  <a:srgbClr val="0000CC"/>
                </a:solidFill>
              </a:rPr>
              <a:t>nouns</a:t>
            </a:r>
            <a:r>
              <a:rPr lang="en-US" sz="2000" smtClean="0"/>
              <a:t> via cross-situational observations alone </a:t>
            </a:r>
            <a:r>
              <a:rPr lang="en-US" sz="2000" smtClean="0">
                <a:solidFill>
                  <a:srgbClr val="0000FF"/>
                </a:solidFill>
              </a:rPr>
              <a:t>[</a:t>
            </a:r>
            <a:r>
              <a:rPr lang="en-US" sz="1800" smtClean="0">
                <a:solidFill>
                  <a:srgbClr val="0000FF"/>
                </a:solidFill>
              </a:rPr>
              <a:t>Fisher 1996, Gillette, Gleitman, Gleitman, &amp; Lederer, 1999;more] </a:t>
            </a:r>
          </a:p>
        </p:txBody>
      </p:sp>
      <p:sp>
        <p:nvSpPr>
          <p:cNvPr id="104451"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F03C4031-5967-4966-BB4D-9396B822F6C1}" type="slidenum">
              <a:rPr lang="en-US" altLang="zh-TW" smtClean="0">
                <a:solidFill>
                  <a:srgbClr val="000000"/>
                </a:solidFill>
                <a:cs typeface="Arial Unicode MS" pitchFamily="34" charset="-128"/>
              </a:rPr>
              <a:pPr eaLnBrk="1" hangingPunct="1"/>
              <a:t>53</a:t>
            </a:fld>
            <a:endParaRPr lang="en-US" altLang="zh-TW" smtClean="0">
              <a:solidFill>
                <a:srgbClr val="000000"/>
              </a:solidFill>
              <a:cs typeface="Arial Unicode MS" pitchFamily="34" charset="-128"/>
            </a:endParaRPr>
          </a:p>
        </p:txBody>
      </p:sp>
      <p:sp>
        <p:nvSpPr>
          <p:cNvPr id="104452" name="Text Box 5"/>
          <p:cNvSpPr txBox="1">
            <a:spLocks noChangeArrowheads="1"/>
          </p:cNvSpPr>
          <p:nvPr/>
        </p:nvSpPr>
        <p:spPr bwMode="auto">
          <a:xfrm>
            <a:off x="3505200" y="5080000"/>
            <a:ext cx="23558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1600">
                <a:solidFill>
                  <a:srgbClr val="000000"/>
                </a:solidFill>
                <a:latin typeface="Times New Roman" pitchFamily="18" charset="0"/>
              </a:rPr>
              <a:t>[</a:t>
            </a:r>
            <a:r>
              <a:rPr lang="en-US" sz="1600" u="sng">
                <a:solidFill>
                  <a:srgbClr val="000000"/>
                </a:solidFill>
                <a:latin typeface="Times New Roman" pitchFamily="18" charset="0"/>
              </a:rPr>
              <a:t>Johanna</a:t>
            </a:r>
            <a:r>
              <a:rPr lang="en-US" sz="1600">
                <a:solidFill>
                  <a:srgbClr val="000000"/>
                </a:solidFill>
                <a:latin typeface="Times New Roman" pitchFamily="18" charset="0"/>
              </a:rPr>
              <a:t> rivvo den </a:t>
            </a:r>
            <a:r>
              <a:rPr lang="en-US" sz="1600" u="sng">
                <a:solidFill>
                  <a:srgbClr val="000000"/>
                </a:solidFill>
                <a:latin typeface="Times New Roman" pitchFamily="18" charset="0"/>
              </a:rPr>
              <a:t>sheep</a:t>
            </a:r>
            <a:r>
              <a:rPr lang="en-US" sz="1600">
                <a:solidFill>
                  <a:srgbClr val="000000"/>
                </a:solidFill>
                <a:latin typeface="Times New Roman" pitchFamily="18" charset="0"/>
              </a:rPr>
              <a:t>.]</a:t>
            </a:r>
          </a:p>
        </p:txBody>
      </p:sp>
      <p:sp>
        <p:nvSpPr>
          <p:cNvPr id="104453" name="AutoShape 6"/>
          <p:cNvSpPr>
            <a:spLocks noChangeArrowheads="1"/>
          </p:cNvSpPr>
          <p:nvPr/>
        </p:nvSpPr>
        <p:spPr bwMode="auto">
          <a:xfrm>
            <a:off x="6657975" y="5334000"/>
            <a:ext cx="608013" cy="685800"/>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104454" name="Rectangle 7"/>
          <p:cNvSpPr>
            <a:spLocks noGrp="1" noChangeArrowheads="1"/>
          </p:cNvSpPr>
          <p:nvPr>
            <p:ph type="title"/>
          </p:nvPr>
        </p:nvSpPr>
        <p:spPr>
          <a:xfrm>
            <a:off x="152400" y="533400"/>
            <a:ext cx="8229600" cy="533400"/>
          </a:xfrm>
        </p:spPr>
        <p:txBody>
          <a:bodyPr/>
          <a:lstStyle/>
          <a:p>
            <a:pPr eaLnBrk="1" hangingPunct="1"/>
            <a:r>
              <a:rPr lang="en-US" smtClean="0"/>
              <a:t>BabySRL: Learning Semantic Roles From Scratch</a:t>
            </a:r>
            <a:endParaRPr lang="en-US" sz="2400" smtClean="0"/>
          </a:p>
        </p:txBody>
      </p:sp>
      <p:sp>
        <p:nvSpPr>
          <p:cNvPr id="104455" name="AutoShape 8"/>
          <p:cNvSpPr>
            <a:spLocks noChangeArrowheads="1"/>
          </p:cNvSpPr>
          <p:nvPr/>
        </p:nvSpPr>
        <p:spPr bwMode="auto">
          <a:xfrm rot="-5400000">
            <a:off x="3581400" y="57150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456" name="AutoShape 9"/>
          <p:cNvSpPr>
            <a:spLocks noChangeArrowheads="1"/>
          </p:cNvSpPr>
          <p:nvPr/>
        </p:nvSpPr>
        <p:spPr bwMode="auto">
          <a:xfrm rot="-5400000">
            <a:off x="4953000" y="5715000"/>
            <a:ext cx="914400" cy="3048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457" name="Rectangle 10"/>
          <p:cNvSpPr>
            <a:spLocks noChangeArrowheads="1"/>
          </p:cNvSpPr>
          <p:nvPr/>
        </p:nvSpPr>
        <p:spPr bwMode="auto">
          <a:xfrm>
            <a:off x="3810000" y="6405563"/>
            <a:ext cx="1831975" cy="376237"/>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solidFill>
                  <a:srgbClr val="000000"/>
                </a:solidFill>
              </a:rPr>
              <a:t>Nouns identified</a:t>
            </a:r>
          </a:p>
        </p:txBody>
      </p:sp>
      <p:sp>
        <p:nvSpPr>
          <p:cNvPr id="5" name="Rectangle 4"/>
          <p:cNvSpPr/>
          <p:nvPr/>
        </p:nvSpPr>
        <p:spPr>
          <a:xfrm>
            <a:off x="609600" y="2590800"/>
            <a:ext cx="7315200" cy="2332038"/>
          </a:xfrm>
          <a:prstGeom prst="rect">
            <a:avLst/>
          </a:prstGeom>
          <a:solidFill>
            <a:srgbClr val="FFFF99"/>
          </a:solidFill>
          <a:ln w="28575">
            <a:solidFill>
              <a:schemeClr val="bg2"/>
            </a:solidFill>
          </a:ln>
        </p:spPr>
        <p:txBody>
          <a:bodyPr>
            <a:spAutoFit/>
          </a:bodyPr>
          <a:lstStyle/>
          <a:p>
            <a:pPr marL="457200" indent="-457200" defTabSz="457200">
              <a:spcBef>
                <a:spcPts val="7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kern="0" dirty="0">
                <a:solidFill>
                  <a:srgbClr val="FF0000"/>
                </a:solidFill>
                <a:latin typeface="Calibri"/>
                <a:cs typeface="Arial"/>
              </a:rPr>
              <a:t>But </a:t>
            </a:r>
            <a:r>
              <a:rPr lang="en-US" sz="2000" kern="0" dirty="0">
                <a:solidFill>
                  <a:srgbClr val="000000"/>
                </a:solidFill>
                <a:latin typeface="Calibri"/>
                <a:cs typeface="Arial"/>
              </a:rPr>
              <a:t>how do they learn </a:t>
            </a:r>
            <a:r>
              <a:rPr lang="en-US" sz="2000" kern="0" dirty="0">
                <a:solidFill>
                  <a:srgbClr val="0000CC"/>
                </a:solidFill>
                <a:latin typeface="Calibri"/>
                <a:cs typeface="Arial"/>
              </a:rPr>
              <a:t>the meaning of verbs?</a:t>
            </a:r>
          </a:p>
          <a:p>
            <a:pPr marL="742950" lvl="1" indent="-285750" defTabSz="457200">
              <a:spcBef>
                <a:spcPts val="7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Calibri"/>
                <a:cs typeface="Arial"/>
              </a:rPr>
              <a:t>Sentences comprehension is grounded by the acquisition of an </a:t>
            </a:r>
            <a:r>
              <a:rPr lang="en-US" kern="0" dirty="0">
                <a:solidFill>
                  <a:srgbClr val="0000FF"/>
                </a:solidFill>
                <a:latin typeface="Calibri"/>
                <a:cs typeface="Arial"/>
              </a:rPr>
              <a:t>      initial set of concrete nouns</a:t>
            </a:r>
          </a:p>
          <a:p>
            <a:pPr marL="742950" lvl="1" indent="-285750" defTabSz="457200">
              <a:spcBef>
                <a:spcPts val="7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Calibri"/>
                <a:cs typeface="Arial"/>
              </a:rPr>
              <a:t>These nouns yields a </a:t>
            </a:r>
            <a:r>
              <a:rPr lang="en-US" kern="0" dirty="0">
                <a:solidFill>
                  <a:srgbClr val="0000FF"/>
                </a:solidFill>
                <a:latin typeface="Calibri"/>
                <a:cs typeface="Arial"/>
              </a:rPr>
              <a:t>skeletal sentence structure</a:t>
            </a:r>
            <a:r>
              <a:rPr lang="en-US" kern="0" dirty="0">
                <a:solidFill>
                  <a:srgbClr val="000000"/>
                </a:solidFill>
                <a:latin typeface="Calibri"/>
                <a:cs typeface="Arial"/>
              </a:rPr>
              <a:t> — candidate arguments; cues to its semantic predicate—argument structure.</a:t>
            </a:r>
          </a:p>
          <a:p>
            <a:pPr marL="742950" lvl="1" indent="-285750" defTabSz="457200">
              <a:spcBef>
                <a:spcPts val="7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FF"/>
                </a:solidFill>
                <a:latin typeface="Calibri"/>
                <a:cs typeface="Arial"/>
              </a:rPr>
              <a:t>Represent sentence in an abstract form</a:t>
            </a:r>
            <a:r>
              <a:rPr lang="en-US" kern="0" dirty="0">
                <a:solidFill>
                  <a:srgbClr val="000000"/>
                </a:solidFill>
                <a:latin typeface="Calibri"/>
                <a:cs typeface="Arial"/>
              </a:rPr>
              <a:t> that permits generalization to new verbs  </a:t>
            </a:r>
          </a:p>
        </p:txBody>
      </p:sp>
      <p:pic>
        <p:nvPicPr>
          <p:cNvPr id="104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4572000"/>
            <a:ext cx="1474788"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E36C70B5-A4BB-403A-8154-3D60070F235A}" type="slidenum">
              <a:rPr lang="en-US" altLang="zh-TW" smtClean="0">
                <a:solidFill>
                  <a:srgbClr val="000000"/>
                </a:solidFill>
                <a:cs typeface="Arial Unicode MS" pitchFamily="34" charset="-128"/>
              </a:rPr>
              <a:pPr eaLnBrk="1" hangingPunct="1"/>
              <a:t>54</a:t>
            </a:fld>
            <a:endParaRPr lang="en-US" altLang="zh-TW" smtClean="0">
              <a:solidFill>
                <a:srgbClr val="000000"/>
              </a:solidFill>
              <a:cs typeface="Arial Unicode MS" pitchFamily="34" charset="-128"/>
            </a:endParaRPr>
          </a:p>
        </p:txBody>
      </p:sp>
      <p:sp>
        <p:nvSpPr>
          <p:cNvPr id="105475" name="Rectangle 2"/>
          <p:cNvSpPr>
            <a:spLocks noGrp="1" noChangeArrowheads="1"/>
          </p:cNvSpPr>
          <p:nvPr>
            <p:ph type="title"/>
          </p:nvPr>
        </p:nvSpPr>
        <p:spPr>
          <a:xfrm>
            <a:off x="152400" y="685800"/>
            <a:ext cx="8229600" cy="533400"/>
          </a:xfrm>
        </p:spPr>
        <p:txBody>
          <a:bodyPr/>
          <a:lstStyle/>
          <a:p>
            <a:pPr eaLnBrk="1" hangingPunct="1"/>
            <a:r>
              <a:rPr lang="en-US" smtClean="0"/>
              <a:t>BabySRL</a:t>
            </a:r>
            <a:r>
              <a:rPr lang="en-US" sz="2400" smtClean="0"/>
              <a:t> </a:t>
            </a:r>
            <a:r>
              <a:rPr lang="en-US" sz="1800" smtClean="0">
                <a:solidFill>
                  <a:schemeClr val="tx1"/>
                </a:solidFill>
              </a:rPr>
              <a:t>[Connor et. al, CoNLL’08, ’09,ACL’10, </a:t>
            </a:r>
            <a:r>
              <a:rPr lang="en-US" sz="1800" smtClean="0"/>
              <a:t>IJCAI’11</a:t>
            </a:r>
            <a:r>
              <a:rPr lang="en-US" sz="1800" smtClean="0">
                <a:solidFill>
                  <a:schemeClr val="tx1"/>
                </a:solidFill>
              </a:rPr>
              <a:t>] </a:t>
            </a:r>
            <a:br>
              <a:rPr lang="en-US" sz="1800" smtClean="0">
                <a:solidFill>
                  <a:schemeClr val="tx1"/>
                </a:solidFill>
              </a:rPr>
            </a:br>
            <a:endParaRPr lang="en-US" sz="1800" smtClean="0">
              <a:solidFill>
                <a:schemeClr val="tx1"/>
              </a:solidFill>
            </a:endParaRPr>
          </a:p>
        </p:txBody>
      </p:sp>
      <p:sp>
        <p:nvSpPr>
          <p:cNvPr id="1332227" name="Rectangle 3"/>
          <p:cNvSpPr>
            <a:spLocks noGrp="1" noChangeArrowheads="1"/>
          </p:cNvSpPr>
          <p:nvPr>
            <p:ph type="body" idx="1"/>
          </p:nvPr>
        </p:nvSpPr>
        <p:spPr>
          <a:xfrm>
            <a:off x="457200" y="1066800"/>
            <a:ext cx="8229600" cy="4953000"/>
          </a:xfrm>
        </p:spPr>
        <p:txBody>
          <a:bodyPr/>
          <a:lstStyle/>
          <a:p>
            <a:pPr eaLnBrk="1" hangingPunct="1"/>
            <a:r>
              <a:rPr lang="en-US" sz="2000" smtClean="0">
                <a:solidFill>
                  <a:srgbClr val="0000FF"/>
                </a:solidFill>
              </a:rPr>
              <a:t>Realistic Computational model</a:t>
            </a:r>
            <a:r>
              <a:rPr lang="en-US" sz="2000" smtClean="0"/>
              <a:t> developed to experiment with theories of early language acquisition</a:t>
            </a:r>
          </a:p>
          <a:p>
            <a:pPr lvl="1" eaLnBrk="1" hangingPunct="1"/>
            <a:r>
              <a:rPr lang="en-US" sz="1800" smtClean="0"/>
              <a:t>SRL as minimal level language understanding: </a:t>
            </a:r>
            <a:r>
              <a:rPr lang="en-US" sz="1800" smtClean="0">
                <a:solidFill>
                  <a:srgbClr val="0000FF"/>
                </a:solidFill>
              </a:rPr>
              <a:t>who does what to whom.</a:t>
            </a:r>
          </a:p>
          <a:p>
            <a:pPr lvl="1" eaLnBrk="1" hangingPunct="1"/>
            <a:r>
              <a:rPr lang="en-US" sz="1800" smtClean="0">
                <a:solidFill>
                  <a:srgbClr val="0000CC"/>
                </a:solidFill>
              </a:rPr>
              <a:t>Verbs meanings</a:t>
            </a:r>
            <a:r>
              <a:rPr lang="en-US" sz="1800" smtClean="0"/>
              <a:t> are learned via their syntactic argument-taking roles </a:t>
            </a:r>
          </a:p>
          <a:p>
            <a:pPr lvl="1" eaLnBrk="1" hangingPunct="1"/>
            <a:r>
              <a:rPr lang="en-US" sz="1800" smtClean="0">
                <a:solidFill>
                  <a:srgbClr val="FF0000"/>
                </a:solidFill>
              </a:rPr>
              <a:t>Semantic feedback </a:t>
            </a:r>
            <a:r>
              <a:rPr lang="en-US" sz="1800" smtClean="0"/>
              <a:t>to improve </a:t>
            </a:r>
            <a:r>
              <a:rPr lang="en-US" sz="1800" smtClean="0">
                <a:solidFill>
                  <a:srgbClr val="0000CC"/>
                </a:solidFill>
              </a:rPr>
              <a:t>syntactic &amp; meaning representation</a:t>
            </a:r>
          </a:p>
          <a:p>
            <a:pPr lvl="1" eaLnBrk="1" hangingPunct="1">
              <a:buFont typeface="Wingdings" pitchFamily="2" charset="2"/>
              <a:buNone/>
            </a:pPr>
            <a:endParaRPr lang="en-US" sz="1800" smtClean="0">
              <a:solidFill>
                <a:srgbClr val="0000FF"/>
              </a:solidFill>
            </a:endParaRPr>
          </a:p>
          <a:p>
            <a:pPr eaLnBrk="1" hangingPunct="1"/>
            <a:r>
              <a:rPr lang="en-US" sz="2000" smtClean="0"/>
              <a:t>Inputs and knowledge sources </a:t>
            </a:r>
          </a:p>
          <a:p>
            <a:pPr lvl="1" eaLnBrk="1" hangingPunct="1"/>
            <a:r>
              <a:rPr lang="en-US" sz="1800" smtClean="0">
                <a:solidFill>
                  <a:srgbClr val="0000FF"/>
                </a:solidFill>
              </a:rPr>
              <a:t>Only those we can defend children have access to</a:t>
            </a:r>
          </a:p>
          <a:p>
            <a:pPr lvl="1" eaLnBrk="1" hangingPunct="1"/>
            <a:endParaRPr lang="en-US" sz="1800" smtClean="0">
              <a:solidFill>
                <a:srgbClr val="0000FF"/>
              </a:solidFill>
            </a:endParaRPr>
          </a:p>
          <a:p>
            <a:pPr eaLnBrk="1" hangingPunct="1"/>
            <a:r>
              <a:rPr lang="en-US" sz="2000" smtClean="0"/>
              <a:t>Key Components:</a:t>
            </a:r>
          </a:p>
          <a:p>
            <a:pPr lvl="1" eaLnBrk="1" hangingPunct="1"/>
            <a:r>
              <a:rPr lang="en-US" sz="1800" smtClean="0">
                <a:solidFill>
                  <a:srgbClr val="0000FF"/>
                </a:solidFill>
              </a:rPr>
              <a:t>Representation: Theoretically motivated representation of the input</a:t>
            </a:r>
          </a:p>
          <a:p>
            <a:pPr lvl="1" eaLnBrk="1" hangingPunct="1"/>
            <a:r>
              <a:rPr lang="en-US" sz="1800" smtClean="0">
                <a:solidFill>
                  <a:srgbClr val="0000FF"/>
                </a:solidFill>
              </a:rPr>
              <a:t>Learning: Guided by knowledge kids have</a:t>
            </a:r>
          </a:p>
          <a:p>
            <a:pPr lvl="1" eaLnBrk="1" hangingPunct="1">
              <a:buFont typeface="Wingdings" pitchFamily="2" charset="2"/>
              <a:buNone/>
            </a:pPr>
            <a:endParaRPr lang="en-US" sz="1800" smtClean="0">
              <a:solidFill>
                <a:srgbClr val="0000FF"/>
              </a:solidFill>
            </a:endParaRPr>
          </a:p>
        </p:txBody>
      </p:sp>
      <p:sp>
        <p:nvSpPr>
          <p:cNvPr id="48" name="TextBox 47"/>
          <p:cNvSpPr txBox="1">
            <a:spLocks noChangeArrowheads="1"/>
          </p:cNvSpPr>
          <p:nvPr/>
        </p:nvSpPr>
        <p:spPr bwMode="auto">
          <a:xfrm>
            <a:off x="990600" y="5461000"/>
            <a:ext cx="7162800" cy="711200"/>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000000"/>
                </a:solidFill>
                <a:latin typeface="Calibri" pitchFamily="34" charset="0"/>
              </a:rPr>
              <a:t>Exciting results – generalization to new verbs, </a:t>
            </a:r>
            <a:r>
              <a:rPr lang="en-US" sz="2000">
                <a:solidFill>
                  <a:srgbClr val="0033CC"/>
                </a:solidFill>
                <a:latin typeface="Calibri" pitchFamily="34" charset="0"/>
              </a:rPr>
              <a:t>reproducing and recovering</a:t>
            </a:r>
            <a:r>
              <a:rPr lang="en-US" sz="2000">
                <a:solidFill>
                  <a:srgbClr val="000000"/>
                </a:solidFill>
                <a:latin typeface="Calibri" pitchFamily="34" charset="0"/>
              </a:rPr>
              <a:t> from mistakes made by young children.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22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22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222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22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227">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1016E2D7-977C-4418-B91C-14143320DC4C}" type="slidenum">
              <a:rPr lang="en-US" altLang="zh-TW" smtClean="0">
                <a:solidFill>
                  <a:srgbClr val="000000"/>
                </a:solidFill>
                <a:cs typeface="Arial Unicode MS" pitchFamily="34" charset="-128"/>
              </a:rPr>
              <a:pPr eaLnBrk="1" hangingPunct="1"/>
              <a:t>55</a:t>
            </a:fld>
            <a:endParaRPr lang="en-US" altLang="zh-TW" smtClean="0">
              <a:solidFill>
                <a:srgbClr val="000000"/>
              </a:solidFill>
              <a:cs typeface="Arial Unicode MS" pitchFamily="34" charset="-128"/>
            </a:endParaRPr>
          </a:p>
        </p:txBody>
      </p:sp>
      <p:sp>
        <p:nvSpPr>
          <p:cNvPr id="106499" name="Rectangle 2"/>
          <p:cNvSpPr>
            <a:spLocks noGrp="1" noChangeArrowheads="1"/>
          </p:cNvSpPr>
          <p:nvPr>
            <p:ph type="title"/>
          </p:nvPr>
        </p:nvSpPr>
        <p:spPr>
          <a:xfrm>
            <a:off x="152400" y="474663"/>
            <a:ext cx="8231188" cy="496887"/>
          </a:xfrm>
          <a:extLst>
            <a:ext uri="{91240B29-F687-4F45-9708-019B960494DF}">
              <a14:hiddenLine xmlns:a14="http://schemas.microsoft.com/office/drawing/2010/main" w="9525">
                <a:solidFill>
                  <a:srgbClr val="000000"/>
                </a:solidFill>
                <a:round/>
                <a:headEnd/>
                <a:tailEnd/>
              </a14:hiddenLine>
            </a:ext>
          </a:extLst>
        </p:spPr>
        <p:txBody>
          <a:bodyPr lIns="0" tIns="35203"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mtClean="0"/>
              <a:t>Minimally Supervised BabySRL </a:t>
            </a:r>
            <a:r>
              <a:rPr lang="en-US" sz="1800" smtClean="0">
                <a:solidFill>
                  <a:schemeClr val="tx1"/>
                </a:solidFill>
              </a:rPr>
              <a:t>[IJCAI’11] </a:t>
            </a:r>
          </a:p>
        </p:txBody>
      </p:sp>
      <p:sp>
        <p:nvSpPr>
          <p:cNvPr id="106500" name="Rectangle 3"/>
          <p:cNvSpPr>
            <a:spLocks noGrp="1" noChangeArrowheads="1"/>
          </p:cNvSpPr>
          <p:nvPr>
            <p:ph type="body" idx="1"/>
          </p:nvPr>
        </p:nvSpPr>
        <p:spPr>
          <a:xfrm>
            <a:off x="457200" y="990600"/>
            <a:ext cx="8231188" cy="4954588"/>
          </a:xfrm>
          <a:extLst>
            <a:ext uri="{91240B29-F687-4F45-9708-019B960494DF}">
              <a14:hiddenLine xmlns:a14="http://schemas.microsoft.com/office/drawing/2010/main" w="9525">
                <a:solidFill>
                  <a:srgbClr val="000000"/>
                </a:solidFill>
                <a:round/>
                <a:headEnd/>
                <a:tailEnd/>
              </a14:hiddenLine>
            </a:ext>
          </a:extLst>
        </p:spPr>
        <p:txBody>
          <a:bodyPr lIns="0" tIns="25602"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smtClean="0"/>
              <a:t>Goal: Unsupervised “parsing” – identifying arguments &amp; their roles</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smtClean="0"/>
              <a:t>Provide little prior knowledge &amp; only high level semantic feedback </a:t>
            </a:r>
          </a:p>
          <a:p>
            <a:pPr marL="863600" lvl="1"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smtClean="0">
                <a:solidFill>
                  <a:srgbClr val="0000CC"/>
                </a:solidFill>
              </a:rPr>
              <a:t>Defensible from psycholinguistic evidence</a:t>
            </a:r>
          </a:p>
        </p:txBody>
      </p:sp>
      <p:sp>
        <p:nvSpPr>
          <p:cNvPr id="1333252" name="Rectangle 4"/>
          <p:cNvSpPr>
            <a:spLocks noChangeArrowheads="1"/>
          </p:cNvSpPr>
          <p:nvPr/>
        </p:nvSpPr>
        <p:spPr bwMode="auto">
          <a:xfrm>
            <a:off x="455613" y="2438400"/>
            <a:ext cx="82311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5602" rIns="0" bIns="0"/>
          <a:lstStyle/>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a:solidFill>
                <a:srgbClr val="0000FF"/>
              </a:solidFill>
              <a:latin typeface="Calibri" pitchFamily="34" charset="0"/>
            </a:endParaRPr>
          </a:p>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rgbClr val="0000FF"/>
                </a:solidFill>
                <a:latin typeface="Calibri" pitchFamily="34" charset="0"/>
              </a:rPr>
              <a:t>Unsupervised parsing</a:t>
            </a:r>
            <a:endParaRPr lang="en-US" sz="2000">
              <a:solidFill>
                <a:srgbClr val="000000"/>
              </a:solidFill>
              <a:latin typeface="Calibri" pitchFamily="34" charset="0"/>
            </a:endParaRPr>
          </a:p>
          <a:p>
            <a:pPr marL="863600" lvl="1" indent="-323850" defTabSz="457200">
              <a:spcBef>
                <a:spcPct val="200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00"/>
                </a:solidFill>
                <a:latin typeface="Calibri" pitchFamily="34" charset="0"/>
              </a:rPr>
              <a:t>Identifying part-of-speech states</a:t>
            </a:r>
          </a:p>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rgbClr val="0000FF"/>
                </a:solidFill>
                <a:latin typeface="Calibri" pitchFamily="34" charset="0"/>
              </a:rPr>
              <a:t>Argument Identification</a:t>
            </a:r>
            <a:r>
              <a:rPr lang="en-US" sz="2000">
                <a:solidFill>
                  <a:srgbClr val="000000"/>
                </a:solidFill>
                <a:latin typeface="Calibri" pitchFamily="34" charset="0"/>
              </a:rPr>
              <a:t> </a:t>
            </a:r>
          </a:p>
          <a:p>
            <a:pPr marL="863600" lvl="1" indent="-323850" defTabSz="457200">
              <a:spcBef>
                <a:spcPct val="200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00"/>
                </a:solidFill>
                <a:latin typeface="Calibri" pitchFamily="34" charset="0"/>
              </a:rPr>
              <a:t>Identify Argument States </a:t>
            </a:r>
          </a:p>
          <a:p>
            <a:pPr marL="863600" lvl="1" indent="-323850" defTabSz="457200">
              <a:spcBef>
                <a:spcPct val="200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00"/>
                </a:solidFill>
                <a:latin typeface="Calibri" pitchFamily="34" charset="0"/>
              </a:rPr>
              <a:t>Identify Predicate States </a:t>
            </a:r>
          </a:p>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rgbClr val="0000FF"/>
                </a:solidFill>
                <a:latin typeface="Calibri" pitchFamily="34" charset="0"/>
              </a:rPr>
              <a:t>Argument Role Classification</a:t>
            </a:r>
            <a:r>
              <a:rPr lang="en-US" sz="2000">
                <a:solidFill>
                  <a:srgbClr val="000000"/>
                </a:solidFill>
                <a:latin typeface="Calibri" pitchFamily="34" charset="0"/>
              </a:rPr>
              <a:t> </a:t>
            </a:r>
          </a:p>
          <a:p>
            <a:pPr marL="863600" lvl="1" indent="-323850" defTabSz="457200">
              <a:spcBef>
                <a:spcPct val="200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00"/>
                </a:solidFill>
                <a:latin typeface="Calibri" pitchFamily="34" charset="0"/>
              </a:rPr>
              <a:t>Labeled Training using predicted arguments</a:t>
            </a:r>
          </a:p>
          <a:p>
            <a:pPr marL="863600" lvl="1" indent="-323850" defTabSz="457200">
              <a:spcBef>
                <a:spcPct val="20000"/>
              </a:spcBef>
              <a:buClr>
                <a:srgbClr val="FBA313"/>
              </a:buClr>
              <a:buSzPct val="8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solidFill>
                <a:srgbClr val="000000"/>
              </a:solidFill>
              <a:latin typeface="Calibri" pitchFamily="34" charset="0"/>
            </a:endParaRPr>
          </a:p>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rgbClr val="0033CC"/>
                </a:solidFill>
                <a:latin typeface="Calibri" pitchFamily="34" charset="0"/>
              </a:rPr>
              <a:t>Learning is done from CHILDES corpora</a:t>
            </a:r>
          </a:p>
          <a:p>
            <a:pPr marL="431800" indent="-323850" defTabSz="457200">
              <a:spcBef>
                <a:spcPct val="20000"/>
              </a:spcBef>
              <a:buClr>
                <a:srgbClr val="FF9900"/>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a:solidFill>
                  <a:srgbClr val="FF0000"/>
                </a:solidFill>
                <a:latin typeface="Calibri" pitchFamily="34" charset="0"/>
              </a:rPr>
              <a:t>IJCAI’11:  </a:t>
            </a:r>
            <a:r>
              <a:rPr lang="en-US" sz="2000">
                <a:solidFill>
                  <a:srgbClr val="000000"/>
                </a:solidFill>
                <a:latin typeface="Calibri" pitchFamily="34" charset="0"/>
              </a:rPr>
              <a:t>indirect supervision driven from </a:t>
            </a:r>
            <a:r>
              <a:rPr lang="en-US" sz="2000">
                <a:solidFill>
                  <a:srgbClr val="0033CC"/>
                </a:solidFill>
                <a:latin typeface="Calibri" pitchFamily="34" charset="0"/>
              </a:rPr>
              <a:t>scene feedback</a:t>
            </a:r>
          </a:p>
        </p:txBody>
      </p:sp>
      <p:sp>
        <p:nvSpPr>
          <p:cNvPr id="1333253" name="Rectangle 5"/>
          <p:cNvSpPr>
            <a:spLocks noChangeArrowheads="1"/>
          </p:cNvSpPr>
          <p:nvPr/>
        </p:nvSpPr>
        <p:spPr bwMode="auto">
          <a:xfrm>
            <a:off x="5702300" y="1922463"/>
            <a:ext cx="3276600" cy="3487737"/>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Calibri" pitchFamily="34" charset="0"/>
              </a:rPr>
              <a:t>Learning with </a:t>
            </a:r>
          </a:p>
          <a:p>
            <a:pPr algn="ctr"/>
            <a:r>
              <a:rPr lang="en-US" sz="2000" b="1">
                <a:solidFill>
                  <a:srgbClr val="FF0000"/>
                </a:solidFill>
                <a:latin typeface="Calibri" pitchFamily="34" charset="0"/>
              </a:rPr>
              <a:t>Indirect Supervision</a:t>
            </a:r>
          </a:p>
          <a:p>
            <a:pPr algn="ctr"/>
            <a:endParaRPr lang="en-US" sz="2000">
              <a:solidFill>
                <a:srgbClr val="FF0000"/>
              </a:solidFill>
              <a:latin typeface="Calibri" pitchFamily="34" charset="0"/>
            </a:endParaRPr>
          </a:p>
          <a:p>
            <a:pPr algn="ctr"/>
            <a:r>
              <a:rPr lang="en-US" b="1">
                <a:solidFill>
                  <a:srgbClr val="000000"/>
                </a:solidFill>
                <a:latin typeface="Calibri" pitchFamily="34" charset="0"/>
              </a:rPr>
              <a:t>Input + Distributional Similarity</a:t>
            </a:r>
          </a:p>
          <a:p>
            <a:pPr algn="ctr"/>
            <a:endParaRPr lang="en-US" b="1">
              <a:solidFill>
                <a:srgbClr val="000000"/>
              </a:solidFill>
              <a:latin typeface="Calibri" pitchFamily="34" charset="0"/>
            </a:endParaRPr>
          </a:p>
          <a:p>
            <a:pPr algn="ctr"/>
            <a:r>
              <a:rPr lang="en-US" b="1">
                <a:solidFill>
                  <a:srgbClr val="0033CC"/>
                </a:solidFill>
                <a:latin typeface="Calibri" pitchFamily="34" charset="0"/>
              </a:rPr>
              <a:t>Structured </a:t>
            </a:r>
          </a:p>
          <a:p>
            <a:pPr algn="ctr"/>
            <a:r>
              <a:rPr lang="en-US" b="1">
                <a:solidFill>
                  <a:srgbClr val="0033CC"/>
                </a:solidFill>
                <a:latin typeface="Calibri" pitchFamily="34" charset="0"/>
              </a:rPr>
              <a:t>Intermediate Representation</a:t>
            </a:r>
          </a:p>
          <a:p>
            <a:pPr algn="ctr"/>
            <a:r>
              <a:rPr lang="en-US" b="1">
                <a:solidFill>
                  <a:srgbClr val="0033CC"/>
                </a:solidFill>
                <a:latin typeface="Calibri" pitchFamily="34" charset="0"/>
              </a:rPr>
              <a:t>(no supervision)</a:t>
            </a:r>
          </a:p>
          <a:p>
            <a:pPr algn="ctr"/>
            <a:endParaRPr lang="en-US" b="1">
              <a:solidFill>
                <a:srgbClr val="0033CC"/>
              </a:solidFill>
              <a:latin typeface="Calibri" pitchFamily="34" charset="0"/>
            </a:endParaRPr>
          </a:p>
          <a:p>
            <a:pPr algn="ctr"/>
            <a:r>
              <a:rPr lang="en-US" b="1">
                <a:solidFill>
                  <a:srgbClr val="000000"/>
                </a:solidFill>
                <a:latin typeface="Calibri" pitchFamily="34" charset="0"/>
              </a:rPr>
              <a:t>Binary </a:t>
            </a:r>
            <a:r>
              <a:rPr lang="en-US" b="1">
                <a:solidFill>
                  <a:srgbClr val="FF0000"/>
                </a:solidFill>
                <a:latin typeface="Calibri" pitchFamily="34" charset="0"/>
              </a:rPr>
              <a:t>weak supervision </a:t>
            </a:r>
            <a:r>
              <a:rPr lang="en-US" b="1">
                <a:solidFill>
                  <a:srgbClr val="000000"/>
                </a:solidFill>
                <a:latin typeface="Calibri" pitchFamily="34" charset="0"/>
              </a:rPr>
              <a:t>for the final decision</a:t>
            </a:r>
          </a:p>
          <a:p>
            <a:endParaRPr lang="en-US">
              <a:solidFill>
                <a:srgbClr val="000000"/>
              </a:solidFill>
              <a:latin typeface="Calibri" pitchFamily="34" charset="0"/>
            </a:endParaRPr>
          </a:p>
        </p:txBody>
      </p:sp>
      <p:sp>
        <p:nvSpPr>
          <p:cNvPr id="1333254" name="AutoShape 6"/>
          <p:cNvSpPr>
            <a:spLocks noChangeArrowheads="1"/>
          </p:cNvSpPr>
          <p:nvPr/>
        </p:nvSpPr>
        <p:spPr bwMode="auto">
          <a:xfrm>
            <a:off x="4572000" y="2989263"/>
            <a:ext cx="990600" cy="304800"/>
          </a:xfrm>
          <a:prstGeom prst="leftRightArrow">
            <a:avLst>
              <a:gd name="adj1" fmla="val 50000"/>
              <a:gd name="adj2" fmla="val 64699"/>
            </a:avLst>
          </a:prstGeom>
          <a:solidFill>
            <a:srgbClr val="FF0000"/>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1333255" name="AutoShape 7"/>
          <p:cNvSpPr>
            <a:spLocks noChangeArrowheads="1"/>
          </p:cNvSpPr>
          <p:nvPr/>
        </p:nvSpPr>
        <p:spPr bwMode="auto">
          <a:xfrm>
            <a:off x="4572000" y="3732213"/>
            <a:ext cx="990600" cy="304800"/>
          </a:xfrm>
          <a:prstGeom prst="leftRightArrow">
            <a:avLst>
              <a:gd name="adj1" fmla="val 50000"/>
              <a:gd name="adj2" fmla="val 64699"/>
            </a:avLst>
          </a:prstGeom>
          <a:solidFill>
            <a:srgbClr val="FF0000"/>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
        <p:nvSpPr>
          <p:cNvPr id="1333256" name="AutoShape 8"/>
          <p:cNvSpPr>
            <a:spLocks noChangeArrowheads="1"/>
          </p:cNvSpPr>
          <p:nvPr/>
        </p:nvSpPr>
        <p:spPr bwMode="auto">
          <a:xfrm>
            <a:off x="4572000" y="4475163"/>
            <a:ext cx="990600" cy="304800"/>
          </a:xfrm>
          <a:prstGeom prst="leftRightArrow">
            <a:avLst>
              <a:gd name="adj1" fmla="val 50000"/>
              <a:gd name="adj2" fmla="val 64699"/>
            </a:avLst>
          </a:prstGeom>
          <a:solidFill>
            <a:srgbClr val="FF0000"/>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32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5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5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5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325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325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325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333254"/>
                                        </p:tgtEl>
                                        <p:attrNameLst>
                                          <p:attrName>style.visibility</p:attrName>
                                        </p:attrNameLst>
                                      </p:cBhvr>
                                      <p:to>
                                        <p:strVal val="visible"/>
                                      </p:to>
                                    </p:set>
                                    <p:anim calcmode="lin" valueType="num">
                                      <p:cBhvr>
                                        <p:cTn id="23" dur="1000" fill="hold"/>
                                        <p:tgtEl>
                                          <p:spTgt spid="1333254"/>
                                        </p:tgtEl>
                                        <p:attrNameLst>
                                          <p:attrName>ppt_w</p:attrName>
                                        </p:attrNameLst>
                                      </p:cBhvr>
                                      <p:tavLst>
                                        <p:tav tm="0">
                                          <p:val>
                                            <p:strVal val="#ppt_w*0.70"/>
                                          </p:val>
                                        </p:tav>
                                        <p:tav tm="100000">
                                          <p:val>
                                            <p:strVal val="#ppt_w"/>
                                          </p:val>
                                        </p:tav>
                                      </p:tavLst>
                                    </p:anim>
                                    <p:anim calcmode="lin" valueType="num">
                                      <p:cBhvr>
                                        <p:cTn id="24" dur="1000" fill="hold"/>
                                        <p:tgtEl>
                                          <p:spTgt spid="1333254"/>
                                        </p:tgtEl>
                                        <p:attrNameLst>
                                          <p:attrName>ppt_h</p:attrName>
                                        </p:attrNameLst>
                                      </p:cBhvr>
                                      <p:tavLst>
                                        <p:tav tm="0">
                                          <p:val>
                                            <p:strVal val="#ppt_h"/>
                                          </p:val>
                                        </p:tav>
                                        <p:tav tm="100000">
                                          <p:val>
                                            <p:strVal val="#ppt_h"/>
                                          </p:val>
                                        </p:tav>
                                      </p:tavLst>
                                    </p:anim>
                                    <p:animEffect transition="in" filter="fade">
                                      <p:cBhvr>
                                        <p:cTn id="25" dur="1000"/>
                                        <p:tgtEl>
                                          <p:spTgt spid="133325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333255"/>
                                        </p:tgtEl>
                                        <p:attrNameLst>
                                          <p:attrName>style.visibility</p:attrName>
                                        </p:attrNameLst>
                                      </p:cBhvr>
                                      <p:to>
                                        <p:strVal val="visible"/>
                                      </p:to>
                                    </p:set>
                                    <p:anim calcmode="lin" valueType="num">
                                      <p:cBhvr>
                                        <p:cTn id="28" dur="1000" fill="hold"/>
                                        <p:tgtEl>
                                          <p:spTgt spid="1333255"/>
                                        </p:tgtEl>
                                        <p:attrNameLst>
                                          <p:attrName>ppt_w</p:attrName>
                                        </p:attrNameLst>
                                      </p:cBhvr>
                                      <p:tavLst>
                                        <p:tav tm="0">
                                          <p:val>
                                            <p:strVal val="#ppt_w*0.70"/>
                                          </p:val>
                                        </p:tav>
                                        <p:tav tm="100000">
                                          <p:val>
                                            <p:strVal val="#ppt_w"/>
                                          </p:val>
                                        </p:tav>
                                      </p:tavLst>
                                    </p:anim>
                                    <p:anim calcmode="lin" valueType="num">
                                      <p:cBhvr>
                                        <p:cTn id="29" dur="1000" fill="hold"/>
                                        <p:tgtEl>
                                          <p:spTgt spid="1333255"/>
                                        </p:tgtEl>
                                        <p:attrNameLst>
                                          <p:attrName>ppt_h</p:attrName>
                                        </p:attrNameLst>
                                      </p:cBhvr>
                                      <p:tavLst>
                                        <p:tav tm="0">
                                          <p:val>
                                            <p:strVal val="#ppt_h"/>
                                          </p:val>
                                        </p:tav>
                                        <p:tav tm="100000">
                                          <p:val>
                                            <p:strVal val="#ppt_h"/>
                                          </p:val>
                                        </p:tav>
                                      </p:tavLst>
                                    </p:anim>
                                    <p:animEffect transition="in" filter="fade">
                                      <p:cBhvr>
                                        <p:cTn id="30" dur="1000"/>
                                        <p:tgtEl>
                                          <p:spTgt spid="1333255"/>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333256"/>
                                        </p:tgtEl>
                                        <p:attrNameLst>
                                          <p:attrName>style.visibility</p:attrName>
                                        </p:attrNameLst>
                                      </p:cBhvr>
                                      <p:to>
                                        <p:strVal val="visible"/>
                                      </p:to>
                                    </p:set>
                                    <p:anim calcmode="lin" valueType="num">
                                      <p:cBhvr>
                                        <p:cTn id="33" dur="1000" fill="hold"/>
                                        <p:tgtEl>
                                          <p:spTgt spid="1333256"/>
                                        </p:tgtEl>
                                        <p:attrNameLst>
                                          <p:attrName>ppt_w</p:attrName>
                                        </p:attrNameLst>
                                      </p:cBhvr>
                                      <p:tavLst>
                                        <p:tav tm="0">
                                          <p:val>
                                            <p:strVal val="#ppt_w*0.70"/>
                                          </p:val>
                                        </p:tav>
                                        <p:tav tm="100000">
                                          <p:val>
                                            <p:strVal val="#ppt_w"/>
                                          </p:val>
                                        </p:tav>
                                      </p:tavLst>
                                    </p:anim>
                                    <p:anim calcmode="lin" valueType="num">
                                      <p:cBhvr>
                                        <p:cTn id="34" dur="1000" fill="hold"/>
                                        <p:tgtEl>
                                          <p:spTgt spid="1333256"/>
                                        </p:tgtEl>
                                        <p:attrNameLst>
                                          <p:attrName>ppt_h</p:attrName>
                                        </p:attrNameLst>
                                      </p:cBhvr>
                                      <p:tavLst>
                                        <p:tav tm="0">
                                          <p:val>
                                            <p:strVal val="#ppt_h"/>
                                          </p:val>
                                        </p:tav>
                                        <p:tav tm="100000">
                                          <p:val>
                                            <p:strVal val="#ppt_h"/>
                                          </p:val>
                                        </p:tav>
                                      </p:tavLst>
                                    </p:anim>
                                    <p:animEffect transition="in" filter="fade">
                                      <p:cBhvr>
                                        <p:cTn id="35" dur="1000"/>
                                        <p:tgtEl>
                                          <p:spTgt spid="133325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33253"/>
                                        </p:tgtEl>
                                        <p:attrNameLst>
                                          <p:attrName>style.visibility</p:attrName>
                                        </p:attrNameLst>
                                      </p:cBhvr>
                                      <p:to>
                                        <p:strVal val="visible"/>
                                      </p:to>
                                    </p:set>
                                    <p:animEffect transition="in" filter="wipe(right)">
                                      <p:cBhvr>
                                        <p:cTn id="40" dur="1000"/>
                                        <p:tgtEl>
                                          <p:spTgt spid="1333253"/>
                                        </p:tgtEl>
                                      </p:cBhvr>
                                    </p:animEffect>
                                  </p:childTnLst>
                                </p:cTn>
                              </p:par>
                              <p:par>
                                <p:cTn id="41" presetID="1" presetClass="entr" presetSubtype="0" fill="hold" nodeType="withEffect">
                                  <p:stCondLst>
                                    <p:cond delay="0"/>
                                  </p:stCondLst>
                                  <p:childTnLst>
                                    <p:set>
                                      <p:cBhvr>
                                        <p:cTn id="42" dur="1" fill="hold">
                                          <p:stCondLst>
                                            <p:cond delay="0"/>
                                          </p:stCondLst>
                                        </p:cTn>
                                        <p:tgtEl>
                                          <p:spTgt spid="1333252">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332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3" grpId="0" animBg="1"/>
      <p:bldP spid="1333254" grpId="0" animBg="1"/>
      <p:bldP spid="1333255" grpId="0" animBg="1"/>
      <p:bldP spid="13332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2"/>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3A467266-42ED-4B29-8A9B-910781E0ED28}" type="slidenum">
              <a:rPr lang="en-US" altLang="zh-TW" smtClean="0">
                <a:cs typeface="Arial Unicode MS" pitchFamily="34" charset="-128"/>
              </a:rPr>
              <a:pPr eaLnBrk="1" hangingPunct="1"/>
              <a:t>56</a:t>
            </a:fld>
            <a:endParaRPr lang="en-US" altLang="zh-TW" smtClean="0">
              <a:cs typeface="Arial Unicode MS" pitchFamily="34" charset="-128"/>
            </a:endParaRPr>
          </a:p>
        </p:txBody>
      </p:sp>
      <p:sp>
        <p:nvSpPr>
          <p:cNvPr id="107523" name="Title 1"/>
          <p:cNvSpPr>
            <a:spLocks noGrp="1"/>
          </p:cNvSpPr>
          <p:nvPr>
            <p:ph type="title" idx="4294967295"/>
          </p:nvPr>
        </p:nvSpPr>
        <p:spPr/>
        <p:txBody>
          <a:bodyPr/>
          <a:lstStyle/>
          <a:p>
            <a:pPr eaLnBrk="1" hangingPunct="1"/>
            <a:r>
              <a:rPr lang="en-US" smtClean="0"/>
              <a:t>Conclusion</a:t>
            </a:r>
          </a:p>
        </p:txBody>
      </p:sp>
      <p:sp>
        <p:nvSpPr>
          <p:cNvPr id="3" name="Content Placeholder 2"/>
          <p:cNvSpPr>
            <a:spLocks noGrp="1"/>
          </p:cNvSpPr>
          <p:nvPr>
            <p:ph idx="4294967295"/>
          </p:nvPr>
        </p:nvSpPr>
        <p:spPr>
          <a:xfrm>
            <a:off x="457200" y="990600"/>
            <a:ext cx="8382000" cy="5181600"/>
          </a:xfrm>
        </p:spPr>
        <p:txBody>
          <a:bodyPr/>
          <a:lstStyle/>
          <a:p>
            <a:pPr>
              <a:defRPr/>
            </a:pPr>
            <a:r>
              <a:rPr lang="en-US" sz="2000" dirty="0" smtClean="0"/>
              <a:t>Study a new type of machine </a:t>
            </a:r>
            <a:r>
              <a:rPr lang="en-US" sz="2000" dirty="0"/>
              <a:t>learning, based on </a:t>
            </a:r>
            <a:r>
              <a:rPr lang="en-US" sz="2000" dirty="0" smtClean="0">
                <a:solidFill>
                  <a:srgbClr val="FF0000"/>
                </a:solidFill>
              </a:rPr>
              <a:t>natural language </a:t>
            </a:r>
            <a:r>
              <a:rPr lang="en-US" sz="2000" dirty="0">
                <a:solidFill>
                  <a:srgbClr val="FF0000"/>
                </a:solidFill>
              </a:rPr>
              <a:t>interpretation </a:t>
            </a:r>
            <a:r>
              <a:rPr lang="en-US" sz="2000" dirty="0" smtClean="0">
                <a:solidFill>
                  <a:srgbClr val="FF0000"/>
                </a:solidFill>
              </a:rPr>
              <a:t>and feedback </a:t>
            </a:r>
          </a:p>
          <a:p>
            <a:pPr>
              <a:defRPr/>
            </a:pPr>
            <a:r>
              <a:rPr lang="en-US" sz="2000" dirty="0" smtClean="0"/>
              <a:t>The motivation is to reduce annotation cost and focus the learning process on </a:t>
            </a:r>
            <a:r>
              <a:rPr lang="en-US" sz="2000" dirty="0" smtClean="0">
                <a:solidFill>
                  <a:srgbClr val="FF0000"/>
                </a:solidFill>
              </a:rPr>
              <a:t>human-level task expertise </a:t>
            </a:r>
            <a:r>
              <a:rPr lang="en-US" sz="2000" dirty="0" smtClean="0"/>
              <a:t>rather than on machine learning and technical expertise</a:t>
            </a:r>
          </a:p>
          <a:p>
            <a:pPr>
              <a:defRPr/>
            </a:pPr>
            <a:r>
              <a:rPr lang="en-US" sz="2000" dirty="0" smtClean="0"/>
              <a:t>Technical approach is based on </a:t>
            </a:r>
          </a:p>
          <a:p>
            <a:pPr lvl="1">
              <a:defRPr/>
            </a:pPr>
            <a:r>
              <a:rPr lang="en-US" sz="1800" dirty="0" smtClean="0"/>
              <a:t>(1) Learning structure with indirect supervision</a:t>
            </a:r>
          </a:p>
          <a:p>
            <a:pPr lvl="1">
              <a:defRPr/>
            </a:pPr>
            <a:r>
              <a:rPr lang="en-US" sz="1800" dirty="0" smtClean="0"/>
              <a:t>(2) Constraining  intermediate structure representation declaratively </a:t>
            </a:r>
          </a:p>
          <a:p>
            <a:pPr>
              <a:defRPr/>
            </a:pPr>
            <a:r>
              <a:rPr lang="en-US" sz="2000" dirty="0" smtClean="0"/>
              <a:t>These were introduced via </a:t>
            </a:r>
            <a:r>
              <a:rPr lang="en-US" sz="2000" dirty="0" smtClean="0">
                <a:solidFill>
                  <a:srgbClr val="0033CC"/>
                </a:solidFill>
              </a:rPr>
              <a:t>Constrained Conditional Models:</a:t>
            </a:r>
            <a:r>
              <a:rPr lang="en-US" sz="2000" dirty="0" smtClean="0"/>
              <a:t>  Computational Framework for global inference and a vehicle for incorporating knowledge in structured tasks</a:t>
            </a:r>
            <a:endParaRPr lang="en-US" sz="2000" dirty="0" smtClean="0">
              <a:solidFill>
                <a:srgbClr val="0033CC"/>
              </a:solidFill>
            </a:endParaRPr>
          </a:p>
          <a:p>
            <a:pPr lvl="1" eaLnBrk="1" hangingPunct="1">
              <a:lnSpc>
                <a:spcPct val="90000"/>
              </a:lnSpc>
              <a:defRPr/>
            </a:pPr>
            <a:r>
              <a:rPr lang="en-US" sz="1800" dirty="0" smtClean="0"/>
              <a:t>Integer Linear Programming Formulation – a lot of recent work (see tutorial)</a:t>
            </a:r>
          </a:p>
          <a:p>
            <a:pPr marL="457200" lvl="1" indent="0" eaLnBrk="1" hangingPunct="1">
              <a:lnSpc>
                <a:spcPct val="90000"/>
              </a:lnSpc>
              <a:buFont typeface="Wingdings" pitchFamily="2" charset="2"/>
              <a:buNone/>
              <a:defRPr/>
            </a:pPr>
            <a:endParaRPr lang="en-US" sz="1800" dirty="0" smtClean="0"/>
          </a:p>
          <a:p>
            <a:pPr eaLnBrk="1" hangingPunct="1">
              <a:lnSpc>
                <a:spcPct val="90000"/>
              </a:lnSpc>
              <a:defRPr/>
            </a:pPr>
            <a:r>
              <a:rPr lang="en-US" sz="2200" dirty="0" smtClean="0"/>
              <a:t>Game playing </a:t>
            </a:r>
            <a:r>
              <a:rPr lang="en-US" sz="2200" dirty="0"/>
              <a:t>d</a:t>
            </a:r>
            <a:r>
              <a:rPr lang="en-US" sz="2200" dirty="0" smtClean="0"/>
              <a:t>omain, Psycholinguistics, Semantic Parsing, ESL,…other structured tasks.  </a:t>
            </a:r>
            <a:endParaRPr lang="en-US" sz="2000" dirty="0" smtClean="0">
              <a:solidFill>
                <a:srgbClr val="0033CC"/>
              </a:solidFill>
            </a:endParaRPr>
          </a:p>
        </p:txBody>
      </p:sp>
      <p:sp>
        <p:nvSpPr>
          <p:cNvPr id="87" name="TextBox 86"/>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TextBox 5"/>
          <p:cNvSpPr txBox="1">
            <a:spLocks noChangeArrowheads="1"/>
          </p:cNvSpPr>
          <p:nvPr/>
        </p:nvSpPr>
        <p:spPr bwMode="auto">
          <a:xfrm>
            <a:off x="2286000" y="5943600"/>
            <a:ext cx="4343400" cy="461963"/>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Check out our tools &amp; demos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checkerboard(across)">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ltLang="zh-TW"/>
              <a:t>Page </a:t>
            </a:r>
            <a:fld id="{FD7749C7-617D-4E25-98DE-01186BEDCC21}" type="slidenum">
              <a:rPr lang="en-US" altLang="zh-TW"/>
              <a:pPr/>
              <a:t>57</a:t>
            </a:fld>
            <a:endParaRPr lang="en-US" altLang="zh-TW"/>
          </a:p>
        </p:txBody>
      </p:sp>
      <p:sp>
        <p:nvSpPr>
          <p:cNvPr id="640002" name="Rectangle 2"/>
          <p:cNvSpPr>
            <a:spLocks noGrp="1" noChangeArrowheads="1"/>
          </p:cNvSpPr>
          <p:nvPr>
            <p:ph type="title"/>
          </p:nvPr>
        </p:nvSpPr>
        <p:spPr/>
        <p:txBody>
          <a:bodyPr/>
          <a:lstStyle/>
          <a:p>
            <a:r>
              <a:rPr lang="en-US" altLang="zh-TW">
                <a:ea typeface="PMingLiU" pitchFamily="18" charset="-120"/>
              </a:rPr>
              <a:t>Questions?</a:t>
            </a:r>
          </a:p>
        </p:txBody>
      </p:sp>
      <p:sp>
        <p:nvSpPr>
          <p:cNvPr id="640003" name="Rectangle 3"/>
          <p:cNvSpPr>
            <a:spLocks noGrp="1" noChangeArrowheads="1"/>
          </p:cNvSpPr>
          <p:nvPr>
            <p:ph type="body" idx="1"/>
          </p:nvPr>
        </p:nvSpPr>
        <p:spPr>
          <a:xfrm>
            <a:off x="457200" y="1371600"/>
            <a:ext cx="8534400" cy="4419600"/>
          </a:xfrm>
        </p:spPr>
        <p:txBody>
          <a:bodyPr/>
          <a:lstStyle/>
          <a:p>
            <a:pPr marL="609600" indent="-609600"/>
            <a:r>
              <a:rPr lang="en-US" altLang="zh-TW">
                <a:solidFill>
                  <a:srgbClr val="0033CC"/>
                </a:solidFill>
                <a:ea typeface="PMingLiU" pitchFamily="18" charset="-120"/>
              </a:rPr>
              <a:t>Thank you</a:t>
            </a:r>
            <a:endParaRPr lang="en-US">
              <a:ea typeface="PMingLiU" pitchFamily="18" charset="-120"/>
            </a:endParaRPr>
          </a:p>
        </p:txBody>
      </p:sp>
      <p:pic>
        <p:nvPicPr>
          <p:cNvPr id="640004" name="Picture 4" descr="make-my-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2095500"/>
            <a:ext cx="5186362"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6301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What to Learn from Natural Instructions?</a:t>
            </a:r>
          </a:p>
        </p:txBody>
      </p:sp>
      <p:sp>
        <p:nvSpPr>
          <p:cNvPr id="3" name="Content Placeholder 2"/>
          <p:cNvSpPr>
            <a:spLocks noGrp="1"/>
          </p:cNvSpPr>
          <p:nvPr>
            <p:ph idx="1"/>
          </p:nvPr>
        </p:nvSpPr>
        <p:spPr>
          <a:xfrm>
            <a:off x="457200" y="1219200"/>
            <a:ext cx="8382000" cy="4953000"/>
          </a:xfrm>
        </p:spPr>
        <p:txBody>
          <a:bodyPr/>
          <a:lstStyle/>
          <a:p>
            <a:r>
              <a:rPr lang="en-US" smtClean="0"/>
              <a:t>Two conceptual ways to think about learning from instructions</a:t>
            </a:r>
          </a:p>
          <a:p>
            <a:endParaRPr lang="en-US" smtClean="0"/>
          </a:p>
          <a:p>
            <a:r>
              <a:rPr lang="en-US" smtClean="0"/>
              <a:t>(i) Learn directly to play the game </a:t>
            </a:r>
            <a:r>
              <a:rPr lang="en-US" sz="2000" smtClean="0">
                <a:solidFill>
                  <a:srgbClr val="FF0000"/>
                </a:solidFill>
              </a:rPr>
              <a:t>[EMNLP’09;  Barziley et. al 10,11]</a:t>
            </a:r>
            <a:endParaRPr lang="en-US" smtClean="0">
              <a:solidFill>
                <a:srgbClr val="FF0000"/>
              </a:solidFill>
            </a:endParaRPr>
          </a:p>
          <a:p>
            <a:pPr lvl="1"/>
            <a:r>
              <a:rPr lang="en-US" b="0" smtClean="0"/>
              <a:t>Consults the natural language instructions </a:t>
            </a:r>
          </a:p>
          <a:p>
            <a:pPr lvl="1"/>
            <a:r>
              <a:rPr lang="en-US" b="0" smtClean="0"/>
              <a:t>Use them as a way to improve your feature based representation</a:t>
            </a:r>
          </a:p>
          <a:p>
            <a:pPr algn="just"/>
            <a:r>
              <a:rPr lang="en-US" smtClean="0">
                <a:cs typeface="Tahoma" pitchFamily="34" charset="0"/>
              </a:rPr>
              <a:t>(ii) Learn to interpret a natural language lesson </a:t>
            </a:r>
            <a:r>
              <a:rPr lang="en-US" sz="2000" smtClean="0">
                <a:solidFill>
                  <a:srgbClr val="FF0000"/>
                </a:solidFill>
                <a:cs typeface="Tahoma" pitchFamily="34" charset="0"/>
              </a:rPr>
              <a:t>[IJCAI’11]</a:t>
            </a:r>
          </a:p>
          <a:p>
            <a:pPr lvl="1" algn="just"/>
            <a:r>
              <a:rPr lang="en-US" b="0" smtClean="0">
                <a:cs typeface="Tahoma" pitchFamily="34" charset="0"/>
              </a:rPr>
              <a:t>(</a:t>
            </a:r>
            <a:r>
              <a:rPr lang="en-US" b="0" smtClean="0">
                <a:solidFill>
                  <a:srgbClr val="FF0000"/>
                </a:solidFill>
                <a:cs typeface="Tahoma" pitchFamily="34" charset="0"/>
              </a:rPr>
              <a:t>And jointly</a:t>
            </a:r>
            <a:r>
              <a:rPr lang="en-US" b="0" smtClean="0">
                <a:cs typeface="Tahoma" pitchFamily="34" charset="0"/>
              </a:rPr>
              <a:t>) how to use this interpretation to do well on the final task.</a:t>
            </a:r>
          </a:p>
          <a:p>
            <a:pPr lvl="1"/>
            <a:r>
              <a:rPr lang="en-US" b="0" smtClean="0">
                <a:solidFill>
                  <a:srgbClr val="0033CC"/>
                </a:solidFill>
                <a:cs typeface="Tahoma" pitchFamily="34" charset="0"/>
              </a:rPr>
              <a:t>Will this help generalizing to other games?</a:t>
            </a:r>
          </a:p>
          <a:p>
            <a:r>
              <a:rPr lang="en-US" smtClean="0">
                <a:cs typeface="Tahoma" pitchFamily="34" charset="0"/>
              </a:rPr>
              <a:t>Semantic Parsing into some logical representation is a necessary intermediate step</a:t>
            </a:r>
          </a:p>
          <a:p>
            <a:pPr lvl="1"/>
            <a:r>
              <a:rPr lang="en-US" b="0" smtClean="0">
                <a:cs typeface="Tahoma" pitchFamily="34" charset="0"/>
              </a:rPr>
              <a:t>Learn how to semantically parse from task level feedback</a:t>
            </a:r>
          </a:p>
          <a:p>
            <a:pPr lvl="1"/>
            <a:r>
              <a:rPr lang="en-US" b="0" smtClean="0">
                <a:cs typeface="Tahoma" pitchFamily="34" charset="0"/>
              </a:rPr>
              <a:t>Evaluate at the task, rather than the representation level</a:t>
            </a:r>
          </a:p>
          <a:p>
            <a:pPr algn="just"/>
            <a:endParaRPr lang="en-US" sz="2000" smtClean="0">
              <a:solidFill>
                <a:srgbClr val="000000"/>
              </a:solidFill>
              <a:cs typeface="Tahoma" pitchFamily="34" charset="0"/>
            </a:endParaRPr>
          </a:p>
          <a:p>
            <a:pPr lvl="1"/>
            <a:endParaRPr lang="en-US" smtClean="0"/>
          </a:p>
        </p:txBody>
      </p:sp>
      <p:sp>
        <p:nvSpPr>
          <p:cNvPr id="55300"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solidFill>
                  <a:srgbClr val="000000"/>
                </a:solidFill>
                <a:cs typeface="Arial Unicode MS" pitchFamily="34" charset="-128"/>
              </a:rPr>
              <a:t>Page </a:t>
            </a:r>
            <a:fld id="{BD58BFF1-F91D-4ABC-A78D-4988C39BA7CE}" type="slidenum">
              <a:rPr lang="en-US" altLang="zh-TW" smtClean="0">
                <a:solidFill>
                  <a:srgbClr val="000000"/>
                </a:solidFill>
                <a:cs typeface="Arial Unicode MS" pitchFamily="34" charset="-128"/>
              </a:rPr>
              <a:pPr eaLnBrk="1" hangingPunct="1"/>
              <a:t>6</a:t>
            </a:fld>
            <a:endParaRPr lang="en-US" altLang="zh-TW" smtClean="0">
              <a:solidFill>
                <a:srgbClr val="000000"/>
              </a:solidFill>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Scenario I’: Semantic Parsing  </a:t>
            </a:r>
            <a:r>
              <a:rPr lang="en-US" sz="2000" smtClean="0">
                <a:solidFill>
                  <a:schemeClr val="tx1"/>
                </a:solidFill>
              </a:rPr>
              <a:t>[CoNLL’10,ACL’11…]</a:t>
            </a:r>
          </a:p>
        </p:txBody>
      </p:sp>
      <p:sp>
        <p:nvSpPr>
          <p:cNvPr id="3" name="Content Placeholder 2"/>
          <p:cNvSpPr>
            <a:spLocks noGrp="1"/>
          </p:cNvSpPr>
          <p:nvPr>
            <p:ph idx="1"/>
          </p:nvPr>
        </p:nvSpPr>
        <p:spPr/>
        <p:txBody>
          <a:bodyPr/>
          <a:lstStyle/>
          <a:p>
            <a:pPr algn="ctr" eaLnBrk="1" hangingPunct="1">
              <a:buFont typeface="Wingdings" pitchFamily="2" charset="2"/>
              <a:buNone/>
            </a:pPr>
            <a:r>
              <a:rPr lang="en-US" sz="2000" b="1" smtClean="0">
                <a:solidFill>
                  <a:schemeClr val="tx2"/>
                </a:solidFill>
              </a:rPr>
              <a:t>   </a:t>
            </a:r>
            <a:endParaRPr lang="en-US" sz="1800" smtClean="0"/>
          </a:p>
          <a:p>
            <a:pPr lvl="1" eaLnBrk="1" hangingPunct="1"/>
            <a:endParaRPr lang="en-US" sz="1800" smtClean="0"/>
          </a:p>
          <a:p>
            <a:pPr lvl="1" eaLnBrk="1" hangingPunct="1"/>
            <a:endParaRPr lang="en-US" sz="1800" smtClean="0"/>
          </a:p>
          <a:p>
            <a:pPr eaLnBrk="1" hangingPunct="1">
              <a:buFont typeface="Wingdings" pitchFamily="2" charset="2"/>
              <a:buNone/>
            </a:pPr>
            <a:endParaRPr lang="en-US" sz="2000" smtClean="0"/>
          </a:p>
          <a:p>
            <a:pPr eaLnBrk="1" hangingPunct="1"/>
            <a:r>
              <a:rPr lang="en-US" smtClean="0"/>
              <a:t>Successful interpretation involves </a:t>
            </a:r>
            <a:r>
              <a:rPr lang="en-US" smtClean="0">
                <a:solidFill>
                  <a:srgbClr val="FF0000"/>
                </a:solidFill>
              </a:rPr>
              <a:t>multiple decisions</a:t>
            </a:r>
          </a:p>
          <a:p>
            <a:pPr lvl="1" eaLnBrk="1" hangingPunct="1"/>
            <a:r>
              <a:rPr lang="en-US" sz="2400" smtClean="0"/>
              <a:t>What entities appear in the interpretation?</a:t>
            </a:r>
          </a:p>
          <a:p>
            <a:pPr lvl="1" eaLnBrk="1" hangingPunct="1"/>
            <a:r>
              <a:rPr lang="en-US" sz="2400" smtClean="0"/>
              <a:t>“New York” refers to a state or a city?</a:t>
            </a:r>
          </a:p>
          <a:p>
            <a:pPr lvl="1" eaLnBrk="1" hangingPunct="1">
              <a:buFont typeface="Wingdings" pitchFamily="2" charset="2"/>
              <a:buNone/>
            </a:pPr>
            <a:endParaRPr lang="en-US" sz="2400" smtClean="0"/>
          </a:p>
          <a:p>
            <a:pPr lvl="1" eaLnBrk="1" hangingPunct="1"/>
            <a:r>
              <a:rPr lang="en-US" sz="2400" smtClean="0"/>
              <a:t>How to compose fragments together? </a:t>
            </a:r>
          </a:p>
          <a:p>
            <a:pPr lvl="2" eaLnBrk="1" hangingPunct="1"/>
            <a:r>
              <a:rPr lang="en-US" sz="2000" smtClean="0"/>
              <a:t>state(next_to()) &gt;&lt; next_to(state())</a:t>
            </a:r>
          </a:p>
          <a:p>
            <a:pPr eaLnBrk="1" hangingPunct="1"/>
            <a:r>
              <a:rPr lang="en-US" sz="2600" smtClean="0">
                <a:solidFill>
                  <a:srgbClr val="FF0000"/>
                </a:solidFill>
              </a:rPr>
              <a:t>Question: </a:t>
            </a:r>
            <a:r>
              <a:rPr lang="en-US" sz="2600" smtClean="0"/>
              <a:t>How to learn to semantically parse from “task level” feedback. </a:t>
            </a:r>
          </a:p>
          <a:p>
            <a:pPr lvl="1" eaLnBrk="1" hangingPunct="1"/>
            <a:endParaRPr lang="en-US" sz="2400" smtClean="0"/>
          </a:p>
        </p:txBody>
      </p:sp>
      <p:sp>
        <p:nvSpPr>
          <p:cNvPr id="56324"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677DD0B8-46D8-4EF5-A40F-2987B76FD2CD}" type="slidenum">
              <a:rPr lang="en-US" altLang="zh-TW" smtClean="0">
                <a:cs typeface="Arial Unicode MS" pitchFamily="34" charset="-128"/>
              </a:rPr>
              <a:pPr eaLnBrk="1" hangingPunct="1"/>
              <a:t>7</a:t>
            </a:fld>
            <a:endParaRPr lang="en-US" altLang="zh-TW" smtClean="0">
              <a:cs typeface="Arial Unicode MS" pitchFamily="34" charset="-128"/>
            </a:endParaRPr>
          </a:p>
        </p:txBody>
      </p:sp>
      <p:sp>
        <p:nvSpPr>
          <p:cNvPr id="56325" name="Rectangle 472"/>
          <p:cNvSpPr>
            <a:spLocks noChangeArrowheads="1"/>
          </p:cNvSpPr>
          <p:nvPr/>
        </p:nvSpPr>
        <p:spPr bwMode="auto">
          <a:xfrm>
            <a:off x="31432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6326" name="Rectangle 477"/>
          <p:cNvSpPr>
            <a:spLocks noChangeArrowheads="1"/>
          </p:cNvSpPr>
          <p:nvPr/>
        </p:nvSpPr>
        <p:spPr bwMode="auto">
          <a:xfrm>
            <a:off x="45799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6327" name="Rectangle 480"/>
          <p:cNvSpPr>
            <a:spLocks noChangeArrowheads="1"/>
          </p:cNvSpPr>
          <p:nvPr/>
        </p:nvSpPr>
        <p:spPr bwMode="auto">
          <a:xfrm>
            <a:off x="62023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nvGrpSpPr>
          <p:cNvPr id="56328" name="Group 118"/>
          <p:cNvGrpSpPr>
            <a:grpSpLocks/>
          </p:cNvGrpSpPr>
          <p:nvPr/>
        </p:nvGrpSpPr>
        <p:grpSpPr bwMode="auto">
          <a:xfrm>
            <a:off x="304800" y="1123950"/>
            <a:ext cx="8686800" cy="460375"/>
            <a:chOff x="3607338" y="2447925"/>
            <a:chExt cx="5214938" cy="586527"/>
          </a:xfrm>
        </p:grpSpPr>
        <p:sp>
          <p:nvSpPr>
            <p:cNvPr id="56334" name="Text Box 90"/>
            <p:cNvSpPr txBox="1">
              <a:spLocks noChangeArrowheads="1"/>
            </p:cNvSpPr>
            <p:nvPr/>
          </p:nvSpPr>
          <p:spPr bwMode="auto">
            <a:xfrm>
              <a:off x="3607338" y="2451970"/>
              <a:ext cx="5214938" cy="58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i="1">
                  <a:solidFill>
                    <a:srgbClr val="000000"/>
                  </a:solidFill>
                  <a:latin typeface="Calibri" pitchFamily="34" charset="0"/>
                  <a:cs typeface="Tahoma" pitchFamily="34" charset="0"/>
                </a:rPr>
                <a:t>X :</a:t>
              </a:r>
              <a:r>
                <a:rPr lang="en-US" sz="2400" i="1">
                  <a:solidFill>
                    <a:srgbClr val="000000"/>
                  </a:solidFill>
                  <a:latin typeface="Calibri" pitchFamily="34" charset="0"/>
                  <a:cs typeface="Tahoma" pitchFamily="34" charset="0"/>
                </a:rPr>
                <a:t>“What is the largest state that borders New York and Maryland ?"</a:t>
              </a:r>
            </a:p>
          </p:txBody>
        </p:sp>
        <p:sp>
          <p:nvSpPr>
            <p:cNvPr id="56335" name="Rectangle 461"/>
            <p:cNvSpPr>
              <a:spLocks noChangeArrowheads="1"/>
            </p:cNvSpPr>
            <p:nvPr/>
          </p:nvSpPr>
          <p:spPr bwMode="auto">
            <a:xfrm>
              <a:off x="61388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6336" name="Rectangle 471"/>
            <p:cNvSpPr>
              <a:spLocks noChangeArrowheads="1"/>
            </p:cNvSpPr>
            <p:nvPr/>
          </p:nvSpPr>
          <p:spPr bwMode="auto">
            <a:xfrm>
              <a:off x="69770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6337" name="Rectangle 476"/>
            <p:cNvSpPr>
              <a:spLocks noChangeArrowheads="1"/>
            </p:cNvSpPr>
            <p:nvPr/>
          </p:nvSpPr>
          <p:spPr bwMode="auto">
            <a:xfrm>
              <a:off x="7891462" y="2447925"/>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6338" name="Rectangle 479"/>
            <p:cNvSpPr>
              <a:spLocks noChangeArrowheads="1"/>
            </p:cNvSpPr>
            <p:nvPr/>
          </p:nvSpPr>
          <p:spPr bwMode="auto">
            <a:xfrm>
              <a:off x="5300662" y="2514600"/>
              <a:ext cx="304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grpSp>
      <p:cxnSp>
        <p:nvCxnSpPr>
          <p:cNvPr id="86" name="Straight Arrow Connector 85"/>
          <p:cNvCxnSpPr>
            <a:cxnSpLocks noChangeShapeType="1"/>
          </p:cNvCxnSpPr>
          <p:nvPr/>
        </p:nvCxnSpPr>
        <p:spPr bwMode="auto">
          <a:xfrm rot="10800000" flipV="1">
            <a:off x="4267200" y="1524000"/>
            <a:ext cx="1846263" cy="303213"/>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6330" name="Text Box 90"/>
          <p:cNvSpPr txBox="1">
            <a:spLocks noChangeArrowheads="1"/>
          </p:cNvSpPr>
          <p:nvPr/>
        </p:nvSpPr>
        <p:spPr bwMode="auto">
          <a:xfrm>
            <a:off x="0" y="1812925"/>
            <a:ext cx="845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ctr" eaLnBrk="1" hangingPunct="1"/>
            <a:r>
              <a:rPr lang="en-US" sz="2400" b="1">
                <a:solidFill>
                  <a:srgbClr val="000000"/>
                </a:solidFill>
                <a:latin typeface="Calibri" pitchFamily="34" charset="0"/>
              </a:rPr>
              <a:t> Y:</a:t>
            </a:r>
            <a:r>
              <a:rPr lang="en-US" sz="2400">
                <a:solidFill>
                  <a:srgbClr val="000000"/>
                </a:solidFill>
                <a:latin typeface="Calibri" pitchFamily="34" charset="0"/>
              </a:rPr>
              <a:t> largest( state( next_to( state(NY)) AND next_to (state(MD))))</a:t>
            </a:r>
          </a:p>
        </p:txBody>
      </p:sp>
      <p:sp>
        <p:nvSpPr>
          <p:cNvPr id="1287184" name="Line 16"/>
          <p:cNvSpPr>
            <a:spLocks noChangeShapeType="1"/>
          </p:cNvSpPr>
          <p:nvPr/>
        </p:nvSpPr>
        <p:spPr bwMode="auto">
          <a:xfrm>
            <a:off x="54864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7185" name="Line 17"/>
          <p:cNvSpPr>
            <a:spLocks noChangeShapeType="1"/>
          </p:cNvSpPr>
          <p:nvPr/>
        </p:nvSpPr>
        <p:spPr bwMode="auto">
          <a:xfrm>
            <a:off x="7315200" y="1524000"/>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7186" name="Line 18"/>
          <p:cNvSpPr>
            <a:spLocks noChangeShapeType="1"/>
          </p:cNvSpPr>
          <p:nvPr/>
        </p:nvSpPr>
        <p:spPr bwMode="auto">
          <a:xfrm flipH="1">
            <a:off x="7239000" y="1524000"/>
            <a:ext cx="685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287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7184"/>
                                        </p:tgtEl>
                                        <p:attrNameLst>
                                          <p:attrName>style.visibility</p:attrName>
                                        </p:attrNameLst>
                                      </p:cBhvr>
                                      <p:to>
                                        <p:strVal val="visible"/>
                                      </p:to>
                                    </p:set>
                                  </p:childTnLst>
                                </p:cTn>
                              </p:par>
                              <p:par>
                                <p:cTn id="15" presetID="3" presetClass="entr" presetSubtype="1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8718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84" grpId="0" animBg="1"/>
      <p:bldP spid="1287185" grpId="0" animBg="1"/>
      <p:bldP spid="12871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title"/>
          </p:nvPr>
        </p:nvSpPr>
        <p:spPr>
          <a:xfrm>
            <a:off x="152400" y="609600"/>
            <a:ext cx="8229600" cy="533400"/>
          </a:xfrm>
        </p:spPr>
        <p:txBody>
          <a:bodyPr/>
          <a:lstStyle/>
          <a:p>
            <a:pPr eaLnBrk="1" hangingPunct="1"/>
            <a:r>
              <a:rPr lang="en-US" smtClean="0"/>
              <a:t>Scenario II. The language-world mapping problem </a:t>
            </a:r>
            <a:r>
              <a:rPr lang="en-US" sz="2000" smtClean="0"/>
              <a:t>[IJCAI’11, ACL’10,…]</a:t>
            </a:r>
            <a:endParaRPr lang="en-US" sz="1200" smtClean="0"/>
          </a:p>
        </p:txBody>
      </p:sp>
      <p:sp>
        <p:nvSpPr>
          <p:cNvPr id="57347" name="Slide Number Placeholder 3"/>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6FBEC23D-9949-45EC-A0F7-83DED3F0DD23}" type="slidenum">
              <a:rPr lang="en-US" altLang="zh-TW" smtClean="0">
                <a:cs typeface="Arial Unicode MS" pitchFamily="34" charset="-128"/>
              </a:rPr>
              <a:pPr eaLnBrk="1" hangingPunct="1"/>
              <a:t>8</a:t>
            </a:fld>
            <a:endParaRPr lang="en-US" altLang="zh-TW" smtClean="0">
              <a:cs typeface="Arial Unicode MS" pitchFamily="34" charset="-128"/>
            </a:endParaRP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417513" y="3252788"/>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9" name="Text Box 3"/>
          <p:cNvSpPr txBox="1">
            <a:spLocks noChangeArrowheads="1"/>
          </p:cNvSpPr>
          <p:nvPr/>
        </p:nvSpPr>
        <p:spPr bwMode="auto">
          <a:xfrm>
            <a:off x="1492250" y="2819400"/>
            <a:ext cx="2001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“the language”</a:t>
            </a:r>
          </a:p>
        </p:txBody>
      </p:sp>
      <p:sp>
        <p:nvSpPr>
          <p:cNvPr id="57350" name="Text Box 4"/>
          <p:cNvSpPr txBox="1">
            <a:spLocks noChangeArrowheads="1"/>
          </p:cNvSpPr>
          <p:nvPr/>
        </p:nvSpPr>
        <p:spPr bwMode="auto">
          <a:xfrm>
            <a:off x="6738938" y="838200"/>
            <a:ext cx="1612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“the world”</a:t>
            </a:r>
          </a:p>
        </p:txBody>
      </p:sp>
      <p:pic>
        <p:nvPicPr>
          <p:cNvPr id="573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600"/>
            <a:ext cx="2439988"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2" name="AutoShape 6"/>
          <p:cNvSpPr>
            <a:spLocks noChangeArrowheads="1"/>
          </p:cNvSpPr>
          <p:nvPr/>
        </p:nvSpPr>
        <p:spPr bwMode="auto">
          <a:xfrm>
            <a:off x="5143500" y="33909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53" name="Text Box 7"/>
          <p:cNvSpPr txBox="1">
            <a:spLocks noChangeArrowheads="1"/>
          </p:cNvSpPr>
          <p:nvPr/>
        </p:nvSpPr>
        <p:spPr bwMode="auto">
          <a:xfrm>
            <a:off x="735013" y="4583113"/>
            <a:ext cx="35194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sz="2400">
                <a:solidFill>
                  <a:srgbClr val="000000"/>
                </a:solidFill>
                <a:latin typeface="Times New Roman" pitchFamily="18" charset="0"/>
              </a:rPr>
              <a:t>[Topid rivvo den marplox.]</a:t>
            </a:r>
          </a:p>
        </p:txBody>
      </p:sp>
      <p:sp>
        <p:nvSpPr>
          <p:cNvPr id="59402" name="Rectangle 10"/>
          <p:cNvSpPr>
            <a:spLocks noChangeArrowheads="1"/>
          </p:cNvSpPr>
          <p:nvPr/>
        </p:nvSpPr>
        <p:spPr bwMode="auto">
          <a:xfrm>
            <a:off x="152400" y="1371600"/>
            <a:ext cx="891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a:latin typeface="Calibri" pitchFamily="34" charset="0"/>
              </a:rPr>
              <a:t>How do we acquire language?</a:t>
            </a: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defTabSz="457200">
              <a:spcBef>
                <a:spcPts val="700"/>
              </a:spcBef>
              <a:buClr>
                <a:schemeClr val="bg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solidFill>
                <a:srgbClr val="FF0000"/>
              </a:solidFill>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latin typeface="Calibri" pitchFamily="34" charset="0"/>
              <a:cs typeface="Calibri" pitchFamily="34" charset="0"/>
            </a:endParaRPr>
          </a:p>
          <a:p>
            <a:pPr marL="457200" indent="-457200" defTabSz="457200">
              <a:spcBef>
                <a:spcPts val="700"/>
              </a:spcBef>
              <a:buClr>
                <a:schemeClr val="bg2"/>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dirty="0">
                <a:latin typeface="Calibri" pitchFamily="34" charset="0"/>
                <a:cs typeface="Calibri" pitchFamily="34" charset="0"/>
              </a:rPr>
              <a:t>Is it possible to learn the meaning of </a:t>
            </a:r>
            <a:r>
              <a:rPr lang="en-US" sz="2400" dirty="0">
                <a:solidFill>
                  <a:srgbClr val="FF0000"/>
                </a:solidFill>
                <a:latin typeface="Calibri" pitchFamily="34" charset="0"/>
                <a:cs typeface="Calibri" pitchFamily="34" charset="0"/>
              </a:rPr>
              <a:t>verbs</a:t>
            </a:r>
            <a:r>
              <a:rPr lang="en-US" sz="2400" dirty="0">
                <a:latin typeface="Calibri" pitchFamily="34" charset="0"/>
                <a:cs typeface="Calibri" pitchFamily="34" charset="0"/>
              </a:rPr>
              <a:t> from natural, </a:t>
            </a:r>
            <a:r>
              <a:rPr lang="en-US" sz="2400" dirty="0">
                <a:solidFill>
                  <a:srgbClr val="FF0000"/>
                </a:solidFill>
                <a:latin typeface="Calibri" pitchFamily="34" charset="0"/>
                <a:cs typeface="Calibri" pitchFamily="34" charset="0"/>
              </a:rPr>
              <a:t>behavior level, feedback? </a:t>
            </a:r>
            <a:r>
              <a:rPr lang="en-US" sz="2400" dirty="0">
                <a:latin typeface="Calibri" pitchFamily="34" charset="0"/>
                <a:cs typeface="Calibri" pitchFamily="34" charset="0"/>
              </a:rPr>
              <a:t> </a:t>
            </a:r>
            <a:r>
              <a:rPr lang="en-US" sz="2400" dirty="0">
                <a:latin typeface="Calibri" pitchFamily="34" charset="0"/>
                <a:cs typeface="Calibri" pitchFamily="34" charset="0"/>
              </a:rPr>
              <a:t>(no </a:t>
            </a:r>
            <a:r>
              <a:rPr lang="en-US" sz="2400" dirty="0" smtClean="0">
                <a:latin typeface="Calibri" pitchFamily="34" charset="0"/>
                <a:cs typeface="Calibri" pitchFamily="34" charset="0"/>
              </a:rPr>
              <a:t>“intermediate representation” level feedback)</a:t>
            </a:r>
            <a:endParaRPr lang="en-US" sz="2400" dirty="0">
              <a:solidFill>
                <a:srgbClr val="FF0000"/>
              </a:solidFill>
              <a:latin typeface="Calibri" pitchFamily="34" charset="0"/>
              <a:cs typeface="Calibri" pitchFamily="34" charset="0"/>
            </a:endParaRPr>
          </a:p>
          <a:p>
            <a:pPr defTabSz="457200">
              <a:spcBef>
                <a:spcPts val="700"/>
              </a:spcBef>
              <a:buClr>
                <a:schemeClr val="bg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2400" dirty="0">
              <a:latin typeface="Calibri" pitchFamily="34" charset="0"/>
            </a:endParaRPr>
          </a:p>
        </p:txBody>
      </p:sp>
      <p:pic>
        <p:nvPicPr>
          <p:cNvPr id="5735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00238"/>
            <a:ext cx="13985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Outline</a:t>
            </a:r>
          </a:p>
        </p:txBody>
      </p:sp>
      <p:sp>
        <p:nvSpPr>
          <p:cNvPr id="1123331"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smtClean="0">
                <a:solidFill>
                  <a:srgbClr val="FF0000"/>
                </a:solidFill>
              </a:rPr>
              <a:t>Background: </a:t>
            </a:r>
            <a:r>
              <a:rPr lang="en-US" smtClean="0"/>
              <a:t>NL Structure with Integer Linear Programming </a:t>
            </a:r>
          </a:p>
          <a:p>
            <a:pPr lvl="1" eaLnBrk="1" hangingPunct="1">
              <a:lnSpc>
                <a:spcPct val="90000"/>
              </a:lnSpc>
            </a:pPr>
            <a:r>
              <a:rPr lang="en-US" smtClean="0"/>
              <a:t>Global Inference with expressive structural constraints in NLP</a:t>
            </a:r>
          </a:p>
          <a:p>
            <a:pPr eaLnBrk="1" hangingPunct="1">
              <a:lnSpc>
                <a:spcPct val="90000"/>
              </a:lnSpc>
            </a:pPr>
            <a:endParaRPr lang="en-US" smtClean="0"/>
          </a:p>
          <a:p>
            <a:pPr eaLnBrk="1" hangingPunct="1">
              <a:lnSpc>
                <a:spcPct val="90000"/>
              </a:lnSpc>
            </a:pPr>
            <a:r>
              <a:rPr lang="en-US" smtClean="0"/>
              <a:t>Constraints Driven Learning with </a:t>
            </a:r>
            <a:r>
              <a:rPr lang="en-US" smtClean="0">
                <a:solidFill>
                  <a:srgbClr val="FF0000"/>
                </a:solidFill>
              </a:rPr>
              <a:t>Indirect Supervision </a:t>
            </a:r>
          </a:p>
          <a:p>
            <a:pPr lvl="1" eaLnBrk="1" hangingPunct="1">
              <a:lnSpc>
                <a:spcPct val="90000"/>
              </a:lnSpc>
            </a:pPr>
            <a:endParaRPr lang="en-US" smtClean="0"/>
          </a:p>
          <a:p>
            <a:pPr lvl="1" eaLnBrk="1" hangingPunct="1">
              <a:lnSpc>
                <a:spcPct val="90000"/>
              </a:lnSpc>
            </a:pPr>
            <a:r>
              <a:rPr lang="en-US" smtClean="0"/>
              <a:t>Training Paradigms for latent structure </a:t>
            </a:r>
            <a:endParaRPr lang="en-US" smtClean="0">
              <a:solidFill>
                <a:srgbClr val="FF0000"/>
              </a:solidFill>
            </a:endParaRPr>
          </a:p>
          <a:p>
            <a:pPr lvl="1" eaLnBrk="1" hangingPunct="1">
              <a:lnSpc>
                <a:spcPct val="90000"/>
              </a:lnSpc>
            </a:pPr>
            <a:r>
              <a:rPr lang="en-US" smtClean="0"/>
              <a:t>Indirect Supervision Training with </a:t>
            </a:r>
            <a:r>
              <a:rPr lang="en-US" smtClean="0">
                <a:solidFill>
                  <a:srgbClr val="FF0000"/>
                </a:solidFill>
              </a:rPr>
              <a:t>latent structure </a:t>
            </a:r>
            <a:r>
              <a:rPr lang="en-US" smtClean="0"/>
              <a:t>(NAACL’10)</a:t>
            </a:r>
          </a:p>
          <a:p>
            <a:pPr lvl="1" eaLnBrk="1" hangingPunct="1">
              <a:lnSpc>
                <a:spcPct val="90000"/>
              </a:lnSpc>
            </a:pPr>
            <a:r>
              <a:rPr lang="en-US" smtClean="0"/>
              <a:t>Training Structure Predictors by Inventing </a:t>
            </a:r>
            <a:r>
              <a:rPr lang="en-US" smtClean="0">
                <a:solidFill>
                  <a:srgbClr val="FF0000"/>
                </a:solidFill>
              </a:rPr>
              <a:t>binary labels </a:t>
            </a:r>
            <a:r>
              <a:rPr lang="en-US" smtClean="0"/>
              <a:t>(ICML’10)</a:t>
            </a:r>
          </a:p>
          <a:p>
            <a:pPr lvl="1" eaLnBrk="1" hangingPunct="1">
              <a:lnSpc>
                <a:spcPct val="90000"/>
              </a:lnSpc>
            </a:pPr>
            <a:endParaRPr lang="en-US" smtClean="0">
              <a:solidFill>
                <a:srgbClr val="0033CC"/>
              </a:solidFill>
            </a:endParaRPr>
          </a:p>
          <a:p>
            <a:pPr eaLnBrk="1" hangingPunct="1">
              <a:lnSpc>
                <a:spcPct val="90000"/>
              </a:lnSpc>
            </a:pPr>
            <a:r>
              <a:rPr lang="en-US" smtClean="0"/>
              <a:t>Response based Learning</a:t>
            </a:r>
          </a:p>
          <a:p>
            <a:pPr lvl="1" eaLnBrk="1" hangingPunct="1">
              <a:lnSpc>
                <a:spcPct val="90000"/>
              </a:lnSpc>
            </a:pPr>
            <a:r>
              <a:rPr lang="en-US" smtClean="0"/>
              <a:t>Driving supervision signal from</a:t>
            </a:r>
            <a:r>
              <a:rPr lang="en-US" smtClean="0">
                <a:solidFill>
                  <a:srgbClr val="FF0000"/>
                </a:solidFill>
              </a:rPr>
              <a:t> World’s Response </a:t>
            </a:r>
            <a:r>
              <a:rPr lang="en-US" smtClean="0"/>
              <a:t>(CoNLL’10,IJCAI’11)</a:t>
            </a:r>
          </a:p>
          <a:p>
            <a:pPr lvl="1" eaLnBrk="1" hangingPunct="1">
              <a:lnSpc>
                <a:spcPct val="90000"/>
              </a:lnSpc>
            </a:pPr>
            <a:r>
              <a:rPr lang="en-US" smtClean="0">
                <a:solidFill>
                  <a:srgbClr val="0033CC"/>
                </a:solidFill>
              </a:rPr>
              <a:t>Semantic Parsing ; Playing Freecell; Language Acquisition</a:t>
            </a:r>
          </a:p>
        </p:txBody>
      </p:sp>
      <p:sp>
        <p:nvSpPr>
          <p:cNvPr id="1123332" name="Line 4"/>
          <p:cNvSpPr>
            <a:spLocks noChangeShapeType="1"/>
          </p:cNvSpPr>
          <p:nvPr/>
        </p:nvSpPr>
        <p:spPr bwMode="auto">
          <a:xfrm>
            <a:off x="381000" y="2244725"/>
            <a:ext cx="0" cy="17256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3"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840ADAAC-D09F-4577-8E01-94B662A7A7F7}" type="slidenum">
              <a:rPr lang="en-US" altLang="zh-TW" smtClean="0">
                <a:cs typeface="Arial Unicode MS" pitchFamily="34" charset="-128"/>
              </a:rPr>
              <a:pPr eaLnBrk="1" hangingPunct="1"/>
              <a:t>9</a:t>
            </a:fld>
            <a:endParaRPr lang="en-US" altLang="zh-TW" smtClean="0">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33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333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333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333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3331">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23332"/>
                                        </p:tgtEl>
                                        <p:attrNameLst>
                                          <p:attrName>style.visibility</p:attrName>
                                        </p:attrNameLst>
                                      </p:cBhvr>
                                      <p:to>
                                        <p:strVal val="visible"/>
                                      </p:to>
                                    </p:set>
                                    <p:animEffect transition="in" filter="wipe(up)">
                                      <p:cBhvr>
                                        <p:cTn id="19" dur="3000"/>
                                        <p:tgtEl>
                                          <p:spTgt spid="112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mathbf{y}^* = \mathop{\mathrm{argmax}}_{\mathbf{y} \in \mathcal{Y}}&#10;        P(y_0) P(x_0|y_0) \prod_{i=1}^{n-1} P(y_i|y_{i-1}) P(x_i|y_i) \]&#10;\end{document}&#10;"/>
  <p:tag name="FILENAME" val="TP_tmp"/>
  <p:tag name="FORMAT" val="emf"/>
  <p:tag name="RES" val="1200"/>
  <p:tag name="BLEND" val="0"/>
  <p:tag name="TRANSPARENT" val="0"/>
  <p:tag name="TBUG" val="0"/>
  <p:tag name="ALLOWFS" val="0"/>
  <p:tag name="ORIGWIDTH" val="222"/>
  <p:tag name="PICTUREFILESIZE" val="2204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sum_{y \in \mathcal{Y}} 1_{\{y_0=y\}} = 1 \]&#10;\end{document}&#10;"/>
  <p:tag name="FILENAME" val="TP_tmp"/>
  <p:tag name="FORMAT" val="emf"/>
  <p:tag name="RES" val="1200"/>
  <p:tag name="BLEND" val="0"/>
  <p:tag name="TRANSPARENT" val="0"/>
  <p:tag name="TBUG" val="0"/>
  <p:tag name="ALLOWFS" val="0"/>
  <p:tag name="ORIGWIDTH" val="69"/>
  <p:tag name="PICTUREFILESIZE" val="596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1_{\{y_0=\mbox{\footnotesize{``V''}}\}} + \sum_{i=1}^{n-1} \sum_{y \in \mathcal{Y}} 1_{\{y_{i-1}=y \; \wedge \; y_i = \mbox{\footnotesize{``V''}}\}} \geq 1 \]&#10;\end{document}&#10;"/>
  <p:tag name="FILENAME" val="TP_tmp"/>
  <p:tag name="FORMAT" val="emf"/>
  <p:tag name="RES" val="1200"/>
  <p:tag name="BLEND" val="0"/>
  <p:tag name="TRANSPARENT" val="0"/>
  <p:tag name="TBUG" val="0"/>
  <p:tag name="ALLOWFS" val="0"/>
  <p:tag name="ORIGWIDTH" val="187"/>
  <p:tag name="PICTUREFILESIZE" val="1735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mathop{\mathrm{maximize}} \;\; &amp; \sum_{y \in \mathcal{Y}} \lambda_{0,y} 1_{\{y_0=y\}} + \sum_{i=1}^{n-1} \sum_{y \in \mathcal{Y}} \sum_{y' \in \mathcal{Y}} \lambda_{i,y,y'} 1_{\{y_i=y \;\wedge\; y_{i-1}=y'\}} \\&#10;\mathrm{subject}\; \mathrm{to} \;\; &amp; \\&#10;\end{align*}&#10;\end{document}&#10;"/>
  <p:tag name="FILENAME" val="TP_tmp"/>
  <p:tag name="FORMAT" val="emf"/>
  <p:tag name="RES" val="1200"/>
  <p:tag name="BLEND" val="0"/>
  <p:tag name="TRANSPARENT" val="0"/>
  <p:tag name="TBUG" val="0"/>
  <p:tag name="ALLOWFS" val="0"/>
  <p:tag name="ORIGWIDTH" val="279"/>
  <p:tag name="PICTUREFILESIZE" val="2608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lambda_{0,y} &amp;= \log(P(y)) + \log(P(x_0|y)) \\&#10;\lambda_{i,y,y'} &amp;= \log(P(y|y')) + \log(P(x_i|y)) \\&#10;\end{align*}&#10;\end{document}&#10;"/>
  <p:tag name="FILENAME" val="TP_tmp"/>
  <p:tag name="FORMAT" val="emf"/>
  <p:tag name="RES" val="1200"/>
  <p:tag name="BLEND" val="0"/>
  <p:tag name="TRANSPARENT" val="0"/>
  <p:tag name="TBUG" val="0"/>
  <p:tag name="ALLOWFS" val="0"/>
  <p:tag name="ORIGWIDTH" val="157"/>
  <p:tag name="PICTUREFILESIZE" val="1936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y, \;\; 1_{\{y_0=y\}} &amp;= \sum_{y' \in \mathcal{Y}} 1_{\{y_0=y \;\wedge\; y_1=y'\}} \\&#10;\forall y,i&gt;1 \;\; \sum_{y' \in \mathcal{Y}} 1_{\{y_{i-1}=y' \;\wedge\; y_i=y\}} &amp;= \sum_{y'' \in \mathcal{Y}} 1_{\{y_i=y \;\wedge\; y_{i+1}=y''\}} \\&#10;\end{align*}&#10;\end{document}&#10;"/>
  <p:tag name="FILENAME" val="TP_tmp"/>
  <p:tag name="FORMAT" val="emf"/>
  <p:tag name="RES" val="1200"/>
  <p:tag name="BLEND" val="0"/>
  <p:tag name="TRANSPARENT" val="0"/>
  <p:tag name="TBUG" val="0"/>
  <p:tag name="ALLOWFS" val="0"/>
  <p:tag name="ORIGWIDTH" val="244"/>
  <p:tag name="PICTUREFILESIZE" val="35236"/>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asin_CCG">
  <a:themeElements>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1_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asin_CCG">
  <a:themeElements>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1_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48309</TotalTime>
  <Words>5615</Words>
  <Application>Microsoft Office PowerPoint</Application>
  <PresentationFormat>On-screen Show (4:3)</PresentationFormat>
  <Paragraphs>973</Paragraphs>
  <Slides>57</Slides>
  <Notes>25</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79" baseType="lpstr">
      <vt:lpstr>Arial</vt:lpstr>
      <vt:lpstr>Calibri</vt:lpstr>
      <vt:lpstr>Wingdings</vt:lpstr>
      <vt:lpstr>Times New Roman</vt:lpstr>
      <vt:lpstr>Tempus Sans ITC</vt:lpstr>
      <vt:lpstr>Constantia</vt:lpstr>
      <vt:lpstr>PMingLiU</vt:lpstr>
      <vt:lpstr>Arial Unicode MS</vt:lpstr>
      <vt:lpstr>cmsy10</vt:lpstr>
      <vt:lpstr>Tahoma</vt:lpstr>
      <vt:lpstr>cmmi10</vt:lpstr>
      <vt:lpstr>Aharoni</vt:lpstr>
      <vt:lpstr>Courier New</vt:lpstr>
      <vt:lpstr>Calibri (Body)</vt:lpstr>
      <vt:lpstr>Lucida Console</vt:lpstr>
      <vt:lpstr>Helvetica</vt:lpstr>
      <vt:lpstr>Symbol</vt:lpstr>
      <vt:lpstr>vasin_CCG</vt:lpstr>
      <vt:lpstr>1_vasin_CCG</vt:lpstr>
      <vt:lpstr>2_vasin_CCG</vt:lpstr>
      <vt:lpstr>3_vasin_CCG</vt:lpstr>
      <vt:lpstr>Microsoft Equation 3.0</vt:lpstr>
      <vt:lpstr>Learning from  Natural Instructions </vt:lpstr>
      <vt:lpstr>Nice to Meet You</vt:lpstr>
      <vt:lpstr>Comprehension</vt:lpstr>
      <vt:lpstr>Connecting Language to the World</vt:lpstr>
      <vt:lpstr>Scenarios I: Understanding Instructions [IJCAI’11] </vt:lpstr>
      <vt:lpstr>What to Learn from Natural Instructions?</vt:lpstr>
      <vt:lpstr>Scenario I’: Semantic Parsing  [CoNLL’10,ACL’11…]</vt:lpstr>
      <vt:lpstr>Scenario II. The language-world mapping problem [IJCAI’11, ACL’10,…]</vt:lpstr>
      <vt:lpstr>Outline</vt:lpstr>
      <vt:lpstr>Interpret Language Into An Executable Representation</vt:lpstr>
      <vt:lpstr>Learning and Inference in NLP</vt:lpstr>
      <vt:lpstr>Constrained Conditional Models (aka ILP Inference)</vt:lpstr>
      <vt:lpstr>Three Ideas</vt:lpstr>
      <vt:lpstr>Examples: CCM Formulations (aka ILP for NLP) </vt:lpstr>
      <vt:lpstr>Example: Sequence Tagging</vt:lpstr>
      <vt:lpstr>PowerPoint Presentation</vt:lpstr>
      <vt:lpstr>Strategies for Improving the Results</vt:lpstr>
      <vt:lpstr>Examples of Constraints</vt:lpstr>
      <vt:lpstr>Information Extraction with Constraints</vt:lpstr>
      <vt:lpstr>Guiding (Semi-Supervised) Learning with Constraints</vt:lpstr>
      <vt:lpstr>PowerPoint Presentation</vt:lpstr>
      <vt:lpstr>Constraints Driven Learning (CODL)</vt:lpstr>
      <vt:lpstr>Constrained Conditional Models  [AAAI’08, MLJ’12]</vt:lpstr>
      <vt:lpstr>Outline</vt:lpstr>
      <vt:lpstr>Semantic Parsing as Structured Prediction</vt:lpstr>
      <vt:lpstr>I. Paraphrase Identification</vt:lpstr>
      <vt:lpstr>Algorithms: Two Conceptual Approaches </vt:lpstr>
      <vt:lpstr>Learning with Constrained Latent Representation (LCLR): Intuition</vt:lpstr>
      <vt:lpstr>Optimization</vt:lpstr>
      <vt:lpstr>Iterative Objective Function Learning</vt:lpstr>
      <vt:lpstr>Learning with Constrained Latent Representation (LCLR): Framework</vt:lpstr>
      <vt:lpstr>Experimental Results</vt:lpstr>
      <vt:lpstr>Outline</vt:lpstr>
      <vt:lpstr>II: Structured Prediction</vt:lpstr>
      <vt:lpstr>PowerPoint Presentation</vt:lpstr>
      <vt:lpstr>Structured Prediction</vt:lpstr>
      <vt:lpstr>Companion Task Binary Label as Indirect Supervision</vt:lpstr>
      <vt:lpstr>Learning Structure with Indirect Supervision</vt:lpstr>
      <vt:lpstr>Joint Learning Framework</vt:lpstr>
      <vt:lpstr>Experimental Result</vt:lpstr>
      <vt:lpstr>Experimental Result</vt:lpstr>
      <vt:lpstr>Outline</vt:lpstr>
      <vt:lpstr>Connecting Language to the World [CoNLL’10,ACL’11,IJCAI’11]</vt:lpstr>
      <vt:lpstr>Real World Feedback</vt:lpstr>
      <vt:lpstr>Response Based Learning</vt:lpstr>
      <vt:lpstr>Constraints Drive Inference</vt:lpstr>
      <vt:lpstr>Empirical Evaluation [CoNLL’10,ACL’11]</vt:lpstr>
      <vt:lpstr>Learning from Natural Instructions</vt:lpstr>
      <vt:lpstr>Lesson Interpretation as an inference problem</vt:lpstr>
      <vt:lpstr>Lesson Interpretation as an inference problem</vt:lpstr>
      <vt:lpstr>Empirical Evaluation [IJCAI’11]</vt:lpstr>
      <vt:lpstr>The language-world mapping problem</vt:lpstr>
      <vt:lpstr>BabySRL: Learning Semantic Roles From Scratch</vt:lpstr>
      <vt:lpstr>BabySRL [Connor et. al, CoNLL’08, ’09,ACL’10, IJCAI’11]  </vt:lpstr>
      <vt:lpstr>Minimally Supervised BabySRL [IJCAI’11] </vt:lpstr>
      <vt:lpstr>Conclusion</vt:lpstr>
      <vt:lpstr>Questions?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600</cp:revision>
  <dcterms:created xsi:type="dcterms:W3CDTF">2004-04-28T22:21:11Z</dcterms:created>
  <dcterms:modified xsi:type="dcterms:W3CDTF">2011-12-21T21:52:12Z</dcterms:modified>
</cp:coreProperties>
</file>