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4.xml" ContentType="application/vnd.openxmlformats-officedocument.presentationml.tags+xml"/>
  <Override PartName="/ppt/notesSlides/notesSlide28.xml" ContentType="application/vnd.openxmlformats-officedocument.presentationml.notesSlide+xml"/>
  <Override PartName="/ppt/charts/chart6.xml" ContentType="application/vnd.openxmlformats-officedocument.drawingml.chart+xml"/>
  <Override PartName="/ppt/tags/tag5.xml" ContentType="application/vnd.openxmlformats-officedocument.presentationml.tags+xml"/>
  <Override PartName="/ppt/notesSlides/notesSlide29.xml" ContentType="application/vnd.openxmlformats-officedocument.presentationml.notesSl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60"/>
  </p:notesMasterIdLst>
  <p:handoutMasterIdLst>
    <p:handoutMasterId r:id="rId61"/>
  </p:handoutMasterIdLst>
  <p:sldIdLst>
    <p:sldId id="256" r:id="rId2"/>
    <p:sldId id="1293" r:id="rId3"/>
    <p:sldId id="1245" r:id="rId4"/>
    <p:sldId id="1247" r:id="rId5"/>
    <p:sldId id="1251" r:id="rId6"/>
    <p:sldId id="1296" r:id="rId7"/>
    <p:sldId id="1087" r:id="rId8"/>
    <p:sldId id="1226" r:id="rId9"/>
    <p:sldId id="1292" r:id="rId10"/>
    <p:sldId id="1298" r:id="rId11"/>
    <p:sldId id="1290" r:id="rId12"/>
    <p:sldId id="1291" r:id="rId13"/>
    <p:sldId id="1221" r:id="rId14"/>
    <p:sldId id="1097" r:id="rId15"/>
    <p:sldId id="1098" r:id="rId16"/>
    <p:sldId id="1100" r:id="rId17"/>
    <p:sldId id="1160" r:id="rId18"/>
    <p:sldId id="1101" r:id="rId19"/>
    <p:sldId id="1102" r:id="rId20"/>
    <p:sldId id="1253" r:id="rId21"/>
    <p:sldId id="1269" r:id="rId22"/>
    <p:sldId id="1270" r:id="rId23"/>
    <p:sldId id="1271" r:id="rId24"/>
    <p:sldId id="1272" r:id="rId25"/>
    <p:sldId id="1273" r:id="rId26"/>
    <p:sldId id="1274" r:id="rId27"/>
    <p:sldId id="1275" r:id="rId28"/>
    <p:sldId id="1116" r:id="rId29"/>
    <p:sldId id="1229" r:id="rId30"/>
    <p:sldId id="1124" r:id="rId31"/>
    <p:sldId id="1239" r:id="rId32"/>
    <p:sldId id="1240" r:id="rId33"/>
    <p:sldId id="1126" r:id="rId34"/>
    <p:sldId id="1127" r:id="rId35"/>
    <p:sldId id="1128" r:id="rId36"/>
    <p:sldId id="1230" r:id="rId37"/>
    <p:sldId id="1136" r:id="rId38"/>
    <p:sldId id="1231" r:id="rId39"/>
    <p:sldId id="1157" r:id="rId40"/>
    <p:sldId id="1276" r:id="rId41"/>
    <p:sldId id="1277" r:id="rId42"/>
    <p:sldId id="1278" r:id="rId43"/>
    <p:sldId id="1279" r:id="rId44"/>
    <p:sldId id="1280" r:id="rId45"/>
    <p:sldId id="1232" r:id="rId46"/>
    <p:sldId id="1282" r:id="rId47"/>
    <p:sldId id="1281" r:id="rId48"/>
    <p:sldId id="1283" r:id="rId49"/>
    <p:sldId id="1284" r:id="rId50"/>
    <p:sldId id="1285" r:id="rId51"/>
    <p:sldId id="1286" r:id="rId52"/>
    <p:sldId id="1287" r:id="rId53"/>
    <p:sldId id="1288" r:id="rId54"/>
    <p:sldId id="1289" r:id="rId55"/>
    <p:sldId id="1191" r:id="rId56"/>
    <p:sldId id="1197" r:id="rId57"/>
    <p:sldId id="1233" r:id="rId58"/>
    <p:sldId id="1202" r:id="rId59"/>
  </p:sldIdLst>
  <p:sldSz cx="9144000" cy="6858000" type="screen4x3"/>
  <p:notesSz cx="6858000" cy="9144000"/>
  <p:embeddedFontLst>
    <p:embeddedFont>
      <p:font typeface="MS PGothic" panose="020B0600070205080204" pitchFamily="34" charset="-128"/>
      <p:regular r:id="rId62"/>
    </p:embeddedFont>
    <p:embeddedFont>
      <p:font typeface="Tahoma" panose="020B0604030504040204" pitchFamily="34" charset="0"/>
      <p:regular r:id="rId63"/>
      <p:bold r:id="rId64"/>
    </p:embeddedFont>
    <p:embeddedFont>
      <p:font typeface="Andalus" panose="020B0604020202020204" charset="-78"/>
      <p:regular r:id="rId65"/>
    </p:embeddedFont>
    <p:embeddedFont>
      <p:font typeface="cmmi10" panose="020B0500000000000000" pitchFamily="34" charset="0"/>
      <p:regular r:id="rId66"/>
    </p:embeddedFont>
    <p:embeddedFont>
      <p:font typeface="Calibri" panose="020F0502020204030204" pitchFamily="34" charset="0"/>
      <p:regular r:id="rId67"/>
      <p:bold r:id="rId68"/>
      <p:italic r:id="rId69"/>
      <p:boldItalic r:id="rId70"/>
    </p:embeddedFont>
    <p:embeddedFont>
      <p:font typeface="Cambria Math" panose="02040503050406030204" pitchFamily="18" charset="0"/>
      <p:regular r:id="rId71"/>
    </p:embeddedFont>
    <p:embeddedFont>
      <p:font typeface="SimSun" panose="02010600030101010101" pitchFamily="2" charset="-122"/>
      <p:regular r:id="rId72"/>
    </p:embeddedFont>
    <p:embeddedFont>
      <p:font typeface="Tempus Sans ITC" panose="04020404030D07020202" pitchFamily="82" charset="0"/>
      <p:regular r:id="rId73"/>
    </p:embeddedFont>
    <p:embeddedFont>
      <p:font typeface="Aharoni" panose="020B0604020202020204" charset="-79"/>
      <p:bold r:id="rId74"/>
    </p:embeddedFont>
    <p:embeddedFont>
      <p:font typeface="Candara" panose="020E0502030303020204" pitchFamily="34" charset="0"/>
      <p:regular r:id="rId75"/>
      <p:bold r:id="rId76"/>
      <p:italic r:id="rId77"/>
      <p:boldItalic r:id="rId78"/>
    </p:embeddedFont>
    <p:embeddedFont>
      <p:font typeface="Arial Unicode MS" panose="020B0604020202020204" charset="-128"/>
      <p:regular r:id="rId79"/>
    </p:embeddedFont>
    <p:embeddedFont>
      <p:font typeface="cmsy10" panose="020B0500000000000000" pitchFamily="34" charset="0"/>
      <p:regular r:id="rId80"/>
    </p:embeddedFont>
    <p:embeddedFont>
      <p:font typeface="Georgia" panose="02040502050405020303" pitchFamily="18" charset="0"/>
      <p:regular r:id="rId81"/>
      <p:bold r:id="rId82"/>
      <p:italic r:id="rId83"/>
      <p:boldItalic r:id="rId84"/>
    </p:embeddedFont>
  </p:embeddedFontLst>
  <p:custDataLst>
    <p:tags r:id="rId8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a:srgbClr val="FFFFFF"/>
    <a:srgbClr val="FFFFCC"/>
    <a:srgbClr val="FFFF99"/>
    <a:srgbClr val="FF9933"/>
    <a:srgbClr val="66CCFF"/>
    <a:srgbClr val="00FF99"/>
    <a:srgbClr val="00CC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29" autoAdjust="0"/>
    <p:restoredTop sz="94139" autoAdjust="0"/>
  </p:normalViewPr>
  <p:slideViewPr>
    <p:cSldViewPr>
      <p:cViewPr varScale="1">
        <p:scale>
          <a:sx n="97" d="100"/>
          <a:sy n="97" d="100"/>
        </p:scale>
        <p:origin x="9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2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font" Target="fonts/font23.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 Id="rId87" Type="http://schemas.openxmlformats.org/officeDocument/2006/relationships/viewProps" Target="viewProps.xml"/><Relationship Id="rId61" Type="http://schemas.openxmlformats.org/officeDocument/2006/relationships/handoutMaster" Target="handoutMasters/handoutMaster1.xml"/><Relationship Id="rId82" Type="http://schemas.openxmlformats.org/officeDocument/2006/relationships/font" Target="fonts/font21.fntdata"/><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Initialization</c:v>
                </c:pt>
              </c:strCache>
            </c:strRef>
          </c:tx>
          <c:spPr>
            <a:solidFill>
              <a:srgbClr val="FF0000"/>
            </a:solidFill>
          </c:spPr>
          <c:invertIfNegative val="0"/>
          <c:cat>
            <c:strRef>
              <c:f>Sheet1!$A$2:$A$3</c:f>
              <c:strCache>
                <c:ptCount val="2"/>
                <c:pt idx="0">
                  <c:v>Relations + Arguments</c:v>
                </c:pt>
                <c:pt idx="1">
                  <c:v>+ Types &amp; Senses </c:v>
                </c:pt>
              </c:strCache>
            </c:strRef>
          </c:cat>
          <c:val>
            <c:numRef>
              <c:f>Sheet1!$B$2:$B$3</c:f>
              <c:numCache>
                <c:formatCode>General</c:formatCode>
                <c:ptCount val="2"/>
                <c:pt idx="0">
                  <c:v>88.01</c:v>
                </c:pt>
                <c:pt idx="1">
                  <c:v>89.99</c:v>
                </c:pt>
              </c:numCache>
            </c:numRef>
          </c:val>
          <c:extLst>
            <c:ext xmlns:c16="http://schemas.microsoft.com/office/drawing/2014/chart" uri="{C3380CC4-5D6E-409C-BE32-E72D297353CC}">
              <c16:uniqueId val="{00000000-1E76-47EA-ADEE-3E328919134B}"/>
            </c:ext>
          </c:extLst>
        </c:ser>
        <c:ser>
          <c:idx val="1"/>
          <c:order val="1"/>
          <c:tx>
            <c:strRef>
              <c:f>Sheet1!$C$1</c:f>
              <c:strCache>
                <c:ptCount val="1"/>
                <c:pt idx="0">
                  <c:v>+ Latent</c:v>
                </c:pt>
              </c:strCache>
            </c:strRef>
          </c:tx>
          <c:spPr>
            <a:solidFill>
              <a:srgbClr val="0033CC"/>
            </a:solidFill>
          </c:spPr>
          <c:invertIfNegative val="0"/>
          <c:cat>
            <c:strRef>
              <c:f>Sheet1!$A$2:$A$3</c:f>
              <c:strCache>
                <c:ptCount val="2"/>
                <c:pt idx="0">
                  <c:v>Relations + Arguments</c:v>
                </c:pt>
                <c:pt idx="1">
                  <c:v>+ Types &amp; Senses </c:v>
                </c:pt>
              </c:strCache>
            </c:strRef>
          </c:cat>
          <c:val>
            <c:numRef>
              <c:f>Sheet1!$C$2:$C$3</c:f>
              <c:numCache>
                <c:formatCode>General</c:formatCode>
                <c:ptCount val="2"/>
                <c:pt idx="0">
                  <c:v>88.64</c:v>
                </c:pt>
                <c:pt idx="1">
                  <c:v>90.26</c:v>
                </c:pt>
              </c:numCache>
            </c:numRef>
          </c:val>
          <c:extLst>
            <c:ext xmlns:c16="http://schemas.microsoft.com/office/drawing/2014/chart" uri="{C3380CC4-5D6E-409C-BE32-E72D297353CC}">
              <c16:uniqueId val="{00000001-1E76-47EA-ADEE-3E328919134B}"/>
            </c:ext>
          </c:extLst>
        </c:ser>
        <c:dLbls>
          <c:showLegendKey val="0"/>
          <c:showVal val="0"/>
          <c:showCatName val="0"/>
          <c:showSerName val="0"/>
          <c:showPercent val="0"/>
          <c:showBubbleSize val="0"/>
        </c:dLbls>
        <c:gapWidth val="150"/>
        <c:axId val="124920192"/>
        <c:axId val="124921728"/>
      </c:barChart>
      <c:catAx>
        <c:axId val="124920192"/>
        <c:scaling>
          <c:orientation val="minMax"/>
        </c:scaling>
        <c:delete val="0"/>
        <c:axPos val="b"/>
        <c:numFmt formatCode="General" sourceLinked="0"/>
        <c:majorTickMark val="out"/>
        <c:minorTickMark val="none"/>
        <c:tickLblPos val="nextTo"/>
        <c:txPr>
          <a:bodyPr/>
          <a:lstStyle/>
          <a:p>
            <a:pPr>
              <a:defRPr sz="2000" b="1"/>
            </a:pPr>
            <a:endParaRPr lang="en-US"/>
          </a:p>
        </c:txPr>
        <c:crossAx val="124921728"/>
        <c:crosses val="autoZero"/>
        <c:auto val="1"/>
        <c:lblAlgn val="ctr"/>
        <c:lblOffset val="100"/>
        <c:noMultiLvlLbl val="0"/>
      </c:catAx>
      <c:valAx>
        <c:axId val="124921728"/>
        <c:scaling>
          <c:orientation val="minMax"/>
          <c:min val="87.5"/>
        </c:scaling>
        <c:delete val="0"/>
        <c:axPos val="l"/>
        <c:majorGridlines/>
        <c:numFmt formatCode="General" sourceLinked="1"/>
        <c:majorTickMark val="out"/>
        <c:minorTickMark val="none"/>
        <c:tickLblPos val="nextTo"/>
        <c:crossAx val="1249201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Number of examples of </a:t>
            </a:r>
            <a:r>
              <a:rPr lang="en-US" dirty="0" smtClean="0"/>
              <a:t>given size</a:t>
            </a:r>
            <a:endParaRPr lang="en-US" dirty="0"/>
          </a:p>
        </c:rich>
      </c:tx>
      <c:overlay val="0"/>
    </c:title>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extLst>
            <c:ext xmlns:c16="http://schemas.microsoft.com/office/drawing/2014/chart" uri="{C3380CC4-5D6E-409C-BE32-E72D297353CC}">
              <c16:uniqueId val="{00000000-ABAC-4C3F-90E7-97F5500BE8A3}"/>
            </c:ext>
          </c:extLst>
        </c:ser>
        <c:dLbls>
          <c:showLegendKey val="0"/>
          <c:showVal val="0"/>
          <c:showCatName val="0"/>
          <c:showSerName val="0"/>
          <c:showPercent val="0"/>
          <c:showBubbleSize val="0"/>
        </c:dLbls>
        <c:smooth val="0"/>
        <c:axId val="151465984"/>
        <c:axId val="151467520"/>
      </c:lineChart>
      <c:catAx>
        <c:axId val="151465984"/>
        <c:scaling>
          <c:orientation val="minMax"/>
        </c:scaling>
        <c:delete val="0"/>
        <c:axPos val="b"/>
        <c:numFmt formatCode="General" sourceLinked="1"/>
        <c:majorTickMark val="out"/>
        <c:minorTickMark val="none"/>
        <c:tickLblPos val="nextTo"/>
        <c:spPr>
          <a:ln w="12700">
            <a:solidFill>
              <a:srgbClr val="002060"/>
            </a:solidFill>
          </a:ln>
        </c:spPr>
        <c:crossAx val="151467520"/>
        <c:crosses val="autoZero"/>
        <c:auto val="1"/>
        <c:lblAlgn val="ctr"/>
        <c:lblOffset val="100"/>
        <c:tickLblSkip val="10"/>
        <c:tickMarkSkip val="10"/>
        <c:noMultiLvlLbl val="0"/>
      </c:catAx>
      <c:valAx>
        <c:axId val="151467520"/>
        <c:scaling>
          <c:orientation val="minMax"/>
        </c:scaling>
        <c:delete val="0"/>
        <c:axPos val="l"/>
        <c:majorGridlines/>
        <c:numFmt formatCode="General" sourceLinked="1"/>
        <c:majorTickMark val="out"/>
        <c:minorTickMark val="none"/>
        <c:tickLblPos val="nextTo"/>
        <c:crossAx val="151465984"/>
        <c:crosses val="autoZero"/>
        <c:crossBetween val="between"/>
        <c:dispUnits>
          <c:builtInUnit val="thousands"/>
          <c:dispUnitsLbl>
            <c:layout>
              <c:manualLayout>
                <c:xMode val="edge"/>
                <c:yMode val="edge"/>
                <c:x val="1.2222177811529905E-2"/>
                <c:y val="0.34984380349195487"/>
              </c:manualLayout>
            </c:layout>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extLst>
            <c:ext xmlns:c16="http://schemas.microsoft.com/office/drawing/2014/chart" uri="{C3380CC4-5D6E-409C-BE32-E72D297353CC}">
              <c16:uniqueId val="{00000000-2352-43E4-B015-9AADE9A930BD}"/>
            </c:ext>
          </c:extLst>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extLst>
            <c:ext xmlns:c16="http://schemas.microsoft.com/office/drawing/2014/chart" uri="{C3380CC4-5D6E-409C-BE32-E72D297353CC}">
              <c16:uniqueId val="{00000001-2352-43E4-B015-9AADE9A930BD}"/>
            </c:ext>
          </c:extLst>
        </c:ser>
        <c:dLbls>
          <c:showLegendKey val="0"/>
          <c:showVal val="0"/>
          <c:showCatName val="0"/>
          <c:showSerName val="0"/>
          <c:showPercent val="0"/>
          <c:showBubbleSize val="0"/>
        </c:dLbls>
        <c:smooth val="0"/>
        <c:axId val="151519616"/>
        <c:axId val="151521152"/>
      </c:lineChart>
      <c:catAx>
        <c:axId val="151519616"/>
        <c:scaling>
          <c:orientation val="minMax"/>
        </c:scaling>
        <c:delete val="0"/>
        <c:axPos val="b"/>
        <c:numFmt formatCode="General" sourceLinked="1"/>
        <c:majorTickMark val="out"/>
        <c:minorTickMark val="none"/>
        <c:tickLblPos val="nextTo"/>
        <c:spPr>
          <a:ln w="12700">
            <a:solidFill>
              <a:srgbClr val="002060"/>
            </a:solidFill>
          </a:ln>
        </c:spPr>
        <c:crossAx val="151521152"/>
        <c:crosses val="autoZero"/>
        <c:auto val="1"/>
        <c:lblAlgn val="ctr"/>
        <c:lblOffset val="100"/>
        <c:tickLblSkip val="10"/>
        <c:tickMarkSkip val="10"/>
        <c:noMultiLvlLbl val="0"/>
      </c:catAx>
      <c:valAx>
        <c:axId val="151521152"/>
        <c:scaling>
          <c:orientation val="minMax"/>
        </c:scaling>
        <c:delete val="0"/>
        <c:axPos val="l"/>
        <c:majorGridlines/>
        <c:numFmt formatCode="General" sourceLinked="1"/>
        <c:majorTickMark val="out"/>
        <c:minorTickMark val="none"/>
        <c:tickLblPos val="nextTo"/>
        <c:crossAx val="151519616"/>
        <c:crosses val="autoZero"/>
        <c:crossBetween val="between"/>
        <c:dispUnits>
          <c:builtInUnit val="thousands"/>
          <c:dispUnitsLbl>
            <c:layout>
              <c:manualLayout>
                <c:xMode val="edge"/>
                <c:yMode val="edge"/>
                <c:x val="1.2222177811529905E-2"/>
                <c:y val="0.34984380349195487"/>
              </c:manualLayout>
            </c:layout>
            <c:tx>
              <c:rich>
                <a:bodyPr/>
                <a:lstStyle/>
                <a:p>
                  <a:pPr>
                    <a:defRPr/>
                  </a:pPr>
                  <a:r>
                    <a:rPr lang="en-US" dirty="0" smtClean="0"/>
                    <a:t>Instances (Thousands)</a:t>
                  </a:r>
                  <a:endParaRPr lang="en-US" dirty="0"/>
                </a:p>
              </c:rich>
            </c:tx>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Sheet1!$B$2:$B$53</c:f>
              <c:numCache>
                <c:formatCode>General</c:formatCode>
                <c:ptCount val="52"/>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pt idx="51">
                  <c:v>49545</c:v>
                </c:pt>
              </c:numCache>
            </c:numRef>
          </c:val>
          <c:smooth val="0"/>
          <c:extLst>
            <c:ext xmlns:c16="http://schemas.microsoft.com/office/drawing/2014/chart" uri="{C3380CC4-5D6E-409C-BE32-E72D297353CC}">
              <c16:uniqueId val="{00000000-B52C-4914-996C-523A72418651}"/>
            </c:ext>
          </c:extLst>
        </c:ser>
        <c:ser>
          <c:idx val="1"/>
          <c:order val="1"/>
          <c:tx>
            <c:strRef>
              <c:f>Sheet1!$C$1</c:f>
              <c:strCache>
                <c:ptCount val="1"/>
                <c:pt idx="0">
                  <c:v>Number of unique dependency trees</c:v>
                </c:pt>
              </c:strCache>
            </c:strRef>
          </c:tx>
          <c:spPr>
            <a:ln w="38100">
              <a:solidFill>
                <a:srgbClr val="00206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Sheet1!$C$2:$C$53</c:f>
              <c:numCache>
                <c:formatCode>General</c:formatCode>
                <c:ptCount val="52"/>
                <c:pt idx="0">
                  <c:v>0</c:v>
                </c:pt>
                <c:pt idx="1">
                  <c:v>1</c:v>
                </c:pt>
                <c:pt idx="2">
                  <c:v>3</c:v>
                </c:pt>
                <c:pt idx="3">
                  <c:v>16</c:v>
                </c:pt>
                <c:pt idx="4">
                  <c:v>84</c:v>
                </c:pt>
                <c:pt idx="5">
                  <c:v>359</c:v>
                </c:pt>
                <c:pt idx="6">
                  <c:v>1210</c:v>
                </c:pt>
                <c:pt idx="7">
                  <c:v>3310</c:v>
                </c:pt>
                <c:pt idx="8">
                  <c:v>8064</c:v>
                </c:pt>
                <c:pt idx="9">
                  <c:v>17470</c:v>
                </c:pt>
                <c:pt idx="10">
                  <c:v>34829</c:v>
                </c:pt>
                <c:pt idx="11">
                  <c:v>63386</c:v>
                </c:pt>
                <c:pt idx="12">
                  <c:v>104507</c:v>
                </c:pt>
                <c:pt idx="13">
                  <c:v>156289</c:v>
                </c:pt>
                <c:pt idx="14">
                  <c:v>211181</c:v>
                </c:pt>
                <c:pt idx="15">
                  <c:v>262752</c:v>
                </c:pt>
                <c:pt idx="16">
                  <c:v>304731</c:v>
                </c:pt>
                <c:pt idx="17">
                  <c:v>334754</c:v>
                </c:pt>
                <c:pt idx="18">
                  <c:v>357196</c:v>
                </c:pt>
                <c:pt idx="19">
                  <c:v>369958</c:v>
                </c:pt>
                <c:pt idx="20">
                  <c:v>376471</c:v>
                </c:pt>
                <c:pt idx="21">
                  <c:v>379065</c:v>
                </c:pt>
                <c:pt idx="22">
                  <c:v>380912</c:v>
                </c:pt>
                <c:pt idx="23">
                  <c:v>379333</c:v>
                </c:pt>
                <c:pt idx="24">
                  <c:v>375031</c:v>
                </c:pt>
                <c:pt idx="25">
                  <c:v>369989</c:v>
                </c:pt>
                <c:pt idx="26">
                  <c:v>363172</c:v>
                </c:pt>
                <c:pt idx="27">
                  <c:v>355246</c:v>
                </c:pt>
                <c:pt idx="28">
                  <c:v>345213</c:v>
                </c:pt>
                <c:pt idx="29">
                  <c:v>335118</c:v>
                </c:pt>
                <c:pt idx="30">
                  <c:v>325168</c:v>
                </c:pt>
                <c:pt idx="31">
                  <c:v>311873</c:v>
                </c:pt>
                <c:pt idx="32">
                  <c:v>298511</c:v>
                </c:pt>
                <c:pt idx="33">
                  <c:v>283405</c:v>
                </c:pt>
                <c:pt idx="34">
                  <c:v>265938</c:v>
                </c:pt>
                <c:pt idx="35">
                  <c:v>248183</c:v>
                </c:pt>
                <c:pt idx="36">
                  <c:v>230375</c:v>
                </c:pt>
                <c:pt idx="37">
                  <c:v>211744</c:v>
                </c:pt>
                <c:pt idx="38">
                  <c:v>192866</c:v>
                </c:pt>
                <c:pt idx="39">
                  <c:v>174577</c:v>
                </c:pt>
                <c:pt idx="40">
                  <c:v>155124</c:v>
                </c:pt>
                <c:pt idx="41">
                  <c:v>138330</c:v>
                </c:pt>
                <c:pt idx="42">
                  <c:v>122572</c:v>
                </c:pt>
                <c:pt idx="43">
                  <c:v>107478</c:v>
                </c:pt>
                <c:pt idx="44">
                  <c:v>93936</c:v>
                </c:pt>
                <c:pt idx="45">
                  <c:v>81540</c:v>
                </c:pt>
                <c:pt idx="46">
                  <c:v>71078</c:v>
                </c:pt>
                <c:pt idx="47">
                  <c:v>61147</c:v>
                </c:pt>
                <c:pt idx="48">
                  <c:v>53144</c:v>
                </c:pt>
                <c:pt idx="49">
                  <c:v>46619</c:v>
                </c:pt>
                <c:pt idx="50">
                  <c:v>40329</c:v>
                </c:pt>
                <c:pt idx="51">
                  <c:v>40459</c:v>
                </c:pt>
              </c:numCache>
            </c:numRef>
          </c:val>
          <c:smooth val="0"/>
          <c:extLst>
            <c:ext xmlns:c16="http://schemas.microsoft.com/office/drawing/2014/chart" uri="{C3380CC4-5D6E-409C-BE32-E72D297353CC}">
              <c16:uniqueId val="{00000001-B52C-4914-996C-523A72418651}"/>
            </c:ext>
          </c:extLst>
        </c:ser>
        <c:dLbls>
          <c:showLegendKey val="0"/>
          <c:showVal val="0"/>
          <c:showCatName val="0"/>
          <c:showSerName val="0"/>
          <c:showPercent val="0"/>
          <c:showBubbleSize val="0"/>
        </c:dLbls>
        <c:smooth val="0"/>
        <c:axId val="151578496"/>
        <c:axId val="151580032"/>
      </c:lineChart>
      <c:catAx>
        <c:axId val="151578496"/>
        <c:scaling>
          <c:orientation val="minMax"/>
        </c:scaling>
        <c:delete val="0"/>
        <c:axPos val="b"/>
        <c:numFmt formatCode="General" sourceLinked="1"/>
        <c:majorTickMark val="out"/>
        <c:minorTickMark val="none"/>
        <c:tickLblPos val="nextTo"/>
        <c:spPr>
          <a:ln w="12700">
            <a:solidFill>
              <a:srgbClr val="002060"/>
            </a:solidFill>
          </a:ln>
        </c:spPr>
        <c:crossAx val="151580032"/>
        <c:crosses val="autoZero"/>
        <c:auto val="1"/>
        <c:lblAlgn val="ctr"/>
        <c:lblOffset val="100"/>
        <c:tickLblSkip val="10"/>
        <c:tickMarkSkip val="10"/>
        <c:noMultiLvlLbl val="0"/>
      </c:catAx>
      <c:valAx>
        <c:axId val="151580032"/>
        <c:scaling>
          <c:orientation val="minMax"/>
        </c:scaling>
        <c:delete val="0"/>
        <c:axPos val="l"/>
        <c:majorGridlines/>
        <c:numFmt formatCode="General" sourceLinked="1"/>
        <c:majorTickMark val="out"/>
        <c:minorTickMark val="none"/>
        <c:tickLblPos val="nextTo"/>
        <c:crossAx val="151578496"/>
        <c:crosses val="autoZero"/>
        <c:crossBetween val="between"/>
        <c:dispUnits>
          <c:builtInUnit val="thousands"/>
          <c:dispUnitsLbl>
            <c:layout>
              <c:manualLayout>
                <c:xMode val="edge"/>
                <c:yMode val="edge"/>
                <c:x val="1.2222177811529905E-2"/>
                <c:y val="0.34984380349195487"/>
              </c:manualLayout>
            </c:layout>
            <c:tx>
              <c:rich>
                <a:bodyPr/>
                <a:lstStyle/>
                <a:p>
                  <a:pPr>
                    <a:defRPr/>
                  </a:pPr>
                  <a:r>
                    <a:rPr lang="en-US" dirty="0" smtClean="0"/>
                    <a:t>Instances (Thousands)</a:t>
                  </a:r>
                  <a:endParaRPr lang="en-US" dirty="0"/>
                </a:p>
              </c:rich>
            </c:tx>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extLst>
            <c:ext xmlns:c16="http://schemas.microsoft.com/office/drawing/2014/chart" uri="{C3380CC4-5D6E-409C-BE32-E72D297353CC}">
              <c16:uniqueId val="{00000000-C94A-4242-A419-05F163065A18}"/>
            </c:ext>
          </c:extLst>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extLst>
            <c:ext xmlns:c16="http://schemas.microsoft.com/office/drawing/2014/chart" uri="{C3380CC4-5D6E-409C-BE32-E72D297353CC}">
              <c16:uniqueId val="{00000001-C94A-4242-A419-05F163065A18}"/>
            </c:ext>
          </c:extLst>
        </c:ser>
        <c:dLbls>
          <c:showLegendKey val="0"/>
          <c:showVal val="0"/>
          <c:showCatName val="0"/>
          <c:showSerName val="0"/>
          <c:showPercent val="0"/>
          <c:showBubbleSize val="0"/>
        </c:dLbls>
        <c:smooth val="0"/>
        <c:axId val="152108416"/>
        <c:axId val="152126592"/>
      </c:lineChart>
      <c:catAx>
        <c:axId val="152108416"/>
        <c:scaling>
          <c:orientation val="minMax"/>
        </c:scaling>
        <c:delete val="0"/>
        <c:axPos val="b"/>
        <c:numFmt formatCode="General" sourceLinked="1"/>
        <c:majorTickMark val="out"/>
        <c:minorTickMark val="none"/>
        <c:tickLblPos val="nextTo"/>
        <c:spPr>
          <a:ln w="12700">
            <a:solidFill>
              <a:srgbClr val="002060"/>
            </a:solidFill>
          </a:ln>
        </c:spPr>
        <c:crossAx val="152126592"/>
        <c:crosses val="autoZero"/>
        <c:auto val="1"/>
        <c:lblAlgn val="ctr"/>
        <c:lblOffset val="100"/>
        <c:tickLblSkip val="10"/>
        <c:tickMarkSkip val="10"/>
        <c:noMultiLvlLbl val="0"/>
      </c:catAx>
      <c:valAx>
        <c:axId val="152126592"/>
        <c:scaling>
          <c:orientation val="minMax"/>
        </c:scaling>
        <c:delete val="0"/>
        <c:axPos val="l"/>
        <c:majorGridlines/>
        <c:numFmt formatCode="General" sourceLinked="1"/>
        <c:majorTickMark val="out"/>
        <c:minorTickMark val="none"/>
        <c:tickLblPos val="nextTo"/>
        <c:crossAx val="152108416"/>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1820785860198E-2"/>
          <c:y val="0.159363426543121"/>
          <c:w val="0.66454419339507498"/>
          <c:h val="0.59253414158043805"/>
        </c:manualLayout>
      </c:layout>
      <c:barChart>
        <c:barDir val="col"/>
        <c:grouping val="clustered"/>
        <c:varyColors val="0"/>
        <c:ser>
          <c:idx val="0"/>
          <c:order val="0"/>
          <c:tx>
            <c:strRef>
              <c:f>Sheet1!$B$1</c:f>
              <c:strCache>
                <c:ptCount val="1"/>
                <c:pt idx="0">
                  <c:v>Speedup</c:v>
                </c:pt>
              </c:strCache>
            </c:strRef>
          </c:tx>
          <c:spPr>
            <a:solidFill>
              <a:srgbClr val="0033CC"/>
            </a:solidFill>
          </c:spPr>
          <c:invertIfNegative val="0"/>
          <c:dPt>
            <c:idx val="0"/>
            <c:invertIfNegative val="0"/>
            <c:bubble3D val="0"/>
            <c:extLst>
              <c:ext xmlns:c16="http://schemas.microsoft.com/office/drawing/2014/chart" uri="{C3380CC4-5D6E-409C-BE32-E72D297353CC}">
                <c16:uniqueId val="{00000000-17DE-4A4C-B7EC-74CA81614374}"/>
              </c:ext>
            </c:extLst>
          </c:dPt>
          <c:dPt>
            <c:idx val="1"/>
            <c:invertIfNegative val="0"/>
            <c:bubble3D val="0"/>
            <c:extLst>
              <c:ext xmlns:c16="http://schemas.microsoft.com/office/drawing/2014/chart" uri="{C3380CC4-5D6E-409C-BE32-E72D297353CC}">
                <c16:uniqueId val="{00000001-17DE-4A4C-B7EC-74CA81614374}"/>
              </c:ext>
            </c:extLst>
          </c:dPt>
          <c:dPt>
            <c:idx val="2"/>
            <c:invertIfNegative val="0"/>
            <c:bubble3D val="0"/>
            <c:extLst>
              <c:ext xmlns:c16="http://schemas.microsoft.com/office/drawing/2014/chart" uri="{C3380CC4-5D6E-409C-BE32-E72D297353CC}">
                <c16:uniqueId val="{00000002-17DE-4A4C-B7EC-74CA81614374}"/>
              </c:ext>
            </c:extLst>
          </c:dPt>
          <c:dPt>
            <c:idx val="3"/>
            <c:invertIfNegative val="0"/>
            <c:bubble3D val="0"/>
            <c:extLst>
              <c:ext xmlns:c16="http://schemas.microsoft.com/office/drawing/2014/chart" uri="{C3380CC4-5D6E-409C-BE32-E72D297353CC}">
                <c16:uniqueId val="{00000003-17DE-4A4C-B7EC-74CA81614374}"/>
              </c:ext>
            </c:extLst>
          </c:dPt>
          <c:dPt>
            <c:idx val="5"/>
            <c:invertIfNegative val="0"/>
            <c:bubble3D val="0"/>
            <c:extLst>
              <c:ext xmlns:c16="http://schemas.microsoft.com/office/drawing/2014/chart" uri="{C3380CC4-5D6E-409C-BE32-E72D297353CC}">
                <c16:uniqueId val="{00000004-17DE-4A4C-B7EC-74CA81614374}"/>
              </c:ext>
            </c:extLst>
          </c:dPt>
          <c:dPt>
            <c:idx val="6"/>
            <c:invertIfNegative val="0"/>
            <c:bubble3D val="0"/>
            <c:extLst>
              <c:ext xmlns:c16="http://schemas.microsoft.com/office/drawing/2014/chart" uri="{C3380CC4-5D6E-409C-BE32-E72D297353CC}">
                <c16:uniqueId val="{00000005-17DE-4A4C-B7EC-74CA81614374}"/>
              </c:ext>
            </c:extLst>
          </c:dPt>
          <c:dPt>
            <c:idx val="7"/>
            <c:invertIfNegative val="0"/>
            <c:bubble3D val="0"/>
            <c:extLst>
              <c:ext xmlns:c16="http://schemas.microsoft.com/office/drawing/2014/chart" uri="{C3380CC4-5D6E-409C-BE32-E72D297353CC}">
                <c16:uniqueId val="{00000006-17DE-4A4C-B7EC-74CA81614374}"/>
              </c:ext>
            </c:extLst>
          </c:dPt>
          <c:dPt>
            <c:idx val="8"/>
            <c:invertIfNegative val="0"/>
            <c:bubble3D val="0"/>
            <c:extLst>
              <c:ext xmlns:c16="http://schemas.microsoft.com/office/drawing/2014/chart" uri="{C3380CC4-5D6E-409C-BE32-E72D297353CC}">
                <c16:uniqueId val="{00000007-17DE-4A4C-B7EC-74CA81614374}"/>
              </c:ext>
            </c:extLst>
          </c:dPt>
          <c:dPt>
            <c:idx val="9"/>
            <c:invertIfNegative val="0"/>
            <c:bubble3D val="0"/>
            <c:extLst>
              <c:ext xmlns:c16="http://schemas.microsoft.com/office/drawing/2014/chart" uri="{C3380CC4-5D6E-409C-BE32-E72D297353CC}">
                <c16:uniqueId val="{00000008-17DE-4A4C-B7EC-74CA81614374}"/>
              </c:ext>
            </c:extLst>
          </c:dPt>
          <c:dPt>
            <c:idx val="10"/>
            <c:invertIfNegative val="0"/>
            <c:bubble3D val="0"/>
            <c:extLst>
              <c:ext xmlns:c16="http://schemas.microsoft.com/office/drawing/2014/chart" uri="{C3380CC4-5D6E-409C-BE32-E72D297353CC}">
                <c16:uniqueId val="{00000009-17DE-4A4C-B7EC-74CA81614374}"/>
              </c:ext>
            </c:extLst>
          </c:dPt>
          <c:cat>
            <c:strRef>
              <c:f>Sheet1!$A$2:$A$6</c:f>
              <c:strCache>
                <c:ptCount val="5"/>
                <c:pt idx="0">
                  <c:v>baseline</c:v>
                </c:pt>
                <c:pt idx="1">
                  <c:v>Th1</c:v>
                </c:pt>
                <c:pt idx="2">
                  <c:v>Th2</c:v>
                </c:pt>
                <c:pt idx="3">
                  <c:v>Th3</c:v>
                </c:pt>
                <c:pt idx="4">
                  <c:v>Margin based</c:v>
                </c:pt>
              </c:strCache>
            </c:strRef>
          </c:cat>
          <c:val>
            <c:numRef>
              <c:f>Sheet1!$B$2:$B$6</c:f>
              <c:numCache>
                <c:formatCode>General</c:formatCode>
                <c:ptCount val="5"/>
                <c:pt idx="0">
                  <c:v>1</c:v>
                </c:pt>
                <c:pt idx="1">
                  <c:v>2.44</c:v>
                </c:pt>
                <c:pt idx="2">
                  <c:v>2.1800000000000002</c:v>
                </c:pt>
                <c:pt idx="3">
                  <c:v>2.4700000000000002</c:v>
                </c:pt>
                <c:pt idx="4">
                  <c:v>3.05</c:v>
                </c:pt>
              </c:numCache>
            </c:numRef>
          </c:val>
          <c:extLst>
            <c:ext xmlns:c16="http://schemas.microsoft.com/office/drawing/2014/chart" uri="{C3380CC4-5D6E-409C-BE32-E72D297353CC}">
              <c16:uniqueId val="{0000000A-17DE-4A4C-B7EC-74CA81614374}"/>
            </c:ext>
          </c:extLst>
        </c:ser>
        <c:dLbls>
          <c:showLegendKey val="0"/>
          <c:showVal val="0"/>
          <c:showCatName val="0"/>
          <c:showSerName val="0"/>
          <c:showPercent val="0"/>
          <c:showBubbleSize val="0"/>
        </c:dLbls>
        <c:gapWidth val="150"/>
        <c:axId val="151805952"/>
        <c:axId val="151807488"/>
      </c:barChart>
      <c:scatterChart>
        <c:scatterStyle val="lineMarker"/>
        <c:varyColors val="0"/>
        <c:ser>
          <c:idx val="1"/>
          <c:order val="1"/>
          <c:tx>
            <c:strRef>
              <c:f>Sheet1!$C$1</c:f>
              <c:strCache>
                <c:ptCount val="1"/>
                <c:pt idx="0">
                  <c:v>F1</c:v>
                </c:pt>
              </c:strCache>
            </c:strRef>
          </c:tx>
          <c:spPr>
            <a:ln w="28575">
              <a:noFill/>
            </a:ln>
          </c:spPr>
          <c:xVal>
            <c:strRef>
              <c:f>Sheet1!$A$2:$A$6</c:f>
              <c:strCache>
                <c:ptCount val="5"/>
                <c:pt idx="0">
                  <c:v>baseline</c:v>
                </c:pt>
                <c:pt idx="1">
                  <c:v>Th1</c:v>
                </c:pt>
                <c:pt idx="2">
                  <c:v>Th2</c:v>
                </c:pt>
                <c:pt idx="3">
                  <c:v>Th3</c:v>
                </c:pt>
                <c:pt idx="4">
                  <c:v>Margin based</c:v>
                </c:pt>
              </c:strCache>
            </c:strRef>
          </c:xVal>
          <c:yVal>
            <c:numRef>
              <c:f>Sheet1!$C$2:$C$6</c:f>
              <c:numCache>
                <c:formatCode>General</c:formatCode>
                <c:ptCount val="5"/>
                <c:pt idx="0">
                  <c:v>75.849999999999994</c:v>
                </c:pt>
                <c:pt idx="1">
                  <c:v>75.900000000000006</c:v>
                </c:pt>
                <c:pt idx="2">
                  <c:v>75.790000000000006</c:v>
                </c:pt>
                <c:pt idx="3">
                  <c:v>75.7</c:v>
                </c:pt>
                <c:pt idx="4">
                  <c:v>75.8</c:v>
                </c:pt>
              </c:numCache>
            </c:numRef>
          </c:yVal>
          <c:smooth val="0"/>
          <c:extLst>
            <c:ext xmlns:c16="http://schemas.microsoft.com/office/drawing/2014/chart" uri="{C3380CC4-5D6E-409C-BE32-E72D297353CC}">
              <c16:uniqueId val="{0000000B-17DE-4A4C-B7EC-74CA81614374}"/>
            </c:ext>
          </c:extLst>
        </c:ser>
        <c:dLbls>
          <c:showLegendKey val="0"/>
          <c:showVal val="0"/>
          <c:showCatName val="0"/>
          <c:showSerName val="0"/>
          <c:showPercent val="0"/>
          <c:showBubbleSize val="0"/>
        </c:dLbls>
        <c:axId val="151810816"/>
        <c:axId val="151809024"/>
      </c:scatterChart>
      <c:catAx>
        <c:axId val="151805952"/>
        <c:scaling>
          <c:orientation val="minMax"/>
        </c:scaling>
        <c:delete val="0"/>
        <c:axPos val="b"/>
        <c:numFmt formatCode="General" sourceLinked="0"/>
        <c:majorTickMark val="out"/>
        <c:minorTickMark val="none"/>
        <c:tickLblPos val="nextTo"/>
        <c:crossAx val="151807488"/>
        <c:crosses val="autoZero"/>
        <c:auto val="1"/>
        <c:lblAlgn val="ctr"/>
        <c:lblOffset val="100"/>
        <c:noMultiLvlLbl val="0"/>
      </c:catAx>
      <c:valAx>
        <c:axId val="151807488"/>
        <c:scaling>
          <c:orientation val="minMax"/>
          <c:min val="0.8"/>
        </c:scaling>
        <c:delete val="0"/>
        <c:axPos val="l"/>
        <c:majorGridlines/>
        <c:numFmt formatCode="General" sourceLinked="1"/>
        <c:majorTickMark val="out"/>
        <c:minorTickMark val="none"/>
        <c:tickLblPos val="nextTo"/>
        <c:crossAx val="151805952"/>
        <c:crosses val="autoZero"/>
        <c:crossBetween val="between"/>
      </c:valAx>
      <c:valAx>
        <c:axId val="151809024"/>
        <c:scaling>
          <c:orientation val="minMax"/>
          <c:max val="78"/>
          <c:min val="50"/>
        </c:scaling>
        <c:delete val="0"/>
        <c:axPos val="r"/>
        <c:numFmt formatCode="General" sourceLinked="1"/>
        <c:majorTickMark val="out"/>
        <c:minorTickMark val="none"/>
        <c:tickLblPos val="nextTo"/>
        <c:crossAx val="151810816"/>
        <c:crosses val="max"/>
        <c:crossBetween val="midCat"/>
      </c:valAx>
      <c:valAx>
        <c:axId val="151810816"/>
        <c:scaling>
          <c:orientation val="minMax"/>
        </c:scaling>
        <c:delete val="1"/>
        <c:axPos val="b"/>
        <c:majorTickMark val="out"/>
        <c:minorTickMark val="none"/>
        <c:tickLblPos val="nextTo"/>
        <c:crossAx val="151809024"/>
        <c:crosses val="autoZero"/>
        <c:crossBetween val="midCat"/>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1820785860198E-2"/>
          <c:y val="0.159363426543121"/>
          <c:w val="0.66454419339507498"/>
          <c:h val="0.59253414158043805"/>
        </c:manualLayout>
      </c:layout>
      <c:barChart>
        <c:barDir val="col"/>
        <c:grouping val="clustered"/>
        <c:varyColors val="0"/>
        <c:ser>
          <c:idx val="0"/>
          <c:order val="0"/>
          <c:tx>
            <c:strRef>
              <c:f>Sheet1!$B$1</c:f>
              <c:strCache>
                <c:ptCount val="1"/>
                <c:pt idx="0">
                  <c:v>Speedup</c:v>
                </c:pt>
              </c:strCache>
            </c:strRef>
          </c:tx>
          <c:spPr>
            <a:solidFill>
              <a:srgbClr val="0033CC"/>
            </a:solidFill>
          </c:spPr>
          <c:invertIfNegative val="0"/>
          <c:dPt>
            <c:idx val="0"/>
            <c:invertIfNegative val="0"/>
            <c:bubble3D val="0"/>
            <c:extLst>
              <c:ext xmlns:c16="http://schemas.microsoft.com/office/drawing/2014/chart" uri="{C3380CC4-5D6E-409C-BE32-E72D297353CC}">
                <c16:uniqueId val="{00000000-BC31-4799-8C46-E0FA2C57B733}"/>
              </c:ext>
            </c:extLst>
          </c:dPt>
          <c:dPt>
            <c:idx val="1"/>
            <c:invertIfNegative val="0"/>
            <c:bubble3D val="0"/>
            <c:extLst>
              <c:ext xmlns:c16="http://schemas.microsoft.com/office/drawing/2014/chart" uri="{C3380CC4-5D6E-409C-BE32-E72D297353CC}">
                <c16:uniqueId val="{00000001-BC31-4799-8C46-E0FA2C57B733}"/>
              </c:ext>
            </c:extLst>
          </c:dPt>
          <c:dPt>
            <c:idx val="2"/>
            <c:invertIfNegative val="0"/>
            <c:bubble3D val="0"/>
            <c:extLst>
              <c:ext xmlns:c16="http://schemas.microsoft.com/office/drawing/2014/chart" uri="{C3380CC4-5D6E-409C-BE32-E72D297353CC}">
                <c16:uniqueId val="{00000002-BC31-4799-8C46-E0FA2C57B733}"/>
              </c:ext>
            </c:extLst>
          </c:dPt>
          <c:dPt>
            <c:idx val="3"/>
            <c:invertIfNegative val="0"/>
            <c:bubble3D val="0"/>
            <c:extLst>
              <c:ext xmlns:c16="http://schemas.microsoft.com/office/drawing/2014/chart" uri="{C3380CC4-5D6E-409C-BE32-E72D297353CC}">
                <c16:uniqueId val="{00000003-BC31-4799-8C46-E0FA2C57B733}"/>
              </c:ext>
            </c:extLst>
          </c:dPt>
          <c:dPt>
            <c:idx val="5"/>
            <c:invertIfNegative val="0"/>
            <c:bubble3D val="0"/>
            <c:extLst>
              <c:ext xmlns:c16="http://schemas.microsoft.com/office/drawing/2014/chart" uri="{C3380CC4-5D6E-409C-BE32-E72D297353CC}">
                <c16:uniqueId val="{00000004-BC31-4799-8C46-E0FA2C57B733}"/>
              </c:ext>
            </c:extLst>
          </c:dPt>
          <c:dPt>
            <c:idx val="6"/>
            <c:invertIfNegative val="0"/>
            <c:bubble3D val="0"/>
            <c:extLst>
              <c:ext xmlns:c16="http://schemas.microsoft.com/office/drawing/2014/chart" uri="{C3380CC4-5D6E-409C-BE32-E72D297353CC}">
                <c16:uniqueId val="{00000005-BC31-4799-8C46-E0FA2C57B733}"/>
              </c:ext>
            </c:extLst>
          </c:dPt>
          <c:dPt>
            <c:idx val="7"/>
            <c:invertIfNegative val="0"/>
            <c:bubble3D val="0"/>
            <c:extLst>
              <c:ext xmlns:c16="http://schemas.microsoft.com/office/drawing/2014/chart" uri="{C3380CC4-5D6E-409C-BE32-E72D297353CC}">
                <c16:uniqueId val="{00000006-BC31-4799-8C46-E0FA2C57B733}"/>
              </c:ext>
            </c:extLst>
          </c:dPt>
          <c:dPt>
            <c:idx val="8"/>
            <c:invertIfNegative val="0"/>
            <c:bubble3D val="0"/>
            <c:extLst>
              <c:ext xmlns:c16="http://schemas.microsoft.com/office/drawing/2014/chart" uri="{C3380CC4-5D6E-409C-BE32-E72D297353CC}">
                <c16:uniqueId val="{00000007-BC31-4799-8C46-E0FA2C57B733}"/>
              </c:ext>
            </c:extLst>
          </c:dPt>
          <c:dPt>
            <c:idx val="9"/>
            <c:invertIfNegative val="0"/>
            <c:bubble3D val="0"/>
            <c:extLst>
              <c:ext xmlns:c16="http://schemas.microsoft.com/office/drawing/2014/chart" uri="{C3380CC4-5D6E-409C-BE32-E72D297353CC}">
                <c16:uniqueId val="{00000008-BC31-4799-8C46-E0FA2C57B733}"/>
              </c:ext>
            </c:extLst>
          </c:dPt>
          <c:dPt>
            <c:idx val="10"/>
            <c:invertIfNegative val="0"/>
            <c:bubble3D val="0"/>
            <c:extLst>
              <c:ext xmlns:c16="http://schemas.microsoft.com/office/drawing/2014/chart" uri="{C3380CC4-5D6E-409C-BE32-E72D297353CC}">
                <c16:uniqueId val="{00000009-BC31-4799-8C46-E0FA2C57B733}"/>
              </c:ext>
            </c:extLst>
          </c:dPt>
          <c:cat>
            <c:strRef>
              <c:f>Sheet1!$A$2:$A$7</c:f>
              <c:strCache>
                <c:ptCount val="6"/>
                <c:pt idx="0">
                  <c:v>baseline</c:v>
                </c:pt>
                <c:pt idx="1">
                  <c:v>Th1</c:v>
                </c:pt>
                <c:pt idx="2">
                  <c:v>Th2</c:v>
                </c:pt>
                <c:pt idx="3">
                  <c:v>Th3</c:v>
                </c:pt>
                <c:pt idx="4">
                  <c:v>Margin based</c:v>
                </c:pt>
                <c:pt idx="5">
                  <c:v>Margin based + decomp</c:v>
                </c:pt>
              </c:strCache>
            </c:strRef>
          </c:cat>
          <c:val>
            <c:numRef>
              <c:f>Sheet1!$B$2:$B$7</c:f>
              <c:numCache>
                <c:formatCode>General</c:formatCode>
                <c:ptCount val="6"/>
                <c:pt idx="0">
                  <c:v>1</c:v>
                </c:pt>
                <c:pt idx="1">
                  <c:v>2.44</c:v>
                </c:pt>
                <c:pt idx="2">
                  <c:v>2.1800000000000002</c:v>
                </c:pt>
                <c:pt idx="3">
                  <c:v>2.4700000000000002</c:v>
                </c:pt>
                <c:pt idx="4">
                  <c:v>3.05</c:v>
                </c:pt>
                <c:pt idx="5">
                  <c:v>6.02</c:v>
                </c:pt>
              </c:numCache>
            </c:numRef>
          </c:val>
          <c:extLst>
            <c:ext xmlns:c16="http://schemas.microsoft.com/office/drawing/2014/chart" uri="{C3380CC4-5D6E-409C-BE32-E72D297353CC}">
              <c16:uniqueId val="{0000000A-BC31-4799-8C46-E0FA2C57B733}"/>
            </c:ext>
          </c:extLst>
        </c:ser>
        <c:dLbls>
          <c:showLegendKey val="0"/>
          <c:showVal val="0"/>
          <c:showCatName val="0"/>
          <c:showSerName val="0"/>
          <c:showPercent val="0"/>
          <c:showBubbleSize val="0"/>
        </c:dLbls>
        <c:gapWidth val="150"/>
        <c:axId val="151768448"/>
        <c:axId val="151774336"/>
      </c:barChart>
      <c:scatterChart>
        <c:scatterStyle val="lineMarker"/>
        <c:varyColors val="0"/>
        <c:ser>
          <c:idx val="1"/>
          <c:order val="1"/>
          <c:tx>
            <c:strRef>
              <c:f>Sheet1!$C$1</c:f>
              <c:strCache>
                <c:ptCount val="1"/>
                <c:pt idx="0">
                  <c:v>F1</c:v>
                </c:pt>
              </c:strCache>
            </c:strRef>
          </c:tx>
          <c:spPr>
            <a:ln w="28575">
              <a:noFill/>
            </a:ln>
          </c:spPr>
          <c:xVal>
            <c:strRef>
              <c:f>Sheet1!$A$2:$A$7</c:f>
              <c:strCache>
                <c:ptCount val="6"/>
                <c:pt idx="0">
                  <c:v>baseline</c:v>
                </c:pt>
                <c:pt idx="1">
                  <c:v>Th1</c:v>
                </c:pt>
                <c:pt idx="2">
                  <c:v>Th2</c:v>
                </c:pt>
                <c:pt idx="3">
                  <c:v>Th3</c:v>
                </c:pt>
                <c:pt idx="4">
                  <c:v>Margin based</c:v>
                </c:pt>
                <c:pt idx="5">
                  <c:v>Margin based + decomp</c:v>
                </c:pt>
              </c:strCache>
            </c:strRef>
          </c:xVal>
          <c:yVal>
            <c:numRef>
              <c:f>Sheet1!$C$2:$C$7</c:f>
              <c:numCache>
                <c:formatCode>General</c:formatCode>
                <c:ptCount val="6"/>
                <c:pt idx="0">
                  <c:v>75.849999999999994</c:v>
                </c:pt>
                <c:pt idx="1">
                  <c:v>75.900000000000006</c:v>
                </c:pt>
                <c:pt idx="2">
                  <c:v>75.790000000000006</c:v>
                </c:pt>
                <c:pt idx="3">
                  <c:v>75.7</c:v>
                </c:pt>
                <c:pt idx="4">
                  <c:v>75.8</c:v>
                </c:pt>
                <c:pt idx="5">
                  <c:v>76.3</c:v>
                </c:pt>
              </c:numCache>
            </c:numRef>
          </c:yVal>
          <c:smooth val="0"/>
          <c:extLst>
            <c:ext xmlns:c16="http://schemas.microsoft.com/office/drawing/2014/chart" uri="{C3380CC4-5D6E-409C-BE32-E72D297353CC}">
              <c16:uniqueId val="{0000000B-BC31-4799-8C46-E0FA2C57B733}"/>
            </c:ext>
          </c:extLst>
        </c:ser>
        <c:dLbls>
          <c:showLegendKey val="0"/>
          <c:showVal val="0"/>
          <c:showCatName val="0"/>
          <c:showSerName val="0"/>
          <c:showPercent val="0"/>
          <c:showBubbleSize val="0"/>
        </c:dLbls>
        <c:axId val="151851392"/>
        <c:axId val="151775872"/>
      </c:scatterChart>
      <c:catAx>
        <c:axId val="151768448"/>
        <c:scaling>
          <c:orientation val="minMax"/>
        </c:scaling>
        <c:delete val="0"/>
        <c:axPos val="b"/>
        <c:numFmt formatCode="General" sourceLinked="0"/>
        <c:majorTickMark val="out"/>
        <c:minorTickMark val="none"/>
        <c:tickLblPos val="nextTo"/>
        <c:crossAx val="151774336"/>
        <c:crosses val="autoZero"/>
        <c:auto val="1"/>
        <c:lblAlgn val="ctr"/>
        <c:lblOffset val="100"/>
        <c:noMultiLvlLbl val="0"/>
      </c:catAx>
      <c:valAx>
        <c:axId val="151774336"/>
        <c:scaling>
          <c:orientation val="minMax"/>
          <c:min val="0.8"/>
        </c:scaling>
        <c:delete val="0"/>
        <c:axPos val="l"/>
        <c:majorGridlines/>
        <c:numFmt formatCode="General" sourceLinked="1"/>
        <c:majorTickMark val="out"/>
        <c:minorTickMark val="none"/>
        <c:tickLblPos val="nextTo"/>
        <c:crossAx val="151768448"/>
        <c:crosses val="autoZero"/>
        <c:crossBetween val="between"/>
      </c:valAx>
      <c:valAx>
        <c:axId val="151775872"/>
        <c:scaling>
          <c:orientation val="minMax"/>
          <c:max val="78"/>
          <c:min val="50"/>
        </c:scaling>
        <c:delete val="0"/>
        <c:axPos val="r"/>
        <c:numFmt formatCode="General" sourceLinked="1"/>
        <c:majorTickMark val="out"/>
        <c:minorTickMark val="none"/>
        <c:tickLblPos val="nextTo"/>
        <c:crossAx val="151851392"/>
        <c:crosses val="max"/>
        <c:crossBetween val="midCat"/>
      </c:valAx>
      <c:valAx>
        <c:axId val="151851392"/>
        <c:scaling>
          <c:orientation val="minMax"/>
        </c:scaling>
        <c:delete val="1"/>
        <c:axPos val="b"/>
        <c:majorTickMark val="out"/>
        <c:minorTickMark val="none"/>
        <c:tickLblPos val="nextTo"/>
        <c:crossAx val="151775872"/>
        <c:crosses val="autoZero"/>
        <c:crossBetween val="midCat"/>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5FB135-A066-425C-B583-A004A1D2BAFC}" type="slidenum">
              <a:rPr lang="en-US" smtClean="0">
                <a:solidFill>
                  <a:prstClr val="black"/>
                </a:solidFill>
                <a:latin typeface="Times New Roman" pitchFamily="18" charset="0"/>
              </a:rPr>
              <a:pPr eaLnBrk="1" hangingPunct="1"/>
              <a:t>12</a:t>
            </a:fld>
            <a:endParaRPr lang="en-US" smtClean="0">
              <a:solidFill>
                <a:prstClr val="black"/>
              </a:solidFill>
              <a:latin typeface="Times New Roman" pitchFamily="18" charset="0"/>
            </a:endParaRPr>
          </a:p>
        </p:txBody>
      </p:sp>
      <p:sp>
        <p:nvSpPr>
          <p:cNvPr id="117763" name="Rectangle 2"/>
          <p:cNvSpPr>
            <a:spLocks noGrp="1" noRot="1" noChangeAspect="1" noChangeArrowheads="1" noTextEdit="1"/>
          </p:cNvSpPr>
          <p:nvPr>
            <p:ph type="sldImg"/>
          </p:nvPr>
        </p:nvSpPr>
        <p:spPr>
          <a:xfrm>
            <a:off x="1100138" y="676275"/>
            <a:ext cx="4610100" cy="3457575"/>
          </a:xfrm>
          <a:ln/>
        </p:spPr>
      </p:sp>
      <p:sp>
        <p:nvSpPr>
          <p:cNvPr id="117764"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2745313-2901-4A32-842E-6D7B719A3133}" type="slidenum">
              <a:rPr lang="en-US">
                <a:solidFill>
                  <a:prstClr val="black"/>
                </a:solidFill>
                <a:latin typeface="Times New Roman" pitchFamily="18" charset="0"/>
              </a:rPr>
              <a:pPr eaLnBrk="1" hangingPunct="1"/>
              <a:t>14</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smtClean="0"/>
              <a:t>In the context of SRL, the goal is to predict for each possible phrase in a given sentence if it is an argument or not and what type it 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dirty="0" smtClean="0"/>
              <a:t>We follow a now seemingly standard approach to SRL.  </a:t>
            </a:r>
          </a:p>
          <a:p>
            <a:endParaRPr lang="en-US" dirty="0" smtClean="0"/>
          </a:p>
          <a:p>
            <a:r>
              <a:rPr lang="en-US" dirty="0" smtClean="0"/>
              <a:t>Given a sentence, first we find a set of potential argument candidates by identifying</a:t>
            </a:r>
          </a:p>
          <a:p>
            <a:r>
              <a:rPr lang="en-US" dirty="0" smtClean="0"/>
              <a:t>which words are at the border of an argument.   </a:t>
            </a:r>
          </a:p>
          <a:p>
            <a:r>
              <a:rPr lang="en-US" dirty="0" smtClean="0"/>
              <a:t>Then, once we have a set of potential arguments, we use a phrase-level classifier to tell us how likely an argument is to be of each type.  </a:t>
            </a:r>
          </a:p>
          <a:p>
            <a:endParaRPr lang="en-US" dirty="0" smtClean="0"/>
          </a:p>
          <a:p>
            <a:r>
              <a:rPr lang="en-US" dirty="0" smtClean="0"/>
              <a:t>Finally, we use all of the information we have so far to find the assignment of types to argument that gives us the “optimal” global assignment.  </a:t>
            </a:r>
          </a:p>
          <a:p>
            <a:endParaRPr lang="en-US" dirty="0" smtClean="0"/>
          </a:p>
          <a:p>
            <a:r>
              <a:rPr lang="en-US" dirty="0" smtClean="0"/>
              <a:t>Similar approaches (with similar results) use inference procedures tied to their </a:t>
            </a:r>
            <a:r>
              <a:rPr lang="en-US" dirty="0" err="1" smtClean="0"/>
              <a:t>represntation</a:t>
            </a:r>
            <a:r>
              <a:rPr lang="en-US" dirty="0" smtClean="0"/>
              <a:t>.</a:t>
            </a:r>
          </a:p>
          <a:p>
            <a:endParaRPr lang="en-US" dirty="0" smtClean="0"/>
          </a:p>
          <a:p>
            <a:r>
              <a:rPr lang="en-US" dirty="0" smtClean="0"/>
              <a:t>Instead, we use a general inference procedure by setting up the problem as a linear programming problem.</a:t>
            </a:r>
          </a:p>
          <a:p>
            <a:endParaRPr lang="en-US" dirty="0" smtClean="0"/>
          </a:p>
          <a:p>
            <a:r>
              <a:rPr lang="en-US" dirty="0" smtClean="0"/>
              <a:t>This is really where our technique allows us to apply powerful information that similar approaches can not.</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university that </a:t>
            </a:r>
            <a:r>
              <a:rPr lang="en-US" baseline="0" dirty="0" smtClean="0"/>
              <a:t>serves Illinois vs. A state named Illinois</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18</a:t>
            </a:fld>
            <a:endParaRPr lang="en-US" dirty="0"/>
          </a:p>
        </p:txBody>
      </p:sp>
    </p:spTree>
    <p:extLst>
      <p:ext uri="{BB962C8B-B14F-4D97-AF65-F5344CB8AC3E}">
        <p14:creationId xmlns:p14="http://schemas.microsoft.com/office/powerpoint/2010/main" val="243267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7CD48D9-D4B6-7D4B-AA8E-4F836E5E4EAA}" type="slidenum">
              <a:rPr lang="en-US" smtClean="0"/>
              <a:t>22</a:t>
            </a:fld>
            <a:endParaRPr lang="en-US"/>
          </a:p>
        </p:txBody>
      </p:sp>
    </p:spTree>
    <p:extLst>
      <p:ext uri="{BB962C8B-B14F-4D97-AF65-F5344CB8AC3E}">
        <p14:creationId xmlns:p14="http://schemas.microsoft.com/office/powerpoint/2010/main" val="350691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 is </a:t>
            </a:r>
            <a:r>
              <a:rPr lang="en-US" dirty="0" err="1" smtClean="0"/>
              <a:t>wikification</a:t>
            </a:r>
            <a:endParaRPr lang="en-US" dirty="0" smtClean="0"/>
          </a:p>
          <a:p>
            <a:r>
              <a:rPr lang="en-US" baseline="0" dirty="0" smtClean="0"/>
              <a:t>Read wiki titles slower</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30</a:t>
            </a:fld>
            <a:endParaRPr lang="en-US"/>
          </a:p>
        </p:txBody>
      </p:sp>
    </p:spTree>
    <p:extLst>
      <p:ext uri="{BB962C8B-B14F-4D97-AF65-F5344CB8AC3E}">
        <p14:creationId xmlns:p14="http://schemas.microsoft.com/office/powerpoint/2010/main" val="211816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883" indent="-285724">
              <a:defRPr>
                <a:solidFill>
                  <a:schemeClr val="tx1"/>
                </a:solidFill>
                <a:latin typeface="Arial" panose="020B0604020202020204" pitchFamily="34" charset="0"/>
                <a:ea typeface="MS PGothic" panose="020B0600070205080204" pitchFamily="34" charset="-128"/>
              </a:defRPr>
            </a:lvl2pPr>
            <a:lvl3pPr marL="1142898" indent="-228580">
              <a:defRPr>
                <a:solidFill>
                  <a:schemeClr val="tx1"/>
                </a:solidFill>
                <a:latin typeface="Arial" panose="020B0604020202020204" pitchFamily="34" charset="0"/>
                <a:ea typeface="MS PGothic" panose="020B0600070205080204" pitchFamily="34" charset="-128"/>
              </a:defRPr>
            </a:lvl3pPr>
            <a:lvl4pPr marL="1600057" indent="-228580">
              <a:defRPr>
                <a:solidFill>
                  <a:schemeClr val="tx1"/>
                </a:solidFill>
                <a:latin typeface="Arial" panose="020B0604020202020204" pitchFamily="34" charset="0"/>
                <a:ea typeface="MS PGothic" panose="020B0600070205080204" pitchFamily="34" charset="-128"/>
              </a:defRPr>
            </a:lvl4pPr>
            <a:lvl5pPr marL="2057217" indent="-228580">
              <a:defRPr>
                <a:solidFill>
                  <a:schemeClr val="tx1"/>
                </a:solidFill>
                <a:latin typeface="Arial" panose="020B0604020202020204" pitchFamily="34" charset="0"/>
                <a:ea typeface="MS PGothic" panose="020B0600070205080204" pitchFamily="34" charset="-128"/>
              </a:defRPr>
            </a:lvl5pPr>
            <a:lvl6pPr marL="2514376"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53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869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5854"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0573834-D8E1-4005-A7CE-BBE2BE6A5258}" type="slidenum">
              <a:rPr lang="en-US" altLang="en-US">
                <a:solidFill>
                  <a:srgbClr val="000000"/>
                </a:solidFill>
              </a:rPr>
              <a:pPr/>
              <a:t>31</a:t>
            </a:fld>
            <a:endParaRPr lang="en-US" altLang="en-US">
              <a:solidFill>
                <a:srgbClr val="000000"/>
              </a:solidFill>
            </a:endParaRPr>
          </a:p>
        </p:txBody>
      </p:sp>
      <p:sp>
        <p:nvSpPr>
          <p:cNvPr id="1741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68576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883" indent="-285724">
              <a:defRPr>
                <a:solidFill>
                  <a:schemeClr val="tx1"/>
                </a:solidFill>
                <a:latin typeface="Arial" panose="020B0604020202020204" pitchFamily="34" charset="0"/>
                <a:ea typeface="MS PGothic" panose="020B0600070205080204" pitchFamily="34" charset="-128"/>
              </a:defRPr>
            </a:lvl2pPr>
            <a:lvl3pPr marL="1142898" indent="-228580">
              <a:defRPr>
                <a:solidFill>
                  <a:schemeClr val="tx1"/>
                </a:solidFill>
                <a:latin typeface="Arial" panose="020B0604020202020204" pitchFamily="34" charset="0"/>
                <a:ea typeface="MS PGothic" panose="020B0600070205080204" pitchFamily="34" charset="-128"/>
              </a:defRPr>
            </a:lvl3pPr>
            <a:lvl4pPr marL="1600057" indent="-228580">
              <a:defRPr>
                <a:solidFill>
                  <a:schemeClr val="tx1"/>
                </a:solidFill>
                <a:latin typeface="Arial" panose="020B0604020202020204" pitchFamily="34" charset="0"/>
                <a:ea typeface="MS PGothic" panose="020B0600070205080204" pitchFamily="34" charset="-128"/>
              </a:defRPr>
            </a:lvl4pPr>
            <a:lvl5pPr marL="2057217" indent="-228580">
              <a:defRPr>
                <a:solidFill>
                  <a:schemeClr val="tx1"/>
                </a:solidFill>
                <a:latin typeface="Arial" panose="020B0604020202020204" pitchFamily="34" charset="0"/>
                <a:ea typeface="MS PGothic" panose="020B0600070205080204" pitchFamily="34" charset="-128"/>
              </a:defRPr>
            </a:lvl5pPr>
            <a:lvl6pPr marL="2514376"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53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869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5854"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0573834-D8E1-4005-A7CE-BBE2BE6A5258}" type="slidenum">
              <a:rPr lang="en-US" altLang="en-US">
                <a:solidFill>
                  <a:srgbClr val="000000"/>
                </a:solidFill>
              </a:rPr>
              <a:pPr/>
              <a:t>32</a:t>
            </a:fld>
            <a:endParaRPr lang="en-US" altLang="en-US">
              <a:solidFill>
                <a:srgbClr val="000000"/>
              </a:solidFill>
            </a:endParaRPr>
          </a:p>
        </p:txBody>
      </p:sp>
      <p:sp>
        <p:nvSpPr>
          <p:cNvPr id="1741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685767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Quite impressive, bottleneck: adding more sophisticated contextual features does not</a:t>
            </a:r>
            <a:r>
              <a:rPr lang="en-US" baseline="0" dirty="0" smtClean="0"/>
              <a:t> help much</a:t>
            </a:r>
          </a:p>
          <a:p>
            <a:r>
              <a:rPr lang="en-US" baseline="0" dirty="0" smtClean="0"/>
              <a:t>We do not want to level off here</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33</a:t>
            </a:fld>
            <a:endParaRPr lang="en-US"/>
          </a:p>
        </p:txBody>
      </p:sp>
    </p:spTree>
    <p:extLst>
      <p:ext uri="{BB962C8B-B14F-4D97-AF65-F5344CB8AC3E}">
        <p14:creationId xmlns:p14="http://schemas.microsoft.com/office/powerpoint/2010/main" val="2261572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contribution</a:t>
            </a:r>
            <a:r>
              <a:rPr lang="en-US" baseline="0" dirty="0" smtClean="0"/>
              <a:t> here</a:t>
            </a:r>
          </a:p>
          <a:p>
            <a:r>
              <a:rPr lang="en-US" baseline="0" dirty="0" smtClean="0"/>
              <a:t>We will show that by identifying </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35</a:t>
            </a:fld>
            <a:endParaRPr lang="en-US"/>
          </a:p>
        </p:txBody>
      </p:sp>
    </p:spTree>
    <p:extLst>
      <p:ext uri="{BB962C8B-B14F-4D97-AF65-F5344CB8AC3E}">
        <p14:creationId xmlns:p14="http://schemas.microsoft.com/office/powerpoint/2010/main" val="359506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2</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2</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quite some relations in this short sentence</a:t>
            </a:r>
          </a:p>
          <a:p>
            <a:r>
              <a:rPr lang="en-US" dirty="0" smtClean="0"/>
              <a:t>Overall it is sparse but important in</a:t>
            </a:r>
            <a:r>
              <a:rPr lang="en-US" baseline="0" dirty="0" smtClean="0"/>
              <a:t> text understanding, as error propagates in structured inference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do not actually care about relation</a:t>
            </a:r>
            <a:r>
              <a:rPr lang="en-US" baseline="0" dirty="0" smtClean="0"/>
              <a:t> types too much, as the relation will be constrained by our knowledge</a:t>
            </a:r>
            <a:endParaRPr lang="en-US" dirty="0" smtClean="0"/>
          </a:p>
        </p:txBody>
      </p:sp>
      <p:sp>
        <p:nvSpPr>
          <p:cNvPr id="4" name="Slide Number Placeholder 3"/>
          <p:cNvSpPr>
            <a:spLocks noGrp="1"/>
          </p:cNvSpPr>
          <p:nvPr>
            <p:ph type="sldNum" sz="quarter" idx="10"/>
          </p:nvPr>
        </p:nvSpPr>
        <p:spPr/>
        <p:txBody>
          <a:bodyPr/>
          <a:lstStyle/>
          <a:p>
            <a:fld id="{FD322920-4AD1-4CAF-879A-1B862E9D2F1E}" type="slidenum">
              <a:rPr lang="en-US" smtClean="0"/>
              <a:t>36</a:t>
            </a:fld>
            <a:endParaRPr lang="en-US"/>
          </a:p>
        </p:txBody>
      </p:sp>
    </p:spTree>
    <p:extLst>
      <p:ext uri="{BB962C8B-B14F-4D97-AF65-F5344CB8AC3E}">
        <p14:creationId xmlns:p14="http://schemas.microsoft.com/office/powerpoint/2010/main" val="1157349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Formalize intuition, weights induced from data, small</a:t>
            </a:r>
            <a:r>
              <a:rPr lang="en-US" baseline="0" dirty="0" smtClean="0"/>
              <a:t> constraints</a:t>
            </a:r>
          </a:p>
          <a:p>
            <a:r>
              <a:rPr lang="en-US" baseline="0" dirty="0" smtClean="0"/>
              <a:t>Objective function collapse to the original output when there is no relation, so our model is negatives-proof</a:t>
            </a:r>
          </a:p>
          <a:p>
            <a:r>
              <a:rPr lang="en-US" baseline="0" dirty="0" smtClean="0"/>
              <a:t>True-negatives and false-negatives will not negatively impact performance of baseline</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37</a:t>
            </a:fld>
            <a:endParaRPr lang="en-US"/>
          </a:p>
        </p:txBody>
      </p:sp>
    </p:spTree>
    <p:extLst>
      <p:ext uri="{BB962C8B-B14F-4D97-AF65-F5344CB8AC3E}">
        <p14:creationId xmlns:p14="http://schemas.microsoft.com/office/powerpoint/2010/main" val="426127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NLU: about recovering meaning from text – a lot of work aims directly at that or at some subtasks that</a:t>
            </a:r>
            <a:r>
              <a:rPr lang="en-US" baseline="0" dirty="0" smtClean="0"/>
              <a:t> might look like this:….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39</a:t>
            </a:fld>
            <a:endParaRPr lang="en-US" dirty="0"/>
          </a:p>
        </p:txBody>
      </p:sp>
    </p:spTree>
    <p:extLst>
      <p:ext uri="{BB962C8B-B14F-4D97-AF65-F5344CB8AC3E}">
        <p14:creationId xmlns:p14="http://schemas.microsoft.com/office/powerpoint/2010/main" val="1438600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40</a:t>
            </a:fld>
            <a:endParaRPr lang="en-US"/>
          </a:p>
        </p:txBody>
      </p:sp>
    </p:spTree>
    <p:extLst>
      <p:ext uri="{BB962C8B-B14F-4D97-AF65-F5344CB8AC3E}">
        <p14:creationId xmlns:p14="http://schemas.microsoft.com/office/powerpoint/2010/main" val="617283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41</a:t>
            </a:fld>
            <a:endParaRPr lang="en-US"/>
          </a:p>
        </p:txBody>
      </p:sp>
    </p:spTree>
    <p:extLst>
      <p:ext uri="{BB962C8B-B14F-4D97-AF65-F5344CB8AC3E}">
        <p14:creationId xmlns:p14="http://schemas.microsoft.com/office/powerpoint/2010/main" val="89554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42</a:t>
            </a:fld>
            <a:endParaRPr lang="en-US"/>
          </a:p>
        </p:txBody>
      </p:sp>
    </p:spTree>
    <p:extLst>
      <p:ext uri="{BB962C8B-B14F-4D97-AF65-F5344CB8AC3E}">
        <p14:creationId xmlns:p14="http://schemas.microsoft.com/office/powerpoint/2010/main" val="2283051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43</a:t>
            </a:fld>
            <a:endParaRPr lang="en-US"/>
          </a:p>
        </p:txBody>
      </p:sp>
    </p:spTree>
    <p:extLst>
      <p:ext uri="{BB962C8B-B14F-4D97-AF65-F5344CB8AC3E}">
        <p14:creationId xmlns:p14="http://schemas.microsoft.com/office/powerpoint/2010/main" val="2695548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Add number of examples</a:t>
            </a:r>
            <a:endParaRPr lang="en-US" dirty="0"/>
          </a:p>
        </p:txBody>
      </p:sp>
      <p:sp>
        <p:nvSpPr>
          <p:cNvPr id="41988" name="Slide Number Placeholder 3"/>
          <p:cNvSpPr>
            <a:spLocks noGrp="1"/>
          </p:cNvSpPr>
          <p:nvPr>
            <p:ph type="sldNum" sz="quarter" idx="5"/>
          </p:nvPr>
        </p:nvSpPr>
        <p:spPr bwMode="auto">
          <a:noFill/>
          <a:ln>
            <a:miter lim="800000"/>
            <a:headEnd/>
            <a:tailEnd/>
          </a:ln>
        </p:spPr>
        <p:txBody>
          <a:bodyPr/>
          <a:lstStyle/>
          <a:p>
            <a:fld id="{3BAA841C-3B14-D946-9A79-A7BE6A98FA64}" type="slidenum">
              <a:rPr lang="en-US"/>
              <a:pPr/>
              <a:t>44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D48D9-D4B6-7D4B-AA8E-4F836E5E4EAA}"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083580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D48D9-D4B6-7D4B-AA8E-4F836E5E4EAA}"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8358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1B544F-54BD-49AE-A5F4-9D5946008D93}" type="slidenum">
              <a:rPr lang="en-US" smtClean="0">
                <a:latin typeface="Times New Roman" pitchFamily="18" charset="0"/>
              </a:rPr>
              <a:pPr eaLnBrk="1" hangingPunct="1"/>
              <a:t>5</a:t>
            </a:fld>
            <a:endParaRPr lang="en-US" smtClean="0">
              <a:latin typeface="Times New Roman" pitchFamily="18" charset="0"/>
            </a:endParaRPr>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FCEA49E-E184-4713-806D-E847FB61C9F1}" type="slidenum">
              <a:rPr lang="en-US" sz="1200">
                <a:latin typeface="Times New Roman" pitchFamily="18" charset="0"/>
              </a:rPr>
              <a:pPr algn="r" eaLnBrk="1" hangingPunct="1"/>
              <a:t>5</a:t>
            </a:fld>
            <a:endParaRPr lang="en-US" sz="1200">
              <a:latin typeface="Times New Roman"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8E0D60-0D1E-424A-BD46-570C65B11730}" type="slidenum">
              <a:rPr lang="en-US" smtClean="0">
                <a:latin typeface="Times New Roman" pitchFamily="18" charset="0"/>
              </a:rPr>
              <a:pPr eaLnBrk="1" hangingPunct="1"/>
              <a:t>7</a:t>
            </a:fld>
            <a:endParaRPr lang="en-US" smtClean="0">
              <a:latin typeface="Times New Roman" pitchFamily="18" charset="0"/>
            </a:endParaRPr>
          </a:p>
        </p:txBody>
      </p:sp>
      <p:sp>
        <p:nvSpPr>
          <p:cNvPr id="97283" name="Slide Image Placeholder 1"/>
          <p:cNvSpPr>
            <a:spLocks noGrp="1" noRot="1" noChangeAspect="1" noTextEdit="1"/>
          </p:cNvSpPr>
          <p:nvPr>
            <p:ph type="sldImg"/>
          </p:nvPr>
        </p:nvSpPr>
        <p:spPr>
          <a:ln/>
        </p:spPr>
      </p:sp>
      <p:sp>
        <p:nvSpPr>
          <p:cNvPr id="97284" name="Notes Placeholder 2"/>
          <p:cNvSpPr>
            <a:spLocks noGrp="1"/>
          </p:cNvSpPr>
          <p:nvPr>
            <p:ph type="body" idx="1"/>
          </p:nvPr>
        </p:nvSpPr>
        <p:spPr>
          <a:xfrm>
            <a:off x="685800" y="4343400"/>
            <a:ext cx="5486400" cy="4114800"/>
          </a:xfrm>
          <a:noFill/>
        </p:spPr>
        <p:txBody>
          <a:bodyPr/>
          <a:lstStyle/>
          <a:p>
            <a:pPr eaLnBrk="1" hangingPunct="1">
              <a:spcBef>
                <a:spcPct val="0"/>
              </a:spcBef>
            </a:pPr>
            <a:r>
              <a:rPr lang="en-US" smtClean="0"/>
              <a:t>Almost all NLP tasks: one example, many  decisions</a:t>
            </a:r>
          </a:p>
          <a:p>
            <a:pPr eaLnBrk="1" hangingPunct="1">
              <a:spcBef>
                <a:spcPct val="0"/>
              </a:spcBef>
            </a:pPr>
            <a:endParaRPr lang="en-US" smtClean="0"/>
          </a:p>
        </p:txBody>
      </p:sp>
      <p:sp>
        <p:nvSpPr>
          <p:cNvPr id="972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F6195-0823-49BA-B65D-2602F52199CF}" type="slidenum">
              <a:rPr lang="en-US" sz="1200">
                <a:latin typeface="Calibri" pitchFamily="34" charset="0"/>
              </a:rPr>
              <a:pPr algn="r" eaLnBrk="1" hangingPunct="1"/>
              <a:t>7</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8</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8</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9</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9</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1143000" y="685800"/>
            <a:ext cx="4572000" cy="3429000"/>
          </a:xfrm>
          <a:ln/>
        </p:spPr>
      </p:sp>
      <p:sp>
        <p:nvSpPr>
          <p:cNvPr id="368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10</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10</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xfrm>
            <a:off x="1143000" y="685800"/>
            <a:ext cx="4572000" cy="3429000"/>
          </a:xfrm>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11</a:t>
            </a:fld>
            <a:endParaRPr lang="en-US"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8" name="Rectangle 3"/>
          <p:cNvSpPr>
            <a:spLocks noGrp="1" noChangeArrowheads="1"/>
          </p:cNvSpPr>
          <p:nvPr>
            <p:ph type="dt" sz="half" idx="10"/>
          </p:nvPr>
        </p:nvSpPr>
        <p:spPr>
          <a:xfrm>
            <a:off x="2971800" y="6553200"/>
            <a:ext cx="5029200" cy="228600"/>
          </a:xfrm>
        </p:spPr>
        <p:txBody>
          <a:bodyPr/>
          <a:lstStyle>
            <a:lvl1pPr>
              <a:defRPr/>
            </a:lvl1pPr>
          </a:lstStyle>
          <a:p>
            <a:pPr>
              <a:defRPr/>
            </a:pPr>
            <a:endParaRPr lang="en-US" altLang="zh-TW"/>
          </a:p>
        </p:txBody>
      </p:sp>
      <p:sp>
        <p:nvSpPr>
          <p:cNvPr id="9" name="Rectangle 4"/>
          <p:cNvSpPr>
            <a:spLocks noGrp="1" noChangeArrowheads="1"/>
          </p:cNvSpPr>
          <p:nvPr>
            <p:ph type="ftr" sz="quarter" idx="11"/>
          </p:nvPr>
        </p:nvSpPr>
        <p:spPr>
          <a:xfrm>
            <a:off x="2971800" y="6248400"/>
            <a:ext cx="6019800" cy="228600"/>
          </a:xfrm>
        </p:spPr>
        <p:txBody>
          <a:bodyPr/>
          <a:lstStyle>
            <a:lvl1pPr>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vl1pPr>
          </a:lstStyle>
          <a:p>
            <a:pPr>
              <a:defRPr/>
            </a:pPr>
            <a:r>
              <a:rPr lang="en-US" altLang="zh-TW"/>
              <a:t>Page </a:t>
            </a:r>
            <a:fld id="{385D3F47-0B5A-4364-923A-B345F606F3E4}" type="slidenum">
              <a:rPr lang="en-US" altLang="zh-TW"/>
              <a:pPr>
                <a:defRPr/>
              </a:pPr>
              <a:t>‹#›</a:t>
            </a:fld>
            <a:endParaRPr lang="en-US" altLang="zh-TW"/>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24721CE0-63AF-4C02-95A8-871705C5378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AD56B315-336F-4E70-AE53-D2121C3C0DA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r>
              <a:rPr lang="en-US" altLang="zh-TW" dirty="0" smtClean="0">
                <a:solidFill>
                  <a:srgbClr val="000000"/>
                </a:solidFill>
              </a:rPr>
              <a:t>Page </a:t>
            </a:r>
            <a:fld id="{D09CE63E-8DC8-459D-9F1E-51B2C39CB6A5}"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683999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C83F18D4-0D70-44DE-A8FF-A8D5002D1168}"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904D9E78-2E4E-4360-A24D-3ECC739393C9}"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BC3EEDB6-3FB3-436A-B1A9-6088B5E4AF06}"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vl1pPr>
          </a:lstStyle>
          <a:p>
            <a:pPr>
              <a:defRPr/>
            </a:pPr>
            <a:r>
              <a:rPr lang="en-US" altLang="zh-TW"/>
              <a:t>Page </a:t>
            </a:r>
            <a:fld id="{EEF7C7A5-273A-4652-B55A-2B23586427B3}"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8696966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vl1pPr>
          </a:lstStyle>
          <a:p>
            <a:pPr>
              <a:defRPr/>
            </a:pPr>
            <a:r>
              <a:rPr lang="en-US" altLang="zh-TW"/>
              <a:t>Page </a:t>
            </a:r>
            <a:fld id="{ED7074CE-C30A-4906-A13E-F3E63223B4E1}"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0259931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FD62D02-0666-40DA-9CF6-C4933C18B9A9}"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8825FA4-98C3-401D-9345-FB40A3C16C3D}"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0" name="Picture 6" descr="ccg_0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latin typeface="Times New Roman" pitchFamily="18" charset="0"/>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cogcomp.cs.illinois.edu/demo/srl_exp_ne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l2r.cs.uiuc.edu/tutorial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71.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4.png"/><Relationship Id="rId4" Type="http://schemas.openxmlformats.org/officeDocument/2006/relationships/chart" Target="../charts/char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4.png"/><Relationship Id="rId4" Type="http://schemas.openxmlformats.org/officeDocument/2006/relationships/chart" Target="../charts/char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771650" y="5370493"/>
            <a:ext cx="5600700" cy="1077218"/>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latin typeface="+mj-lt"/>
              </a:rPr>
              <a:t>October 2015</a:t>
            </a:r>
            <a:endParaRPr lang="en-US" sz="1600" b="1" dirty="0">
              <a:latin typeface="+mj-lt"/>
            </a:endParaRPr>
          </a:p>
          <a:p>
            <a:pPr algn="ctr" eaLnBrk="1" hangingPunct="1">
              <a:spcBef>
                <a:spcPct val="50000"/>
              </a:spcBef>
            </a:pPr>
            <a:r>
              <a:rPr lang="en-US" sz="1600" b="1" dirty="0" smtClean="0">
                <a:latin typeface="+mj-lt"/>
              </a:rPr>
              <a:t>NLPCC 2015</a:t>
            </a:r>
          </a:p>
          <a:p>
            <a:pPr algn="ctr" eaLnBrk="1" hangingPunct="1">
              <a:spcBef>
                <a:spcPct val="50000"/>
              </a:spcBef>
            </a:pPr>
            <a:r>
              <a:rPr lang="en-US" sz="1600" b="1" dirty="0" smtClean="0">
                <a:latin typeface="+mj-lt"/>
              </a:rPr>
              <a:t>Nanchang, China</a:t>
            </a:r>
            <a:endParaRPr lang="en-US" sz="1600" b="1" dirty="0">
              <a:latin typeface="+mj-lt"/>
            </a:endParaRPr>
          </a:p>
        </p:txBody>
      </p:sp>
      <p:sp>
        <p:nvSpPr>
          <p:cNvPr id="2054" name="Text Box 6"/>
          <p:cNvSpPr txBox="1">
            <a:spLocks noChangeArrowheads="1"/>
          </p:cNvSpPr>
          <p:nvPr/>
        </p:nvSpPr>
        <p:spPr bwMode="auto">
          <a:xfrm>
            <a:off x="457200" y="5211294"/>
            <a:ext cx="8229600" cy="134190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smtClean="0">
                <a:solidFill>
                  <a:srgbClr val="0000FF"/>
                </a:solidFill>
                <a:ea typeface="Arial Unicode MS" pitchFamily="34" charset="-128"/>
                <a:cs typeface="Arial Unicode MS" pitchFamily="34" charset="-128"/>
              </a:rPr>
              <a:t>Kai-Wei Chang</a:t>
            </a:r>
            <a:r>
              <a:rPr lang="en-US" altLang="zh-TW" sz="1600" dirty="0" smtClean="0">
                <a:solidFill>
                  <a:srgbClr val="0000FF"/>
                </a:solidFill>
                <a:ea typeface="Arial Unicode MS" pitchFamily="34" charset="-128"/>
                <a:cs typeface="Arial Unicode MS" pitchFamily="34" charset="-128"/>
              </a:rPr>
              <a:t>, </a:t>
            </a:r>
            <a:r>
              <a:rPr lang="en-US" sz="1600" b="1" dirty="0" smtClean="0">
                <a:solidFill>
                  <a:srgbClr val="0000FF"/>
                </a:solidFill>
              </a:rPr>
              <a:t>Xiao Chen, Dan Goldwasser, Daniel Khashabi, </a:t>
            </a:r>
          </a:p>
          <a:p>
            <a:pPr eaLnBrk="1" hangingPunct="1">
              <a:lnSpc>
                <a:spcPct val="60000"/>
              </a:lnSpc>
              <a:spcBef>
                <a:spcPct val="50000"/>
              </a:spcBef>
            </a:pPr>
            <a:r>
              <a:rPr lang="en-US" sz="1600" b="1" dirty="0">
                <a:solidFill>
                  <a:srgbClr val="0000FF"/>
                </a:solidFill>
              </a:rPr>
              <a:t> </a:t>
            </a:r>
            <a:r>
              <a:rPr lang="en-US" sz="1600" b="1" dirty="0" smtClean="0">
                <a:solidFill>
                  <a:srgbClr val="0000FF"/>
                </a:solidFill>
              </a:rPr>
              <a:t>                      Gourab Kundu, Haoruo Peng, Lev Ratinov, Vivek  Srikumar; others </a:t>
            </a:r>
            <a:endParaRPr lang="en-US" sz="1600" b="1" dirty="0">
              <a:solidFill>
                <a:srgbClr val="0000FF"/>
              </a:solidFill>
            </a:endParaRP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IARPA, ARL, ONR, Google, AI2</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a:t>
            </a:r>
            <a:r>
              <a:rPr lang="en-US" sz="1400" dirty="0" smtClean="0">
                <a:solidFill>
                  <a:srgbClr val="0000FF"/>
                </a:solidFill>
              </a:rPr>
              <a:t>); Gurobi. </a:t>
            </a:r>
            <a:endParaRPr lang="en-US" sz="1400" dirty="0">
              <a:solidFill>
                <a:srgbClr val="0000FF"/>
              </a:solidFill>
            </a:endParaRPr>
          </a:p>
        </p:txBody>
      </p:sp>
      <p:sp>
        <p:nvSpPr>
          <p:cNvPr id="50180" name="Rectangle 2"/>
          <p:cNvSpPr>
            <a:spLocks noGrp="1" noChangeArrowheads="1"/>
          </p:cNvSpPr>
          <p:nvPr>
            <p:ph type="ctrTitle"/>
          </p:nvPr>
        </p:nvSpPr>
        <p:spPr>
          <a:xfrm>
            <a:off x="342900" y="1600200"/>
            <a:ext cx="8458200" cy="2209800"/>
          </a:xfrm>
        </p:spPr>
        <p:txBody>
          <a:bodyPr/>
          <a:lstStyle/>
          <a:p>
            <a:pPr algn="ctr" eaLnBrk="1" hangingPunct="1"/>
            <a:r>
              <a:rPr lang="en-US" sz="3200" dirty="0">
                <a:solidFill>
                  <a:srgbClr val="0033CC"/>
                </a:solidFill>
              </a:rPr>
              <a:t>Learning and Inference </a:t>
            </a:r>
            <a:r>
              <a:rPr lang="en-US" sz="3200" dirty="0" smtClean="0">
                <a:solidFill>
                  <a:srgbClr val="0033CC"/>
                </a:solidFill>
              </a:rPr>
              <a:t/>
            </a:r>
            <a:br>
              <a:rPr lang="en-US" sz="3200" dirty="0" smtClean="0">
                <a:solidFill>
                  <a:srgbClr val="0033CC"/>
                </a:solidFill>
              </a:rPr>
            </a:br>
            <a:r>
              <a:rPr lang="en-US" sz="3200" dirty="0" smtClean="0">
                <a:solidFill>
                  <a:srgbClr val="FF9933"/>
                </a:solidFill>
              </a:rPr>
              <a:t>for</a:t>
            </a:r>
            <a:r>
              <a:rPr lang="en-US" sz="3200" dirty="0" smtClean="0">
                <a:solidFill>
                  <a:srgbClr val="0033CC"/>
                </a:solidFill>
              </a:rPr>
              <a:t> </a:t>
            </a:r>
            <a:br>
              <a:rPr lang="en-US" sz="3200" dirty="0" smtClean="0">
                <a:solidFill>
                  <a:srgbClr val="0033CC"/>
                </a:solidFill>
              </a:rPr>
            </a:br>
            <a:r>
              <a:rPr lang="en-US" sz="3200" dirty="0" smtClean="0">
                <a:solidFill>
                  <a:srgbClr val="0033CC"/>
                </a:solidFill>
              </a:rPr>
              <a:t>Natural </a:t>
            </a:r>
            <a:r>
              <a:rPr lang="en-US" sz="3200" dirty="0">
                <a:solidFill>
                  <a:srgbClr val="0033CC"/>
                </a:solidFill>
              </a:rPr>
              <a:t>Language Understanding </a:t>
            </a:r>
            <a:r>
              <a:rPr lang="en-US" sz="3200" dirty="0"/>
              <a:t/>
            </a:r>
            <a:br>
              <a:rPr lang="en-US" sz="3200" dirty="0"/>
            </a:br>
            <a:r>
              <a:rPr lang="en-US" sz="3200" dirty="0"/>
              <a:t/>
            </a:r>
            <a:br>
              <a:rPr lang="en-US" sz="3200" dirty="0"/>
            </a:br>
            <a:r>
              <a:rPr lang="en-US" sz="3200" b="1" dirty="0" smtClean="0">
                <a:solidFill>
                  <a:srgbClr val="0033CC"/>
                </a:solidFill>
              </a:rPr>
              <a:t> </a:t>
            </a:r>
          </a:p>
        </p:txBody>
      </p:sp>
      <p:sp>
        <p:nvSpPr>
          <p:cNvPr id="50181" name="Rectangle 3"/>
          <p:cNvSpPr>
            <a:spLocks noGrp="1" noChangeArrowheads="1"/>
          </p:cNvSpPr>
          <p:nvPr>
            <p:ph type="subTitle" idx="1"/>
          </p:nvPr>
        </p:nvSpPr>
        <p:spPr>
          <a:xfrm>
            <a:off x="228600" y="3733800"/>
            <a:ext cx="8077200" cy="15240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800" dirty="0" smtClean="0">
                <a:solidFill>
                  <a:srgbClr val="0033CC"/>
                </a:solidFill>
              </a:rPr>
              <a:t>Dan Roth</a:t>
            </a:r>
          </a:p>
          <a:p>
            <a:pPr algn="l" eaLnBrk="1" hangingPunct="1"/>
            <a:r>
              <a:rPr lang="en-US" altLang="zh-TW" sz="2400" dirty="0" smtClean="0">
                <a:ea typeface="Arial Unicode MS" pitchFamily="34" charset="-128"/>
                <a:cs typeface="Arial Unicode MS" pitchFamily="34" charset="-128"/>
              </a:rPr>
              <a:t>Department of Computer Science</a:t>
            </a:r>
          </a:p>
          <a:p>
            <a:pPr algn="l" eaLnBrk="1" hangingPunct="1"/>
            <a:r>
              <a:rPr lang="en-US" altLang="zh-TW" sz="2400" dirty="0" smtClean="0">
                <a:ea typeface="Arial Unicode MS" pitchFamily="34" charset="-128"/>
                <a:cs typeface="Arial Unicode MS" pitchFamily="34" charset="-128"/>
              </a:rPr>
              <a:t>University of Illinois at Urbana-Champaign</a:t>
            </a:r>
            <a:endParaRPr lang="en-US" sz="2000" dirty="0" smtClean="0"/>
          </a:p>
        </p:txBody>
      </p:sp>
      <p:sp>
        <p:nvSpPr>
          <p:cNvPr id="4" name="Slide Number Placeholder 3"/>
          <p:cNvSpPr>
            <a:spLocks noGrp="1"/>
          </p:cNvSpPr>
          <p:nvPr>
            <p:ph type="sldNum" sz="quarter" idx="12"/>
          </p:nvPr>
        </p:nvSpPr>
        <p:spPr/>
        <p:txBody>
          <a:bodyPr/>
          <a:lstStyle/>
          <a:p>
            <a:pPr>
              <a:defRPr/>
            </a:pPr>
            <a:r>
              <a:rPr lang="en-US" altLang="zh-TW" smtClean="0"/>
              <a:t>Page </a:t>
            </a:r>
            <a:fld id="{385D3F47-0B5A-4364-923A-B345F606F3E4}" type="slidenum">
              <a:rPr lang="en-US" altLang="zh-TW" smtClean="0"/>
              <a:pPr>
                <a:defRPr/>
              </a:pPr>
              <a:t>1</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
                                          </p:val>
                                        </p:tav>
                                        <p:tav tm="100000">
                                          <p:val>
                                            <p:strVal val="#ppt_x"/>
                                          </p:val>
                                        </p:tav>
                                      </p:tavLst>
                                    </p:anim>
                                    <p:anim calcmode="lin" valueType="num">
                                      <p:cBhvr>
                                        <p:cTn id="8" dur="1000" fill="hold"/>
                                        <p:tgtEl>
                                          <p:spTgt spid="2054"/>
                                        </p:tgtEl>
                                        <p:attrNameLst>
                                          <p:attrName>ppt_y</p:attrName>
                                        </p:attrNameLst>
                                      </p:cBhvr>
                                      <p:tavLst>
                                        <p:tav tm="0">
                                          <p:val>
                                            <p:strVal val="#ppt_y-#ppt_h/2"/>
                                          </p:val>
                                        </p:tav>
                                        <p:tav tm="100000">
                                          <p:val>
                                            <p:strVal val="#ppt_y"/>
                                          </p:val>
                                        </p:tav>
                                      </p:tavLst>
                                    </p:anim>
                                    <p:anim calcmode="lin" valueType="num">
                                      <p:cBhvr>
                                        <p:cTn id="9" dur="1000" fill="hold"/>
                                        <p:tgtEl>
                                          <p:spTgt spid="2054"/>
                                        </p:tgtEl>
                                        <p:attrNameLst>
                                          <p:attrName>ppt_w</p:attrName>
                                        </p:attrNameLst>
                                      </p:cBhvr>
                                      <p:tavLst>
                                        <p:tav tm="0">
                                          <p:val>
                                            <p:strVal val="#ppt_w"/>
                                          </p:val>
                                        </p:tav>
                                        <p:tav tm="100000">
                                          <p:val>
                                            <p:strVal val="#ppt_w"/>
                                          </p:val>
                                        </p:tav>
                                      </p:tavLst>
                                    </p:anim>
                                    <p:anim calcmode="lin" valueType="num">
                                      <p:cBhvr>
                                        <p:cTn id="10"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2"/>
          <p:cNvSpPr>
            <a:spLocks noGrp="1" noChangeArrowheads="1"/>
          </p:cNvSpPr>
          <p:nvPr>
            <p:ph type="title" idx="4294967295"/>
          </p:nvPr>
        </p:nvSpPr>
        <p:spPr>
          <a:xfrm>
            <a:off x="152400" y="529989"/>
            <a:ext cx="8229600" cy="533400"/>
          </a:xfrm>
        </p:spPr>
        <p:txBody>
          <a:bodyPr/>
          <a:lstStyle/>
          <a:p>
            <a:r>
              <a:rPr lang="en-US" altLang="zh-TW" sz="2400" dirty="0" smtClean="0">
                <a:ea typeface="Arial Unicode MS" pitchFamily="34" charset="-128"/>
                <a:cs typeface="Arial Unicode MS" pitchFamily="34" charset="-128"/>
              </a:rPr>
              <a:t>Joint Inference </a:t>
            </a:r>
            <a:r>
              <a:rPr lang="en-US" altLang="zh-TW" sz="2400" dirty="0">
                <a:ea typeface="Arial Unicode MS" pitchFamily="34" charset="-128"/>
                <a:cs typeface="Arial Unicode MS" pitchFamily="34" charset="-128"/>
              </a:rPr>
              <a:t>with General Constraint Structure </a:t>
            </a:r>
            <a:r>
              <a:rPr lang="en-US" altLang="zh-TW" sz="1600" dirty="0">
                <a:ea typeface="Arial Unicode MS" pitchFamily="34" charset="-128"/>
                <a:cs typeface="Arial Unicode MS" pitchFamily="34" charset="-128"/>
              </a:rPr>
              <a:t>[</a:t>
            </a:r>
            <a:r>
              <a:rPr lang="en-US" altLang="zh-TW" sz="1600" dirty="0" smtClean="0">
                <a:ea typeface="Arial Unicode MS" pitchFamily="34" charset="-128"/>
                <a:cs typeface="Arial Unicode MS" pitchFamily="34" charset="-128"/>
              </a:rPr>
              <a:t>Roth&amp;Yih’04,07,….]</a:t>
            </a:r>
            <a:r>
              <a:rPr lang="en-US" altLang="zh-TW" sz="1600" dirty="0">
                <a:ea typeface="Arial Unicode MS" pitchFamily="34" charset="-128"/>
                <a:cs typeface="Arial Unicode MS" pitchFamily="34" charset="-128"/>
              </a:rPr>
              <a:t/>
            </a:r>
            <a:br>
              <a:rPr lang="en-US" altLang="zh-TW" sz="1600" dirty="0">
                <a:ea typeface="Arial Unicode MS" pitchFamily="34" charset="-128"/>
                <a:cs typeface="Arial Unicode MS" pitchFamily="34" charset="-128"/>
              </a:rPr>
            </a:br>
            <a:r>
              <a:rPr lang="en-US" altLang="zh-TW" sz="2000" dirty="0">
                <a:solidFill>
                  <a:schemeClr val="tx1"/>
                </a:solidFill>
                <a:ea typeface="Arial Unicode MS" pitchFamily="34" charset="-128"/>
                <a:cs typeface="Arial Unicode MS" pitchFamily="34" charset="-128"/>
              </a:rPr>
              <a:t>Recognizing Entities and Relations</a:t>
            </a:r>
            <a:r>
              <a:rPr lang="en-US" altLang="zh-TW" sz="1600" dirty="0">
                <a:solidFill>
                  <a:schemeClr val="tx1"/>
                </a:solidFill>
                <a:ea typeface="Arial Unicode MS" pitchFamily="34" charset="-128"/>
                <a:cs typeface="Arial Unicode MS" pitchFamily="34" charset="-128"/>
              </a:rPr>
              <a:t> </a:t>
            </a:r>
          </a:p>
        </p:txBody>
      </p:sp>
      <p:grpSp>
        <p:nvGrpSpPr>
          <p:cNvPr id="1269764" name="Group 3"/>
          <p:cNvGrpSpPr>
            <a:grpSpLocks/>
          </p:cNvGrpSpPr>
          <p:nvPr/>
        </p:nvGrpSpPr>
        <p:grpSpPr bwMode="auto">
          <a:xfrm>
            <a:off x="1524001" y="3327400"/>
            <a:ext cx="7008813" cy="1216026"/>
            <a:chOff x="816" y="1248"/>
            <a:chExt cx="4415" cy="766"/>
          </a:xfrm>
        </p:grpSpPr>
        <p:sp>
          <p:nvSpPr>
            <p:cNvPr id="1269765" name="Text Box 4"/>
            <p:cNvSpPr txBox="1">
              <a:spLocks noChangeArrowheads="1"/>
            </p:cNvSpPr>
            <p:nvPr/>
          </p:nvSpPr>
          <p:spPr bwMode="auto">
            <a:xfrm>
              <a:off x="816" y="1248"/>
              <a:ext cx="441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dirty="0">
                  <a:solidFill>
                    <a:srgbClr val="000000"/>
                  </a:solidFill>
                  <a:latin typeface="Tahoma" pitchFamily="34" charset="0"/>
                  <a:ea typeface="Arial Unicode MS" pitchFamily="34" charset="-128"/>
                  <a:cs typeface="Arial Unicode MS" pitchFamily="34" charset="-128"/>
                </a:rPr>
                <a:t>Dole ’s wife, Elizabeth , is a native of N.C.</a:t>
              </a:r>
            </a:p>
            <a:p>
              <a:pPr lvl="1">
                <a:lnSpc>
                  <a:spcPct val="93000"/>
                </a:lnSpc>
                <a:spcBef>
                  <a:spcPts val="563"/>
                </a:spcBef>
                <a:buClr>
                  <a:srgbClr val="FFFFFF"/>
                </a:buClr>
                <a:buSzPct val="70000"/>
                <a:buFont typeface="Wingdings" pitchFamily="2" charset="2"/>
                <a:buNone/>
              </a:pPr>
              <a:r>
                <a:rPr lang="en-GB" dirty="0">
                  <a:solidFill>
                    <a:srgbClr val="FFFFFF"/>
                  </a:solidFill>
                  <a:latin typeface="Georgia" pitchFamily="18" charset="0"/>
                  <a:ea typeface="Arial Unicode MS" pitchFamily="34" charset="-128"/>
                  <a:cs typeface="Arial Unicode MS" pitchFamily="34" charset="-128"/>
                </a:rPr>
                <a:t> </a:t>
              </a:r>
              <a:r>
                <a:rPr lang="en-GB" dirty="0">
                  <a:solidFill>
                    <a:srgbClr val="CC3300"/>
                  </a:solidFill>
                  <a:latin typeface="Georgia" pitchFamily="18" charset="0"/>
                  <a:ea typeface="Arial Unicode MS" pitchFamily="34" charset="-128"/>
                  <a:cs typeface="Arial Unicode MS" pitchFamily="34" charset="-128"/>
                </a:rPr>
                <a:t>E</a:t>
              </a:r>
              <a:r>
                <a:rPr lang="en-GB" sz="2000" dirty="0">
                  <a:solidFill>
                    <a:srgbClr val="CC3300"/>
                  </a:solidFill>
                  <a:latin typeface="Georgia" pitchFamily="18" charset="0"/>
                  <a:ea typeface="Arial Unicode MS" pitchFamily="34" charset="-128"/>
                  <a:cs typeface="Arial Unicode MS" pitchFamily="34" charset="-128"/>
                </a:rPr>
                <a:t>1</a:t>
              </a:r>
              <a:r>
                <a:rPr lang="en-GB" dirty="0">
                  <a:solidFill>
                    <a:srgbClr val="FFFF00"/>
                  </a:solidFill>
                  <a:latin typeface="Georgia" pitchFamily="18" charset="0"/>
                  <a:ea typeface="Arial Unicode MS" pitchFamily="34" charset="-128"/>
                  <a:cs typeface="Arial Unicode MS" pitchFamily="34" charset="-128"/>
                </a:rPr>
                <a:t>                   </a:t>
              </a:r>
              <a:r>
                <a:rPr lang="en-GB" dirty="0">
                  <a:solidFill>
                    <a:srgbClr val="CC3300"/>
                  </a:solidFill>
                  <a:latin typeface="Georgia" pitchFamily="18" charset="0"/>
                  <a:ea typeface="Arial Unicode MS" pitchFamily="34" charset="-128"/>
                  <a:cs typeface="Arial Unicode MS" pitchFamily="34" charset="-128"/>
                </a:rPr>
                <a:t>E</a:t>
              </a:r>
              <a:r>
                <a:rPr lang="en-GB" sz="2000" dirty="0">
                  <a:solidFill>
                    <a:srgbClr val="CC3300"/>
                  </a:solidFill>
                  <a:latin typeface="Georgia" pitchFamily="18" charset="0"/>
                  <a:ea typeface="Arial Unicode MS" pitchFamily="34" charset="-128"/>
                  <a:cs typeface="Arial Unicode MS" pitchFamily="34" charset="-128"/>
                </a:rPr>
                <a:t>2</a:t>
              </a:r>
              <a:r>
                <a:rPr lang="en-GB" dirty="0">
                  <a:solidFill>
                    <a:srgbClr val="FFFF00"/>
                  </a:solidFill>
                  <a:latin typeface="Georgia" pitchFamily="18" charset="0"/>
                  <a:ea typeface="Arial Unicode MS" pitchFamily="34" charset="-128"/>
                  <a:cs typeface="Arial Unicode MS" pitchFamily="34" charset="-128"/>
                </a:rPr>
                <a:t>                              </a:t>
              </a:r>
              <a:r>
                <a:rPr lang="en-GB" dirty="0">
                  <a:solidFill>
                    <a:srgbClr val="CC3300"/>
                  </a:solidFill>
                  <a:latin typeface="Georgia" pitchFamily="18" charset="0"/>
                  <a:ea typeface="Arial Unicode MS" pitchFamily="34" charset="-128"/>
                  <a:cs typeface="Arial Unicode MS" pitchFamily="34" charset="-128"/>
                </a:rPr>
                <a:t>E</a:t>
              </a:r>
              <a:r>
                <a:rPr lang="en-GB" sz="2000" dirty="0">
                  <a:solidFill>
                    <a:srgbClr val="CC3300"/>
                  </a:solidFill>
                  <a:latin typeface="Georgia" pitchFamily="18" charset="0"/>
                  <a:ea typeface="Arial Unicode MS" pitchFamily="34" charset="-128"/>
                  <a:cs typeface="Arial Unicode MS" pitchFamily="34" charset="-128"/>
                </a:rPr>
                <a:t>3</a:t>
              </a:r>
              <a:r>
                <a:rPr lang="en-GB" dirty="0">
                  <a:solidFill>
                    <a:srgbClr val="CC3300"/>
                  </a:solidFill>
                  <a:latin typeface="Georgia" pitchFamily="18" charset="0"/>
                  <a:ea typeface="Arial Unicode MS" pitchFamily="34" charset="-128"/>
                  <a:cs typeface="Arial Unicode MS" pitchFamily="34" charset="-128"/>
                </a:rPr>
                <a:t> </a:t>
              </a:r>
              <a:r>
                <a:rPr lang="en-GB" dirty="0">
                  <a:solidFill>
                    <a:srgbClr val="FFFFFF"/>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095" y="1259"/>
              <a:ext cx="2999" cy="755"/>
              <a:chOff x="1095" y="1259"/>
              <a:chExt cx="2999" cy="755"/>
            </a:xfrm>
          </p:grpSpPr>
          <p:sp>
            <p:nvSpPr>
              <p:cNvPr id="1269767" name="AutoShape 6"/>
              <p:cNvSpPr>
                <a:spLocks noChangeArrowheads="1"/>
              </p:cNvSpPr>
              <p:nvPr/>
            </p:nvSpPr>
            <p:spPr bwMode="auto">
              <a:xfrm>
                <a:off x="1095" y="1259"/>
                <a:ext cx="384" cy="230"/>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007" y="1259"/>
                <a:ext cx="720" cy="230"/>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782" y="1259"/>
                <a:ext cx="312" cy="230"/>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nvGraphicFramePr>
        <p:xfrm>
          <a:off x="1371600" y="1752600"/>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19" name="Group 27"/>
          <p:cNvGraphicFramePr>
            <a:graphicFrameLocks noGrp="1"/>
          </p:cNvGraphicFramePr>
          <p:nvPr/>
        </p:nvGraphicFramePr>
        <p:xfrm>
          <a:off x="5715000" y="1752600"/>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33" name="Group 41"/>
          <p:cNvGraphicFramePr>
            <a:graphicFrameLocks noGrp="1"/>
          </p:cNvGraphicFramePr>
          <p:nvPr/>
        </p:nvGraphicFramePr>
        <p:xfrm>
          <a:off x="3276600" y="1752600"/>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47" name="Group 55"/>
          <p:cNvGraphicFramePr>
            <a:graphicFrameLocks noGrp="1"/>
          </p:cNvGraphicFramePr>
          <p:nvPr/>
        </p:nvGraphicFramePr>
        <p:xfrm>
          <a:off x="4419600" y="4648200"/>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61" name="Group 69"/>
          <p:cNvGraphicFramePr>
            <a:graphicFrameLocks noGrp="1"/>
          </p:cNvGraphicFramePr>
          <p:nvPr/>
        </p:nvGraphicFramePr>
        <p:xfrm>
          <a:off x="1828800" y="4648200"/>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75" name="Group 83"/>
          <p:cNvGraphicFramePr>
            <a:graphicFrameLocks noGrp="1"/>
          </p:cNvGraphicFramePr>
          <p:nvPr/>
        </p:nvGraphicFramePr>
        <p:xfrm>
          <a:off x="1828800" y="4648200"/>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889" name="Group 97"/>
          <p:cNvGraphicFramePr>
            <a:graphicFrameLocks noGrp="1"/>
          </p:cNvGraphicFramePr>
          <p:nvPr/>
        </p:nvGraphicFramePr>
        <p:xfrm>
          <a:off x="1371600" y="1752600"/>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03" name="Group 111"/>
          <p:cNvGraphicFramePr>
            <a:graphicFrameLocks noGrp="1"/>
          </p:cNvGraphicFramePr>
          <p:nvPr/>
        </p:nvGraphicFramePr>
        <p:xfrm>
          <a:off x="3276600" y="1752600"/>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17" name="Group 125"/>
          <p:cNvGraphicFramePr>
            <a:graphicFrameLocks noGrp="1"/>
          </p:cNvGraphicFramePr>
          <p:nvPr/>
        </p:nvGraphicFramePr>
        <p:xfrm>
          <a:off x="5715000" y="1752600"/>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31" name="Group 139"/>
          <p:cNvGraphicFramePr>
            <a:graphicFrameLocks noGrp="1"/>
          </p:cNvGraphicFramePr>
          <p:nvPr/>
        </p:nvGraphicFramePr>
        <p:xfrm>
          <a:off x="1752600" y="4648200"/>
          <a:ext cx="2209800" cy="1295400"/>
        </p:xfrm>
        <a:graphic>
          <a:graphicData uri="http://schemas.openxmlformats.org/drawingml/2006/table">
            <a:tbl>
              <a:tblPr/>
              <a:tblGrid>
                <a:gridCol w="1470025">
                  <a:extLst>
                    <a:ext uri="{9D8B030D-6E8A-4147-A177-3AD203B41FA5}">
                      <a16:colId xmlns:a16="http://schemas.microsoft.com/office/drawing/2014/main" val="20000"/>
                    </a:ext>
                  </a:extLst>
                </a:gridCol>
                <a:gridCol w="739775">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45" name="Group 153"/>
          <p:cNvGraphicFramePr>
            <a:graphicFrameLocks noGrp="1"/>
          </p:cNvGraphicFramePr>
          <p:nvPr/>
        </p:nvGraphicFramePr>
        <p:xfrm>
          <a:off x="4419600" y="4648200"/>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4" name="Group 167"/>
          <p:cNvGrpSpPr>
            <a:grpSpLocks/>
          </p:cNvGrpSpPr>
          <p:nvPr/>
        </p:nvGrpSpPr>
        <p:grpSpPr bwMode="auto">
          <a:xfrm>
            <a:off x="4876800" y="914400"/>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nvGraphicFramePr>
        <p:xfrm>
          <a:off x="5715000" y="1752600"/>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5" name="Group 185"/>
          <p:cNvGrpSpPr>
            <a:grpSpLocks/>
          </p:cNvGrpSpPr>
          <p:nvPr/>
        </p:nvGrpSpPr>
        <p:grpSpPr bwMode="auto">
          <a:xfrm>
            <a:off x="609600" y="914400"/>
            <a:ext cx="4724400" cy="3733800"/>
            <a:chOff x="384" y="576"/>
            <a:chExt cx="2976" cy="2352"/>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1028700" y="40767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7391400" y="9144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5" name="Text Box 193"/>
          <p:cNvSpPr txBox="1">
            <a:spLocks noChangeArrowheads="1"/>
          </p:cNvSpPr>
          <p:nvPr/>
        </p:nvSpPr>
        <p:spPr bwMode="auto">
          <a:xfrm>
            <a:off x="228600" y="6019800"/>
            <a:ext cx="8686800" cy="369332"/>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a:t>
            </a:r>
            <a:r>
              <a:rPr lang="en-US" altLang="zh-TW" sz="1800" dirty="0" smtClean="0">
                <a:solidFill>
                  <a:srgbClr val="000000"/>
                </a:solidFill>
                <a:latin typeface="Calibri"/>
                <a:ea typeface="Arial Unicode MS" pitchFamily="34" charset="-128"/>
                <a:cs typeface="Arial Unicode MS" pitchFamily="34" charset="-128"/>
              </a:rPr>
              <a:t>separately/jointly; </a:t>
            </a:r>
            <a:r>
              <a:rPr lang="en-US" altLang="zh-TW" sz="1800" dirty="0">
                <a:solidFill>
                  <a:srgbClr val="000000"/>
                </a:solidFill>
                <a:latin typeface="Calibri"/>
                <a:ea typeface="Arial Unicode MS" pitchFamily="34" charset="-128"/>
                <a:cs typeface="Arial Unicode MS" pitchFamily="34" charset="-128"/>
              </a:rPr>
              <a:t>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801984" name="Text Box 192"/>
          <p:cNvSpPr txBox="1">
            <a:spLocks noChangeArrowheads="1"/>
          </p:cNvSpPr>
          <p:nvPr/>
        </p:nvSpPr>
        <p:spPr bwMode="auto">
          <a:xfrm>
            <a:off x="5410200" y="3225800"/>
            <a:ext cx="3657600" cy="923330"/>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zh-TW" sz="1800" dirty="0">
                <a:solidFill>
                  <a:srgbClr val="0000FF"/>
                </a:solidFill>
                <a:latin typeface="Calibri"/>
                <a:ea typeface="Arial Unicode MS" pitchFamily="34" charset="-128"/>
                <a:cs typeface="Arial Unicode MS" pitchFamily="34" charset="-128"/>
              </a:rPr>
              <a:t>Key </a:t>
            </a:r>
            <a:r>
              <a:rPr lang="en-US" altLang="zh-TW" sz="1800" dirty="0" smtClean="0">
                <a:solidFill>
                  <a:srgbClr val="0000FF"/>
                </a:solidFill>
                <a:latin typeface="Calibri"/>
                <a:ea typeface="Arial Unicode MS" pitchFamily="34" charset="-128"/>
                <a:cs typeface="Arial Unicode MS" pitchFamily="34" charset="-128"/>
              </a:rPr>
              <a:t>Questions:</a:t>
            </a:r>
            <a:r>
              <a:rPr lang="en-US" altLang="zh-TW" sz="1800" dirty="0" smtClean="0">
                <a:solidFill>
                  <a:srgbClr val="000000"/>
                </a:solidFill>
                <a:latin typeface="Calibri"/>
                <a:ea typeface="Arial Unicode MS" pitchFamily="34" charset="-128"/>
                <a:cs typeface="Arial Unicode MS" pitchFamily="34" charset="-128"/>
              </a:rPr>
              <a:t> </a:t>
            </a:r>
            <a:endParaRPr lang="en-US" altLang="zh-TW" sz="1800" dirty="0">
              <a:solidFill>
                <a:srgbClr val="000000"/>
              </a:solidFill>
              <a:latin typeface="Calibri"/>
              <a:ea typeface="Arial Unicode MS" pitchFamily="34" charset="-128"/>
              <a:cs typeface="Arial Unicode MS" pitchFamily="34" charset="-128"/>
            </a:endParaRPr>
          </a:p>
          <a:p>
            <a:pPr>
              <a:buSzPct val="75000"/>
            </a:pPr>
            <a:r>
              <a:rPr lang="en-US" altLang="zh-TW" sz="1800" b="1" dirty="0" smtClean="0">
                <a:solidFill>
                  <a:srgbClr val="000000"/>
                </a:solidFill>
                <a:latin typeface="Calibri"/>
                <a:ea typeface="Arial Unicode MS" pitchFamily="34" charset="-128"/>
                <a:cs typeface="Arial Unicode MS" pitchFamily="34" charset="-128"/>
              </a:rPr>
              <a:t>How </a:t>
            </a:r>
            <a:r>
              <a:rPr lang="en-US" altLang="zh-TW" sz="1800" b="1" dirty="0">
                <a:solidFill>
                  <a:srgbClr val="000000"/>
                </a:solidFill>
                <a:latin typeface="Calibri"/>
                <a:ea typeface="Arial Unicode MS" pitchFamily="34" charset="-128"/>
                <a:cs typeface="Arial Unicode MS" pitchFamily="34" charset="-128"/>
              </a:rPr>
              <a:t>to guide the global </a:t>
            </a:r>
            <a:r>
              <a:rPr lang="en-US" altLang="zh-TW" sz="1800" b="1" dirty="0" smtClean="0">
                <a:solidFill>
                  <a:srgbClr val="000000"/>
                </a:solidFill>
                <a:latin typeface="Calibri"/>
                <a:ea typeface="Arial Unicode MS" pitchFamily="34" charset="-128"/>
                <a:cs typeface="Arial Unicode MS" pitchFamily="34" charset="-128"/>
              </a:rPr>
              <a:t>inference</a:t>
            </a:r>
            <a:r>
              <a:rPr lang="en-US" altLang="zh-TW" sz="1800" b="1" dirty="0">
                <a:solidFill>
                  <a:srgbClr val="000000"/>
                </a:solidFill>
                <a:latin typeface="Calibri"/>
                <a:ea typeface="Arial Unicode MS" pitchFamily="34" charset="-128"/>
                <a:cs typeface="Arial Unicode MS" pitchFamily="34" charset="-128"/>
              </a:rPr>
              <a:t>?</a:t>
            </a:r>
            <a:r>
              <a:rPr lang="en-US" altLang="zh-TW" sz="1800" dirty="0">
                <a:solidFill>
                  <a:srgbClr val="000000"/>
                </a:solidFill>
                <a:latin typeface="Calibri"/>
                <a:ea typeface="Arial Unicode MS" pitchFamily="34" charset="-128"/>
                <a:cs typeface="Arial Unicode MS" pitchFamily="34" charset="-128"/>
              </a:rPr>
              <a:t> </a:t>
            </a:r>
            <a:endParaRPr lang="en-US" altLang="zh-TW" sz="1800" dirty="0" smtClean="0">
              <a:solidFill>
                <a:srgbClr val="000000"/>
              </a:solidFill>
              <a:latin typeface="Calibri"/>
              <a:ea typeface="Arial Unicode MS" pitchFamily="34" charset="-128"/>
              <a:cs typeface="Arial Unicode MS" pitchFamily="34" charset="-128"/>
            </a:endParaRPr>
          </a:p>
          <a:p>
            <a:pPr>
              <a:buSzPct val="75000"/>
            </a:pPr>
            <a:r>
              <a:rPr lang="en-US" altLang="zh-TW" sz="1800" b="1" dirty="0" smtClean="0">
                <a:solidFill>
                  <a:srgbClr val="000000"/>
                </a:solidFill>
                <a:latin typeface="Calibri"/>
                <a:ea typeface="Arial Unicode MS" pitchFamily="34" charset="-128"/>
                <a:cs typeface="Arial Unicode MS" pitchFamily="34" charset="-128"/>
              </a:rPr>
              <a:t>How to learn the model(s)? </a:t>
            </a:r>
            <a:endParaRPr lang="en-US" altLang="zh-TW" sz="1800" b="1" dirty="0">
              <a:solidFill>
                <a:srgbClr val="000000"/>
              </a:solidFill>
              <a:latin typeface="Calibri"/>
              <a:ea typeface="Arial Unicode MS" pitchFamily="34" charset="-128"/>
              <a:cs typeface="Arial Unicode MS" pitchFamily="34" charset="-128"/>
            </a:endParaRPr>
          </a:p>
        </p:txBody>
      </p:sp>
      <p:sp>
        <p:nvSpPr>
          <p:cNvPr id="801983" name="AutoShape 191"/>
          <p:cNvSpPr>
            <a:spLocks noChangeArrowheads="1"/>
          </p:cNvSpPr>
          <p:nvPr/>
        </p:nvSpPr>
        <p:spPr bwMode="auto">
          <a:xfrm>
            <a:off x="6553200" y="152400"/>
            <a:ext cx="2438400" cy="698429"/>
          </a:xfrm>
          <a:prstGeom prst="wedgeRectCallout">
            <a:avLst>
              <a:gd name="adj1" fmla="val -101495"/>
              <a:gd name="adj2" fmla="val 379398"/>
            </a:avLst>
          </a:prstGeom>
          <a:solidFill>
            <a:srgbClr val="FFFFCC"/>
          </a:solidFill>
          <a:ln w="9525">
            <a:solidFill>
              <a:schemeClr val="tx1"/>
            </a:solidFill>
            <a:miter lim="800000"/>
            <a:headEnd/>
            <a:tailEnd/>
          </a:ln>
        </p:spPr>
        <p:txBody>
          <a:bodyPr/>
          <a:lstStyle/>
          <a:p>
            <a:pPr algn="ctr"/>
            <a:r>
              <a:rPr lang="en-US" b="1" dirty="0" smtClean="0">
                <a:solidFill>
                  <a:srgbClr val="FF0000"/>
                </a:solidFill>
                <a:latin typeface="Calibri"/>
                <a:cs typeface="Arial" charset="0"/>
              </a:rPr>
              <a:t>Joint inference </a:t>
            </a:r>
            <a:r>
              <a:rPr lang="en-US" b="1" dirty="0" smtClean="0">
                <a:solidFill>
                  <a:srgbClr val="000000"/>
                </a:solidFill>
                <a:latin typeface="Calibri"/>
                <a:cs typeface="Arial" charset="0"/>
              </a:rPr>
              <a:t>gives good improvement </a:t>
            </a:r>
            <a:endParaRPr lang="en-US" b="1" dirty="0">
              <a:solidFill>
                <a:srgbClr val="000000"/>
              </a:solidFill>
              <a:latin typeface="Calibri"/>
              <a:cs typeface="Arial" charset="0"/>
            </a:endParaRPr>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10</a:t>
            </a:fld>
            <a:endParaRPr lang="en-US" altLang="zh-TW"/>
          </a:p>
        </p:txBody>
      </p:sp>
      <p:sp>
        <p:nvSpPr>
          <p:cNvPr id="41" name="Text Box 9"/>
          <p:cNvSpPr txBox="1">
            <a:spLocks noChangeArrowheads="1"/>
          </p:cNvSpPr>
          <p:nvPr/>
        </p:nvSpPr>
        <p:spPr bwMode="auto">
          <a:xfrm rot="590322">
            <a:off x="997042" y="3254735"/>
            <a:ext cx="7356336" cy="1600438"/>
          </a:xfrm>
          <a:prstGeom prst="rect">
            <a:avLst/>
          </a:prstGeom>
          <a:solidFill>
            <a:srgbClr val="FFFF99"/>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0000"/>
                </a:solidFill>
                <a:latin typeface="Calibri"/>
                <a:cs typeface="Arial" charset="0"/>
              </a:rPr>
              <a:t>An Objective function that  incorporates </a:t>
            </a:r>
            <a:r>
              <a:rPr lang="en-US" sz="2800" dirty="0" smtClean="0">
                <a:solidFill>
                  <a:srgbClr val="FF0000"/>
                </a:solidFill>
                <a:latin typeface="Calibri"/>
                <a:cs typeface="Arial" charset="0"/>
              </a:rPr>
              <a:t>learned models </a:t>
            </a:r>
            <a:r>
              <a:rPr lang="en-US" sz="2800" dirty="0" smtClean="0">
                <a:solidFill>
                  <a:srgbClr val="000000"/>
                </a:solidFill>
                <a:latin typeface="Calibri"/>
                <a:cs typeface="Arial" charset="0"/>
              </a:rPr>
              <a:t>with </a:t>
            </a:r>
            <a:r>
              <a:rPr lang="en-US" sz="2800" dirty="0" smtClean="0">
                <a:solidFill>
                  <a:srgbClr val="FF0000"/>
                </a:solidFill>
                <a:latin typeface="Calibri"/>
                <a:cs typeface="Arial" charset="0"/>
              </a:rPr>
              <a:t>knowledge      (output constraints) </a:t>
            </a:r>
          </a:p>
          <a:p>
            <a:pPr>
              <a:spcBef>
                <a:spcPct val="50000"/>
              </a:spcBef>
            </a:pPr>
            <a:r>
              <a:rPr lang="en-US" sz="2800" dirty="0">
                <a:solidFill>
                  <a:srgbClr val="FF0000"/>
                </a:solidFill>
                <a:latin typeface="Calibri"/>
                <a:cs typeface="Arial" charset="0"/>
              </a:rPr>
              <a:t> </a:t>
            </a:r>
            <a:r>
              <a:rPr lang="en-US" sz="2800" dirty="0" smtClean="0">
                <a:solidFill>
                  <a:srgbClr val="FF0000"/>
                </a:solidFill>
                <a:latin typeface="Calibri"/>
                <a:cs typeface="Arial" charset="0"/>
              </a:rPr>
              <a:t>             </a:t>
            </a:r>
            <a:r>
              <a:rPr lang="en-US" sz="2800" dirty="0" smtClean="0">
                <a:solidFill>
                  <a:srgbClr val="000000"/>
                </a:solidFill>
                <a:latin typeface="Calibri"/>
                <a:cs typeface="Arial" charset="0"/>
              </a:rPr>
              <a:t>A Constrained Conditional Model</a:t>
            </a:r>
            <a:endParaRPr lang="en-US" sz="2800" dirty="0">
              <a:solidFill>
                <a:srgbClr val="000000"/>
              </a:solidFill>
              <a:latin typeface="Calibri"/>
              <a:cs typeface="Arial" charset="0"/>
            </a:endParaRPr>
          </a:p>
        </p:txBody>
      </p:sp>
    </p:spTree>
    <p:extLst>
      <p:ext uri="{BB962C8B-B14F-4D97-AF65-F5344CB8AC3E}">
        <p14:creationId xmlns:p14="http://schemas.microsoft.com/office/powerpoint/2010/main" val="42546342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801984"/>
                                        </p:tgtEl>
                                        <p:attrNameLst>
                                          <p:attrName>style.visibility</p:attrName>
                                        </p:attrNameLst>
                                      </p:cBhvr>
                                      <p:to>
                                        <p:strVal val="visible"/>
                                      </p:to>
                                    </p:set>
                                    <p:anim calcmode="lin" valueType="num">
                                      <p:cBhvr>
                                        <p:cTn id="86" dur="1000" fill="hold"/>
                                        <p:tgtEl>
                                          <p:spTgt spid="801984"/>
                                        </p:tgtEl>
                                        <p:attrNameLst>
                                          <p:attrName>ppt_x</p:attrName>
                                        </p:attrNameLst>
                                      </p:cBhvr>
                                      <p:tavLst>
                                        <p:tav tm="0">
                                          <p:val>
                                            <p:strVal val="#ppt_x"/>
                                          </p:val>
                                        </p:tav>
                                        <p:tav tm="100000">
                                          <p:val>
                                            <p:strVal val="#ppt_x"/>
                                          </p:val>
                                        </p:tav>
                                      </p:tavLst>
                                    </p:anim>
                                    <p:anim calcmode="lin" valueType="num">
                                      <p:cBhvr>
                                        <p:cTn id="87" dur="1000" fill="hold"/>
                                        <p:tgtEl>
                                          <p:spTgt spid="801984"/>
                                        </p:tgtEl>
                                        <p:attrNameLst>
                                          <p:attrName>ppt_y</p:attrName>
                                        </p:attrNameLst>
                                      </p:cBhvr>
                                      <p:tavLst>
                                        <p:tav tm="0">
                                          <p:val>
                                            <p:strVal val="#ppt_y-#ppt_h/2"/>
                                          </p:val>
                                        </p:tav>
                                        <p:tav tm="100000">
                                          <p:val>
                                            <p:strVal val="#ppt_y"/>
                                          </p:val>
                                        </p:tav>
                                      </p:tavLst>
                                    </p:anim>
                                    <p:anim calcmode="lin" valueType="num">
                                      <p:cBhvr>
                                        <p:cTn id="88" dur="1000" fill="hold"/>
                                        <p:tgtEl>
                                          <p:spTgt spid="801984"/>
                                        </p:tgtEl>
                                        <p:attrNameLst>
                                          <p:attrName>ppt_w</p:attrName>
                                        </p:attrNameLst>
                                      </p:cBhvr>
                                      <p:tavLst>
                                        <p:tav tm="0">
                                          <p:val>
                                            <p:strVal val="#ppt_w"/>
                                          </p:val>
                                        </p:tav>
                                        <p:tav tm="100000">
                                          <p:val>
                                            <p:strVal val="#ppt_w"/>
                                          </p:val>
                                        </p:tav>
                                      </p:tavLst>
                                    </p:anim>
                                    <p:anim calcmode="lin" valueType="num">
                                      <p:cBhvr>
                                        <p:cTn id="89"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5"/>
                                        </p:tgtEl>
                                        <p:attrNameLst>
                                          <p:attrName>style.visibility</p:attrName>
                                        </p:attrNameLst>
                                      </p:cBhvr>
                                      <p:to>
                                        <p:strVal val="visible"/>
                                      </p:to>
                                    </p:set>
                                    <p:anim calcmode="lin" valueType="num">
                                      <p:cBhvr>
                                        <p:cTn id="94" dur="1000" fill="hold"/>
                                        <p:tgtEl>
                                          <p:spTgt spid="801985"/>
                                        </p:tgtEl>
                                        <p:attrNameLst>
                                          <p:attrName>ppt_x</p:attrName>
                                        </p:attrNameLst>
                                      </p:cBhvr>
                                      <p:tavLst>
                                        <p:tav tm="0">
                                          <p:val>
                                            <p:strVal val="#ppt_x"/>
                                          </p:val>
                                        </p:tav>
                                        <p:tav tm="100000">
                                          <p:val>
                                            <p:strVal val="#ppt_x"/>
                                          </p:val>
                                        </p:tav>
                                      </p:tavLst>
                                    </p:anim>
                                    <p:anim calcmode="lin" valueType="num">
                                      <p:cBhvr>
                                        <p:cTn id="95" dur="1000" fill="hold"/>
                                        <p:tgtEl>
                                          <p:spTgt spid="801985"/>
                                        </p:tgtEl>
                                        <p:attrNameLst>
                                          <p:attrName>ppt_y</p:attrName>
                                        </p:attrNameLst>
                                      </p:cBhvr>
                                      <p:tavLst>
                                        <p:tav tm="0">
                                          <p:val>
                                            <p:strVal val="#ppt_y-#ppt_h/2"/>
                                          </p:val>
                                        </p:tav>
                                        <p:tav tm="100000">
                                          <p:val>
                                            <p:strVal val="#ppt_y"/>
                                          </p:val>
                                        </p:tav>
                                      </p:tavLst>
                                    </p:anim>
                                    <p:anim calcmode="lin" valueType="num">
                                      <p:cBhvr>
                                        <p:cTn id="96" dur="1000" fill="hold"/>
                                        <p:tgtEl>
                                          <p:spTgt spid="801985"/>
                                        </p:tgtEl>
                                        <p:attrNameLst>
                                          <p:attrName>ppt_w</p:attrName>
                                        </p:attrNameLst>
                                      </p:cBhvr>
                                      <p:tavLst>
                                        <p:tav tm="0">
                                          <p:val>
                                            <p:strVal val="#ppt_w"/>
                                          </p:val>
                                        </p:tav>
                                        <p:tav tm="100000">
                                          <p:val>
                                            <p:strVal val="#ppt_w"/>
                                          </p:val>
                                        </p:tav>
                                      </p:tavLst>
                                    </p:anim>
                                    <p:anim calcmode="lin" valueType="num">
                                      <p:cBhvr>
                                        <p:cTn id="97"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5" grpId="0" animBg="1"/>
      <p:bldP spid="801984" grpId="0" animBg="1"/>
      <p:bldP spid="801983"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zh-TW" smtClean="0"/>
              <a:t>Constrained Conditional Models</a:t>
            </a:r>
            <a:endParaRPr lang="en-US" altLang="zh-TW" dirty="0" smtClean="0"/>
          </a:p>
        </p:txBody>
      </p:sp>
      <p:sp>
        <p:nvSpPr>
          <p:cNvPr id="10" name="Content Placeholder 9"/>
          <p:cNvSpPr>
            <a:spLocks noGrp="1"/>
          </p:cNvSpPr>
          <p:nvPr>
            <p:ph idx="1"/>
          </p:nvPr>
        </p:nvSpPr>
        <p:spPr>
          <a:xfrm>
            <a:off x="304800" y="3581400"/>
            <a:ext cx="8534400" cy="2997200"/>
          </a:xfrm>
        </p:spPr>
        <p:txBody>
          <a:bodyPr/>
          <a:lstStyle/>
          <a:p>
            <a:pPr eaLnBrk="1" hangingPunct="1">
              <a:spcBef>
                <a:spcPct val="50000"/>
              </a:spcBef>
            </a:pPr>
            <a:r>
              <a:rPr lang="en-US" sz="2000" dirty="0">
                <a:solidFill>
                  <a:srgbClr val="FF0000"/>
                </a:solidFill>
                <a:latin typeface="Calibri" pitchFamily="34" charset="0"/>
              </a:rPr>
              <a:t>Training:  </a:t>
            </a:r>
            <a:r>
              <a:rPr lang="en-US" sz="2000" dirty="0">
                <a:solidFill>
                  <a:srgbClr val="000000"/>
                </a:solidFill>
                <a:latin typeface="Calibri" pitchFamily="34" charset="0"/>
              </a:rPr>
              <a:t>learning the objective function (</a:t>
            </a:r>
            <a:r>
              <a:rPr lang="en-US" sz="2000" b="1" dirty="0">
                <a:solidFill>
                  <a:srgbClr val="000000"/>
                </a:solidFill>
                <a:latin typeface="Calibri" pitchFamily="34" charset="0"/>
              </a:rPr>
              <a:t>w, </a:t>
            </a:r>
            <a:r>
              <a:rPr lang="en-US" sz="2000" b="1" dirty="0" smtClean="0">
                <a:solidFill>
                  <a:srgbClr val="000000"/>
                </a:solidFill>
                <a:latin typeface="Calibri" pitchFamily="34" charset="0"/>
              </a:rPr>
              <a:t>u</a:t>
            </a:r>
            <a:r>
              <a:rPr lang="en-US" sz="2000" dirty="0" smtClean="0">
                <a:solidFill>
                  <a:srgbClr val="000000"/>
                </a:solidFill>
                <a:latin typeface="Calibri" pitchFamily="34" charset="0"/>
              </a:rPr>
              <a:t>)</a:t>
            </a:r>
          </a:p>
          <a:p>
            <a:pPr lvl="1" eaLnBrk="1" hangingPunct="1">
              <a:spcBef>
                <a:spcPct val="50000"/>
              </a:spcBef>
            </a:pPr>
            <a:r>
              <a:rPr lang="en-US" sz="1800" dirty="0">
                <a:solidFill>
                  <a:srgbClr val="000000"/>
                </a:solidFill>
                <a:latin typeface="Calibri" pitchFamily="34" charset="0"/>
              </a:rPr>
              <a:t>Decouple? Decompose? Force </a:t>
            </a:r>
            <a:r>
              <a:rPr lang="en-US" sz="1800" b="1" dirty="0">
                <a:solidFill>
                  <a:srgbClr val="000000"/>
                </a:solidFill>
                <a:latin typeface="Calibri" pitchFamily="34" charset="0"/>
              </a:rPr>
              <a:t>u</a:t>
            </a:r>
            <a:r>
              <a:rPr lang="en-US" sz="1800" dirty="0">
                <a:solidFill>
                  <a:srgbClr val="000000"/>
                </a:solidFill>
                <a:latin typeface="Calibri" pitchFamily="34" charset="0"/>
              </a:rPr>
              <a:t> to model hard constraints? </a:t>
            </a:r>
            <a:endParaRPr lang="en-US" sz="1800" dirty="0" smtClean="0">
              <a:solidFill>
                <a:srgbClr val="000000"/>
              </a:solidFill>
              <a:latin typeface="Calibri" pitchFamily="34" charset="0"/>
            </a:endParaRPr>
          </a:p>
          <a:p>
            <a:pPr eaLnBrk="1" hangingPunct="1">
              <a:spcBef>
                <a:spcPct val="50000"/>
              </a:spcBef>
            </a:pPr>
            <a:r>
              <a:rPr lang="en-US" sz="2000" dirty="0" smtClean="0">
                <a:solidFill>
                  <a:srgbClr val="000000"/>
                </a:solidFill>
                <a:latin typeface="Calibri" pitchFamily="34" charset="0"/>
              </a:rPr>
              <a:t>A way to push the learned model to </a:t>
            </a:r>
            <a:r>
              <a:rPr lang="en-US" sz="2000" b="1" dirty="0" smtClean="0">
                <a:solidFill>
                  <a:srgbClr val="000000"/>
                </a:solidFill>
                <a:latin typeface="Calibri" pitchFamily="34" charset="0"/>
              </a:rPr>
              <a:t>satisfy our output expectations</a:t>
            </a:r>
            <a:r>
              <a:rPr lang="en-US" sz="2000" dirty="0">
                <a:solidFill>
                  <a:srgbClr val="000000"/>
                </a:solidFill>
                <a:latin typeface="Calibri" pitchFamily="34" charset="0"/>
              </a:rPr>
              <a:t> </a:t>
            </a:r>
            <a:r>
              <a:rPr lang="en-US" sz="2000" dirty="0" smtClean="0">
                <a:solidFill>
                  <a:srgbClr val="000000"/>
                </a:solidFill>
                <a:latin typeface="Calibri" pitchFamily="34" charset="0"/>
              </a:rPr>
              <a:t>(or, sometimes, expectations from a latent representation) </a:t>
            </a:r>
          </a:p>
          <a:p>
            <a:pPr lvl="1" eaLnBrk="1" hangingPunct="1">
              <a:spcBef>
                <a:spcPct val="50000"/>
              </a:spcBef>
            </a:pPr>
            <a:r>
              <a:rPr lang="en-US" sz="1800" dirty="0" smtClean="0">
                <a:solidFill>
                  <a:srgbClr val="FF0000"/>
                </a:solidFill>
                <a:latin typeface="Calibri" pitchFamily="34" charset="0"/>
              </a:rPr>
              <a:t>[</a:t>
            </a:r>
            <a:r>
              <a:rPr lang="en-US" sz="1800" dirty="0" err="1" smtClean="0">
                <a:solidFill>
                  <a:srgbClr val="FF0000"/>
                </a:solidFill>
                <a:latin typeface="Calibri" pitchFamily="34" charset="0"/>
              </a:rPr>
              <a:t>CoDL</a:t>
            </a:r>
            <a:r>
              <a:rPr lang="en-US" sz="1800" dirty="0" smtClean="0">
                <a:solidFill>
                  <a:srgbClr val="FF0000"/>
                </a:solidFill>
                <a:latin typeface="Calibri" pitchFamily="34" charset="0"/>
              </a:rPr>
              <a:t>, Chang et. al (07, 12); Posterior Regularization, </a:t>
            </a:r>
            <a:r>
              <a:rPr lang="en-US" sz="1800" dirty="0" err="1" smtClean="0">
                <a:solidFill>
                  <a:srgbClr val="FF0000"/>
                </a:solidFill>
                <a:latin typeface="Calibri" pitchFamily="34" charset="0"/>
              </a:rPr>
              <a:t>Ganchev</a:t>
            </a:r>
            <a:r>
              <a:rPr lang="en-US" sz="1800" dirty="0" smtClean="0">
                <a:solidFill>
                  <a:srgbClr val="FF0000"/>
                </a:solidFill>
                <a:latin typeface="Calibri" pitchFamily="34" charset="0"/>
              </a:rPr>
              <a:t> et. al (10); Unified EM (Samdani et. al (12)]</a:t>
            </a:r>
          </a:p>
          <a:p>
            <a:pPr eaLnBrk="1" hangingPunct="1">
              <a:spcBef>
                <a:spcPct val="50000"/>
              </a:spcBef>
            </a:pPr>
            <a:r>
              <a:rPr lang="en-US" sz="2000" dirty="0" smtClean="0">
                <a:latin typeface="Calibri" pitchFamily="34" charset="0"/>
              </a:rPr>
              <a:t>The benefits of </a:t>
            </a:r>
            <a:r>
              <a:rPr lang="en-US" sz="2000" dirty="0" smtClean="0">
                <a:solidFill>
                  <a:srgbClr val="FF0000"/>
                </a:solidFill>
                <a:latin typeface="Calibri" pitchFamily="34" charset="0"/>
              </a:rPr>
              <a:t>thinking </a:t>
            </a:r>
            <a:r>
              <a:rPr lang="en-US" sz="2000" dirty="0" smtClean="0">
                <a:latin typeface="Calibri" pitchFamily="34" charset="0"/>
              </a:rPr>
              <a:t>about it as an ILP are </a:t>
            </a:r>
            <a:r>
              <a:rPr lang="en-US" sz="2000" dirty="0" smtClean="0">
                <a:solidFill>
                  <a:srgbClr val="FF0000"/>
                </a:solidFill>
                <a:latin typeface="Calibri" pitchFamily="34" charset="0"/>
              </a:rPr>
              <a:t>conceptual</a:t>
            </a:r>
            <a:r>
              <a:rPr lang="en-US" sz="2000" dirty="0" smtClean="0">
                <a:latin typeface="Calibri" pitchFamily="34" charset="0"/>
              </a:rPr>
              <a:t> and </a:t>
            </a:r>
            <a:r>
              <a:rPr lang="en-US" sz="2000" dirty="0" smtClean="0">
                <a:solidFill>
                  <a:srgbClr val="FF0000"/>
                </a:solidFill>
                <a:latin typeface="Calibri" pitchFamily="34" charset="0"/>
              </a:rPr>
              <a:t>computational.</a:t>
            </a:r>
            <a:r>
              <a:rPr lang="en-US" sz="2000" dirty="0" smtClean="0">
                <a:latin typeface="Calibri" pitchFamily="34" charset="0"/>
              </a:rPr>
              <a:t> </a:t>
            </a:r>
            <a:endParaRPr lang="en-US" sz="1800" dirty="0"/>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754705" name="Rectangle 17"/>
          <p:cNvSpPr>
            <a:spLocks noChangeArrowheads="1"/>
          </p:cNvSpPr>
          <p:nvPr/>
        </p:nvSpPr>
        <p:spPr bwMode="auto">
          <a:xfrm>
            <a:off x="6324600" y="1562337"/>
            <a:ext cx="2590800" cy="646331"/>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0000"/>
                </a:solidFill>
                <a:latin typeface="+mn-lt"/>
                <a:cs typeface="Arial" charset="0"/>
              </a:rPr>
              <a:t>Knowledge component:  </a:t>
            </a:r>
          </a:p>
          <a:p>
            <a:r>
              <a:rPr lang="en-US" dirty="0" smtClean="0">
                <a:solidFill>
                  <a:srgbClr val="000000"/>
                </a:solidFill>
                <a:latin typeface="+mn-lt"/>
                <a:cs typeface="Arial" charset="0"/>
              </a:rPr>
              <a:t>(Soft</a:t>
            </a:r>
            <a:r>
              <a:rPr lang="en-US" dirty="0">
                <a:solidFill>
                  <a:srgbClr val="000000"/>
                </a:solidFill>
                <a:latin typeface="+mn-lt"/>
                <a:cs typeface="Arial" charset="0"/>
              </a:rPr>
              <a:t>) constraints </a:t>
            </a:r>
          </a:p>
        </p:txBody>
      </p:sp>
      <p:grpSp>
        <p:nvGrpSpPr>
          <p:cNvPr id="7" name="Group 6"/>
          <p:cNvGrpSpPr/>
          <p:nvPr/>
        </p:nvGrpSpPr>
        <p:grpSpPr>
          <a:xfrm>
            <a:off x="533400" y="1905001"/>
            <a:ext cx="3048000" cy="909856"/>
            <a:chOff x="152400" y="1485900"/>
            <a:chExt cx="3048000" cy="682392"/>
          </a:xfrm>
        </p:grpSpPr>
        <p:sp>
          <p:nvSpPr>
            <p:cNvPr id="61460" name="Rectangle 16"/>
            <p:cNvSpPr>
              <a:spLocks noChangeArrowheads="1"/>
            </p:cNvSpPr>
            <p:nvPr/>
          </p:nvSpPr>
          <p:spPr bwMode="auto">
            <a:xfrm>
              <a:off x="152400" y="1683544"/>
              <a:ext cx="2133600" cy="484748"/>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mn-lt"/>
                </a:rPr>
                <a:t>Weight Vector for “local” models</a:t>
              </a:r>
            </a:p>
          </p:txBody>
        </p:sp>
        <p:sp>
          <p:nvSpPr>
            <p:cNvPr id="61461" name="Line 22"/>
            <p:cNvSpPr>
              <a:spLocks noChangeShapeType="1"/>
            </p:cNvSpPr>
            <p:nvPr/>
          </p:nvSpPr>
          <p:spPr bwMode="auto">
            <a:xfrm flipV="1">
              <a:off x="2362200" y="1485900"/>
              <a:ext cx="838200" cy="4572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5" name="Group 4"/>
          <p:cNvGrpSpPr/>
          <p:nvPr/>
        </p:nvGrpSpPr>
        <p:grpSpPr>
          <a:xfrm>
            <a:off x="5136196" y="482601"/>
            <a:ext cx="3771245" cy="646331"/>
            <a:chOff x="5005403" y="361950"/>
            <a:chExt cx="3771245" cy="484748"/>
          </a:xfrm>
        </p:grpSpPr>
        <p:sp>
          <p:nvSpPr>
            <p:cNvPr id="61458" name="Rectangle 18"/>
            <p:cNvSpPr>
              <a:spLocks noChangeArrowheads="1"/>
            </p:cNvSpPr>
            <p:nvPr/>
          </p:nvSpPr>
          <p:spPr bwMode="auto">
            <a:xfrm>
              <a:off x="5881048" y="361950"/>
              <a:ext cx="2895600" cy="484748"/>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mn-lt"/>
                  <a:cs typeface="Arial" charset="0"/>
                </a:rPr>
                <a:t>Penalty for violating</a:t>
              </a:r>
            </a:p>
            <a:p>
              <a:r>
                <a:rPr lang="en-US" dirty="0">
                  <a:solidFill>
                    <a:srgbClr val="000000"/>
                  </a:solidFill>
                  <a:latin typeface="+mn-lt"/>
                  <a:cs typeface="Arial" charset="0"/>
                </a:rPr>
                <a:t>the constraint.</a:t>
              </a:r>
            </a:p>
          </p:txBody>
        </p:sp>
        <p:sp>
          <p:nvSpPr>
            <p:cNvPr id="61459" name="Line 23"/>
            <p:cNvSpPr>
              <a:spLocks noChangeShapeType="1"/>
            </p:cNvSpPr>
            <p:nvPr/>
          </p:nvSpPr>
          <p:spPr bwMode="auto">
            <a:xfrm rot="8742848" flipV="1">
              <a:off x="5005403" y="741781"/>
              <a:ext cx="808791" cy="46989"/>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5540992" y="1965325"/>
            <a:ext cx="3352800" cy="1306512"/>
            <a:chOff x="3456" y="1238"/>
            <a:chExt cx="2112" cy="823"/>
          </a:xfrm>
        </p:grpSpPr>
        <p:sp>
          <p:nvSpPr>
            <p:cNvPr id="61456" name="Rectangle 19"/>
            <p:cNvSpPr>
              <a:spLocks noChangeArrowheads="1"/>
            </p:cNvSpPr>
            <p:nvPr/>
          </p:nvSpPr>
          <p:spPr bwMode="auto">
            <a:xfrm>
              <a:off x="3456" y="1654"/>
              <a:ext cx="2112" cy="407"/>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latin typeface="+mn-lt"/>
                  <a:cs typeface="Arial" charset="0"/>
                </a:rPr>
                <a:t>How far y is from </a:t>
              </a:r>
            </a:p>
            <a:p>
              <a:r>
                <a:rPr lang="en-US" dirty="0">
                  <a:solidFill>
                    <a:srgbClr val="000000"/>
                  </a:solidFill>
                  <a:latin typeface="+mn-lt"/>
                  <a:cs typeface="Arial" charset="0"/>
                </a:rPr>
                <a:t>a “</a:t>
              </a:r>
              <a:r>
                <a:rPr lang="en-US" dirty="0" smtClean="0">
                  <a:solidFill>
                    <a:srgbClr val="000000"/>
                  </a:solidFill>
                  <a:latin typeface="+mn-lt"/>
                  <a:cs typeface="Arial" charset="0"/>
                </a:rPr>
                <a:t>legal/expected” </a:t>
              </a:r>
              <a:r>
                <a:rPr lang="en-US" dirty="0">
                  <a:solidFill>
                    <a:srgbClr val="000000"/>
                  </a:solidFill>
                  <a:latin typeface="+mn-lt"/>
                  <a:cs typeface="Arial" charset="0"/>
                </a:rPr>
                <a:t>assignment</a:t>
              </a:r>
            </a:p>
          </p:txBody>
        </p:sp>
        <p:sp>
          <p:nvSpPr>
            <p:cNvPr id="61457" name="Line 24"/>
            <p:cNvSpPr>
              <a:spLocks noChangeShapeType="1"/>
            </p:cNvSpPr>
            <p:nvPr/>
          </p:nvSpPr>
          <p:spPr bwMode="auto">
            <a:xfrm flipH="1" flipV="1">
              <a:off x="3456" y="1238"/>
              <a:ext cx="432" cy="39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5" name="Group 27"/>
          <p:cNvGrpSpPr>
            <a:grpSpLocks/>
          </p:cNvGrpSpPr>
          <p:nvPr/>
        </p:nvGrpSpPr>
        <p:grpSpPr bwMode="auto">
          <a:xfrm>
            <a:off x="2286000" y="1905000"/>
            <a:ext cx="2895600" cy="1598613"/>
            <a:chOff x="1200" y="1296"/>
            <a:chExt cx="1824" cy="1007"/>
          </a:xfrm>
        </p:grpSpPr>
        <p:sp>
          <p:nvSpPr>
            <p:cNvPr id="61454" name="Rectangle 15"/>
            <p:cNvSpPr>
              <a:spLocks noChangeArrowheads="1"/>
            </p:cNvSpPr>
            <p:nvPr/>
          </p:nvSpPr>
          <p:spPr bwMode="auto">
            <a:xfrm>
              <a:off x="1200" y="1721"/>
              <a:ext cx="1824" cy="582"/>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mn-lt"/>
                  <a:cs typeface="Arial" charset="0"/>
                </a:rPr>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4" name="Rectangle 3"/>
          <p:cNvSpPr/>
          <p:nvPr/>
        </p:nvSpPr>
        <p:spPr>
          <a:xfrm>
            <a:off x="609600" y="1349993"/>
            <a:ext cx="8229600" cy="461665"/>
          </a:xfrm>
          <a:prstGeom prst="rect">
            <a:avLst/>
          </a:prstGeom>
        </p:spPr>
        <p:txBody>
          <a:bodyPr wrap="square">
            <a:spAutoFit/>
          </a:bodyPr>
          <a:lstStyle/>
          <a:p>
            <a:pPr lvl="2" eaLnBrk="0" hangingPunct="0">
              <a:spcBef>
                <a:spcPct val="20000"/>
              </a:spcBef>
              <a:buClr>
                <a:srgbClr val="FF9900"/>
              </a:buClr>
              <a:buSzPct val="65000"/>
            </a:pPr>
            <a:r>
              <a:rPr lang="en-US" sz="2400" b="1" kern="0" dirty="0" smtClean="0">
                <a:solidFill>
                  <a:srgbClr val="000000"/>
                </a:solidFill>
                <a:latin typeface="Calibri"/>
                <a:cs typeface="Arial"/>
              </a:rPr>
              <a:t>y </a:t>
            </a:r>
            <a:r>
              <a:rPr lang="en-US" sz="2400" b="1" kern="0" dirty="0">
                <a:solidFill>
                  <a:srgbClr val="000000"/>
                </a:solidFill>
                <a:latin typeface="Calibri"/>
                <a:cs typeface="Arial"/>
              </a:rPr>
              <a:t>=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r>
              <a:rPr lang="en-US" sz="2400" b="1" kern="0" baseline="-25000" dirty="0">
                <a:solidFill>
                  <a:srgbClr val="000000"/>
                </a:solidFill>
                <a:latin typeface="cmsy10"/>
                <a:cs typeface="Arial"/>
              </a:rPr>
              <a:t>2 Y</a:t>
            </a:r>
            <a:r>
              <a:rPr lang="en-US" sz="2400" b="1" kern="0" dirty="0">
                <a:solidFill>
                  <a:srgbClr val="000000"/>
                </a:solidFill>
                <a:latin typeface="Calibri"/>
                <a:cs typeface="Arial"/>
              </a:rPr>
              <a:t>  </a:t>
            </a:r>
            <a:r>
              <a:rPr lang="en-US" sz="2400" b="1" kern="0" dirty="0" err="1" smtClean="0">
                <a:solidFill>
                  <a:srgbClr val="000000"/>
                </a:solidFill>
                <a:latin typeface="Calibri"/>
                <a:cs typeface="Arial"/>
              </a:rPr>
              <a:t>w</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Á</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 </a:t>
            </a:r>
            <a:r>
              <a:rPr lang="en-US" sz="2400" b="1" kern="0" dirty="0" err="1" smtClean="0">
                <a:solidFill>
                  <a:srgbClr val="000000"/>
                </a:solidFill>
                <a:latin typeface="Calibri"/>
                <a:cs typeface="Arial"/>
              </a:rPr>
              <a:t>u</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C</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a:t>
            </a:r>
          </a:p>
        </p:txBody>
      </p:sp>
      <p:sp>
        <p:nvSpPr>
          <p:cNvPr id="25" name="Rectangle 18"/>
          <p:cNvSpPr>
            <a:spLocks noChangeArrowheads="1"/>
          </p:cNvSpPr>
          <p:nvPr/>
        </p:nvSpPr>
        <p:spPr bwMode="auto">
          <a:xfrm>
            <a:off x="4800600" y="1450467"/>
            <a:ext cx="1752600" cy="369332"/>
          </a:xfrm>
          <a:prstGeom prst="rect">
            <a:avLst/>
          </a:prstGeom>
          <a:solidFill>
            <a:srgbClr val="FFFFFF"/>
          </a:solidFill>
          <a:ln w="9525">
            <a:solidFill>
              <a:schemeClr val="bg1"/>
            </a:solidFill>
            <a:miter lim="800000"/>
            <a:headEnd/>
            <a:tailEnd/>
          </a:ln>
          <a:effectLst/>
          <a:extLst/>
        </p:spPr>
        <p:txBody>
          <a:bodyPr wrap="square">
            <a:spAutoFit/>
          </a:bodyPr>
          <a:lstStyle/>
          <a:p>
            <a:r>
              <a:rPr lang="en-US" dirty="0" smtClean="0">
                <a:solidFill>
                  <a:srgbClr val="000000"/>
                </a:solidFill>
                <a:latin typeface="+mn-lt"/>
                <a:cs typeface="Arial" charset="0"/>
              </a:rPr>
              <a:t> </a:t>
            </a:r>
            <a:endParaRPr lang="en-US" dirty="0">
              <a:solidFill>
                <a:srgbClr val="000000"/>
              </a:solidFill>
              <a:latin typeface="+mn-lt"/>
              <a:cs typeface="Arial" charset="0"/>
            </a:endParaRPr>
          </a:p>
        </p:txBody>
      </p:sp>
      <p:sp>
        <p:nvSpPr>
          <p:cNvPr id="31" name="Rectangle 30"/>
          <p:cNvSpPr/>
          <p:nvPr/>
        </p:nvSpPr>
        <p:spPr>
          <a:xfrm>
            <a:off x="152400" y="1238151"/>
            <a:ext cx="6172200" cy="666849"/>
          </a:xfrm>
          <a:prstGeom prst="rect">
            <a:avLst/>
          </a:prstGeom>
          <a:solidFill>
            <a:srgbClr val="FFFFCC"/>
          </a:solidFill>
          <a:ln w="28575">
            <a:solidFill>
              <a:srgbClr val="FF0000"/>
            </a:solidFill>
          </a:ln>
        </p:spPr>
        <p:txBody>
          <a:bodyPr wrap="square">
            <a:spAutoFit/>
          </a:bodyPr>
          <a:lstStyle/>
          <a:p>
            <a:r>
              <a:rPr lang="en-US" sz="2400" dirty="0">
                <a:latin typeface="Calibri" pitchFamily="34" charset="0"/>
              </a:rPr>
              <a:t>y</a:t>
            </a:r>
            <a:r>
              <a:rPr lang="en-US" sz="2400" dirty="0" smtClean="0">
                <a:latin typeface="Calibri" pitchFamily="34" charset="0"/>
              </a:rPr>
              <a:t> = </a:t>
            </a:r>
            <a:r>
              <a:rPr lang="en-US" sz="2400" dirty="0" err="1" smtClean="0">
                <a:latin typeface="Calibri" pitchFamily="34" charset="0"/>
              </a:rPr>
              <a:t>argmax</a:t>
            </a:r>
            <a:r>
              <a:rPr lang="en-US" sz="2400" baseline="-25000" dirty="0" err="1" smtClean="0">
                <a:solidFill>
                  <a:srgbClr val="FF0000"/>
                </a:solidFill>
                <a:latin typeface="Arial"/>
                <a:sym typeface="Symbol"/>
              </a:rPr>
              <a:t>y</a:t>
            </a:r>
            <a:r>
              <a:rPr lang="en-US" sz="2400" dirty="0" smtClean="0"/>
              <a:t> </a:t>
            </a:r>
            <a:r>
              <a:rPr lang="en-US" sz="2000" dirty="0" smtClean="0">
                <a:latin typeface="Symbol"/>
                <a:sym typeface="Symbol"/>
              </a:rPr>
              <a:t></a:t>
            </a:r>
            <a:r>
              <a:rPr lang="en-US" sz="2000" dirty="0" smtClean="0"/>
              <a:t> </a:t>
            </a:r>
            <a:r>
              <a:rPr lang="en-US" sz="2000" b="1" dirty="0" smtClean="0">
                <a:latin typeface="Calibri"/>
              </a:rPr>
              <a:t>1</a:t>
            </a:r>
            <a:r>
              <a:rPr lang="en-US" sz="2000" b="1" baseline="-25000" dirty="0" smtClean="0">
                <a:latin typeface="cmmi10"/>
              </a:rPr>
              <a:t>Á</a:t>
            </a:r>
            <a:r>
              <a:rPr lang="en-US" sz="2000" b="1" baseline="-25000" dirty="0" smtClean="0">
                <a:solidFill>
                  <a:srgbClr val="000000"/>
                </a:solidFill>
                <a:latin typeface="Calibri" pitchFamily="34" charset="0"/>
              </a:rPr>
              <a:t>(</a:t>
            </a:r>
            <a:r>
              <a:rPr lang="en-US" sz="2000" b="1" baseline="-25000" dirty="0" err="1" smtClean="0">
                <a:latin typeface="Calibri"/>
              </a:rPr>
              <a:t>x,y</a:t>
            </a:r>
            <a:r>
              <a:rPr lang="en-US" sz="2000" b="1" baseline="-25000" dirty="0" smtClean="0">
                <a:solidFill>
                  <a:srgbClr val="000000"/>
                </a:solidFill>
                <a:latin typeface="Calibri" pitchFamily="34" charset="0"/>
              </a:rPr>
              <a:t>)</a:t>
            </a:r>
            <a:r>
              <a:rPr lang="en-US" sz="2000" b="1" dirty="0" smtClean="0"/>
              <a:t> </a:t>
            </a:r>
            <a:r>
              <a:rPr lang="en-US" sz="2000" b="1" dirty="0" err="1" smtClean="0">
                <a:latin typeface="cmmi10"/>
              </a:rPr>
              <a:t>w</a:t>
            </a:r>
            <a:r>
              <a:rPr lang="en-US" sz="2000" baseline="-25000" dirty="0" err="1" smtClean="0">
                <a:latin typeface="Calibri"/>
              </a:rPr>
              <a:t>x,y</a:t>
            </a:r>
            <a:r>
              <a:rPr lang="en-US" sz="2000" baseline="-25000" dirty="0" smtClean="0">
                <a:latin typeface="Calibri"/>
              </a:rPr>
              <a:t>     </a:t>
            </a:r>
            <a:r>
              <a:rPr lang="en-US" sz="2000" dirty="0" smtClean="0">
                <a:solidFill>
                  <a:srgbClr val="000000"/>
                </a:solidFill>
                <a:latin typeface="Calibri" pitchFamily="34" charset="0"/>
              </a:rPr>
              <a:t>subject to Constraints C(</a:t>
            </a:r>
            <a:r>
              <a:rPr lang="en-US" sz="2000" dirty="0" err="1" smtClean="0">
                <a:solidFill>
                  <a:srgbClr val="000000"/>
                </a:solidFill>
                <a:latin typeface="Calibri" pitchFamily="34" charset="0"/>
              </a:rPr>
              <a:t>x,y</a:t>
            </a:r>
            <a:r>
              <a:rPr lang="en-US" sz="2000" dirty="0" smtClean="0">
                <a:solidFill>
                  <a:srgbClr val="000000"/>
                </a:solidFill>
                <a:latin typeface="Calibri" pitchFamily="34" charset="0"/>
              </a:rPr>
              <a:t>)</a:t>
            </a:r>
          </a:p>
          <a:p>
            <a:endParaRPr lang="en-US" sz="2000" baseline="-25000" dirty="0">
              <a:solidFill>
                <a:srgbClr val="0033CC"/>
              </a:solidFill>
              <a:latin typeface="Calibri"/>
            </a:endParaRPr>
          </a:p>
        </p:txBody>
      </p:sp>
      <p:sp>
        <p:nvSpPr>
          <p:cNvPr id="32" name="Rectangle 31"/>
          <p:cNvSpPr/>
          <p:nvPr/>
        </p:nvSpPr>
        <p:spPr>
          <a:xfrm>
            <a:off x="5044440" y="250448"/>
            <a:ext cx="4023360" cy="892552"/>
          </a:xfrm>
          <a:prstGeom prst="rect">
            <a:avLst/>
          </a:prstGeom>
          <a:solidFill>
            <a:srgbClr val="FFFFCC"/>
          </a:solidFill>
          <a:ln>
            <a:solidFill>
              <a:schemeClr val="bg2"/>
            </a:solidFill>
          </a:ln>
        </p:spPr>
        <p:txBody>
          <a:bodyPr wrap="square">
            <a:spAutoFit/>
          </a:bodyPr>
          <a:lstStyle/>
          <a:p>
            <a:r>
              <a:rPr lang="en-US" dirty="0">
                <a:latin typeface="+mn-lt"/>
              </a:rPr>
              <a:t>Any MAP problem w.r.t. any probabilistic model, can be formulated as an ILP </a:t>
            </a:r>
            <a:endParaRPr lang="en-US" dirty="0" smtClean="0">
              <a:latin typeface="+mn-lt"/>
            </a:endParaRPr>
          </a:p>
          <a:p>
            <a:r>
              <a:rPr lang="en-US" sz="1600" dirty="0" smtClean="0">
                <a:solidFill>
                  <a:srgbClr val="0000FF"/>
                </a:solidFill>
                <a:latin typeface="+mn-lt"/>
              </a:rPr>
              <a:t>[</a:t>
            </a:r>
            <a:r>
              <a:rPr lang="en-US" sz="1600" dirty="0">
                <a:solidFill>
                  <a:srgbClr val="0000FF"/>
                </a:solidFill>
                <a:latin typeface="+mn-lt"/>
              </a:rPr>
              <a:t>Roth+ 04, </a:t>
            </a:r>
            <a:r>
              <a:rPr lang="en-US" sz="1600" dirty="0" err="1" smtClean="0">
                <a:solidFill>
                  <a:srgbClr val="0000FF"/>
                </a:solidFill>
                <a:latin typeface="+mn-lt"/>
              </a:rPr>
              <a:t>Taskar</a:t>
            </a:r>
            <a:r>
              <a:rPr lang="en-US" sz="1600" dirty="0" smtClean="0">
                <a:solidFill>
                  <a:srgbClr val="0000FF"/>
                </a:solidFill>
                <a:latin typeface="+mn-lt"/>
              </a:rPr>
              <a:t> 04]</a:t>
            </a:r>
            <a:endParaRPr lang="en-US" dirty="0" smtClean="0">
              <a:solidFill>
                <a:srgbClr val="0000FF"/>
              </a:solidFill>
              <a:latin typeface="+mn-lt"/>
            </a:endParaRP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11</a:t>
            </a:fld>
            <a:endParaRPr lang="en-US" altLang="zh-TW"/>
          </a:p>
        </p:txBody>
      </p:sp>
      <p:sp>
        <p:nvSpPr>
          <p:cNvPr id="23" name="AutoShape 191"/>
          <p:cNvSpPr>
            <a:spLocks noChangeArrowheads="1"/>
          </p:cNvSpPr>
          <p:nvPr/>
        </p:nvSpPr>
        <p:spPr bwMode="auto">
          <a:xfrm>
            <a:off x="2019300" y="886175"/>
            <a:ext cx="2438400" cy="320040"/>
          </a:xfrm>
          <a:prstGeom prst="wedgeRectCallout">
            <a:avLst>
              <a:gd name="adj1" fmla="val -32092"/>
              <a:gd name="adj2" fmla="val 123534"/>
            </a:avLst>
          </a:prstGeom>
          <a:solidFill>
            <a:srgbClr val="FFFFCC"/>
          </a:solidFill>
          <a:ln w="9525">
            <a:solidFill>
              <a:schemeClr val="tx1"/>
            </a:solidFill>
            <a:miter lim="800000"/>
            <a:headEnd/>
            <a:tailEnd/>
          </a:ln>
        </p:spPr>
        <p:txBody>
          <a:bodyPr/>
          <a:lstStyle/>
          <a:p>
            <a:pPr algn="ctr"/>
            <a:r>
              <a:rPr lang="en-US" b="1" dirty="0" smtClean="0">
                <a:solidFill>
                  <a:srgbClr val="FF0000"/>
                </a:solidFill>
                <a:latin typeface="Calibri"/>
                <a:cs typeface="Arial" charset="0"/>
              </a:rPr>
              <a:t>Variables</a:t>
            </a:r>
            <a:r>
              <a:rPr lang="en-US" b="1" dirty="0" smtClean="0">
                <a:solidFill>
                  <a:srgbClr val="000000"/>
                </a:solidFill>
                <a:latin typeface="Calibri"/>
                <a:cs typeface="Arial" charset="0"/>
              </a:rPr>
              <a:t> are models  </a:t>
            </a:r>
            <a:endParaRPr lang="en-US" b="1" dirty="0">
              <a:solidFill>
                <a:srgbClr val="000000"/>
              </a:solidFill>
              <a:latin typeface="Calibri"/>
              <a:cs typeface="Arial" charset="0"/>
            </a:endParaRPr>
          </a:p>
        </p:txBody>
      </p:sp>
    </p:spTree>
    <p:extLst>
      <p:ext uri="{BB962C8B-B14F-4D97-AF65-F5344CB8AC3E}">
        <p14:creationId xmlns:p14="http://schemas.microsoft.com/office/powerpoint/2010/main" val="10305471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4715"/>
                                        </p:tgtEl>
                                        <p:attrNameLst>
                                          <p:attrName>style.visibility</p:attrName>
                                        </p:attrNameLst>
                                      </p:cBhvr>
                                      <p:to>
                                        <p:strVal val="visible"/>
                                      </p:to>
                                    </p:set>
                                    <p:anim calcmode="lin" valueType="num">
                                      <p:cBhvr additive="base">
                                        <p:cTn id="11" dur="1000" fill="hold"/>
                                        <p:tgtEl>
                                          <p:spTgt spid="754715"/>
                                        </p:tgtEl>
                                        <p:attrNameLst>
                                          <p:attrName>ppt_x</p:attrName>
                                        </p:attrNameLst>
                                      </p:cBhvr>
                                      <p:tavLst>
                                        <p:tav tm="0">
                                          <p:val>
                                            <p:strVal val="0-#ppt_w/2"/>
                                          </p:val>
                                        </p:tav>
                                        <p:tav tm="100000">
                                          <p:val>
                                            <p:strVal val="#ppt_x"/>
                                          </p:val>
                                        </p:tav>
                                      </p:tavLst>
                                    </p:anim>
                                    <p:anim calcmode="lin" valueType="num">
                                      <p:cBhvr additive="base">
                                        <p:cTn id="12"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2" presetClass="entr" presetSubtype="2" fill="hold" grpId="0" nodeType="withEffect">
                                  <p:stCondLst>
                                    <p:cond delay="0"/>
                                  </p:stCondLst>
                                  <p:childTnLst>
                                    <p:set>
                                      <p:cBhvr>
                                        <p:cTn id="24" dur="1" fill="hold">
                                          <p:stCondLst>
                                            <p:cond delay="0"/>
                                          </p:stCondLst>
                                        </p:cTn>
                                        <p:tgtEl>
                                          <p:spTgt spid="754705"/>
                                        </p:tgtEl>
                                        <p:attrNameLst>
                                          <p:attrName>style.visibility</p:attrName>
                                        </p:attrNameLst>
                                      </p:cBhvr>
                                      <p:to>
                                        <p:strVal val="visible"/>
                                      </p:to>
                                    </p:set>
                                    <p:anim calcmode="lin" valueType="num">
                                      <p:cBhvr additive="base">
                                        <p:cTn id="25" dur="1000" fill="hold"/>
                                        <p:tgtEl>
                                          <p:spTgt spid="754705"/>
                                        </p:tgtEl>
                                        <p:attrNameLst>
                                          <p:attrName>ppt_x</p:attrName>
                                        </p:attrNameLst>
                                      </p:cBhvr>
                                      <p:tavLst>
                                        <p:tav tm="0">
                                          <p:val>
                                            <p:strVal val="1+#ppt_w/2"/>
                                          </p:val>
                                        </p:tav>
                                        <p:tav tm="100000">
                                          <p:val>
                                            <p:strVal val="#ppt_x"/>
                                          </p:val>
                                        </p:tav>
                                      </p:tavLst>
                                    </p:anim>
                                    <p:anim calcmode="lin" valueType="num">
                                      <p:cBhvr additive="base">
                                        <p:cTn id="26"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 presetClass="entr" presetSubtype="6" fill="hold" nodeType="afterEffect">
                                  <p:stCondLst>
                                    <p:cond delay="0"/>
                                  </p:stCondLst>
                                  <p:childTnLst>
                                    <p:set>
                                      <p:cBhvr>
                                        <p:cTn id="35" dur="1" fill="hold">
                                          <p:stCondLst>
                                            <p:cond delay="0"/>
                                          </p:stCondLst>
                                        </p:cTn>
                                        <p:tgtEl>
                                          <p:spTgt spid="754717"/>
                                        </p:tgtEl>
                                        <p:attrNameLst>
                                          <p:attrName>style.visibility</p:attrName>
                                        </p:attrNameLst>
                                      </p:cBhvr>
                                      <p:to>
                                        <p:strVal val="visible"/>
                                      </p:to>
                                    </p:set>
                                    <p:anim calcmode="lin" valueType="num">
                                      <p:cBhvr additive="base">
                                        <p:cTn id="36" dur="1000" fill="hold"/>
                                        <p:tgtEl>
                                          <p:spTgt spid="754717"/>
                                        </p:tgtEl>
                                        <p:attrNameLst>
                                          <p:attrName>ppt_x</p:attrName>
                                        </p:attrNameLst>
                                      </p:cBhvr>
                                      <p:tavLst>
                                        <p:tav tm="0">
                                          <p:val>
                                            <p:strVal val="1+#ppt_w/2"/>
                                          </p:val>
                                        </p:tav>
                                        <p:tav tm="100000">
                                          <p:val>
                                            <p:strVal val="#ppt_x"/>
                                          </p:val>
                                        </p:tav>
                                      </p:tavLst>
                                    </p:anim>
                                    <p:anim calcmode="lin" valueType="num">
                                      <p:cBhvr additive="base">
                                        <p:cTn id="37"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000" fill="hold"/>
                                        <p:tgtEl>
                                          <p:spTgt spid="31"/>
                                        </p:tgtEl>
                                        <p:attrNameLst>
                                          <p:attrName>ppt_x</p:attrName>
                                        </p:attrNameLst>
                                      </p:cBhvr>
                                      <p:tavLst>
                                        <p:tav tm="0">
                                          <p:val>
                                            <p:strVal val="0-#ppt_w/2"/>
                                          </p:val>
                                        </p:tav>
                                        <p:tav tm="100000">
                                          <p:val>
                                            <p:strVal val="#ppt_x"/>
                                          </p:val>
                                        </p:tav>
                                      </p:tavLst>
                                    </p:anim>
                                    <p:anim calcmode="lin" valueType="num">
                                      <p:cBhvr additive="base">
                                        <p:cTn id="55"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754691" grpId="0" autoUpdateAnimBg="0"/>
      <p:bldP spid="754705" grpId="0" animBg="1"/>
      <p:bldP spid="25" grpId="0" animBg="1"/>
      <p:bldP spid="31" grpId="0" animBg="1"/>
      <p:bldP spid="3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572000" y="4118212"/>
            <a:ext cx="4267200" cy="1323439"/>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smtClean="0">
                <a:solidFill>
                  <a:srgbClr val="FF0000"/>
                </a:solidFill>
                <a:latin typeface="Calibri" pitchFamily="34" charset="0"/>
              </a:rPr>
              <a:t>Knowledge/Linguistics </a:t>
            </a:r>
            <a:r>
              <a:rPr lang="en-US" sz="2000" dirty="0">
                <a:solidFill>
                  <a:srgbClr val="FF0000"/>
                </a:solidFill>
                <a:latin typeface="Calibri" pitchFamily="34" charset="0"/>
              </a:rPr>
              <a:t>Constraints</a:t>
            </a:r>
          </a:p>
          <a:p>
            <a:pPr eaLnBrk="1" hangingPunct="1"/>
            <a:endParaRPr lang="en-US" sz="2000" dirty="0">
              <a:solidFill>
                <a:srgbClr val="FF0000"/>
              </a:solidFill>
              <a:latin typeface="Calibri" pitchFamily="34" charset="0"/>
            </a:endParaRPr>
          </a:p>
          <a:p>
            <a:pPr eaLnBrk="1" hangingPunct="1"/>
            <a:r>
              <a:rPr lang="en-US" sz="2000" dirty="0">
                <a:solidFill>
                  <a:srgbClr val="0033CC"/>
                </a:solidFill>
                <a:latin typeface="Calibri" pitchFamily="34" charset="0"/>
              </a:rPr>
              <a:t>Cannot have both A states and B states in an output sequence. </a:t>
            </a:r>
            <a:endParaRPr lang="en-US" sz="2000" baseline="-25000" dirty="0">
              <a:solidFill>
                <a:srgbClr val="0033CC"/>
              </a:solidFill>
              <a:latin typeface="Calibri" pitchFamily="34" charset="0"/>
            </a:endParaRPr>
          </a:p>
        </p:txBody>
      </p:sp>
      <p:sp>
        <p:nvSpPr>
          <p:cNvPr id="2" name="TextBox 3"/>
          <p:cNvSpPr txBox="1">
            <a:spLocks noChangeArrowheads="1"/>
          </p:cNvSpPr>
          <p:nvPr/>
        </p:nvSpPr>
        <p:spPr bwMode="auto">
          <a:xfrm>
            <a:off x="4572000" y="4122003"/>
            <a:ext cx="4267200" cy="1323439"/>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smtClean="0">
                <a:solidFill>
                  <a:srgbClr val="FF0000"/>
                </a:solidFill>
                <a:latin typeface="Calibri" pitchFamily="34" charset="0"/>
              </a:rPr>
              <a:t>Knowledge/Linguistics </a:t>
            </a:r>
            <a:r>
              <a:rPr lang="en-US" sz="2000" dirty="0">
                <a:solidFill>
                  <a:srgbClr val="FF0000"/>
                </a:solidFill>
                <a:latin typeface="Calibri" pitchFamily="34" charset="0"/>
              </a:rPr>
              <a:t>Constraints</a:t>
            </a:r>
          </a:p>
          <a:p>
            <a:pPr eaLnBrk="1" hangingPunct="1"/>
            <a:endParaRPr lang="en-US" sz="2000" dirty="0">
              <a:solidFill>
                <a:srgbClr val="0033CC"/>
              </a:solidFill>
              <a:latin typeface="Calibri" pitchFamily="34" charset="0"/>
            </a:endParaRPr>
          </a:p>
          <a:p>
            <a:pPr eaLnBrk="1" hangingPunct="1"/>
            <a:r>
              <a:rPr lang="en-US" sz="2000" dirty="0">
                <a:solidFill>
                  <a:srgbClr val="0033CC"/>
                </a:solidFill>
                <a:latin typeface="Calibri" pitchFamily="34" charset="0"/>
              </a:rPr>
              <a:t>If a modifier chosen, include its head</a:t>
            </a:r>
          </a:p>
          <a:p>
            <a:pPr eaLnBrk="1" hangingPunct="1"/>
            <a:r>
              <a:rPr lang="en-US" sz="2000" dirty="0">
                <a:solidFill>
                  <a:srgbClr val="0033CC"/>
                </a:solidFill>
                <a:latin typeface="Calibri" pitchFamily="34" charset="0"/>
              </a:rPr>
              <a:t>If verb is chosen, include its arguments </a:t>
            </a:r>
            <a:endParaRPr lang="en-US" sz="2000" baseline="-25000" dirty="0">
              <a:solidFill>
                <a:srgbClr val="0033CC"/>
              </a:solidFill>
              <a:latin typeface="Calibri" pitchFamily="34" charset="0"/>
            </a:endParaRPr>
          </a:p>
        </p:txBody>
      </p:sp>
      <p:sp>
        <p:nvSpPr>
          <p:cNvPr id="63493" name="Rectangle 3"/>
          <p:cNvSpPr>
            <a:spLocks noGrp="1" noChangeArrowheads="1"/>
          </p:cNvSpPr>
          <p:nvPr>
            <p:ph type="title"/>
          </p:nvPr>
        </p:nvSpPr>
        <p:spPr>
          <a:xfrm>
            <a:off x="228602" y="304802"/>
            <a:ext cx="7916863" cy="677863"/>
          </a:xfrm>
        </p:spPr>
        <p:txBody>
          <a:bodyPr/>
          <a:lstStyle/>
          <a:p>
            <a:pPr eaLnBrk="1" hangingPunct="1"/>
            <a:r>
              <a:rPr lang="en-US" altLang="zh-TW" dirty="0" smtClean="0">
                <a:ea typeface="Arial Unicode MS" pitchFamily="34" charset="-128"/>
                <a:cs typeface="Arial Unicode MS" pitchFamily="34" charset="-128"/>
              </a:rPr>
              <a:t>Examples: CCM Formulations</a:t>
            </a:r>
          </a:p>
        </p:txBody>
      </p:sp>
      <p:sp>
        <p:nvSpPr>
          <p:cNvPr id="1304580" name="Rectangle 4"/>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63495" name="TextBox 3"/>
          <p:cNvSpPr txBox="1">
            <a:spLocks noChangeArrowheads="1"/>
          </p:cNvSpPr>
          <p:nvPr/>
        </p:nvSpPr>
        <p:spPr bwMode="auto">
          <a:xfrm>
            <a:off x="779462" y="1701800"/>
            <a:ext cx="7585076"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0000"/>
                </a:solidFill>
                <a:latin typeface="Calibri" pitchFamily="34" charset="0"/>
              </a:rPr>
              <a:t>While </a:t>
            </a:r>
            <a:r>
              <a:rPr lang="en-US" sz="2000" b="1" kern="0" dirty="0" smtClean="0">
                <a:solidFill>
                  <a:srgbClr val="000000"/>
                </a:solidFill>
                <a:latin typeface="cmmi10"/>
                <a:cs typeface="Arial"/>
              </a:rPr>
              <a:t>Á</a:t>
            </a:r>
            <a:r>
              <a:rPr lang="en-US" sz="2000" b="1" kern="0" dirty="0" smtClean="0">
                <a:solidFill>
                  <a:srgbClr val="000000"/>
                </a:solidFill>
                <a:latin typeface="Calibri"/>
                <a:cs typeface="Arial"/>
              </a:rPr>
              <a:t>(x</a:t>
            </a:r>
            <a:r>
              <a:rPr lang="en-US" sz="2000" b="1" kern="0" dirty="0">
                <a:solidFill>
                  <a:srgbClr val="000000"/>
                </a:solidFill>
                <a:latin typeface="Calibri"/>
                <a:cs typeface="Arial"/>
              </a:rPr>
              <a:t>, y</a:t>
            </a:r>
            <a:r>
              <a:rPr lang="en-US" sz="2000" b="1" kern="0" dirty="0" smtClean="0">
                <a:solidFill>
                  <a:srgbClr val="000000"/>
                </a:solidFill>
                <a:latin typeface="Calibri"/>
                <a:cs typeface="Arial"/>
              </a:rPr>
              <a:t>) and </a:t>
            </a:r>
            <a:r>
              <a:rPr lang="en-US" sz="2000" b="1" kern="0" dirty="0" smtClean="0">
                <a:solidFill>
                  <a:srgbClr val="000000"/>
                </a:solidFill>
                <a:latin typeface="cmmi10"/>
                <a:cs typeface="Arial"/>
              </a:rPr>
              <a:t>C</a:t>
            </a:r>
            <a:r>
              <a:rPr lang="en-US" sz="2000" b="1" kern="0" dirty="0" smtClean="0">
                <a:solidFill>
                  <a:srgbClr val="000000"/>
                </a:solidFill>
                <a:latin typeface="Calibri"/>
                <a:cs typeface="Arial"/>
              </a:rPr>
              <a:t>(x</a:t>
            </a:r>
            <a:r>
              <a:rPr lang="en-US" sz="2000" b="1" kern="0" dirty="0">
                <a:solidFill>
                  <a:srgbClr val="000000"/>
                </a:solidFill>
                <a:latin typeface="Calibri"/>
                <a:cs typeface="Arial"/>
              </a:rPr>
              <a:t>, y) </a:t>
            </a:r>
            <a:r>
              <a:rPr lang="en-US" sz="2000" b="1" kern="0" dirty="0" smtClean="0">
                <a:solidFill>
                  <a:srgbClr val="000000"/>
                </a:solidFill>
                <a:latin typeface="Calibri"/>
                <a:cs typeface="Arial"/>
              </a:rPr>
              <a:t> </a:t>
            </a:r>
            <a:r>
              <a:rPr lang="en-US" sz="2000" kern="0" dirty="0" smtClean="0">
                <a:solidFill>
                  <a:srgbClr val="000000"/>
                </a:solidFill>
                <a:latin typeface="Calibri"/>
                <a:cs typeface="Arial"/>
              </a:rPr>
              <a:t>could be the same; we want C(x, y) to express high level </a:t>
            </a:r>
            <a:r>
              <a:rPr lang="en-US" sz="2000" dirty="0" smtClean="0">
                <a:solidFill>
                  <a:srgbClr val="000000"/>
                </a:solidFill>
                <a:latin typeface="Calibri" pitchFamily="34" charset="0"/>
              </a:rPr>
              <a:t>declarative knowledge over the statistical models. </a:t>
            </a:r>
            <a:endParaRPr lang="en-US" sz="2000" dirty="0">
              <a:solidFill>
                <a:srgbClr val="000000"/>
              </a:solidFill>
              <a:latin typeface="Calibri" pitchFamily="34" charset="0"/>
            </a:endParaRPr>
          </a:p>
        </p:txBody>
      </p:sp>
      <p:sp>
        <p:nvSpPr>
          <p:cNvPr id="4" name="TextBox 3"/>
          <p:cNvSpPr txBox="1">
            <a:spLocks noChangeArrowheads="1"/>
          </p:cNvSpPr>
          <p:nvPr/>
        </p:nvSpPr>
        <p:spPr bwMode="auto">
          <a:xfrm>
            <a:off x="228600" y="4118212"/>
            <a:ext cx="4191000" cy="1323439"/>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Sequential Prediction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HMM/CRF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a:t>
            </a:r>
            <a:r>
              <a:rPr lang="en-US" sz="2000">
                <a:solidFill>
                  <a:srgbClr val="0033CC"/>
                </a:solidFill>
                <a:latin typeface="Calibri" pitchFamily="34" charset="0"/>
              </a:rPr>
              <a:t> x</a:t>
            </a:r>
            <a:r>
              <a:rPr lang="en-US" sz="2000" baseline="-25000">
                <a:solidFill>
                  <a:srgbClr val="0033CC"/>
                </a:solidFill>
                <a:latin typeface="Calibri" pitchFamily="34" charset="0"/>
              </a:rPr>
              <a:t>ij</a:t>
            </a:r>
          </a:p>
        </p:txBody>
      </p:sp>
      <p:sp>
        <p:nvSpPr>
          <p:cNvPr id="6" name="TextBox 3"/>
          <p:cNvSpPr txBox="1">
            <a:spLocks noChangeArrowheads="1"/>
          </p:cNvSpPr>
          <p:nvPr/>
        </p:nvSpPr>
        <p:spPr bwMode="auto">
          <a:xfrm>
            <a:off x="228600" y="4118212"/>
            <a:ext cx="4191000" cy="1323439"/>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solidFill>
                  <a:srgbClr val="FF0000"/>
                </a:solidFill>
                <a:latin typeface="Calibri" pitchFamily="34" charset="0"/>
              </a:rPr>
              <a:t>Sentence Compression/Summarization:</a:t>
            </a:r>
          </a:p>
          <a:p>
            <a:pPr eaLnBrk="1" hangingPunct="1"/>
            <a:r>
              <a:rPr lang="en-US" sz="2000" dirty="0" smtClean="0">
                <a:solidFill>
                  <a:srgbClr val="0033CC"/>
                </a:solidFill>
                <a:latin typeface="Calibri" pitchFamily="34" charset="0"/>
              </a:rPr>
              <a:t>Language </a:t>
            </a:r>
            <a:r>
              <a:rPr lang="en-US" sz="2000" dirty="0">
                <a:solidFill>
                  <a:srgbClr val="0033CC"/>
                </a:solidFill>
                <a:latin typeface="Calibri" pitchFamily="34" charset="0"/>
              </a:rPr>
              <a:t>Model based:</a:t>
            </a:r>
          </a:p>
          <a:p>
            <a:pPr eaLnBrk="1" hangingPunct="1"/>
            <a:r>
              <a:rPr lang="en-US" sz="2000" dirty="0">
                <a:solidFill>
                  <a:srgbClr val="0033CC"/>
                </a:solidFill>
                <a:latin typeface="Calibri" pitchFamily="34" charset="0"/>
              </a:rPr>
              <a:t>                     </a:t>
            </a:r>
            <a:r>
              <a:rPr lang="en-US" sz="2000" dirty="0" err="1">
                <a:solidFill>
                  <a:srgbClr val="0033CC"/>
                </a:solidFill>
                <a:latin typeface="Calibri" pitchFamily="34" charset="0"/>
              </a:rPr>
              <a:t>Argmax</a:t>
            </a:r>
            <a:r>
              <a:rPr lang="en-US" sz="2000" dirty="0">
                <a:solidFill>
                  <a:srgbClr val="0033CC"/>
                </a:solidFill>
                <a:latin typeface="Calibri" pitchFamily="34" charset="0"/>
              </a:rPr>
              <a:t> </a:t>
            </a:r>
            <a:r>
              <a:rPr lang="en-US" sz="2000" dirty="0">
                <a:solidFill>
                  <a:srgbClr val="0033CC"/>
                </a:solidFill>
                <a:latin typeface="Symbol" pitchFamily="18" charset="2"/>
                <a:sym typeface="Symbol" pitchFamily="18" charset="2"/>
              </a:rPr>
              <a:t></a:t>
            </a:r>
            <a:r>
              <a:rPr lang="en-US" sz="2000" dirty="0">
                <a:solidFill>
                  <a:srgbClr val="0033CC"/>
                </a:solidFill>
                <a:latin typeface="Calibri" pitchFamily="34" charset="0"/>
              </a:rPr>
              <a:t> </a:t>
            </a:r>
            <a:r>
              <a:rPr lang="en-US" sz="2000" dirty="0">
                <a:solidFill>
                  <a:srgbClr val="0033CC"/>
                </a:solidFill>
                <a:latin typeface="cmmi10" pitchFamily="34" charset="0"/>
              </a:rPr>
              <a:t>¸</a:t>
            </a:r>
            <a:r>
              <a:rPr lang="en-US" sz="2000" baseline="-25000" dirty="0" err="1">
                <a:solidFill>
                  <a:srgbClr val="0033CC"/>
                </a:solidFill>
                <a:latin typeface="cmmi10" pitchFamily="34" charset="0"/>
              </a:rPr>
              <a:t>ijk</a:t>
            </a:r>
            <a:r>
              <a:rPr lang="en-US" sz="2000" dirty="0">
                <a:solidFill>
                  <a:srgbClr val="0033CC"/>
                </a:solidFill>
                <a:latin typeface="Calibri" pitchFamily="34" charset="0"/>
              </a:rPr>
              <a:t> </a:t>
            </a:r>
            <a:r>
              <a:rPr lang="en-US" sz="2000" dirty="0" err="1">
                <a:solidFill>
                  <a:srgbClr val="0033CC"/>
                </a:solidFill>
                <a:latin typeface="Calibri" pitchFamily="34" charset="0"/>
              </a:rPr>
              <a:t>x</a:t>
            </a:r>
            <a:r>
              <a:rPr lang="en-US" sz="2000" baseline="-25000" dirty="0" err="1">
                <a:solidFill>
                  <a:srgbClr val="0033CC"/>
                </a:solidFill>
                <a:latin typeface="Calibri" pitchFamily="34" charset="0"/>
              </a:rPr>
              <a:t>ijk</a:t>
            </a:r>
            <a:endParaRPr lang="en-US" sz="2000" baseline="-25000" dirty="0">
              <a:solidFill>
                <a:srgbClr val="0033CC"/>
              </a:solidFill>
              <a:latin typeface="Calibri" pitchFamily="34" charset="0"/>
            </a:endParaRPr>
          </a:p>
        </p:txBody>
      </p:sp>
      <p:sp>
        <p:nvSpPr>
          <p:cNvPr id="3" name="Rectangle 2"/>
          <p:cNvSpPr/>
          <p:nvPr/>
        </p:nvSpPr>
        <p:spPr>
          <a:xfrm>
            <a:off x="181302" y="4060589"/>
            <a:ext cx="8839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p:cNvSpPr>
            <a:spLocks noChangeArrowheads="1"/>
          </p:cNvSpPr>
          <p:nvPr/>
        </p:nvSpPr>
        <p:spPr bwMode="auto">
          <a:xfrm>
            <a:off x="419100" y="4243389"/>
            <a:ext cx="8305800" cy="1700211"/>
          </a:xfrm>
          <a:prstGeom prst="rect">
            <a:avLst/>
          </a:prstGeom>
          <a:solidFill>
            <a:srgbClr val="FFFFCC"/>
          </a:solidFill>
          <a:ln w="9525">
            <a:solidFill>
              <a:schemeClr val="accent2"/>
            </a:solidFill>
            <a:miter lim="800000"/>
            <a:headEnd/>
            <a:tailEnd/>
          </a:ln>
          <a:effectLst/>
          <a:extLst/>
        </p:spPr>
        <p:txBody>
          <a:bodyPr/>
          <a:lstStyle/>
          <a:p>
            <a:pPr marL="342900" indent="-342900">
              <a:lnSpc>
                <a:spcPct val="90000"/>
              </a:lnSpc>
              <a:spcBef>
                <a:spcPct val="20000"/>
              </a:spcBef>
              <a:buClr>
                <a:srgbClr val="FF9900"/>
              </a:buClr>
              <a:buSzPct val="75000"/>
              <a:buFont typeface="Wingdings" pitchFamily="2" charset="2"/>
              <a:buNone/>
            </a:pPr>
            <a:r>
              <a:rPr lang="en-US" sz="2000" dirty="0">
                <a:solidFill>
                  <a:srgbClr val="0033CC"/>
                </a:solidFill>
                <a:latin typeface="Calibri" pitchFamily="34" charset="0"/>
              </a:rPr>
              <a:t>Constrained Conditional Models Allow:</a:t>
            </a:r>
          </a:p>
          <a:p>
            <a:pPr marL="342900" indent="-342900">
              <a:lnSpc>
                <a:spcPct val="90000"/>
              </a:lnSpc>
              <a:spcBef>
                <a:spcPct val="20000"/>
              </a:spcBef>
              <a:buClr>
                <a:srgbClr val="FF9900"/>
              </a:buClr>
              <a:buSzPct val="75000"/>
              <a:buFont typeface="Wingdings" pitchFamily="2" charset="2"/>
              <a:buChar char="n"/>
            </a:pPr>
            <a:r>
              <a:rPr lang="en-US" sz="2000" dirty="0" smtClean="0">
                <a:solidFill>
                  <a:srgbClr val="000000"/>
                </a:solidFill>
                <a:latin typeface="Calibri" pitchFamily="34" charset="0"/>
              </a:rPr>
              <a:t>Decouple complexity of the learned model from that of the desired output</a:t>
            </a:r>
          </a:p>
          <a:p>
            <a:pPr marL="342900" indent="-342900">
              <a:lnSpc>
                <a:spcPct val="90000"/>
              </a:lnSpc>
              <a:spcBef>
                <a:spcPct val="20000"/>
              </a:spcBef>
              <a:buClr>
                <a:srgbClr val="FF9900"/>
              </a:buClr>
              <a:buSzPct val="75000"/>
              <a:buFont typeface="Wingdings" pitchFamily="2" charset="2"/>
              <a:buChar char="n"/>
            </a:pPr>
            <a:r>
              <a:rPr lang="en-US" sz="2000" dirty="0" smtClean="0">
                <a:solidFill>
                  <a:srgbClr val="0033CC"/>
                </a:solidFill>
                <a:latin typeface="Calibri" pitchFamily="34" charset="0"/>
              </a:rPr>
              <a:t>Learn </a:t>
            </a:r>
            <a:r>
              <a:rPr lang="en-US" sz="2000" dirty="0">
                <a:solidFill>
                  <a:srgbClr val="0033CC"/>
                </a:solidFill>
                <a:latin typeface="Calibri" pitchFamily="34" charset="0"/>
              </a:rPr>
              <a:t>a simple model </a:t>
            </a:r>
            <a:r>
              <a:rPr lang="en-US" sz="2000" dirty="0" smtClean="0">
                <a:solidFill>
                  <a:srgbClr val="0033CC"/>
                </a:solidFill>
                <a:latin typeface="Calibri" pitchFamily="34" charset="0"/>
              </a:rPr>
              <a:t> (multiple; pipelines); reason with a complex one.</a:t>
            </a:r>
            <a:endParaRPr lang="en-US" sz="2000" dirty="0">
              <a:solidFill>
                <a:srgbClr val="0033CC"/>
              </a:solidFill>
              <a:latin typeface="Calibri" pitchFamily="34" charset="0"/>
            </a:endParaRPr>
          </a:p>
          <a:p>
            <a:pPr marL="342900" indent="-342900">
              <a:lnSpc>
                <a:spcPct val="90000"/>
              </a:lnSpc>
              <a:spcBef>
                <a:spcPct val="20000"/>
              </a:spcBef>
              <a:buClr>
                <a:srgbClr val="FF9900"/>
              </a:buClr>
              <a:buSzPct val="75000"/>
              <a:buFont typeface="Wingdings" pitchFamily="2" charset="2"/>
              <a:buChar char="n"/>
            </a:pPr>
            <a:r>
              <a:rPr lang="en-US" sz="2000" dirty="0">
                <a:solidFill>
                  <a:srgbClr val="000000"/>
                </a:solidFill>
                <a:latin typeface="Calibri" pitchFamily="34" charset="0"/>
              </a:rPr>
              <a:t>Accomplished </a:t>
            </a:r>
            <a:r>
              <a:rPr lang="en-US" sz="2000" dirty="0" smtClean="0">
                <a:solidFill>
                  <a:srgbClr val="000000"/>
                </a:solidFill>
                <a:latin typeface="Calibri" pitchFamily="34" charset="0"/>
              </a:rPr>
              <a:t>by incorporating </a:t>
            </a:r>
            <a:r>
              <a:rPr lang="en-US" sz="2000" dirty="0">
                <a:solidFill>
                  <a:srgbClr val="000000"/>
                </a:solidFill>
                <a:latin typeface="Calibri" pitchFamily="34" charset="0"/>
              </a:rPr>
              <a:t>constraints to bias/re-rank </a:t>
            </a:r>
            <a:r>
              <a:rPr lang="en-US" sz="2000" dirty="0" smtClean="0">
                <a:solidFill>
                  <a:srgbClr val="000000"/>
                </a:solidFill>
                <a:latin typeface="Calibri" pitchFamily="34" charset="0"/>
              </a:rPr>
              <a:t>global decisions to </a:t>
            </a:r>
            <a:r>
              <a:rPr lang="en-US" sz="2000" dirty="0" smtClean="0">
                <a:solidFill>
                  <a:srgbClr val="0033CC"/>
                </a:solidFill>
                <a:latin typeface="Calibri" pitchFamily="34" charset="0"/>
              </a:rPr>
              <a:t>satisfy (minimally violate) expectations. </a:t>
            </a:r>
            <a:r>
              <a:rPr lang="en-US" sz="1600" dirty="0" smtClean="0">
                <a:solidFill>
                  <a:srgbClr val="0033CC"/>
                </a:solidFill>
                <a:latin typeface="Calibri" pitchFamily="34" charset="0"/>
              </a:rPr>
              <a:t> </a:t>
            </a:r>
            <a:endParaRPr lang="en-US" sz="1600" dirty="0">
              <a:solidFill>
                <a:srgbClr val="0033CC"/>
              </a:solidFill>
              <a:latin typeface="Calibri" pitchFamily="34" charset="0"/>
            </a:endParaRPr>
          </a:p>
        </p:txBody>
      </p:sp>
      <p:sp>
        <p:nvSpPr>
          <p:cNvPr id="17" name="Rectangle 16"/>
          <p:cNvSpPr/>
          <p:nvPr/>
        </p:nvSpPr>
        <p:spPr>
          <a:xfrm>
            <a:off x="1752602" y="990601"/>
            <a:ext cx="5638799" cy="461665"/>
          </a:xfrm>
          <a:prstGeom prst="rect">
            <a:avLst/>
          </a:prstGeom>
        </p:spPr>
        <p:txBody>
          <a:bodyPr wrap="square">
            <a:spAutoFit/>
          </a:bodyPr>
          <a:lstStyle/>
          <a:p>
            <a:pPr lvl="1" eaLnBrk="0" hangingPunct="0">
              <a:spcBef>
                <a:spcPct val="20000"/>
              </a:spcBef>
              <a:buClr>
                <a:srgbClr val="FF9900"/>
              </a:buClr>
              <a:buSzPct val="65000"/>
            </a:pPr>
            <a:r>
              <a:rPr lang="en-US" sz="2400" b="1" kern="0" dirty="0" smtClean="0">
                <a:solidFill>
                  <a:srgbClr val="000000"/>
                </a:solidFill>
                <a:latin typeface="Calibri"/>
                <a:cs typeface="Arial"/>
              </a:rPr>
              <a:t>y </a:t>
            </a:r>
            <a:r>
              <a:rPr lang="en-US" sz="2400" b="1" kern="0" dirty="0">
                <a:solidFill>
                  <a:srgbClr val="000000"/>
                </a:solidFill>
                <a:latin typeface="Calibri"/>
                <a:cs typeface="Arial"/>
              </a:rPr>
              <a:t>=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r>
              <a:rPr lang="en-US" sz="2400" b="1" kern="0" baseline="-25000" dirty="0">
                <a:solidFill>
                  <a:srgbClr val="000000"/>
                </a:solidFill>
                <a:latin typeface="cmsy10"/>
                <a:cs typeface="Arial"/>
              </a:rPr>
              <a:t>2 Y</a:t>
            </a:r>
            <a:r>
              <a:rPr lang="en-US" sz="2400" b="1" kern="0" dirty="0">
                <a:solidFill>
                  <a:srgbClr val="000000"/>
                </a:solidFill>
                <a:latin typeface="Calibri"/>
                <a:cs typeface="Arial"/>
              </a:rPr>
              <a:t>  </a:t>
            </a:r>
            <a:r>
              <a:rPr lang="en-US" sz="2400" b="1" kern="0" dirty="0" err="1" smtClean="0">
                <a:solidFill>
                  <a:srgbClr val="000000"/>
                </a:solidFill>
                <a:latin typeface="Calibri"/>
                <a:cs typeface="Arial"/>
              </a:rPr>
              <a:t>w</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Á</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 </a:t>
            </a:r>
            <a:r>
              <a:rPr lang="en-US" sz="2400" b="1" kern="0" dirty="0" err="1" smtClean="0">
                <a:solidFill>
                  <a:srgbClr val="000000"/>
                </a:solidFill>
                <a:latin typeface="Calibri"/>
                <a:cs typeface="Arial"/>
              </a:rPr>
              <a:t>u</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C</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a:t>
            </a:r>
          </a:p>
        </p:txBody>
      </p:sp>
      <p:sp>
        <p:nvSpPr>
          <p:cNvPr id="8" name="Slide Number Placeholder 7"/>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12</a:t>
            </a:fld>
            <a:endParaRPr lang="en-US" altLang="zh-TW"/>
          </a:p>
        </p:txBody>
      </p:sp>
      <p:sp>
        <p:nvSpPr>
          <p:cNvPr id="18" name="TextBox 3"/>
          <p:cNvSpPr txBox="1">
            <a:spLocks noChangeArrowheads="1"/>
          </p:cNvSpPr>
          <p:nvPr/>
        </p:nvSpPr>
        <p:spPr bwMode="auto">
          <a:xfrm>
            <a:off x="266700" y="2759075"/>
            <a:ext cx="8610600" cy="1230313"/>
          </a:xfrm>
          <a:prstGeom prst="rect">
            <a:avLst/>
          </a:prstGeom>
          <a:solidFill>
            <a:srgbClr val="FFFF66"/>
          </a:solidFill>
          <a:ln w="12700">
            <a:solidFill>
              <a:srgbClr val="FF9900"/>
            </a:solidFill>
            <a:miter lim="800000"/>
            <a:headEnd/>
            <a:tailEnd/>
          </a:ln>
        </p:spPr>
        <p:txBody>
          <a:bodyPr>
            <a:spAutoFit/>
          </a:bodyPr>
          <a:lstStyle>
            <a:lvl1pPr marL="342900" indent="-3429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r>
              <a:rPr lang="en-US" dirty="0">
                <a:solidFill>
                  <a:srgbClr val="000000"/>
                </a:solidFill>
                <a:latin typeface="Calibri" pitchFamily="34" charset="0"/>
              </a:rPr>
              <a:t>Formulate NLP Problems as ILP problems         (inference may be done otherwise)</a:t>
            </a:r>
          </a:p>
          <a:p>
            <a:pPr lvl="2" eaLnBrk="1" hangingPunct="1"/>
            <a:r>
              <a:rPr lang="en-US" dirty="0">
                <a:solidFill>
                  <a:srgbClr val="000000"/>
                </a:solidFill>
                <a:latin typeface="Calibri" pitchFamily="34" charset="0"/>
              </a:rPr>
              <a:t>	1. Sequence tagging            </a:t>
            </a:r>
            <a:r>
              <a:rPr lang="en-US" dirty="0">
                <a:solidFill>
                  <a:srgbClr val="0033CC"/>
                </a:solidFill>
                <a:latin typeface="Calibri" pitchFamily="34" charset="0"/>
              </a:rPr>
              <a:t>(HMM/CRF + Global constraints)</a:t>
            </a:r>
          </a:p>
          <a:p>
            <a:pPr lvl="2" eaLnBrk="1" hangingPunct="1"/>
            <a:r>
              <a:rPr lang="en-US" dirty="0">
                <a:solidFill>
                  <a:srgbClr val="000000"/>
                </a:solidFill>
                <a:latin typeface="Calibri" pitchFamily="34" charset="0"/>
              </a:rPr>
              <a:t>	2. Sentence Compression   </a:t>
            </a:r>
            <a:r>
              <a:rPr lang="en-US" dirty="0">
                <a:solidFill>
                  <a:srgbClr val="0033CC"/>
                </a:solidFill>
                <a:latin typeface="Calibri" pitchFamily="34" charset="0"/>
              </a:rPr>
              <a:t>(Language Model + Global Constraints)</a:t>
            </a:r>
          </a:p>
          <a:p>
            <a:pPr lvl="2" eaLnBrk="1" hangingPunct="1"/>
            <a:r>
              <a:rPr lang="en-US" dirty="0">
                <a:solidFill>
                  <a:srgbClr val="000000"/>
                </a:solidFill>
                <a:latin typeface="Calibri" pitchFamily="34" charset="0"/>
              </a:rPr>
              <a:t>	3. SRL                                      </a:t>
            </a:r>
            <a:r>
              <a:rPr lang="en-US" dirty="0">
                <a:solidFill>
                  <a:srgbClr val="0033CC"/>
                </a:solidFill>
                <a:latin typeface="Calibri" pitchFamily="34" charset="0"/>
              </a:rPr>
              <a:t>(Independent classifiers + Global </a:t>
            </a:r>
            <a:r>
              <a:rPr lang="en-US" sz="2000" dirty="0">
                <a:solidFill>
                  <a:srgbClr val="0033CC"/>
                </a:solidFill>
                <a:latin typeface="Calibri" pitchFamily="34" charset="0"/>
              </a:rPr>
              <a:t>Constraints) </a:t>
            </a:r>
          </a:p>
        </p:txBody>
      </p:sp>
      <p:sp>
        <p:nvSpPr>
          <p:cNvPr id="19" name="AutoShape 12"/>
          <p:cNvSpPr>
            <a:spLocks noChangeArrowheads="1"/>
          </p:cNvSpPr>
          <p:nvPr/>
        </p:nvSpPr>
        <p:spPr bwMode="auto">
          <a:xfrm>
            <a:off x="609600" y="31305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20" name="AutoShape 13"/>
          <p:cNvSpPr>
            <a:spLocks noChangeArrowheads="1"/>
          </p:cNvSpPr>
          <p:nvPr/>
        </p:nvSpPr>
        <p:spPr bwMode="auto">
          <a:xfrm>
            <a:off x="609600" y="34226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21" name="AutoShape 14"/>
          <p:cNvSpPr>
            <a:spLocks noChangeArrowheads="1"/>
          </p:cNvSpPr>
          <p:nvPr/>
        </p:nvSpPr>
        <p:spPr bwMode="auto">
          <a:xfrm>
            <a:off x="609600" y="37274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Tree>
    <p:extLst>
      <p:ext uri="{BB962C8B-B14F-4D97-AF65-F5344CB8AC3E}">
        <p14:creationId xmlns:p14="http://schemas.microsoft.com/office/powerpoint/2010/main" val="20413994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1304580"/>
                                        </p:tgtEl>
                                        <p:attrNameLst>
                                          <p:attrName>style.visibility</p:attrName>
                                        </p:attrNameLst>
                                      </p:cBhvr>
                                      <p:to>
                                        <p:strVal val="visible"/>
                                      </p:to>
                                    </p:se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1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2" presetClass="entr" presetSubtype="8"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1"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304580" grpId="0" autoUpdateAnimBg="0"/>
      <p:bldP spid="63495" grpId="0" animBg="1"/>
      <p:bldP spid="4" grpId="0" animBg="1"/>
      <p:bldP spid="6" grpId="0" animBg="1"/>
      <p:bldP spid="3" grpId="0" animBg="1"/>
      <p:bldP spid="16"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480" y="3657600"/>
            <a:ext cx="1645920" cy="109728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Knowledge and Inference</a:t>
            </a:r>
          </a:p>
          <a:p>
            <a:pPr lvl="1" eaLnBrk="1" hangingPunct="1">
              <a:lnSpc>
                <a:spcPct val="90000"/>
              </a:lnSpc>
            </a:pPr>
            <a:r>
              <a:rPr lang="en-US" dirty="0" smtClean="0"/>
              <a:t>Combining the </a:t>
            </a:r>
            <a:r>
              <a:rPr lang="en-US" dirty="0" smtClean="0">
                <a:solidFill>
                  <a:srgbClr val="0033CC"/>
                </a:solidFill>
              </a:rPr>
              <a:t>soft</a:t>
            </a:r>
            <a:r>
              <a:rPr lang="en-US" dirty="0" smtClean="0"/>
              <a:t> with the </a:t>
            </a:r>
            <a:r>
              <a:rPr lang="en-US" dirty="0" smtClean="0">
                <a:solidFill>
                  <a:srgbClr val="0033CC"/>
                </a:solidFill>
              </a:rPr>
              <a:t>logical/declarative</a:t>
            </a:r>
            <a:r>
              <a:rPr lang="en-US" dirty="0" smtClean="0"/>
              <a:t> nature of Natural Language </a:t>
            </a:r>
          </a:p>
          <a:p>
            <a:pPr lvl="2" eaLnBrk="1" hangingPunct="1">
              <a:lnSpc>
                <a:spcPct val="90000"/>
              </a:lnSpc>
            </a:pPr>
            <a:r>
              <a:rPr lang="en-US" dirty="0" smtClean="0"/>
              <a:t>Constrained Conditional Models: A formulation for </a:t>
            </a:r>
            <a:r>
              <a:rPr lang="en-US" dirty="0" smtClean="0">
                <a:solidFill>
                  <a:srgbClr val="0033CC"/>
                </a:solidFill>
              </a:rPr>
              <a:t>global </a:t>
            </a:r>
            <a:r>
              <a:rPr lang="en-US" dirty="0">
                <a:solidFill>
                  <a:srgbClr val="0033CC"/>
                </a:solidFill>
              </a:rPr>
              <a:t>i</a:t>
            </a:r>
            <a:r>
              <a:rPr lang="en-US" dirty="0" smtClean="0">
                <a:solidFill>
                  <a:srgbClr val="0033CC"/>
                </a:solidFill>
              </a:rPr>
              <a:t>nference with knowledge </a:t>
            </a:r>
            <a:r>
              <a:rPr lang="en-US" dirty="0" smtClean="0"/>
              <a:t>modeled as expressive structural constraints</a:t>
            </a:r>
          </a:p>
          <a:p>
            <a:pPr lvl="2" eaLnBrk="1" hangingPunct="1">
              <a:lnSpc>
                <a:spcPct val="90000"/>
              </a:lnSpc>
            </a:pPr>
            <a:r>
              <a:rPr lang="en-US" dirty="0" smtClean="0"/>
              <a:t>Some examples</a:t>
            </a:r>
          </a:p>
          <a:p>
            <a:pPr lvl="2" eaLnBrk="1" hangingPunct="1">
              <a:lnSpc>
                <a:spcPct val="90000"/>
              </a:lnSpc>
            </a:pPr>
            <a:endParaRPr lang="en-US" dirty="0" smtClean="0">
              <a:solidFill>
                <a:srgbClr val="000000"/>
              </a:solidFill>
              <a:latin typeface="Calibri" pitchFamily="34" charset="0"/>
            </a:endParaRPr>
          </a:p>
          <a:p>
            <a:pPr eaLnBrk="1" hangingPunct="1">
              <a:lnSpc>
                <a:spcPct val="90000"/>
              </a:lnSpc>
            </a:pPr>
            <a:r>
              <a:rPr lang="en-US" dirty="0" smtClean="0">
                <a:solidFill>
                  <a:srgbClr val="000000"/>
                </a:solidFill>
                <a:latin typeface="Calibri" pitchFamily="34" charset="0"/>
              </a:rPr>
              <a:t>Cycles </a:t>
            </a:r>
            <a:r>
              <a:rPr lang="en-US" dirty="0">
                <a:solidFill>
                  <a:srgbClr val="000000"/>
                </a:solidFill>
                <a:latin typeface="Calibri" pitchFamily="34" charset="0"/>
              </a:rPr>
              <a:t>of </a:t>
            </a:r>
            <a:r>
              <a:rPr lang="en-US" dirty="0" smtClean="0">
                <a:solidFill>
                  <a:srgbClr val="000000"/>
                </a:solidFill>
                <a:latin typeface="Calibri" pitchFamily="34" charset="0"/>
              </a:rPr>
              <a:t>Knowledge </a:t>
            </a:r>
          </a:p>
          <a:p>
            <a:pPr lvl="1" eaLnBrk="1" hangingPunct="1">
              <a:lnSpc>
                <a:spcPct val="90000"/>
              </a:lnSpc>
            </a:pPr>
            <a:r>
              <a:rPr lang="en-US" dirty="0">
                <a:solidFill>
                  <a:srgbClr val="000000"/>
                </a:solidFill>
                <a:latin typeface="Calibri" pitchFamily="34" charset="0"/>
              </a:rPr>
              <a:t>Grounding/Acquisition – knowledge – inference </a:t>
            </a:r>
          </a:p>
          <a:p>
            <a:pPr marL="0" indent="-400050" eaLnBrk="1" hangingPunct="1">
              <a:lnSpc>
                <a:spcPct val="90000"/>
              </a:lnSpc>
            </a:pPr>
            <a:endParaRPr lang="en-US" dirty="0" smtClean="0"/>
          </a:p>
          <a:p>
            <a:pPr marL="0" indent="-400050" eaLnBrk="1" hangingPunct="1">
              <a:lnSpc>
                <a:spcPct val="90000"/>
              </a:lnSpc>
            </a:pPr>
            <a:r>
              <a:rPr lang="en-US" dirty="0" smtClean="0"/>
              <a:t>Learning </a:t>
            </a:r>
            <a:r>
              <a:rPr lang="en-US" dirty="0"/>
              <a:t>with Indirect Supervision</a:t>
            </a:r>
          </a:p>
          <a:p>
            <a:pPr lvl="1" eaLnBrk="1" hangingPunct="1">
              <a:lnSpc>
                <a:spcPct val="90000"/>
              </a:lnSpc>
            </a:pPr>
            <a:r>
              <a:rPr lang="en-US" dirty="0" smtClean="0"/>
              <a:t>Response Based Learning: learning from the world’s feedback</a:t>
            </a:r>
            <a:endParaRPr lang="en-US" dirty="0" smtClean="0">
              <a:solidFill>
                <a:srgbClr val="0033CC"/>
              </a:solidFill>
            </a:endParaRPr>
          </a:p>
          <a:p>
            <a:pPr eaLnBrk="1" hangingPunct="1">
              <a:lnSpc>
                <a:spcPct val="90000"/>
              </a:lnSpc>
            </a:pPr>
            <a:endParaRPr lang="en-US" dirty="0" smtClean="0"/>
          </a:p>
          <a:p>
            <a:pPr eaLnBrk="1" hangingPunct="1">
              <a:lnSpc>
                <a:spcPct val="90000"/>
              </a:lnSpc>
            </a:pPr>
            <a:r>
              <a:rPr lang="en-US" dirty="0" smtClean="0"/>
              <a:t>Scaling Up: Amortized Inference</a:t>
            </a:r>
          </a:p>
          <a:p>
            <a:pPr lvl="1" eaLnBrk="1" hangingPunct="1">
              <a:lnSpc>
                <a:spcPct val="90000"/>
              </a:lnSpc>
            </a:pPr>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13</a:t>
            </a:fld>
            <a:endParaRPr lang="en-US" altLang="zh-TW"/>
          </a:p>
        </p:txBody>
      </p:sp>
      <p:pic>
        <p:nvPicPr>
          <p:cNvPr id="5" name="Picture 3" descr="C:\MYSTUFF\Work\MyTalks\Pictures\knowledg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218" y="381000"/>
            <a:ext cx="145018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YSTUFF\Work\MyTalks\Pictures\reason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496" y="2133600"/>
            <a:ext cx="154090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MYSTUFF\Work\MyTalks\Pictures\sc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480" y="5182306"/>
            <a:ext cx="1645920" cy="106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6750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solidFill>
                  <a:srgbClr val="FF0000"/>
                </a:solidFill>
              </a:rPr>
              <a:t>Semantic Role </a:t>
            </a:r>
            <a:r>
              <a:rPr lang="en-US" dirty="0" smtClean="0">
                <a:solidFill>
                  <a:srgbClr val="FF0000"/>
                </a:solidFill>
              </a:rPr>
              <a:t>Labeling (SRL) </a:t>
            </a:r>
          </a:p>
        </p:txBody>
      </p:sp>
      <p:sp>
        <p:nvSpPr>
          <p:cNvPr id="45059" name="Rectangle 3"/>
          <p:cNvSpPr>
            <a:spLocks noGrp="1" noChangeArrowheads="1"/>
          </p:cNvSpPr>
          <p:nvPr>
            <p:ph type="body" idx="1"/>
          </p:nvPr>
        </p:nvSpPr>
        <p:spPr/>
        <p:txBody>
          <a:bodyPr/>
          <a:lstStyle/>
          <a:p>
            <a:pP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a:p>
            <a:pPr>
              <a:buFont typeface="Wingdings" pitchFamily="2" charset="2"/>
              <a:buNone/>
              <a:tabLst>
                <a:tab pos="1770063" algn="l"/>
              </a:tabLst>
            </a:pPr>
            <a:r>
              <a:rPr lang="en-US" sz="1800" b="1" smtClean="0">
                <a:solidFill>
                  <a:schemeClr val="bg2"/>
                </a:solidFill>
              </a:rPr>
              <a:t>[</a:t>
            </a:r>
            <a:r>
              <a:rPr lang="en-US" sz="1800" b="1" smtClean="0">
                <a:latin typeface="Courier New" pitchFamily="49" charset="0"/>
              </a:rPr>
              <a:t>I</a:t>
            </a:r>
            <a:r>
              <a:rPr lang="en-US" sz="1800" b="1" smtClean="0">
                <a:solidFill>
                  <a:schemeClr val="bg2"/>
                </a:solidFill>
              </a:rPr>
              <a:t>]</a:t>
            </a:r>
            <a:r>
              <a:rPr lang="en-US" sz="1800" b="1" i="1" baseline="-25000" smtClean="0">
                <a:solidFill>
                  <a:schemeClr val="bg2"/>
                </a:solidFill>
                <a:latin typeface="Courier New" pitchFamily="49" charset="0"/>
              </a:rPr>
              <a:t>A0</a:t>
            </a:r>
            <a:r>
              <a:rPr lang="en-US" sz="1800" b="1" smtClean="0">
                <a:latin typeface="Courier New" pitchFamily="49" charset="0"/>
              </a:rPr>
              <a:t> </a:t>
            </a:r>
            <a:r>
              <a:rPr lang="en-US" sz="1800" b="1" i="1" smtClean="0">
                <a:latin typeface="Courier New" pitchFamily="49" charset="0"/>
              </a:rPr>
              <a:t>left</a:t>
            </a:r>
            <a:r>
              <a:rPr lang="en-US" sz="1800" b="1" smtClean="0">
                <a:latin typeface="Courier New" pitchFamily="49" charset="0"/>
              </a:rPr>
              <a:t> </a:t>
            </a:r>
            <a:r>
              <a:rPr lang="en-US" sz="1800" b="1" smtClean="0">
                <a:solidFill>
                  <a:srgbClr val="008000"/>
                </a:solidFill>
              </a:rPr>
              <a:t>[</a:t>
            </a:r>
            <a:r>
              <a:rPr lang="en-US" sz="1800" b="1" smtClean="0">
                <a:latin typeface="Courier New" pitchFamily="49" charset="0"/>
              </a:rPr>
              <a:t>my pearls</a:t>
            </a:r>
            <a:r>
              <a:rPr lang="en-US" sz="1800" b="1" smtClean="0">
                <a:solidFill>
                  <a:srgbClr val="008000"/>
                </a:solidFill>
              </a:rPr>
              <a:t>]</a:t>
            </a:r>
            <a:r>
              <a:rPr lang="en-US" sz="1800" b="1" i="1" baseline="-25000" smtClean="0">
                <a:solidFill>
                  <a:srgbClr val="008000"/>
                </a:solidFill>
                <a:latin typeface="Courier New" pitchFamily="49" charset="0"/>
              </a:rPr>
              <a:t>A1</a:t>
            </a:r>
            <a:r>
              <a:rPr lang="en-US" sz="1800" b="1" smtClean="0">
                <a:latin typeface="Courier New" pitchFamily="49" charset="0"/>
              </a:rPr>
              <a:t> </a:t>
            </a:r>
            <a:r>
              <a:rPr lang="en-US" sz="1800" b="1" smtClean="0">
                <a:solidFill>
                  <a:schemeClr val="folHlink"/>
                </a:solidFill>
              </a:rPr>
              <a:t>[</a:t>
            </a:r>
            <a:r>
              <a:rPr lang="en-US" sz="1800" b="1" smtClean="0">
                <a:latin typeface="Courier New" pitchFamily="49" charset="0"/>
              </a:rPr>
              <a:t>to my daughter</a:t>
            </a:r>
            <a:r>
              <a:rPr lang="en-US" sz="1800" b="1" smtClean="0">
                <a:solidFill>
                  <a:schemeClr val="folHlink"/>
                </a:solidFill>
              </a:rPr>
              <a:t>]</a:t>
            </a:r>
            <a:r>
              <a:rPr lang="en-US" sz="1800" b="1" i="1" baseline="-25000" smtClean="0">
                <a:solidFill>
                  <a:schemeClr val="folHlink"/>
                </a:solidFill>
                <a:latin typeface="Courier New" pitchFamily="49" charset="0"/>
              </a:rPr>
              <a:t>A2</a:t>
            </a:r>
            <a:r>
              <a:rPr lang="en-US" sz="1800" b="1" smtClean="0">
                <a:latin typeface="Courier New" pitchFamily="49" charset="0"/>
              </a:rPr>
              <a:t> </a:t>
            </a:r>
            <a:r>
              <a:rPr lang="en-US" sz="1800" b="1" smtClean="0">
                <a:solidFill>
                  <a:srgbClr val="CC0000"/>
                </a:solidFill>
              </a:rPr>
              <a:t>[</a:t>
            </a:r>
            <a:r>
              <a:rPr lang="en-US" sz="1800" b="1" smtClean="0">
                <a:latin typeface="Courier New" pitchFamily="49" charset="0"/>
              </a:rPr>
              <a:t>in my will</a:t>
            </a:r>
            <a:r>
              <a:rPr lang="en-US" sz="1800" b="1" smtClean="0">
                <a:solidFill>
                  <a:srgbClr val="CC0000"/>
                </a:solidFill>
              </a:rPr>
              <a:t>]</a:t>
            </a:r>
            <a:r>
              <a:rPr lang="en-US" sz="1800" b="1" i="1" baseline="-25000" smtClean="0">
                <a:solidFill>
                  <a:srgbClr val="CC0000"/>
                </a:solidFill>
                <a:latin typeface="Courier New" pitchFamily="49" charset="0"/>
              </a:rPr>
              <a:t>AM-LOC</a:t>
            </a:r>
            <a:r>
              <a:rPr lang="en-US" sz="1800" b="1" smtClean="0">
                <a:latin typeface="Courier New" pitchFamily="49" charset="0"/>
              </a:rPr>
              <a:t> .</a:t>
            </a:r>
          </a:p>
          <a:p>
            <a:pPr>
              <a:buFont typeface="Wingdings" pitchFamily="2" charset="2"/>
              <a:buNone/>
              <a:tabLst>
                <a:tab pos="1770063" algn="l"/>
              </a:tabLst>
            </a:pPr>
            <a:endParaRPr lang="en-US" sz="1800" smtClean="0"/>
          </a:p>
          <a:p>
            <a:pPr>
              <a:tabLst>
                <a:tab pos="1770063" algn="l"/>
              </a:tabLst>
            </a:pPr>
            <a:r>
              <a:rPr lang="en-US" b="1" i="1" smtClean="0">
                <a:solidFill>
                  <a:schemeClr val="bg2"/>
                </a:solidFill>
                <a:latin typeface="Courier New" pitchFamily="49" charset="0"/>
              </a:rPr>
              <a:t>A0</a:t>
            </a:r>
            <a:r>
              <a:rPr lang="en-US" smtClean="0">
                <a:latin typeface="Courier New" pitchFamily="49" charset="0"/>
              </a:rPr>
              <a:t>	Leaver</a:t>
            </a:r>
          </a:p>
          <a:p>
            <a:pPr>
              <a:tabLst>
                <a:tab pos="1770063" algn="l"/>
              </a:tabLst>
            </a:pPr>
            <a:r>
              <a:rPr lang="en-US" b="1" i="1" smtClean="0">
                <a:solidFill>
                  <a:srgbClr val="008000"/>
                </a:solidFill>
                <a:latin typeface="Courier New" pitchFamily="49" charset="0"/>
              </a:rPr>
              <a:t>A1</a:t>
            </a:r>
            <a:r>
              <a:rPr lang="en-US" smtClean="0">
                <a:latin typeface="Courier New" pitchFamily="49" charset="0"/>
              </a:rPr>
              <a:t>	Things left</a:t>
            </a:r>
          </a:p>
          <a:p>
            <a:pPr>
              <a:tabLst>
                <a:tab pos="1770063" algn="l"/>
              </a:tabLst>
            </a:pPr>
            <a:r>
              <a:rPr lang="en-US" b="1" i="1" smtClean="0">
                <a:solidFill>
                  <a:schemeClr val="folHlink"/>
                </a:solidFill>
                <a:latin typeface="Courier New" pitchFamily="49" charset="0"/>
              </a:rPr>
              <a:t>A2</a:t>
            </a:r>
            <a:r>
              <a:rPr lang="en-US" smtClean="0">
                <a:latin typeface="Courier New" pitchFamily="49" charset="0"/>
              </a:rPr>
              <a:t>	Benefactor</a:t>
            </a:r>
          </a:p>
          <a:p>
            <a:pPr>
              <a:tabLst>
                <a:tab pos="1770063" algn="l"/>
              </a:tabLst>
            </a:pPr>
            <a:r>
              <a:rPr lang="en-US" b="1" i="1" smtClean="0">
                <a:solidFill>
                  <a:srgbClr val="CC0000"/>
                </a:solidFill>
                <a:latin typeface="Courier New" pitchFamily="49" charset="0"/>
              </a:rPr>
              <a:t>AM-LOC</a:t>
            </a:r>
            <a:r>
              <a:rPr lang="en-US" smtClean="0">
                <a:latin typeface="Courier New" pitchFamily="49" charset="0"/>
              </a:rPr>
              <a:t>	Location</a:t>
            </a:r>
          </a:p>
          <a:p>
            <a:pPr>
              <a:tabLst>
                <a:tab pos="1770063" algn="l"/>
              </a:tabLst>
            </a:pPr>
            <a:endParaRPr lang="en-US" smtClean="0">
              <a:latin typeface="Courier New" pitchFamily="49" charset="0"/>
            </a:endParaRPr>
          </a:p>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4506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5" name="Slide Number Placeholder 4"/>
          <p:cNvSpPr>
            <a:spLocks noGrp="1"/>
          </p:cNvSpPr>
          <p:nvPr>
            <p:ph type="sldNum" sz="quarter" idx="4294967295"/>
          </p:nvPr>
        </p:nvSpPr>
        <p:spPr>
          <a:xfrm>
            <a:off x="7543800" y="6553200"/>
            <a:ext cx="914400" cy="228600"/>
          </a:xfrm>
          <a:prstGeom prst="rect">
            <a:avLst/>
          </a:prstGeom>
        </p:spPr>
        <p:txBody>
          <a:bodyPr/>
          <a:lstStyle/>
          <a:p>
            <a:pPr>
              <a:defRPr/>
            </a:pPr>
            <a:r>
              <a:rPr lang="en-US" altLang="zh-TW" smtClean="0">
                <a:solidFill>
                  <a:srgbClr val="000000"/>
                </a:solidFill>
              </a:rPr>
              <a:t>Page </a:t>
            </a:r>
            <a:fld id="{3A32D4DB-8E62-45AB-87C3-838CCCA204A4}" type="slidenum">
              <a:rPr lang="en-US" altLang="zh-TW" smtClean="0">
                <a:solidFill>
                  <a:srgbClr val="000000"/>
                </a:solidFill>
              </a:rPr>
              <a:pPr>
                <a:defRPr/>
              </a:pPr>
              <a:t>14</a:t>
            </a:fld>
            <a:endParaRPr lang="en-US" altLang="zh-TW" dirty="0">
              <a:solidFill>
                <a:srgbClr val="000000"/>
              </a:solidFill>
            </a:endParaRPr>
          </a:p>
        </p:txBody>
      </p:sp>
      <p:sp>
        <p:nvSpPr>
          <p:cNvPr id="9" name="TextBox 3"/>
          <p:cNvSpPr txBox="1">
            <a:spLocks noChangeArrowheads="1"/>
          </p:cNvSpPr>
          <p:nvPr/>
        </p:nvSpPr>
        <p:spPr bwMode="auto">
          <a:xfrm>
            <a:off x="4949825" y="152400"/>
            <a:ext cx="4117975" cy="1015663"/>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b="1" dirty="0" smtClean="0">
                <a:solidFill>
                  <a:srgbClr val="000000"/>
                </a:solidFill>
                <a:latin typeface="Calibri" pitchFamily="34" charset="0"/>
              </a:rPr>
              <a:t>Archetypical Information Extraction Problem</a:t>
            </a:r>
            <a:r>
              <a:rPr lang="en-US" sz="2000" dirty="0" smtClean="0">
                <a:solidFill>
                  <a:srgbClr val="000000"/>
                </a:solidFill>
                <a:latin typeface="Calibri" pitchFamily="34" charset="0"/>
              </a:rPr>
              <a:t>: E.g., Concept Identification and Typing, Event Identification, etc. </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3666037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body" idx="4294967295"/>
          </p:nvPr>
        </p:nvSpPr>
        <p:spPr>
          <a:xfrm>
            <a:off x="457200" y="1219200"/>
            <a:ext cx="5867400" cy="4953000"/>
          </a:xfrm>
        </p:spPr>
        <p:txBody>
          <a:bodyPr/>
          <a:lstStyle/>
          <a:p>
            <a:r>
              <a:rPr lang="en-US" dirty="0" smtClean="0">
                <a:solidFill>
                  <a:srgbClr val="FF0000"/>
                </a:solidFill>
              </a:rPr>
              <a:t>Identify</a:t>
            </a:r>
            <a:r>
              <a:rPr lang="en-US" dirty="0" smtClean="0"/>
              <a:t> argument candidates</a:t>
            </a:r>
          </a:p>
          <a:p>
            <a:pPr lvl="1"/>
            <a:r>
              <a:rPr lang="en-US" dirty="0" smtClean="0"/>
              <a:t>Pruning  [</a:t>
            </a:r>
            <a:r>
              <a:rPr lang="en-US" dirty="0" err="1" smtClean="0"/>
              <a:t>Xue&amp;Palmer</a:t>
            </a:r>
            <a:r>
              <a:rPr lang="en-US" dirty="0" smtClean="0"/>
              <a:t>, EMNLP’04]</a:t>
            </a:r>
          </a:p>
          <a:p>
            <a:pPr lvl="1"/>
            <a:r>
              <a:rPr lang="en-US" dirty="0" smtClean="0"/>
              <a:t>Argument Identifier </a:t>
            </a:r>
          </a:p>
          <a:p>
            <a:pPr lvl="2"/>
            <a:r>
              <a:rPr lang="en-US" dirty="0" smtClean="0"/>
              <a:t>Binary classification</a:t>
            </a:r>
          </a:p>
          <a:p>
            <a:r>
              <a:rPr lang="en-US" dirty="0" smtClean="0">
                <a:solidFill>
                  <a:srgbClr val="FF0000"/>
                </a:solidFill>
              </a:rPr>
              <a:t>Classify</a:t>
            </a:r>
            <a:r>
              <a:rPr lang="en-US" dirty="0" smtClean="0"/>
              <a:t> argument candidates</a:t>
            </a:r>
          </a:p>
          <a:p>
            <a:pPr lvl="1"/>
            <a:r>
              <a:rPr lang="en-US" dirty="0" smtClean="0"/>
              <a:t>Argument Classifier </a:t>
            </a:r>
          </a:p>
          <a:p>
            <a:pPr lvl="2"/>
            <a:r>
              <a:rPr lang="en-US" dirty="0" smtClean="0"/>
              <a:t>Multi-class classification</a:t>
            </a:r>
          </a:p>
          <a:p>
            <a:r>
              <a:rPr lang="en-US" dirty="0" smtClean="0">
                <a:solidFill>
                  <a:srgbClr val="FF0000"/>
                </a:solidFill>
              </a:rPr>
              <a:t>Inference</a:t>
            </a:r>
          </a:p>
          <a:p>
            <a:pPr lvl="1"/>
            <a:r>
              <a:rPr lang="en-US" dirty="0" smtClean="0"/>
              <a:t>Use the estimated probability distribution given by the argument classifier</a:t>
            </a:r>
          </a:p>
          <a:p>
            <a:pPr lvl="1"/>
            <a:r>
              <a:rPr lang="en-US" dirty="0" smtClean="0"/>
              <a:t>Use structural and linguistic constraints</a:t>
            </a:r>
          </a:p>
          <a:p>
            <a:pPr lvl="1"/>
            <a:r>
              <a:rPr lang="en-US" dirty="0" smtClean="0"/>
              <a:t>Infer the optimal global output</a:t>
            </a:r>
          </a:p>
          <a:p>
            <a:endParaRPr lang="en-US" dirty="0" smtClean="0"/>
          </a:p>
        </p:txBody>
      </p:sp>
      <p:sp>
        <p:nvSpPr>
          <p:cNvPr id="92" name="Text Box 5"/>
          <p:cNvSpPr txBox="1">
            <a:spLocks noChangeArrowheads="1"/>
          </p:cNvSpPr>
          <p:nvPr/>
        </p:nvSpPr>
        <p:spPr bwMode="auto">
          <a:xfrm>
            <a:off x="1905000" y="4946650"/>
            <a:ext cx="2057400" cy="844550"/>
          </a:xfrm>
          <a:prstGeom prst="rect">
            <a:avLst/>
          </a:prstGeom>
          <a:solidFill>
            <a:srgbClr val="FFFFCC"/>
          </a:solidFill>
          <a:ln w="38100">
            <a:solidFill>
              <a:srgbClr val="FF9933"/>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20000"/>
              </a:spcBef>
              <a:buClr>
                <a:srgbClr val="FF9900"/>
              </a:buClr>
              <a:buSzPct val="75000"/>
              <a:buFont typeface="Wingdings" pitchFamily="2" charset="2"/>
              <a:buNone/>
            </a:pPr>
            <a:r>
              <a:rPr lang="en-US" altLang="zh-TW" dirty="0">
                <a:latin typeface="Calibri" pitchFamily="34" charset="0"/>
                <a:ea typeface="Arial Unicode MS" pitchFamily="34" charset="-128"/>
                <a:cs typeface="Arial Unicode MS" pitchFamily="34" charset="-128"/>
              </a:rPr>
              <a:t>One inference problem for each verb predicate. </a:t>
            </a:r>
          </a:p>
        </p:txBody>
      </p:sp>
      <p:sp>
        <p:nvSpPr>
          <p:cNvPr id="6" name="TextBox 5"/>
          <p:cNvSpPr txBox="1"/>
          <p:nvPr/>
        </p:nvSpPr>
        <p:spPr>
          <a:xfrm>
            <a:off x="685800" y="4343400"/>
            <a:ext cx="4876800" cy="1692771"/>
          </a:xfrm>
          <a:prstGeom prst="rect">
            <a:avLst/>
          </a:prstGeom>
          <a:solidFill>
            <a:srgbClr val="FFFFCC"/>
          </a:solidFill>
          <a:ln>
            <a:solidFill>
              <a:schemeClr val="bg2"/>
            </a:solidFill>
          </a:ln>
        </p:spPr>
        <p:txBody>
          <a:bodyPr wrap="square" rtlCol="0">
            <a:spAutoFit/>
          </a:bodyPr>
          <a:lstStyle/>
          <a:p>
            <a:r>
              <a:rPr lang="en-US" sz="2400" dirty="0" err="1" smtClean="0">
                <a:latin typeface="Calibri" pitchFamily="34" charset="0"/>
              </a:rPr>
              <a:t>argmax</a:t>
            </a:r>
            <a:r>
              <a:rPr lang="en-US" sz="2400" dirty="0" smtClean="0"/>
              <a:t> </a:t>
            </a:r>
            <a:r>
              <a:rPr lang="en-US" sz="2400" dirty="0" smtClean="0">
                <a:latin typeface="Symbol"/>
                <a:sym typeface="Symbol"/>
              </a:rPr>
              <a:t></a:t>
            </a:r>
            <a:r>
              <a:rPr lang="en-US" sz="2400" baseline="-25000" dirty="0" err="1" smtClean="0">
                <a:solidFill>
                  <a:srgbClr val="FF0000"/>
                </a:solidFill>
                <a:latin typeface="Arial"/>
                <a:sym typeface="Symbol"/>
              </a:rPr>
              <a:t>a</a:t>
            </a:r>
            <a:r>
              <a:rPr lang="en-US" sz="2400" baseline="-25000" dirty="0" err="1" smtClean="0">
                <a:latin typeface="Arial"/>
                <a:sym typeface="Symbol"/>
              </a:rPr>
              <a:t>,</a:t>
            </a:r>
            <a:r>
              <a:rPr lang="en-US" sz="2400" baseline="-25000" dirty="0" err="1" smtClean="0">
                <a:solidFill>
                  <a:srgbClr val="0033CC"/>
                </a:solidFill>
                <a:latin typeface="Arial"/>
                <a:sym typeface="Symbol"/>
              </a:rPr>
              <a:t>t</a:t>
            </a:r>
            <a:r>
              <a:rPr lang="en-US" sz="2400" dirty="0" smtClean="0"/>
              <a:t> </a:t>
            </a:r>
            <a:r>
              <a:rPr lang="en-US" sz="2400" dirty="0" err="1" smtClean="0">
                <a:latin typeface="Calibri"/>
              </a:rPr>
              <a:t>y</a:t>
            </a:r>
            <a:r>
              <a:rPr lang="en-US" sz="2400" baseline="30000" dirty="0" err="1" smtClean="0">
                <a:solidFill>
                  <a:srgbClr val="FF0000"/>
                </a:solidFill>
                <a:latin typeface="Arial"/>
              </a:rPr>
              <a:t>a</a:t>
            </a:r>
            <a:r>
              <a:rPr lang="en-US" sz="2400" baseline="30000" dirty="0" err="1" smtClean="0">
                <a:latin typeface="Arial"/>
              </a:rPr>
              <a:t>,</a:t>
            </a:r>
            <a:r>
              <a:rPr lang="en-US" sz="2400" baseline="30000" dirty="0" err="1" smtClean="0">
                <a:solidFill>
                  <a:srgbClr val="0033CC"/>
                </a:solidFill>
                <a:latin typeface="Arial"/>
              </a:rPr>
              <a:t>t</a:t>
            </a:r>
            <a:r>
              <a:rPr lang="en-US" sz="2400" dirty="0" smtClean="0"/>
              <a:t> </a:t>
            </a:r>
            <a:r>
              <a:rPr lang="en-US" sz="2400" dirty="0" err="1" smtClean="0">
                <a:latin typeface="Calibri"/>
              </a:rPr>
              <a:t>c</a:t>
            </a:r>
            <a:r>
              <a:rPr lang="en-US" sz="2400" baseline="30000" dirty="0" err="1" smtClean="0">
                <a:solidFill>
                  <a:srgbClr val="FF0000"/>
                </a:solidFill>
                <a:latin typeface="Arial"/>
              </a:rPr>
              <a:t>a</a:t>
            </a:r>
            <a:r>
              <a:rPr lang="en-US" sz="2400" baseline="30000" dirty="0" err="1" smtClean="0">
                <a:latin typeface="Arial"/>
              </a:rPr>
              <a:t>,</a:t>
            </a:r>
            <a:r>
              <a:rPr lang="en-US" sz="2400" baseline="30000" dirty="0" err="1" smtClean="0">
                <a:solidFill>
                  <a:srgbClr val="0033CC"/>
                </a:solidFill>
                <a:latin typeface="Arial"/>
              </a:rPr>
              <a:t>t</a:t>
            </a:r>
            <a:r>
              <a:rPr lang="en-US" sz="2400" baseline="30000" dirty="0" smtClean="0">
                <a:solidFill>
                  <a:srgbClr val="0033CC"/>
                </a:solidFill>
                <a:latin typeface="Arial"/>
              </a:rPr>
              <a:t> </a:t>
            </a:r>
            <a:r>
              <a:rPr lang="en-US" sz="2000" dirty="0" smtClean="0">
                <a:latin typeface="Symbol"/>
                <a:sym typeface="Symbol"/>
              </a:rPr>
              <a:t>= </a:t>
            </a:r>
            <a:r>
              <a:rPr lang="en-US" sz="2000" baseline="-25000" dirty="0" err="1">
                <a:solidFill>
                  <a:srgbClr val="FF0000"/>
                </a:solidFill>
                <a:latin typeface="Arial"/>
                <a:sym typeface="Symbol"/>
              </a:rPr>
              <a:t>a</a:t>
            </a:r>
            <a:r>
              <a:rPr lang="en-US" sz="2000" baseline="-25000" dirty="0" err="1">
                <a:latin typeface="Arial"/>
                <a:sym typeface="Symbol"/>
              </a:rPr>
              <a:t>,</a:t>
            </a:r>
            <a:r>
              <a:rPr lang="en-US" sz="2000" baseline="-25000" dirty="0" err="1">
                <a:solidFill>
                  <a:srgbClr val="0033CC"/>
                </a:solidFill>
                <a:latin typeface="Arial"/>
                <a:sym typeface="Symbol"/>
              </a:rPr>
              <a:t>t</a:t>
            </a:r>
            <a:r>
              <a:rPr lang="en-US" sz="2000" dirty="0"/>
              <a:t> </a:t>
            </a:r>
            <a:r>
              <a:rPr lang="en-US" sz="2000" dirty="0" smtClean="0">
                <a:latin typeface="Calibri"/>
              </a:rPr>
              <a:t>1</a:t>
            </a:r>
            <a:r>
              <a:rPr lang="en-US" sz="2000" baseline="-25000" dirty="0" smtClean="0">
                <a:latin typeface="Calibri"/>
              </a:rPr>
              <a:t>a=t</a:t>
            </a:r>
            <a:r>
              <a:rPr lang="en-US" sz="2000" dirty="0" smtClean="0"/>
              <a:t> </a:t>
            </a:r>
            <a:r>
              <a:rPr lang="en-US" sz="2000" dirty="0" err="1" smtClean="0">
                <a:latin typeface="Calibri"/>
              </a:rPr>
              <a:t>c</a:t>
            </a:r>
            <a:r>
              <a:rPr lang="en-US" sz="2000" baseline="-25000" dirty="0" err="1" smtClean="0">
                <a:latin typeface="Calibri"/>
              </a:rPr>
              <a:t>a</a:t>
            </a:r>
            <a:r>
              <a:rPr lang="en-US" sz="2000" baseline="-25000" dirty="0" smtClean="0">
                <a:latin typeface="Calibri"/>
              </a:rPr>
              <a:t>=t</a:t>
            </a:r>
            <a:endParaRPr lang="en-US" sz="2000" baseline="-25000" dirty="0">
              <a:solidFill>
                <a:srgbClr val="0033CC"/>
              </a:solidFill>
              <a:latin typeface="Calibri"/>
            </a:endParaRPr>
          </a:p>
          <a:p>
            <a:r>
              <a:rPr lang="en-US" sz="2000" dirty="0" smtClean="0">
                <a:latin typeface="Calibri" pitchFamily="34" charset="0"/>
              </a:rPr>
              <a:t>Subject to</a:t>
            </a:r>
            <a:r>
              <a:rPr lang="en-US" sz="2400" dirty="0" smtClean="0">
                <a:latin typeface="Calibri" pitchFamily="34" charset="0"/>
              </a:rPr>
              <a:t>:</a:t>
            </a:r>
          </a:p>
          <a:p>
            <a:pPr marL="342900" indent="-342900">
              <a:buFont typeface="Arial" pitchFamily="34" charset="0"/>
              <a:buChar char="•"/>
            </a:pPr>
            <a:r>
              <a:rPr lang="en-US" sz="2000" dirty="0" smtClean="0">
                <a:latin typeface="Calibri" pitchFamily="34" charset="0"/>
              </a:rPr>
              <a:t>One label per argument: </a:t>
            </a:r>
            <a:r>
              <a:rPr lang="en-US" sz="2000" dirty="0" smtClean="0">
                <a:latin typeface="Symbol"/>
                <a:sym typeface="Symbol"/>
              </a:rPr>
              <a:t></a:t>
            </a:r>
            <a:r>
              <a:rPr lang="en-US" sz="2000" baseline="-25000" dirty="0" smtClean="0">
                <a:solidFill>
                  <a:srgbClr val="0033CC"/>
                </a:solidFill>
                <a:latin typeface="Arial"/>
                <a:sym typeface="Symbol"/>
              </a:rPr>
              <a:t>t</a:t>
            </a:r>
            <a:r>
              <a:rPr lang="en-US" sz="2000" dirty="0" smtClean="0"/>
              <a:t> </a:t>
            </a:r>
            <a:r>
              <a:rPr lang="en-US" sz="2000" dirty="0" err="1">
                <a:latin typeface="Calibri"/>
              </a:rPr>
              <a:t>y</a:t>
            </a:r>
            <a:r>
              <a:rPr lang="en-US" sz="2000" baseline="30000" dirty="0" err="1">
                <a:solidFill>
                  <a:srgbClr val="FF0000"/>
                </a:solidFill>
                <a:latin typeface="Arial"/>
              </a:rPr>
              <a:t>a</a:t>
            </a:r>
            <a:r>
              <a:rPr lang="en-US" sz="2000" baseline="30000" dirty="0" err="1">
                <a:latin typeface="Arial"/>
              </a:rPr>
              <a:t>,</a:t>
            </a:r>
            <a:r>
              <a:rPr lang="en-US" sz="2000" baseline="30000" dirty="0" err="1">
                <a:solidFill>
                  <a:srgbClr val="0033CC"/>
                </a:solidFill>
                <a:latin typeface="Arial"/>
              </a:rPr>
              <a:t>t</a:t>
            </a:r>
            <a:r>
              <a:rPr lang="en-US" sz="2000" dirty="0"/>
              <a:t> </a:t>
            </a:r>
            <a:r>
              <a:rPr lang="en-US" sz="2000" baseline="30000" dirty="0" smtClean="0">
                <a:solidFill>
                  <a:srgbClr val="0033CC"/>
                </a:solidFill>
                <a:latin typeface="Arial"/>
              </a:rPr>
              <a:t> </a:t>
            </a:r>
            <a:r>
              <a:rPr lang="en-US" sz="2000" dirty="0" smtClean="0"/>
              <a:t>= </a:t>
            </a:r>
            <a:r>
              <a:rPr lang="en-US" sz="2000" dirty="0" smtClean="0">
                <a:latin typeface="Calibri" pitchFamily="34" charset="0"/>
              </a:rPr>
              <a:t>1</a:t>
            </a:r>
          </a:p>
          <a:p>
            <a:pPr marL="285750" indent="-285750">
              <a:buFont typeface="Arial" pitchFamily="34" charset="0"/>
              <a:buChar char="•"/>
            </a:pPr>
            <a:r>
              <a:rPr lang="en-US" altLang="zh-TW" dirty="0" smtClean="0">
                <a:latin typeface="Calibri" pitchFamily="34" charset="0"/>
                <a:ea typeface="Arial Unicode MS" pitchFamily="34" charset="-128"/>
                <a:cs typeface="Arial Unicode MS" pitchFamily="34" charset="-128"/>
              </a:rPr>
              <a:t> No </a:t>
            </a:r>
            <a:r>
              <a:rPr lang="en-US" altLang="zh-TW" dirty="0">
                <a:latin typeface="Calibri" pitchFamily="34" charset="0"/>
                <a:ea typeface="Arial Unicode MS" pitchFamily="34" charset="-128"/>
                <a:cs typeface="Arial Unicode MS" pitchFamily="34" charset="-128"/>
              </a:rPr>
              <a:t>overlapping or </a:t>
            </a:r>
            <a:r>
              <a:rPr lang="en-US" altLang="zh-TW" dirty="0" smtClean="0">
                <a:latin typeface="Calibri" pitchFamily="34" charset="0"/>
                <a:ea typeface="Arial Unicode MS" pitchFamily="34" charset="-128"/>
                <a:cs typeface="Arial Unicode MS" pitchFamily="34" charset="-128"/>
              </a:rPr>
              <a:t>embedding  </a:t>
            </a:r>
          </a:p>
          <a:p>
            <a:pPr marL="285750" indent="-285750">
              <a:buFont typeface="Arial" pitchFamily="34" charset="0"/>
              <a:buChar char="•"/>
            </a:pPr>
            <a:r>
              <a:rPr lang="en-US" altLang="zh-TW" dirty="0" smtClean="0">
                <a:latin typeface="Calibri" pitchFamily="34" charset="0"/>
                <a:ea typeface="Arial Unicode MS" pitchFamily="34" charset="-128"/>
                <a:cs typeface="Arial Unicode MS" pitchFamily="34" charset="-128"/>
              </a:rPr>
              <a:t> Relations </a:t>
            </a:r>
            <a:r>
              <a:rPr lang="en-US" altLang="zh-TW" dirty="0">
                <a:latin typeface="Calibri" pitchFamily="34" charset="0"/>
                <a:ea typeface="Arial Unicode MS" pitchFamily="34" charset="-128"/>
                <a:cs typeface="Arial Unicode MS" pitchFamily="34" charset="-128"/>
              </a:rPr>
              <a:t>between </a:t>
            </a:r>
            <a:r>
              <a:rPr lang="en-US" altLang="zh-TW" dirty="0" smtClean="0">
                <a:latin typeface="Calibri" pitchFamily="34" charset="0"/>
                <a:ea typeface="Arial Unicode MS" pitchFamily="34" charset="-128"/>
                <a:cs typeface="Arial Unicode MS" pitchFamily="34" charset="-128"/>
              </a:rPr>
              <a:t>verbs and arguments,….</a:t>
            </a:r>
          </a:p>
        </p:txBody>
      </p:sp>
      <p:sp>
        <p:nvSpPr>
          <p:cNvPr id="46082" name="Rectangle 2"/>
          <p:cNvSpPr>
            <a:spLocks noGrp="1" noChangeArrowheads="1"/>
          </p:cNvSpPr>
          <p:nvPr>
            <p:ph type="title" idx="4294967295"/>
          </p:nvPr>
        </p:nvSpPr>
        <p:spPr/>
        <p:txBody>
          <a:bodyPr/>
          <a:lstStyle/>
          <a:p>
            <a:r>
              <a:rPr lang="en-US" dirty="0" smtClean="0">
                <a:solidFill>
                  <a:srgbClr val="FF0000"/>
                </a:solidFill>
              </a:rPr>
              <a:t>Algorithmic Approach</a:t>
            </a:r>
          </a:p>
        </p:txBody>
      </p:sp>
      <p:grpSp>
        <p:nvGrpSpPr>
          <p:cNvPr id="2" name="Group 6"/>
          <p:cNvGrpSpPr>
            <a:grpSpLocks noChangeAspect="1"/>
          </p:cNvGrpSpPr>
          <p:nvPr/>
        </p:nvGrpSpPr>
        <p:grpSpPr bwMode="auto">
          <a:xfrm>
            <a:off x="6384925" y="533400"/>
            <a:ext cx="2246313" cy="2284413"/>
            <a:chOff x="10320" y="1824"/>
            <a:chExt cx="2832" cy="2880"/>
          </a:xfrm>
        </p:grpSpPr>
        <p:sp>
          <p:nvSpPr>
            <p:cNvPr id="46137" name="Text Box 7"/>
            <p:cNvSpPr txBox="1">
              <a:spLocks noChangeAspect="1" noChangeArrowheads="1"/>
            </p:cNvSpPr>
            <p:nvPr/>
          </p:nvSpPr>
          <p:spPr bwMode="auto">
            <a:xfrm>
              <a:off x="10320" y="1824"/>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38" name="Line 8"/>
            <p:cNvSpPr>
              <a:spLocks noChangeAspect="1" noChangeShapeType="1"/>
            </p:cNvSpPr>
            <p:nvPr/>
          </p:nvSpPr>
          <p:spPr bwMode="auto">
            <a:xfrm>
              <a:off x="10416" y="211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9" name="Line 9"/>
            <p:cNvSpPr>
              <a:spLocks noChangeAspect="1" noChangeShapeType="1"/>
            </p:cNvSpPr>
            <p:nvPr/>
          </p:nvSpPr>
          <p:spPr bwMode="auto">
            <a:xfrm>
              <a:off x="10416" y="2208"/>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0" name="Line 10"/>
            <p:cNvSpPr>
              <a:spLocks noChangeAspect="1" noChangeShapeType="1"/>
            </p:cNvSpPr>
            <p:nvPr/>
          </p:nvSpPr>
          <p:spPr bwMode="auto">
            <a:xfrm>
              <a:off x="10416" y="2304"/>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1" name="Line 11"/>
            <p:cNvSpPr>
              <a:spLocks noChangeAspect="1" noChangeShapeType="1"/>
            </p:cNvSpPr>
            <p:nvPr/>
          </p:nvSpPr>
          <p:spPr bwMode="auto">
            <a:xfrm>
              <a:off x="10416" y="240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2" name="Line 12"/>
            <p:cNvSpPr>
              <a:spLocks noChangeAspect="1" noChangeShapeType="1"/>
            </p:cNvSpPr>
            <p:nvPr/>
          </p:nvSpPr>
          <p:spPr bwMode="auto">
            <a:xfrm>
              <a:off x="10416" y="2496"/>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3" name="Line 13"/>
            <p:cNvSpPr>
              <a:spLocks noChangeAspect="1" noChangeShapeType="1"/>
            </p:cNvSpPr>
            <p:nvPr/>
          </p:nvSpPr>
          <p:spPr bwMode="auto">
            <a:xfrm>
              <a:off x="10416" y="2592"/>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4" name="Line 14"/>
            <p:cNvSpPr>
              <a:spLocks noChangeAspect="1" noChangeShapeType="1"/>
            </p:cNvSpPr>
            <p:nvPr/>
          </p:nvSpPr>
          <p:spPr bwMode="auto">
            <a:xfrm>
              <a:off x="10416" y="2688"/>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5" name="Line 15"/>
            <p:cNvSpPr>
              <a:spLocks noChangeAspect="1" noChangeShapeType="1"/>
            </p:cNvSpPr>
            <p:nvPr/>
          </p:nvSpPr>
          <p:spPr bwMode="auto">
            <a:xfrm>
              <a:off x="10608" y="2784"/>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6" name="Line 16"/>
            <p:cNvSpPr>
              <a:spLocks noChangeAspect="1" noChangeShapeType="1"/>
            </p:cNvSpPr>
            <p:nvPr/>
          </p:nvSpPr>
          <p:spPr bwMode="auto">
            <a:xfrm>
              <a:off x="10608" y="2880"/>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7" name="Line 17"/>
            <p:cNvSpPr>
              <a:spLocks noChangeAspect="1" noChangeShapeType="1"/>
            </p:cNvSpPr>
            <p:nvPr/>
          </p:nvSpPr>
          <p:spPr bwMode="auto">
            <a:xfrm>
              <a:off x="10608" y="2976"/>
              <a:ext cx="11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8" name="Line 18"/>
            <p:cNvSpPr>
              <a:spLocks noChangeAspect="1" noChangeShapeType="1"/>
            </p:cNvSpPr>
            <p:nvPr/>
          </p:nvSpPr>
          <p:spPr bwMode="auto">
            <a:xfrm>
              <a:off x="10608" y="3072"/>
              <a:ext cx="17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9" name="Line 19"/>
            <p:cNvSpPr>
              <a:spLocks noChangeAspect="1" noChangeShapeType="1"/>
            </p:cNvSpPr>
            <p:nvPr/>
          </p:nvSpPr>
          <p:spPr bwMode="auto">
            <a:xfrm>
              <a:off x="10608" y="3168"/>
              <a:ext cx="20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0" name="Line 20"/>
            <p:cNvSpPr>
              <a:spLocks noChangeAspect="1" noChangeShapeType="1"/>
            </p:cNvSpPr>
            <p:nvPr/>
          </p:nvSpPr>
          <p:spPr bwMode="auto">
            <a:xfrm>
              <a:off x="10608" y="3264"/>
              <a:ext cx="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1" name="Line 21"/>
            <p:cNvSpPr>
              <a:spLocks noChangeAspect="1" noChangeShapeType="1"/>
            </p:cNvSpPr>
            <p:nvPr/>
          </p:nvSpPr>
          <p:spPr bwMode="auto">
            <a:xfrm>
              <a:off x="11040" y="336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2" name="Line 22"/>
            <p:cNvSpPr>
              <a:spLocks noChangeAspect="1" noChangeShapeType="1"/>
            </p:cNvSpPr>
            <p:nvPr/>
          </p:nvSpPr>
          <p:spPr bwMode="auto">
            <a:xfrm>
              <a:off x="11040" y="345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3" name="Line 23"/>
            <p:cNvSpPr>
              <a:spLocks noChangeAspect="1" noChangeShapeType="1"/>
            </p:cNvSpPr>
            <p:nvPr/>
          </p:nvSpPr>
          <p:spPr bwMode="auto">
            <a:xfrm>
              <a:off x="11040" y="3552"/>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4" name="Line 24"/>
            <p:cNvSpPr>
              <a:spLocks noChangeAspect="1" noChangeShapeType="1"/>
            </p:cNvSpPr>
            <p:nvPr/>
          </p:nvSpPr>
          <p:spPr bwMode="auto">
            <a:xfrm>
              <a:off x="11040" y="364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5" name="Line 25"/>
            <p:cNvSpPr>
              <a:spLocks noChangeAspect="1" noChangeShapeType="1"/>
            </p:cNvSpPr>
            <p:nvPr/>
          </p:nvSpPr>
          <p:spPr bwMode="auto">
            <a:xfrm>
              <a:off x="11040" y="3744"/>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6" name="Line 26"/>
            <p:cNvSpPr>
              <a:spLocks noChangeAspect="1" noChangeShapeType="1"/>
            </p:cNvSpPr>
            <p:nvPr/>
          </p:nvSpPr>
          <p:spPr bwMode="auto">
            <a:xfrm>
              <a:off x="11376" y="384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7" name="Line 27"/>
            <p:cNvSpPr>
              <a:spLocks noChangeAspect="1" noChangeShapeType="1"/>
            </p:cNvSpPr>
            <p:nvPr/>
          </p:nvSpPr>
          <p:spPr bwMode="auto">
            <a:xfrm>
              <a:off x="11376" y="393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8" name="Line 28"/>
            <p:cNvSpPr>
              <a:spLocks noChangeAspect="1" noChangeShapeType="1"/>
            </p:cNvSpPr>
            <p:nvPr/>
          </p:nvSpPr>
          <p:spPr bwMode="auto">
            <a:xfrm>
              <a:off x="11376" y="4032"/>
              <a:ext cx="12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9" name="Line 29"/>
            <p:cNvSpPr>
              <a:spLocks noChangeAspect="1" noChangeShapeType="1"/>
            </p:cNvSpPr>
            <p:nvPr/>
          </p:nvSpPr>
          <p:spPr bwMode="auto">
            <a:xfrm>
              <a:off x="11376" y="412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0" name="Line 30"/>
            <p:cNvSpPr>
              <a:spLocks noChangeAspect="1" noChangeShapeType="1"/>
            </p:cNvSpPr>
            <p:nvPr/>
          </p:nvSpPr>
          <p:spPr bwMode="auto">
            <a:xfrm>
              <a:off x="11808" y="42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1" name="Line 31"/>
            <p:cNvSpPr>
              <a:spLocks noChangeAspect="1" noChangeShapeType="1"/>
            </p:cNvSpPr>
            <p:nvPr/>
          </p:nvSpPr>
          <p:spPr bwMode="auto">
            <a:xfrm>
              <a:off x="11808" y="4320"/>
              <a:ext cx="8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2" name="Line 32"/>
            <p:cNvSpPr>
              <a:spLocks noChangeAspect="1" noChangeShapeType="1"/>
            </p:cNvSpPr>
            <p:nvPr/>
          </p:nvSpPr>
          <p:spPr bwMode="auto">
            <a:xfrm>
              <a:off x="11808" y="4416"/>
              <a:ext cx="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3" name="Line 33"/>
            <p:cNvSpPr>
              <a:spLocks noChangeAspect="1" noChangeShapeType="1"/>
            </p:cNvSpPr>
            <p:nvPr/>
          </p:nvSpPr>
          <p:spPr bwMode="auto">
            <a:xfrm>
              <a:off x="12480" y="4512"/>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4" name="Line 34"/>
            <p:cNvSpPr>
              <a:spLocks noChangeAspect="1" noChangeShapeType="1"/>
            </p:cNvSpPr>
            <p:nvPr/>
          </p:nvSpPr>
          <p:spPr bwMode="auto">
            <a:xfrm>
              <a:off x="12480" y="4608"/>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5" name="Line 35"/>
            <p:cNvSpPr>
              <a:spLocks noChangeAspect="1" noChangeShapeType="1"/>
            </p:cNvSpPr>
            <p:nvPr/>
          </p:nvSpPr>
          <p:spPr bwMode="auto">
            <a:xfrm>
              <a:off x="12768" y="470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46118" name="Text Box 37"/>
            <p:cNvSpPr txBox="1">
              <a:spLocks noChangeAspect="1" noChangeArrowheads="1"/>
            </p:cNvSpPr>
            <p:nvPr/>
          </p:nvSpPr>
          <p:spPr bwMode="auto">
            <a:xfrm>
              <a:off x="10320" y="523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19" name="Text Box 38"/>
            <p:cNvSpPr txBox="1">
              <a:spLocks noChangeAspect="1" noChangeArrowheads="1"/>
            </p:cNvSpPr>
            <p:nvPr/>
          </p:nvSpPr>
          <p:spPr bwMode="auto">
            <a:xfrm>
              <a:off x="10320" y="5424"/>
              <a:ext cx="278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a:t>
              </a:r>
            </a:p>
          </p:txBody>
        </p:sp>
        <p:sp>
          <p:nvSpPr>
            <p:cNvPr id="46120" name="Text Box 39"/>
            <p:cNvSpPr txBox="1">
              <a:spLocks noChangeAspect="1" noChangeArrowheads="1"/>
            </p:cNvSpPr>
            <p:nvPr/>
          </p:nvSpPr>
          <p:spPr bwMode="auto">
            <a:xfrm>
              <a:off x="10368" y="5616"/>
              <a:ext cx="28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     ]</a:t>
              </a:r>
            </a:p>
          </p:txBody>
        </p:sp>
        <p:sp>
          <p:nvSpPr>
            <p:cNvPr id="46121" name="Line 40"/>
            <p:cNvSpPr>
              <a:spLocks noChangeAspect="1" noChangeShapeType="1"/>
            </p:cNvSpPr>
            <p:nvPr/>
          </p:nvSpPr>
          <p:spPr bwMode="auto">
            <a:xfrm>
              <a:off x="10416" y="5904"/>
              <a:ext cx="1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2" name="Line 41"/>
            <p:cNvSpPr>
              <a:spLocks noChangeAspect="1" noChangeShapeType="1"/>
            </p:cNvSpPr>
            <p:nvPr/>
          </p:nvSpPr>
          <p:spPr bwMode="auto">
            <a:xfrm>
              <a:off x="10416" y="5999"/>
              <a:ext cx="62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3" name="Line 42"/>
            <p:cNvSpPr>
              <a:spLocks noChangeAspect="1" noChangeShapeType="1"/>
            </p:cNvSpPr>
            <p:nvPr/>
          </p:nvSpPr>
          <p:spPr bwMode="auto">
            <a:xfrm>
              <a:off x="10416" y="6095"/>
              <a:ext cx="91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4" name="Line 43"/>
            <p:cNvSpPr>
              <a:spLocks noChangeAspect="1" noChangeShapeType="1"/>
            </p:cNvSpPr>
            <p:nvPr/>
          </p:nvSpPr>
          <p:spPr bwMode="auto">
            <a:xfrm>
              <a:off x="10416" y="6191"/>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5" name="Line 44"/>
            <p:cNvSpPr>
              <a:spLocks noChangeAspect="1" noChangeShapeType="1"/>
            </p:cNvSpPr>
            <p:nvPr/>
          </p:nvSpPr>
          <p:spPr bwMode="auto">
            <a:xfrm>
              <a:off x="10416" y="6287"/>
              <a:ext cx="25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6" name="Line 45"/>
            <p:cNvSpPr>
              <a:spLocks noChangeAspect="1" noChangeShapeType="1"/>
            </p:cNvSpPr>
            <p:nvPr/>
          </p:nvSpPr>
          <p:spPr bwMode="auto">
            <a:xfrm>
              <a:off x="10608" y="6383"/>
              <a:ext cx="43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7" name="Line 46"/>
            <p:cNvSpPr>
              <a:spLocks noChangeAspect="1" noChangeShapeType="1"/>
            </p:cNvSpPr>
            <p:nvPr/>
          </p:nvSpPr>
          <p:spPr bwMode="auto">
            <a:xfrm>
              <a:off x="10608" y="6479"/>
              <a:ext cx="7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8" name="Line 47"/>
            <p:cNvSpPr>
              <a:spLocks noChangeAspect="1" noChangeShapeType="1"/>
            </p:cNvSpPr>
            <p:nvPr/>
          </p:nvSpPr>
          <p:spPr bwMode="auto">
            <a:xfrm>
              <a:off x="10608" y="6575"/>
              <a:ext cx="17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9" name="Line 48"/>
            <p:cNvSpPr>
              <a:spLocks noChangeAspect="1" noChangeShapeType="1"/>
            </p:cNvSpPr>
            <p:nvPr/>
          </p:nvSpPr>
          <p:spPr bwMode="auto">
            <a:xfrm>
              <a:off x="10608" y="6671"/>
              <a:ext cx="24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0" name="Line 49"/>
            <p:cNvSpPr>
              <a:spLocks noChangeAspect="1" noChangeShapeType="1"/>
            </p:cNvSpPr>
            <p:nvPr/>
          </p:nvSpPr>
          <p:spPr bwMode="auto">
            <a:xfrm>
              <a:off x="11040" y="6767"/>
              <a:ext cx="2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1" name="Line 50"/>
            <p:cNvSpPr>
              <a:spLocks noChangeAspect="1" noChangeShapeType="1"/>
            </p:cNvSpPr>
            <p:nvPr/>
          </p:nvSpPr>
          <p:spPr bwMode="auto">
            <a:xfrm>
              <a:off x="11040" y="6863"/>
              <a:ext cx="13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2" name="Line 51"/>
            <p:cNvSpPr>
              <a:spLocks noChangeAspect="1" noChangeShapeType="1"/>
            </p:cNvSpPr>
            <p:nvPr/>
          </p:nvSpPr>
          <p:spPr bwMode="auto">
            <a:xfrm>
              <a:off x="11040" y="6959"/>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3" name="Line 52"/>
            <p:cNvSpPr>
              <a:spLocks noChangeAspect="1" noChangeShapeType="1"/>
            </p:cNvSpPr>
            <p:nvPr/>
          </p:nvSpPr>
          <p:spPr bwMode="auto">
            <a:xfrm>
              <a:off x="11808" y="7055"/>
              <a:ext cx="5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4" name="Line 53"/>
            <p:cNvSpPr>
              <a:spLocks noChangeAspect="1" noChangeShapeType="1"/>
            </p:cNvSpPr>
            <p:nvPr/>
          </p:nvSpPr>
          <p:spPr bwMode="auto">
            <a:xfrm>
              <a:off x="11808" y="7151"/>
              <a:ext cx="12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5" name="Line 54"/>
            <p:cNvSpPr>
              <a:spLocks noChangeAspect="1" noChangeShapeType="1"/>
            </p:cNvSpPr>
            <p:nvPr/>
          </p:nvSpPr>
          <p:spPr bwMode="auto">
            <a:xfrm>
              <a:off x="12480" y="7247"/>
              <a:ext cx="1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6" name="Line 55"/>
            <p:cNvSpPr>
              <a:spLocks noChangeAspect="1" noChangeShapeType="1"/>
            </p:cNvSpPr>
            <p:nvPr/>
          </p:nvSpPr>
          <p:spPr bwMode="auto">
            <a:xfrm>
              <a:off x="12480" y="7343"/>
              <a:ext cx="52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4" name="Group 76"/>
          <p:cNvGrpSpPr>
            <a:grpSpLocks/>
          </p:cNvGrpSpPr>
          <p:nvPr/>
        </p:nvGrpSpPr>
        <p:grpSpPr bwMode="auto">
          <a:xfrm>
            <a:off x="6400800" y="3429000"/>
            <a:ext cx="2246313" cy="1370013"/>
            <a:chOff x="4176" y="2687"/>
            <a:chExt cx="1415" cy="863"/>
          </a:xfrm>
        </p:grpSpPr>
        <p:sp>
          <p:nvSpPr>
            <p:cNvPr id="46101" name="Line 77"/>
            <p:cNvSpPr>
              <a:spLocks noChangeAspect="1" noChangeShapeType="1"/>
            </p:cNvSpPr>
            <p:nvPr/>
          </p:nvSpPr>
          <p:spPr bwMode="auto">
            <a:xfrm>
              <a:off x="4224" y="2927"/>
              <a:ext cx="98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2" name="Line 78"/>
            <p:cNvSpPr>
              <a:spLocks noChangeAspect="1" noChangeShapeType="1"/>
            </p:cNvSpPr>
            <p:nvPr/>
          </p:nvSpPr>
          <p:spPr bwMode="auto">
            <a:xfrm>
              <a:off x="4224" y="2831"/>
              <a:ext cx="7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3" name="Line 79"/>
            <p:cNvSpPr>
              <a:spLocks noChangeAspect="1" noChangeShapeType="1"/>
            </p:cNvSpPr>
            <p:nvPr/>
          </p:nvSpPr>
          <p:spPr bwMode="auto">
            <a:xfrm>
              <a:off x="4224" y="2879"/>
              <a:ext cx="3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4" name="Line 80"/>
            <p:cNvSpPr>
              <a:spLocks noChangeAspect="1" noChangeShapeType="1"/>
            </p:cNvSpPr>
            <p:nvPr/>
          </p:nvSpPr>
          <p:spPr bwMode="auto">
            <a:xfrm>
              <a:off x="4224" y="2975"/>
              <a:ext cx="45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5" name="Line 81"/>
            <p:cNvSpPr>
              <a:spLocks noChangeAspect="1" noChangeShapeType="1"/>
            </p:cNvSpPr>
            <p:nvPr/>
          </p:nvSpPr>
          <p:spPr bwMode="auto">
            <a:xfrm>
              <a:off x="4224" y="3023"/>
              <a:ext cx="1295"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6" name="Line 82"/>
            <p:cNvSpPr>
              <a:spLocks noChangeAspect="1" noChangeShapeType="1"/>
            </p:cNvSpPr>
            <p:nvPr/>
          </p:nvSpPr>
          <p:spPr bwMode="auto">
            <a:xfrm>
              <a:off x="4320" y="3071"/>
              <a:ext cx="21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7" name="Line 83"/>
            <p:cNvSpPr>
              <a:spLocks noChangeAspect="1" noChangeShapeType="1"/>
            </p:cNvSpPr>
            <p:nvPr/>
          </p:nvSpPr>
          <p:spPr bwMode="auto">
            <a:xfrm>
              <a:off x="4320" y="3119"/>
              <a:ext cx="360"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8" name="Line 84"/>
            <p:cNvSpPr>
              <a:spLocks noChangeAspect="1" noChangeShapeType="1"/>
            </p:cNvSpPr>
            <p:nvPr/>
          </p:nvSpPr>
          <p:spPr bwMode="auto">
            <a:xfrm>
              <a:off x="4320" y="3166"/>
              <a:ext cx="887"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9" name="Line 85"/>
            <p:cNvSpPr>
              <a:spLocks noChangeAspect="1" noChangeShapeType="1"/>
            </p:cNvSpPr>
            <p:nvPr/>
          </p:nvSpPr>
          <p:spPr bwMode="auto">
            <a:xfrm>
              <a:off x="4320" y="3214"/>
              <a:ext cx="1199"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0" name="Line 86"/>
            <p:cNvSpPr>
              <a:spLocks noChangeAspect="1" noChangeShapeType="1"/>
            </p:cNvSpPr>
            <p:nvPr/>
          </p:nvSpPr>
          <p:spPr bwMode="auto">
            <a:xfrm>
              <a:off x="4536" y="3262"/>
              <a:ext cx="1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1" name="Line 87"/>
            <p:cNvSpPr>
              <a:spLocks noChangeAspect="1" noChangeShapeType="1"/>
            </p:cNvSpPr>
            <p:nvPr/>
          </p:nvSpPr>
          <p:spPr bwMode="auto">
            <a:xfrm>
              <a:off x="4536" y="3310"/>
              <a:ext cx="6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2" name="Line 88"/>
            <p:cNvSpPr>
              <a:spLocks noChangeAspect="1" noChangeShapeType="1"/>
            </p:cNvSpPr>
            <p:nvPr/>
          </p:nvSpPr>
          <p:spPr bwMode="auto">
            <a:xfrm>
              <a:off x="4536" y="3358"/>
              <a:ext cx="98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3" name="Line 89"/>
            <p:cNvSpPr>
              <a:spLocks noChangeAspect="1" noChangeShapeType="1"/>
            </p:cNvSpPr>
            <p:nvPr/>
          </p:nvSpPr>
          <p:spPr bwMode="auto">
            <a:xfrm>
              <a:off x="4919" y="3406"/>
              <a:ext cx="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4" name="Line 90"/>
            <p:cNvSpPr>
              <a:spLocks noChangeAspect="1" noChangeShapeType="1"/>
            </p:cNvSpPr>
            <p:nvPr/>
          </p:nvSpPr>
          <p:spPr bwMode="auto">
            <a:xfrm>
              <a:off x="4919" y="3454"/>
              <a:ext cx="600"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5" name="Line 91"/>
            <p:cNvSpPr>
              <a:spLocks noChangeAspect="1" noChangeShapeType="1"/>
            </p:cNvSpPr>
            <p:nvPr/>
          </p:nvSpPr>
          <p:spPr bwMode="auto">
            <a:xfrm>
              <a:off x="5255" y="3502"/>
              <a:ext cx="9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6" name="Line 92"/>
            <p:cNvSpPr>
              <a:spLocks noChangeAspect="1" noChangeShapeType="1"/>
            </p:cNvSpPr>
            <p:nvPr/>
          </p:nvSpPr>
          <p:spPr bwMode="auto">
            <a:xfrm>
              <a:off x="5255" y="3550"/>
              <a:ext cx="264"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7" name="Text Box 93"/>
            <p:cNvSpPr txBox="1">
              <a:spLocks noChangeAspect="1" noChangeArrowheads="1"/>
            </p:cNvSpPr>
            <p:nvPr/>
          </p:nvSpPr>
          <p:spPr bwMode="auto">
            <a:xfrm>
              <a:off x="4176" y="2687"/>
              <a:ext cx="1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317541" name="AutoShape 101"/>
          <p:cNvSpPr>
            <a:spLocks noChangeArrowheads="1"/>
          </p:cNvSpPr>
          <p:nvPr/>
        </p:nvSpPr>
        <p:spPr bwMode="auto">
          <a:xfrm>
            <a:off x="0" y="1295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2" name="AutoShape 102"/>
          <p:cNvSpPr>
            <a:spLocks noChangeArrowheads="1"/>
          </p:cNvSpPr>
          <p:nvPr/>
        </p:nvSpPr>
        <p:spPr bwMode="auto">
          <a:xfrm>
            <a:off x="0" y="2785238"/>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3" name="AutoShape 103"/>
          <p:cNvSpPr>
            <a:spLocks noChangeArrowheads="1"/>
          </p:cNvSpPr>
          <p:nvPr/>
        </p:nvSpPr>
        <p:spPr bwMode="auto">
          <a:xfrm>
            <a:off x="0" y="3962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8" name="AutoShape 108"/>
          <p:cNvSpPr>
            <a:spLocks noChangeArrowheads="1"/>
          </p:cNvSpPr>
          <p:nvPr/>
        </p:nvSpPr>
        <p:spPr bwMode="auto">
          <a:xfrm>
            <a:off x="3276600" y="7620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a:solidFill>
                  <a:srgbClr val="000000"/>
                </a:solidFill>
                <a:latin typeface="Tahoma" pitchFamily="34" charset="0"/>
                <a:cs typeface="Arial"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46095"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6"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7"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8"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9" name="Text Box 99"/>
            <p:cNvSpPr txBox="1">
              <a:spLocks noChangeAspect="1" noChangeArrowheads="1"/>
            </p:cNvSpPr>
            <p:nvPr/>
          </p:nvSpPr>
          <p:spPr bwMode="auto">
            <a:xfrm>
              <a:off x="6515100" y="5791200"/>
              <a:ext cx="2249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46100"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1" name="Slide Number Placeholder 10"/>
          <p:cNvSpPr>
            <a:spLocks noGrp="1"/>
          </p:cNvSpPr>
          <p:nvPr>
            <p:ph type="sldNum" sz="quarter" idx="10"/>
          </p:nvPr>
        </p:nvSpPr>
        <p:spPr/>
        <p:txBody>
          <a:bodyPr/>
          <a:lstStyle/>
          <a:p>
            <a:pPr>
              <a:defRPr/>
            </a:pPr>
            <a:r>
              <a:rPr lang="en-US" altLang="zh-TW" smtClean="0">
                <a:solidFill>
                  <a:srgbClr val="000000"/>
                </a:solidFill>
              </a:rPr>
              <a:t>Page </a:t>
            </a:r>
            <a:fld id="{D09CE63E-8DC8-459D-9F1E-51B2C39CB6A5}" type="slidenum">
              <a:rPr lang="en-US" altLang="zh-TW" smtClean="0">
                <a:solidFill>
                  <a:srgbClr val="000000"/>
                </a:solidFill>
              </a:rPr>
              <a:pPr>
                <a:defRPr/>
              </a:pPr>
              <a:t>15</a:t>
            </a:fld>
            <a:endParaRPr lang="en-US" altLang="zh-TW" dirty="0">
              <a:solidFill>
                <a:srgbClr val="000000"/>
              </a:solidFill>
            </a:endParaRPr>
          </a:p>
        </p:txBody>
      </p:sp>
      <p:sp>
        <p:nvSpPr>
          <p:cNvPr id="91" name="Rectangular Callout 90"/>
          <p:cNvSpPr/>
          <p:nvPr/>
        </p:nvSpPr>
        <p:spPr>
          <a:xfrm>
            <a:off x="4573759" y="2402919"/>
            <a:ext cx="4190829" cy="914400"/>
          </a:xfrm>
          <a:prstGeom prst="wedgeRectCallout">
            <a:avLst>
              <a:gd name="adj1" fmla="val -82540"/>
              <a:gd name="adj2" fmla="val 159962"/>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Arial"/>
              </a:rPr>
              <a:t>Variable </a:t>
            </a:r>
            <a:r>
              <a:rPr kumimoji="0" lang="en-US" sz="1800" b="0" i="0" u="none" strike="noStrike" kern="0" cap="none" spc="0" normalizeH="0" baseline="0" noProof="0" dirty="0" err="1" smtClean="0">
                <a:ln>
                  <a:noFill/>
                </a:ln>
                <a:solidFill>
                  <a:srgbClr val="0033CC"/>
                </a:solidFill>
                <a:effectLst/>
                <a:uLnTx/>
                <a:uFillTx/>
                <a:latin typeface="Calibri"/>
                <a:ea typeface="+mn-ea"/>
                <a:cs typeface="Arial"/>
              </a:rPr>
              <a:t>y</a:t>
            </a:r>
            <a:r>
              <a:rPr kumimoji="0" lang="en-US" sz="1800" b="0" i="0" u="none" strike="noStrike" kern="0" cap="none" spc="0" normalizeH="0" baseline="30000" noProof="0" dirty="0" err="1" smtClean="0">
                <a:ln>
                  <a:noFill/>
                </a:ln>
                <a:solidFill>
                  <a:srgbClr val="0033CC"/>
                </a:solidFill>
                <a:effectLst/>
                <a:uLnTx/>
                <a:uFillTx/>
                <a:latin typeface="Calibri"/>
                <a:ea typeface="+mn-ea"/>
                <a:cs typeface="Arial"/>
              </a:rPr>
              <a:t>a,t</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indicates whether  candidate argument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a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is assigned a label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t.</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33CC"/>
                </a:solidFill>
                <a:effectLst/>
                <a:uLnTx/>
                <a:uFillTx/>
                <a:latin typeface="Calibri"/>
                <a:ea typeface="+mn-ea"/>
                <a:cs typeface="Arial"/>
              </a:rPr>
              <a:t>c</a:t>
            </a:r>
            <a:r>
              <a:rPr kumimoji="0" lang="en-US" sz="1800" b="0" i="0" u="none" strike="noStrike" kern="0" cap="none" spc="0" normalizeH="0" baseline="30000" noProof="0" dirty="0" err="1" smtClean="0">
                <a:ln>
                  <a:noFill/>
                </a:ln>
                <a:solidFill>
                  <a:srgbClr val="0033CC"/>
                </a:solidFill>
                <a:effectLst/>
                <a:uLnTx/>
                <a:uFillTx/>
                <a:latin typeface="Calibri"/>
                <a:ea typeface="+mn-ea"/>
                <a:cs typeface="Arial"/>
              </a:rPr>
              <a:t>a,t</a:t>
            </a:r>
            <a:r>
              <a:rPr kumimoji="0" lang="en-US" sz="1800" b="0" i="0" u="none" strike="noStrike" kern="0" cap="none" spc="0" normalizeH="0" baseline="3000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3000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is the corresponding model score </a:t>
            </a:r>
          </a:p>
        </p:txBody>
      </p:sp>
      <p:pic>
        <p:nvPicPr>
          <p:cNvPr id="89" name="Picture 88" descr="TP_tmp.pn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62832" y="381000"/>
            <a:ext cx="4852568" cy="3074895"/>
          </a:xfrm>
          <a:prstGeom prst="rect">
            <a:avLst/>
          </a:prstGeom>
          <a:solidFill>
            <a:srgbClr val="FFFFCC"/>
          </a:solidFill>
          <a:ln w="38100" cap="flat" cmpd="sng" algn="ctr">
            <a:solidFill>
              <a:srgbClr val="FF9933"/>
            </a:solidFill>
            <a:prstDash val="solid"/>
            <a:round/>
            <a:headEnd type="none" w="med" len="med"/>
            <a:tailEnd type="none" w="med" len="med"/>
          </a:ln>
          <a:effectLst/>
          <a:extLst>
            <a:ext uri="{53640926-AAD7-44D8-BBD7-CCE9431645EC}">
              <a14:shadowObscured xmlns:a14="http://schemas.microsoft.com/office/drawing/2010/main"/>
            </a:ext>
          </a:extLst>
        </p:spPr>
      </p:pic>
      <p:sp>
        <p:nvSpPr>
          <p:cNvPr id="90" name="TextBox 3"/>
          <p:cNvSpPr txBox="1">
            <a:spLocks noChangeArrowheads="1"/>
          </p:cNvSpPr>
          <p:nvPr/>
        </p:nvSpPr>
        <p:spPr bwMode="auto">
          <a:xfrm>
            <a:off x="266700" y="6073914"/>
            <a:ext cx="8724900"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0000"/>
                </a:solidFill>
                <a:latin typeface="Calibri" pitchFamily="34" charset="0"/>
              </a:rPr>
              <a:t>Use the </a:t>
            </a:r>
            <a:r>
              <a:rPr lang="en-US" sz="2000" b="1" dirty="0" smtClean="0">
                <a:solidFill>
                  <a:srgbClr val="000000"/>
                </a:solidFill>
                <a:latin typeface="Calibri" pitchFamily="34" charset="0"/>
              </a:rPr>
              <a:t>pipeline architecture’s simplicity </a:t>
            </a:r>
            <a:r>
              <a:rPr lang="en-US" sz="2000" dirty="0" smtClean="0">
                <a:solidFill>
                  <a:srgbClr val="000000"/>
                </a:solidFill>
                <a:latin typeface="Calibri" pitchFamily="34" charset="0"/>
              </a:rPr>
              <a:t>while </a:t>
            </a:r>
            <a:r>
              <a:rPr lang="en-US" sz="2000" b="1" dirty="0" smtClean="0">
                <a:solidFill>
                  <a:srgbClr val="000000"/>
                </a:solidFill>
                <a:latin typeface="Calibri" pitchFamily="34" charset="0"/>
              </a:rPr>
              <a:t>maintaining uncertainty</a:t>
            </a:r>
            <a:r>
              <a:rPr lang="en-US" sz="2000" dirty="0" smtClean="0">
                <a:solidFill>
                  <a:srgbClr val="000000"/>
                </a:solidFill>
                <a:latin typeface="Calibri" pitchFamily="34" charset="0"/>
              </a:rPr>
              <a:t>:  keep probability distributions over decisions &amp; use global inference at decision time.</a:t>
            </a:r>
            <a:endParaRPr lang="en-US" sz="2000" dirty="0">
              <a:solidFill>
                <a:srgbClr val="000000"/>
              </a:solidFill>
              <a:latin typeface="Calibri" pitchFamily="34" charset="0"/>
            </a:endParaRPr>
          </a:p>
        </p:txBody>
      </p:sp>
      <p:sp>
        <p:nvSpPr>
          <p:cNvPr id="7" name="Rectangle 6"/>
          <p:cNvSpPr/>
          <p:nvPr/>
        </p:nvSpPr>
        <p:spPr>
          <a:xfrm>
            <a:off x="4128176" y="412532"/>
            <a:ext cx="1739224" cy="584775"/>
          </a:xfrm>
          <a:prstGeom prst="rect">
            <a:avLst/>
          </a:prstGeom>
        </p:spPr>
        <p:txBody>
          <a:bodyPr wrap="square">
            <a:spAutoFit/>
          </a:bodyPr>
          <a:lstStyle/>
          <a:p>
            <a:pPr eaLnBrk="1" hangingPunct="1"/>
            <a:r>
              <a:rPr lang="en-US" altLang="zh-TW" sz="1600" dirty="0">
                <a:latin typeface="Calibri" pitchFamily="34" charset="0"/>
                <a:ea typeface="Arial Unicode MS" pitchFamily="34" charset="-128"/>
                <a:cs typeface="Arial Unicode MS" pitchFamily="34" charset="-128"/>
              </a:rPr>
              <a:t>No duplicate argument classes</a:t>
            </a:r>
          </a:p>
        </p:txBody>
      </p:sp>
      <p:sp>
        <p:nvSpPr>
          <p:cNvPr id="93" name="Rectangle 92"/>
          <p:cNvSpPr/>
          <p:nvPr/>
        </p:nvSpPr>
        <p:spPr>
          <a:xfrm>
            <a:off x="7099976" y="956846"/>
            <a:ext cx="1739224" cy="338554"/>
          </a:xfrm>
          <a:prstGeom prst="rect">
            <a:avLst/>
          </a:prstGeom>
        </p:spPr>
        <p:txBody>
          <a:bodyPr wrap="square">
            <a:spAutoFit/>
          </a:bodyPr>
          <a:lstStyle/>
          <a:p>
            <a:pPr eaLnBrk="1" hangingPunct="1"/>
            <a:r>
              <a:rPr lang="en-US" altLang="zh-TW" sz="1600" dirty="0" smtClean="0">
                <a:latin typeface="Calibri" pitchFamily="34" charset="0"/>
                <a:ea typeface="Arial Unicode MS" pitchFamily="34" charset="-128"/>
                <a:cs typeface="Arial Unicode MS" pitchFamily="34" charset="-128"/>
              </a:rPr>
              <a:t>Unique labels</a:t>
            </a:r>
            <a:endParaRPr lang="en-US" altLang="zh-TW" sz="1600" dirty="0">
              <a:latin typeface="Calibri" pitchFamily="34" charset="0"/>
              <a:ea typeface="Arial Unicode MS" pitchFamily="34" charset="-128"/>
              <a:cs typeface="Arial Unicode MS" pitchFamily="34" charset="-128"/>
            </a:endParaRPr>
          </a:p>
        </p:txBody>
      </p:sp>
      <p:sp>
        <p:nvSpPr>
          <p:cNvPr id="94" name="Text Box 9"/>
          <p:cNvSpPr txBox="1">
            <a:spLocks noChangeArrowheads="1"/>
          </p:cNvSpPr>
          <p:nvPr/>
        </p:nvSpPr>
        <p:spPr bwMode="auto">
          <a:xfrm>
            <a:off x="4953000" y="353654"/>
            <a:ext cx="3962400" cy="1094146"/>
          </a:xfrm>
          <a:prstGeom prst="rect">
            <a:avLst/>
          </a:prstGeom>
          <a:solidFill>
            <a:srgbClr val="FFFFCC"/>
          </a:solidFill>
          <a:ln w="9525">
            <a:solidFill>
              <a:srgbClr val="FFC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smtClean="0">
                <a:solidFill>
                  <a:srgbClr val="0033CC"/>
                </a:solidFill>
                <a:latin typeface="Calibri" pitchFamily="34" charset="0"/>
                <a:ea typeface="Arial Unicode MS" pitchFamily="34" charset="-128"/>
                <a:cs typeface="Calibri" pitchFamily="34" charset="0"/>
              </a:rPr>
              <a:t>Learning Based Java: </a:t>
            </a:r>
            <a:r>
              <a:rPr lang="en-US" altLang="zh-TW" dirty="0">
                <a:solidFill>
                  <a:srgbClr val="000000"/>
                </a:solidFill>
                <a:latin typeface="Calibri" pitchFamily="34" charset="0"/>
                <a:ea typeface="Arial Unicode MS" pitchFamily="34" charset="-128"/>
                <a:cs typeface="Calibri" pitchFamily="34" charset="0"/>
              </a:rPr>
              <a:t>allows a developer to encode constraints in </a:t>
            </a:r>
            <a:r>
              <a:rPr lang="en-US" altLang="zh-TW" dirty="0" smtClean="0">
                <a:solidFill>
                  <a:srgbClr val="000000"/>
                </a:solidFill>
                <a:latin typeface="Calibri" pitchFamily="34" charset="0"/>
                <a:ea typeface="Arial Unicode MS" pitchFamily="34" charset="-128"/>
                <a:cs typeface="Calibri" pitchFamily="34" charset="0"/>
              </a:rPr>
              <a:t>First Order Logic; </a:t>
            </a:r>
            <a:r>
              <a:rPr lang="en-US" altLang="zh-TW" dirty="0">
                <a:solidFill>
                  <a:srgbClr val="000000"/>
                </a:solidFill>
                <a:latin typeface="Calibri" pitchFamily="34" charset="0"/>
                <a:ea typeface="Arial Unicode MS" pitchFamily="34" charset="-128"/>
                <a:cs typeface="Calibri" pitchFamily="34" charset="0"/>
              </a:rPr>
              <a:t>these are compiled into linear inequalities automatically. </a:t>
            </a:r>
          </a:p>
        </p:txBody>
      </p:sp>
    </p:spTree>
    <p:extLst>
      <p:ext uri="{BB962C8B-B14F-4D97-AF65-F5344CB8AC3E}">
        <p14:creationId xmlns:p14="http://schemas.microsoft.com/office/powerpoint/2010/main" val="20375973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17534"/>
                                        </p:tgtEl>
                                      </p:cBhvr>
                                    </p:animEffect>
                                    <p:set>
                                      <p:cBhvr>
                                        <p:cTn id="26" dur="1" fill="hold">
                                          <p:stCondLst>
                                            <p:cond delay="499"/>
                                          </p:stCondLst>
                                        </p:cTn>
                                        <p:tgtEl>
                                          <p:spTgt spid="317534"/>
                                        </p:tgtEl>
                                        <p:attrNameLst>
                                          <p:attrName>style.visibility</p:attrName>
                                        </p:attrNameLst>
                                      </p:cBhvr>
                                      <p:to>
                                        <p:strVal val="hidden"/>
                                      </p:to>
                                    </p:set>
                                  </p:childTnLst>
                                </p:cTn>
                              </p:par>
                            </p:childTnLst>
                          </p:cTn>
                        </p:par>
                        <p:par>
                          <p:cTn id="27" fill="hold" nodeType="afterGroup">
                            <p:stCondLst>
                              <p:cond delay="500"/>
                            </p:stCondLst>
                            <p:childTnLst>
                              <p:par>
                                <p:cTn id="28" presetID="64" presetClass="path" presetSubtype="0" accel="50000" decel="50000" fill="hold" nodeType="afterEffect">
                                  <p:stCondLst>
                                    <p:cond delay="0"/>
                                  </p:stCondLst>
                                  <p:childTnLst>
                                    <p:animMotion origin="layout" path="M -3.61111E-6 8.97525E-7 L -0.00017 -0.37729 " pathEditMode="relative" rAng="0" ptsTypes="AA">
                                      <p:cBhvr>
                                        <p:cTn id="29" dur="1000" fill="hold"/>
                                        <p:tgtEl>
                                          <p:spTgt spid="3"/>
                                        </p:tgtEl>
                                        <p:attrNameLst>
                                          <p:attrName>ppt_x</p:attrName>
                                          <p:attrName>ppt_y</p:attrName>
                                        </p:attrNameLst>
                                      </p:cBhvr>
                                      <p:rCtr x="-17" y="-18876"/>
                                    </p:animMotion>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2" presetClass="entr" presetSubtype="8" fill="hold" nodeType="withEffect">
                                  <p:stCondLst>
                                    <p:cond delay="0"/>
                                  </p:stCondLst>
                                  <p:childTnLst>
                                    <p:set>
                                      <p:cBhvr>
                                        <p:cTn id="38" dur="1" fill="hold">
                                          <p:stCondLst>
                                            <p:cond delay="0"/>
                                          </p:stCondLst>
                                        </p:cTn>
                                        <p:tgtEl>
                                          <p:spTgt spid="317542"/>
                                        </p:tgtEl>
                                        <p:attrNameLst>
                                          <p:attrName>style.visibility</p:attrName>
                                        </p:attrNameLst>
                                      </p:cBhvr>
                                      <p:to>
                                        <p:strVal val="visible"/>
                                      </p:to>
                                    </p:set>
                                    <p:anim calcmode="lin" valueType="num">
                                      <p:cBhvr additive="base">
                                        <p:cTn id="39" dur="500" fill="hold"/>
                                        <p:tgtEl>
                                          <p:spTgt spid="317542"/>
                                        </p:tgtEl>
                                        <p:attrNameLst>
                                          <p:attrName>ppt_x</p:attrName>
                                        </p:attrNameLst>
                                      </p:cBhvr>
                                      <p:tavLst>
                                        <p:tav tm="0">
                                          <p:val>
                                            <p:strVal val="0-#ppt_w/2"/>
                                          </p:val>
                                        </p:tav>
                                        <p:tav tm="100000">
                                          <p:val>
                                            <p:strVal val="#ppt_x"/>
                                          </p:val>
                                        </p:tav>
                                      </p:tavLst>
                                    </p:anim>
                                    <p:anim calcmode="lin" valueType="num">
                                      <p:cBhvr additive="base">
                                        <p:cTn id="40"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7543"/>
                                        </p:tgtEl>
                                        <p:attrNameLst>
                                          <p:attrName>style.visibility</p:attrName>
                                        </p:attrNameLst>
                                      </p:cBhvr>
                                      <p:to>
                                        <p:strVal val="visible"/>
                                      </p:to>
                                    </p:set>
                                    <p:anim calcmode="lin" valueType="num">
                                      <p:cBhvr additive="base">
                                        <p:cTn id="45" dur="500" fill="hold"/>
                                        <p:tgtEl>
                                          <p:spTgt spid="317543"/>
                                        </p:tgtEl>
                                        <p:attrNameLst>
                                          <p:attrName>ppt_x</p:attrName>
                                        </p:attrNameLst>
                                      </p:cBhvr>
                                      <p:tavLst>
                                        <p:tav tm="0">
                                          <p:val>
                                            <p:strVal val="0-#ppt_w/2"/>
                                          </p:val>
                                        </p:tav>
                                        <p:tav tm="100000">
                                          <p:val>
                                            <p:strVal val="#ppt_x"/>
                                          </p:val>
                                        </p:tav>
                                      </p:tavLst>
                                    </p:anim>
                                    <p:anim calcmode="lin" valueType="num">
                                      <p:cBhvr additive="base">
                                        <p:cTn id="46" dur="500" fill="hold"/>
                                        <p:tgtEl>
                                          <p:spTgt spid="317543"/>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grpId="0" nodeType="clickEffect">
                                  <p:stCondLst>
                                    <p:cond delay="0"/>
                                  </p:stCondLst>
                                  <p:childTnLst>
                                    <p:set>
                                      <p:cBhvr>
                                        <p:cTn id="61" dur="1" fill="hold">
                                          <p:stCondLst>
                                            <p:cond delay="0"/>
                                          </p:stCondLst>
                                        </p:cTn>
                                        <p:tgtEl>
                                          <p:spTgt spid="91"/>
                                        </p:tgtEl>
                                        <p:attrNameLst>
                                          <p:attrName>style.visibility</p:attrName>
                                        </p:attrNameLst>
                                      </p:cBhvr>
                                      <p:to>
                                        <p:strVal val="visible"/>
                                      </p:to>
                                    </p:set>
                                    <p:anim calcmode="lin" valueType="num">
                                      <p:cBhvr additive="base">
                                        <p:cTn id="62" dur="500" fill="hold"/>
                                        <p:tgtEl>
                                          <p:spTgt spid="91"/>
                                        </p:tgtEl>
                                        <p:attrNameLst>
                                          <p:attrName>ppt_x</p:attrName>
                                        </p:attrNameLst>
                                      </p:cBhvr>
                                      <p:tavLst>
                                        <p:tav tm="0">
                                          <p:val>
                                            <p:strVal val="1+#ppt_w/2"/>
                                          </p:val>
                                        </p:tav>
                                        <p:tav tm="100000">
                                          <p:val>
                                            <p:strVal val="#ppt_x"/>
                                          </p:val>
                                        </p:tav>
                                      </p:tavLst>
                                    </p:anim>
                                    <p:anim calcmode="lin" valueType="num">
                                      <p:cBhvr additive="base">
                                        <p:cTn id="63"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fade">
                                      <p:cBhvr>
                                        <p:cTn id="68" dur="5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par>
                                <p:cTn id="69" presetID="1"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blinds(horizontal)">
                                      <p:cBhvr>
                                        <p:cTn id="77" dur="500"/>
                                        <p:tgtEl>
                                          <p:spTgt spid="9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 grpId="0" animBg="1"/>
      <p:bldP spid="317534" grpId="0" animBg="1"/>
      <p:bldP spid="317534" grpId="1" animBg="1"/>
      <p:bldP spid="317541" grpId="0" animBg="1"/>
      <p:bldP spid="317543" grpId="0" animBg="1"/>
      <p:bldP spid="317548" grpId="0" build="allAtOnce" animBg="1"/>
      <p:bldP spid="91" grpId="0" animBg="1"/>
      <p:bldP spid="90" grpId="0" animBg="1"/>
      <p:bldP spid="7" grpId="0"/>
      <p:bldP spid="93" grpId="0"/>
      <p:bldP spid="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53340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7338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20574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i="1" dirty="0"/>
              <a:t>John, a fast-rising politician</a:t>
            </a:r>
            <a:r>
              <a:rPr lang="en-US" i="1" dirty="0">
                <a:solidFill>
                  <a:srgbClr val="0033CC"/>
                </a:solidFill>
              </a:rPr>
              <a:t>, slept </a:t>
            </a:r>
            <a:r>
              <a:rPr lang="en-US" i="1" dirty="0"/>
              <a:t>on the train to Chicago</a:t>
            </a:r>
            <a:r>
              <a:rPr lang="en-US" dirty="0"/>
              <a:t>.</a:t>
            </a:r>
          </a:p>
          <a:p>
            <a:r>
              <a:rPr lang="en-US" b="1" dirty="0" smtClean="0"/>
              <a:t>Verb Predicate: sleep</a:t>
            </a:r>
          </a:p>
          <a:p>
            <a:pPr lvl="1"/>
            <a:r>
              <a:rPr lang="en-US" dirty="0" smtClean="0">
                <a:solidFill>
                  <a:srgbClr val="0033CC"/>
                </a:solidFill>
              </a:rPr>
              <a:t>Sleeper:</a:t>
            </a:r>
            <a:r>
              <a:rPr lang="en-US" dirty="0" smtClean="0"/>
              <a:t> John, a fast-rising politician</a:t>
            </a:r>
          </a:p>
          <a:p>
            <a:pPr lvl="1"/>
            <a:r>
              <a:rPr lang="en-US" dirty="0" smtClean="0">
                <a:solidFill>
                  <a:srgbClr val="0033CC"/>
                </a:solidFill>
              </a:rPr>
              <a:t>Location: </a:t>
            </a:r>
            <a:r>
              <a:rPr lang="en-US" dirty="0" smtClean="0"/>
              <a:t>on the train to Chicago</a:t>
            </a:r>
          </a:p>
          <a:p>
            <a:endParaRPr lang="en-US" b="1" dirty="0" smtClean="0"/>
          </a:p>
          <a:p>
            <a:r>
              <a:rPr lang="en-US" b="1" dirty="0" smtClean="0"/>
              <a:t>Who </a:t>
            </a:r>
            <a:r>
              <a:rPr lang="en-US" b="1" dirty="0"/>
              <a:t>was John?</a:t>
            </a:r>
          </a:p>
          <a:p>
            <a:pPr lvl="1"/>
            <a:r>
              <a:rPr lang="en-US" dirty="0" smtClean="0">
                <a:solidFill>
                  <a:srgbClr val="FF0000"/>
                </a:solidFill>
              </a:rPr>
              <a:t>Relation: Apposition (comma) </a:t>
            </a:r>
          </a:p>
          <a:p>
            <a:pPr lvl="1"/>
            <a:r>
              <a:rPr lang="en-US" dirty="0" smtClean="0"/>
              <a:t>John</a:t>
            </a:r>
            <a:r>
              <a:rPr lang="en-US" dirty="0"/>
              <a:t>, a fast-rising politician </a:t>
            </a:r>
            <a:endParaRPr lang="en-US" dirty="0" smtClean="0"/>
          </a:p>
          <a:p>
            <a:endParaRPr lang="en-US" b="1" dirty="0" smtClean="0"/>
          </a:p>
          <a:p>
            <a:r>
              <a:rPr lang="en-US" b="1" dirty="0" smtClean="0"/>
              <a:t>What </a:t>
            </a:r>
            <a:r>
              <a:rPr lang="en-US" b="1" dirty="0"/>
              <a:t>was John’s destination?</a:t>
            </a:r>
          </a:p>
          <a:p>
            <a:pPr lvl="1"/>
            <a:r>
              <a:rPr lang="en-US" dirty="0" smtClean="0">
                <a:solidFill>
                  <a:srgbClr val="FF0000"/>
                </a:solidFill>
              </a:rPr>
              <a:t>Relation: Destination (preposition) </a:t>
            </a:r>
          </a:p>
          <a:p>
            <a:pPr lvl="1"/>
            <a:r>
              <a:rPr lang="en-US" dirty="0" smtClean="0">
                <a:solidFill>
                  <a:srgbClr val="0033CC"/>
                </a:solidFill>
              </a:rPr>
              <a:t>train </a:t>
            </a:r>
            <a:r>
              <a:rPr lang="en-US" dirty="0">
                <a:solidFill>
                  <a:srgbClr val="0033CC"/>
                </a:solidFill>
              </a:rPr>
              <a:t>to </a:t>
            </a:r>
            <a:r>
              <a:rPr lang="en-US" dirty="0" smtClean="0">
                <a:solidFill>
                  <a:srgbClr val="0033CC"/>
                </a:solidFill>
              </a:rPr>
              <a:t>Chicago</a:t>
            </a:r>
            <a:endParaRPr lang="en-US" dirty="0"/>
          </a:p>
        </p:txBody>
      </p:sp>
      <p:sp>
        <p:nvSpPr>
          <p:cNvPr id="2" name="Title 1"/>
          <p:cNvSpPr>
            <a:spLocks noGrp="1"/>
          </p:cNvSpPr>
          <p:nvPr>
            <p:ph type="title"/>
          </p:nvPr>
        </p:nvSpPr>
        <p:spPr/>
        <p:txBody>
          <a:bodyPr/>
          <a:lstStyle/>
          <a:p>
            <a:r>
              <a:rPr lang="en-US" dirty="0" smtClean="0"/>
              <a:t>Verb SRL is not Sufficient </a:t>
            </a:r>
            <a:endParaRPr lang="en-US" dirty="0"/>
          </a:p>
        </p:txBody>
      </p:sp>
      <p:cxnSp>
        <p:nvCxnSpPr>
          <p:cNvPr id="15" name="Straight Arrow Connector 14"/>
          <p:cNvCxnSpPr/>
          <p:nvPr/>
        </p:nvCxnSpPr>
        <p:spPr>
          <a:xfrm>
            <a:off x="4724400" y="16764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222856" y="2520844"/>
            <a:ext cx="3467100" cy="2159212"/>
          </a:xfrm>
          <a:prstGeom prst="bentConnector3">
            <a:avLst>
              <a:gd name="adj1" fmla="val 86832"/>
            </a:avLst>
          </a:prstGeom>
          <a:ln>
            <a:tailEnd type="arrow"/>
          </a:ln>
        </p:spPr>
        <p:style>
          <a:lnRef idx="2">
            <a:schemeClr val="dk1"/>
          </a:lnRef>
          <a:fillRef idx="0">
            <a:schemeClr val="dk1"/>
          </a:fillRef>
          <a:effectRef idx="1">
            <a:schemeClr val="dk1"/>
          </a:effectRef>
          <a:fontRef idx="minor">
            <a:schemeClr val="tx1"/>
          </a:fontRef>
        </p:style>
      </p:cxnSp>
      <p:cxnSp>
        <p:nvCxnSpPr>
          <p:cNvPr id="110" name="Elbow Connector 109"/>
          <p:cNvCxnSpPr/>
          <p:nvPr/>
        </p:nvCxnSpPr>
        <p:spPr>
          <a:xfrm rot="5400000">
            <a:off x="-128592" y="2474696"/>
            <a:ext cx="2467306" cy="889107"/>
          </a:xfrm>
          <a:prstGeom prst="bentConnector3">
            <a:avLst>
              <a:gd name="adj1" fmla="val 160"/>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445468" y="1234966"/>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90958" y="1295400"/>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16</a:t>
            </a:fld>
            <a:endParaRPr lang="en-US" altLang="zh-TW"/>
          </a:p>
        </p:txBody>
      </p:sp>
    </p:spTree>
    <p:extLst>
      <p:ext uri="{BB962C8B-B14F-4D97-AF65-F5344CB8AC3E}">
        <p14:creationId xmlns:p14="http://schemas.microsoft.com/office/powerpoint/2010/main" val="1400780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2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22" presetClass="entr" presetSubtype="1"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wipe(up)">
                                      <p:cBhvr>
                                        <p:cTn id="26" dur="500"/>
                                        <p:tgtEl>
                                          <p:spTgt spid="11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22"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5"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Semantic Role Labeling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4371" y="1672354"/>
            <a:ext cx="6197029" cy="4880846"/>
          </a:xfrm>
        </p:spPr>
      </p:pic>
      <p:sp>
        <p:nvSpPr>
          <p:cNvPr id="3" name="Slide Number Placeholder 2"/>
          <p:cNvSpPr>
            <a:spLocks noGrp="1"/>
          </p:cNvSpPr>
          <p:nvPr>
            <p:ph type="sldNum" sz="quarter" idx="11"/>
          </p:nvPr>
        </p:nvSpPr>
        <p:spPr/>
        <p:txBody>
          <a:bodyPr/>
          <a:lstStyle/>
          <a:p>
            <a:pPr>
              <a:defRPr/>
            </a:pPr>
            <a:r>
              <a:rPr lang="en-US" altLang="zh-TW" smtClean="0">
                <a:solidFill>
                  <a:srgbClr val="000000"/>
                </a:solidFill>
              </a:rPr>
              <a:t>Page </a:t>
            </a:r>
            <a:fld id="{CBA50A1E-0B58-486D-A6CF-CFA1EEA2D070}" type="slidenum">
              <a:rPr lang="en-US" altLang="zh-TW" smtClean="0">
                <a:solidFill>
                  <a:srgbClr val="000000"/>
                </a:solidFill>
              </a:rPr>
              <a:pPr>
                <a:defRPr/>
              </a:pPr>
              <a:t>17</a:t>
            </a:fld>
            <a:endParaRPr lang="en-US" altLang="zh-TW">
              <a:solidFill>
                <a:srgbClr val="000000"/>
              </a:solidFill>
            </a:endParaRPr>
          </a:p>
        </p:txBody>
      </p:sp>
      <p:sp>
        <p:nvSpPr>
          <p:cNvPr id="8" name="Rectangle 7"/>
          <p:cNvSpPr/>
          <p:nvPr/>
        </p:nvSpPr>
        <p:spPr>
          <a:xfrm>
            <a:off x="381000" y="1230868"/>
            <a:ext cx="8458200" cy="400110"/>
          </a:xfrm>
          <a:prstGeom prst="rect">
            <a:avLst/>
          </a:prstGeom>
          <a:solidFill>
            <a:srgbClr val="FFFFCC"/>
          </a:solidFill>
          <a:ln>
            <a:solidFill>
              <a:schemeClr val="bg2"/>
            </a:solidFill>
          </a:ln>
        </p:spPr>
        <p:txBody>
          <a:bodyPr wrap="square">
            <a:spAutoFit/>
          </a:bodyPr>
          <a:lstStyle/>
          <a:p>
            <a:pPr marL="342900" indent="-342900" eaLnBrk="0" hangingPunct="0">
              <a:spcBef>
                <a:spcPct val="20000"/>
              </a:spcBef>
              <a:buClr>
                <a:srgbClr val="FF9900"/>
              </a:buClr>
              <a:buSzPct val="75000"/>
              <a:buFont typeface="Wingdings" pitchFamily="2" charset="2"/>
              <a:buChar char="n"/>
            </a:pPr>
            <a:r>
              <a:rPr lang="en-US" sz="2000" dirty="0" smtClean="0">
                <a:solidFill>
                  <a:srgbClr val="000000"/>
                </a:solidFill>
                <a:latin typeface="Calibri" pitchFamily="34" charset="0"/>
                <a:cs typeface="Calibri" pitchFamily="34" charset="0"/>
              </a:rPr>
              <a:t>Improved sentence level analysis; dealing with more phenomena </a:t>
            </a:r>
            <a:endParaRPr lang="en-US" sz="2000" dirty="0">
              <a:solidFill>
                <a:srgbClr val="000000"/>
              </a:solidFill>
              <a:latin typeface="Calibri" pitchFamily="34" charset="0"/>
              <a:cs typeface="Calibri" pitchFamily="34" charset="0"/>
            </a:endParaRPr>
          </a:p>
        </p:txBody>
      </p:sp>
      <p:sp>
        <p:nvSpPr>
          <p:cNvPr id="6" name="Rectangle 5"/>
          <p:cNvSpPr/>
          <p:nvPr/>
        </p:nvSpPr>
        <p:spPr>
          <a:xfrm>
            <a:off x="7190507" y="5576455"/>
            <a:ext cx="1884218" cy="1200329"/>
          </a:xfrm>
          <a:prstGeom prst="rect">
            <a:avLst/>
          </a:prstGeom>
          <a:solidFill>
            <a:srgbClr val="FFFFCC"/>
          </a:solidFill>
          <a:ln>
            <a:solidFill>
              <a:schemeClr val="bg2"/>
            </a:solidFill>
          </a:ln>
        </p:spPr>
        <p:txBody>
          <a:bodyPr wrap="square">
            <a:spAutoFit/>
          </a:bodyPr>
          <a:lstStyle/>
          <a:p>
            <a:pPr eaLnBrk="0" hangingPunct="0">
              <a:spcBef>
                <a:spcPct val="20000"/>
              </a:spcBef>
              <a:buClr>
                <a:srgbClr val="FF9900"/>
              </a:buClr>
              <a:buSzPct val="75000"/>
            </a:pPr>
            <a:r>
              <a:rPr lang="en-US" dirty="0" smtClean="0">
                <a:solidFill>
                  <a:srgbClr val="000000"/>
                </a:solidFill>
                <a:latin typeface="Calibri" pitchFamily="34" charset="0"/>
                <a:cs typeface="Calibri" pitchFamily="34" charset="0"/>
              </a:rPr>
              <a:t>Sentence level analysis may be influenced by other sentences</a:t>
            </a:r>
            <a:endParaRPr lang="en-US"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9260100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f-usage-brighen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069" y="2227685"/>
            <a:ext cx="6824133" cy="3100259"/>
          </a:xfrm>
          <a:prstGeom prst="rect">
            <a:avLst/>
          </a:prstGeom>
        </p:spPr>
      </p:pic>
      <p:sp>
        <p:nvSpPr>
          <p:cNvPr id="2" name="Title 1"/>
          <p:cNvSpPr>
            <a:spLocks noGrp="1"/>
          </p:cNvSpPr>
          <p:nvPr>
            <p:ph type="title"/>
          </p:nvPr>
        </p:nvSpPr>
        <p:spPr/>
        <p:txBody>
          <a:bodyPr/>
          <a:lstStyle/>
          <a:p>
            <a:r>
              <a:rPr lang="en-US" dirty="0" smtClean="0"/>
              <a:t>Examples of Preposition Relations</a:t>
            </a:r>
            <a:endParaRPr lang="en-US" dirty="0"/>
          </a:p>
        </p:txBody>
      </p:sp>
      <p:sp>
        <p:nvSpPr>
          <p:cNvPr id="7" name="Oval 6"/>
          <p:cNvSpPr/>
          <p:nvPr/>
        </p:nvSpPr>
        <p:spPr>
          <a:xfrm>
            <a:off x="3909381" y="4302532"/>
            <a:ext cx="667129" cy="612405"/>
          </a:xfrm>
          <a:prstGeom prst="ellipse">
            <a:avLst/>
          </a:prstGeom>
          <a:no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5046589" y="2363177"/>
            <a:ext cx="667129" cy="612405"/>
          </a:xfrm>
          <a:prstGeom prst="ellipse">
            <a:avLst/>
          </a:prstGeom>
          <a:no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5046589" y="1790621"/>
            <a:ext cx="2415144" cy="461665"/>
          </a:xfrm>
          <a:prstGeom prst="rect">
            <a:avLst/>
          </a:prstGeom>
          <a:noFill/>
        </p:spPr>
        <p:txBody>
          <a:bodyPr wrap="none" rtlCol="0">
            <a:spAutoFit/>
          </a:bodyPr>
          <a:lstStyle/>
          <a:p>
            <a:r>
              <a:rPr lang="en-US" sz="2400" dirty="0" smtClean="0">
                <a:latin typeface="+mn-lt"/>
              </a:rPr>
              <a:t>Queen of England</a:t>
            </a:r>
            <a:endParaRPr lang="en-US" sz="2400" dirty="0">
              <a:latin typeface="+mn-lt"/>
            </a:endParaRPr>
          </a:p>
        </p:txBody>
      </p:sp>
      <p:sp>
        <p:nvSpPr>
          <p:cNvPr id="11" name="TextBox 10"/>
          <p:cNvSpPr txBox="1"/>
          <p:nvPr/>
        </p:nvSpPr>
        <p:spPr>
          <a:xfrm>
            <a:off x="2907168" y="5327944"/>
            <a:ext cx="2029851" cy="461665"/>
          </a:xfrm>
          <a:prstGeom prst="rect">
            <a:avLst/>
          </a:prstGeom>
          <a:noFill/>
        </p:spPr>
        <p:txBody>
          <a:bodyPr wrap="none" rtlCol="0">
            <a:spAutoFit/>
          </a:bodyPr>
          <a:lstStyle/>
          <a:p>
            <a:r>
              <a:rPr lang="en-US" sz="2400" dirty="0">
                <a:latin typeface="+mn-lt"/>
              </a:rPr>
              <a:t>C</a:t>
            </a:r>
            <a:r>
              <a:rPr lang="en-US" sz="2400" dirty="0" smtClean="0">
                <a:latin typeface="+mn-lt"/>
              </a:rPr>
              <a:t>ity of Chicago</a:t>
            </a:r>
            <a:endParaRPr lang="en-US" sz="2400" dirty="0">
              <a:latin typeface="+mn-lt"/>
            </a:endParaRPr>
          </a:p>
        </p:txBody>
      </p:sp>
      <p:sp>
        <p:nvSpPr>
          <p:cNvPr id="6" name="Slide Number Placeholder 5"/>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18</a:t>
            </a:fld>
            <a:endParaRPr lang="en-US" altLang="zh-TW" dirty="0">
              <a:solidFill>
                <a:srgbClr val="000000"/>
              </a:solidFill>
            </a:endParaRPr>
          </a:p>
        </p:txBody>
      </p:sp>
    </p:spTree>
    <p:extLst>
      <p:ext uri="{BB962C8B-B14F-4D97-AF65-F5344CB8AC3E}">
        <p14:creationId xmlns:p14="http://schemas.microsoft.com/office/powerpoint/2010/main" val="1229927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Predicates Expressed by Prepositions</a:t>
            </a:r>
            <a:endParaRPr lang="en-US" dirty="0"/>
          </a:p>
        </p:txBody>
      </p:sp>
      <p:sp>
        <p:nvSpPr>
          <p:cNvPr id="6" name="TextBox 5"/>
          <p:cNvSpPr txBox="1"/>
          <p:nvPr/>
        </p:nvSpPr>
        <p:spPr>
          <a:xfrm>
            <a:off x="1136366" y="1264872"/>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live </a:t>
            </a:r>
            <a:r>
              <a:rPr lang="en-US" dirty="0" smtClean="0">
                <a:solidFill>
                  <a:srgbClr val="FF0000"/>
                </a:solidFill>
              </a:rPr>
              <a:t>at</a:t>
            </a:r>
            <a:r>
              <a:rPr lang="en-US" dirty="0" smtClean="0"/>
              <a:t> Conway House </a:t>
            </a:r>
          </a:p>
          <a:p>
            <a:pPr algn="ctr"/>
            <a:r>
              <a:rPr lang="en-US" b="1" dirty="0" smtClean="0">
                <a:latin typeface="Courier"/>
                <a:cs typeface="Courier"/>
              </a:rPr>
              <a:t>at:1</a:t>
            </a:r>
            <a:endParaRPr lang="en-US" b="1" dirty="0">
              <a:latin typeface="Courier"/>
              <a:cs typeface="Courier"/>
            </a:endParaRPr>
          </a:p>
        </p:txBody>
      </p:sp>
      <p:sp>
        <p:nvSpPr>
          <p:cNvPr id="8" name="TextBox 7"/>
          <p:cNvSpPr txBox="1"/>
          <p:nvPr/>
        </p:nvSpPr>
        <p:spPr>
          <a:xfrm>
            <a:off x="1136366" y="2051124"/>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stopped </a:t>
            </a:r>
            <a:r>
              <a:rPr lang="en-US" dirty="0" smtClean="0">
                <a:solidFill>
                  <a:srgbClr val="FF0000"/>
                </a:solidFill>
              </a:rPr>
              <a:t>at</a:t>
            </a:r>
            <a:r>
              <a:rPr lang="en-US" dirty="0" smtClean="0"/>
              <a:t> 9 PM</a:t>
            </a:r>
          </a:p>
          <a:p>
            <a:pPr algn="ctr"/>
            <a:r>
              <a:rPr lang="en-US" b="1" dirty="0">
                <a:latin typeface="Courier"/>
                <a:cs typeface="Courier"/>
              </a:rPr>
              <a:t>a</a:t>
            </a:r>
            <a:r>
              <a:rPr lang="en-US" b="1" dirty="0" smtClean="0">
                <a:latin typeface="Courier"/>
                <a:cs typeface="Courier"/>
              </a:rPr>
              <a:t>t:2</a:t>
            </a:r>
            <a:endParaRPr lang="en-US" b="1" dirty="0">
              <a:latin typeface="Courier"/>
              <a:cs typeface="Courier"/>
            </a:endParaRPr>
          </a:p>
        </p:txBody>
      </p:sp>
      <p:sp>
        <p:nvSpPr>
          <p:cNvPr id="9" name="TextBox 8"/>
          <p:cNvSpPr txBox="1"/>
          <p:nvPr/>
        </p:nvSpPr>
        <p:spPr>
          <a:xfrm>
            <a:off x="1136366" y="4409880"/>
            <a:ext cx="237103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cooler </a:t>
            </a:r>
            <a:r>
              <a:rPr lang="en-US" dirty="0" smtClean="0">
                <a:solidFill>
                  <a:srgbClr val="FF0000"/>
                </a:solidFill>
              </a:rPr>
              <a:t>in </a:t>
            </a:r>
            <a:r>
              <a:rPr lang="en-US" dirty="0" smtClean="0"/>
              <a:t>the evening</a:t>
            </a:r>
          </a:p>
          <a:p>
            <a:pPr algn="ctr"/>
            <a:r>
              <a:rPr lang="en-US" b="1" dirty="0">
                <a:latin typeface="Courier"/>
                <a:cs typeface="Courier"/>
              </a:rPr>
              <a:t>i</a:t>
            </a:r>
            <a:r>
              <a:rPr lang="en-US" b="1" dirty="0" smtClean="0">
                <a:latin typeface="Courier"/>
                <a:cs typeface="Courier"/>
              </a:rPr>
              <a:t>n:3</a:t>
            </a:r>
            <a:endParaRPr lang="en-US" b="1" dirty="0">
              <a:latin typeface="Courier"/>
              <a:cs typeface="Courier"/>
            </a:endParaRPr>
          </a:p>
        </p:txBody>
      </p:sp>
      <p:sp>
        <p:nvSpPr>
          <p:cNvPr id="11" name="TextBox 10"/>
          <p:cNvSpPr txBox="1"/>
          <p:nvPr/>
        </p:nvSpPr>
        <p:spPr>
          <a:xfrm>
            <a:off x="1136366" y="2837376"/>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drive </a:t>
            </a:r>
            <a:r>
              <a:rPr lang="en-US" dirty="0" smtClean="0">
                <a:solidFill>
                  <a:srgbClr val="FF0000"/>
                </a:solidFill>
              </a:rPr>
              <a:t>at</a:t>
            </a:r>
            <a:r>
              <a:rPr lang="en-US" dirty="0" smtClean="0"/>
              <a:t> 50 mph</a:t>
            </a:r>
          </a:p>
          <a:p>
            <a:pPr algn="ctr"/>
            <a:r>
              <a:rPr lang="en-US" b="1" dirty="0">
                <a:latin typeface="Courier"/>
                <a:cs typeface="Courier"/>
              </a:rPr>
              <a:t>a</a:t>
            </a:r>
            <a:r>
              <a:rPr lang="en-US" b="1" dirty="0" smtClean="0">
                <a:latin typeface="Courier"/>
                <a:cs typeface="Courier"/>
              </a:rPr>
              <a:t>t:5</a:t>
            </a:r>
            <a:endParaRPr lang="en-US" b="1" dirty="0">
              <a:latin typeface="Courier"/>
              <a:cs typeface="Courier"/>
            </a:endParaRPr>
          </a:p>
        </p:txBody>
      </p:sp>
      <p:sp>
        <p:nvSpPr>
          <p:cNvPr id="12" name="TextBox 11"/>
          <p:cNvSpPr txBox="1"/>
          <p:nvPr/>
        </p:nvSpPr>
        <p:spPr>
          <a:xfrm>
            <a:off x="1136366" y="5982385"/>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a:t>
            </a:r>
            <a:r>
              <a:rPr lang="en-US" dirty="0" smtClean="0"/>
              <a:t>rrive </a:t>
            </a:r>
            <a:r>
              <a:rPr lang="en-US" dirty="0" smtClean="0">
                <a:solidFill>
                  <a:srgbClr val="FF0000"/>
                </a:solidFill>
              </a:rPr>
              <a:t>on</a:t>
            </a:r>
            <a:r>
              <a:rPr lang="en-US" dirty="0" smtClean="0"/>
              <a:t> the 9</a:t>
            </a:r>
            <a:r>
              <a:rPr lang="en-US" baseline="30000" dirty="0" smtClean="0"/>
              <a:t>th</a:t>
            </a:r>
          </a:p>
          <a:p>
            <a:pPr algn="ctr"/>
            <a:r>
              <a:rPr lang="en-US" b="1" dirty="0">
                <a:latin typeface="Courier"/>
                <a:cs typeface="Courier"/>
              </a:rPr>
              <a:t>o</a:t>
            </a:r>
            <a:r>
              <a:rPr lang="en-US" b="1" dirty="0" smtClean="0">
                <a:latin typeface="Courier"/>
                <a:cs typeface="Courier"/>
              </a:rPr>
              <a:t>n:17</a:t>
            </a:r>
            <a:endParaRPr lang="en-US" b="1" dirty="0">
              <a:latin typeface="Courier"/>
              <a:cs typeface="Courier"/>
            </a:endParaRPr>
          </a:p>
        </p:txBody>
      </p:sp>
      <p:sp>
        <p:nvSpPr>
          <p:cNvPr id="13" name="TextBox 12"/>
          <p:cNvSpPr txBox="1"/>
          <p:nvPr/>
        </p:nvSpPr>
        <p:spPr>
          <a:xfrm>
            <a:off x="1136366" y="5196132"/>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 camp </a:t>
            </a:r>
            <a:r>
              <a:rPr lang="en-US" dirty="0" smtClean="0">
                <a:solidFill>
                  <a:srgbClr val="FF0000"/>
                </a:solidFill>
              </a:rPr>
              <a:t>on</a:t>
            </a:r>
            <a:r>
              <a:rPr lang="en-US" dirty="0" smtClean="0"/>
              <a:t> the island</a:t>
            </a:r>
          </a:p>
          <a:p>
            <a:pPr algn="ctr"/>
            <a:r>
              <a:rPr lang="en-US" b="1" dirty="0">
                <a:latin typeface="Courier"/>
                <a:cs typeface="Courier"/>
              </a:rPr>
              <a:t>o</a:t>
            </a:r>
            <a:r>
              <a:rPr lang="en-US" b="1" dirty="0" smtClean="0">
                <a:latin typeface="Courier"/>
                <a:cs typeface="Courier"/>
              </a:rPr>
              <a:t>n:7</a:t>
            </a:r>
            <a:endParaRPr lang="en-US" b="1" dirty="0">
              <a:latin typeface="Courier"/>
              <a:cs typeface="Courier"/>
            </a:endParaRPr>
          </a:p>
        </p:txBody>
      </p:sp>
      <p:sp>
        <p:nvSpPr>
          <p:cNvPr id="14" name="TextBox 13"/>
          <p:cNvSpPr txBox="1"/>
          <p:nvPr/>
        </p:nvSpPr>
        <p:spPr>
          <a:xfrm>
            <a:off x="1136366" y="3623628"/>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look </a:t>
            </a:r>
            <a:r>
              <a:rPr lang="en-US" dirty="0" smtClean="0">
                <a:solidFill>
                  <a:srgbClr val="FF0000"/>
                </a:solidFill>
              </a:rPr>
              <a:t>at</a:t>
            </a:r>
            <a:r>
              <a:rPr lang="en-US" dirty="0" smtClean="0"/>
              <a:t> the watch</a:t>
            </a:r>
          </a:p>
          <a:p>
            <a:pPr algn="ctr"/>
            <a:r>
              <a:rPr lang="en-US" b="1" dirty="0">
                <a:latin typeface="Courier"/>
                <a:cs typeface="Courier"/>
              </a:rPr>
              <a:t>a</a:t>
            </a:r>
            <a:r>
              <a:rPr lang="en-US" b="1" dirty="0" smtClean="0">
                <a:latin typeface="Courier"/>
                <a:cs typeface="Courier"/>
              </a:rPr>
              <a:t>t</a:t>
            </a:r>
            <a:r>
              <a:rPr lang="en-US" b="1" dirty="0" smtClean="0">
                <a:latin typeface="Courier"/>
                <a:cs typeface="Courier"/>
                <a:sym typeface="Wingdings"/>
              </a:rPr>
              <a:t>:9</a:t>
            </a:r>
            <a:endParaRPr lang="en-US" b="1" dirty="0">
              <a:latin typeface="Courier"/>
              <a:cs typeface="Courier"/>
            </a:endParaRPr>
          </a:p>
        </p:txBody>
      </p:sp>
      <p:sp>
        <p:nvSpPr>
          <p:cNvPr id="15" name="Rectangle 14"/>
          <p:cNvSpPr/>
          <p:nvPr/>
        </p:nvSpPr>
        <p:spPr>
          <a:xfrm>
            <a:off x="5994400" y="1781254"/>
            <a:ext cx="2048934" cy="5271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Courier"/>
                <a:cs typeface="Courier"/>
              </a:rPr>
              <a:t>Location</a:t>
            </a:r>
            <a:endParaRPr lang="en-US" sz="2000" b="1" dirty="0">
              <a:latin typeface="Courier"/>
              <a:cs typeface="Courier"/>
            </a:endParaRPr>
          </a:p>
        </p:txBody>
      </p:sp>
      <p:sp>
        <p:nvSpPr>
          <p:cNvPr id="16" name="Rectangle 15"/>
          <p:cNvSpPr/>
          <p:nvPr/>
        </p:nvSpPr>
        <p:spPr>
          <a:xfrm>
            <a:off x="6019800" y="2946862"/>
            <a:ext cx="2048934" cy="5271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Courier"/>
                <a:cs typeface="Courier"/>
              </a:rPr>
              <a:t>Temporal</a:t>
            </a:r>
            <a:endParaRPr lang="en-US" sz="2000" b="1" dirty="0">
              <a:latin typeface="Courier"/>
              <a:cs typeface="Courier"/>
            </a:endParaRPr>
          </a:p>
        </p:txBody>
      </p:sp>
      <p:sp>
        <p:nvSpPr>
          <p:cNvPr id="17" name="Rectangle 16"/>
          <p:cNvSpPr/>
          <p:nvPr/>
        </p:nvSpPr>
        <p:spPr>
          <a:xfrm>
            <a:off x="6019800" y="5278077"/>
            <a:ext cx="2048934" cy="5271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err="1" smtClean="0">
                <a:latin typeface="Courier"/>
                <a:cs typeface="Courier"/>
              </a:rPr>
              <a:t>ObjectOfVerb</a:t>
            </a:r>
            <a:endParaRPr lang="en-US" sz="2000" b="1" dirty="0">
              <a:latin typeface="Courier"/>
              <a:cs typeface="Courier"/>
            </a:endParaRPr>
          </a:p>
        </p:txBody>
      </p:sp>
      <p:cxnSp>
        <p:nvCxnSpPr>
          <p:cNvPr id="22" name="Straight Connector 21"/>
          <p:cNvCxnSpPr>
            <a:stCxn id="6" idx="3"/>
            <a:endCxn id="15" idx="1"/>
          </p:cNvCxnSpPr>
          <p:nvPr/>
        </p:nvCxnSpPr>
        <p:spPr>
          <a:xfrm>
            <a:off x="3507400" y="1588038"/>
            <a:ext cx="2487000" cy="456815"/>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a:stCxn id="8" idx="3"/>
            <a:endCxn id="16" idx="1"/>
          </p:cNvCxnSpPr>
          <p:nvPr/>
        </p:nvCxnSpPr>
        <p:spPr>
          <a:xfrm>
            <a:off x="3507400" y="2374290"/>
            <a:ext cx="2512400" cy="836171"/>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11" idx="3"/>
            <a:endCxn id="30" idx="1"/>
          </p:cNvCxnSpPr>
          <p:nvPr/>
        </p:nvCxnSpPr>
        <p:spPr>
          <a:xfrm>
            <a:off x="3507400" y="3160542"/>
            <a:ext cx="2512400" cy="1215527"/>
          </a:xfrm>
          <a:prstGeom prst="line">
            <a:avLst/>
          </a:prstGeom>
        </p:spPr>
        <p:style>
          <a:lnRef idx="2">
            <a:schemeClr val="dk1"/>
          </a:lnRef>
          <a:fillRef idx="0">
            <a:schemeClr val="dk1"/>
          </a:fillRef>
          <a:effectRef idx="1">
            <a:schemeClr val="dk1"/>
          </a:effectRef>
          <a:fontRef idx="minor">
            <a:schemeClr val="tx1"/>
          </a:fontRef>
        </p:style>
      </p:cxnSp>
      <p:sp>
        <p:nvSpPr>
          <p:cNvPr id="30" name="Rectangle 29"/>
          <p:cNvSpPr/>
          <p:nvPr/>
        </p:nvSpPr>
        <p:spPr>
          <a:xfrm>
            <a:off x="6019800" y="4112470"/>
            <a:ext cx="2048934" cy="5271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Courier"/>
                <a:cs typeface="Courier"/>
              </a:rPr>
              <a:t>Numeric</a:t>
            </a:r>
            <a:endParaRPr lang="en-US" sz="2000" b="1" dirty="0">
              <a:latin typeface="Courier"/>
              <a:cs typeface="Courier"/>
            </a:endParaRPr>
          </a:p>
        </p:txBody>
      </p:sp>
      <p:cxnSp>
        <p:nvCxnSpPr>
          <p:cNvPr id="32" name="Straight Connector 31"/>
          <p:cNvCxnSpPr>
            <a:stCxn id="14" idx="3"/>
            <a:endCxn id="17" idx="1"/>
          </p:cNvCxnSpPr>
          <p:nvPr/>
        </p:nvCxnSpPr>
        <p:spPr>
          <a:xfrm>
            <a:off x="3507400" y="3946794"/>
            <a:ext cx="2512400" cy="1594882"/>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a:stCxn id="9" idx="3"/>
            <a:endCxn id="16" idx="1"/>
          </p:cNvCxnSpPr>
          <p:nvPr/>
        </p:nvCxnSpPr>
        <p:spPr>
          <a:xfrm flipV="1">
            <a:off x="3507399" y="3210461"/>
            <a:ext cx="2512401" cy="1522585"/>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a:stCxn id="13" idx="3"/>
            <a:endCxn id="15" idx="1"/>
          </p:cNvCxnSpPr>
          <p:nvPr/>
        </p:nvCxnSpPr>
        <p:spPr>
          <a:xfrm flipV="1">
            <a:off x="3507400" y="2044853"/>
            <a:ext cx="2487000" cy="3474445"/>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a:stCxn id="12" idx="3"/>
            <a:endCxn id="16" idx="1"/>
          </p:cNvCxnSpPr>
          <p:nvPr/>
        </p:nvCxnSpPr>
        <p:spPr>
          <a:xfrm flipV="1">
            <a:off x="3507400" y="3210461"/>
            <a:ext cx="2512400" cy="3095090"/>
          </a:xfrm>
          <a:prstGeom prst="line">
            <a:avLst/>
          </a:prstGeom>
        </p:spPr>
        <p:style>
          <a:lnRef idx="2">
            <a:schemeClr val="dk1"/>
          </a:lnRef>
          <a:fillRef idx="0">
            <a:schemeClr val="dk1"/>
          </a:fillRef>
          <a:effectRef idx="1">
            <a:schemeClr val="dk1"/>
          </a:effectRef>
          <a:fontRef idx="minor">
            <a:schemeClr val="tx1"/>
          </a:fontRef>
        </p:style>
      </p:cxnSp>
      <p:grpSp>
        <p:nvGrpSpPr>
          <p:cNvPr id="21" name="Group 20"/>
          <p:cNvGrpSpPr/>
          <p:nvPr/>
        </p:nvGrpSpPr>
        <p:grpSpPr>
          <a:xfrm>
            <a:off x="2651125" y="1403372"/>
            <a:ext cx="6212964" cy="1120753"/>
            <a:chOff x="2651125" y="1403372"/>
            <a:chExt cx="6212964" cy="1120753"/>
          </a:xfrm>
        </p:grpSpPr>
        <p:sp>
          <p:nvSpPr>
            <p:cNvPr id="3" name="TextBox 2"/>
            <p:cNvSpPr txBox="1"/>
            <p:nvPr/>
          </p:nvSpPr>
          <p:spPr>
            <a:xfrm>
              <a:off x="4242311" y="1403372"/>
              <a:ext cx="462177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Index of definition on Oxford English Dictionary</a:t>
              </a:r>
              <a:endParaRPr lang="en-US" dirty="0"/>
            </a:p>
          </p:txBody>
        </p:sp>
        <p:cxnSp>
          <p:nvCxnSpPr>
            <p:cNvPr id="18" name="Straight Arrow Connector 17"/>
            <p:cNvCxnSpPr>
              <a:stCxn id="3" idx="1"/>
            </p:cNvCxnSpPr>
            <p:nvPr/>
          </p:nvCxnSpPr>
          <p:spPr>
            <a:xfrm flipH="1">
              <a:off x="2651125" y="1588038"/>
              <a:ext cx="1591186" cy="184666"/>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7" name="Straight Arrow Connector 26"/>
            <p:cNvCxnSpPr>
              <a:stCxn id="3" idx="1"/>
            </p:cNvCxnSpPr>
            <p:nvPr/>
          </p:nvCxnSpPr>
          <p:spPr>
            <a:xfrm flipH="1">
              <a:off x="2651125" y="1588038"/>
              <a:ext cx="1591186" cy="93608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grpSp>
      <p:sp>
        <p:nvSpPr>
          <p:cNvPr id="28" name="Rectangle 27"/>
          <p:cNvSpPr/>
          <p:nvPr/>
        </p:nvSpPr>
        <p:spPr>
          <a:xfrm>
            <a:off x="6146800" y="457200"/>
            <a:ext cx="2048934" cy="527197"/>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cs typeface="Courier"/>
              </a:rPr>
              <a:t>Ambiguity &amp; Variability</a:t>
            </a:r>
            <a:endParaRPr lang="en-US" b="1" dirty="0">
              <a:cs typeface="Courier"/>
            </a:endParaRPr>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19</a:t>
            </a:fld>
            <a:endParaRPr lang="en-US" altLang="zh-TW" dirty="0">
              <a:solidFill>
                <a:srgbClr val="000000"/>
              </a:solidFill>
            </a:endParaRPr>
          </a:p>
        </p:txBody>
      </p:sp>
    </p:spTree>
    <p:extLst>
      <p:ext uri="{BB962C8B-B14F-4D97-AF65-F5344CB8AC3E}">
        <p14:creationId xmlns:p14="http://schemas.microsoft.com/office/powerpoint/2010/main" val="41853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30"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6019800" y="3733800"/>
            <a:ext cx="5486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 name="Rectangle 13"/>
          <p:cNvSpPr>
            <a:spLocks noChangeArrowheads="1"/>
          </p:cNvSpPr>
          <p:nvPr/>
        </p:nvSpPr>
        <p:spPr bwMode="auto">
          <a:xfrm>
            <a:off x="1752600" y="1295400"/>
            <a:ext cx="12344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a:p>
        </p:txBody>
      </p:sp>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8198" name="Rectangle 18"/>
          <p:cNvSpPr>
            <a:spLocks noGrp="1" noChangeArrowheads="1"/>
          </p:cNvSpPr>
          <p:nvPr>
            <p:ph type="title" idx="4294967295"/>
          </p:nvPr>
        </p:nvSpPr>
        <p:spPr/>
        <p:txBody>
          <a:bodyPr/>
          <a:lstStyle/>
          <a:p>
            <a:pPr eaLnBrk="1" hangingPunct="1"/>
            <a:r>
              <a:rPr lang="en-US" dirty="0" smtClean="0"/>
              <a:t>Comprehension</a:t>
            </a:r>
            <a:endParaRPr lang="en-US" dirty="0" smtClean="0">
              <a:solidFill>
                <a:srgbClr val="FF00FF"/>
              </a:solidFill>
            </a:endParaRP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latin typeface="Tempus Sans ITC" pitchFamily="82" charset="0"/>
              </a:rPr>
              <a:t>1. Christopher Robin was born in England.      2.  Winnie the Pooh is a title of a book.  </a:t>
            </a:r>
          </a:p>
          <a:p>
            <a:r>
              <a:rPr lang="en-US" b="1">
                <a:solidFill>
                  <a:srgbClr val="FF0000"/>
                </a:solidFill>
                <a:latin typeface="Tempus Sans ITC" pitchFamily="82" charset="0"/>
              </a:rPr>
              <a:t>3. Christopher Robin’s dad was a magician.     4. Christopher Robin must be at least 65 now.</a:t>
            </a:r>
            <a:r>
              <a:rPr lang="en-US">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9" name="Rectangle 23"/>
          <p:cNvSpPr>
            <a:spLocks noChangeArrowheads="1"/>
          </p:cNvSpPr>
          <p:nvPr/>
        </p:nvSpPr>
        <p:spPr bwMode="auto">
          <a:xfrm>
            <a:off x="2933700" y="5867400"/>
            <a:ext cx="3276600" cy="38100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a:solidFill>
                  <a:schemeClr val="bg1"/>
                </a:solidFill>
                <a:latin typeface="Tempus Sans ITC" pitchFamily="82" charset="0"/>
              </a:rPr>
              <a:t>This is an Inference Problem</a:t>
            </a:r>
          </a:p>
        </p:txBody>
      </p:sp>
      <p:sp>
        <p:nvSpPr>
          <p:cNvPr id="7" name="Slide Number Placeholder 6"/>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2</a:t>
            </a:fld>
            <a:endParaRPr lang="en-US" altLang="zh-TW"/>
          </a:p>
        </p:txBody>
      </p:sp>
    </p:spTree>
    <p:extLst>
      <p:ext uri="{BB962C8B-B14F-4D97-AF65-F5344CB8AC3E}">
        <p14:creationId xmlns:p14="http://schemas.microsoft.com/office/powerpoint/2010/main" val="14542439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1719">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1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41716" grpId="0"/>
      <p:bldP spid="541719"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53340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7338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20574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i="1" dirty="0"/>
              <a:t>John, a fast-rising politician</a:t>
            </a:r>
            <a:r>
              <a:rPr lang="en-US" i="1" dirty="0">
                <a:solidFill>
                  <a:srgbClr val="0033CC"/>
                </a:solidFill>
              </a:rPr>
              <a:t>, slept </a:t>
            </a:r>
            <a:r>
              <a:rPr lang="en-US" i="1" dirty="0"/>
              <a:t>on the train to Chicago</a:t>
            </a:r>
            <a:r>
              <a:rPr lang="en-US" dirty="0"/>
              <a:t>.</a:t>
            </a:r>
          </a:p>
          <a:p>
            <a:r>
              <a:rPr lang="en-US" b="1" dirty="0" smtClean="0"/>
              <a:t>Verb Predicate: sleep</a:t>
            </a:r>
          </a:p>
          <a:p>
            <a:pPr lvl="1"/>
            <a:r>
              <a:rPr lang="en-US" dirty="0" smtClean="0">
                <a:solidFill>
                  <a:srgbClr val="0033CC"/>
                </a:solidFill>
              </a:rPr>
              <a:t>Sleeper:</a:t>
            </a:r>
            <a:r>
              <a:rPr lang="en-US" dirty="0" smtClean="0"/>
              <a:t> John, a fast-rising politician</a:t>
            </a:r>
          </a:p>
          <a:p>
            <a:pPr lvl="1"/>
            <a:r>
              <a:rPr lang="en-US" dirty="0" smtClean="0">
                <a:solidFill>
                  <a:srgbClr val="0033CC"/>
                </a:solidFill>
              </a:rPr>
              <a:t>Location: </a:t>
            </a:r>
            <a:r>
              <a:rPr lang="en-US" dirty="0" smtClean="0"/>
              <a:t>on the train to Chicago</a:t>
            </a:r>
          </a:p>
          <a:p>
            <a:endParaRPr lang="en-US" b="1" dirty="0" smtClean="0"/>
          </a:p>
          <a:p>
            <a:r>
              <a:rPr lang="en-US" b="1" dirty="0" smtClean="0"/>
              <a:t>Who </a:t>
            </a:r>
            <a:r>
              <a:rPr lang="en-US" b="1" dirty="0"/>
              <a:t>was John?</a:t>
            </a:r>
          </a:p>
          <a:p>
            <a:pPr lvl="1"/>
            <a:r>
              <a:rPr lang="en-US" dirty="0" smtClean="0">
                <a:solidFill>
                  <a:srgbClr val="FF0000"/>
                </a:solidFill>
              </a:rPr>
              <a:t>Relation: Apposition (comma) </a:t>
            </a:r>
          </a:p>
          <a:p>
            <a:pPr lvl="1"/>
            <a:r>
              <a:rPr lang="en-US" dirty="0" smtClean="0"/>
              <a:t>John</a:t>
            </a:r>
            <a:r>
              <a:rPr lang="en-US" dirty="0"/>
              <a:t>, a fast-rising politician </a:t>
            </a:r>
            <a:endParaRPr lang="en-US" dirty="0" smtClean="0"/>
          </a:p>
          <a:p>
            <a:endParaRPr lang="en-US" b="1" dirty="0" smtClean="0"/>
          </a:p>
          <a:p>
            <a:r>
              <a:rPr lang="en-US" b="1" dirty="0" smtClean="0"/>
              <a:t>What </a:t>
            </a:r>
            <a:r>
              <a:rPr lang="en-US" b="1" dirty="0"/>
              <a:t>was John’s destination?</a:t>
            </a:r>
          </a:p>
          <a:p>
            <a:pPr lvl="1"/>
            <a:r>
              <a:rPr lang="en-US" dirty="0" smtClean="0">
                <a:solidFill>
                  <a:srgbClr val="FF0000"/>
                </a:solidFill>
              </a:rPr>
              <a:t>Relation: Destination (preposition) </a:t>
            </a:r>
          </a:p>
          <a:p>
            <a:pPr lvl="1"/>
            <a:r>
              <a:rPr lang="en-US" dirty="0" smtClean="0">
                <a:solidFill>
                  <a:srgbClr val="0033CC"/>
                </a:solidFill>
              </a:rPr>
              <a:t>train </a:t>
            </a:r>
            <a:r>
              <a:rPr lang="en-US" dirty="0">
                <a:solidFill>
                  <a:srgbClr val="0033CC"/>
                </a:solidFill>
              </a:rPr>
              <a:t>to </a:t>
            </a:r>
            <a:r>
              <a:rPr lang="en-US" dirty="0" smtClean="0">
                <a:solidFill>
                  <a:srgbClr val="0033CC"/>
                </a:solidFill>
              </a:rPr>
              <a:t>Chicago</a:t>
            </a:r>
            <a:endParaRPr lang="en-US" dirty="0"/>
          </a:p>
        </p:txBody>
      </p:sp>
      <p:sp>
        <p:nvSpPr>
          <p:cNvPr id="2" name="Title 1"/>
          <p:cNvSpPr>
            <a:spLocks noGrp="1"/>
          </p:cNvSpPr>
          <p:nvPr>
            <p:ph type="title"/>
          </p:nvPr>
        </p:nvSpPr>
        <p:spPr/>
        <p:txBody>
          <a:bodyPr/>
          <a:lstStyle/>
          <a:p>
            <a:r>
              <a:rPr lang="en-US" dirty="0" smtClean="0"/>
              <a:t>Computational Questions</a:t>
            </a:r>
            <a:endParaRPr lang="en-US" dirty="0"/>
          </a:p>
        </p:txBody>
      </p:sp>
      <p:cxnSp>
        <p:nvCxnSpPr>
          <p:cNvPr id="15" name="Straight Arrow Connector 14"/>
          <p:cNvCxnSpPr/>
          <p:nvPr/>
        </p:nvCxnSpPr>
        <p:spPr>
          <a:xfrm>
            <a:off x="4724400" y="16764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222856" y="2520844"/>
            <a:ext cx="3467100" cy="2159212"/>
          </a:xfrm>
          <a:prstGeom prst="bentConnector3">
            <a:avLst>
              <a:gd name="adj1" fmla="val 86832"/>
            </a:avLst>
          </a:prstGeom>
          <a:ln>
            <a:tailEnd type="arrow"/>
          </a:ln>
        </p:spPr>
        <p:style>
          <a:lnRef idx="2">
            <a:schemeClr val="dk1"/>
          </a:lnRef>
          <a:fillRef idx="0">
            <a:schemeClr val="dk1"/>
          </a:fillRef>
          <a:effectRef idx="1">
            <a:schemeClr val="dk1"/>
          </a:effectRef>
          <a:fontRef idx="minor">
            <a:schemeClr val="tx1"/>
          </a:fontRef>
        </p:style>
      </p:cxnSp>
      <p:cxnSp>
        <p:nvCxnSpPr>
          <p:cNvPr id="110" name="Elbow Connector 109"/>
          <p:cNvCxnSpPr/>
          <p:nvPr/>
        </p:nvCxnSpPr>
        <p:spPr>
          <a:xfrm rot="5400000">
            <a:off x="-128592" y="2474696"/>
            <a:ext cx="2467306" cy="889107"/>
          </a:xfrm>
          <a:prstGeom prst="bentConnector3">
            <a:avLst>
              <a:gd name="adj1" fmla="val 160"/>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445468" y="1234966"/>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90958" y="1295400"/>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20</a:t>
            </a:fld>
            <a:endParaRPr lang="en-US" altLang="zh-TW"/>
          </a:p>
        </p:txBody>
      </p:sp>
      <p:sp>
        <p:nvSpPr>
          <p:cNvPr id="6" name="Rectangular Callout 5"/>
          <p:cNvSpPr/>
          <p:nvPr/>
        </p:nvSpPr>
        <p:spPr>
          <a:xfrm>
            <a:off x="5562600" y="4343400"/>
            <a:ext cx="2971800" cy="1219200"/>
          </a:xfrm>
          <a:prstGeom prst="wedgeRectCallout">
            <a:avLst>
              <a:gd name="adj1" fmla="val -58032"/>
              <a:gd name="adj2" fmla="val 74813"/>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Identify the </a:t>
            </a:r>
            <a:r>
              <a:rPr lang="en-US" dirty="0" smtClean="0">
                <a:solidFill>
                  <a:srgbClr val="FF0000"/>
                </a:solidFill>
              </a:rPr>
              <a:t>relation </a:t>
            </a:r>
            <a:r>
              <a:rPr lang="en-US" dirty="0" smtClean="0">
                <a:solidFill>
                  <a:schemeClr val="tx1"/>
                </a:solidFill>
              </a:rPr>
              <a:t>expressed by the predicate, and its </a:t>
            </a:r>
            <a:r>
              <a:rPr lang="en-US" dirty="0" smtClean="0">
                <a:solidFill>
                  <a:srgbClr val="FF0000"/>
                </a:solidFill>
              </a:rPr>
              <a:t>arguments</a:t>
            </a:r>
            <a:endParaRPr lang="en-US" dirty="0">
              <a:solidFill>
                <a:srgbClr val="FF0000"/>
              </a:solidFill>
            </a:endParaRPr>
          </a:p>
        </p:txBody>
      </p:sp>
      <p:cxnSp>
        <p:nvCxnSpPr>
          <p:cNvPr id="8" name="Straight Connector 7"/>
          <p:cNvCxnSpPr/>
          <p:nvPr/>
        </p:nvCxnSpPr>
        <p:spPr>
          <a:xfrm>
            <a:off x="2217760" y="5679744"/>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86968" y="6019800"/>
            <a:ext cx="8302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0958" y="6011840"/>
            <a:ext cx="7140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289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2" presetClass="entr" presetSubtype="2"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par>
                                <p:cTn id="15" presetID="22" presetClass="entr" presetSubtype="2"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Challenges</a:t>
            </a:r>
            <a:endParaRPr lang="en-US" dirty="0"/>
          </a:p>
        </p:txBody>
      </p:sp>
      <p:sp>
        <p:nvSpPr>
          <p:cNvPr id="3" name="Content Placeholder 2"/>
          <p:cNvSpPr>
            <a:spLocks noGrp="1"/>
          </p:cNvSpPr>
          <p:nvPr>
            <p:ph idx="1"/>
          </p:nvPr>
        </p:nvSpPr>
        <p:spPr>
          <a:xfrm>
            <a:off x="228600" y="1219200"/>
            <a:ext cx="8458200" cy="4953000"/>
          </a:xfrm>
        </p:spPr>
        <p:txBody>
          <a:bodyPr/>
          <a:lstStyle/>
          <a:p>
            <a:r>
              <a:rPr lang="en-US" dirty="0" smtClean="0"/>
              <a:t>Predict </a:t>
            </a:r>
            <a:r>
              <a:rPr lang="en-US" dirty="0"/>
              <a:t>the preposition </a:t>
            </a:r>
            <a:r>
              <a:rPr lang="en-US" dirty="0" smtClean="0">
                <a:solidFill>
                  <a:srgbClr val="FF0000"/>
                </a:solidFill>
              </a:rPr>
              <a:t>relations</a:t>
            </a:r>
            <a:endParaRPr lang="en-US" dirty="0" smtClean="0"/>
          </a:p>
          <a:p>
            <a:pPr lvl="1"/>
            <a:r>
              <a:rPr lang="en-US" sz="1400" dirty="0" smtClean="0"/>
              <a:t>[</a:t>
            </a:r>
            <a:r>
              <a:rPr lang="en-US" sz="1400" dirty="0"/>
              <a:t>EMNLP, ’11]</a:t>
            </a:r>
          </a:p>
          <a:p>
            <a:r>
              <a:rPr lang="en-US" dirty="0" smtClean="0"/>
              <a:t>Identify </a:t>
            </a:r>
            <a:r>
              <a:rPr lang="en-US" dirty="0"/>
              <a:t>the relation’s </a:t>
            </a:r>
            <a:r>
              <a:rPr lang="en-US" dirty="0" smtClean="0">
                <a:solidFill>
                  <a:srgbClr val="FF0000"/>
                </a:solidFill>
              </a:rPr>
              <a:t>arguments</a:t>
            </a:r>
            <a:endParaRPr lang="en-US" dirty="0" smtClean="0"/>
          </a:p>
          <a:p>
            <a:pPr lvl="1"/>
            <a:r>
              <a:rPr lang="en-US" sz="1400" dirty="0" smtClean="0"/>
              <a:t>[</a:t>
            </a:r>
            <a:r>
              <a:rPr lang="en-US" sz="1400" dirty="0"/>
              <a:t>Trans. Of ACL, ‘13]</a:t>
            </a:r>
          </a:p>
          <a:p>
            <a:endParaRPr lang="en-US" dirty="0" smtClean="0"/>
          </a:p>
          <a:p>
            <a:r>
              <a:rPr lang="en-US" dirty="0" smtClean="0"/>
              <a:t>Very little supervised data </a:t>
            </a:r>
          </a:p>
          <a:p>
            <a:pPr lvl="1"/>
            <a:r>
              <a:rPr lang="en-US" dirty="0" smtClean="0"/>
              <a:t>per phenomena</a:t>
            </a:r>
          </a:p>
          <a:p>
            <a:r>
              <a:rPr lang="en-US" dirty="0" smtClean="0"/>
              <a:t>Minimal annotation </a:t>
            </a:r>
          </a:p>
          <a:p>
            <a:pPr lvl="1"/>
            <a:r>
              <a:rPr lang="en-US" dirty="0" smtClean="0"/>
              <a:t>only at the predicate level </a:t>
            </a:r>
          </a:p>
          <a:p>
            <a:r>
              <a:rPr lang="en-US" dirty="0" smtClean="0"/>
              <a:t>The Learning &amp; Inference paradigm exploits two principles:</a:t>
            </a:r>
          </a:p>
          <a:p>
            <a:pPr marL="914400" lvl="1" indent="-514350"/>
            <a:r>
              <a:rPr lang="en-US" dirty="0" smtClean="0"/>
              <a:t>Coherency among multiple phenomena  </a:t>
            </a:r>
          </a:p>
          <a:p>
            <a:pPr marL="914400" lvl="1" indent="-514350"/>
            <a:r>
              <a:rPr lang="en-US" dirty="0" smtClean="0"/>
              <a:t>Constraining latent structures (relating observed and latent variables)</a:t>
            </a:r>
          </a:p>
          <a:p>
            <a:pPr marL="914400" lvl="1" indent="-514350"/>
            <a:r>
              <a:rPr lang="en-US" dirty="0" smtClean="0">
                <a:hlinkClick r:id="rId2" action="ppaction://hlinksldjump"/>
              </a:rPr>
              <a:t>Skip</a:t>
            </a: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21</a:t>
            </a:fld>
            <a:endParaRPr lang="en-US" altLang="zh-TW" dirty="0">
              <a:solidFill>
                <a:srgbClr val="0000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2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934200" y="6071569"/>
            <a:ext cx="1371600" cy="646331"/>
          </a:xfrm>
          <a:prstGeom prst="rect">
            <a:avLst/>
          </a:prstGeom>
          <a:solidFill>
            <a:srgbClr val="FFFFCC"/>
          </a:solidFill>
          <a:ln>
            <a:solidFill>
              <a:srgbClr val="FF9933"/>
            </a:solidFill>
          </a:ln>
        </p:spPr>
        <p:txBody>
          <a:bodyPr wrap="square">
            <a:spAutoFit/>
          </a:bodyPr>
          <a:lstStyle/>
          <a:p>
            <a:r>
              <a:rPr lang="en-US" dirty="0" smtClean="0">
                <a:latin typeface="+mn-lt"/>
              </a:rPr>
              <a:t>Argument &amp; their  types</a:t>
            </a:r>
            <a:endParaRPr lang="en-US" dirty="0">
              <a:latin typeface="+mn-lt"/>
            </a:endParaRPr>
          </a:p>
        </p:txBody>
      </p:sp>
      <p:sp>
        <p:nvSpPr>
          <p:cNvPr id="7" name="Down Arrow 6"/>
          <p:cNvSpPr/>
          <p:nvPr/>
        </p:nvSpPr>
        <p:spPr>
          <a:xfrm>
            <a:off x="7418696" y="5791200"/>
            <a:ext cx="3810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32696" y="6044273"/>
            <a:ext cx="990600" cy="646331"/>
          </a:xfrm>
          <a:prstGeom prst="rect">
            <a:avLst/>
          </a:prstGeom>
          <a:solidFill>
            <a:srgbClr val="FFFFCC"/>
          </a:solidFill>
          <a:ln>
            <a:solidFill>
              <a:srgbClr val="FF9933"/>
            </a:solidFill>
          </a:ln>
        </p:spPr>
        <p:txBody>
          <a:bodyPr wrap="square">
            <a:spAutoFit/>
          </a:bodyPr>
          <a:lstStyle/>
          <a:p>
            <a:r>
              <a:rPr lang="en-US" dirty="0" smtClean="0">
                <a:latin typeface="+mn-lt"/>
              </a:rPr>
              <a:t>Input &amp; relation</a:t>
            </a:r>
            <a:endParaRPr lang="en-US" dirty="0">
              <a:latin typeface="+mn-lt"/>
            </a:endParaRPr>
          </a:p>
        </p:txBody>
      </p:sp>
      <p:sp>
        <p:nvSpPr>
          <p:cNvPr id="10" name="Down Arrow 9"/>
          <p:cNvSpPr/>
          <p:nvPr/>
        </p:nvSpPr>
        <p:spPr>
          <a:xfrm>
            <a:off x="5437496" y="5763904"/>
            <a:ext cx="3810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665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72" y="2157221"/>
            <a:ext cx="8229600" cy="388911"/>
          </a:xfrm>
        </p:spPr>
        <p:txBody>
          <a:bodyPr>
            <a:normAutofit lnSpcReduction="10000"/>
          </a:bodyPr>
          <a:lstStyle/>
          <a:p>
            <a:pPr marL="0" indent="0" algn="ctr">
              <a:buNone/>
            </a:pPr>
            <a:r>
              <a:rPr lang="en-US" sz="2000" dirty="0" smtClean="0"/>
              <a:t>The bus was heading for Nairobi in  Kenya.</a:t>
            </a:r>
            <a:endParaRPr lang="en-US" sz="2000" dirty="0"/>
          </a:p>
        </p:txBody>
      </p:sp>
      <p:sp>
        <p:nvSpPr>
          <p:cNvPr id="27" name="Rectangle 26"/>
          <p:cNvSpPr/>
          <p:nvPr/>
        </p:nvSpPr>
        <p:spPr>
          <a:xfrm>
            <a:off x="3702051" y="2210405"/>
            <a:ext cx="850900" cy="306486"/>
          </a:xfrm>
          <a:prstGeom prst="rect">
            <a:avLst/>
          </a:prstGeom>
          <a:gradFill flip="none" rotWithShape="1">
            <a:gsLst>
              <a:gs pos="0">
                <a:schemeClr val="accent2">
                  <a:tint val="100000"/>
                  <a:shade val="100000"/>
                  <a:satMod val="130000"/>
                  <a:alpha val="25000"/>
                </a:schemeClr>
              </a:gs>
              <a:gs pos="100000">
                <a:schemeClr val="accent2">
                  <a:tint val="50000"/>
                  <a:shade val="100000"/>
                  <a:satMod val="350000"/>
                  <a:alpha val="25000"/>
                </a:schemeClr>
              </a:gs>
            </a:gsLst>
            <a:lin ang="16200000" scaled="0"/>
            <a:tileRect/>
          </a:gradFill>
          <a:ln w="285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Prepositional Relations: Coherence of predictions</a:t>
            </a:r>
            <a:endParaRPr lang="en-US" dirty="0"/>
          </a:p>
        </p:txBody>
      </p:sp>
      <p:sp>
        <p:nvSpPr>
          <p:cNvPr id="6" name="Rectangle 5"/>
          <p:cNvSpPr/>
          <p:nvPr/>
        </p:nvSpPr>
        <p:spPr>
          <a:xfrm>
            <a:off x="4572000" y="2212360"/>
            <a:ext cx="342502" cy="30817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7" name="Group 16"/>
          <p:cNvGrpSpPr/>
          <p:nvPr/>
        </p:nvGrpSpPr>
        <p:grpSpPr>
          <a:xfrm>
            <a:off x="5381075" y="2490064"/>
            <a:ext cx="983224" cy="1091254"/>
            <a:chOff x="5389891" y="2553750"/>
            <a:chExt cx="983224" cy="1091254"/>
          </a:xfrm>
        </p:grpSpPr>
        <p:sp>
          <p:nvSpPr>
            <p:cNvPr id="8" name="TextBox 7"/>
            <p:cNvSpPr txBox="1"/>
            <p:nvPr/>
          </p:nvSpPr>
          <p:spPr>
            <a:xfrm>
              <a:off x="5389891" y="3275672"/>
              <a:ext cx="98322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Location</a:t>
              </a:r>
              <a:endParaRPr lang="en-US" dirty="0"/>
            </a:p>
          </p:txBody>
        </p:sp>
        <p:cxnSp>
          <p:nvCxnSpPr>
            <p:cNvPr id="10" name="Straight Arrow Connector 9"/>
            <p:cNvCxnSpPr>
              <a:endCxn id="8" idx="0"/>
            </p:cNvCxnSpPr>
            <p:nvPr/>
          </p:nvCxnSpPr>
          <p:spPr>
            <a:xfrm flipH="1">
              <a:off x="5881503" y="2553750"/>
              <a:ext cx="18679" cy="721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4126016" y="4127806"/>
            <a:ext cx="12638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Destination</a:t>
            </a:r>
            <a:endParaRPr lang="en-US" dirty="0"/>
          </a:p>
        </p:txBody>
      </p:sp>
      <p:cxnSp>
        <p:nvCxnSpPr>
          <p:cNvPr id="15" name="Straight Arrow Connector 14"/>
          <p:cNvCxnSpPr>
            <a:stCxn id="6" idx="2"/>
            <a:endCxn id="14" idx="0"/>
          </p:cNvCxnSpPr>
          <p:nvPr/>
        </p:nvCxnSpPr>
        <p:spPr>
          <a:xfrm>
            <a:off x="4743251" y="2520532"/>
            <a:ext cx="14703" cy="1607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059612" y="4902990"/>
            <a:ext cx="5103187" cy="923330"/>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Predicate: </a:t>
            </a:r>
            <a:r>
              <a:rPr lang="en-US" dirty="0" smtClean="0">
                <a:solidFill>
                  <a:srgbClr val="FF0000"/>
                </a:solidFill>
              </a:rPr>
              <a:t>head.02</a:t>
            </a:r>
          </a:p>
          <a:p>
            <a:r>
              <a:rPr lang="en-US" dirty="0"/>
              <a:t>	</a:t>
            </a:r>
            <a:r>
              <a:rPr lang="en-US" dirty="0" smtClean="0"/>
              <a:t>A0 (mover): The bus</a:t>
            </a:r>
          </a:p>
          <a:p>
            <a:r>
              <a:rPr lang="en-US" dirty="0"/>
              <a:t>	</a:t>
            </a:r>
            <a:r>
              <a:rPr lang="en-US" dirty="0" smtClean="0"/>
              <a:t>A1 (</a:t>
            </a:r>
            <a:r>
              <a:rPr lang="en-US" dirty="0" smtClean="0">
                <a:solidFill>
                  <a:schemeClr val="tx1"/>
                </a:solidFill>
              </a:rPr>
              <a:t>destination</a:t>
            </a:r>
            <a:r>
              <a:rPr lang="en-US" dirty="0" smtClean="0"/>
              <a:t>): for Nairobi in Kenya</a:t>
            </a:r>
            <a:endParaRPr lang="en-US" dirty="0"/>
          </a:p>
        </p:txBody>
      </p:sp>
      <p:grpSp>
        <p:nvGrpSpPr>
          <p:cNvPr id="26" name="Group 25"/>
          <p:cNvGrpSpPr/>
          <p:nvPr/>
        </p:nvGrpSpPr>
        <p:grpSpPr>
          <a:xfrm>
            <a:off x="2939390" y="4127806"/>
            <a:ext cx="2450501" cy="1698514"/>
            <a:chOff x="3881695" y="4638897"/>
            <a:chExt cx="2450501" cy="1698514"/>
          </a:xfrm>
        </p:grpSpPr>
        <p:sp>
          <p:nvSpPr>
            <p:cNvPr id="29" name="Oval 28"/>
            <p:cNvSpPr/>
            <p:nvPr/>
          </p:nvSpPr>
          <p:spPr>
            <a:xfrm>
              <a:off x="3881695" y="6004690"/>
              <a:ext cx="1708810" cy="332721"/>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p:nvPr/>
          </p:nvSpPr>
          <p:spPr>
            <a:xfrm>
              <a:off x="5068321" y="4638897"/>
              <a:ext cx="1263875" cy="369332"/>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cxnSp>
        <p:nvCxnSpPr>
          <p:cNvPr id="35" name="Straight Arrow Connector 34"/>
          <p:cNvCxnSpPr>
            <a:stCxn id="14" idx="2"/>
          </p:cNvCxnSpPr>
          <p:nvPr/>
        </p:nvCxnSpPr>
        <p:spPr>
          <a:xfrm flipH="1">
            <a:off x="3824795" y="4497138"/>
            <a:ext cx="933159" cy="996462"/>
          </a:xfrm>
          <a:prstGeom prst="straightConnector1">
            <a:avLst/>
          </a:prstGeom>
          <a:ln>
            <a:prstDash val="lgDash"/>
            <a:headEnd type="arrow"/>
            <a:tailEnd type="arrow"/>
          </a:ln>
        </p:spPr>
        <p:style>
          <a:lnRef idx="3">
            <a:schemeClr val="dk1"/>
          </a:lnRef>
          <a:fillRef idx="0">
            <a:schemeClr val="dk1"/>
          </a:fillRef>
          <a:effectRef idx="2">
            <a:schemeClr val="dk1"/>
          </a:effectRef>
          <a:fontRef idx="minor">
            <a:schemeClr val="tx1"/>
          </a:fontRef>
        </p:style>
      </p:cxnSp>
      <p:sp>
        <p:nvSpPr>
          <p:cNvPr id="39" name="Rectangle 38"/>
          <p:cNvSpPr/>
          <p:nvPr/>
        </p:nvSpPr>
        <p:spPr>
          <a:xfrm>
            <a:off x="0" y="1417638"/>
            <a:ext cx="91440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smtClean="0">
                <a:solidFill>
                  <a:srgbClr val="0033CC"/>
                </a:solidFill>
              </a:rPr>
              <a:t>Predicate arguments from different triggers should be consistent</a:t>
            </a:r>
            <a:endParaRPr lang="en-US" sz="2400" b="1" i="1" dirty="0">
              <a:solidFill>
                <a:srgbClr val="0033CC"/>
              </a:solidFill>
            </a:endParaRPr>
          </a:p>
        </p:txBody>
      </p:sp>
      <p:cxnSp>
        <p:nvCxnSpPr>
          <p:cNvPr id="19" name="Elbow Connector 18"/>
          <p:cNvCxnSpPr>
            <a:stCxn id="27" idx="2"/>
          </p:cNvCxnSpPr>
          <p:nvPr/>
        </p:nvCxnSpPr>
        <p:spPr>
          <a:xfrm rot="5400000">
            <a:off x="2612513" y="3356469"/>
            <a:ext cx="2354567" cy="67541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108" y="2624151"/>
            <a:ext cx="3007182"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i="1" dirty="0">
                <a:solidFill>
                  <a:srgbClr val="0033CC"/>
                </a:solidFill>
              </a:rPr>
              <a:t>Joint constraints </a:t>
            </a:r>
            <a:r>
              <a:rPr lang="en-US" sz="2400" dirty="0"/>
              <a:t>linking the two </a:t>
            </a:r>
            <a:r>
              <a:rPr lang="en-US" sz="2400" dirty="0" smtClean="0"/>
              <a:t>tasks.</a:t>
            </a:r>
          </a:p>
          <a:p>
            <a:endParaRPr lang="en-US" sz="2400" b="1" dirty="0" smtClean="0">
              <a:solidFill>
                <a:schemeClr val="accent2"/>
              </a:solidFill>
            </a:endParaRPr>
          </a:p>
          <a:p>
            <a:r>
              <a:rPr lang="en-US" sz="2400" b="1" dirty="0" smtClean="0">
                <a:solidFill>
                  <a:srgbClr val="0033CC"/>
                </a:solidFill>
              </a:rPr>
              <a:t>Destination </a:t>
            </a:r>
            <a:r>
              <a:rPr lang="en-US" sz="2400" b="1" dirty="0">
                <a:solidFill>
                  <a:srgbClr val="0033CC"/>
                </a:solidFill>
                <a:latin typeface="Calibri" charset="0"/>
                <a:cs typeface="Arial Unicode MS" charset="0"/>
              </a:rPr>
              <a:t> </a:t>
            </a:r>
            <a:r>
              <a:rPr lang="en-US" sz="2400" b="1" dirty="0">
                <a:solidFill>
                  <a:srgbClr val="0033CC"/>
                </a:solidFill>
                <a:latin typeface="Calibri" charset="0"/>
                <a:cs typeface="Arial Unicode MS" charset="0"/>
                <a:sym typeface="Symbol" charset="0"/>
              </a:rPr>
              <a:t> </a:t>
            </a:r>
            <a:r>
              <a:rPr lang="en-US" sz="2400" b="1" dirty="0" smtClean="0">
                <a:solidFill>
                  <a:srgbClr val="0033CC"/>
                </a:solidFill>
                <a:latin typeface="Calibri" charset="0"/>
                <a:cs typeface="Arial Unicode MS" charset="0"/>
                <a:sym typeface="Symbol" charset="0"/>
              </a:rPr>
              <a:t>A1</a:t>
            </a:r>
            <a:endParaRPr lang="en-US" sz="2400" b="1" dirty="0">
              <a:solidFill>
                <a:srgbClr val="0033CC"/>
              </a:solidFill>
            </a:endParaRPr>
          </a:p>
        </p:txBody>
      </p:sp>
      <p:sp>
        <p:nvSpPr>
          <p:cNvPr id="23" name="Rectangle 22"/>
          <p:cNvSpPr/>
          <p:nvPr/>
        </p:nvSpPr>
        <p:spPr>
          <a:xfrm>
            <a:off x="5693064" y="2209800"/>
            <a:ext cx="342502" cy="30817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22</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128067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inference (CCMs)</a:t>
            </a:r>
            <a:endParaRPr lang="en-US" dirty="0"/>
          </a:p>
        </p:txBody>
      </p:sp>
      <p:pic>
        <p:nvPicPr>
          <p:cNvPr id="9" name="Picture 8"/>
          <p:cNvPicPr>
            <a:picLocks noChangeAspect="1"/>
          </p:cNvPicPr>
          <p:nvPr/>
        </p:nvPicPr>
        <p:blipFill>
          <a:blip r:embed="rId2"/>
          <a:stretch>
            <a:fillRect/>
          </a:stretch>
        </p:blipFill>
        <p:spPr>
          <a:xfrm>
            <a:off x="603250" y="1952624"/>
            <a:ext cx="2960745" cy="956151"/>
          </a:xfrm>
          <a:prstGeom prst="rect">
            <a:avLst/>
          </a:prstGeom>
        </p:spPr>
      </p:pic>
      <p:pic>
        <p:nvPicPr>
          <p:cNvPr id="10" name="Picture 9"/>
          <p:cNvPicPr>
            <a:picLocks noChangeAspect="1"/>
          </p:cNvPicPr>
          <p:nvPr/>
        </p:nvPicPr>
        <p:blipFill>
          <a:blip r:embed="rId3"/>
          <a:stretch>
            <a:fillRect/>
          </a:stretch>
        </p:blipFill>
        <p:spPr>
          <a:xfrm>
            <a:off x="5726056" y="1952624"/>
            <a:ext cx="2960744" cy="851214"/>
          </a:xfrm>
          <a:prstGeom prst="rect">
            <a:avLst/>
          </a:prstGeom>
        </p:spPr>
      </p:pic>
      <p:grpSp>
        <p:nvGrpSpPr>
          <p:cNvPr id="40" name="Group 39"/>
          <p:cNvGrpSpPr/>
          <p:nvPr/>
        </p:nvGrpSpPr>
        <p:grpSpPr>
          <a:xfrm>
            <a:off x="469712" y="2635250"/>
            <a:ext cx="4604202" cy="1626692"/>
            <a:chOff x="469712" y="2635250"/>
            <a:chExt cx="4604202" cy="1626692"/>
          </a:xfrm>
        </p:grpSpPr>
        <p:sp>
          <p:nvSpPr>
            <p:cNvPr id="17" name="Rectangle 16"/>
            <p:cNvSpPr/>
            <p:nvPr/>
          </p:nvSpPr>
          <p:spPr>
            <a:xfrm>
              <a:off x="1468854"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2068130"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469712" y="3861832"/>
              <a:ext cx="2315783" cy="400110"/>
            </a:xfrm>
            <a:prstGeom prst="rect">
              <a:avLst/>
            </a:prstGeom>
            <a:noFill/>
          </p:spPr>
          <p:txBody>
            <a:bodyPr wrap="none" rtlCol="0">
              <a:spAutoFit/>
            </a:bodyPr>
            <a:lstStyle/>
            <a:p>
              <a:r>
                <a:rPr lang="en-US" sz="2000" dirty="0" smtClean="0">
                  <a:latin typeface="+mn-lt"/>
                </a:rPr>
                <a:t>Each argument label</a:t>
              </a:r>
              <a:endParaRPr lang="en-US" sz="2000" dirty="0">
                <a:latin typeface="+mn-lt"/>
              </a:endParaRPr>
            </a:p>
          </p:txBody>
        </p:sp>
        <p:sp>
          <p:nvSpPr>
            <p:cNvPr id="14" name="TextBox 13"/>
            <p:cNvSpPr txBox="1"/>
            <p:nvPr/>
          </p:nvSpPr>
          <p:spPr>
            <a:xfrm>
              <a:off x="2653685" y="3021832"/>
              <a:ext cx="2420229" cy="400110"/>
            </a:xfrm>
            <a:prstGeom prst="rect">
              <a:avLst/>
            </a:prstGeom>
            <a:noFill/>
          </p:spPr>
          <p:txBody>
            <a:bodyPr wrap="none" rtlCol="0">
              <a:spAutoFit/>
            </a:bodyPr>
            <a:lstStyle/>
            <a:p>
              <a:r>
                <a:rPr lang="en-US" sz="2000" dirty="0" smtClean="0">
                  <a:latin typeface="+mn-lt"/>
                </a:rPr>
                <a:t>Argument candidates</a:t>
              </a:r>
              <a:endParaRPr lang="en-US" sz="2000" dirty="0">
                <a:latin typeface="+mn-lt"/>
              </a:endParaRPr>
            </a:p>
          </p:txBody>
        </p:sp>
        <p:cxnSp>
          <p:nvCxnSpPr>
            <p:cNvPr id="24" name="Elbow Connector 23"/>
            <p:cNvCxnSpPr>
              <a:stCxn id="18" idx="2"/>
              <a:endCxn id="14" idx="1"/>
            </p:cNvCxnSpPr>
            <p:nvPr/>
          </p:nvCxnSpPr>
          <p:spPr>
            <a:xfrm rot="16200000" flipH="1">
              <a:off x="2283726" y="2851928"/>
              <a:ext cx="313112" cy="426805"/>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7" idx="2"/>
              <a:endCxn id="13" idx="0"/>
            </p:cNvCxnSpPr>
            <p:nvPr/>
          </p:nvCxnSpPr>
          <p:spPr>
            <a:xfrm>
              <a:off x="1627604" y="2908775"/>
              <a:ext cx="0" cy="9530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4321693" y="2530313"/>
            <a:ext cx="3660415" cy="1697470"/>
            <a:chOff x="4321693" y="2530313"/>
            <a:chExt cx="3660415" cy="1697470"/>
          </a:xfrm>
        </p:grpSpPr>
        <p:sp>
          <p:nvSpPr>
            <p:cNvPr id="21" name="Rectangle 20"/>
            <p:cNvSpPr/>
            <p:nvPr/>
          </p:nvSpPr>
          <p:spPr>
            <a:xfrm>
              <a:off x="6553200"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p:cNvSpPr/>
            <p:nvPr/>
          </p:nvSpPr>
          <p:spPr>
            <a:xfrm>
              <a:off x="7135222"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6605835" y="3806577"/>
              <a:ext cx="1376273" cy="400110"/>
            </a:xfrm>
            <a:prstGeom prst="rect">
              <a:avLst/>
            </a:prstGeom>
            <a:noFill/>
          </p:spPr>
          <p:txBody>
            <a:bodyPr wrap="none" rtlCol="0">
              <a:spAutoFit/>
            </a:bodyPr>
            <a:lstStyle/>
            <a:p>
              <a:r>
                <a:rPr lang="en-US" sz="2000" dirty="0">
                  <a:latin typeface="+mn-lt"/>
                </a:rPr>
                <a:t>P</a:t>
              </a:r>
              <a:r>
                <a:rPr lang="en-US" sz="2000" dirty="0" smtClean="0">
                  <a:latin typeface="+mn-lt"/>
                </a:rPr>
                <a:t>reposition</a:t>
              </a:r>
              <a:endParaRPr lang="en-US" sz="2000" dirty="0">
                <a:latin typeface="+mn-lt"/>
              </a:endParaRPr>
            </a:p>
          </p:txBody>
        </p:sp>
        <p:sp>
          <p:nvSpPr>
            <p:cNvPr id="29" name="TextBox 28"/>
            <p:cNvSpPr txBox="1"/>
            <p:nvPr/>
          </p:nvSpPr>
          <p:spPr>
            <a:xfrm>
              <a:off x="4321693" y="3519897"/>
              <a:ext cx="2245902" cy="707886"/>
            </a:xfrm>
            <a:prstGeom prst="rect">
              <a:avLst/>
            </a:prstGeom>
            <a:noFill/>
          </p:spPr>
          <p:txBody>
            <a:bodyPr wrap="none" rtlCol="0">
              <a:spAutoFit/>
            </a:bodyPr>
            <a:lstStyle/>
            <a:p>
              <a:r>
                <a:rPr lang="en-US" sz="2000" dirty="0" smtClean="0"/>
                <a:t>Preposition relation</a:t>
              </a:r>
            </a:p>
            <a:p>
              <a:r>
                <a:rPr lang="en-US" sz="2000" dirty="0" smtClean="0"/>
                <a:t>label</a:t>
              </a:r>
              <a:endParaRPr lang="en-US" sz="2000" dirty="0"/>
            </a:p>
          </p:txBody>
        </p:sp>
        <p:cxnSp>
          <p:nvCxnSpPr>
            <p:cNvPr id="30" name="Elbow Connector 29"/>
            <p:cNvCxnSpPr>
              <a:stCxn id="21" idx="2"/>
              <a:endCxn id="29" idx="0"/>
            </p:cNvCxnSpPr>
            <p:nvPr/>
          </p:nvCxnSpPr>
          <p:spPr>
            <a:xfrm rot="5400000">
              <a:off x="5720268" y="2528214"/>
              <a:ext cx="716059" cy="126730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22" idx="2"/>
              <a:endCxn id="28" idx="0"/>
            </p:cNvCxnSpPr>
            <p:nvPr/>
          </p:nvCxnSpPr>
          <p:spPr>
            <a:xfrm>
              <a:off x="7293972" y="2803838"/>
              <a:ext cx="0" cy="10027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1067801" y="4418835"/>
            <a:ext cx="2328295" cy="400110"/>
          </a:xfrm>
          <a:prstGeom prst="rect">
            <a:avLst/>
          </a:prstGeom>
          <a:noFill/>
        </p:spPr>
        <p:txBody>
          <a:bodyPr wrap="square" rtlCol="0">
            <a:spAutoFit/>
          </a:bodyPr>
          <a:lstStyle/>
          <a:p>
            <a:r>
              <a:rPr lang="en-US" sz="2000" dirty="0" smtClean="0">
                <a:latin typeface="+mn-lt"/>
              </a:rPr>
              <a:t>Verb SRL constraints</a:t>
            </a:r>
          </a:p>
        </p:txBody>
      </p:sp>
      <p:sp>
        <p:nvSpPr>
          <p:cNvPr id="44" name="TextBox 43"/>
          <p:cNvSpPr txBox="1"/>
          <p:nvPr/>
        </p:nvSpPr>
        <p:spPr>
          <a:xfrm>
            <a:off x="5024277" y="4418835"/>
            <a:ext cx="3347938" cy="400110"/>
          </a:xfrm>
          <a:prstGeom prst="rect">
            <a:avLst/>
          </a:prstGeom>
          <a:noFill/>
        </p:spPr>
        <p:txBody>
          <a:bodyPr wrap="square" rtlCol="0">
            <a:spAutoFit/>
          </a:bodyPr>
          <a:lstStyle/>
          <a:p>
            <a:r>
              <a:rPr lang="en-US" sz="2000" dirty="0" smtClean="0">
                <a:latin typeface="+mn-lt"/>
              </a:rPr>
              <a:t>Preposition SRL Constraints </a:t>
            </a:r>
          </a:p>
        </p:txBody>
      </p:sp>
      <p:pic>
        <p:nvPicPr>
          <p:cNvPr id="47" name="Picture 46"/>
          <p:cNvPicPr>
            <a:picLocks noChangeAspect="1"/>
          </p:cNvPicPr>
          <p:nvPr/>
        </p:nvPicPr>
        <p:blipFill>
          <a:blip r:embed="rId4"/>
          <a:stretch>
            <a:fillRect/>
          </a:stretch>
        </p:blipFill>
        <p:spPr>
          <a:xfrm>
            <a:off x="1067801" y="1802604"/>
            <a:ext cx="7086935" cy="1109852"/>
          </a:xfrm>
          <a:prstGeom prst="rect">
            <a:avLst/>
          </a:prstGeom>
        </p:spPr>
      </p:pic>
      <p:sp>
        <p:nvSpPr>
          <p:cNvPr id="11" name="TextBox 10"/>
          <p:cNvSpPr txBox="1"/>
          <p:nvPr/>
        </p:nvSpPr>
        <p:spPr>
          <a:xfrm>
            <a:off x="969887" y="1418223"/>
            <a:ext cx="219648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Verb arguments</a:t>
            </a:r>
            <a:endParaRPr lang="en-US" sz="2400" dirty="0"/>
          </a:p>
        </p:txBody>
      </p:sp>
      <p:sp>
        <p:nvSpPr>
          <p:cNvPr id="12" name="TextBox 11"/>
          <p:cNvSpPr txBox="1"/>
          <p:nvPr/>
        </p:nvSpPr>
        <p:spPr>
          <a:xfrm>
            <a:off x="5423505" y="1418223"/>
            <a:ext cx="277852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Preposition relations</a:t>
            </a:r>
            <a:endParaRPr lang="en-US" sz="2400" dirty="0"/>
          </a:p>
        </p:txBody>
      </p:sp>
      <p:grpSp>
        <p:nvGrpSpPr>
          <p:cNvPr id="64" name="Group 63"/>
          <p:cNvGrpSpPr/>
          <p:nvPr/>
        </p:nvGrpSpPr>
        <p:grpSpPr>
          <a:xfrm>
            <a:off x="2486526" y="1952624"/>
            <a:ext cx="3963684" cy="1936605"/>
            <a:chOff x="2486526" y="1952624"/>
            <a:chExt cx="3963684" cy="1936605"/>
          </a:xfrm>
        </p:grpSpPr>
        <p:sp>
          <p:nvSpPr>
            <p:cNvPr id="50" name="TextBox 49"/>
            <p:cNvSpPr txBox="1"/>
            <p:nvPr/>
          </p:nvSpPr>
          <p:spPr>
            <a:xfrm>
              <a:off x="2713790" y="3519897"/>
              <a:ext cx="3736420" cy="369332"/>
            </a:xfrm>
            <a:prstGeom prst="rect">
              <a:avLst/>
            </a:prstGeom>
            <a:noFill/>
          </p:spPr>
          <p:txBody>
            <a:bodyPr wrap="square" rtlCol="0">
              <a:spAutoFit/>
            </a:bodyPr>
            <a:lstStyle/>
            <a:p>
              <a:r>
                <a:rPr lang="en-US" dirty="0" smtClean="0">
                  <a:latin typeface="+mn-lt"/>
                </a:rPr>
                <a:t>Re-scaling parameters (one per label)</a:t>
              </a:r>
              <a:endParaRPr lang="en-US" dirty="0">
                <a:latin typeface="+mn-lt"/>
              </a:endParaRPr>
            </a:p>
          </p:txBody>
        </p:sp>
        <p:sp>
          <p:nvSpPr>
            <p:cNvPr id="51" name="Rectangle 50"/>
            <p:cNvSpPr/>
            <p:nvPr/>
          </p:nvSpPr>
          <p:spPr>
            <a:xfrm>
              <a:off x="2486526"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Rectangle 51"/>
            <p:cNvSpPr/>
            <p:nvPr/>
          </p:nvSpPr>
          <p:spPr>
            <a:xfrm>
              <a:off x="5752792"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4" name="Straight Arrow Connector 53"/>
            <p:cNvCxnSpPr>
              <a:stCxn id="52" idx="2"/>
            </p:cNvCxnSpPr>
            <p:nvPr/>
          </p:nvCxnSpPr>
          <p:spPr>
            <a:xfrm flipH="1">
              <a:off x="5024277" y="2530313"/>
              <a:ext cx="955779"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51" idx="2"/>
            </p:cNvCxnSpPr>
            <p:nvPr/>
          </p:nvCxnSpPr>
          <p:spPr>
            <a:xfrm>
              <a:off x="2713790" y="2530313"/>
              <a:ext cx="1096210"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67" name="TextBox 66"/>
          <p:cNvSpPr txBox="1"/>
          <p:nvPr/>
        </p:nvSpPr>
        <p:spPr>
          <a:xfrm>
            <a:off x="411292" y="3704563"/>
            <a:ext cx="1339279" cy="369332"/>
          </a:xfrm>
          <a:prstGeom prst="rect">
            <a:avLst/>
          </a:prstGeom>
          <a:noFill/>
        </p:spPr>
        <p:txBody>
          <a:bodyPr wrap="none" rtlCol="0">
            <a:spAutoFit/>
          </a:bodyPr>
          <a:lstStyle/>
          <a:p>
            <a:r>
              <a:rPr lang="en-US" b="1" dirty="0" smtClean="0"/>
              <a:t>Constraints:</a:t>
            </a:r>
            <a:endParaRPr lang="en-US" b="1" dirty="0"/>
          </a:p>
        </p:txBody>
      </p:sp>
      <p:sp>
        <p:nvSpPr>
          <p:cNvPr id="3" name="Rectangular Callout 2"/>
          <p:cNvSpPr/>
          <p:nvPr/>
        </p:nvSpPr>
        <p:spPr>
          <a:xfrm>
            <a:off x="3657377" y="76200"/>
            <a:ext cx="4190829" cy="914400"/>
          </a:xfrm>
          <a:prstGeom prst="wedgeRectCallout">
            <a:avLst>
              <a:gd name="adj1" fmla="val -49812"/>
              <a:gd name="adj2" fmla="val 12892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dirty="0">
                <a:solidFill>
                  <a:schemeClr val="tx1"/>
                </a:solidFill>
              </a:rPr>
              <a:t>V</a:t>
            </a:r>
            <a:r>
              <a:rPr lang="en-US" dirty="0" smtClean="0">
                <a:solidFill>
                  <a:schemeClr val="tx1"/>
                </a:solidFill>
              </a:rPr>
              <a:t>ariable </a:t>
            </a:r>
            <a:r>
              <a:rPr lang="en-US" dirty="0" err="1" smtClean="0">
                <a:solidFill>
                  <a:srgbClr val="0033CC"/>
                </a:solidFill>
              </a:rPr>
              <a:t>y</a:t>
            </a:r>
            <a:r>
              <a:rPr lang="en-US" baseline="30000" dirty="0" err="1" smtClean="0">
                <a:solidFill>
                  <a:srgbClr val="0033CC"/>
                </a:solidFill>
              </a:rPr>
              <a:t>a,t</a:t>
            </a:r>
            <a:r>
              <a:rPr lang="en-US" dirty="0" smtClean="0">
                <a:solidFill>
                  <a:srgbClr val="0033CC"/>
                </a:solidFill>
              </a:rPr>
              <a:t> </a:t>
            </a:r>
            <a:r>
              <a:rPr lang="en-US" dirty="0" smtClean="0">
                <a:solidFill>
                  <a:schemeClr val="tx1"/>
                </a:solidFill>
              </a:rPr>
              <a:t> indicates whether  </a:t>
            </a:r>
            <a:r>
              <a:rPr lang="en-US" dirty="0">
                <a:solidFill>
                  <a:schemeClr val="tx1"/>
                </a:solidFill>
              </a:rPr>
              <a:t>candidate </a:t>
            </a:r>
            <a:r>
              <a:rPr lang="en-US" dirty="0" smtClean="0">
                <a:solidFill>
                  <a:schemeClr val="tx1"/>
                </a:solidFill>
              </a:rPr>
              <a:t>argument </a:t>
            </a:r>
            <a:r>
              <a:rPr lang="en-US" dirty="0" smtClean="0">
                <a:solidFill>
                  <a:srgbClr val="0033CC"/>
                </a:solidFill>
              </a:rPr>
              <a:t>a </a:t>
            </a:r>
            <a:r>
              <a:rPr lang="en-US" dirty="0" smtClean="0">
                <a:solidFill>
                  <a:schemeClr val="tx1"/>
                </a:solidFill>
              </a:rPr>
              <a:t>is assigned </a:t>
            </a:r>
            <a:r>
              <a:rPr lang="en-US" dirty="0">
                <a:solidFill>
                  <a:schemeClr val="tx1"/>
                </a:solidFill>
              </a:rPr>
              <a:t>a label </a:t>
            </a:r>
            <a:r>
              <a:rPr lang="en-US" dirty="0">
                <a:solidFill>
                  <a:srgbClr val="0033CC"/>
                </a:solidFill>
              </a:rPr>
              <a:t>t.</a:t>
            </a:r>
            <a:r>
              <a:rPr lang="en-US" dirty="0">
                <a:solidFill>
                  <a:schemeClr val="tx1"/>
                </a:solidFill>
              </a:rPr>
              <a:t> </a:t>
            </a:r>
            <a:endParaRPr lang="en-US" dirty="0" smtClean="0">
              <a:solidFill>
                <a:schemeClr val="tx1"/>
              </a:solidFill>
            </a:endParaRPr>
          </a:p>
          <a:p>
            <a:pPr marL="0" lvl="1"/>
            <a:r>
              <a:rPr lang="en-US" dirty="0" err="1" smtClean="0">
                <a:solidFill>
                  <a:srgbClr val="0033CC"/>
                </a:solidFill>
              </a:rPr>
              <a:t>c</a:t>
            </a:r>
            <a:r>
              <a:rPr lang="en-US" baseline="30000" dirty="0" err="1" smtClean="0">
                <a:solidFill>
                  <a:srgbClr val="0033CC"/>
                </a:solidFill>
              </a:rPr>
              <a:t>a,t</a:t>
            </a:r>
            <a:r>
              <a:rPr lang="en-US" baseline="30000" dirty="0" smtClean="0">
                <a:solidFill>
                  <a:srgbClr val="0033CC"/>
                </a:solidFill>
              </a:rPr>
              <a:t> </a:t>
            </a:r>
            <a:r>
              <a:rPr lang="en-US" baseline="30000" dirty="0" smtClean="0">
                <a:solidFill>
                  <a:schemeClr val="tx1"/>
                </a:solidFill>
              </a:rPr>
              <a:t> </a:t>
            </a:r>
            <a:r>
              <a:rPr lang="en-US" dirty="0" smtClean="0">
                <a:solidFill>
                  <a:schemeClr val="tx1"/>
                </a:solidFill>
              </a:rPr>
              <a:t> is the corresponding model score </a:t>
            </a:r>
            <a:endParaRPr lang="en-US" dirty="0">
              <a:solidFill>
                <a:schemeClr val="tx1"/>
              </a:solidFill>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23</a:t>
            </a:fld>
            <a:endParaRPr lang="en-US" altLang="zh-TW" dirty="0">
              <a:solidFill>
                <a:srgbClr val="000000"/>
              </a:solidFill>
            </a:endParaRPr>
          </a:p>
        </p:txBody>
      </p:sp>
      <p:sp>
        <p:nvSpPr>
          <p:cNvPr id="5" name="Rectangle 4"/>
          <p:cNvSpPr/>
          <p:nvPr/>
        </p:nvSpPr>
        <p:spPr>
          <a:xfrm>
            <a:off x="4733227" y="1295401"/>
            <a:ext cx="4258373" cy="176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02030" y="2052935"/>
            <a:ext cx="941970" cy="584775"/>
          </a:xfrm>
          <a:prstGeom prst="rect">
            <a:avLst/>
          </a:prstGeom>
          <a:solidFill>
            <a:srgbClr val="FFFFCC"/>
          </a:solidFill>
          <a:ln>
            <a:solidFill>
              <a:srgbClr val="FF9933"/>
            </a:solidFill>
          </a:ln>
        </p:spPr>
        <p:txBody>
          <a:bodyPr wrap="square" rtlCol="0">
            <a:spAutoFit/>
          </a:bodyPr>
          <a:lstStyle/>
          <a:p>
            <a:r>
              <a:rPr lang="en-US" sz="3200" b="1" dirty="0" smtClean="0">
                <a:latin typeface="+mn-lt"/>
              </a:rPr>
              <a:t>+ ….</a:t>
            </a:r>
            <a:endParaRPr lang="en-US" sz="3200" b="1" dirty="0">
              <a:latin typeface="+mn-lt"/>
            </a:endParaRPr>
          </a:p>
        </p:txBody>
      </p:sp>
      <p:sp>
        <p:nvSpPr>
          <p:cNvPr id="36" name="TextBox 35"/>
          <p:cNvSpPr txBox="1"/>
          <p:nvPr/>
        </p:nvSpPr>
        <p:spPr>
          <a:xfrm>
            <a:off x="1500294" y="5010090"/>
            <a:ext cx="6545766"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b="1" dirty="0" smtClean="0"/>
              <a:t>+</a:t>
            </a:r>
            <a:r>
              <a:rPr lang="en-US" sz="2000" dirty="0" smtClean="0"/>
              <a:t> Joint constraints between tasks; easy with ILP formulations</a:t>
            </a:r>
            <a:endParaRPr lang="en-US" sz="2000" dirty="0"/>
          </a:p>
        </p:txBody>
      </p:sp>
      <p:sp>
        <p:nvSpPr>
          <p:cNvPr id="39" name="TextBox 38"/>
          <p:cNvSpPr txBox="1"/>
          <p:nvPr/>
        </p:nvSpPr>
        <p:spPr>
          <a:xfrm>
            <a:off x="2063942" y="5619690"/>
            <a:ext cx="5016117" cy="400110"/>
          </a:xfrm>
          <a:prstGeom prst="rect">
            <a:avLst/>
          </a:prstGeom>
          <a:solidFill>
            <a:srgbClr val="FFFFCC"/>
          </a:solidFill>
          <a:ln w="28575">
            <a:solidFill>
              <a:srgbClr val="FF9933"/>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000" dirty="0" smtClean="0"/>
              <a:t>Joint Inference – no (or minimal) joint learning</a:t>
            </a:r>
          </a:p>
        </p:txBody>
      </p:sp>
    </p:spTree>
    <p:extLst>
      <p:ext uri="{BB962C8B-B14F-4D97-AF65-F5344CB8AC3E}">
        <p14:creationId xmlns:p14="http://schemas.microsoft.com/office/powerpoint/2010/main" val="87077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dissolve">
                                      <p:cBhvr>
                                        <p:cTn id="41" dur="500"/>
                                        <p:tgtEl>
                                          <p:spTgt spid="47"/>
                                        </p:tgtEl>
                                      </p:cBhvr>
                                    </p:animEffect>
                                  </p:childTnLst>
                                </p:cTn>
                              </p:par>
                              <p:par>
                                <p:cTn id="42" presetID="9" presetClass="exit" presetSubtype="0" fill="hold" nodeType="withEffect">
                                  <p:stCondLst>
                                    <p:cond delay="0"/>
                                  </p:stCondLst>
                                  <p:childTnLst>
                                    <p:animEffect transition="out" filter="dissolv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64"/>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67" grpId="0"/>
      <p:bldP spid="3" grpId="0" animBg="1"/>
      <p:bldP spid="5" grpId="0" animBg="1"/>
      <p:bldP spid="6" grpId="0" animBg="1"/>
      <p:bldP spid="36" grpId="0" animBg="1"/>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57200" y="2174874"/>
            <a:ext cx="8229600" cy="41814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Content Placeholder 2"/>
          <p:cNvSpPr>
            <a:spLocks noGrp="1"/>
          </p:cNvSpPr>
          <p:nvPr>
            <p:ph idx="1"/>
          </p:nvPr>
        </p:nvSpPr>
        <p:spPr>
          <a:xfrm>
            <a:off x="457200" y="1441450"/>
            <a:ext cx="8229600" cy="4525963"/>
          </a:xfrm>
        </p:spPr>
        <p:txBody>
          <a:bodyPr/>
          <a:lstStyle/>
          <a:p>
            <a:pPr marL="0" indent="0" algn="ctr">
              <a:buNone/>
            </a:pPr>
            <a:r>
              <a:rPr lang="en-US" dirty="0"/>
              <a:t>Poor care led to her death </a:t>
            </a:r>
            <a:r>
              <a:rPr lang="en-US" b="1" dirty="0">
                <a:solidFill>
                  <a:srgbClr val="4F81BD"/>
                </a:solidFill>
              </a:rPr>
              <a:t>from</a:t>
            </a:r>
            <a:r>
              <a:rPr lang="en-US" dirty="0">
                <a:solidFill>
                  <a:srgbClr val="4F81BD"/>
                </a:solidFill>
              </a:rPr>
              <a:t> </a:t>
            </a:r>
            <a:r>
              <a:rPr lang="en-US" dirty="0" smtClean="0"/>
              <a:t>flu. </a:t>
            </a:r>
            <a:endParaRPr lang="en-US" dirty="0"/>
          </a:p>
          <a:p>
            <a:pPr marL="0" indent="0">
              <a:buNone/>
            </a:pPr>
            <a:endParaRPr lang="en-US" dirty="0"/>
          </a:p>
        </p:txBody>
      </p:sp>
      <p:sp>
        <p:nvSpPr>
          <p:cNvPr id="48" name="Rectangle 47"/>
          <p:cNvSpPr/>
          <p:nvPr/>
        </p:nvSpPr>
        <p:spPr>
          <a:xfrm>
            <a:off x="2317750" y="3254375"/>
            <a:ext cx="4937125" cy="2871788"/>
          </a:xfrm>
          <a:prstGeom prst="rect">
            <a:avLst/>
          </a:prstGeom>
          <a:solidFill>
            <a:schemeClr val="dk1">
              <a:alpha val="4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9" name="Straight Arrow Connector 18"/>
          <p:cNvCxnSpPr/>
          <p:nvPr/>
        </p:nvCxnSpPr>
        <p:spPr>
          <a:xfrm>
            <a:off x="668337" y="1809750"/>
            <a:ext cx="398463" cy="746124"/>
          </a:xfrm>
          <a:prstGeom prst="straightConnector1">
            <a:avLst/>
          </a:prstGeom>
          <a:ln>
            <a:solidFill>
              <a:srgbClr val="0033CC"/>
            </a:solidFill>
            <a:prstDash val="dash"/>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1689096" y="2843803"/>
            <a:ext cx="755654" cy="6105"/>
          </a:xfrm>
          <a:prstGeom prst="straightConnector1">
            <a:avLst/>
          </a:prstGeom>
          <a:ln>
            <a:solidFill>
              <a:srgbClr val="0033CC"/>
            </a:solidFill>
            <a:prstDash val="dash"/>
            <a:tailEnd type="arrow"/>
          </a:ln>
        </p:spPr>
        <p:style>
          <a:lnRef idx="3">
            <a:schemeClr val="dk1"/>
          </a:lnRef>
          <a:fillRef idx="0">
            <a:schemeClr val="dk1"/>
          </a:fillRef>
          <a:effectRef idx="2">
            <a:schemeClr val="dk1"/>
          </a:effectRef>
          <a:fontRef idx="minor">
            <a:schemeClr val="tx1"/>
          </a:fontRef>
        </p:style>
      </p:cxnSp>
      <p:grpSp>
        <p:nvGrpSpPr>
          <p:cNvPr id="14" name="Group 13"/>
          <p:cNvGrpSpPr/>
          <p:nvPr/>
        </p:nvGrpSpPr>
        <p:grpSpPr>
          <a:xfrm>
            <a:off x="909637" y="2555874"/>
            <a:ext cx="7491413" cy="3217009"/>
            <a:chOff x="909637" y="2555874"/>
            <a:chExt cx="7491413" cy="3217009"/>
          </a:xfrm>
        </p:grpSpPr>
        <p:sp>
          <p:nvSpPr>
            <p:cNvPr id="6" name="Rectangle 5"/>
            <p:cNvSpPr/>
            <p:nvPr/>
          </p:nvSpPr>
          <p:spPr>
            <a:xfrm>
              <a:off x="2655885" y="3656011"/>
              <a:ext cx="1119188" cy="555625"/>
            </a:xfrm>
            <a:prstGeom prst="rect">
              <a:avLst/>
            </a:prstGeom>
            <a:solidFill>
              <a:srgbClr val="FFFF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rPr>
                <a:t>death</a:t>
              </a:r>
              <a:endParaRPr lang="en-US" sz="2400" dirty="0">
                <a:solidFill>
                  <a:schemeClr val="tx1"/>
                </a:solidFill>
              </a:endParaRPr>
            </a:p>
          </p:txBody>
        </p:sp>
        <p:sp>
          <p:nvSpPr>
            <p:cNvPr id="7" name="Rectangle 6"/>
            <p:cNvSpPr/>
            <p:nvPr/>
          </p:nvSpPr>
          <p:spPr>
            <a:xfrm>
              <a:off x="5916831" y="3656011"/>
              <a:ext cx="1119188" cy="555625"/>
            </a:xfrm>
            <a:prstGeom prst="rect">
              <a:avLst/>
            </a:prstGeom>
            <a:solidFill>
              <a:srgbClr val="FFFF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rPr>
                <a:t>flu</a:t>
              </a:r>
              <a:endParaRPr lang="en-US" sz="2400" dirty="0">
                <a:solidFill>
                  <a:schemeClr val="tx1"/>
                </a:solidFill>
              </a:endParaRPr>
            </a:p>
          </p:txBody>
        </p:sp>
        <p:sp>
          <p:nvSpPr>
            <p:cNvPr id="47" name="TextBox 46"/>
            <p:cNvSpPr txBox="1"/>
            <p:nvPr/>
          </p:nvSpPr>
          <p:spPr>
            <a:xfrm>
              <a:off x="2444750" y="2587325"/>
              <a:ext cx="1746248" cy="461665"/>
            </a:xfrm>
            <a:prstGeom prst="rect">
              <a:avLst/>
            </a:prstGeom>
            <a:noFill/>
          </p:spPr>
          <p:txBody>
            <a:bodyPr wrap="square" rtlCol="0">
              <a:spAutoFit/>
            </a:bodyPr>
            <a:lstStyle/>
            <a:p>
              <a:r>
                <a:rPr lang="en-US" sz="2400" dirty="0" smtClean="0">
                  <a:latin typeface="+mn-lt"/>
                </a:rPr>
                <a:t>Relation</a:t>
              </a:r>
              <a:endParaRPr lang="en-US" sz="2400" dirty="0">
                <a:latin typeface="+mn-lt"/>
              </a:endParaRPr>
            </a:p>
          </p:txBody>
        </p:sp>
        <p:grpSp>
          <p:nvGrpSpPr>
            <p:cNvPr id="12" name="Group 11"/>
            <p:cNvGrpSpPr/>
            <p:nvPr/>
          </p:nvGrpSpPr>
          <p:grpSpPr>
            <a:xfrm>
              <a:off x="909637" y="2555874"/>
              <a:ext cx="7491413" cy="3217009"/>
              <a:chOff x="909637" y="2555874"/>
              <a:chExt cx="7491413" cy="3217009"/>
            </a:xfrm>
          </p:grpSpPr>
          <p:sp>
            <p:nvSpPr>
              <p:cNvPr id="5" name="Rectangle 4"/>
              <p:cNvSpPr/>
              <p:nvPr/>
            </p:nvSpPr>
            <p:spPr>
              <a:xfrm>
                <a:off x="4230687" y="2555874"/>
                <a:ext cx="1293812" cy="555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Courier"/>
                    <a:cs typeface="Courier"/>
                  </a:rPr>
                  <a:t>Cause</a:t>
                </a:r>
                <a:endParaRPr lang="en-US" sz="2400" dirty="0">
                  <a:latin typeface="Courier"/>
                  <a:cs typeface="Courier"/>
                </a:endParaRPr>
              </a:p>
            </p:txBody>
          </p:sp>
          <p:sp>
            <p:nvSpPr>
              <p:cNvPr id="8" name="Rectangle 7"/>
              <p:cNvSpPr/>
              <p:nvPr/>
            </p:nvSpPr>
            <p:spPr>
              <a:xfrm>
                <a:off x="2444750" y="4908549"/>
                <a:ext cx="1993901" cy="55562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“Experience”</a:t>
                </a:r>
                <a:endParaRPr lang="en-US" sz="2400" dirty="0">
                  <a:solidFill>
                    <a:srgbClr val="FF0000"/>
                  </a:solidFill>
                </a:endParaRPr>
              </a:p>
            </p:txBody>
          </p:sp>
          <p:sp>
            <p:nvSpPr>
              <p:cNvPr id="9" name="Rectangle 8"/>
              <p:cNvSpPr/>
              <p:nvPr/>
            </p:nvSpPr>
            <p:spPr>
              <a:xfrm>
                <a:off x="5381626" y="4908549"/>
                <a:ext cx="1685926" cy="55562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“disease”</a:t>
                </a:r>
                <a:endParaRPr lang="en-US" sz="2400" dirty="0">
                  <a:solidFill>
                    <a:srgbClr val="FF0000"/>
                  </a:solidFill>
                </a:endParaRPr>
              </a:p>
            </p:txBody>
          </p:sp>
          <p:sp>
            <p:nvSpPr>
              <p:cNvPr id="20" name="TextBox 19"/>
              <p:cNvSpPr txBox="1"/>
              <p:nvPr/>
            </p:nvSpPr>
            <p:spPr>
              <a:xfrm>
                <a:off x="909637" y="3656011"/>
                <a:ext cx="1746248" cy="461665"/>
              </a:xfrm>
              <a:prstGeom prst="rect">
                <a:avLst/>
              </a:prstGeom>
              <a:noFill/>
            </p:spPr>
            <p:txBody>
              <a:bodyPr wrap="square" rtlCol="0">
                <a:spAutoFit/>
              </a:bodyPr>
              <a:lstStyle/>
              <a:p>
                <a:r>
                  <a:rPr lang="en-US" sz="2400" dirty="0" smtClean="0"/>
                  <a:t>Governor</a:t>
                </a:r>
                <a:endParaRPr lang="en-US" sz="2400" dirty="0"/>
              </a:p>
            </p:txBody>
          </p:sp>
          <p:sp>
            <p:nvSpPr>
              <p:cNvPr id="21" name="TextBox 20"/>
              <p:cNvSpPr txBox="1"/>
              <p:nvPr/>
            </p:nvSpPr>
            <p:spPr>
              <a:xfrm>
                <a:off x="6932067" y="3622674"/>
                <a:ext cx="1333499" cy="461665"/>
              </a:xfrm>
              <a:prstGeom prst="rect">
                <a:avLst/>
              </a:prstGeom>
              <a:noFill/>
            </p:spPr>
            <p:txBody>
              <a:bodyPr wrap="square" rtlCol="0">
                <a:spAutoFit/>
              </a:bodyPr>
              <a:lstStyle/>
              <a:p>
                <a:pPr algn="r"/>
                <a:r>
                  <a:rPr lang="en-US" sz="2400" dirty="0" smtClean="0"/>
                  <a:t>Object</a:t>
                </a:r>
                <a:endParaRPr lang="en-US" sz="2400" dirty="0"/>
              </a:p>
            </p:txBody>
          </p:sp>
          <p:sp>
            <p:nvSpPr>
              <p:cNvPr id="22" name="TextBox 21"/>
              <p:cNvSpPr txBox="1"/>
              <p:nvPr/>
            </p:nvSpPr>
            <p:spPr>
              <a:xfrm>
                <a:off x="909637" y="4941886"/>
                <a:ext cx="1746248" cy="830997"/>
              </a:xfrm>
              <a:prstGeom prst="rect">
                <a:avLst/>
              </a:prstGeom>
              <a:noFill/>
            </p:spPr>
            <p:txBody>
              <a:bodyPr wrap="square" rtlCol="0">
                <a:spAutoFit/>
              </a:bodyPr>
              <a:lstStyle/>
              <a:p>
                <a:r>
                  <a:rPr lang="en-US" sz="2400" dirty="0" smtClean="0"/>
                  <a:t>Governor type</a:t>
                </a:r>
                <a:endParaRPr lang="en-US" sz="2400" dirty="0"/>
              </a:p>
            </p:txBody>
          </p:sp>
          <p:sp>
            <p:nvSpPr>
              <p:cNvPr id="23" name="TextBox 22"/>
              <p:cNvSpPr txBox="1"/>
              <p:nvPr/>
            </p:nvSpPr>
            <p:spPr>
              <a:xfrm>
                <a:off x="6853237" y="4908549"/>
                <a:ext cx="1547813" cy="830997"/>
              </a:xfrm>
              <a:prstGeom prst="rect">
                <a:avLst/>
              </a:prstGeom>
              <a:noFill/>
            </p:spPr>
            <p:txBody>
              <a:bodyPr wrap="square" rtlCol="0">
                <a:spAutoFit/>
              </a:bodyPr>
              <a:lstStyle/>
              <a:p>
                <a:pPr algn="r"/>
                <a:r>
                  <a:rPr lang="en-US" sz="2400" dirty="0" smtClean="0"/>
                  <a:t>Object type</a:t>
                </a:r>
                <a:endParaRPr lang="en-US" sz="2400" dirty="0"/>
              </a:p>
            </p:txBody>
          </p:sp>
          <p:cxnSp>
            <p:nvCxnSpPr>
              <p:cNvPr id="13" name="Straight Connector 12"/>
              <p:cNvCxnSpPr>
                <a:stCxn id="5" idx="1"/>
              </p:cNvCxnSpPr>
              <p:nvPr/>
            </p:nvCxnSpPr>
            <p:spPr>
              <a:xfrm flipH="1">
                <a:off x="3190875" y="2833687"/>
                <a:ext cx="1039812" cy="8223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3190875" y="4211636"/>
                <a:ext cx="0" cy="696913"/>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3775073" y="3111499"/>
                <a:ext cx="663578" cy="179705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a:stCxn id="5" idx="3"/>
              </p:cNvCxnSpPr>
              <p:nvPr/>
            </p:nvCxnSpPr>
            <p:spPr>
              <a:xfrm>
                <a:off x="5524499" y="2833687"/>
                <a:ext cx="1068388" cy="788987"/>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592887" y="4246539"/>
                <a:ext cx="0" cy="696913"/>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5381626" y="3127374"/>
                <a:ext cx="444499" cy="1747838"/>
              </a:xfrm>
              <a:prstGeom prst="line">
                <a:avLst/>
              </a:prstGeom>
            </p:spPr>
            <p:style>
              <a:lnRef idx="1">
                <a:schemeClr val="dk1"/>
              </a:lnRef>
              <a:fillRef idx="0">
                <a:schemeClr val="dk1"/>
              </a:fillRef>
              <a:effectRef idx="0">
                <a:schemeClr val="dk1"/>
              </a:effectRef>
              <a:fontRef idx="minor">
                <a:schemeClr val="tx1"/>
              </a:fontRef>
            </p:style>
          </p:cxnSp>
        </p:grpSp>
      </p:grpSp>
      <p:sp>
        <p:nvSpPr>
          <p:cNvPr id="2" name="Title 1"/>
          <p:cNvSpPr>
            <a:spLocks noGrp="1"/>
          </p:cNvSpPr>
          <p:nvPr>
            <p:ph type="title"/>
          </p:nvPr>
        </p:nvSpPr>
        <p:spPr/>
        <p:txBody>
          <a:bodyPr>
            <a:normAutofit/>
          </a:bodyPr>
          <a:lstStyle/>
          <a:p>
            <a:r>
              <a:rPr lang="en-US" dirty="0" smtClean="0"/>
              <a:t>Predicate-Argument Structure of Prepositions  </a:t>
            </a:r>
            <a:endParaRPr lang="en-US" dirty="0"/>
          </a:p>
        </p:txBody>
      </p:sp>
      <p:sp>
        <p:nvSpPr>
          <p:cNvPr id="4" name="Rectangular Callout 3"/>
          <p:cNvSpPr/>
          <p:nvPr/>
        </p:nvSpPr>
        <p:spPr>
          <a:xfrm>
            <a:off x="7228599" y="914400"/>
            <a:ext cx="1752600" cy="361950"/>
          </a:xfrm>
          <a:prstGeom prst="wedgeRectCallout">
            <a:avLst>
              <a:gd name="adj1" fmla="val -121582"/>
              <a:gd name="adj2" fmla="val 389179"/>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Supervision</a:t>
            </a:r>
            <a:endParaRPr lang="en-US" sz="2000" dirty="0">
              <a:solidFill>
                <a:schemeClr val="tx1"/>
              </a:solidFill>
            </a:endParaRPr>
          </a:p>
        </p:txBody>
      </p:sp>
      <p:sp>
        <p:nvSpPr>
          <p:cNvPr id="28" name="Rectangular Callout 27"/>
          <p:cNvSpPr/>
          <p:nvPr/>
        </p:nvSpPr>
        <p:spPr>
          <a:xfrm>
            <a:off x="7162800" y="1744952"/>
            <a:ext cx="1752600" cy="617248"/>
          </a:xfrm>
          <a:prstGeom prst="wedgeRectCallout">
            <a:avLst>
              <a:gd name="adj1" fmla="val -59513"/>
              <a:gd name="adj2" fmla="val 186830"/>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Latent Structure</a:t>
            </a:r>
            <a:endParaRPr lang="en-US" sz="2000" dirty="0">
              <a:solidFill>
                <a:schemeClr val="tx1"/>
              </a:solidFill>
            </a:endParaRPr>
          </a:p>
        </p:txBody>
      </p:sp>
      <p:cxnSp>
        <p:nvCxnSpPr>
          <p:cNvPr id="30" name="Straight Arrow Connector 29"/>
          <p:cNvCxnSpPr/>
          <p:nvPr/>
        </p:nvCxnSpPr>
        <p:spPr>
          <a:xfrm>
            <a:off x="461963" y="1962150"/>
            <a:ext cx="405605" cy="2216149"/>
          </a:xfrm>
          <a:prstGeom prst="straightConnector1">
            <a:avLst/>
          </a:prstGeom>
          <a:ln>
            <a:solidFill>
              <a:srgbClr val="0033CC"/>
            </a:solidFill>
            <a:prstDash val="dash"/>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2403" y="2590800"/>
            <a:ext cx="681597" cy="461665"/>
          </a:xfrm>
          <a:prstGeom prst="rect">
            <a:avLst/>
          </a:prstGeom>
          <a:noFill/>
        </p:spPr>
        <p:txBody>
          <a:bodyPr wrap="none" rtlCol="0">
            <a:spAutoFit/>
          </a:bodyPr>
          <a:lstStyle/>
          <a:p>
            <a:r>
              <a:rPr lang="en-US" sz="2400" b="1" dirty="0">
                <a:solidFill>
                  <a:srgbClr val="0033CC"/>
                </a:solidFill>
              </a:rPr>
              <a:t>r</a:t>
            </a:r>
            <a:r>
              <a:rPr lang="en-US" sz="2400" b="1" dirty="0" smtClean="0">
                <a:solidFill>
                  <a:srgbClr val="0033CC"/>
                </a:solidFill>
              </a:rPr>
              <a:t>(y)</a:t>
            </a:r>
            <a:endParaRPr lang="en-US" sz="2400" b="1" dirty="0">
              <a:solidFill>
                <a:srgbClr val="0033CC"/>
              </a:solidFill>
            </a:endParaRPr>
          </a:p>
        </p:txBody>
      </p:sp>
      <p:sp>
        <p:nvSpPr>
          <p:cNvPr id="36" name="TextBox 35"/>
          <p:cNvSpPr txBox="1"/>
          <p:nvPr/>
        </p:nvSpPr>
        <p:spPr>
          <a:xfrm>
            <a:off x="990600" y="4110335"/>
            <a:ext cx="748923" cy="461665"/>
          </a:xfrm>
          <a:prstGeom prst="rect">
            <a:avLst/>
          </a:prstGeom>
          <a:noFill/>
        </p:spPr>
        <p:txBody>
          <a:bodyPr wrap="none" rtlCol="0">
            <a:spAutoFit/>
          </a:bodyPr>
          <a:lstStyle/>
          <a:p>
            <a:r>
              <a:rPr lang="en-US" sz="2400" b="1" dirty="0" smtClean="0">
                <a:solidFill>
                  <a:srgbClr val="0033CC"/>
                </a:solidFill>
              </a:rPr>
              <a:t>h(y)</a:t>
            </a:r>
            <a:endParaRPr lang="en-US" sz="2400" b="1" dirty="0">
              <a:solidFill>
                <a:srgbClr val="0033CC"/>
              </a:solidFill>
            </a:endParaRPr>
          </a:p>
        </p:txBody>
      </p:sp>
      <p:sp>
        <p:nvSpPr>
          <p:cNvPr id="38" name="TextBox 37"/>
          <p:cNvSpPr txBox="1"/>
          <p:nvPr/>
        </p:nvSpPr>
        <p:spPr>
          <a:xfrm>
            <a:off x="76200" y="1371600"/>
            <a:ext cx="1927131" cy="461665"/>
          </a:xfrm>
          <a:prstGeom prst="rect">
            <a:avLst/>
          </a:prstGeom>
          <a:noFill/>
        </p:spPr>
        <p:txBody>
          <a:bodyPr wrap="none" rtlCol="0">
            <a:spAutoFit/>
          </a:bodyPr>
          <a:lstStyle/>
          <a:p>
            <a:r>
              <a:rPr lang="en-US" sz="2400" b="1" dirty="0" smtClean="0">
                <a:solidFill>
                  <a:srgbClr val="0033CC"/>
                </a:solidFill>
              </a:rPr>
              <a:t>Prediction y</a:t>
            </a:r>
            <a:endParaRPr lang="en-US" sz="2400" b="1" dirty="0">
              <a:solidFill>
                <a:srgbClr val="0033CC"/>
              </a:solidFill>
            </a:endParaRPr>
          </a:p>
        </p:txBody>
      </p:sp>
      <p:sp>
        <p:nvSpPr>
          <p:cNvPr id="15" name="Slide Number Placeholder 1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24</a:t>
            </a:fld>
            <a:endParaRPr lang="en-US" altLang="zh-TW" dirty="0">
              <a:solidFill>
                <a:srgbClr val="000000"/>
              </a:solidFill>
            </a:endParaRPr>
          </a:p>
        </p:txBody>
      </p:sp>
      <p:sp>
        <p:nvSpPr>
          <p:cNvPr id="31" name="Rectangular Callout 30"/>
          <p:cNvSpPr/>
          <p:nvPr/>
        </p:nvSpPr>
        <p:spPr>
          <a:xfrm>
            <a:off x="1608138" y="5630862"/>
            <a:ext cx="5927725" cy="1074737"/>
          </a:xfrm>
          <a:prstGeom prst="wedgeRectCallout">
            <a:avLst>
              <a:gd name="adj1" fmla="val 958"/>
              <a:gd name="adj2" fmla="val -79265"/>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33CC"/>
                </a:solidFill>
              </a:rPr>
              <a:t>“Knowledge” of the hidden structure (abstractions captured via </a:t>
            </a:r>
            <a:r>
              <a:rPr lang="en-US" dirty="0" err="1" smtClean="0">
                <a:solidFill>
                  <a:srgbClr val="0033CC"/>
                </a:solidFill>
              </a:rPr>
              <a:t>wordnet</a:t>
            </a:r>
            <a:r>
              <a:rPr lang="en-US" dirty="0" smtClean="0">
                <a:solidFill>
                  <a:srgbClr val="0033CC"/>
                </a:solidFill>
              </a:rPr>
              <a:t> classes and distributional clustering) </a:t>
            </a:r>
            <a:r>
              <a:rPr lang="en-US" dirty="0">
                <a:solidFill>
                  <a:srgbClr val="0033CC"/>
                </a:solidFill>
              </a:rPr>
              <a:t>supports better relation </a:t>
            </a:r>
            <a:r>
              <a:rPr lang="en-US" dirty="0" smtClean="0">
                <a:solidFill>
                  <a:srgbClr val="0033CC"/>
                </a:solidFill>
              </a:rPr>
              <a:t>prediction.  (Similarly: hidden word senses)</a:t>
            </a:r>
          </a:p>
          <a:p>
            <a:r>
              <a:rPr lang="en-US" dirty="0" smtClean="0">
                <a:solidFill>
                  <a:srgbClr val="0033CC"/>
                </a:solidFill>
              </a:rPr>
              <a:t>Inference relating latent and observed variables is a CCM</a:t>
            </a:r>
            <a:endParaRPr lang="en-US" dirty="0">
              <a:solidFill>
                <a:schemeClr val="tx1"/>
              </a:solidFill>
            </a:endParaRPr>
          </a:p>
        </p:txBody>
      </p:sp>
      <p:sp>
        <p:nvSpPr>
          <p:cNvPr id="10" name="Rectangle 9"/>
          <p:cNvSpPr/>
          <p:nvPr/>
        </p:nvSpPr>
        <p:spPr>
          <a:xfrm>
            <a:off x="2135955" y="990600"/>
            <a:ext cx="4872103" cy="461665"/>
          </a:xfrm>
          <a:prstGeom prst="rect">
            <a:avLst/>
          </a:prstGeom>
        </p:spPr>
        <p:txBody>
          <a:bodyPr wrap="none">
            <a:spAutoFit/>
          </a:bodyPr>
          <a:lstStyle/>
          <a:p>
            <a:pPr marL="0" indent="0" algn="ctr">
              <a:buNone/>
            </a:pPr>
            <a:r>
              <a:rPr lang="en-US" sz="2400" dirty="0" smtClean="0">
                <a:latin typeface="+mn-lt"/>
              </a:rPr>
              <a:t>…………….her to suffer </a:t>
            </a:r>
            <a:r>
              <a:rPr lang="en-US" sz="2400" b="1" dirty="0">
                <a:solidFill>
                  <a:srgbClr val="4F81BD"/>
                </a:solidFill>
                <a:latin typeface="+mn-lt"/>
              </a:rPr>
              <a:t>from</a:t>
            </a:r>
            <a:r>
              <a:rPr lang="en-US" sz="2400" dirty="0">
                <a:solidFill>
                  <a:srgbClr val="4F81BD"/>
                </a:solidFill>
                <a:latin typeface="+mn-lt"/>
              </a:rPr>
              <a:t> </a:t>
            </a:r>
            <a:r>
              <a:rPr lang="en-US" sz="2400" dirty="0" smtClean="0">
                <a:latin typeface="+mn-lt"/>
              </a:rPr>
              <a:t>infection. </a:t>
            </a:r>
            <a:endParaRPr lang="en-US" sz="2400" dirty="0">
              <a:latin typeface="+mn-lt"/>
            </a:endParaRPr>
          </a:p>
        </p:txBody>
      </p:sp>
      <p:cxnSp>
        <p:nvCxnSpPr>
          <p:cNvPr id="17" name="Straight Connector 16"/>
          <p:cNvCxnSpPr/>
          <p:nvPr/>
        </p:nvCxnSpPr>
        <p:spPr>
          <a:xfrm>
            <a:off x="4877593" y="1833265"/>
            <a:ext cx="7262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324600" y="182880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09600" y="4232891"/>
            <a:ext cx="7945835" cy="19518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11304" y="3127374"/>
            <a:ext cx="1752600" cy="12137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4169392" y="1376065"/>
            <a:ext cx="7262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14207" y="1371600"/>
            <a:ext cx="1067593" cy="44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50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par>
                                <p:cTn id="48" presetID="22" presetClass="entr" presetSubtype="1"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500"/>
                                        <p:tgtEl>
                                          <p:spTgt spid="19"/>
                                        </p:tgtEl>
                                      </p:cBhvr>
                                    </p:animEffect>
                                  </p:childTnLst>
                                </p:cTn>
                              </p:par>
                              <p:par>
                                <p:cTn id="51" presetID="22" presetClass="entr" presetSubtype="8"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1"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8" grpId="0" animBg="1"/>
      <p:bldP spid="4" grpId="0" animBg="1"/>
      <p:bldP spid="28" grpId="0" animBg="1"/>
      <p:bldP spid="11" grpId="0"/>
      <p:bldP spid="36" grpId="0"/>
      <p:bldP spid="38" grpId="0"/>
      <p:bldP spid="31" grpId="0" animBg="1"/>
      <p:bldP spid="10" grpId="0"/>
      <p:bldP spid="16"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19200"/>
            <a:ext cx="8229600" cy="5334000"/>
          </a:xfrm>
        </p:spPr>
        <p:txBody>
          <a:bodyPr/>
          <a:lstStyle/>
          <a:p>
            <a:r>
              <a:rPr lang="en-US" dirty="0" smtClean="0">
                <a:solidFill>
                  <a:srgbClr val="0033CC"/>
                </a:solidFill>
              </a:rPr>
              <a:t>Learning with Latent inference: </a:t>
            </a:r>
            <a:r>
              <a:rPr lang="en-US" dirty="0" smtClean="0"/>
              <a:t>Given an example annotated with </a:t>
            </a:r>
            <a:r>
              <a:rPr lang="en-US" dirty="0" smtClean="0">
                <a:solidFill>
                  <a:srgbClr val="0033CC"/>
                </a:solidFill>
              </a:rPr>
              <a:t>r(y*) , predict with:</a:t>
            </a:r>
          </a:p>
          <a:p>
            <a:pPr marL="0" indent="0">
              <a:buNone/>
            </a:pPr>
            <a:r>
              <a:rPr lang="en-US" dirty="0" smtClean="0">
                <a:latin typeface="Calibri"/>
              </a:rPr>
              <a:t>                                      </a:t>
            </a:r>
            <a:r>
              <a:rPr lang="en-US" dirty="0" err="1" smtClean="0">
                <a:latin typeface="Calibri"/>
              </a:rPr>
              <a:t>argmax</a:t>
            </a:r>
            <a:r>
              <a:rPr lang="en-US" baseline="-25000" dirty="0" err="1" smtClean="0">
                <a:latin typeface="Calibri"/>
              </a:rPr>
              <a:t>y</a:t>
            </a:r>
            <a:r>
              <a:rPr lang="en-US" dirty="0" smtClean="0"/>
              <a:t> </a:t>
            </a:r>
            <a:r>
              <a:rPr lang="en-US" dirty="0" err="1" smtClean="0">
                <a:latin typeface="Calibri"/>
              </a:rPr>
              <a:t>w</a:t>
            </a:r>
            <a:r>
              <a:rPr lang="en-US" baseline="30000" dirty="0" err="1" smtClean="0">
                <a:latin typeface="Calibri"/>
              </a:rPr>
              <a:t>T</a:t>
            </a:r>
            <a:r>
              <a:rPr lang="en-US" dirty="0" smtClean="0"/>
              <a:t> </a:t>
            </a:r>
            <a:r>
              <a:rPr lang="en-US" dirty="0" smtClean="0">
                <a:latin typeface="cmmi10"/>
              </a:rPr>
              <a:t>Á</a:t>
            </a:r>
            <a:r>
              <a:rPr lang="en-US" dirty="0" smtClean="0"/>
              <a:t>(x,[r(y),h(y)])</a:t>
            </a:r>
          </a:p>
          <a:p>
            <a:pPr marL="0" indent="0">
              <a:buNone/>
            </a:pPr>
            <a:r>
              <a:rPr lang="en-US" dirty="0" smtClean="0"/>
              <a:t>                                      s.t r(y</a:t>
            </a:r>
            <a:r>
              <a:rPr lang="en-US" baseline="30000" dirty="0" smtClean="0"/>
              <a:t>*</a:t>
            </a:r>
            <a:r>
              <a:rPr lang="en-US" dirty="0" smtClean="0"/>
              <a:t>) = r(y)</a:t>
            </a:r>
          </a:p>
          <a:p>
            <a:endParaRPr lang="en-US" i="1" dirty="0" smtClean="0"/>
          </a:p>
          <a:p>
            <a:r>
              <a:rPr lang="en-US" dirty="0" smtClean="0">
                <a:solidFill>
                  <a:srgbClr val="0033CC"/>
                </a:solidFill>
              </a:rPr>
              <a:t>While</a:t>
            </a:r>
            <a:r>
              <a:rPr lang="en-US" dirty="0" smtClean="0"/>
              <a:t> satisfying </a:t>
            </a:r>
            <a:r>
              <a:rPr lang="en-US" dirty="0" smtClean="0">
                <a:solidFill>
                  <a:srgbClr val="FF0000"/>
                </a:solidFill>
              </a:rPr>
              <a:t>constraints</a:t>
            </a:r>
            <a:r>
              <a:rPr lang="en-US" dirty="0" smtClean="0"/>
              <a:t> between </a:t>
            </a:r>
            <a:r>
              <a:rPr lang="en-US" dirty="0" smtClean="0">
                <a:solidFill>
                  <a:srgbClr val="0033CC"/>
                </a:solidFill>
              </a:rPr>
              <a:t>r(y)</a:t>
            </a:r>
            <a:r>
              <a:rPr lang="en-US" dirty="0" smtClean="0"/>
              <a:t> and </a:t>
            </a:r>
            <a:r>
              <a:rPr lang="en-US" dirty="0" smtClean="0">
                <a:solidFill>
                  <a:srgbClr val="0033CC"/>
                </a:solidFill>
              </a:rPr>
              <a:t>h(y)</a:t>
            </a:r>
            <a:r>
              <a:rPr lang="en-US" dirty="0" smtClean="0"/>
              <a:t> </a:t>
            </a:r>
          </a:p>
          <a:p>
            <a:r>
              <a:rPr lang="en-US" dirty="0" smtClean="0"/>
              <a:t>That is: “</a:t>
            </a:r>
            <a:r>
              <a:rPr lang="en-US" dirty="0" smtClean="0">
                <a:solidFill>
                  <a:srgbClr val="0033CC"/>
                </a:solidFill>
              </a:rPr>
              <a:t>complete the hidden structure” </a:t>
            </a:r>
            <a:r>
              <a:rPr lang="en-US" dirty="0" smtClean="0"/>
              <a:t>in the best possible way, to support correct prediction of the supervised </a:t>
            </a:r>
            <a:r>
              <a:rPr lang="en-US" dirty="0" smtClean="0">
                <a:solidFill>
                  <a:srgbClr val="0033CC"/>
                </a:solidFill>
              </a:rPr>
              <a:t>variable</a:t>
            </a:r>
          </a:p>
          <a:p>
            <a:pPr marL="800100" lvl="3" indent="-342900">
              <a:buSzPct val="75000"/>
            </a:pPr>
            <a:r>
              <a:rPr lang="en-US" sz="2000" b="0" dirty="0"/>
              <a:t>During training, </a:t>
            </a:r>
            <a:r>
              <a:rPr lang="en-US" sz="2000" b="0" dirty="0" smtClean="0"/>
              <a:t>the loss is defined over the entire structure, where we scale the loss of elements in h(y). </a:t>
            </a:r>
            <a:endParaRPr lang="en-US" sz="2000" b="0" dirty="0">
              <a:solidFill>
                <a:srgbClr val="0033CC"/>
              </a:solidFill>
            </a:endParaRPr>
          </a:p>
          <a:p>
            <a:endParaRPr lang="en-US" sz="2800" dirty="0"/>
          </a:p>
        </p:txBody>
      </p:sp>
      <p:sp>
        <p:nvSpPr>
          <p:cNvPr id="2" name="Title 1"/>
          <p:cNvSpPr>
            <a:spLocks noGrp="1"/>
          </p:cNvSpPr>
          <p:nvPr>
            <p:ph type="title"/>
          </p:nvPr>
        </p:nvSpPr>
        <p:spPr/>
        <p:txBody>
          <a:bodyPr/>
          <a:lstStyle/>
          <a:p>
            <a:r>
              <a:rPr lang="en-US" dirty="0" smtClean="0"/>
              <a:t>Latent Inference</a:t>
            </a:r>
            <a:endParaRPr lang="en-US" dirty="0"/>
          </a:p>
        </p:txBody>
      </p:sp>
      <p:sp>
        <p:nvSpPr>
          <p:cNvPr id="8" name="Rectangular Callout 7"/>
          <p:cNvSpPr/>
          <p:nvPr/>
        </p:nvSpPr>
        <p:spPr>
          <a:xfrm>
            <a:off x="3257140" y="152400"/>
            <a:ext cx="5734460" cy="914400"/>
          </a:xfrm>
          <a:prstGeom prst="wedgeRectCallout">
            <a:avLst>
              <a:gd name="adj1" fmla="val -45186"/>
              <a:gd name="adj2" fmla="val 312436"/>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Inference takes into account constrains among parts of the structure (</a:t>
            </a:r>
            <a:r>
              <a:rPr lang="en-US" sz="2000" dirty="0" smtClean="0">
                <a:solidFill>
                  <a:srgbClr val="0033CC"/>
                </a:solidFill>
              </a:rPr>
              <a:t>r</a:t>
            </a:r>
            <a:r>
              <a:rPr lang="en-US" sz="2000" dirty="0" smtClean="0">
                <a:solidFill>
                  <a:schemeClr val="tx1"/>
                </a:solidFill>
              </a:rPr>
              <a:t> and </a:t>
            </a:r>
            <a:r>
              <a:rPr lang="en-US" sz="2000" dirty="0" smtClean="0">
                <a:solidFill>
                  <a:srgbClr val="0033CC"/>
                </a:solidFill>
              </a:rPr>
              <a:t>h</a:t>
            </a:r>
            <a:r>
              <a:rPr lang="en-US" sz="2000" dirty="0" smtClean="0">
                <a:solidFill>
                  <a:schemeClr val="tx1"/>
                </a:solidFill>
              </a:rPr>
              <a:t>), formulated as a CCM</a:t>
            </a:r>
            <a:endParaRPr lang="en-US" sz="2000" dirty="0">
              <a:solidFill>
                <a:schemeClr val="tx1"/>
              </a:solidFill>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25</a:t>
            </a:fld>
            <a:endParaRPr lang="en-US" altLang="zh-TW" dirty="0">
              <a:solidFill>
                <a:srgbClr val="000000"/>
              </a:solidFill>
            </a:endParaRPr>
          </a:p>
        </p:txBody>
      </p:sp>
      <p:sp>
        <p:nvSpPr>
          <p:cNvPr id="9" name="TextBox 8"/>
          <p:cNvSpPr txBox="1"/>
          <p:nvPr/>
        </p:nvSpPr>
        <p:spPr>
          <a:xfrm>
            <a:off x="561474" y="5525869"/>
            <a:ext cx="789672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Generalization of Latent Structure SVM [Yu &amp; </a:t>
            </a:r>
            <a:r>
              <a:rPr lang="en-US" dirty="0" err="1" smtClean="0"/>
              <a:t>Joachims</a:t>
            </a:r>
            <a:r>
              <a:rPr lang="en-US" dirty="0" smtClean="0"/>
              <a:t> </a:t>
            </a:r>
            <a:r>
              <a:rPr lang="fr-FR" dirty="0" smtClean="0"/>
              <a:t>’</a:t>
            </a:r>
            <a:r>
              <a:rPr lang="en-US" dirty="0" smtClean="0"/>
              <a:t>09] &amp;</a:t>
            </a:r>
          </a:p>
          <a:p>
            <a:r>
              <a:rPr lang="en-US" dirty="0"/>
              <a:t> </a:t>
            </a:r>
            <a:r>
              <a:rPr lang="en-US" dirty="0" smtClean="0"/>
              <a:t>                               Learning with Indirect Supervision  [Chang et. al. ’10]</a:t>
            </a:r>
            <a:endParaRPr lang="en-US" dirty="0"/>
          </a:p>
        </p:txBody>
      </p:sp>
      <p:sp>
        <p:nvSpPr>
          <p:cNvPr id="3" name="Rectangle 2"/>
          <p:cNvSpPr/>
          <p:nvPr/>
        </p:nvSpPr>
        <p:spPr>
          <a:xfrm>
            <a:off x="152400" y="3810000"/>
            <a:ext cx="8839200" cy="24252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45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25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25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250"/>
                                  </p:stCondLst>
                                  <p:childTnLst>
                                    <p:set>
                                      <p:cBhvr>
                                        <p:cTn id="23" dur="1" fill="hold">
                                          <p:stCondLst>
                                            <p:cond delay="0"/>
                                          </p:stCondLst>
                                        </p:cTn>
                                        <p:tgtEl>
                                          <p:spTgt spid="6">
                                            <p:txEl>
                                              <p:pRg st="5" end="5"/>
                                            </p:txEl>
                                          </p:spTgt>
                                        </p:tgtEl>
                                        <p:attrNameLst>
                                          <p:attrName>style.visibility</p:attrName>
                                        </p:attrNameLst>
                                      </p:cBhvr>
                                      <p:to>
                                        <p:strVal val="visible"/>
                                      </p:to>
                                    </p:set>
                                  </p:childTnLst>
                                </p:cTn>
                              </p:par>
                              <p:par>
                                <p:cTn id="24" presetID="1" presetClass="entr" presetSubtype="0" fill="hold" nodeType="withEffect">
                                  <p:stCondLst>
                                    <p:cond delay="250"/>
                                  </p:stCondLst>
                                  <p:childTnLst>
                                    <p:set>
                                      <p:cBhvr>
                                        <p:cTn id="25" dur="1" fill="hold">
                                          <p:stCondLst>
                                            <p:cond delay="0"/>
                                          </p:stCondLst>
                                        </p:cTn>
                                        <p:tgtEl>
                                          <p:spTgt spid="6">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446831"/>
              </p:ext>
            </p:extLst>
          </p:nvPr>
        </p:nvGraphicFramePr>
        <p:xfrm>
          <a:off x="459828" y="1609233"/>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778624" y="685799"/>
            <a:ext cx="1908176" cy="1625601"/>
          </a:xfrm>
          <a:prstGeom prst="rect">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Learned to predict predicates,  arguments, types and senses.</a:t>
            </a:r>
            <a:endParaRPr lang="en-US" dirty="0"/>
          </a:p>
        </p:txBody>
      </p:sp>
      <p:cxnSp>
        <p:nvCxnSpPr>
          <p:cNvPr id="11" name="Straight Arrow Connector 10"/>
          <p:cNvCxnSpPr>
            <a:stCxn id="3" idx="1"/>
          </p:cNvCxnSpPr>
          <p:nvPr/>
        </p:nvCxnSpPr>
        <p:spPr>
          <a:xfrm flipH="1">
            <a:off x="6318250" y="1498600"/>
            <a:ext cx="460374" cy="812800"/>
          </a:xfrm>
          <a:prstGeom prst="straightConnector1">
            <a:avLst/>
          </a:prstGeom>
          <a:ln>
            <a:prstDash val="dash"/>
            <a:tailEnd type="arrow"/>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6553200" y="4251490"/>
            <a:ext cx="2387601" cy="1920710"/>
          </a:xfrm>
          <a:prstGeom prst="rect">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Using types helps. Joint inference with word sense helps too</a:t>
            </a:r>
          </a:p>
          <a:p>
            <a:pPr algn="ctr"/>
            <a:r>
              <a:rPr lang="en-US" dirty="0" smtClean="0">
                <a:solidFill>
                  <a:srgbClr val="FF0000"/>
                </a:solidFill>
              </a:rPr>
              <a:t>More components constrain inference results and improve performance</a:t>
            </a:r>
            <a:endParaRPr lang="en-US" dirty="0">
              <a:solidFill>
                <a:srgbClr val="FF0000"/>
              </a:solidFill>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26</a:t>
            </a:fld>
            <a:endParaRPr lang="en-US" altLang="zh-TW" dirty="0">
              <a:solidFill>
                <a:srgbClr val="000000"/>
              </a:solidFill>
            </a:endParaRPr>
          </a:p>
        </p:txBody>
      </p:sp>
    </p:spTree>
    <p:extLst>
      <p:ext uri="{BB962C8B-B14F-4D97-AF65-F5344CB8AC3E}">
        <p14:creationId xmlns:p14="http://schemas.microsoft.com/office/powerpoint/2010/main" val="988688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P spid="3"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SRL </a:t>
            </a:r>
            <a:r>
              <a:rPr lang="en-US" sz="2400" dirty="0" smtClean="0">
                <a:hlinkClick r:id="rId2"/>
              </a:rPr>
              <a:t>[Demo]</a:t>
            </a:r>
            <a:endParaRPr lang="en-US" sz="2400" dirty="0"/>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27</a:t>
            </a:fld>
            <a:endParaRPr lang="en-US" altLang="zh-TW" dirty="0">
              <a:solidFill>
                <a:srgbClr val="00000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219200"/>
            <a:ext cx="6753614" cy="3200400"/>
          </a:xfrm>
        </p:spPr>
      </p:pic>
      <p:sp>
        <p:nvSpPr>
          <p:cNvPr id="8" name="TextBox 7"/>
          <p:cNvSpPr txBox="1"/>
          <p:nvPr/>
        </p:nvSpPr>
        <p:spPr>
          <a:xfrm>
            <a:off x="1784132" y="3124200"/>
            <a:ext cx="1591077" cy="830997"/>
          </a:xfrm>
          <a:prstGeom prst="rect">
            <a:avLst/>
          </a:prstGeom>
          <a:solidFill>
            <a:srgbClr val="A50021"/>
          </a:solidFill>
          <a:ln>
            <a:noFill/>
          </a:ln>
        </p:spPr>
        <p:txBody>
          <a:bodyPr wrap="none" rtlCol="0">
            <a:spAutoFit/>
          </a:bodyPr>
          <a:lstStyle/>
          <a:p>
            <a:endParaRPr lang="en-US" sz="1600" b="1" dirty="0" smtClean="0">
              <a:solidFill>
                <a:schemeClr val="bg1"/>
              </a:solidFill>
              <a:latin typeface="+mn-lt"/>
            </a:endParaRPr>
          </a:p>
          <a:p>
            <a:r>
              <a:rPr lang="en-US" sz="1600" b="1" dirty="0" smtClean="0">
                <a:solidFill>
                  <a:schemeClr val="bg1"/>
                </a:solidFill>
                <a:latin typeface="+mn-lt"/>
              </a:rPr>
              <a:t>Destination</a:t>
            </a:r>
            <a:r>
              <a:rPr lang="en-US" sz="1600" dirty="0" smtClean="0">
                <a:solidFill>
                  <a:schemeClr val="bg1"/>
                </a:solidFill>
              </a:rPr>
              <a:t> [A1]</a:t>
            </a:r>
          </a:p>
          <a:p>
            <a:endParaRPr lang="en-US" sz="1600" dirty="0">
              <a:solidFill>
                <a:schemeClr val="bg1"/>
              </a:solidFill>
            </a:endParaRPr>
          </a:p>
        </p:txBody>
      </p:sp>
      <p:sp>
        <p:nvSpPr>
          <p:cNvPr id="11" name="Rectangle 10"/>
          <p:cNvSpPr/>
          <p:nvPr/>
        </p:nvSpPr>
        <p:spPr>
          <a:xfrm>
            <a:off x="228600" y="4572000"/>
            <a:ext cx="4064000" cy="690563"/>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cs typeface="Courier"/>
              </a:rPr>
              <a:t>Joint inference over phenomena specific models  to enforce consistency </a:t>
            </a:r>
            <a:endParaRPr lang="en-US" b="1" dirty="0">
              <a:cs typeface="Courier"/>
            </a:endParaRPr>
          </a:p>
        </p:txBody>
      </p:sp>
      <p:sp>
        <p:nvSpPr>
          <p:cNvPr id="12" name="Rectangle 11"/>
          <p:cNvSpPr/>
          <p:nvPr/>
        </p:nvSpPr>
        <p:spPr>
          <a:xfrm>
            <a:off x="4876800" y="4576763"/>
            <a:ext cx="4059936" cy="694944"/>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cs typeface="Courier"/>
              </a:rPr>
              <a:t>Models trained with latent structure: senses, types, arguments</a:t>
            </a:r>
            <a:endParaRPr lang="en-US" b="1" dirty="0">
              <a:cs typeface="Courier"/>
            </a:endParaRPr>
          </a:p>
        </p:txBody>
      </p:sp>
      <p:sp>
        <p:nvSpPr>
          <p:cNvPr id="16" name="Rectangle 15"/>
          <p:cNvSpPr/>
          <p:nvPr/>
        </p:nvSpPr>
        <p:spPr>
          <a:xfrm>
            <a:off x="457200" y="5581471"/>
            <a:ext cx="7874000" cy="461665"/>
          </a:xfrm>
          <a:prstGeom prst="rect">
            <a:avLst/>
          </a:prstGeom>
        </p:spPr>
        <p:txBody>
          <a:bodyPr wrap="square">
            <a:spAutoFit/>
          </a:bodyPr>
          <a:lstStyle/>
          <a:p>
            <a:pPr marL="342900" lvl="0" indent="-342900">
              <a:spcBef>
                <a:spcPct val="20000"/>
              </a:spcBef>
              <a:buClr>
                <a:srgbClr val="FF9900"/>
              </a:buClr>
              <a:buSzPct val="75000"/>
              <a:buFont typeface="Wingdings" pitchFamily="2" charset="2"/>
              <a:buChar char="n"/>
            </a:pPr>
            <a:r>
              <a:rPr lang="en-US" sz="2400" kern="0" dirty="0" smtClean="0">
                <a:solidFill>
                  <a:srgbClr val="000000"/>
                </a:solidFill>
                <a:latin typeface="Calibri"/>
                <a:cs typeface="Arial"/>
              </a:rPr>
              <a:t>More to do with other relations, discourse phenomena,…</a:t>
            </a:r>
            <a:endParaRPr lang="en-US" sz="2400" kern="0" dirty="0">
              <a:solidFill>
                <a:srgbClr val="000000"/>
              </a:solidFill>
              <a:latin typeface="Calibri"/>
              <a:cs typeface="Arial"/>
            </a:endParaRPr>
          </a:p>
        </p:txBody>
      </p:sp>
    </p:spTree>
    <p:extLst>
      <p:ext uri="{BB962C8B-B14F-4D97-AF65-F5344CB8AC3E}">
        <p14:creationId xmlns:p14="http://schemas.microsoft.com/office/powerpoint/2010/main" val="11010406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8" name="Rectangle 4"/>
          <p:cNvSpPr>
            <a:spLocks noGrp="1" noChangeArrowheads="1"/>
          </p:cNvSpPr>
          <p:nvPr>
            <p:ph type="body" idx="1"/>
          </p:nvPr>
        </p:nvSpPr>
        <p:spPr>
          <a:xfrm>
            <a:off x="457200" y="811213"/>
            <a:ext cx="8458200" cy="4953000"/>
          </a:xfrm>
        </p:spPr>
        <p:txBody>
          <a:bodyPr/>
          <a:lstStyle/>
          <a:p>
            <a:pPr eaLnBrk="1" hangingPunct="1">
              <a:defRPr/>
            </a:pPr>
            <a:endParaRPr lang="en-US" dirty="0" smtClean="0"/>
          </a:p>
          <a:p>
            <a:pPr eaLnBrk="1" hangingPunct="1">
              <a:defRPr/>
            </a:pPr>
            <a:r>
              <a:rPr lang="en-US" sz="2000" b="1" dirty="0" smtClean="0"/>
              <a:t>Have been shown useful in the context of many NLP problems</a:t>
            </a:r>
          </a:p>
          <a:p>
            <a:pPr eaLnBrk="1" hangingPunct="1">
              <a:defRPr/>
            </a:pPr>
            <a:endParaRPr lang="en-US" sz="1800" dirty="0" smtClean="0">
              <a:solidFill>
                <a:srgbClr val="0033CC"/>
              </a:solidFill>
            </a:endParaRPr>
          </a:p>
          <a:p>
            <a:pPr eaLnBrk="1" hangingPunct="1">
              <a:defRPr/>
            </a:pPr>
            <a:r>
              <a:rPr lang="en-US" sz="1800" dirty="0" smtClean="0">
                <a:solidFill>
                  <a:srgbClr val="0033CC"/>
                </a:solidFill>
              </a:rPr>
              <a:t>[Roth&amp;Yih, 04,07: </a:t>
            </a:r>
            <a:r>
              <a:rPr lang="en-US" sz="1800" dirty="0" smtClean="0"/>
              <a:t>Entities and Relations</a:t>
            </a:r>
            <a:r>
              <a:rPr lang="en-US" sz="1800" dirty="0" smtClean="0">
                <a:solidFill>
                  <a:srgbClr val="0033CC"/>
                </a:solidFill>
              </a:rPr>
              <a:t>; Punyakanok et. al: </a:t>
            </a:r>
            <a:r>
              <a:rPr lang="en-US" sz="1800" dirty="0" smtClean="0"/>
              <a:t>SRL</a:t>
            </a:r>
            <a:r>
              <a:rPr lang="en-US" sz="1800" dirty="0" smtClean="0">
                <a:solidFill>
                  <a:srgbClr val="0033CC"/>
                </a:solidFill>
              </a:rPr>
              <a:t>  …]</a:t>
            </a:r>
          </a:p>
          <a:p>
            <a:pPr lvl="1" eaLnBrk="1" hangingPunct="1">
              <a:lnSpc>
                <a:spcPct val="88000"/>
              </a:lnSpc>
              <a:defRPr/>
            </a:pPr>
            <a:r>
              <a:rPr lang="en-US" dirty="0" smtClean="0">
                <a:solidFill>
                  <a:srgbClr val="FF0000"/>
                </a:solidFill>
              </a:rPr>
              <a:t>Summarization; Co-reference; Information &amp; Relation Extraction; Event Identifications and causality ; Transliteration</a:t>
            </a:r>
            <a:r>
              <a:rPr lang="en-US" dirty="0">
                <a:solidFill>
                  <a:srgbClr val="FF0000"/>
                </a:solidFill>
              </a:rPr>
              <a:t>;</a:t>
            </a:r>
            <a:r>
              <a:rPr lang="en-US" dirty="0" smtClean="0">
                <a:solidFill>
                  <a:srgbClr val="FF0000"/>
                </a:solidFill>
              </a:rPr>
              <a:t> Textual Entailment; Knowledge Acquisition; Sentiments; Temporal Reasoning, Parsing,…</a:t>
            </a:r>
          </a:p>
          <a:p>
            <a:pPr eaLnBrk="1" hangingPunct="1">
              <a:lnSpc>
                <a:spcPct val="88000"/>
              </a:lnSpc>
              <a:defRPr/>
            </a:pPr>
            <a:endParaRPr lang="en-US" sz="2000" dirty="0" smtClean="0"/>
          </a:p>
          <a:p>
            <a:pPr eaLnBrk="1" hangingPunct="1">
              <a:lnSpc>
                <a:spcPct val="88000"/>
              </a:lnSpc>
              <a:defRPr/>
            </a:pPr>
            <a:r>
              <a:rPr lang="en-US" sz="2000" dirty="0" smtClean="0"/>
              <a:t>Some theoretical work on training paradigms </a:t>
            </a:r>
            <a:r>
              <a:rPr lang="en-US" sz="1800" dirty="0" smtClean="0">
                <a:solidFill>
                  <a:srgbClr val="0033CC"/>
                </a:solidFill>
              </a:rPr>
              <a:t>[Punyakanok et. al., 05 more; Constraints Driven Learning, PR, Constrained EM…] </a:t>
            </a:r>
          </a:p>
          <a:p>
            <a:pPr eaLnBrk="1" hangingPunct="1">
              <a:lnSpc>
                <a:spcPct val="88000"/>
              </a:lnSpc>
              <a:defRPr/>
            </a:pPr>
            <a:r>
              <a:rPr lang="en-US" sz="2000" dirty="0" smtClean="0"/>
              <a:t>Some work on Inference, mostly approximations, bringing back ideas on </a:t>
            </a:r>
            <a:r>
              <a:rPr lang="en-US" sz="2000" dirty="0" err="1" smtClean="0"/>
              <a:t>Lagrangian</a:t>
            </a:r>
            <a:r>
              <a:rPr lang="en-US" sz="2000" dirty="0" smtClean="0"/>
              <a:t> relaxation, etc. </a:t>
            </a:r>
            <a:endParaRPr lang="en-US" sz="2000" b="1" dirty="0" smtClean="0">
              <a:solidFill>
                <a:srgbClr val="0033CC"/>
              </a:solidFill>
            </a:endParaRPr>
          </a:p>
          <a:p>
            <a:pPr lvl="1" eaLnBrk="1" hangingPunct="1">
              <a:lnSpc>
                <a:spcPct val="88000"/>
              </a:lnSpc>
              <a:defRPr/>
            </a:pPr>
            <a:endParaRPr lang="en-US" sz="1400" b="1" dirty="0" smtClean="0">
              <a:solidFill>
                <a:srgbClr val="0033CC"/>
              </a:solidFill>
              <a:latin typeface="Arial" charset="0"/>
            </a:endParaRPr>
          </a:p>
          <a:p>
            <a:pPr eaLnBrk="1" hangingPunct="1">
              <a:lnSpc>
                <a:spcPct val="88000"/>
              </a:lnSpc>
              <a:defRPr/>
            </a:pPr>
            <a:r>
              <a:rPr lang="en-US" sz="2000" dirty="0" smtClean="0"/>
              <a:t>Good summary and description of training paradigms: [</a:t>
            </a:r>
            <a:r>
              <a:rPr lang="en-US" sz="2000" dirty="0" smtClean="0">
                <a:solidFill>
                  <a:srgbClr val="0033CC"/>
                </a:solidFill>
              </a:rPr>
              <a:t>Chang, Ratinov &amp; Roth, Machine Learning Journal 2012]</a:t>
            </a:r>
          </a:p>
          <a:p>
            <a:pPr eaLnBrk="1" hangingPunct="1">
              <a:lnSpc>
                <a:spcPct val="88000"/>
              </a:lnSpc>
              <a:defRPr/>
            </a:pPr>
            <a:endParaRPr lang="en-US" altLang="zh-TW" sz="1800" b="1" dirty="0" smtClean="0">
              <a:latin typeface="Arial" charset="0"/>
              <a:ea typeface="Arial Unicode MS" pitchFamily="34" charset="-128"/>
              <a:cs typeface="Arial Unicode MS" pitchFamily="34" charset="-128"/>
            </a:endParaRPr>
          </a:p>
          <a:p>
            <a:pPr eaLnBrk="1" hangingPunct="1">
              <a:lnSpc>
                <a:spcPct val="88000"/>
              </a:lnSpc>
              <a:defRPr/>
            </a:pPr>
            <a:r>
              <a:rPr lang="en-US" altLang="zh-TW" sz="2000" b="1" dirty="0" smtClean="0">
                <a:ea typeface="Arial Unicode MS" pitchFamily="34" charset="-128"/>
                <a:cs typeface="Arial Unicode MS" pitchFamily="34" charset="-128"/>
              </a:rPr>
              <a:t>Summary of work </a:t>
            </a:r>
            <a:r>
              <a:rPr lang="en-US" altLang="zh-TW" sz="2000" b="1" dirty="0">
                <a:ea typeface="Arial Unicode MS" pitchFamily="34" charset="-128"/>
                <a:cs typeface="Arial Unicode MS" pitchFamily="34" charset="-128"/>
              </a:rPr>
              <a:t>&amp;</a:t>
            </a:r>
            <a:r>
              <a:rPr lang="en-US" altLang="zh-TW" sz="2000" b="1" dirty="0" smtClean="0">
                <a:ea typeface="Arial Unicode MS" pitchFamily="34" charset="-128"/>
                <a:cs typeface="Arial Unicode MS" pitchFamily="34" charset="-128"/>
              </a:rPr>
              <a:t> a bibliography: </a:t>
            </a:r>
            <a:r>
              <a:rPr lang="en-US" altLang="zh-TW" sz="2000" b="1" dirty="0" smtClean="0">
                <a:ea typeface="Arial Unicode MS" pitchFamily="34" charset="-128"/>
                <a:cs typeface="Arial Unicode MS" pitchFamily="34" charset="-128"/>
                <a:hlinkClick r:id="rId2"/>
              </a:rPr>
              <a:t>http://L2R.cs.uiuc.edu/tutorials.html</a:t>
            </a:r>
            <a:endParaRPr lang="en-US" altLang="zh-TW" sz="2000" b="1" dirty="0" smtClean="0">
              <a:ea typeface="Arial Unicode MS" pitchFamily="34" charset="-128"/>
              <a:cs typeface="Arial Unicode MS" pitchFamily="34" charset="-128"/>
            </a:endParaRPr>
          </a:p>
          <a:p>
            <a:pPr marL="0" indent="0" eaLnBrk="1" hangingPunct="1">
              <a:lnSpc>
                <a:spcPct val="88000"/>
              </a:lnSpc>
              <a:buFont typeface="Wingdings" pitchFamily="2" charset="2"/>
              <a:buNone/>
              <a:defRPr/>
            </a:pPr>
            <a:r>
              <a:rPr lang="en-US" altLang="zh-TW" sz="1800" b="1" dirty="0" smtClean="0">
                <a:latin typeface="Arial" charset="0"/>
                <a:ea typeface="Arial Unicode MS" pitchFamily="34" charset="-128"/>
                <a:cs typeface="Arial Unicode MS" pitchFamily="34" charset="-128"/>
              </a:rPr>
              <a:t> </a:t>
            </a:r>
            <a:endParaRPr lang="en-US" altLang="zh-TW" sz="2000" b="1" dirty="0" smtClean="0">
              <a:ea typeface="Arial Unicode MS" pitchFamily="34" charset="-128"/>
              <a:cs typeface="Arial Unicode MS" pitchFamily="34" charset="-128"/>
            </a:endParaRPr>
          </a:p>
          <a:p>
            <a:pPr eaLnBrk="1" hangingPunct="1">
              <a:defRPr/>
            </a:pPr>
            <a:endParaRPr lang="en-US" altLang="zh-TW" dirty="0" smtClean="0">
              <a:ea typeface="Arial Unicode MS" pitchFamily="34" charset="-128"/>
              <a:cs typeface="Arial Unicode MS" pitchFamily="34" charset="-128"/>
            </a:endParaRPr>
          </a:p>
          <a:p>
            <a:pPr eaLnBrk="1" hangingPunct="1">
              <a:defRPr/>
            </a:pPr>
            <a:endParaRPr lang="en-US" altLang="zh-TW" b="1" dirty="0" smtClean="0">
              <a:ea typeface="Arial Unicode MS" pitchFamily="34" charset="-128"/>
              <a:cs typeface="Arial Unicode MS" pitchFamily="34" charset="-128"/>
            </a:endParaRPr>
          </a:p>
        </p:txBody>
      </p:sp>
      <p:sp>
        <p:nvSpPr>
          <p:cNvPr id="72708" name="Rectangle 3"/>
          <p:cNvSpPr>
            <a:spLocks noGrp="1" noChangeArrowheads="1"/>
          </p:cNvSpPr>
          <p:nvPr>
            <p:ph type="title"/>
          </p:nvPr>
        </p:nvSpPr>
        <p:spPr>
          <a:xfrm>
            <a:off x="152400" y="533400"/>
            <a:ext cx="8229600" cy="533400"/>
          </a:xfrm>
        </p:spPr>
        <p:txBody>
          <a:bodyPr/>
          <a:lstStyle/>
          <a:p>
            <a:pPr eaLnBrk="1" hangingPunct="1"/>
            <a:r>
              <a:rPr lang="en-US" dirty="0" smtClean="0"/>
              <a:t>Constrained Conditional Models—ILP Formulations</a:t>
            </a:r>
            <a:endParaRPr lang="en-US" dirty="0" smtClean="0">
              <a:solidFill>
                <a:schemeClr val="tx1"/>
              </a:solidFill>
            </a:endParaRPr>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28</a:t>
            </a:fld>
            <a:endParaRPr lang="en-US" altLang="zh-TW" dirty="0">
              <a:solidFill>
                <a:srgbClr val="000000"/>
              </a:solidFill>
            </a:endParaRPr>
          </a:p>
        </p:txBody>
      </p:sp>
    </p:spTree>
    <p:extLst>
      <p:ext uri="{BB962C8B-B14F-4D97-AF65-F5344CB8AC3E}">
        <p14:creationId xmlns:p14="http://schemas.microsoft.com/office/powerpoint/2010/main" val="13634311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4948">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49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480" y="3657600"/>
            <a:ext cx="1645920" cy="109728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Knowledge and Inference</a:t>
            </a:r>
          </a:p>
          <a:p>
            <a:pPr lvl="1" eaLnBrk="1" hangingPunct="1">
              <a:lnSpc>
                <a:spcPct val="90000"/>
              </a:lnSpc>
            </a:pPr>
            <a:r>
              <a:rPr lang="en-US" dirty="0" smtClean="0"/>
              <a:t>Combining the </a:t>
            </a:r>
            <a:r>
              <a:rPr lang="en-US" dirty="0" smtClean="0">
                <a:solidFill>
                  <a:srgbClr val="0033CC"/>
                </a:solidFill>
              </a:rPr>
              <a:t>soft</a:t>
            </a:r>
            <a:r>
              <a:rPr lang="en-US" dirty="0" smtClean="0"/>
              <a:t> with the </a:t>
            </a:r>
            <a:r>
              <a:rPr lang="en-US" dirty="0" smtClean="0">
                <a:solidFill>
                  <a:srgbClr val="0033CC"/>
                </a:solidFill>
              </a:rPr>
              <a:t>logical/declarative</a:t>
            </a:r>
            <a:r>
              <a:rPr lang="en-US" dirty="0" smtClean="0"/>
              <a:t> nature of Natural Language </a:t>
            </a:r>
          </a:p>
          <a:p>
            <a:pPr lvl="2" eaLnBrk="1" hangingPunct="1">
              <a:lnSpc>
                <a:spcPct val="90000"/>
              </a:lnSpc>
            </a:pPr>
            <a:r>
              <a:rPr lang="en-US" dirty="0" smtClean="0"/>
              <a:t>Constrained Conditional Models: A formulation for </a:t>
            </a:r>
            <a:r>
              <a:rPr lang="en-US" dirty="0" smtClean="0">
                <a:solidFill>
                  <a:srgbClr val="0033CC"/>
                </a:solidFill>
              </a:rPr>
              <a:t>global </a:t>
            </a:r>
            <a:r>
              <a:rPr lang="en-US" dirty="0">
                <a:solidFill>
                  <a:srgbClr val="0033CC"/>
                </a:solidFill>
              </a:rPr>
              <a:t>i</a:t>
            </a:r>
            <a:r>
              <a:rPr lang="en-US" dirty="0" smtClean="0">
                <a:solidFill>
                  <a:srgbClr val="0033CC"/>
                </a:solidFill>
              </a:rPr>
              <a:t>nference with knowledge </a:t>
            </a:r>
            <a:r>
              <a:rPr lang="en-US" dirty="0" smtClean="0"/>
              <a:t>modeled as expressive structural constraints</a:t>
            </a:r>
          </a:p>
          <a:p>
            <a:pPr lvl="2" eaLnBrk="1" hangingPunct="1">
              <a:lnSpc>
                <a:spcPct val="90000"/>
              </a:lnSpc>
            </a:pPr>
            <a:r>
              <a:rPr lang="en-US" dirty="0" smtClean="0"/>
              <a:t>Some examples</a:t>
            </a:r>
          </a:p>
          <a:p>
            <a:pPr lvl="2" eaLnBrk="1" hangingPunct="1">
              <a:lnSpc>
                <a:spcPct val="90000"/>
              </a:lnSpc>
            </a:pPr>
            <a:endParaRPr lang="en-US" dirty="0" smtClean="0">
              <a:solidFill>
                <a:srgbClr val="000000"/>
              </a:solidFill>
              <a:latin typeface="Calibri" pitchFamily="34" charset="0"/>
            </a:endParaRPr>
          </a:p>
          <a:p>
            <a:pPr eaLnBrk="1" hangingPunct="1">
              <a:lnSpc>
                <a:spcPct val="90000"/>
              </a:lnSpc>
            </a:pPr>
            <a:r>
              <a:rPr lang="en-US" dirty="0" smtClean="0">
                <a:solidFill>
                  <a:srgbClr val="000000"/>
                </a:solidFill>
                <a:latin typeface="Calibri" pitchFamily="34" charset="0"/>
              </a:rPr>
              <a:t>Cycles </a:t>
            </a:r>
            <a:r>
              <a:rPr lang="en-US" dirty="0">
                <a:solidFill>
                  <a:srgbClr val="000000"/>
                </a:solidFill>
                <a:latin typeface="Calibri" pitchFamily="34" charset="0"/>
              </a:rPr>
              <a:t>of </a:t>
            </a:r>
            <a:r>
              <a:rPr lang="en-US" dirty="0" smtClean="0">
                <a:solidFill>
                  <a:srgbClr val="000000"/>
                </a:solidFill>
                <a:latin typeface="Calibri" pitchFamily="34" charset="0"/>
              </a:rPr>
              <a:t>Knowledge </a:t>
            </a:r>
          </a:p>
          <a:p>
            <a:pPr lvl="1" eaLnBrk="1" hangingPunct="1">
              <a:lnSpc>
                <a:spcPct val="90000"/>
              </a:lnSpc>
            </a:pPr>
            <a:r>
              <a:rPr lang="en-US" dirty="0" smtClean="0">
                <a:solidFill>
                  <a:srgbClr val="000000"/>
                </a:solidFill>
                <a:latin typeface="Calibri" pitchFamily="34" charset="0"/>
              </a:rPr>
              <a:t>Grounding/Acquisition – knowledge – inference </a:t>
            </a:r>
          </a:p>
          <a:p>
            <a:pPr marL="0" indent="-400050" eaLnBrk="1" hangingPunct="1">
              <a:lnSpc>
                <a:spcPct val="90000"/>
              </a:lnSpc>
            </a:pPr>
            <a:endParaRPr lang="en-US" dirty="0" smtClean="0"/>
          </a:p>
          <a:p>
            <a:pPr marL="0" indent="-400050" eaLnBrk="1" hangingPunct="1">
              <a:lnSpc>
                <a:spcPct val="90000"/>
              </a:lnSpc>
            </a:pPr>
            <a:r>
              <a:rPr lang="en-US" dirty="0" smtClean="0"/>
              <a:t>Learning </a:t>
            </a:r>
            <a:r>
              <a:rPr lang="en-US" dirty="0"/>
              <a:t>with Indirect Supervision</a:t>
            </a:r>
          </a:p>
          <a:p>
            <a:pPr lvl="1" eaLnBrk="1" hangingPunct="1">
              <a:lnSpc>
                <a:spcPct val="90000"/>
              </a:lnSpc>
            </a:pPr>
            <a:r>
              <a:rPr lang="en-US" dirty="0" smtClean="0"/>
              <a:t>Response Based Learning: learning from the world’s feedback</a:t>
            </a:r>
            <a:endParaRPr lang="en-US" dirty="0" smtClean="0">
              <a:solidFill>
                <a:srgbClr val="0033CC"/>
              </a:solidFill>
            </a:endParaRPr>
          </a:p>
          <a:p>
            <a:pPr eaLnBrk="1" hangingPunct="1">
              <a:lnSpc>
                <a:spcPct val="90000"/>
              </a:lnSpc>
            </a:pPr>
            <a:endParaRPr lang="en-US" dirty="0" smtClean="0"/>
          </a:p>
          <a:p>
            <a:pPr eaLnBrk="1" hangingPunct="1">
              <a:lnSpc>
                <a:spcPct val="90000"/>
              </a:lnSpc>
            </a:pPr>
            <a:r>
              <a:rPr lang="en-US" dirty="0" smtClean="0"/>
              <a:t>Scaling Up: Amortized Inference</a:t>
            </a:r>
          </a:p>
          <a:p>
            <a:pPr lvl="1" eaLnBrk="1" hangingPunct="1">
              <a:lnSpc>
                <a:spcPct val="90000"/>
              </a:lnSpc>
            </a:pPr>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29</a:t>
            </a:fld>
            <a:endParaRPr lang="en-US" altLang="zh-TW"/>
          </a:p>
        </p:txBody>
      </p:sp>
      <p:pic>
        <p:nvPicPr>
          <p:cNvPr id="5" name="Picture 3" descr="C:\MYSTUFF\Work\MyTalks\Pictures\knowledg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218" y="381000"/>
            <a:ext cx="145018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YSTUFF\Work\MyTalks\Pictures\reason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496" y="2133600"/>
            <a:ext cx="154090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MYSTUFF\Work\MyTalks\Pictures\sc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480" y="5182306"/>
            <a:ext cx="1645920" cy="1066094"/>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47298" y="2971800"/>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06176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354013"/>
            <a:ext cx="8110538" cy="712787"/>
          </a:xfrm>
        </p:spPr>
        <p:txBody>
          <a:bodyPr/>
          <a:lstStyle/>
          <a:p>
            <a:pPr eaLnBrk="1" hangingPunct="1"/>
            <a:r>
              <a:rPr lang="en-US" dirty="0" smtClean="0"/>
              <a:t>Why is it Difficult?</a:t>
            </a:r>
          </a:p>
        </p:txBody>
      </p:sp>
      <p:sp>
        <p:nvSpPr>
          <p:cNvPr id="7171" name="Line 3"/>
          <p:cNvSpPr>
            <a:spLocks noChangeShapeType="1"/>
          </p:cNvSpPr>
          <p:nvPr/>
        </p:nvSpPr>
        <p:spPr bwMode="auto">
          <a:xfrm>
            <a:off x="2362200" y="3810000"/>
            <a:ext cx="586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Text Box 4"/>
          <p:cNvSpPr txBox="1">
            <a:spLocks noChangeArrowheads="1"/>
          </p:cNvSpPr>
          <p:nvPr/>
        </p:nvSpPr>
        <p:spPr bwMode="auto">
          <a:xfrm>
            <a:off x="990600" y="2514600"/>
            <a:ext cx="144780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a:solidFill>
                  <a:srgbClr val="000000"/>
                </a:solidFill>
              </a:rPr>
              <a:t>Meaning</a:t>
            </a:r>
          </a:p>
        </p:txBody>
      </p:sp>
      <p:sp>
        <p:nvSpPr>
          <p:cNvPr id="7173" name="Text Box 5"/>
          <p:cNvSpPr txBox="1">
            <a:spLocks noChangeArrowheads="1"/>
          </p:cNvSpPr>
          <p:nvPr/>
        </p:nvSpPr>
        <p:spPr bwMode="auto">
          <a:xfrm>
            <a:off x="914400" y="4456113"/>
            <a:ext cx="1752600" cy="430212"/>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a:solidFill>
                  <a:srgbClr val="000000"/>
                </a:solidFill>
              </a:rPr>
              <a:t>Language</a:t>
            </a:r>
          </a:p>
        </p:txBody>
      </p:sp>
      <p:sp>
        <p:nvSpPr>
          <p:cNvPr id="7174" name="Oval 6"/>
          <p:cNvSpPr>
            <a:spLocks noChangeArrowheads="1"/>
          </p:cNvSpPr>
          <p:nvPr/>
        </p:nvSpPr>
        <p:spPr bwMode="auto">
          <a:xfrm>
            <a:off x="3444766"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5" name="Oval 7"/>
          <p:cNvSpPr>
            <a:spLocks noChangeArrowheads="1"/>
          </p:cNvSpPr>
          <p:nvPr/>
        </p:nvSpPr>
        <p:spPr bwMode="auto">
          <a:xfrm>
            <a:off x="67056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6" name="Oval 8"/>
          <p:cNvSpPr>
            <a:spLocks noChangeArrowheads="1"/>
          </p:cNvSpPr>
          <p:nvPr/>
        </p:nvSpPr>
        <p:spPr bwMode="auto">
          <a:xfrm>
            <a:off x="50292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7" name="Oval 9"/>
          <p:cNvSpPr>
            <a:spLocks noChangeArrowheads="1"/>
          </p:cNvSpPr>
          <p:nvPr/>
        </p:nvSpPr>
        <p:spPr bwMode="auto">
          <a:xfrm>
            <a:off x="41148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8" name="Oval 10"/>
          <p:cNvSpPr>
            <a:spLocks noChangeArrowheads="1"/>
          </p:cNvSpPr>
          <p:nvPr/>
        </p:nvSpPr>
        <p:spPr bwMode="auto">
          <a:xfrm>
            <a:off x="5562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9" name="Oval 11"/>
          <p:cNvSpPr>
            <a:spLocks noChangeArrowheads="1"/>
          </p:cNvSpPr>
          <p:nvPr/>
        </p:nvSpPr>
        <p:spPr bwMode="auto">
          <a:xfrm>
            <a:off x="7086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0" name="Oval 12"/>
          <p:cNvSpPr>
            <a:spLocks noChangeArrowheads="1"/>
          </p:cNvSpPr>
          <p:nvPr/>
        </p:nvSpPr>
        <p:spPr bwMode="auto">
          <a:xfrm>
            <a:off x="30480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13"/>
          <p:cNvGrpSpPr>
            <a:grpSpLocks/>
          </p:cNvGrpSpPr>
          <p:nvPr/>
        </p:nvGrpSpPr>
        <p:grpSpPr bwMode="auto">
          <a:xfrm>
            <a:off x="5365750" y="2862263"/>
            <a:ext cx="2236788" cy="1666875"/>
            <a:chOff x="3044" y="1803"/>
            <a:chExt cx="1409" cy="1050"/>
          </a:xfrm>
        </p:grpSpPr>
        <p:cxnSp>
          <p:nvCxnSpPr>
            <p:cNvPr id="7188" name="AutoShape 14"/>
            <p:cNvCxnSpPr>
              <a:cxnSpLocks noChangeShapeType="1"/>
              <a:stCxn id="7179" idx="1"/>
              <a:endCxn id="7176" idx="5"/>
            </p:cNvCxnSpPr>
            <p:nvPr/>
          </p:nvCxnSpPr>
          <p:spPr bwMode="auto">
            <a:xfrm rot="16200000" flipV="1">
              <a:off x="3099" y="1748"/>
              <a:ext cx="1050" cy="1160"/>
            </a:xfrm>
            <a:prstGeom prst="straightConnector1">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7189" name="AutoShape 15"/>
            <p:cNvCxnSpPr>
              <a:cxnSpLocks noChangeShapeType="1"/>
              <a:stCxn id="7179" idx="1"/>
              <a:endCxn id="7175" idx="4"/>
            </p:cNvCxnSpPr>
            <p:nvPr/>
          </p:nvCxnSpPr>
          <p:spPr bwMode="auto">
            <a:xfrm rot="16200000" flipV="1">
              <a:off x="3604" y="2252"/>
              <a:ext cx="1029" cy="172"/>
            </a:xfrm>
            <a:prstGeom prst="straightConnector1">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cxnSp>
        <p:sp>
          <p:nvSpPr>
            <p:cNvPr id="7190" name="Text Box 16"/>
            <p:cNvSpPr txBox="1">
              <a:spLocks noChangeArrowheads="1"/>
            </p:cNvSpPr>
            <p:nvPr/>
          </p:nvSpPr>
          <p:spPr bwMode="auto">
            <a:xfrm>
              <a:off x="3467" y="2448"/>
              <a:ext cx="986"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a:solidFill>
                    <a:schemeClr val="hlink"/>
                  </a:solidFill>
                </a:rPr>
                <a:t>Ambiguity</a:t>
              </a:r>
            </a:p>
          </p:txBody>
        </p:sp>
      </p:grpSp>
      <p:grpSp>
        <p:nvGrpSpPr>
          <p:cNvPr id="3" name="Group 17"/>
          <p:cNvGrpSpPr>
            <a:grpSpLocks/>
          </p:cNvGrpSpPr>
          <p:nvPr/>
        </p:nvGrpSpPr>
        <p:grpSpPr bwMode="auto">
          <a:xfrm>
            <a:off x="2743200" y="2895600"/>
            <a:ext cx="2863850" cy="1633537"/>
            <a:chOff x="1392" y="1824"/>
            <a:chExt cx="1804" cy="1029"/>
          </a:xfrm>
        </p:grpSpPr>
        <p:cxnSp>
          <p:nvCxnSpPr>
            <p:cNvPr id="7184" name="AutoShape 18"/>
            <p:cNvCxnSpPr>
              <a:cxnSpLocks noChangeShapeType="1"/>
              <a:stCxn id="7174" idx="4"/>
              <a:endCxn id="7177" idx="0"/>
            </p:cNvCxnSpPr>
            <p:nvPr/>
          </p:nvCxnSpPr>
          <p:spPr bwMode="auto">
            <a:xfrm>
              <a:off x="1930" y="1824"/>
              <a:ext cx="422" cy="1008"/>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185" name="AutoShape 19"/>
            <p:cNvCxnSpPr>
              <a:cxnSpLocks noChangeShapeType="1"/>
              <a:stCxn id="7174" idx="4"/>
              <a:endCxn id="7180" idx="0"/>
            </p:cNvCxnSpPr>
            <p:nvPr/>
          </p:nvCxnSpPr>
          <p:spPr bwMode="auto">
            <a:xfrm flipH="1">
              <a:off x="1680" y="1824"/>
              <a:ext cx="250" cy="1008"/>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186" name="AutoShape 20"/>
            <p:cNvCxnSpPr>
              <a:cxnSpLocks noChangeShapeType="1"/>
              <a:stCxn id="7174" idx="4"/>
              <a:endCxn id="7178" idx="1"/>
            </p:cNvCxnSpPr>
            <p:nvPr/>
          </p:nvCxnSpPr>
          <p:spPr bwMode="auto">
            <a:xfrm>
              <a:off x="1930" y="1824"/>
              <a:ext cx="1266" cy="1029"/>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187" name="Text Box 21"/>
            <p:cNvSpPr txBox="1">
              <a:spLocks noChangeArrowheads="1"/>
            </p:cNvSpPr>
            <p:nvPr/>
          </p:nvSpPr>
          <p:spPr bwMode="auto">
            <a:xfrm>
              <a:off x="1392" y="2016"/>
              <a:ext cx="1584"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b="1">
                  <a:solidFill>
                    <a:srgbClr val="0000FF"/>
                  </a:solidFill>
                </a:rPr>
                <a:t>Variability</a:t>
              </a:r>
            </a:p>
          </p:txBody>
        </p:sp>
      </p:grpSp>
      <p:sp>
        <p:nvSpPr>
          <p:cNvPr id="7183" name="Slide Number Placeholder 2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TW" smtClean="0">
                <a:cs typeface="Arial Unicode MS" pitchFamily="34" charset="-128"/>
              </a:rPr>
              <a:t>Page </a:t>
            </a:r>
            <a:fld id="{A304EE98-03B8-4407-A74F-38767DF83155}" type="slidenum">
              <a:rPr lang="en-US" altLang="zh-TW" smtClean="0">
                <a:cs typeface="Arial Unicode MS" pitchFamily="34" charset="-128"/>
              </a:rPr>
              <a:pPr eaLnBrk="1" hangingPunct="1"/>
              <a:t>3</a:t>
            </a:fld>
            <a:endParaRPr lang="en-US" altLang="zh-TW" smtClean="0">
              <a:cs typeface="Arial Unicode MS" pitchFamily="34" charset="-128"/>
            </a:endParaRPr>
          </a:p>
        </p:txBody>
      </p:sp>
    </p:spTree>
    <p:extLst>
      <p:ext uri="{BB962C8B-B14F-4D97-AF65-F5344CB8AC3E}">
        <p14:creationId xmlns:p14="http://schemas.microsoft.com/office/powerpoint/2010/main" val="23438772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Wikification: The Reference Problem </a:t>
            </a:r>
            <a:endParaRPr lang="en-US" sz="2400" dirty="0"/>
          </a:p>
        </p:txBody>
      </p:sp>
      <p:sp>
        <p:nvSpPr>
          <p:cNvPr id="6" name="TextBox 5"/>
          <p:cNvSpPr txBox="1"/>
          <p:nvPr/>
        </p:nvSpPr>
        <p:spPr>
          <a:xfrm>
            <a:off x="1069560" y="1524000"/>
            <a:ext cx="6975890" cy="1200329"/>
          </a:xfrm>
          <a:prstGeom prst="rect">
            <a:avLst/>
          </a:prstGeom>
          <a:noFill/>
          <a:ln>
            <a:solidFill>
              <a:schemeClr val="tx1"/>
            </a:solidFill>
          </a:ln>
        </p:spPr>
        <p:txBody>
          <a:bodyPr wrap="square" rtlCol="0">
            <a:spAutoFit/>
          </a:bodyPr>
          <a:lstStyle/>
          <a:p>
            <a:r>
              <a:rPr lang="en-US" dirty="0">
                <a:latin typeface="+mj-lt"/>
              </a:rPr>
              <a:t>Blumenthal (D) is a candidate for the U.S. Senate seat now held by Christopher Dodd (D), and he has held a commanding lead in the race since he entered it. But the Times report has the potential to fundamentally reshape the contest in the Nutmeg State.</a:t>
            </a:r>
          </a:p>
        </p:txBody>
      </p:sp>
      <p:sp>
        <p:nvSpPr>
          <p:cNvPr id="7" name="TextBox 6"/>
          <p:cNvSpPr txBox="1"/>
          <p:nvPr/>
        </p:nvSpPr>
        <p:spPr>
          <a:xfrm>
            <a:off x="1066800" y="3997762"/>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a:t>
            </a:r>
            <a:r>
              <a:rPr lang="en-US" dirty="0">
                <a:solidFill>
                  <a:srgbClr val="0033CC"/>
                </a:solidFill>
                <a:latin typeface="+mj-lt"/>
              </a:rPr>
              <a:t>D</a:t>
            </a:r>
            <a:r>
              <a:rPr lang="en-US" dirty="0">
                <a:latin typeface="+mj-lt"/>
              </a:rPr>
              <a:t>),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8" name="Down Arrow 7"/>
          <p:cNvSpPr/>
          <p:nvPr/>
        </p:nvSpPr>
        <p:spPr>
          <a:xfrm>
            <a:off x="4104484" y="2848328"/>
            <a:ext cx="265708" cy="350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6" y="3256153"/>
            <a:ext cx="1647704" cy="41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Down Arrow 21"/>
          <p:cNvSpPr/>
          <p:nvPr/>
        </p:nvSpPr>
        <p:spPr>
          <a:xfrm rot="10800000">
            <a:off x="1585962" y="3708305"/>
            <a:ext cx="105115" cy="33805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67" y="3264639"/>
            <a:ext cx="2577850" cy="41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730" y="5498651"/>
            <a:ext cx="1470470"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502" y="5498651"/>
            <a:ext cx="1581150" cy="41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own Arrow 23"/>
          <p:cNvSpPr/>
          <p:nvPr/>
        </p:nvSpPr>
        <p:spPr>
          <a:xfrm flipH="1">
            <a:off x="5628986" y="5234076"/>
            <a:ext cx="60262" cy="2645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942" y="3233831"/>
            <a:ext cx="1852342" cy="44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Down Arrow 26"/>
          <p:cNvSpPr/>
          <p:nvPr/>
        </p:nvSpPr>
        <p:spPr>
          <a:xfrm rot="14243175">
            <a:off x="2769282" y="3563472"/>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Right Arrow 2"/>
          <p:cNvSpPr/>
          <p:nvPr/>
        </p:nvSpPr>
        <p:spPr>
          <a:xfrm>
            <a:off x="816597" y="4448174"/>
            <a:ext cx="304800" cy="1334651"/>
          </a:xfrm>
          <a:prstGeom prst="curvedRightArrow">
            <a:avLst/>
          </a:prstGeom>
          <a:solidFill>
            <a:srgbClr val="9E9EF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29" name="Down Arrow 28"/>
          <p:cNvSpPr/>
          <p:nvPr/>
        </p:nvSpPr>
        <p:spPr>
          <a:xfrm rot="14243175">
            <a:off x="5645011" y="3581105"/>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8101" y="5469657"/>
            <a:ext cx="1849432" cy="44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Down Arrow 30"/>
          <p:cNvSpPr/>
          <p:nvPr/>
        </p:nvSpPr>
        <p:spPr>
          <a:xfrm flipH="1">
            <a:off x="3962400" y="4904522"/>
            <a:ext cx="60262" cy="56513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
          <p:cNvSpPr txBox="1">
            <a:spLocks noChangeArrowheads="1"/>
          </p:cNvSpPr>
          <p:nvPr/>
        </p:nvSpPr>
        <p:spPr bwMode="auto">
          <a:xfrm>
            <a:off x="6324600" y="152400"/>
            <a:ext cx="2590800" cy="400110"/>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dirty="0">
                <a:solidFill>
                  <a:srgbClr val="000000"/>
                </a:solidFill>
                <a:latin typeface="Calibri" pitchFamily="34" charset="0"/>
              </a:rPr>
              <a:t>K</a:t>
            </a:r>
            <a:r>
              <a:rPr lang="en-US" sz="2000" dirty="0" smtClean="0">
                <a:solidFill>
                  <a:srgbClr val="000000"/>
                </a:solidFill>
                <a:latin typeface="Calibri" pitchFamily="34" charset="0"/>
              </a:rPr>
              <a:t>nowledge </a:t>
            </a:r>
            <a:r>
              <a:rPr lang="en-US" sz="2000" dirty="0">
                <a:solidFill>
                  <a:srgbClr val="000000"/>
                </a:solidFill>
                <a:latin typeface="Calibri" pitchFamily="34" charset="0"/>
              </a:rPr>
              <a:t>A</a:t>
            </a:r>
            <a:r>
              <a:rPr lang="en-US" sz="2000" dirty="0" smtClean="0">
                <a:solidFill>
                  <a:srgbClr val="000000"/>
                </a:solidFill>
                <a:latin typeface="Calibri" pitchFamily="34" charset="0"/>
              </a:rPr>
              <a:t>cquisition</a:t>
            </a: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30</a:t>
            </a:fld>
            <a:endParaRPr lang="en-US" altLang="zh-TW"/>
          </a:p>
        </p:txBody>
      </p:sp>
    </p:spTree>
    <p:extLst>
      <p:ext uri="{BB962C8B-B14F-4D97-AF65-F5344CB8AC3E}">
        <p14:creationId xmlns:p14="http://schemas.microsoft.com/office/powerpoint/2010/main" val="22405430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up)">
                                      <p:cBhvr>
                                        <p:cTn id="10" dur="500"/>
                                        <p:tgtEl>
                                          <p:spTgt spid="409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up)">
                                      <p:cBhvr>
                                        <p:cTn id="16" dur="500"/>
                                        <p:tgtEl>
                                          <p:spTgt spid="4099"/>
                                        </p:tgtEl>
                                      </p:cBhvr>
                                    </p:animEffect>
                                  </p:childTnLst>
                                </p:cTn>
                              </p:par>
                              <p:par>
                                <p:cTn id="17" presetID="22" presetClass="entr" presetSubtype="1"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up)">
                                      <p:cBhvr>
                                        <p:cTn id="19" dur="500"/>
                                        <p:tgtEl>
                                          <p:spTgt spid="4100"/>
                                        </p:tgtEl>
                                      </p:cBhvr>
                                    </p:animEffect>
                                  </p:childTnLst>
                                </p:cTn>
                              </p:par>
                              <p:par>
                                <p:cTn id="20" presetID="22" presetClass="entr" presetSubtype="1"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wipe(up)">
                                      <p:cBhvr>
                                        <p:cTn id="22" dur="500"/>
                                        <p:tgtEl>
                                          <p:spTgt spid="410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1" fill="hold"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up)">
                                      <p:cBhvr>
                                        <p:cTn id="28" dur="500"/>
                                        <p:tgtEl>
                                          <p:spTgt spid="410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4103"/>
                                        </p:tgtEl>
                                        <p:attrNameLst>
                                          <p:attrName>style.visibility</p:attrName>
                                        </p:attrNameLst>
                                      </p:cBhvr>
                                      <p:to>
                                        <p:strVal val="visible"/>
                                      </p:to>
                                    </p:set>
                                    <p:animEffect transition="in" filter="wipe(up)">
                                      <p:cBhvr>
                                        <p:cTn id="40" dur="500"/>
                                        <p:tgtEl>
                                          <p:spTgt spid="410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animBg="1"/>
      <p:bldP spid="24" grpId="0" animBg="1"/>
      <p:bldP spid="27" grpId="0" animBg="1"/>
      <p:bldP spid="3" grpId="0" animBg="1"/>
      <p:bldP spid="29" grpId="0" animBg="1"/>
      <p:bldP spid="31"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Alex Smith?</a:t>
            </a:r>
            <a:endParaRPr lang="en-US" dirty="0"/>
          </a:p>
        </p:txBody>
      </p:sp>
      <p:pic>
        <p:nvPicPr>
          <p:cNvPr id="6" name="Content Placeholder 5"/>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 y="908720"/>
            <a:ext cx="4480560" cy="43434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908720"/>
            <a:ext cx="4480560" cy="4344218"/>
          </a:xfrm>
          <a:prstGeom prst="rect">
            <a:avLst/>
          </a:prstGeom>
        </p:spPr>
      </p:pic>
      <p:sp>
        <p:nvSpPr>
          <p:cNvPr id="9" name="Oval 8"/>
          <p:cNvSpPr/>
          <p:nvPr/>
        </p:nvSpPr>
        <p:spPr>
          <a:xfrm>
            <a:off x="1116715" y="2666543"/>
            <a:ext cx="1295045" cy="361276"/>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238366" y="3629667"/>
            <a:ext cx="1061882" cy="322231"/>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32240" y="2666543"/>
            <a:ext cx="1139918" cy="381151"/>
          </a:xfrm>
          <a:prstGeom prst="ellipse">
            <a:avLst/>
          </a:prstGeom>
          <a:solidFill>
            <a:srgbClr val="FFFFCC"/>
          </a:solidFill>
          <a:ln w="63500">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44208" y="3449030"/>
            <a:ext cx="1152128" cy="361276"/>
          </a:xfrm>
          <a:prstGeom prst="ellipse">
            <a:avLst/>
          </a:prstGeom>
          <a:solidFill>
            <a:srgbClr val="FFFFCC"/>
          </a:solidFill>
          <a:ln w="63500">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2358595" y="2132856"/>
            <a:ext cx="2075688" cy="25603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7134" y="2132856"/>
            <a:ext cx="2078489" cy="2560320"/>
          </a:xfrm>
          <a:prstGeom prst="rect">
            <a:avLst/>
          </a:prstGeom>
        </p:spPr>
      </p:pic>
      <p:sp>
        <p:nvSpPr>
          <p:cNvPr id="15" name="TextBox 3"/>
          <p:cNvSpPr txBox="1">
            <a:spLocks noChangeArrowheads="1"/>
          </p:cNvSpPr>
          <p:nvPr/>
        </p:nvSpPr>
        <p:spPr bwMode="auto">
          <a:xfrm>
            <a:off x="2358595" y="4684257"/>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Quarterback of the Kansas City Chief</a:t>
            </a:r>
          </a:p>
        </p:txBody>
      </p:sp>
      <p:sp>
        <p:nvSpPr>
          <p:cNvPr id="16" name="TextBox 3"/>
          <p:cNvSpPr txBox="1">
            <a:spLocks noChangeArrowheads="1"/>
          </p:cNvSpPr>
          <p:nvPr/>
        </p:nvSpPr>
        <p:spPr bwMode="auto">
          <a:xfrm>
            <a:off x="4383028" y="4685035"/>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Tight End of the Cincinnati Bengals</a:t>
            </a:r>
          </a:p>
        </p:txBody>
      </p:sp>
      <p:sp>
        <p:nvSpPr>
          <p:cNvPr id="17" name="Oval 16"/>
          <p:cNvSpPr/>
          <p:nvPr/>
        </p:nvSpPr>
        <p:spPr>
          <a:xfrm>
            <a:off x="795685" y="3845692"/>
            <a:ext cx="720080" cy="322231"/>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ular Callout 17"/>
          <p:cNvSpPr>
            <a:spLocks noChangeArrowheads="1"/>
          </p:cNvSpPr>
          <p:nvPr/>
        </p:nvSpPr>
        <p:spPr bwMode="auto">
          <a:xfrm>
            <a:off x="107504" y="5366487"/>
            <a:ext cx="2458616" cy="577113"/>
          </a:xfrm>
          <a:prstGeom prst="wedgeRectCallout">
            <a:avLst>
              <a:gd name="adj1" fmla="val -6819"/>
              <a:gd name="adj2" fmla="val -258777"/>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San Diego:  </a:t>
            </a:r>
            <a:r>
              <a:rPr lang="en-US" sz="1600" b="1" dirty="0" smtClean="0">
                <a:solidFill>
                  <a:srgbClr val="000000"/>
                </a:solidFill>
                <a:latin typeface="Calibri" panose="020F0502020204030204" pitchFamily="34" charset="0"/>
              </a:rPr>
              <a:t>The San Diego Chargers (A Football team)</a:t>
            </a:r>
            <a:endParaRPr lang="en-US" sz="1600" b="1" dirty="0">
              <a:solidFill>
                <a:srgbClr val="000000"/>
              </a:solidFill>
              <a:latin typeface="Calibri" panose="020F0502020204030204" pitchFamily="34" charset="0"/>
            </a:endParaRPr>
          </a:p>
        </p:txBody>
      </p:sp>
      <p:sp>
        <p:nvSpPr>
          <p:cNvPr id="19" name="Oval 18"/>
          <p:cNvSpPr/>
          <p:nvPr/>
        </p:nvSpPr>
        <p:spPr>
          <a:xfrm>
            <a:off x="6660232" y="4003828"/>
            <a:ext cx="720080" cy="361276"/>
          </a:xfrm>
          <a:prstGeom prst="ellipse">
            <a:avLst/>
          </a:prstGeom>
          <a:noFill/>
          <a:ln w="63500">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ular Callout 19"/>
          <p:cNvSpPr>
            <a:spLocks noChangeArrowheads="1"/>
          </p:cNvSpPr>
          <p:nvPr/>
        </p:nvSpPr>
        <p:spPr bwMode="auto">
          <a:xfrm>
            <a:off x="6642850" y="5524566"/>
            <a:ext cx="2458616" cy="577113"/>
          </a:xfrm>
          <a:prstGeom prst="wedgeRectCallout">
            <a:avLst>
              <a:gd name="adj1" fmla="val -40163"/>
              <a:gd name="adj2" fmla="val -236923"/>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Ravens:  </a:t>
            </a:r>
            <a:r>
              <a:rPr lang="en-US" sz="1600" b="1" dirty="0" smtClean="0">
                <a:solidFill>
                  <a:srgbClr val="000000"/>
                </a:solidFill>
                <a:latin typeface="Calibri" panose="020F0502020204030204" pitchFamily="34" charset="0"/>
              </a:rPr>
              <a:t>The Baltimore Ravens (A Football team)</a:t>
            </a:r>
            <a:endParaRPr lang="en-US" sz="1600" b="1" dirty="0">
              <a:solidFill>
                <a:srgbClr val="000000"/>
              </a:solidFill>
              <a:latin typeface="Calibri" panose="020F0502020204030204" pitchFamily="34" charset="0"/>
            </a:endParaRPr>
          </a:p>
        </p:txBody>
      </p:sp>
      <p:sp>
        <p:nvSpPr>
          <p:cNvPr id="23" name="TextBox 3"/>
          <p:cNvSpPr txBox="1">
            <a:spLocks noChangeArrowheads="1"/>
          </p:cNvSpPr>
          <p:nvPr/>
        </p:nvSpPr>
        <p:spPr bwMode="auto">
          <a:xfrm>
            <a:off x="2798870" y="5445224"/>
            <a:ext cx="3473450" cy="400110"/>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2000" dirty="0" smtClean="0">
                <a:solidFill>
                  <a:srgbClr val="000000"/>
                </a:solidFill>
                <a:latin typeface="Calibri" pitchFamily="34" charset="0"/>
              </a:rPr>
              <a:t>Contextual Disambiguation</a:t>
            </a:r>
          </a:p>
        </p:txBody>
      </p:sp>
      <p:sp>
        <p:nvSpPr>
          <p:cNvPr id="24" name="TextBox 23"/>
          <p:cNvSpPr txBox="1"/>
          <p:nvPr/>
        </p:nvSpPr>
        <p:spPr>
          <a:xfrm>
            <a:off x="1205076" y="2677388"/>
            <a:ext cx="1095172" cy="338554"/>
          </a:xfrm>
          <a:prstGeom prst="rect">
            <a:avLst/>
          </a:prstGeom>
          <a:noFill/>
        </p:spPr>
        <p:txBody>
          <a:bodyPr wrap="none" rtlCol="0">
            <a:spAutoFit/>
          </a:bodyPr>
          <a:lstStyle/>
          <a:p>
            <a:r>
              <a:rPr lang="en-US" sz="1600" b="1" dirty="0" smtClean="0">
                <a:solidFill>
                  <a:srgbClr val="FF0000"/>
                </a:solidFill>
                <a:latin typeface="Calibri" panose="020F0502020204030204" pitchFamily="34" charset="0"/>
              </a:rPr>
              <a:t>Alex Smith</a:t>
            </a:r>
            <a:endParaRPr lang="en-US" dirty="0">
              <a:solidFill>
                <a:srgbClr val="FF0000"/>
              </a:solidFill>
            </a:endParaRPr>
          </a:p>
        </p:txBody>
      </p:sp>
      <p:sp>
        <p:nvSpPr>
          <p:cNvPr id="25" name="TextBox 24"/>
          <p:cNvSpPr txBox="1"/>
          <p:nvPr/>
        </p:nvSpPr>
        <p:spPr>
          <a:xfrm>
            <a:off x="1429310" y="3641029"/>
            <a:ext cx="679994" cy="338554"/>
          </a:xfrm>
          <a:prstGeom prst="rect">
            <a:avLst/>
          </a:prstGeom>
          <a:noFill/>
        </p:spPr>
        <p:txBody>
          <a:bodyPr wrap="none" rtlCol="0">
            <a:spAutoFit/>
          </a:bodyPr>
          <a:lstStyle/>
          <a:p>
            <a:r>
              <a:rPr lang="en-US" sz="1600" b="1" dirty="0" smtClean="0">
                <a:solidFill>
                  <a:srgbClr val="FF0000"/>
                </a:solidFill>
                <a:latin typeface="Calibri" panose="020F0502020204030204" pitchFamily="34" charset="0"/>
              </a:rPr>
              <a:t>Smith</a:t>
            </a:r>
            <a:endParaRPr lang="en-US" dirty="0">
              <a:solidFill>
                <a:srgbClr val="FF0000"/>
              </a:solidFill>
            </a:endParaRPr>
          </a:p>
        </p:txBody>
      </p:sp>
      <p:sp>
        <p:nvSpPr>
          <p:cNvPr id="26" name="TextBox 25"/>
          <p:cNvSpPr txBox="1"/>
          <p:nvPr/>
        </p:nvSpPr>
        <p:spPr>
          <a:xfrm>
            <a:off x="6732240" y="2677904"/>
            <a:ext cx="1095172" cy="338554"/>
          </a:xfrm>
          <a:prstGeom prst="rect">
            <a:avLst/>
          </a:prstGeom>
          <a:noFill/>
        </p:spPr>
        <p:txBody>
          <a:bodyPr wrap="none" rtlCol="0">
            <a:spAutoFit/>
          </a:bodyPr>
          <a:lstStyle/>
          <a:p>
            <a:r>
              <a:rPr lang="en-US" sz="1600" b="1" dirty="0" smtClean="0">
                <a:solidFill>
                  <a:srgbClr val="00BE00"/>
                </a:solidFill>
                <a:latin typeface="Calibri" panose="020F0502020204030204" pitchFamily="34" charset="0"/>
              </a:rPr>
              <a:t>Alex Smith</a:t>
            </a:r>
            <a:endParaRPr lang="en-US" dirty="0">
              <a:solidFill>
                <a:srgbClr val="00BE00"/>
              </a:solidFill>
            </a:endParaRPr>
          </a:p>
        </p:txBody>
      </p:sp>
      <p:sp>
        <p:nvSpPr>
          <p:cNvPr id="27" name="TextBox 26"/>
          <p:cNvSpPr txBox="1"/>
          <p:nvPr/>
        </p:nvSpPr>
        <p:spPr>
          <a:xfrm>
            <a:off x="6609204" y="3460390"/>
            <a:ext cx="679994" cy="338554"/>
          </a:xfrm>
          <a:prstGeom prst="rect">
            <a:avLst/>
          </a:prstGeom>
          <a:noFill/>
        </p:spPr>
        <p:txBody>
          <a:bodyPr wrap="none" rtlCol="0">
            <a:spAutoFit/>
          </a:bodyPr>
          <a:lstStyle/>
          <a:p>
            <a:r>
              <a:rPr lang="en-US" sz="1600" b="1" dirty="0" smtClean="0">
                <a:solidFill>
                  <a:srgbClr val="00BE00"/>
                </a:solidFill>
                <a:latin typeface="Calibri" panose="020F0502020204030204" pitchFamily="34" charset="0"/>
              </a:rPr>
              <a:t>Smith</a:t>
            </a:r>
            <a:endParaRPr lang="en-US" dirty="0">
              <a:solidFill>
                <a:srgbClr val="00BE00"/>
              </a:solidFill>
            </a:endParaRPr>
          </a:p>
        </p:txBody>
      </p:sp>
    </p:spTree>
    <p:extLst>
      <p:ext uri="{BB962C8B-B14F-4D97-AF65-F5344CB8AC3E}">
        <p14:creationId xmlns:p14="http://schemas.microsoft.com/office/powerpoint/2010/main" val="22341375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7" grpId="0" animBg="1"/>
      <p:bldP spid="18" grpId="0" animBg="1"/>
      <p:bldP spid="19" grpId="0" animBg="1"/>
      <p:bldP spid="20" grpId="0" animBg="1"/>
      <p:bldP spid="23" grpId="0" animBg="1"/>
      <p:bldP spid="24" grpId="0"/>
      <p:bldP spid="25" grpId="0"/>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Eastern Politics</a:t>
            </a:r>
            <a:endParaRPr lang="en-US" dirty="0"/>
          </a:p>
        </p:txBody>
      </p:sp>
      <p:sp>
        <p:nvSpPr>
          <p:cNvPr id="15" name="TextBox 3"/>
          <p:cNvSpPr txBox="1">
            <a:spLocks noChangeArrowheads="1"/>
          </p:cNvSpPr>
          <p:nvPr/>
        </p:nvSpPr>
        <p:spPr bwMode="auto">
          <a:xfrm>
            <a:off x="2358595" y="4684257"/>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Quarterback of the Kansas City Chief</a:t>
            </a:r>
          </a:p>
        </p:txBody>
      </p:sp>
      <p:sp>
        <p:nvSpPr>
          <p:cNvPr id="16" name="TextBox 3"/>
          <p:cNvSpPr txBox="1">
            <a:spLocks noChangeArrowheads="1"/>
          </p:cNvSpPr>
          <p:nvPr/>
        </p:nvSpPr>
        <p:spPr bwMode="auto">
          <a:xfrm>
            <a:off x="4383028" y="4685035"/>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Tight End of the Cincinnati Bengals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1600" y="980728"/>
            <a:ext cx="6620799" cy="437258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9980" y="4941168"/>
            <a:ext cx="1375420" cy="1806802"/>
          </a:xfrm>
          <a:prstGeom prst="rect">
            <a:avLst/>
          </a:prstGeom>
        </p:spPr>
      </p:pic>
      <p:sp>
        <p:nvSpPr>
          <p:cNvPr id="21" name="Oval 20"/>
          <p:cNvSpPr/>
          <p:nvPr/>
        </p:nvSpPr>
        <p:spPr>
          <a:xfrm>
            <a:off x="5364088" y="2806189"/>
            <a:ext cx="1728192" cy="432048"/>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436096" y="2852936"/>
            <a:ext cx="1752403" cy="338554"/>
          </a:xfrm>
          <a:prstGeom prst="rect">
            <a:avLst/>
          </a:prstGeom>
          <a:noFill/>
        </p:spPr>
        <p:txBody>
          <a:bodyPr wrap="none" rtlCol="0">
            <a:spAutoFit/>
          </a:bodyPr>
          <a:lstStyle/>
          <a:p>
            <a:r>
              <a:rPr lang="en-US" sz="1600" b="1" dirty="0">
                <a:solidFill>
                  <a:srgbClr val="C00000"/>
                </a:solidFill>
                <a:latin typeface="Calibri" panose="020F0502020204030204" pitchFamily="34" charset="0"/>
              </a:rPr>
              <a:t>Mahmoud </a:t>
            </a:r>
            <a:r>
              <a:rPr lang="en-US" sz="1600" b="1" dirty="0" smtClean="0">
                <a:solidFill>
                  <a:srgbClr val="C00000"/>
                </a:solidFill>
                <a:latin typeface="Calibri" panose="020F0502020204030204" pitchFamily="34" charset="0"/>
              </a:rPr>
              <a:t>Abbas </a:t>
            </a:r>
            <a:endParaRPr lang="en-US" dirty="0"/>
          </a:p>
        </p:txBody>
      </p:sp>
      <p:sp>
        <p:nvSpPr>
          <p:cNvPr id="24" name="Oval 23"/>
          <p:cNvSpPr/>
          <p:nvPr/>
        </p:nvSpPr>
        <p:spPr>
          <a:xfrm>
            <a:off x="5699917" y="3212976"/>
            <a:ext cx="1728192" cy="432048"/>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940152" y="3259723"/>
            <a:ext cx="1149097" cy="338554"/>
          </a:xfrm>
          <a:prstGeom prst="rect">
            <a:avLst/>
          </a:prstGeom>
          <a:noFill/>
        </p:spPr>
        <p:txBody>
          <a:bodyPr wrap="none" rtlCol="0">
            <a:spAutoFit/>
          </a:bodyPr>
          <a:lstStyle/>
          <a:p>
            <a:r>
              <a:rPr lang="en-US" sz="1600" b="1" dirty="0" smtClean="0">
                <a:solidFill>
                  <a:srgbClr val="C00000"/>
                </a:solidFill>
                <a:latin typeface="Calibri" panose="020F0502020204030204" pitchFamily="34" charset="0"/>
              </a:rPr>
              <a:t>Abu </a:t>
            </a:r>
            <a:r>
              <a:rPr lang="en-US" sz="1600" b="1" dirty="0" err="1" smtClean="0">
                <a:solidFill>
                  <a:srgbClr val="C00000"/>
                </a:solidFill>
                <a:latin typeface="Calibri" panose="020F0502020204030204" pitchFamily="34" charset="0"/>
              </a:rPr>
              <a:t>Mazen</a:t>
            </a:r>
            <a:endParaRPr lang="en-US" dirty="0"/>
          </a:p>
        </p:txBody>
      </p:sp>
      <p:sp>
        <p:nvSpPr>
          <p:cNvPr id="18" name="Rectangular Callout 17"/>
          <p:cNvSpPr>
            <a:spLocks noChangeArrowheads="1"/>
          </p:cNvSpPr>
          <p:nvPr/>
        </p:nvSpPr>
        <p:spPr bwMode="auto">
          <a:xfrm>
            <a:off x="0" y="4221088"/>
            <a:ext cx="4248472" cy="577113"/>
          </a:xfrm>
          <a:prstGeom prst="wedgeRectCallout">
            <a:avLst>
              <a:gd name="adj1" fmla="val 92944"/>
              <a:gd name="adj2" fmla="val -224929"/>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Mahmoud Abbas: </a:t>
            </a:r>
            <a:r>
              <a:rPr lang="en-US" sz="1600" b="1" dirty="0">
                <a:solidFill>
                  <a:srgbClr val="000000"/>
                </a:solidFill>
                <a:latin typeface="Calibri" panose="020F0502020204030204" pitchFamily="34" charset="0"/>
              </a:rPr>
              <a:t>http://en.wikipedia.org/wiki/Mahmoud_Abbas</a:t>
            </a:r>
          </a:p>
        </p:txBody>
      </p:sp>
      <p:sp>
        <p:nvSpPr>
          <p:cNvPr id="20" name="Rectangular Callout 19"/>
          <p:cNvSpPr>
            <a:spLocks noChangeArrowheads="1"/>
          </p:cNvSpPr>
          <p:nvPr/>
        </p:nvSpPr>
        <p:spPr bwMode="auto">
          <a:xfrm>
            <a:off x="4895527" y="5524567"/>
            <a:ext cx="4248473" cy="577113"/>
          </a:xfrm>
          <a:prstGeom prst="wedgeRectCallout">
            <a:avLst>
              <a:gd name="adj1" fmla="val -10541"/>
              <a:gd name="adj2" fmla="val -360619"/>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Abu </a:t>
            </a:r>
            <a:r>
              <a:rPr lang="en-US" sz="1600" b="1" dirty="0" err="1" smtClean="0">
                <a:solidFill>
                  <a:srgbClr val="C00000"/>
                </a:solidFill>
                <a:latin typeface="Calibri" panose="020F0502020204030204" pitchFamily="34" charset="0"/>
              </a:rPr>
              <a:t>Mazen</a:t>
            </a:r>
            <a:r>
              <a:rPr lang="en-US" sz="1600" b="1" dirty="0" smtClean="0">
                <a:solidFill>
                  <a:srgbClr val="C00000"/>
                </a:solidFill>
                <a:latin typeface="Calibri" panose="020F0502020204030204" pitchFamily="34" charset="0"/>
              </a:rPr>
              <a:t>: </a:t>
            </a:r>
            <a:r>
              <a:rPr lang="en-US" sz="1600" b="1" dirty="0">
                <a:solidFill>
                  <a:srgbClr val="000000"/>
                </a:solidFill>
                <a:latin typeface="Calibri" panose="020F0502020204030204" pitchFamily="34" charset="0"/>
              </a:rPr>
              <a:t>http://en.wikipedia.org/wiki/Mahmoud_Abbas</a:t>
            </a:r>
          </a:p>
        </p:txBody>
      </p:sp>
      <p:sp>
        <p:nvSpPr>
          <p:cNvPr id="26" name="TextBox 3"/>
          <p:cNvSpPr txBox="1">
            <a:spLocks noChangeArrowheads="1"/>
          </p:cNvSpPr>
          <p:nvPr/>
        </p:nvSpPr>
        <p:spPr bwMode="auto">
          <a:xfrm>
            <a:off x="44668" y="5013176"/>
            <a:ext cx="3657600" cy="163121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b="1" dirty="0" smtClean="0">
                <a:solidFill>
                  <a:srgbClr val="000000"/>
                </a:solidFill>
                <a:latin typeface="Calibri" pitchFamily="34" charset="0"/>
              </a:rPr>
              <a:t>Variability: </a:t>
            </a:r>
            <a:r>
              <a:rPr lang="en-US" sz="2000" dirty="0" smtClean="0">
                <a:solidFill>
                  <a:srgbClr val="000000"/>
                </a:solidFill>
                <a:latin typeface="Calibri" pitchFamily="34" charset="0"/>
              </a:rPr>
              <a:t>Getting around multiple </a:t>
            </a:r>
            <a:r>
              <a:rPr lang="en-US" sz="2000" b="1" dirty="0" smtClean="0">
                <a:solidFill>
                  <a:srgbClr val="000000"/>
                </a:solidFill>
                <a:latin typeface="Calibri" pitchFamily="34" charset="0"/>
              </a:rPr>
              <a:t>surface representations. </a:t>
            </a:r>
          </a:p>
          <a:p>
            <a:pPr eaLnBrk="1" hangingPunct="1">
              <a:buClr>
                <a:srgbClr val="000000"/>
              </a:buClr>
              <a:buSzPct val="100000"/>
            </a:pPr>
            <a:r>
              <a:rPr lang="en-US" sz="2000" b="1" dirty="0" smtClean="0">
                <a:solidFill>
                  <a:srgbClr val="000000"/>
                </a:solidFill>
                <a:latin typeface="Calibri" pitchFamily="34" charset="0"/>
              </a:rPr>
              <a:t>Co-reference resolution </a:t>
            </a:r>
            <a:r>
              <a:rPr lang="en-US" sz="2000" dirty="0" smtClean="0">
                <a:solidFill>
                  <a:srgbClr val="000000"/>
                </a:solidFill>
                <a:latin typeface="Calibri" pitchFamily="34" charset="0"/>
              </a:rPr>
              <a:t>within &amp; across documents, </a:t>
            </a:r>
            <a:r>
              <a:rPr lang="en-US" sz="2000" b="1" dirty="0" smtClean="0">
                <a:solidFill>
                  <a:srgbClr val="000000"/>
                </a:solidFill>
                <a:latin typeface="Calibri" pitchFamily="34" charset="0"/>
              </a:rPr>
              <a:t>with grounding</a:t>
            </a:r>
          </a:p>
        </p:txBody>
      </p:sp>
    </p:spTree>
    <p:extLst>
      <p:ext uri="{BB962C8B-B14F-4D97-AF65-F5344CB8AC3E}">
        <p14:creationId xmlns:p14="http://schemas.microsoft.com/office/powerpoint/2010/main" val="23872704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p:bldP spid="24" grpId="0" animBg="1"/>
      <p:bldP spid="25" grpId="0"/>
      <p:bldP spid="18" grpId="0" animBg="1"/>
      <p:bldP spid="20"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514600"/>
            <a:ext cx="8077200" cy="3200400"/>
          </a:xfrm>
        </p:spPr>
        <p:txBody>
          <a:bodyPr/>
          <a:lstStyle/>
          <a:p>
            <a:r>
              <a:rPr lang="en-US" sz="2400" dirty="0"/>
              <a:t>Training a </a:t>
            </a:r>
            <a:r>
              <a:rPr lang="en-US" sz="2400" dirty="0">
                <a:solidFill>
                  <a:srgbClr val="0033CC"/>
                </a:solidFill>
              </a:rPr>
              <a:t>global model </a:t>
            </a:r>
            <a:r>
              <a:rPr lang="en-US" sz="2400" dirty="0"/>
              <a:t>that identifies concepts in </a:t>
            </a:r>
            <a:r>
              <a:rPr lang="en-US" sz="2400" dirty="0" smtClean="0"/>
              <a:t>text, </a:t>
            </a:r>
            <a:r>
              <a:rPr lang="en-US" sz="2400" dirty="0"/>
              <a:t>disambiguates  &amp; grounds them in </a:t>
            </a:r>
            <a:r>
              <a:rPr lang="en-US" sz="2400" dirty="0" smtClean="0"/>
              <a:t>Wikipedia</a:t>
            </a:r>
          </a:p>
          <a:p>
            <a:r>
              <a:rPr lang="en-US" sz="2400" dirty="0" smtClean="0">
                <a:solidFill>
                  <a:srgbClr val="0033CC"/>
                </a:solidFill>
              </a:rPr>
              <a:t>Relies </a:t>
            </a:r>
            <a:r>
              <a:rPr lang="en-US" sz="2400" dirty="0">
                <a:solidFill>
                  <a:srgbClr val="0033CC"/>
                </a:solidFill>
              </a:rPr>
              <a:t>on the correctness of the (partial) link structure in Wikipedia, </a:t>
            </a:r>
            <a:r>
              <a:rPr lang="en-US" sz="2400" dirty="0">
                <a:solidFill>
                  <a:srgbClr val="FF0000"/>
                </a:solidFill>
              </a:rPr>
              <a:t>but – requires no </a:t>
            </a:r>
            <a:r>
              <a:rPr lang="en-US" sz="2400" dirty="0" smtClean="0">
                <a:solidFill>
                  <a:srgbClr val="FF0000"/>
                </a:solidFill>
              </a:rPr>
              <a:t>human annotation.</a:t>
            </a:r>
            <a:endParaRPr lang="en-US" sz="2400" dirty="0" smtClean="0"/>
          </a:p>
          <a:p>
            <a:r>
              <a:rPr lang="en-US" sz="2400" dirty="0" smtClean="0"/>
              <a:t>State-of-the-art systems (e.g., Ratinov et al. 2011) make use of local and global statistical features</a:t>
            </a:r>
          </a:p>
          <a:p>
            <a:r>
              <a:rPr lang="en-US" sz="2400" dirty="0" smtClean="0"/>
              <a:t>One goal of this effort is </a:t>
            </a:r>
            <a:r>
              <a:rPr lang="en-US" sz="2400" dirty="0" smtClean="0">
                <a:solidFill>
                  <a:srgbClr val="0033CC"/>
                </a:solidFill>
              </a:rPr>
              <a:t>knowledge acquisition</a:t>
            </a:r>
            <a:r>
              <a:rPr lang="en-US" sz="2400" dirty="0" smtClean="0"/>
              <a:t>, in support of better textual inferences, but, </a:t>
            </a:r>
            <a:endParaRPr lang="en-US" sz="2400" dirty="0" smtClean="0">
              <a:solidFill>
                <a:srgbClr val="0033CC"/>
              </a:solidFill>
            </a:endParaRPr>
          </a:p>
          <a:p>
            <a:r>
              <a:rPr lang="en-US" sz="2400" dirty="0" smtClean="0">
                <a:solidFill>
                  <a:srgbClr val="0033CC"/>
                </a:solidFill>
              </a:rPr>
              <a:t>What is missing?</a:t>
            </a:r>
          </a:p>
        </p:txBody>
      </p:sp>
      <p:sp>
        <p:nvSpPr>
          <p:cNvPr id="2" name="Title 1"/>
          <p:cNvSpPr>
            <a:spLocks noGrp="1"/>
          </p:cNvSpPr>
          <p:nvPr>
            <p:ph type="title"/>
          </p:nvPr>
        </p:nvSpPr>
        <p:spPr/>
        <p:txBody>
          <a:bodyPr/>
          <a:lstStyle/>
          <a:p>
            <a:r>
              <a:rPr lang="en-US" dirty="0" smtClean="0"/>
              <a:t>Challenges</a:t>
            </a:r>
            <a:endParaRPr lang="en-US" dirty="0"/>
          </a:p>
        </p:txBody>
      </p:sp>
      <p:sp>
        <p:nvSpPr>
          <p:cNvPr id="6" name="TextBox 5"/>
          <p:cNvSpPr txBox="1"/>
          <p:nvPr/>
        </p:nvSpPr>
        <p:spPr>
          <a:xfrm>
            <a:off x="1066800" y="1143000"/>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(D),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4" name="Slide Number Placeholder 3"/>
          <p:cNvSpPr>
            <a:spLocks noGrp="1"/>
          </p:cNvSpPr>
          <p:nvPr>
            <p:ph type="sldNum" sz="quarter" idx="11"/>
          </p:nvPr>
        </p:nvSpPr>
        <p:spPr/>
        <p:txBody>
          <a:bodyPr/>
          <a:lstStyle/>
          <a:p>
            <a:pPr>
              <a:defRPr/>
            </a:pPr>
            <a:r>
              <a:rPr lang="en-US" altLang="zh-TW" smtClean="0"/>
              <a:t>Page </a:t>
            </a:r>
            <a:fld id="{BC3EEDB6-3FB3-436A-B1A9-6088B5E4AF06}" type="slidenum">
              <a:rPr lang="en-US" altLang="zh-TW" smtClean="0"/>
              <a:pPr>
                <a:defRPr/>
              </a:pPr>
              <a:t>33</a:t>
            </a:fld>
            <a:endParaRPr lang="en-US" altLang="zh-TW"/>
          </a:p>
        </p:txBody>
      </p:sp>
    </p:spTree>
    <p:extLst>
      <p:ext uri="{BB962C8B-B14F-4D97-AF65-F5344CB8AC3E}">
        <p14:creationId xmlns:p14="http://schemas.microsoft.com/office/powerpoint/2010/main" val="42209669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533400"/>
          </a:xfrm>
        </p:spPr>
        <p:txBody>
          <a:bodyPr/>
          <a:lstStyle/>
          <a:p>
            <a:r>
              <a:rPr lang="en-US" dirty="0" smtClean="0"/>
              <a:t>Knowledge Acquisition requires Knowledge (&amp;  inference)</a:t>
            </a:r>
            <a:endParaRPr lang="en-US" dirty="0"/>
          </a:p>
        </p:txBody>
      </p:sp>
      <p:sp>
        <p:nvSpPr>
          <p:cNvPr id="3" name="Content Placeholder 2"/>
          <p:cNvSpPr>
            <a:spLocks noGrp="1"/>
          </p:cNvSpPr>
          <p:nvPr>
            <p:ph idx="1"/>
          </p:nvPr>
        </p:nvSpPr>
        <p:spPr>
          <a:xfrm>
            <a:off x="457200" y="1219200"/>
            <a:ext cx="8382000" cy="4953000"/>
          </a:xfrm>
        </p:spPr>
        <p:txBody>
          <a:bodyPr/>
          <a:lstStyle/>
          <a:p>
            <a:endParaRPr lang="en-US" dirty="0" smtClean="0"/>
          </a:p>
          <a:p>
            <a:endParaRPr lang="en-US" dirty="0"/>
          </a:p>
          <a:p>
            <a:endParaRPr lang="en-US" dirty="0"/>
          </a:p>
          <a:p>
            <a:r>
              <a:rPr lang="en-US" sz="2000" dirty="0" smtClean="0">
                <a:solidFill>
                  <a:srgbClr val="0000FF"/>
                </a:solidFill>
              </a:rPr>
              <a:t>Mubarak,</a:t>
            </a:r>
          </a:p>
          <a:p>
            <a:endParaRPr lang="en-US" sz="2000" dirty="0"/>
          </a:p>
          <a:p>
            <a:endParaRPr lang="en-US" sz="2000" dirty="0"/>
          </a:p>
        </p:txBody>
      </p:sp>
      <p:sp>
        <p:nvSpPr>
          <p:cNvPr id="4" name="Rectangle 3"/>
          <p:cNvSpPr/>
          <p:nvPr/>
        </p:nvSpPr>
        <p:spPr>
          <a:xfrm>
            <a:off x="1858296" y="2525106"/>
            <a:ext cx="7057104" cy="400110"/>
          </a:xfrm>
          <a:prstGeom prst="rect">
            <a:avLst/>
          </a:prstGeom>
        </p:spPr>
        <p:txBody>
          <a:bodyPr wrap="square">
            <a:spAutoFit/>
          </a:bodyPr>
          <a:lstStyle/>
          <a:p>
            <a:r>
              <a:rPr lang="en-US" sz="2000" dirty="0">
                <a:solidFill>
                  <a:srgbClr val="0000FF"/>
                </a:solidFill>
              </a:rPr>
              <a:t>the wife of deposed Egyptian President Hosni </a:t>
            </a:r>
            <a:r>
              <a:rPr lang="en-US" sz="2000" dirty="0" smtClean="0">
                <a:solidFill>
                  <a:srgbClr val="0000FF"/>
                </a:solidFill>
              </a:rPr>
              <a:t>Mubarak,… </a:t>
            </a:r>
            <a:endParaRPr lang="en-US" sz="2000" dirty="0">
              <a:solidFill>
                <a:srgbClr val="0000FF"/>
              </a:solidFill>
            </a:endParaRPr>
          </a:p>
        </p:txBody>
      </p:sp>
      <p:cxnSp>
        <p:nvCxnSpPr>
          <p:cNvPr id="6" name="Straight Connector 5"/>
          <p:cNvCxnSpPr/>
          <p:nvPr/>
        </p:nvCxnSpPr>
        <p:spPr>
          <a:xfrm>
            <a:off x="867102" y="2916236"/>
            <a:ext cx="9438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415972" y="2916236"/>
            <a:ext cx="1782096"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79408" y="2916236"/>
            <a:ext cx="63909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34</a:t>
            </a:fld>
            <a:endParaRPr lang="en-US" altLang="zh-TW"/>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212" y="3657600"/>
            <a:ext cx="183062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679" y="3657600"/>
            <a:ext cx="1823921" cy="2011680"/>
          </a:xfrm>
          <a:prstGeom prst="rect">
            <a:avLst/>
          </a:prstGeom>
        </p:spPr>
      </p:pic>
      <p:cxnSp>
        <p:nvCxnSpPr>
          <p:cNvPr id="11" name="Straight Arrow Connector 10"/>
          <p:cNvCxnSpPr>
            <a:endCxn id="8" idx="0"/>
          </p:cNvCxnSpPr>
          <p:nvPr/>
        </p:nvCxnSpPr>
        <p:spPr>
          <a:xfrm flipH="1">
            <a:off x="6555640" y="2925216"/>
            <a:ext cx="751380" cy="7323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0" y="2925216"/>
            <a:ext cx="1306020" cy="730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0129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par>
                                <p:cTn id="28" presetID="22" presetClass="entr" presetSubtype="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146517"/>
            <a:ext cx="7391400" cy="400110"/>
          </a:xfrm>
          <a:prstGeom prst="rect">
            <a:avLst/>
          </a:prstGeom>
        </p:spPr>
        <p:txBody>
          <a:bodyPr wrap="square">
            <a:spAutoFit/>
          </a:bodyPr>
          <a:lstStyle/>
          <a:p>
            <a:r>
              <a:rPr lang="en-US" sz="2000" dirty="0" smtClean="0">
                <a:solidFill>
                  <a:srgbClr val="0000FF"/>
                </a:solidFill>
                <a:latin typeface="+mn-lt"/>
              </a:rPr>
              <a:t>	</a:t>
            </a:r>
            <a:r>
              <a:rPr lang="en-US" sz="2000" dirty="0" smtClean="0">
                <a:latin typeface="+mn-lt"/>
              </a:rPr>
              <a:t>, </a:t>
            </a:r>
            <a:r>
              <a:rPr lang="en-US" sz="2000" dirty="0">
                <a:latin typeface="+mn-lt"/>
              </a:rPr>
              <a:t>the </a:t>
            </a:r>
            <a:r>
              <a:rPr lang="en-US" sz="2000" dirty="0" smtClean="0">
                <a:latin typeface="+mn-lt"/>
              </a:rPr>
              <a:t>         </a:t>
            </a:r>
            <a:r>
              <a:rPr lang="en-US" sz="2000" dirty="0">
                <a:latin typeface="+mn-lt"/>
              </a:rPr>
              <a:t>of deposed </a:t>
            </a:r>
            <a:r>
              <a:rPr lang="en-US" sz="2000" dirty="0" smtClean="0">
                <a:latin typeface="+mn-lt"/>
              </a:rPr>
              <a:t>                                   </a:t>
            </a:r>
            <a:r>
              <a:rPr lang="en-US" sz="2000" dirty="0" smtClean="0">
                <a:solidFill>
                  <a:srgbClr val="0000FF"/>
                </a:solidFill>
                <a:latin typeface="+mn-lt"/>
              </a:rPr>
              <a:t>                            </a:t>
            </a:r>
            <a:r>
              <a:rPr lang="en-US" sz="2000" dirty="0" smtClean="0">
                <a:latin typeface="+mn-lt"/>
              </a:rPr>
              <a:t>, … </a:t>
            </a:r>
            <a:endParaRPr lang="en-US" sz="2000" dirty="0">
              <a:latin typeface="+mn-lt"/>
            </a:endParaRPr>
          </a:p>
        </p:txBody>
      </p:sp>
      <p:sp>
        <p:nvSpPr>
          <p:cNvPr id="2" name="Title 1"/>
          <p:cNvSpPr>
            <a:spLocks noGrp="1"/>
          </p:cNvSpPr>
          <p:nvPr>
            <p:ph type="title"/>
          </p:nvPr>
        </p:nvSpPr>
        <p:spPr/>
        <p:txBody>
          <a:bodyPr/>
          <a:lstStyle/>
          <a:p>
            <a:r>
              <a:rPr lang="en-US" dirty="0"/>
              <a:t>Relational Inference</a:t>
            </a:r>
          </a:p>
        </p:txBody>
      </p:sp>
      <p:sp>
        <p:nvSpPr>
          <p:cNvPr id="11" name="Oval 10"/>
          <p:cNvSpPr/>
          <p:nvPr/>
        </p:nvSpPr>
        <p:spPr>
          <a:xfrm>
            <a:off x="2209800" y="1963406"/>
            <a:ext cx="4046792" cy="1562164"/>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5800" y="1146517"/>
            <a:ext cx="1121974" cy="400110"/>
          </a:xfrm>
          <a:prstGeom prst="rect">
            <a:avLst/>
          </a:prstGeom>
        </p:spPr>
        <p:txBody>
          <a:bodyPr wrap="none">
            <a:spAutoFit/>
          </a:bodyPr>
          <a:lstStyle/>
          <a:p>
            <a:r>
              <a:rPr lang="en-US" sz="2000" u="sng" dirty="0">
                <a:solidFill>
                  <a:srgbClr val="0000FF"/>
                </a:solidFill>
                <a:latin typeface="+mn-lt"/>
              </a:rPr>
              <a:t>Mubarak</a:t>
            </a:r>
            <a:endParaRPr lang="en-US" dirty="0">
              <a:latin typeface="+mn-lt"/>
            </a:endParaRPr>
          </a:p>
        </p:txBody>
      </p:sp>
      <p:sp>
        <p:nvSpPr>
          <p:cNvPr id="9" name="Rectangle 8"/>
          <p:cNvSpPr/>
          <p:nvPr/>
        </p:nvSpPr>
        <p:spPr>
          <a:xfrm>
            <a:off x="2133600" y="1148766"/>
            <a:ext cx="627095" cy="400110"/>
          </a:xfrm>
          <a:prstGeom prst="rect">
            <a:avLst/>
          </a:prstGeom>
        </p:spPr>
        <p:txBody>
          <a:bodyPr wrap="none">
            <a:spAutoFit/>
          </a:bodyPr>
          <a:lstStyle/>
          <a:p>
            <a:r>
              <a:rPr lang="en-US" sz="2000" dirty="0"/>
              <a:t>wife</a:t>
            </a:r>
          </a:p>
        </p:txBody>
      </p:sp>
      <p:sp>
        <p:nvSpPr>
          <p:cNvPr id="16" name="Rectangle 15"/>
          <p:cNvSpPr/>
          <p:nvPr/>
        </p:nvSpPr>
        <p:spPr>
          <a:xfrm>
            <a:off x="3846142" y="1143827"/>
            <a:ext cx="2130199" cy="400110"/>
          </a:xfrm>
          <a:prstGeom prst="rect">
            <a:avLst/>
          </a:prstGeom>
        </p:spPr>
        <p:txBody>
          <a:bodyPr wrap="none">
            <a:spAutoFit/>
          </a:bodyPr>
          <a:lstStyle/>
          <a:p>
            <a:r>
              <a:rPr lang="en-US" sz="2000" dirty="0" smtClean="0">
                <a:latin typeface="+mn-lt"/>
              </a:rPr>
              <a:t>Egyptian President</a:t>
            </a:r>
            <a:endParaRPr lang="en-US" sz="2000" dirty="0">
              <a:latin typeface="+mn-lt"/>
            </a:endParaRPr>
          </a:p>
        </p:txBody>
      </p:sp>
      <p:sp>
        <p:nvSpPr>
          <p:cNvPr id="17" name="Rectangle 16"/>
          <p:cNvSpPr/>
          <p:nvPr/>
        </p:nvSpPr>
        <p:spPr>
          <a:xfrm>
            <a:off x="5824536" y="1143827"/>
            <a:ext cx="1769587" cy="400110"/>
          </a:xfrm>
          <a:prstGeom prst="rect">
            <a:avLst/>
          </a:prstGeom>
        </p:spPr>
        <p:txBody>
          <a:bodyPr wrap="none">
            <a:spAutoFit/>
          </a:bodyPr>
          <a:lstStyle/>
          <a:p>
            <a:r>
              <a:rPr lang="en-US" sz="2000" u="sng" dirty="0">
                <a:solidFill>
                  <a:srgbClr val="0000FF"/>
                </a:solidFill>
                <a:latin typeface="+mn-lt"/>
              </a:rPr>
              <a:t>Hosni Mubarak</a:t>
            </a:r>
            <a:endParaRPr lang="en-US" sz="2000" dirty="0">
              <a:solidFill>
                <a:srgbClr val="0000FF"/>
              </a:solidFill>
              <a:latin typeface="+mn-lt"/>
            </a:endParaRPr>
          </a:p>
        </p:txBody>
      </p:sp>
      <p:sp>
        <p:nvSpPr>
          <p:cNvPr id="18" name="Content Placeholder 2"/>
          <p:cNvSpPr>
            <a:spLocks noGrp="1"/>
          </p:cNvSpPr>
          <p:nvPr>
            <p:ph idx="1"/>
          </p:nvPr>
        </p:nvSpPr>
        <p:spPr>
          <a:xfrm>
            <a:off x="381000" y="3657600"/>
            <a:ext cx="8229600" cy="2667000"/>
          </a:xfrm>
        </p:spPr>
        <p:txBody>
          <a:bodyPr/>
          <a:lstStyle/>
          <a:p>
            <a:r>
              <a:rPr lang="en-US" sz="2000" dirty="0" smtClean="0"/>
              <a:t>What are we missing with Bag of Words (BOW) models?</a:t>
            </a:r>
          </a:p>
          <a:p>
            <a:pPr lvl="1"/>
            <a:r>
              <a:rPr lang="en-US" sz="1800" dirty="0" smtClean="0"/>
              <a:t>Who is </a:t>
            </a:r>
            <a:r>
              <a:rPr lang="en-US" sz="1800" u="sng" dirty="0" smtClean="0">
                <a:solidFill>
                  <a:srgbClr val="0000FF"/>
                </a:solidFill>
              </a:rPr>
              <a:t>Mubarak</a:t>
            </a:r>
            <a:r>
              <a:rPr lang="en-US" sz="1800" dirty="0" smtClean="0"/>
              <a:t>?</a:t>
            </a:r>
          </a:p>
          <a:p>
            <a:r>
              <a:rPr lang="en-US" sz="2000" dirty="0"/>
              <a:t>Textual relations provide another dimension of </a:t>
            </a:r>
            <a:r>
              <a:rPr lang="en-US" sz="2000" dirty="0" smtClean="0"/>
              <a:t>text understanding</a:t>
            </a:r>
          </a:p>
          <a:p>
            <a:r>
              <a:rPr lang="en-US" sz="2000" dirty="0" smtClean="0"/>
              <a:t>Can be used to constrain interactions between concepts</a:t>
            </a:r>
          </a:p>
          <a:p>
            <a:pPr lvl="1"/>
            <a:r>
              <a:rPr lang="en-US" dirty="0" smtClean="0"/>
              <a:t>(</a:t>
            </a:r>
            <a:r>
              <a:rPr lang="en-US" u="sng" dirty="0" smtClean="0">
                <a:solidFill>
                  <a:srgbClr val="0000FF"/>
                </a:solidFill>
              </a:rPr>
              <a:t>Mubarak</a:t>
            </a:r>
            <a:r>
              <a:rPr lang="en-US" dirty="0" smtClean="0"/>
              <a:t>, wife, </a:t>
            </a:r>
            <a:r>
              <a:rPr lang="en-US" u="sng" dirty="0">
                <a:solidFill>
                  <a:srgbClr val="00B050"/>
                </a:solidFill>
              </a:rPr>
              <a:t>Hosni Mubarak</a:t>
            </a:r>
            <a:r>
              <a:rPr lang="en-US" dirty="0" smtClean="0"/>
              <a:t>)</a:t>
            </a:r>
          </a:p>
          <a:p>
            <a:r>
              <a:rPr lang="en-US" sz="2000" dirty="0" smtClean="0"/>
              <a:t>Has </a:t>
            </a:r>
            <a:r>
              <a:rPr lang="en-US" sz="2000" dirty="0"/>
              <a:t>impact in several steps in the Wikification process:</a:t>
            </a:r>
          </a:p>
          <a:p>
            <a:pPr lvl="1"/>
            <a:r>
              <a:rPr lang="en-US" sz="1800" dirty="0"/>
              <a:t>From candidate selection to ranking and global decision</a:t>
            </a:r>
          </a:p>
          <a:p>
            <a:pPr lvl="1"/>
            <a:endParaRPr lang="en-US" dirty="0" smtClean="0"/>
          </a:p>
        </p:txBody>
      </p:sp>
      <p:sp>
        <p:nvSpPr>
          <p:cNvPr id="19" name="Rectangle 18"/>
          <p:cNvSpPr/>
          <p:nvPr/>
        </p:nvSpPr>
        <p:spPr>
          <a:xfrm>
            <a:off x="682516" y="1143000"/>
            <a:ext cx="7848600" cy="400110"/>
          </a:xfrm>
          <a:prstGeom prst="rect">
            <a:avLst/>
          </a:prstGeom>
        </p:spPr>
        <p:txBody>
          <a:bodyPr wrap="square">
            <a:spAutoFit/>
          </a:bodyPr>
          <a:lstStyle/>
          <a:p>
            <a:r>
              <a:rPr lang="en-US" sz="2000" u="sng" dirty="0">
                <a:solidFill>
                  <a:srgbClr val="0000FF"/>
                </a:solidFill>
                <a:latin typeface="+mj-lt"/>
              </a:rPr>
              <a:t>Mubarak</a:t>
            </a:r>
            <a:r>
              <a:rPr lang="en-US" sz="2000" dirty="0">
                <a:latin typeface="+mj-lt"/>
              </a:rPr>
              <a:t>, the wife of deposed Egyptian President </a:t>
            </a:r>
            <a:r>
              <a:rPr lang="en-US" sz="2000" u="sng" dirty="0">
                <a:solidFill>
                  <a:srgbClr val="0000FF"/>
                </a:solidFill>
                <a:latin typeface="+mj-lt"/>
              </a:rPr>
              <a:t>Hosni Mubarak</a:t>
            </a:r>
            <a:r>
              <a:rPr lang="en-US" sz="2000" dirty="0">
                <a:solidFill>
                  <a:srgbClr val="0000FF"/>
                </a:solidFill>
                <a:latin typeface="+mj-lt"/>
              </a:rPr>
              <a:t>, </a:t>
            </a:r>
            <a:r>
              <a:rPr lang="en-US" sz="2000" dirty="0">
                <a:latin typeface="+mj-lt"/>
              </a:rPr>
              <a:t>…</a:t>
            </a:r>
          </a:p>
        </p:txBody>
      </p:sp>
      <p:sp>
        <p:nvSpPr>
          <p:cNvPr id="3" name="Rectangle 2"/>
          <p:cNvSpPr/>
          <p:nvPr/>
        </p:nvSpPr>
        <p:spPr>
          <a:xfrm>
            <a:off x="1143000" y="5105400"/>
            <a:ext cx="3463816" cy="381000"/>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35</a:t>
            </a:fld>
            <a:endParaRPr lang="en-US" altLang="zh-TW"/>
          </a:p>
        </p:txBody>
      </p:sp>
    </p:spTree>
    <p:extLst>
      <p:ext uri="{BB962C8B-B14F-4D97-AF65-F5344CB8AC3E}">
        <p14:creationId xmlns:p14="http://schemas.microsoft.com/office/powerpoint/2010/main" val="1688394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63" presetClass="path" presetSubtype="0" accel="50000" decel="50000" fill="hold" grpId="0" nodeType="afterEffect">
                                  <p:stCondLst>
                                    <p:cond delay="0"/>
                                  </p:stCondLst>
                                  <p:childTnLst>
                                    <p:animMotion origin="layout" path="M -4.72222E-6 -1.11111E-6 L 0.22205 0.24167 " pathEditMode="relative" rAng="0" ptsTypes="AA">
                                      <p:cBhvr>
                                        <p:cTn id="10" dur="2000" fill="hold"/>
                                        <p:tgtEl>
                                          <p:spTgt spid="8"/>
                                        </p:tgtEl>
                                        <p:attrNameLst>
                                          <p:attrName>ppt_x</p:attrName>
                                          <p:attrName>ppt_y</p:attrName>
                                        </p:attrNameLst>
                                      </p:cBhvr>
                                      <p:rCtr x="11094" y="12083"/>
                                    </p:animMotion>
                                  </p:childTnLst>
                                </p:cTn>
                              </p:par>
                              <p:par>
                                <p:cTn id="11" presetID="56" presetClass="path" presetSubtype="0" accel="50000" decel="50000" fill="hold" grpId="0" nodeType="withEffect">
                                  <p:stCondLst>
                                    <p:cond delay="0"/>
                                  </p:stCondLst>
                                  <p:childTnLst>
                                    <p:animMotion origin="layout" path="M -4.72222E-6 -1.11111E-6 L 0.07414 0.16389 " pathEditMode="relative" rAng="0" ptsTypes="AA">
                                      <p:cBhvr>
                                        <p:cTn id="12" dur="2000" fill="hold"/>
                                        <p:tgtEl>
                                          <p:spTgt spid="9"/>
                                        </p:tgtEl>
                                        <p:attrNameLst>
                                          <p:attrName>ppt_x</p:attrName>
                                          <p:attrName>ppt_y</p:attrName>
                                        </p:attrNameLst>
                                      </p:cBhvr>
                                      <p:rCtr x="3698" y="8194"/>
                                    </p:animMotion>
                                  </p:childTnLst>
                                </p:cTn>
                              </p:par>
                              <p:par>
                                <p:cTn id="13" presetID="63" presetClass="path" presetSubtype="0" accel="50000" decel="50000" fill="hold" grpId="0" nodeType="withEffect">
                                  <p:stCondLst>
                                    <p:cond delay="0"/>
                                  </p:stCondLst>
                                  <p:childTnLst>
                                    <p:animMotion origin="layout" path="M -2.77778E-6 1.85185E-6 L -0.05382 0.14213 " pathEditMode="relative" rAng="0" ptsTypes="AA">
                                      <p:cBhvr>
                                        <p:cTn id="14" dur="2000" fill="hold"/>
                                        <p:tgtEl>
                                          <p:spTgt spid="16"/>
                                        </p:tgtEl>
                                        <p:attrNameLst>
                                          <p:attrName>ppt_x</p:attrName>
                                          <p:attrName>ppt_y</p:attrName>
                                        </p:attrNameLst>
                                      </p:cBhvr>
                                      <p:rCtr x="-2691" y="7106"/>
                                    </p:animMotion>
                                  </p:childTnLst>
                                </p:cTn>
                              </p:par>
                              <p:par>
                                <p:cTn id="15" presetID="35" presetClass="path" presetSubtype="0" accel="50000" decel="50000" fill="hold" grpId="0" nodeType="withEffect">
                                  <p:stCondLst>
                                    <p:cond delay="0"/>
                                  </p:stCondLst>
                                  <p:childTnLst>
                                    <p:animMotion origin="layout" path="M -5.55556E-7 1.85185E-6 L -0.21701 0.24213 " pathEditMode="relative" rAng="0" ptsTypes="AA">
                                      <p:cBhvr>
                                        <p:cTn id="16" dur="2000" fill="hold"/>
                                        <p:tgtEl>
                                          <p:spTgt spid="17"/>
                                        </p:tgtEl>
                                        <p:attrNameLst>
                                          <p:attrName>ppt_x</p:attrName>
                                          <p:attrName>ppt_y</p:attrName>
                                        </p:attrNameLst>
                                      </p:cBhvr>
                                      <p:rCtr x="-10851" y="12106"/>
                                    </p:animMotion>
                                  </p:childTnLst>
                                </p:cTn>
                              </p:par>
                              <p:par>
                                <p:cTn id="17" presetID="10" presetClass="exit" presetSubtype="0" fill="hold" grpId="0"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8">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xEl>
                                              <p:pRg st="6" end="6"/>
                                            </p:txEl>
                                          </p:spTgt>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8" grpId="0"/>
      <p:bldP spid="9" grpId="0"/>
      <p:bldP spid="16" grpId="0"/>
      <p:bldP spid="17" grpId="0"/>
      <p:bldP spid="19"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in Relational Inference</a:t>
            </a:r>
            <a:endParaRPr lang="en-US" dirty="0"/>
          </a:p>
        </p:txBody>
      </p:sp>
      <p:sp>
        <p:nvSpPr>
          <p:cNvPr id="4" name="Slide Number Placeholder 3"/>
          <p:cNvSpPr>
            <a:spLocks noGrp="1"/>
          </p:cNvSpPr>
          <p:nvPr>
            <p:ph type="sldNum" sz="quarter" idx="11"/>
          </p:nvPr>
        </p:nvSpPr>
        <p:spPr/>
        <p:txBody>
          <a:bodyPr/>
          <a:lstStyle/>
          <a:p>
            <a:fld id="{1D989E94-D22A-4240-AC05-80F212CE71C5}" type="slidenum">
              <a:rPr lang="en-US" smtClean="0"/>
              <a:t>36</a:t>
            </a:fld>
            <a:endParaRPr lang="en-US"/>
          </a:p>
        </p:txBody>
      </p:sp>
      <p:sp>
        <p:nvSpPr>
          <p:cNvPr id="6" name="Content Placeholder 2"/>
          <p:cNvSpPr txBox="1">
            <a:spLocks/>
          </p:cNvSpPr>
          <p:nvPr/>
        </p:nvSpPr>
        <p:spPr bwMode="auto">
          <a:xfrm>
            <a:off x="76200" y="1216740"/>
            <a:ext cx="8948184" cy="4465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sz="2000" dirty="0" smtClean="0"/>
              <a:t>...ousted long time </a:t>
            </a:r>
            <a:r>
              <a:rPr lang="en-US" sz="2000" u="sng" dirty="0" smtClean="0">
                <a:solidFill>
                  <a:srgbClr val="0033CC"/>
                </a:solidFill>
              </a:rPr>
              <a:t>Yugoslav President</a:t>
            </a:r>
            <a:r>
              <a:rPr lang="en-US" sz="2000" dirty="0" smtClean="0">
                <a:solidFill>
                  <a:srgbClr val="0033CC"/>
                </a:solidFill>
              </a:rPr>
              <a:t>  </a:t>
            </a:r>
            <a:r>
              <a:rPr lang="en-US" sz="2000" u="sng" dirty="0" smtClean="0">
                <a:solidFill>
                  <a:srgbClr val="0033CC"/>
                </a:solidFill>
              </a:rPr>
              <a:t>Slobodan </a:t>
            </a:r>
            <a:r>
              <a:rPr lang="en-US" sz="2000" u="sng" dirty="0" err="1" smtClean="0">
                <a:solidFill>
                  <a:srgbClr val="0033CC"/>
                </a:solidFill>
              </a:rPr>
              <a:t>Milošević</a:t>
            </a:r>
            <a:r>
              <a:rPr lang="en-US" sz="2000" dirty="0" smtClean="0">
                <a:solidFill>
                  <a:srgbClr val="0033CC"/>
                </a:solidFill>
              </a:rPr>
              <a:t> </a:t>
            </a:r>
            <a:r>
              <a:rPr lang="en-US" sz="2000" dirty="0" smtClean="0"/>
              <a:t>in October. </a:t>
            </a:r>
            <a:endParaRPr lang="en-US" sz="2000" dirty="0"/>
          </a:p>
        </p:txBody>
      </p:sp>
      <p:sp>
        <p:nvSpPr>
          <p:cNvPr id="38" name="Curved Down Arrow 37"/>
          <p:cNvSpPr/>
          <p:nvPr/>
        </p:nvSpPr>
        <p:spPr>
          <a:xfrm>
            <a:off x="3048000" y="933450"/>
            <a:ext cx="2133600" cy="30234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9" name="Curved Down Arrow 38"/>
          <p:cNvSpPr/>
          <p:nvPr/>
        </p:nvSpPr>
        <p:spPr>
          <a:xfrm flipV="1">
            <a:off x="3886200" y="2212260"/>
            <a:ext cx="2133600" cy="30234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cxnSp>
        <p:nvCxnSpPr>
          <p:cNvPr id="41" name="Straight Arrow Connector 40"/>
          <p:cNvCxnSpPr/>
          <p:nvPr/>
        </p:nvCxnSpPr>
        <p:spPr>
          <a:xfrm flipV="1">
            <a:off x="4267200" y="1650124"/>
            <a:ext cx="994756" cy="178676"/>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3" name="Rectangle 2"/>
          <p:cNvSpPr/>
          <p:nvPr/>
        </p:nvSpPr>
        <p:spPr>
          <a:xfrm>
            <a:off x="7794560" y="44668"/>
            <a:ext cx="1229824" cy="369332"/>
          </a:xfrm>
          <a:prstGeom prst="rect">
            <a:avLst/>
          </a:prstGeom>
          <a:solidFill>
            <a:srgbClr val="FFFFCC"/>
          </a:solidFill>
          <a:ln>
            <a:solidFill>
              <a:srgbClr val="FF9933"/>
            </a:solidFill>
          </a:ln>
        </p:spPr>
        <p:txBody>
          <a:bodyPr wrap="none">
            <a:spAutoFit/>
          </a:bodyPr>
          <a:lstStyle/>
          <a:p>
            <a:r>
              <a:rPr lang="en-US" dirty="0">
                <a:latin typeface="+mj-lt"/>
              </a:rPr>
              <a:t>apposition </a:t>
            </a:r>
          </a:p>
        </p:txBody>
      </p:sp>
      <p:sp>
        <p:nvSpPr>
          <p:cNvPr id="10" name="Rectangle 9"/>
          <p:cNvSpPr/>
          <p:nvPr/>
        </p:nvSpPr>
        <p:spPr>
          <a:xfrm>
            <a:off x="7696200" y="424200"/>
            <a:ext cx="1328184" cy="369332"/>
          </a:xfrm>
          <a:prstGeom prst="rect">
            <a:avLst/>
          </a:prstGeom>
          <a:solidFill>
            <a:srgbClr val="FFFFCC"/>
          </a:solidFill>
          <a:ln>
            <a:solidFill>
              <a:srgbClr val="FF9933"/>
            </a:solidFill>
          </a:ln>
        </p:spPr>
        <p:txBody>
          <a:bodyPr wrap="none">
            <a:spAutoFit/>
          </a:bodyPr>
          <a:lstStyle/>
          <a:p>
            <a:r>
              <a:rPr lang="en-US" dirty="0" smtClean="0">
                <a:latin typeface="+mj-lt"/>
              </a:rPr>
              <a:t>Coreference</a:t>
            </a:r>
            <a:endParaRPr lang="en-US" dirty="0">
              <a:latin typeface="+mj-lt"/>
            </a:endParaRPr>
          </a:p>
        </p:txBody>
      </p:sp>
      <p:sp>
        <p:nvSpPr>
          <p:cNvPr id="11" name="Rectangle 10"/>
          <p:cNvSpPr/>
          <p:nvPr/>
        </p:nvSpPr>
        <p:spPr>
          <a:xfrm>
            <a:off x="7851306" y="809298"/>
            <a:ext cx="1173078" cy="369332"/>
          </a:xfrm>
          <a:prstGeom prst="rect">
            <a:avLst/>
          </a:prstGeom>
          <a:solidFill>
            <a:srgbClr val="FFFFCC"/>
          </a:solidFill>
          <a:ln>
            <a:solidFill>
              <a:srgbClr val="FF9933"/>
            </a:solidFill>
          </a:ln>
        </p:spPr>
        <p:txBody>
          <a:bodyPr wrap="none">
            <a:spAutoFit/>
          </a:bodyPr>
          <a:lstStyle/>
          <a:p>
            <a:r>
              <a:rPr lang="en-US" dirty="0" smtClean="0">
                <a:latin typeface="+mj-lt"/>
              </a:rPr>
              <a:t>possessive</a:t>
            </a:r>
            <a:endParaRPr lang="en-US" dirty="0">
              <a:latin typeface="+mj-lt"/>
            </a:endParaRPr>
          </a:p>
        </p:txBody>
      </p:sp>
      <p:sp>
        <p:nvSpPr>
          <p:cNvPr id="12" name="Content Placeholder 2"/>
          <p:cNvSpPr>
            <a:spLocks noGrp="1"/>
          </p:cNvSpPr>
          <p:nvPr>
            <p:ph idx="1"/>
          </p:nvPr>
        </p:nvSpPr>
        <p:spPr>
          <a:xfrm>
            <a:off x="457200" y="2514600"/>
            <a:ext cx="8229600" cy="3810000"/>
          </a:xfrm>
        </p:spPr>
        <p:txBody>
          <a:bodyPr/>
          <a:lstStyle/>
          <a:p>
            <a:r>
              <a:rPr lang="en-US" sz="2000" dirty="0" smtClean="0"/>
              <a:t>What concepts can “</a:t>
            </a:r>
            <a:r>
              <a:rPr lang="en-US" sz="2000" u="sng" dirty="0" smtClean="0">
                <a:solidFill>
                  <a:srgbClr val="FF0000"/>
                </a:solidFill>
              </a:rPr>
              <a:t>Socialist Party</a:t>
            </a:r>
            <a:r>
              <a:rPr lang="en-US" sz="2000" dirty="0" smtClean="0"/>
              <a:t>” refer to?</a:t>
            </a:r>
          </a:p>
          <a:p>
            <a:pPr lvl="1"/>
            <a:r>
              <a:rPr lang="en-US" sz="1800" dirty="0" smtClean="0"/>
              <a:t>Wikipedia link statistics is uninformative</a:t>
            </a:r>
          </a:p>
          <a:p>
            <a:endParaRPr lang="en-US" sz="2000" dirty="0" smtClean="0"/>
          </a:p>
        </p:txBody>
      </p:sp>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247" y="2819400"/>
            <a:ext cx="2985153" cy="3962400"/>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636418" y="3291942"/>
            <a:ext cx="4648200" cy="3413658"/>
            <a:chOff x="3810000" y="2927279"/>
            <a:chExt cx="4381500" cy="3217792"/>
          </a:xfrm>
        </p:grpSpPr>
        <p:pic>
          <p:nvPicPr>
            <p:cNvPr id="15" name="Picture 4" descr="Milosevic-Lopez 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927279"/>
              <a:ext cx="20955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2927279"/>
              <a:ext cx="2286000" cy="321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6012" y="2819400"/>
            <a:ext cx="298515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a:xfrm>
            <a:off x="7463710" y="5742869"/>
            <a:ext cx="1378120" cy="261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69482" y="4346364"/>
            <a:ext cx="1378120" cy="261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20" idx="6"/>
            <a:endCxn id="18" idx="2"/>
          </p:cNvCxnSpPr>
          <p:nvPr/>
        </p:nvCxnSpPr>
        <p:spPr>
          <a:xfrm>
            <a:off x="4947602" y="4476947"/>
            <a:ext cx="2516108" cy="139650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bwMode="auto">
          <a:xfrm>
            <a:off x="76200" y="1813440"/>
            <a:ext cx="8948184" cy="4725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sz="2000" dirty="0" smtClean="0"/>
              <a:t>                                         ...  but Mr. </a:t>
            </a:r>
            <a:r>
              <a:rPr lang="en-US" sz="2000" u="sng" dirty="0" err="1" smtClean="0">
                <a:solidFill>
                  <a:srgbClr val="0033CC"/>
                </a:solidFill>
              </a:rPr>
              <a:t>Milošević</a:t>
            </a:r>
            <a:r>
              <a:rPr lang="en-US" sz="2000" dirty="0" err="1" smtClean="0">
                <a:solidFill>
                  <a:srgbClr val="0033CC"/>
                </a:solidFill>
              </a:rPr>
              <a:t>'</a:t>
            </a:r>
            <a:r>
              <a:rPr lang="en-US" sz="2000" dirty="0" err="1" smtClean="0"/>
              <a:t>s</a:t>
            </a:r>
            <a:r>
              <a:rPr lang="en-US" sz="2000" dirty="0" smtClean="0"/>
              <a:t> </a:t>
            </a:r>
            <a:r>
              <a:rPr lang="en-US" sz="2000" u="sng" dirty="0" smtClean="0">
                <a:solidFill>
                  <a:srgbClr val="FF0000"/>
                </a:solidFill>
              </a:rPr>
              <a:t>Socialist Party</a:t>
            </a:r>
            <a:endParaRPr lang="en-US" sz="2000" dirty="0"/>
          </a:p>
        </p:txBody>
      </p:sp>
      <p:sp>
        <p:nvSpPr>
          <p:cNvPr id="5" name="Rectangular Callout 4"/>
          <p:cNvSpPr/>
          <p:nvPr/>
        </p:nvSpPr>
        <p:spPr>
          <a:xfrm>
            <a:off x="4597590" y="44668"/>
            <a:ext cx="2536308" cy="564198"/>
          </a:xfrm>
          <a:prstGeom prst="wedgeRectCallout">
            <a:avLst>
              <a:gd name="adj1" fmla="val 56939"/>
              <a:gd name="adj2" fmla="val 8764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These relations are part of our E-SRL</a:t>
            </a:r>
            <a:endParaRPr lang="en-US" dirty="0">
              <a:solidFill>
                <a:schemeClr val="tx1"/>
              </a:solidFill>
            </a:endParaRPr>
          </a:p>
        </p:txBody>
      </p:sp>
    </p:spTree>
    <p:extLst>
      <p:ext uri="{BB962C8B-B14F-4D97-AF65-F5344CB8AC3E}">
        <p14:creationId xmlns:p14="http://schemas.microsoft.com/office/powerpoint/2010/main" val="29926472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000" fill="hold"/>
                                        <p:tgtEl>
                                          <p:spTgt spid="14"/>
                                        </p:tgtEl>
                                        <p:attrNameLst>
                                          <p:attrName>ppt_x</p:attrName>
                                        </p:attrNameLst>
                                      </p:cBhvr>
                                      <p:tavLst>
                                        <p:tav tm="0">
                                          <p:val>
                                            <p:strVal val="0-#ppt_w/2"/>
                                          </p:val>
                                        </p:tav>
                                        <p:tav tm="100000">
                                          <p:val>
                                            <p:strVal val="#ppt_x"/>
                                          </p:val>
                                        </p:tav>
                                      </p:tavLst>
                                    </p:anim>
                                    <p:anim calcmode="lin" valueType="num">
                                      <p:cBhvr additive="base">
                                        <p:cTn id="43" dur="2000" fill="hold"/>
                                        <p:tgtEl>
                                          <p:spTgt spid="14"/>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2000" fill="hold"/>
                                        <p:tgtEl>
                                          <p:spTgt spid="17"/>
                                        </p:tgtEl>
                                        <p:attrNameLst>
                                          <p:attrName>ppt_x</p:attrName>
                                        </p:attrNameLst>
                                      </p:cBhvr>
                                      <p:tavLst>
                                        <p:tav tm="0">
                                          <p:val>
                                            <p:strVal val="0-#ppt_w/2"/>
                                          </p:val>
                                        </p:tav>
                                        <p:tav tm="100000">
                                          <p:val>
                                            <p:strVal val="#ppt_x"/>
                                          </p:val>
                                        </p:tav>
                                      </p:tavLst>
                                    </p:anim>
                                    <p:anim calcmode="lin" valueType="num">
                                      <p:cBhvr additive="base">
                                        <p:cTn id="47" dur="2000" fill="hold"/>
                                        <p:tgtEl>
                                          <p:spTgt spid="17"/>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2000" fill="hold"/>
                                        <p:tgtEl>
                                          <p:spTgt spid="18"/>
                                        </p:tgtEl>
                                        <p:attrNameLst>
                                          <p:attrName>ppt_x</p:attrName>
                                        </p:attrNameLst>
                                      </p:cBhvr>
                                      <p:tavLst>
                                        <p:tav tm="0">
                                          <p:val>
                                            <p:strVal val="0-#ppt_w/2"/>
                                          </p:val>
                                        </p:tav>
                                        <p:tav tm="100000">
                                          <p:val>
                                            <p:strVal val="#ppt_x"/>
                                          </p:val>
                                        </p:tav>
                                      </p:tavLst>
                                    </p:anim>
                                    <p:anim calcmode="lin" valueType="num">
                                      <p:cBhvr additive="base">
                                        <p:cTn id="51" dur="2000" fill="hold"/>
                                        <p:tgtEl>
                                          <p:spTgt spid="18"/>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2000" fill="hold"/>
                                        <p:tgtEl>
                                          <p:spTgt spid="20"/>
                                        </p:tgtEl>
                                        <p:attrNameLst>
                                          <p:attrName>ppt_x</p:attrName>
                                        </p:attrNameLst>
                                      </p:cBhvr>
                                      <p:tavLst>
                                        <p:tav tm="0">
                                          <p:val>
                                            <p:strVal val="0-#ppt_w/2"/>
                                          </p:val>
                                        </p:tav>
                                        <p:tav tm="100000">
                                          <p:val>
                                            <p:strVal val="#ppt_x"/>
                                          </p:val>
                                        </p:tav>
                                      </p:tavLst>
                                    </p:anim>
                                    <p:anim calcmode="lin" valueType="num">
                                      <p:cBhvr additive="base">
                                        <p:cTn id="55" dur="20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2000" fill="hold"/>
                                        <p:tgtEl>
                                          <p:spTgt spid="21"/>
                                        </p:tgtEl>
                                        <p:attrNameLst>
                                          <p:attrName>ppt_x</p:attrName>
                                        </p:attrNameLst>
                                      </p:cBhvr>
                                      <p:tavLst>
                                        <p:tav tm="0">
                                          <p:val>
                                            <p:strVal val="0-#ppt_w/2"/>
                                          </p:val>
                                        </p:tav>
                                        <p:tav tm="100000">
                                          <p:val>
                                            <p:strVal val="#ppt_x"/>
                                          </p:val>
                                        </p:tav>
                                      </p:tavLst>
                                    </p:anim>
                                    <p:anim calcmode="lin" valueType="num">
                                      <p:cBhvr additive="base">
                                        <p:cTn id="59"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 grpId="0" animBg="1"/>
      <p:bldP spid="10" grpId="0" animBg="1"/>
      <p:bldP spid="11" grpId="0" animBg="1"/>
      <p:bldP spid="18" grpId="0" animBg="1"/>
      <p:bldP spid="20"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914400"/>
            <a:ext cx="8229600" cy="4953000"/>
          </a:xfrm>
        </p:spPr>
        <p:txBody>
          <a:bodyPr/>
          <a:lstStyle/>
          <a:p>
            <a:pPr marL="342900" lvl="1" indent="-342900">
              <a:buClr>
                <a:schemeClr val="bg2"/>
              </a:buClr>
              <a:buSzPct val="75000"/>
              <a:buFont typeface="Wingdings" pitchFamily="2" charset="2"/>
              <a:buChar char="n"/>
            </a:pPr>
            <a:r>
              <a:rPr lang="en-US" sz="2200" dirty="0" smtClean="0">
                <a:solidFill>
                  <a:srgbClr val="0000FF"/>
                </a:solidFill>
              </a:rPr>
              <a:t>Goal: Promote </a:t>
            </a:r>
            <a:r>
              <a:rPr lang="en-US" sz="2200" dirty="0">
                <a:solidFill>
                  <a:srgbClr val="0000FF"/>
                </a:solidFill>
              </a:rPr>
              <a:t>concepts that are </a:t>
            </a:r>
            <a:r>
              <a:rPr lang="en-US" sz="2200" u="sng" dirty="0">
                <a:solidFill>
                  <a:srgbClr val="0000FF"/>
                </a:solidFill>
              </a:rPr>
              <a:t>coherent with textual relations</a:t>
            </a:r>
          </a:p>
          <a:p>
            <a:r>
              <a:rPr lang="en-US" sz="2200" dirty="0" smtClean="0"/>
              <a:t>Formulate as an Integer Linear Program (ILP):</a:t>
            </a:r>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t>If no relation exists, collapses to the non-structured decision</a:t>
            </a:r>
            <a:endParaRPr lang="en-US" sz="2200" dirty="0"/>
          </a:p>
        </p:txBody>
      </p:sp>
      <p:sp>
        <p:nvSpPr>
          <p:cNvPr id="2" name="Title 1"/>
          <p:cNvSpPr>
            <a:spLocks noGrp="1"/>
          </p:cNvSpPr>
          <p:nvPr>
            <p:ph type="title"/>
          </p:nvPr>
        </p:nvSpPr>
        <p:spPr/>
        <p:txBody>
          <a:bodyPr/>
          <a:lstStyle/>
          <a:p>
            <a:r>
              <a:rPr lang="en-US" dirty="0" smtClean="0"/>
              <a:t>Formulation</a:t>
            </a:r>
            <a:endParaRPr lang="en-US"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74576"/>
          <a:stretch/>
        </p:blipFill>
        <p:spPr bwMode="auto">
          <a:xfrm>
            <a:off x="1652954" y="2728818"/>
            <a:ext cx="55332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954" y="3674452"/>
            <a:ext cx="3657600" cy="158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Rectangular Callout 11"/>
              <p:cNvSpPr/>
              <p:nvPr/>
            </p:nvSpPr>
            <p:spPr>
              <a:xfrm>
                <a:off x="7211646" y="3674452"/>
                <a:ext cx="1856154" cy="1219200"/>
              </a:xfrm>
              <a:prstGeom prst="wedgeRectCallout">
                <a:avLst>
                  <a:gd name="adj1" fmla="val -71626"/>
                  <a:gd name="adj2" fmla="val -80600"/>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FF0000"/>
                    </a:solidFill>
                  </a:rPr>
                  <a:t>Boolean variable: a relation exists between </a:t>
                </a:r>
                <a14:m>
                  <m:oMath xmlns:m="http://schemas.openxmlformats.org/officeDocument/2006/math">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a:rPr>
                          <m:t>𝑒</m:t>
                        </m:r>
                      </m:e>
                      <m:sub>
                        <m:r>
                          <a:rPr lang="en-US" b="0" i="1" smtClean="0">
                            <a:solidFill>
                              <a:srgbClr val="FF0000"/>
                            </a:solidFill>
                            <a:latin typeface="Cambria Math"/>
                          </a:rPr>
                          <m:t>𝑖</m:t>
                        </m:r>
                      </m:sub>
                      <m:sup>
                        <m:r>
                          <a:rPr lang="en-US" b="0" i="1" smtClean="0">
                            <a:solidFill>
                              <a:srgbClr val="FF0000"/>
                            </a:solidFill>
                            <a:latin typeface="Cambria Math"/>
                          </a:rPr>
                          <m:t>𝑘</m:t>
                        </m:r>
                      </m:sup>
                    </m:sSubSup>
                  </m:oMath>
                </a14:m>
                <a:r>
                  <a:rPr lang="en-US" dirty="0" smtClean="0">
                    <a:solidFill>
                      <a:srgbClr val="FF0000"/>
                    </a:solidFill>
                  </a:rPr>
                  <a:t> and </a:t>
                </a:r>
                <a14:m>
                  <m:oMath xmlns:m="http://schemas.openxmlformats.org/officeDocument/2006/math">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a:rPr>
                          <m:t>𝑒</m:t>
                        </m:r>
                      </m:e>
                      <m:sub>
                        <m:r>
                          <a:rPr lang="en-US" b="0" i="1" smtClean="0">
                            <a:solidFill>
                              <a:srgbClr val="FF0000"/>
                            </a:solidFill>
                            <a:latin typeface="Cambria Math"/>
                          </a:rPr>
                          <m:t>𝑗</m:t>
                        </m:r>
                      </m:sub>
                      <m:sup>
                        <m:r>
                          <a:rPr lang="en-US" b="0" i="1" smtClean="0">
                            <a:solidFill>
                              <a:srgbClr val="FF0000"/>
                            </a:solidFill>
                            <a:latin typeface="Cambria Math"/>
                          </a:rPr>
                          <m:t>𝑙</m:t>
                        </m:r>
                      </m:sup>
                    </m:sSubSup>
                  </m:oMath>
                </a14:m>
                <a:r>
                  <a:rPr lang="en-US" dirty="0" smtClean="0">
                    <a:solidFill>
                      <a:srgbClr val="FF0000"/>
                    </a:solidFill>
                  </a:rPr>
                  <a:t> (or not)</a:t>
                </a:r>
                <a:endParaRPr lang="en-US" dirty="0">
                  <a:solidFill>
                    <a:srgbClr val="FF0000"/>
                  </a:solidFill>
                </a:endParaRPr>
              </a:p>
            </p:txBody>
          </p:sp>
        </mc:Choice>
        <mc:Fallback xmlns="">
          <p:sp>
            <p:nvSpPr>
              <p:cNvPr id="12" name="Rectangular Callout 11"/>
              <p:cNvSpPr>
                <a:spLocks noRot="1" noChangeAspect="1" noMove="1" noResize="1" noEditPoints="1" noAdjustHandles="1" noChangeArrowheads="1" noChangeShapeType="1" noTextEdit="1"/>
              </p:cNvSpPr>
              <p:nvPr/>
            </p:nvSpPr>
            <p:spPr>
              <a:xfrm>
                <a:off x="7211646" y="3674452"/>
                <a:ext cx="1856154" cy="1219200"/>
              </a:xfrm>
              <a:prstGeom prst="wedgeRectCallout">
                <a:avLst>
                  <a:gd name="adj1" fmla="val -71626"/>
                  <a:gd name="adj2" fmla="val -80600"/>
                </a:avLst>
              </a:prstGeom>
              <a:blipFill rotWithShape="1">
                <a:blip r:embed="rId5"/>
                <a:stretch>
                  <a:fillRect r="-2122" b="-4478"/>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ular Callout 13"/>
              <p:cNvSpPr/>
              <p:nvPr/>
            </p:nvSpPr>
            <p:spPr>
              <a:xfrm>
                <a:off x="5486400" y="3674452"/>
                <a:ext cx="1600200" cy="1219200"/>
              </a:xfrm>
              <a:prstGeom prst="wedgeRectCallout">
                <a:avLst>
                  <a:gd name="adj1" fmla="val 1389"/>
                  <a:gd name="adj2" fmla="val -81712"/>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rgbClr val="FF0000"/>
                    </a:solidFill>
                  </a:rPr>
                  <a:t>weight of </a:t>
                </a:r>
                <a:r>
                  <a:rPr lang="en-US" dirty="0" smtClean="0">
                    <a:solidFill>
                      <a:srgbClr val="FF0000"/>
                    </a:solidFill>
                  </a:rPr>
                  <a:t>a relation </a:t>
                </a:r>
                <a14:m>
                  <m:oMath xmlns:m="http://schemas.openxmlformats.org/officeDocument/2006/math">
                    <m:sSup>
                      <m:sSupPr>
                        <m:ctrlPr>
                          <a:rPr lang="en-US" b="0" i="1" smtClean="0">
                            <a:solidFill>
                              <a:srgbClr val="FF0000"/>
                            </a:solidFill>
                            <a:latin typeface="Cambria Math" panose="02040503050406030204" pitchFamily="18" charset="0"/>
                          </a:rPr>
                        </m:ctrlPr>
                      </m:sSupPr>
                      <m:e>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a:rPr>
                              <m:t>𝑟</m:t>
                            </m:r>
                          </m:e>
                          <m:sub>
                            <m:r>
                              <a:rPr lang="en-US" b="0" i="1" smtClean="0">
                                <a:solidFill>
                                  <a:srgbClr val="FF0000"/>
                                </a:solidFill>
                                <a:latin typeface="Cambria Math"/>
                              </a:rPr>
                              <m:t>𝑖𝑗</m:t>
                            </m:r>
                          </m:sub>
                          <m:sup/>
                        </m:sSubSup>
                      </m:e>
                      <m:sup>
                        <m:r>
                          <a:rPr lang="en-US" i="1">
                            <a:solidFill>
                              <a:srgbClr val="FF0000"/>
                            </a:solidFill>
                            <a:latin typeface="Cambria Math"/>
                          </a:rPr>
                          <m:t>(</m:t>
                        </m:r>
                        <m:r>
                          <a:rPr lang="en-US" i="1">
                            <a:solidFill>
                              <a:srgbClr val="FF0000"/>
                            </a:solidFill>
                            <a:latin typeface="Cambria Math"/>
                          </a:rPr>
                          <m:t>𝑘</m:t>
                        </m:r>
                        <m:r>
                          <a:rPr lang="en-US" i="1">
                            <a:solidFill>
                              <a:srgbClr val="FF0000"/>
                            </a:solidFill>
                            <a:latin typeface="Cambria Math"/>
                          </a:rPr>
                          <m:t>,</m:t>
                        </m:r>
                        <m:r>
                          <a:rPr lang="en-US" i="1">
                            <a:solidFill>
                              <a:srgbClr val="FF0000"/>
                            </a:solidFill>
                            <a:latin typeface="Cambria Math"/>
                          </a:rPr>
                          <m:t>𝑙</m:t>
                        </m:r>
                        <m:r>
                          <a:rPr lang="en-US" i="1">
                            <a:solidFill>
                              <a:srgbClr val="FF0000"/>
                            </a:solidFill>
                            <a:latin typeface="Cambria Math"/>
                          </a:rPr>
                          <m:t>)</m:t>
                        </m:r>
                      </m:sup>
                    </m:sSup>
                  </m:oMath>
                </a14:m>
                <a:endParaRPr lang="en-US" dirty="0">
                  <a:solidFill>
                    <a:srgbClr val="FF0000"/>
                  </a:solidFill>
                </a:endParaRPr>
              </a:p>
            </p:txBody>
          </p:sp>
        </mc:Choice>
        <mc:Fallback xmlns="">
          <p:sp>
            <p:nvSpPr>
              <p:cNvPr id="14" name="Rectangular Callout 13"/>
              <p:cNvSpPr>
                <a:spLocks noRot="1" noChangeAspect="1" noMove="1" noResize="1" noEditPoints="1" noAdjustHandles="1" noChangeArrowheads="1" noChangeShapeType="1" noTextEdit="1"/>
              </p:cNvSpPr>
              <p:nvPr/>
            </p:nvSpPr>
            <p:spPr>
              <a:xfrm>
                <a:off x="5486400" y="3674452"/>
                <a:ext cx="1600200" cy="1219200"/>
              </a:xfrm>
              <a:prstGeom prst="wedgeRectCallout">
                <a:avLst>
                  <a:gd name="adj1" fmla="val 1389"/>
                  <a:gd name="adj2" fmla="val -81712"/>
                </a:avLst>
              </a:prstGeom>
              <a:blipFill rotWithShape="1">
                <a:blip r:embed="rId6"/>
                <a:stretch>
                  <a:fillRect l="-372"/>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ular Callout 14"/>
              <p:cNvSpPr/>
              <p:nvPr/>
            </p:nvSpPr>
            <p:spPr>
              <a:xfrm>
                <a:off x="4686300" y="1998052"/>
                <a:ext cx="3619500" cy="609600"/>
              </a:xfrm>
              <a:prstGeom prst="wedgeRectCallout">
                <a:avLst>
                  <a:gd name="adj1" fmla="val -46054"/>
                  <a:gd name="adj2" fmla="val 91667"/>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FF0000"/>
                    </a:solidFill>
                  </a:rPr>
                  <a:t>Boolean variable: </a:t>
                </a:r>
                <a14:m>
                  <m:oMath xmlns:m="http://schemas.openxmlformats.org/officeDocument/2006/math">
                    <m:r>
                      <a:rPr lang="en-US" b="0" i="1" smtClean="0">
                        <a:solidFill>
                          <a:srgbClr val="FF0000"/>
                        </a:solidFill>
                        <a:latin typeface="Cambria Math"/>
                      </a:rPr>
                      <m:t>𝑘</m:t>
                    </m:r>
                  </m:oMath>
                </a14:m>
                <a:r>
                  <a:rPr lang="en-US" dirty="0" err="1" smtClean="0">
                    <a:solidFill>
                      <a:srgbClr val="FF0000"/>
                    </a:solidFill>
                  </a:rPr>
                  <a:t>th</a:t>
                </a:r>
                <a:r>
                  <a:rPr lang="en-US" dirty="0" smtClean="0">
                    <a:solidFill>
                      <a:srgbClr val="FF0000"/>
                    </a:solidFill>
                  </a:rPr>
                  <a:t> candidate corresponds to </a:t>
                </a:r>
                <a14:m>
                  <m:oMath xmlns:m="http://schemas.openxmlformats.org/officeDocument/2006/math">
                    <m:r>
                      <a:rPr lang="en-US" b="0" i="1" smtClean="0">
                        <a:solidFill>
                          <a:srgbClr val="FF0000"/>
                        </a:solidFill>
                        <a:latin typeface="Cambria Math"/>
                      </a:rPr>
                      <m:t>𝑖</m:t>
                    </m:r>
                  </m:oMath>
                </a14:m>
                <a:r>
                  <a:rPr lang="en-US" dirty="0" err="1" smtClean="0">
                    <a:solidFill>
                      <a:srgbClr val="FF0000"/>
                    </a:solidFill>
                  </a:rPr>
                  <a:t>th</a:t>
                </a:r>
                <a:r>
                  <a:rPr lang="en-US" dirty="0" smtClean="0">
                    <a:solidFill>
                      <a:srgbClr val="FF0000"/>
                    </a:solidFill>
                  </a:rPr>
                  <a:t> mention (or not) </a:t>
                </a:r>
                <a:endParaRPr lang="en-US" dirty="0">
                  <a:solidFill>
                    <a:srgbClr val="FF0000"/>
                  </a:solidFill>
                </a:endParaRPr>
              </a:p>
            </p:txBody>
          </p:sp>
        </mc:Choice>
        <mc:Fallback xmlns="">
          <p:sp>
            <p:nvSpPr>
              <p:cNvPr id="15" name="Rectangular Callout 14"/>
              <p:cNvSpPr>
                <a:spLocks noRot="1" noChangeAspect="1" noMove="1" noResize="1" noEditPoints="1" noAdjustHandles="1" noChangeArrowheads="1" noChangeShapeType="1" noTextEdit="1"/>
              </p:cNvSpPr>
              <p:nvPr/>
            </p:nvSpPr>
            <p:spPr>
              <a:xfrm>
                <a:off x="4686300" y="1998052"/>
                <a:ext cx="3619500" cy="609600"/>
              </a:xfrm>
              <a:prstGeom prst="wedgeRectCallout">
                <a:avLst>
                  <a:gd name="adj1" fmla="val -46054"/>
                  <a:gd name="adj2" fmla="val 91667"/>
                </a:avLst>
              </a:prstGeom>
              <a:blipFill rotWithShape="1">
                <a:blip r:embed="rId7"/>
                <a:stretch>
                  <a:fillRect t="-3378" r="-500"/>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ular Callout 15"/>
              <p:cNvSpPr/>
              <p:nvPr/>
            </p:nvSpPr>
            <p:spPr>
              <a:xfrm>
                <a:off x="2133600" y="1998052"/>
                <a:ext cx="2298700" cy="609600"/>
              </a:xfrm>
              <a:prstGeom prst="wedgeRectCallout">
                <a:avLst>
                  <a:gd name="adj1" fmla="val 47773"/>
                  <a:gd name="adj2" fmla="val 93750"/>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FF0000"/>
                    </a:solidFill>
                  </a:rPr>
                  <a:t>weight of variable </a:t>
                </a:r>
                <a14:m>
                  <m:oMath xmlns:m="http://schemas.openxmlformats.org/officeDocument/2006/math">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a:rPr>
                          <m:t>𝑒</m:t>
                        </m:r>
                      </m:e>
                      <m:sub>
                        <m:r>
                          <a:rPr lang="en-US" b="0" i="1" smtClean="0">
                            <a:solidFill>
                              <a:srgbClr val="FF0000"/>
                            </a:solidFill>
                            <a:latin typeface="Cambria Math"/>
                          </a:rPr>
                          <m:t>𝑖</m:t>
                        </m:r>
                      </m:sub>
                      <m:sup>
                        <m:r>
                          <a:rPr lang="en-US" b="0" i="1" smtClean="0">
                            <a:solidFill>
                              <a:srgbClr val="FF0000"/>
                            </a:solidFill>
                            <a:latin typeface="Cambria Math"/>
                          </a:rPr>
                          <m:t>𝑘</m:t>
                        </m:r>
                      </m:sup>
                    </m:sSubSup>
                  </m:oMath>
                </a14:m>
                <a:endParaRPr lang="en-US" dirty="0">
                  <a:solidFill>
                    <a:srgbClr val="FF0000"/>
                  </a:solidFill>
                </a:endParaRPr>
              </a:p>
            </p:txBody>
          </p:sp>
        </mc:Choice>
        <mc:Fallback xmlns="">
          <p:sp>
            <p:nvSpPr>
              <p:cNvPr id="16" name="Rectangular Callout 15"/>
              <p:cNvSpPr>
                <a:spLocks noRot="1" noChangeAspect="1" noMove="1" noResize="1" noEditPoints="1" noAdjustHandles="1" noChangeArrowheads="1" noChangeShapeType="1" noTextEdit="1"/>
              </p:cNvSpPr>
              <p:nvPr/>
            </p:nvSpPr>
            <p:spPr>
              <a:xfrm>
                <a:off x="2133600" y="1998052"/>
                <a:ext cx="2298700" cy="609600"/>
              </a:xfrm>
              <a:prstGeom prst="wedgeRectCallout">
                <a:avLst>
                  <a:gd name="adj1" fmla="val 47773"/>
                  <a:gd name="adj2" fmla="val 93750"/>
                </a:avLst>
              </a:prstGeom>
              <a:blipFill rotWithShape="1">
                <a:blip r:embed="rId8"/>
                <a:stretch>
                  <a:fillRect/>
                </a:stretch>
              </a:blipFill>
              <a:ln w="38100">
                <a:solidFill>
                  <a:schemeClr val="bg2"/>
                </a:solidFill>
              </a:ln>
            </p:spPr>
            <p:txBody>
              <a:bodyPr/>
              <a:lstStyle/>
              <a:p>
                <a:r>
                  <a:rPr lang="en-US">
                    <a:noFill/>
                  </a:rPr>
                  <a:t> </a:t>
                </a:r>
              </a:p>
            </p:txBody>
          </p:sp>
        </mc:Fallback>
      </mc:AlternateContent>
      <p:cxnSp>
        <p:nvCxnSpPr>
          <p:cNvPr id="7" name="Straight Connector 6"/>
          <p:cNvCxnSpPr/>
          <p:nvPr/>
        </p:nvCxnSpPr>
        <p:spPr>
          <a:xfrm>
            <a:off x="2514600" y="3490818"/>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787900" y="76200"/>
            <a:ext cx="4279900" cy="8382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rgbClr val="0033CC"/>
                </a:solidFill>
              </a:rPr>
              <a:t>Knowledge + Ability to use it (Inference) facilitates additional knowledge acquisition</a:t>
            </a:r>
            <a:endParaRPr lang="en-US" dirty="0">
              <a:solidFill>
                <a:srgbClr val="FF0000"/>
              </a:solidFill>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37</a:t>
            </a:fld>
            <a:endParaRPr lang="en-US" altLang="zh-TW"/>
          </a:p>
        </p:txBody>
      </p:sp>
    </p:spTree>
    <p:extLst>
      <p:ext uri="{BB962C8B-B14F-4D97-AF65-F5344CB8AC3E}">
        <p14:creationId xmlns:p14="http://schemas.microsoft.com/office/powerpoint/2010/main" val="39528162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480" y="3657600"/>
            <a:ext cx="1645920" cy="109728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Knowledge and Inference</a:t>
            </a:r>
          </a:p>
          <a:p>
            <a:pPr lvl="1" eaLnBrk="1" hangingPunct="1">
              <a:lnSpc>
                <a:spcPct val="90000"/>
              </a:lnSpc>
            </a:pPr>
            <a:r>
              <a:rPr lang="en-US" dirty="0" smtClean="0"/>
              <a:t>Combining the </a:t>
            </a:r>
            <a:r>
              <a:rPr lang="en-US" dirty="0" smtClean="0">
                <a:solidFill>
                  <a:srgbClr val="0033CC"/>
                </a:solidFill>
              </a:rPr>
              <a:t>soft</a:t>
            </a:r>
            <a:r>
              <a:rPr lang="en-US" dirty="0" smtClean="0"/>
              <a:t> with the </a:t>
            </a:r>
            <a:r>
              <a:rPr lang="en-US" dirty="0" smtClean="0">
                <a:solidFill>
                  <a:srgbClr val="0033CC"/>
                </a:solidFill>
              </a:rPr>
              <a:t>logical/declarative</a:t>
            </a:r>
            <a:r>
              <a:rPr lang="en-US" dirty="0" smtClean="0"/>
              <a:t> nature of Natural Language </a:t>
            </a:r>
          </a:p>
          <a:p>
            <a:pPr lvl="2" eaLnBrk="1" hangingPunct="1">
              <a:lnSpc>
                <a:spcPct val="90000"/>
              </a:lnSpc>
            </a:pPr>
            <a:r>
              <a:rPr lang="en-US" dirty="0" smtClean="0"/>
              <a:t>Constrained Conditional Models: A formulation for </a:t>
            </a:r>
            <a:r>
              <a:rPr lang="en-US" dirty="0" smtClean="0">
                <a:solidFill>
                  <a:srgbClr val="0033CC"/>
                </a:solidFill>
              </a:rPr>
              <a:t>global </a:t>
            </a:r>
            <a:r>
              <a:rPr lang="en-US" dirty="0">
                <a:solidFill>
                  <a:srgbClr val="0033CC"/>
                </a:solidFill>
              </a:rPr>
              <a:t>i</a:t>
            </a:r>
            <a:r>
              <a:rPr lang="en-US" dirty="0" smtClean="0">
                <a:solidFill>
                  <a:srgbClr val="0033CC"/>
                </a:solidFill>
              </a:rPr>
              <a:t>nference with knowledge </a:t>
            </a:r>
            <a:r>
              <a:rPr lang="en-US" dirty="0" smtClean="0"/>
              <a:t>modeled as expressive structural constraints</a:t>
            </a:r>
          </a:p>
          <a:p>
            <a:pPr lvl="2" eaLnBrk="1" hangingPunct="1">
              <a:lnSpc>
                <a:spcPct val="90000"/>
              </a:lnSpc>
            </a:pPr>
            <a:r>
              <a:rPr lang="en-US" dirty="0" smtClean="0"/>
              <a:t>Some examples</a:t>
            </a:r>
          </a:p>
          <a:p>
            <a:pPr lvl="2" eaLnBrk="1" hangingPunct="1">
              <a:lnSpc>
                <a:spcPct val="90000"/>
              </a:lnSpc>
            </a:pPr>
            <a:endParaRPr lang="en-US" dirty="0" smtClean="0">
              <a:solidFill>
                <a:srgbClr val="000000"/>
              </a:solidFill>
              <a:latin typeface="Calibri" pitchFamily="34" charset="0"/>
            </a:endParaRPr>
          </a:p>
          <a:p>
            <a:pPr eaLnBrk="1" hangingPunct="1">
              <a:lnSpc>
                <a:spcPct val="90000"/>
              </a:lnSpc>
            </a:pPr>
            <a:r>
              <a:rPr lang="en-US" dirty="0" smtClean="0">
                <a:solidFill>
                  <a:srgbClr val="000000"/>
                </a:solidFill>
                <a:latin typeface="Calibri" pitchFamily="34" charset="0"/>
              </a:rPr>
              <a:t>Cycles </a:t>
            </a:r>
            <a:r>
              <a:rPr lang="en-US" dirty="0">
                <a:solidFill>
                  <a:srgbClr val="000000"/>
                </a:solidFill>
                <a:latin typeface="Calibri" pitchFamily="34" charset="0"/>
              </a:rPr>
              <a:t>of </a:t>
            </a:r>
            <a:r>
              <a:rPr lang="en-US" dirty="0" smtClean="0">
                <a:solidFill>
                  <a:srgbClr val="000000"/>
                </a:solidFill>
                <a:latin typeface="Calibri" pitchFamily="34" charset="0"/>
              </a:rPr>
              <a:t>Knowledge </a:t>
            </a:r>
          </a:p>
          <a:p>
            <a:pPr lvl="1" eaLnBrk="1" hangingPunct="1">
              <a:lnSpc>
                <a:spcPct val="90000"/>
              </a:lnSpc>
            </a:pPr>
            <a:r>
              <a:rPr lang="en-US" dirty="0">
                <a:solidFill>
                  <a:srgbClr val="000000"/>
                </a:solidFill>
                <a:latin typeface="Calibri" pitchFamily="34" charset="0"/>
              </a:rPr>
              <a:t>Grounding/Acquisition – knowledge – inference </a:t>
            </a:r>
          </a:p>
          <a:p>
            <a:pPr marL="0" indent="-400050" eaLnBrk="1" hangingPunct="1">
              <a:lnSpc>
                <a:spcPct val="90000"/>
              </a:lnSpc>
            </a:pPr>
            <a:endParaRPr lang="en-US" dirty="0" smtClean="0"/>
          </a:p>
          <a:p>
            <a:pPr marL="0" indent="-400050" eaLnBrk="1" hangingPunct="1">
              <a:lnSpc>
                <a:spcPct val="90000"/>
              </a:lnSpc>
            </a:pPr>
            <a:r>
              <a:rPr lang="en-US" dirty="0" smtClean="0"/>
              <a:t>Learning </a:t>
            </a:r>
            <a:r>
              <a:rPr lang="en-US" dirty="0"/>
              <a:t>with Indirect Supervision</a:t>
            </a:r>
          </a:p>
          <a:p>
            <a:pPr lvl="1" eaLnBrk="1" hangingPunct="1">
              <a:lnSpc>
                <a:spcPct val="90000"/>
              </a:lnSpc>
            </a:pPr>
            <a:r>
              <a:rPr lang="en-US" dirty="0" smtClean="0"/>
              <a:t>Response Based Learning: learning from the world’s feedback</a:t>
            </a:r>
            <a:endParaRPr lang="en-US" dirty="0" smtClean="0">
              <a:solidFill>
                <a:srgbClr val="0033CC"/>
              </a:solidFill>
            </a:endParaRPr>
          </a:p>
          <a:p>
            <a:pPr eaLnBrk="1" hangingPunct="1">
              <a:lnSpc>
                <a:spcPct val="90000"/>
              </a:lnSpc>
            </a:pPr>
            <a:endParaRPr lang="en-US" dirty="0" smtClean="0"/>
          </a:p>
          <a:p>
            <a:pPr eaLnBrk="1" hangingPunct="1">
              <a:lnSpc>
                <a:spcPct val="90000"/>
              </a:lnSpc>
            </a:pPr>
            <a:r>
              <a:rPr lang="en-US" dirty="0" smtClean="0"/>
              <a:t>Scaling Up: Amortized Inference</a:t>
            </a:r>
          </a:p>
          <a:p>
            <a:pPr lvl="1" eaLnBrk="1" hangingPunct="1">
              <a:lnSpc>
                <a:spcPct val="90000"/>
              </a:lnSpc>
            </a:pPr>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38</a:t>
            </a:fld>
            <a:endParaRPr lang="en-US" altLang="zh-TW"/>
          </a:p>
        </p:txBody>
      </p:sp>
      <p:pic>
        <p:nvPicPr>
          <p:cNvPr id="5" name="Picture 3" descr="C:\MYSTUFF\Work\MyTalks\Pictures\knowledg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218" y="381000"/>
            <a:ext cx="145018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YSTUFF\Work\MyTalks\Pictures\reason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496" y="2133600"/>
            <a:ext cx="154090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MYSTUFF\Work\MyTalks\Pictures\sc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480" y="5182306"/>
            <a:ext cx="1645920" cy="1066094"/>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47298" y="4070132"/>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17298"/>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533400"/>
          </a:xfrm>
        </p:spPr>
        <p:txBody>
          <a:bodyPr/>
          <a:lstStyle/>
          <a:p>
            <a:r>
              <a:rPr lang="en-US" dirty="0" smtClean="0"/>
              <a:t>Understanding </a:t>
            </a:r>
            <a:r>
              <a:rPr lang="en-US" dirty="0"/>
              <a:t>Language </a:t>
            </a:r>
            <a:r>
              <a:rPr lang="en-US" dirty="0" smtClean="0"/>
              <a:t>Requires Supervision</a:t>
            </a:r>
            <a:endParaRPr lang="en-US" dirty="0"/>
          </a:p>
        </p:txBody>
      </p:sp>
      <p:sp>
        <p:nvSpPr>
          <p:cNvPr id="3" name="Content Placeholder 2"/>
          <p:cNvSpPr>
            <a:spLocks noGrp="1"/>
          </p:cNvSpPr>
          <p:nvPr>
            <p:ph idx="1"/>
          </p:nvPr>
        </p:nvSpPr>
        <p:spPr>
          <a:xfrm>
            <a:off x="457200" y="4191000"/>
            <a:ext cx="8610600" cy="2362200"/>
          </a:xfrm>
        </p:spPr>
        <p:txBody>
          <a:bodyPr/>
          <a:lstStyle/>
          <a:p>
            <a:r>
              <a:rPr lang="en-US" sz="2000" dirty="0"/>
              <a:t>How to recover meaning from text?</a:t>
            </a:r>
          </a:p>
          <a:p>
            <a:r>
              <a:rPr lang="en-US" sz="2000" dirty="0" smtClean="0">
                <a:solidFill>
                  <a:srgbClr val="0033CC"/>
                </a:solidFill>
              </a:rPr>
              <a:t>Standard “example based” ML: </a:t>
            </a:r>
            <a:r>
              <a:rPr lang="en-US" sz="2000" dirty="0" smtClean="0"/>
              <a:t>annotate text with </a:t>
            </a:r>
            <a:r>
              <a:rPr lang="en-US" sz="2000" dirty="0"/>
              <a:t>meaning </a:t>
            </a:r>
            <a:r>
              <a:rPr lang="en-US" sz="2000" dirty="0" smtClean="0"/>
              <a:t>representation</a:t>
            </a:r>
          </a:p>
          <a:p>
            <a:pPr lvl="1"/>
            <a:r>
              <a:rPr lang="en-US" sz="1800" dirty="0" smtClean="0"/>
              <a:t>Teacher </a:t>
            </a:r>
            <a:r>
              <a:rPr lang="en-US" sz="1800" dirty="0"/>
              <a:t>needs deep understanding of the learning agent </a:t>
            </a:r>
            <a:r>
              <a:rPr lang="en-US" sz="1800" dirty="0" smtClean="0"/>
              <a:t>; not </a:t>
            </a:r>
            <a:r>
              <a:rPr lang="en-US" sz="1800" dirty="0"/>
              <a:t>scalable.</a:t>
            </a:r>
          </a:p>
          <a:p>
            <a:r>
              <a:rPr lang="en-US" sz="2000" dirty="0" smtClean="0">
                <a:solidFill>
                  <a:srgbClr val="0033CC"/>
                </a:solidFill>
              </a:rPr>
              <a:t>Response Driven Learning: </a:t>
            </a:r>
            <a:r>
              <a:rPr lang="en-US" sz="1800" dirty="0" smtClean="0"/>
              <a:t>Exploit </a:t>
            </a:r>
            <a:r>
              <a:rPr lang="en-US" sz="1800" dirty="0" smtClean="0">
                <a:solidFill>
                  <a:srgbClr val="FF0000"/>
                </a:solidFill>
              </a:rPr>
              <a:t>indirect signals </a:t>
            </a:r>
            <a:r>
              <a:rPr lang="en-US" sz="1800" dirty="0" smtClean="0"/>
              <a:t>in the interaction between the learner and the teacher/environment  </a:t>
            </a:r>
            <a:endParaRPr lang="en-US" sz="1800" dirty="0"/>
          </a:p>
          <a:p>
            <a:endParaRPr lang="en-US" sz="2000" dirty="0"/>
          </a:p>
        </p:txBody>
      </p:sp>
      <p:sp>
        <p:nvSpPr>
          <p:cNvPr id="4" name="Slide Number Placeholder 3"/>
          <p:cNvSpPr>
            <a:spLocks noGrp="1"/>
          </p:cNvSpPr>
          <p:nvPr>
            <p:ph type="sldNum" sz="quarter" idx="11"/>
          </p:nvPr>
        </p:nvSpPr>
        <p:spPr/>
        <p:txBody>
          <a:bodyPr/>
          <a:lstStyle/>
          <a:p>
            <a:pPr>
              <a:defRPr/>
            </a:pPr>
            <a:r>
              <a:rPr lang="en-US" altLang="zh-TW" smtClean="0"/>
              <a:t>Page </a:t>
            </a:r>
            <a:fld id="{E20FC37C-9894-45C1-B193-B6D8403BFE07}" type="slidenum">
              <a:rPr lang="en-US" altLang="zh-TW" smtClean="0"/>
              <a:pPr>
                <a:defRPr/>
              </a:pPr>
              <a:t>39</a:t>
            </a:fld>
            <a:endParaRPr lang="en-US" altLang="zh-TW"/>
          </a:p>
        </p:txBody>
      </p:sp>
      <p:pic>
        <p:nvPicPr>
          <p:cNvPr id="6" name="Picture 2" descr="kitchen-robot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diabistro.com/fishbowlLA/original/hamm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08250"/>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a:spLocks noChangeArrowheads="1"/>
          </p:cNvSpPr>
          <p:nvPr/>
        </p:nvSpPr>
        <p:spPr bwMode="auto">
          <a:xfrm>
            <a:off x="228600" y="1143000"/>
            <a:ext cx="3352800" cy="762000"/>
          </a:xfrm>
          <a:prstGeom prst="wedgeRoundRectCallout">
            <a:avLst>
              <a:gd name="adj1" fmla="val -15292"/>
              <a:gd name="adj2" fmla="val 147083"/>
              <a:gd name="adj3" fmla="val 16667"/>
            </a:avLst>
          </a:prstGeom>
          <a:solidFill>
            <a:srgbClr val="FFFFCC"/>
          </a:solidFill>
          <a:ln w="25400" algn="ctr">
            <a:solidFill>
              <a:srgbClr val="FF9933"/>
            </a:solidFill>
            <a:miter lim="800000"/>
            <a:headEnd/>
            <a:tailEnd/>
          </a:ln>
        </p:spPr>
        <p:txBody>
          <a:bodyPr anchor="ctr"/>
          <a:lstStyle/>
          <a:p>
            <a:r>
              <a:rPr lang="en-US" sz="2000" dirty="0">
                <a:latin typeface="Calibri" pitchFamily="34" charset="0"/>
              </a:rPr>
              <a:t>Can I get a coffee with </a:t>
            </a:r>
            <a:r>
              <a:rPr lang="en-US" sz="2000" dirty="0" smtClean="0">
                <a:latin typeface="Calibri" pitchFamily="34" charset="0"/>
              </a:rPr>
              <a:t>lots of sugar </a:t>
            </a:r>
            <a:r>
              <a:rPr lang="en-US" sz="2000" dirty="0">
                <a:latin typeface="Calibri" pitchFamily="34" charset="0"/>
              </a:rPr>
              <a:t>and no milk</a:t>
            </a:r>
          </a:p>
        </p:txBody>
      </p:sp>
      <p:sp>
        <p:nvSpPr>
          <p:cNvPr id="9" name="TextBox 8"/>
          <p:cNvSpPr txBox="1"/>
          <p:nvPr/>
        </p:nvSpPr>
        <p:spPr>
          <a:xfrm>
            <a:off x="2352675" y="3733800"/>
            <a:ext cx="3373438" cy="307975"/>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a:latin typeface="Tahoma" pitchFamily="34" charset="0"/>
                <a:ea typeface="Tahoma" pitchFamily="34" charset="0"/>
                <a:cs typeface="Tahoma" pitchFamily="34" charset="0"/>
              </a:rPr>
              <a:t>MAKE(COFFEE,SUGAR=YES,MILK=NO)</a:t>
            </a:r>
          </a:p>
        </p:txBody>
      </p:sp>
      <p:cxnSp>
        <p:nvCxnSpPr>
          <p:cNvPr id="10" name="Curved Connector 9"/>
          <p:cNvCxnSpPr>
            <a:stCxn id="9" idx="2"/>
          </p:cNvCxnSpPr>
          <p:nvPr/>
        </p:nvCxnSpPr>
        <p:spPr>
          <a:xfrm rot="5400000" flipH="1" flipV="1">
            <a:off x="5454650" y="1943100"/>
            <a:ext cx="682625" cy="3514725"/>
          </a:xfrm>
          <a:prstGeom prst="curvedConnector4">
            <a:avLst>
              <a:gd name="adj1" fmla="val -33498"/>
              <a:gd name="adj2" fmla="val 73996"/>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cxnSpLocks noChangeShapeType="1"/>
            <a:stCxn id="8" idx="2"/>
            <a:endCxn id="9" idx="0"/>
          </p:cNvCxnSpPr>
          <p:nvPr/>
        </p:nvCxnSpPr>
        <p:spPr bwMode="auto">
          <a:xfrm rot="16200000" flipH="1">
            <a:off x="2057400" y="1752600"/>
            <a:ext cx="1828800" cy="2133600"/>
          </a:xfrm>
          <a:prstGeom prst="curvedConnector3">
            <a:avLst>
              <a:gd name="adj1" fmla="val 50000"/>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12" name="Picture 12" descr="http://www.6smarketing.com/wp-content/uploads/2009/08/coffee-c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763" y="1447800"/>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admc.hct.ac.ae/hd1/english/graphs/mi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438400"/>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5791200"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0"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998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17" name="TextBox 16"/>
          <p:cNvSpPr txBox="1">
            <a:spLocks noChangeArrowheads="1"/>
          </p:cNvSpPr>
          <p:nvPr/>
        </p:nvSpPr>
        <p:spPr bwMode="auto">
          <a:xfrm>
            <a:off x="3962400" y="1855788"/>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18" name="TextBox 17"/>
          <p:cNvSpPr txBox="1">
            <a:spLocks noChangeArrowheads="1"/>
          </p:cNvSpPr>
          <p:nvPr/>
        </p:nvSpPr>
        <p:spPr bwMode="auto">
          <a:xfrm>
            <a:off x="2033588" y="3352800"/>
            <a:ext cx="1543050" cy="314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Aharoni" pitchFamily="2" charset="-79"/>
              </a:rPr>
              <a:t>Semantic Parser</a:t>
            </a:r>
          </a:p>
        </p:txBody>
      </p:sp>
      <p:sp>
        <p:nvSpPr>
          <p:cNvPr id="5" name="Rectangular Callout 4"/>
          <p:cNvSpPr/>
          <p:nvPr/>
        </p:nvSpPr>
        <p:spPr>
          <a:xfrm>
            <a:off x="6858001" y="25854"/>
            <a:ext cx="2238702" cy="1527048"/>
          </a:xfrm>
          <a:prstGeom prst="wedgeRectCallout">
            <a:avLst>
              <a:gd name="adj1" fmla="val -10196"/>
              <a:gd name="adj2" fmla="val 44456"/>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2"/>
                </a:solidFill>
                <a:latin typeface="Calibri" pitchFamily="34" charset="0"/>
                <a:cs typeface="Calibri" pitchFamily="34" charset="0"/>
              </a:rPr>
              <a:t>Can we rely on this interaction </a:t>
            </a:r>
            <a:r>
              <a:rPr lang="en-US" dirty="0" smtClean="0">
                <a:solidFill>
                  <a:schemeClr val="tx2"/>
                </a:solidFill>
                <a:latin typeface="Calibri" pitchFamily="34" charset="0"/>
                <a:cs typeface="Calibri" pitchFamily="34" charset="0"/>
              </a:rPr>
              <a:t>to provide </a:t>
            </a:r>
            <a:r>
              <a:rPr lang="en-US" dirty="0">
                <a:solidFill>
                  <a:schemeClr val="tx2"/>
                </a:solidFill>
                <a:latin typeface="Calibri" pitchFamily="34" charset="0"/>
                <a:cs typeface="Calibri" pitchFamily="34" charset="0"/>
              </a:rPr>
              <a:t>supervision </a:t>
            </a:r>
            <a:r>
              <a:rPr lang="en-US" dirty="0" smtClean="0">
                <a:solidFill>
                  <a:schemeClr val="tx2"/>
                </a:solidFill>
                <a:latin typeface="Calibri" pitchFamily="34" charset="0"/>
                <a:cs typeface="Calibri" pitchFamily="34" charset="0"/>
              </a:rPr>
              <a:t>(and eventually</a:t>
            </a:r>
            <a:r>
              <a:rPr lang="en-US" dirty="0">
                <a:solidFill>
                  <a:schemeClr val="tx2"/>
                </a:solidFill>
                <a:latin typeface="Calibri" pitchFamily="34" charset="0"/>
                <a:cs typeface="Calibri" pitchFamily="34" charset="0"/>
              </a:rPr>
              <a:t>, recover meaning) ?</a:t>
            </a:r>
          </a:p>
        </p:txBody>
      </p:sp>
    </p:spTree>
    <p:extLst>
      <p:ext uri="{BB962C8B-B14F-4D97-AF65-F5344CB8AC3E}">
        <p14:creationId xmlns:p14="http://schemas.microsoft.com/office/powerpoint/2010/main" val="14409367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8"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Ambiguity </a:t>
            </a: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18ED59-66C4-4EE7-928C-95E46281329A}" type="slidenum">
              <a:rPr lang="en-US" altLang="zh-TW" smtClean="0">
                <a:solidFill>
                  <a:srgbClr val="000000"/>
                </a:solidFill>
                <a:cs typeface="Arial Unicode MS" pitchFamily="34" charset="-128"/>
              </a:rPr>
              <a:pPr eaLnBrk="1" hangingPunct="1"/>
              <a:t>4</a:t>
            </a:fld>
            <a:endParaRPr lang="en-US" altLang="zh-TW" smtClean="0">
              <a:solidFill>
                <a:srgbClr val="000000"/>
              </a:solidFill>
              <a:cs typeface="Arial Unicode MS" pitchFamily="34" charset="-128"/>
            </a:endParaRPr>
          </a:p>
        </p:txBody>
      </p:sp>
      <p:sp>
        <p:nvSpPr>
          <p:cNvPr id="10" name="Rectangle 9"/>
          <p:cNvSpPr/>
          <p:nvPr/>
        </p:nvSpPr>
        <p:spPr>
          <a:xfrm>
            <a:off x="152400" y="1143000"/>
            <a:ext cx="31242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0000"/>
                </a:solidFill>
              </a:rPr>
              <a:t>It’s a version of </a:t>
            </a:r>
            <a:r>
              <a:rPr lang="en-US" b="1" i="1" u="sng" dirty="0">
                <a:solidFill>
                  <a:srgbClr val="FF0000"/>
                </a:solidFill>
              </a:rPr>
              <a:t>Chicago</a:t>
            </a:r>
            <a:r>
              <a:rPr lang="en-US" dirty="0">
                <a:solidFill>
                  <a:srgbClr val="000000"/>
                </a:solidFill>
              </a:rPr>
              <a:t> – the standard classic </a:t>
            </a:r>
            <a:r>
              <a:rPr lang="en-US" b="1" i="1" u="sng" dirty="0">
                <a:solidFill>
                  <a:srgbClr val="008000"/>
                </a:solidFill>
              </a:rPr>
              <a:t>Macintosh</a:t>
            </a:r>
            <a:r>
              <a:rPr lang="en-US" dirty="0">
                <a:solidFill>
                  <a:srgbClr val="000000"/>
                </a:solidFill>
              </a:rPr>
              <a:t> menu font, with that distinctive thick diagonal in the ”N”.</a:t>
            </a:r>
          </a:p>
        </p:txBody>
      </p:sp>
      <p:sp>
        <p:nvSpPr>
          <p:cNvPr id="12" name="Rectangle 11"/>
          <p:cNvSpPr/>
          <p:nvPr/>
        </p:nvSpPr>
        <p:spPr>
          <a:xfrm>
            <a:off x="3276600" y="1143000"/>
            <a:ext cx="28956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dirty="0">
                <a:solidFill>
                  <a:srgbClr val="000000"/>
                </a:solidFill>
              </a:rPr>
              <a:t> was used by default for </a:t>
            </a:r>
            <a:r>
              <a:rPr lang="en-US" b="1" i="1" u="sng" dirty="0">
                <a:solidFill>
                  <a:srgbClr val="008000"/>
                </a:solidFill>
              </a:rPr>
              <a:t>Mac</a:t>
            </a:r>
            <a:r>
              <a:rPr lang="en-US" dirty="0">
                <a:solidFill>
                  <a:srgbClr val="000000"/>
                </a:solidFill>
              </a:rPr>
              <a:t> menus through </a:t>
            </a:r>
            <a:r>
              <a:rPr lang="en-US" b="1" i="1" u="sng" dirty="0" err="1">
                <a:solidFill>
                  <a:srgbClr val="008000"/>
                </a:solidFill>
              </a:rPr>
              <a:t>MacOS</a:t>
            </a:r>
            <a:r>
              <a:rPr lang="en-US" b="1" i="1" u="sng" dirty="0">
                <a:solidFill>
                  <a:srgbClr val="008000"/>
                </a:solidFill>
              </a:rPr>
              <a:t> 7.6</a:t>
            </a:r>
            <a:r>
              <a:rPr lang="en-US" dirty="0">
                <a:solidFill>
                  <a:srgbClr val="000000"/>
                </a:solidFill>
              </a:rPr>
              <a:t>, and </a:t>
            </a:r>
            <a:r>
              <a:rPr lang="en-US" b="1" i="1" u="sng" dirty="0">
                <a:solidFill>
                  <a:srgbClr val="008000"/>
                </a:solidFill>
              </a:rPr>
              <a:t>OS 8 </a:t>
            </a:r>
            <a:r>
              <a:rPr lang="en-US" dirty="0">
                <a:solidFill>
                  <a:srgbClr val="000000"/>
                </a:solidFill>
              </a:rPr>
              <a:t>was released mid-1997..</a:t>
            </a:r>
          </a:p>
        </p:txBody>
      </p:sp>
      <p:sp>
        <p:nvSpPr>
          <p:cNvPr id="13" name="Rectangle 12"/>
          <p:cNvSpPr/>
          <p:nvPr/>
        </p:nvSpPr>
        <p:spPr>
          <a:xfrm>
            <a:off x="6172200" y="1143000"/>
            <a:ext cx="28194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b="1" i="1" u="sng" dirty="0">
                <a:solidFill>
                  <a:srgbClr val="000000"/>
                </a:solidFill>
              </a:rPr>
              <a:t> </a:t>
            </a:r>
            <a:r>
              <a:rPr lang="en-US" b="1" i="1" u="sng" dirty="0">
                <a:solidFill>
                  <a:srgbClr val="FF0000"/>
                </a:solidFill>
              </a:rPr>
              <a:t>VIII</a:t>
            </a:r>
            <a:r>
              <a:rPr lang="en-US" b="1" i="1" u="sng" dirty="0">
                <a:solidFill>
                  <a:srgbClr val="000000"/>
                </a:solidFill>
              </a:rPr>
              <a:t> </a:t>
            </a:r>
            <a:r>
              <a:rPr lang="en-US" dirty="0">
                <a:solidFill>
                  <a:srgbClr val="000000"/>
                </a:solidFill>
              </a:rPr>
              <a:t>was one of the early 70s-era </a:t>
            </a:r>
            <a:r>
              <a:rPr lang="en-US" b="1" i="1" u="sng" dirty="0">
                <a:solidFill>
                  <a:srgbClr val="FF0000"/>
                </a:solidFill>
              </a:rPr>
              <a:t>Chicago</a:t>
            </a:r>
            <a:r>
              <a:rPr lang="en-US" dirty="0">
                <a:solidFill>
                  <a:srgbClr val="000000"/>
                </a:solidFill>
              </a:rPr>
              <a:t> albums to catch my</a:t>
            </a:r>
          </a:p>
          <a:p>
            <a:pPr>
              <a:defRPr/>
            </a:pPr>
            <a:r>
              <a:rPr lang="en-US" dirty="0">
                <a:solidFill>
                  <a:srgbClr val="000000"/>
                </a:solidFill>
              </a:rPr>
              <a:t>ear, along with </a:t>
            </a:r>
            <a:r>
              <a:rPr lang="en-US" b="1" i="1" u="sng" dirty="0">
                <a:solidFill>
                  <a:srgbClr val="FF0000"/>
                </a:solidFill>
              </a:rPr>
              <a:t>Chicago II</a:t>
            </a:r>
            <a:r>
              <a:rPr lang="en-US" dirty="0">
                <a:solidFill>
                  <a:srgbClr val="FF0000"/>
                </a:solidFill>
              </a:rPr>
              <a:t>.</a:t>
            </a:r>
          </a:p>
        </p:txBody>
      </p:sp>
      <p:cxnSp>
        <p:nvCxnSpPr>
          <p:cNvPr id="21" name="Straight Arrow Connector 20"/>
          <p:cNvCxnSpPr/>
          <p:nvPr/>
        </p:nvCxnSpPr>
        <p:spPr>
          <a:xfrm rot="5400000">
            <a:off x="914400" y="1981200"/>
            <a:ext cx="1600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10800000" flipV="1">
            <a:off x="1600200" y="1295400"/>
            <a:ext cx="1828800" cy="17526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5400000">
            <a:off x="1562100" y="3162300"/>
            <a:ext cx="3200400" cy="838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16200000" flipH="1">
            <a:off x="3962400" y="3124200"/>
            <a:ext cx="23622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16200000" flipH="1">
            <a:off x="5734050" y="2266950"/>
            <a:ext cx="2133600" cy="4953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rot="16200000" flipH="1">
            <a:off x="7658100" y="2705100"/>
            <a:ext cx="1219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5" name="Picture 53" descr="apple-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 name="Straight Arrow Connector 56"/>
          <p:cNvCxnSpPr/>
          <p:nvPr/>
        </p:nvCxnSpPr>
        <p:spPr>
          <a:xfrm rot="16200000" flipH="1">
            <a:off x="3276600" y="2362200"/>
            <a:ext cx="14478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7" name="Picture 67" descr="mac system 7.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525780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69" descr="220px-Chicago_typeface_spe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71800"/>
            <a:ext cx="111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75" descr="mac os 8.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419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77" descr="800px-Chicagothebandmillbrook_l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876925"/>
            <a:ext cx="3429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79" descr="Chicago_-_Chicago_VII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91500" y="3429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81" descr="ChicagoIII.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581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2286000" y="1676400"/>
            <a:ext cx="1752600" cy="14478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rot="5400000">
            <a:off x="5524501" y="3771900"/>
            <a:ext cx="4191000" cy="3175"/>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8662" y="2514599"/>
            <a:ext cx="1895475" cy="1524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3469" y="2514600"/>
            <a:ext cx="1919873" cy="1524000"/>
          </a:xfrm>
          <a:prstGeom prst="rect">
            <a:avLst/>
          </a:prstGeom>
        </p:spPr>
      </p:pic>
    </p:spTree>
    <p:extLst>
      <p:ext uri="{BB962C8B-B14F-4D97-AF65-F5344CB8AC3E}">
        <p14:creationId xmlns:p14="http://schemas.microsoft.com/office/powerpoint/2010/main" val="28525168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73423" y="990600"/>
            <a:ext cx="8770577"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r>
              <a:rPr lang="en-US" dirty="0">
                <a:solidFill>
                  <a:srgbClr val="0033CC"/>
                </a:solidFill>
                <a:cs typeface="Candara"/>
              </a:rPr>
              <a:t>Instead </a:t>
            </a:r>
            <a:r>
              <a:rPr lang="en-US" dirty="0" smtClean="0">
                <a:solidFill>
                  <a:srgbClr val="0033CC"/>
                </a:solidFill>
                <a:cs typeface="Candara"/>
              </a:rPr>
              <a:t>of </a:t>
            </a:r>
            <a:r>
              <a:rPr lang="en-US" dirty="0" smtClean="0">
                <a:cs typeface="Candara"/>
              </a:rPr>
              <a:t>training with  </a:t>
            </a:r>
            <a:r>
              <a:rPr lang="en-US" dirty="0">
                <a:solidFill>
                  <a:srgbClr val="FF0000"/>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FF0000"/>
                </a:solidFill>
                <a:cs typeface="Candara"/>
              </a:rPr>
              <a:t>)</a:t>
            </a:r>
            <a:r>
              <a:rPr lang="en-US" dirty="0">
                <a:cs typeface="Candara"/>
              </a:rPr>
              <a:t> pairs </a:t>
            </a:r>
            <a:endParaRPr lang="en-US" dirty="0" smtClean="0">
              <a:cs typeface="Candara"/>
            </a:endParaRPr>
          </a:p>
          <a:p>
            <a:endParaRPr lang="en-US" dirty="0" smtClean="0">
              <a:solidFill>
                <a:srgbClr val="0033CC"/>
              </a:solidFill>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[verifier] </a:t>
            </a:r>
            <a:r>
              <a:rPr lang="en-US" dirty="0" smtClean="0">
                <a:solidFill>
                  <a:srgbClr val="FF0000"/>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FF0000"/>
                </a:solidFill>
                <a:cs typeface="Candara"/>
              </a:rPr>
              <a:t>complex, structured,</a:t>
            </a:r>
            <a:r>
              <a:rPr lang="en-US" dirty="0" smtClean="0">
                <a:cs typeface="Candara"/>
              </a:rPr>
              <a:t> </a:t>
            </a:r>
            <a:r>
              <a:rPr lang="en-US" dirty="0" smtClean="0">
                <a:solidFill>
                  <a:srgbClr val="0033CC"/>
                </a:solidFill>
                <a:cs typeface="Candara"/>
              </a:rPr>
              <a:t>transformation model</a:t>
            </a:r>
            <a:endParaRPr lang="en-US" sz="2000" dirty="0" smtClean="0">
              <a:solidFill>
                <a:srgbClr val="0033CC"/>
              </a:solidFill>
            </a:endParaRPr>
          </a:p>
          <a:p>
            <a:pPr marL="0" indent="0">
              <a:buNone/>
            </a:pPr>
            <a:endParaRPr lang="en-US" sz="2000" dirty="0"/>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r>
              <a:rPr lang="en-US" sz="2000" b="1" dirty="0" smtClean="0">
                <a:solidFill>
                  <a:srgbClr val="FF0000"/>
                </a:solidFill>
                <a:latin typeface="Calibri" charset="0"/>
                <a:sym typeface="Wingdings"/>
              </a:rPr>
              <a:t>Model</a:t>
            </a:r>
            <a:endParaRPr lang="en-US" sz="2000" dirty="0"/>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latin typeface="+mn-lt"/>
              </a:rPr>
              <a:t>English Sentence</a:t>
            </a:r>
            <a:endParaRPr lang="en-US" sz="2000" dirty="0">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latin typeface="+mn-lt"/>
              </a:rPr>
              <a:t>Meaning Representation</a:t>
            </a:r>
            <a:endParaRPr lang="en-US" sz="2000" dirty="0">
              <a:latin typeface="+mn-lt"/>
            </a:endParaRPr>
          </a:p>
        </p:txBody>
      </p:sp>
      <p:sp>
        <p:nvSpPr>
          <p:cNvPr id="16" name="Right Arrow 15"/>
          <p:cNvSpPr/>
          <p:nvPr/>
        </p:nvSpPr>
        <p:spPr>
          <a:xfrm>
            <a:off x="3014004" y="2230137"/>
            <a:ext cx="533400" cy="2000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40</a:t>
            </a:fld>
            <a:endParaRPr lang="en-US" altLang="zh-TW"/>
          </a:p>
        </p:txBody>
      </p:sp>
      <p:cxnSp>
        <p:nvCxnSpPr>
          <p:cNvPr id="5" name="Straight Connector 4"/>
          <p:cNvCxnSpPr/>
          <p:nvPr/>
        </p:nvCxnSpPr>
        <p:spPr>
          <a:xfrm>
            <a:off x="3921456" y="3429000"/>
            <a:ext cx="1193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08976" y="3429000"/>
            <a:ext cx="2926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9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 </a:t>
            </a:r>
            <a:r>
              <a:rPr lang="en-US" dirty="0" err="1" smtClean="0"/>
              <a:t>Freecell</a:t>
            </a:r>
            <a:r>
              <a:rPr lang="en-US" dirty="0" smtClean="0"/>
              <a:t> with Response Based Learning</a:t>
            </a:r>
            <a:endParaRPr lang="en-US" dirty="0"/>
          </a:p>
        </p:txBody>
      </p:sp>
      <p:sp>
        <p:nvSpPr>
          <p:cNvPr id="9" name="Content Placeholder 8"/>
          <p:cNvSpPr>
            <a:spLocks noGrp="1"/>
          </p:cNvSpPr>
          <p:nvPr>
            <p:ph idx="1"/>
          </p:nvPr>
        </p:nvSpPr>
        <p:spPr>
          <a:xfrm>
            <a:off x="373423" y="9906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r>
              <a:rPr lang="en-US" sz="2000" b="1" dirty="0" smtClean="0">
                <a:solidFill>
                  <a:srgbClr val="FF0000"/>
                </a:solidFill>
                <a:latin typeface="Calibri" charset="0"/>
                <a:sym typeface="Wingdings"/>
              </a:rPr>
              <a:t>Model</a:t>
            </a:r>
            <a:endParaRPr lang="en-US" sz="2000" dirty="0"/>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latin typeface="+mn-lt"/>
              </a:rPr>
              <a:t>English Sentence</a:t>
            </a:r>
            <a:endParaRPr lang="en-US" sz="2000" dirty="0">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latin typeface="+mn-lt"/>
              </a:rPr>
              <a:t>Meaning Representation</a:t>
            </a:r>
            <a:endParaRPr lang="en-US" sz="2000" dirty="0">
              <a:latin typeface="+mn-lt"/>
            </a:endParaRPr>
          </a:p>
        </p:txBody>
      </p:sp>
      <p:sp>
        <p:nvSpPr>
          <p:cNvPr id="16" name="Right Arrow 15"/>
          <p:cNvSpPr/>
          <p:nvPr/>
        </p:nvSpPr>
        <p:spPr>
          <a:xfrm>
            <a:off x="3014004" y="2230137"/>
            <a:ext cx="533400" cy="2000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793378"/>
            <a:ext cx="4183988" cy="1200329"/>
          </a:xfrm>
          <a:prstGeom prst="rect">
            <a:avLst/>
          </a:prstGeom>
          <a:solidFill>
            <a:srgbClr val="FFFFCC"/>
          </a:solidFill>
          <a:ln w="57150">
            <a:solidFill>
              <a:schemeClr val="bg2"/>
            </a:solidFill>
          </a:ln>
        </p:spPr>
        <p:txBody>
          <a:bodyPr wrap="square">
            <a:spAutoFit/>
          </a:bodyPr>
          <a:lstStyle/>
          <a:p>
            <a:pPr algn="ctr">
              <a:defRPr/>
            </a:pPr>
            <a:r>
              <a:rPr lang="en-US" dirty="0">
                <a:latin typeface="Calibri" pitchFamily="34" charset="0"/>
                <a:cs typeface="Calibri" pitchFamily="34" charset="0"/>
              </a:rPr>
              <a:t>A top card can be moved to the tableau if it has a different color than the color of the top tableau card, and the cards have successive values.  </a:t>
            </a:r>
          </a:p>
        </p:txBody>
      </p:sp>
      <p:sp>
        <p:nvSpPr>
          <p:cNvPr id="24" name="Rectangle 23"/>
          <p:cNvSpPr/>
          <p:nvPr/>
        </p:nvSpPr>
        <p:spPr>
          <a:xfrm>
            <a:off x="4724660" y="2793378"/>
            <a:ext cx="4183706" cy="1200329"/>
          </a:xfrm>
          <a:prstGeom prst="rect">
            <a:avLst/>
          </a:prstGeom>
          <a:solidFill>
            <a:srgbClr val="FFFFCC"/>
          </a:solidFill>
          <a:ln w="57150">
            <a:solidFill>
              <a:schemeClr val="bg2"/>
            </a:solidFill>
          </a:ln>
        </p:spPr>
        <p:txBody>
          <a:bodyPr wrap="square">
            <a:spAutoFit/>
          </a:bodyPr>
          <a:lstStyle/>
          <a:p>
            <a:pPr algn="ctr">
              <a:defRPr/>
            </a:pPr>
            <a:r>
              <a:rPr lang="en-US" dirty="0" smtClean="0">
                <a:latin typeface="Calibri" pitchFamily="34" charset="0"/>
                <a:cs typeface="Calibri" pitchFamily="34" charset="0"/>
              </a:rPr>
              <a:t>Move (a1,a2) top(a1,x1) card(a1) tableau(a2) top(x2,a2) color(a1,x3) color(x2,x4) not-equal(x3,x4) value(a1,x5) value(x2,x6) successor(x5,x6)</a:t>
            </a:r>
            <a:endParaRPr lang="en-US" dirty="0">
              <a:latin typeface="Calibri" pitchFamily="34" charset="0"/>
              <a:cs typeface="Calibri"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20725"/>
            <a:ext cx="4183988" cy="26717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Content Placeholder 8"/>
          <p:cNvSpPr txBox="1">
            <a:spLocks/>
          </p:cNvSpPr>
          <p:nvPr/>
        </p:nvSpPr>
        <p:spPr bwMode="auto">
          <a:xfrm>
            <a:off x="4800860" y="4882245"/>
            <a:ext cx="4190740" cy="1823355"/>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Simple derivatives </a:t>
            </a:r>
            <a:r>
              <a:rPr lang="en-US" kern="0" dirty="0" smtClean="0">
                <a:cs typeface="Candara"/>
              </a:rPr>
              <a:t>of the models outputs: </a:t>
            </a:r>
            <a:r>
              <a:rPr lang="en-US" kern="0" dirty="0" smtClean="0">
                <a:solidFill>
                  <a:srgbClr val="0033CC"/>
                </a:solidFill>
                <a:cs typeface="Candara"/>
              </a:rPr>
              <a:t>game API</a:t>
            </a:r>
          </a:p>
          <a:p>
            <a:pPr lvl="1"/>
            <a:r>
              <a:rPr lang="en-US" kern="0" dirty="0" smtClean="0">
                <a:solidFill>
                  <a:srgbClr val="0033CC"/>
                </a:solidFill>
                <a:cs typeface="Candara"/>
              </a:rPr>
              <a:t>Supervise the derivative </a:t>
            </a:r>
            <a:r>
              <a:rPr lang="en-US" kern="0" dirty="0" smtClean="0">
                <a:cs typeface="Candara"/>
              </a:rPr>
              <a:t>and</a:t>
            </a:r>
          </a:p>
          <a:p>
            <a:pPr lvl="1"/>
            <a:r>
              <a:rPr lang="en-US" kern="0" dirty="0" smtClean="0">
                <a:solidFill>
                  <a:srgbClr val="0033CC"/>
                </a:solidFill>
                <a:cs typeface="Candara"/>
              </a:rPr>
              <a:t>Propagate</a:t>
            </a:r>
            <a:r>
              <a:rPr lang="en-US" kern="0" dirty="0" smtClean="0">
                <a:cs typeface="Candara"/>
              </a:rPr>
              <a:t> it to learn the </a:t>
            </a:r>
            <a:r>
              <a:rPr lang="en-US" kern="0" dirty="0" smtClean="0">
                <a:solidFill>
                  <a:srgbClr val="0033CC"/>
                </a:solidFill>
                <a:cs typeface="Candara"/>
              </a:rPr>
              <a:t>transformation model</a:t>
            </a:r>
            <a:endParaRPr lang="en-US" kern="0" dirty="0" smtClean="0">
              <a:solidFill>
                <a:srgbClr val="0033CC"/>
              </a:solidFill>
            </a:endParaRPr>
          </a:p>
          <a:p>
            <a:pPr marL="0" indent="0">
              <a:buFont typeface="Wingdings" pitchFamily="2" charset="2"/>
              <a:buNone/>
            </a:pPr>
            <a:endParaRPr lang="en-US" sz="2000" kern="0" dirty="0"/>
          </a:p>
        </p:txBody>
      </p:sp>
      <p:sp>
        <p:nvSpPr>
          <p:cNvPr id="27" name="Rectangle 26"/>
          <p:cNvSpPr/>
          <p:nvPr/>
        </p:nvSpPr>
        <p:spPr>
          <a:xfrm>
            <a:off x="5257800" y="4191000"/>
            <a:ext cx="3129801" cy="461665"/>
          </a:xfrm>
          <a:prstGeom prst="rect">
            <a:avLst/>
          </a:prstGeom>
          <a:solidFill>
            <a:srgbClr val="FFFFCC"/>
          </a:solidFill>
          <a:ln w="9525">
            <a:solidFill>
              <a:schemeClr val="bg2"/>
            </a:solidFill>
          </a:ln>
        </p:spPr>
        <p:txBody>
          <a:bodyPr wrap="square">
            <a:spAutoFit/>
          </a:bodyPr>
          <a:lstStyle/>
          <a:p>
            <a:pPr marL="0" indent="0" algn="ctr">
              <a:buNone/>
            </a:pPr>
            <a:r>
              <a:rPr lang="en-US" sz="2400" dirty="0" smtClean="0">
                <a:solidFill>
                  <a:srgbClr val="FF0000"/>
                </a:solidFill>
                <a:latin typeface="+mn-lt"/>
              </a:rPr>
              <a:t>Play </a:t>
            </a:r>
            <a:r>
              <a:rPr lang="en-US" sz="2400" dirty="0" err="1" smtClean="0">
                <a:solidFill>
                  <a:srgbClr val="FF0000"/>
                </a:solidFill>
                <a:latin typeface="+mn-lt"/>
              </a:rPr>
              <a:t>Freecell</a:t>
            </a:r>
            <a:r>
              <a:rPr lang="en-US" sz="2400" dirty="0" smtClean="0">
                <a:solidFill>
                  <a:srgbClr val="FF0000"/>
                </a:solidFill>
                <a:latin typeface="+mn-lt"/>
              </a:rPr>
              <a:t> (solitaire) </a:t>
            </a:r>
            <a:endParaRPr lang="en-US" sz="2400" dirty="0">
              <a:solidFill>
                <a:srgbClr val="FF0000"/>
              </a:solidFill>
              <a:latin typeface="+mn-lt"/>
            </a:endParaRPr>
          </a:p>
        </p:txBody>
      </p:sp>
      <p:sp>
        <p:nvSpPr>
          <p:cNvPr id="28" name="Right Arrow 27"/>
          <p:cNvSpPr/>
          <p:nvPr/>
        </p:nvSpPr>
        <p:spPr>
          <a:xfrm rot="10800000">
            <a:off x="4557411" y="4337948"/>
            <a:ext cx="533400" cy="2000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41</a:t>
            </a:fld>
            <a:endParaRPr lang="en-US" altLang="zh-TW"/>
          </a:p>
        </p:txBody>
      </p:sp>
    </p:spTree>
    <p:extLst>
      <p:ext uri="{BB962C8B-B14F-4D97-AF65-F5344CB8AC3E}">
        <p14:creationId xmlns:p14="http://schemas.microsoft.com/office/powerpoint/2010/main" val="266132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Effect transition="in" filter="fade">
                                      <p:cBhvr>
                                        <p:cTn id="2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II: </a:t>
            </a:r>
            <a:r>
              <a:rPr lang="en-US" dirty="0" err="1" smtClean="0"/>
              <a:t>Geoquery</a:t>
            </a:r>
            <a:r>
              <a:rPr lang="en-US" dirty="0" smtClean="0"/>
              <a:t> with Response based Learning</a:t>
            </a:r>
            <a:endParaRPr lang="en-US" dirty="0"/>
          </a:p>
        </p:txBody>
      </p:sp>
      <p:sp>
        <p:nvSpPr>
          <p:cNvPr id="9" name="Content Placeholder 8"/>
          <p:cNvSpPr>
            <a:spLocks noGrp="1"/>
          </p:cNvSpPr>
          <p:nvPr>
            <p:ph idx="1"/>
          </p:nvPr>
        </p:nvSpPr>
        <p:spPr>
          <a:xfrm>
            <a:off x="373423" y="9906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formal representation.</a:t>
            </a:r>
          </a:p>
          <a:p>
            <a:endParaRPr lang="en-US" dirty="0">
              <a:solidFill>
                <a:srgbClr val="0033CC"/>
              </a:solidFill>
            </a:endParaRPr>
          </a:p>
          <a:p>
            <a:endParaRPr lang="en-US" dirty="0" smtClean="0">
              <a:solidFill>
                <a:srgbClr val="0033CC"/>
              </a:solidFill>
            </a:endParaRPr>
          </a:p>
          <a:p>
            <a:endParaRPr lang="en-US" dirty="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a:solidFill>
                <a:srgbClr val="0033CC"/>
              </a:solidFill>
            </a:endParaRPr>
          </a:p>
          <a:p>
            <a:r>
              <a:rPr lang="en-US" sz="2000" dirty="0" smtClean="0"/>
              <a:t>“Guess” a semantic parse.  </a:t>
            </a:r>
            <a:r>
              <a:rPr lang="en-US" sz="2000" b="1" dirty="0" smtClean="0"/>
              <a:t>Is </a:t>
            </a:r>
            <a:r>
              <a:rPr lang="en-US" sz="2000" b="1" dirty="0" smtClean="0">
                <a:solidFill>
                  <a:srgbClr val="0033CC"/>
                </a:solidFill>
                <a:sym typeface="Wingdings" pitchFamily="2" charset="2"/>
              </a:rPr>
              <a:t>[</a:t>
            </a:r>
            <a:r>
              <a:rPr lang="en-US" sz="2000" b="1" dirty="0" smtClean="0">
                <a:solidFill>
                  <a:srgbClr val="0033CC"/>
                </a:solidFill>
              </a:rPr>
              <a:t>DB </a:t>
            </a:r>
            <a:r>
              <a:rPr lang="en-US" sz="2000" b="1" dirty="0">
                <a:solidFill>
                  <a:srgbClr val="0033CC"/>
                </a:solidFill>
              </a:rPr>
              <a:t>response == Expected response] </a:t>
            </a:r>
            <a:r>
              <a:rPr lang="en-US" sz="2000" b="1" dirty="0" smtClean="0"/>
              <a:t>? </a:t>
            </a:r>
          </a:p>
          <a:p>
            <a:pPr lvl="1"/>
            <a:r>
              <a:rPr lang="en-US" b="1" dirty="0" smtClean="0">
                <a:solidFill>
                  <a:srgbClr val="000000"/>
                </a:solidFill>
                <a:latin typeface="Calibri" pitchFamily="34" charset="0"/>
              </a:rPr>
              <a:t>Expected</a:t>
            </a:r>
            <a:r>
              <a:rPr lang="en-US" dirty="0" smtClean="0">
                <a:solidFill>
                  <a:srgbClr val="000000"/>
                </a:solidFill>
                <a:latin typeface="Calibri" pitchFamily="34" charset="0"/>
              </a:rPr>
              <a:t>: Pennsylvania   </a:t>
            </a:r>
            <a:r>
              <a:rPr lang="en-US" b="1" dirty="0" smtClean="0">
                <a:solidFill>
                  <a:srgbClr val="000000"/>
                </a:solidFill>
                <a:latin typeface="Calibri" pitchFamily="34" charset="0"/>
              </a:rPr>
              <a:t>DB Returns</a:t>
            </a:r>
            <a:r>
              <a:rPr lang="en-US" dirty="0" smtClean="0">
                <a:solidFill>
                  <a:srgbClr val="000000"/>
                </a:solidFill>
                <a:latin typeface="Calibri" pitchFamily="34" charset="0"/>
              </a:rPr>
              <a:t>: </a:t>
            </a:r>
            <a:r>
              <a:rPr lang="en-US" dirty="0" smtClean="0">
                <a:solidFill>
                  <a:srgbClr val="0033CC"/>
                </a:solidFill>
                <a:latin typeface="Calibri" pitchFamily="34" charset="0"/>
              </a:rPr>
              <a:t>Pennsylvania</a:t>
            </a:r>
            <a:r>
              <a:rPr lang="en-US" dirty="0" smtClean="0">
                <a:solidFill>
                  <a:srgbClr val="000000"/>
                </a:solidFill>
                <a:latin typeface="Calibri" pitchFamily="34" charset="0"/>
                <a:sym typeface="Wingdings" panose="05000000000000000000" pitchFamily="2" charset="2"/>
              </a:rPr>
              <a:t> </a:t>
            </a:r>
            <a:r>
              <a:rPr lang="en-US" b="1" dirty="0" smtClean="0">
                <a:solidFill>
                  <a:srgbClr val="FF0000"/>
                </a:solidFill>
                <a:latin typeface="Calibri" pitchFamily="34" charset="0"/>
              </a:rPr>
              <a:t>Positive Response</a:t>
            </a:r>
          </a:p>
          <a:p>
            <a:pPr lvl="1"/>
            <a:r>
              <a:rPr lang="en-US" b="1" dirty="0" smtClean="0">
                <a:solidFill>
                  <a:srgbClr val="000000"/>
                </a:solidFill>
                <a:latin typeface="Calibri" pitchFamily="34" charset="0"/>
              </a:rPr>
              <a:t>Expected</a:t>
            </a:r>
            <a:r>
              <a:rPr lang="en-US" dirty="0" smtClean="0">
                <a:solidFill>
                  <a:srgbClr val="000000"/>
                </a:solidFill>
                <a:latin typeface="Calibri" pitchFamily="34" charset="0"/>
              </a:rPr>
              <a:t>: </a:t>
            </a:r>
            <a:r>
              <a:rPr lang="en-US" dirty="0">
                <a:solidFill>
                  <a:srgbClr val="000000"/>
                </a:solidFill>
                <a:latin typeface="Calibri" pitchFamily="34" charset="0"/>
              </a:rPr>
              <a:t>Pennsylvania </a:t>
            </a:r>
            <a:r>
              <a:rPr lang="en-US" dirty="0" smtClean="0">
                <a:solidFill>
                  <a:srgbClr val="000000"/>
                </a:solidFill>
                <a:latin typeface="Calibri" pitchFamily="34" charset="0"/>
              </a:rPr>
              <a:t>  </a:t>
            </a:r>
            <a:r>
              <a:rPr lang="en-US" b="1" dirty="0" smtClean="0">
                <a:solidFill>
                  <a:srgbClr val="000000"/>
                </a:solidFill>
                <a:latin typeface="Calibri" pitchFamily="34" charset="0"/>
              </a:rPr>
              <a:t>DB Returns</a:t>
            </a:r>
            <a:r>
              <a:rPr lang="en-US" dirty="0" smtClean="0">
                <a:solidFill>
                  <a:srgbClr val="000000"/>
                </a:solidFill>
                <a:latin typeface="Calibri" pitchFamily="34" charset="0"/>
              </a:rPr>
              <a:t>: </a:t>
            </a:r>
            <a:r>
              <a:rPr lang="en-US" dirty="0" smtClean="0">
                <a:solidFill>
                  <a:srgbClr val="0033CC"/>
                </a:solidFill>
                <a:latin typeface="Calibri" pitchFamily="34" charset="0"/>
              </a:rPr>
              <a:t>NYC, or ???? </a:t>
            </a:r>
            <a:r>
              <a:rPr lang="en-US" dirty="0" smtClean="0">
                <a:solidFill>
                  <a:srgbClr val="000000"/>
                </a:solidFill>
                <a:latin typeface="Calibri" pitchFamily="34" charset="0"/>
                <a:sym typeface="Wingdings" panose="05000000000000000000" pitchFamily="2" charset="2"/>
              </a:rPr>
              <a:t> </a:t>
            </a:r>
            <a:r>
              <a:rPr lang="en-US" b="1" dirty="0" smtClean="0">
                <a:solidFill>
                  <a:srgbClr val="FF0000"/>
                </a:solidFill>
                <a:latin typeface="Calibri" pitchFamily="34" charset="0"/>
              </a:rPr>
              <a:t>Negative Response</a:t>
            </a:r>
          </a:p>
          <a:p>
            <a:pPr lvl="1"/>
            <a:endParaRPr lang="en-US" b="1" dirty="0">
              <a:solidFill>
                <a:srgbClr val="FF0000"/>
              </a:solidFill>
              <a:latin typeface="Calibri" pitchFamily="34" charset="0"/>
            </a:endParaRPr>
          </a:p>
          <a:p>
            <a:pPr lvl="1"/>
            <a:endParaRPr lang="en-US" b="1" dirty="0">
              <a:solidFill>
                <a:srgbClr val="FF0000"/>
              </a:solidFill>
              <a:latin typeface="Calibri" pitchFamily="34" charset="0"/>
            </a:endParaRPr>
          </a:p>
          <a:p>
            <a:pPr lvl="1"/>
            <a:endParaRPr lang="en-US" dirty="0" smtClean="0">
              <a:solidFill>
                <a:srgbClr val="0033CC"/>
              </a:solidFill>
            </a:endParaRP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r>
              <a:rPr lang="en-US" sz="2000" b="1" dirty="0" smtClean="0">
                <a:solidFill>
                  <a:srgbClr val="FF0000"/>
                </a:solidFill>
                <a:latin typeface="Calibri" charset="0"/>
                <a:sym typeface="Wingdings"/>
              </a:rPr>
              <a:t>Model</a:t>
            </a:r>
            <a:endParaRPr lang="en-US" sz="2000" dirty="0"/>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latin typeface="+mn-lt"/>
              </a:rPr>
              <a:t>English Sentence</a:t>
            </a:r>
            <a:endParaRPr lang="en-US" sz="2000" dirty="0">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latin typeface="+mn-lt"/>
              </a:rPr>
              <a:t>Meaning Representation</a:t>
            </a:r>
            <a:endParaRPr lang="en-US" sz="2000" dirty="0">
              <a:latin typeface="+mn-lt"/>
            </a:endParaRPr>
          </a:p>
        </p:txBody>
      </p:sp>
      <p:sp>
        <p:nvSpPr>
          <p:cNvPr id="16" name="Right Arrow 15"/>
          <p:cNvSpPr/>
          <p:nvPr/>
        </p:nvSpPr>
        <p:spPr>
          <a:xfrm>
            <a:off x="3014004" y="2230137"/>
            <a:ext cx="533400" cy="2000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793378"/>
            <a:ext cx="4183988" cy="369332"/>
          </a:xfrm>
          <a:prstGeom prst="rect">
            <a:avLst/>
          </a:prstGeom>
          <a:solidFill>
            <a:srgbClr val="FFFFCC"/>
          </a:solidFill>
          <a:ln w="57150">
            <a:solidFill>
              <a:schemeClr val="bg2"/>
            </a:solidFill>
          </a:ln>
        </p:spPr>
        <p:txBody>
          <a:bodyPr wrap="square">
            <a:spAutoFit/>
          </a:bodyPr>
          <a:lstStyle/>
          <a:p>
            <a:pPr algn="ctr">
              <a:defRPr/>
            </a:pPr>
            <a:r>
              <a:rPr lang="en-US" dirty="0" smtClean="0">
                <a:latin typeface="Calibri" pitchFamily="34" charset="0"/>
                <a:cs typeface="Calibri" pitchFamily="34" charset="0"/>
              </a:rPr>
              <a:t>What is the largest state that borders NY?</a:t>
            </a:r>
            <a:endParaRPr lang="en-US" dirty="0">
              <a:latin typeface="Calibri" pitchFamily="34" charset="0"/>
              <a:cs typeface="Calibri" pitchFamily="34" charset="0"/>
            </a:endParaRPr>
          </a:p>
        </p:txBody>
      </p:sp>
      <p:sp>
        <p:nvSpPr>
          <p:cNvPr id="24" name="Rectangle 23"/>
          <p:cNvSpPr/>
          <p:nvPr/>
        </p:nvSpPr>
        <p:spPr>
          <a:xfrm>
            <a:off x="4724660" y="2793378"/>
            <a:ext cx="4183706" cy="369332"/>
          </a:xfrm>
          <a:prstGeom prst="rect">
            <a:avLst/>
          </a:prstGeom>
          <a:solidFill>
            <a:srgbClr val="FFFFCC"/>
          </a:solidFill>
          <a:ln w="57150">
            <a:solidFill>
              <a:schemeClr val="bg2"/>
            </a:solidFill>
          </a:ln>
        </p:spPr>
        <p:txBody>
          <a:bodyPr wrap="square">
            <a:spAutoFit/>
          </a:bodyPr>
          <a:lstStyle/>
          <a:p>
            <a:pPr algn="ctr">
              <a:defRPr/>
            </a:pPr>
            <a:r>
              <a:rPr lang="en-US" dirty="0" smtClean="0">
                <a:latin typeface="Calibri" pitchFamily="34" charset="0"/>
                <a:cs typeface="Calibri" pitchFamily="34" charset="0"/>
              </a:rPr>
              <a:t>largest( state( </a:t>
            </a:r>
            <a:r>
              <a:rPr lang="en-US" dirty="0" err="1" smtClean="0">
                <a:latin typeface="Calibri" pitchFamily="34" charset="0"/>
                <a:cs typeface="Calibri" pitchFamily="34" charset="0"/>
              </a:rPr>
              <a:t>next_to</a:t>
            </a:r>
            <a:r>
              <a:rPr lang="en-US" dirty="0" smtClean="0">
                <a:latin typeface="Calibri" pitchFamily="34" charset="0"/>
                <a:cs typeface="Calibri" pitchFamily="34" charset="0"/>
              </a:rPr>
              <a:t>( </a:t>
            </a:r>
            <a:r>
              <a:rPr lang="en-US" dirty="0" err="1" smtClean="0">
                <a:latin typeface="Calibri" pitchFamily="34" charset="0"/>
                <a:cs typeface="Calibri" pitchFamily="34" charset="0"/>
              </a:rPr>
              <a:t>const</a:t>
            </a:r>
            <a:r>
              <a:rPr lang="en-US" dirty="0" smtClean="0">
                <a:latin typeface="Calibri" pitchFamily="34" charset="0"/>
                <a:cs typeface="Calibri" pitchFamily="34" charset="0"/>
              </a:rPr>
              <a:t>(NY))))</a:t>
            </a:r>
            <a:endParaRPr lang="en-US" dirty="0">
              <a:latin typeface="Calibri" pitchFamily="34" charset="0"/>
              <a:cs typeface="Calibri" pitchFamily="34" charset="0"/>
            </a:endParaRPr>
          </a:p>
        </p:txBody>
      </p:sp>
      <p:sp>
        <p:nvSpPr>
          <p:cNvPr id="26" name="Content Placeholder 8"/>
          <p:cNvSpPr txBox="1">
            <a:spLocks/>
          </p:cNvSpPr>
          <p:nvPr/>
        </p:nvSpPr>
        <p:spPr bwMode="auto">
          <a:xfrm>
            <a:off x="4876800" y="3352800"/>
            <a:ext cx="3775744" cy="902037"/>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Simple derivatives </a:t>
            </a:r>
            <a:r>
              <a:rPr lang="en-US" kern="0" dirty="0" smtClean="0">
                <a:cs typeface="Candara"/>
              </a:rPr>
              <a:t>of the models outputs</a:t>
            </a:r>
            <a:endParaRPr lang="en-US" sz="2000" kern="0" dirty="0"/>
          </a:p>
        </p:txBody>
      </p:sp>
      <p:sp>
        <p:nvSpPr>
          <p:cNvPr id="28" name="Right Arrow 27"/>
          <p:cNvSpPr/>
          <p:nvPr/>
        </p:nvSpPr>
        <p:spPr>
          <a:xfrm rot="10800000">
            <a:off x="4343400" y="3733800"/>
            <a:ext cx="533400" cy="2000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8"/>
          <p:cNvSpPr txBox="1">
            <a:spLocks/>
          </p:cNvSpPr>
          <p:nvPr/>
        </p:nvSpPr>
        <p:spPr bwMode="auto">
          <a:xfrm>
            <a:off x="152400" y="3552635"/>
            <a:ext cx="4190740" cy="534869"/>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Query a </a:t>
            </a:r>
            <a:r>
              <a:rPr lang="en-US" kern="0" dirty="0" err="1" smtClean="0">
                <a:solidFill>
                  <a:srgbClr val="0033CC"/>
                </a:solidFill>
                <a:cs typeface="Candara"/>
              </a:rPr>
              <a:t>GeoQuery</a:t>
            </a:r>
            <a:r>
              <a:rPr lang="en-US" kern="0" dirty="0" smtClean="0">
                <a:solidFill>
                  <a:srgbClr val="0033CC"/>
                </a:solidFill>
                <a:cs typeface="Candara"/>
              </a:rPr>
              <a:t> Database. </a:t>
            </a:r>
            <a:endParaRPr lang="en-US" sz="2000" kern="0"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42</a:t>
            </a:fld>
            <a:endParaRPr lang="en-US" altLang="zh-TW"/>
          </a:p>
        </p:txBody>
      </p:sp>
    </p:spTree>
    <p:extLst>
      <p:ext uri="{BB962C8B-B14F-4D97-AF65-F5344CB8AC3E}">
        <p14:creationId xmlns:p14="http://schemas.microsoft.com/office/powerpoint/2010/main" val="156662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 Using a Simple Feedback </a:t>
            </a:r>
            <a:endParaRPr lang="en-US" dirty="0"/>
          </a:p>
        </p:txBody>
      </p:sp>
      <p:sp>
        <p:nvSpPr>
          <p:cNvPr id="9" name="Content Placeholder 8"/>
          <p:cNvSpPr>
            <a:spLocks noGrp="1"/>
          </p:cNvSpPr>
          <p:nvPr>
            <p:ph idx="1"/>
          </p:nvPr>
        </p:nvSpPr>
        <p:spPr>
          <a:xfrm>
            <a:off x="373423" y="990600"/>
            <a:ext cx="8770577" cy="4953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formal representation.</a:t>
            </a:r>
          </a:p>
          <a:p>
            <a:pPr marL="0" indent="0">
              <a:buNone/>
            </a:pPr>
            <a:endParaRPr lang="en-US" dirty="0"/>
          </a:p>
          <a:p>
            <a:pPr marL="0" indent="0">
              <a:buNone/>
            </a:pPr>
            <a:r>
              <a:rPr lang="en-US" sz="2000" dirty="0" smtClean="0"/>
              <a:t>	</a:t>
            </a:r>
          </a:p>
          <a:p>
            <a:r>
              <a:rPr lang="en-US" dirty="0" smtClean="0">
                <a:solidFill>
                  <a:srgbClr val="0033CC"/>
                </a:solidFill>
                <a:cs typeface="Candara"/>
              </a:rPr>
              <a:t>Instead of </a:t>
            </a:r>
            <a:r>
              <a:rPr lang="en-US" dirty="0" smtClean="0">
                <a:cs typeface="Candara"/>
              </a:rPr>
              <a:t>training with  </a:t>
            </a:r>
            <a:r>
              <a:rPr lang="en-US" dirty="0">
                <a:solidFill>
                  <a:srgbClr val="FF0000"/>
                </a:solidFill>
                <a:cs typeface="Candara"/>
              </a:rPr>
              <a:t>(</a:t>
            </a:r>
            <a:r>
              <a:rPr lang="en-US" dirty="0">
                <a:cs typeface="Candara"/>
              </a:rPr>
              <a:t>Sentence, </a:t>
            </a:r>
            <a:r>
              <a:rPr lang="en-US" dirty="0" smtClean="0">
                <a:cs typeface="Candara"/>
              </a:rPr>
              <a:t>Meaning Representation</a:t>
            </a:r>
            <a:r>
              <a:rPr lang="en-US" dirty="0">
                <a:solidFill>
                  <a:srgbClr val="FF0000"/>
                </a:solidFill>
                <a:cs typeface="Candara"/>
              </a:rPr>
              <a:t>)</a:t>
            </a:r>
            <a:r>
              <a:rPr lang="en-US" dirty="0">
                <a:cs typeface="Candara"/>
              </a:rPr>
              <a:t> pairs </a:t>
            </a:r>
            <a:endParaRPr lang="en-US" dirty="0" smtClean="0">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a:t>
            </a:r>
            <a:r>
              <a:rPr lang="en-US" dirty="0" smtClean="0">
                <a:solidFill>
                  <a:srgbClr val="FF0000"/>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FF0000"/>
                </a:solidFill>
                <a:cs typeface="Candara"/>
              </a:rPr>
              <a:t>complex, structured,</a:t>
            </a:r>
            <a:r>
              <a:rPr lang="en-US" dirty="0" smtClean="0">
                <a:cs typeface="Candara"/>
              </a:rPr>
              <a:t> </a:t>
            </a:r>
            <a:r>
              <a:rPr lang="en-US" dirty="0" smtClean="0">
                <a:solidFill>
                  <a:srgbClr val="0033CC"/>
                </a:solidFill>
                <a:cs typeface="Candara"/>
              </a:rPr>
              <a:t>transformation model</a:t>
            </a:r>
          </a:p>
          <a:p>
            <a:pPr marL="0" indent="0">
              <a:buNone/>
            </a:pPr>
            <a:r>
              <a:rPr lang="en-US" sz="2400" dirty="0" smtClean="0"/>
              <a:t>LEARNING: </a:t>
            </a:r>
            <a:endParaRPr lang="en-US" sz="2400" dirty="0"/>
          </a:p>
          <a:p>
            <a:r>
              <a:rPr lang="en-US" sz="2000" dirty="0">
                <a:solidFill>
                  <a:srgbClr val="0033CC"/>
                </a:solidFill>
                <a:latin typeface="Calibri" pitchFamily="34" charset="0"/>
              </a:rPr>
              <a:t>Train a structured </a:t>
            </a:r>
            <a:r>
              <a:rPr lang="en-US" sz="2000" dirty="0" smtClean="0">
                <a:solidFill>
                  <a:srgbClr val="0033CC"/>
                </a:solidFill>
                <a:latin typeface="Calibri" pitchFamily="34" charset="0"/>
              </a:rPr>
              <a:t>predictor (semantic </a:t>
            </a:r>
            <a:r>
              <a:rPr lang="en-US" sz="2000" dirty="0">
                <a:solidFill>
                  <a:srgbClr val="0033CC"/>
                </a:solidFill>
                <a:latin typeface="Calibri" pitchFamily="34" charset="0"/>
              </a:rPr>
              <a:t>parse) </a:t>
            </a:r>
            <a:r>
              <a:rPr lang="en-US" sz="2000" dirty="0" smtClean="0">
                <a:solidFill>
                  <a:srgbClr val="0033CC"/>
                </a:solidFill>
                <a:latin typeface="Calibri" pitchFamily="34" charset="0"/>
              </a:rPr>
              <a:t>with </a:t>
            </a:r>
            <a:r>
              <a:rPr lang="en-US" sz="2000" dirty="0">
                <a:solidFill>
                  <a:srgbClr val="0033CC"/>
                </a:solidFill>
                <a:latin typeface="Calibri" pitchFamily="34" charset="0"/>
              </a:rPr>
              <a:t>this binary supervision </a:t>
            </a:r>
            <a:endParaRPr lang="en-US" sz="2000" dirty="0" smtClean="0">
              <a:solidFill>
                <a:srgbClr val="0033CC"/>
              </a:solidFill>
              <a:latin typeface="Calibri" pitchFamily="34" charset="0"/>
            </a:endParaRPr>
          </a:p>
          <a:p>
            <a:pPr lvl="1"/>
            <a:r>
              <a:rPr lang="en-US" sz="1800" dirty="0" smtClean="0">
                <a:latin typeface="Calibri" pitchFamily="34" charset="0"/>
              </a:rPr>
              <a:t>Many challenges: e.g., how to make a better use of a </a:t>
            </a:r>
            <a:r>
              <a:rPr lang="en-US" sz="1800" dirty="0" smtClean="0">
                <a:solidFill>
                  <a:srgbClr val="FF0000"/>
                </a:solidFill>
                <a:latin typeface="Calibri" pitchFamily="34" charset="0"/>
              </a:rPr>
              <a:t>negative </a:t>
            </a:r>
            <a:r>
              <a:rPr lang="en-US" sz="1800" dirty="0" smtClean="0">
                <a:latin typeface="Calibri" pitchFamily="34" charset="0"/>
              </a:rPr>
              <a:t>response? </a:t>
            </a:r>
          </a:p>
          <a:p>
            <a:r>
              <a:rPr lang="en-US" sz="2000" dirty="0" smtClean="0">
                <a:solidFill>
                  <a:srgbClr val="0033CC"/>
                </a:solidFill>
                <a:latin typeface="Calibri" pitchFamily="34" charset="0"/>
              </a:rPr>
              <a:t>Learning </a:t>
            </a:r>
            <a:r>
              <a:rPr lang="en-US" sz="2000" dirty="0">
                <a:solidFill>
                  <a:srgbClr val="0033CC"/>
                </a:solidFill>
                <a:latin typeface="Calibri" pitchFamily="34" charset="0"/>
              </a:rPr>
              <a:t>with a </a:t>
            </a:r>
            <a:r>
              <a:rPr lang="en-US" sz="2000" dirty="0">
                <a:latin typeface="Calibri" pitchFamily="34" charset="0"/>
              </a:rPr>
              <a:t>constrained latent </a:t>
            </a:r>
            <a:r>
              <a:rPr lang="en-US" sz="2000" dirty="0" smtClean="0">
                <a:latin typeface="Calibri" pitchFamily="34" charset="0"/>
              </a:rPr>
              <a:t>representation</a:t>
            </a:r>
            <a:r>
              <a:rPr lang="en-US" sz="2000" dirty="0" smtClean="0">
                <a:solidFill>
                  <a:srgbClr val="0033CC"/>
                </a:solidFill>
                <a:latin typeface="Calibri" pitchFamily="34" charset="0"/>
              </a:rPr>
              <a:t>, making used of </a:t>
            </a:r>
            <a:r>
              <a:rPr lang="en-US" sz="2000" dirty="0" smtClean="0">
                <a:latin typeface="Calibri" pitchFamily="34" charset="0"/>
              </a:rPr>
              <a:t>CCM inference</a:t>
            </a:r>
            <a:r>
              <a:rPr lang="en-US" sz="2000" dirty="0" smtClean="0">
                <a:solidFill>
                  <a:srgbClr val="0033CC"/>
                </a:solidFill>
                <a:latin typeface="Calibri" pitchFamily="34" charset="0"/>
              </a:rPr>
              <a:t>, exploiting knowledge on the structure of the meaning representation.</a:t>
            </a:r>
            <a:endParaRPr lang="en-US" sz="2000" dirty="0">
              <a:solidFill>
                <a:srgbClr val="0033CC"/>
              </a:solidFill>
              <a:latin typeface="Calibri" pitchFamily="34" charset="0"/>
            </a:endParaRPr>
          </a:p>
          <a:p>
            <a:pPr lvl="1"/>
            <a:endParaRPr lang="en-US" sz="2000" dirty="0" smtClean="0">
              <a:solidFill>
                <a:srgbClr val="0033CC"/>
              </a:solidFill>
            </a:endParaRPr>
          </a:p>
          <a:p>
            <a:pPr marL="0" indent="0">
              <a:buNone/>
            </a:pPr>
            <a:endParaRPr lang="en-US" sz="2000" dirty="0"/>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r>
              <a:rPr lang="en-US" sz="2000" b="1" dirty="0" smtClean="0">
                <a:solidFill>
                  <a:srgbClr val="FF0000"/>
                </a:solidFill>
                <a:latin typeface="Calibri" charset="0"/>
                <a:sym typeface="Wingdings"/>
              </a:rPr>
              <a:t>Model</a:t>
            </a:r>
            <a:endParaRPr lang="en-US" sz="2000" dirty="0"/>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latin typeface="+mn-lt"/>
              </a:rPr>
              <a:t>English Sentence</a:t>
            </a:r>
            <a:endParaRPr lang="en-US" sz="2000" dirty="0">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latin typeface="+mn-lt"/>
              </a:rPr>
              <a:t>Meaning Representation</a:t>
            </a:r>
            <a:endParaRPr lang="en-US" sz="2000" dirty="0">
              <a:latin typeface="+mn-lt"/>
            </a:endParaRPr>
          </a:p>
        </p:txBody>
      </p:sp>
      <p:sp>
        <p:nvSpPr>
          <p:cNvPr id="16" name="Right Arrow 15"/>
          <p:cNvSpPr/>
          <p:nvPr/>
        </p:nvSpPr>
        <p:spPr>
          <a:xfrm>
            <a:off x="3014004" y="2230137"/>
            <a:ext cx="533400" cy="2000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43</a:t>
            </a:fld>
            <a:endParaRPr lang="en-US" altLang="zh-TW"/>
          </a:p>
        </p:txBody>
      </p:sp>
    </p:spTree>
    <p:extLst>
      <p:ext uri="{BB962C8B-B14F-4D97-AF65-F5344CB8AC3E}">
        <p14:creationId xmlns:p14="http://schemas.microsoft.com/office/powerpoint/2010/main" val="160136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199" y="274638"/>
            <a:ext cx="8771301" cy="868362"/>
          </a:xfrm>
        </p:spPr>
        <p:txBody>
          <a:bodyPr/>
          <a:lstStyle/>
          <a:p>
            <a:pPr eaLnBrk="1" hangingPunct="1"/>
            <a:r>
              <a:rPr lang="en-US" dirty="0" err="1" smtClean="0">
                <a:cs typeface="Tahoma"/>
              </a:rPr>
              <a:t>Geoquery</a:t>
            </a:r>
            <a:r>
              <a:rPr lang="en-US" dirty="0" smtClean="0">
                <a:cs typeface="Tahoma"/>
              </a:rPr>
              <a:t>: Response based Competitive with Supervised</a:t>
            </a:r>
            <a:endParaRPr lang="en-US" dirty="0">
              <a:cs typeface="Tahoma"/>
            </a:endParaRPr>
          </a:p>
        </p:txBody>
      </p:sp>
      <p:sp>
        <p:nvSpPr>
          <p:cNvPr id="40967" name="TextBox 8"/>
          <p:cNvSpPr txBox="1">
            <a:spLocks noChangeArrowheads="1"/>
          </p:cNvSpPr>
          <p:nvPr/>
        </p:nvSpPr>
        <p:spPr bwMode="auto">
          <a:xfrm>
            <a:off x="546100" y="4496551"/>
            <a:ext cx="5391150" cy="461963"/>
          </a:xfrm>
          <a:prstGeom prst="rect">
            <a:avLst/>
          </a:prstGeom>
          <a:noFill/>
          <a:ln w="9525">
            <a:noFill/>
            <a:miter lim="800000"/>
            <a:headEnd/>
            <a:tailEnd/>
          </a:ln>
        </p:spPr>
        <p:txBody>
          <a:bodyPr>
            <a:prstTxWarp prst="textNoShape">
              <a:avLst/>
            </a:prstTxWarp>
            <a:spAutoFit/>
          </a:bodyPr>
          <a:lstStyle/>
          <a:p>
            <a:r>
              <a:rPr lang="en-US" sz="2400" dirty="0">
                <a:latin typeface="Calibri" charset="0"/>
              </a:rPr>
              <a:t>N</a:t>
            </a:r>
            <a:r>
              <a:rPr lang="en-US" dirty="0">
                <a:latin typeface="Calibri" charset="0"/>
              </a:rPr>
              <a:t>O</a:t>
            </a:r>
            <a:r>
              <a:rPr lang="en-US" sz="2400" dirty="0">
                <a:latin typeface="Calibri" charset="0"/>
              </a:rPr>
              <a:t>L</a:t>
            </a:r>
            <a:r>
              <a:rPr lang="en-US" dirty="0">
                <a:latin typeface="Calibri" charset="0"/>
              </a:rPr>
              <a:t>EARN</a:t>
            </a:r>
            <a:r>
              <a:rPr lang="en-US" sz="2000" dirty="0">
                <a:latin typeface="Calibri" charset="0"/>
              </a:rPr>
              <a:t> </a:t>
            </a:r>
            <a:r>
              <a:rPr lang="en-US" sz="2000" dirty="0" smtClean="0">
                <a:latin typeface="Calibri" charset="0"/>
              </a:rPr>
              <a:t>:Initialization point</a:t>
            </a:r>
            <a:endParaRPr lang="en-US" sz="2000" dirty="0">
              <a:latin typeface="Calibri" charset="0"/>
            </a:endParaRPr>
          </a:p>
        </p:txBody>
      </p:sp>
      <p:sp>
        <p:nvSpPr>
          <p:cNvPr id="40968" name="TextBox 9"/>
          <p:cNvSpPr txBox="1">
            <a:spLocks noChangeArrowheads="1"/>
          </p:cNvSpPr>
          <p:nvPr/>
        </p:nvSpPr>
        <p:spPr bwMode="auto">
          <a:xfrm>
            <a:off x="4103455" y="4495800"/>
            <a:ext cx="4860670"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00"/>
                </a:solidFill>
                <a:latin typeface="Calibri" charset="0"/>
              </a:rPr>
              <a:t>S</a:t>
            </a:r>
            <a:r>
              <a:rPr lang="en-US" dirty="0" smtClean="0">
                <a:solidFill>
                  <a:srgbClr val="000000"/>
                </a:solidFill>
                <a:latin typeface="Calibri" charset="0"/>
              </a:rPr>
              <a:t>UPERVISED</a:t>
            </a:r>
            <a:r>
              <a:rPr lang="en-US" sz="1600" dirty="0" smtClean="0">
                <a:solidFill>
                  <a:srgbClr val="000000"/>
                </a:solidFill>
                <a:latin typeface="Calibri" charset="0"/>
              </a:rPr>
              <a:t> :  </a:t>
            </a:r>
            <a:r>
              <a:rPr lang="en-US" sz="2000" dirty="0" smtClean="0">
                <a:latin typeface="Calibri" charset="0"/>
              </a:rPr>
              <a:t>Trained with annotated data </a:t>
            </a:r>
            <a:endParaRPr lang="en-US" sz="2000" dirty="0">
              <a:latin typeface="Calibri" charset="0"/>
            </a:endParaRPr>
          </a:p>
        </p:txBody>
      </p:sp>
      <p:sp>
        <p:nvSpPr>
          <p:cNvPr id="11" name="Rectangle 10"/>
          <p:cNvSpPr/>
          <p:nvPr/>
        </p:nvSpPr>
        <p:spPr>
          <a:xfrm>
            <a:off x="425668" y="5867400"/>
            <a:ext cx="8229600" cy="615553"/>
          </a:xfrm>
          <a:prstGeom prst="rect">
            <a:avLst/>
          </a:prstGeom>
        </p:spPr>
        <p:txBody>
          <a:bodyPr wrap="square">
            <a:spAutoFit/>
          </a:bodyPr>
          <a:lstStyle/>
          <a:p>
            <a:pPr lvl="0"/>
            <a:r>
              <a:rPr lang="en-US" sz="1600" dirty="0" smtClean="0">
                <a:solidFill>
                  <a:prstClr val="black"/>
                </a:solidFill>
                <a:latin typeface="Calibri" charset="0"/>
              </a:rPr>
              <a:t> </a:t>
            </a:r>
            <a:r>
              <a:rPr lang="en-US" b="1" dirty="0" smtClean="0">
                <a:latin typeface="Calibri" charset="0"/>
              </a:rPr>
              <a:t>Supervised: </a:t>
            </a:r>
            <a:r>
              <a:rPr lang="en-US" sz="1600" dirty="0" smtClean="0">
                <a:solidFill>
                  <a:prstClr val="black"/>
                </a:solidFill>
                <a:latin typeface="Calibri" charset="0"/>
              </a:rPr>
              <a:t>Y.-W. Wong and R. Mooney. Learning synchronous grammars for semantic parsing with lambda calculus. ACL’07</a:t>
            </a:r>
            <a:endParaRPr lang="en-US" sz="1600" dirty="0">
              <a:solidFill>
                <a:prstClr val="black"/>
              </a:solidFill>
              <a:latin typeface="Calibri" charset="0"/>
            </a:endParaRPr>
          </a:p>
        </p:txBody>
      </p:sp>
      <p:sp>
        <p:nvSpPr>
          <p:cNvPr id="8" name="Rectangle 7"/>
          <p:cNvSpPr/>
          <p:nvPr/>
        </p:nvSpPr>
        <p:spPr>
          <a:xfrm>
            <a:off x="457200" y="5029200"/>
            <a:ext cx="8458200" cy="861774"/>
          </a:xfrm>
          <a:prstGeom prst="rect">
            <a:avLst/>
          </a:prstGeom>
        </p:spPr>
        <p:txBody>
          <a:bodyPr wrap="square">
            <a:spAutoFit/>
          </a:bodyPr>
          <a:lstStyle/>
          <a:p>
            <a:pPr lvl="0"/>
            <a:r>
              <a:rPr lang="en-US" b="1" dirty="0" smtClean="0">
                <a:solidFill>
                  <a:srgbClr val="0033CC"/>
                </a:solidFill>
                <a:latin typeface="+mn-lt"/>
              </a:rPr>
              <a:t>Response based Learning is gathering momentum: </a:t>
            </a:r>
          </a:p>
          <a:p>
            <a:pPr marL="285750" lvl="0" indent="-285750">
              <a:buFont typeface="Wingdings" panose="05000000000000000000" pitchFamily="2" charset="2"/>
              <a:buChar char="§"/>
            </a:pPr>
            <a:r>
              <a:rPr lang="en-US" sz="1600" dirty="0" smtClean="0">
                <a:solidFill>
                  <a:prstClr val="black"/>
                </a:solidFill>
                <a:latin typeface="+mn-lt"/>
              </a:rPr>
              <a:t>Liang, M.I. Jordan, D. Klein,  Learning Dependency-Based Compositional Semantics, ACL’11.</a:t>
            </a:r>
            <a:endParaRPr lang="en-US" sz="1600" dirty="0">
              <a:solidFill>
                <a:prstClr val="black"/>
              </a:solidFill>
              <a:latin typeface="+mn-lt"/>
            </a:endParaRPr>
          </a:p>
          <a:p>
            <a:pPr marL="285750" indent="-285750">
              <a:buFont typeface="Wingdings" panose="05000000000000000000" pitchFamily="2" charset="2"/>
              <a:buChar char="§"/>
            </a:pPr>
            <a:r>
              <a:rPr lang="en-US" sz="1600" dirty="0">
                <a:solidFill>
                  <a:schemeClr val="tx2"/>
                </a:solidFill>
                <a:latin typeface="+mn-lt"/>
                <a:cs typeface="Candara"/>
              </a:rPr>
              <a:t>Berant et-al </a:t>
            </a:r>
            <a:r>
              <a:rPr lang="fr-FR" sz="1600" dirty="0" smtClean="0">
                <a:solidFill>
                  <a:schemeClr val="tx2"/>
                </a:solidFill>
                <a:latin typeface="+mn-lt"/>
                <a:cs typeface="Candara"/>
              </a:rPr>
              <a:t>’</a:t>
            </a:r>
            <a:r>
              <a:rPr lang="en-US" sz="1600" dirty="0">
                <a:solidFill>
                  <a:schemeClr val="tx2"/>
                </a:solidFill>
                <a:latin typeface="+mn-lt"/>
                <a:cs typeface="Candara"/>
              </a:rPr>
              <a:t> Semantic Parsing on Freebase from Question-Answer </a:t>
            </a:r>
            <a:r>
              <a:rPr lang="en-US" sz="1600" dirty="0" smtClean="0">
                <a:solidFill>
                  <a:schemeClr val="tx2"/>
                </a:solidFill>
                <a:latin typeface="+mn-lt"/>
                <a:cs typeface="Candara"/>
              </a:rPr>
              <a:t>Pairs, EMNLP’13</a:t>
            </a:r>
            <a:endParaRPr lang="en-US" sz="1600" dirty="0" smtClean="0">
              <a:solidFill>
                <a:prstClr val="black"/>
              </a:solidFill>
              <a:latin typeface="+mn-lt"/>
            </a:endParaRPr>
          </a:p>
        </p:txBody>
      </p:sp>
      <p:sp>
        <p:nvSpPr>
          <p:cNvPr id="12" name="Rectangle 11"/>
          <p:cNvSpPr/>
          <p:nvPr/>
        </p:nvSpPr>
        <p:spPr>
          <a:xfrm>
            <a:off x="391844" y="838200"/>
            <a:ext cx="8294956" cy="338554"/>
          </a:xfrm>
          <a:prstGeom prst="rect">
            <a:avLst/>
          </a:prstGeom>
        </p:spPr>
        <p:txBody>
          <a:bodyPr wrap="square">
            <a:spAutoFit/>
          </a:bodyPr>
          <a:lstStyle/>
          <a:p>
            <a:r>
              <a:rPr lang="en-US" sz="1600" dirty="0" smtClean="0">
                <a:latin typeface="+mj-lt"/>
                <a:cs typeface="Candara"/>
              </a:rPr>
              <a:t>Clarke, Goldwasser, Chang, Roth CoNLL’10; Goldwasser, Roth IJCAI’11, MLJ’14</a:t>
            </a:r>
            <a:endParaRPr lang="en-US" sz="1600" dirty="0">
              <a:latin typeface="+mj-lt"/>
            </a:endParaRPr>
          </a:p>
        </p:txBody>
      </p:sp>
      <p:sp>
        <p:nvSpPr>
          <p:cNvPr id="4" name="Content Placeholder 3"/>
          <p:cNvSpPr>
            <a:spLocks noGrp="1"/>
          </p:cNvSpPr>
          <p:nvPr>
            <p:ph idx="1"/>
          </p:nvPr>
        </p:nvSpPr>
        <p:spPr>
          <a:xfrm>
            <a:off x="457200" y="1219200"/>
            <a:ext cx="8229600" cy="3738265"/>
          </a:xfrm>
        </p:spPr>
        <p:txBody>
          <a:bodyPr/>
          <a:lstStyle/>
          <a:p>
            <a:endParaRPr lang="en-US" dirty="0"/>
          </a:p>
        </p:txBody>
      </p:sp>
      <p:graphicFrame>
        <p:nvGraphicFramePr>
          <p:cNvPr id="16" name="Content Placeholder 6"/>
          <p:cNvGraphicFramePr>
            <a:graphicFrameLocks/>
          </p:cNvGraphicFramePr>
          <p:nvPr>
            <p:extLst>
              <p:ext uri="{D42A27DB-BD31-4B8C-83A1-F6EECF244321}">
                <p14:modId xmlns:p14="http://schemas.microsoft.com/office/powerpoint/2010/main" val="2239784017"/>
              </p:ext>
            </p:extLst>
          </p:nvPr>
        </p:nvGraphicFramePr>
        <p:xfrm>
          <a:off x="1188574" y="1759197"/>
          <a:ext cx="7086601" cy="2468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47682">
                  <a:extLst>
                    <a:ext uri="{9D8B030D-6E8A-4147-A177-3AD203B41FA5}">
                      <a16:colId xmlns:a16="http://schemas.microsoft.com/office/drawing/2014/main" val="20000"/>
                    </a:ext>
                  </a:extLst>
                </a:gridCol>
                <a:gridCol w="1419412">
                  <a:extLst>
                    <a:ext uri="{9D8B030D-6E8A-4147-A177-3AD203B41FA5}">
                      <a16:colId xmlns:a16="http://schemas.microsoft.com/office/drawing/2014/main" val="20001"/>
                    </a:ext>
                  </a:extLst>
                </a:gridCol>
                <a:gridCol w="1538941">
                  <a:extLst>
                    <a:ext uri="{9D8B030D-6E8A-4147-A177-3AD203B41FA5}">
                      <a16:colId xmlns:a16="http://schemas.microsoft.com/office/drawing/2014/main" val="20002"/>
                    </a:ext>
                  </a:extLst>
                </a:gridCol>
                <a:gridCol w="1380566">
                  <a:extLst>
                    <a:ext uri="{9D8B030D-6E8A-4147-A177-3AD203B41FA5}">
                      <a16:colId xmlns:a16="http://schemas.microsoft.com/office/drawing/2014/main" val="20003"/>
                    </a:ext>
                  </a:extLst>
                </a:gridCol>
              </a:tblGrid>
              <a:tr h="323845">
                <a:tc>
                  <a:txBody>
                    <a:bodyPr/>
                    <a:lstStyle/>
                    <a:p>
                      <a:r>
                        <a:rPr lang="en-US" dirty="0" smtClean="0"/>
                        <a:t>Algorithm</a:t>
                      </a:r>
                      <a:endParaRPr lang="en-US" dirty="0"/>
                    </a:p>
                  </a:txBody>
                  <a:tcPr/>
                </a:tc>
                <a:tc>
                  <a:txBody>
                    <a:bodyPr/>
                    <a:lstStyle/>
                    <a:p>
                      <a:r>
                        <a:rPr lang="en-US" dirty="0" smtClean="0"/>
                        <a:t>Training</a:t>
                      </a:r>
                      <a:r>
                        <a:rPr lang="en-US" baseline="0" dirty="0" smtClean="0"/>
                        <a:t> Accuracy</a:t>
                      </a:r>
                      <a:endParaRPr lang="en-US" dirty="0"/>
                    </a:p>
                  </a:txBody>
                  <a:tcPr/>
                </a:tc>
                <a:tc>
                  <a:txBody>
                    <a:bodyPr/>
                    <a:lstStyle/>
                    <a:p>
                      <a:r>
                        <a:rPr lang="en-US" dirty="0" smtClean="0"/>
                        <a:t>Testing Accuracy</a:t>
                      </a:r>
                      <a:endParaRPr lang="en-US" dirty="0"/>
                    </a:p>
                  </a:txBody>
                  <a:tcPr/>
                </a:tc>
                <a:tc>
                  <a:txBody>
                    <a:bodyPr/>
                    <a:lstStyle/>
                    <a:p>
                      <a:r>
                        <a:rPr lang="en-US" dirty="0" smtClean="0"/>
                        <a:t># Training Examples</a:t>
                      </a:r>
                      <a:endParaRPr lang="en-US" dirty="0"/>
                    </a:p>
                  </a:txBody>
                  <a:tcPr/>
                </a:tc>
                <a:extLst>
                  <a:ext uri="{0D108BD9-81ED-4DB2-BD59-A6C34878D82A}">
                    <a16:rowId xmlns:a16="http://schemas.microsoft.com/office/drawing/2014/main" val="10000"/>
                  </a:ext>
                </a:extLst>
              </a:tr>
              <a:tr h="323845">
                <a:tc>
                  <a:txBody>
                    <a:bodyPr/>
                    <a:lstStyle/>
                    <a:p>
                      <a:r>
                        <a:rPr lang="en-US" dirty="0" smtClean="0"/>
                        <a:t>N</a:t>
                      </a:r>
                      <a:r>
                        <a:rPr lang="en-US" sz="1400" dirty="0" smtClean="0"/>
                        <a:t>O</a:t>
                      </a:r>
                      <a:r>
                        <a:rPr lang="en-US" sz="1800" dirty="0" smtClean="0"/>
                        <a:t>L</a:t>
                      </a:r>
                      <a:r>
                        <a:rPr lang="en-US" sz="1400" dirty="0" smtClean="0"/>
                        <a:t>EARN</a:t>
                      </a:r>
                      <a:endParaRPr lang="en-US" dirty="0"/>
                    </a:p>
                  </a:txBody>
                  <a:tcPr/>
                </a:tc>
                <a:tc>
                  <a:txBody>
                    <a:bodyPr/>
                    <a:lstStyle/>
                    <a:p>
                      <a:r>
                        <a:rPr lang="en-US" dirty="0" smtClean="0"/>
                        <a:t>22</a:t>
                      </a:r>
                      <a:endParaRPr lang="en-US" dirty="0"/>
                    </a:p>
                  </a:txBody>
                  <a:tcPr/>
                </a:tc>
                <a:tc>
                  <a:txBody>
                    <a:bodyPr/>
                    <a:lstStyle/>
                    <a:p>
                      <a:r>
                        <a:rPr lang="en-US" dirty="0" smtClean="0"/>
                        <a:t>--</a:t>
                      </a:r>
                      <a:endParaRPr lang="en-US" dirty="0"/>
                    </a:p>
                  </a:txBody>
                  <a:tcPr/>
                </a:tc>
                <a:tc>
                  <a:txBody>
                    <a:bodyPr/>
                    <a:lstStyle/>
                    <a:p>
                      <a:r>
                        <a:rPr lang="en-US" dirty="0" smtClean="0"/>
                        <a:t>        -</a:t>
                      </a:r>
                      <a:endParaRPr lang="en-US" dirty="0"/>
                    </a:p>
                  </a:txBody>
                  <a:tcPr/>
                </a:tc>
                <a:extLst>
                  <a:ext uri="{0D108BD9-81ED-4DB2-BD59-A6C34878D82A}">
                    <a16:rowId xmlns:a16="http://schemas.microsoft.com/office/drawing/2014/main" val="10001"/>
                  </a:ext>
                </a:extLst>
              </a:tr>
              <a:tr h="323845">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(2010)</a:t>
                      </a:r>
                      <a:endParaRPr lang="en-US"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82.4</a:t>
                      </a:r>
                      <a:endParaRPr lang="en-US" b="0"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73.2</a:t>
                      </a:r>
                      <a:endParaRPr lang="en-US" b="0"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250 answers</a:t>
                      </a:r>
                      <a:endParaRPr lang="en-US" dirty="0">
                        <a:solidFill>
                          <a:schemeClr val="tx1">
                            <a:lumMod val="65000"/>
                            <a:lumOff val="35000"/>
                          </a:schemeClr>
                        </a:solidFill>
                      </a:endParaRPr>
                    </a:p>
                  </a:txBody>
                  <a:tcPr/>
                </a:tc>
                <a:extLst>
                  <a:ext uri="{0D108BD9-81ED-4DB2-BD59-A6C34878D82A}">
                    <a16:rowId xmlns:a16="http://schemas.microsoft.com/office/drawing/2014/main" val="10002"/>
                  </a:ext>
                </a:extLst>
              </a:tr>
              <a:tr h="342274">
                <a:tc>
                  <a:txBody>
                    <a:bodyPr/>
                    <a:lstStyle/>
                    <a:p>
                      <a:r>
                        <a:rPr lang="en-US" b="0" dirty="0" smtClean="0"/>
                        <a:t>Liang</a:t>
                      </a:r>
                      <a:r>
                        <a:rPr lang="en-US" b="0" baseline="0" dirty="0" smtClean="0"/>
                        <a:t> et-al 2011</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78.9</a:t>
                      </a:r>
                    </a:p>
                  </a:txBody>
                  <a:tcPr/>
                </a:tc>
                <a:tc>
                  <a:txBody>
                    <a:bodyPr/>
                    <a:lstStyle/>
                    <a:p>
                      <a:r>
                        <a:rPr lang="en-US" dirty="0" smtClean="0"/>
                        <a:t>250 answers</a:t>
                      </a:r>
                      <a:endParaRPr lang="en-US" dirty="0"/>
                    </a:p>
                  </a:txBody>
                  <a:tcPr/>
                </a:tc>
                <a:extLst>
                  <a:ext uri="{0D108BD9-81ED-4DB2-BD59-A6C34878D82A}">
                    <a16:rowId xmlns:a16="http://schemas.microsoft.com/office/drawing/2014/main" val="10003"/>
                  </a:ext>
                </a:extLst>
              </a:tr>
              <a:tr h="342274">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(2012)</a:t>
                      </a:r>
                      <a:endParaRPr lang="en-US" dirty="0">
                        <a:solidFill>
                          <a:schemeClr val="tx1">
                            <a:lumMod val="65000"/>
                            <a:lumOff val="35000"/>
                          </a:schemeClr>
                        </a:solidFill>
                      </a:endParaRPr>
                    </a:p>
                  </a:txBody>
                  <a:tcPr/>
                </a:tc>
                <a:tc>
                  <a:txBody>
                    <a:bodyPr/>
                    <a:lstStyle/>
                    <a:p>
                      <a:r>
                        <a:rPr lang="en-US" b="1" dirty="0" smtClean="0"/>
                        <a:t>86.8</a:t>
                      </a:r>
                      <a:endParaRPr lang="en-US" b="1" dirty="0"/>
                    </a:p>
                  </a:txBody>
                  <a:tcPr/>
                </a:tc>
                <a:tc>
                  <a:txBody>
                    <a:bodyPr/>
                    <a:lstStyle/>
                    <a:p>
                      <a:r>
                        <a:rPr lang="en-US" b="1" dirty="0" smtClean="0"/>
                        <a:t>81.6</a:t>
                      </a:r>
                      <a:endParaRPr lang="en-US" b="1" dirty="0"/>
                    </a:p>
                  </a:txBody>
                  <a:tcPr/>
                </a:tc>
                <a:tc>
                  <a:txBody>
                    <a:bodyPr/>
                    <a:lstStyle/>
                    <a:p>
                      <a:r>
                        <a:rPr lang="en-US" dirty="0" smtClean="0"/>
                        <a:t>250 answers</a:t>
                      </a:r>
                      <a:endParaRPr lang="en-US" dirty="0"/>
                    </a:p>
                  </a:txBody>
                  <a:tcPr/>
                </a:tc>
                <a:extLst>
                  <a:ext uri="{0D108BD9-81ED-4DB2-BD59-A6C34878D82A}">
                    <a16:rowId xmlns:a16="http://schemas.microsoft.com/office/drawing/2014/main" val="10004"/>
                  </a:ext>
                </a:extLst>
              </a:tr>
              <a:tr h="342274">
                <a:tc>
                  <a:txBody>
                    <a:bodyPr/>
                    <a:lstStyle/>
                    <a:p>
                      <a:r>
                        <a:rPr lang="en-US" b="0" dirty="0" smtClean="0"/>
                        <a:t>Supervised</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86.07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rgbClr val="FF0000"/>
                          </a:solidFill>
                          <a:effectLst/>
                          <a:latin typeface="Calibri" charset="0"/>
                          <a:ea typeface="Arial" charset="0"/>
                          <a:cs typeface="Arial" charset="0"/>
                        </a:rPr>
                        <a:t>600 </a:t>
                      </a:r>
                      <a:r>
                        <a:rPr kumimoji="0" lang="en-US" sz="1800" b="1" i="0" u="none" strike="noStrike" cap="none" normalizeH="0" baseline="0" dirty="0" err="1" smtClean="0">
                          <a:ln>
                            <a:noFill/>
                          </a:ln>
                          <a:solidFill>
                            <a:srgbClr val="FF0000"/>
                          </a:solidFill>
                          <a:effectLst/>
                          <a:latin typeface="Calibri" charset="0"/>
                          <a:ea typeface="Arial" charset="0"/>
                          <a:cs typeface="Arial" charset="0"/>
                        </a:rPr>
                        <a:t>structs</a:t>
                      </a:r>
                      <a:r>
                        <a:rPr kumimoji="0" lang="en-US" sz="1800" b="0" i="0" u="none" strike="noStrike" cap="none" normalizeH="0" baseline="0" dirty="0" smtClean="0">
                          <a:ln>
                            <a:noFill/>
                          </a:ln>
                          <a:solidFill>
                            <a:srgbClr val="000000"/>
                          </a:solidFill>
                          <a:effectLst/>
                          <a:latin typeface="Calibri" charset="0"/>
                          <a:ea typeface="Arial" charset="0"/>
                          <a:cs typeface="Arial" charset="0"/>
                        </a:rPr>
                        <a:t>.</a:t>
                      </a:r>
                    </a:p>
                  </a:txBody>
                  <a:tcPr/>
                </a:tc>
                <a:extLst>
                  <a:ext uri="{0D108BD9-81ED-4DB2-BD59-A6C34878D82A}">
                    <a16:rowId xmlns:a16="http://schemas.microsoft.com/office/drawing/2014/main" val="10005"/>
                  </a:ext>
                </a:extLst>
              </a:tr>
            </a:tbl>
          </a:graphicData>
        </a:graphic>
      </p:graphicFrame>
      <p:sp>
        <p:nvSpPr>
          <p:cNvPr id="17" name="Rectangle 16"/>
          <p:cNvSpPr/>
          <p:nvPr/>
        </p:nvSpPr>
        <p:spPr>
          <a:xfrm>
            <a:off x="401395" y="2766778"/>
            <a:ext cx="8202391" cy="1076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Down Arrow 17"/>
          <p:cNvSpPr/>
          <p:nvPr/>
        </p:nvSpPr>
        <p:spPr>
          <a:xfrm>
            <a:off x="4320249" y="2766778"/>
            <a:ext cx="484632" cy="1177522"/>
          </a:xfrm>
          <a:prstGeom prst="up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44</a:t>
            </a:fld>
            <a:endParaRPr lang="en-US" altLang="zh-TW"/>
          </a:p>
        </p:txBody>
      </p:sp>
    </p:spTree>
    <p:extLst>
      <p:ext uri="{BB962C8B-B14F-4D97-AF65-F5344CB8AC3E}">
        <p14:creationId xmlns:p14="http://schemas.microsoft.com/office/powerpoint/2010/main" val="37223392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480" y="3657600"/>
            <a:ext cx="1645920" cy="109728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Knowledge and Inference</a:t>
            </a:r>
          </a:p>
          <a:p>
            <a:pPr lvl="1" eaLnBrk="1" hangingPunct="1">
              <a:lnSpc>
                <a:spcPct val="90000"/>
              </a:lnSpc>
            </a:pPr>
            <a:r>
              <a:rPr lang="en-US" dirty="0" smtClean="0"/>
              <a:t>Combining the </a:t>
            </a:r>
            <a:r>
              <a:rPr lang="en-US" dirty="0" smtClean="0">
                <a:solidFill>
                  <a:srgbClr val="0033CC"/>
                </a:solidFill>
              </a:rPr>
              <a:t>soft</a:t>
            </a:r>
            <a:r>
              <a:rPr lang="en-US" dirty="0" smtClean="0"/>
              <a:t> with the </a:t>
            </a:r>
            <a:r>
              <a:rPr lang="en-US" dirty="0" smtClean="0">
                <a:solidFill>
                  <a:srgbClr val="0033CC"/>
                </a:solidFill>
              </a:rPr>
              <a:t>logical/declarative</a:t>
            </a:r>
            <a:r>
              <a:rPr lang="en-US" dirty="0" smtClean="0"/>
              <a:t> nature of Natural Language </a:t>
            </a:r>
          </a:p>
          <a:p>
            <a:pPr lvl="2" eaLnBrk="1" hangingPunct="1">
              <a:lnSpc>
                <a:spcPct val="90000"/>
              </a:lnSpc>
            </a:pPr>
            <a:r>
              <a:rPr lang="en-US" dirty="0" smtClean="0"/>
              <a:t>Constrained Conditional Models: A formulation for </a:t>
            </a:r>
            <a:r>
              <a:rPr lang="en-US" dirty="0" smtClean="0">
                <a:solidFill>
                  <a:srgbClr val="0033CC"/>
                </a:solidFill>
              </a:rPr>
              <a:t>global </a:t>
            </a:r>
            <a:r>
              <a:rPr lang="en-US" dirty="0">
                <a:solidFill>
                  <a:srgbClr val="0033CC"/>
                </a:solidFill>
              </a:rPr>
              <a:t>i</a:t>
            </a:r>
            <a:r>
              <a:rPr lang="en-US" dirty="0" smtClean="0">
                <a:solidFill>
                  <a:srgbClr val="0033CC"/>
                </a:solidFill>
              </a:rPr>
              <a:t>nference with knowledge </a:t>
            </a:r>
            <a:r>
              <a:rPr lang="en-US" dirty="0" smtClean="0"/>
              <a:t>modeled as expressive structural constraints</a:t>
            </a:r>
          </a:p>
          <a:p>
            <a:pPr lvl="2" eaLnBrk="1" hangingPunct="1">
              <a:lnSpc>
                <a:spcPct val="90000"/>
              </a:lnSpc>
            </a:pPr>
            <a:r>
              <a:rPr lang="en-US" dirty="0" smtClean="0"/>
              <a:t>Some examples</a:t>
            </a:r>
          </a:p>
          <a:p>
            <a:pPr lvl="2" eaLnBrk="1" hangingPunct="1">
              <a:lnSpc>
                <a:spcPct val="90000"/>
              </a:lnSpc>
            </a:pPr>
            <a:endParaRPr lang="en-US" dirty="0" smtClean="0">
              <a:solidFill>
                <a:srgbClr val="000000"/>
              </a:solidFill>
              <a:latin typeface="Calibri" pitchFamily="34" charset="0"/>
            </a:endParaRPr>
          </a:p>
          <a:p>
            <a:pPr eaLnBrk="1" hangingPunct="1">
              <a:lnSpc>
                <a:spcPct val="90000"/>
              </a:lnSpc>
            </a:pPr>
            <a:r>
              <a:rPr lang="en-US" dirty="0" smtClean="0">
                <a:solidFill>
                  <a:srgbClr val="000000"/>
                </a:solidFill>
                <a:latin typeface="Calibri" pitchFamily="34" charset="0"/>
              </a:rPr>
              <a:t>Cycles </a:t>
            </a:r>
            <a:r>
              <a:rPr lang="en-US" dirty="0">
                <a:solidFill>
                  <a:srgbClr val="000000"/>
                </a:solidFill>
                <a:latin typeface="Calibri" pitchFamily="34" charset="0"/>
              </a:rPr>
              <a:t>of </a:t>
            </a:r>
            <a:r>
              <a:rPr lang="en-US" dirty="0" smtClean="0">
                <a:solidFill>
                  <a:srgbClr val="000000"/>
                </a:solidFill>
                <a:latin typeface="Calibri" pitchFamily="34" charset="0"/>
              </a:rPr>
              <a:t>Knowledge </a:t>
            </a:r>
          </a:p>
          <a:p>
            <a:pPr lvl="1" eaLnBrk="1" hangingPunct="1">
              <a:lnSpc>
                <a:spcPct val="90000"/>
              </a:lnSpc>
            </a:pPr>
            <a:r>
              <a:rPr lang="en-US" dirty="0">
                <a:solidFill>
                  <a:srgbClr val="000000"/>
                </a:solidFill>
                <a:latin typeface="Calibri" pitchFamily="34" charset="0"/>
              </a:rPr>
              <a:t>Grounding/Acquisition – knowledge – inference </a:t>
            </a:r>
          </a:p>
          <a:p>
            <a:pPr marL="0" indent="-400050" eaLnBrk="1" hangingPunct="1">
              <a:lnSpc>
                <a:spcPct val="90000"/>
              </a:lnSpc>
            </a:pPr>
            <a:endParaRPr lang="en-US" dirty="0" smtClean="0"/>
          </a:p>
          <a:p>
            <a:pPr marL="0" indent="-400050" eaLnBrk="1" hangingPunct="1">
              <a:lnSpc>
                <a:spcPct val="90000"/>
              </a:lnSpc>
            </a:pPr>
            <a:r>
              <a:rPr lang="en-US" dirty="0" smtClean="0"/>
              <a:t>Learning </a:t>
            </a:r>
            <a:r>
              <a:rPr lang="en-US" dirty="0"/>
              <a:t>with Indirect Supervision</a:t>
            </a:r>
          </a:p>
          <a:p>
            <a:pPr lvl="1" eaLnBrk="1" hangingPunct="1">
              <a:lnSpc>
                <a:spcPct val="90000"/>
              </a:lnSpc>
            </a:pPr>
            <a:r>
              <a:rPr lang="en-US" dirty="0" smtClean="0"/>
              <a:t>Response Based Learning: learning from the world’s feedback</a:t>
            </a:r>
            <a:endParaRPr lang="en-US" dirty="0" smtClean="0">
              <a:solidFill>
                <a:srgbClr val="0033CC"/>
              </a:solidFill>
            </a:endParaRPr>
          </a:p>
          <a:p>
            <a:pPr eaLnBrk="1" hangingPunct="1">
              <a:lnSpc>
                <a:spcPct val="90000"/>
              </a:lnSpc>
            </a:pPr>
            <a:endParaRPr lang="en-US" dirty="0" smtClean="0"/>
          </a:p>
          <a:p>
            <a:pPr eaLnBrk="1" hangingPunct="1">
              <a:lnSpc>
                <a:spcPct val="90000"/>
              </a:lnSpc>
            </a:pPr>
            <a:r>
              <a:rPr lang="en-US" dirty="0" smtClean="0"/>
              <a:t>Scaling Up: Amortized Inference</a:t>
            </a:r>
          </a:p>
          <a:p>
            <a:pPr lvl="1" eaLnBrk="1" hangingPunct="1">
              <a:lnSpc>
                <a:spcPct val="90000"/>
              </a:lnSpc>
            </a:pPr>
            <a:r>
              <a:rPr lang="en-US" dirty="0" smtClean="0"/>
              <a:t>Can the k-</a:t>
            </a:r>
            <a:r>
              <a:rPr lang="en-US" dirty="0" err="1" smtClean="0"/>
              <a:t>th</a:t>
            </a:r>
            <a:r>
              <a:rPr lang="en-US" dirty="0" smtClean="0"/>
              <a:t> inference problem be cheaper than the 1st?</a:t>
            </a:r>
          </a:p>
          <a:p>
            <a:pPr lvl="1" eaLnBrk="1" hangingPunct="1">
              <a:lnSpc>
                <a:spcPct val="90000"/>
              </a:lnSpc>
            </a:pPr>
            <a:r>
              <a:rPr lang="en-US" dirty="0" smtClean="0">
                <a:solidFill>
                  <a:srgbClr val="FF0000"/>
                </a:solidFill>
              </a:rPr>
              <a:t>Computational significance of ILP formulations</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45</a:t>
            </a:fld>
            <a:endParaRPr lang="en-US" altLang="zh-TW"/>
          </a:p>
        </p:txBody>
      </p:sp>
      <p:pic>
        <p:nvPicPr>
          <p:cNvPr id="5" name="Picture 3" descr="C:\MYSTUFF\Work\MyTalks\Pictures\knowledg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218" y="381000"/>
            <a:ext cx="145018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YSTUFF\Work\MyTalks\Pictures\reason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496" y="2133600"/>
            <a:ext cx="154090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MYSTUFF\Work\MyTalks\Pictures\sc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480" y="5182306"/>
            <a:ext cx="1645920" cy="1066094"/>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47298" y="5213132"/>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96666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for BIG TEXT </a:t>
            </a:r>
            <a:endParaRPr lang="en-US" dirty="0"/>
          </a:p>
        </p:txBody>
      </p:sp>
      <p:sp>
        <p:nvSpPr>
          <p:cNvPr id="3" name="Content Placeholder 2"/>
          <p:cNvSpPr>
            <a:spLocks noGrp="1"/>
          </p:cNvSpPr>
          <p:nvPr>
            <p:ph idx="1"/>
          </p:nvPr>
        </p:nvSpPr>
        <p:spPr>
          <a:xfrm>
            <a:off x="457200" y="1219200"/>
            <a:ext cx="8382000" cy="4953000"/>
          </a:xfrm>
        </p:spPr>
        <p:txBody>
          <a:bodyPr/>
          <a:lstStyle/>
          <a:p>
            <a:r>
              <a:rPr lang="en-US" dirty="0" smtClean="0"/>
              <a:t>In NLP, we typically don’t solve a single inference problem. </a:t>
            </a:r>
          </a:p>
          <a:p>
            <a:r>
              <a:rPr lang="en-US" dirty="0" smtClean="0"/>
              <a:t>We solve one or more </a:t>
            </a:r>
            <a:r>
              <a:rPr lang="en-US" dirty="0" smtClean="0">
                <a:solidFill>
                  <a:srgbClr val="0033CC"/>
                </a:solidFill>
              </a:rPr>
              <a:t>per sentence</a:t>
            </a:r>
            <a:r>
              <a:rPr lang="en-US" dirty="0" smtClean="0"/>
              <a:t>.</a:t>
            </a:r>
          </a:p>
          <a:p>
            <a:r>
              <a:rPr lang="en-US" dirty="0" smtClean="0"/>
              <a:t>Beyond improving the inference algorithm, what can be done?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51475234"/>
              </p:ext>
            </p:extLst>
          </p:nvPr>
        </p:nvGraphicFramePr>
        <p:xfrm>
          <a:off x="596901" y="2552700"/>
          <a:ext cx="1151466" cy="2225040"/>
        </p:xfrm>
        <a:graphic>
          <a:graphicData uri="http://schemas.openxmlformats.org/drawingml/2006/table">
            <a:tbl>
              <a:tblPr firstRow="1" bandRow="1">
                <a:tableStyleId>{5C22544A-7EE6-4342-B048-85BDC9FD1C3A}</a:tableStyleId>
              </a:tblPr>
              <a:tblGrid>
                <a:gridCol w="1151466">
                  <a:extLst>
                    <a:ext uri="{9D8B030D-6E8A-4147-A177-3AD203B41FA5}">
                      <a16:colId xmlns:a16="http://schemas.microsoft.com/office/drawing/2014/main" val="20000"/>
                    </a:ext>
                  </a:extLst>
                </a:gridCol>
              </a:tblGrid>
              <a:tr h="370840">
                <a:tc>
                  <a:txBody>
                    <a:bodyPr/>
                    <a:lstStyle/>
                    <a:p>
                      <a:r>
                        <a:rPr lang="en-US" dirty="0" smtClean="0">
                          <a:solidFill>
                            <a:srgbClr val="0033CC"/>
                          </a:solidFill>
                        </a:rPr>
                        <a:t>S1</a:t>
                      </a:r>
                      <a:endParaRPr lang="en-US" dirty="0">
                        <a:solidFill>
                          <a:srgbClr val="0033CC"/>
                        </a:solidFill>
                      </a:endParaRPr>
                    </a:p>
                  </a:txBody>
                  <a:tcPr/>
                </a:tc>
                <a:extLst>
                  <a:ext uri="{0D108BD9-81ED-4DB2-BD59-A6C34878D82A}">
                    <a16:rowId xmlns:a16="http://schemas.microsoft.com/office/drawing/2014/main" val="10000"/>
                  </a:ext>
                </a:extLst>
              </a:tr>
              <a:tr h="370840">
                <a:tc>
                  <a:txBody>
                    <a:bodyPr/>
                    <a:lstStyle/>
                    <a:p>
                      <a:r>
                        <a:rPr lang="en-US" dirty="0" smtClean="0"/>
                        <a:t>He</a:t>
                      </a:r>
                      <a:endParaRPr lang="en-US" dirty="0"/>
                    </a:p>
                  </a:txBody>
                  <a:tcPr/>
                </a:tc>
                <a:extLst>
                  <a:ext uri="{0D108BD9-81ED-4DB2-BD59-A6C34878D82A}">
                    <a16:rowId xmlns:a16="http://schemas.microsoft.com/office/drawing/2014/main" val="10001"/>
                  </a:ext>
                </a:extLst>
              </a:tr>
              <a:tr h="370840">
                <a:tc>
                  <a:txBody>
                    <a:bodyPr/>
                    <a:lstStyle/>
                    <a:p>
                      <a:r>
                        <a:rPr lang="en-US" dirty="0" smtClean="0"/>
                        <a:t>is</a:t>
                      </a:r>
                      <a:endParaRPr lang="en-US" dirty="0"/>
                    </a:p>
                  </a:txBody>
                  <a:tcPr/>
                </a:tc>
                <a:extLst>
                  <a:ext uri="{0D108BD9-81ED-4DB2-BD59-A6C34878D82A}">
                    <a16:rowId xmlns:a16="http://schemas.microsoft.com/office/drawing/2014/main" val="10002"/>
                  </a:ext>
                </a:extLst>
              </a:tr>
              <a:tr h="370840">
                <a:tc>
                  <a:txBody>
                    <a:bodyPr/>
                    <a:lstStyle/>
                    <a:p>
                      <a:r>
                        <a:rPr lang="en-US" dirty="0" smtClean="0"/>
                        <a:t>reading</a:t>
                      </a:r>
                      <a:endParaRPr lang="en-US" dirty="0"/>
                    </a:p>
                  </a:txBody>
                  <a:tcPr/>
                </a:tc>
                <a:extLst>
                  <a:ext uri="{0D108BD9-81ED-4DB2-BD59-A6C34878D82A}">
                    <a16:rowId xmlns:a16="http://schemas.microsoft.com/office/drawing/2014/main" val="10003"/>
                  </a:ext>
                </a:extLst>
              </a:tr>
              <a:tr h="370840">
                <a:tc>
                  <a:txBody>
                    <a:bodyPr/>
                    <a:lstStyle/>
                    <a:p>
                      <a:r>
                        <a:rPr lang="en-US" dirty="0" smtClean="0"/>
                        <a:t>a</a:t>
                      </a:r>
                      <a:endParaRPr lang="en-US" dirty="0"/>
                    </a:p>
                  </a:txBody>
                  <a:tcPr/>
                </a:tc>
                <a:extLst>
                  <a:ext uri="{0D108BD9-81ED-4DB2-BD59-A6C34878D82A}">
                    <a16:rowId xmlns:a16="http://schemas.microsoft.com/office/drawing/2014/main" val="10004"/>
                  </a:ext>
                </a:extLst>
              </a:tr>
              <a:tr h="370840">
                <a:tc>
                  <a:txBody>
                    <a:bodyPr/>
                    <a:lstStyle/>
                    <a:p>
                      <a:r>
                        <a:rPr lang="en-US" dirty="0" smtClean="0"/>
                        <a:t>book</a:t>
                      </a:r>
                      <a:endParaRPr lang="en-US" dirty="0"/>
                    </a:p>
                  </a:txBody>
                  <a:tcPr/>
                </a:tc>
                <a:extLst>
                  <a:ext uri="{0D108BD9-81ED-4DB2-BD59-A6C34878D82A}">
                    <a16:rowId xmlns:a16="http://schemas.microsoft.com/office/drawing/2014/main" val="10005"/>
                  </a:ext>
                </a:extLst>
              </a:tr>
            </a:tbl>
          </a:graphicData>
        </a:graphic>
      </p:graphicFrame>
      <p:sp>
        <p:nvSpPr>
          <p:cNvPr id="9" name="TextBox 8"/>
          <p:cNvSpPr txBox="1"/>
          <p:nvPr/>
        </p:nvSpPr>
        <p:spPr>
          <a:xfrm>
            <a:off x="495300" y="5087203"/>
            <a:ext cx="5156027" cy="830997"/>
          </a:xfrm>
          <a:prstGeom prst="rect">
            <a:avLst/>
          </a:prstGeom>
          <a:noFill/>
        </p:spPr>
        <p:txBody>
          <a:bodyPr wrap="none" rtlCol="0">
            <a:spAutoFit/>
          </a:bodyPr>
          <a:lstStyle/>
          <a:p>
            <a:r>
              <a:rPr lang="en-US" sz="2400" dirty="0" smtClean="0">
                <a:solidFill>
                  <a:srgbClr val="000000"/>
                </a:solidFill>
                <a:latin typeface="Calibri" pitchFamily="34" charset="0"/>
                <a:cs typeface="Calibri" pitchFamily="34" charset="0"/>
              </a:rPr>
              <a:t>After </a:t>
            </a:r>
            <a:r>
              <a:rPr lang="en-US" sz="2400" dirty="0">
                <a:solidFill>
                  <a:srgbClr val="000000"/>
                </a:solidFill>
                <a:latin typeface="Calibri" pitchFamily="34" charset="0"/>
                <a:cs typeface="Calibri" pitchFamily="34" charset="0"/>
              </a:rPr>
              <a:t>inferring the POS </a:t>
            </a:r>
            <a:r>
              <a:rPr lang="en-US" sz="2400" dirty="0" smtClean="0">
                <a:solidFill>
                  <a:srgbClr val="000000"/>
                </a:solidFill>
                <a:latin typeface="Calibri" pitchFamily="34" charset="0"/>
                <a:cs typeface="Calibri" pitchFamily="34" charset="0"/>
              </a:rPr>
              <a:t>structure </a:t>
            </a:r>
            <a:r>
              <a:rPr lang="en-US" sz="2400" dirty="0">
                <a:solidFill>
                  <a:srgbClr val="000000"/>
                </a:solidFill>
                <a:latin typeface="Calibri" pitchFamily="34" charset="0"/>
                <a:cs typeface="Calibri" pitchFamily="34" charset="0"/>
              </a:rPr>
              <a:t>for </a:t>
            </a:r>
            <a:r>
              <a:rPr lang="en-US" sz="2400" dirty="0" smtClean="0">
                <a:solidFill>
                  <a:srgbClr val="000000"/>
                </a:solidFill>
                <a:latin typeface="Calibri" pitchFamily="34" charset="0"/>
                <a:cs typeface="Calibri" pitchFamily="34" charset="0"/>
              </a:rPr>
              <a:t>S1</a:t>
            </a:r>
            <a:r>
              <a:rPr lang="en-US" sz="2400" dirty="0">
                <a:solidFill>
                  <a:srgbClr val="000000"/>
                </a:solidFill>
                <a:latin typeface="Calibri" pitchFamily="34" charset="0"/>
                <a:cs typeface="Calibri" pitchFamily="34" charset="0"/>
              </a:rPr>
              <a:t>, </a:t>
            </a:r>
            <a:endParaRPr lang="en-US" sz="2400" dirty="0" smtClean="0">
              <a:solidFill>
                <a:srgbClr val="000000"/>
              </a:solidFill>
              <a:latin typeface="Calibri" pitchFamily="34" charset="0"/>
              <a:cs typeface="Calibri" pitchFamily="34" charset="0"/>
            </a:endParaRPr>
          </a:p>
          <a:p>
            <a:r>
              <a:rPr lang="en-US" sz="2400" dirty="0">
                <a:solidFill>
                  <a:srgbClr val="000000"/>
                </a:solidFill>
                <a:latin typeface="Calibri" pitchFamily="34" charset="0"/>
                <a:cs typeface="Calibri" pitchFamily="34" charset="0"/>
              </a:rPr>
              <a:t>C</a:t>
            </a:r>
            <a:r>
              <a:rPr lang="en-US" sz="2400" dirty="0" smtClean="0">
                <a:solidFill>
                  <a:srgbClr val="000000"/>
                </a:solidFill>
                <a:latin typeface="Calibri" pitchFamily="34" charset="0"/>
                <a:cs typeface="Calibri" pitchFamily="34" charset="0"/>
              </a:rPr>
              <a:t>an </a:t>
            </a:r>
            <a:r>
              <a:rPr lang="en-US" sz="2400" dirty="0">
                <a:solidFill>
                  <a:srgbClr val="000000"/>
                </a:solidFill>
                <a:latin typeface="Calibri" pitchFamily="34" charset="0"/>
                <a:cs typeface="Calibri" pitchFamily="34" charset="0"/>
              </a:rPr>
              <a:t>we speed up inference for </a:t>
            </a:r>
            <a:r>
              <a:rPr lang="en-US" sz="2400" dirty="0" smtClean="0">
                <a:solidFill>
                  <a:srgbClr val="000000"/>
                </a:solidFill>
                <a:latin typeface="Calibri" pitchFamily="34" charset="0"/>
                <a:cs typeface="Calibri" pitchFamily="34" charset="0"/>
              </a:rPr>
              <a:t>S2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99" y="4572000"/>
            <a:ext cx="1905000" cy="13589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88841570"/>
              </p:ext>
            </p:extLst>
          </p:nvPr>
        </p:nvGraphicFramePr>
        <p:xfrm>
          <a:off x="1917701" y="2552700"/>
          <a:ext cx="1151466" cy="2225040"/>
        </p:xfrm>
        <a:graphic>
          <a:graphicData uri="http://schemas.openxmlformats.org/drawingml/2006/table">
            <a:tbl>
              <a:tblPr firstRow="1" bandRow="1">
                <a:tableStyleId>{5C22544A-7EE6-4342-B048-85BDC9FD1C3A}</a:tableStyleId>
              </a:tblPr>
              <a:tblGrid>
                <a:gridCol w="1151466">
                  <a:extLst>
                    <a:ext uri="{9D8B030D-6E8A-4147-A177-3AD203B41FA5}">
                      <a16:colId xmlns:a16="http://schemas.microsoft.com/office/drawing/2014/main" val="20000"/>
                    </a:ext>
                  </a:extLst>
                </a:gridCol>
              </a:tblGrid>
              <a:tr h="370840">
                <a:tc>
                  <a:txBody>
                    <a:bodyPr/>
                    <a:lstStyle/>
                    <a:p>
                      <a:r>
                        <a:rPr lang="en-US" dirty="0" smtClean="0">
                          <a:solidFill>
                            <a:srgbClr val="0033CC"/>
                          </a:solidFill>
                        </a:rPr>
                        <a:t>S2</a:t>
                      </a:r>
                      <a:endParaRPr lang="en-US" dirty="0">
                        <a:solidFill>
                          <a:srgbClr val="0033CC"/>
                        </a:solidFill>
                      </a:endParaRPr>
                    </a:p>
                  </a:txBody>
                  <a:tcPr/>
                </a:tc>
                <a:extLst>
                  <a:ext uri="{0D108BD9-81ED-4DB2-BD59-A6C34878D82A}">
                    <a16:rowId xmlns:a16="http://schemas.microsoft.com/office/drawing/2014/main" val="10000"/>
                  </a:ext>
                </a:extLst>
              </a:tr>
              <a:tr h="370840">
                <a:tc>
                  <a:txBody>
                    <a:bodyPr/>
                    <a:lstStyle/>
                    <a:p>
                      <a:r>
                        <a:rPr lang="en-US" dirty="0" smtClean="0"/>
                        <a:t>She</a:t>
                      </a:r>
                      <a:endParaRPr lang="en-US" dirty="0"/>
                    </a:p>
                  </a:txBody>
                  <a:tcPr/>
                </a:tc>
                <a:extLst>
                  <a:ext uri="{0D108BD9-81ED-4DB2-BD59-A6C34878D82A}">
                    <a16:rowId xmlns:a16="http://schemas.microsoft.com/office/drawing/2014/main" val="10001"/>
                  </a:ext>
                </a:extLst>
              </a:tr>
              <a:tr h="370840">
                <a:tc>
                  <a:txBody>
                    <a:bodyPr/>
                    <a:lstStyle/>
                    <a:p>
                      <a:r>
                        <a:rPr lang="en-US" dirty="0" smtClean="0"/>
                        <a:t>is</a:t>
                      </a:r>
                      <a:endParaRPr lang="en-US" dirty="0"/>
                    </a:p>
                  </a:txBody>
                  <a:tcPr/>
                </a:tc>
                <a:extLst>
                  <a:ext uri="{0D108BD9-81ED-4DB2-BD59-A6C34878D82A}">
                    <a16:rowId xmlns:a16="http://schemas.microsoft.com/office/drawing/2014/main" val="10002"/>
                  </a:ext>
                </a:extLst>
              </a:tr>
              <a:tr h="370840">
                <a:tc>
                  <a:txBody>
                    <a:bodyPr/>
                    <a:lstStyle/>
                    <a:p>
                      <a:r>
                        <a:rPr lang="en-US" dirty="0" smtClean="0"/>
                        <a:t>watching</a:t>
                      </a:r>
                      <a:endParaRPr lang="en-US" dirty="0"/>
                    </a:p>
                  </a:txBody>
                  <a:tcPr/>
                </a:tc>
                <a:extLst>
                  <a:ext uri="{0D108BD9-81ED-4DB2-BD59-A6C34878D82A}">
                    <a16:rowId xmlns:a16="http://schemas.microsoft.com/office/drawing/2014/main" val="10003"/>
                  </a:ext>
                </a:extLst>
              </a:tr>
              <a:tr h="370840">
                <a:tc>
                  <a:txBody>
                    <a:bodyPr/>
                    <a:lstStyle/>
                    <a:p>
                      <a:r>
                        <a:rPr lang="en-US" dirty="0" smtClean="0"/>
                        <a:t>a</a:t>
                      </a:r>
                      <a:endParaRPr lang="en-US" dirty="0"/>
                    </a:p>
                  </a:txBody>
                  <a:tcPr/>
                </a:tc>
                <a:extLst>
                  <a:ext uri="{0D108BD9-81ED-4DB2-BD59-A6C34878D82A}">
                    <a16:rowId xmlns:a16="http://schemas.microsoft.com/office/drawing/2014/main" val="10004"/>
                  </a:ext>
                </a:extLst>
              </a:tr>
              <a:tr h="370840">
                <a:tc>
                  <a:txBody>
                    <a:bodyPr/>
                    <a:lstStyle/>
                    <a:p>
                      <a:r>
                        <a:rPr lang="en-US" dirty="0" smtClean="0"/>
                        <a:t>movie</a:t>
                      </a:r>
                      <a:endParaRPr lang="en-US" dirty="0"/>
                    </a:p>
                  </a:txBody>
                  <a:tcPr/>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85651991"/>
              </p:ext>
            </p:extLst>
          </p:nvPr>
        </p:nvGraphicFramePr>
        <p:xfrm>
          <a:off x="3378201" y="2552700"/>
          <a:ext cx="1151466" cy="2225040"/>
        </p:xfrm>
        <a:graphic>
          <a:graphicData uri="http://schemas.openxmlformats.org/drawingml/2006/table">
            <a:tbl>
              <a:tblPr firstRow="1" bandRow="1">
                <a:tableStyleId>{5C22544A-7EE6-4342-B048-85BDC9FD1C3A}</a:tableStyleId>
              </a:tblPr>
              <a:tblGrid>
                <a:gridCol w="1151466">
                  <a:extLst>
                    <a:ext uri="{9D8B030D-6E8A-4147-A177-3AD203B41FA5}">
                      <a16:colId xmlns:a16="http://schemas.microsoft.com/office/drawing/2014/main" val="20000"/>
                    </a:ext>
                  </a:extLst>
                </a:gridCol>
              </a:tblGrid>
              <a:tr h="370840">
                <a:tc>
                  <a:txBody>
                    <a:bodyPr/>
                    <a:lstStyle/>
                    <a:p>
                      <a:r>
                        <a:rPr lang="en-US" dirty="0" smtClean="0">
                          <a:solidFill>
                            <a:srgbClr val="0033CC"/>
                          </a:solidFill>
                        </a:rPr>
                        <a:t>POS</a:t>
                      </a:r>
                      <a:endParaRPr lang="en-US" dirty="0">
                        <a:solidFill>
                          <a:srgbClr val="0033CC"/>
                        </a:solidFill>
                      </a:endParaRPr>
                    </a:p>
                  </a:txBody>
                  <a:tcPr/>
                </a:tc>
                <a:extLst>
                  <a:ext uri="{0D108BD9-81ED-4DB2-BD59-A6C34878D82A}">
                    <a16:rowId xmlns:a16="http://schemas.microsoft.com/office/drawing/2014/main" val="10000"/>
                  </a:ext>
                </a:extLst>
              </a:tr>
              <a:tr h="370840">
                <a:tc>
                  <a:txBody>
                    <a:bodyPr/>
                    <a:lstStyle/>
                    <a:p>
                      <a:r>
                        <a:rPr lang="en-US" dirty="0" smtClean="0"/>
                        <a:t>PRP</a:t>
                      </a:r>
                      <a:endParaRPr lang="en-US" dirty="0"/>
                    </a:p>
                  </a:txBody>
                  <a:tcPr/>
                </a:tc>
                <a:extLst>
                  <a:ext uri="{0D108BD9-81ED-4DB2-BD59-A6C34878D82A}">
                    <a16:rowId xmlns:a16="http://schemas.microsoft.com/office/drawing/2014/main" val="10001"/>
                  </a:ext>
                </a:extLst>
              </a:tr>
              <a:tr h="370840">
                <a:tc>
                  <a:txBody>
                    <a:bodyPr/>
                    <a:lstStyle/>
                    <a:p>
                      <a:r>
                        <a:rPr lang="en-US" dirty="0" smtClean="0"/>
                        <a:t>VBZ</a:t>
                      </a:r>
                      <a:endParaRPr lang="en-US" dirty="0"/>
                    </a:p>
                  </a:txBody>
                  <a:tcPr/>
                </a:tc>
                <a:extLst>
                  <a:ext uri="{0D108BD9-81ED-4DB2-BD59-A6C34878D82A}">
                    <a16:rowId xmlns:a16="http://schemas.microsoft.com/office/drawing/2014/main" val="10002"/>
                  </a:ext>
                </a:extLst>
              </a:tr>
              <a:tr h="370840">
                <a:tc>
                  <a:txBody>
                    <a:bodyPr/>
                    <a:lstStyle/>
                    <a:p>
                      <a:r>
                        <a:rPr lang="en-US" dirty="0" smtClean="0"/>
                        <a:t>VBG</a:t>
                      </a:r>
                      <a:endParaRPr lang="en-US" dirty="0"/>
                    </a:p>
                  </a:txBody>
                  <a:tcPr/>
                </a:tc>
                <a:extLst>
                  <a:ext uri="{0D108BD9-81ED-4DB2-BD59-A6C34878D82A}">
                    <a16:rowId xmlns:a16="http://schemas.microsoft.com/office/drawing/2014/main" val="10003"/>
                  </a:ext>
                </a:extLst>
              </a:tr>
              <a:tr h="370840">
                <a:tc>
                  <a:txBody>
                    <a:bodyPr/>
                    <a:lstStyle/>
                    <a:p>
                      <a:r>
                        <a:rPr lang="en-US" dirty="0" smtClean="0"/>
                        <a:t>DT</a:t>
                      </a:r>
                      <a:endParaRPr lang="en-US" dirty="0"/>
                    </a:p>
                  </a:txBody>
                  <a:tcPr/>
                </a:tc>
                <a:extLst>
                  <a:ext uri="{0D108BD9-81ED-4DB2-BD59-A6C34878D82A}">
                    <a16:rowId xmlns:a16="http://schemas.microsoft.com/office/drawing/2014/main" val="10004"/>
                  </a:ext>
                </a:extLst>
              </a:tr>
              <a:tr h="370840">
                <a:tc>
                  <a:txBody>
                    <a:bodyPr/>
                    <a:lstStyle/>
                    <a:p>
                      <a:r>
                        <a:rPr lang="en-US" dirty="0" smtClean="0"/>
                        <a:t>NN</a:t>
                      </a:r>
                      <a:endParaRPr lang="en-US" dirty="0"/>
                    </a:p>
                  </a:txBody>
                  <a:tcPr/>
                </a:tc>
                <a:extLst>
                  <a:ext uri="{0D108BD9-81ED-4DB2-BD59-A6C34878D82A}">
                    <a16:rowId xmlns:a16="http://schemas.microsoft.com/office/drawing/2014/main" val="10005"/>
                  </a:ext>
                </a:extLst>
              </a:tr>
            </a:tbl>
          </a:graphicData>
        </a:graphic>
      </p:graphicFrame>
      <p:sp>
        <p:nvSpPr>
          <p:cNvPr id="13" name="Rectangular Callout 12"/>
          <p:cNvSpPr/>
          <p:nvPr/>
        </p:nvSpPr>
        <p:spPr>
          <a:xfrm>
            <a:off x="5943600" y="2667000"/>
            <a:ext cx="2895600" cy="841248"/>
          </a:xfrm>
          <a:prstGeom prst="wedgeRectCallout">
            <a:avLst>
              <a:gd name="adj1" fmla="val -92612"/>
              <a:gd name="adj2" fmla="val 2653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00"/>
                </a:solidFill>
                <a:cs typeface="Calibri" pitchFamily="34" charset="0"/>
              </a:rPr>
              <a:t>S1 &amp; S2 look very </a:t>
            </a:r>
            <a:r>
              <a:rPr lang="en-US" dirty="0">
                <a:solidFill>
                  <a:srgbClr val="FF0000"/>
                </a:solidFill>
                <a:cs typeface="Calibri" pitchFamily="34" charset="0"/>
              </a:rPr>
              <a:t>different </a:t>
            </a:r>
            <a:r>
              <a:rPr lang="en-US" dirty="0">
                <a:solidFill>
                  <a:srgbClr val="000000"/>
                </a:solidFill>
                <a:cs typeface="Calibri" pitchFamily="34" charset="0"/>
              </a:rPr>
              <a:t>but their output structures are the same  </a:t>
            </a:r>
          </a:p>
        </p:txBody>
      </p:sp>
      <p:sp>
        <p:nvSpPr>
          <p:cNvPr id="14" name="Rectangular Callout 13"/>
          <p:cNvSpPr/>
          <p:nvPr/>
        </p:nvSpPr>
        <p:spPr>
          <a:xfrm>
            <a:off x="5943600" y="3657600"/>
            <a:ext cx="2895600" cy="841248"/>
          </a:xfrm>
          <a:prstGeom prst="wedgeRectCallout">
            <a:avLst>
              <a:gd name="adj1" fmla="val -49055"/>
              <a:gd name="adj2" fmla="val 2465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00"/>
                </a:solidFill>
                <a:cs typeface="Andalus" pitchFamily="2" charset="-78"/>
              </a:rPr>
              <a:t>The inference outcomes </a:t>
            </a:r>
          </a:p>
          <a:p>
            <a:r>
              <a:rPr lang="en-US" dirty="0">
                <a:solidFill>
                  <a:srgbClr val="000000"/>
                </a:solidFill>
                <a:cs typeface="Andalus" pitchFamily="2" charset="-78"/>
              </a:rPr>
              <a:t>are the same</a:t>
            </a:r>
          </a:p>
        </p:txBody>
      </p:sp>
      <p:sp>
        <p:nvSpPr>
          <p:cNvPr id="6" name="Slide Number Placeholder 5"/>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46</a:t>
            </a:fld>
            <a:endParaRPr lang="en-US" altLang="zh-TW">
              <a:solidFill>
                <a:srgbClr val="000000"/>
              </a:solidFill>
            </a:endParaRPr>
          </a:p>
        </p:txBody>
      </p:sp>
    </p:spTree>
    <p:extLst>
      <p:ext uri="{BB962C8B-B14F-4D97-AF65-F5344CB8AC3E}">
        <p14:creationId xmlns:p14="http://schemas.microsoft.com/office/powerpoint/2010/main" val="1605329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ILP based Inference</a:t>
            </a:r>
            <a:endParaRPr lang="en-US" dirty="0"/>
          </a:p>
        </p:txBody>
      </p:sp>
      <p:sp>
        <p:nvSpPr>
          <p:cNvPr id="3" name="Content Placeholder 2"/>
          <p:cNvSpPr>
            <a:spLocks noGrp="1"/>
          </p:cNvSpPr>
          <p:nvPr>
            <p:ph idx="1"/>
          </p:nvPr>
        </p:nvSpPr>
        <p:spPr>
          <a:xfrm>
            <a:off x="457200" y="1295400"/>
            <a:ext cx="8229600" cy="4953000"/>
          </a:xfrm>
        </p:spPr>
        <p:txBody>
          <a:bodyPr/>
          <a:lstStyle/>
          <a:p>
            <a:r>
              <a:rPr lang="en-US" dirty="0" smtClean="0"/>
              <a:t>Imagine that </a:t>
            </a:r>
            <a:r>
              <a:rPr lang="en-US" dirty="0" smtClean="0">
                <a:solidFill>
                  <a:srgbClr val="FF0000"/>
                </a:solidFill>
              </a:rPr>
              <a:t>you already solved </a:t>
            </a:r>
            <a:r>
              <a:rPr lang="en-US" dirty="0" smtClean="0"/>
              <a:t>many structured output inference problems</a:t>
            </a:r>
          </a:p>
          <a:p>
            <a:pPr lvl="1"/>
            <a:r>
              <a:rPr lang="en-US" dirty="0" smtClean="0"/>
              <a:t>Co-reference resolution; Semantic Role Labeling; Parsing citations; Summarization; dependency parsing; image segmentation,…</a:t>
            </a:r>
          </a:p>
          <a:p>
            <a:pPr lvl="1"/>
            <a:r>
              <a:rPr lang="en-US" dirty="0" smtClean="0"/>
              <a:t>Your solution method doesn’t matter either</a:t>
            </a:r>
          </a:p>
          <a:p>
            <a:r>
              <a:rPr lang="en-US" b="1" dirty="0" smtClean="0">
                <a:cs typeface="Andalus" pitchFamily="2" charset="-78"/>
              </a:rPr>
              <a:t>How can we exploit </a:t>
            </a:r>
            <a:r>
              <a:rPr lang="en-US" b="1" dirty="0">
                <a:cs typeface="Andalus" pitchFamily="2" charset="-78"/>
              </a:rPr>
              <a:t>this fact </a:t>
            </a:r>
            <a:r>
              <a:rPr lang="en-US" b="1" dirty="0" smtClean="0">
                <a:cs typeface="Andalus" pitchFamily="2" charset="-78"/>
              </a:rPr>
              <a:t>to </a:t>
            </a:r>
            <a:r>
              <a:rPr lang="en-US" b="1" dirty="0">
                <a:cs typeface="Andalus" pitchFamily="2" charset="-78"/>
              </a:rPr>
              <a:t>save inference </a:t>
            </a:r>
            <a:r>
              <a:rPr lang="en-US" b="1" dirty="0" smtClean="0">
                <a:cs typeface="Andalus" pitchFamily="2" charset="-78"/>
              </a:rPr>
              <a:t>cost</a:t>
            </a:r>
            <a:r>
              <a:rPr lang="en-US" dirty="0">
                <a:cs typeface="Andalus" pitchFamily="2" charset="-78"/>
              </a:rPr>
              <a:t>?</a:t>
            </a:r>
          </a:p>
          <a:p>
            <a:endParaRPr lang="en-US" dirty="0" smtClean="0"/>
          </a:p>
          <a:p>
            <a:endParaRPr lang="en-US" dirty="0" smtClean="0"/>
          </a:p>
          <a:p>
            <a:r>
              <a:rPr lang="en-US" dirty="0" smtClean="0"/>
              <a:t>We will show how to do it when your problem is formulated as a 0-1 LP,  Max </a:t>
            </a:r>
            <a:r>
              <a:rPr lang="en-US" b="1" dirty="0" smtClean="0">
                <a:solidFill>
                  <a:srgbClr val="FF0000"/>
                </a:solidFill>
              </a:rPr>
              <a:t>cx</a:t>
            </a:r>
            <a:r>
              <a:rPr lang="en-US" dirty="0" smtClean="0"/>
              <a:t>       </a:t>
            </a:r>
          </a:p>
          <a:p>
            <a:pPr marL="0" indent="0">
              <a:buNone/>
            </a:pPr>
            <a:r>
              <a:rPr lang="en-US" dirty="0"/>
              <a:t> </a:t>
            </a:r>
            <a:r>
              <a:rPr lang="en-US" dirty="0" smtClean="0"/>
              <a:t>                           </a:t>
            </a:r>
            <a:r>
              <a:rPr lang="en-US" dirty="0" smtClean="0">
                <a:solidFill>
                  <a:srgbClr val="FF0000"/>
                </a:solidFill>
              </a:rPr>
              <a:t>A</a:t>
            </a:r>
            <a:r>
              <a:rPr lang="en-US" b="1" dirty="0" smtClean="0">
                <a:solidFill>
                  <a:srgbClr val="FF0000"/>
                </a:solidFill>
              </a:rPr>
              <a:t>x</a:t>
            </a:r>
            <a:r>
              <a:rPr lang="en-US" dirty="0" smtClean="0">
                <a:solidFill>
                  <a:srgbClr val="FF0000"/>
                </a:solidFill>
              </a:rPr>
              <a:t> ≤ </a:t>
            </a:r>
            <a:r>
              <a:rPr lang="en-US" b="1" dirty="0" smtClean="0">
                <a:solidFill>
                  <a:srgbClr val="FF0000"/>
                </a:solidFill>
              </a:rPr>
              <a:t>b</a:t>
            </a:r>
          </a:p>
          <a:p>
            <a:pPr marL="0" indent="0">
              <a:lnSpc>
                <a:spcPts val="2880"/>
              </a:lnSpc>
              <a:buNone/>
            </a:pPr>
            <a:r>
              <a:rPr lang="en-US" dirty="0"/>
              <a:t> </a:t>
            </a:r>
            <a:r>
              <a:rPr lang="en-US" dirty="0" smtClean="0"/>
              <a:t>                           </a:t>
            </a:r>
            <a:r>
              <a:rPr lang="en-US" b="1" dirty="0" smtClean="0">
                <a:solidFill>
                  <a:srgbClr val="FF0000"/>
                </a:solidFill>
              </a:rPr>
              <a:t>x</a:t>
            </a:r>
            <a:r>
              <a:rPr lang="en-US" dirty="0" smtClean="0">
                <a:solidFill>
                  <a:srgbClr val="FF0000"/>
                </a:solidFill>
              </a:rPr>
              <a:t>  </a:t>
            </a:r>
            <a:r>
              <a:rPr lang="en-US" dirty="0" smtClean="0">
                <a:solidFill>
                  <a:srgbClr val="FF0000"/>
                </a:solidFill>
                <a:latin typeface="cmsy10"/>
              </a:rPr>
              <a:t>2</a:t>
            </a:r>
            <a:r>
              <a:rPr lang="en-US" dirty="0" smtClean="0">
                <a:solidFill>
                  <a:srgbClr val="FF0000"/>
                </a:solidFill>
              </a:rPr>
              <a:t> {0,1} </a:t>
            </a:r>
          </a:p>
        </p:txBody>
      </p:sp>
      <p:sp>
        <p:nvSpPr>
          <p:cNvPr id="6" name="Slide Number Placeholder 5"/>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47</a:t>
            </a:fld>
            <a:endParaRPr lang="en-US" altLang="zh-TW">
              <a:solidFill>
                <a:srgbClr val="000000"/>
              </a:solidFill>
            </a:endParaRPr>
          </a:p>
        </p:txBody>
      </p:sp>
      <p:sp>
        <p:nvSpPr>
          <p:cNvPr id="5" name="Rectangle 4"/>
          <p:cNvSpPr/>
          <p:nvPr/>
        </p:nvSpPr>
        <p:spPr>
          <a:xfrm>
            <a:off x="1127125" y="3556000"/>
            <a:ext cx="6889750" cy="939800"/>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00"/>
                </a:solidFill>
              </a:rPr>
              <a:t>After solving </a:t>
            </a:r>
            <a:r>
              <a:rPr lang="en-US" sz="2400" b="1" dirty="0" smtClean="0">
                <a:solidFill>
                  <a:srgbClr val="000000"/>
                </a:solidFill>
              </a:rPr>
              <a:t>n</a:t>
            </a:r>
            <a:r>
              <a:rPr lang="en-US" sz="2400" dirty="0" smtClean="0">
                <a:solidFill>
                  <a:srgbClr val="000000"/>
                </a:solidFill>
              </a:rPr>
              <a:t> inference problems, can we make the (</a:t>
            </a:r>
            <a:r>
              <a:rPr lang="en-US" sz="2400" b="1" dirty="0" smtClean="0">
                <a:solidFill>
                  <a:srgbClr val="000000"/>
                </a:solidFill>
              </a:rPr>
              <a:t>n+1</a:t>
            </a:r>
            <a:r>
              <a:rPr lang="en-US" sz="2400" dirty="0" smtClean="0">
                <a:solidFill>
                  <a:srgbClr val="000000"/>
                </a:solidFill>
              </a:rPr>
              <a:t>)</a:t>
            </a:r>
            <a:r>
              <a:rPr lang="en-US" sz="2400" baseline="30000" dirty="0" err="1" smtClean="0">
                <a:solidFill>
                  <a:srgbClr val="000000"/>
                </a:solidFill>
              </a:rPr>
              <a:t>th</a:t>
            </a:r>
            <a:r>
              <a:rPr lang="en-US" sz="2400" dirty="0" smtClean="0">
                <a:solidFill>
                  <a:srgbClr val="000000"/>
                </a:solidFill>
              </a:rPr>
              <a:t> one faster? </a:t>
            </a:r>
            <a:endParaRPr lang="en-US" sz="2400" dirty="0">
              <a:solidFill>
                <a:srgbClr val="000000"/>
              </a:solidFill>
            </a:endParaRPr>
          </a:p>
        </p:txBody>
      </p:sp>
      <p:sp>
        <p:nvSpPr>
          <p:cNvPr id="7" name="Rectangular Callout 6"/>
          <p:cNvSpPr/>
          <p:nvPr/>
        </p:nvSpPr>
        <p:spPr>
          <a:xfrm>
            <a:off x="3810000" y="5029200"/>
            <a:ext cx="4953000" cy="1219200"/>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sz="2000" dirty="0" smtClean="0">
                <a:solidFill>
                  <a:srgbClr val="FF0000"/>
                </a:solidFill>
              </a:rPr>
              <a:t>Very general: </a:t>
            </a:r>
            <a:r>
              <a:rPr lang="en-US" sz="2000" dirty="0" smtClean="0">
                <a:solidFill>
                  <a:srgbClr val="000000"/>
                </a:solidFill>
              </a:rPr>
              <a:t>All discrete MAP problems can be formulated as 0-1 LPs</a:t>
            </a:r>
          </a:p>
          <a:p>
            <a:pPr marL="342900" indent="-342900">
              <a:buFont typeface="Wingdings" panose="05000000000000000000" pitchFamily="2" charset="2"/>
              <a:buChar char="§"/>
            </a:pPr>
            <a:r>
              <a:rPr lang="en-US" sz="2000" dirty="0" smtClean="0">
                <a:solidFill>
                  <a:srgbClr val="000000"/>
                </a:solidFill>
              </a:rPr>
              <a:t>We only care about inference formulation, </a:t>
            </a:r>
            <a:r>
              <a:rPr lang="en-US" sz="2000" dirty="0" smtClean="0">
                <a:solidFill>
                  <a:srgbClr val="FF0000"/>
                </a:solidFill>
              </a:rPr>
              <a:t>not</a:t>
            </a:r>
            <a:r>
              <a:rPr lang="en-US" sz="2000" dirty="0" smtClean="0">
                <a:solidFill>
                  <a:srgbClr val="000000"/>
                </a:solidFill>
              </a:rPr>
              <a:t> algorithmic solution</a:t>
            </a:r>
            <a:endParaRPr lang="en-US" sz="2000" dirty="0">
              <a:solidFill>
                <a:srgbClr val="FF0000"/>
              </a:solidFill>
            </a:endParaRPr>
          </a:p>
        </p:txBody>
      </p:sp>
    </p:spTree>
    <p:extLst>
      <p:ext uri="{BB962C8B-B14F-4D97-AF65-F5344CB8AC3E}">
        <p14:creationId xmlns:p14="http://schemas.microsoft.com/office/powerpoint/2010/main" val="12456080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537076441"/>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POS Tagging on </a:t>
            </a:r>
            <a:r>
              <a:rPr lang="en-US" dirty="0" err="1" smtClean="0">
                <a:solidFill>
                  <a:schemeClr val="tx1"/>
                </a:solidFill>
              </a:rPr>
              <a:t>Gigaword</a:t>
            </a:r>
            <a:endParaRPr lang="en-US" dirty="0">
              <a:solidFill>
                <a:schemeClr val="tx1"/>
              </a:solidFill>
            </a:endParaRPr>
          </a:p>
        </p:txBody>
      </p:sp>
      <p:sp>
        <p:nvSpPr>
          <p:cNvPr id="9" name="TextBox 8"/>
          <p:cNvSpPr txBox="1"/>
          <p:nvPr/>
        </p:nvSpPr>
        <p:spPr>
          <a:xfrm>
            <a:off x="3505200" y="5682734"/>
            <a:ext cx="2425700" cy="369332"/>
          </a:xfrm>
          <a:prstGeom prst="rect">
            <a:avLst/>
          </a:prstGeom>
          <a:noFill/>
        </p:spPr>
        <p:txBody>
          <a:bodyPr wrap="square" rtlCol="0">
            <a:spAutoFit/>
          </a:bodyPr>
          <a:lstStyle/>
          <a:p>
            <a:r>
              <a:rPr lang="en-US" b="1" dirty="0" smtClean="0">
                <a:solidFill>
                  <a:srgbClr val="000000"/>
                </a:solidFill>
                <a:cs typeface="Andalus" pitchFamily="2" charset="-78"/>
              </a:rPr>
              <a:t>Number of Tokens</a:t>
            </a:r>
            <a:endParaRPr lang="en-US" b="1" dirty="0">
              <a:solidFill>
                <a:srgbClr val="000000"/>
              </a:solidFill>
              <a:cs typeface="Andalus" pitchFamily="2" charset="-78"/>
            </a:endParaRPr>
          </a:p>
        </p:txBody>
      </p: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48</a:t>
            </a:fld>
            <a:endParaRPr lang="en-US" altLang="zh-TW">
              <a:solidFill>
                <a:srgbClr val="000000"/>
              </a:solidFill>
            </a:endParaRPr>
          </a:p>
        </p:txBody>
      </p:sp>
    </p:spTree>
    <p:extLst>
      <p:ext uri="{BB962C8B-B14F-4D97-AF65-F5344CB8AC3E}">
        <p14:creationId xmlns:p14="http://schemas.microsoft.com/office/powerpoint/2010/main" val="288370399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72200" y="2222500"/>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Number of structures is much smaller than the number of </a:t>
            </a:r>
            <a:r>
              <a:rPr lang="en-US" sz="2000" dirty="0" smtClean="0">
                <a:solidFill>
                  <a:srgbClr val="000000"/>
                </a:solidFill>
              </a:rPr>
              <a:t>sentences</a:t>
            </a:r>
            <a:endParaRPr lang="en-US" sz="2000" dirty="0">
              <a:solidFill>
                <a:srgbClr val="000000"/>
              </a:solidFill>
              <a:cs typeface="Andalus" pitchFamily="2" charset="-78"/>
            </a:endParaRPr>
          </a:p>
        </p:txBody>
      </p:sp>
      <p:graphicFrame>
        <p:nvGraphicFramePr>
          <p:cNvPr id="8" name="Chart 7"/>
          <p:cNvGraphicFramePr/>
          <p:nvPr>
            <p:extLst>
              <p:ext uri="{D42A27DB-BD31-4B8C-83A1-F6EECF244321}">
                <p14:modId xmlns:p14="http://schemas.microsoft.com/office/powerpoint/2010/main" val="2949495739"/>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title="Instances"/>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POS Tagging on </a:t>
            </a:r>
            <a:r>
              <a:rPr lang="en-US" dirty="0" err="1" smtClean="0">
                <a:solidFill>
                  <a:schemeClr val="tx1"/>
                </a:solidFill>
              </a:rPr>
              <a:t>Gigaword</a:t>
            </a:r>
            <a:endParaRPr lang="en-US" dirty="0">
              <a:solidFill>
                <a:schemeClr val="tx1"/>
              </a:solidFill>
            </a:endParaRPr>
          </a:p>
        </p:txBody>
      </p:sp>
      <p:sp>
        <p:nvSpPr>
          <p:cNvPr id="9" name="TextBox 8"/>
          <p:cNvSpPr txBox="1"/>
          <p:nvPr/>
        </p:nvSpPr>
        <p:spPr>
          <a:xfrm>
            <a:off x="3505200" y="5682734"/>
            <a:ext cx="2425700" cy="369332"/>
          </a:xfrm>
          <a:prstGeom prst="rect">
            <a:avLst/>
          </a:prstGeom>
          <a:noFill/>
        </p:spPr>
        <p:txBody>
          <a:bodyPr wrap="square" rtlCol="0">
            <a:spAutoFit/>
          </a:bodyPr>
          <a:lstStyle/>
          <a:p>
            <a:r>
              <a:rPr lang="en-US" b="1" dirty="0" smtClean="0">
                <a:solidFill>
                  <a:srgbClr val="000000"/>
                </a:solidFill>
                <a:cs typeface="Andalus" pitchFamily="2" charset="-78"/>
              </a:rPr>
              <a:t>Number of Tokens</a:t>
            </a:r>
            <a:endParaRPr lang="en-US" b="1" dirty="0">
              <a:solidFill>
                <a:srgbClr val="000000"/>
              </a:solidFill>
              <a:cs typeface="Andalus" pitchFamily="2" charset="-78"/>
            </a:endParaRPr>
          </a:p>
        </p:txBody>
      </p:sp>
      <p:sp>
        <p:nvSpPr>
          <p:cNvPr id="3" name="TextBox 2"/>
          <p:cNvSpPr txBox="1"/>
          <p:nvPr/>
        </p:nvSpPr>
        <p:spPr>
          <a:xfrm>
            <a:off x="3855943" y="1219200"/>
            <a:ext cx="3550331" cy="369332"/>
          </a:xfrm>
          <a:prstGeom prst="rect">
            <a:avLst/>
          </a:prstGeom>
          <a:solidFill>
            <a:srgbClr val="FFFFCC"/>
          </a:solidFill>
        </p:spPr>
        <p:txBody>
          <a:bodyPr wrap="none" rtlCol="0">
            <a:spAutoFit/>
          </a:bodyPr>
          <a:lstStyle/>
          <a:p>
            <a:r>
              <a:rPr lang="en-US" dirty="0" smtClean="0">
                <a:solidFill>
                  <a:srgbClr val="FF0000"/>
                </a:solidFill>
                <a:latin typeface="Calibri"/>
              </a:rPr>
              <a:t>Number of examples of a given size </a:t>
            </a:r>
            <a:endParaRPr lang="en-US" dirty="0">
              <a:solidFill>
                <a:srgbClr val="FF0000"/>
              </a:solidFill>
              <a:latin typeface="Calibri"/>
            </a:endParaRPr>
          </a:p>
        </p:txBody>
      </p:sp>
      <p:sp>
        <p:nvSpPr>
          <p:cNvPr id="11" name="TextBox 10"/>
          <p:cNvSpPr txBox="1"/>
          <p:nvPr/>
        </p:nvSpPr>
        <p:spPr>
          <a:xfrm>
            <a:off x="3854668" y="1552902"/>
            <a:ext cx="3782189" cy="369332"/>
          </a:xfrm>
          <a:prstGeom prst="rect">
            <a:avLst/>
          </a:prstGeom>
          <a:solidFill>
            <a:srgbClr val="FFFFCC"/>
          </a:solidFill>
        </p:spPr>
        <p:txBody>
          <a:bodyPr wrap="none" rtlCol="0">
            <a:spAutoFit/>
          </a:bodyPr>
          <a:lstStyle/>
          <a:p>
            <a:r>
              <a:rPr lang="en-US" dirty="0" smtClean="0">
                <a:solidFill>
                  <a:srgbClr val="000000"/>
                </a:solidFill>
                <a:latin typeface="Calibri"/>
              </a:rPr>
              <a:t>Number of unique POS tag sequences </a:t>
            </a:r>
            <a:endParaRPr lang="en-US" dirty="0">
              <a:solidFill>
                <a:srgbClr val="000000"/>
              </a:solidFill>
              <a:latin typeface="Calibri"/>
            </a:endParaRPr>
          </a:p>
        </p:txBody>
      </p:sp>
      <p:sp>
        <p:nvSpPr>
          <p:cNvPr id="10" name="Slide Number Placeholder 9"/>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49</a:t>
            </a:fld>
            <a:endParaRPr lang="en-US" altLang="zh-TW">
              <a:solidFill>
                <a:srgbClr val="000000"/>
              </a:solidFill>
            </a:endParaRPr>
          </a:p>
        </p:txBody>
      </p:sp>
    </p:spTree>
    <p:extLst>
      <p:ext uri="{BB962C8B-B14F-4D97-AF65-F5344CB8AC3E}">
        <p14:creationId xmlns:p14="http://schemas.microsoft.com/office/powerpoint/2010/main" val="1699620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9" name="Rectangle 3"/>
          <p:cNvSpPr>
            <a:spLocks noGrp="1" noChangeArrowheads="1"/>
          </p:cNvSpPr>
          <p:nvPr>
            <p:ph idx="4294967295"/>
          </p:nvPr>
        </p:nvSpPr>
        <p:spPr>
          <a:xfrm>
            <a:off x="152400" y="914400"/>
            <a:ext cx="5867400" cy="4114800"/>
          </a:xfrm>
        </p:spPr>
        <p:txBody>
          <a:bodyPr/>
          <a:lstStyle/>
          <a:p>
            <a:pPr eaLnBrk="1" hangingPunct="1">
              <a:buFont typeface="Wingdings" pitchFamily="2" charset="2"/>
              <a:buNone/>
            </a:pPr>
            <a:r>
              <a:rPr lang="en-US" sz="2000" dirty="0" smtClean="0"/>
              <a:t>Determine if </a:t>
            </a:r>
            <a:r>
              <a:rPr lang="en-US" sz="2000" dirty="0" smtClean="0">
                <a:solidFill>
                  <a:srgbClr val="0000FF"/>
                </a:solidFill>
              </a:rPr>
              <a:t>Jim Carpenter works for the government</a:t>
            </a:r>
          </a:p>
          <a:p>
            <a:pPr eaLnBrk="1" hangingPunct="1">
              <a:buFont typeface="Wingdings" pitchFamily="2" charset="2"/>
              <a:buNone/>
            </a:pPr>
            <a:endParaRPr lang="en-US" sz="1600" dirty="0" smtClean="0">
              <a:solidFill>
                <a:srgbClr val="FF0000"/>
              </a:solidFill>
            </a:endParaRPr>
          </a:p>
          <a:p>
            <a:pPr eaLnBrk="1" hangingPunct="1">
              <a:buFont typeface="Wingdings" pitchFamily="2" charset="2"/>
              <a:buNone/>
            </a:pPr>
            <a:r>
              <a:rPr lang="en-US" sz="1800" dirty="0" smtClean="0">
                <a:solidFill>
                  <a:srgbClr val="FF0000"/>
                </a:solidFill>
              </a:rPr>
              <a:t>Jim Carpenter works for the U.S. Government.</a:t>
            </a:r>
          </a:p>
          <a:p>
            <a:pPr eaLnBrk="1" hangingPunct="1">
              <a:buFont typeface="Wingdings" pitchFamily="2" charset="2"/>
              <a:buNone/>
            </a:pPr>
            <a:r>
              <a:rPr lang="en-US" sz="1800" dirty="0" smtClean="0">
                <a:solidFill>
                  <a:srgbClr val="0033CC"/>
                </a:solidFill>
              </a:rPr>
              <a:t>The American government employed Jim Carpenter.</a:t>
            </a:r>
          </a:p>
          <a:p>
            <a:pPr eaLnBrk="1" hangingPunct="1">
              <a:buFont typeface="Wingdings" pitchFamily="2" charset="2"/>
              <a:buNone/>
            </a:pPr>
            <a:r>
              <a:rPr lang="en-US" sz="1800" dirty="0" smtClean="0">
                <a:solidFill>
                  <a:srgbClr val="FF0000"/>
                </a:solidFill>
              </a:rPr>
              <a:t>Jim Carpenter was fired by the US Government.</a:t>
            </a:r>
          </a:p>
          <a:p>
            <a:pPr eaLnBrk="1" hangingPunct="1">
              <a:buFont typeface="Wingdings" pitchFamily="2" charset="2"/>
              <a:buNone/>
            </a:pPr>
            <a:r>
              <a:rPr lang="en-US" sz="1800" dirty="0" smtClean="0">
                <a:solidFill>
                  <a:srgbClr val="0033CC"/>
                </a:solidFill>
              </a:rPr>
              <a:t>Jim Carpenter worked in a number of important positions.  ….  As a press liaison for the IRS, he made contacts in the white house.</a:t>
            </a:r>
            <a:r>
              <a:rPr lang="en-US" sz="1800" dirty="0" smtClean="0">
                <a:solidFill>
                  <a:srgbClr val="FF0000"/>
                </a:solidFill>
              </a:rPr>
              <a:t> </a:t>
            </a:r>
          </a:p>
          <a:p>
            <a:pPr eaLnBrk="1" hangingPunct="1">
              <a:buFont typeface="Wingdings" pitchFamily="2" charset="2"/>
              <a:buNone/>
            </a:pPr>
            <a:r>
              <a:rPr lang="en-US" sz="1800" dirty="0" smtClean="0">
                <a:solidFill>
                  <a:srgbClr val="FF0000"/>
                </a:solidFill>
              </a:rPr>
              <a:t>Russian interior minister </a:t>
            </a:r>
            <a:r>
              <a:rPr lang="en-US" sz="1800" dirty="0" err="1" smtClean="0">
                <a:solidFill>
                  <a:srgbClr val="FF0000"/>
                </a:solidFill>
              </a:rPr>
              <a:t>Yevgeny</a:t>
            </a:r>
            <a:r>
              <a:rPr lang="en-US" sz="1800" dirty="0" smtClean="0">
                <a:solidFill>
                  <a:srgbClr val="FF0000"/>
                </a:solidFill>
              </a:rPr>
              <a:t> </a:t>
            </a:r>
            <a:r>
              <a:rPr lang="en-US" sz="1800" dirty="0" err="1" smtClean="0">
                <a:solidFill>
                  <a:srgbClr val="FF0000"/>
                </a:solidFill>
              </a:rPr>
              <a:t>Topolov</a:t>
            </a:r>
            <a:r>
              <a:rPr lang="en-US" sz="1800" dirty="0" smtClean="0">
                <a:solidFill>
                  <a:srgbClr val="FF0000"/>
                </a:solidFill>
              </a:rPr>
              <a:t> met yesterday with his US counterpart, Jim Carpenter.</a:t>
            </a:r>
          </a:p>
          <a:p>
            <a:pPr eaLnBrk="1" hangingPunct="1">
              <a:buFont typeface="Wingdings" pitchFamily="2" charset="2"/>
              <a:buNone/>
            </a:pPr>
            <a:r>
              <a:rPr lang="en-US" sz="1800" dirty="0" smtClean="0">
                <a:solidFill>
                  <a:srgbClr val="0033CC"/>
                </a:solidFill>
              </a:rPr>
              <a:t>Former US Secretary of Defense Jim Carpenter spoke today…</a:t>
            </a:r>
            <a:endParaRPr lang="en-US" sz="1800" dirty="0" smtClean="0"/>
          </a:p>
        </p:txBody>
      </p:sp>
      <p:pic>
        <p:nvPicPr>
          <p:cNvPr id="17411" name="Picture 17" descr="ist2_5808627-glossy-detective-robot-with-magnifying-g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21637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MCBS0027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063" y="1266825"/>
            <a:ext cx="1201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2"/>
          <p:cNvSpPr>
            <a:spLocks noGrp="1" noChangeArrowheads="1"/>
          </p:cNvSpPr>
          <p:nvPr>
            <p:ph type="title" idx="4294967295"/>
          </p:nvPr>
        </p:nvSpPr>
        <p:spPr>
          <a:xfrm>
            <a:off x="304800" y="152400"/>
            <a:ext cx="7764463" cy="849313"/>
          </a:xfrm>
        </p:spPr>
        <p:txBody>
          <a:bodyPr/>
          <a:lstStyle/>
          <a:p>
            <a:pPr eaLnBrk="1" hangingPunct="1"/>
            <a:r>
              <a:rPr lang="en-US" dirty="0"/>
              <a:t>Variability in Natural Language Expressions</a:t>
            </a:r>
            <a:endParaRPr lang="en-US" dirty="0" smtClean="0"/>
          </a:p>
        </p:txBody>
      </p:sp>
      <p:sp>
        <p:nvSpPr>
          <p:cNvPr id="1251339" name="Rectangle 11"/>
          <p:cNvSpPr>
            <a:spLocks noChangeArrowheads="1"/>
          </p:cNvSpPr>
          <p:nvPr/>
        </p:nvSpPr>
        <p:spPr bwMode="auto">
          <a:xfrm>
            <a:off x="914400" y="4724400"/>
            <a:ext cx="7696200" cy="147732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en-US" dirty="0">
                <a:latin typeface="+mn-lt"/>
              </a:rPr>
              <a:t>Needs: </a:t>
            </a:r>
          </a:p>
          <a:p>
            <a:pPr lvl="1">
              <a:buClr>
                <a:schemeClr val="bg2"/>
              </a:buClr>
              <a:buSzPct val="80000"/>
              <a:buFont typeface="Wingdings" pitchFamily="2" charset="2"/>
              <a:buChar char="q"/>
            </a:pPr>
            <a:r>
              <a:rPr lang="en-US" dirty="0">
                <a:solidFill>
                  <a:srgbClr val="FF0000"/>
                </a:solidFill>
                <a:latin typeface="+mn-lt"/>
              </a:rPr>
              <a:t> </a:t>
            </a:r>
            <a:r>
              <a:rPr lang="en-US" dirty="0" smtClean="0">
                <a:solidFill>
                  <a:srgbClr val="FF0000"/>
                </a:solidFill>
                <a:latin typeface="+mn-lt"/>
              </a:rPr>
              <a:t>Understanding Relations, Entities</a:t>
            </a:r>
            <a:r>
              <a:rPr lang="en-US" dirty="0" smtClean="0">
                <a:latin typeface="+mn-lt"/>
              </a:rPr>
              <a:t> </a:t>
            </a:r>
            <a:r>
              <a:rPr lang="en-US" dirty="0">
                <a:latin typeface="+mn-lt"/>
              </a:rPr>
              <a:t>and </a:t>
            </a:r>
            <a:r>
              <a:rPr lang="en-US" dirty="0">
                <a:solidFill>
                  <a:srgbClr val="FF0000"/>
                </a:solidFill>
                <a:latin typeface="+mn-lt"/>
              </a:rPr>
              <a:t>Semantic </a:t>
            </a:r>
            <a:r>
              <a:rPr lang="en-US" dirty="0" smtClean="0">
                <a:solidFill>
                  <a:srgbClr val="FF0000"/>
                </a:solidFill>
                <a:latin typeface="+mn-lt"/>
              </a:rPr>
              <a:t>Classes</a:t>
            </a:r>
            <a:endParaRPr lang="en-US" dirty="0">
              <a:latin typeface="+mn-lt"/>
            </a:endParaRPr>
          </a:p>
          <a:p>
            <a:pPr lvl="1">
              <a:buClr>
                <a:schemeClr val="bg2"/>
              </a:buClr>
              <a:buSzPct val="80000"/>
              <a:buFont typeface="Wingdings" pitchFamily="2" charset="2"/>
              <a:buChar char="q"/>
            </a:pPr>
            <a:r>
              <a:rPr lang="en-US" dirty="0" smtClean="0">
                <a:latin typeface="+mn-lt"/>
              </a:rPr>
              <a:t> Acquiring </a:t>
            </a:r>
            <a:r>
              <a:rPr lang="en-US" dirty="0" smtClean="0">
                <a:solidFill>
                  <a:srgbClr val="FF0000"/>
                </a:solidFill>
                <a:latin typeface="+mn-lt"/>
              </a:rPr>
              <a:t>knowledge</a:t>
            </a:r>
            <a:r>
              <a:rPr lang="en-US" dirty="0" smtClean="0">
                <a:latin typeface="+mn-lt"/>
              </a:rPr>
              <a:t> from external resources; representing knowledge</a:t>
            </a:r>
            <a:endParaRPr lang="en-US" dirty="0">
              <a:latin typeface="+mn-lt"/>
            </a:endParaRPr>
          </a:p>
          <a:p>
            <a:pPr lvl="1">
              <a:buClr>
                <a:schemeClr val="bg2"/>
              </a:buClr>
              <a:buSzPct val="80000"/>
              <a:buFont typeface="Wingdings" pitchFamily="2" charset="2"/>
              <a:buChar char="q"/>
            </a:pPr>
            <a:r>
              <a:rPr lang="en-US" dirty="0" smtClean="0">
                <a:solidFill>
                  <a:srgbClr val="FF0000"/>
                </a:solidFill>
                <a:latin typeface="+mn-lt"/>
              </a:rPr>
              <a:t> Identifying, disambiguating  &amp; tracking  </a:t>
            </a:r>
            <a:r>
              <a:rPr lang="en-US" dirty="0" smtClean="0">
                <a:latin typeface="+mn-lt"/>
              </a:rPr>
              <a:t>entities</a:t>
            </a:r>
            <a:r>
              <a:rPr lang="en-US" dirty="0">
                <a:latin typeface="+mn-lt"/>
              </a:rPr>
              <a:t>, events, etc.</a:t>
            </a:r>
            <a:r>
              <a:rPr lang="en-US" b="1" dirty="0">
                <a:latin typeface="+mn-lt"/>
              </a:rPr>
              <a:t> </a:t>
            </a:r>
            <a:endParaRPr lang="en-US" b="1" dirty="0" smtClean="0">
              <a:latin typeface="+mn-lt"/>
            </a:endParaRPr>
          </a:p>
          <a:p>
            <a:pPr lvl="1">
              <a:buClr>
                <a:schemeClr val="bg2"/>
              </a:buClr>
              <a:buSzPct val="80000"/>
              <a:buFont typeface="Wingdings" pitchFamily="2" charset="2"/>
              <a:buChar char="q"/>
            </a:pPr>
            <a:r>
              <a:rPr lang="en-US" b="1" dirty="0" smtClean="0">
                <a:latin typeface="+mn-lt"/>
              </a:rPr>
              <a:t> </a:t>
            </a:r>
            <a:r>
              <a:rPr lang="en-US" dirty="0" smtClean="0">
                <a:latin typeface="+mn-lt"/>
              </a:rPr>
              <a:t>Time, quantities, processes…</a:t>
            </a:r>
            <a:endParaRPr lang="en-US" dirty="0">
              <a:latin typeface="+mn-lt"/>
            </a:endParaRPr>
          </a:p>
        </p:txBody>
      </p:sp>
      <p:sp>
        <p:nvSpPr>
          <p:cNvPr id="28698" name="Rectangle 26"/>
          <p:cNvSpPr>
            <a:spLocks noChangeArrowheads="1"/>
          </p:cNvSpPr>
          <p:nvPr/>
        </p:nvSpPr>
        <p:spPr bwMode="auto">
          <a:xfrm>
            <a:off x="5867400" y="2819400"/>
            <a:ext cx="3124200" cy="1631216"/>
          </a:xfrm>
          <a:prstGeom prst="rect">
            <a:avLst/>
          </a:prstGeom>
          <a:solidFill>
            <a:schemeClr val="bg1"/>
          </a:solidFill>
          <a:ln w="12700" algn="ctr">
            <a:solidFill>
              <a:srgbClr val="FF9900"/>
            </a:solidFill>
            <a:miter lim="800000"/>
            <a:headEnd/>
            <a:tailEnd/>
          </a:ln>
        </p:spPr>
        <p:txBody>
          <a:bodyPr>
            <a:spAutoFit/>
          </a:bodyPr>
          <a:lstStyle/>
          <a:p>
            <a:r>
              <a:rPr lang="en-US" sz="2000" dirty="0">
                <a:latin typeface="+mn-lt"/>
              </a:rPr>
              <a:t>Standard techniques cannot deal with the </a:t>
            </a:r>
            <a:r>
              <a:rPr lang="en-US" sz="2000" dirty="0">
                <a:solidFill>
                  <a:srgbClr val="FF3300"/>
                </a:solidFill>
                <a:latin typeface="+mn-lt"/>
              </a:rPr>
              <a:t>variability of expressing meaning</a:t>
            </a:r>
            <a:r>
              <a:rPr lang="en-US" sz="2000" dirty="0">
                <a:latin typeface="+mn-lt"/>
              </a:rPr>
              <a:t> </a:t>
            </a:r>
          </a:p>
          <a:p>
            <a:r>
              <a:rPr lang="en-US" sz="2000" dirty="0">
                <a:latin typeface="+mn-lt"/>
              </a:rPr>
              <a:t>nor with the </a:t>
            </a:r>
          </a:p>
          <a:p>
            <a:r>
              <a:rPr lang="en-US" sz="2000" dirty="0">
                <a:solidFill>
                  <a:srgbClr val="FF3300"/>
                </a:solidFill>
                <a:latin typeface="+mn-lt"/>
              </a:rPr>
              <a:t>ambiguity of interpretation</a:t>
            </a:r>
          </a:p>
        </p:txBody>
      </p:sp>
      <p:sp>
        <p:nvSpPr>
          <p:cNvPr id="2" name="Right Arrow 1"/>
          <p:cNvSpPr/>
          <p:nvPr/>
        </p:nvSpPr>
        <p:spPr>
          <a:xfrm>
            <a:off x="0" y="990600"/>
            <a:ext cx="228600" cy="2762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12700" y="3495675"/>
            <a:ext cx="228600" cy="2762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4" name="Slide Number Placeholder 2"/>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68C093-DA61-499F-9BC7-CE4C780D288E}" type="slidenum">
              <a:rPr lang="en-US" altLang="zh-TW" smtClean="0">
                <a:cs typeface="Arial Unicode MS" pitchFamily="34" charset="-128"/>
              </a:rPr>
              <a:pPr eaLnBrk="1" hangingPunct="1"/>
              <a:t>5</a:t>
            </a:fld>
            <a:endParaRPr lang="en-US" altLang="zh-TW" smtClean="0">
              <a:cs typeface="Arial Unicode MS" pitchFamily="34" charset="-128"/>
            </a:endParaRPr>
          </a:p>
        </p:txBody>
      </p:sp>
    </p:spTree>
    <p:extLst>
      <p:ext uri="{BB962C8B-B14F-4D97-AF65-F5344CB8AC3E}">
        <p14:creationId xmlns:p14="http://schemas.microsoft.com/office/powerpoint/2010/main" val="41552778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5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5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5459">
                                            <p:txEl>
                                              <p:pRg st="3" end="3"/>
                                            </p:txEl>
                                          </p:spTgt>
                                        </p:tgtEl>
                                        <p:attrNameLst>
                                          <p:attrName>style.visibility</p:attrName>
                                        </p:attrNameLst>
                                      </p:cBhvr>
                                      <p:to>
                                        <p:strVal val="visible"/>
                                      </p:to>
                                    </p:set>
                                  </p:childTnLst>
                                </p:cTn>
                              </p:par>
                            </p:childTnLst>
                          </p:cTn>
                        </p:par>
                        <p:par>
                          <p:cTn id="15" fill="hold" nodeType="withGroup">
                            <p:stCondLst>
                              <p:cond delay="0"/>
                            </p:stCondLst>
                            <p:childTnLst>
                              <p:par>
                                <p:cTn id="16" presetID="1" presetClass="entr" presetSubtype="0" fill="hold" nodeType="afterEffect">
                                  <p:stCondLst>
                                    <p:cond delay="250"/>
                                  </p:stCondLst>
                                  <p:childTnLst>
                                    <p:set>
                                      <p:cBhvr>
                                        <p:cTn id="17" dur="1" fill="hold">
                                          <p:stCondLst>
                                            <p:cond delay="0"/>
                                          </p:stCondLst>
                                        </p:cTn>
                                        <p:tgtEl>
                                          <p:spTgt spid="915459">
                                            <p:txEl>
                                              <p:pRg st="4" end="4"/>
                                            </p:txEl>
                                          </p:spTgt>
                                        </p:tgtEl>
                                        <p:attrNameLst>
                                          <p:attrName>style.visibility</p:attrName>
                                        </p:attrNameLst>
                                      </p:cBhvr>
                                      <p:to>
                                        <p:strVal val="visible"/>
                                      </p:to>
                                    </p:set>
                                  </p:childTnLst>
                                </p:cTn>
                              </p:par>
                            </p:childTnLst>
                          </p:cTn>
                        </p:par>
                        <p:par>
                          <p:cTn id="18" fill="hold" nodeType="withGroup">
                            <p:stCondLst>
                              <p:cond delay="250"/>
                            </p:stCondLst>
                            <p:childTnLst>
                              <p:par>
                                <p:cTn id="19" presetID="1" presetClass="entr" presetSubtype="0" fill="hold" nodeType="afterEffect">
                                  <p:stCondLst>
                                    <p:cond delay="250"/>
                                  </p:stCondLst>
                                  <p:childTnLst>
                                    <p:set>
                                      <p:cBhvr>
                                        <p:cTn id="20" dur="1" fill="hold">
                                          <p:stCondLst>
                                            <p:cond delay="0"/>
                                          </p:stCondLst>
                                        </p:cTn>
                                        <p:tgtEl>
                                          <p:spTgt spid="915459">
                                            <p:txEl>
                                              <p:pRg st="5" end="5"/>
                                            </p:txEl>
                                          </p:spTgt>
                                        </p:tgtEl>
                                        <p:attrNameLst>
                                          <p:attrName>style.visibility</p:attrName>
                                        </p:attrNameLst>
                                      </p:cBhvr>
                                      <p:to>
                                        <p:strVal val="visible"/>
                                      </p:to>
                                    </p:set>
                                  </p:childTnLst>
                                </p:cTn>
                              </p:par>
                            </p:childTnLst>
                          </p:cTn>
                        </p:par>
                        <p:par>
                          <p:cTn id="21" fill="hold" nodeType="withGroup">
                            <p:stCondLst>
                              <p:cond delay="500"/>
                            </p:stCondLst>
                            <p:childTnLst>
                              <p:par>
                                <p:cTn id="22" presetID="1" presetClass="entr" presetSubtype="0" fill="hold" nodeType="afterEffect">
                                  <p:stCondLst>
                                    <p:cond delay="250"/>
                                  </p:stCondLst>
                                  <p:childTnLst>
                                    <p:set>
                                      <p:cBhvr>
                                        <p:cTn id="23" dur="1" fill="hold">
                                          <p:stCondLst>
                                            <p:cond delay="0"/>
                                          </p:stCondLst>
                                        </p:cTn>
                                        <p:tgtEl>
                                          <p:spTgt spid="915459">
                                            <p:txEl>
                                              <p:pRg st="6" end="6"/>
                                            </p:txEl>
                                          </p:spTgt>
                                        </p:tgtEl>
                                        <p:attrNameLst>
                                          <p:attrName>style.visibility</p:attrName>
                                        </p:attrNameLst>
                                      </p:cBhvr>
                                      <p:to>
                                        <p:strVal val="visible"/>
                                      </p:to>
                                    </p:set>
                                  </p:childTnLst>
                                </p:cTn>
                              </p:par>
                            </p:childTnLst>
                          </p:cTn>
                        </p:par>
                        <p:par>
                          <p:cTn id="24" fill="hold" nodeType="withGroup">
                            <p:stCondLst>
                              <p:cond delay="750"/>
                            </p:stCondLst>
                            <p:childTnLst>
                              <p:par>
                                <p:cTn id="25" presetID="1" presetClass="entr" presetSubtype="0" fill="hold" nodeType="afterEffect">
                                  <p:stCondLst>
                                    <p:cond delay="250"/>
                                  </p:stCondLst>
                                  <p:childTnLst>
                                    <p:set>
                                      <p:cBhvr>
                                        <p:cTn id="26" dur="1" fill="hold">
                                          <p:stCondLst>
                                            <p:cond delay="0"/>
                                          </p:stCondLst>
                                        </p:cTn>
                                        <p:tgtEl>
                                          <p:spTgt spid="9154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9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51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9" grpId="0" animBg="1"/>
      <p:bldP spid="28698" grpId="0" animBg="1"/>
      <p:bldP spid="2"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Hope: </a:t>
            </a:r>
            <a:r>
              <a:rPr lang="en-US" dirty="0" smtClean="0">
                <a:solidFill>
                  <a:schemeClr val="tx1"/>
                </a:solidFill>
              </a:rPr>
              <a:t>Dependency Parsing on </a:t>
            </a:r>
            <a:r>
              <a:rPr lang="en-US" dirty="0" err="1" smtClean="0">
                <a:solidFill>
                  <a:schemeClr val="tx1"/>
                </a:solidFill>
              </a:rPr>
              <a:t>Gigaword</a:t>
            </a: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2872008708"/>
              </p:ext>
            </p:extLst>
          </p:nvPr>
        </p:nvGraphicFramePr>
        <p:xfrm>
          <a:off x="381000" y="1221830"/>
          <a:ext cx="8445500" cy="45048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771900" y="5726668"/>
            <a:ext cx="2425700" cy="369332"/>
          </a:xfrm>
          <a:prstGeom prst="rect">
            <a:avLst/>
          </a:prstGeom>
          <a:noFill/>
        </p:spPr>
        <p:txBody>
          <a:bodyPr wrap="square" rtlCol="0">
            <a:spAutoFit/>
          </a:bodyPr>
          <a:lstStyle/>
          <a:p>
            <a:r>
              <a:rPr lang="en-US" b="1" dirty="0" smtClean="0">
                <a:solidFill>
                  <a:srgbClr val="000000"/>
                </a:solidFill>
                <a:cs typeface="Andalus" pitchFamily="2" charset="-78"/>
              </a:rPr>
              <a:t>Number of Tokens</a:t>
            </a:r>
            <a:endParaRPr lang="en-US" b="1" dirty="0">
              <a:solidFill>
                <a:srgbClr val="000000"/>
              </a:solidFill>
              <a:cs typeface="Andalus" pitchFamily="2" charset="-78"/>
            </a:endParaRPr>
          </a:p>
        </p:txBody>
      </p:sp>
      <p:sp>
        <p:nvSpPr>
          <p:cNvPr id="7" name="Content Placeholder 2"/>
          <p:cNvSpPr>
            <a:spLocks noGrp="1"/>
          </p:cNvSpPr>
          <p:nvPr>
            <p:ph idx="1"/>
          </p:nvPr>
        </p:nvSpPr>
        <p:spPr>
          <a:xfrm>
            <a:off x="457200" y="11430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2" name="Rectangle 11"/>
          <p:cNvSpPr/>
          <p:nvPr/>
        </p:nvSpPr>
        <p:spPr>
          <a:xfrm>
            <a:off x="6172200" y="2317096"/>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Number of structures is much smaller than the number of </a:t>
            </a:r>
            <a:r>
              <a:rPr lang="en-US" sz="2000" dirty="0" smtClean="0">
                <a:solidFill>
                  <a:srgbClr val="000000"/>
                </a:solidFill>
              </a:rPr>
              <a:t>sentences</a:t>
            </a:r>
            <a:endParaRPr lang="en-US" sz="2000" dirty="0">
              <a:solidFill>
                <a:srgbClr val="000000"/>
              </a:solidFill>
              <a:cs typeface="Andalus" pitchFamily="2" charset="-78"/>
            </a:endParaRPr>
          </a:p>
        </p:txBody>
      </p:sp>
      <p:sp>
        <p:nvSpPr>
          <p:cNvPr id="10" name="TextBox 9"/>
          <p:cNvSpPr txBox="1"/>
          <p:nvPr/>
        </p:nvSpPr>
        <p:spPr>
          <a:xfrm>
            <a:off x="3855943" y="1309698"/>
            <a:ext cx="3550331" cy="369332"/>
          </a:xfrm>
          <a:prstGeom prst="rect">
            <a:avLst/>
          </a:prstGeom>
          <a:solidFill>
            <a:srgbClr val="FFFFCC"/>
          </a:solidFill>
        </p:spPr>
        <p:txBody>
          <a:bodyPr wrap="none" rtlCol="0">
            <a:spAutoFit/>
          </a:bodyPr>
          <a:lstStyle/>
          <a:p>
            <a:r>
              <a:rPr lang="en-US" dirty="0" smtClean="0">
                <a:solidFill>
                  <a:srgbClr val="FF0000"/>
                </a:solidFill>
                <a:latin typeface="Calibri"/>
              </a:rPr>
              <a:t>Number of examples of a given size </a:t>
            </a:r>
            <a:endParaRPr lang="en-US" dirty="0">
              <a:solidFill>
                <a:srgbClr val="FF0000"/>
              </a:solidFill>
              <a:latin typeface="Calibri"/>
            </a:endParaRPr>
          </a:p>
        </p:txBody>
      </p:sp>
      <p:sp>
        <p:nvSpPr>
          <p:cNvPr id="11" name="TextBox 10"/>
          <p:cNvSpPr txBox="1"/>
          <p:nvPr/>
        </p:nvSpPr>
        <p:spPr>
          <a:xfrm>
            <a:off x="3854668" y="1611868"/>
            <a:ext cx="3690754" cy="369332"/>
          </a:xfrm>
          <a:prstGeom prst="rect">
            <a:avLst/>
          </a:prstGeom>
          <a:solidFill>
            <a:srgbClr val="FFFFCC"/>
          </a:solidFill>
        </p:spPr>
        <p:txBody>
          <a:bodyPr wrap="none" rtlCol="0">
            <a:spAutoFit/>
          </a:bodyPr>
          <a:lstStyle/>
          <a:p>
            <a:r>
              <a:rPr lang="en-US" dirty="0" smtClean="0">
                <a:solidFill>
                  <a:srgbClr val="000000"/>
                </a:solidFill>
                <a:latin typeface="Calibri"/>
              </a:rPr>
              <a:t>Number of unique Dependency Trees</a:t>
            </a:r>
            <a:endParaRPr lang="en-US" dirty="0">
              <a:solidFill>
                <a:srgbClr val="000000"/>
              </a:solidFill>
              <a:latin typeface="Calibri"/>
            </a:endParaRPr>
          </a:p>
        </p:txBody>
      </p: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50</a:t>
            </a:fld>
            <a:endParaRPr lang="en-US" altLang="zh-TW">
              <a:solidFill>
                <a:srgbClr val="000000"/>
              </a:solidFill>
            </a:endParaRPr>
          </a:p>
        </p:txBody>
      </p:sp>
    </p:spTree>
    <p:extLst>
      <p:ext uri="{BB962C8B-B14F-4D97-AF65-F5344CB8AC3E}">
        <p14:creationId xmlns:p14="http://schemas.microsoft.com/office/powerpoint/2010/main" val="2861292368"/>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922692" y="4049638"/>
            <a:ext cx="1686215" cy="66040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84735" y="3725665"/>
            <a:ext cx="1707932" cy="1267002"/>
          </a:xfrm>
          <a:prstGeom prst="rect">
            <a:avLst/>
          </a:prstGeom>
        </p:spPr>
      </p:pic>
      <p:graphicFrame>
        <p:nvGraphicFramePr>
          <p:cNvPr id="8" name="Chart 7"/>
          <p:cNvGraphicFramePr/>
          <p:nvPr>
            <p:extLst>
              <p:ext uri="{D42A27DB-BD31-4B8C-83A1-F6EECF244321}">
                <p14:modId xmlns:p14="http://schemas.microsoft.com/office/powerpoint/2010/main" val="1790103710"/>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24050" y="3871403"/>
            <a:ext cx="2048245" cy="666754"/>
          </a:xfrm>
          <a:prstGeom prst="rect">
            <a:avLst/>
          </a:prstGeom>
        </p:spPr>
      </p:pic>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POS Tagging on </a:t>
            </a:r>
            <a:r>
              <a:rPr lang="en-US" dirty="0" err="1" smtClean="0"/>
              <a:t>Gigaword</a:t>
            </a:r>
            <a:endParaRPr lang="en-US" dirty="0"/>
          </a:p>
        </p:txBody>
      </p:sp>
      <p:sp>
        <p:nvSpPr>
          <p:cNvPr id="9" name="TextBox 8"/>
          <p:cNvSpPr txBox="1"/>
          <p:nvPr/>
        </p:nvSpPr>
        <p:spPr>
          <a:xfrm>
            <a:off x="3568700" y="5644634"/>
            <a:ext cx="2425700" cy="369332"/>
          </a:xfrm>
          <a:prstGeom prst="rect">
            <a:avLst/>
          </a:prstGeom>
          <a:noFill/>
        </p:spPr>
        <p:txBody>
          <a:bodyPr wrap="square" rtlCol="0">
            <a:spAutoFit/>
          </a:bodyPr>
          <a:lstStyle/>
          <a:p>
            <a:r>
              <a:rPr lang="en-US" b="1" dirty="0" smtClean="0">
                <a:solidFill>
                  <a:srgbClr val="000000"/>
                </a:solidFill>
                <a:cs typeface="Andalus" pitchFamily="2" charset="-78"/>
              </a:rPr>
              <a:t>Number of Tokens</a:t>
            </a:r>
            <a:endParaRPr lang="en-US" b="1" dirty="0">
              <a:solidFill>
                <a:srgbClr val="000000"/>
              </a:solidFill>
              <a:cs typeface="Andalus" pitchFamily="2" charset="-78"/>
            </a:endParaRPr>
          </a:p>
        </p:txBody>
      </p:sp>
      <p:sp>
        <p:nvSpPr>
          <p:cNvPr id="7" name="Down Arrow 6"/>
          <p:cNvSpPr/>
          <p:nvPr/>
        </p:nvSpPr>
        <p:spPr>
          <a:xfrm rot="3007694">
            <a:off x="5627754" y="2720389"/>
            <a:ext cx="457200" cy="8890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12" name="Rectangle 11"/>
          <p:cNvSpPr/>
          <p:nvPr/>
        </p:nvSpPr>
        <p:spPr>
          <a:xfrm>
            <a:off x="6629400" y="2222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How skewed is the distribution of the structures?</a:t>
            </a:r>
            <a:endParaRPr lang="en-US" sz="2000" dirty="0">
              <a:solidFill>
                <a:srgbClr val="000000"/>
              </a:solidFill>
              <a:cs typeface="Andalus" pitchFamily="2" charset="-78"/>
            </a:endParaRPr>
          </a:p>
        </p:txBody>
      </p:sp>
      <p:sp>
        <p:nvSpPr>
          <p:cNvPr id="13" name="Rectangle 12"/>
          <p:cNvSpPr/>
          <p:nvPr/>
        </p:nvSpPr>
        <p:spPr>
          <a:xfrm>
            <a:off x="6629400" y="3746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A small # of structures occur very frequently</a:t>
            </a:r>
            <a:endParaRPr lang="en-US" sz="2000" dirty="0">
              <a:solidFill>
                <a:srgbClr val="000000"/>
              </a:solidFill>
              <a:cs typeface="Andalus" pitchFamily="2" charset="-78"/>
            </a:endParaRPr>
          </a:p>
        </p:txBody>
      </p: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51</a:t>
            </a:fld>
            <a:endParaRPr lang="en-US" altLang="zh-TW">
              <a:solidFill>
                <a:srgbClr val="000000"/>
              </a:solidFill>
            </a:endParaRPr>
          </a:p>
        </p:txBody>
      </p:sp>
      <p:grpSp>
        <p:nvGrpSpPr>
          <p:cNvPr id="14" name="Group 13"/>
          <p:cNvGrpSpPr/>
          <p:nvPr/>
        </p:nvGrpSpPr>
        <p:grpSpPr>
          <a:xfrm>
            <a:off x="2882500" y="2719881"/>
            <a:ext cx="3408728" cy="2490621"/>
            <a:chOff x="2613497" y="2775490"/>
            <a:chExt cx="3408728" cy="2490621"/>
          </a:xfrm>
        </p:grpSpPr>
        <p:sp>
          <p:nvSpPr>
            <p:cNvPr id="15" name="Rectangle 14"/>
            <p:cNvSpPr/>
            <p:nvPr/>
          </p:nvSpPr>
          <p:spPr>
            <a:xfrm>
              <a:off x="2613497" y="2778125"/>
              <a:ext cx="3408728" cy="2457449"/>
            </a:xfrm>
            <a:prstGeom prst="rect">
              <a:avLst/>
            </a:prstGeom>
            <a:solidFill>
              <a:schemeClr val="lt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088739" y="3638523"/>
              <a:ext cx="2490619" cy="764553"/>
            </a:xfrm>
            <a:prstGeom prst="rect">
              <a:avLst/>
            </a:prstGeom>
            <a:effectLst/>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45234"/>
            <a:stretch/>
          </p:blipFill>
          <p:spPr>
            <a:xfrm rot="5400000">
              <a:off x="1915131" y="3545519"/>
              <a:ext cx="2487985" cy="953200"/>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46239" y="3543633"/>
              <a:ext cx="2441494" cy="910477"/>
            </a:xfrm>
            <a:prstGeom prst="rect">
              <a:avLst/>
            </a:prstGeom>
          </p:spPr>
        </p:pic>
      </p:grpSp>
    </p:spTree>
    <p:extLst>
      <p:ext uri="{BB962C8B-B14F-4D97-AF65-F5344CB8AC3E}">
        <p14:creationId xmlns:p14="http://schemas.microsoft.com/office/powerpoint/2010/main" val="33847344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Effect transition="in" filter="fade">
                                      <p:cBhvr>
                                        <p:cTn id="25" dur="1000"/>
                                        <p:tgtEl>
                                          <p:spTgt spid="1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ILP Inference</a:t>
            </a:r>
            <a:endParaRPr lang="en-US" dirty="0"/>
          </a:p>
        </p:txBody>
      </p:sp>
      <p:sp>
        <p:nvSpPr>
          <p:cNvPr id="3" name="Content Placeholder 2"/>
          <p:cNvSpPr>
            <a:spLocks noGrp="1"/>
          </p:cNvSpPr>
          <p:nvPr>
            <p:ph idx="1"/>
          </p:nvPr>
        </p:nvSpPr>
        <p:spPr/>
        <p:txBody>
          <a:bodyPr/>
          <a:lstStyle/>
          <a:p>
            <a:r>
              <a:rPr lang="en-US" dirty="0"/>
              <a:t>These statistics show that </a:t>
            </a:r>
            <a:r>
              <a:rPr lang="en-US" dirty="0" smtClean="0"/>
              <a:t>many </a:t>
            </a:r>
            <a:r>
              <a:rPr lang="en-US" dirty="0">
                <a:solidFill>
                  <a:srgbClr val="0033CC"/>
                </a:solidFill>
              </a:rPr>
              <a:t>different instances </a:t>
            </a:r>
            <a:r>
              <a:rPr lang="en-US" dirty="0" smtClean="0"/>
              <a:t>are mapped into </a:t>
            </a:r>
            <a:r>
              <a:rPr lang="en-US" dirty="0" smtClean="0">
                <a:solidFill>
                  <a:srgbClr val="0033CC"/>
                </a:solidFill>
              </a:rPr>
              <a:t>identical inference outcomes</a:t>
            </a:r>
            <a:r>
              <a:rPr lang="en-US" dirty="0" smtClean="0"/>
              <a:t>.</a:t>
            </a:r>
          </a:p>
          <a:p>
            <a:pPr lvl="1"/>
            <a:r>
              <a:rPr lang="en-US" dirty="0" smtClean="0">
                <a:solidFill>
                  <a:srgbClr val="FF0000"/>
                </a:solidFill>
              </a:rPr>
              <a:t>Pigeon Hole Principle</a:t>
            </a:r>
            <a:endParaRPr lang="en-US" dirty="0">
              <a:solidFill>
                <a:srgbClr val="FF0000"/>
              </a:solidFill>
            </a:endParaRPr>
          </a:p>
          <a:p>
            <a:r>
              <a:rPr lang="en-US" b="1" dirty="0">
                <a:cs typeface="Andalus" pitchFamily="2" charset="-78"/>
              </a:rPr>
              <a:t>H</a:t>
            </a:r>
            <a:r>
              <a:rPr lang="en-US" b="1" dirty="0" smtClean="0">
                <a:cs typeface="Andalus" pitchFamily="2" charset="-78"/>
              </a:rPr>
              <a:t>ow can we exploit </a:t>
            </a:r>
            <a:r>
              <a:rPr lang="en-US" b="1" dirty="0">
                <a:cs typeface="Andalus" pitchFamily="2" charset="-78"/>
              </a:rPr>
              <a:t>this fact </a:t>
            </a:r>
            <a:r>
              <a:rPr lang="en-US" b="1" dirty="0" smtClean="0">
                <a:cs typeface="Andalus" pitchFamily="2" charset="-78"/>
              </a:rPr>
              <a:t>to </a:t>
            </a:r>
            <a:r>
              <a:rPr lang="en-US" b="1" dirty="0">
                <a:cs typeface="Andalus" pitchFamily="2" charset="-78"/>
              </a:rPr>
              <a:t>save inference </a:t>
            </a:r>
            <a:r>
              <a:rPr lang="en-US" b="1" dirty="0" smtClean="0">
                <a:cs typeface="Andalus" pitchFamily="2" charset="-78"/>
              </a:rPr>
              <a:t>cost over the life time of the agent? </a:t>
            </a:r>
            <a:r>
              <a:rPr lang="en-US" dirty="0" smtClean="0">
                <a:cs typeface="Andalus" pitchFamily="2" charset="-78"/>
              </a:rPr>
              <a:t>?</a:t>
            </a:r>
            <a:endParaRPr lang="en-US" dirty="0">
              <a:cs typeface="Andalus" pitchFamily="2" charset="-78"/>
            </a:endParaRPr>
          </a:p>
          <a:p>
            <a:endParaRPr lang="en-US" dirty="0" smtClean="0"/>
          </a:p>
          <a:p>
            <a:endParaRPr lang="en-US" dirty="0" smtClean="0"/>
          </a:p>
          <a:p>
            <a:pPr marL="0" indent="0">
              <a:buNone/>
            </a:pPr>
            <a:endParaRPr lang="en-US" dirty="0"/>
          </a:p>
        </p:txBody>
      </p:sp>
      <p:sp>
        <p:nvSpPr>
          <p:cNvPr id="6" name="Slide Number Placeholder 5"/>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52</a:t>
            </a:fld>
            <a:endParaRPr lang="en-US" altLang="zh-TW">
              <a:solidFill>
                <a:srgbClr val="000000"/>
              </a:solidFill>
            </a:endParaRPr>
          </a:p>
        </p:txBody>
      </p:sp>
      <p:sp>
        <p:nvSpPr>
          <p:cNvPr id="5" name="Rectangular Callout 4"/>
          <p:cNvSpPr/>
          <p:nvPr/>
        </p:nvSpPr>
        <p:spPr>
          <a:xfrm>
            <a:off x="984250" y="3657600"/>
            <a:ext cx="7175500" cy="1705082"/>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00"/>
                </a:solidFill>
              </a:rPr>
              <a:t>We give conditions on the objective functions </a:t>
            </a:r>
          </a:p>
          <a:p>
            <a:pPr algn="ctr"/>
            <a:r>
              <a:rPr lang="en-US" dirty="0" smtClean="0">
                <a:solidFill>
                  <a:srgbClr val="000000"/>
                </a:solidFill>
              </a:rPr>
              <a:t>(for all objectives with the same # or variables and same feasible set), </a:t>
            </a:r>
          </a:p>
          <a:p>
            <a:pPr algn="ctr"/>
            <a:r>
              <a:rPr lang="en-US" sz="2400" dirty="0" smtClean="0">
                <a:solidFill>
                  <a:srgbClr val="000000"/>
                </a:solidFill>
              </a:rPr>
              <a:t>under which the solution of a new problem </a:t>
            </a:r>
            <a:r>
              <a:rPr lang="en-US" sz="2400" dirty="0" smtClean="0">
                <a:solidFill>
                  <a:srgbClr val="0033CC"/>
                </a:solidFill>
              </a:rPr>
              <a:t>Q </a:t>
            </a:r>
            <a:r>
              <a:rPr lang="en-US" sz="2400" dirty="0" smtClean="0">
                <a:solidFill>
                  <a:srgbClr val="000000"/>
                </a:solidFill>
              </a:rPr>
              <a:t>is the same as the one of  </a:t>
            </a:r>
            <a:r>
              <a:rPr lang="en-US" sz="2400" dirty="0" smtClean="0">
                <a:solidFill>
                  <a:srgbClr val="0033CC"/>
                </a:solidFill>
              </a:rPr>
              <a:t>P</a:t>
            </a:r>
            <a:r>
              <a:rPr lang="en-US" sz="2400" dirty="0" smtClean="0">
                <a:solidFill>
                  <a:srgbClr val="000000"/>
                </a:solidFill>
              </a:rPr>
              <a:t> (which we already cached) </a:t>
            </a:r>
            <a:endParaRPr lang="en-US" sz="2400" dirty="0">
              <a:solidFill>
                <a:srgbClr val="FF0000"/>
              </a:solidFill>
            </a:endParaRPr>
          </a:p>
        </p:txBody>
      </p:sp>
      <p:sp>
        <p:nvSpPr>
          <p:cNvPr id="7" name="Rectangular Callout 6"/>
          <p:cNvSpPr/>
          <p:nvPr/>
        </p:nvSpPr>
        <p:spPr>
          <a:xfrm>
            <a:off x="4114800" y="105102"/>
            <a:ext cx="4977963" cy="961698"/>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We argue here that the inference formulation provides a </a:t>
            </a:r>
            <a:r>
              <a:rPr lang="en-US" sz="2000" dirty="0" smtClean="0">
                <a:solidFill>
                  <a:srgbClr val="FF0000"/>
                </a:solidFill>
              </a:rPr>
              <a:t>new level of abstraction.</a:t>
            </a:r>
            <a:endParaRPr lang="en-US" sz="2000" dirty="0">
              <a:solidFill>
                <a:srgbClr val="FF0000"/>
              </a:solidFill>
            </a:endParaRPr>
          </a:p>
        </p:txBody>
      </p:sp>
    </p:spTree>
    <p:extLst>
      <p:ext uri="{BB962C8B-B14F-4D97-AF65-F5344CB8AC3E}">
        <p14:creationId xmlns:p14="http://schemas.microsoft.com/office/powerpoint/2010/main" val="16745775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820898" y="1383788"/>
            <a:ext cx="4823053" cy="40021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endParaRPr>
          </a:p>
        </p:txBody>
      </p:sp>
      <p:sp>
        <p:nvSpPr>
          <p:cNvPr id="64" name="Freeform 63"/>
          <p:cNvSpPr/>
          <p:nvPr/>
        </p:nvSpPr>
        <p:spPr>
          <a:xfrm>
            <a:off x="3829050" y="1419594"/>
            <a:ext cx="3244850" cy="2698759"/>
          </a:xfrm>
          <a:custGeom>
            <a:avLst/>
            <a:gdLst>
              <a:gd name="connsiteX0" fmla="*/ 0 w 3244850"/>
              <a:gd name="connsiteY0" fmla="*/ 0 h 2705100"/>
              <a:gd name="connsiteX1" fmla="*/ 1758950 w 3244850"/>
              <a:gd name="connsiteY1" fmla="*/ 2705100 h 2705100"/>
              <a:gd name="connsiteX2" fmla="*/ 3244850 w 3244850"/>
              <a:gd name="connsiteY2" fmla="*/ 0 h 2705100"/>
              <a:gd name="connsiteX3" fmla="*/ 0 w 3244850"/>
              <a:gd name="connsiteY3" fmla="*/ 0 h 2705100"/>
            </a:gdLst>
            <a:ahLst/>
            <a:cxnLst>
              <a:cxn ang="0">
                <a:pos x="connsiteX0" y="connsiteY0"/>
              </a:cxn>
              <a:cxn ang="0">
                <a:pos x="connsiteX1" y="connsiteY1"/>
              </a:cxn>
              <a:cxn ang="0">
                <a:pos x="connsiteX2" y="connsiteY2"/>
              </a:cxn>
              <a:cxn ang="0">
                <a:pos x="connsiteX3" y="connsiteY3"/>
              </a:cxn>
            </a:cxnLst>
            <a:rect l="l" t="t" r="r" b="b"/>
            <a:pathLst>
              <a:path w="3244850" h="2705100">
                <a:moveTo>
                  <a:pt x="0" y="0"/>
                </a:moveTo>
                <a:lnTo>
                  <a:pt x="1758950" y="2705100"/>
                </a:lnTo>
                <a:lnTo>
                  <a:pt x="3244850" y="0"/>
                </a:lnTo>
                <a:lnTo>
                  <a:pt x="0" y="0"/>
                </a:lnTo>
                <a:close/>
              </a:path>
            </a:pathLst>
          </a:custGeom>
          <a:gradFill>
            <a:gsLst>
              <a:gs pos="0">
                <a:schemeClr val="accent1">
                  <a:tint val="100000"/>
                  <a:shade val="100000"/>
                  <a:satMod val="13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0" name="Freeform 79"/>
          <p:cNvSpPr/>
          <p:nvPr/>
        </p:nvSpPr>
        <p:spPr>
          <a:xfrm>
            <a:off x="4124960" y="1791714"/>
            <a:ext cx="4297680" cy="3159760"/>
          </a:xfrm>
          <a:custGeom>
            <a:avLst/>
            <a:gdLst>
              <a:gd name="connsiteX0" fmla="*/ 985520 w 4297680"/>
              <a:gd name="connsiteY0" fmla="*/ 0 h 3159760"/>
              <a:gd name="connsiteX1" fmla="*/ 0 w 4297680"/>
              <a:gd name="connsiteY1" fmla="*/ 2428240 h 3159760"/>
              <a:gd name="connsiteX2" fmla="*/ 2367280 w 4297680"/>
              <a:gd name="connsiteY2" fmla="*/ 3159760 h 3159760"/>
              <a:gd name="connsiteX3" fmla="*/ 4297680 w 4297680"/>
              <a:gd name="connsiteY3" fmla="*/ 1950720 h 3159760"/>
              <a:gd name="connsiteX4" fmla="*/ 4257040 w 4297680"/>
              <a:gd name="connsiteY4" fmla="*/ 731520 h 3159760"/>
              <a:gd name="connsiteX5" fmla="*/ 1056640 w 4297680"/>
              <a:gd name="connsiteY5" fmla="*/ 0 h 3159760"/>
              <a:gd name="connsiteX6" fmla="*/ 985520 w 4297680"/>
              <a:gd name="connsiteY6" fmla="*/ 0 h 315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7680" h="3159760">
                <a:moveTo>
                  <a:pt x="985520" y="0"/>
                </a:moveTo>
                <a:lnTo>
                  <a:pt x="0" y="2428240"/>
                </a:lnTo>
                <a:lnTo>
                  <a:pt x="2367280" y="3159760"/>
                </a:lnTo>
                <a:lnTo>
                  <a:pt x="4297680" y="1950720"/>
                </a:lnTo>
                <a:lnTo>
                  <a:pt x="4257040" y="731520"/>
                </a:lnTo>
                <a:lnTo>
                  <a:pt x="1056640" y="0"/>
                </a:lnTo>
                <a:lnTo>
                  <a:pt x="985520" y="0"/>
                </a:lnTo>
                <a:close/>
              </a:path>
            </a:pathLst>
          </a:cu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endParaRPr>
          </a:p>
        </p:txBody>
      </p:sp>
      <p:grpSp>
        <p:nvGrpSpPr>
          <p:cNvPr id="83" name="Group 82"/>
          <p:cNvGrpSpPr/>
          <p:nvPr/>
        </p:nvGrpSpPr>
        <p:grpSpPr>
          <a:xfrm>
            <a:off x="4836697" y="3177016"/>
            <a:ext cx="759713" cy="939633"/>
            <a:chOff x="4836697" y="4341862"/>
            <a:chExt cx="759713" cy="939633"/>
          </a:xfrm>
        </p:grpSpPr>
        <p:cxnSp>
          <p:nvCxnSpPr>
            <p:cNvPr id="12" name="Straight Arrow Connector 11"/>
            <p:cNvCxnSpPr/>
            <p:nvPr/>
          </p:nvCxnSpPr>
          <p:spPr>
            <a:xfrm flipH="1" flipV="1">
              <a:off x="4976226" y="4341862"/>
              <a:ext cx="620184" cy="9396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4836697" y="4581449"/>
              <a:ext cx="523451" cy="461665"/>
            </a:xfrm>
            <a:prstGeom prst="rect">
              <a:avLst/>
            </a:prstGeom>
            <a:noFill/>
            <a:ln>
              <a:noFill/>
            </a:ln>
          </p:spPr>
          <p:txBody>
            <a:bodyPr wrap="none" rtlCol="0">
              <a:spAutoFit/>
            </a:bodyPr>
            <a:lstStyle/>
            <a:p>
              <a:r>
                <a:rPr lang="en-US" sz="2400" b="1" dirty="0" smtClean="0">
                  <a:solidFill>
                    <a:srgbClr val="000000"/>
                  </a:solidFill>
                  <a:latin typeface="Calibri" pitchFamily="34" charset="0"/>
                  <a:cs typeface="Andalus" pitchFamily="2" charset="-78"/>
                </a:rPr>
                <a:t>c</a:t>
              </a:r>
              <a:r>
                <a:rPr lang="en-US" sz="2400" baseline="-25000" dirty="0" smtClean="0">
                  <a:solidFill>
                    <a:srgbClr val="000000"/>
                  </a:solidFill>
                  <a:latin typeface="Calibri" pitchFamily="34" charset="0"/>
                  <a:cs typeface="Andalus" pitchFamily="2" charset="-78"/>
                </a:rPr>
                <a:t>P1</a:t>
              </a:r>
              <a:endParaRPr lang="en-US" sz="2400" dirty="0">
                <a:solidFill>
                  <a:srgbClr val="000000"/>
                </a:solidFill>
              </a:endParaRPr>
            </a:p>
          </p:txBody>
        </p:sp>
      </p:grpSp>
      <p:grpSp>
        <p:nvGrpSpPr>
          <p:cNvPr id="84" name="Group 83"/>
          <p:cNvGrpSpPr/>
          <p:nvPr/>
        </p:nvGrpSpPr>
        <p:grpSpPr>
          <a:xfrm>
            <a:off x="5596409" y="2409067"/>
            <a:ext cx="1191998" cy="1707582"/>
            <a:chOff x="5596409" y="3573913"/>
            <a:chExt cx="1191998" cy="1707582"/>
          </a:xfrm>
        </p:grpSpPr>
        <p:cxnSp>
          <p:nvCxnSpPr>
            <p:cNvPr id="20" name="Straight Arrow Connector 19"/>
            <p:cNvCxnSpPr/>
            <p:nvPr/>
          </p:nvCxnSpPr>
          <p:spPr>
            <a:xfrm flipV="1">
              <a:off x="5596409" y="3573913"/>
              <a:ext cx="930273" cy="17075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264956" y="4119784"/>
              <a:ext cx="523451" cy="461665"/>
            </a:xfrm>
            <a:prstGeom prst="rect">
              <a:avLst/>
            </a:prstGeom>
            <a:noFill/>
            <a:ln>
              <a:noFill/>
            </a:ln>
          </p:spPr>
          <p:txBody>
            <a:bodyPr wrap="none" rtlCol="0">
              <a:spAutoFit/>
            </a:bodyPr>
            <a:lstStyle/>
            <a:p>
              <a:r>
                <a:rPr lang="en-US" sz="2400" b="1" dirty="0" smtClean="0">
                  <a:solidFill>
                    <a:srgbClr val="000000"/>
                  </a:solidFill>
                  <a:latin typeface="Calibri" pitchFamily="34" charset="0"/>
                  <a:cs typeface="Andalus" pitchFamily="2" charset="-78"/>
                </a:rPr>
                <a:t>c</a:t>
              </a:r>
              <a:r>
                <a:rPr lang="en-US" sz="2400" baseline="-25000" dirty="0" smtClean="0">
                  <a:solidFill>
                    <a:srgbClr val="000000"/>
                  </a:solidFill>
                  <a:latin typeface="Calibri" pitchFamily="34" charset="0"/>
                  <a:cs typeface="Andalus" pitchFamily="2" charset="-78"/>
                </a:rPr>
                <a:t>P2</a:t>
              </a:r>
              <a:endParaRPr lang="en-US" sz="2400" dirty="0">
                <a:solidFill>
                  <a:srgbClr val="000000"/>
                </a:solidFill>
              </a:endParaRPr>
            </a:p>
          </p:txBody>
        </p:sp>
      </p:grpSp>
      <p:sp>
        <p:nvSpPr>
          <p:cNvPr id="33" name="Oval 32"/>
          <p:cNvSpPr/>
          <p:nvPr/>
        </p:nvSpPr>
        <p:spPr>
          <a:xfrm flipV="1">
            <a:off x="5083698" y="1733827"/>
            <a:ext cx="103378" cy="10337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endParaRPr>
          </a:p>
        </p:txBody>
      </p:sp>
      <p:grpSp>
        <p:nvGrpSpPr>
          <p:cNvPr id="82" name="Group 81"/>
          <p:cNvGrpSpPr/>
          <p:nvPr/>
        </p:nvGrpSpPr>
        <p:grpSpPr>
          <a:xfrm>
            <a:off x="5171937" y="1512304"/>
            <a:ext cx="3333423" cy="369332"/>
            <a:chOff x="5171937" y="2677150"/>
            <a:chExt cx="3333423" cy="369332"/>
          </a:xfrm>
        </p:grpSpPr>
        <p:sp>
          <p:nvSpPr>
            <p:cNvPr id="34" name="TextBox 33"/>
            <p:cNvSpPr txBox="1"/>
            <p:nvPr/>
          </p:nvSpPr>
          <p:spPr>
            <a:xfrm>
              <a:off x="7058268" y="2677150"/>
              <a:ext cx="1447092" cy="369332"/>
            </a:xfrm>
            <a:prstGeom prst="rect">
              <a:avLst/>
            </a:prstGeom>
            <a:noFill/>
          </p:spPr>
          <p:txBody>
            <a:bodyPr wrap="square" rtlCol="0">
              <a:spAutoFit/>
            </a:bodyPr>
            <a:lstStyle/>
            <a:p>
              <a:r>
                <a:rPr lang="en-US" dirty="0" smtClean="0">
                  <a:solidFill>
                    <a:srgbClr val="000000"/>
                  </a:solidFill>
                </a:rPr>
                <a:t>Solution x*</a:t>
              </a:r>
              <a:endParaRPr lang="en-US" dirty="0">
                <a:solidFill>
                  <a:srgbClr val="000000"/>
                </a:solidFill>
              </a:endParaRPr>
            </a:p>
          </p:txBody>
        </p:sp>
        <p:cxnSp>
          <p:nvCxnSpPr>
            <p:cNvPr id="36" name="Straight Arrow Connector 35"/>
            <p:cNvCxnSpPr>
              <a:stCxn id="34" idx="1"/>
              <a:endCxn id="33" idx="5"/>
            </p:cNvCxnSpPr>
            <p:nvPr/>
          </p:nvCxnSpPr>
          <p:spPr>
            <a:xfrm flipH="1" flipV="1">
              <a:off x="5171937" y="2849800"/>
              <a:ext cx="1886331" cy="12016"/>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nvGrpSpPr>
          <p:cNvPr id="81" name="Group 80"/>
          <p:cNvGrpSpPr/>
          <p:nvPr/>
        </p:nvGrpSpPr>
        <p:grpSpPr>
          <a:xfrm>
            <a:off x="3810000" y="4373810"/>
            <a:ext cx="1664895" cy="807790"/>
            <a:chOff x="3931515" y="5700539"/>
            <a:chExt cx="1664895" cy="807790"/>
          </a:xfrm>
        </p:grpSpPr>
        <p:sp>
          <p:nvSpPr>
            <p:cNvPr id="32" name="TextBox 31"/>
            <p:cNvSpPr txBox="1"/>
            <p:nvPr/>
          </p:nvSpPr>
          <p:spPr>
            <a:xfrm>
              <a:off x="3931515" y="6138997"/>
              <a:ext cx="1664895" cy="369332"/>
            </a:xfrm>
            <a:prstGeom prst="rect">
              <a:avLst/>
            </a:prstGeom>
            <a:noFill/>
          </p:spPr>
          <p:txBody>
            <a:bodyPr wrap="square" rtlCol="0">
              <a:spAutoFit/>
            </a:bodyPr>
            <a:lstStyle/>
            <a:p>
              <a:r>
                <a:rPr lang="en-US" dirty="0" smtClean="0">
                  <a:solidFill>
                    <a:srgbClr val="000000"/>
                  </a:solidFill>
                </a:rPr>
                <a:t>Feasible region</a:t>
              </a:r>
              <a:endParaRPr lang="en-US" dirty="0">
                <a:solidFill>
                  <a:srgbClr val="000000"/>
                </a:solidFill>
              </a:endParaRPr>
            </a:p>
          </p:txBody>
        </p:sp>
        <p:cxnSp>
          <p:nvCxnSpPr>
            <p:cNvPr id="40" name="Straight Arrow Connector 39"/>
            <p:cNvCxnSpPr>
              <a:stCxn id="32" idx="0"/>
            </p:cNvCxnSpPr>
            <p:nvPr/>
          </p:nvCxnSpPr>
          <p:spPr>
            <a:xfrm flipV="1">
              <a:off x="4763963" y="5700539"/>
              <a:ext cx="423113" cy="438458"/>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nvGrpSpPr>
          <p:cNvPr id="99" name="Group 98"/>
          <p:cNvGrpSpPr/>
          <p:nvPr/>
        </p:nvGrpSpPr>
        <p:grpSpPr>
          <a:xfrm>
            <a:off x="5360148" y="1002788"/>
            <a:ext cx="664732" cy="3115565"/>
            <a:chOff x="5360148" y="2167634"/>
            <a:chExt cx="664732" cy="3115565"/>
          </a:xfrm>
        </p:grpSpPr>
        <p:cxnSp>
          <p:nvCxnSpPr>
            <p:cNvPr id="70" name="Straight Arrow Connector 69"/>
            <p:cNvCxnSpPr>
              <a:stCxn id="64" idx="1"/>
            </p:cNvCxnSpPr>
            <p:nvPr/>
          </p:nvCxnSpPr>
          <p:spPr>
            <a:xfrm flipH="1" flipV="1">
              <a:off x="5360148" y="3416603"/>
              <a:ext cx="227852" cy="701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flipV="1">
              <a:off x="5596410" y="3573914"/>
              <a:ext cx="428470" cy="17092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64" idx="1"/>
            </p:cNvCxnSpPr>
            <p:nvPr/>
          </p:nvCxnSpPr>
          <p:spPr>
            <a:xfrm flipV="1">
              <a:off x="5588000" y="2167634"/>
              <a:ext cx="8410" cy="19507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00" name="Group 99"/>
          <p:cNvGrpSpPr/>
          <p:nvPr/>
        </p:nvGrpSpPr>
        <p:grpSpPr>
          <a:xfrm>
            <a:off x="273050" y="2409069"/>
            <a:ext cx="5609055" cy="2669528"/>
            <a:chOff x="273050" y="3573915"/>
            <a:chExt cx="5609055" cy="2669528"/>
          </a:xfrm>
        </p:grpSpPr>
        <p:sp>
          <p:nvSpPr>
            <p:cNvPr id="85" name="TextBox 84"/>
            <p:cNvSpPr txBox="1"/>
            <p:nvPr/>
          </p:nvSpPr>
          <p:spPr>
            <a:xfrm>
              <a:off x="273050" y="5043114"/>
              <a:ext cx="2780632" cy="1200329"/>
            </a:xfrm>
            <a:prstGeom prst="rect">
              <a:avLst/>
            </a:prstGeom>
            <a:noFill/>
            <a:ln>
              <a:solidFill>
                <a:schemeClr val="tx1"/>
              </a:solidFill>
            </a:ln>
          </p:spPr>
          <p:txBody>
            <a:bodyPr wrap="square" rtlCol="0">
              <a:spAutoFit/>
            </a:bodyPr>
            <a:lstStyle/>
            <a:p>
              <a:r>
                <a:rPr lang="en-US" dirty="0" smtClean="0">
                  <a:solidFill>
                    <a:srgbClr val="000000"/>
                  </a:solidFill>
                  <a:latin typeface="Calibri" pitchFamily="34" charset="0"/>
                  <a:cs typeface="Calibri" pitchFamily="34" charset="0"/>
                </a:rPr>
                <a:t>ILPs corresponding to all these objective vectors will share the same </a:t>
              </a:r>
              <a:r>
                <a:rPr lang="en-US" dirty="0" err="1" smtClean="0">
                  <a:solidFill>
                    <a:srgbClr val="000000"/>
                  </a:solidFill>
                  <a:latin typeface="Calibri" pitchFamily="34" charset="0"/>
                  <a:cs typeface="Calibri" pitchFamily="34" charset="0"/>
                </a:rPr>
                <a:t>maximizer</a:t>
              </a:r>
              <a:r>
                <a:rPr lang="en-US" dirty="0" smtClean="0">
                  <a:solidFill>
                    <a:srgbClr val="000000"/>
                  </a:solidFill>
                  <a:latin typeface="Calibri" pitchFamily="34" charset="0"/>
                  <a:cs typeface="Calibri" pitchFamily="34" charset="0"/>
                </a:rPr>
                <a:t> </a:t>
              </a:r>
              <a:r>
                <a:rPr lang="en-US" i="1" dirty="0" smtClean="0">
                  <a:solidFill>
                    <a:srgbClr val="000000"/>
                  </a:solidFill>
                  <a:latin typeface="Calibri" pitchFamily="34" charset="0"/>
                  <a:cs typeface="Calibri" pitchFamily="34" charset="0"/>
                </a:rPr>
                <a:t>for this feasible region</a:t>
              </a:r>
              <a:endParaRPr lang="en-US" i="1" dirty="0">
                <a:solidFill>
                  <a:srgbClr val="000000"/>
                </a:solidFill>
                <a:latin typeface="Calibri" pitchFamily="34" charset="0"/>
                <a:cs typeface="Calibri" pitchFamily="34" charset="0"/>
              </a:endParaRPr>
            </a:p>
          </p:txBody>
        </p:sp>
        <p:grpSp>
          <p:nvGrpSpPr>
            <p:cNvPr id="95" name="Group 94"/>
            <p:cNvGrpSpPr/>
            <p:nvPr/>
          </p:nvGrpSpPr>
          <p:grpSpPr>
            <a:xfrm>
              <a:off x="3053682" y="3573915"/>
              <a:ext cx="2828423" cy="2069364"/>
              <a:chOff x="3053682" y="3573915"/>
              <a:chExt cx="2828423" cy="2069364"/>
            </a:xfrm>
          </p:grpSpPr>
          <p:cxnSp>
            <p:nvCxnSpPr>
              <p:cNvPr id="87" name="Straight Arrow Connector 86"/>
              <p:cNvCxnSpPr>
                <a:stCxn id="85" idx="3"/>
              </p:cNvCxnSpPr>
              <p:nvPr/>
            </p:nvCxnSpPr>
            <p:spPr>
              <a:xfrm flipV="1">
                <a:off x="3053682" y="4852737"/>
                <a:ext cx="2427371" cy="790542"/>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89" name="Straight Arrow Connector 88"/>
              <p:cNvCxnSpPr>
                <a:stCxn id="85" idx="3"/>
              </p:cNvCxnSpPr>
              <p:nvPr/>
            </p:nvCxnSpPr>
            <p:spPr>
              <a:xfrm flipV="1">
                <a:off x="3053682" y="3573915"/>
                <a:ext cx="2534318" cy="2069364"/>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92" name="Straight Arrow Connector 91"/>
              <p:cNvCxnSpPr>
                <a:stCxn id="85" idx="3"/>
              </p:cNvCxnSpPr>
              <p:nvPr/>
            </p:nvCxnSpPr>
            <p:spPr>
              <a:xfrm flipV="1">
                <a:off x="3053682" y="4119785"/>
                <a:ext cx="2828423" cy="1523494"/>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grpSp>
        <p:nvGrpSpPr>
          <p:cNvPr id="101" name="Group 100"/>
          <p:cNvGrpSpPr/>
          <p:nvPr/>
        </p:nvGrpSpPr>
        <p:grpSpPr>
          <a:xfrm>
            <a:off x="273050" y="2694617"/>
            <a:ext cx="4381500" cy="1756232"/>
            <a:chOff x="273050" y="3783263"/>
            <a:chExt cx="4381500" cy="1756232"/>
          </a:xfrm>
        </p:grpSpPr>
        <p:sp>
          <p:nvSpPr>
            <p:cNvPr id="96" name="TextBox 95"/>
            <p:cNvSpPr txBox="1"/>
            <p:nvPr/>
          </p:nvSpPr>
          <p:spPr>
            <a:xfrm>
              <a:off x="273050" y="4893164"/>
              <a:ext cx="2780632" cy="646331"/>
            </a:xfrm>
            <a:prstGeom prst="rect">
              <a:avLst/>
            </a:prstGeom>
            <a:noFill/>
            <a:ln>
              <a:solidFill>
                <a:schemeClr val="tx1"/>
              </a:solidFill>
            </a:ln>
          </p:spPr>
          <p:txBody>
            <a:bodyPr wrap="square" rtlCol="0">
              <a:spAutoFit/>
            </a:bodyPr>
            <a:lstStyle/>
            <a:p>
              <a:r>
                <a:rPr lang="en-US" dirty="0" smtClean="0">
                  <a:solidFill>
                    <a:srgbClr val="000000"/>
                  </a:solidFill>
                </a:rPr>
                <a:t>All ILPs in the </a:t>
              </a:r>
              <a:r>
                <a:rPr lang="en-US" b="1" i="1" dirty="0" smtClean="0">
                  <a:solidFill>
                    <a:srgbClr val="000000"/>
                  </a:solidFill>
                </a:rPr>
                <a:t>cone </a:t>
              </a:r>
              <a:r>
                <a:rPr lang="en-US" dirty="0" smtClean="0">
                  <a:solidFill>
                    <a:srgbClr val="000000"/>
                  </a:solidFill>
                </a:rPr>
                <a:t>will share the </a:t>
              </a:r>
              <a:r>
                <a:rPr lang="en-US" dirty="0" err="1" smtClean="0">
                  <a:solidFill>
                    <a:srgbClr val="000000"/>
                  </a:solidFill>
                </a:rPr>
                <a:t>maximizer</a:t>
              </a:r>
              <a:endParaRPr lang="en-US" b="1" i="1" dirty="0">
                <a:solidFill>
                  <a:srgbClr val="000000"/>
                </a:solidFill>
              </a:endParaRPr>
            </a:p>
          </p:txBody>
        </p:sp>
        <p:cxnSp>
          <p:nvCxnSpPr>
            <p:cNvPr id="98" name="Straight Arrow Connector 97"/>
            <p:cNvCxnSpPr>
              <a:stCxn id="96" idx="3"/>
            </p:cNvCxnSpPr>
            <p:nvPr/>
          </p:nvCxnSpPr>
          <p:spPr>
            <a:xfrm flipV="1">
              <a:off x="3053682" y="3783263"/>
              <a:ext cx="1600868" cy="1433067"/>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sp>
        <p:nvSpPr>
          <p:cNvPr id="37" name="Title 1"/>
          <p:cNvSpPr txBox="1">
            <a:spLocks/>
          </p:cNvSpPr>
          <p:nvPr/>
        </p:nvSpPr>
        <p:spPr>
          <a:xfrm>
            <a:off x="152400" y="457200"/>
            <a:ext cx="8229600" cy="533400"/>
          </a:xfrm>
          <a:prstGeom prst="rect">
            <a:avLst/>
          </a:prstGeom>
        </p:spPr>
        <p:txBody>
          <a:bodyPr/>
          <a:lstStyle>
            <a:lvl1pPr algn="l" rtl="0" eaLnBrk="1" fontAlgn="base" hangingPunct="1">
              <a:spcBef>
                <a:spcPct val="0"/>
              </a:spcBef>
              <a:spcAft>
                <a:spcPct val="0"/>
              </a:spcAft>
              <a:defRPr sz="2800">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Arial" charset="0"/>
                <a:cs typeface="Arial" charset="0"/>
              </a:defRPr>
            </a:lvl2pPr>
            <a:lvl3pPr algn="l" rtl="0" eaLnBrk="1" fontAlgn="base" hangingPunct="1">
              <a:spcBef>
                <a:spcPct val="0"/>
              </a:spcBef>
              <a:spcAft>
                <a:spcPct val="0"/>
              </a:spcAft>
              <a:defRPr sz="2800">
                <a:solidFill>
                  <a:schemeClr val="tx1"/>
                </a:solidFill>
                <a:latin typeface="Arial" charset="0"/>
                <a:cs typeface="Arial" charset="0"/>
              </a:defRPr>
            </a:lvl3pPr>
            <a:lvl4pPr algn="l" rtl="0" eaLnBrk="1" fontAlgn="base" hangingPunct="1">
              <a:spcBef>
                <a:spcPct val="0"/>
              </a:spcBef>
              <a:spcAft>
                <a:spcPct val="0"/>
              </a:spcAft>
              <a:defRPr sz="2800">
                <a:solidFill>
                  <a:schemeClr val="tx1"/>
                </a:solidFill>
                <a:latin typeface="Arial" charset="0"/>
                <a:cs typeface="Arial" charset="0"/>
              </a:defRPr>
            </a:lvl4pPr>
            <a:lvl5pPr algn="l" rtl="0" eaLnBrk="1" fontAlgn="base" hangingPunct="1">
              <a:spcBef>
                <a:spcPct val="0"/>
              </a:spcBef>
              <a:spcAft>
                <a:spcPct val="0"/>
              </a:spcAft>
              <a:defRPr sz="28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Arial" charset="0"/>
                <a:cs typeface="Arial" charset="0"/>
              </a:defRPr>
            </a:lvl6pPr>
            <a:lvl7pPr marL="914400" algn="l" rtl="0" eaLnBrk="1" fontAlgn="base" hangingPunct="1">
              <a:spcBef>
                <a:spcPct val="0"/>
              </a:spcBef>
              <a:spcAft>
                <a:spcPct val="0"/>
              </a:spcAft>
              <a:defRPr sz="2800">
                <a:solidFill>
                  <a:schemeClr val="tx1"/>
                </a:solidFill>
                <a:latin typeface="Arial" charset="0"/>
                <a:cs typeface="Arial" charset="0"/>
              </a:defRPr>
            </a:lvl7pPr>
            <a:lvl8pPr marL="1371600" algn="l" rtl="0" eaLnBrk="1" fontAlgn="base" hangingPunct="1">
              <a:spcBef>
                <a:spcPct val="0"/>
              </a:spcBef>
              <a:spcAft>
                <a:spcPct val="0"/>
              </a:spcAft>
              <a:defRPr sz="2800">
                <a:solidFill>
                  <a:schemeClr val="tx1"/>
                </a:solidFill>
                <a:latin typeface="Arial" charset="0"/>
                <a:cs typeface="Arial" charset="0"/>
              </a:defRPr>
            </a:lvl8pPr>
            <a:lvl9pPr marL="1828800" algn="l" rtl="0" eaLnBrk="1" fontAlgn="base" hangingPunct="1">
              <a:spcBef>
                <a:spcPct val="0"/>
              </a:spcBef>
              <a:spcAft>
                <a:spcPct val="0"/>
              </a:spcAft>
              <a:defRPr sz="2800">
                <a:solidFill>
                  <a:schemeClr val="tx1"/>
                </a:solidFill>
                <a:latin typeface="Arial" charset="0"/>
                <a:cs typeface="Arial" charset="0"/>
              </a:defRPr>
            </a:lvl9pPr>
          </a:lstStyle>
          <a:p>
            <a:r>
              <a:rPr lang="en-US" dirty="0" smtClean="0">
                <a:solidFill>
                  <a:srgbClr val="FF0000"/>
                </a:solidFill>
              </a:rPr>
              <a:t>Theorem II (Geometric Interpretation)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34956E49-9B35-407E-B5F2-C84A7F7C3F93}" type="slidenum">
              <a:rPr lang="en-US" altLang="zh-TW" smtClean="0">
                <a:solidFill>
                  <a:srgbClr val="000000"/>
                </a:solidFill>
              </a:rPr>
              <a:pPr>
                <a:defRPr/>
              </a:pPr>
              <a:t>53</a:t>
            </a:fld>
            <a:endParaRPr lang="en-US" altLang="zh-TW">
              <a:solidFill>
                <a:srgbClr val="000000"/>
              </a:solidFill>
            </a:endParaRPr>
          </a:p>
        </p:txBody>
      </p:sp>
      <p:grpSp>
        <p:nvGrpSpPr>
          <p:cNvPr id="6" name="Group 5"/>
          <p:cNvGrpSpPr/>
          <p:nvPr/>
        </p:nvGrpSpPr>
        <p:grpSpPr>
          <a:xfrm>
            <a:off x="5410200" y="3646832"/>
            <a:ext cx="3086100" cy="2582697"/>
            <a:chOff x="5410200" y="3646832"/>
            <a:chExt cx="3086100" cy="2582697"/>
          </a:xfrm>
        </p:grpSpPr>
        <p:grpSp>
          <p:nvGrpSpPr>
            <p:cNvPr id="2" name="Group 1"/>
            <p:cNvGrpSpPr/>
            <p:nvPr/>
          </p:nvGrpSpPr>
          <p:grpSpPr>
            <a:xfrm>
              <a:off x="5410200" y="5029200"/>
              <a:ext cx="3086100" cy="1200329"/>
              <a:chOff x="5410200" y="5029200"/>
              <a:chExt cx="3086100" cy="1200329"/>
            </a:xfrm>
          </p:grpSpPr>
          <p:sp>
            <p:nvSpPr>
              <p:cNvPr id="38" name="Rectangle 37"/>
              <p:cNvSpPr/>
              <p:nvPr/>
            </p:nvSpPr>
            <p:spPr>
              <a:xfrm>
                <a:off x="5410200" y="5029200"/>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TextBox 38"/>
              <p:cNvSpPr txBox="1"/>
              <p:nvPr/>
            </p:nvSpPr>
            <p:spPr>
              <a:xfrm>
                <a:off x="5422900" y="5029200"/>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solidFill>
                      <a:srgbClr val="000000"/>
                    </a:solidFill>
                    <a:cs typeface="Andalus" pitchFamily="2" charset="-78"/>
                  </a:rPr>
                  <a:t>max </a:t>
                </a:r>
                <a:r>
                  <a:rPr lang="en-US" sz="2400" dirty="0" smtClean="0">
                    <a:solidFill>
                      <a:srgbClr val="FF0000"/>
                    </a:solidFill>
                    <a:cs typeface="Andalus" pitchFamily="2" charset="-78"/>
                  </a:rPr>
                  <a:t>2</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a:t>
                </a:r>
                <a:r>
                  <a:rPr lang="en-US" sz="2400" dirty="0" smtClean="0">
                    <a:solidFill>
                      <a:srgbClr val="FF0000"/>
                    </a:solidFill>
                    <a:cs typeface="Andalus" pitchFamily="2" charset="-78"/>
                  </a:rPr>
                  <a:t>4</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a:t>
                </a:r>
                <a:r>
                  <a:rPr lang="en-US" sz="2400" dirty="0" smtClean="0">
                    <a:solidFill>
                      <a:srgbClr val="FF0000"/>
                    </a:solidFill>
                    <a:cs typeface="Andalus" pitchFamily="2" charset="-78"/>
                  </a:rPr>
                  <a:t>2</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a:t>
                </a:r>
                <a:r>
                  <a:rPr lang="en-US" sz="2400" dirty="0" smtClean="0">
                    <a:solidFill>
                      <a:srgbClr val="FF0000"/>
                    </a:solidFill>
                    <a:cs typeface="Andalus" pitchFamily="2" charset="-78"/>
                  </a:rPr>
                  <a:t>0.5</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 + 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 ≤ 1</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 </a:t>
                </a:r>
                <a:r>
                  <a:rPr lang="en-US" sz="2400" dirty="0">
                    <a:solidFill>
                      <a:srgbClr val="000000"/>
                    </a:solidFill>
                    <a:cs typeface="Andalus" pitchFamily="2" charset="-78"/>
                  </a:rPr>
                  <a:t>+ </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r>
                  <a:rPr lang="en-US" sz="2400" dirty="0" smtClean="0">
                    <a:solidFill>
                      <a:srgbClr val="000000"/>
                    </a:solidFill>
                    <a:cs typeface="Andalus" pitchFamily="2" charset="-78"/>
                  </a:rPr>
                  <a:t> </a:t>
                </a:r>
                <a:r>
                  <a:rPr lang="en-US" sz="2400" dirty="0">
                    <a:solidFill>
                      <a:srgbClr val="000000"/>
                    </a:solidFill>
                    <a:cs typeface="Andalus" pitchFamily="2" charset="-78"/>
                  </a:rPr>
                  <a:t>≤ 1</a:t>
                </a:r>
              </a:p>
            </p:txBody>
          </p:sp>
        </p:grpSp>
        <p:cxnSp>
          <p:nvCxnSpPr>
            <p:cNvPr id="5" name="Straight Arrow Connector 4"/>
            <p:cNvCxnSpPr>
              <a:stCxn id="39" idx="0"/>
            </p:cNvCxnSpPr>
            <p:nvPr/>
          </p:nvCxnSpPr>
          <p:spPr>
            <a:xfrm flipH="1" flipV="1">
              <a:off x="6526682" y="3646832"/>
              <a:ext cx="432918" cy="13823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15098" y="2152471"/>
            <a:ext cx="4661128" cy="1200329"/>
            <a:chOff x="315098" y="2152471"/>
            <a:chExt cx="4661128" cy="1200329"/>
          </a:xfrm>
        </p:grpSpPr>
        <p:cxnSp>
          <p:nvCxnSpPr>
            <p:cNvPr id="43" name="Straight Arrow Connector 42"/>
            <p:cNvCxnSpPr/>
            <p:nvPr/>
          </p:nvCxnSpPr>
          <p:spPr>
            <a:xfrm>
              <a:off x="3071854" y="2771349"/>
              <a:ext cx="1904372" cy="4923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5098" y="2152471"/>
              <a:ext cx="2809102" cy="1200329"/>
            </a:xfrm>
            <a:prstGeom prst="rect">
              <a:avLst/>
            </a:prstGeom>
            <a:solidFill>
              <a:srgbClr val="FFFFCC"/>
            </a:solidFill>
            <a:ln>
              <a:solidFill>
                <a:srgbClr val="FF0000"/>
              </a:solidFill>
            </a:ln>
          </p:spPr>
          <p:txBody>
            <a:bodyPr wrap="none" rtlCol="0">
              <a:spAutoFit/>
            </a:bodyPr>
            <a:lstStyle/>
            <a:p>
              <a:r>
                <a:rPr lang="en-US" sz="2400" dirty="0">
                  <a:solidFill>
                    <a:srgbClr val="000000"/>
                  </a:solidFill>
                  <a:latin typeface="+mj-lt"/>
                  <a:cs typeface="Andalus" pitchFamily="2" charset="-78"/>
                </a:rPr>
                <a:t>max </a:t>
              </a:r>
              <a:r>
                <a:rPr lang="en-US" sz="2400" dirty="0">
                  <a:solidFill>
                    <a:srgbClr val="FF0000"/>
                  </a:solidFill>
                  <a:latin typeface="+mj-lt"/>
                  <a:cs typeface="Andalus" pitchFamily="2" charset="-78"/>
                </a:rPr>
                <a:t>2</a:t>
              </a:r>
              <a:r>
                <a:rPr lang="en-US" sz="2400" dirty="0">
                  <a:solidFill>
                    <a:srgbClr val="000000"/>
                  </a:solidFill>
                  <a:latin typeface="+mj-lt"/>
                  <a:cs typeface="Andalus" pitchFamily="2" charset="-78"/>
                </a:rPr>
                <a:t>x</a:t>
              </a:r>
              <a:r>
                <a:rPr lang="en-US" sz="2400" baseline="-25000" dirty="0">
                  <a:solidFill>
                    <a:srgbClr val="000000"/>
                  </a:solidFill>
                  <a:latin typeface="+mj-lt"/>
                  <a:cs typeface="Andalus" pitchFamily="2" charset="-78"/>
                </a:rPr>
                <a:t>1</a:t>
              </a:r>
              <a:r>
                <a:rPr lang="en-US" sz="2400" dirty="0">
                  <a:solidFill>
                    <a:srgbClr val="000000"/>
                  </a:solidFill>
                  <a:latin typeface="+mj-lt"/>
                  <a:cs typeface="Andalus" pitchFamily="2" charset="-78"/>
                </a:rPr>
                <a:t>+</a:t>
              </a:r>
              <a:r>
                <a:rPr lang="en-US" sz="2400" dirty="0">
                  <a:solidFill>
                    <a:srgbClr val="FF0000"/>
                  </a:solidFill>
                  <a:latin typeface="+mj-lt"/>
                  <a:cs typeface="Andalus" pitchFamily="2" charset="-78"/>
                </a:rPr>
                <a:t>3</a:t>
              </a:r>
              <a:r>
                <a:rPr lang="en-US" sz="2400" dirty="0">
                  <a:solidFill>
                    <a:srgbClr val="000000"/>
                  </a:solidFill>
                  <a:latin typeface="+mj-lt"/>
                  <a:cs typeface="Andalus" pitchFamily="2" charset="-78"/>
                </a:rPr>
                <a:t>x</a:t>
              </a:r>
              <a:r>
                <a:rPr lang="en-US" sz="2400" baseline="-25000" dirty="0">
                  <a:solidFill>
                    <a:srgbClr val="000000"/>
                  </a:solidFill>
                  <a:latin typeface="+mj-lt"/>
                  <a:cs typeface="Andalus" pitchFamily="2" charset="-78"/>
                </a:rPr>
                <a:t>2</a:t>
              </a:r>
              <a:r>
                <a:rPr lang="en-US" sz="2400" dirty="0">
                  <a:solidFill>
                    <a:srgbClr val="000000"/>
                  </a:solidFill>
                  <a:latin typeface="+mj-lt"/>
                  <a:cs typeface="Andalus" pitchFamily="2" charset="-78"/>
                </a:rPr>
                <a:t>+</a:t>
              </a:r>
              <a:r>
                <a:rPr lang="en-US" sz="2400" dirty="0">
                  <a:solidFill>
                    <a:srgbClr val="FF0000"/>
                  </a:solidFill>
                  <a:latin typeface="+mj-lt"/>
                  <a:cs typeface="Andalus" pitchFamily="2" charset="-78"/>
                </a:rPr>
                <a:t>2</a:t>
              </a:r>
              <a:r>
                <a:rPr lang="en-US" sz="2400" dirty="0">
                  <a:solidFill>
                    <a:srgbClr val="000000"/>
                  </a:solidFill>
                  <a:latin typeface="+mj-lt"/>
                  <a:cs typeface="Andalus" pitchFamily="2" charset="-78"/>
                </a:rPr>
                <a:t>x</a:t>
              </a:r>
              <a:r>
                <a:rPr lang="en-US" sz="2400" baseline="-25000" dirty="0">
                  <a:solidFill>
                    <a:srgbClr val="000000"/>
                  </a:solidFill>
                  <a:latin typeface="+mj-lt"/>
                  <a:cs typeface="Andalus" pitchFamily="2" charset="-78"/>
                </a:rPr>
                <a:t>3</a:t>
              </a:r>
              <a:r>
                <a:rPr lang="en-US" sz="2400" dirty="0">
                  <a:solidFill>
                    <a:srgbClr val="000000"/>
                  </a:solidFill>
                  <a:latin typeface="+mj-lt"/>
                  <a:cs typeface="Andalus" pitchFamily="2" charset="-78"/>
                </a:rPr>
                <a:t>+</a:t>
              </a:r>
              <a:r>
                <a:rPr lang="en-US" sz="2400" dirty="0">
                  <a:solidFill>
                    <a:srgbClr val="FF0000"/>
                  </a:solidFill>
                  <a:latin typeface="+mj-lt"/>
                  <a:cs typeface="Andalus" pitchFamily="2" charset="-78"/>
                </a:rPr>
                <a:t>1</a:t>
              </a:r>
              <a:r>
                <a:rPr lang="en-US" sz="2400" dirty="0">
                  <a:solidFill>
                    <a:srgbClr val="000000"/>
                  </a:solidFill>
                  <a:latin typeface="+mj-lt"/>
                  <a:cs typeface="Andalus" pitchFamily="2" charset="-78"/>
                </a:rPr>
                <a:t>x</a:t>
              </a:r>
              <a:r>
                <a:rPr lang="en-US" sz="2400" baseline="-25000" dirty="0">
                  <a:solidFill>
                    <a:srgbClr val="000000"/>
                  </a:solidFill>
                  <a:latin typeface="+mj-lt"/>
                  <a:cs typeface="Andalus" pitchFamily="2" charset="-78"/>
                </a:rPr>
                <a:t>4</a:t>
              </a:r>
            </a:p>
            <a:p>
              <a:r>
                <a:rPr lang="en-US" sz="2400" dirty="0">
                  <a:solidFill>
                    <a:srgbClr val="000000"/>
                  </a:solidFill>
                  <a:latin typeface="+mj-lt"/>
                  <a:cs typeface="Andalus" pitchFamily="2" charset="-78"/>
                </a:rPr>
                <a:t>         x</a:t>
              </a:r>
              <a:r>
                <a:rPr lang="en-US" sz="2400" baseline="-25000" dirty="0">
                  <a:solidFill>
                    <a:srgbClr val="000000"/>
                  </a:solidFill>
                  <a:latin typeface="+mj-lt"/>
                  <a:cs typeface="Andalus" pitchFamily="2" charset="-78"/>
                </a:rPr>
                <a:t>1</a:t>
              </a:r>
              <a:r>
                <a:rPr lang="en-US" sz="2400" dirty="0">
                  <a:solidFill>
                    <a:srgbClr val="000000"/>
                  </a:solidFill>
                  <a:latin typeface="+mj-lt"/>
                  <a:cs typeface="Andalus" pitchFamily="2" charset="-78"/>
                </a:rPr>
                <a:t> + x</a:t>
              </a:r>
              <a:r>
                <a:rPr lang="en-US" sz="2400" baseline="-25000" dirty="0">
                  <a:solidFill>
                    <a:srgbClr val="000000"/>
                  </a:solidFill>
                  <a:latin typeface="+mj-lt"/>
                  <a:cs typeface="Andalus" pitchFamily="2" charset="-78"/>
                </a:rPr>
                <a:t>2</a:t>
              </a:r>
              <a:r>
                <a:rPr lang="en-US" sz="2400" dirty="0">
                  <a:solidFill>
                    <a:srgbClr val="000000"/>
                  </a:solidFill>
                  <a:latin typeface="+mj-lt"/>
                  <a:cs typeface="Andalus" pitchFamily="2" charset="-78"/>
                </a:rPr>
                <a:t> ≤ 1</a:t>
              </a:r>
            </a:p>
            <a:p>
              <a:r>
                <a:rPr lang="en-US" sz="2400" dirty="0">
                  <a:solidFill>
                    <a:srgbClr val="000000"/>
                  </a:solidFill>
                  <a:latin typeface="+mj-lt"/>
                  <a:cs typeface="Andalus" pitchFamily="2" charset="-78"/>
                </a:rPr>
                <a:t>         x</a:t>
              </a:r>
              <a:r>
                <a:rPr lang="en-US" sz="2400" baseline="-25000" dirty="0">
                  <a:solidFill>
                    <a:srgbClr val="000000"/>
                  </a:solidFill>
                  <a:latin typeface="+mj-lt"/>
                  <a:cs typeface="Andalus" pitchFamily="2" charset="-78"/>
                </a:rPr>
                <a:t>3</a:t>
              </a:r>
              <a:r>
                <a:rPr lang="en-US" sz="2400" dirty="0">
                  <a:solidFill>
                    <a:srgbClr val="000000"/>
                  </a:solidFill>
                  <a:latin typeface="+mj-lt"/>
                  <a:cs typeface="Andalus" pitchFamily="2" charset="-78"/>
                </a:rPr>
                <a:t> + x</a:t>
              </a:r>
              <a:r>
                <a:rPr lang="en-US" sz="2400" baseline="-25000" dirty="0">
                  <a:solidFill>
                    <a:srgbClr val="000000"/>
                  </a:solidFill>
                  <a:latin typeface="+mj-lt"/>
                  <a:cs typeface="Andalus" pitchFamily="2" charset="-78"/>
                </a:rPr>
                <a:t>4</a:t>
              </a:r>
              <a:r>
                <a:rPr lang="en-US" sz="2400" dirty="0">
                  <a:solidFill>
                    <a:srgbClr val="000000"/>
                  </a:solidFill>
                  <a:latin typeface="+mj-lt"/>
                  <a:cs typeface="Andalus" pitchFamily="2" charset="-78"/>
                </a:rPr>
                <a:t> ≤ </a:t>
              </a:r>
              <a:r>
                <a:rPr lang="en-US" sz="2400" dirty="0" smtClean="0">
                  <a:solidFill>
                    <a:srgbClr val="000000"/>
                  </a:solidFill>
                  <a:latin typeface="+mj-lt"/>
                  <a:cs typeface="Andalus" pitchFamily="2" charset="-78"/>
                </a:rPr>
                <a:t>1</a:t>
              </a:r>
              <a:endParaRPr lang="en-US" sz="2400" dirty="0">
                <a:latin typeface="+mj-lt"/>
              </a:endParaRPr>
            </a:p>
          </p:txBody>
        </p:sp>
      </p:grpSp>
    </p:spTree>
    <p:extLst>
      <p:ext uri="{BB962C8B-B14F-4D97-AF65-F5344CB8AC3E}">
        <p14:creationId xmlns:p14="http://schemas.microsoft.com/office/powerpoint/2010/main" val="5415466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100"/>
                                        </p:tgtEl>
                                      </p:cBhvr>
                                    </p:animEffect>
                                    <p:set>
                                      <p:cBhvr>
                                        <p:cTn id="30" dur="1" fill="hold">
                                          <p:stCondLst>
                                            <p:cond delay="499"/>
                                          </p:stCondLst>
                                        </p:cTn>
                                        <p:tgtEl>
                                          <p:spTgt spid="100"/>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dissolve">
                                      <p:cBhvr>
                                        <p:cTn id="33" dur="500"/>
                                        <p:tgtEl>
                                          <p:spTgt spid="64"/>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Amortized Inference Experiments</a:t>
            </a:r>
            <a:endParaRPr lang="en-US" dirty="0"/>
          </a:p>
        </p:txBody>
      </p:sp>
      <p:sp>
        <p:nvSpPr>
          <p:cNvPr id="3" name="Content Placeholder 2"/>
          <p:cNvSpPr>
            <a:spLocks noGrp="1"/>
          </p:cNvSpPr>
          <p:nvPr>
            <p:ph idx="1"/>
          </p:nvPr>
        </p:nvSpPr>
        <p:spPr>
          <a:xfrm>
            <a:off x="457200" y="1219200"/>
            <a:ext cx="8382000" cy="4953000"/>
          </a:xfrm>
        </p:spPr>
        <p:txBody>
          <a:bodyPr>
            <a:noAutofit/>
          </a:bodyPr>
          <a:lstStyle/>
          <a:p>
            <a:r>
              <a:rPr lang="en-US" dirty="0" smtClean="0"/>
              <a:t>Setup</a:t>
            </a:r>
          </a:p>
          <a:p>
            <a:pPr lvl="1"/>
            <a:r>
              <a:rPr lang="en-US" dirty="0" smtClean="0"/>
              <a:t>Verb semantic role labeling; Entity and Relations  </a:t>
            </a:r>
          </a:p>
          <a:p>
            <a:pPr lvl="1"/>
            <a:r>
              <a:rPr lang="en-US" dirty="0" smtClean="0"/>
              <a:t>Speedup </a:t>
            </a:r>
            <a:r>
              <a:rPr lang="en-US" dirty="0"/>
              <a:t>&amp; Accuracy are measured over WSJ test set (Section </a:t>
            </a:r>
            <a:r>
              <a:rPr lang="en-US" dirty="0" smtClean="0"/>
              <a:t>23) and Test of E &amp; R</a:t>
            </a:r>
          </a:p>
          <a:p>
            <a:pPr lvl="1"/>
            <a:r>
              <a:rPr lang="en-US" sz="1800" dirty="0" smtClean="0"/>
              <a:t>Baseline: solving ILPs </a:t>
            </a:r>
            <a:r>
              <a:rPr lang="en-US" sz="1800" dirty="0"/>
              <a:t>using </a:t>
            </a:r>
            <a:r>
              <a:rPr lang="en-US" sz="1800" dirty="0" smtClean="0"/>
              <a:t>the Gurobi solver.</a:t>
            </a:r>
            <a:endParaRPr lang="en-US" sz="1800" dirty="0"/>
          </a:p>
          <a:p>
            <a:endParaRPr lang="en-US" dirty="0" smtClean="0"/>
          </a:p>
          <a:p>
            <a:r>
              <a:rPr lang="en-US" dirty="0" smtClean="0"/>
              <a:t>For amortization</a:t>
            </a:r>
            <a:endParaRPr lang="en-US" dirty="0"/>
          </a:p>
          <a:p>
            <a:pPr lvl="1"/>
            <a:r>
              <a:rPr lang="en-US" dirty="0" smtClean="0"/>
              <a:t>Cache 250,000 inference problems (objective, solution) from </a:t>
            </a:r>
            <a:r>
              <a:rPr lang="en-US" dirty="0" err="1" smtClean="0"/>
              <a:t>Gigaword</a:t>
            </a:r>
            <a:endParaRPr lang="en-US" dirty="0"/>
          </a:p>
          <a:p>
            <a:pPr lvl="1"/>
            <a:r>
              <a:rPr lang="en-US" dirty="0"/>
              <a:t>For each </a:t>
            </a:r>
            <a:r>
              <a:rPr lang="en-US" dirty="0" smtClean="0"/>
              <a:t>problem in </a:t>
            </a:r>
            <a:r>
              <a:rPr lang="en-US" dirty="0"/>
              <a:t>test </a:t>
            </a:r>
            <a:r>
              <a:rPr lang="en-US" dirty="0" smtClean="0"/>
              <a:t>set either </a:t>
            </a:r>
            <a:r>
              <a:rPr lang="en-US" dirty="0" smtClean="0">
                <a:solidFill>
                  <a:srgbClr val="FF0000"/>
                </a:solidFill>
              </a:rPr>
              <a:t>call the inference engine </a:t>
            </a:r>
            <a:r>
              <a:rPr lang="en-US" dirty="0" smtClean="0"/>
              <a:t>or</a:t>
            </a:r>
            <a:r>
              <a:rPr lang="en-US" dirty="0" smtClean="0">
                <a:solidFill>
                  <a:srgbClr val="FF0000"/>
                </a:solidFill>
              </a:rPr>
              <a:t> re-use a solution from the cache, </a:t>
            </a:r>
            <a:r>
              <a:rPr lang="en-US" dirty="0" smtClean="0"/>
              <a:t>if our theorems hold.</a:t>
            </a:r>
            <a:endParaRPr lang="en-US" sz="2400" dirty="0">
              <a:cs typeface="Calibri" pitchFamily="34" charset="0"/>
            </a:endParaRPr>
          </a:p>
          <a:p>
            <a:endParaRPr lang="en-US" sz="2800" dirty="0" smtClean="0"/>
          </a:p>
          <a:p>
            <a:endParaRPr lang="en-US" sz="2800" dirty="0"/>
          </a:p>
        </p:txBody>
      </p:sp>
      <p:sp>
        <p:nvSpPr>
          <p:cNvPr id="5" name="Rectangular Callout 4"/>
          <p:cNvSpPr/>
          <p:nvPr/>
        </p:nvSpPr>
        <p:spPr>
          <a:xfrm>
            <a:off x="609600" y="5257800"/>
            <a:ext cx="8001000" cy="990600"/>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N</a:t>
            </a:r>
            <a:r>
              <a:rPr lang="en-US" sz="2000" dirty="0" smtClean="0">
                <a:solidFill>
                  <a:srgbClr val="000000"/>
                </a:solidFill>
              </a:rPr>
              <a:t>o training data is needed for this method.</a:t>
            </a:r>
          </a:p>
          <a:p>
            <a:pPr algn="ctr"/>
            <a:r>
              <a:rPr lang="en-US" sz="2000" dirty="0" smtClean="0">
                <a:solidFill>
                  <a:srgbClr val="000000"/>
                </a:solidFill>
              </a:rPr>
              <a:t>Once you have a model, you can generate a large cache that will be then used to save you time at evaluation time. </a:t>
            </a:r>
            <a:endParaRPr lang="en-US" sz="2000" dirty="0">
              <a:solidFill>
                <a:srgbClr val="FF0000"/>
              </a:solidFill>
            </a:endParaRPr>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54</a:t>
            </a:fld>
            <a:endParaRPr lang="en-US" altLang="zh-TW"/>
          </a:p>
        </p:txBody>
      </p:sp>
    </p:spTree>
    <p:extLst>
      <p:ext uri="{BB962C8B-B14F-4D97-AF65-F5344CB8AC3E}">
        <p14:creationId xmlns:p14="http://schemas.microsoft.com/office/powerpoint/2010/main" val="219444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 &amp; Accuracy</a:t>
            </a:r>
            <a:endParaRPr lang="en-US" dirty="0"/>
          </a:p>
        </p:txBody>
      </p:sp>
      <p:graphicFrame>
        <p:nvGraphicFramePr>
          <p:cNvPr id="6" name="Chart 5"/>
          <p:cNvGraphicFramePr/>
          <p:nvPr>
            <p:extLst>
              <p:ext uri="{D42A27DB-BD31-4B8C-83A1-F6EECF244321}">
                <p14:modId xmlns:p14="http://schemas.microsoft.com/office/powerpoint/2010/main" val="2985397251"/>
              </p:ext>
            </p:extLst>
          </p:nvPr>
        </p:nvGraphicFramePr>
        <p:xfrm>
          <a:off x="917624" y="948480"/>
          <a:ext cx="8172450" cy="532576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699683" y="5710535"/>
            <a:ext cx="5539317" cy="461665"/>
          </a:xfrm>
          <a:prstGeom prst="rect">
            <a:avLst/>
          </a:prstGeom>
          <a:noFill/>
        </p:spPr>
        <p:txBody>
          <a:bodyPr wrap="square" rtlCol="0">
            <a:spAutoFit/>
          </a:bodyPr>
          <a:lstStyle/>
          <a:p>
            <a:r>
              <a:rPr lang="en-US" sz="2400" b="1" dirty="0" smtClean="0">
                <a:solidFill>
                  <a:srgbClr val="000000"/>
                </a:solidFill>
                <a:latin typeface="Calibri" pitchFamily="34" charset="0"/>
                <a:cs typeface="Andalus" pitchFamily="2" charset="-78"/>
              </a:rPr>
              <a:t>Amortization schemes </a:t>
            </a:r>
            <a:r>
              <a:rPr lang="en-US" dirty="0" smtClean="0">
                <a:solidFill>
                  <a:srgbClr val="0033CC"/>
                </a:solidFill>
                <a:latin typeface="Calibri" pitchFamily="34" charset="0"/>
                <a:cs typeface="Andalus" pitchFamily="2" charset="-78"/>
              </a:rPr>
              <a:t>[EMNLP’12, ACL’13]</a:t>
            </a:r>
            <a:endParaRPr lang="en-US" dirty="0">
              <a:solidFill>
                <a:srgbClr val="0033CC"/>
              </a:solidFill>
              <a:latin typeface="Calibri" pitchFamily="34" charset="0"/>
              <a:cs typeface="Andalus" pitchFamily="2" charset="-78"/>
            </a:endParaRPr>
          </a:p>
        </p:txBody>
      </p:sp>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679028" y="1104900"/>
            <a:ext cx="6502996" cy="431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TextBox 2"/>
          <p:cNvSpPr txBox="1"/>
          <p:nvPr/>
        </p:nvSpPr>
        <p:spPr>
          <a:xfrm>
            <a:off x="67441" y="2288032"/>
            <a:ext cx="355600" cy="2246769"/>
          </a:xfrm>
          <a:prstGeom prst="rect">
            <a:avLst/>
          </a:prstGeom>
          <a:noFill/>
        </p:spPr>
        <p:txBody>
          <a:bodyPr wrap="square" rtlCol="0">
            <a:spAutoFit/>
          </a:bodyPr>
          <a:lstStyle/>
          <a:p>
            <a:r>
              <a:rPr lang="en-US" sz="2000" b="1" dirty="0" smtClean="0">
                <a:solidFill>
                  <a:srgbClr val="0033CC"/>
                </a:solidFill>
                <a:latin typeface="Calibri" pitchFamily="34" charset="0"/>
                <a:cs typeface="Andalus" pitchFamily="2" charset="-78"/>
              </a:rPr>
              <a:t>Speedup</a:t>
            </a:r>
            <a:endParaRPr lang="en-US" sz="2000" b="1" dirty="0">
              <a:solidFill>
                <a:srgbClr val="0033CC"/>
              </a:solidFill>
              <a:latin typeface="Calibri" pitchFamily="34" charset="0"/>
              <a:cs typeface="Andalus" pitchFamily="2" charset="-78"/>
            </a:endParaRPr>
          </a:p>
        </p:txBody>
      </p:sp>
      <p:sp>
        <p:nvSpPr>
          <p:cNvPr id="16" name="TextBox 15"/>
          <p:cNvSpPr txBox="1"/>
          <p:nvPr/>
        </p:nvSpPr>
        <p:spPr>
          <a:xfrm>
            <a:off x="461447" y="4599538"/>
            <a:ext cx="522817"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solidFill>
                  <a:srgbClr val="000000"/>
                </a:solidFill>
                <a:cs typeface="Andalus" pitchFamily="2" charset="-78"/>
              </a:rPr>
              <a:t>1.0</a:t>
            </a:r>
            <a:endParaRPr lang="en-US" dirty="0">
              <a:solidFill>
                <a:srgbClr val="000000"/>
              </a:solidFill>
              <a:cs typeface="Andalus" pitchFamily="2" charset="-78"/>
            </a:endParaRPr>
          </a:p>
        </p:txBody>
      </p:sp>
      <p:sp>
        <p:nvSpPr>
          <p:cNvPr id="4" name="Rectangle 3"/>
          <p:cNvSpPr/>
          <p:nvPr/>
        </p:nvSpPr>
        <p:spPr>
          <a:xfrm>
            <a:off x="1438276" y="2117834"/>
            <a:ext cx="3286124" cy="714375"/>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Amortized inference gives a speedup without losing accuracy </a:t>
            </a:r>
            <a:endParaRPr lang="en-US" dirty="0">
              <a:solidFill>
                <a:srgbClr val="000000"/>
              </a:solidFill>
            </a:endParaRPr>
          </a:p>
        </p:txBody>
      </p:sp>
      <p:sp>
        <p:nvSpPr>
          <p:cNvPr id="11" name="Rectangle 10"/>
          <p:cNvSpPr/>
          <p:nvPr/>
        </p:nvSpPr>
        <p:spPr>
          <a:xfrm>
            <a:off x="7273974" y="1930844"/>
            <a:ext cx="1816100" cy="714375"/>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Solve only one in three problems!</a:t>
            </a:r>
            <a:endParaRPr lang="en-US" dirty="0">
              <a:solidFill>
                <a:srgbClr val="000000"/>
              </a:solidFill>
            </a:endParaRPr>
          </a:p>
        </p:txBody>
      </p:sp>
      <p:cxnSp>
        <p:nvCxnSpPr>
          <p:cNvPr id="10" name="Straight Arrow Connector 9"/>
          <p:cNvCxnSpPr>
            <a:stCxn id="11" idx="1"/>
          </p:cNvCxnSpPr>
          <p:nvPr/>
        </p:nvCxnSpPr>
        <p:spPr>
          <a:xfrm flipH="1">
            <a:off x="6720417" y="2288032"/>
            <a:ext cx="553557" cy="459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Connector 13"/>
          <p:cNvCxnSpPr>
            <a:endCxn id="16" idx="3"/>
          </p:cNvCxnSpPr>
          <p:nvPr/>
        </p:nvCxnSpPr>
        <p:spPr>
          <a:xfrm flipH="1">
            <a:off x="984264" y="4778376"/>
            <a:ext cx="1195903" cy="5828"/>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55</a:t>
            </a:fld>
            <a:endParaRPr lang="en-US" altLang="zh-TW">
              <a:solidFill>
                <a:srgbClr val="000000"/>
              </a:solidFill>
            </a:endParaRPr>
          </a:p>
        </p:txBody>
      </p:sp>
    </p:spTree>
    <p:extLst>
      <p:ext uri="{BB962C8B-B14F-4D97-AF65-F5344CB8AC3E}">
        <p14:creationId xmlns:p14="http://schemas.microsoft.com/office/powerpoint/2010/main" val="46143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250"/>
                                  </p:stCondLst>
                                  <p:childTnLst>
                                    <p:set>
                                      <p:cBhvr>
                                        <p:cTn id="21"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par>
                          <p:cTn id="22" fill="hold">
                            <p:stCondLst>
                              <p:cond delay="250"/>
                            </p:stCondLst>
                            <p:childTnLst>
                              <p:par>
                                <p:cTn id="23" presetID="1" presetClass="entr" presetSubtype="0" fill="hold" grpId="0" nodeType="afterEffect">
                                  <p:stCondLst>
                                    <p:cond delay="250"/>
                                  </p:stCondLst>
                                  <p:childTnLst>
                                    <p:set>
                                      <p:cBhvr>
                                        <p:cTn id="24"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250"/>
                                  </p:stCondLst>
                                  <p:childTnLst>
                                    <p:set>
                                      <p:cBhvr>
                                        <p:cTn id="27"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16" grpId="0" uiExpand="1" animBg="1"/>
      <p:bldP spid="4"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3657600" y="76200"/>
            <a:ext cx="5435163" cy="961698"/>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By </a:t>
            </a:r>
            <a:r>
              <a:rPr lang="en-US" sz="2000" dirty="0" smtClean="0">
                <a:solidFill>
                  <a:srgbClr val="FF0000"/>
                </a:solidFill>
              </a:rPr>
              <a:t>decomposing</a:t>
            </a:r>
            <a:r>
              <a:rPr lang="en-US" sz="2000" dirty="0" smtClean="0">
                <a:solidFill>
                  <a:srgbClr val="000000"/>
                </a:solidFill>
              </a:rPr>
              <a:t> the objective function, building on the fact that </a:t>
            </a:r>
            <a:r>
              <a:rPr lang="en-US" sz="2000" dirty="0" smtClean="0">
                <a:solidFill>
                  <a:srgbClr val="FF0000"/>
                </a:solidFill>
              </a:rPr>
              <a:t>“smaller structures” are more redundant</a:t>
            </a:r>
            <a:r>
              <a:rPr lang="en-US" sz="2000" dirty="0" smtClean="0">
                <a:solidFill>
                  <a:srgbClr val="000000"/>
                </a:solidFill>
              </a:rPr>
              <a:t>, it is possible to get even better results.</a:t>
            </a:r>
            <a:endParaRPr lang="en-US" sz="2000" dirty="0">
              <a:solidFill>
                <a:schemeClr val="tx1"/>
              </a:solidFill>
            </a:endParaRPr>
          </a:p>
        </p:txBody>
      </p:sp>
      <p:sp>
        <p:nvSpPr>
          <p:cNvPr id="2" name="Title 1"/>
          <p:cNvSpPr>
            <a:spLocks noGrp="1"/>
          </p:cNvSpPr>
          <p:nvPr>
            <p:ph type="title"/>
          </p:nvPr>
        </p:nvSpPr>
        <p:spPr/>
        <p:txBody>
          <a:bodyPr/>
          <a:lstStyle/>
          <a:p>
            <a:r>
              <a:rPr lang="en-US" dirty="0" smtClean="0"/>
              <a:t>Speedup &amp; Accuracy</a:t>
            </a:r>
            <a:endParaRPr lang="en-US" dirty="0"/>
          </a:p>
        </p:txBody>
      </p:sp>
      <p:graphicFrame>
        <p:nvGraphicFramePr>
          <p:cNvPr id="6" name="Chart 5"/>
          <p:cNvGraphicFramePr/>
          <p:nvPr>
            <p:extLst>
              <p:ext uri="{D42A27DB-BD31-4B8C-83A1-F6EECF244321}">
                <p14:modId xmlns:p14="http://schemas.microsoft.com/office/powerpoint/2010/main" val="4184053331"/>
              </p:ext>
            </p:extLst>
          </p:nvPr>
        </p:nvGraphicFramePr>
        <p:xfrm>
          <a:off x="895350" y="1030586"/>
          <a:ext cx="8172450" cy="5325764"/>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679028" y="1104900"/>
            <a:ext cx="6502996" cy="431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TextBox 2"/>
          <p:cNvSpPr txBox="1"/>
          <p:nvPr/>
        </p:nvSpPr>
        <p:spPr>
          <a:xfrm>
            <a:off x="67441" y="2288032"/>
            <a:ext cx="355600" cy="2246769"/>
          </a:xfrm>
          <a:prstGeom prst="rect">
            <a:avLst/>
          </a:prstGeom>
          <a:noFill/>
        </p:spPr>
        <p:txBody>
          <a:bodyPr wrap="square" rtlCol="0">
            <a:spAutoFit/>
          </a:bodyPr>
          <a:lstStyle/>
          <a:p>
            <a:r>
              <a:rPr lang="en-US" sz="2000" b="1" dirty="0" smtClean="0">
                <a:solidFill>
                  <a:srgbClr val="0033CC"/>
                </a:solidFill>
                <a:latin typeface="Calibri" pitchFamily="34" charset="0"/>
                <a:cs typeface="Andalus" pitchFamily="2" charset="-78"/>
              </a:rPr>
              <a:t>Speedup</a:t>
            </a:r>
            <a:endParaRPr lang="en-US" sz="2000" b="1" dirty="0">
              <a:solidFill>
                <a:srgbClr val="0033CC"/>
              </a:solidFill>
              <a:latin typeface="Calibri" pitchFamily="34" charset="0"/>
              <a:cs typeface="Andalus" pitchFamily="2" charset="-78"/>
            </a:endParaRPr>
          </a:p>
        </p:txBody>
      </p:sp>
      <p:sp>
        <p:nvSpPr>
          <p:cNvPr id="16" name="TextBox 15"/>
          <p:cNvSpPr txBox="1"/>
          <p:nvPr/>
        </p:nvSpPr>
        <p:spPr>
          <a:xfrm>
            <a:off x="461447" y="4742413"/>
            <a:ext cx="522817"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solidFill>
                  <a:srgbClr val="000000"/>
                </a:solidFill>
                <a:cs typeface="Andalus" pitchFamily="2" charset="-78"/>
              </a:rPr>
              <a:t>1.0</a:t>
            </a:r>
            <a:endParaRPr lang="en-US" dirty="0">
              <a:solidFill>
                <a:srgbClr val="000000"/>
              </a:solidFill>
              <a:cs typeface="Andalus" pitchFamily="2" charset="-78"/>
            </a:endParaRPr>
          </a:p>
        </p:txBody>
      </p:sp>
      <p:sp>
        <p:nvSpPr>
          <p:cNvPr id="11" name="Rectangle 10"/>
          <p:cNvSpPr/>
          <p:nvPr/>
        </p:nvSpPr>
        <p:spPr>
          <a:xfrm>
            <a:off x="7273974" y="1930844"/>
            <a:ext cx="1816100" cy="714375"/>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Solve only one in six problems!</a:t>
            </a:r>
            <a:endParaRPr lang="en-US" dirty="0">
              <a:solidFill>
                <a:srgbClr val="000000"/>
              </a:solidFill>
            </a:endParaRPr>
          </a:p>
        </p:txBody>
      </p:sp>
      <p:cxnSp>
        <p:nvCxnSpPr>
          <p:cNvPr id="10" name="Straight Arrow Connector 9"/>
          <p:cNvCxnSpPr>
            <a:stCxn id="11" idx="1"/>
          </p:cNvCxnSpPr>
          <p:nvPr/>
        </p:nvCxnSpPr>
        <p:spPr>
          <a:xfrm flipH="1">
            <a:off x="6720417" y="2288032"/>
            <a:ext cx="553557" cy="459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Connector 13"/>
          <p:cNvCxnSpPr>
            <a:endCxn id="16" idx="3"/>
          </p:cNvCxnSpPr>
          <p:nvPr/>
        </p:nvCxnSpPr>
        <p:spPr>
          <a:xfrm flipH="1">
            <a:off x="984264" y="4921251"/>
            <a:ext cx="1195903" cy="5828"/>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813983" y="5862935"/>
            <a:ext cx="5044017" cy="461665"/>
          </a:xfrm>
          <a:prstGeom prst="rect">
            <a:avLst/>
          </a:prstGeom>
          <a:noFill/>
        </p:spPr>
        <p:txBody>
          <a:bodyPr wrap="square" rtlCol="0">
            <a:spAutoFit/>
          </a:bodyPr>
          <a:lstStyle/>
          <a:p>
            <a:r>
              <a:rPr lang="en-US" sz="2400" b="1" dirty="0" smtClean="0">
                <a:solidFill>
                  <a:srgbClr val="000000"/>
                </a:solidFill>
                <a:latin typeface="Calibri" pitchFamily="34" charset="0"/>
                <a:cs typeface="Andalus" pitchFamily="2" charset="-78"/>
              </a:rPr>
              <a:t>Amortization schemes </a:t>
            </a:r>
            <a:r>
              <a:rPr lang="en-US" dirty="0" smtClean="0">
                <a:solidFill>
                  <a:srgbClr val="0033CC"/>
                </a:solidFill>
                <a:latin typeface="Calibri" pitchFamily="34" charset="0"/>
                <a:cs typeface="Andalus" pitchFamily="2" charset="-78"/>
              </a:rPr>
              <a:t>[EMNLP’12, ACL’13]</a:t>
            </a:r>
            <a:endParaRPr lang="en-US" dirty="0">
              <a:solidFill>
                <a:srgbClr val="0033CC"/>
              </a:solidFill>
              <a:latin typeface="Calibri" pitchFamily="34" charset="0"/>
              <a:cs typeface="Andalus" pitchFamily="2" charset="-78"/>
            </a:endParaRPr>
          </a:p>
        </p:txBody>
      </p: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56</a:t>
            </a:fld>
            <a:endParaRPr lang="en-US" altLang="zh-TW">
              <a:solidFill>
                <a:srgbClr val="000000"/>
              </a:solidFill>
            </a:endParaRPr>
          </a:p>
        </p:txBody>
      </p:sp>
      <p:sp>
        <p:nvSpPr>
          <p:cNvPr id="17" name="Rectangular Callout 16"/>
          <p:cNvSpPr/>
          <p:nvPr/>
        </p:nvSpPr>
        <p:spPr>
          <a:xfrm>
            <a:off x="3657600" y="84160"/>
            <a:ext cx="5435163" cy="961698"/>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The results show that, indeed, the inference formulation provides a </a:t>
            </a:r>
            <a:r>
              <a:rPr lang="en-US" sz="2000" dirty="0" smtClean="0">
                <a:solidFill>
                  <a:srgbClr val="FF0000"/>
                </a:solidFill>
              </a:rPr>
              <a:t>new level of abstraction </a:t>
            </a:r>
            <a:r>
              <a:rPr lang="en-US" sz="2000" dirty="0" smtClean="0">
                <a:solidFill>
                  <a:schemeClr val="tx1"/>
                </a:solidFill>
              </a:rPr>
              <a:t>that can be exploited to re-use solutions</a:t>
            </a:r>
            <a:endParaRPr lang="en-US" sz="2000" dirty="0">
              <a:solidFill>
                <a:schemeClr val="tx1"/>
              </a:solidFill>
            </a:endParaRPr>
          </a:p>
        </p:txBody>
      </p:sp>
      <p:sp>
        <p:nvSpPr>
          <p:cNvPr id="19" name="Rectangle 18"/>
          <p:cNvSpPr/>
          <p:nvPr/>
        </p:nvSpPr>
        <p:spPr>
          <a:xfrm>
            <a:off x="7273308" y="5457825"/>
            <a:ext cx="1816100" cy="714375"/>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hlinkClick r:id="" action="ppaction://noaction"/>
              </a:rPr>
              <a:t>More </a:t>
            </a:r>
            <a:r>
              <a:rPr lang="en-US" dirty="0" err="1" smtClean="0">
                <a:solidFill>
                  <a:srgbClr val="000000"/>
                </a:solidFill>
                <a:hlinkClick r:id="" action="ppaction://noaction"/>
              </a:rPr>
              <a:t>Thms</a:t>
            </a:r>
            <a:endParaRPr lang="en-US" dirty="0" smtClean="0">
              <a:solidFill>
                <a:srgbClr val="000000"/>
              </a:solidFill>
            </a:endParaRPr>
          </a:p>
          <a:p>
            <a:pPr algn="ctr"/>
            <a:r>
              <a:rPr lang="en-US" dirty="0" smtClean="0">
                <a:solidFill>
                  <a:srgbClr val="000000"/>
                </a:solidFill>
                <a:hlinkClick r:id="" action="ppaction://noaction"/>
              </a:rPr>
              <a:t>Wall Clock </a:t>
            </a:r>
            <a:endParaRPr lang="en-US" dirty="0">
              <a:solidFill>
                <a:srgbClr val="000000"/>
              </a:solidFill>
            </a:endParaRPr>
          </a:p>
        </p:txBody>
      </p:sp>
      <p:sp>
        <p:nvSpPr>
          <p:cNvPr id="20" name="Rectangle 19"/>
          <p:cNvSpPr/>
          <p:nvPr/>
        </p:nvSpPr>
        <p:spPr>
          <a:xfrm>
            <a:off x="1841500" y="2486025"/>
            <a:ext cx="3187700" cy="925391"/>
          </a:xfrm>
          <a:prstGeom prst="rect">
            <a:avLst/>
          </a:prstGeom>
          <a:solidFill>
            <a:srgbClr val="FFFFCC"/>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Recent results </a:t>
            </a:r>
            <a:r>
              <a:rPr lang="en-US" dirty="0" smtClean="0">
                <a:solidFill>
                  <a:srgbClr val="FF0000"/>
                </a:solidFill>
              </a:rPr>
              <a:t>[AAAI’15]</a:t>
            </a:r>
            <a:r>
              <a:rPr lang="en-US" dirty="0" smtClean="0">
                <a:solidFill>
                  <a:schemeClr val="tx1"/>
                </a:solidFill>
              </a:rPr>
              <a:t>  on how to exploit amortized ILP in faster Structured Learning </a:t>
            </a:r>
            <a:endParaRPr lang="en-US" dirty="0">
              <a:solidFill>
                <a:schemeClr val="tx1"/>
              </a:solidFill>
            </a:endParaRPr>
          </a:p>
        </p:txBody>
      </p:sp>
    </p:spTree>
    <p:extLst>
      <p:ext uri="{BB962C8B-B14F-4D97-AF65-F5344CB8AC3E}">
        <p14:creationId xmlns:p14="http://schemas.microsoft.com/office/powerpoint/2010/main" val="395556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250"/>
                                  </p:stCondLst>
                                  <p:childTnLst>
                                    <p:set>
                                      <p:cBhvr>
                                        <p:cTn id="17"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par>
                          <p:cTn id="18" fill="hold">
                            <p:stCondLst>
                              <p:cond delay="250"/>
                            </p:stCondLst>
                            <p:childTnLst>
                              <p:par>
                                <p:cTn id="19" presetID="1" presetClass="entr" presetSubtype="0" fill="hold" grpId="0" nodeType="afterEffect">
                                  <p:stCondLst>
                                    <p:cond delay="250"/>
                                  </p:stCondLst>
                                  <p:childTnLst>
                                    <p:set>
                                      <p:cBhvr>
                                        <p:cTn id="20"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250"/>
                                  </p:stCondLst>
                                  <p:childTnLst>
                                    <p:set>
                                      <p:cBhvr>
                                        <p:cTn id="23"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par>
                          <p:cTn id="24" fill="hold">
                            <p:stCondLst>
                              <p:cond delay="750"/>
                            </p:stCondLst>
                            <p:childTnLst>
                              <p:par>
                                <p:cTn id="25" presetID="1" presetClass="entr" presetSubtype="0" fill="hold" grpId="0" nodeType="afterEffect">
                                  <p:stCondLst>
                                    <p:cond delay="250"/>
                                  </p:stCondLst>
                                  <p:childTnLst>
                                    <p:set>
                                      <p:cBhvr>
                                        <p:cTn id="26"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6" grpId="0" uiExpand="1">
        <p:bldSub>
          <a:bldChart bld="category"/>
        </p:bldSub>
      </p:bldGraphic>
      <p:bldP spid="16" grpId="0" animBg="1"/>
      <p:bldP spid="11" grpId="0" animBg="1"/>
      <p:bldP spid="17"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38200" y="1600200"/>
            <a:ext cx="5943600" cy="17526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Before Concluding</a:t>
            </a:r>
            <a:endParaRPr lang="en-US" dirty="0"/>
          </a:p>
        </p:txBody>
      </p:sp>
      <p:sp>
        <p:nvSpPr>
          <p:cNvPr id="3" name="Content Placeholder 2"/>
          <p:cNvSpPr>
            <a:spLocks noGrp="1"/>
          </p:cNvSpPr>
          <p:nvPr>
            <p:ph idx="1"/>
          </p:nvPr>
        </p:nvSpPr>
        <p:spPr>
          <a:xfrm>
            <a:off x="457200" y="990600"/>
            <a:ext cx="8458200" cy="4953000"/>
          </a:xfrm>
        </p:spPr>
        <p:txBody>
          <a:bodyPr>
            <a:noAutofit/>
          </a:bodyPr>
          <a:lstStyle/>
          <a:p>
            <a:r>
              <a:rPr lang="en-US" sz="2000" dirty="0" smtClean="0"/>
              <a:t>Why is automating natural language understanding difficult?</a:t>
            </a:r>
          </a:p>
          <a:p>
            <a:pPr marL="0" indent="0">
              <a:buNone/>
            </a:pPr>
            <a:endParaRPr lang="en-US" sz="2000" dirty="0" smtClean="0"/>
          </a:p>
          <a:p>
            <a:pPr lvl="1">
              <a:spcBef>
                <a:spcPts val="0"/>
              </a:spcBef>
            </a:pPr>
            <a:r>
              <a:rPr lang="en-US" sz="1800" dirty="0" smtClean="0"/>
              <a:t>When </a:t>
            </a:r>
            <a:r>
              <a:rPr lang="en-US" sz="1800" dirty="0">
                <a:solidFill>
                  <a:srgbClr val="0033CC"/>
                </a:solidFill>
              </a:rPr>
              <a:t>Tina pressed Joan to the floor </a:t>
            </a:r>
            <a:r>
              <a:rPr lang="en-US" sz="1800" dirty="0">
                <a:solidFill>
                  <a:srgbClr val="FF0000"/>
                </a:solidFill>
              </a:rPr>
              <a:t>she</a:t>
            </a:r>
            <a:r>
              <a:rPr lang="en-US" sz="1800" dirty="0"/>
              <a:t> was hurt.</a:t>
            </a:r>
          </a:p>
          <a:p>
            <a:pPr lvl="1">
              <a:spcBef>
                <a:spcPts val="0"/>
              </a:spcBef>
            </a:pPr>
            <a:endParaRPr lang="en-US" sz="1800" dirty="0" smtClean="0"/>
          </a:p>
          <a:p>
            <a:pPr lvl="1">
              <a:spcBef>
                <a:spcPts val="0"/>
              </a:spcBef>
            </a:pPr>
            <a:r>
              <a:rPr lang="en-US" sz="1800" dirty="0" smtClean="0"/>
              <a:t>When </a:t>
            </a:r>
            <a:r>
              <a:rPr lang="en-US" sz="1800" dirty="0">
                <a:solidFill>
                  <a:srgbClr val="0033CC"/>
                </a:solidFill>
              </a:rPr>
              <a:t>Tina pressed Joan to the floor </a:t>
            </a:r>
            <a:r>
              <a:rPr lang="en-US" sz="1800" dirty="0">
                <a:solidFill>
                  <a:srgbClr val="FF0000"/>
                </a:solidFill>
              </a:rPr>
              <a:t>she</a:t>
            </a:r>
            <a:r>
              <a:rPr lang="en-US" sz="1800" dirty="0"/>
              <a:t> was punished.</a:t>
            </a:r>
          </a:p>
          <a:p>
            <a:pPr lvl="1">
              <a:spcBef>
                <a:spcPts val="0"/>
              </a:spcBef>
            </a:pPr>
            <a:endParaRPr lang="en-US" sz="1800" dirty="0"/>
          </a:p>
          <a:p>
            <a:pPr lvl="1">
              <a:spcBef>
                <a:spcPts val="0"/>
              </a:spcBef>
            </a:pPr>
            <a:r>
              <a:rPr lang="en-US" sz="1800" dirty="0" smtClean="0"/>
              <a:t>When </a:t>
            </a:r>
            <a:r>
              <a:rPr lang="en-US" sz="1800" dirty="0">
                <a:solidFill>
                  <a:srgbClr val="0033CC"/>
                </a:solidFill>
              </a:rPr>
              <a:t>Tina pressed charges against Joan </a:t>
            </a:r>
            <a:r>
              <a:rPr lang="en-US" sz="1800" dirty="0">
                <a:solidFill>
                  <a:srgbClr val="FF0000"/>
                </a:solidFill>
              </a:rPr>
              <a:t>she</a:t>
            </a:r>
            <a:r>
              <a:rPr lang="en-US" sz="1800" dirty="0"/>
              <a:t> was jailed.</a:t>
            </a:r>
          </a:p>
          <a:p>
            <a:endParaRPr lang="en-US" sz="2000" dirty="0" smtClean="0"/>
          </a:p>
          <a:p>
            <a:r>
              <a:rPr lang="en-US" sz="2000" dirty="0"/>
              <a:t>Requires, among other things, thinking about the structure of the sentence – who does what to whom</a:t>
            </a:r>
          </a:p>
          <a:p>
            <a:pPr lvl="1"/>
            <a:r>
              <a:rPr lang="en-US" sz="1800" dirty="0" smtClean="0"/>
              <a:t>(See our work in CoNLL’15 and NAACL’15 for interesting progress on this)</a:t>
            </a:r>
          </a:p>
          <a:p>
            <a:endParaRPr lang="en-US" sz="2000" dirty="0" smtClean="0">
              <a:solidFill>
                <a:srgbClr val="0033CC"/>
              </a:solidFill>
            </a:endParaRPr>
          </a:p>
          <a:p>
            <a:r>
              <a:rPr lang="en-US" sz="2000" dirty="0" smtClean="0">
                <a:solidFill>
                  <a:srgbClr val="0033CC"/>
                </a:solidFill>
              </a:rPr>
              <a:t>John </a:t>
            </a:r>
            <a:r>
              <a:rPr lang="en-US" sz="2000" dirty="0">
                <a:solidFill>
                  <a:srgbClr val="0033CC"/>
                </a:solidFill>
              </a:rPr>
              <a:t>had 6 books; he wanted to give it to two of </a:t>
            </a:r>
            <a:r>
              <a:rPr lang="en-US" sz="2000" dirty="0" smtClean="0">
                <a:solidFill>
                  <a:srgbClr val="0033CC"/>
                </a:solidFill>
              </a:rPr>
              <a:t>his friends</a:t>
            </a:r>
            <a:r>
              <a:rPr lang="en-US" sz="2000" dirty="0">
                <a:solidFill>
                  <a:srgbClr val="0033CC"/>
                </a:solidFill>
              </a:rPr>
              <a:t>. How many will each one get</a:t>
            </a:r>
            <a:r>
              <a:rPr lang="en-US" sz="2000" dirty="0" smtClean="0">
                <a:solidFill>
                  <a:srgbClr val="0033CC"/>
                </a:solidFill>
              </a:rPr>
              <a:t>?</a:t>
            </a:r>
          </a:p>
          <a:p>
            <a:pPr lvl="1"/>
            <a:r>
              <a:rPr lang="en-US" sz="1800" dirty="0" smtClean="0">
                <a:solidFill>
                  <a:srgbClr val="0033CC"/>
                </a:solidFill>
              </a:rPr>
              <a:t>(See our EMNLP’15 work for interesting progress on Math </a:t>
            </a:r>
            <a:r>
              <a:rPr lang="en-US" sz="1800" dirty="0">
                <a:solidFill>
                  <a:srgbClr val="0033CC"/>
                </a:solidFill>
              </a:rPr>
              <a:t>w</a:t>
            </a:r>
            <a:r>
              <a:rPr lang="en-US" sz="1800" dirty="0" smtClean="0">
                <a:solidFill>
                  <a:srgbClr val="0033CC"/>
                </a:solidFill>
              </a:rPr>
              <a:t>ord problems)</a:t>
            </a:r>
            <a:endParaRPr lang="en-US" sz="1800" dirty="0">
              <a:solidFill>
                <a:srgbClr val="0033CC"/>
              </a:solidFill>
            </a:endParaRPr>
          </a:p>
          <a:p>
            <a:endParaRPr lang="en-US" sz="2000" dirty="0" smtClean="0"/>
          </a:p>
          <a:p>
            <a:endParaRPr lang="en-US" sz="2000" dirty="0"/>
          </a:p>
          <a:p>
            <a:pPr lvl="1"/>
            <a:endParaRPr lang="en-US" sz="1600" dirty="0"/>
          </a:p>
        </p:txBody>
      </p:sp>
      <p:sp>
        <p:nvSpPr>
          <p:cNvPr id="6" name="Slide Number Placeholder 5"/>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57</a:t>
            </a:fld>
            <a:endParaRPr lang="en-US" altLang="zh-TW">
              <a:solidFill>
                <a:srgbClr val="000000"/>
              </a:solidFill>
            </a:endParaRPr>
          </a:p>
        </p:txBody>
      </p:sp>
      <p:cxnSp>
        <p:nvCxnSpPr>
          <p:cNvPr id="12" name="Straight Arrow Connector 11"/>
          <p:cNvCxnSpPr/>
          <p:nvPr/>
        </p:nvCxnSpPr>
        <p:spPr>
          <a:xfrm flipH="1">
            <a:off x="3352800" y="1698008"/>
            <a:ext cx="1524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83527" y="2253742"/>
            <a:ext cx="275633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724400" y="2809476"/>
            <a:ext cx="59120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67752" y="4483487"/>
            <a:ext cx="1741182" cy="461665"/>
          </a:xfrm>
          <a:prstGeom prst="rect">
            <a:avLst/>
          </a:prstGeom>
        </p:spPr>
        <p:txBody>
          <a:bodyPr wrap="none">
            <a:spAutoFit/>
          </a:bodyPr>
          <a:lstStyle/>
          <a:p>
            <a:r>
              <a:rPr lang="en-US" sz="2400" kern="0" dirty="0">
                <a:solidFill>
                  <a:srgbClr val="FF0000"/>
                </a:solidFill>
                <a:latin typeface="Calibri"/>
                <a:cs typeface="Arial"/>
              </a:rPr>
              <a:t>s</a:t>
            </a:r>
            <a:r>
              <a:rPr lang="en-US" sz="2400" kern="0" dirty="0" smtClean="0">
                <a:solidFill>
                  <a:srgbClr val="FF0000"/>
                </a:solidFill>
                <a:latin typeface="Calibri"/>
                <a:cs typeface="Arial"/>
              </a:rPr>
              <a:t>hare it with</a:t>
            </a:r>
            <a:endParaRPr lang="en-US" dirty="0">
              <a:solidFill>
                <a:srgbClr val="FF0000"/>
              </a:solidFill>
            </a:endParaRPr>
          </a:p>
        </p:txBody>
      </p:sp>
      <p:cxnSp>
        <p:nvCxnSpPr>
          <p:cNvPr id="10" name="Straight Connector 9"/>
          <p:cNvCxnSpPr/>
          <p:nvPr/>
        </p:nvCxnSpPr>
        <p:spPr>
          <a:xfrm flipH="1">
            <a:off x="3861134" y="5230504"/>
            <a:ext cx="11315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649104" y="4791048"/>
            <a:ext cx="548640"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6634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000"/>
                                        <p:tgtEl>
                                          <p:spTgt spid="12"/>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1000"/>
                                        <p:tgtEl>
                                          <p:spTgt spid="13"/>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1+#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Autofit/>
          </a:bodyPr>
          <a:lstStyle/>
          <a:p>
            <a:r>
              <a:rPr lang="en-US" dirty="0" smtClean="0"/>
              <a:t>NL </a:t>
            </a:r>
            <a:r>
              <a:rPr lang="en-US" dirty="0"/>
              <a:t>interpretation is an </a:t>
            </a:r>
            <a:r>
              <a:rPr lang="en-US" dirty="0">
                <a:solidFill>
                  <a:srgbClr val="0033CC"/>
                </a:solidFill>
              </a:rPr>
              <a:t>inference problem </a:t>
            </a:r>
            <a:r>
              <a:rPr lang="en-US" dirty="0"/>
              <a:t>best modelled as a </a:t>
            </a:r>
            <a:r>
              <a:rPr lang="en-US" dirty="0">
                <a:solidFill>
                  <a:srgbClr val="0033CC"/>
                </a:solidFill>
              </a:rPr>
              <a:t>knowledge constrained optimization problem </a:t>
            </a:r>
            <a:r>
              <a:rPr lang="en-US" dirty="0"/>
              <a:t>over multiple </a:t>
            </a:r>
            <a:r>
              <a:rPr lang="en-US" dirty="0">
                <a:solidFill>
                  <a:srgbClr val="0033CC"/>
                </a:solidFill>
              </a:rPr>
              <a:t>statistically learned models.</a:t>
            </a:r>
          </a:p>
          <a:p>
            <a:r>
              <a:rPr lang="en-US" dirty="0"/>
              <a:t>A lot more work is needed; there is a lot more that we try to do…</a:t>
            </a:r>
          </a:p>
          <a:p>
            <a:r>
              <a:rPr lang="en-US" dirty="0" smtClean="0"/>
              <a:t>Some recent samples from a research program that attempts to address some of the key </a:t>
            </a:r>
            <a:r>
              <a:rPr lang="en-US" dirty="0" smtClean="0">
                <a:solidFill>
                  <a:srgbClr val="FF0000"/>
                </a:solidFill>
              </a:rPr>
              <a:t>scientific and engineering challenges</a:t>
            </a:r>
            <a:r>
              <a:rPr lang="en-US" dirty="0" smtClean="0"/>
              <a:t> between us and understanding natural language</a:t>
            </a:r>
          </a:p>
          <a:p>
            <a:r>
              <a:rPr lang="en-US" b="1" dirty="0" smtClean="0"/>
              <a:t>Knowledge – Reasoning – Learning Paradigms – Scaling up </a:t>
            </a:r>
          </a:p>
          <a:p>
            <a:pPr lvl="1"/>
            <a:r>
              <a:rPr lang="en-US" dirty="0" smtClean="0"/>
              <a:t>Thinking about Learning, Inference and knowledge via a Constrained Optimization framework</a:t>
            </a:r>
            <a:r>
              <a:rPr lang="en-US" dirty="0"/>
              <a:t> </a:t>
            </a:r>
            <a:r>
              <a:rPr lang="en-US" dirty="0" smtClean="0"/>
              <a:t>that supports “best assignment” Inference.</a:t>
            </a:r>
          </a:p>
          <a:p>
            <a:pPr lvl="1"/>
            <a:endParaRPr lang="en-US" sz="1800" dirty="0"/>
          </a:p>
        </p:txBody>
      </p:sp>
      <p:sp>
        <p:nvSpPr>
          <p:cNvPr id="5" name="TextBox 4"/>
          <p:cNvSpPr txBox="1">
            <a:spLocks noChangeArrowheads="1"/>
          </p:cNvSpPr>
          <p:nvPr/>
        </p:nvSpPr>
        <p:spPr bwMode="auto">
          <a:xfrm>
            <a:off x="5334000" y="304800"/>
            <a:ext cx="3352800" cy="46672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000000"/>
                </a:solidFill>
                <a:latin typeface="Calibri" pitchFamily="34" charset="0"/>
              </a:rPr>
              <a:t>Thank You!</a:t>
            </a:r>
          </a:p>
        </p:txBody>
      </p:sp>
      <p:sp>
        <p:nvSpPr>
          <p:cNvPr id="6" name="Slide Number Placeholder 5"/>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58</a:t>
            </a:fld>
            <a:endParaRPr lang="en-US" altLang="zh-TW">
              <a:solidFill>
                <a:srgbClr val="000000"/>
              </a:solidFill>
            </a:endParaRPr>
          </a:p>
        </p:txBody>
      </p:sp>
      <p:sp>
        <p:nvSpPr>
          <p:cNvPr id="7" name="TextBox 6"/>
          <p:cNvSpPr txBox="1">
            <a:spLocks noChangeArrowheads="1"/>
          </p:cNvSpPr>
          <p:nvPr/>
        </p:nvSpPr>
        <p:spPr bwMode="auto">
          <a:xfrm>
            <a:off x="2133600" y="5798403"/>
            <a:ext cx="5029200" cy="830997"/>
          </a:xfrm>
          <a:prstGeom prst="rect">
            <a:avLst/>
          </a:prstGeom>
          <a:solidFill>
            <a:srgbClr val="FFFF99"/>
          </a:solidFill>
          <a:ln w="9525">
            <a:solidFill>
              <a:srgbClr val="FF9933"/>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latin typeface="Calibri" pitchFamily="34" charset="0"/>
              </a:rPr>
              <a:t>Check out our </a:t>
            </a:r>
            <a:r>
              <a:rPr lang="en-US" sz="2400" dirty="0" smtClean="0">
                <a:latin typeface="Calibri" pitchFamily="34" charset="0"/>
              </a:rPr>
              <a:t>tools, demos, </a:t>
            </a:r>
            <a:r>
              <a:rPr lang="en-US" sz="2400" dirty="0" err="1" smtClean="0">
                <a:latin typeface="Calibri" pitchFamily="34" charset="0"/>
              </a:rPr>
              <a:t>LBJava</a:t>
            </a:r>
            <a:r>
              <a:rPr lang="en-US" sz="2400" dirty="0" smtClean="0">
                <a:latin typeface="Calibri" pitchFamily="34" charset="0"/>
              </a:rPr>
              <a:t>,  CCM tutorial,…</a:t>
            </a:r>
            <a:endParaRPr lang="en-US" sz="2400" dirty="0">
              <a:latin typeface="Calibri" pitchFamily="34" charset="0"/>
            </a:endParaRPr>
          </a:p>
        </p:txBody>
      </p:sp>
    </p:spTree>
    <p:extLst>
      <p:ext uri="{BB962C8B-B14F-4D97-AF65-F5344CB8AC3E}">
        <p14:creationId xmlns:p14="http://schemas.microsoft.com/office/powerpoint/2010/main" val="1699136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take?</a:t>
            </a:r>
            <a:endParaRPr lang="en-US" dirty="0"/>
          </a:p>
        </p:txBody>
      </p:sp>
      <p:sp>
        <p:nvSpPr>
          <p:cNvPr id="3" name="Content Placeholder 2"/>
          <p:cNvSpPr>
            <a:spLocks noGrp="1"/>
          </p:cNvSpPr>
          <p:nvPr>
            <p:ph idx="1"/>
          </p:nvPr>
        </p:nvSpPr>
        <p:spPr>
          <a:xfrm>
            <a:off x="457200" y="1143000"/>
            <a:ext cx="4038600" cy="2667000"/>
          </a:xfrm>
        </p:spPr>
        <p:txBody>
          <a:bodyPr/>
          <a:lstStyle/>
          <a:p>
            <a:r>
              <a:rPr lang="en-US" dirty="0" smtClean="0"/>
              <a:t>Understanding natural language</a:t>
            </a:r>
          </a:p>
          <a:p>
            <a:pPr lvl="1"/>
            <a:r>
              <a:rPr lang="en-US" dirty="0" smtClean="0"/>
              <a:t>Lexical inference</a:t>
            </a:r>
          </a:p>
          <a:p>
            <a:pPr lvl="1"/>
            <a:r>
              <a:rPr lang="en-US" dirty="0" smtClean="0"/>
              <a:t>Semantic Parsing</a:t>
            </a:r>
          </a:p>
          <a:p>
            <a:pPr lvl="1"/>
            <a:r>
              <a:rPr lang="en-US" dirty="0" smtClean="0"/>
              <a:t>Discourse phenomena</a:t>
            </a:r>
          </a:p>
          <a:p>
            <a:pPr lvl="1"/>
            <a:r>
              <a:rPr lang="en-US" dirty="0" smtClean="0"/>
              <a:t>…..</a:t>
            </a:r>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a:t>
            </a:fld>
            <a:endParaRPr lang="en-US" altLang="zh-TW"/>
          </a:p>
        </p:txBody>
      </p:sp>
      <p:sp>
        <p:nvSpPr>
          <p:cNvPr id="5" name="Content Placeholder 2"/>
          <p:cNvSpPr txBox="1">
            <a:spLocks/>
          </p:cNvSpPr>
          <p:nvPr/>
        </p:nvSpPr>
        <p:spPr bwMode="auto">
          <a:xfrm>
            <a:off x="4191000" y="1143000"/>
            <a:ext cx="4648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Understanding a lot of domains</a:t>
            </a:r>
          </a:p>
          <a:p>
            <a:pPr lvl="1"/>
            <a:r>
              <a:rPr lang="en-US" kern="0" dirty="0" smtClean="0"/>
              <a:t>Events</a:t>
            </a:r>
          </a:p>
          <a:p>
            <a:pPr lvl="1"/>
            <a:r>
              <a:rPr lang="en-US" kern="0" dirty="0" smtClean="0"/>
              <a:t>Temporal Reasoning</a:t>
            </a:r>
          </a:p>
          <a:p>
            <a:pPr lvl="1"/>
            <a:r>
              <a:rPr lang="en-US" kern="0" dirty="0" smtClean="0"/>
              <a:t>Spatial Reasoning</a:t>
            </a:r>
          </a:p>
          <a:p>
            <a:pPr lvl="1"/>
            <a:r>
              <a:rPr lang="en-US" kern="0" dirty="0" smtClean="0"/>
              <a:t>Quantitative Reasoning</a:t>
            </a:r>
          </a:p>
          <a:p>
            <a:pPr lvl="1"/>
            <a:r>
              <a:rPr lang="en-US" kern="0" dirty="0" smtClean="0"/>
              <a:t>…….</a:t>
            </a:r>
          </a:p>
          <a:p>
            <a:pPr lvl="1"/>
            <a:endParaRPr lang="en-US" kern="0" dirty="0" smtClean="0"/>
          </a:p>
        </p:txBody>
      </p:sp>
      <p:sp>
        <p:nvSpPr>
          <p:cNvPr id="6" name="Content Placeholder 2"/>
          <p:cNvSpPr txBox="1">
            <a:spLocks/>
          </p:cNvSpPr>
          <p:nvPr/>
        </p:nvSpPr>
        <p:spPr bwMode="auto">
          <a:xfrm>
            <a:off x="2743200" y="3505200"/>
            <a:ext cx="403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Knowledge</a:t>
            </a:r>
          </a:p>
          <a:p>
            <a:pPr lvl="1"/>
            <a:r>
              <a:rPr lang="en-US" kern="0" dirty="0" smtClean="0"/>
              <a:t>Acquisition</a:t>
            </a:r>
          </a:p>
          <a:p>
            <a:pPr lvl="1"/>
            <a:r>
              <a:rPr lang="en-US" kern="0" dirty="0" smtClean="0"/>
              <a:t>Representation</a:t>
            </a:r>
          </a:p>
          <a:p>
            <a:pPr lvl="1"/>
            <a:r>
              <a:rPr lang="en-US" kern="0" dirty="0" smtClean="0"/>
              <a:t>….</a:t>
            </a:r>
          </a:p>
        </p:txBody>
      </p:sp>
      <p:sp>
        <p:nvSpPr>
          <p:cNvPr id="7" name="Content Placeholder 2"/>
          <p:cNvSpPr txBox="1">
            <a:spLocks/>
          </p:cNvSpPr>
          <p:nvPr/>
        </p:nvSpPr>
        <p:spPr bwMode="auto">
          <a:xfrm>
            <a:off x="2743200" y="5257800"/>
            <a:ext cx="403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How to use knowledge to support textual inference?</a:t>
            </a:r>
          </a:p>
        </p:txBody>
      </p:sp>
    </p:spTree>
    <p:extLst>
      <p:ext uri="{BB962C8B-B14F-4D97-AF65-F5344CB8AC3E}">
        <p14:creationId xmlns:p14="http://schemas.microsoft.com/office/powerpoint/2010/main" val="27979440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TW" smtClean="0">
                <a:cs typeface="Arial Unicode MS" pitchFamily="34" charset="-128"/>
              </a:rPr>
              <a:t>Page </a:t>
            </a:r>
            <a:fld id="{ECFDDD32-8311-460E-9FD3-7AE86D5FAC83}" type="slidenum">
              <a:rPr lang="en-US" altLang="zh-TW" smtClean="0">
                <a:cs typeface="Arial Unicode MS" pitchFamily="34" charset="-128"/>
              </a:rPr>
              <a:pPr eaLnBrk="1" hangingPunct="1"/>
              <a:t>7</a:t>
            </a:fld>
            <a:endParaRPr lang="en-US" altLang="zh-TW" smtClean="0">
              <a:cs typeface="Arial Unicode MS" pitchFamily="34" charset="-128"/>
            </a:endParaRPr>
          </a:p>
        </p:txBody>
      </p:sp>
      <p:sp>
        <p:nvSpPr>
          <p:cNvPr id="29699" name="Title 1"/>
          <p:cNvSpPr>
            <a:spLocks noGrp="1"/>
          </p:cNvSpPr>
          <p:nvPr>
            <p:ph type="title" idx="4294967295"/>
          </p:nvPr>
        </p:nvSpPr>
        <p:spPr/>
        <p:txBody>
          <a:bodyPr/>
          <a:lstStyle/>
          <a:p>
            <a:pPr eaLnBrk="1" hangingPunct="1"/>
            <a:r>
              <a:rPr lang="en-US" dirty="0" smtClean="0"/>
              <a:t>What is Needed?</a:t>
            </a:r>
          </a:p>
        </p:txBody>
      </p:sp>
      <p:sp>
        <p:nvSpPr>
          <p:cNvPr id="29701" name="Rectangle 472"/>
          <p:cNvSpPr>
            <a:spLocks noChangeArrowheads="1"/>
          </p:cNvSpPr>
          <p:nvPr/>
        </p:nvSpPr>
        <p:spPr bwMode="auto">
          <a:xfrm>
            <a:off x="3143250" y="1812925"/>
            <a:ext cx="395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2" name="Rectangle 477"/>
          <p:cNvSpPr>
            <a:spLocks noChangeArrowheads="1"/>
          </p:cNvSpPr>
          <p:nvPr/>
        </p:nvSpPr>
        <p:spPr bwMode="auto">
          <a:xfrm>
            <a:off x="4579938"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3" name="Rectangle 480"/>
          <p:cNvSpPr>
            <a:spLocks noChangeArrowheads="1"/>
          </p:cNvSpPr>
          <p:nvPr/>
        </p:nvSpPr>
        <p:spPr bwMode="auto">
          <a:xfrm>
            <a:off x="6202363"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pic>
        <p:nvPicPr>
          <p:cNvPr id="102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184" y="3859925"/>
            <a:ext cx="3566160" cy="23205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MYSTUFF\Work\MyTalks\Pictures\knowledge-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19200"/>
            <a:ext cx="3351212" cy="2324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MYSTUFF\Work\MyTalks\Pictures\training-on-the-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7" y="1066800"/>
            <a:ext cx="3922713" cy="26151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MYSTUFF\Work\MyTalks\Pictures\scal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264" y="3841386"/>
            <a:ext cx="3505200" cy="22703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6400800" y="3681942"/>
            <a:ext cx="2667000" cy="2387600"/>
          </a:xfrm>
          <a:prstGeom prst="rect">
            <a:avLst/>
          </a:prstGeom>
          <a:solidFill>
            <a:srgbClr val="FFFFCC"/>
          </a:solidFill>
          <a:ln w="28575">
            <a:solidFill>
              <a:srgbClr val="FF9933"/>
            </a:solidFill>
          </a:ln>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A computational Framework</a:t>
            </a:r>
          </a:p>
          <a:p>
            <a:r>
              <a:rPr lang="en-US" kern="0" dirty="0" smtClean="0"/>
              <a:t>Examples:</a:t>
            </a:r>
          </a:p>
          <a:p>
            <a:pPr lvl="1"/>
            <a:r>
              <a:rPr lang="en-US" kern="0" dirty="0" smtClean="0"/>
              <a:t>Modeling</a:t>
            </a:r>
          </a:p>
          <a:p>
            <a:pPr lvl="1"/>
            <a:r>
              <a:rPr lang="en-US" kern="0" dirty="0" smtClean="0"/>
              <a:t>Learning</a:t>
            </a:r>
          </a:p>
          <a:p>
            <a:pPr lvl="1"/>
            <a:r>
              <a:rPr lang="en-US" kern="0" dirty="0" smtClean="0"/>
              <a:t>Inference</a:t>
            </a:r>
            <a:endParaRPr lang="en-US" kern="0" dirty="0"/>
          </a:p>
        </p:txBody>
      </p:sp>
    </p:spTree>
    <p:extLst>
      <p:ext uri="{BB962C8B-B14F-4D97-AF65-F5344CB8AC3E}">
        <p14:creationId xmlns:p14="http://schemas.microsoft.com/office/powerpoint/2010/main" val="1075799148"/>
      </p:ext>
    </p:extLst>
  </p:cSld>
  <p:clrMapOvr>
    <a:masterClrMapping/>
  </p:clrMapOvr>
  <p:transition spd="med"/>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4.81481E-6 L 0.00226 0.38727 " pathEditMode="relative" rAng="0" ptsTypes="AA">
                                          <p:cBhvr>
                                            <p:cTn id="18" dur="2000" fill="hold"/>
                                            <p:tgtEl>
                                              <p:spTgt spid="1028"/>
                                            </p:tgtEl>
                                            <p:attrNameLst>
                                              <p:attrName>ppt_x</p:attrName>
                                              <p:attrName>ppt_y</p:attrName>
                                            </p:attrNameLst>
                                          </p:cBhvr>
                                          <p:rCtr x="104" y="19352"/>
                                        </p:animMotion>
                                      </p:childTnLst>
                                    </p:cTn>
                                  </p:par>
                                  <p:par>
                                    <p:cTn id="19" presetID="2" presetClass="entr" presetSubtype="4" accel="2000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1000" fill="hold"/>
                                            <p:tgtEl>
                                              <p:spTgt spid="1029"/>
                                            </p:tgtEl>
                                            <p:attrNameLst>
                                              <p:attrName>ppt_x</p:attrName>
                                            </p:attrNameLst>
                                          </p:cBhvr>
                                          <p:tavLst>
                                            <p:tav tm="0">
                                              <p:val>
                                                <p:strVal val="#ppt_x"/>
                                              </p:val>
                                            </p:tav>
                                            <p:tav tm="100000">
                                              <p:val>
                                                <p:strVal val="#ppt_x"/>
                                              </p:val>
                                            </p:tav>
                                          </p:tavLst>
                                        </p:anim>
                                        <p:anim calcmode="lin" valueType="num">
                                          <p:cBhvr additive="base">
                                            <p:cTn id="22" dur="1000" fill="hold"/>
                                            <p:tgtEl>
                                              <p:spTgt spid="1029"/>
                                            </p:tgtEl>
                                            <p:attrNameLst>
                                              <p:attrName>ppt_y</p:attrName>
                                            </p:attrNameLst>
                                          </p:cBhvr>
                                          <p:tavLst>
                                            <p:tav tm="0">
                                              <p:val>
                                                <p:strVal val="1+#ppt_h/2"/>
                                              </p:val>
                                            </p:tav>
                                            <p:tav tm="100000">
                                              <p:val>
                                                <p:strVal val="#ppt_y"/>
                                              </p:val>
                                            </p:tav>
                                          </p:tavLst>
                                        </p:anim>
                                      </p:childTnLst>
                                    </p:cTn>
                                  </p:par>
                                  <p:par>
                                    <p:cTn id="23" presetID="42" presetClass="path" presetSubtype="0" accel="50000" fill="hold" nodeType="withEffect" p14:presetBounceEnd="10000">
                                      <p:stCondLst>
                                        <p:cond delay="0"/>
                                      </p:stCondLst>
                                      <p:childTnLst>
                                        <p:animMotion origin="layout" path="M -3.33333E-6 -7.40741E-7 L -3.33333E-6 -0.39005 " pathEditMode="relative" rAng="0" ptsTypes="AA" p14:bounceEnd="10000">
                                          <p:cBhvr>
                                            <p:cTn id="24" dur="2000" fill="hold"/>
                                            <p:tgtEl>
                                              <p:spTgt spid="1029"/>
                                            </p:tgtEl>
                                            <p:attrNameLst>
                                              <p:attrName>ppt_x</p:attrName>
                                              <p:attrName>ppt_y</p:attrName>
                                            </p:attrNameLst>
                                          </p:cBhvr>
                                          <p:rCtr x="0" y="-19514"/>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4.81481E-6 L 0.00226 0.38727 " pathEditMode="relative" rAng="0" ptsTypes="AA">
                                          <p:cBhvr>
                                            <p:cTn id="18" dur="2000" fill="hold"/>
                                            <p:tgtEl>
                                              <p:spTgt spid="1028"/>
                                            </p:tgtEl>
                                            <p:attrNameLst>
                                              <p:attrName>ppt_x</p:attrName>
                                              <p:attrName>ppt_y</p:attrName>
                                            </p:attrNameLst>
                                          </p:cBhvr>
                                          <p:rCtr x="104" y="19352"/>
                                        </p:animMotion>
                                      </p:childTnLst>
                                    </p:cTn>
                                  </p:par>
                                  <p:par>
                                    <p:cTn id="19" presetID="2" presetClass="entr" presetSubtype="4" accel="2000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1000" fill="hold"/>
                                            <p:tgtEl>
                                              <p:spTgt spid="1029"/>
                                            </p:tgtEl>
                                            <p:attrNameLst>
                                              <p:attrName>ppt_x</p:attrName>
                                            </p:attrNameLst>
                                          </p:cBhvr>
                                          <p:tavLst>
                                            <p:tav tm="0">
                                              <p:val>
                                                <p:strVal val="#ppt_x"/>
                                              </p:val>
                                            </p:tav>
                                            <p:tav tm="100000">
                                              <p:val>
                                                <p:strVal val="#ppt_x"/>
                                              </p:val>
                                            </p:tav>
                                          </p:tavLst>
                                        </p:anim>
                                        <p:anim calcmode="lin" valueType="num">
                                          <p:cBhvr additive="base">
                                            <p:cTn id="22" dur="1000" fill="hold"/>
                                            <p:tgtEl>
                                              <p:spTgt spid="1029"/>
                                            </p:tgtEl>
                                            <p:attrNameLst>
                                              <p:attrName>ppt_y</p:attrName>
                                            </p:attrNameLst>
                                          </p:cBhvr>
                                          <p:tavLst>
                                            <p:tav tm="0">
                                              <p:val>
                                                <p:strVal val="1+#ppt_h/2"/>
                                              </p:val>
                                            </p:tav>
                                            <p:tav tm="100000">
                                              <p:val>
                                                <p:strVal val="#ppt_y"/>
                                              </p:val>
                                            </p:tav>
                                          </p:tavLst>
                                        </p:anim>
                                      </p:childTnLst>
                                    </p:cTn>
                                  </p:par>
                                  <p:par>
                                    <p:cTn id="23" presetID="42" presetClass="path" presetSubtype="0" accel="50000" fill="hold" nodeType="withEffect">
                                      <p:stCondLst>
                                        <p:cond delay="0"/>
                                      </p:stCondLst>
                                      <p:childTnLst>
                                        <p:animMotion origin="layout" path="M -3.33333E-6 -7.40741E-7 L -3.33333E-6 -0.39005 " pathEditMode="relative" rAng="0" ptsTypes="AA">
                                          <p:cBhvr>
                                            <p:cTn id="24" dur="2000" fill="hold"/>
                                            <p:tgtEl>
                                              <p:spTgt spid="1029"/>
                                            </p:tgtEl>
                                            <p:attrNameLst>
                                              <p:attrName>ppt_x</p:attrName>
                                              <p:attrName>ppt_y</p:attrName>
                                            </p:attrNameLst>
                                          </p:cBhvr>
                                          <p:rCtr x="0" y="-19514"/>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6019800" y="3733800"/>
            <a:ext cx="5486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 name="Rectangle 13"/>
          <p:cNvSpPr>
            <a:spLocks noChangeArrowheads="1"/>
          </p:cNvSpPr>
          <p:nvPr/>
        </p:nvSpPr>
        <p:spPr bwMode="auto">
          <a:xfrm>
            <a:off x="1752600" y="1295400"/>
            <a:ext cx="12344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a:p>
        </p:txBody>
      </p:sp>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8198" name="Rectangle 18"/>
          <p:cNvSpPr>
            <a:spLocks noGrp="1" noChangeArrowheads="1"/>
          </p:cNvSpPr>
          <p:nvPr>
            <p:ph type="title" idx="4294967295"/>
          </p:nvPr>
        </p:nvSpPr>
        <p:spPr/>
        <p:txBody>
          <a:bodyPr/>
          <a:lstStyle/>
          <a:p>
            <a:pPr eaLnBrk="1" hangingPunct="1"/>
            <a:r>
              <a:rPr lang="en-US" dirty="0" smtClean="0"/>
              <a:t>Comprehension</a:t>
            </a:r>
            <a:endParaRPr lang="en-US" dirty="0" smtClean="0">
              <a:solidFill>
                <a:srgbClr val="FF00FF"/>
              </a:solidFill>
            </a:endParaRP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latin typeface="Tempus Sans ITC" pitchFamily="82" charset="0"/>
              </a:rPr>
              <a:t>1. Christopher Robin was born in England.      2.  Winnie the Pooh is a title of a book.  </a:t>
            </a:r>
          </a:p>
          <a:p>
            <a:r>
              <a:rPr lang="en-US" b="1">
                <a:solidFill>
                  <a:srgbClr val="FF0000"/>
                </a:solidFill>
                <a:latin typeface="Tempus Sans ITC" pitchFamily="82" charset="0"/>
              </a:rPr>
              <a:t>3. Christopher Robin’s dad was a magician.     4. Christopher Robin must be at least 65 now.</a:t>
            </a:r>
            <a:r>
              <a:rPr lang="en-US">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9" name="Rectangle 23"/>
          <p:cNvSpPr>
            <a:spLocks noChangeArrowheads="1"/>
          </p:cNvSpPr>
          <p:nvPr/>
        </p:nvSpPr>
        <p:spPr bwMode="auto">
          <a:xfrm>
            <a:off x="2933700" y="5867400"/>
            <a:ext cx="3276600" cy="38100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a:solidFill>
                  <a:schemeClr val="bg1"/>
                </a:solidFill>
                <a:latin typeface="Tempus Sans ITC" pitchFamily="82" charset="0"/>
              </a:rPr>
              <a:t>This is an Inference Problem</a:t>
            </a:r>
          </a:p>
        </p:txBody>
      </p:sp>
      <p:sp>
        <p:nvSpPr>
          <p:cNvPr id="7" name="Slide Number Placeholder 6"/>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8</a:t>
            </a:fld>
            <a:endParaRPr lang="en-US" altLang="zh-TW"/>
          </a:p>
        </p:txBody>
      </p:sp>
      <p:sp>
        <p:nvSpPr>
          <p:cNvPr id="5" name="Right Arrow 4"/>
          <p:cNvSpPr/>
          <p:nvPr/>
        </p:nvSpPr>
        <p:spPr>
          <a:xfrm rot="759154">
            <a:off x="5204766" y="3441246"/>
            <a:ext cx="841375"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54364">
            <a:off x="1659776" y="1024321"/>
            <a:ext cx="841375"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20442461">
            <a:off x="2027497" y="6041767"/>
            <a:ext cx="841375"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2632265">
            <a:off x="7056697" y="817782"/>
            <a:ext cx="841375"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806700">
            <a:off x="3379528" y="800113"/>
            <a:ext cx="841375"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20896344">
            <a:off x="4441795" y="4654328"/>
            <a:ext cx="841375"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0896344">
            <a:off x="2612995" y="3816128"/>
            <a:ext cx="841375"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2978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animBg="1"/>
      <p:bldP spid="28"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5943600" y="152400"/>
            <a:ext cx="3048000" cy="685800"/>
          </a:xfrm>
          <a:prstGeom prst="wedgeRectCallout">
            <a:avLst>
              <a:gd name="adj1" fmla="val 11004"/>
              <a:gd name="adj2" fmla="val 393690"/>
            </a:avLst>
          </a:prstGeom>
          <a:solidFill>
            <a:srgbClr val="FFFFCC"/>
          </a:solidFill>
          <a:ln w="9525">
            <a:solidFill>
              <a:schemeClr val="tx1"/>
            </a:solidFill>
            <a:miter lim="800000"/>
            <a:headEnd/>
            <a:tailEnd/>
          </a:ln>
        </p:spPr>
        <p:txBody>
          <a:bodyPr/>
          <a:lstStyle/>
          <a:p>
            <a:pPr algn="ctr"/>
            <a:r>
              <a:rPr lang="en-US" dirty="0" smtClean="0">
                <a:solidFill>
                  <a:srgbClr val="FF0000"/>
                </a:solidFill>
                <a:latin typeface="Calibri"/>
                <a:cs typeface="Arial" charset="0"/>
              </a:rPr>
              <a:t>Expectation </a:t>
            </a:r>
            <a:r>
              <a:rPr lang="en-US" dirty="0" smtClean="0">
                <a:latin typeface="Calibri"/>
                <a:cs typeface="Arial" charset="0"/>
              </a:rPr>
              <a:t>is a knowledge intensive component</a:t>
            </a:r>
            <a:endParaRPr lang="en-US" dirty="0">
              <a:latin typeface="Calibri"/>
              <a:cs typeface="Arial" charset="0"/>
            </a:endParaRPr>
          </a:p>
        </p:txBody>
      </p:sp>
      <p:sp>
        <p:nvSpPr>
          <p:cNvPr id="18436" name="Rectangle 2"/>
          <p:cNvSpPr>
            <a:spLocks noGrp="1" noChangeArrowheads="1"/>
          </p:cNvSpPr>
          <p:nvPr>
            <p:ph type="title"/>
          </p:nvPr>
        </p:nvSpPr>
        <p:spPr/>
        <p:txBody>
          <a:bodyPr/>
          <a:lstStyle/>
          <a:p>
            <a:r>
              <a:rPr lang="en-US" dirty="0" smtClean="0"/>
              <a:t>Natural Language Understanding</a:t>
            </a:r>
          </a:p>
        </p:txBody>
      </p:sp>
      <p:sp>
        <p:nvSpPr>
          <p:cNvPr id="830467" name="Rectangle 3"/>
          <p:cNvSpPr>
            <a:spLocks noGrp="1" noChangeArrowheads="1"/>
          </p:cNvSpPr>
          <p:nvPr>
            <p:ph idx="1"/>
          </p:nvPr>
        </p:nvSpPr>
        <p:spPr>
          <a:xfrm>
            <a:off x="457200" y="1295400"/>
            <a:ext cx="8229600" cy="4953000"/>
          </a:xfrm>
        </p:spPr>
        <p:txBody>
          <a:bodyPr/>
          <a:lstStyle/>
          <a:p>
            <a:r>
              <a:rPr lang="en-US" altLang="zh-TW" dirty="0" smtClean="0"/>
              <a:t>Natural language understanding decisions are global decisions that require </a:t>
            </a:r>
          </a:p>
          <a:p>
            <a:pPr lvl="1"/>
            <a:r>
              <a:rPr lang="en-US" altLang="zh-TW" dirty="0" smtClean="0">
                <a:solidFill>
                  <a:srgbClr val="0033CC"/>
                </a:solidFill>
              </a:rPr>
              <a:t>Making (local) predictions driven by different models trained in different ways, at different times/conditions/scenarios</a:t>
            </a:r>
          </a:p>
          <a:p>
            <a:pPr lvl="1"/>
            <a:r>
              <a:rPr lang="en-US" altLang="zh-TW" dirty="0" smtClean="0"/>
              <a:t>The ability to put these predictions together coherently</a:t>
            </a:r>
          </a:p>
          <a:p>
            <a:pPr lvl="1"/>
            <a:r>
              <a:rPr lang="en-US" altLang="zh-TW" dirty="0" smtClean="0">
                <a:solidFill>
                  <a:srgbClr val="0033CC"/>
                </a:solidFill>
              </a:rPr>
              <a:t>Knowledge, that guides the decisions so they satisfy our expectations </a:t>
            </a: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r>
              <a:rPr lang="en-US" altLang="zh-TW" b="1" dirty="0" smtClean="0">
                <a:solidFill>
                  <a:srgbClr val="0033CC"/>
                </a:solidFill>
              </a:rPr>
              <a:t>How can we get there?</a:t>
            </a: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p:txBody>
      </p:sp>
      <p:sp>
        <p:nvSpPr>
          <p:cNvPr id="2" name="Rectangle 1"/>
          <p:cNvSpPr/>
          <p:nvPr/>
        </p:nvSpPr>
        <p:spPr>
          <a:xfrm>
            <a:off x="457200" y="3937337"/>
            <a:ext cx="8153400" cy="1015663"/>
          </a:xfrm>
          <a:prstGeom prst="rect">
            <a:avLst/>
          </a:prstGeom>
          <a:solidFill>
            <a:srgbClr val="FFFFCC"/>
          </a:solidFill>
          <a:ln>
            <a:solidFill>
              <a:srgbClr val="FF9933"/>
            </a:solidFill>
          </a:ln>
        </p:spPr>
        <p:txBody>
          <a:bodyPr wrap="square">
            <a:spAutoFit/>
          </a:bodyPr>
          <a:lstStyle/>
          <a:p>
            <a:pPr algn="ctr"/>
            <a:r>
              <a:rPr lang="en-US" altLang="zh-TW" sz="2000" dirty="0">
                <a:latin typeface="+mj-lt"/>
              </a:rPr>
              <a:t>Natural Language Interpretation is </a:t>
            </a:r>
            <a:r>
              <a:rPr lang="en-US" altLang="zh-TW" sz="2000" dirty="0" smtClean="0">
                <a:latin typeface="+mj-lt"/>
              </a:rPr>
              <a:t>a Common Sense driven </a:t>
            </a:r>
            <a:r>
              <a:rPr lang="en-US" altLang="zh-TW" sz="2000" dirty="0" smtClean="0">
                <a:solidFill>
                  <a:srgbClr val="FF0000"/>
                </a:solidFill>
                <a:latin typeface="+mj-lt"/>
              </a:rPr>
              <a:t>Inference Process </a:t>
            </a:r>
            <a:r>
              <a:rPr lang="en-US" altLang="zh-TW" sz="2000" dirty="0">
                <a:latin typeface="+mj-lt"/>
              </a:rPr>
              <a:t>that is best thought of as a </a:t>
            </a:r>
            <a:r>
              <a:rPr lang="en-US" altLang="zh-TW" sz="2000" dirty="0">
                <a:solidFill>
                  <a:srgbClr val="FF0000"/>
                </a:solidFill>
                <a:latin typeface="+mj-lt"/>
              </a:rPr>
              <a:t>knowledge constrained optimization </a:t>
            </a:r>
            <a:r>
              <a:rPr lang="en-US" altLang="zh-TW" sz="2000" dirty="0" smtClean="0">
                <a:solidFill>
                  <a:srgbClr val="FF0000"/>
                </a:solidFill>
                <a:latin typeface="+mj-lt"/>
              </a:rPr>
              <a:t>problem</a:t>
            </a:r>
            <a:r>
              <a:rPr lang="en-US" altLang="zh-TW" sz="2000" dirty="0" smtClean="0">
                <a:latin typeface="+mj-lt"/>
              </a:rPr>
              <a:t>, </a:t>
            </a:r>
            <a:r>
              <a:rPr lang="en-US" altLang="zh-TW" sz="2000" dirty="0">
                <a:latin typeface="+mj-lt"/>
              </a:rPr>
              <a:t>done on top of multiple statistically learned models. </a:t>
            </a:r>
          </a:p>
        </p:txBody>
      </p:sp>
      <p:sp>
        <p:nvSpPr>
          <p:cNvPr id="7" name="Rectangle 23"/>
          <p:cNvSpPr>
            <a:spLocks noChangeArrowheads="1"/>
          </p:cNvSpPr>
          <p:nvPr/>
        </p:nvSpPr>
        <p:spPr bwMode="auto">
          <a:xfrm>
            <a:off x="533400" y="6035040"/>
            <a:ext cx="8001000" cy="365760"/>
          </a:xfrm>
          <a:prstGeom prst="rect">
            <a:avLst/>
          </a:prstGeom>
          <a:solidFill>
            <a:srgbClr val="FFFFCC"/>
          </a:solidFill>
          <a:ln>
            <a:solidFill>
              <a:srgbClr val="FF9933"/>
            </a:solidFill>
          </a:ln>
          <a:extLst/>
        </p:spPr>
        <p:txBody>
          <a:bodyPr/>
          <a:lstStyle/>
          <a:p>
            <a:pPr marL="342900" indent="-342900">
              <a:lnSpc>
                <a:spcPct val="90000"/>
              </a:lnSpc>
              <a:spcBef>
                <a:spcPct val="20000"/>
              </a:spcBef>
              <a:buClr>
                <a:schemeClr val="bg2"/>
              </a:buClr>
              <a:buSzPct val="75000"/>
              <a:buFont typeface="Wingdings" pitchFamily="2" charset="2"/>
              <a:buNone/>
            </a:pPr>
            <a:r>
              <a:rPr lang="en-US" sz="2000" b="1" dirty="0" smtClean="0">
                <a:solidFill>
                  <a:srgbClr val="0033CC"/>
                </a:solidFill>
                <a:latin typeface="+mn-lt"/>
              </a:rPr>
              <a:t>Many forms of Inference; a lot boil down to determining best assignment </a:t>
            </a:r>
            <a:endParaRPr lang="en-US" sz="2000" b="1" dirty="0">
              <a:solidFill>
                <a:srgbClr val="0033CC"/>
              </a:solidFill>
              <a:latin typeface="+mn-lt"/>
            </a:endParaRPr>
          </a:p>
        </p:txBody>
      </p:sp>
      <p:cxnSp>
        <p:nvCxnSpPr>
          <p:cNvPr id="6" name="Straight Connector 5"/>
          <p:cNvCxnSpPr/>
          <p:nvPr/>
        </p:nvCxnSpPr>
        <p:spPr>
          <a:xfrm>
            <a:off x="5929952" y="3102592"/>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43600" y="3483592"/>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795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04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 name="FIRSTDANR@CYDCTBQRUVW1Y552" val="5274"/>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i, \; \sum_{y \in \mathcal{Y}} 1_{\{y_i=y\}} &amp;= 1 \\&#10;\forall y \in \mathcal{Y}, \; \sum_{i=0}^{n-1} 1_{\{y_i=y\}} &amp;\leq 1 \\&#10;\forall y \in \mathcal{Y}_R, \; \sum_{i=0}^{n-1} 1_{\{y_i=y=\mbox{\footnotesize{``R-Ax''}}\}} &amp;\leq \sum_{i=0}^{n-1} 1_{\{y_i=\mbox{\footnotesize{``Ax''}}\}} \\&#10;\forall j,y \in \mathcal{Y}_C, \; 1_{\{y_j=y=\mbox{\footnotesize{``C-Ax''}}\}} &amp;\leq \sum_{i=0}^j 1_{\{y_i=\mbox{\footnotesize{``Ax''}}\}} \\&#10;\end{align*}&#10;\end{document}&#10;"/>
  <p:tag name="FILENAME" val="TP_tmp"/>
  <p:tag name="FORMAT" val="png16m"/>
  <p:tag name="RES" val="4800"/>
  <p:tag name="BLEND" val="0"/>
  <p:tag name="TRANSPARENT" val="1"/>
  <p:tag name="TBUG" val="0"/>
  <p:tag name="ALLOWFS" val="0"/>
  <p:tag name="ORIGWIDTH" val="202"/>
  <p:tag name="PICTUREFILESIZE" val="536681"/>
</p:tagLst>
</file>

<file path=ppt/tags/tag3.xml><?xml version="1.0" encoding="utf-8"?>
<p:tagLst xmlns:a="http://schemas.openxmlformats.org/drawingml/2006/main" xmlns:r="http://schemas.openxmlformats.org/officeDocument/2006/relationships" xmlns:p="http://schemas.openxmlformats.org/presentationml/2006/main">
  <p:tag name="TIMING" val="|34.3|16.4|16.4"/>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peedup $= \frac{\textnormal{number of inference calls without amortization}}{\textnormal{number of inference calls with amortization}}$&#10;\end{document}&#10;"/>
  <p:tag name="FILENAME" val="TP_tmp"/>
  <p:tag name="FORMAT" val="png256"/>
  <p:tag name="RES" val="1200"/>
  <p:tag name="BLEND" val="0"/>
  <p:tag name="TRANSPARENT" val="0"/>
  <p:tag name="TBUG" val="0"/>
  <p:tag name="ALLOWFS" val="0"/>
  <p:tag name="ORIGWIDTH" val="256"/>
  <p:tag name="PICTUREFILESIZE" val="27937"/>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peedup $= \frac{\textnormal{number of inference calls without amortization}}{\textnormal{number of inference calls with amortization}}$&#10;\end{document}&#10;"/>
  <p:tag name="FILENAME" val="TP_tmp"/>
  <p:tag name="FORMAT" val="png256"/>
  <p:tag name="RES" val="1200"/>
  <p:tag name="BLEND" val="0"/>
  <p:tag name="TRANSPARENT" val="0"/>
  <p:tag name="TBUG" val="0"/>
  <p:tag name="ALLOWFS" val="0"/>
  <p:tag name="ORIGWIDTH" val="256"/>
  <p:tag name="PICTUREFILESIZE" val="27937"/>
</p:tagLst>
</file>

<file path=ppt/theme/theme1.xml><?xml version="1.0" encoding="utf-8"?>
<a:theme xmlns:a="http://schemas.openxmlformats.org/drawingml/2006/main" name="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65970</TotalTime>
  <Words>6667</Words>
  <Application>Microsoft Office PowerPoint</Application>
  <PresentationFormat>On-screen Show (4:3)</PresentationFormat>
  <Paragraphs>1024</Paragraphs>
  <Slides>58</Slides>
  <Notes>29</Notes>
  <HiddenSlides>4</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58</vt:i4>
      </vt:variant>
    </vt:vector>
  </HeadingPairs>
  <TitlesOfParts>
    <vt:vector size="78" baseType="lpstr">
      <vt:lpstr>Wingdings</vt:lpstr>
      <vt:lpstr>MS PGothic</vt:lpstr>
      <vt:lpstr>Tahoma</vt:lpstr>
      <vt:lpstr>Symbol</vt:lpstr>
      <vt:lpstr>Andalus</vt:lpstr>
      <vt:lpstr>cmmi10</vt:lpstr>
      <vt:lpstr>Calibri</vt:lpstr>
      <vt:lpstr>Cambria Math</vt:lpstr>
      <vt:lpstr>SimSun</vt:lpstr>
      <vt:lpstr>Arial</vt:lpstr>
      <vt:lpstr>Courier</vt:lpstr>
      <vt:lpstr>Tempus Sans ITC</vt:lpstr>
      <vt:lpstr>Aharoni</vt:lpstr>
      <vt:lpstr>Candara</vt:lpstr>
      <vt:lpstr>Arial Unicode MS</vt:lpstr>
      <vt:lpstr>Courier New</vt:lpstr>
      <vt:lpstr>cmsy10</vt:lpstr>
      <vt:lpstr>Georgia</vt:lpstr>
      <vt:lpstr>Times New Roman</vt:lpstr>
      <vt:lpstr>vasin_CCG</vt:lpstr>
      <vt:lpstr>Learning and Inference  for  Natural Language Understanding    </vt:lpstr>
      <vt:lpstr>Comprehension</vt:lpstr>
      <vt:lpstr>Why is it Difficult?</vt:lpstr>
      <vt:lpstr>Ambiguity </vt:lpstr>
      <vt:lpstr>Variability in Natural Language Expressions</vt:lpstr>
      <vt:lpstr>What does it take?</vt:lpstr>
      <vt:lpstr>What is Needed?</vt:lpstr>
      <vt:lpstr>Comprehension</vt:lpstr>
      <vt:lpstr>Natural Language Understanding</vt:lpstr>
      <vt:lpstr>Joint Inference with General Constraint Structure [Roth&amp;Yih’04,07,….] Recognizing Entities and Relations </vt:lpstr>
      <vt:lpstr>Constrained Conditional Models</vt:lpstr>
      <vt:lpstr>Examples: CCM Formulations</vt:lpstr>
      <vt:lpstr>Outline</vt:lpstr>
      <vt:lpstr>Semantic Role Labeling (SRL) </vt:lpstr>
      <vt:lpstr>Algorithmic Approach</vt:lpstr>
      <vt:lpstr>Verb SRL is not Sufficient </vt:lpstr>
      <vt:lpstr>Extended Semantic Role Labeling</vt:lpstr>
      <vt:lpstr>Examples of Preposition Relations</vt:lpstr>
      <vt:lpstr>Predicates Expressed by Prepositions</vt:lpstr>
      <vt:lpstr>Computational Questions</vt:lpstr>
      <vt:lpstr>Computational Challenges</vt:lpstr>
      <vt:lpstr>Prepositional Relations: Coherence of predictions</vt:lpstr>
      <vt:lpstr>Joint inference (CCMs)</vt:lpstr>
      <vt:lpstr>Predicate-Argument Structure of Prepositions  </vt:lpstr>
      <vt:lpstr>Latent Inference</vt:lpstr>
      <vt:lpstr>Performance</vt:lpstr>
      <vt:lpstr>Extended SRL [Demo]</vt:lpstr>
      <vt:lpstr>Constrained Conditional Models—ILP Formulations</vt:lpstr>
      <vt:lpstr>Outline</vt:lpstr>
      <vt:lpstr>Wikification: The Reference Problem </vt:lpstr>
      <vt:lpstr>Who is Alex Smith?</vt:lpstr>
      <vt:lpstr>Middle Eastern Politics</vt:lpstr>
      <vt:lpstr>Challenges</vt:lpstr>
      <vt:lpstr>Knowledge Acquisition requires Knowledge (&amp;  inference)</vt:lpstr>
      <vt:lpstr>Relational Inference</vt:lpstr>
      <vt:lpstr>Knowledge in Relational Inference</vt:lpstr>
      <vt:lpstr>Formulation</vt:lpstr>
      <vt:lpstr>Outline</vt:lpstr>
      <vt:lpstr>Understanding Language Requires Supervision</vt:lpstr>
      <vt:lpstr>Response Based Learning</vt:lpstr>
      <vt:lpstr>Scenario I: Freecell with Response Based Learning</vt:lpstr>
      <vt:lpstr>Scenario II: Geoquery with Response based Learning</vt:lpstr>
      <vt:lpstr>Response Based Learning: Using a Simple Feedback </vt:lpstr>
      <vt:lpstr>Geoquery: Response based Competitive with Supervised</vt:lpstr>
      <vt:lpstr>Outline</vt:lpstr>
      <vt:lpstr>Inference for BIG TEXT </vt:lpstr>
      <vt:lpstr>Amortized ILP based Inference</vt:lpstr>
      <vt:lpstr>The Hope: POS Tagging on Gigaword</vt:lpstr>
      <vt:lpstr>The Hope: POS Tagging on Gigaword</vt:lpstr>
      <vt:lpstr>The Hope: Dependency Parsing on Gigaword</vt:lpstr>
      <vt:lpstr>POS Tagging on Gigaword</vt:lpstr>
      <vt:lpstr>Amortized ILP Inference</vt:lpstr>
      <vt:lpstr>PowerPoint Presentation</vt:lpstr>
      <vt:lpstr>Amortized Inference Experiments</vt:lpstr>
      <vt:lpstr>Speedup &amp; Accuracy</vt:lpstr>
      <vt:lpstr>Speedup &amp; Accuracy</vt:lpstr>
      <vt:lpstr>Before Concluding</vt:lpstr>
      <vt:lpstr>Conclusion</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Maryland, April 2009</dc:subject>
  <dc:creator>Dan Roth</dc:creator>
  <cp:lastModifiedBy>Roth, Dan</cp:lastModifiedBy>
  <cp:revision>980</cp:revision>
  <dcterms:created xsi:type="dcterms:W3CDTF">2004-04-28T22:21:11Z</dcterms:created>
  <dcterms:modified xsi:type="dcterms:W3CDTF">2016-10-31T23:17:17Z</dcterms:modified>
</cp:coreProperties>
</file>